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0" r:id="rId9"/>
    <p:sldId id="764"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844" r:id="rId24"/>
    <p:sldId id="845" r:id="rId25"/>
    <p:sldId id="846" r:id="rId26"/>
    <p:sldId id="847" r:id="rId27"/>
    <p:sldId id="849" r:id="rId28"/>
    <p:sldId id="848" r:id="rId29"/>
    <p:sldId id="850" r:id="rId30"/>
    <p:sldId id="759" r:id="rId31"/>
    <p:sldId id="789" r:id="rId32"/>
    <p:sldId id="917" r:id="rId33"/>
    <p:sldId id="864" r:id="rId34"/>
    <p:sldId id="865" r:id="rId35"/>
    <p:sldId id="866" r:id="rId36"/>
    <p:sldId id="867" r:id="rId37"/>
    <p:sldId id="868" r:id="rId38"/>
    <p:sldId id="869" r:id="rId39"/>
    <p:sldId id="870" r:id="rId40"/>
    <p:sldId id="871" r:id="rId41"/>
    <p:sldId id="761" r:id="rId42"/>
    <p:sldId id="805" r:id="rId43"/>
    <p:sldId id="874" r:id="rId44"/>
    <p:sldId id="875" r:id="rId45"/>
    <p:sldId id="876" r:id="rId46"/>
    <p:sldId id="877" r:id="rId47"/>
    <p:sldId id="878" r:id="rId48"/>
    <p:sldId id="879" r:id="rId49"/>
    <p:sldId id="880" r:id="rId50"/>
    <p:sldId id="881" r:id="rId51"/>
    <p:sldId id="882" r:id="rId52"/>
    <p:sldId id="883" r:id="rId53"/>
    <p:sldId id="884" r:id="rId54"/>
    <p:sldId id="885" r:id="rId55"/>
    <p:sldId id="886" r:id="rId56"/>
    <p:sldId id="887" r:id="rId57"/>
    <p:sldId id="888" r:id="rId58"/>
    <p:sldId id="889" r:id="rId59"/>
    <p:sldId id="898" r:id="rId60"/>
    <p:sldId id="890" r:id="rId61"/>
    <p:sldId id="891" r:id="rId62"/>
    <p:sldId id="892" r:id="rId63"/>
    <p:sldId id="893" r:id="rId64"/>
    <p:sldId id="894" r:id="rId65"/>
    <p:sldId id="895" r:id="rId66"/>
    <p:sldId id="896" r:id="rId67"/>
    <p:sldId id="897" r:id="rId68"/>
    <p:sldId id="899" r:id="rId69"/>
    <p:sldId id="900" r:id="rId70"/>
    <p:sldId id="901" r:id="rId71"/>
    <p:sldId id="902" r:id="rId72"/>
    <p:sldId id="903" r:id="rId73"/>
    <p:sldId id="904" r:id="rId74"/>
    <p:sldId id="905" r:id="rId75"/>
    <p:sldId id="906" r:id="rId76"/>
    <p:sldId id="907" r:id="rId77"/>
    <p:sldId id="908" r:id="rId78"/>
    <p:sldId id="909" r:id="rId79"/>
    <p:sldId id="910" r:id="rId80"/>
    <p:sldId id="911" r:id="rId81"/>
    <p:sldId id="912" r:id="rId82"/>
    <p:sldId id="914" r:id="rId83"/>
    <p:sldId id="915" r:id="rId84"/>
    <p:sldId id="916" r:id="rId85"/>
    <p:sldId id="735" r:id="rId86"/>
  </p:sldIdLst>
  <p:sldSz cx="11522075" cy="6480175"/>
  <p:notesSz cx="6858000" cy="9144000"/>
  <p:custDataLst>
    <p:tags r:id="rId87"/>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tags" Target="tags/tag1.xml" /><Relationship Id="rId88" Type="http://schemas.openxmlformats.org/officeDocument/2006/relationships/presProps" Target="presProps.xml" /><Relationship Id="rId89" Type="http://schemas.openxmlformats.org/officeDocument/2006/relationships/viewProps" Target="viewProps.xml" /><Relationship Id="rId9" Type="http://schemas.openxmlformats.org/officeDocument/2006/relationships/slide" Target="slides/slide7.xml" /><Relationship Id="rId90" Type="http://schemas.openxmlformats.org/officeDocument/2006/relationships/theme" Target="theme/theme1.xml" /><Relationship Id="rId91" Type="http://schemas.openxmlformats.org/officeDocument/2006/relationships/tableStyles" Target="tableStyles.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43.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46.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47.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48.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50.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5.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6.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8.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6.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25.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35.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84</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8.emf" /><Relationship Id="rId4" Type="http://schemas.openxmlformats.org/officeDocument/2006/relationships/vmlDrawing" Target="../drawings/vmlDrawing6.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7.xml" TargetMode="Internal" /><Relationship Id="rId5" Type="http://schemas.openxmlformats.org/officeDocument/2006/relationships/slide" Target="slide29.xml" TargetMode="Internal" /><Relationship Id="rId6" Type="http://schemas.openxmlformats.org/officeDocument/2006/relationships/slide" Target="slide40.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16.emf" /><Relationship Id="rId4" Type="http://schemas.openxmlformats.org/officeDocument/2006/relationships/vmlDrawing" Target="../drawings/vmlDrawing7.v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8.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25.emf" /><Relationship Id="rId4" Type="http://schemas.openxmlformats.org/officeDocument/2006/relationships/image" Target="../media/image26.jpeg" /><Relationship Id="rId5" Type="http://schemas.openxmlformats.org/officeDocument/2006/relationships/vmlDrawing" Target="../drawings/vmlDrawing8.v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7.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9.docx" TargetMode="Internal" /><Relationship Id="rId3" Type="http://schemas.openxmlformats.org/officeDocument/2006/relationships/image" Target="../media/image35.emf" /><Relationship Id="rId4" Type="http://schemas.openxmlformats.org/officeDocument/2006/relationships/image" Target="../media/image36.jpeg" /><Relationship Id="rId5" Type="http://schemas.openxmlformats.org/officeDocument/2006/relationships/vmlDrawing" Target="../drawings/vmlDrawing9.v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 Id="rId3" Type="http://schemas.openxmlformats.org/officeDocument/2006/relationships/image" Target="../media/image38.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 Id="rId3" Type="http://schemas.openxmlformats.org/officeDocument/2006/relationships/image" Target="../media/image40.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0.docx" TargetMode="Internal" /><Relationship Id="rId3" Type="http://schemas.openxmlformats.org/officeDocument/2006/relationships/image" Target="../media/image43.emf" /><Relationship Id="rId4" Type="http://schemas.openxmlformats.org/officeDocument/2006/relationships/vmlDrawing" Target="../drawings/vmlDrawing10.v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1.docx" TargetMode="Internal" /><Relationship Id="rId3" Type="http://schemas.openxmlformats.org/officeDocument/2006/relationships/image" Target="../media/image46.emf" /><Relationship Id="rId4" Type="http://schemas.openxmlformats.org/officeDocument/2006/relationships/vmlDrawing" Target="../drawings/vmlDrawing11.v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2.docx" TargetMode="Internal" /><Relationship Id="rId3" Type="http://schemas.openxmlformats.org/officeDocument/2006/relationships/image" Target="../media/image47.emf" /><Relationship Id="rId4" Type="http://schemas.openxmlformats.org/officeDocument/2006/relationships/vmlDrawing" Target="../drawings/vmlDrawing12.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5.emf" /><Relationship Id="rId4" Type="http://schemas.openxmlformats.org/officeDocument/2006/relationships/vmlDrawing" Target="../drawings/vmlDrawing4.v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3.docx" TargetMode="Internal" /><Relationship Id="rId3" Type="http://schemas.openxmlformats.org/officeDocument/2006/relationships/image" Target="../media/image48.emf" /><Relationship Id="rId4" Type="http://schemas.openxmlformats.org/officeDocument/2006/relationships/vmlDrawing" Target="../drawings/vmlDrawing13.v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4.docx" TargetMode="Internal" /><Relationship Id="rId3" Type="http://schemas.openxmlformats.org/officeDocument/2006/relationships/image" Target="../media/image50.emf" /><Relationship Id="rId4" Type="http://schemas.openxmlformats.org/officeDocument/2006/relationships/vmlDrawing" Target="../drawings/vmlDrawing14.v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5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6.emf" /><Relationship Id="rId4" Type="http://schemas.openxmlformats.org/officeDocument/2006/relationships/vmlDrawing" Target="../drawings/vmlDrawing5.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第九章　压　强</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如下图所示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能正确表示物体对斜面压力的示意图</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01.jpeg"/>
          <p:cNvPicPr>
            <a:picLocks noChangeAspect="1"/>
          </p:cNvPicPr>
          <p:nvPr/>
        </p:nvPicPr>
        <p:blipFill>
          <a:blip r:embed="rId2"/>
          <a:stretch>
            <a:fillRect/>
          </a:stretch>
        </p:blipFill>
        <p:spPr>
          <a:xfrm>
            <a:off x="361950" y="2997023"/>
            <a:ext cx="10807700" cy="2134936"/>
          </a:xfrm>
          <a:prstGeom prst="rect">
            <a:avLst/>
          </a:prstGeom>
        </p:spPr>
      </p:pic>
      <p:sp>
        <p:nvSpPr>
          <p:cNvPr id="4" name="矩形 3"/>
          <p:cNvSpPr/>
          <p:nvPr/>
        </p:nvSpPr>
        <p:spPr>
          <a:xfrm>
            <a:off x="749973" y="2268526"/>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0696"/>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物体对斜面的压力是斜面受到的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作用点在被压物体斜面上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方向垂直接触面而指向被压斜面</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压力的方向错误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BD</a:t>
            </a:r>
            <a:r>
              <a:rPr lang="zh-CN" altLang="zh-CN">
                <a:solidFill>
                  <a:srgbClr val="000000"/>
                </a:solidFill>
                <a:ea typeface="楷体" panose="02010609060101010101" pitchFamily="49" charset="-122"/>
                <a:cs typeface="Times New Roman" panose="02020603050405020304" pitchFamily="18" charset="0"/>
              </a:rPr>
              <a:t>中力的作用点没有画在斜面上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ABD</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FF00FF"/>
                </a:solidFill>
                <a:latin typeface="Arial" pitchFamily="34" charset="0"/>
                <a:cs typeface="Times New Roman" panose="02020603050405020304" pitchFamily="18" charset="0"/>
              </a:rPr>
              <a:t>【点拨】</a:t>
            </a:r>
            <a:r>
              <a:rPr lang="zh-CN" altLang="zh-CN">
                <a:solidFill>
                  <a:srgbClr val="000000"/>
                </a:solidFill>
                <a:ea typeface="仿宋" panose="02010609060101010101" pitchFamily="49" charset="-122"/>
                <a:cs typeface="Times New Roman" panose="02020603050405020304" pitchFamily="18" charset="0"/>
              </a:rPr>
              <a:t>压力是接触面受到的力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因此压力的作用点在接触面上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压力与接触面是垂直的关系</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3285428"/>
      </p:ext>
    </p:extLst>
  </p:cSld>
  <p:clrMapOvr>
    <a:masterClrMapping/>
  </p:clrMapOvr>
  <p:transition spd="med">
    <p:pull/>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压力的大小一定等于重力</a:t>
            </a:r>
            <a:r>
              <a:rPr lang="en-US" altLang="zh-CN">
                <a:solidFill>
                  <a:srgbClr val="000000"/>
                </a:solidFill>
                <a:ea typeface="宋体" panose="02010600030101010101" pitchFamily="2" charset="-122"/>
                <a:cs typeface="Times New Roman" panose="02020603050405020304" pitchFamily="18" charset="0"/>
              </a:rPr>
              <a:t>	B.</a:t>
            </a:r>
            <a:r>
              <a:rPr lang="zh-CN" altLang="zh-CN">
                <a:solidFill>
                  <a:srgbClr val="000000"/>
                </a:solidFill>
                <a:ea typeface="宋体" panose="02010600030101010101" pitchFamily="2" charset="-122"/>
                <a:cs typeface="Times New Roman" panose="02020603050405020304" pitchFamily="18" charset="0"/>
              </a:rPr>
              <a:t>压力的方向总是竖直向下</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压力就是重力</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压力总是垂直于接触面</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425333" y="2223264"/>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压强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压力作用在物体上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物体会产生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压力的作用效果与</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且由这两个因素共同决定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物理学中用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来描述压力的作用效果</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压强定义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物体所受</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之比叫压强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用符号</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压强的计算公式</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压强的单位是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用字母</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式中的</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是受力面积而不是物体的表面积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053997" y="18195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形变</a:t>
            </a:r>
            <a:endParaRPr lang="zh-CN" altLang="en-US"/>
          </a:p>
        </p:txBody>
      </p:sp>
      <p:sp>
        <p:nvSpPr>
          <p:cNvPr id="4" name="矩形 3"/>
          <p:cNvSpPr/>
          <p:nvPr/>
        </p:nvSpPr>
        <p:spPr>
          <a:xfrm>
            <a:off x="1872605" y="241419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压力大小</a:t>
            </a:r>
            <a:endParaRPr lang="zh-CN" altLang="en-US"/>
          </a:p>
        </p:txBody>
      </p:sp>
      <p:sp>
        <p:nvSpPr>
          <p:cNvPr id="5" name="矩形 4"/>
          <p:cNvSpPr/>
          <p:nvPr/>
        </p:nvSpPr>
        <p:spPr>
          <a:xfrm>
            <a:off x="4328677" y="2414198"/>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受力面积大小</a:t>
            </a:r>
            <a:endParaRPr lang="zh-CN" altLang="en-US"/>
          </a:p>
        </p:txBody>
      </p:sp>
      <p:sp>
        <p:nvSpPr>
          <p:cNvPr id="6" name="矩形 5"/>
          <p:cNvSpPr/>
          <p:nvPr/>
        </p:nvSpPr>
        <p:spPr>
          <a:xfrm>
            <a:off x="4827455" y="2990652"/>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压强</a:t>
            </a:r>
            <a:endParaRPr lang="zh-CN" altLang="en-US"/>
          </a:p>
        </p:txBody>
      </p:sp>
      <p:sp>
        <p:nvSpPr>
          <p:cNvPr id="7" name="矩形 6"/>
          <p:cNvSpPr/>
          <p:nvPr/>
        </p:nvSpPr>
        <p:spPr>
          <a:xfrm>
            <a:off x="4698153" y="357953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压力大小</a:t>
            </a:r>
            <a:endParaRPr lang="zh-CN" altLang="en-US"/>
          </a:p>
        </p:txBody>
      </p:sp>
      <p:sp>
        <p:nvSpPr>
          <p:cNvPr id="8" name="矩形 7"/>
          <p:cNvSpPr/>
          <p:nvPr/>
        </p:nvSpPr>
        <p:spPr>
          <a:xfrm>
            <a:off x="7531741" y="357953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受力面积</a:t>
            </a:r>
            <a:endParaRPr lang="zh-CN" altLang="en-US"/>
          </a:p>
        </p:txBody>
      </p:sp>
      <p:sp>
        <p:nvSpPr>
          <p:cNvPr id="9" name="矩形 8"/>
          <p:cNvSpPr/>
          <p:nvPr/>
        </p:nvSpPr>
        <p:spPr>
          <a:xfrm>
            <a:off x="3594349" y="4148161"/>
            <a:ext cx="389850" cy="584775"/>
          </a:xfrm>
          <a:prstGeom prst="rect">
            <a:avLst/>
          </a:prstGeom>
        </p:spPr>
        <p:txBody>
          <a:bodyPr wrap="none">
            <a:spAutoFit/>
          </a:bodyPr>
          <a:lstStyle/>
          <a:p>
            <a:r>
              <a:rPr lang="en-US" altLang="zh-CN" i="1">
                <a:ea typeface="宋体" panose="02010600030101010101" pitchFamily="2" charset="-122"/>
              </a:rPr>
              <a:t>p</a:t>
            </a:r>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4021789675"/>
              </p:ext>
            </p:extLst>
          </p:nvPr>
        </p:nvGraphicFramePr>
        <p:xfrm>
          <a:off x="9577461" y="4083304"/>
          <a:ext cx="1087437" cy="649287"/>
        </p:xfrm>
        <a:graphic>
          <a:graphicData uri="http://schemas.openxmlformats.org/presentationml/2006/ole">
            <mc:AlternateContent>
              <mc:Choice xmlns:v="urn:schemas-microsoft-com:vml" Requires="v">
                <p:oleObj spid="_x0000_s1043" name="文档" r:id="rId2" imgW="397670" imgH="230735" progId="Word.Document.12">
                  <p:embed/>
                </p:oleObj>
              </mc:Choice>
              <mc:Fallback>
                <p:oleObj name="文档" r:id="rId2" imgW="397670" imgH="230735" progId="Word.Document.12">
                  <p:embed/>
                  <p:pic>
                    <p:nvPicPr>
                      <p:cNvPr id="0" name="OLE substitute image"/>
                      <p:cNvPicPr/>
                      <p:nvPr/>
                    </p:nvPicPr>
                    <p:blipFill>
                      <a:blip r:embed="rId3"/>
                      <a:stretch>
                        <a:fillRect/>
                      </a:stretch>
                    </p:blipFill>
                    <p:spPr>
                      <a:xfrm>
                        <a:off x="9577461" y="4083304"/>
                        <a:ext cx="1087437" cy="649287"/>
                      </a:xfrm>
                      <a:prstGeom prst="rect">
                        <a:avLst/>
                      </a:prstGeom>
                    </p:spPr>
                  </p:pic>
                </p:oleObj>
              </mc:Fallback>
            </mc:AlternateContent>
          </a:graphicData>
        </a:graphic>
      </p:graphicFrame>
      <p:sp>
        <p:nvSpPr>
          <p:cNvPr id="11" name="矩形 10"/>
          <p:cNvSpPr/>
          <p:nvPr/>
        </p:nvSpPr>
        <p:spPr>
          <a:xfrm>
            <a:off x="3397041" y="475160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帕斯卡</a:t>
            </a:r>
            <a:endParaRPr lang="zh-CN" altLang="en-US"/>
          </a:p>
        </p:txBody>
      </p:sp>
      <p:sp>
        <p:nvSpPr>
          <p:cNvPr id="12" name="矩形 11"/>
          <p:cNvSpPr/>
          <p:nvPr/>
        </p:nvSpPr>
        <p:spPr>
          <a:xfrm>
            <a:off x="7487646" y="4771272"/>
            <a:ext cx="639919" cy="584775"/>
          </a:xfrm>
          <a:prstGeom prst="rect">
            <a:avLst/>
          </a:prstGeom>
        </p:spPr>
        <p:txBody>
          <a:bodyPr wrap="none">
            <a:spAutoFit/>
          </a:bodyPr>
          <a:lstStyle/>
          <a:p>
            <a:r>
              <a:rPr lang="en-US" altLang="zh-CN">
                <a:ea typeface="宋体" panose="02010600030101010101" pitchFamily="2" charset="-122"/>
              </a:rPr>
              <a:t>Pa</a:t>
            </a:r>
            <a:endParaRPr lang="zh-CN" altLang="en-US"/>
          </a:p>
        </p:txBody>
      </p:sp>
    </p:spTree>
    <p:extLst>
      <p:ext uri="{BB962C8B-B14F-4D97-AF65-F5344CB8AC3E}">
        <p14:creationId xmlns:p14="http://schemas.microsoft.com/office/powerpoint/2010/main" val="1965021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304698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增大和减小压强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增大压强的方法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受力面积一定时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压力一定时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减小压强的方法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受力面积一定时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压力一定时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04205" y="220360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增大压力</a:t>
            </a:r>
            <a:endParaRPr lang="zh-CN" altLang="en-US"/>
          </a:p>
        </p:txBody>
      </p:sp>
      <p:sp>
        <p:nvSpPr>
          <p:cNvPr id="4" name="矩形 3"/>
          <p:cNvSpPr/>
          <p:nvPr/>
        </p:nvSpPr>
        <p:spPr>
          <a:xfrm>
            <a:off x="1512565" y="2795345"/>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减小受力</a:t>
            </a:r>
            <a:r>
              <a:rPr lang="zh-CN" altLang="zh-CN" smtClean="0">
                <a:ea typeface="宋体" panose="02010600030101010101" pitchFamily="2" charset="-122"/>
                <a:cs typeface="Times New Roman" panose="02020603050405020304" pitchFamily="18" charset="0"/>
              </a:rPr>
              <a:t>面积</a:t>
            </a:r>
            <a:endParaRPr lang="zh-CN" altLang="en-US"/>
          </a:p>
        </p:txBody>
      </p:sp>
      <p:sp>
        <p:nvSpPr>
          <p:cNvPr id="5" name="矩形 4"/>
          <p:cNvSpPr/>
          <p:nvPr/>
        </p:nvSpPr>
        <p:spPr>
          <a:xfrm>
            <a:off x="7404205" y="338995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减小压力</a:t>
            </a:r>
            <a:endParaRPr lang="zh-CN" altLang="en-US"/>
          </a:p>
        </p:txBody>
      </p:sp>
      <p:sp>
        <p:nvSpPr>
          <p:cNvPr id="6" name="矩形 5"/>
          <p:cNvSpPr/>
          <p:nvPr/>
        </p:nvSpPr>
        <p:spPr>
          <a:xfrm>
            <a:off x="1512565" y="3977223"/>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增大受力面积</a:t>
            </a:r>
            <a:endParaRPr lang="zh-CN" altLang="en-US"/>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68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材料、粗糙程度和质量相同的甲、乙两物体放在同一水平桌面上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在水平拉力作用下做匀速直线运动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它们受到的拉力为</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对桌面的压强为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底面积</a:t>
            </a:r>
            <a:r>
              <a:rPr lang="en-US" altLang="zh-CN" i="1">
                <a:solidFill>
                  <a:srgbClr val="000000"/>
                </a:solidFill>
                <a:ea typeface="宋体" panose="02010600030101010101" pitchFamily="2" charset="-122"/>
                <a:cs typeface="Times New Roman" panose="02020603050405020304" pitchFamily="18" charset="0"/>
              </a:rPr>
              <a:t>S</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S</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则下列关系正确的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06.jpeg"/>
          <p:cNvPicPr/>
          <p:nvPr/>
        </p:nvPicPr>
        <p:blipFill>
          <a:blip r:embed="rId2"/>
          <a:stretch>
            <a:fillRect/>
          </a:stretch>
        </p:blipFill>
        <p:spPr>
          <a:xfrm>
            <a:off x="5112965" y="3848831"/>
            <a:ext cx="5408640" cy="1674157"/>
          </a:xfrm>
          <a:prstGeom prst="rect">
            <a:avLst/>
          </a:prstGeom>
        </p:spPr>
      </p:pic>
      <p:sp>
        <p:nvSpPr>
          <p:cNvPr id="4" name="矩形 3"/>
          <p:cNvSpPr/>
          <p:nvPr/>
        </p:nvSpPr>
        <p:spPr>
          <a:xfrm>
            <a:off x="5525189" y="305065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5118"/>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甲、乙质量相同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处于水平桌面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故两者对水平桌面的压力相同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两物体接触面粗糙程度相同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所以受到的滑动摩擦力相同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甲、乙都做匀速直线运动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水平方向上受到的拉力和滑动摩擦力是一对平衡力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大小相等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滑动摩擦力相同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可判断</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甲、乙对桌面的压力相同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甲的受力面积大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所以甲对桌面的压强小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即</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楷体" panose="02010609060101010101" pitchFamily="49"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楷体" panose="02010609060101010101" pitchFamily="49"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项</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压力一定时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减小受力面积可以增大压强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5223244"/>
      </p:ext>
    </p:extLst>
  </p:cSld>
  <p:clrMapOvr>
    <a:masterClrMapping/>
  </p:clrMapOvr>
  <p:transition spd="med">
    <p:pull/>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92231"/>
            <a:ext cx="10807700" cy="300499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同一个梯形铁块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第一次如甲图放置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第二次如乙图放置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则它们对水平地面的压力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和压强</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大小关系正确的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err="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07.jpeg"/>
          <p:cNvPicPr/>
          <p:nvPr/>
        </p:nvPicPr>
        <p:blipFill>
          <a:blip r:embed="rId2"/>
          <a:stretch>
            <a:fillRect/>
          </a:stretch>
        </p:blipFill>
        <p:spPr>
          <a:xfrm>
            <a:off x="6330750" y="2749365"/>
            <a:ext cx="3534743" cy="1710035"/>
          </a:xfrm>
          <a:prstGeom prst="rect">
            <a:avLst/>
          </a:prstGeom>
        </p:spPr>
      </p:pic>
      <p:sp>
        <p:nvSpPr>
          <p:cNvPr id="4" name="矩形 3"/>
          <p:cNvSpPr/>
          <p:nvPr/>
        </p:nvSpPr>
        <p:spPr>
          <a:xfrm>
            <a:off x="3201429" y="273953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液体压强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液体受到方向竖直向下的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对支撑它的容器底部产生压力和压强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液体没有固定的形状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具有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对容器侧壁也产生压力和压强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液体内部压强特点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液体对容器</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都有压强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液体内部向各个方向都有压强的作用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在同一深度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液体内部向各个方向的压强都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液体压强随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增加而增大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液体压强还与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相同深度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液体密度越大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压强越大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911445" y="16559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重力</a:t>
            </a:r>
            <a:endParaRPr lang="zh-CN" altLang="en-US"/>
          </a:p>
        </p:txBody>
      </p:sp>
      <p:sp>
        <p:nvSpPr>
          <p:cNvPr id="4" name="矩形 3"/>
          <p:cNvSpPr/>
          <p:nvPr/>
        </p:nvSpPr>
        <p:spPr>
          <a:xfrm>
            <a:off x="1276877" y="283753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流动性</a:t>
            </a:r>
            <a:endParaRPr lang="zh-CN" altLang="en-US"/>
          </a:p>
        </p:txBody>
      </p:sp>
      <p:sp>
        <p:nvSpPr>
          <p:cNvPr id="5" name="矩形 4"/>
          <p:cNvSpPr/>
          <p:nvPr/>
        </p:nvSpPr>
        <p:spPr>
          <a:xfrm>
            <a:off x="6932829" y="3412478"/>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底部</a:t>
            </a:r>
            <a:endParaRPr lang="zh-CN" altLang="en-US"/>
          </a:p>
        </p:txBody>
      </p:sp>
      <p:sp>
        <p:nvSpPr>
          <p:cNvPr id="6" name="矩形 5"/>
          <p:cNvSpPr/>
          <p:nvPr/>
        </p:nvSpPr>
        <p:spPr>
          <a:xfrm>
            <a:off x="9289429" y="34080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侧壁</a:t>
            </a:r>
            <a:endParaRPr lang="zh-CN" altLang="en-US"/>
          </a:p>
        </p:txBody>
      </p:sp>
      <p:sp>
        <p:nvSpPr>
          <p:cNvPr id="7" name="矩形 6"/>
          <p:cNvSpPr/>
          <p:nvPr/>
        </p:nvSpPr>
        <p:spPr>
          <a:xfrm>
            <a:off x="6370334" y="45788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相等</a:t>
            </a:r>
            <a:endParaRPr lang="zh-CN" altLang="en-US"/>
          </a:p>
        </p:txBody>
      </p:sp>
      <p:sp>
        <p:nvSpPr>
          <p:cNvPr id="8" name="矩形 7"/>
          <p:cNvSpPr/>
          <p:nvPr/>
        </p:nvSpPr>
        <p:spPr>
          <a:xfrm>
            <a:off x="1047340" y="51657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深度</a:t>
            </a:r>
            <a:endParaRPr lang="zh-CN" altLang="en-US"/>
          </a:p>
        </p:txBody>
      </p:sp>
      <p:sp>
        <p:nvSpPr>
          <p:cNvPr id="9" name="矩形 8"/>
          <p:cNvSpPr/>
          <p:nvPr/>
        </p:nvSpPr>
        <p:spPr>
          <a:xfrm>
            <a:off x="7584085" y="516576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液体的密度</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70887"/>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液体压强计算公式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连通器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上端开口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底部相连通的容器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常见的连通器有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、地漏、洒水壶、过路涵洞、自动喂水器等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连通器的特点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当连通器中只装有一种液体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液体静止时</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95437" y="1580719"/>
            <a:ext cx="1542410" cy="584775"/>
          </a:xfrm>
          <a:prstGeom prst="rect">
            <a:avLst/>
          </a:prstGeom>
        </p:spPr>
        <p:txBody>
          <a:bodyPr wrap="none">
            <a:spAutoFit/>
          </a:bodyPr>
          <a:lstStyle/>
          <a:p>
            <a:r>
              <a:rPr lang="en-US" altLang="zh-CN" i="1">
                <a:ea typeface="宋体" panose="02010600030101010101" pitchFamily="2" charset="-122"/>
              </a:rPr>
              <a:t>p</a:t>
            </a:r>
            <a:r>
              <a:rPr lang="en-US" altLang="zh-CN">
                <a:ea typeface="宋体" panose="02010600030101010101" pitchFamily="2" charset="-122"/>
              </a:rPr>
              <a:t>=</a:t>
            </a:r>
            <a:r>
              <a:rPr lang="en-US" altLang="zh-CN" i="1">
                <a:ea typeface="Microsoft Yi Baiti" panose="03000500000000000000" pitchFamily="66" charset="0"/>
              </a:rPr>
              <a:t>ρ</a:t>
            </a:r>
            <a:r>
              <a:rPr lang="zh-CN" altLang="zh-CN" baseline="-25000">
                <a:ea typeface="宋体" panose="02010600030101010101" pitchFamily="2" charset="-122"/>
                <a:cs typeface="Times New Roman" panose="02020603050405020304" pitchFamily="18" charset="0"/>
              </a:rPr>
              <a:t>液</a:t>
            </a:r>
            <a:r>
              <a:rPr lang="en-US" altLang="zh-CN" i="1" err="1">
                <a:ea typeface="宋体" panose="02010600030101010101" pitchFamily="2" charset="-122"/>
              </a:rPr>
              <a:t>gh</a:t>
            </a:r>
            <a:endParaRPr lang="zh-CN" altLang="en-US"/>
          </a:p>
        </p:txBody>
      </p:sp>
      <p:sp>
        <p:nvSpPr>
          <p:cNvPr id="4" name="矩形 3"/>
          <p:cNvSpPr/>
          <p:nvPr/>
        </p:nvSpPr>
        <p:spPr>
          <a:xfrm>
            <a:off x="1614069" y="27881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茶壶</a:t>
            </a:r>
            <a:endParaRPr lang="zh-CN" altLang="en-US"/>
          </a:p>
        </p:txBody>
      </p:sp>
      <p:sp>
        <p:nvSpPr>
          <p:cNvPr id="5" name="矩形 4"/>
          <p:cNvSpPr/>
          <p:nvPr/>
        </p:nvSpPr>
        <p:spPr>
          <a:xfrm>
            <a:off x="3908493" y="2793795"/>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锅炉水位计</a:t>
            </a:r>
            <a:endParaRPr lang="zh-CN" altLang="en-US"/>
          </a:p>
        </p:txBody>
      </p:sp>
      <p:sp>
        <p:nvSpPr>
          <p:cNvPr id="6" name="矩形 5"/>
          <p:cNvSpPr/>
          <p:nvPr/>
        </p:nvSpPr>
        <p:spPr>
          <a:xfrm>
            <a:off x="7261888" y="278816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船闸</a:t>
            </a:r>
            <a:endParaRPr lang="zh-CN" altLang="en-US"/>
          </a:p>
        </p:txBody>
      </p:sp>
      <p:sp>
        <p:nvSpPr>
          <p:cNvPr id="7" name="矩形 6"/>
          <p:cNvSpPr/>
          <p:nvPr/>
        </p:nvSpPr>
        <p:spPr>
          <a:xfrm>
            <a:off x="5895221" y="394162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各液面相平</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一矿泉水瓶装满</a:t>
            </a:r>
            <a:r>
              <a:rPr lang="en-US" altLang="zh-CN">
                <a:solidFill>
                  <a:srgbClr val="000000"/>
                </a:solidFill>
                <a:ea typeface="宋体" panose="02010600030101010101" pitchFamily="2" charset="-122"/>
                <a:cs typeface="Times New Roman" panose="02020603050405020304" pitchFamily="18" charset="0"/>
              </a:rPr>
              <a:t>500 g</a:t>
            </a:r>
            <a:r>
              <a:rPr lang="zh-CN" altLang="zh-CN">
                <a:solidFill>
                  <a:srgbClr val="000000"/>
                </a:solidFill>
                <a:ea typeface="宋体" panose="02010600030101010101" pitchFamily="2" charset="-122"/>
                <a:cs typeface="Times New Roman" panose="02020603050405020304" pitchFamily="18" charset="0"/>
              </a:rPr>
              <a:t>水后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放在</a:t>
            </a:r>
            <a:r>
              <a:rPr lang="zh-CN" altLang="zh-CN" smtClean="0">
                <a:solidFill>
                  <a:srgbClr val="000000"/>
                </a:solidFill>
                <a:ea typeface="宋体" panose="02010600030101010101" pitchFamily="2" charset="-122"/>
                <a:cs typeface="Times New Roman" panose="02020603050405020304" pitchFamily="18" charset="0"/>
              </a:rPr>
              <a:t>水平</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桌面</a:t>
            </a:r>
            <a:r>
              <a:rPr lang="zh-CN" altLang="zh-CN">
                <a:solidFill>
                  <a:srgbClr val="000000"/>
                </a:solidFill>
                <a:ea typeface="宋体" panose="02010600030101010101" pitchFamily="2" charset="-122"/>
                <a:cs typeface="Times New Roman" panose="02020603050405020304" pitchFamily="18" charset="0"/>
              </a:rPr>
              <a:t>上静止不动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若空瓶的质量为</a:t>
            </a:r>
            <a:r>
              <a:rPr lang="en-US" altLang="zh-CN">
                <a:solidFill>
                  <a:srgbClr val="000000"/>
                </a:solidFill>
                <a:ea typeface="宋体" panose="02010600030101010101" pitchFamily="2" charset="-122"/>
                <a:cs typeface="Times New Roman" panose="02020603050405020304" pitchFamily="18" charset="0"/>
              </a:rPr>
              <a:t>50 g,</a:t>
            </a:r>
            <a:r>
              <a:rPr lang="zh-CN" altLang="zh-CN">
                <a:solidFill>
                  <a:srgbClr val="000000"/>
                </a:solidFill>
                <a:ea typeface="宋体" panose="02010600030101010101" pitchFamily="2" charset="-122"/>
                <a:cs typeface="Times New Roman" panose="02020603050405020304" pitchFamily="18" charset="0"/>
              </a:rPr>
              <a:t>瓶与桌面的</a:t>
            </a:r>
            <a:r>
              <a:rPr lang="zh-CN" altLang="zh-CN" smtClean="0">
                <a:solidFill>
                  <a:srgbClr val="000000"/>
                </a:solidFill>
                <a:ea typeface="宋体" panose="02010600030101010101" pitchFamily="2" charset="-122"/>
                <a:cs typeface="Times New Roman" panose="02020603050405020304" pitchFamily="18" charset="0"/>
              </a:rPr>
              <a:t>接触</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面积</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10 cm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则桌面对瓶的支持力为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瓶</a:t>
            </a:r>
            <a:r>
              <a:rPr lang="zh-CN" altLang="zh-CN">
                <a:solidFill>
                  <a:srgbClr val="000000"/>
                </a:solidFill>
                <a:ea typeface="宋体" panose="02010600030101010101" pitchFamily="2" charset="-122"/>
                <a:cs typeface="Times New Roman" panose="02020603050405020304" pitchFamily="18" charset="0"/>
              </a:rPr>
              <a:t>对桌面的压强是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把水倒满一个高</a:t>
            </a:r>
            <a:r>
              <a:rPr lang="en-US" altLang="zh-CN">
                <a:solidFill>
                  <a:srgbClr val="000000"/>
                </a:solidFill>
                <a:ea typeface="宋体" panose="02010600030101010101" pitchFamily="2" charset="-122"/>
                <a:cs typeface="Times New Roman" panose="02020603050405020304" pitchFamily="18" charset="0"/>
              </a:rPr>
              <a:t>10 cm</a:t>
            </a:r>
            <a:r>
              <a:rPr lang="zh-CN" altLang="zh-CN">
                <a:solidFill>
                  <a:srgbClr val="000000"/>
                </a:solidFill>
                <a:ea typeface="宋体" panose="02010600030101010101" pitchFamily="2" charset="-122"/>
                <a:cs typeface="Times New Roman" panose="02020603050405020304" pitchFamily="18" charset="0"/>
              </a:rPr>
              <a:t>的薄纸杯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杯底受到的水的压强是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如果在瓶侧壁不同高度的地方用锥子扎出上、下两个小孔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打开瓶盖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可以观察到从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孔流出的水喷得较急</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水的密度为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11.jpeg"/>
          <p:cNvPicPr/>
          <p:nvPr/>
        </p:nvPicPr>
        <p:blipFill>
          <a:blip r:embed="rId2"/>
          <a:stretch>
            <a:fillRect/>
          </a:stretch>
        </p:blipFill>
        <p:spPr>
          <a:xfrm>
            <a:off x="10143115" y="988423"/>
            <a:ext cx="671498" cy="2015976"/>
          </a:xfrm>
          <a:prstGeom prst="rect">
            <a:avLst/>
          </a:prstGeom>
        </p:spPr>
      </p:pic>
      <p:sp>
        <p:nvSpPr>
          <p:cNvPr id="4" name="矩形 3"/>
          <p:cNvSpPr/>
          <p:nvPr/>
        </p:nvSpPr>
        <p:spPr>
          <a:xfrm>
            <a:off x="7881949" y="2409792"/>
            <a:ext cx="697627" cy="584775"/>
          </a:xfrm>
          <a:prstGeom prst="rect">
            <a:avLst/>
          </a:prstGeom>
        </p:spPr>
        <p:txBody>
          <a:bodyPr wrap="none">
            <a:spAutoFit/>
          </a:bodyPr>
          <a:lstStyle/>
          <a:p>
            <a:r>
              <a:rPr lang="en-US" altLang="zh-CN">
                <a:ea typeface="宋体" panose="02010600030101010101" pitchFamily="2" charset="-122"/>
              </a:rPr>
              <a:t>5</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5" name="矩形 4"/>
          <p:cNvSpPr/>
          <p:nvPr/>
        </p:nvSpPr>
        <p:spPr>
          <a:xfrm>
            <a:off x="4320877" y="3004426"/>
            <a:ext cx="1107996" cy="584775"/>
          </a:xfrm>
          <a:prstGeom prst="rect">
            <a:avLst/>
          </a:prstGeom>
        </p:spPr>
        <p:txBody>
          <a:bodyPr wrap="none">
            <a:spAutoFit/>
          </a:bodyPr>
          <a:lstStyle/>
          <a:p>
            <a:r>
              <a:rPr lang="en-US" altLang="zh-CN">
                <a:ea typeface="宋体" panose="02010600030101010101" pitchFamily="2" charset="-122"/>
              </a:rPr>
              <a:t>5 500</a:t>
            </a:r>
            <a:endParaRPr lang="zh-CN" altLang="en-US"/>
          </a:p>
        </p:txBody>
      </p:sp>
      <p:sp>
        <p:nvSpPr>
          <p:cNvPr id="6" name="矩形 5"/>
          <p:cNvSpPr/>
          <p:nvPr/>
        </p:nvSpPr>
        <p:spPr>
          <a:xfrm>
            <a:off x="6396093" y="3569537"/>
            <a:ext cx="1107996" cy="584775"/>
          </a:xfrm>
          <a:prstGeom prst="rect">
            <a:avLst/>
          </a:prstGeom>
        </p:spPr>
        <p:txBody>
          <a:bodyPr wrap="none">
            <a:spAutoFit/>
          </a:bodyPr>
          <a:lstStyle/>
          <a:p>
            <a:r>
              <a:rPr lang="en-US" altLang="zh-CN">
                <a:ea typeface="宋体" panose="02010600030101010101" pitchFamily="2" charset="-122"/>
              </a:rPr>
              <a:t>1 000</a:t>
            </a:r>
            <a:endParaRPr lang="zh-CN" altLang="en-US"/>
          </a:p>
        </p:txBody>
      </p:sp>
      <p:sp>
        <p:nvSpPr>
          <p:cNvPr id="7" name="矩形 6"/>
          <p:cNvSpPr/>
          <p:nvPr/>
        </p:nvSpPr>
        <p:spPr>
          <a:xfrm>
            <a:off x="3240757" y="472275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下</a:t>
            </a:r>
            <a:endParaRPr lang="zh-CN" altLang="en-US"/>
          </a:p>
        </p:txBody>
      </p:sp>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080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瓶子的总重力</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楷体" panose="02010609060101010101" pitchFamily="49" charset="-122"/>
                <a:cs typeface="Times New Roman" panose="02020603050405020304" pitchFamily="18" charset="0"/>
              </a:rPr>
              <a:t>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楷体" panose="02010609060101010101" pitchFamily="49"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楷体" panose="02010609060101010101" pitchFamily="49" charset="-122"/>
                <a:cs typeface="Times New Roman" panose="02020603050405020304" pitchFamily="18" charset="0"/>
              </a:rPr>
              <a:t>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楷体" panose="02010609060101010101" pitchFamily="49"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N/kg=5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因为矿泉水瓶放在水平桌面上静止不动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受到的支持力和重力是一对平衡力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楷体" panose="02010609060101010101" pitchFamily="49" charset="-122"/>
                <a:cs typeface="Times New Roman" panose="02020603050405020304" pitchFamily="18" charset="0"/>
              </a:rPr>
              <a:t>支持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瓶子对桌面的压强</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500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把水倒满一个高</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cm</a:t>
            </a:r>
            <a:r>
              <a:rPr lang="zh-CN" altLang="zh-CN">
                <a:solidFill>
                  <a:srgbClr val="000000"/>
                </a:solidFill>
                <a:ea typeface="楷体" panose="02010609060101010101" pitchFamily="49" charset="-122"/>
                <a:cs typeface="Times New Roman" panose="02020603050405020304" pitchFamily="18" charset="0"/>
              </a:rPr>
              <a:t>的薄纸杯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杯底受到水的压强</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Microsoft Yi Baiti" panose="03000500000000000000" pitchFamily="66" charset="0"/>
                <a:cs typeface="Times New Roman" panose="02020603050405020304" pitchFamily="18" charset="0"/>
              </a:rPr>
              <a:t>ρ</a:t>
            </a:r>
            <a:r>
              <a:rPr lang="en-US" altLang="zh-CN" i="1" err="1">
                <a:solidFill>
                  <a:srgbClr val="000000"/>
                </a:solidFill>
                <a:ea typeface="宋体" panose="02010600030101010101" pitchFamily="2" charset="-122"/>
                <a:cs typeface="Times New Roman" panose="02020603050405020304" pitchFamily="18" charset="0"/>
              </a:rPr>
              <a:t>gh</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×10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N/kg×0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m</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1000</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由于液体内部存在压强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且压强随深度的增加而增大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故会观察到水从两个小孔流出来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其中下孔流出的水喷得较急</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00350125"/>
      </p:ext>
    </p:extLst>
  </p:cSld>
  <p:clrMapOvr>
    <a:masterClrMapping/>
  </p:clrMapOvr>
  <p:transition spd="med">
    <p:pull/>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9608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水平桌面上的甲、乙两圆柱形容器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装有质量相同的水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水对甲、乙两容器底的压力和压强的大小关系分别是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____________F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____________p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12.jpeg"/>
          <p:cNvPicPr/>
          <p:nvPr/>
        </p:nvPicPr>
        <p:blipFill>
          <a:blip r:embed="rId2"/>
          <a:stretch>
            <a:fillRect/>
          </a:stretch>
        </p:blipFill>
        <p:spPr>
          <a:xfrm>
            <a:off x="3834069" y="3629623"/>
            <a:ext cx="3863461" cy="1566019"/>
          </a:xfrm>
          <a:prstGeom prst="rect">
            <a:avLst/>
          </a:prstGeom>
        </p:spPr>
      </p:pic>
      <p:sp>
        <p:nvSpPr>
          <p:cNvPr id="4" name="矩形 3"/>
          <p:cNvSpPr/>
          <p:nvPr/>
        </p:nvSpPr>
        <p:spPr>
          <a:xfrm>
            <a:off x="4406229" y="2339785"/>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5" name="矩形 4"/>
          <p:cNvSpPr/>
          <p:nvPr/>
        </p:nvSpPr>
        <p:spPr>
          <a:xfrm>
            <a:off x="8137301" y="2339785"/>
            <a:ext cx="418704" cy="584775"/>
          </a:xfrm>
          <a:prstGeom prst="rect">
            <a:avLst/>
          </a:prstGeom>
        </p:spPr>
        <p:txBody>
          <a:bodyPr wrap="none">
            <a:spAutoFit/>
          </a:bodyPr>
          <a:lstStyle/>
          <a:p>
            <a:r>
              <a:rPr lang="en-US" altLang="zh-CN">
                <a:ea typeface="宋体" panose="02010600030101010101" pitchFamily="2" charset="-122"/>
              </a:rPr>
              <a:t>&gt;</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9754"/>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大气压强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大气对浸在它里面的物体产生的压强叫做大气压强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简称大气压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测量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历史上证明大气压存在的著名实验是马德堡半球实验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历史上首次测定大气压值的是托里拆利实验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标准大气压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标准大气压等于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水银柱所产生的压强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大约是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23429" y="259201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气压计</a:t>
            </a:r>
            <a:endParaRPr lang="zh-CN" altLang="en-US"/>
          </a:p>
        </p:txBody>
      </p:sp>
      <p:sp>
        <p:nvSpPr>
          <p:cNvPr id="4" name="矩形 3"/>
          <p:cNvSpPr/>
          <p:nvPr/>
        </p:nvSpPr>
        <p:spPr>
          <a:xfrm>
            <a:off x="6613787" y="4364612"/>
            <a:ext cx="1585690" cy="584775"/>
          </a:xfrm>
          <a:prstGeom prst="rect">
            <a:avLst/>
          </a:prstGeom>
        </p:spPr>
        <p:txBody>
          <a:bodyPr wrap="none">
            <a:spAutoFit/>
          </a:bodyPr>
          <a:lstStyle/>
          <a:p>
            <a:r>
              <a:rPr lang="en-US" altLang="zh-CN">
                <a:ea typeface="宋体" panose="02010600030101010101" pitchFamily="2" charset="-122"/>
              </a:rPr>
              <a:t>760 mm</a:t>
            </a:r>
            <a:endParaRPr lang="zh-CN" altLang="en-US"/>
          </a:p>
        </p:txBody>
      </p:sp>
      <p:sp>
        <p:nvSpPr>
          <p:cNvPr id="5" name="矩形 4"/>
          <p:cNvSpPr/>
          <p:nvPr/>
        </p:nvSpPr>
        <p:spPr>
          <a:xfrm>
            <a:off x="3590965" y="4949387"/>
            <a:ext cx="2066591"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013×10</a:t>
            </a:r>
            <a:r>
              <a:rPr lang="en-US" altLang="zh-CN" baseline="30000">
                <a:ea typeface="宋体" panose="02010600030101010101" pitchFamily="2" charset="-122"/>
              </a:rPr>
              <a:t>5</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40303"/>
            <a:ext cx="10807700" cy="1817805"/>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大气压会随海拔高度的增大而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液体沸点随其表面气压增大而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随其表面气压减小而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913165" y="21796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
        <p:nvSpPr>
          <p:cNvPr id="4" name="矩形 3"/>
          <p:cNvSpPr/>
          <p:nvPr/>
        </p:nvSpPr>
        <p:spPr>
          <a:xfrm>
            <a:off x="6913165" y="276664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升高</a:t>
            </a:r>
            <a:endParaRPr lang="zh-CN" altLang="en-US"/>
          </a:p>
        </p:txBody>
      </p:sp>
      <p:sp>
        <p:nvSpPr>
          <p:cNvPr id="5" name="矩形 4"/>
          <p:cNvSpPr/>
          <p:nvPr/>
        </p:nvSpPr>
        <p:spPr>
          <a:xfrm>
            <a:off x="2746533" y="33514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降低</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46711"/>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关于大气压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同一地点的大气压不是固定不变的</a:t>
            </a:r>
            <a:r>
              <a:rPr lang="zh-CN" altLang="zh-CN" i="1">
                <a:solidFill>
                  <a:srgbClr val="000000"/>
                </a:solidFill>
                <a:ea typeface="宋体" panose="02010600030101010101" pitchFamily="2" charset="-122"/>
                <a:cs typeface="Times New Roman" panose="02020603050405020304" pitchFamily="18" charset="0"/>
              </a:rPr>
              <a:t>　　　　　</a:t>
            </a: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大气压的方向一定是竖直向下的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马德堡半球实验能够准确测量大气压的</a:t>
            </a:r>
            <a:r>
              <a:rPr lang="zh-CN" altLang="zh-CN" smtClean="0">
                <a:solidFill>
                  <a:srgbClr val="000000"/>
                </a:solidFill>
                <a:ea typeface="宋体" panose="02010600030101010101" pitchFamily="2" charset="-122"/>
                <a:cs typeface="Times New Roman" panose="02020603050405020304" pitchFamily="18" charset="0"/>
              </a:rPr>
              <a:t>数值</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托里拆利实验中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玻璃管内的水银面上方有大气压</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590733" y="1904615"/>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4818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同一地点的大气压会与天气等因素有关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不是固定不变的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大气具有流动性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所以向各个方向都有压强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马德堡半球实验用两个中间抽成真空而压合在一起的铜半球有力地证明了大气压的存在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托里拆利实验中的玻璃管内的水银面上方是真空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是水银槽中的水银面受到大气压强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错误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83261874"/>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3624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马德堡半球实验和托里拆利实验都是与大气压强有关的著名实验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但他们的意义和结果却有着较大的区别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一个重在验证大气压的存在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一个重在测量大气压值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大气具有流动性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所以向各个方向都有压强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大气压除与高度有关外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还与天气、温度等因素有关</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5743126"/>
      </p:ext>
    </p:extLst>
  </p:cSld>
  <p:clrMapOvr>
    <a:masterClrMapping/>
  </p:clrMapOvr>
  <p:transition spd="med">
    <p:pull/>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38383"/>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在托里拆利实验中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下列情况会对测量结果产生影响的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从山脚移到山顶做实验</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往水银槽中多加些水银</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将玻璃管稍微倾斜一些</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将水银槽内的玻璃管轻轻上提一点</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808709" y="1996287"/>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2438629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48215"/>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探究影响压力作用效果的因素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小强同学利用小桌、海绵及肥皂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探究影响压力作用效果的因素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实验探究过程如图所示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519.jpeg"/>
          <p:cNvPicPr>
            <a:picLocks noChangeAspect="1"/>
          </p:cNvPicPr>
          <p:nvPr/>
        </p:nvPicPr>
        <p:blipFill>
          <a:blip r:embed="rId2"/>
          <a:stretch>
            <a:fillRect/>
          </a:stretch>
        </p:blipFill>
        <p:spPr>
          <a:xfrm>
            <a:off x="361950" y="3302263"/>
            <a:ext cx="10807700" cy="2184255"/>
          </a:xfrm>
          <a:prstGeom prst="rect">
            <a:avLst/>
          </a:prstGeom>
        </p:spPr>
      </p:pic>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13641017"/>
              </p:ext>
            </p:extLst>
          </p:nvPr>
        </p:nvGraphicFramePr>
        <p:xfrm>
          <a:off x="361950" y="2166625"/>
          <a:ext cx="10807700" cy="2397750"/>
        </p:xfrm>
        <a:graphic>
          <a:graphicData uri="http://schemas.openxmlformats.org/presentationml/2006/ole">
            <mc:AlternateContent>
              <mc:Choice xmlns:v="urn:schemas-microsoft-com:vml" Requires="v">
                <p:oleObj spid="_x0000_s1038" name="文档" r:id="rId2" imgW="3826154" imgH="848854" progId="Word.Document.12">
                  <p:embed/>
                </p:oleObj>
              </mc:Choice>
              <mc:Fallback>
                <p:oleObj name="文档" r:id="rId2" imgW="3826154" imgH="848854" progId="Word.Document.12">
                  <p:embed/>
                  <p:pic>
                    <p:nvPicPr>
                      <p:cNvPr id="0" name="OLE substitute image"/>
                      <p:cNvPicPr/>
                      <p:nvPr/>
                    </p:nvPicPr>
                    <p:blipFill>
                      <a:blip r:embed="rId3"/>
                      <a:stretch>
                        <a:fillRect/>
                      </a:stretch>
                    </p:blipFill>
                    <p:spPr>
                      <a:xfrm>
                        <a:off x="361950" y="2166625"/>
                        <a:ext cx="10807700" cy="239775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5118"/>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小强通过观察海绵</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来比较压力的作用效果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这里应用的科学方法是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分析比较乙、丙两图中的实验现象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可以得到的结论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分析比较图</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实验可知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压力一定时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越小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压力的作用效果越大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这里应用的科学方法是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55061" y="109603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凹陷程度</a:t>
            </a:r>
            <a:endParaRPr lang="zh-CN" altLang="en-US"/>
          </a:p>
        </p:txBody>
      </p:sp>
      <p:sp>
        <p:nvSpPr>
          <p:cNvPr id="4" name="矩形 3"/>
          <p:cNvSpPr/>
          <p:nvPr/>
        </p:nvSpPr>
        <p:spPr>
          <a:xfrm>
            <a:off x="4949285" y="168081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转换法</a:t>
            </a:r>
            <a:endParaRPr lang="zh-CN" altLang="en-US"/>
          </a:p>
        </p:txBody>
      </p:sp>
      <p:sp>
        <p:nvSpPr>
          <p:cNvPr id="5" name="矩形 4"/>
          <p:cNvSpPr>
            <a:spLocks noChangeAspect="1"/>
          </p:cNvSpPr>
          <p:nvPr/>
        </p:nvSpPr>
        <p:spPr>
          <a:xfrm>
            <a:off x="433958" y="2799126"/>
            <a:ext cx="9935591"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当受力面积相同时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压力越大</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压力的作用效果越明显</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3787325" y="344740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
        <p:nvSpPr>
          <p:cNvPr id="7" name="矩形 6"/>
          <p:cNvSpPr/>
          <p:nvPr/>
        </p:nvSpPr>
        <p:spPr>
          <a:xfrm>
            <a:off x="6660229" y="344740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8" name="矩形 7"/>
          <p:cNvSpPr/>
          <p:nvPr/>
        </p:nvSpPr>
        <p:spPr>
          <a:xfrm>
            <a:off x="1979275" y="401743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受力面积</a:t>
            </a:r>
            <a:endParaRPr lang="zh-CN" altLang="en-US"/>
          </a:p>
        </p:txBody>
      </p:sp>
      <p:sp>
        <p:nvSpPr>
          <p:cNvPr id="9" name="矩形 8"/>
          <p:cNvSpPr/>
          <p:nvPr/>
        </p:nvSpPr>
        <p:spPr>
          <a:xfrm>
            <a:off x="2560005" y="4612040"/>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控制变量法</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553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小强将肥皂沿竖直方向切成大小不同的两块如图丁所示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发现无论是大块肥皂还是小块肥皂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对海绵的作用效果都与之前一样</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他经过分析得到分析得到的结论是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压力的作用效果与受力面积无关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你认为小强的方法是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理由是</a:t>
            </a:r>
            <a:r>
              <a:rPr lang="en-US" altLang="zh-CN" i="1" smtClean="0">
                <a:solidFill>
                  <a:srgbClr val="000000"/>
                </a:solidFill>
                <a:ea typeface="宋体" panose="02010600030101010101" pitchFamily="2" charset="-122"/>
                <a:cs typeface="Times New Roman" panose="02020603050405020304" pitchFamily="18" charset="0"/>
              </a:rPr>
              <a:t>_____________________________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088141" y="311790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错误</a:t>
            </a:r>
            <a:endParaRPr lang="zh-CN" altLang="en-US"/>
          </a:p>
        </p:txBody>
      </p:sp>
      <p:sp>
        <p:nvSpPr>
          <p:cNvPr id="4" name="矩形 3"/>
          <p:cNvSpPr>
            <a:spLocks noChangeAspect="1"/>
          </p:cNvSpPr>
          <p:nvPr/>
        </p:nvSpPr>
        <p:spPr>
          <a:xfrm>
            <a:off x="5100008" y="3646549"/>
            <a:ext cx="5976266"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小强同时改变了受力面积和</a:t>
            </a:r>
            <a:r>
              <a:rPr lang="zh-CN" altLang="zh-CN" smtClean="0">
                <a:ea typeface="宋体" panose="02010600030101010101" pitchFamily="2" charset="-122"/>
                <a:cs typeface="Times New Roman" panose="02020603050405020304" pitchFamily="18" charset="0"/>
              </a:rPr>
              <a:t>压力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a:spLocks noChangeAspect="1"/>
          </p:cNvSpPr>
          <p:nvPr/>
        </p:nvSpPr>
        <p:spPr>
          <a:xfrm>
            <a:off x="504453" y="4232701"/>
            <a:ext cx="5616624"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的</a:t>
            </a:r>
            <a:r>
              <a:rPr lang="zh-CN" altLang="zh-CN">
                <a:ea typeface="宋体" panose="02010600030101010101" pitchFamily="2" charset="-122"/>
                <a:cs typeface="Times New Roman" panose="02020603050405020304" pitchFamily="18" charset="0"/>
              </a:rPr>
              <a:t>大小</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没有控制压力大小不变</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8155135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854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此实验</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用硬纸板来代替海绵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原因是硬纸板不易形变、效果不明显</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在物理学中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来表示压力的作用效果</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如果旁边没有海绵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还可以选择</a:t>
            </a:r>
            <a:r>
              <a:rPr lang="en-US" altLang="zh-CN" i="1" smtClean="0">
                <a:solidFill>
                  <a:srgbClr val="000000"/>
                </a:solidFill>
                <a:ea typeface="宋体" panose="02010600030101010101" pitchFamily="2" charset="-122"/>
                <a:cs typeface="Times New Roman" panose="02020603050405020304" pitchFamily="18" charset="0"/>
              </a:rPr>
              <a:t>________________</a:t>
            </a:r>
            <a:r>
              <a:rPr lang="zh-CN" altLang="zh-CN">
                <a:solidFill>
                  <a:srgbClr val="000000"/>
                </a:solidFill>
                <a:ea typeface="宋体" panose="02010600030101010101" pitchFamily="2" charset="-122"/>
                <a:cs typeface="Times New Roman" panose="02020603050405020304" pitchFamily="18" charset="0"/>
              </a:rPr>
              <a:t>来代替海绵</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717037" y="17290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6" name="矩形 5"/>
          <p:cNvSpPr/>
          <p:nvPr/>
        </p:nvSpPr>
        <p:spPr>
          <a:xfrm>
            <a:off x="4032845" y="289684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压强</a:t>
            </a:r>
            <a:endParaRPr lang="zh-CN" altLang="en-US"/>
          </a:p>
        </p:txBody>
      </p:sp>
      <p:sp>
        <p:nvSpPr>
          <p:cNvPr id="7" name="矩形 6"/>
          <p:cNvSpPr/>
          <p:nvPr/>
        </p:nvSpPr>
        <p:spPr>
          <a:xfrm>
            <a:off x="7551405" y="3423431"/>
            <a:ext cx="3480440"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沙子或泡沫塑料等</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53991"/>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探究液体压强与哪些因素有关</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小明在做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探究液体压强与哪些因素有关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操作过程程与下图所示</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1.jpeg"/>
          <p:cNvPicPr>
            <a:picLocks noChangeAspect="1"/>
          </p:cNvPicPr>
          <p:nvPr/>
        </p:nvPicPr>
        <p:blipFill>
          <a:blip r:embed="rId2"/>
          <a:stretch>
            <a:fillRect/>
          </a:stretch>
        </p:blipFill>
        <p:spPr>
          <a:xfrm>
            <a:off x="110065" y="2817948"/>
            <a:ext cx="11311471" cy="2608755"/>
          </a:xfrm>
          <a:prstGeom prst="rect">
            <a:avLst/>
          </a:prstGeom>
        </p:spPr>
      </p:pic>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我们通过观察</a:t>
            </a:r>
            <a:r>
              <a:rPr lang="en-US" altLang="zh-CN" i="1" smtClean="0">
                <a:solidFill>
                  <a:srgbClr val="000000"/>
                </a:solidFill>
                <a:ea typeface="宋体" panose="02010600030101010101" pitchFamily="2" charset="-122"/>
                <a:cs typeface="Times New Roman" panose="02020603050405020304" pitchFamily="18" charset="0"/>
              </a:rPr>
              <a:t>________________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来比较液体内部压强的大小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这种实验探究方法</a:t>
            </a:r>
            <a:r>
              <a:rPr lang="zh-CN" altLang="zh-CN" smtClean="0">
                <a:solidFill>
                  <a:srgbClr val="000000"/>
                </a:solidFill>
                <a:ea typeface="宋体" panose="02010600030101010101" pitchFamily="2" charset="-122"/>
                <a:cs typeface="Times New Roman" panose="02020603050405020304" pitchFamily="18" charset="0"/>
              </a:rPr>
              <a:t>叫</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法</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图中压强计的</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连通过器</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小明做了如图甲所示的检查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当用手指按压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不论轻压还是重压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形管两边液柱的高度几乎不变经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则出现这种情况的原因可能是</a:t>
            </a:r>
            <a:r>
              <a:rPr lang="en-US" altLang="zh-CN" i="1" smtClean="0">
                <a:solidFill>
                  <a:srgbClr val="000000"/>
                </a:solidFill>
                <a:ea typeface="宋体" panose="02010600030101010101" pitchFamily="2" charset="-122"/>
                <a:cs typeface="Times New Roman" panose="02020603050405020304" pitchFamily="18" charset="0"/>
              </a:rPr>
              <a:t>_____________________.</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若</a:t>
            </a:r>
            <a:r>
              <a:rPr lang="zh-CN" altLang="zh-CN">
                <a:solidFill>
                  <a:srgbClr val="000000"/>
                </a:solidFill>
                <a:ea typeface="宋体" panose="02010600030101010101" pitchFamily="2" charset="-122"/>
                <a:cs typeface="Times New Roman" panose="02020603050405020304" pitchFamily="18" charset="0"/>
              </a:rPr>
              <a:t>在使用前</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形管两边的液面有高度差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则应进行的操作是</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选填下列字母</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形管中倒出适量的水</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取下软管重新安装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形管中加入适量的水</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608909" y="485240"/>
            <a:ext cx="4600940" cy="584775"/>
          </a:xfrm>
          <a:prstGeom prst="rect">
            <a:avLst/>
          </a:prstGeom>
        </p:spPr>
        <p:txBody>
          <a:bodyPr wrap="none">
            <a:spAutoFit/>
          </a:bodyPr>
          <a:lstStyle/>
          <a:p>
            <a:r>
              <a:rPr lang="en-US" altLang="zh-CN" i="1">
                <a:ea typeface="宋体" panose="02010600030101010101" pitchFamily="2" charset="-122"/>
              </a:rPr>
              <a:t>U</a:t>
            </a:r>
            <a:r>
              <a:rPr lang="zh-CN" altLang="zh-CN">
                <a:ea typeface="宋体" panose="02010600030101010101" pitchFamily="2" charset="-122"/>
                <a:cs typeface="Times New Roman" panose="02020603050405020304" pitchFamily="18" charset="0"/>
              </a:rPr>
              <a:t>形管两端液柱的高度差</a:t>
            </a:r>
            <a:endParaRPr lang="zh-CN" altLang="en-US"/>
          </a:p>
        </p:txBody>
      </p:sp>
      <p:sp>
        <p:nvSpPr>
          <p:cNvPr id="4" name="矩形 3"/>
          <p:cNvSpPr/>
          <p:nvPr/>
        </p:nvSpPr>
        <p:spPr>
          <a:xfrm>
            <a:off x="7796925" y="107113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a:t>
            </a:r>
            <a:endParaRPr lang="zh-CN" altLang="en-US"/>
          </a:p>
        </p:txBody>
      </p:sp>
      <p:sp>
        <p:nvSpPr>
          <p:cNvPr id="5" name="矩形 4"/>
          <p:cNvSpPr/>
          <p:nvPr/>
        </p:nvSpPr>
        <p:spPr>
          <a:xfrm>
            <a:off x="3067504" y="166686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不是</a:t>
            </a:r>
            <a:endParaRPr lang="zh-CN" altLang="en-US"/>
          </a:p>
        </p:txBody>
      </p:sp>
      <p:sp>
        <p:nvSpPr>
          <p:cNvPr id="6" name="矩形 5"/>
          <p:cNvSpPr>
            <a:spLocks noChangeAspect="1"/>
          </p:cNvSpPr>
          <p:nvPr/>
        </p:nvSpPr>
        <p:spPr>
          <a:xfrm>
            <a:off x="6880486" y="3353121"/>
            <a:ext cx="3816424"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探头</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或橡皮膜</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漏气</a:t>
            </a:r>
            <a:r>
              <a:rPr lang="zh-CN" altLang="zh-CN" i="1">
                <a:ea typeface="宋体" panose="02010600030101010101" pitchFamily="2" charset="-122"/>
                <a:cs typeface="Times New Roman" panose="02020603050405020304" pitchFamily="18" charset="0"/>
              </a:rPr>
              <a:t>　</a:t>
            </a:r>
            <a:r>
              <a:rPr lang="en-US" altLang="zh-CN" i="1" smtClean="0">
                <a:ea typeface="宋体" panose="02010600030101010101" pitchFamily="2" charset="-122"/>
                <a:cs typeface="Times New Roman" panose="02020603050405020304" pitchFamily="18" charset="0"/>
              </a:rPr>
              <a:t> </a:t>
            </a:r>
            <a:endParaRPr lang="zh-CN" altLang="en-US"/>
          </a:p>
        </p:txBody>
      </p:sp>
      <p:sp>
        <p:nvSpPr>
          <p:cNvPr id="8" name="矩形 7"/>
          <p:cNvSpPr/>
          <p:nvPr/>
        </p:nvSpPr>
        <p:spPr>
          <a:xfrm>
            <a:off x="916837" y="458539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001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要研究液体的压强与某个因素的关系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需要先控制其他因素不变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这种实验探究方法叫</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法</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比较图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两图的现象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可得出的结论</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_________________________________________________________</a:t>
            </a:r>
            <a:r>
              <a:rPr lang="en-US" altLang="zh-CN" i="1">
                <a:solidFill>
                  <a:srgbClr val="000000"/>
                </a:solidFill>
                <a:ea typeface="宋体" panose="02010600030101010101" pitchFamily="2" charset="-122"/>
                <a:cs typeface="Times New Roman" panose="02020603050405020304" pitchFamily="18" charset="0"/>
              </a:rPr>
              <a:t>______________________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比较图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两图的现象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可得出的结论</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689029" y="168862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a:t>
            </a:r>
            <a:endParaRPr lang="zh-CN" altLang="en-US"/>
          </a:p>
        </p:txBody>
      </p:sp>
      <p:sp>
        <p:nvSpPr>
          <p:cNvPr id="4" name="矩形 3"/>
          <p:cNvSpPr>
            <a:spLocks noChangeAspect="1"/>
          </p:cNvSpPr>
          <p:nvPr/>
        </p:nvSpPr>
        <p:spPr>
          <a:xfrm>
            <a:off x="368691" y="2817901"/>
            <a:ext cx="10807700" cy="1217641"/>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在液体的密度相同时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液体压强的大小与深度有关</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液体的深度越大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压强越大</a:t>
            </a:r>
            <a:endParaRPr lang="zh-CN" altLang="en-US"/>
          </a:p>
        </p:txBody>
      </p:sp>
      <p:sp>
        <p:nvSpPr>
          <p:cNvPr id="5" name="矩形 4"/>
          <p:cNvSpPr>
            <a:spLocks noChangeAspect="1"/>
          </p:cNvSpPr>
          <p:nvPr/>
        </p:nvSpPr>
        <p:spPr>
          <a:xfrm>
            <a:off x="504453" y="4567455"/>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液体内部同一深度处</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液体向各方向的压强都</a:t>
            </a:r>
            <a:r>
              <a:rPr lang="zh-CN" altLang="zh-CN" smtClean="0">
                <a:ea typeface="宋体" panose="02010600030101010101" pitchFamily="2" charset="-122"/>
                <a:cs typeface="Times New Roman" panose="02020603050405020304" pitchFamily="18" charset="0"/>
              </a:rPr>
              <a:t>相等</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553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比较图</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和图</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两图的现象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可研究液体的压强与液体的密度的关系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由实验可知液体的深度相同时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液体的密度越大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小明用液体压强公式对以上实验数据进行分析计算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得出金属盒在</a:t>
            </a:r>
            <a:r>
              <a:rPr lang="en-US" altLang="zh-CN">
                <a:solidFill>
                  <a:srgbClr val="000000"/>
                </a:solidFill>
                <a:ea typeface="宋体" panose="02010600030101010101" pitchFamily="2" charset="-122"/>
                <a:cs typeface="Times New Roman" panose="02020603050405020304" pitchFamily="18" charset="0"/>
              </a:rPr>
              <a:t>30 mm</a:t>
            </a:r>
            <a:r>
              <a:rPr lang="zh-CN" altLang="zh-CN">
                <a:solidFill>
                  <a:srgbClr val="000000"/>
                </a:solidFill>
                <a:ea typeface="宋体" panose="02010600030101010101" pitchFamily="2" charset="-122"/>
                <a:cs typeface="Times New Roman" panose="02020603050405020304" pitchFamily="18" charset="0"/>
              </a:rPr>
              <a:t>深处水的压强是</a:t>
            </a:r>
            <a:r>
              <a:rPr lang="en-US" altLang="zh-CN" i="1">
                <a:solidFill>
                  <a:srgbClr val="000000"/>
                </a:solidFill>
                <a:ea typeface="宋体" panose="02010600030101010101" pitchFamily="2" charset="-122"/>
                <a:cs typeface="Times New Roman" panose="02020603050405020304" pitchFamily="18" charset="0"/>
              </a:rPr>
              <a:t>____________Pa</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水的密度为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168749" y="1374527"/>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4" name="矩形 3"/>
          <p:cNvSpPr/>
          <p:nvPr/>
        </p:nvSpPr>
        <p:spPr>
          <a:xfrm>
            <a:off x="6380571" y="1377271"/>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5" name="矩形 4"/>
          <p:cNvSpPr/>
          <p:nvPr/>
        </p:nvSpPr>
        <p:spPr>
          <a:xfrm>
            <a:off x="6770421" y="251574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6" name="矩形 5"/>
          <p:cNvSpPr/>
          <p:nvPr/>
        </p:nvSpPr>
        <p:spPr>
          <a:xfrm>
            <a:off x="6833026" y="3715768"/>
            <a:ext cx="800219" cy="584775"/>
          </a:xfrm>
          <a:prstGeom prst="rect">
            <a:avLst/>
          </a:prstGeom>
        </p:spPr>
        <p:txBody>
          <a:bodyPr wrap="none">
            <a:spAutoFit/>
          </a:bodyPr>
          <a:lstStyle/>
          <a:p>
            <a:r>
              <a:rPr lang="en-US" altLang="zh-CN">
                <a:ea typeface="宋体" panose="02010600030101010101" pitchFamily="2" charset="-122"/>
              </a:rPr>
              <a:t>300</a:t>
            </a:r>
            <a:endParaRPr lang="zh-CN" altLang="en-US"/>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【拓展实验】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小红用图</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所示的装置测量盐水的密度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已知容器中间用隔板分成两部分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隔板下部有一圆孔用薄橡皮膜封闭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在隔板左侧注入盐水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右侧注入水</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2.jpeg"/>
          <p:cNvPicPr/>
          <p:nvPr/>
        </p:nvPicPr>
        <p:blipFill>
          <a:blip r:embed="rId2"/>
          <a:stretch>
            <a:fillRect/>
          </a:stretch>
        </p:blipFill>
        <p:spPr>
          <a:xfrm>
            <a:off x="4148975" y="2951847"/>
            <a:ext cx="3233650" cy="3342072"/>
          </a:xfrm>
          <a:prstGeom prst="rect">
            <a:avLst/>
          </a:prstGeom>
        </p:spPr>
      </p:pic>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86039"/>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当注入的盐水和水的深度相同时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橡皮膜处水产生的压强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盐水产生的压强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橡皮膜向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说明液体的压强与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继续向右侧注水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当橡皮膜的形状不变时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左右两侧受到的压强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21525" y="19014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4" name="矩形 3"/>
          <p:cNvSpPr/>
          <p:nvPr/>
        </p:nvSpPr>
        <p:spPr>
          <a:xfrm>
            <a:off x="3384773" y="249580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5" name="矩形 4"/>
          <p:cNvSpPr/>
          <p:nvPr/>
        </p:nvSpPr>
        <p:spPr>
          <a:xfrm>
            <a:off x="1892269" y="307210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液体密度</a:t>
            </a:r>
            <a:endParaRPr lang="zh-CN" altLang="en-US"/>
          </a:p>
        </p:txBody>
      </p:sp>
      <p:sp>
        <p:nvSpPr>
          <p:cNvPr id="6" name="矩形 5"/>
          <p:cNvSpPr/>
          <p:nvPr/>
        </p:nvSpPr>
        <p:spPr>
          <a:xfrm>
            <a:off x="1902222" y="425260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相等</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74071"/>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分别测量出橡皮膜左右两侧盐水和水的深度分别为</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则盐水的密度为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已知水的密度为</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结果用测量量的符号表示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若容器两侧都注水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且左侧水面低于右侧水面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发现橡皮膜向左凸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说明液体压强与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944613" y="160751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刻度尺</a:t>
            </a: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772628865"/>
              </p:ext>
            </p:extLst>
          </p:nvPr>
        </p:nvGraphicFramePr>
        <p:xfrm>
          <a:off x="7345213" y="2035615"/>
          <a:ext cx="1419225" cy="701675"/>
        </p:xfrm>
        <a:graphic>
          <a:graphicData uri="http://schemas.openxmlformats.org/presentationml/2006/ole">
            <mc:AlternateContent>
              <mc:Choice xmlns:v="urn:schemas-microsoft-com:vml" Requires="v">
                <p:oleObj spid="_x0000_s1044" name="文档" r:id="rId2" imgW="516977" imgH="250893" progId="Word.Document.12">
                  <p:embed/>
                </p:oleObj>
              </mc:Choice>
              <mc:Fallback>
                <p:oleObj name="文档" r:id="rId2" imgW="516977" imgH="250893" progId="Word.Document.12">
                  <p:embed/>
                  <p:pic>
                    <p:nvPicPr>
                      <p:cNvPr id="0" name="OLE substitute image"/>
                      <p:cNvPicPr/>
                      <p:nvPr/>
                    </p:nvPicPr>
                    <p:blipFill>
                      <a:blip r:embed="rId3"/>
                      <a:stretch>
                        <a:fillRect/>
                      </a:stretch>
                    </p:blipFill>
                    <p:spPr>
                      <a:xfrm>
                        <a:off x="7345213" y="2035615"/>
                        <a:ext cx="1419225" cy="701675"/>
                      </a:xfrm>
                      <a:prstGeom prst="rect">
                        <a:avLst/>
                      </a:prstGeom>
                    </p:spPr>
                  </p:pic>
                </p:oleObj>
              </mc:Fallback>
            </mc:AlternateContent>
          </a:graphicData>
        </a:graphic>
      </p:graphicFrame>
      <p:sp>
        <p:nvSpPr>
          <p:cNvPr id="5" name="矩形 4"/>
          <p:cNvSpPr/>
          <p:nvPr/>
        </p:nvSpPr>
        <p:spPr>
          <a:xfrm>
            <a:off x="5051528" y="3951456"/>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液体的深度</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08185091"/>
              </p:ext>
            </p:extLst>
          </p:nvPr>
        </p:nvGraphicFramePr>
        <p:xfrm>
          <a:off x="361950" y="709098"/>
          <a:ext cx="10807700" cy="5430973"/>
        </p:xfrm>
        <a:graphic>
          <a:graphicData uri="http://schemas.openxmlformats.org/presentationml/2006/ole">
            <mc:AlternateContent>
              <mc:Choice xmlns:v="urn:schemas-microsoft-com:vml" Requires="v">
                <p:oleObj spid="_x0000_s1039" name="文档" r:id="rId2" imgW="3826154" imgH="1922679" progId="Word.Document.12">
                  <p:embed/>
                </p:oleObj>
              </mc:Choice>
              <mc:Fallback>
                <p:oleObj name="文档" r:id="rId2" imgW="3826154" imgH="1922679" progId="Word.Document.12">
                  <p:embed/>
                  <p:pic>
                    <p:nvPicPr>
                      <p:cNvPr id="0" name="OLE substitute image"/>
                      <p:cNvPicPr/>
                      <p:nvPr/>
                    </p:nvPicPr>
                    <p:blipFill>
                      <a:blip r:embed="rId3"/>
                      <a:stretch>
                        <a:fillRect/>
                      </a:stretch>
                    </p:blipFill>
                    <p:spPr>
                      <a:xfrm>
                        <a:off x="361950" y="709098"/>
                        <a:ext cx="10807700" cy="5430973"/>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79992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杭州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双脚站立在水平地面上的一位初中学生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对地面的压强大约</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1250</a:t>
            </a:r>
            <a:r>
              <a:rPr lang="zh-CN" altLang="zh-CN">
                <a:solidFill>
                  <a:srgbClr val="000000"/>
                </a:solidFill>
                <a:ea typeface="宋体" panose="02010600030101010101" pitchFamily="2" charset="-122"/>
                <a:cs typeface="Times New Roman" panose="02020603050405020304" pitchFamily="18" charset="0"/>
              </a:rPr>
              <a:t>帕</a:t>
            </a:r>
            <a:r>
              <a:rPr lang="zh-CN" altLang="zh-CN" i="1">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2 </a:t>
            </a:r>
            <a:r>
              <a:rPr lang="en-US" altLang="zh-CN">
                <a:solidFill>
                  <a:srgbClr val="000000"/>
                </a:solidFill>
                <a:ea typeface="宋体" panose="02010600030101010101" pitchFamily="2" charset="-122"/>
                <a:cs typeface="Times New Roman" panose="02020603050405020304" pitchFamily="18" charset="0"/>
              </a:rPr>
              <a:t>500</a:t>
            </a:r>
            <a:r>
              <a:rPr lang="zh-CN" altLang="zh-CN">
                <a:solidFill>
                  <a:srgbClr val="000000"/>
                </a:solidFill>
                <a:ea typeface="宋体" panose="02010600030101010101" pitchFamily="2" charset="-122"/>
                <a:cs typeface="Times New Roman" panose="02020603050405020304" pitchFamily="18" charset="0"/>
              </a:rPr>
              <a:t>帕</a:t>
            </a:r>
            <a:r>
              <a:rPr lang="zh-CN" altLang="zh-CN" i="1">
                <a:solidFill>
                  <a:srgbClr val="000000"/>
                </a:solidFill>
                <a:ea typeface="宋体" panose="02010600030101010101" pitchFamily="2" charset="-122"/>
                <a:cs typeface="Times New Roman" panose="02020603050405020304" pitchFamily="18" charset="0"/>
              </a:rPr>
              <a:t>　　　</a:t>
            </a: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5 </a:t>
            </a:r>
            <a:r>
              <a:rPr lang="en-US" altLang="zh-CN">
                <a:solidFill>
                  <a:srgbClr val="000000"/>
                </a:solidFill>
                <a:ea typeface="宋体" panose="02010600030101010101" pitchFamily="2" charset="-122"/>
                <a:cs typeface="Times New Roman" panose="02020603050405020304" pitchFamily="18" charset="0"/>
              </a:rPr>
              <a:t>000</a:t>
            </a:r>
            <a:r>
              <a:rPr lang="zh-CN" altLang="zh-CN">
                <a:solidFill>
                  <a:srgbClr val="000000"/>
                </a:solidFill>
                <a:ea typeface="宋体" panose="02010600030101010101" pitchFamily="2" charset="-122"/>
                <a:cs typeface="Times New Roman" panose="02020603050405020304" pitchFamily="18" charset="0"/>
              </a:rPr>
              <a:t>帕</a:t>
            </a:r>
            <a:r>
              <a:rPr lang="zh-CN" altLang="zh-CN" i="1">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a:t>
            </a:r>
            <a:r>
              <a:rPr lang="en-US" altLang="zh-CN" smtClean="0">
                <a:solidFill>
                  <a:srgbClr val="000000"/>
                </a:solidFill>
                <a:ea typeface="宋体" panose="02010600030101010101" pitchFamily="2" charset="-122"/>
                <a:cs typeface="Times New Roman" panose="02020603050405020304" pitchFamily="18" charset="0"/>
              </a:rPr>
              <a:t>12 </a:t>
            </a:r>
            <a:r>
              <a:rPr lang="en-US" altLang="zh-CN">
                <a:solidFill>
                  <a:srgbClr val="000000"/>
                </a:solidFill>
                <a:ea typeface="宋体" panose="02010600030101010101" pitchFamily="2" charset="-122"/>
                <a:cs typeface="Times New Roman" panose="02020603050405020304" pitchFamily="18" charset="0"/>
              </a:rPr>
              <a:t>500</a:t>
            </a:r>
            <a:r>
              <a:rPr lang="zh-CN" altLang="zh-CN" smtClean="0">
                <a:solidFill>
                  <a:srgbClr val="000000"/>
                </a:solidFill>
                <a:ea typeface="宋体" panose="02010600030101010101" pitchFamily="2" charset="-122"/>
                <a:cs typeface="Times New Roman" panose="02020603050405020304" pitchFamily="18" charset="0"/>
              </a:rPr>
              <a:t>帕</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08077" y="3050697"/>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5535"/>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内江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生活和生产中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有时需要增大压强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有时需要减小压强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下列实例中属于减小</a:t>
            </a:r>
            <a:r>
              <a:rPr lang="zh-CN" altLang="zh-CN" smtClean="0">
                <a:solidFill>
                  <a:srgbClr val="000000"/>
                </a:solidFill>
                <a:ea typeface="宋体" panose="02010600030101010101" pitchFamily="2" charset="-122"/>
                <a:cs typeface="Times New Roman" panose="02020603050405020304" pitchFamily="18" charset="0"/>
              </a:rPr>
              <a:t>压强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拖拉机有两条很宽的履带</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剪刀有锋利的</a:t>
            </a:r>
            <a:r>
              <a:rPr lang="zh-CN" altLang="zh-CN" smtClean="0">
                <a:solidFill>
                  <a:srgbClr val="000000"/>
                </a:solidFill>
                <a:ea typeface="宋体" panose="02010600030101010101" pitchFamily="2" charset="-122"/>
                <a:cs typeface="Times New Roman" panose="02020603050405020304" pitchFamily="18" charset="0"/>
              </a:rPr>
              <a:t>刃</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刺猬身上有许多刺</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森林医生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啄木鸟有尖锐的喙</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572789" y="1973439"/>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235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下列情景中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没有利用大气压强的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5.jpeg"/>
          <p:cNvPicPr>
            <a:picLocks noChangeAspect="1"/>
          </p:cNvPicPr>
          <p:nvPr/>
        </p:nvPicPr>
        <p:blipFill>
          <a:blip r:embed="rId2"/>
          <a:stretch>
            <a:fillRect/>
          </a:stretch>
        </p:blipFill>
        <p:spPr>
          <a:xfrm>
            <a:off x="110065" y="1983715"/>
            <a:ext cx="11311471" cy="2992670"/>
          </a:xfrm>
          <a:prstGeom prst="rect">
            <a:avLst/>
          </a:prstGeom>
        </p:spPr>
      </p:pic>
      <p:sp>
        <p:nvSpPr>
          <p:cNvPr id="4" name="矩形 3"/>
          <p:cNvSpPr/>
          <p:nvPr/>
        </p:nvSpPr>
        <p:spPr>
          <a:xfrm>
            <a:off x="9331941" y="1242396"/>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郴州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将盛有适量水的试管由倾斜位置</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缓慢移至竖直位置</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在此过程中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水对试管底部的</a:t>
            </a:r>
            <a:r>
              <a:rPr lang="zh-CN" altLang="zh-CN" smtClean="0">
                <a:solidFill>
                  <a:srgbClr val="000000"/>
                </a:solidFill>
                <a:ea typeface="宋体" panose="02010600030101010101" pitchFamily="2" charset="-122"/>
                <a:cs typeface="Times New Roman" panose="02020603050405020304" pitchFamily="18" charset="0"/>
              </a:rPr>
              <a:t>压强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先变小后变大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先变大后变小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6.jpeg"/>
          <p:cNvPicPr/>
          <p:nvPr/>
        </p:nvPicPr>
        <p:blipFill>
          <a:blip r:embed="rId2"/>
          <a:stretch>
            <a:fillRect/>
          </a:stretch>
        </p:blipFill>
        <p:spPr>
          <a:xfrm>
            <a:off x="7345213" y="2201210"/>
            <a:ext cx="2125627" cy="3240241"/>
          </a:xfrm>
          <a:prstGeom prst="rect">
            <a:avLst/>
          </a:prstGeom>
        </p:spPr>
      </p:pic>
      <p:sp>
        <p:nvSpPr>
          <p:cNvPr id="4" name="矩形 3"/>
          <p:cNvSpPr/>
          <p:nvPr/>
        </p:nvSpPr>
        <p:spPr>
          <a:xfrm>
            <a:off x="9803317" y="1449719"/>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9922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衡阳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下列现象不是利用大气压的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7.jpeg"/>
          <p:cNvPicPr>
            <a:picLocks noChangeAspect="1"/>
          </p:cNvPicPr>
          <p:nvPr/>
        </p:nvPicPr>
        <p:blipFill>
          <a:blip r:embed="rId2"/>
          <a:stretch>
            <a:fillRect/>
          </a:stretch>
        </p:blipFill>
        <p:spPr>
          <a:xfrm>
            <a:off x="110065" y="2124211"/>
            <a:ext cx="11311471" cy="2709884"/>
          </a:xfrm>
          <a:prstGeom prst="rect">
            <a:avLst/>
          </a:prstGeom>
        </p:spPr>
      </p:pic>
      <p:sp>
        <p:nvSpPr>
          <p:cNvPr id="4" name="矩形 3"/>
          <p:cNvSpPr/>
          <p:nvPr/>
        </p:nvSpPr>
        <p:spPr>
          <a:xfrm>
            <a:off x="8386005" y="137989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3835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聊城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疫情期间</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小丽帮妈妈做家务时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发现生活中处处有物理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下列分析错误的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茶壶的壶嘴和壶身组成连通器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菜刀的刀刃很锋利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是为了减小压强</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利用大气压把吸盘式挂钩压在平滑的墙壁上</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浴室内的防滑垫表面凹凸不平是为了增大摩擦</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75632" y="1986455"/>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64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湖州</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宋体" panose="02010600030101010101" pitchFamily="2" charset="-122"/>
                <a:cs typeface="Times New Roman" panose="02020603050405020304" pitchFamily="18" charset="0"/>
              </a:rPr>
              <a:t>年</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月</a:t>
            </a:r>
            <a:r>
              <a:rPr lang="en-US" altLang="zh-CN">
                <a:solidFill>
                  <a:srgbClr val="000000"/>
                </a:solidFill>
                <a:ea typeface="宋体" panose="02010600030101010101" pitchFamily="2" charset="-122"/>
                <a:cs typeface="Times New Roman" panose="02020603050405020304" pitchFamily="18" charset="0"/>
              </a:rPr>
              <a:t>27</a:t>
            </a:r>
            <a:r>
              <a:rPr lang="zh-CN" altLang="zh-CN">
                <a:solidFill>
                  <a:srgbClr val="000000"/>
                </a:solidFill>
                <a:ea typeface="宋体" panose="02010600030101010101" pitchFamily="2" charset="-122"/>
                <a:cs typeface="Times New Roman" panose="02020603050405020304" pitchFamily="18" charset="0"/>
              </a:rPr>
              <a:t>日</a:t>
            </a: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我国珠峰测量队</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名队员全部登顶成功</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再过一段时间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我们就可以知道珠峰的最新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身高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若队员在珠峰顶作图示实验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测得的结果会比在同纬度低海拔地区小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重物质量变小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气压变小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地球的吸引作用变小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温度变低</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8.jpeg"/>
          <p:cNvPicPr/>
          <p:nvPr/>
        </p:nvPicPr>
        <p:blipFill>
          <a:blip r:embed="rId2"/>
          <a:stretch>
            <a:fillRect/>
          </a:stretch>
        </p:blipFill>
        <p:spPr>
          <a:xfrm>
            <a:off x="8713365" y="2664023"/>
            <a:ext cx="487983" cy="2654330"/>
          </a:xfrm>
          <a:prstGeom prst="rect">
            <a:avLst/>
          </a:prstGeom>
        </p:spPr>
      </p:pic>
      <p:sp>
        <p:nvSpPr>
          <p:cNvPr id="4" name="矩形 3"/>
          <p:cNvSpPr/>
          <p:nvPr/>
        </p:nvSpPr>
        <p:spPr>
          <a:xfrm>
            <a:off x="4117855" y="2635648"/>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6738"/>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枣庄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四个完全相同的条形磁体叠放在水平桌面上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甲、乙两图中桌面受到的压力分别为</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压强分别为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关于它们的大小比较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29.jpeg"/>
          <p:cNvPicPr/>
          <p:nvPr/>
        </p:nvPicPr>
        <p:blipFill>
          <a:blip r:embed="rId2"/>
          <a:stretch>
            <a:fillRect/>
          </a:stretch>
        </p:blipFill>
        <p:spPr>
          <a:xfrm>
            <a:off x="6409109" y="2634838"/>
            <a:ext cx="2883299" cy="2981513"/>
          </a:xfrm>
          <a:prstGeom prst="rect">
            <a:avLst/>
          </a:prstGeom>
        </p:spPr>
      </p:pic>
      <p:sp>
        <p:nvSpPr>
          <p:cNvPr id="4" name="矩形 3"/>
          <p:cNvSpPr/>
          <p:nvPr/>
        </p:nvSpPr>
        <p:spPr>
          <a:xfrm>
            <a:off x="759805" y="2605364"/>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91815"/>
            <a:ext cx="10807700" cy="477778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有三个实心圆柱体甲、乙、丙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放在水平地面上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其中甲、乙高度相同乙、丙的底面积相同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三者对地面的压强相等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下列判断正确的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smtClean="0">
                <a:solidFill>
                  <a:srgbClr val="000000"/>
                </a:solidFill>
                <a:ea typeface="宋体" panose="02010600030101010101" pitchFamily="2" charset="-122"/>
                <a:cs typeface="Times New Roman" panose="02020603050405020304" pitchFamily="18" charset="0"/>
              </a:rPr>
              <a:t>A</a:t>
            </a:r>
            <a:r>
              <a:rPr lang="en-US" altLang="zh-CN" i="1" err="1" smtClean="0">
                <a:solidFill>
                  <a:srgbClr val="000000"/>
                </a:solidFill>
                <a:ea typeface="宋体" panose="02010600030101010101" pitchFamily="2" charset="-122"/>
                <a:cs typeface="Times New Roman" panose="02020603050405020304" pitchFamily="18" charset="0"/>
              </a:rPr>
              <a:t>.</a:t>
            </a:r>
            <a:r>
              <a:rPr lang="en-US" altLang="zh-CN" i="1" err="1" smtClean="0">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B</a:t>
            </a:r>
            <a:r>
              <a:rPr lang="en-US" altLang="zh-CN" i="1"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D</a:t>
            </a:r>
            <a:r>
              <a:rPr lang="en-US" altLang="zh-CN" i="1" err="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zh-CN" altLang="zh-CN" baseline="-25000">
                <a:solidFill>
                  <a:srgbClr val="000000"/>
                </a:solidFill>
                <a:ea typeface="宋体" panose="02010600030101010101" pitchFamily="2" charset="-122"/>
                <a:cs typeface="Times New Roman" panose="02020603050405020304" pitchFamily="18" charset="0"/>
              </a:rPr>
              <a:t>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0.jpeg"/>
          <p:cNvPicPr/>
          <p:nvPr/>
        </p:nvPicPr>
        <p:blipFill>
          <a:blip r:embed="rId2"/>
          <a:stretch>
            <a:fillRect/>
          </a:stretch>
        </p:blipFill>
        <p:spPr>
          <a:xfrm>
            <a:off x="6337101" y="2626510"/>
            <a:ext cx="3278905" cy="2826161"/>
          </a:xfrm>
          <a:prstGeom prst="rect">
            <a:avLst/>
          </a:prstGeom>
        </p:spPr>
      </p:pic>
      <p:sp>
        <p:nvSpPr>
          <p:cNvPr id="4" name="矩形 3"/>
          <p:cNvSpPr/>
          <p:nvPr/>
        </p:nvSpPr>
        <p:spPr>
          <a:xfrm>
            <a:off x="7404205" y="2026630"/>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00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上海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均匀正方体甲、乙置于水平地面上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甲、乙对地面的压强分别为</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若沿水平方向截去相同体积后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甲、乙剩余部分对地面的压强相等</a:t>
            </a:r>
            <a:r>
              <a:rPr lang="en-US" altLang="zh-CN" i="1">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smtClean="0">
                <a:solidFill>
                  <a:srgbClr val="000000"/>
                </a:solidFill>
                <a:ea typeface="宋体" panose="02010600030101010101" pitchFamily="2" charset="-122"/>
                <a:cs typeface="Times New Roman" panose="02020603050405020304" pitchFamily="18" charset="0"/>
              </a:rPr>
              <a:t>A</a:t>
            </a:r>
            <a:r>
              <a:rPr lang="en-US" altLang="zh-CN" i="1" err="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可能小于</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err="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可能大于</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err="1">
                <a:solidFill>
                  <a:srgbClr val="000000"/>
                </a:solidFill>
                <a:ea typeface="宋体" panose="02010600030101010101" pitchFamily="2" charset="-122"/>
                <a:cs typeface="Times New Roman" panose="02020603050405020304" pitchFamily="18" charset="0"/>
              </a:rPr>
              <a:t>C</a:t>
            </a:r>
            <a:r>
              <a:rPr lang="en-US" altLang="zh-CN" i="1" err="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一定小于</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err="1" smtClean="0">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zh-CN" altLang="zh-CN">
                <a:solidFill>
                  <a:srgbClr val="000000"/>
                </a:solidFill>
                <a:ea typeface="宋体" panose="02010600030101010101" pitchFamily="2" charset="-122"/>
                <a:cs typeface="Times New Roman" panose="02020603050405020304" pitchFamily="18" charset="0"/>
              </a:rPr>
              <a:t>一定大于</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1.jpeg"/>
          <p:cNvPicPr>
            <a:picLocks noChangeAspect="1"/>
          </p:cNvPicPr>
          <p:nvPr/>
        </p:nvPicPr>
        <p:blipFill>
          <a:blip r:embed="rId2"/>
          <a:stretch>
            <a:fillRect/>
          </a:stretch>
        </p:blipFill>
        <p:spPr>
          <a:xfrm>
            <a:off x="2410434" y="2434703"/>
            <a:ext cx="6710732" cy="2235032"/>
          </a:xfrm>
          <a:prstGeom prst="rect">
            <a:avLst/>
          </a:prstGeom>
        </p:spPr>
      </p:pic>
      <p:sp>
        <p:nvSpPr>
          <p:cNvPr id="4" name="矩形 3"/>
          <p:cNvSpPr/>
          <p:nvPr/>
        </p:nvSpPr>
        <p:spPr>
          <a:xfrm>
            <a:off x="8723197" y="1849928"/>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046162821"/>
              </p:ext>
            </p:extLst>
          </p:nvPr>
        </p:nvGraphicFramePr>
        <p:xfrm>
          <a:off x="361950" y="1581400"/>
          <a:ext cx="10807700" cy="3568200"/>
        </p:xfrm>
        <a:graphic>
          <a:graphicData uri="http://schemas.openxmlformats.org/presentationml/2006/ole">
            <mc:AlternateContent>
              <mc:Choice xmlns:v="urn:schemas-microsoft-com:vml" Requires="v">
                <p:oleObj spid="_x0000_s1040" name="文档" r:id="rId2" imgW="3826154" imgH="1263218" progId="Word.Document.12">
                  <p:embed/>
                </p:oleObj>
              </mc:Choice>
              <mc:Fallback>
                <p:oleObj name="文档" r:id="rId2" imgW="3826154" imgH="1263218" progId="Word.Document.12">
                  <p:embed/>
                  <p:pic>
                    <p:nvPicPr>
                      <p:cNvPr id="0" name="OLE substitute image"/>
                      <p:cNvPicPr/>
                      <p:nvPr/>
                    </p:nvPicPr>
                    <p:blipFill>
                      <a:blip r:embed="rId3"/>
                      <a:stretch>
                        <a:fillRect/>
                      </a:stretch>
                    </p:blipFill>
                    <p:spPr>
                      <a:xfrm>
                        <a:off x="361950" y="1581400"/>
                        <a:ext cx="10807700" cy="3568200"/>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62813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两种物质</a:t>
            </a:r>
            <a:r>
              <a:rPr lang="en-US" altLang="zh-CN" i="1">
                <a:solidFill>
                  <a:srgbClr val="000000"/>
                </a:solidFill>
                <a:ea typeface="宋体" panose="02010600030101010101" pitchFamily="2" charset="-122"/>
                <a:cs typeface="Times New Roman" panose="02020603050405020304" pitchFamily="18" charset="0"/>
              </a:rPr>
              <a:t>m-V</a:t>
            </a:r>
            <a:r>
              <a:rPr lang="zh-CN" altLang="zh-CN">
                <a:solidFill>
                  <a:srgbClr val="000000"/>
                </a:solidFill>
                <a:ea typeface="宋体" panose="02010600030101010101" pitchFamily="2" charset="-122"/>
                <a:cs typeface="Times New Roman" panose="02020603050405020304" pitchFamily="18" charset="0"/>
              </a:rPr>
              <a:t>的关系图象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若用质量相等的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两种物质分别制成两个实心正方体甲、乙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将甲、乙放在水平地面上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marL="514350" indent="-514350">
              <a:lnSpc>
                <a:spcPct val="120000"/>
              </a:lnSpc>
              <a:spcAft>
                <a:spcPct val="0"/>
              </a:spcAft>
              <a:buAutoNum type="alphaUcPeriod"/>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的密度之比为</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a:t>
            </a:r>
            <a:endParaRPr lang="en-US" altLang="zh-CN" smtClean="0">
              <a:solidFill>
                <a:srgbClr val="000000"/>
              </a:solidFill>
              <a:ea typeface="宋体" panose="02010600030101010101" pitchFamily="2" charset="-122"/>
              <a:cs typeface="Times New Roman" panose="02020603050405020304" pitchFamily="18" charset="0"/>
            </a:endParaRPr>
          </a:p>
          <a:p>
            <a:pPr marL="514350" indent="-514350">
              <a:lnSpc>
                <a:spcPct val="120000"/>
              </a:lnSpc>
              <a:spcAft>
                <a:spcPct val="0"/>
              </a:spcAft>
              <a:buAutoNum type="alphaUcPeriod"/>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甲、乙两个正方体</a:t>
            </a:r>
            <a:r>
              <a:rPr lang="zh-CN" altLang="zh-CN" smtClean="0">
                <a:solidFill>
                  <a:srgbClr val="000000"/>
                </a:solidFill>
                <a:ea typeface="宋体" panose="02010600030101010101" pitchFamily="2" charset="-122"/>
                <a:cs typeface="Times New Roman" panose="02020603050405020304" pitchFamily="18" charset="0"/>
              </a:rPr>
              <a:t>对</a:t>
            </a:r>
            <a:endParaRPr lang="en-US" altLang="zh-CN" smtClean="0">
              <a:solidFill>
                <a:srgbClr val="000000"/>
              </a:solidFill>
              <a:ea typeface="宋体" panose="02010600030101010101" pitchFamily="2" charset="-122"/>
              <a:cs typeface="Times New Roman" panose="02020603050405020304" pitchFamily="18" charset="0"/>
            </a:endParaRPr>
          </a:p>
          <a:p>
            <a:pPr marL="514350" indent="-514350">
              <a:lnSpc>
                <a:spcPct val="120000"/>
              </a:lnSpc>
              <a:spcAft>
                <a:spcPct val="0"/>
              </a:spcAft>
              <a:buAutoNum type="alphaUcPeriod"/>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地面</a:t>
            </a:r>
            <a:r>
              <a:rPr lang="zh-CN" altLang="zh-CN">
                <a:solidFill>
                  <a:srgbClr val="000000"/>
                </a:solidFill>
                <a:ea typeface="宋体" panose="02010600030101010101" pitchFamily="2" charset="-122"/>
                <a:cs typeface="Times New Roman" panose="02020603050405020304" pitchFamily="18" charset="0"/>
              </a:rPr>
              <a:t>的压强之比为</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的密度之比为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甲、乙两个正方体对</a:t>
            </a:r>
            <a:r>
              <a:rPr lang="zh-CN" altLang="zh-CN" smtClean="0">
                <a:solidFill>
                  <a:srgbClr val="000000"/>
                </a:solidFill>
                <a:ea typeface="宋体" panose="02010600030101010101" pitchFamily="2" charset="-122"/>
                <a:cs typeface="Times New Roman" panose="02020603050405020304" pitchFamily="18" charset="0"/>
              </a:rPr>
              <a:t>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面的</a:t>
            </a:r>
            <a:r>
              <a:rPr lang="zh-CN" altLang="zh-CN">
                <a:solidFill>
                  <a:srgbClr val="000000"/>
                </a:solidFill>
                <a:ea typeface="宋体" panose="02010600030101010101" pitchFamily="2" charset="-122"/>
                <a:cs typeface="Times New Roman" panose="02020603050405020304" pitchFamily="18" charset="0"/>
              </a:rPr>
              <a:t>压强之比为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1</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533.jpeg"/>
          <p:cNvPicPr/>
          <p:nvPr/>
        </p:nvPicPr>
        <p:blipFill>
          <a:blip r:embed="rId2"/>
          <a:stretch>
            <a:fillRect/>
          </a:stretch>
        </p:blipFill>
        <p:spPr>
          <a:xfrm>
            <a:off x="5905053" y="2664023"/>
            <a:ext cx="4612402" cy="2952328"/>
          </a:xfrm>
          <a:prstGeom prst="rect">
            <a:avLst/>
          </a:prstGeom>
        </p:spPr>
      </p:pic>
      <p:sp>
        <p:nvSpPr>
          <p:cNvPr id="5" name="矩形 4"/>
          <p:cNvSpPr/>
          <p:nvPr/>
        </p:nvSpPr>
        <p:spPr>
          <a:xfrm>
            <a:off x="8611861" y="188176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8709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北京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把小桌甲倒放在海绵上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其上放一个物体乙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物体乙的下表面和小桌甲的桌面均水平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已知小桌甲重</a:t>
            </a:r>
            <a:r>
              <a:rPr lang="en-US" altLang="zh-CN" i="1">
                <a:solidFill>
                  <a:srgbClr val="000000"/>
                </a:solidFill>
                <a:ea typeface="宋体" panose="02010600030101010101" pitchFamily="2" charset="-122"/>
                <a:cs typeface="Times New Roman" panose="02020603050405020304" pitchFamily="18" charset="0"/>
              </a:rPr>
              <a:t>G</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桌面面积为</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物体乙重</a:t>
            </a:r>
            <a:r>
              <a:rPr lang="en-US" altLang="zh-CN" i="1">
                <a:solidFill>
                  <a:srgbClr val="000000"/>
                </a:solidFill>
                <a:ea typeface="宋体" panose="02010600030101010101" pitchFamily="2" charset="-122"/>
                <a:cs typeface="Times New Roman" panose="02020603050405020304" pitchFamily="18" charset="0"/>
              </a:rPr>
              <a:t>G</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下表面的面积为</a:t>
            </a:r>
            <a:r>
              <a:rPr lang="en-US" altLang="zh-CN" i="1">
                <a:solidFill>
                  <a:srgbClr val="000000"/>
                </a:solidFill>
                <a:ea typeface="宋体" panose="02010600030101010101" pitchFamily="2" charset="-122"/>
                <a:cs typeface="Times New Roman" panose="02020603050405020304" pitchFamily="18" charset="0"/>
              </a:rPr>
              <a:t>S</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甲对海绵的压力就是甲受到的重力</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乙对甲的压力就是乙受到的重力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555526698"/>
              </p:ext>
            </p:extLst>
          </p:nvPr>
        </p:nvGraphicFramePr>
        <p:xfrm>
          <a:off x="465273" y="4272479"/>
          <a:ext cx="10807700" cy="1681064"/>
        </p:xfrm>
        <a:graphic>
          <a:graphicData uri="http://schemas.openxmlformats.org/presentationml/2006/ole">
            <mc:AlternateContent>
              <mc:Choice xmlns:v="urn:schemas-microsoft-com:vml" Requires="v">
                <p:oleObj spid="_x0000_s1045" name="文档" r:id="rId2" imgW="3826154" imgH="595132" progId="Word.Document.12">
                  <p:embed/>
                </p:oleObj>
              </mc:Choice>
              <mc:Fallback>
                <p:oleObj name="文档" r:id="rId2" imgW="3826154" imgH="595132" progId="Word.Document.12">
                  <p:embed/>
                  <p:pic>
                    <p:nvPicPr>
                      <p:cNvPr id="0" name="OLE substitute image"/>
                      <p:cNvPicPr/>
                      <p:nvPr/>
                    </p:nvPicPr>
                    <p:blipFill>
                      <a:blip r:embed="rId3"/>
                      <a:stretch>
                        <a:fillRect/>
                      </a:stretch>
                    </p:blipFill>
                    <p:spPr>
                      <a:xfrm>
                        <a:off x="465273" y="4272479"/>
                        <a:ext cx="10807700" cy="1681064"/>
                      </a:xfrm>
                      <a:prstGeom prst="rect">
                        <a:avLst/>
                      </a:prstGeom>
                    </p:spPr>
                  </p:pic>
                </p:oleObj>
              </mc:Fallback>
            </mc:AlternateContent>
          </a:graphicData>
        </a:graphic>
      </p:graphicFrame>
      <p:pic>
        <p:nvPicPr>
          <p:cNvPr id="4" name="image534.jpeg"/>
          <p:cNvPicPr/>
          <p:nvPr/>
        </p:nvPicPr>
        <p:blipFill>
          <a:blip r:embed="rId4"/>
          <a:stretch>
            <a:fillRect/>
          </a:stretch>
        </p:blipFill>
        <p:spPr>
          <a:xfrm>
            <a:off x="7355601" y="3341591"/>
            <a:ext cx="2941940" cy="1530141"/>
          </a:xfrm>
          <a:prstGeom prst="rect">
            <a:avLst/>
          </a:prstGeom>
        </p:spPr>
      </p:pic>
      <p:sp>
        <p:nvSpPr>
          <p:cNvPr id="5" name="矩形 4"/>
          <p:cNvSpPr/>
          <p:nvPr/>
        </p:nvSpPr>
        <p:spPr>
          <a:xfrm>
            <a:off x="4474725" y="252983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温州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科学中常用数学方法来表示某些量的关系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下列图象中能用阴影面积表示相应的量</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5.jpeg"/>
          <p:cNvPicPr>
            <a:picLocks noChangeAspect="1"/>
          </p:cNvPicPr>
          <p:nvPr/>
        </p:nvPicPr>
        <p:blipFill>
          <a:blip r:embed="rId2"/>
          <a:stretch>
            <a:fillRect/>
          </a:stretch>
        </p:blipFill>
        <p:spPr>
          <a:xfrm>
            <a:off x="110065" y="2578403"/>
            <a:ext cx="11311471" cy="2410243"/>
          </a:xfrm>
          <a:prstGeom prst="rect">
            <a:avLst/>
          </a:prstGeom>
        </p:spPr>
      </p:pic>
      <p:sp>
        <p:nvSpPr>
          <p:cNvPr id="4" name="矩形 3"/>
          <p:cNvSpPr/>
          <p:nvPr/>
        </p:nvSpPr>
        <p:spPr>
          <a:xfrm>
            <a:off x="7715085" y="1823450"/>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551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水平桌面上放有底面积和质量都相同的甲、乙两平底容器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分别装有深度相同、质量相等的不同液体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容器对桌面的压力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液体的密度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液体对容器底部的压强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容器对桌面的压强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和</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和</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和</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只有</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和</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6.jpeg"/>
          <p:cNvPicPr/>
          <p:nvPr/>
        </p:nvPicPr>
        <p:blipFill>
          <a:blip r:embed="rId2"/>
          <a:stretch>
            <a:fillRect/>
          </a:stretch>
        </p:blipFill>
        <p:spPr>
          <a:xfrm>
            <a:off x="6481117" y="2383704"/>
            <a:ext cx="4602161" cy="2664296"/>
          </a:xfrm>
          <a:prstGeom prst="rect">
            <a:avLst/>
          </a:prstGeom>
        </p:spPr>
      </p:pic>
      <p:sp>
        <p:nvSpPr>
          <p:cNvPr id="4" name="矩形 3"/>
          <p:cNvSpPr/>
          <p:nvPr/>
        </p:nvSpPr>
        <p:spPr>
          <a:xfrm>
            <a:off x="5361669" y="1901431"/>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9331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恩施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某工厂用传送带传送工件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将工件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其重心为</a:t>
            </a:r>
            <a:r>
              <a:rPr lang="en-US" altLang="zh-CN" i="1">
                <a:solidFill>
                  <a:srgbClr val="000000"/>
                </a:solidFill>
                <a:ea typeface="宋体" panose="02010600030101010101" pitchFamily="2" charset="-122"/>
                <a:cs typeface="Times New Roman" panose="02020603050405020304" pitchFamily="18" charset="0"/>
              </a:rPr>
              <a:t>O</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由图示位置从静止放到水平向右匀速运动的传送带上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则传送带受到的压力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、压强</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及工件受到的摩擦力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随时间变化的图象正确的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7.jpeg"/>
          <p:cNvPicPr>
            <a:picLocks noChangeAspect="1"/>
          </p:cNvPicPr>
          <p:nvPr/>
        </p:nvPicPr>
        <p:blipFill>
          <a:blip r:embed="rId2"/>
          <a:stretch>
            <a:fillRect/>
          </a:stretch>
        </p:blipFill>
        <p:spPr>
          <a:xfrm>
            <a:off x="53507" y="3492812"/>
            <a:ext cx="11424586" cy="1916078"/>
          </a:xfrm>
          <a:prstGeom prst="rect">
            <a:avLst/>
          </a:prstGeom>
        </p:spPr>
      </p:pic>
      <p:sp>
        <p:nvSpPr>
          <p:cNvPr id="4" name="矩形 3"/>
          <p:cNvSpPr/>
          <p:nvPr/>
        </p:nvSpPr>
        <p:spPr>
          <a:xfrm>
            <a:off x="4834765" y="2727112"/>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牡丹江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生活和生产中的很多物品都运用了物理学的知识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金属锥的头部尖细锋利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是为了能产生很大的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乳牛自动喂水器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利用的是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中新型材料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气凝胶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被称为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最轻材料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是因为其</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极小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8.jpeg"/>
          <p:cNvPicPr>
            <a:picLocks noChangeAspect="1"/>
          </p:cNvPicPr>
          <p:nvPr/>
        </p:nvPicPr>
        <p:blipFill>
          <a:blip r:embed="rId2"/>
          <a:stretch>
            <a:fillRect/>
          </a:stretch>
        </p:blipFill>
        <p:spPr>
          <a:xfrm>
            <a:off x="853209" y="3594997"/>
            <a:ext cx="9825182" cy="2529176"/>
          </a:xfrm>
          <a:prstGeom prst="rect">
            <a:avLst/>
          </a:prstGeom>
        </p:spPr>
      </p:pic>
      <p:sp>
        <p:nvSpPr>
          <p:cNvPr id="4" name="矩形 3"/>
          <p:cNvSpPr/>
          <p:nvPr/>
        </p:nvSpPr>
        <p:spPr>
          <a:xfrm>
            <a:off x="1411061" y="17210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压强</a:t>
            </a:r>
            <a:endParaRPr lang="zh-CN" altLang="en-US"/>
          </a:p>
        </p:txBody>
      </p:sp>
      <p:sp>
        <p:nvSpPr>
          <p:cNvPr id="5" name="矩形 4"/>
          <p:cNvSpPr/>
          <p:nvPr/>
        </p:nvSpPr>
        <p:spPr>
          <a:xfrm>
            <a:off x="792485" y="2314951"/>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连通器</a:t>
            </a:r>
            <a:endParaRPr lang="zh-CN" altLang="en-US"/>
          </a:p>
        </p:txBody>
      </p:sp>
      <p:sp>
        <p:nvSpPr>
          <p:cNvPr id="6" name="矩形 5"/>
          <p:cNvSpPr/>
          <p:nvPr/>
        </p:nvSpPr>
        <p:spPr>
          <a:xfrm>
            <a:off x="3692469" y="289972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密度</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黔西南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如图甲、乙所示是建设武汉火神山医院的场景</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在图甲中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挖掘机铲斗</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铲</a:t>
            </a:r>
            <a:r>
              <a:rPr lang="zh-CN" altLang="zh-CN">
                <a:solidFill>
                  <a:srgbClr val="000000"/>
                </a:solidFill>
                <a:ea typeface="宋体" panose="02010600030101010101" pitchFamily="2" charset="-122"/>
                <a:cs typeface="Times New Roman" panose="02020603050405020304" pitchFamily="18" charset="0"/>
              </a:rPr>
              <a:t>头做成比较锋利的齿状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目的</a:t>
            </a:r>
            <a:r>
              <a:rPr lang="zh-CN" altLang="zh-CN">
                <a:solidFill>
                  <a:srgbClr val="000000"/>
                </a:solidFill>
                <a:ea typeface="宋体" panose="02010600030101010101" pitchFamily="2" charset="-122"/>
                <a:cs typeface="Times New Roman" panose="02020603050405020304" pitchFamily="18" charset="0"/>
              </a:rPr>
              <a:t>是为了</a:t>
            </a:r>
            <a:r>
              <a:rPr lang="en-US" altLang="zh-CN" i="1" smtClean="0">
                <a:solidFill>
                  <a:srgbClr val="000000"/>
                </a:solidFill>
                <a:ea typeface="宋体" panose="02010600030101010101" pitchFamily="2" charset="-122"/>
                <a:cs typeface="Times New Roman" panose="02020603050405020304" pitchFamily="18" charset="0"/>
              </a:rPr>
              <a:t>____________</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履带的外表面做得凹凸不平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摩擦</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在图乙中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压路机将地面压平、压实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利用了力可以改变物体的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将土压实后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泥土的密度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39.jpeg"/>
          <p:cNvPicPr/>
          <p:nvPr/>
        </p:nvPicPr>
        <p:blipFill>
          <a:blip r:embed="rId2"/>
          <a:stretch>
            <a:fillRect/>
          </a:stretch>
        </p:blipFill>
        <p:spPr>
          <a:xfrm>
            <a:off x="5400997" y="1256543"/>
            <a:ext cx="5394982" cy="2087984"/>
          </a:xfrm>
          <a:prstGeom prst="rect">
            <a:avLst/>
          </a:prstGeom>
        </p:spPr>
      </p:pic>
      <p:sp>
        <p:nvSpPr>
          <p:cNvPr id="4" name="矩形 3"/>
          <p:cNvSpPr/>
          <p:nvPr/>
        </p:nvSpPr>
        <p:spPr>
          <a:xfrm>
            <a:off x="3096741" y="28349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5" name="矩形 4"/>
          <p:cNvSpPr/>
          <p:nvPr/>
        </p:nvSpPr>
        <p:spPr>
          <a:xfrm>
            <a:off x="8169981" y="34167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6" name="矩形 5"/>
          <p:cNvSpPr/>
          <p:nvPr/>
        </p:nvSpPr>
        <p:spPr>
          <a:xfrm>
            <a:off x="1921765" y="51646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形状</a:t>
            </a:r>
            <a:endParaRPr lang="zh-CN" altLang="en-US"/>
          </a:p>
        </p:txBody>
      </p:sp>
      <p:sp>
        <p:nvSpPr>
          <p:cNvPr id="7" name="矩形 6"/>
          <p:cNvSpPr/>
          <p:nvPr/>
        </p:nvSpPr>
        <p:spPr>
          <a:xfrm>
            <a:off x="8625125" y="516463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83"/>
            <a:ext cx="9143503" cy="4228850"/>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在课外活动中同学们举行爬杆比赛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有同学沿竖直竹竿匀速向上爬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该同学匀速上爬时受到的摩擦力方向为竖直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取一个瓶子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装入适量的水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再取一根两端开口带刻度的细玻璃管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使玻璃管穿过橡皮塞插入水中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从管子上端吹入少量气体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使瓶内气体压强大于大气压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水沿玻璃管上升到瓶口上方如图</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0.jpeg"/>
          <p:cNvPicPr/>
          <p:nvPr/>
        </p:nvPicPr>
        <p:blipFill>
          <a:blip r:embed="rId2"/>
          <a:stretch>
            <a:fillRect/>
          </a:stretch>
        </p:blipFill>
        <p:spPr>
          <a:xfrm>
            <a:off x="9649469" y="1464908"/>
            <a:ext cx="1347646" cy="3419400"/>
          </a:xfrm>
          <a:prstGeom prst="rect">
            <a:avLst/>
          </a:prstGeom>
        </p:spPr>
      </p:pic>
      <p:sp>
        <p:nvSpPr>
          <p:cNvPr id="4" name="矩形 3"/>
          <p:cNvSpPr/>
          <p:nvPr/>
        </p:nvSpPr>
        <p:spPr>
          <a:xfrm>
            <a:off x="5466357" y="22713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向上</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81767"/>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如果</a:t>
            </a:r>
            <a:r>
              <a:rPr lang="zh-CN" altLang="zh-CN">
                <a:solidFill>
                  <a:srgbClr val="000000"/>
                </a:solidFill>
                <a:ea typeface="宋体" panose="02010600030101010101" pitchFamily="2" charset="-122"/>
                <a:cs typeface="Times New Roman" panose="02020603050405020304" pitchFamily="18" charset="0"/>
              </a:rPr>
              <a:t>你拿着它从一楼上到六楼时会观察到细玻璃管里的水面</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乘坐观光电梯时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透过玻璃看到户外树木向上运动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说明观光电梯在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08509" y="25120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上升</a:t>
            </a:r>
            <a:endParaRPr lang="zh-CN" altLang="en-US"/>
          </a:p>
        </p:txBody>
      </p:sp>
      <p:sp>
        <p:nvSpPr>
          <p:cNvPr id="4" name="矩形 3"/>
          <p:cNvSpPr/>
          <p:nvPr/>
        </p:nvSpPr>
        <p:spPr>
          <a:xfrm>
            <a:off x="1008508" y="36566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下降</a:t>
            </a:r>
            <a:endParaRPr lang="zh-CN" altLang="en-US"/>
          </a:p>
        </p:txBody>
      </p:sp>
    </p:spTree>
    <p:extLst>
      <p:ext uri="{BB962C8B-B14F-4D97-AF65-F5344CB8AC3E}">
        <p14:creationId xmlns:p14="http://schemas.microsoft.com/office/powerpoint/2010/main" val="211313314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483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齐齐哈尔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小华同学用吸管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饮料时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饮料是在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的作用下被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入口中的</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高原地区需用高压锅才能将食物煮熟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是因为高原地区大气压低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水的沸点</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西宁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工程载重汽车装有许多车轮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是通过</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受力面积来减小汽车对地面的压强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若水平地面能承受的最大压强为</a:t>
            </a:r>
            <a:r>
              <a:rPr lang="en-US" altLang="zh-CN">
                <a:solidFill>
                  <a:srgbClr val="000000"/>
                </a:solidFill>
                <a:ea typeface="宋体" panose="02010600030101010101" pitchFamily="2" charset="-122"/>
                <a:cs typeface="Times New Roman" panose="02020603050405020304" pitchFamily="18" charset="0"/>
              </a:rPr>
              <a:t>8×10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宋体" panose="02010600030101010101" pitchFamily="2" charset="-122"/>
                <a:cs typeface="Times New Roman" panose="02020603050405020304" pitchFamily="18" charset="0"/>
              </a:rPr>
              <a:t>Pa,</a:t>
            </a:r>
            <a:r>
              <a:rPr lang="zh-CN" altLang="zh-CN">
                <a:solidFill>
                  <a:srgbClr val="000000"/>
                </a:solidFill>
                <a:ea typeface="宋体" panose="02010600030101010101" pitchFamily="2" charset="-122"/>
                <a:cs typeface="Times New Roman" panose="02020603050405020304" pitchFamily="18" charset="0"/>
              </a:rPr>
              <a:t>轮胎与地面的总接触面积为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则该汽车载物后的总重不能超过</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25165" y="143005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大气压</a:t>
            </a:r>
            <a:endParaRPr lang="zh-CN" altLang="en-US"/>
          </a:p>
        </p:txBody>
      </p:sp>
      <p:sp>
        <p:nvSpPr>
          <p:cNvPr id="4" name="矩形 3"/>
          <p:cNvSpPr/>
          <p:nvPr/>
        </p:nvSpPr>
        <p:spPr>
          <a:xfrm>
            <a:off x="1152525" y="259645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a:t>
            </a:r>
            <a:endParaRPr lang="zh-CN" altLang="en-US"/>
          </a:p>
        </p:txBody>
      </p:sp>
      <p:sp>
        <p:nvSpPr>
          <p:cNvPr id="5" name="矩形 4"/>
          <p:cNvSpPr/>
          <p:nvPr/>
        </p:nvSpPr>
        <p:spPr>
          <a:xfrm>
            <a:off x="9259933" y="31920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6" name="矩形 5"/>
          <p:cNvSpPr/>
          <p:nvPr/>
        </p:nvSpPr>
        <p:spPr>
          <a:xfrm>
            <a:off x="8700807" y="4946344"/>
            <a:ext cx="1656223" cy="584775"/>
          </a:xfrm>
          <a:prstGeom prst="rect">
            <a:avLst/>
          </a:prstGeom>
        </p:spPr>
        <p:txBody>
          <a:bodyPr wrap="none">
            <a:spAutoFit/>
          </a:bodyPr>
          <a:lstStyle/>
          <a:p>
            <a:r>
              <a:rPr lang="en-US" altLang="zh-CN" smtClean="0">
                <a:ea typeface="宋体" panose="02010600030101010101" pitchFamily="2" charset="-122"/>
              </a:rPr>
              <a:t>3</a:t>
            </a:r>
            <a:r>
              <a:rPr lang="en-US" altLang="zh-CN" i="1" smtClean="0">
                <a:ea typeface="宋体" panose="02010600030101010101" pitchFamily="2" charset="-122"/>
              </a:rPr>
              <a:t>.</a:t>
            </a:r>
            <a:r>
              <a:rPr lang="en-US" altLang="zh-CN" smtClean="0">
                <a:ea typeface="宋体" panose="02010600030101010101" pitchFamily="2" charset="-122"/>
              </a:rPr>
              <a:t>2×10</a:t>
            </a:r>
            <a:r>
              <a:rPr lang="en-US" altLang="zh-CN" baseline="30000" smtClean="0">
                <a:ea typeface="宋体" panose="02010600030101010101" pitchFamily="2" charset="-122"/>
              </a:rPr>
              <a:t>6</a:t>
            </a:r>
            <a:endParaRPr lang="zh-CN" altLang="en-US"/>
          </a:p>
        </p:txBody>
      </p:sp>
    </p:spTree>
    <p:extLst>
      <p:ext uri="{BB962C8B-B14F-4D97-AF65-F5344CB8AC3E}">
        <p14:creationId xmlns:p14="http://schemas.microsoft.com/office/powerpoint/2010/main" val="22391381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662194" y="1157983"/>
            <a:ext cx="8197686" cy="5194330"/>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淮安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在水平桌面上堆放一摞相同的书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所有书的总重力为</a:t>
            </a:r>
            <a:r>
              <a:rPr lang="en-US" altLang="zh-CN">
                <a:solidFill>
                  <a:srgbClr val="000000"/>
                </a:solidFill>
                <a:ea typeface="宋体" panose="02010600030101010101" pitchFamily="2" charset="-122"/>
                <a:cs typeface="Times New Roman" panose="02020603050405020304" pitchFamily="18" charset="0"/>
              </a:rPr>
              <a:t>30 N,</a:t>
            </a:r>
            <a:r>
              <a:rPr lang="zh-CN" altLang="zh-CN">
                <a:solidFill>
                  <a:srgbClr val="000000"/>
                </a:solidFill>
                <a:ea typeface="宋体" panose="02010600030101010101" pitchFamily="2" charset="-122"/>
                <a:cs typeface="Times New Roman" panose="02020603050405020304" pitchFamily="18" charset="0"/>
              </a:rPr>
              <a:t>最下面书与桌面的接触面积为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06 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此时书对桌面的压强为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若从这一捆书中水平抽出</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中任一本书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抽出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书更容易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此现象表明滑动摩擦力的大小与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1.jpeg"/>
          <p:cNvPicPr/>
          <p:nvPr/>
        </p:nvPicPr>
        <p:blipFill>
          <a:blip r:embed="rId2"/>
          <a:stretch>
            <a:fillRect/>
          </a:stretch>
        </p:blipFill>
        <p:spPr>
          <a:xfrm>
            <a:off x="4609328" y="3547783"/>
            <a:ext cx="2312944" cy="2754153"/>
          </a:xfrm>
          <a:prstGeom prst="rect">
            <a:avLst/>
          </a:prstGeom>
        </p:spPr>
      </p:pic>
      <p:sp>
        <p:nvSpPr>
          <p:cNvPr id="4" name="矩形 3"/>
          <p:cNvSpPr/>
          <p:nvPr/>
        </p:nvSpPr>
        <p:spPr>
          <a:xfrm>
            <a:off x="5237317" y="1740724"/>
            <a:ext cx="800219" cy="584775"/>
          </a:xfrm>
          <a:prstGeom prst="rect">
            <a:avLst/>
          </a:prstGeom>
        </p:spPr>
        <p:txBody>
          <a:bodyPr wrap="none">
            <a:spAutoFit/>
          </a:bodyPr>
          <a:lstStyle/>
          <a:p>
            <a:r>
              <a:rPr lang="en-US" altLang="zh-CN">
                <a:ea typeface="宋体" panose="02010600030101010101" pitchFamily="2" charset="-122"/>
              </a:rPr>
              <a:t>500</a:t>
            </a:r>
            <a:endParaRPr lang="zh-CN" altLang="en-US"/>
          </a:p>
        </p:txBody>
      </p:sp>
      <p:sp>
        <p:nvSpPr>
          <p:cNvPr id="6" name="矩形 5"/>
          <p:cNvSpPr/>
          <p:nvPr/>
        </p:nvSpPr>
        <p:spPr>
          <a:xfrm>
            <a:off x="5227831" y="289280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压力大小</a:t>
            </a:r>
            <a:endParaRPr lang="zh-CN" altLang="en-US"/>
          </a:p>
        </p:txBody>
      </p:sp>
      <p:sp>
        <p:nvSpPr>
          <p:cNvPr id="7" name="矩形 6"/>
          <p:cNvSpPr/>
          <p:nvPr/>
        </p:nvSpPr>
        <p:spPr>
          <a:xfrm>
            <a:off x="6575959" y="2317866"/>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4123607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610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用拇指和食指按压一支铅笔的两端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拇指和食指受到的压力分别为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受到的压强分别为</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两空选填</a:t>
            </a:r>
            <a:r>
              <a:rPr lang="en-US" altLang="zh-CN">
                <a:solidFill>
                  <a:srgbClr val="000000"/>
                </a:solidFill>
                <a:ea typeface="宋体" panose="02010600030101010101" pitchFamily="2" charset="-122"/>
                <a:cs typeface="Times New Roman" panose="02020603050405020304" pitchFamily="18" charset="0"/>
              </a:rPr>
              <a:t>“&gt;”“&lt;”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=1 N,</a:t>
            </a:r>
            <a:r>
              <a:rPr lang="zh-CN" altLang="zh-CN">
                <a:solidFill>
                  <a:srgbClr val="000000"/>
                </a:solidFill>
                <a:ea typeface="宋体" panose="02010600030101010101" pitchFamily="2" charset="-122"/>
                <a:cs typeface="Times New Roman" panose="02020603050405020304" pitchFamily="18" charset="0"/>
              </a:rPr>
              <a:t>笔尖的面积为</a:t>
            </a:r>
            <a:r>
              <a:rPr lang="en-US" altLang="zh-CN">
                <a:solidFill>
                  <a:srgbClr val="000000"/>
                </a:solidFill>
                <a:ea typeface="宋体" panose="02010600030101010101" pitchFamily="2" charset="-122"/>
                <a:cs typeface="Times New Roman" panose="02020603050405020304" pitchFamily="18" charset="0"/>
              </a:rPr>
              <a:t>1×10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宋体" panose="02010600030101010101" pitchFamily="2" charset="-122"/>
                <a:cs typeface="Times New Roman" panose="02020603050405020304" pitchFamily="18" charset="0"/>
              </a:rPr>
              <a:t> 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2.jpeg"/>
          <p:cNvPicPr/>
          <p:nvPr/>
        </p:nvPicPr>
        <p:blipFill>
          <a:blip r:embed="rId2"/>
          <a:stretch>
            <a:fillRect/>
          </a:stretch>
        </p:blipFill>
        <p:spPr>
          <a:xfrm>
            <a:off x="4536093" y="3356551"/>
            <a:ext cx="2459414" cy="2321976"/>
          </a:xfrm>
          <a:prstGeom prst="rect">
            <a:avLst/>
          </a:prstGeom>
        </p:spPr>
      </p:pic>
      <p:sp>
        <p:nvSpPr>
          <p:cNvPr id="4" name="矩形 3"/>
          <p:cNvSpPr/>
          <p:nvPr/>
        </p:nvSpPr>
        <p:spPr>
          <a:xfrm>
            <a:off x="2808709" y="2140303"/>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5" name="矩形 4"/>
          <p:cNvSpPr/>
          <p:nvPr/>
        </p:nvSpPr>
        <p:spPr>
          <a:xfrm>
            <a:off x="5774718" y="2102875"/>
            <a:ext cx="418704" cy="584775"/>
          </a:xfrm>
          <a:prstGeom prst="rect">
            <a:avLst/>
          </a:prstGeom>
        </p:spPr>
        <p:txBody>
          <a:bodyPr wrap="none">
            <a:spAutoFit/>
          </a:bodyPr>
          <a:lstStyle/>
          <a:p>
            <a:r>
              <a:rPr lang="en-US" altLang="zh-CN" smtClean="0">
                <a:ea typeface="宋体" panose="02010600030101010101" pitchFamily="2" charset="-122"/>
              </a:rPr>
              <a:t>&lt;</a:t>
            </a:r>
            <a:endParaRPr lang="zh-CN" altLang="en-US"/>
          </a:p>
        </p:txBody>
      </p:sp>
      <p:sp>
        <p:nvSpPr>
          <p:cNvPr id="6" name="矩形 5"/>
          <p:cNvSpPr/>
          <p:nvPr/>
        </p:nvSpPr>
        <p:spPr>
          <a:xfrm>
            <a:off x="8569349" y="2641618"/>
            <a:ext cx="1348446" cy="584775"/>
          </a:xfrm>
          <a:prstGeom prst="rect">
            <a:avLst/>
          </a:prstGeom>
        </p:spPr>
        <p:txBody>
          <a:bodyPr wrap="none">
            <a:spAutoFit/>
          </a:bodyPr>
          <a:lstStyle/>
          <a:p>
            <a:r>
              <a:rPr lang="en-US" altLang="zh-CN">
                <a:ea typeface="宋体" panose="02010600030101010101" pitchFamily="2" charset="-122"/>
              </a:rPr>
              <a:t>1×10</a:t>
            </a:r>
            <a:r>
              <a:rPr lang="en-US" altLang="zh-CN" baseline="30000">
                <a:ea typeface="宋体" panose="02010600030101010101" pitchFamily="2" charset="-122"/>
              </a:rPr>
              <a:t>6</a:t>
            </a:r>
            <a:endParaRPr lang="zh-CN" altLang="en-US"/>
          </a:p>
        </p:txBody>
      </p:sp>
    </p:spTree>
    <p:extLst>
      <p:ext uri="{BB962C8B-B14F-4D97-AF65-F5344CB8AC3E}">
        <p14:creationId xmlns:p14="http://schemas.microsoft.com/office/powerpoint/2010/main" val="11506937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3005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毕节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注射器针头做得很尖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蛟龙号载人潜水器在下潜到海底的过程中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它受到海水的压强将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潜入海面下</a:t>
            </a:r>
            <a:r>
              <a:rPr lang="en-US" altLang="zh-CN">
                <a:solidFill>
                  <a:srgbClr val="000000"/>
                </a:solidFill>
                <a:ea typeface="宋体" panose="02010600030101010101" pitchFamily="2" charset="-122"/>
                <a:cs typeface="Times New Roman" panose="02020603050405020304" pitchFamily="18" charset="0"/>
              </a:rPr>
              <a:t>6 km</a:t>
            </a:r>
            <a:r>
              <a:rPr lang="zh-CN" altLang="zh-CN">
                <a:solidFill>
                  <a:srgbClr val="000000"/>
                </a:solidFill>
                <a:ea typeface="宋体" panose="02010600030101010101" pitchFamily="2" charset="-122"/>
                <a:cs typeface="Times New Roman" panose="02020603050405020304" pitchFamily="18" charset="0"/>
              </a:rPr>
              <a:t>深处受到海水的压强是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海水</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03×10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kg/m</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13365" y="146385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a:t>
            </a:r>
            <a:endParaRPr lang="zh-CN" altLang="en-US"/>
          </a:p>
        </p:txBody>
      </p:sp>
      <p:sp>
        <p:nvSpPr>
          <p:cNvPr id="4" name="矩形 3"/>
          <p:cNvSpPr/>
          <p:nvPr/>
        </p:nvSpPr>
        <p:spPr>
          <a:xfrm>
            <a:off x="5623669" y="263750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618973" y="3839533"/>
            <a:ext cx="1861407" cy="584775"/>
          </a:xfrm>
          <a:prstGeom prst="rect">
            <a:avLst/>
          </a:prstGeom>
        </p:spPr>
        <p:txBody>
          <a:bodyPr wrap="none">
            <a:spAutoFit/>
          </a:bodyPr>
          <a:lstStyle/>
          <a:p>
            <a:r>
              <a:rPr lang="en-US" altLang="zh-CN" smtClean="0">
                <a:ea typeface="宋体" panose="02010600030101010101" pitchFamily="2" charset="-122"/>
              </a:rPr>
              <a:t>6</a:t>
            </a:r>
            <a:r>
              <a:rPr lang="en-US" altLang="zh-CN" i="1" smtClean="0">
                <a:ea typeface="宋体" panose="02010600030101010101" pitchFamily="2" charset="-122"/>
              </a:rPr>
              <a:t>.</a:t>
            </a:r>
            <a:r>
              <a:rPr lang="en-US" altLang="zh-CN" smtClean="0">
                <a:ea typeface="宋体" panose="02010600030101010101" pitchFamily="2" charset="-122"/>
              </a:rPr>
              <a:t>18×10</a:t>
            </a:r>
            <a:r>
              <a:rPr lang="en-US" altLang="zh-CN" baseline="30000" smtClean="0">
                <a:ea typeface="宋体" panose="02010600030101010101" pitchFamily="2" charset="-122"/>
              </a:rPr>
              <a:t>7</a:t>
            </a:r>
            <a:endParaRPr lang="zh-CN" altLang="en-US"/>
          </a:p>
        </p:txBody>
      </p:sp>
    </p:spTree>
    <p:extLst>
      <p:ext uri="{BB962C8B-B14F-4D97-AF65-F5344CB8AC3E}">
        <p14:creationId xmlns:p14="http://schemas.microsoft.com/office/powerpoint/2010/main" val="41414307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咸宁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长木板重</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底面积为</a:t>
            </a:r>
            <a:r>
              <a:rPr lang="en-US" altLang="zh-CN">
                <a:solidFill>
                  <a:srgbClr val="000000"/>
                </a:solidFill>
                <a:ea typeface="宋体" panose="02010600030101010101" pitchFamily="2" charset="-122"/>
                <a:cs typeface="Times New Roman" panose="02020603050405020304" pitchFamily="18" charset="0"/>
              </a:rPr>
              <a:t>10 cm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其底面积</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   </a:t>
            </a:r>
            <a:r>
              <a:rPr lang="zh-CN" altLang="zh-CN" smtClean="0">
                <a:solidFill>
                  <a:srgbClr val="000000"/>
                </a:solidFill>
                <a:ea typeface="宋体" panose="02010600030101010101" pitchFamily="2" charset="-122"/>
                <a:cs typeface="Times New Roman" panose="02020603050405020304" pitchFamily="18" charset="0"/>
              </a:rPr>
              <a:t>与</a:t>
            </a:r>
            <a:r>
              <a:rPr lang="zh-CN" altLang="zh-CN">
                <a:solidFill>
                  <a:srgbClr val="000000"/>
                </a:solidFill>
                <a:ea typeface="宋体" panose="02010600030101010101" pitchFamily="2" charset="-122"/>
                <a:cs typeface="Times New Roman" panose="02020603050405020304" pitchFamily="18" charset="0"/>
              </a:rPr>
              <a:t>水平面接触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木板静止时对桌面的压强为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zh-CN" altLang="zh-CN">
                <a:solidFill>
                  <a:srgbClr val="000000"/>
                </a:solidFill>
                <a:ea typeface="宋体" panose="02010600030101010101" pitchFamily="2" charset="-122"/>
                <a:cs typeface="Times New Roman" panose="02020603050405020304" pitchFamily="18" charset="0"/>
              </a:rPr>
              <a:t>在水平外力作用下推动木板缓慢向左运动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直至木板全部移到桌面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在这个过程中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木板对桌面的压强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木板所受摩擦力的大小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83837486"/>
              </p:ext>
            </p:extLst>
          </p:nvPr>
        </p:nvGraphicFramePr>
        <p:xfrm>
          <a:off x="1594405" y="1060853"/>
          <a:ext cx="503802" cy="703223"/>
        </p:xfrm>
        <a:graphic>
          <a:graphicData uri="http://schemas.openxmlformats.org/presentationml/2006/ole">
            <mc:AlternateContent>
              <mc:Choice xmlns:v="urn:schemas-microsoft-com:vml" Requires="v">
                <p:oleObj spid="_x0000_s1046" name="文档" r:id="rId2" imgW="225838" imgH="301879" progId="Word.Document.12">
                  <p:embed/>
                </p:oleObj>
              </mc:Choice>
              <mc:Fallback>
                <p:oleObj name="文档" r:id="rId2" imgW="225838" imgH="301879" progId="Word.Document.12">
                  <p:embed/>
                  <p:pic>
                    <p:nvPicPr>
                      <p:cNvPr id="0" name="OLE substitute image"/>
                      <p:cNvPicPr/>
                      <p:nvPr/>
                    </p:nvPicPr>
                    <p:blipFill>
                      <a:blip r:embed="rId3"/>
                      <a:stretch>
                        <a:fillRect/>
                      </a:stretch>
                    </p:blipFill>
                    <p:spPr>
                      <a:xfrm>
                        <a:off x="1594405" y="1060853"/>
                        <a:ext cx="503802" cy="703223"/>
                      </a:xfrm>
                      <a:prstGeom prst="rect">
                        <a:avLst/>
                      </a:prstGeom>
                    </p:spPr>
                  </p:pic>
                </p:oleObj>
              </mc:Fallback>
            </mc:AlternateContent>
          </a:graphicData>
        </a:graphic>
      </p:graphicFrame>
      <p:pic>
        <p:nvPicPr>
          <p:cNvPr id="4" name="image543.jpeg"/>
          <p:cNvPicPr>
            <a:picLocks noChangeAspect="1"/>
          </p:cNvPicPr>
          <p:nvPr/>
        </p:nvPicPr>
        <p:blipFill>
          <a:blip r:embed="rId4"/>
          <a:stretch>
            <a:fillRect/>
          </a:stretch>
        </p:blipFill>
        <p:spPr>
          <a:xfrm>
            <a:off x="3244864" y="4143980"/>
            <a:ext cx="5041872" cy="2100779"/>
          </a:xfrm>
          <a:prstGeom prst="rect">
            <a:avLst/>
          </a:prstGeom>
        </p:spPr>
      </p:pic>
      <p:sp>
        <p:nvSpPr>
          <p:cNvPr id="5" name="矩形 4"/>
          <p:cNvSpPr/>
          <p:nvPr/>
        </p:nvSpPr>
        <p:spPr>
          <a:xfrm>
            <a:off x="762950" y="1754502"/>
            <a:ext cx="1656223"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5×10</a:t>
            </a:r>
            <a:r>
              <a:rPr lang="en-US" altLang="zh-CN" baseline="30000">
                <a:ea typeface="宋体" panose="02010600030101010101" pitchFamily="2" charset="-122"/>
              </a:rPr>
              <a:t>4</a:t>
            </a:r>
            <a:endParaRPr lang="zh-CN" altLang="en-US"/>
          </a:p>
        </p:txBody>
      </p:sp>
      <p:sp>
        <p:nvSpPr>
          <p:cNvPr id="6" name="矩形 5"/>
          <p:cNvSpPr/>
          <p:nvPr/>
        </p:nvSpPr>
        <p:spPr>
          <a:xfrm>
            <a:off x="936501" y="28939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
        <p:nvSpPr>
          <p:cNvPr id="7" name="矩形 6"/>
          <p:cNvSpPr/>
          <p:nvPr/>
        </p:nvSpPr>
        <p:spPr>
          <a:xfrm>
            <a:off x="7685589" y="28939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272364412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96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济宁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请在图中画出跳水运动员对跳板的压力</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按要求完成图</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4.jpeg"/>
          <p:cNvPicPr/>
          <p:nvPr/>
        </p:nvPicPr>
        <p:blipFill>
          <a:blip r:embed="rId2"/>
          <a:stretch>
            <a:fillRect/>
          </a:stretch>
        </p:blipFill>
        <p:spPr>
          <a:xfrm>
            <a:off x="1634328" y="2488816"/>
            <a:ext cx="3046589" cy="3384104"/>
          </a:xfrm>
          <a:prstGeom prst="rect">
            <a:avLst/>
          </a:prstGeom>
        </p:spPr>
      </p:pic>
      <p:pic>
        <p:nvPicPr>
          <p:cNvPr id="4" name="image49.jpeg"/>
          <p:cNvPicPr/>
          <p:nvPr/>
        </p:nvPicPr>
        <p:blipFill>
          <a:blip r:embed="rId3"/>
          <a:stretch>
            <a:fillRect/>
          </a:stretch>
        </p:blipFill>
        <p:spPr>
          <a:xfrm>
            <a:off x="6481117" y="2488816"/>
            <a:ext cx="2679911" cy="3384104"/>
          </a:xfrm>
          <a:prstGeom prst="rect">
            <a:avLst/>
          </a:prstGeom>
        </p:spPr>
      </p:pic>
      <p:sp>
        <p:nvSpPr>
          <p:cNvPr id="5" name="矩形 4"/>
          <p:cNvSpPr/>
          <p:nvPr/>
        </p:nvSpPr>
        <p:spPr>
          <a:xfrm>
            <a:off x="5328989" y="1872686"/>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1575266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安顺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一空瓷碗漂浮在足够深的盛水容器中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现用筷子将空碗缓慢地竖直压入水中并沉入容器底静止</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请在答题卡的坐标上画出从开始压碗直至碗底接触容器底这一过程中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水对容器底的压强</a:t>
            </a:r>
            <a:r>
              <a:rPr lang="en-US" altLang="zh-CN" i="1">
                <a:solidFill>
                  <a:srgbClr val="000000"/>
                </a:solidFill>
                <a:ea typeface="宋体" panose="02010600030101010101" pitchFamily="2" charset="-122"/>
                <a:cs typeface="Times New Roman" panose="02020603050405020304" pitchFamily="18" charset="0"/>
              </a:rPr>
              <a:t>p</a:t>
            </a:r>
            <a:r>
              <a:rPr lang="zh-CN" altLang="zh-CN">
                <a:solidFill>
                  <a:srgbClr val="000000"/>
                </a:solidFill>
                <a:ea typeface="宋体" panose="02010600030101010101" pitchFamily="2" charset="-122"/>
                <a:cs typeface="Times New Roman" panose="02020603050405020304" pitchFamily="18" charset="0"/>
              </a:rPr>
              <a:t>随碗底位置</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碗底距离液面的高度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变化关系的大致图象</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下压过程碗口始终向上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不考虑筷子浸入水中的体积</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5.jpeg"/>
          <p:cNvPicPr/>
          <p:nvPr/>
        </p:nvPicPr>
        <p:blipFill>
          <a:blip r:embed="rId2"/>
          <a:stretch>
            <a:fillRect/>
          </a:stretch>
        </p:blipFill>
        <p:spPr>
          <a:xfrm>
            <a:off x="936501" y="4115851"/>
            <a:ext cx="4704389" cy="2200915"/>
          </a:xfrm>
          <a:prstGeom prst="rect">
            <a:avLst/>
          </a:prstGeom>
        </p:spPr>
      </p:pic>
      <p:pic>
        <p:nvPicPr>
          <p:cNvPr id="4" name="image50.jpeg"/>
          <p:cNvPicPr/>
          <p:nvPr/>
        </p:nvPicPr>
        <p:blipFill>
          <a:blip r:embed="rId3"/>
          <a:stretch>
            <a:fillRect/>
          </a:stretch>
        </p:blipFill>
        <p:spPr>
          <a:xfrm>
            <a:off x="7296053" y="3841128"/>
            <a:ext cx="2475638" cy="2475638"/>
          </a:xfrm>
          <a:prstGeom prst="rect">
            <a:avLst/>
          </a:prstGeom>
        </p:spPr>
      </p:pic>
      <p:sp>
        <p:nvSpPr>
          <p:cNvPr id="5" name="矩形 4"/>
          <p:cNvSpPr/>
          <p:nvPr/>
        </p:nvSpPr>
        <p:spPr>
          <a:xfrm>
            <a:off x="5783885" y="3519438"/>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2414502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物理课堂上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同学们认识了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老师请同学们进行如下实验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第一次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两手食指肚同时挤压铅笔的两端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第二次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两手食指肚用更大的力同时挤压铅笔两端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实验结束后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老师请同学说出自己的感受</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同学们说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右手食指肚疼</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说明压力产生了一定的效果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请同学们根据刚才的实验及结果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大胆地猜一猜压力的作用效果可能与哪些因素有关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分别设计实验验证</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2041649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32"/>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同学们根据第一次实验得到猜想</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压力的作用效果可能与受力面积有关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根据第二次实验得到猜想</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压力的作用效果可能与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为了验证同学们的猜想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小伟所在小组的同学找来了一块海绵、两块规格和质量均相同的长方体砖块进行实验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如图中的乙、丙、丁、戊所示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小伟和同学们是通过观察海绵的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来比较压力作用效果的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观察比较图中的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可知猜想</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04653" y="16559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a:t>
            </a:r>
            <a:endParaRPr lang="zh-CN" altLang="en-US"/>
          </a:p>
        </p:txBody>
      </p:sp>
      <p:sp>
        <p:nvSpPr>
          <p:cNvPr id="4" name="矩形 3"/>
          <p:cNvSpPr/>
          <p:nvPr/>
        </p:nvSpPr>
        <p:spPr>
          <a:xfrm>
            <a:off x="8785373" y="399949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凹陷程度</a:t>
            </a:r>
            <a:endParaRPr lang="zh-CN" altLang="en-US"/>
          </a:p>
        </p:txBody>
      </p:sp>
      <p:sp>
        <p:nvSpPr>
          <p:cNvPr id="5" name="矩形 4"/>
          <p:cNvSpPr/>
          <p:nvPr/>
        </p:nvSpPr>
        <p:spPr>
          <a:xfrm>
            <a:off x="4392388" y="51657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乙丙</a:t>
            </a:r>
            <a:endParaRPr lang="zh-CN" altLang="en-US"/>
          </a:p>
        </p:txBody>
      </p:sp>
      <p:sp>
        <p:nvSpPr>
          <p:cNvPr id="6" name="矩形 5"/>
          <p:cNvSpPr/>
          <p:nvPr/>
        </p:nvSpPr>
        <p:spPr>
          <a:xfrm>
            <a:off x="1031357" y="574623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正确</a:t>
            </a:r>
            <a:endParaRPr lang="zh-CN" altLang="en-US"/>
          </a:p>
        </p:txBody>
      </p:sp>
    </p:spTree>
    <p:extLst>
      <p:ext uri="{BB962C8B-B14F-4D97-AF65-F5344CB8AC3E}">
        <p14:creationId xmlns:p14="http://schemas.microsoft.com/office/powerpoint/2010/main" val="177007450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4227"/>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为了验证猜想</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小伟和同学们应观察比较图中的</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两次实验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通过实验可知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受力面积相同时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压力越</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压力的作用效果越明显</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另一小组的同学在验证猜想</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将两块相同的砖块竖放在海绵上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如图戊所示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他们发现图戊中两块砖块对海绵的压力作用效果与图乙中一块砖块对海绵的压力作用效果相同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压力的作用效果与受力面积无关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你认为他们在探究过程中存在的问题是</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669133" y="86013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乙丁</a:t>
            </a:r>
            <a:endParaRPr lang="zh-CN" altLang="en-US"/>
          </a:p>
        </p:txBody>
      </p:sp>
      <p:sp>
        <p:nvSpPr>
          <p:cNvPr id="4" name="矩形 3"/>
          <p:cNvSpPr/>
          <p:nvPr/>
        </p:nvSpPr>
        <p:spPr>
          <a:xfrm>
            <a:off x="9573452" y="14343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a:t>
            </a:r>
            <a:endParaRPr lang="zh-CN" altLang="en-US"/>
          </a:p>
        </p:txBody>
      </p:sp>
      <p:sp>
        <p:nvSpPr>
          <p:cNvPr id="5" name="矩形 4"/>
          <p:cNvSpPr/>
          <p:nvPr/>
        </p:nvSpPr>
        <p:spPr>
          <a:xfrm>
            <a:off x="5443509" y="4949736"/>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没有控制压力相同</a:t>
            </a:r>
            <a:endParaRPr lang="zh-CN" altLang="en-US"/>
          </a:p>
        </p:txBody>
      </p:sp>
    </p:spTree>
    <p:extLst>
      <p:ext uri="{BB962C8B-B14F-4D97-AF65-F5344CB8AC3E}">
        <p14:creationId xmlns:p14="http://schemas.microsoft.com/office/powerpoint/2010/main" val="81481881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85307"/>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为了描述压力的作用效果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物理学中引入</a:t>
            </a:r>
            <a:r>
              <a:rPr lang="zh-CN" altLang="zh-CN" smtClean="0">
                <a:solidFill>
                  <a:srgbClr val="000000"/>
                </a:solidFill>
                <a:ea typeface="宋体" panose="02010600030101010101" pitchFamily="2" charset="-122"/>
                <a:cs typeface="Times New Roman" panose="02020603050405020304" pitchFamily="18" charset="0"/>
              </a:rPr>
              <a:t>了</a:t>
            </a:r>
            <a:r>
              <a:rPr lang="en-US" altLang="zh-CN" i="1" smtClean="0">
                <a:solidFill>
                  <a:srgbClr val="000000"/>
                </a:solidFill>
                <a:ea typeface="宋体" panose="02010600030101010101" pitchFamily="2" charset="-122"/>
                <a:cs typeface="Times New Roman" panose="02020603050405020304" pitchFamily="18" charset="0"/>
              </a:rPr>
              <a:t>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书包带做得较宽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是通过增大</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来减小书包带对肩的压力作用效果</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7.jpeg"/>
          <p:cNvPicPr>
            <a:picLocks noChangeAspect="1"/>
          </p:cNvPicPr>
          <p:nvPr/>
        </p:nvPicPr>
        <p:blipFill>
          <a:blip r:embed="rId2"/>
          <a:stretch>
            <a:fillRect/>
          </a:stretch>
        </p:blipFill>
        <p:spPr>
          <a:xfrm>
            <a:off x="361950" y="3091699"/>
            <a:ext cx="10807700" cy="1928924"/>
          </a:xfrm>
          <a:prstGeom prst="rect">
            <a:avLst/>
          </a:prstGeom>
        </p:spPr>
      </p:pic>
      <p:sp>
        <p:nvSpPr>
          <p:cNvPr id="4" name="矩形 3"/>
          <p:cNvSpPr/>
          <p:nvPr/>
        </p:nvSpPr>
        <p:spPr>
          <a:xfrm>
            <a:off x="8395340" y="113877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压强</a:t>
            </a:r>
            <a:endParaRPr lang="zh-CN" altLang="en-US"/>
          </a:p>
        </p:txBody>
      </p:sp>
      <p:sp>
        <p:nvSpPr>
          <p:cNvPr id="5" name="矩形 4"/>
          <p:cNvSpPr/>
          <p:nvPr/>
        </p:nvSpPr>
        <p:spPr>
          <a:xfrm>
            <a:off x="6193085" y="170740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受力面积</a:t>
            </a:r>
            <a:endParaRPr lang="zh-CN" altLang="en-US"/>
          </a:p>
        </p:txBody>
      </p:sp>
    </p:spTree>
    <p:extLst>
      <p:ext uri="{BB962C8B-B14F-4D97-AF65-F5344CB8AC3E}">
        <p14:creationId xmlns:p14="http://schemas.microsoft.com/office/powerpoint/2010/main" val="349932265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976623"/>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压力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压力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作用在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上的力叫压力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垂直于被压物体表面并指向被压物体</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232645" y="319283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垂直</a:t>
            </a:r>
            <a:endParaRPr lang="zh-CN" altLang="en-US"/>
          </a:p>
        </p:txBody>
      </p:sp>
      <p:sp>
        <p:nvSpPr>
          <p:cNvPr id="5" name="矩形 4"/>
          <p:cNvSpPr/>
          <p:nvPr/>
        </p:nvSpPr>
        <p:spPr>
          <a:xfrm>
            <a:off x="5617021" y="3142584"/>
            <a:ext cx="1832553"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物体表面</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在一个标准大气压下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1 m</a:t>
            </a:r>
            <a:r>
              <a:rPr lang="zh-CN" altLang="zh-CN">
                <a:solidFill>
                  <a:srgbClr val="000000"/>
                </a:solidFill>
                <a:ea typeface="宋体" panose="02010600030101010101" pitchFamily="2" charset="-122"/>
                <a:cs typeface="Times New Roman" panose="02020603050405020304" pitchFamily="18" charset="0"/>
              </a:rPr>
              <a:t>长玻璃管做托里拆利实验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管中水银柱高度为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mm</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假定移动玻璃管的过程均不漏气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请描述玻璃</a:t>
            </a:r>
            <a:r>
              <a:rPr lang="zh-CN" altLang="zh-CN" smtClean="0">
                <a:solidFill>
                  <a:srgbClr val="000000"/>
                </a:solidFill>
                <a:ea typeface="宋体" panose="02010600030101010101" pitchFamily="2" charset="-122"/>
                <a:cs typeface="Times New Roman" panose="02020603050405020304" pitchFamily="18" charset="0"/>
              </a:rPr>
              <a:t>管内</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水银柱</a:t>
            </a:r>
            <a:r>
              <a:rPr lang="zh-CN" altLang="zh-CN">
                <a:solidFill>
                  <a:srgbClr val="000000"/>
                </a:solidFill>
                <a:ea typeface="宋体" panose="02010600030101010101" pitchFamily="2" charset="-122"/>
                <a:cs typeface="Times New Roman" panose="02020603050405020304" pitchFamily="18" charset="0"/>
              </a:rPr>
              <a:t>高度的变化情况</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升高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降低</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将玻璃管倾斜放置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水银柱的高度将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将玻璃管向上提升一点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水银柱高度将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如果用水来代替水银做实验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充满玻璃管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若管口刚好在水面上且保证不漏气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此时玻璃管内底部的压强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结果用科学记数法表示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保留一位有效数字</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8.jpeg"/>
          <p:cNvPicPr/>
          <p:nvPr/>
        </p:nvPicPr>
        <p:blipFill>
          <a:blip r:embed="rId2"/>
          <a:stretch>
            <a:fillRect/>
          </a:stretch>
        </p:blipFill>
        <p:spPr>
          <a:xfrm>
            <a:off x="10297541" y="1047167"/>
            <a:ext cx="815055" cy="1818114"/>
          </a:xfrm>
          <a:prstGeom prst="rect">
            <a:avLst/>
          </a:prstGeom>
        </p:spPr>
      </p:pic>
      <p:sp>
        <p:nvSpPr>
          <p:cNvPr id="4" name="矩形 3"/>
          <p:cNvSpPr/>
          <p:nvPr/>
        </p:nvSpPr>
        <p:spPr>
          <a:xfrm>
            <a:off x="7047349" y="1076663"/>
            <a:ext cx="1585690" cy="584775"/>
          </a:xfrm>
          <a:prstGeom prst="rect">
            <a:avLst/>
          </a:prstGeom>
        </p:spPr>
        <p:txBody>
          <a:bodyPr wrap="none">
            <a:spAutoFit/>
          </a:bodyPr>
          <a:lstStyle/>
          <a:p>
            <a:r>
              <a:rPr lang="en-US" altLang="zh-CN">
                <a:ea typeface="宋体" panose="02010600030101010101" pitchFamily="2" charset="-122"/>
              </a:rPr>
              <a:t>760 mm</a:t>
            </a:r>
            <a:endParaRPr lang="zh-CN" altLang="en-US"/>
          </a:p>
        </p:txBody>
      </p:sp>
      <p:sp>
        <p:nvSpPr>
          <p:cNvPr id="5" name="矩形 4"/>
          <p:cNvSpPr/>
          <p:nvPr/>
        </p:nvSpPr>
        <p:spPr>
          <a:xfrm>
            <a:off x="7201197" y="28288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6" name="矩形 5"/>
          <p:cNvSpPr/>
          <p:nvPr/>
        </p:nvSpPr>
        <p:spPr>
          <a:xfrm>
            <a:off x="5977061" y="340816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7" name="矩形 6"/>
          <p:cNvSpPr/>
          <p:nvPr/>
        </p:nvSpPr>
        <p:spPr>
          <a:xfrm>
            <a:off x="7171701" y="398357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会</a:t>
            </a:r>
            <a:endParaRPr lang="zh-CN" altLang="en-US"/>
          </a:p>
        </p:txBody>
      </p:sp>
      <p:sp>
        <p:nvSpPr>
          <p:cNvPr id="8" name="矩形 7"/>
          <p:cNvSpPr/>
          <p:nvPr/>
        </p:nvSpPr>
        <p:spPr>
          <a:xfrm>
            <a:off x="4611752" y="5185424"/>
            <a:ext cx="1348446" cy="584775"/>
          </a:xfrm>
          <a:prstGeom prst="rect">
            <a:avLst/>
          </a:prstGeom>
        </p:spPr>
        <p:txBody>
          <a:bodyPr wrap="none">
            <a:spAutoFit/>
          </a:bodyPr>
          <a:lstStyle/>
          <a:p>
            <a:r>
              <a:rPr lang="en-US" altLang="zh-CN" smtClean="0">
                <a:ea typeface="宋体" panose="02010600030101010101" pitchFamily="2" charset="-122"/>
              </a:rPr>
              <a:t>9×10</a:t>
            </a:r>
            <a:r>
              <a:rPr lang="en-US" altLang="zh-CN" baseline="30000" smtClean="0">
                <a:ea typeface="宋体" panose="02010600030101010101" pitchFamily="2" charset="-122"/>
              </a:rPr>
              <a:t>4</a:t>
            </a:r>
            <a:endParaRPr lang="zh-CN" altLang="en-US"/>
          </a:p>
        </p:txBody>
      </p:sp>
    </p:spTree>
    <p:extLst>
      <p:ext uri="{BB962C8B-B14F-4D97-AF65-F5344CB8AC3E}">
        <p14:creationId xmlns:p14="http://schemas.microsoft.com/office/powerpoint/2010/main" val="20949802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泰州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小明用</a:t>
            </a:r>
            <a:r>
              <a:rPr lang="en-US" altLang="zh-CN">
                <a:solidFill>
                  <a:srgbClr val="000000"/>
                </a:solidFill>
                <a:ea typeface="宋体" panose="02010600030101010101" pitchFamily="2" charset="-122"/>
                <a:cs typeface="Times New Roman" panose="02020603050405020304" pitchFamily="18" charset="0"/>
              </a:rPr>
              <a:t>2 mL</a:t>
            </a:r>
            <a:r>
              <a:rPr lang="zh-CN" altLang="zh-CN">
                <a:solidFill>
                  <a:srgbClr val="000000"/>
                </a:solidFill>
                <a:ea typeface="宋体" panose="02010600030101010101" pitchFamily="2" charset="-122"/>
                <a:cs typeface="Times New Roman" panose="02020603050405020304" pitchFamily="18" charset="0"/>
              </a:rPr>
              <a:t>的注射器、量程为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的弹簧测力计和刻度尺粗略测量大气压的值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本实验的原理是二力平衡和</a:t>
            </a:r>
            <a:r>
              <a:rPr lang="en-US" altLang="zh-CN" i="1">
                <a:solidFill>
                  <a:srgbClr val="000000"/>
                </a:solidFill>
                <a:ea typeface="宋体" panose="02010600030101010101" pitchFamily="2" charset="-122"/>
                <a:cs typeface="Times New Roman" panose="02020603050405020304" pitchFamily="18" charset="0"/>
              </a:rPr>
              <a:t>p</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步骤一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把注射器的活塞推至注射器筒的底端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然后用橡皮帽封住注射器的小孔</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步骤二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如图所示安装好器材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水平向右缓慢拉动注射器筒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当注射器中的活塞</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记下弹簧测力计的示数为</a:t>
            </a: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步骤三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用刻度尺测出注射器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长度为</a:t>
            </a: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00 cm</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步骤四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算出大气压强值为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Pa</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00418277"/>
              </p:ext>
            </p:extLst>
          </p:nvPr>
        </p:nvGraphicFramePr>
        <p:xfrm>
          <a:off x="2341801" y="1568143"/>
          <a:ext cx="766915" cy="636908"/>
        </p:xfrm>
        <a:graphic>
          <a:graphicData uri="http://schemas.openxmlformats.org/presentationml/2006/ole">
            <mc:AlternateContent>
              <mc:Choice xmlns:v="urn:schemas-microsoft-com:vml" Requires="v">
                <p:oleObj spid="_x0000_s1047" name="文档" r:id="rId2" imgW="375605" imgH="301648" progId="Word.Document.12">
                  <p:embed/>
                </p:oleObj>
              </mc:Choice>
              <mc:Fallback>
                <p:oleObj name="文档" r:id="rId2" imgW="375605" imgH="301648" progId="Word.Document.12">
                  <p:embed/>
                  <p:pic>
                    <p:nvPicPr>
                      <p:cNvPr id="0" name="OLE substitute image"/>
                      <p:cNvPicPr/>
                      <p:nvPr/>
                    </p:nvPicPr>
                    <p:blipFill>
                      <a:blip r:embed="rId3"/>
                      <a:stretch>
                        <a:fillRect/>
                      </a:stretch>
                    </p:blipFill>
                    <p:spPr>
                      <a:xfrm>
                        <a:off x="2341801" y="1568143"/>
                        <a:ext cx="766915" cy="636908"/>
                      </a:xfrm>
                      <a:prstGeom prst="rect">
                        <a:avLst/>
                      </a:prstGeom>
                    </p:spPr>
                  </p:pic>
                </p:oleObj>
              </mc:Fallback>
            </mc:AlternateContent>
          </a:graphicData>
        </a:graphic>
      </p:graphicFrame>
      <p:sp>
        <p:nvSpPr>
          <p:cNvPr id="4" name="矩形 3"/>
          <p:cNvSpPr/>
          <p:nvPr/>
        </p:nvSpPr>
        <p:spPr>
          <a:xfrm>
            <a:off x="3546424" y="399949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刚被</a:t>
            </a:r>
            <a:r>
              <a:rPr lang="zh-CN" altLang="zh-CN" smtClean="0">
                <a:ea typeface="宋体" panose="02010600030101010101" pitchFamily="2" charset="-122"/>
                <a:cs typeface="Times New Roman" panose="02020603050405020304" pitchFamily="18" charset="0"/>
              </a:rPr>
              <a:t>拉动</a:t>
            </a:r>
            <a:endParaRPr lang="zh-CN" altLang="en-US"/>
          </a:p>
        </p:txBody>
      </p:sp>
      <p:sp>
        <p:nvSpPr>
          <p:cNvPr id="5" name="矩形 4"/>
          <p:cNvSpPr/>
          <p:nvPr/>
        </p:nvSpPr>
        <p:spPr>
          <a:xfrm>
            <a:off x="5361669" y="5168216"/>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有刻度部分的</a:t>
            </a:r>
            <a:endParaRPr lang="zh-CN" altLang="en-US"/>
          </a:p>
        </p:txBody>
      </p:sp>
      <p:sp>
        <p:nvSpPr>
          <p:cNvPr id="6" name="矩形 5"/>
          <p:cNvSpPr/>
          <p:nvPr/>
        </p:nvSpPr>
        <p:spPr>
          <a:xfrm>
            <a:off x="5310294" y="5752991"/>
            <a:ext cx="1861407" cy="584775"/>
          </a:xfrm>
          <a:prstGeom prst="rect">
            <a:avLst/>
          </a:prstGeom>
        </p:spPr>
        <p:txBody>
          <a:bodyPr wrap="none">
            <a:spAutoFit/>
          </a:bodyPr>
          <a:lstStyle/>
          <a:p>
            <a:r>
              <a:rPr lang="en-US" altLang="zh-CN" smtClean="0">
                <a:ea typeface="宋体" panose="02010600030101010101" pitchFamily="2" charset="-122"/>
              </a:rPr>
              <a:t>1</a:t>
            </a:r>
            <a:r>
              <a:rPr lang="en-US" altLang="zh-CN" i="1" smtClean="0">
                <a:ea typeface="宋体" panose="02010600030101010101" pitchFamily="2" charset="-122"/>
              </a:rPr>
              <a:t>.</a:t>
            </a:r>
            <a:r>
              <a:rPr lang="en-US" altLang="zh-CN" smtClean="0">
                <a:ea typeface="宋体" panose="02010600030101010101" pitchFamily="2" charset="-122"/>
              </a:rPr>
              <a:t>04×10</a:t>
            </a:r>
            <a:r>
              <a:rPr lang="en-US" altLang="zh-CN" baseline="30000" smtClean="0">
                <a:ea typeface="宋体" panose="02010600030101010101" pitchFamily="2" charset="-122"/>
              </a:rPr>
              <a:t>5</a:t>
            </a:r>
            <a:endParaRPr lang="zh-CN" altLang="en-US"/>
          </a:p>
        </p:txBody>
      </p:sp>
    </p:spTree>
    <p:extLst>
      <p:ext uri="{BB962C8B-B14F-4D97-AF65-F5344CB8AC3E}">
        <p14:creationId xmlns:p14="http://schemas.microsoft.com/office/powerpoint/2010/main" val="134742524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562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同组的小华分析了影响实验结果的可能因素后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对实验进行了如下改进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将步骤一改为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先将注射器内抽满水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再竖直向上推动活塞至注射器筒的底端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然后用橡皮帽封住注射器的小孔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这样便于</a:t>
            </a:r>
            <a:r>
              <a:rPr lang="en-US" altLang="zh-CN" i="1" smtClean="0">
                <a:solidFill>
                  <a:srgbClr val="000000"/>
                </a:solidFill>
                <a:ea typeface="宋体" panose="02010600030101010101" pitchFamily="2" charset="-122"/>
                <a:cs typeface="Times New Roman" panose="02020603050405020304" pitchFamily="18" charset="0"/>
              </a:rPr>
              <a:t>______________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取下橡皮帽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重复步骤二的操作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读得弹簧测力计的示数为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N</a:t>
            </a:r>
            <a:r>
              <a:rPr lang="zh-CN" altLang="zh-CN">
                <a:solidFill>
                  <a:srgbClr val="000000"/>
                </a:solidFill>
                <a:ea typeface="宋体" panose="02010600030101010101" pitchFamily="2" charset="-122"/>
                <a:cs typeface="Times New Roman" panose="02020603050405020304" pitchFamily="18" charset="0"/>
              </a:rPr>
              <a:t>由此可知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此时活塞所受到的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大气压力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小华根据改进后测得的数据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重新计算大气压的值</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1015157" y="2915854"/>
            <a:ext cx="3995004"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排空注射器内的</a:t>
            </a:r>
            <a:r>
              <a:rPr lang="zh-CN" altLang="zh-CN" smtClean="0">
                <a:ea typeface="宋体" panose="02010600030101010101" pitchFamily="2" charset="-122"/>
                <a:cs typeface="Times New Roman" panose="02020603050405020304" pitchFamily="18" charset="0"/>
              </a:rPr>
              <a:t>空气</a:t>
            </a:r>
            <a:r>
              <a:rPr lang="en-US" altLang="zh-CN" i="1" smtClean="0">
                <a:ea typeface="宋体" panose="02010600030101010101" pitchFamily="2" charset="-122"/>
                <a:cs typeface="Times New Roman" panose="02020603050405020304" pitchFamily="18" charset="0"/>
              </a:rPr>
              <a:t> </a:t>
            </a:r>
            <a:endParaRPr lang="zh-CN" altLang="en-US"/>
          </a:p>
        </p:txBody>
      </p:sp>
      <p:sp>
        <p:nvSpPr>
          <p:cNvPr id="4" name="矩形 3"/>
          <p:cNvSpPr/>
          <p:nvPr/>
        </p:nvSpPr>
        <p:spPr>
          <a:xfrm>
            <a:off x="6769149" y="413367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摩擦力</a:t>
            </a:r>
            <a:endParaRPr lang="zh-CN" altLang="en-US"/>
          </a:p>
        </p:txBody>
      </p:sp>
    </p:spTree>
    <p:extLst>
      <p:ext uri="{BB962C8B-B14F-4D97-AF65-F5344CB8AC3E}">
        <p14:creationId xmlns:p14="http://schemas.microsoft.com/office/powerpoint/2010/main" val="18424751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湘潭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用微小压强计探究液体内部压强的特点</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盐水</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Microsoft Yi Baiti" panose="03000500000000000000" pitchFamily="66" charset="0"/>
                <a:cs typeface="Times New Roman" panose="02020603050405020304" pitchFamily="18" charset="0"/>
              </a:rPr>
              <a:t>ρ</a:t>
            </a:r>
            <a:r>
              <a:rPr lang="zh-CN" altLang="zh-CN" baseline="-25000">
                <a:solidFill>
                  <a:srgbClr val="000000"/>
                </a:solidFill>
                <a:ea typeface="宋体" panose="02010600030101010101" pitchFamily="2" charset="-122"/>
                <a:cs typeface="Times New Roman" panose="02020603050405020304" pitchFamily="18" charset="0"/>
              </a:rPr>
              <a:t>水</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49.jpeg"/>
          <p:cNvPicPr>
            <a:picLocks noChangeAspect="1"/>
          </p:cNvPicPr>
          <p:nvPr/>
        </p:nvPicPr>
        <p:blipFill>
          <a:blip r:embed="rId2"/>
          <a:stretch>
            <a:fillRect/>
          </a:stretch>
        </p:blipFill>
        <p:spPr>
          <a:xfrm>
            <a:off x="361950" y="1921054"/>
            <a:ext cx="10807700" cy="4179689"/>
          </a:xfrm>
          <a:prstGeom prst="rect">
            <a:avLst/>
          </a:prstGeom>
        </p:spPr>
      </p:pic>
    </p:spTree>
    <p:extLst>
      <p:ext uri="{BB962C8B-B14F-4D97-AF65-F5344CB8AC3E}">
        <p14:creationId xmlns:p14="http://schemas.microsoft.com/office/powerpoint/2010/main" val="13220604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3000"/>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将液体内部的压强大小转换为用</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型管两侧液面的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来表示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安装好实验仪器后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型管两侧的液面不相平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则实验前需要将</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型管两侧液面调整相平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方法是</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为了使实验现象更明显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形管中的液体最好用</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将探头放在图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所示液体内部的</a:t>
            </a:r>
            <a:r>
              <a:rPr lang="en-US" altLang="zh-CN">
                <a:solidFill>
                  <a:srgbClr val="000000"/>
                </a:solidFill>
                <a:ea typeface="宋体" panose="02010600030101010101" pitchFamily="2" charset="-122"/>
                <a:cs typeface="Times New Roman" panose="02020603050405020304" pitchFamily="18" charset="0"/>
              </a:rPr>
              <a:t> 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型管两侧液面的高度差</a:t>
            </a:r>
            <a:r>
              <a:rPr lang="en-US" altLang="zh-CN" i="1" err="1">
                <a:solidFill>
                  <a:srgbClr val="000000"/>
                </a:solidFill>
                <a:ea typeface="宋体" panose="02010600030101010101" pitchFamily="2" charset="-122"/>
                <a:cs typeface="Times New Roman" panose="02020603050405020304" pitchFamily="18" charset="0"/>
              </a:rPr>
              <a:t>h</a:t>
            </a:r>
            <a:r>
              <a:rPr lang="en-US" altLang="zh-CN" i="1" baseline="-25000" err="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 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经过多次实验观察到同样的现象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这说明同种液体內部的压强随</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的增加而增大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224533" y="1234816"/>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高度差</a:t>
            </a:r>
            <a:endParaRPr lang="zh-CN" altLang="en-US"/>
          </a:p>
        </p:txBody>
      </p:sp>
      <p:sp>
        <p:nvSpPr>
          <p:cNvPr id="4" name="矩形 3"/>
          <p:cNvSpPr/>
          <p:nvPr/>
        </p:nvSpPr>
        <p:spPr>
          <a:xfrm>
            <a:off x="1872605" y="2402079"/>
            <a:ext cx="358303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拆下软管</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重新安装</a:t>
            </a:r>
            <a:endParaRPr lang="zh-CN" altLang="en-US"/>
          </a:p>
        </p:txBody>
      </p:sp>
      <p:sp>
        <p:nvSpPr>
          <p:cNvPr id="5" name="矩形 4"/>
          <p:cNvSpPr/>
          <p:nvPr/>
        </p:nvSpPr>
        <p:spPr>
          <a:xfrm>
            <a:off x="9187925" y="29966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有色</a:t>
            </a:r>
            <a:endParaRPr lang="zh-CN" altLang="en-US"/>
          </a:p>
        </p:txBody>
      </p:sp>
      <p:sp>
        <p:nvSpPr>
          <p:cNvPr id="6" name="矩形 5"/>
          <p:cNvSpPr/>
          <p:nvPr/>
        </p:nvSpPr>
        <p:spPr>
          <a:xfrm>
            <a:off x="6265093" y="53283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深度</a:t>
            </a:r>
            <a:endParaRPr lang="zh-CN" altLang="en-US"/>
          </a:p>
        </p:txBody>
      </p:sp>
    </p:spTree>
    <p:extLst>
      <p:ext uri="{BB962C8B-B14F-4D97-AF65-F5344CB8AC3E}">
        <p14:creationId xmlns:p14="http://schemas.microsoft.com/office/powerpoint/2010/main" val="420450178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将探头放在图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中所示液体内部等深的</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观察到</a:t>
            </a:r>
            <a:r>
              <a:rPr lang="en-US" altLang="zh-CN" i="1">
                <a:solidFill>
                  <a:srgbClr val="000000"/>
                </a:solidFill>
                <a:ea typeface="宋体" panose="02010600030101010101" pitchFamily="2" charset="-122"/>
                <a:cs typeface="Times New Roman" panose="02020603050405020304" pitchFamily="18" charset="0"/>
              </a:rPr>
              <a:t>U</a:t>
            </a:r>
            <a:r>
              <a:rPr lang="zh-CN" altLang="zh-CN">
                <a:solidFill>
                  <a:srgbClr val="000000"/>
                </a:solidFill>
                <a:ea typeface="宋体" panose="02010600030101010101" pitchFamily="2" charset="-122"/>
                <a:cs typeface="Times New Roman" panose="02020603050405020304" pitchFamily="18" charset="0"/>
              </a:rPr>
              <a:t>型管两侧液面的高度差</a:t>
            </a:r>
            <a:r>
              <a:rPr lang="en-US" altLang="zh-CN" i="1" err="1">
                <a:solidFill>
                  <a:srgbClr val="000000"/>
                </a:solidFill>
                <a:ea typeface="宋体" panose="02010600030101010101" pitchFamily="2" charset="-122"/>
                <a:cs typeface="Times New Roman" panose="02020603050405020304" pitchFamily="18" charset="0"/>
              </a:rPr>
              <a:t>h</a:t>
            </a:r>
            <a:r>
              <a:rPr lang="en-US" altLang="zh-CN" i="1" baseline="-25000" err="1">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____________h</a:t>
            </a:r>
            <a:r>
              <a:rPr lang="en-US" altLang="zh-CN" i="1" baseline="-25000" err="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“&lt;”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这是为了研究液体压强与液体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关系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由以上实验可知图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所示液体内部</a:t>
            </a:r>
            <a:r>
              <a:rPr lang="en-US" altLang="zh-CN">
                <a:solidFill>
                  <a:srgbClr val="000000"/>
                </a:solidFill>
                <a:ea typeface="宋体" panose="02010600030101010101" pitchFamily="2" charset="-122"/>
                <a:cs typeface="Times New Roman" panose="02020603050405020304" pitchFamily="18" charset="0"/>
              </a:rPr>
              <a:t> 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四个位置压强最大的是位置</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93717" y="2159967"/>
            <a:ext cx="418704" cy="584775"/>
          </a:xfrm>
          <a:prstGeom prst="rect">
            <a:avLst/>
          </a:prstGeom>
        </p:spPr>
        <p:txBody>
          <a:bodyPr wrap="none">
            <a:spAutoFit/>
          </a:bodyPr>
          <a:lstStyle/>
          <a:p>
            <a:r>
              <a:rPr lang="en-US" altLang="zh-CN">
                <a:ea typeface="宋体" panose="02010600030101010101" pitchFamily="2" charset="-122"/>
              </a:rPr>
              <a:t>&gt;</a:t>
            </a:r>
            <a:endParaRPr lang="zh-CN" altLang="en-US"/>
          </a:p>
        </p:txBody>
      </p:sp>
      <p:sp>
        <p:nvSpPr>
          <p:cNvPr id="4" name="矩形 3"/>
          <p:cNvSpPr/>
          <p:nvPr/>
        </p:nvSpPr>
        <p:spPr>
          <a:xfrm>
            <a:off x="7211029" y="27193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密度</a:t>
            </a:r>
            <a:endParaRPr lang="zh-CN" altLang="en-US"/>
          </a:p>
        </p:txBody>
      </p:sp>
      <p:sp>
        <p:nvSpPr>
          <p:cNvPr id="6" name="矩形 5"/>
          <p:cNvSpPr/>
          <p:nvPr/>
        </p:nvSpPr>
        <p:spPr>
          <a:xfrm>
            <a:off x="4608909" y="390227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76062417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1553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水平桌面的中央放着一个底面积为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04 m</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、重</a:t>
            </a:r>
            <a:r>
              <a:rPr lang="en-US" altLang="zh-CN">
                <a:solidFill>
                  <a:srgbClr val="000000"/>
                </a:solidFill>
                <a:ea typeface="宋体" panose="02010600030101010101" pitchFamily="2" charset="-122"/>
                <a:cs typeface="Times New Roman" panose="02020603050405020304" pitchFamily="18" charset="0"/>
              </a:rPr>
              <a:t>20 N</a:t>
            </a:r>
            <a:r>
              <a:rPr lang="zh-CN" altLang="zh-CN">
                <a:solidFill>
                  <a:srgbClr val="000000"/>
                </a:solidFill>
                <a:ea typeface="宋体" panose="02010600030101010101" pitchFamily="2" charset="-122"/>
                <a:cs typeface="Times New Roman" panose="02020603050405020304" pitchFamily="18" charset="0"/>
              </a:rPr>
              <a:t>的圆形鱼缸</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鱼缸内装有深</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 m</a:t>
            </a:r>
            <a:r>
              <a:rPr lang="zh-CN" altLang="zh-CN">
                <a:solidFill>
                  <a:srgbClr val="000000"/>
                </a:solidFill>
                <a:ea typeface="宋体" panose="02010600030101010101" pitchFamily="2" charset="-122"/>
                <a:cs typeface="Times New Roman" panose="02020603050405020304" pitchFamily="18" charset="0"/>
              </a:rPr>
              <a:t>、重</a:t>
            </a:r>
            <a:r>
              <a:rPr lang="en-US" altLang="zh-CN">
                <a:solidFill>
                  <a:srgbClr val="000000"/>
                </a:solidFill>
                <a:ea typeface="宋体" panose="02010600030101010101" pitchFamily="2" charset="-122"/>
                <a:cs typeface="Times New Roman" panose="02020603050405020304" pitchFamily="18" charset="0"/>
              </a:rPr>
              <a:t>100 N</a:t>
            </a:r>
            <a:r>
              <a:rPr lang="zh-CN" altLang="zh-CN">
                <a:solidFill>
                  <a:srgbClr val="000000"/>
                </a:solidFill>
                <a:ea typeface="宋体" panose="02010600030101010101" pitchFamily="2" charset="-122"/>
                <a:cs typeface="Times New Roman" panose="02020603050405020304" pitchFamily="18" charset="0"/>
              </a:rPr>
              <a:t>的水</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水对鱼缸底的压强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水对鱼缸底的压力</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50.jpeg"/>
          <p:cNvPicPr/>
          <p:nvPr/>
        </p:nvPicPr>
        <p:blipFill>
          <a:blip r:embed="rId2"/>
          <a:stretch>
            <a:fillRect/>
          </a:stretch>
        </p:blipFill>
        <p:spPr>
          <a:xfrm>
            <a:off x="6337101" y="2794150"/>
            <a:ext cx="3547235" cy="1944216"/>
          </a:xfrm>
          <a:prstGeom prst="rect">
            <a:avLst/>
          </a:prstGeom>
        </p:spPr>
      </p:pic>
    </p:spTree>
    <p:extLst>
      <p:ext uri="{BB962C8B-B14F-4D97-AF65-F5344CB8AC3E}">
        <p14:creationId xmlns:p14="http://schemas.microsoft.com/office/powerpoint/2010/main" val="264453346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27919"/>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鱼缸底部受到的水的压强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zh-CN" altLang="zh-CN" baseline="-25000">
                <a:ea typeface="宋体" panose="02010600030101010101" pitchFamily="2" charset="-122"/>
                <a:cs typeface="Times New Roman" panose="02020603050405020304" pitchFamily="18" charset="0"/>
              </a:rPr>
              <a:t>水</a:t>
            </a:r>
            <a:r>
              <a:rPr lang="en-US" altLang="zh-CN">
                <a:ea typeface="宋体" panose="02010600030101010101" pitchFamily="2" charset="-122"/>
                <a:cs typeface="Times New Roman" panose="02020603050405020304" pitchFamily="18" charset="0"/>
              </a:rPr>
              <a:t>=</a:t>
            </a:r>
            <a:r>
              <a:rPr lang="en-US" altLang="zh-CN" i="1">
                <a:ea typeface="Microsoft Yi Baiti" panose="03000500000000000000" pitchFamily="66" charset="0"/>
                <a:cs typeface="Times New Roman" panose="02020603050405020304" pitchFamily="18" charset="0"/>
              </a:rPr>
              <a:t>ρ</a:t>
            </a:r>
            <a:r>
              <a:rPr lang="zh-CN" altLang="zh-CN" baseline="-25000">
                <a:ea typeface="宋体" panose="02010600030101010101" pitchFamily="2" charset="-122"/>
                <a:cs typeface="Times New Roman" panose="02020603050405020304" pitchFamily="18" charset="0"/>
              </a:rPr>
              <a:t>水</a:t>
            </a:r>
            <a:r>
              <a:rPr lang="en-US" altLang="zh-CN" i="1" err="1">
                <a:ea typeface="宋体" panose="02010600030101010101" pitchFamily="2" charset="-122"/>
                <a:cs typeface="Times New Roman" panose="02020603050405020304" pitchFamily="18" charset="0"/>
              </a:rPr>
              <a:t>gh</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 N/kg×0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m=2×10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水对鱼缸底部的压力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水</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zh-CN" altLang="zh-CN" baseline="-25000">
                <a:ea typeface="宋体" panose="02010600030101010101" pitchFamily="2" charset="-122"/>
                <a:cs typeface="Times New Roman" panose="02020603050405020304" pitchFamily="18" charset="0"/>
              </a:rPr>
              <a:t>水</a:t>
            </a:r>
            <a:r>
              <a:rPr lang="en-US" altLang="zh-CN" i="1">
                <a:ea typeface="宋体" panose="02010600030101010101" pitchFamily="2" charset="-122"/>
                <a:cs typeface="Times New Roman" panose="02020603050405020304" pitchFamily="18" charset="0"/>
              </a:rPr>
              <a:t>S</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Pa×0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04 m</a:t>
            </a:r>
            <a:r>
              <a:rPr lang="en-US" altLang="zh-CN" baseline="30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=80 N</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水对容器底的压强为</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容器底受到水的压力为</a:t>
            </a:r>
            <a:r>
              <a:rPr lang="en-US" altLang="zh-CN">
                <a:ea typeface="宋体" panose="02010600030101010101" pitchFamily="2" charset="-122"/>
                <a:cs typeface="Times New Roman" panose="02020603050405020304" pitchFamily="18" charset="0"/>
              </a:rPr>
              <a:t>80 N</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3388832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东莞市共享单车几乎遍布了每个小区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极大方便了市民的出行</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如表是某共享单车的主要技术参数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某同学的质量是</a:t>
            </a:r>
            <a:r>
              <a:rPr lang="en-US" altLang="zh-CN">
                <a:solidFill>
                  <a:srgbClr val="000000"/>
                </a:solidFill>
                <a:ea typeface="宋体" panose="02010600030101010101" pitchFamily="2" charset="-122"/>
                <a:cs typeface="Times New Roman" panose="02020603050405020304" pitchFamily="18" charset="0"/>
              </a:rPr>
              <a:t>50 kg,</a:t>
            </a:r>
            <a:r>
              <a:rPr lang="zh-CN" altLang="zh-CN">
                <a:solidFill>
                  <a:srgbClr val="000000"/>
                </a:solidFill>
                <a:ea typeface="宋体" panose="02010600030101010101" pitchFamily="2" charset="-122"/>
                <a:cs typeface="Times New Roman" panose="02020603050405020304" pitchFamily="18" charset="0"/>
              </a:rPr>
              <a:t>假设行驶过程轮胎与地面总接触面积不变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求该同学骑车上学时</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87541082"/>
              </p:ext>
            </p:extLst>
          </p:nvPr>
        </p:nvGraphicFramePr>
        <p:xfrm>
          <a:off x="361950" y="3144858"/>
          <a:ext cx="10807700" cy="3090069"/>
        </p:xfrm>
        <a:graphic>
          <a:graphicData uri="http://schemas.openxmlformats.org/presentationml/2006/ole">
            <mc:AlternateContent>
              <mc:Choice xmlns:v="urn:schemas-microsoft-com:vml" Requires="v">
                <p:oleObj spid="_x0000_s1048" name="文档" r:id="rId2" imgW="3826154" imgH="1093950" progId="Word.Document.12">
                  <p:embed/>
                </p:oleObj>
              </mc:Choice>
              <mc:Fallback>
                <p:oleObj name="文档" r:id="rId2" imgW="3826154" imgH="1093950" progId="Word.Document.12">
                  <p:embed/>
                  <p:pic>
                    <p:nvPicPr>
                      <p:cNvPr id="0" name="OLE substitute image"/>
                      <p:cNvPicPr/>
                      <p:nvPr/>
                    </p:nvPicPr>
                    <p:blipFill>
                      <a:blip r:embed="rId3"/>
                      <a:stretch>
                        <a:fillRect/>
                      </a:stretch>
                    </p:blipFill>
                    <p:spPr>
                      <a:xfrm>
                        <a:off x="361950" y="3144858"/>
                        <a:ext cx="10807700" cy="3090069"/>
                      </a:xfrm>
                      <a:prstGeom prst="rect">
                        <a:avLst/>
                      </a:prstGeom>
                    </p:spPr>
                  </p:pic>
                </p:oleObj>
              </mc:Fallback>
            </mc:AlternateContent>
          </a:graphicData>
        </a:graphic>
      </p:graphicFrame>
    </p:spTree>
    <p:extLst>
      <p:ext uri="{BB962C8B-B14F-4D97-AF65-F5344CB8AC3E}">
        <p14:creationId xmlns:p14="http://schemas.microsoft.com/office/powerpoint/2010/main" val="348438150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4150"/>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自行车对水平地面的压强是多少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自行车后座最大载重质量为多少</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1950" y="242052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学生的重力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a:t>
            </a:r>
            <a:r>
              <a:rPr lang="zh-CN" altLang="zh-CN" baseline="-25000">
                <a:ea typeface="宋体" panose="02010600030101010101" pitchFamily="2" charset="-122"/>
                <a:cs typeface="Times New Roman" panose="02020603050405020304" pitchFamily="18" charset="0"/>
              </a:rPr>
              <a:t>人</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=50 kg×10 N/kg=500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自行车对地面的压力</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车</a:t>
            </a:r>
            <a:r>
              <a:rPr lang="en-US" altLang="zh-CN">
                <a:ea typeface="宋体" panose="02010600030101010101" pitchFamily="2" charset="-122"/>
                <a:cs typeface="Times New Roman" panose="02020603050405020304" pitchFamily="18" charset="0"/>
              </a:rPr>
              <a:t>=500 N+120 N=620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受力面积</a:t>
            </a:r>
            <a:r>
              <a:rPr lang="en-US" altLang="zh-CN" i="1">
                <a:ea typeface="宋体" panose="02010600030101010101" pitchFamily="2" charset="-122"/>
                <a:cs typeface="Times New Roman" panose="02020603050405020304" pitchFamily="18" charset="0"/>
              </a:rPr>
              <a:t>S</a:t>
            </a:r>
            <a:r>
              <a:rPr lang="en-US" altLang="zh-CN">
                <a:ea typeface="宋体" panose="02010600030101010101" pitchFamily="2" charset="-122"/>
                <a:cs typeface="Times New Roman" panose="02020603050405020304" pitchFamily="18" charset="0"/>
              </a:rPr>
              <a:t>=1×10</a:t>
            </a:r>
            <a:r>
              <a:rPr lang="en-US" altLang="zh-CN" baseline="30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 m</a:t>
            </a:r>
            <a:r>
              <a:rPr lang="en-US" altLang="zh-CN" baseline="30000">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2232289"/>
              </p:ext>
            </p:extLst>
          </p:nvPr>
        </p:nvGraphicFramePr>
        <p:xfrm>
          <a:off x="461252" y="4277215"/>
          <a:ext cx="9990137" cy="804863"/>
        </p:xfrm>
        <a:graphic>
          <a:graphicData uri="http://schemas.openxmlformats.org/presentationml/2006/ole">
            <mc:AlternateContent>
              <mc:Choice xmlns:v="urn:schemas-microsoft-com:vml" Requires="v">
                <p:oleObj spid="_x0000_s1049" name="文档" r:id="rId2" imgW="3290039" imgH="264265" progId="Word.Document.12">
                  <p:embed/>
                </p:oleObj>
              </mc:Choice>
              <mc:Fallback>
                <p:oleObj name="文档" r:id="rId2" imgW="3290039" imgH="264265" progId="Word.Document.12">
                  <p:embed/>
                  <p:pic>
                    <p:nvPicPr>
                      <p:cNvPr id="0" name="OLE substitute image"/>
                      <p:cNvPicPr/>
                      <p:nvPr/>
                    </p:nvPicPr>
                    <p:blipFill>
                      <a:blip r:embed="rId3"/>
                      <a:stretch>
                        <a:fillRect/>
                      </a:stretch>
                    </p:blipFill>
                    <p:spPr>
                      <a:xfrm>
                        <a:off x="461252" y="4277215"/>
                        <a:ext cx="9990137" cy="804863"/>
                      </a:xfrm>
                      <a:prstGeom prst="rect">
                        <a:avLst/>
                      </a:prstGeom>
                    </p:spPr>
                  </p:pic>
                </p:oleObj>
              </mc:Fallback>
            </mc:AlternateContent>
          </a:graphicData>
        </a:graphic>
      </p:graphicFrame>
    </p:spTree>
    <p:extLst>
      <p:ext uri="{BB962C8B-B14F-4D97-AF65-F5344CB8AC3E}">
        <p14:creationId xmlns:p14="http://schemas.microsoft.com/office/powerpoint/2010/main" val="3666540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4358565" cy="683264"/>
          </a:xfrm>
          <a:prstGeom prst="rect">
            <a:avLst/>
          </a:prstGeom>
        </p:spPr>
        <p:txBody>
          <a:bodyPr wrap="none">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压力与</a:t>
            </a:r>
            <a:r>
              <a:rPr lang="zh-CN" altLang="zh-CN" smtClean="0">
                <a:solidFill>
                  <a:srgbClr val="000000"/>
                </a:solidFill>
                <a:ea typeface="宋体" panose="02010600030101010101" pitchFamily="2" charset="-122"/>
                <a:cs typeface="Times New Roman" panose="02020603050405020304" pitchFamily="18" charset="0"/>
              </a:rPr>
              <a:t>重力</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283363856"/>
              </p:ext>
            </p:extLst>
          </p:nvPr>
        </p:nvGraphicFramePr>
        <p:xfrm>
          <a:off x="361950" y="1150911"/>
          <a:ext cx="10807700" cy="5503048"/>
        </p:xfrm>
        <a:graphic>
          <a:graphicData uri="http://schemas.openxmlformats.org/presentationml/2006/ole">
            <mc:AlternateContent>
              <mc:Choice xmlns:v="urn:schemas-microsoft-com:vml" Requires="v">
                <p:oleObj spid="_x0000_s1041" name="文档" r:id="rId2" imgW="3826154" imgH="1948195" progId="Word.Document.12">
                  <p:embed/>
                </p:oleObj>
              </mc:Choice>
              <mc:Fallback>
                <p:oleObj name="文档" r:id="rId2" imgW="3826154" imgH="1948195" progId="Word.Document.12">
                  <p:embed/>
                  <p:pic>
                    <p:nvPicPr>
                      <p:cNvPr id="0" name="OLE substitute image"/>
                      <p:cNvPicPr/>
                      <p:nvPr/>
                    </p:nvPicPr>
                    <p:blipFill>
                      <a:blip r:embed="rId3"/>
                      <a:stretch>
                        <a:fillRect/>
                      </a:stretch>
                    </p:blipFill>
                    <p:spPr>
                      <a:xfrm>
                        <a:off x="361950" y="1150911"/>
                        <a:ext cx="10807700" cy="5503048"/>
                      </a:xfrm>
                      <a:prstGeom prst="rect">
                        <a:avLst/>
                      </a:prstGeom>
                    </p:spPr>
                  </p:pic>
                </p:oleObj>
              </mc:Fallback>
            </mc:AlternateContent>
          </a:graphicData>
        </a:graphic>
      </p:graphicFrame>
    </p:spTree>
    <p:extLst>
      <p:ext uri="{BB962C8B-B14F-4D97-AF65-F5344CB8AC3E}">
        <p14:creationId xmlns:p14="http://schemas.microsoft.com/office/powerpoint/2010/main" val="1193813952"/>
      </p:ext>
    </p:extLst>
  </p:cSld>
  <p:clrMapOvr>
    <a:masterClrMapping/>
  </p:clrMapOvr>
  <p:transition spd="med">
    <p:pull/>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8967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自行车轮胎能承受的最大重力</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大</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大</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zh-CN" altLang="zh-CN" baseline="-25000">
                <a:ea typeface="宋体" panose="02010600030101010101" pitchFamily="2" charset="-122"/>
                <a:cs typeface="Times New Roman" panose="02020603050405020304" pitchFamily="18" charset="0"/>
              </a:rPr>
              <a:t>大</a:t>
            </a:r>
            <a:r>
              <a:rPr lang="en-US" altLang="zh-CN" i="1">
                <a:ea typeface="宋体" panose="02010600030101010101" pitchFamily="2" charset="-122"/>
                <a:cs typeface="Times New Roman" panose="02020603050405020304" pitchFamily="18" charset="0"/>
              </a:rPr>
              <a:t>S</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4×10</a:t>
            </a:r>
            <a:r>
              <a:rPr lang="en-US" altLang="zh-CN" baseline="30000">
                <a:ea typeface="宋体" panose="02010600030101010101" pitchFamily="2" charset="-122"/>
                <a:cs typeface="Times New Roman" panose="02020603050405020304" pitchFamily="18" charset="0"/>
              </a:rPr>
              <a:t>5</a:t>
            </a:r>
            <a:r>
              <a:rPr lang="en-US" altLang="zh-CN">
                <a:ea typeface="宋体" panose="02010600030101010101" pitchFamily="2" charset="-122"/>
                <a:cs typeface="Times New Roman" panose="02020603050405020304" pitchFamily="18" charset="0"/>
              </a:rPr>
              <a:t> Pa×1×10</a:t>
            </a:r>
            <a:r>
              <a:rPr lang="en-US" altLang="zh-CN" baseline="30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m</a:t>
            </a:r>
            <a:r>
              <a:rPr lang="en-US" altLang="zh-CN" baseline="30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=1 400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mg</a:t>
            </a:r>
            <a:r>
              <a:rPr lang="zh-CN" altLang="zh-CN">
                <a:ea typeface="宋体" panose="02010600030101010101" pitchFamily="2" charset="-122"/>
                <a:cs typeface="Times New Roman" panose="02020603050405020304" pitchFamily="18" charset="0"/>
              </a:rPr>
              <a:t>可得</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自行车后座最大载重质量</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a:spLocks noChangeAspect="1"/>
          </p:cNvSpPr>
          <p:nvPr/>
        </p:nvSpPr>
        <p:spPr>
          <a:xfrm>
            <a:off x="361950" y="386408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自行车对水平地面的压强是</a:t>
            </a:r>
            <a:r>
              <a:rPr lang="en-US" altLang="zh-CN">
                <a:ea typeface="宋体" panose="02010600030101010101" pitchFamily="2" charset="-122"/>
                <a:cs typeface="Times New Roman" panose="02020603050405020304" pitchFamily="18" charset="0"/>
              </a:rPr>
              <a:t>6</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2×10</a:t>
            </a:r>
            <a:r>
              <a:rPr lang="en-US" altLang="zh-CN" baseline="30000">
                <a:ea typeface="宋体" panose="02010600030101010101" pitchFamily="2" charset="-122"/>
                <a:cs typeface="Times New Roman" panose="02020603050405020304" pitchFamily="18" charset="0"/>
              </a:rPr>
              <a:t>4</a:t>
            </a:r>
            <a:r>
              <a:rPr lang="en-US" altLang="zh-CN">
                <a:ea typeface="宋体" panose="02010600030101010101" pitchFamily="2" charset="-122"/>
                <a:cs typeface="Times New Roman" panose="02020603050405020304" pitchFamily="18" charset="0"/>
              </a:rPr>
              <a:t>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自行车后座最大载重质量为</a:t>
            </a:r>
            <a:r>
              <a:rPr lang="en-US" altLang="zh-CN">
                <a:ea typeface="宋体" panose="02010600030101010101" pitchFamily="2" charset="-122"/>
                <a:cs typeface="Times New Roman" panose="02020603050405020304" pitchFamily="18" charset="0"/>
              </a:rPr>
              <a:t>78 kg</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097160793"/>
              </p:ext>
            </p:extLst>
          </p:nvPr>
        </p:nvGraphicFramePr>
        <p:xfrm>
          <a:off x="478289" y="2934501"/>
          <a:ext cx="10807700" cy="960319"/>
        </p:xfrm>
        <a:graphic>
          <a:graphicData uri="http://schemas.openxmlformats.org/presentationml/2006/ole">
            <mc:AlternateContent>
              <mc:Choice xmlns:v="urn:schemas-microsoft-com:vml" Requires="v">
                <p:oleObj spid="_x0000_s1050" name="文档" r:id="rId2" imgW="3826154" imgH="339973" progId="Word.Document.12">
                  <p:embed/>
                </p:oleObj>
              </mc:Choice>
              <mc:Fallback>
                <p:oleObj name="文档" r:id="rId2" imgW="3826154" imgH="339973" progId="Word.Document.12">
                  <p:embed/>
                  <p:pic>
                    <p:nvPicPr>
                      <p:cNvPr id="0" name="OLE substitute image"/>
                      <p:cNvPicPr/>
                      <p:nvPr/>
                    </p:nvPicPr>
                    <p:blipFill>
                      <a:blip r:embed="rId3"/>
                      <a:stretch>
                        <a:fillRect/>
                      </a:stretch>
                    </p:blipFill>
                    <p:spPr>
                      <a:xfrm>
                        <a:off x="478289" y="2934501"/>
                        <a:ext cx="10807700" cy="960319"/>
                      </a:xfrm>
                      <a:prstGeom prst="rect">
                        <a:avLst/>
                      </a:prstGeom>
                    </p:spPr>
                  </p:pic>
                </p:oleObj>
              </mc:Fallback>
            </mc:AlternateContent>
          </a:graphicData>
        </a:graphic>
      </p:graphicFrame>
    </p:spTree>
    <p:extLst>
      <p:ext uri="{BB962C8B-B14F-4D97-AF65-F5344CB8AC3E}">
        <p14:creationId xmlns:p14="http://schemas.microsoft.com/office/powerpoint/2010/main" val="19222236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2270"/>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如图中平底茶壶的质量是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 kg,</a:t>
            </a:r>
            <a:r>
              <a:rPr lang="zh-CN" altLang="zh-CN">
                <a:solidFill>
                  <a:srgbClr val="000000"/>
                </a:solidFill>
                <a:ea typeface="宋体" panose="02010600030101010101" pitchFamily="2" charset="-122"/>
                <a:cs typeface="Times New Roman" panose="02020603050405020304" pitchFamily="18" charset="0"/>
              </a:rPr>
              <a:t>壶底面积是</a:t>
            </a:r>
            <a:r>
              <a:rPr lang="en-US" altLang="zh-CN">
                <a:solidFill>
                  <a:srgbClr val="000000"/>
                </a:solidFill>
                <a:ea typeface="宋体" panose="02010600030101010101" pitchFamily="2" charset="-122"/>
                <a:cs typeface="Times New Roman" panose="02020603050405020304" pitchFamily="18" charset="0"/>
              </a:rPr>
              <a:t>4×10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内盛</a:t>
            </a:r>
            <a:r>
              <a:rPr lang="en-US" altLang="zh-CN">
                <a:solidFill>
                  <a:srgbClr val="000000"/>
                </a:solidFill>
                <a:ea typeface="宋体" panose="02010600030101010101" pitchFamily="2" charset="-122"/>
                <a:cs typeface="Times New Roman" panose="02020603050405020304" pitchFamily="18" charset="0"/>
              </a:rPr>
              <a:t>0.6 kg</a:t>
            </a:r>
            <a:r>
              <a:rPr lang="zh-CN" altLang="zh-CN">
                <a:solidFill>
                  <a:srgbClr val="000000"/>
                </a:solidFill>
                <a:ea typeface="宋体" panose="02010600030101010101" pitchFamily="2" charset="-122"/>
                <a:cs typeface="Times New Roman" panose="02020603050405020304" pitchFamily="18" charset="0"/>
              </a:rPr>
              <a:t>的开水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水面高度在图中已标出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放置在面积为</a:t>
            </a:r>
            <a:r>
              <a:rPr lang="en-US" altLang="zh-CN">
                <a:solidFill>
                  <a:srgbClr val="000000"/>
                </a:solidFill>
                <a:ea typeface="宋体" panose="02010600030101010101" pitchFamily="2" charset="-122"/>
                <a:cs typeface="Times New Roman" panose="02020603050405020304" pitchFamily="18" charset="0"/>
              </a:rPr>
              <a:t>1 m</a:t>
            </a:r>
            <a:r>
              <a:rPr lang="en-US" altLang="zh-CN" baseline="30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的水平桌面中央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容器壁厚度忽略不计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试求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水对茶壶底部产生的压强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水对茶壶底部的压力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茶壶对桌面的压力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茶壶对桌面的压强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51.jpeg"/>
          <p:cNvPicPr/>
          <p:nvPr/>
        </p:nvPicPr>
        <p:blipFill>
          <a:blip r:embed="rId2"/>
          <a:stretch>
            <a:fillRect/>
          </a:stretch>
        </p:blipFill>
        <p:spPr>
          <a:xfrm>
            <a:off x="6553125" y="2924142"/>
            <a:ext cx="3472278" cy="2033944"/>
          </a:xfrm>
          <a:prstGeom prst="rect">
            <a:avLst/>
          </a:prstGeom>
        </p:spPr>
      </p:pic>
    </p:spTree>
    <p:extLst>
      <p:ext uri="{BB962C8B-B14F-4D97-AF65-F5344CB8AC3E}">
        <p14:creationId xmlns:p14="http://schemas.microsoft.com/office/powerpoint/2010/main" val="270176857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7210"/>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壶内水的深度</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h</a:t>
            </a:r>
            <a:r>
              <a:rPr lang="en-US" altLang="zh-CN">
                <a:ea typeface="宋体" panose="02010600030101010101" pitchFamily="2" charset="-122"/>
                <a:cs typeface="Times New Roman" panose="02020603050405020304" pitchFamily="18" charset="0"/>
              </a:rPr>
              <a:t>=12 cm=0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12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水对茶壶底部产生的压强</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p</a:t>
            </a:r>
            <a:r>
              <a:rPr lang="en-US" altLang="zh-CN" smtClean="0">
                <a:ea typeface="宋体" panose="02010600030101010101" pitchFamily="2" charset="-122"/>
                <a:cs typeface="Times New Roman" panose="02020603050405020304" pitchFamily="18" charset="0"/>
              </a:rPr>
              <a:t>=</a:t>
            </a:r>
            <a:r>
              <a:rPr lang="en-US" altLang="zh-CN" i="1" err="1" smtClean="0">
                <a:ea typeface="Microsoft Yi Baiti" panose="03000500000000000000" pitchFamily="66" charset="0"/>
                <a:cs typeface="Times New Roman" panose="02020603050405020304" pitchFamily="18" charset="0"/>
              </a:rPr>
              <a:t>ρ</a:t>
            </a:r>
            <a:r>
              <a:rPr lang="en-US" altLang="zh-CN" i="1" err="1" smtClean="0">
                <a:ea typeface="宋体" panose="02010600030101010101" pitchFamily="2" charset="-122"/>
                <a:cs typeface="Times New Roman" panose="02020603050405020304" pitchFamily="18" charset="0"/>
              </a:rPr>
              <a:t>gh</a:t>
            </a:r>
            <a:r>
              <a:rPr lang="en-US" altLang="zh-CN" smtClean="0">
                <a:ea typeface="宋体" panose="02010600030101010101" pitchFamily="2" charset="-122"/>
                <a:cs typeface="Times New Roman" panose="02020603050405020304" pitchFamily="18" charset="0"/>
              </a:rPr>
              <a:t>=1</a:t>
            </a:r>
            <a:r>
              <a:rPr lang="en-US" altLang="zh-CN" i="1" smtClean="0">
                <a:ea typeface="宋体" panose="02010600030101010101" pitchFamily="2" charset="-122"/>
                <a:cs typeface="Times New Roman" panose="02020603050405020304" pitchFamily="18" charset="0"/>
              </a:rPr>
              <a:t>.</a:t>
            </a:r>
            <a:r>
              <a:rPr lang="en-US" altLang="zh-CN" smtClean="0">
                <a:ea typeface="宋体" panose="02010600030101010101" pitchFamily="2" charset="-122"/>
                <a:cs typeface="Times New Roman" panose="02020603050405020304" pitchFamily="18" charset="0"/>
              </a:rPr>
              <a:t>0×10</a:t>
            </a:r>
            <a:r>
              <a:rPr lang="en-US" altLang="zh-CN" baseline="30000" smtClean="0">
                <a:ea typeface="宋体" panose="02010600030101010101" pitchFamily="2" charset="-122"/>
                <a:cs typeface="Times New Roman" panose="02020603050405020304" pitchFamily="18" charset="0"/>
              </a:rPr>
              <a:t>3</a:t>
            </a:r>
            <a:r>
              <a:rPr lang="en-US" altLang="zh-CN" smtClean="0">
                <a:ea typeface="宋体" panose="02010600030101010101" pitchFamily="2" charset="-122"/>
                <a:cs typeface="Times New Roman" panose="02020603050405020304" pitchFamily="18" charset="0"/>
              </a:rPr>
              <a:t> </a:t>
            </a:r>
            <a:r>
              <a:rPr lang="en-US" altLang="zh-CN">
                <a:ea typeface="宋体" panose="02010600030101010101" pitchFamily="2" charset="-122"/>
                <a:cs typeface="Times New Roman" panose="02020603050405020304" pitchFamily="18" charset="0"/>
              </a:rPr>
              <a:t>kg/m</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×10 N/kg×0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12 m=1 200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水对茶壶底部的压力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pS</a:t>
            </a:r>
            <a:r>
              <a:rPr lang="en-US" altLang="zh-CN">
                <a:ea typeface="宋体" panose="02010600030101010101" pitchFamily="2" charset="-122"/>
                <a:cs typeface="Times New Roman" panose="02020603050405020304" pitchFamily="18" charset="0"/>
              </a:rPr>
              <a:t>=1 200 Pa×4×10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m</a:t>
            </a:r>
            <a:r>
              <a:rPr lang="en-US" altLang="zh-CN" baseline="30000">
                <a:ea typeface="宋体" panose="02010600030101010101" pitchFamily="2" charset="-122"/>
                <a:cs typeface="Times New Roman" panose="02020603050405020304" pitchFamily="18" charset="0"/>
              </a:rPr>
              <a:t>2</a:t>
            </a:r>
            <a:r>
              <a:rPr lang="en-US" altLang="zh-CN">
                <a:ea typeface="宋体" panose="02010600030101010101" pitchFamily="2" charset="-122"/>
                <a:cs typeface="Times New Roman" panose="02020603050405020304" pitchFamily="18" charset="0"/>
              </a:rPr>
              <a:t>=4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茶壶对桌面的压力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a:t>
            </a:r>
            <a:r>
              <a:rPr lang="zh-CN" altLang="zh-CN" baseline="-25000">
                <a:ea typeface="宋体" panose="02010600030101010101" pitchFamily="2" charset="-122"/>
                <a:cs typeface="Times New Roman" panose="02020603050405020304" pitchFamily="18" charset="0"/>
              </a:rPr>
              <a:t>水</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a:t>
            </a:r>
            <a:r>
              <a:rPr lang="zh-CN" altLang="zh-CN" baseline="-25000">
                <a:ea typeface="宋体" panose="02010600030101010101" pitchFamily="2" charset="-122"/>
                <a:cs typeface="Times New Roman" panose="02020603050405020304" pitchFamily="18" charset="0"/>
              </a:rPr>
              <a:t>壶</a:t>
            </a:r>
            <a:r>
              <a:rPr lang="en-US" altLang="zh-CN">
                <a:ea typeface="宋体" panose="02010600030101010101" pitchFamily="2" charset="-122"/>
                <a:cs typeface="Times New Roman" panose="02020603050405020304" pitchFamily="18" charset="0"/>
              </a:rPr>
              <a:t>)</a:t>
            </a:r>
            <a:r>
              <a:rPr lang="en-US" altLang="zh-CN" i="1" smtClean="0">
                <a:ea typeface="宋体" panose="02010600030101010101" pitchFamily="2" charset="-122"/>
                <a:cs typeface="Times New Roman" panose="02020603050405020304" pitchFamily="18" charset="0"/>
              </a:rPr>
              <a:t>g</a:t>
            </a:r>
          </a:p>
          <a:p>
            <a:pPr>
              <a:lnSpc>
                <a:spcPct val="120000"/>
              </a:lnSpc>
              <a:spcAft>
                <a:spcPct val="0"/>
              </a:spcAft>
              <a:tabLst>
                <a:tab pos="1029335"/>
                <a:tab pos="1850390"/>
                <a:tab pos="2538095"/>
                <a:tab pos="3221990"/>
              </a:tabLst>
            </a:pPr>
            <a:r>
              <a:rPr lang="en-US" altLang="zh-CN" smtClean="0">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6 kg+0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kg)×10 N/kg=10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61092389"/>
              </p:ext>
            </p:extLst>
          </p:nvPr>
        </p:nvGraphicFramePr>
        <p:xfrm>
          <a:off x="432445" y="4680488"/>
          <a:ext cx="10302875" cy="804863"/>
        </p:xfrm>
        <a:graphic>
          <a:graphicData uri="http://schemas.openxmlformats.org/presentationml/2006/ole">
            <mc:AlternateContent>
              <mc:Choice xmlns:v="urn:schemas-microsoft-com:vml" Requires="v">
                <p:oleObj spid="_x0000_s1051" name="文档" r:id="rId2" imgW="3392617" imgH="264265" progId="Word.Document.12">
                  <p:embed/>
                </p:oleObj>
              </mc:Choice>
              <mc:Fallback>
                <p:oleObj name="文档" r:id="rId2" imgW="3392617" imgH="264265" progId="Word.Document.12">
                  <p:embed/>
                  <p:pic>
                    <p:nvPicPr>
                      <p:cNvPr id="0" name="OLE substitute image"/>
                      <p:cNvPicPr/>
                      <p:nvPr/>
                    </p:nvPicPr>
                    <p:blipFill>
                      <a:blip r:embed="rId3"/>
                      <a:stretch>
                        <a:fillRect/>
                      </a:stretch>
                    </p:blipFill>
                    <p:spPr>
                      <a:xfrm>
                        <a:off x="432445" y="4680488"/>
                        <a:ext cx="10302875" cy="804863"/>
                      </a:xfrm>
                      <a:prstGeom prst="rect">
                        <a:avLst/>
                      </a:prstGeom>
                    </p:spPr>
                  </p:pic>
                </p:oleObj>
              </mc:Fallback>
            </mc:AlternateContent>
          </a:graphicData>
        </a:graphic>
      </p:graphicFrame>
    </p:spTree>
    <p:extLst>
      <p:ext uri="{BB962C8B-B14F-4D97-AF65-F5344CB8AC3E}">
        <p14:creationId xmlns:p14="http://schemas.microsoft.com/office/powerpoint/2010/main" val="317329274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87959"/>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水对茶壶底部产生的压强为</a:t>
            </a:r>
            <a:r>
              <a:rPr lang="en-US" altLang="zh-CN">
                <a:ea typeface="宋体" panose="02010600030101010101" pitchFamily="2" charset="-122"/>
                <a:cs typeface="Times New Roman" panose="02020603050405020304" pitchFamily="18" charset="0"/>
              </a:rPr>
              <a:t>1 200 Pa;</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水对茶壶底部的压力为</a:t>
            </a:r>
            <a:r>
              <a:rPr lang="en-US" altLang="zh-CN">
                <a:ea typeface="宋体" panose="02010600030101010101" pitchFamily="2" charset="-122"/>
                <a:cs typeface="Times New Roman" panose="02020603050405020304" pitchFamily="18" charset="0"/>
              </a:rPr>
              <a:t>4</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茶壶对桌面的压力为</a:t>
            </a:r>
            <a:r>
              <a:rPr lang="en-US" altLang="zh-CN">
                <a:ea typeface="宋体" panose="02010600030101010101" pitchFamily="2" charset="-122"/>
                <a:cs typeface="Times New Roman" panose="02020603050405020304" pitchFamily="18" charset="0"/>
              </a:rPr>
              <a:t>10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茶壶对桌面的压强为</a:t>
            </a:r>
            <a:r>
              <a:rPr lang="en-US" altLang="zh-CN">
                <a:ea typeface="宋体" panose="02010600030101010101" pitchFamily="2" charset="-122"/>
                <a:cs typeface="Times New Roman" panose="02020603050405020304" pitchFamily="18" charset="0"/>
              </a:rPr>
              <a:t>2 500 Pa</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261911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0515600" y="12649200"/>
            <a:ext cx="304800" cy="2286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911303365"/>
              </p:ext>
            </p:extLst>
          </p:nvPr>
        </p:nvGraphicFramePr>
        <p:xfrm>
          <a:off x="361950" y="1563636"/>
          <a:ext cx="10807700" cy="3603729"/>
        </p:xfrm>
        <a:graphic>
          <a:graphicData uri="http://schemas.openxmlformats.org/presentationml/2006/ole">
            <mc:AlternateContent>
              <mc:Choice xmlns:v="urn:schemas-microsoft-com:vml" Requires="v">
                <p:oleObj spid="_x0000_s1042" name="文档" r:id="rId2" imgW="3826154" imgH="1275796" progId="Word.Document.12">
                  <p:embed/>
                </p:oleObj>
              </mc:Choice>
              <mc:Fallback>
                <p:oleObj name="文档" r:id="rId2" imgW="3826154" imgH="1275796" progId="Word.Document.12">
                  <p:embed/>
                  <p:pic>
                    <p:nvPicPr>
                      <p:cNvPr id="0" name="OLE substitute image"/>
                      <p:cNvPicPr/>
                      <p:nvPr/>
                    </p:nvPicPr>
                    <p:blipFill>
                      <a:blip r:embed="rId3"/>
                      <a:stretch>
                        <a:fillRect/>
                      </a:stretch>
                    </p:blipFill>
                    <p:spPr>
                      <a:xfrm>
                        <a:off x="361950" y="1563636"/>
                        <a:ext cx="10807700" cy="3603729"/>
                      </a:xfrm>
                      <a:prstGeom prst="rect">
                        <a:avLst/>
                      </a:prstGeom>
                    </p:spPr>
                  </p:pic>
                </p:oleObj>
              </mc:Fallback>
            </mc:AlternateContent>
          </a:graphicData>
        </a:graphic>
      </p:graphicFrame>
    </p:spTree>
    <p:extLst>
      <p:ext uri="{BB962C8B-B14F-4D97-AF65-F5344CB8AC3E}">
        <p14:creationId xmlns:p14="http://schemas.microsoft.com/office/powerpoint/2010/main" val="3280157724"/>
      </p:ext>
    </p:extLst>
  </p:cSld>
  <p:clrMapOvr>
    <a:masterClrMapping/>
  </p:clrMapOvr>
  <p:transition spd="med">
    <p:pull/>
  </p:transition>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392</Paragraphs>
  <Slides>84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84</vt:i4>
      </vt:variant>
    </vt:vector>
  </HeadingPairs>
  <TitlesOfParts>
    <vt:vector size="98"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专业教辅课件Q:251490010</vt:lpstr>
      <vt:lpstr>第九章　压　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2021-03-06T18:16:46Z</cp:lastPrinted>
  <dcterms:created xsi:type="dcterms:W3CDTF">2021-03-06T18:16:46Z</dcterms:created>
  <dcterms:modified xsi:type="dcterms:W3CDTF">2021-03-06T10:17:00Z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