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6813" r:id="rId6"/>
    <p:sldId id="6814" r:id="rId7"/>
    <p:sldId id="6815" r:id="rId8"/>
    <p:sldId id="6816" r:id="rId9"/>
    <p:sldId id="6817" r:id="rId10"/>
    <p:sldId id="6818" r:id="rId11"/>
    <p:sldId id="6819" r:id="rId12"/>
    <p:sldId id="6820" r:id="rId13"/>
    <p:sldId id="6821" r:id="rId14"/>
    <p:sldId id="6822" r:id="rId15"/>
    <p:sldId id="6823" r:id="rId16"/>
    <p:sldId id="6824" r:id="rId17"/>
    <p:sldId id="6825" r:id="rId18"/>
    <p:sldId id="6826" r:id="rId19"/>
    <p:sldId id="6827" r:id="rId20"/>
    <p:sldId id="6828" r:id="rId21"/>
    <p:sldId id="6829" r:id="rId22"/>
    <p:sldId id="6830" r:id="rId23"/>
    <p:sldId id="6831" r:id="rId24"/>
    <p:sldId id="6832" r:id="rId25"/>
    <p:sldId id="6833" r:id="rId26"/>
    <p:sldId id="6834" r:id="rId27"/>
    <p:sldId id="6835" r:id="rId28"/>
    <p:sldId id="6836" r:id="rId29"/>
    <p:sldId id="6837" r:id="rId30"/>
    <p:sldId id="6838" r:id="rId31"/>
    <p:sldId id="6839" r:id="rId32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9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59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437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5.xml" /><Relationship Id="rId4" Type="http://schemas.openxmlformats.org/officeDocument/2006/relationships/tags" Target="../tags/tag106.xml" /><Relationship Id="rId5" Type="http://schemas.openxmlformats.org/officeDocument/2006/relationships/tags" Target="../tags/tag107.xml" /><Relationship Id="rId6" Type="http://schemas.openxmlformats.org/officeDocument/2006/relationships/tags" Target="../tags/tag108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4.xml" /><Relationship Id="rId4" Type="http://schemas.openxmlformats.org/officeDocument/2006/relationships/tags" Target="../tags/tag365.xml" /><Relationship Id="rId5" Type="http://schemas.openxmlformats.org/officeDocument/2006/relationships/tags" Target="../tags/tag366.xml" /><Relationship Id="rId6" Type="http://schemas.openxmlformats.org/officeDocument/2006/relationships/tags" Target="../tags/tag36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1.xml" /><Relationship Id="rId4" Type="http://schemas.openxmlformats.org/officeDocument/2006/relationships/tags" Target="../tags/tag392.xml" /><Relationship Id="rId5" Type="http://schemas.openxmlformats.org/officeDocument/2006/relationships/tags" Target="../tags/tag393.xml" /><Relationship Id="rId6" Type="http://schemas.openxmlformats.org/officeDocument/2006/relationships/tags" Target="../tags/tag394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Relationship Id="rId6" Type="http://schemas.openxmlformats.org/officeDocument/2006/relationships/tags" Target="../tags/tag418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tags" Target="../tags/tag43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1.xml" /><Relationship Id="rId4" Type="http://schemas.openxmlformats.org/officeDocument/2006/relationships/tags" Target="../tags/tag292.xml" /><Relationship Id="rId5" Type="http://schemas.openxmlformats.org/officeDocument/2006/relationships/tags" Target="../tags/tag293.xml" /><Relationship Id="rId6" Type="http://schemas.openxmlformats.org/officeDocument/2006/relationships/tags" Target="../tags/tag29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1.xml" /><Relationship Id="rId4" Type="http://schemas.openxmlformats.org/officeDocument/2006/relationships/tags" Target="../tags/tag302.xml" /><Relationship Id="rId5" Type="http://schemas.openxmlformats.org/officeDocument/2006/relationships/tags" Target="../tags/tag303.xml" /><Relationship Id="rId6" Type="http://schemas.openxmlformats.org/officeDocument/2006/relationships/tags" Target="../tags/tag30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tags" Target="../tags/tag31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8.xml" /><Relationship Id="rId4" Type="http://schemas.openxmlformats.org/officeDocument/2006/relationships/tags" Target="../tags/tag319.xml" /><Relationship Id="rId5" Type="http://schemas.openxmlformats.org/officeDocument/2006/relationships/tags" Target="../tags/tag320.xml" /><Relationship Id="rId6" Type="http://schemas.openxmlformats.org/officeDocument/2006/relationships/tags" Target="../tags/tag32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5.xml" /><Relationship Id="rId4" Type="http://schemas.openxmlformats.org/officeDocument/2006/relationships/tags" Target="../tags/tag336.xml" /><Relationship Id="rId5" Type="http://schemas.openxmlformats.org/officeDocument/2006/relationships/tags" Target="../tags/tag337.xml" /><Relationship Id="rId6" Type="http://schemas.openxmlformats.org/officeDocument/2006/relationships/tags" Target="../tags/tag33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512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fld id="{EBB593DE-EBE0-4990-87D3-2F45B57FDA3B}" type="slidenum">
              <a:rPr lang="zh-CN" altLang="en-US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6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Relationship Id="rId7" Type="http://schemas.openxmlformats.org/officeDocument/2006/relationships/tags" Target="../tags/tag266.xml" /><Relationship Id="rId8" Type="http://schemas.openxmlformats.org/officeDocument/2006/relationships/tags" Target="../tags/tag267.xml" /><Relationship Id="rId9" Type="http://schemas.openxmlformats.org/officeDocument/2006/relationships/slide" Target="slide2.xml" TargetMode="In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6.xml" /><Relationship Id="rId11" Type="http://schemas.openxmlformats.org/officeDocument/2006/relationships/tags" Target="../tags/tag277.xml" /><Relationship Id="rId12" Type="http://schemas.openxmlformats.org/officeDocument/2006/relationships/tags" Target="../tags/tag278.xml" /><Relationship Id="rId13" Type="http://schemas.openxmlformats.org/officeDocument/2006/relationships/tags" Target="../tags/tag279.xml" /><Relationship Id="rId14" Type="http://schemas.openxmlformats.org/officeDocument/2006/relationships/tags" Target="../tags/tag280.xml" /><Relationship Id="rId15" Type="http://schemas.openxmlformats.org/officeDocument/2006/relationships/slide" Target="slide2.xml" TargetMode="Internal" /><Relationship Id="rId2" Type="http://schemas.openxmlformats.org/officeDocument/2006/relationships/tags" Target="../tags/tag268.xml" /><Relationship Id="rId3" Type="http://schemas.openxmlformats.org/officeDocument/2006/relationships/tags" Target="../tags/tag269.xml" /><Relationship Id="rId4" Type="http://schemas.openxmlformats.org/officeDocument/2006/relationships/tags" Target="../tags/tag270.xml" /><Relationship Id="rId5" Type="http://schemas.openxmlformats.org/officeDocument/2006/relationships/tags" Target="../tags/tag271.xml" /><Relationship Id="rId6" Type="http://schemas.openxmlformats.org/officeDocument/2006/relationships/tags" Target="../tags/tag272.xml" /><Relationship Id="rId7" Type="http://schemas.openxmlformats.org/officeDocument/2006/relationships/tags" Target="../tags/tag273.xml" /><Relationship Id="rId8" Type="http://schemas.openxmlformats.org/officeDocument/2006/relationships/tags" Target="../tags/tag274.xml" /><Relationship Id="rId9" Type="http://schemas.openxmlformats.org/officeDocument/2006/relationships/tags" Target="../tags/tag27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85.xml" /><Relationship Id="rId4" Type="http://schemas.openxmlformats.org/officeDocument/2006/relationships/tags" Target="../tags/tag286.xml" /><Relationship Id="rId5" Type="http://schemas.openxmlformats.org/officeDocument/2006/relationships/image" Target="../media/image32.jpeg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tags" Target="../tags/tag29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4.png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image" Target="../media/image33.png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image" Target="../media/image35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17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312.xml" /><Relationship Id="rId4" Type="http://schemas.openxmlformats.org/officeDocument/2006/relationships/tags" Target="../tags/tag313.xml" /><Relationship Id="rId5" Type="http://schemas.openxmlformats.org/officeDocument/2006/relationships/image" Target="../media/image36.jpeg" /><Relationship Id="rId6" Type="http://schemas.openxmlformats.org/officeDocument/2006/relationships/tags" Target="../tags/tag314.xml" /><Relationship Id="rId7" Type="http://schemas.openxmlformats.org/officeDocument/2006/relationships/image" Target="../media/image37.jpeg" /><Relationship Id="rId8" Type="http://schemas.openxmlformats.org/officeDocument/2006/relationships/tags" Target="../tags/tag315.xml" /><Relationship Id="rId9" Type="http://schemas.openxmlformats.org/officeDocument/2006/relationships/tags" Target="../tags/tag31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image" Target="../media/image37.jpeg" /><Relationship Id="rId6" Type="http://schemas.openxmlformats.org/officeDocument/2006/relationships/tags" Target="../tags/tag32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tags" Target="../tags/tag331.xml" /><Relationship Id="rId6" Type="http://schemas.openxmlformats.org/officeDocument/2006/relationships/tags" Target="../tags/tag332.xml" /><Relationship Id="rId7" Type="http://schemas.openxmlformats.org/officeDocument/2006/relationships/image" Target="../media/image38.jpeg" /><Relationship Id="rId8" Type="http://schemas.openxmlformats.org/officeDocument/2006/relationships/tags" Target="../tags/tag333.xml" /><Relationship Id="rId9" Type="http://schemas.openxmlformats.org/officeDocument/2006/relationships/tags" Target="../tags/tag33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39.xml" /><Relationship Id="rId4" Type="http://schemas.openxmlformats.org/officeDocument/2006/relationships/image" Target="../media/image38.jpeg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image" Target="../media/image39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48.xml" /><Relationship Id="rId4" Type="http://schemas.openxmlformats.org/officeDocument/2006/relationships/image" Target="../media/image40.jpeg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tags" Target="../tags/tag351.xml" /><Relationship Id="rId8" Type="http://schemas.openxmlformats.org/officeDocument/2006/relationships/tags" Target="../tags/tag352.xml" /><Relationship Id="rId9" Type="http://schemas.openxmlformats.org/officeDocument/2006/relationships/tags" Target="../tags/tag35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6.xml" /><Relationship Id="rId11" Type="http://schemas.openxmlformats.org/officeDocument/2006/relationships/slide" Target="slide6.xml" TargetMode="Internal" /><Relationship Id="rId12" Type="http://schemas.openxmlformats.org/officeDocument/2006/relationships/tags" Target="../tags/tag117.xml" /><Relationship Id="rId13" Type="http://schemas.openxmlformats.org/officeDocument/2006/relationships/tags" Target="../tags/tag118.xml" /><Relationship Id="rId14" Type="http://schemas.openxmlformats.org/officeDocument/2006/relationships/tags" Target="../tags/tag119.xml" /><Relationship Id="rId15" Type="http://schemas.openxmlformats.org/officeDocument/2006/relationships/slide" Target="slide3.xml" TargetMode="Internal" /><Relationship Id="rId16" Type="http://schemas.openxmlformats.org/officeDocument/2006/relationships/tags" Target="../tags/tag120.xml" /><Relationship Id="rId17" Type="http://schemas.openxmlformats.org/officeDocument/2006/relationships/tags" Target="../tags/tag121.xml" /><Relationship Id="rId18" Type="http://schemas.openxmlformats.org/officeDocument/2006/relationships/tags" Target="../tags/tag122.xml" /><Relationship Id="rId19" Type="http://schemas.openxmlformats.org/officeDocument/2006/relationships/slide" Target="slide5.xml" TargetMode="Interna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23.xml" /><Relationship Id="rId21" Type="http://schemas.openxmlformats.org/officeDocument/2006/relationships/tags" Target="../tags/tag124.xml" /><Relationship Id="rId22" Type="http://schemas.openxmlformats.org/officeDocument/2006/relationships/tags" Target="../tags/tag125.xml" /><Relationship Id="rId23" Type="http://schemas.openxmlformats.org/officeDocument/2006/relationships/tags" Target="../tags/tag126.xml" /><Relationship Id="rId24" Type="http://schemas.openxmlformats.org/officeDocument/2006/relationships/tags" Target="../tags/tag127.xml" /><Relationship Id="rId25" Type="http://schemas.openxmlformats.org/officeDocument/2006/relationships/tags" Target="../tags/tag128.xml" /><Relationship Id="rId26" Type="http://schemas.openxmlformats.org/officeDocument/2006/relationships/tags" Target="../tags/tag129.xml" /><Relationship Id="rId27" Type="http://schemas.openxmlformats.org/officeDocument/2006/relationships/tags" Target="../tags/tag130.xml" /><Relationship Id="rId28" Type="http://schemas.openxmlformats.org/officeDocument/2006/relationships/tags" Target="../tags/tag131.xml" /><Relationship Id="rId29" Type="http://schemas.openxmlformats.org/officeDocument/2006/relationships/tags" Target="../tags/tag132.xml" /><Relationship Id="rId3" Type="http://schemas.openxmlformats.org/officeDocument/2006/relationships/tags" Target="../tags/tag109.xml" /><Relationship Id="rId30" Type="http://schemas.openxmlformats.org/officeDocument/2006/relationships/tags" Target="../tags/tag133.xml" /><Relationship Id="rId31" Type="http://schemas.openxmlformats.org/officeDocument/2006/relationships/tags" Target="../tags/tag134.xml" /><Relationship Id="rId32" Type="http://schemas.openxmlformats.org/officeDocument/2006/relationships/tags" Target="../tags/tag135.xml" /><Relationship Id="rId33" Type="http://schemas.openxmlformats.org/officeDocument/2006/relationships/tags" Target="../tags/tag136.xml" /><Relationship Id="rId34" Type="http://schemas.openxmlformats.org/officeDocument/2006/relationships/tags" Target="../tags/tag137.xml" /><Relationship Id="rId35" Type="http://schemas.openxmlformats.org/officeDocument/2006/relationships/tags" Target="../tags/tag138.xml" /><Relationship Id="rId36" Type="http://schemas.openxmlformats.org/officeDocument/2006/relationships/tags" Target="../tags/tag139.xml" /><Relationship Id="rId37" Type="http://schemas.openxmlformats.org/officeDocument/2006/relationships/tags" Target="../tags/tag140.xml" /><Relationship Id="rId38" Type="http://schemas.openxmlformats.org/officeDocument/2006/relationships/tags" Target="../tags/tag141.xml" /><Relationship Id="rId39" Type="http://schemas.openxmlformats.org/officeDocument/2006/relationships/tags" Target="../tags/tag142.xml" /><Relationship Id="rId4" Type="http://schemas.openxmlformats.org/officeDocument/2006/relationships/tags" Target="../tags/tag110.xml" /><Relationship Id="rId40" Type="http://schemas.openxmlformats.org/officeDocument/2006/relationships/tags" Target="../tags/tag143.xml" /><Relationship Id="rId41" Type="http://schemas.openxmlformats.org/officeDocument/2006/relationships/tags" Target="../tags/tag144.xml" /><Relationship Id="rId42" Type="http://schemas.openxmlformats.org/officeDocument/2006/relationships/tags" Target="../tags/tag145.xml" /><Relationship Id="rId43" Type="http://schemas.openxmlformats.org/officeDocument/2006/relationships/tags" Target="../tags/tag146.xml" /><Relationship Id="rId44" Type="http://schemas.openxmlformats.org/officeDocument/2006/relationships/slide" Target="slide7.xml" TargetMode="Internal" /><Relationship Id="rId45" Type="http://schemas.openxmlformats.org/officeDocument/2006/relationships/tags" Target="../tags/tag147.xml" /><Relationship Id="rId46" Type="http://schemas.openxmlformats.org/officeDocument/2006/relationships/tags" Target="../tags/tag148.xml" /><Relationship Id="rId47" Type="http://schemas.openxmlformats.org/officeDocument/2006/relationships/tags" Target="../tags/tag149.xml" /><Relationship Id="rId48" Type="http://schemas.openxmlformats.org/officeDocument/2006/relationships/tags" Target="../tags/tag150.xml" /><Relationship Id="rId49" Type="http://schemas.openxmlformats.org/officeDocument/2006/relationships/tags" Target="../tags/tag151.xml" /><Relationship Id="rId5" Type="http://schemas.openxmlformats.org/officeDocument/2006/relationships/tags" Target="../tags/tag111.xml" /><Relationship Id="rId50" Type="http://schemas.openxmlformats.org/officeDocument/2006/relationships/tags" Target="../tags/tag152.xml" /><Relationship Id="rId51" Type="http://schemas.openxmlformats.org/officeDocument/2006/relationships/tags" Target="../tags/tag153.xml" /><Relationship Id="rId52" Type="http://schemas.openxmlformats.org/officeDocument/2006/relationships/tags" Target="../tags/tag154.xml" /><Relationship Id="rId53" Type="http://schemas.openxmlformats.org/officeDocument/2006/relationships/tags" Target="../tags/tag155.xml" /><Relationship Id="rId54" Type="http://schemas.openxmlformats.org/officeDocument/2006/relationships/tags" Target="../tags/tag156.xml" /><Relationship Id="rId55" Type="http://schemas.openxmlformats.org/officeDocument/2006/relationships/tags" Target="../tags/tag157.xml" /><Relationship Id="rId56" Type="http://schemas.openxmlformats.org/officeDocument/2006/relationships/tags" Target="../tags/tag158.xml" /><Relationship Id="rId57" Type="http://schemas.openxmlformats.org/officeDocument/2006/relationships/tags" Target="../tags/tag159.xml" /><Relationship Id="rId58" Type="http://schemas.openxmlformats.org/officeDocument/2006/relationships/tags" Target="../tags/tag160.xml" /><Relationship Id="rId59" Type="http://schemas.openxmlformats.org/officeDocument/2006/relationships/tags" Target="../tags/tag161.xml" /><Relationship Id="rId6" Type="http://schemas.openxmlformats.org/officeDocument/2006/relationships/tags" Target="../tags/tag112.xml" /><Relationship Id="rId60" Type="http://schemas.openxmlformats.org/officeDocument/2006/relationships/tags" Target="../tags/tag162.xml" /><Relationship Id="rId61" Type="http://schemas.openxmlformats.org/officeDocument/2006/relationships/tags" Target="../tags/tag163.xml" /><Relationship Id="rId62" Type="http://schemas.openxmlformats.org/officeDocument/2006/relationships/tags" Target="../tags/tag164.xml" /><Relationship Id="rId63" Type="http://schemas.openxmlformats.org/officeDocument/2006/relationships/tags" Target="../tags/tag165.xml" /><Relationship Id="rId64" Type="http://schemas.openxmlformats.org/officeDocument/2006/relationships/tags" Target="../tags/tag166.xml" /><Relationship Id="rId65" Type="http://schemas.openxmlformats.org/officeDocument/2006/relationships/tags" Target="../tags/tag167.xml" /><Relationship Id="rId66" Type="http://schemas.openxmlformats.org/officeDocument/2006/relationships/tags" Target="../tags/tag168.xml" /><Relationship Id="rId67" Type="http://schemas.openxmlformats.org/officeDocument/2006/relationships/slide" Target="slide8.xml" TargetMode="Internal" /><Relationship Id="rId68" Type="http://schemas.openxmlformats.org/officeDocument/2006/relationships/tags" Target="../tags/tag169.xml" /><Relationship Id="rId69" Type="http://schemas.openxmlformats.org/officeDocument/2006/relationships/tags" Target="../tags/tag170.xml" /><Relationship Id="rId7" Type="http://schemas.openxmlformats.org/officeDocument/2006/relationships/tags" Target="../tags/tag113.xml" /><Relationship Id="rId70" Type="http://schemas.openxmlformats.org/officeDocument/2006/relationships/tags" Target="../tags/tag171.xml" /><Relationship Id="rId71" Type="http://schemas.openxmlformats.org/officeDocument/2006/relationships/tags" Target="../tags/tag172.xml" /><Relationship Id="rId72" Type="http://schemas.openxmlformats.org/officeDocument/2006/relationships/tags" Target="../tags/tag173.xml" /><Relationship Id="rId73" Type="http://schemas.openxmlformats.org/officeDocument/2006/relationships/tags" Target="../tags/tag174.xml" /><Relationship Id="rId74" Type="http://schemas.openxmlformats.org/officeDocument/2006/relationships/tags" Target="../tags/tag175.xml" /><Relationship Id="rId75" Type="http://schemas.openxmlformats.org/officeDocument/2006/relationships/tags" Target="../tags/tag176.xml" /><Relationship Id="rId76" Type="http://schemas.openxmlformats.org/officeDocument/2006/relationships/tags" Target="../tags/tag177.xml" /><Relationship Id="rId77" Type="http://schemas.openxmlformats.org/officeDocument/2006/relationships/tags" Target="../tags/tag178.xml" /><Relationship Id="rId8" Type="http://schemas.openxmlformats.org/officeDocument/2006/relationships/tags" Target="../tags/tag114.xml" /><Relationship Id="rId9" Type="http://schemas.openxmlformats.org/officeDocument/2006/relationships/tags" Target="../tags/tag115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58.xml" /><Relationship Id="rId4" Type="http://schemas.openxmlformats.org/officeDocument/2006/relationships/tags" Target="../tags/tag359.xml" /><Relationship Id="rId5" Type="http://schemas.openxmlformats.org/officeDocument/2006/relationships/tags" Target="../tags/tag360.xml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image" Target="../media/image41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image" Target="../media/image42.jpeg" /><Relationship Id="rId7" Type="http://schemas.openxmlformats.org/officeDocument/2006/relationships/tags" Target="../tags/tag371.xml" /><Relationship Id="rId8" Type="http://schemas.openxmlformats.org/officeDocument/2006/relationships/tags" Target="../tags/tag372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77.xml" /><Relationship Id="rId4" Type="http://schemas.openxmlformats.org/officeDocument/2006/relationships/image" Target="../media/image42.jpeg" /><Relationship Id="rId5" Type="http://schemas.openxmlformats.org/officeDocument/2006/relationships/tags" Target="../tags/tag378.xml" /><Relationship Id="rId6" Type="http://schemas.openxmlformats.org/officeDocument/2006/relationships/tags" Target="../tags/tag379.xml" /><Relationship Id="rId7" Type="http://schemas.openxmlformats.org/officeDocument/2006/relationships/tags" Target="../tags/tag380.xml" /><Relationship Id="rId8" Type="http://schemas.openxmlformats.org/officeDocument/2006/relationships/image" Target="../media/image43.png" /><Relationship Id="rId9" Type="http://schemas.openxmlformats.org/officeDocument/2006/relationships/tags" Target="../tags/tag38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86.xml" /><Relationship Id="rId4" Type="http://schemas.openxmlformats.org/officeDocument/2006/relationships/tags" Target="../tags/tag387.xml" /><Relationship Id="rId5" Type="http://schemas.openxmlformats.org/officeDocument/2006/relationships/image" Target="../media/image44.jpeg" /><Relationship Id="rId6" Type="http://schemas.openxmlformats.org/officeDocument/2006/relationships/tags" Target="../tags/tag388.xml" /><Relationship Id="rId7" Type="http://schemas.openxmlformats.org/officeDocument/2006/relationships/tags" Target="../tags/tag389.xml" /><Relationship Id="rId8" Type="http://schemas.openxmlformats.org/officeDocument/2006/relationships/tags" Target="../tags/tag39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95.xml" /><Relationship Id="rId4" Type="http://schemas.openxmlformats.org/officeDocument/2006/relationships/tags" Target="../tags/tag396.xml" /><Relationship Id="rId5" Type="http://schemas.openxmlformats.org/officeDocument/2006/relationships/tags" Target="../tags/tag397.xml" /><Relationship Id="rId6" Type="http://schemas.openxmlformats.org/officeDocument/2006/relationships/image" Target="../media/image45.jpeg" /><Relationship Id="rId7" Type="http://schemas.openxmlformats.org/officeDocument/2006/relationships/tags" Target="../tags/tag39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image" Target="../media/image45.jpeg" /><Relationship Id="rId7" Type="http://schemas.openxmlformats.org/officeDocument/2006/relationships/tags" Target="../tags/tag40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tags" Target="../tags/tag413.xml" /><Relationship Id="rId6" Type="http://schemas.openxmlformats.org/officeDocument/2006/relationships/image" Target="../media/image45.jpeg" /><Relationship Id="rId7" Type="http://schemas.openxmlformats.org/officeDocument/2006/relationships/tags" Target="../tags/tag414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4.xml" /><Relationship Id="rId11" Type="http://schemas.openxmlformats.org/officeDocument/2006/relationships/image" Target="../media/image47.png" /><Relationship Id="rId12" Type="http://schemas.openxmlformats.org/officeDocument/2006/relationships/tags" Target="../tags/tag425.xml" /><Relationship Id="rId13" Type="http://schemas.openxmlformats.org/officeDocument/2006/relationships/tags" Target="../tags/tag426.xml" /><Relationship Id="rId14" Type="http://schemas.openxmlformats.org/officeDocument/2006/relationships/image" Target="../media/image48.png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19.xml" /><Relationship Id="rId4" Type="http://schemas.openxmlformats.org/officeDocument/2006/relationships/image" Target="../media/image45.jpeg" /><Relationship Id="rId5" Type="http://schemas.openxmlformats.org/officeDocument/2006/relationships/tags" Target="../tags/tag420.xml" /><Relationship Id="rId6" Type="http://schemas.openxmlformats.org/officeDocument/2006/relationships/tags" Target="../tags/tag421.xml" /><Relationship Id="rId7" Type="http://schemas.openxmlformats.org/officeDocument/2006/relationships/tags" Target="../tags/tag422.xml" /><Relationship Id="rId8" Type="http://schemas.openxmlformats.org/officeDocument/2006/relationships/image" Target="../media/image46.png" /><Relationship Id="rId9" Type="http://schemas.openxmlformats.org/officeDocument/2006/relationships/tags" Target="../tags/tag42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6.xml" /><Relationship Id="rId11" Type="http://schemas.openxmlformats.org/officeDocument/2006/relationships/image" Target="../media/image50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31.xml" /><Relationship Id="rId4" Type="http://schemas.openxmlformats.org/officeDocument/2006/relationships/image" Target="../media/image45.jpeg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image" Target="../media/image49.png" /><Relationship Id="rId9" Type="http://schemas.openxmlformats.org/officeDocument/2006/relationships/tags" Target="../tags/tag43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7.xml" /><Relationship Id="rId11" Type="http://schemas.openxmlformats.org/officeDocument/2006/relationships/tags" Target="../tags/tag188.xml" /><Relationship Id="rId12" Type="http://schemas.openxmlformats.org/officeDocument/2006/relationships/tags" Target="../tags/tag189.xml" /><Relationship Id="rId13" Type="http://schemas.openxmlformats.org/officeDocument/2006/relationships/tags" Target="../tags/tag190.xml" /><Relationship Id="rId14" Type="http://schemas.openxmlformats.org/officeDocument/2006/relationships/tags" Target="../tags/tag191.xml" /><Relationship Id="rId15" Type="http://schemas.openxmlformats.org/officeDocument/2006/relationships/tags" Target="../tags/tag192.xml" /><Relationship Id="rId16" Type="http://schemas.openxmlformats.org/officeDocument/2006/relationships/slide" Target="slide2.xml" TargetMode="Internal" /><Relationship Id="rId2" Type="http://schemas.openxmlformats.org/officeDocument/2006/relationships/tags" Target="../tags/tag179.xml" /><Relationship Id="rId3" Type="http://schemas.openxmlformats.org/officeDocument/2006/relationships/tags" Target="../tags/tag180.xml" /><Relationship Id="rId4" Type="http://schemas.openxmlformats.org/officeDocument/2006/relationships/tags" Target="../tags/tag181.xml" /><Relationship Id="rId5" Type="http://schemas.openxmlformats.org/officeDocument/2006/relationships/tags" Target="../tags/tag182.xml" /><Relationship Id="rId6" Type="http://schemas.openxmlformats.org/officeDocument/2006/relationships/tags" Target="../tags/tag183.xml" /><Relationship Id="rId7" Type="http://schemas.openxmlformats.org/officeDocument/2006/relationships/tags" Target="../tags/tag184.xml" /><Relationship Id="rId8" Type="http://schemas.openxmlformats.org/officeDocument/2006/relationships/tags" Target="../tags/tag185.xml" /><Relationship Id="rId9" Type="http://schemas.openxmlformats.org/officeDocument/2006/relationships/tags" Target="../tags/tag18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1.xml" /><Relationship Id="rId11" Type="http://schemas.openxmlformats.org/officeDocument/2006/relationships/slide" Target="slide2.xml" TargetMode="Internal" /><Relationship Id="rId12" Type="http://schemas.openxmlformats.org/officeDocument/2006/relationships/tags" Target="../tags/tag202.xml" /><Relationship Id="rId2" Type="http://schemas.openxmlformats.org/officeDocument/2006/relationships/tags" Target="../tags/tag193.xml" /><Relationship Id="rId3" Type="http://schemas.openxmlformats.org/officeDocument/2006/relationships/tags" Target="../tags/tag194.xml" /><Relationship Id="rId4" Type="http://schemas.openxmlformats.org/officeDocument/2006/relationships/tags" Target="../tags/tag195.xml" /><Relationship Id="rId5" Type="http://schemas.openxmlformats.org/officeDocument/2006/relationships/tags" Target="../tags/tag196.xml" /><Relationship Id="rId6" Type="http://schemas.openxmlformats.org/officeDocument/2006/relationships/tags" Target="../tags/tag197.xml" /><Relationship Id="rId7" Type="http://schemas.openxmlformats.org/officeDocument/2006/relationships/tags" Target="../tags/tag198.xml" /><Relationship Id="rId8" Type="http://schemas.openxmlformats.org/officeDocument/2006/relationships/tags" Target="../tags/tag199.xml" /><Relationship Id="rId9" Type="http://schemas.openxmlformats.org/officeDocument/2006/relationships/tags" Target="../tags/tag20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1.xml" /><Relationship Id="rId11" Type="http://schemas.openxmlformats.org/officeDocument/2006/relationships/tags" Target="../tags/tag212.xml" /><Relationship Id="rId12" Type="http://schemas.openxmlformats.org/officeDocument/2006/relationships/tags" Target="../tags/tag213.xml" /><Relationship Id="rId13" Type="http://schemas.openxmlformats.org/officeDocument/2006/relationships/tags" Target="../tags/tag214.xml" /><Relationship Id="rId14" Type="http://schemas.openxmlformats.org/officeDocument/2006/relationships/tags" Target="../tags/tag215.xml" /><Relationship Id="rId15" Type="http://schemas.openxmlformats.org/officeDocument/2006/relationships/tags" Target="../tags/tag216.xml" /><Relationship Id="rId16" Type="http://schemas.openxmlformats.org/officeDocument/2006/relationships/slide" Target="slide2.xml" TargetMode="Internal" /><Relationship Id="rId2" Type="http://schemas.openxmlformats.org/officeDocument/2006/relationships/tags" Target="../tags/tag203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tags" Target="../tags/tag208.xml" /><Relationship Id="rId8" Type="http://schemas.openxmlformats.org/officeDocument/2006/relationships/tags" Target="../tags/tag209.xml" /><Relationship Id="rId9" Type="http://schemas.openxmlformats.org/officeDocument/2006/relationships/tags" Target="../tags/tag21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5.xml" /><Relationship Id="rId11" Type="http://schemas.openxmlformats.org/officeDocument/2006/relationships/tags" Target="../tags/tag226.xml" /><Relationship Id="rId12" Type="http://schemas.openxmlformats.org/officeDocument/2006/relationships/slide" Target="slide2.xml" TargetMode="Internal" /><Relationship Id="rId2" Type="http://schemas.openxmlformats.org/officeDocument/2006/relationships/tags" Target="../tags/tag217.xml" /><Relationship Id="rId3" Type="http://schemas.openxmlformats.org/officeDocument/2006/relationships/tags" Target="../tags/tag218.xml" /><Relationship Id="rId4" Type="http://schemas.openxmlformats.org/officeDocument/2006/relationships/tags" Target="../tags/tag219.xml" /><Relationship Id="rId5" Type="http://schemas.openxmlformats.org/officeDocument/2006/relationships/tags" Target="../tags/tag220.xml" /><Relationship Id="rId6" Type="http://schemas.openxmlformats.org/officeDocument/2006/relationships/tags" Target="../tags/tag221.xml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tags" Target="../tags/tag22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slide" Target="slide2.xml" TargetMode="Interna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3.xml" /><Relationship Id="rId11" Type="http://schemas.openxmlformats.org/officeDocument/2006/relationships/image" Target="../media/image30.png" /><Relationship Id="rId12" Type="http://schemas.openxmlformats.org/officeDocument/2006/relationships/tags" Target="../tags/tag244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15" Type="http://schemas.openxmlformats.org/officeDocument/2006/relationships/tags" Target="../tags/tag245.xml" /><Relationship Id="rId16" Type="http://schemas.openxmlformats.org/officeDocument/2006/relationships/tags" Target="../tags/tag246.xml" /><Relationship Id="rId17" Type="http://schemas.openxmlformats.org/officeDocument/2006/relationships/tags" Target="../tags/tag247.xml" /><Relationship Id="rId18" Type="http://schemas.openxmlformats.org/officeDocument/2006/relationships/tags" Target="../tags/tag248.xml" /><Relationship Id="rId19" Type="http://schemas.openxmlformats.org/officeDocument/2006/relationships/tags" Target="../tags/tag249.xml" /><Relationship Id="rId2" Type="http://schemas.openxmlformats.org/officeDocument/2006/relationships/tags" Target="../tags/tag235.xml" /><Relationship Id="rId20" Type="http://schemas.openxmlformats.org/officeDocument/2006/relationships/slide" Target="slide2.xml" TargetMode="Internal" /><Relationship Id="rId21" Type="http://schemas.openxmlformats.org/officeDocument/2006/relationships/image" Target="../media/image31.png" /><Relationship Id="rId22" Type="http://schemas.openxmlformats.org/officeDocument/2006/relationships/tags" Target="../tags/tag250.xml" /><Relationship Id="rId3" Type="http://schemas.openxmlformats.org/officeDocument/2006/relationships/tags" Target="../tags/tag236.xml" /><Relationship Id="rId4" Type="http://schemas.openxmlformats.org/officeDocument/2006/relationships/tags" Target="../tags/tag237.xml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9.xml" /><Relationship Id="rId11" Type="http://schemas.openxmlformats.org/officeDocument/2006/relationships/tags" Target="../tags/tag260.xml" /><Relationship Id="rId12" Type="http://schemas.openxmlformats.org/officeDocument/2006/relationships/slide" Target="slide2.xml" TargetMode="Internal" /><Relationship Id="rId2" Type="http://schemas.openxmlformats.org/officeDocument/2006/relationships/tags" Target="../tags/tag251.xml" /><Relationship Id="rId3" Type="http://schemas.openxmlformats.org/officeDocument/2006/relationships/tags" Target="../tags/tag252.xml" /><Relationship Id="rId4" Type="http://schemas.openxmlformats.org/officeDocument/2006/relationships/tags" Target="../tags/tag253.xml" /><Relationship Id="rId5" Type="http://schemas.openxmlformats.org/officeDocument/2006/relationships/tags" Target="../tags/tag254.xml" /><Relationship Id="rId6" Type="http://schemas.openxmlformats.org/officeDocument/2006/relationships/tags" Target="../tags/tag255.xml" /><Relationship Id="rId7" Type="http://schemas.openxmlformats.org/officeDocument/2006/relationships/tags" Target="../tags/tag256.xml" /><Relationship Id="rId8" Type="http://schemas.openxmlformats.org/officeDocument/2006/relationships/tags" Target="../tags/tag257.xml" /><Relationship Id="rId9" Type="http://schemas.openxmlformats.org/officeDocument/2006/relationships/tags" Target="../tags/tag25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单元复习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第十三章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人教版九年级物理第十三章《内能》综合练习题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春天百花盛开，花香扑鼻，这是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现象，该现象说明分子在不停地做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运动。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分子间同时存在相互作用的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，固体难以被压缩，是因为分子间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较大。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改变物体内能的两种基本方式是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水的比热容较大，生活中常利用这一特性取暖、降温，比热容是物质的一种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，与物质质量、吸放热多少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有关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无关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下列现象中，不能说明分子在不停运动的是（）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糖水变甜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酒香四溢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尘土飞扬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腌蛋变咸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关于内能，下列说法正确的是（）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的物体没有内能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温度越高，分子热运动越剧烈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物体吸热温度一定升高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内能大的物体温度一定高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下列实例中，通过热传递改变内能的是（）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钻木取火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搓手取暖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烧水升温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锯木头锯片发热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质量相同的水和砂石，吸收相同热量，砂石升温更快，是因为砂石（）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质量小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比热容小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吸热多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分子运动快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关于温度、内能、热量，下列说法正确的是（）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温度相同的物体，内能一定相同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物体放出热量，内能一定减小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运动越快的物体，内能越大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热量是物体含有的能量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三、实验探究题（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如图所示，探究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不同物质的吸热能力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实验：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）实验中应取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质量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体积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）相同的水和食用油，用相同酒精灯加热。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）实验中通过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反映物质吸收热量的多少，该方法为转换法。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）加热相同时间，食用油升温更快，说明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的吸热能力更强，比热容更大。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）本实验说明：不同物质，升高相同温度，比热容大的物质吸收热量更</a:t>
            </a:r>
            <a:r>
              <a:rPr lang="en-US" altLang="zh-CN" sz="100">
                <a:noFill/>
              </a:rPr>
              <a:t>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质量为</a:t>
            </a:r>
            <a:r>
              <a:rPr lang="en-US" altLang="zh-CN" sz="100">
                <a:noFill/>
              </a:rPr>
              <a:t>4kg</a:t>
            </a:r>
            <a:r>
              <a:rPr lang="zh-CN" altLang="en-US" sz="100">
                <a:noFill/>
              </a:rPr>
              <a:t>的水，温度从</a:t>
            </a:r>
            <a:r>
              <a:rPr lang="en-US" altLang="zh-CN" sz="100">
                <a:noFill/>
              </a:rPr>
              <a:t>15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升高到</a:t>
            </a:r>
            <a:r>
              <a:rPr lang="en-US" altLang="zh-CN" sz="100">
                <a:noFill/>
              </a:rPr>
              <a:t>35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，求水吸收的热量。</a:t>
            </a:r>
            <a:r>
              <a:rPr lang="en-US" altLang="zh-CN" sz="100">
                <a:noFill/>
              </a:rPr>
              <a:t>[c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=4.2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³</a:t>
            </a:r>
            <a:r>
              <a:rPr lang="en-US" altLang="zh-CN" sz="100">
                <a:noFill/>
              </a:rPr>
              <a:t>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)]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质量为</a:t>
            </a:r>
            <a:r>
              <a:rPr lang="en-US" altLang="zh-CN" sz="100">
                <a:noFill/>
              </a:rPr>
              <a:t>2kg</a:t>
            </a:r>
            <a:r>
              <a:rPr lang="zh-CN" altLang="en-US" sz="100">
                <a:noFill/>
              </a:rPr>
              <a:t>的金属块，吸收</a:t>
            </a:r>
            <a:r>
              <a:rPr lang="en-US" altLang="zh-CN" sz="100">
                <a:noFill/>
              </a:rPr>
              <a:t>1.84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的热量后，温度升高了</a:t>
            </a:r>
            <a:r>
              <a:rPr lang="en-US" altLang="zh-CN" sz="100">
                <a:noFill/>
              </a:rPr>
              <a:t>2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，求该金属的比热容。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为什么沿海地区昼夜温差比内陆沙漠地区小？请用比热容知识解释。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扩散；无规则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引力；斥力；斥力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做功；热传递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特性；无关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5.C 6.B 7.C 8.B 9.B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）质量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）加热时间长短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）多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Q</a:t>
            </a:r>
            <a:r>
              <a:rPr lang="zh-CN" altLang="en-US" sz="100">
                <a:noFill/>
              </a:rPr>
              <a:t>吸</a:t>
            </a:r>
            <a:r>
              <a:rPr lang="en-US" altLang="zh-CN" sz="100">
                <a:noFill/>
              </a:rPr>
              <a:t>=cmΔt=4.2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³</a:t>
            </a:r>
            <a:r>
              <a:rPr lang="en-US" altLang="zh-CN" sz="100">
                <a:noFill/>
              </a:rPr>
              <a:t>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4kg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20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=3.36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⁵</a:t>
            </a:r>
            <a:r>
              <a:rPr lang="en-US" altLang="zh-CN" sz="100">
                <a:noFill/>
              </a:rPr>
              <a:t>J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c=Q</a:t>
            </a:r>
            <a:r>
              <a:rPr lang="zh-CN" altLang="en-US" sz="100">
                <a:noFill/>
              </a:rPr>
              <a:t>吸</a:t>
            </a:r>
            <a:r>
              <a:rPr lang="en-US" altLang="zh-CN" sz="100">
                <a:noFill/>
              </a:rPr>
              <a:t>/mΔt=1.84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⁴</a:t>
            </a:r>
            <a:r>
              <a:rPr lang="en-US" altLang="zh-CN" sz="100">
                <a:noFill/>
              </a:rPr>
              <a:t>J/(2kg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2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)=4.6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³</a:t>
            </a:r>
            <a:r>
              <a:rPr lang="en-US" altLang="zh-CN" sz="100">
                <a:noFill/>
              </a:rPr>
              <a:t>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答：水的比热容比砂石大。白天吸收相同热量，海水升温慢；夜晚放出相同热量，海水降温慢，因此沿海地区昼夜温差更小。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899592" y="2286856"/>
          <a:ext cx="6912610" cy="1737995"/>
        </p:xfrm>
        <a:graphic>
          <a:graphicData uri="http://schemas.openxmlformats.org/drawingml/2006/table">
            <a:tbl>
              <a:tblPr/>
              <a:tblGrid>
                <a:gridCol w="809625"/>
                <a:gridCol w="1403985"/>
                <a:gridCol w="1242695"/>
                <a:gridCol w="1152525"/>
                <a:gridCol w="1151890"/>
                <a:gridCol w="1151890"/>
              </a:tblGrid>
              <a:tr h="82296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物质</a:t>
                      </a: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质量</a:t>
                      </a:r>
                      <a:r>
                        <a:rPr lang="en-US" altLang="zh-CN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m</a:t>
                      </a:r>
                      <a:r>
                        <a:rPr lang="en-US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en-US" altLang="zh-CN" sz="180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kg</a:t>
                      </a: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初温</a:t>
                      </a:r>
                      <a:r>
                        <a:rPr lang="en-US" altLang="zh-CN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t</a:t>
                      </a:r>
                      <a:r>
                        <a:rPr lang="en-US" altLang="zh-CN" sz="1800" kern="100" baseline="-250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0</a:t>
                      </a:r>
                      <a:r>
                        <a:rPr lang="en-US" altLang="zh-CN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/</a:t>
                      </a:r>
                      <a:r>
                        <a:rPr lang="zh-CN" alt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zh-CN" sz="1800" kern="100" baseline="-250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末温</a:t>
                      </a:r>
                      <a:r>
                        <a:rPr lang="en-US" altLang="zh-CN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t/</a:t>
                      </a:r>
                      <a:r>
                        <a:rPr lang="zh-CN" alt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℃</a:t>
                      </a:r>
                      <a:endParaRPr lang="zh-CN" altLang="zh-CN" sz="1800" kern="100" baseline="-250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升高的温度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a:rPr lang="zh-CN" altLang="en-US" sz="1800" i="1" kern="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/>
                              </a:rPr>
                              <m:t>∆</m:t>
                            </m:r>
                          </m:oMath>
                        </m:oMathPara>
                      </a14:m>
                      <a:r>
                        <a:rPr lang="en-US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t/</a:t>
                      </a:r>
                      <a:r>
                        <a:rPr lang="zh-CN" alt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℃</a:t>
                      </a: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加热时间</a:t>
                      </a:r>
                      <a:r>
                        <a:rPr lang="en-US" sz="1800" i="1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t/</a:t>
                      </a:r>
                      <a:r>
                        <a:rPr lang="en-US" sz="1800" i="0" kern="10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</a:rPr>
                        <a:t>min</a:t>
                      </a: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720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83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1800" kern="100">
                        <a:solidFill>
                          <a:srgbClr val="000000"/>
                        </a:solidFill>
                        <a:latin typeface="NEU-BZ-S92"/>
                        <a:ea typeface="方正书宋_GBK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44891" marR="44891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1800" kern="100">
                        <a:solidFill>
                          <a:srgbClr val="00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580" y="1221600"/>
            <a:ext cx="8053678" cy="1022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27000" tIns="27000" rIns="27000" bIns="27000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设计实验数据记录表格如下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 每隔相同时间测量一次水和食用油的温度，并绘制出温度随时间变化的图像。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5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6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文本框 1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7" name="圆角矩形 1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506" name="TextBox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2038" y="1221581"/>
            <a:ext cx="7317581" cy="1022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27000" tIns="27000" rIns="27000" bIns="27000">
            <a:spAutoFit/>
          </a:bodyPr>
          <a:lstStyle/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实验结论：质量相同的不同物质，升高相同的温度，比热容大的物质吸收的热量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507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00113" y="828675"/>
            <a:ext cx="3401616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解释</a:t>
            </a:r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zh-CN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26116" y="3150377"/>
            <a:ext cx="75608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相同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31940" y="3637497"/>
            <a:ext cx="75608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少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191990" y="4122674"/>
            <a:ext cx="210623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存在热量损失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764340" y="1820050"/>
            <a:ext cx="75608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多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00113" y="2230754"/>
            <a:ext cx="3401616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交流</a:t>
            </a:r>
            <a:r>
              <a:rPr lang="zh-CN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zh-CN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TextBox 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62038" y="2576453"/>
            <a:ext cx="7317581" cy="19919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27000" tIns="27000" rIns="27000" bIns="27000">
            <a:spAutoFit/>
          </a:bodyPr>
          <a:lstStyle/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用规格相同的电加热器对不同物质进行加热的好处：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与酒精灯相比，更容易控制相同时间内提供的热量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②内部加热，热量损失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 hangingPunct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6.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误差分析：测量值与真实值有差异是因为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8" name="矩形 17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9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485" y="41275"/>
            <a:ext cx="1942465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20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e9b228bd4?vcp=1&amp;pid=86df02fd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比热容及其应用</a:t>
            </a:r>
            <a:endParaRPr lang="en-US" altLang="zh-CN" sz="2600"/>
          </a:p>
        </p:txBody>
      </p:sp>
      <p:pic>
        <p:nvPicPr>
          <p:cNvPr id="3" name="QC_4_BD.1_1#fbcf2afee?htil=1&amp;vcp=1&amp;vis=1&amp;pid=e9b228bd4&amp;color=0,0,0&amp;tib=255,255,255&amp;vtp=1&amp;hs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93740" y="1062105"/>
            <a:ext cx="1728216" cy="162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BD.1_2#fbcf2afee?htil=1&amp;vcp=1&amp;vis=1&amp;pid=e9b228bd4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539496" y="1016386"/>
            <a:ext cx="6208776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[2025·日照，多选]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篆刻艺术是中华艺术文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脉上的古老印记。如图，一位艺术家正在篆刻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一枚材质质地均匀的方章，与篆刻前相比，篆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刻后方章保持不变的物理量是(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5" name="QC_4_AN.2_1#fbcf2afee.bracket?vcp=1&amp;vis=1&amp;pid=e9b228bd4&amp;color=0,0,0&amp;vpa=1&amp;vtp=1&amp;bbb=1" title=""/>
          <p:cNvSpPr/>
          <p:nvPr>
            <p:custDataLst>
              <p:tags r:id="rId8"/>
            </p:custDataLst>
          </p:nvPr>
        </p:nvSpPr>
        <p:spPr>
          <a:xfrm>
            <a:off x="4785265" y="2681356"/>
            <a:ext cx="6445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BD</a:t>
            </a:r>
            <a:endParaRPr lang="en-US" altLang="zh-CN" sz="2400"/>
          </a:p>
        </p:txBody>
      </p:sp>
      <p:sp>
        <p:nvSpPr>
          <p:cNvPr id="6" name="QC_4_BD.1_3#fbcf2afee.choices?vcp=1&amp;vis=1&amp;pid=e9b228bd4&amp;color=0,0,0&amp;vtp=1&amp;bbb=1&amp;hs=1" title=""/>
          <p:cNvSpPr/>
          <p:nvPr>
            <p:custDataLst>
              <p:tags r:id="rId9"/>
            </p:custDataLst>
          </p:nvPr>
        </p:nvSpPr>
        <p:spPr>
          <a:xfrm>
            <a:off x="539496" y="3213486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300"/>
              </a:lnSpc>
              <a:tabLst>
                <a:tab pos="2005965"/>
                <a:tab pos="3987165"/>
                <a:tab pos="59683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质量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密度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体积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61e2ca8af?vcp=1&amp;vis=1&amp;pid=e9b228bd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09967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[2025·南通]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小明用电水壶烧水给爷爷奶奶泡茶。该壶保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温性能较好，烧水时壶会吸收一些热量。在壶中装入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的水，加热至沸腾，用时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。水用完后，他又在壶中装入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的水，加热至沸腾，所需时间最有可能的是(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_1#61e2ca8af?vcp=1&amp;vis=1&amp;pid=e9b228bd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09967"/>
                <a:ext cx="8065008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-973" b="-27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4_1#61e2ca8af.bracket?vcp=1&amp;vis=1&amp;pid=e9b228bd4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799928" y="257493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3_2#61e2ca8af.choices?vcp=1&amp;vis=1&amp;pid=e9b228bd4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3048139"/>
                <a:ext cx="8065008" cy="10274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3_2#61e2ca8af.choices?vcp=1&amp;vis=1&amp;pid=e9b228bd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3048139"/>
                <a:ext cx="8065008" cy="1027430"/>
              </a:xfrm>
              <a:prstGeom prst="rect">
                <a:avLst/>
              </a:prstGeom>
              <a:blipFill rotWithShape="1">
                <a:blip r:embed="rId10"/>
                <a:stretch>
                  <a:fillRect l="-5" t="-14" r="3" b="-62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5_1#61e2ca8af?vcp=1&amp;vis=1&amp;pid=e9b228bd4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08817"/>
                <a:ext cx="8065008" cy="3831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用电水壶烧水，已知该壶保温性能较好，且烧水时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壶会吸收一些热量，在壶中装入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的水，加热至沸腾，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知，壶会吸收一些热量，则仅将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的水，加热至沸腾，用时小于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。水用完后，小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明又在壶中装入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的水，加热至沸腾，相当于在第一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次的基础上，又单独对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mL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的水加热至沸腾，故所需时间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且小于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,故C正确。故选C。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AS.5_1#61e2ca8af?vcp=1&amp;vis=1&amp;pid=e9b228bd4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08817"/>
                <a:ext cx="8065008" cy="3831400"/>
              </a:xfrm>
              <a:prstGeom prst="rect">
                <a:avLst/>
              </a:prstGeom>
              <a:blipFill rotWithShape="1">
                <a:blip r:embed="rId6"/>
                <a:stretch>
                  <a:fillRect l="-5" t="-13" r="-257" b="-14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6_1#114f4565e?vcp=1&amp;vis=1&amp;pid=e9b228bd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49286"/>
            <a:ext cx="8064504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家用小型风力发电机独特的尾翼结构，能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使其旋翼自动迎风，如图甲所示。海边，仅在海陆风因素的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影响下，图乙的情形通常发生在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，图丙所示的情形通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常发生在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。（均填“白天”或“夜晚”）</a:t>
            </a:r>
            <a:endParaRPr lang="en-US" altLang="zh-CN" sz="2400"/>
          </a:p>
        </p:txBody>
      </p:sp>
      <p:pic>
        <p:nvPicPr>
          <p:cNvPr id="3" name="QB_4_BD.6_1#114f4565e?vcp=1&amp;vis=1&amp;pid=e9b228bd4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559" y="590434"/>
            <a:ext cx="230428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4_BD.6_2#114f4565e?vcp=1&amp;vis=1&amp;pid=e9b228bd4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39112" y="2813442"/>
            <a:ext cx="5065776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4_AN.7_1#114f4565e.blank?vcp=1&amp;vis=1&amp;pid=e9b228bd4&amp;color=0,0,0&amp;vpa=3&amp;vtp=1&amp;bbb=1" title=""/>
          <p:cNvSpPr/>
          <p:nvPr>
            <p:custDataLst>
              <p:tags r:id="rId9"/>
            </p:custDataLst>
          </p:nvPr>
        </p:nvSpPr>
        <p:spPr>
          <a:xfrm>
            <a:off x="4823365" y="163894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白天</a:t>
            </a:r>
            <a:endParaRPr lang="en-US" altLang="zh-CN" sz="2400"/>
          </a:p>
        </p:txBody>
      </p:sp>
      <p:sp>
        <p:nvSpPr>
          <p:cNvPr id="6" name="QB_4_AN.8_1#114f4565e.blank?vcp=1&amp;vis=1&amp;pid=e9b228bd4&amp;color=0,0,0&amp;vpa=4&amp;vtp=1&amp;bbb=1" title=""/>
          <p:cNvSpPr/>
          <p:nvPr>
            <p:custDataLst>
              <p:tags r:id="rId10"/>
            </p:custDataLst>
          </p:nvPr>
        </p:nvSpPr>
        <p:spPr>
          <a:xfrm>
            <a:off x="1775364" y="2176157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夜晚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AS.9_1#114f4565e?vcp=1&amp;vis=1&amp;pid=e9b228bd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2688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水的比热容比泥土、沙石的大，白天太阳照射时，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水的温度上升得慢，陆地温度上升得快，热空气上升，冷空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气补充，风从海面吹向陆地，形成海风，所以白天风力发电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机旋翼朝向大海；反之，晚上风从陆地吹向海面，形成陆风，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所以夜晚风力发电机旋翼朝向陆地，故乙的情形通常发生在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白天，丙的情形通常发生在夜晚。</a:t>
            </a:r>
            <a:endParaRPr lang="en-US" altLang="zh-CN" sz="2400"/>
          </a:p>
        </p:txBody>
      </p:sp>
      <p:pic>
        <p:nvPicPr>
          <p:cNvPr id="3" name="QB_4_AS.9_2#114f4565e?vcp=1&amp;vis=1&amp;visfb=1&amp;pid=e9b228bd4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8880" y="3133159"/>
            <a:ext cx="4206240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512c86efe?vcp=1&amp;pid=86df02fd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分子动理论</a:t>
            </a:r>
            <a:endParaRPr lang="en-US" altLang="zh-CN" sz="2600"/>
          </a:p>
        </p:txBody>
      </p:sp>
      <p:sp>
        <p:nvSpPr>
          <p:cNvPr id="3" name="QC_4_BD.10_1#d329810da?vcp=1&amp;vis=1&amp;pid=512c86ef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[2025·湖南]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如图所示的实验中，浓氨水和无色酚酞溶液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没有直接接触，但观察到纸花变红，这一现象表明(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1_1#d329810da.bracket?vcp=1&amp;vis=1&amp;pid=512c86efe&amp;color=0,0,0&amp;vpa=5&amp;vtp=1" title=""/>
          <p:cNvSpPr/>
          <p:nvPr>
            <p:custDataLst>
              <p:tags r:id="rId6"/>
            </p:custDataLst>
          </p:nvPr>
        </p:nvSpPr>
        <p:spPr>
          <a:xfrm>
            <a:off x="7477664" y="1563756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5" name="QC_4_BD.10_2#d329810da?htil=2&amp;vcp=1&amp;vis=1&amp;pid=512c86ef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3903" y="2159704"/>
            <a:ext cx="2642616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10_3#d329810da.choices?htil=2&amp;vcp=1&amp;vis=1&amp;pid=512c86efe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113984"/>
            <a:ext cx="5294376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分子间存在引力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分子间存在斥力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分子可以用肉眼观察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分子在不停地做无规则运动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12_1#d329810da?htil=3&amp;vcp=1&amp;vis=1&amp;visfb=1&amp;pid=512c86ef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9756" y="926571"/>
            <a:ext cx="2386584" cy="143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AS.12_2#d329810da?htil=3&amp;vcp=1&amp;vis=1&amp;pid=512c86ef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80851"/>
            <a:ext cx="554126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氨分子从浓氨水中挥发出来，运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动到纸花上，与纸花上的无色酚酞溶液接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触，氨水显碱性，使无色酚酞溶液变红。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AS.12_2#d329810da?htil=3&amp;vcp=1&amp;vis=1&amp;pid=512c86efe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2531344"/>
                <a:ext cx="8064000" cy="1596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这一现象表明分子在不停地做无规则运动，而与分子间的引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力和斥力无关，分子是肉眼看不见的微观粒子。所以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误，D正确。故选D。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AS.12_2#d329810da?htil=3&amp;vcp=1&amp;vis=1&amp;pid=512c86ef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2531344"/>
                <a:ext cx="8064000" cy="1596200"/>
              </a:xfrm>
              <a:prstGeom prst="rect">
                <a:avLst/>
              </a:prstGeom>
              <a:blipFill rotWithShape="1">
                <a:blip r:embed="rId9"/>
                <a:stretch>
                  <a:fillRect l="-5" t="-15" r="6" b="-34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13_1#0798b4053?htil=4&amp;vcp=1&amp;vis=1&amp;pid=512c86ef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0881" y="1200796"/>
            <a:ext cx="1773936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13_2#0798b4053?htil=4&amp;vcp=1&amp;vis=1&amp;pid=512c86efe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155077"/>
            <a:ext cx="6163056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5.[2026·沈阳期中]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如图所示，把茶叶放入开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水中后，水会慢慢变色，水的温度越高，变色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越快，说明温度越高，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越剧</a:t>
            </a:r>
            <a:endParaRPr lang="en-US" altLang="zh-CN" sz="2400"/>
          </a:p>
        </p:txBody>
      </p:sp>
      <p:sp>
        <p:nvSpPr>
          <p:cNvPr id="4" name="QB_4_AN.14_1#0798b4053.blank?vcp=1&amp;vis=1&amp;pid=512c86efe&amp;color=0,0,0&amp;vpa=6&amp;vtp=1&amp;bbb=1" title=""/>
          <p:cNvSpPr/>
          <p:nvPr>
            <p:custDataLst>
              <p:tags r:id="rId7"/>
            </p:custDataLst>
          </p:nvPr>
        </p:nvSpPr>
        <p:spPr>
          <a:xfrm>
            <a:off x="3604165" y="2223147"/>
            <a:ext cx="2354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分子无规则运动</a:t>
            </a:r>
            <a:endParaRPr lang="en-US" altLang="zh-CN" sz="2400"/>
          </a:p>
        </p:txBody>
      </p:sp>
      <p:sp>
        <p:nvSpPr>
          <p:cNvPr id="5" name="QB_4_AN.15_1#0798b4053.blank?vcp=1&amp;vis=1&amp;pid=512c86efe&amp;color=0,0,0&amp;vpa=7&amp;vtp=1&amp;bbb=1" title=""/>
          <p:cNvSpPr/>
          <p:nvPr>
            <p:custDataLst>
              <p:tags r:id="rId8"/>
            </p:custDataLst>
          </p:nvPr>
        </p:nvSpPr>
        <p:spPr>
          <a:xfrm>
            <a:off x="2384964" y="3319029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引力</a:t>
            </a:r>
            <a:endParaRPr lang="en-US" altLang="zh-CN" sz="2400"/>
          </a:p>
        </p:txBody>
      </p:sp>
      <p:sp>
        <p:nvSpPr>
          <p:cNvPr id="6" name="QB_4_BD.13_2#0798b4053?htil=4&amp;vcp=1&amp;vis=1&amp;pid=512c86efe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809759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烈。拿起杯盖，杯盖内表面会沾有很多小水珠不掉落，这说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明分子间存在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（填“引力”或“斥力”）。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8" name="组合 7" title=""/>
          <p:cNvGrpSpPr/>
          <p:nvPr>
            <p:custDataLst>
              <p:tags r:id="rId4"/>
            </p:custDataLst>
          </p:nvPr>
        </p:nvGrpSpPr>
        <p:grpSpPr>
          <a:xfrm>
            <a:off x="7650342" y="3692780"/>
            <a:ext cx="1344717" cy="1255235"/>
            <a:chOff x="16017" y="6822"/>
            <a:chExt cx="2823" cy="2634"/>
          </a:xfrm>
        </p:grpSpPr>
        <p:sp>
          <p:nvSpPr>
            <p:cNvPr id="4173" name="MMConnector"/>
            <p:cNvSpPr/>
            <p:nvPr>
              <p:custDataLst>
                <p:tags r:id="rId5"/>
              </p:custDataLst>
            </p:nvPr>
          </p:nvSpPr>
          <p:spPr bwMode="auto">
            <a:xfrm>
              <a:off x="16017" y="6822"/>
              <a:ext cx="986" cy="2634"/>
            </a:xfrm>
            <a:custGeom>
              <a:gdLst>
                <a:gd name="T0" fmla="*/ -286 w 250789"/>
                <a:gd name="T1" fmla="*/ -793 h 527250"/>
                <a:gd name="T2" fmla="*/ 286 w 250789"/>
                <a:gd name="T3" fmla="*/ 793 h 527250"/>
                <a:gd name="T4" fmla="*/ 0 60000 65536"/>
                <a:gd name="T5" fmla="*/ 0 60000 65536"/>
                <a:gd name="T6" fmla="*/ 0 w 250789"/>
                <a:gd name="T7" fmla="*/ 0 h 527250"/>
                <a:gd name="T8" fmla="*/ 250789 w 250789"/>
                <a:gd name="T9" fmla="*/ 527250 h 527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527250" fill="none">
                  <a:moveTo>
                    <a:pt x="-125394" y="-263625"/>
                  </a:moveTo>
                  <a:cubicBezTo>
                    <a:pt x="30216" y="-263625"/>
                    <a:pt x="-78865" y="263625"/>
                    <a:pt x="125394" y="263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4" name="SubTopic"/>
            <p:cNvSpPr/>
            <p:nvPr>
              <p:custDataLst>
                <p:tags r:id="rId6"/>
              </p:custDataLst>
            </p:nvPr>
          </p:nvSpPr>
          <p:spPr bwMode="auto">
            <a:xfrm>
              <a:off x="16466" y="7562"/>
              <a:ext cx="2374" cy="580"/>
            </a:xfrm>
            <a:custGeom>
              <a:gdLst>
                <a:gd name="T0" fmla="*/ 54013 w 866400"/>
                <a:gd name="T1" fmla="*/ 25976 h 180500"/>
                <a:gd name="T2" fmla="*/ 81421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热量的计算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1" name="MainIdea" title=""/>
          <p:cNvSpPr/>
          <p:nvPr>
            <p:custDataLst>
              <p:tags r:id="rId7"/>
            </p:custDataLst>
          </p:nvPr>
        </p:nvSpPr>
        <p:spPr bwMode="auto">
          <a:xfrm>
            <a:off x="4165120" y="2533804"/>
            <a:ext cx="731743" cy="783431"/>
          </a:xfrm>
          <a:custGeom>
            <a:gdLst>
              <a:gd name="T0" fmla="*/ 224960 w 1456160"/>
              <a:gd name="T1" fmla="*/ 132240 h 547200"/>
              <a:gd name="T2" fmla="*/ 1228160 w 1456160"/>
              <a:gd name="T3" fmla="*/ 428640 h 547200"/>
            </a:gdLst>
            <a:rect l="T0" t="T1" r="T2" b="T3"/>
            <a:pathLst>
              <a:path w="1456160" h="547200">
                <a:moveTo>
                  <a:pt x="273600" y="0"/>
                </a:moveTo>
                <a:lnTo>
                  <a:pt x="1182560" y="0"/>
                </a:lnTo>
                <a:cubicBezTo>
                  <a:pt x="1333671" y="0"/>
                  <a:pt x="1456160" y="122491"/>
                  <a:pt x="1456160" y="273600"/>
                </a:cubicBezTo>
                <a:cubicBezTo>
                  <a:pt x="1456160" y="424709"/>
                  <a:pt x="1333671" y="547200"/>
                  <a:pt x="1182560" y="547200"/>
                </a:cubicBezTo>
                <a:lnTo>
                  <a:pt x="273600" y="547200"/>
                </a:lnTo>
                <a:cubicBezTo>
                  <a:pt x="122491" y="547200"/>
                  <a:pt x="0" y="424709"/>
                  <a:pt x="0" y="273600"/>
                </a:cubicBezTo>
                <a:cubicBezTo>
                  <a:pt x="0" y="122491"/>
                  <a:pt x="122491" y="0"/>
                  <a:pt x="273600" y="0"/>
                </a:cubicBezTo>
                <a:close/>
              </a:path>
            </a:pathLst>
          </a:custGeom>
          <a:solidFill>
            <a:srgbClr val="FFFFFF"/>
          </a:solidFill>
          <a:ln w="30400">
            <a:solidFill>
              <a:srgbClr val="008080"/>
            </a:solidFill>
            <a:round/>
          </a:ln>
        </p:spPr>
        <p:txBody>
          <a:bodyPr wrap="none" lIns="0" tIns="0" rIns="0" bIns="16875" anchor="ctr"/>
          <a:lstStyle/>
          <a:p>
            <a:pPr algn="ctr"/>
            <a:r>
              <a:rPr lang="zh-CN" altLang="en-US" sz="1800" b="1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内能</a:t>
            </a:r>
            <a:endParaRPr lang="zh-CN" altLang="zh-CN" sz="1800" b="1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8"/>
            </p:custDataLst>
          </p:nvPr>
        </p:nvGrpSpPr>
        <p:grpSpPr>
          <a:xfrm flipH="1" flipV="1">
            <a:off x="3178364" y="2695500"/>
            <a:ext cx="1027933" cy="1419296"/>
            <a:chOff x="7324355" y="1703201"/>
            <a:chExt cx="2749852" cy="4234000"/>
          </a:xfrm>
        </p:grpSpPr>
        <p:sp>
          <p:nvSpPr>
            <p:cNvPr id="4171" name="MMConnector"/>
            <p:cNvSpPr/>
            <p:nvPr>
              <p:custDataLst>
                <p:tags r:id="rId9"/>
              </p:custDataLst>
            </p:nvPr>
          </p:nvSpPr>
          <p:spPr bwMode="auto">
            <a:xfrm>
              <a:off x="7324355" y="3787758"/>
              <a:ext cx="1140931" cy="2149443"/>
            </a:xfrm>
            <a:custGeom>
              <a:gdLst>
                <a:gd name="T0" fmla="*/ -181421 w 941829"/>
                <a:gd name="T1" fmla="*/ 305937 h 601722"/>
                <a:gd name="T2" fmla="*/ -187506 w 941829"/>
                <a:gd name="T3" fmla="*/ 384214 h 601722"/>
                <a:gd name="T4" fmla="*/ -149108 w 941829"/>
                <a:gd name="T5" fmla="*/ 382453 h 601722"/>
                <a:gd name="T6" fmla="*/ -112661 w 941829"/>
                <a:gd name="T7" fmla="*/ 312220 h 601722"/>
                <a:gd name="T8" fmla="*/ -77199 w 941829"/>
                <a:gd name="T9" fmla="*/ 240386 h 601722"/>
                <a:gd name="T10" fmla="*/ -42501 w 941829"/>
                <a:gd name="T11" fmla="*/ 167443 h 601722"/>
                <a:gd name="T12" fmla="*/ -8341 w 941829"/>
                <a:gd name="T13" fmla="*/ 93839 h 601722"/>
                <a:gd name="T14" fmla="*/ 25506 w 941829"/>
                <a:gd name="T15" fmla="*/ 19998 h 601722"/>
                <a:gd name="T16" fmla="*/ 59267 w 941829"/>
                <a:gd name="T17" fmla="*/ -53672 h 601722"/>
                <a:gd name="T18" fmla="*/ 93167 w 941829"/>
                <a:gd name="T19" fmla="*/ -126755 h 601722"/>
                <a:gd name="T20" fmla="*/ 127427 w 941829"/>
                <a:gd name="T21" fmla="*/ -198828 h 601722"/>
                <a:gd name="T22" fmla="*/ 162268 w 941829"/>
                <a:gd name="T23" fmla="*/ -269439 h 601722"/>
                <a:gd name="T24" fmla="*/ 197902 w 941829"/>
                <a:gd name="T25" fmla="*/ -338090 h 601722"/>
                <a:gd name="T26" fmla="*/ 234530 w 941829"/>
                <a:gd name="T27" fmla="*/ -404246 h 601722"/>
                <a:gd name="T28" fmla="*/ 272338 w 941829"/>
                <a:gd name="T29" fmla="*/ -467311 h 601722"/>
                <a:gd name="T30" fmla="*/ 311481 w 941829"/>
                <a:gd name="T31" fmla="*/ -526636 h 601722"/>
                <a:gd name="T32" fmla="*/ 352073 w 941829"/>
                <a:gd name="T33" fmla="*/ -581540 h 601722"/>
                <a:gd name="T34" fmla="*/ 394173 w 941829"/>
                <a:gd name="T35" fmla="*/ -631324 h 601722"/>
                <a:gd name="T36" fmla="*/ 437772 w 941829"/>
                <a:gd name="T37" fmla="*/ -675322 h 601722"/>
                <a:gd name="T38" fmla="*/ 482785 w 941829"/>
                <a:gd name="T39" fmla="*/ -712955 h 601722"/>
                <a:gd name="T40" fmla="*/ 529055 w 941829"/>
                <a:gd name="T41" fmla="*/ -743782 h 601722"/>
                <a:gd name="T42" fmla="*/ 576365 w 941829"/>
                <a:gd name="T43" fmla="*/ -767548 h 601722"/>
                <a:gd name="T44" fmla="*/ 624468 w 941829"/>
                <a:gd name="T45" fmla="*/ -784205 h 601722"/>
                <a:gd name="T46" fmla="*/ 673100 w 941829"/>
                <a:gd name="T47" fmla="*/ -793903 h 601722"/>
                <a:gd name="T48" fmla="*/ 705320 w 941829"/>
                <a:gd name="T49" fmla="*/ -796634 h 601722"/>
                <a:gd name="T50" fmla="*/ 709535 w 941829"/>
                <a:gd name="T51" fmla="*/ -803884 h 601722"/>
                <a:gd name="T52" fmla="*/ 705320 w 941829"/>
                <a:gd name="T53" fmla="*/ -811135 h 601722"/>
                <a:gd name="T54" fmla="*/ 672746 w 941829"/>
                <a:gd name="T55" fmla="*/ -811035 h 601722"/>
                <a:gd name="T56" fmla="*/ 623334 w 941829"/>
                <a:gd name="T57" fmla="*/ -805241 h 601722"/>
                <a:gd name="T58" fmla="*/ 574155 w 941829"/>
                <a:gd name="T59" fmla="*/ -792312 h 601722"/>
                <a:gd name="T60" fmla="*/ 525480 w 941829"/>
                <a:gd name="T61" fmla="*/ -772032 h 601722"/>
                <a:gd name="T62" fmla="*/ 477589 w 941829"/>
                <a:gd name="T63" fmla="*/ -744391 h 601722"/>
                <a:gd name="T64" fmla="*/ 430742 w 941829"/>
                <a:gd name="T65" fmla="*/ -709610 h 601722"/>
                <a:gd name="T66" fmla="*/ 385153 w 941829"/>
                <a:gd name="T67" fmla="*/ -668133 h 601722"/>
                <a:gd name="T68" fmla="*/ 340965 w 941829"/>
                <a:gd name="T69" fmla="*/ -620570 h 601722"/>
                <a:gd name="T70" fmla="*/ 298241 w 941829"/>
                <a:gd name="T71" fmla="*/ -567648 h 601722"/>
                <a:gd name="T72" fmla="*/ 256965 w 941829"/>
                <a:gd name="T73" fmla="*/ -510138 h 601722"/>
                <a:gd name="T74" fmla="*/ 217061 w 941829"/>
                <a:gd name="T75" fmla="*/ -448801 h 601722"/>
                <a:gd name="T76" fmla="*/ 178396 w 941829"/>
                <a:gd name="T77" fmla="*/ -384361 h 601722"/>
                <a:gd name="T78" fmla="*/ 140808 w 941829"/>
                <a:gd name="T79" fmla="*/ -317488 h 601722"/>
                <a:gd name="T80" fmla="*/ 104111 w 941829"/>
                <a:gd name="T81" fmla="*/ -248787 h 601722"/>
                <a:gd name="T82" fmla="*/ 68107 w 941829"/>
                <a:gd name="T83" fmla="*/ -178813 h 601722"/>
                <a:gd name="T84" fmla="*/ 32594 w 941829"/>
                <a:gd name="T85" fmla="*/ -108076 h 601722"/>
                <a:gd name="T86" fmla="*/ -2634 w 941829"/>
                <a:gd name="T87" fmla="*/ -37059 h 601722"/>
                <a:gd name="T88" fmla="*/ -37780 w 941829"/>
                <a:gd name="T89" fmla="*/ 33779 h 601722"/>
                <a:gd name="T90" fmla="*/ -73043 w 941829"/>
                <a:gd name="T91" fmla="*/ 103978 h 601722"/>
                <a:gd name="T92" fmla="*/ -108615 w 941829"/>
                <a:gd name="T93" fmla="*/ 173068 h 601722"/>
                <a:gd name="T94" fmla="*/ -144683 w 941829"/>
                <a:gd name="T95" fmla="*/ 240559 h 601722"/>
                <a:gd name="T96" fmla="*/ -181421 w 941829"/>
                <a:gd name="T97" fmla="*/ 305937 h 6017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1829"/>
                <a:gd name="T148" fmla="*/ 0 h 601722"/>
                <a:gd name="T149" fmla="*/ 941829 w 941829"/>
                <a:gd name="T150" fmla="*/ 601722 h 601722"/>
              </a:gdLst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1829" h="601722">
                  <a:moveTo>
                    <a:pt x="-196268" y="160345"/>
                  </a:moveTo>
                  <a:cubicBezTo>
                    <a:pt x="-210843" y="172770"/>
                    <a:pt x="-212464" y="190343"/>
                    <a:pt x="-202851" y="201371"/>
                  </a:cubicBezTo>
                  <a:cubicBezTo>
                    <a:pt x="-193237" y="212399"/>
                    <a:pt x="-175382" y="213440"/>
                    <a:pt x="-161310" y="200448"/>
                  </a:cubicBezTo>
                  <a:cubicBezTo>
                    <a:pt x="-148089" y="188241"/>
                    <a:pt x="-134867" y="176034"/>
                    <a:pt x="-121881" y="163638"/>
                  </a:cubicBezTo>
                  <a:cubicBezTo>
                    <a:pt x="-108895" y="151242"/>
                    <a:pt x="-96144" y="138657"/>
                    <a:pt x="-83517" y="125989"/>
                  </a:cubicBezTo>
                  <a:cubicBezTo>
                    <a:pt x="-70889" y="113321"/>
                    <a:pt x="-58383" y="100570"/>
                    <a:pt x="-45979" y="87759"/>
                  </a:cubicBezTo>
                  <a:cubicBezTo>
                    <a:pt x="-33575" y="74947"/>
                    <a:pt x="-21272" y="62074"/>
                    <a:pt x="-9024" y="49182"/>
                  </a:cubicBezTo>
                  <a:cubicBezTo>
                    <a:pt x="3224" y="36290"/>
                    <a:pt x="15417" y="23378"/>
                    <a:pt x="27593" y="10481"/>
                  </a:cubicBezTo>
                  <a:cubicBezTo>
                    <a:pt x="39770" y="-2416"/>
                    <a:pt x="51931" y="-15299"/>
                    <a:pt x="64117" y="-28130"/>
                  </a:cubicBezTo>
                  <a:cubicBezTo>
                    <a:pt x="76304" y="-40961"/>
                    <a:pt x="88515" y="-53741"/>
                    <a:pt x="100791" y="-66434"/>
                  </a:cubicBezTo>
                  <a:cubicBezTo>
                    <a:pt x="113068" y="-79126"/>
                    <a:pt x="125409" y="-91731"/>
                    <a:pt x="137855" y="-104208"/>
                  </a:cubicBezTo>
                  <a:cubicBezTo>
                    <a:pt x="150302" y="-116686"/>
                    <a:pt x="162853" y="-129036"/>
                    <a:pt x="175547" y="-141216"/>
                  </a:cubicBezTo>
                  <a:cubicBezTo>
                    <a:pt x="188242" y="-153395"/>
                    <a:pt x="201079" y="-165405"/>
                    <a:pt x="214097" y="-177197"/>
                  </a:cubicBezTo>
                  <a:cubicBezTo>
                    <a:pt x="227114" y="-188990"/>
                    <a:pt x="240312" y="-200565"/>
                    <a:pt x="253723" y="-211870"/>
                  </a:cubicBezTo>
                  <a:cubicBezTo>
                    <a:pt x="267134" y="-223176"/>
                    <a:pt x="280758" y="-234212"/>
                    <a:pt x="294625" y="-244923"/>
                  </a:cubicBezTo>
                  <a:cubicBezTo>
                    <a:pt x="308491" y="-255633"/>
                    <a:pt x="322600" y="-266018"/>
                    <a:pt x="336971" y="-276016"/>
                  </a:cubicBezTo>
                  <a:cubicBezTo>
                    <a:pt x="351342" y="-286015"/>
                    <a:pt x="365976" y="-295627"/>
                    <a:pt x="380885" y="-304792"/>
                  </a:cubicBezTo>
                  <a:cubicBezTo>
                    <a:pt x="395793" y="-313956"/>
                    <a:pt x="410977" y="-322674"/>
                    <a:pt x="426430" y="-330884"/>
                  </a:cubicBezTo>
                  <a:cubicBezTo>
                    <a:pt x="441884" y="-339095"/>
                    <a:pt x="457609" y="-346798"/>
                    <a:pt x="473597" y="-353944"/>
                  </a:cubicBezTo>
                  <a:cubicBezTo>
                    <a:pt x="489586" y="-361090"/>
                    <a:pt x="505838" y="-367678"/>
                    <a:pt x="522294" y="-373668"/>
                  </a:cubicBezTo>
                  <a:cubicBezTo>
                    <a:pt x="538749" y="-379658"/>
                    <a:pt x="555409" y="-385049"/>
                    <a:pt x="572350" y="-389825"/>
                  </a:cubicBezTo>
                  <a:cubicBezTo>
                    <a:pt x="589291" y="-394600"/>
                    <a:pt x="606514" y="-398759"/>
                    <a:pt x="623532" y="-402281"/>
                  </a:cubicBezTo>
                  <a:cubicBezTo>
                    <a:pt x="640551" y="-405802"/>
                    <a:pt x="657365" y="-408687"/>
                    <a:pt x="675571" y="-411011"/>
                  </a:cubicBezTo>
                  <a:cubicBezTo>
                    <a:pt x="693776" y="-413336"/>
                    <a:pt x="713373" y="-415101"/>
                    <a:pt x="728183" y="-416094"/>
                  </a:cubicBezTo>
                  <a:cubicBezTo>
                    <a:pt x="742994" y="-417086"/>
                    <a:pt x="753017" y="-417306"/>
                    <a:pt x="763040" y="-417525"/>
                  </a:cubicBezTo>
                  <a:cubicBezTo>
                    <a:pt x="765775" y="-417585"/>
                    <a:pt x="767600" y="-419235"/>
                    <a:pt x="767600" y="-421325"/>
                  </a:cubicBezTo>
                  <a:cubicBezTo>
                    <a:pt x="767600" y="-423415"/>
                    <a:pt x="765776" y="-425077"/>
                    <a:pt x="763040" y="-425125"/>
                  </a:cubicBezTo>
                  <a:cubicBezTo>
                    <a:pt x="752924" y="-425304"/>
                    <a:pt x="742808" y="-425483"/>
                    <a:pt x="727800" y="-425073"/>
                  </a:cubicBezTo>
                  <a:cubicBezTo>
                    <a:pt x="712792" y="-424662"/>
                    <a:pt x="692892" y="-423662"/>
                    <a:pt x="674344" y="-422036"/>
                  </a:cubicBezTo>
                  <a:cubicBezTo>
                    <a:pt x="655796" y="-420410"/>
                    <a:pt x="638599" y="-418158"/>
                    <a:pt x="621141" y="-415260"/>
                  </a:cubicBezTo>
                  <a:cubicBezTo>
                    <a:pt x="603683" y="-412363"/>
                    <a:pt x="585965" y="-408821"/>
                    <a:pt x="568483" y="-404631"/>
                  </a:cubicBezTo>
                  <a:cubicBezTo>
                    <a:pt x="551000" y="-400442"/>
                    <a:pt x="533754" y="-395607"/>
                    <a:pt x="516672" y="-390144"/>
                  </a:cubicBezTo>
                  <a:cubicBezTo>
                    <a:pt x="499590" y="-384682"/>
                    <a:pt x="482673" y="-378592"/>
                    <a:pt x="465992" y="-371915"/>
                  </a:cubicBezTo>
                  <a:cubicBezTo>
                    <a:pt x="449310" y="-365238"/>
                    <a:pt x="432865" y="-357974"/>
                    <a:pt x="416672" y="-350176"/>
                  </a:cubicBezTo>
                  <a:cubicBezTo>
                    <a:pt x="400480" y="-342378"/>
                    <a:pt x="384540" y="-334048"/>
                    <a:pt x="368868" y="-325248"/>
                  </a:cubicBezTo>
                  <a:cubicBezTo>
                    <a:pt x="353195" y="-316449"/>
                    <a:pt x="337790" y="-307180"/>
                    <a:pt x="322647" y="-297511"/>
                  </a:cubicBezTo>
                  <a:cubicBezTo>
                    <a:pt x="307504" y="-287842"/>
                    <a:pt x="292625" y="-277772"/>
                    <a:pt x="277994" y="-267369"/>
                  </a:cubicBezTo>
                  <a:cubicBezTo>
                    <a:pt x="263363" y="-256966"/>
                    <a:pt x="248981" y="-246229"/>
                    <a:pt x="234824" y="-235222"/>
                  </a:cubicBezTo>
                  <a:cubicBezTo>
                    <a:pt x="220666" y="-224214"/>
                    <a:pt x="206733" y="-212937"/>
                    <a:pt x="192995" y="-201448"/>
                  </a:cubicBezTo>
                  <a:cubicBezTo>
                    <a:pt x="179257" y="-189959"/>
                    <a:pt x="165714" y="-178259"/>
                    <a:pt x="152331" y="-166399"/>
                  </a:cubicBezTo>
                  <a:cubicBezTo>
                    <a:pt x="138949" y="-154539"/>
                    <a:pt x="125728" y="-142521"/>
                    <a:pt x="112631" y="-130392"/>
                  </a:cubicBezTo>
                  <a:cubicBezTo>
                    <a:pt x="99535" y="-118263"/>
                    <a:pt x="86564" y="-106024"/>
                    <a:pt x="73681" y="-93718"/>
                  </a:cubicBezTo>
                  <a:cubicBezTo>
                    <a:pt x="60799" y="-81413"/>
                    <a:pt x="48004" y="-69041"/>
                    <a:pt x="35261" y="-56644"/>
                  </a:cubicBezTo>
                  <a:cubicBezTo>
                    <a:pt x="22519" y="-44248"/>
                    <a:pt x="9827" y="-31827"/>
                    <a:pt x="-2850" y="-19423"/>
                  </a:cubicBezTo>
                  <a:cubicBezTo>
                    <a:pt x="-15527" y="-7018"/>
                    <a:pt x="-28189" y="5370"/>
                    <a:pt x="-40872" y="17704"/>
                  </a:cubicBezTo>
                  <a:cubicBezTo>
                    <a:pt x="-53554" y="30038"/>
                    <a:pt x="-66258" y="42318"/>
                    <a:pt x="-79020" y="54496"/>
                  </a:cubicBezTo>
                  <a:cubicBezTo>
                    <a:pt x="-91782" y="66674"/>
                    <a:pt x="-104603" y="78752"/>
                    <a:pt x="-117503" y="90707"/>
                  </a:cubicBezTo>
                  <a:cubicBezTo>
                    <a:pt x="-130404" y="102662"/>
                    <a:pt x="-143383" y="114494"/>
                    <a:pt x="-156523" y="126080"/>
                  </a:cubicBezTo>
                  <a:cubicBezTo>
                    <a:pt x="-169664" y="137666"/>
                    <a:pt x="-182966" y="149006"/>
                    <a:pt x="-196268" y="16034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2" name="MainTopic">
              <a:hlinkClick r:id="rId11" action="ppaction://hlinksldjump"/>
            </p:cNvPr>
            <p:cNvSpPr/>
            <p:nvPr>
              <p:custDataLst>
                <p:tags r:id="rId10"/>
              </p:custDataLst>
            </p:nvPr>
          </p:nvSpPr>
          <p:spPr bwMode="auto">
            <a:xfrm flipV="1">
              <a:off x="8140913" y="1703201"/>
              <a:ext cx="1933294" cy="1446876"/>
            </a:xfrm>
            <a:custGeom>
              <a:gdLst>
                <a:gd name="T0" fmla="*/ 135280 w 1026000"/>
                <a:gd name="T1" fmla="*/ 71440 h 296400"/>
                <a:gd name="T2" fmla="*/ 887680 w 1026000"/>
                <a:gd name="T3" fmla="*/ 238640 h 296400"/>
              </a:gdLst>
              <a:rect l="T0" t="T1" r="T2" b="T3"/>
              <a:pathLst>
                <a:path w="1026000" h="2964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266000"/>
                  </a:lnTo>
                  <a:cubicBezTo>
                    <a:pt x="1026000" y="282781"/>
                    <a:pt x="1012381" y="296400"/>
                    <a:pt x="9956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1" action="ppaction://hlinksldjump"/>
                </a:rPr>
                <a:t>内能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2"/>
            </p:custDataLst>
          </p:nvPr>
        </p:nvGrpSpPr>
        <p:grpSpPr>
          <a:xfrm>
            <a:off x="4838877" y="2229986"/>
            <a:ext cx="1546286" cy="663655"/>
            <a:chOff x="11566" y="4605"/>
            <a:chExt cx="4134" cy="1393"/>
          </a:xfrm>
        </p:grpSpPr>
        <p:sp>
          <p:nvSpPr>
            <p:cNvPr id="4169" name="MMConnector"/>
            <p:cNvSpPr/>
            <p:nvPr>
              <p:custDataLst>
                <p:tags r:id="rId13"/>
              </p:custDataLst>
            </p:nvPr>
          </p:nvSpPr>
          <p:spPr bwMode="auto">
            <a:xfrm rot="20205068" flipV="1">
              <a:off x="11566" y="5536"/>
              <a:ext cx="1664" cy="202"/>
            </a:xfrm>
            <a:custGeom>
              <a:gdLst>
                <a:gd name="T0" fmla="*/ -36 w 798776"/>
                <a:gd name="T1" fmla="*/ -124 h 30387"/>
                <a:gd name="T2" fmla="*/ -70 w 798776"/>
                <a:gd name="T3" fmla="*/ -25 h 30387"/>
                <a:gd name="T4" fmla="*/ -38 w 798776"/>
                <a:gd name="T5" fmla="*/ 86 h 30387"/>
                <a:gd name="T6" fmla="*/ 17 w 798776"/>
                <a:gd name="T7" fmla="*/ 91 h 30387"/>
                <a:gd name="T8" fmla="*/ 72 w 798776"/>
                <a:gd name="T9" fmla="*/ 96 h 30387"/>
                <a:gd name="T10" fmla="*/ 127 w 798776"/>
                <a:gd name="T11" fmla="*/ 101 h 30387"/>
                <a:gd name="T12" fmla="*/ 182 w 798776"/>
                <a:gd name="T13" fmla="*/ 105 h 30387"/>
                <a:gd name="T14" fmla="*/ 237 w 798776"/>
                <a:gd name="T15" fmla="*/ 110 h 30387"/>
                <a:gd name="T16" fmla="*/ 293 w 798776"/>
                <a:gd name="T17" fmla="*/ 115 h 30387"/>
                <a:gd name="T18" fmla="*/ 348 w 798776"/>
                <a:gd name="T19" fmla="*/ 119 h 30387"/>
                <a:gd name="T20" fmla="*/ 403 w 798776"/>
                <a:gd name="T21" fmla="*/ 122 h 30387"/>
                <a:gd name="T22" fmla="*/ 458 w 798776"/>
                <a:gd name="T23" fmla="*/ 125 h 30387"/>
                <a:gd name="T24" fmla="*/ 513 w 798776"/>
                <a:gd name="T25" fmla="*/ 127 h 30387"/>
                <a:gd name="T26" fmla="*/ 569 w 798776"/>
                <a:gd name="T27" fmla="*/ 127 h 30387"/>
                <a:gd name="T28" fmla="*/ 624 w 798776"/>
                <a:gd name="T29" fmla="*/ 127 h 30387"/>
                <a:gd name="T30" fmla="*/ 679 w 798776"/>
                <a:gd name="T31" fmla="*/ 125 h 30387"/>
                <a:gd name="T32" fmla="*/ 734 w 798776"/>
                <a:gd name="T33" fmla="*/ 122 h 30387"/>
                <a:gd name="T34" fmla="*/ 791 w 798776"/>
                <a:gd name="T35" fmla="*/ 116 h 30387"/>
                <a:gd name="T36" fmla="*/ 796 w 798776"/>
                <a:gd name="T37" fmla="*/ 101 h 30387"/>
                <a:gd name="T38" fmla="*/ 791 w 798776"/>
                <a:gd name="T39" fmla="*/ 86 h 30387"/>
                <a:gd name="T40" fmla="*/ 734 w 798776"/>
                <a:gd name="T41" fmla="*/ 79 h 30387"/>
                <a:gd name="T42" fmla="*/ 679 w 798776"/>
                <a:gd name="T43" fmla="*/ 71 h 30387"/>
                <a:gd name="T44" fmla="*/ 624 w 798776"/>
                <a:gd name="T45" fmla="*/ 60 h 30387"/>
                <a:gd name="T46" fmla="*/ 569 w 798776"/>
                <a:gd name="T47" fmla="*/ 49 h 30387"/>
                <a:gd name="T48" fmla="*/ 514 w 798776"/>
                <a:gd name="T49" fmla="*/ 36 h 30387"/>
                <a:gd name="T50" fmla="*/ 459 w 798776"/>
                <a:gd name="T51" fmla="*/ 23 h 30387"/>
                <a:gd name="T52" fmla="*/ 404 w 798776"/>
                <a:gd name="T53" fmla="*/ 8 h 30387"/>
                <a:gd name="T54" fmla="*/ 349 w 798776"/>
                <a:gd name="T55" fmla="*/ -7 h 30387"/>
                <a:gd name="T56" fmla="*/ 294 w 798776"/>
                <a:gd name="T57" fmla="*/ -23 h 30387"/>
                <a:gd name="T58" fmla="*/ 239 w 798776"/>
                <a:gd name="T59" fmla="*/ -40 h 30387"/>
                <a:gd name="T60" fmla="*/ 184 w 798776"/>
                <a:gd name="T61" fmla="*/ -56 h 30387"/>
                <a:gd name="T62" fmla="*/ 129 w 798776"/>
                <a:gd name="T63" fmla="*/ -73 h 30387"/>
                <a:gd name="T64" fmla="*/ 74 w 798776"/>
                <a:gd name="T65" fmla="*/ -90 h 30387"/>
                <a:gd name="T66" fmla="*/ 19 w 798776"/>
                <a:gd name="T67" fmla="*/ -107 h 30387"/>
                <a:gd name="T68" fmla="*/ -36 w 798776"/>
                <a:gd name="T69" fmla="*/ -124 h 303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8776"/>
                <a:gd name="T106" fmla="*/ 0 h 30387"/>
                <a:gd name="T107" fmla="*/ 798776 w 798776"/>
                <a:gd name="T108" fmla="*/ 30387 h 30387"/>
              </a:gdLst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8776" h="30387">
                  <a:moveTo>
                    <a:pt x="-34415" y="-31303"/>
                  </a:moveTo>
                  <a:cubicBezTo>
                    <a:pt x="-53508" y="-32811"/>
                    <a:pt x="-66893" y="-20940"/>
                    <a:pt x="-67622" y="-6328"/>
                  </a:cubicBezTo>
                  <a:cubicBezTo>
                    <a:pt x="-68351" y="8284"/>
                    <a:pt x="-56215" y="21413"/>
                    <a:pt x="-37068" y="21830"/>
                  </a:cubicBezTo>
                  <a:cubicBezTo>
                    <a:pt x="-19343" y="22216"/>
                    <a:pt x="-1618" y="22602"/>
                    <a:pt x="16109" y="23000"/>
                  </a:cubicBezTo>
                  <a:cubicBezTo>
                    <a:pt x="33837" y="23398"/>
                    <a:pt x="51568" y="23809"/>
                    <a:pt x="69300" y="24222"/>
                  </a:cubicBezTo>
                  <a:cubicBezTo>
                    <a:pt x="87032" y="24636"/>
                    <a:pt x="104767" y="25052"/>
                    <a:pt x="122504" y="25467"/>
                  </a:cubicBezTo>
                  <a:cubicBezTo>
                    <a:pt x="140240" y="25883"/>
                    <a:pt x="157979" y="26297"/>
                    <a:pt x="175720" y="26705"/>
                  </a:cubicBezTo>
                  <a:cubicBezTo>
                    <a:pt x="193462" y="27113"/>
                    <a:pt x="211205" y="27514"/>
                    <a:pt x="228950" y="27903"/>
                  </a:cubicBezTo>
                  <a:cubicBezTo>
                    <a:pt x="246695" y="28292"/>
                    <a:pt x="264442" y="28669"/>
                    <a:pt x="282191" y="29027"/>
                  </a:cubicBezTo>
                  <a:cubicBezTo>
                    <a:pt x="299940" y="29385"/>
                    <a:pt x="317691" y="29725"/>
                    <a:pt x="335444" y="30040"/>
                  </a:cubicBezTo>
                  <a:cubicBezTo>
                    <a:pt x="353196" y="30355"/>
                    <a:pt x="370951" y="30645"/>
                    <a:pt x="388706" y="30905"/>
                  </a:cubicBezTo>
                  <a:cubicBezTo>
                    <a:pt x="406462" y="31164"/>
                    <a:pt x="424219" y="31392"/>
                    <a:pt x="441977" y="31582"/>
                  </a:cubicBezTo>
                  <a:cubicBezTo>
                    <a:pt x="459734" y="31773"/>
                    <a:pt x="477492" y="31926"/>
                    <a:pt x="495253" y="32034"/>
                  </a:cubicBezTo>
                  <a:cubicBezTo>
                    <a:pt x="513013" y="32142"/>
                    <a:pt x="530776" y="32206"/>
                    <a:pt x="548531" y="32219"/>
                  </a:cubicBezTo>
                  <a:cubicBezTo>
                    <a:pt x="566286" y="32231"/>
                    <a:pt x="584034" y="32193"/>
                    <a:pt x="601809" y="32096"/>
                  </a:cubicBezTo>
                  <a:cubicBezTo>
                    <a:pt x="619583" y="31999"/>
                    <a:pt x="637385" y="31842"/>
                    <a:pt x="655081" y="31627"/>
                  </a:cubicBezTo>
                  <a:cubicBezTo>
                    <a:pt x="672776" y="31411"/>
                    <a:pt x="690367" y="31137"/>
                    <a:pt x="708342" y="30771"/>
                  </a:cubicBezTo>
                  <a:cubicBezTo>
                    <a:pt x="726316" y="30405"/>
                    <a:pt x="744675" y="29948"/>
                    <a:pt x="763034" y="29491"/>
                  </a:cubicBezTo>
                  <a:cubicBezTo>
                    <a:pt x="765769" y="29423"/>
                    <a:pt x="767594" y="27740"/>
                    <a:pt x="767594" y="25650"/>
                  </a:cubicBezTo>
                  <a:cubicBezTo>
                    <a:pt x="767594" y="23560"/>
                    <a:pt x="765769" y="21891"/>
                    <a:pt x="763034" y="21809"/>
                  </a:cubicBezTo>
                  <a:cubicBezTo>
                    <a:pt x="744703" y="21254"/>
                    <a:pt x="726372" y="20700"/>
                    <a:pt x="708433" y="20055"/>
                  </a:cubicBezTo>
                  <a:cubicBezTo>
                    <a:pt x="690495" y="19409"/>
                    <a:pt x="672949" y="18672"/>
                    <a:pt x="655303" y="17877"/>
                  </a:cubicBezTo>
                  <a:cubicBezTo>
                    <a:pt x="637657" y="17082"/>
                    <a:pt x="619910" y="16228"/>
                    <a:pt x="602196" y="15315"/>
                  </a:cubicBezTo>
                  <a:cubicBezTo>
                    <a:pt x="584481" y="14402"/>
                    <a:pt x="566797" y="13429"/>
                    <a:pt x="549110" y="12406"/>
                  </a:cubicBezTo>
                  <a:cubicBezTo>
                    <a:pt x="531422" y="11384"/>
                    <a:pt x="513730" y="10310"/>
                    <a:pt x="496043" y="9192"/>
                  </a:cubicBezTo>
                  <a:cubicBezTo>
                    <a:pt x="478355" y="8075"/>
                    <a:pt x="460673" y="6913"/>
                    <a:pt x="442991" y="5713"/>
                  </a:cubicBezTo>
                  <a:cubicBezTo>
                    <a:pt x="425310" y="4513"/>
                    <a:pt x="407630" y="3276"/>
                    <a:pt x="389952" y="2007"/>
                  </a:cubicBezTo>
                  <a:cubicBezTo>
                    <a:pt x="372274" y="739"/>
                    <a:pt x="354597" y="-561"/>
                    <a:pt x="336921" y="-1885"/>
                  </a:cubicBezTo>
                  <a:cubicBezTo>
                    <a:pt x="319245" y="-3209"/>
                    <a:pt x="301569" y="-4558"/>
                    <a:pt x="283894" y="-5925"/>
                  </a:cubicBezTo>
                  <a:cubicBezTo>
                    <a:pt x="266218" y="-7292"/>
                    <a:pt x="248542" y="-8678"/>
                    <a:pt x="230866" y="-10076"/>
                  </a:cubicBezTo>
                  <a:cubicBezTo>
                    <a:pt x="213190" y="-11474"/>
                    <a:pt x="195512" y="-12885"/>
                    <a:pt x="177834" y="-14302"/>
                  </a:cubicBezTo>
                  <a:cubicBezTo>
                    <a:pt x="160155" y="-15720"/>
                    <a:pt x="142475" y="-17144"/>
                    <a:pt x="124793" y="-18570"/>
                  </a:cubicBezTo>
                  <a:cubicBezTo>
                    <a:pt x="107111" y="-19995"/>
                    <a:pt x="89427" y="-21422"/>
                    <a:pt x="71740" y="-22846"/>
                  </a:cubicBezTo>
                  <a:cubicBezTo>
                    <a:pt x="54053" y="-24269"/>
                    <a:pt x="36365" y="-25691"/>
                    <a:pt x="18672" y="-27100"/>
                  </a:cubicBezTo>
                  <a:cubicBezTo>
                    <a:pt x="979" y="-28509"/>
                    <a:pt x="-16718" y="-29906"/>
                    <a:pt x="-34415" y="-31303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0" name="MainTopic">
              <a:hlinkClick r:id="rId15" action="ppaction://hlinksldjump"/>
            </p:cNvPr>
            <p:cNvSpPr/>
            <p:nvPr>
              <p:custDataLst>
                <p:tags r:id="rId14"/>
              </p:custDataLst>
            </p:nvPr>
          </p:nvSpPr>
          <p:spPr bwMode="auto">
            <a:xfrm>
              <a:off x="12826" y="4605"/>
              <a:ext cx="2874" cy="1393"/>
            </a:xfrm>
            <a:custGeom>
              <a:gdLst>
                <a:gd name="T0" fmla="*/ 135380 w 959143"/>
                <a:gd name="T1" fmla="*/ 71553 h 463600"/>
                <a:gd name="T2" fmla="*/ 820979 w 959143"/>
                <a:gd name="T3" fmla="*/ 405692 h 463600"/>
              </a:gdLst>
              <a:rect l="T0" t="T1" r="T2" b="T3"/>
              <a:pathLst>
                <a:path w="959143" h="463600">
                  <a:moveTo>
                    <a:pt x="30400" y="0"/>
                  </a:moveTo>
                  <a:lnTo>
                    <a:pt x="928743" y="0"/>
                  </a:lnTo>
                  <a:cubicBezTo>
                    <a:pt x="945524" y="0"/>
                    <a:pt x="959143" y="13619"/>
                    <a:pt x="959143" y="30400"/>
                  </a:cubicBezTo>
                  <a:lnTo>
                    <a:pt x="959143" y="433200"/>
                  </a:lnTo>
                  <a:cubicBezTo>
                    <a:pt x="959143" y="449981"/>
                    <a:pt x="945524" y="463600"/>
                    <a:pt x="928743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5" action="ppaction://hlinksldjump"/>
                </a:rPr>
                <a:t> 热量 比热容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2771867" y="1317708"/>
            <a:ext cx="1886003" cy="1843353"/>
            <a:chOff x="3291205" y="1771897"/>
            <a:chExt cx="2616200" cy="2402593"/>
          </a:xfrm>
        </p:grpSpPr>
        <p:sp>
          <p:nvSpPr>
            <p:cNvPr id="4165" name="MMConnector"/>
            <p:cNvSpPr/>
            <p:nvPr>
              <p:custDataLst>
                <p:tags r:id="rId17"/>
              </p:custDataLst>
            </p:nvPr>
          </p:nvSpPr>
          <p:spPr bwMode="auto">
            <a:xfrm>
              <a:off x="5307965" y="3393440"/>
              <a:ext cx="599440" cy="781050"/>
            </a:xfrm>
            <a:custGeom>
              <a:gdLst>
                <a:gd name="T0" fmla="*/ 48997 w 841892"/>
                <a:gd name="T1" fmla="*/ 231213 h 243673"/>
                <a:gd name="T2" fmla="*/ 77190 w 841892"/>
                <a:gd name="T3" fmla="*/ 190832 h 243673"/>
                <a:gd name="T4" fmla="*/ 63282 w 841892"/>
                <a:gd name="T5" fmla="*/ 73280 h 243673"/>
                <a:gd name="T6" fmla="*/ 28098 w 841892"/>
                <a:gd name="T7" fmla="*/ 12465 h 243673"/>
                <a:gd name="T8" fmla="*/ -7051 w 841892"/>
                <a:gd name="T9" fmla="*/ -49888 h 243673"/>
                <a:gd name="T10" fmla="*/ -42223 w 841892"/>
                <a:gd name="T11" fmla="*/ -113026 h 243673"/>
                <a:gd name="T12" fmla="*/ -77479 w 841892"/>
                <a:gd name="T13" fmla="*/ -176168 h 243673"/>
                <a:gd name="T14" fmla="*/ -112883 w 841892"/>
                <a:gd name="T15" fmla="*/ -238492 h 243673"/>
                <a:gd name="T16" fmla="*/ -148494 w 841892"/>
                <a:gd name="T17" fmla="*/ -299159 h 243673"/>
                <a:gd name="T18" fmla="*/ -184365 w 841892"/>
                <a:gd name="T19" fmla="*/ -357310 h 243673"/>
                <a:gd name="T20" fmla="*/ -220539 w 841892"/>
                <a:gd name="T21" fmla="*/ -412082 h 243673"/>
                <a:gd name="T22" fmla="*/ -257042 w 841892"/>
                <a:gd name="T23" fmla="*/ -462637 h 243673"/>
                <a:gd name="T24" fmla="*/ -293884 w 841892"/>
                <a:gd name="T25" fmla="*/ -508162 h 243673"/>
                <a:gd name="T26" fmla="*/ -331055 w 841892"/>
                <a:gd name="T27" fmla="*/ -547921 h 243673"/>
                <a:gd name="T28" fmla="*/ -368524 w 841892"/>
                <a:gd name="T29" fmla="*/ -581266 h 243673"/>
                <a:gd name="T30" fmla="*/ -406241 w 841892"/>
                <a:gd name="T31" fmla="*/ -607677 h 243673"/>
                <a:gd name="T32" fmla="*/ -444144 w 841892"/>
                <a:gd name="T33" fmla="*/ -626772 h 243673"/>
                <a:gd name="T34" fmla="*/ -482157 w 841892"/>
                <a:gd name="T35" fmla="*/ -638330 h 243673"/>
                <a:gd name="T36" fmla="*/ -520203 w 841892"/>
                <a:gd name="T37" fmla="*/ -642276 h 243673"/>
                <a:gd name="T38" fmla="*/ -543300 w 841892"/>
                <a:gd name="T39" fmla="*/ -640984 h 243673"/>
                <a:gd name="T40" fmla="*/ -546547 w 841892"/>
                <a:gd name="T41" fmla="*/ -628804 h 243673"/>
                <a:gd name="T42" fmla="*/ -543300 w 841892"/>
                <a:gd name="T43" fmla="*/ -616623 h 243673"/>
                <a:gd name="T44" fmla="*/ -520379 w 841892"/>
                <a:gd name="T45" fmla="*/ -612578 h 243673"/>
                <a:gd name="T46" fmla="*/ -482763 w 841892"/>
                <a:gd name="T47" fmla="*/ -599917 h 243673"/>
                <a:gd name="T48" fmla="*/ -445351 w 841892"/>
                <a:gd name="T49" fmla="*/ -579775 h 243673"/>
                <a:gd name="T50" fmla="*/ -408212 w 841892"/>
                <a:gd name="T51" fmla="*/ -552270 h 243673"/>
                <a:gd name="T52" fmla="*/ -371399 w 841892"/>
                <a:gd name="T53" fmla="*/ -517659 h 243673"/>
                <a:gd name="T54" fmla="*/ -334953 w 841892"/>
                <a:gd name="T55" fmla="*/ -476327 h 243673"/>
                <a:gd name="T56" fmla="*/ -298893 w 841892"/>
                <a:gd name="T57" fmla="*/ -428789 h 243673"/>
                <a:gd name="T58" fmla="*/ -263220 w 841892"/>
                <a:gd name="T59" fmla="*/ -375660 h 243673"/>
                <a:gd name="T60" fmla="*/ -227910 w 841892"/>
                <a:gd name="T61" fmla="*/ -317628 h 243673"/>
                <a:gd name="T62" fmla="*/ -192922 w 841892"/>
                <a:gd name="T63" fmla="*/ -255432 h 243673"/>
                <a:gd name="T64" fmla="*/ -158198 w 841892"/>
                <a:gd name="T65" fmla="*/ -189848 h 243673"/>
                <a:gd name="T66" fmla="*/ -123667 w 841892"/>
                <a:gd name="T67" fmla="*/ -121658 h 243673"/>
                <a:gd name="T68" fmla="*/ -89248 w 841892"/>
                <a:gd name="T69" fmla="*/ -51651 h 243673"/>
                <a:gd name="T70" fmla="*/ -54857 w 841892"/>
                <a:gd name="T71" fmla="*/ 19399 h 243673"/>
                <a:gd name="T72" fmla="*/ -20406 w 841892"/>
                <a:gd name="T73" fmla="*/ 90720 h 243673"/>
                <a:gd name="T74" fmla="*/ 14186 w 841892"/>
                <a:gd name="T75" fmla="*/ 161571 h 243673"/>
                <a:gd name="T76" fmla="*/ 48997 w 841892"/>
                <a:gd name="T77" fmla="*/ 231213 h 24367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1892"/>
                <a:gd name="T118" fmla="*/ 0 h 243673"/>
                <a:gd name="T119" fmla="*/ 841892 w 841892"/>
                <a:gd name="T120" fmla="*/ 243673 h 243673"/>
              </a:gdLst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1892" h="243673">
                  <a:moveTo>
                    <a:pt x="68815" y="72134"/>
                  </a:moveTo>
                  <a:cubicBezTo>
                    <a:pt x="86333" y="79876"/>
                    <a:pt x="102893" y="73086"/>
                    <a:pt x="108410" y="59536"/>
                  </a:cubicBezTo>
                  <a:cubicBezTo>
                    <a:pt x="113927" y="45986"/>
                    <a:pt x="106771" y="29690"/>
                    <a:pt x="88878" y="22862"/>
                  </a:cubicBezTo>
                  <a:cubicBezTo>
                    <a:pt x="72401" y="16575"/>
                    <a:pt x="55925" y="10288"/>
                    <a:pt x="39462" y="3889"/>
                  </a:cubicBezTo>
                  <a:cubicBezTo>
                    <a:pt x="23000" y="-2510"/>
                    <a:pt x="6552" y="-9020"/>
                    <a:pt x="-9903" y="-15564"/>
                  </a:cubicBezTo>
                  <a:cubicBezTo>
                    <a:pt x="-26358" y="-22107"/>
                    <a:pt x="-42819" y="-28683"/>
                    <a:pt x="-59300" y="-35262"/>
                  </a:cubicBezTo>
                  <a:cubicBezTo>
                    <a:pt x="-75781" y="-41841"/>
                    <a:pt x="-92281" y="-48422"/>
                    <a:pt x="-108816" y="-54961"/>
                  </a:cubicBezTo>
                  <a:cubicBezTo>
                    <a:pt x="-125351" y="-61499"/>
                    <a:pt x="-141921" y="-67995"/>
                    <a:pt x="-158540" y="-74405"/>
                  </a:cubicBezTo>
                  <a:cubicBezTo>
                    <a:pt x="-175158" y="-80815"/>
                    <a:pt x="-191825" y="-87139"/>
                    <a:pt x="-208554" y="-93332"/>
                  </a:cubicBezTo>
                  <a:cubicBezTo>
                    <a:pt x="-225283" y="-99525"/>
                    <a:pt x="-242072" y="-105587"/>
                    <a:pt x="-258934" y="-111474"/>
                  </a:cubicBezTo>
                  <a:cubicBezTo>
                    <a:pt x="-275795" y="-117360"/>
                    <a:pt x="-292728" y="-123071"/>
                    <a:pt x="-309739" y="-128562"/>
                  </a:cubicBezTo>
                  <a:cubicBezTo>
                    <a:pt x="-326749" y="-134053"/>
                    <a:pt x="-343837" y="-139325"/>
                    <a:pt x="-361006" y="-144334"/>
                  </a:cubicBezTo>
                  <a:cubicBezTo>
                    <a:pt x="-378175" y="-149343"/>
                    <a:pt x="-395425" y="-154091"/>
                    <a:pt x="-412750" y="-158537"/>
                  </a:cubicBezTo>
                  <a:cubicBezTo>
                    <a:pt x="-430075" y="-162984"/>
                    <a:pt x="-447476" y="-167130"/>
                    <a:pt x="-464955" y="-170941"/>
                  </a:cubicBezTo>
                  <a:cubicBezTo>
                    <a:pt x="-482434" y="-174752"/>
                    <a:pt x="-499992" y="-178229"/>
                    <a:pt x="-517579" y="-181344"/>
                  </a:cubicBezTo>
                  <a:cubicBezTo>
                    <a:pt x="-535166" y="-184459"/>
                    <a:pt x="-552783" y="-187213"/>
                    <a:pt x="-570551" y="-189584"/>
                  </a:cubicBezTo>
                  <a:cubicBezTo>
                    <a:pt x="-588320" y="-191954"/>
                    <a:pt x="-606240" y="-193941"/>
                    <a:pt x="-623784" y="-195541"/>
                  </a:cubicBezTo>
                  <a:cubicBezTo>
                    <a:pt x="-641327" y="-197141"/>
                    <a:pt x="-658493" y="-198355"/>
                    <a:pt x="-677172" y="-199147"/>
                  </a:cubicBezTo>
                  <a:cubicBezTo>
                    <a:pt x="-695850" y="-199939"/>
                    <a:pt x="-716042" y="-200310"/>
                    <a:pt x="-730606" y="-200378"/>
                  </a:cubicBezTo>
                  <a:cubicBezTo>
                    <a:pt x="-745171" y="-200446"/>
                    <a:pt x="-754108" y="-200211"/>
                    <a:pt x="-763046" y="-199975"/>
                  </a:cubicBezTo>
                  <a:cubicBezTo>
                    <a:pt x="-765781" y="-199903"/>
                    <a:pt x="-767606" y="-198265"/>
                    <a:pt x="-767606" y="-196175"/>
                  </a:cubicBezTo>
                  <a:cubicBezTo>
                    <a:pt x="-767606" y="-194085"/>
                    <a:pt x="-765781" y="-192444"/>
                    <a:pt x="-763046" y="-192375"/>
                  </a:cubicBezTo>
                  <a:cubicBezTo>
                    <a:pt x="-754163" y="-192151"/>
                    <a:pt x="-745281" y="-191926"/>
                    <a:pt x="-730853" y="-191113"/>
                  </a:cubicBezTo>
                  <a:cubicBezTo>
                    <a:pt x="-716425" y="-190301"/>
                    <a:pt x="-696453" y="-188900"/>
                    <a:pt x="-678023" y="-187163"/>
                  </a:cubicBezTo>
                  <a:cubicBezTo>
                    <a:pt x="-659593" y="-185426"/>
                    <a:pt x="-642705" y="-183352"/>
                    <a:pt x="-625480" y="-180879"/>
                  </a:cubicBezTo>
                  <a:cubicBezTo>
                    <a:pt x="-608256" y="-178407"/>
                    <a:pt x="-590695" y="-175536"/>
                    <a:pt x="-573319" y="-172298"/>
                  </a:cubicBezTo>
                  <a:cubicBezTo>
                    <a:pt x="-555943" y="-169061"/>
                    <a:pt x="-538751" y="-165456"/>
                    <a:pt x="-521617" y="-161500"/>
                  </a:cubicBezTo>
                  <a:cubicBezTo>
                    <a:pt x="-504483" y="-157544"/>
                    <a:pt x="-487406" y="-153236"/>
                    <a:pt x="-470429" y="-148605"/>
                  </a:cubicBezTo>
                  <a:cubicBezTo>
                    <a:pt x="-453452" y="-143974"/>
                    <a:pt x="-436574" y="-139020"/>
                    <a:pt x="-419785" y="-133774"/>
                  </a:cubicBezTo>
                  <a:cubicBezTo>
                    <a:pt x="-402996" y="-128529"/>
                    <a:pt x="-386296" y="-122992"/>
                    <a:pt x="-369683" y="-117199"/>
                  </a:cubicBezTo>
                  <a:cubicBezTo>
                    <a:pt x="-353069" y="-111406"/>
                    <a:pt x="-336542" y="-105359"/>
                    <a:pt x="-320091" y="-99094"/>
                  </a:cubicBezTo>
                  <a:cubicBezTo>
                    <a:pt x="-303640" y="-92829"/>
                    <a:pt x="-287265" y="-86348"/>
                    <a:pt x="-270952" y="-79690"/>
                  </a:cubicBezTo>
                  <a:cubicBezTo>
                    <a:pt x="-254639" y="-73033"/>
                    <a:pt x="-238389" y="-66199"/>
                    <a:pt x="-222184" y="-59229"/>
                  </a:cubicBezTo>
                  <a:cubicBezTo>
                    <a:pt x="-205979" y="-52260"/>
                    <a:pt x="-189819" y="-45155"/>
                    <a:pt x="-173686" y="-37955"/>
                  </a:cubicBezTo>
                  <a:cubicBezTo>
                    <a:pt x="-157552" y="-30756"/>
                    <a:pt x="-141446" y="-23462"/>
                    <a:pt x="-125346" y="-16114"/>
                  </a:cubicBezTo>
                  <a:cubicBezTo>
                    <a:pt x="-109245" y="-8766"/>
                    <a:pt x="-93152" y="-1363"/>
                    <a:pt x="-77044" y="6052"/>
                  </a:cubicBezTo>
                  <a:cubicBezTo>
                    <a:pt x="-60936" y="13467"/>
                    <a:pt x="-44812" y="20894"/>
                    <a:pt x="-28660" y="28303"/>
                  </a:cubicBezTo>
                  <a:cubicBezTo>
                    <a:pt x="-12508" y="35713"/>
                    <a:pt x="3673" y="43104"/>
                    <a:pt x="19924" y="50407"/>
                  </a:cubicBezTo>
                  <a:cubicBezTo>
                    <a:pt x="36174" y="57709"/>
                    <a:pt x="52495" y="64922"/>
                    <a:pt x="68815" y="72134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6" name="MainTopic"/>
            <p:cNvSpPr/>
            <p:nvPr>
              <p:custDataLst>
                <p:tags r:id="rId18"/>
              </p:custDataLst>
            </p:nvPr>
          </p:nvSpPr>
          <p:spPr bwMode="auto">
            <a:xfrm>
              <a:off x="3291205" y="1771897"/>
              <a:ext cx="1482316" cy="1884341"/>
            </a:xfrm>
            <a:custGeom>
              <a:gdLst>
                <a:gd name="T0" fmla="*/ 135280 w 758456"/>
                <a:gd name="T1" fmla="*/ 71440 h 463600"/>
                <a:gd name="T2" fmla="*/ 620136 w 758456"/>
                <a:gd name="T3" fmla="*/ 405840 h 463600"/>
              </a:gdLst>
              <a:rect l="T0" t="T1" r="T2" b="T3"/>
              <a:pathLst>
                <a:path w="758456" h="463600">
                  <a:moveTo>
                    <a:pt x="30400" y="0"/>
                  </a:moveTo>
                  <a:lnTo>
                    <a:pt x="728056" y="0"/>
                  </a:lnTo>
                  <a:cubicBezTo>
                    <a:pt x="744837" y="0"/>
                    <a:pt x="758456" y="13619"/>
                    <a:pt x="758456" y="30400"/>
                  </a:cubicBezTo>
                  <a:lnTo>
                    <a:pt x="758456" y="433200"/>
                  </a:lnTo>
                  <a:cubicBezTo>
                    <a:pt x="758456" y="449981"/>
                    <a:pt x="744837" y="463600"/>
                    <a:pt x="728056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9" action="ppaction://hlinksldjump"/>
                </a:rPr>
                <a:t>分子动理论的初步知识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20"/>
            </p:custDataLst>
          </p:nvPr>
        </p:nvGrpSpPr>
        <p:grpSpPr>
          <a:xfrm>
            <a:off x="7551259" y="2306237"/>
            <a:ext cx="548879" cy="1002506"/>
            <a:chOff x="15775" y="4744"/>
            <a:chExt cx="1152" cy="2105"/>
          </a:xfrm>
        </p:grpSpPr>
        <p:sp>
          <p:nvSpPr>
            <p:cNvPr id="4163" name="MMConnector"/>
            <p:cNvSpPr/>
            <p:nvPr>
              <p:custDataLst>
                <p:tags r:id="rId21"/>
              </p:custDataLst>
            </p:nvPr>
          </p:nvSpPr>
          <p:spPr bwMode="auto">
            <a:xfrm>
              <a:off x="15775" y="5807"/>
              <a:ext cx="572" cy="1042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4" name="SubTopic"/>
            <p:cNvSpPr/>
            <p:nvPr>
              <p:custDataLst>
                <p:tags r:id="rId22"/>
              </p:custDataLst>
            </p:nvPr>
          </p:nvSpPr>
          <p:spPr bwMode="auto">
            <a:xfrm>
              <a:off x="16061" y="4744"/>
              <a:ext cx="866" cy="542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zh-CN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7" name="组合 26" title=""/>
          <p:cNvGrpSpPr/>
          <p:nvPr>
            <p:custDataLst>
              <p:tags r:id="rId23"/>
            </p:custDataLst>
          </p:nvPr>
        </p:nvGrpSpPr>
        <p:grpSpPr>
          <a:xfrm>
            <a:off x="7598240" y="2895786"/>
            <a:ext cx="896058" cy="323136"/>
            <a:chOff x="15888" y="6057"/>
            <a:chExt cx="1881" cy="678"/>
          </a:xfrm>
        </p:grpSpPr>
        <p:sp>
          <p:nvSpPr>
            <p:cNvPr id="4161" name="MMConnector"/>
            <p:cNvSpPr/>
            <p:nvPr>
              <p:custDataLst>
                <p:tags r:id="rId24"/>
              </p:custDataLst>
            </p:nvPr>
          </p:nvSpPr>
          <p:spPr bwMode="auto">
            <a:xfrm>
              <a:off x="15888" y="6464"/>
              <a:ext cx="572" cy="271"/>
            </a:xfrm>
            <a:custGeom>
              <a:gdLst>
                <a:gd name="T0" fmla="*/ -286 w 250789"/>
                <a:gd name="T1" fmla="*/ -136 h 90250"/>
                <a:gd name="T2" fmla="*/ 286 w 250789"/>
                <a:gd name="T3" fmla="*/ 136 h 90250"/>
                <a:gd name="T4" fmla="*/ 0 60000 65536"/>
                <a:gd name="T5" fmla="*/ 0 60000 65536"/>
                <a:gd name="T6" fmla="*/ 0 w 250789"/>
                <a:gd name="T7" fmla="*/ 0 h 90250"/>
                <a:gd name="T8" fmla="*/ 250789 w 250789"/>
                <a:gd name="T9" fmla="*/ 90250 h 90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90250" fill="none">
                  <a:moveTo>
                    <a:pt x="-125394" y="-45125"/>
                  </a:moveTo>
                  <a:cubicBezTo>
                    <a:pt x="-14482" y="-45125"/>
                    <a:pt x="25431" y="45125"/>
                    <a:pt x="125394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2" name="SubTopic"/>
            <p:cNvSpPr/>
            <p:nvPr>
              <p:custDataLst>
                <p:tags r:id="rId25"/>
              </p:custDataLst>
            </p:nvPr>
          </p:nvSpPr>
          <p:spPr bwMode="auto">
            <a:xfrm>
              <a:off x="16111" y="6057"/>
              <a:ext cx="1658" cy="542"/>
            </a:xfrm>
            <a:custGeom>
              <a:gdLst>
                <a:gd name="T0" fmla="*/ 54126 w 623200"/>
                <a:gd name="T1" fmla="*/ 25976 h 180500"/>
                <a:gd name="T2" fmla="*/ 570953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zh-CN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物理意义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6"/>
            </p:custDataLst>
          </p:nvPr>
        </p:nvGrpSpPr>
        <p:grpSpPr>
          <a:xfrm>
            <a:off x="1643156" y="1238250"/>
            <a:ext cx="1246584" cy="1237060"/>
            <a:chOff x="2967" y="3082"/>
            <a:chExt cx="2617" cy="2598"/>
          </a:xfrm>
        </p:grpSpPr>
        <p:sp>
          <p:nvSpPr>
            <p:cNvPr id="4159" name="MMConnector"/>
            <p:cNvSpPr/>
            <p:nvPr>
              <p:custDataLst>
                <p:tags r:id="rId27"/>
              </p:custDataLst>
            </p:nvPr>
          </p:nvSpPr>
          <p:spPr bwMode="auto">
            <a:xfrm>
              <a:off x="5012" y="4310"/>
              <a:ext cx="572" cy="1370"/>
            </a:xfrm>
            <a:custGeom>
              <a:gdLst>
                <a:gd name="T0" fmla="*/ 286 w 250812"/>
                <a:gd name="T1" fmla="*/ 685 h 456000"/>
                <a:gd name="T2" fmla="*/ -286 w 250812"/>
                <a:gd name="T3" fmla="*/ -685 h 456000"/>
                <a:gd name="T4" fmla="*/ 0 60000 65536"/>
                <a:gd name="T5" fmla="*/ 0 60000 65536"/>
                <a:gd name="T6" fmla="*/ 0 w 250812"/>
                <a:gd name="T7" fmla="*/ 0 h 456000"/>
                <a:gd name="T8" fmla="*/ 250812 w 250812"/>
                <a:gd name="T9" fmla="*/ 456000 h 456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456000" fill="none">
                  <a:moveTo>
                    <a:pt x="125406" y="228000"/>
                  </a:moveTo>
                  <a:cubicBezTo>
                    <a:pt x="-24191" y="228000"/>
                    <a:pt x="64806" y="-228000"/>
                    <a:pt x="-125406" y="-228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0" name="SubTopic"/>
            <p:cNvSpPr/>
            <p:nvPr>
              <p:custDataLst>
                <p:tags r:id="rId28"/>
              </p:custDataLst>
            </p:nvPr>
          </p:nvSpPr>
          <p:spPr bwMode="auto">
            <a:xfrm>
              <a:off x="2967" y="3082"/>
              <a:ext cx="1798" cy="542"/>
            </a:xfrm>
            <a:custGeom>
              <a:gdLst>
                <a:gd name="T0" fmla="*/ 54071 w 623200"/>
                <a:gd name="T1" fmla="*/ 25976 h 180500"/>
                <a:gd name="T2" fmla="*/ 570862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物质的构成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29"/>
            </p:custDataLst>
          </p:nvPr>
        </p:nvGrpSpPr>
        <p:grpSpPr>
          <a:xfrm>
            <a:off x="1202591" y="1684231"/>
            <a:ext cx="1696727" cy="555990"/>
            <a:chOff x="2022" y="4018"/>
            <a:chExt cx="3562" cy="1169"/>
          </a:xfrm>
        </p:grpSpPr>
        <p:sp>
          <p:nvSpPr>
            <p:cNvPr id="4157" name="MMConnector"/>
            <p:cNvSpPr/>
            <p:nvPr>
              <p:custDataLst>
                <p:tags r:id="rId30"/>
              </p:custDataLst>
            </p:nvPr>
          </p:nvSpPr>
          <p:spPr bwMode="auto">
            <a:xfrm>
              <a:off x="5012" y="4802"/>
              <a:ext cx="572" cy="385"/>
            </a:xfrm>
            <a:custGeom>
              <a:gdLst>
                <a:gd name="T0" fmla="*/ 286 w 250812"/>
                <a:gd name="T1" fmla="*/ 193 h 128250"/>
                <a:gd name="T2" fmla="*/ -286 w 250812"/>
                <a:gd name="T3" fmla="*/ -193 h 128250"/>
                <a:gd name="T4" fmla="*/ 0 60000 65536"/>
                <a:gd name="T5" fmla="*/ 0 60000 65536"/>
                <a:gd name="T6" fmla="*/ 0 w 250812"/>
                <a:gd name="T7" fmla="*/ 0 h 128250"/>
                <a:gd name="T8" fmla="*/ 250812 w 250812"/>
                <a:gd name="T9" fmla="*/ 128250 h 128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128250" fill="none">
                  <a:moveTo>
                    <a:pt x="125406" y="64125"/>
                  </a:moveTo>
                  <a:cubicBezTo>
                    <a:pt x="10073" y="64125"/>
                    <a:pt x="-15144" y="-64125"/>
                    <a:pt x="-125406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8" name="SubTopic"/>
            <p:cNvSpPr/>
            <p:nvPr>
              <p:custDataLst>
                <p:tags r:id="rId31"/>
              </p:custDataLst>
            </p:nvPr>
          </p:nvSpPr>
          <p:spPr bwMode="auto">
            <a:xfrm>
              <a:off x="2022" y="4018"/>
              <a:ext cx="2721" cy="562"/>
            </a:xfrm>
            <a:custGeom>
              <a:gdLst>
                <a:gd name="T0" fmla="*/ 54071 w 623200"/>
                <a:gd name="T1" fmla="*/ 25976 h 180500"/>
                <a:gd name="T2" fmla="*/ 570862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分子热运动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9" name="组合 38" title=""/>
          <p:cNvGrpSpPr/>
          <p:nvPr>
            <p:custDataLst>
              <p:tags r:id="rId32"/>
            </p:custDataLst>
          </p:nvPr>
        </p:nvGrpSpPr>
        <p:grpSpPr>
          <a:xfrm>
            <a:off x="883564" y="2603897"/>
            <a:ext cx="2006176" cy="910828"/>
            <a:chOff x="1374" y="5951"/>
            <a:chExt cx="4210" cy="1913"/>
          </a:xfrm>
        </p:grpSpPr>
        <p:sp>
          <p:nvSpPr>
            <p:cNvPr id="4153" name="MMConnector"/>
            <p:cNvSpPr/>
            <p:nvPr>
              <p:custDataLst>
                <p:tags r:id="rId33"/>
              </p:custDataLst>
            </p:nvPr>
          </p:nvSpPr>
          <p:spPr bwMode="auto">
            <a:xfrm>
              <a:off x="5012" y="5951"/>
              <a:ext cx="572" cy="1913"/>
            </a:xfrm>
            <a:custGeom>
              <a:gdLst>
                <a:gd name="T0" fmla="*/ 286 w 250812"/>
                <a:gd name="T1" fmla="*/ -957 h 636500"/>
                <a:gd name="T2" fmla="*/ -286 w 250812"/>
                <a:gd name="T3" fmla="*/ 957 h 636500"/>
                <a:gd name="T4" fmla="*/ 0 60000 65536"/>
                <a:gd name="T5" fmla="*/ 0 60000 65536"/>
                <a:gd name="T6" fmla="*/ 0 w 250812"/>
                <a:gd name="T7" fmla="*/ 0 h 636500"/>
                <a:gd name="T8" fmla="*/ 250812 w 250812"/>
                <a:gd name="T9" fmla="*/ 636500 h 636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636500" fill="none">
                  <a:moveTo>
                    <a:pt x="125406" y="-318250"/>
                  </a:moveTo>
                  <a:cubicBezTo>
                    <a:pt x="-38094" y="-318250"/>
                    <a:pt x="97247" y="318250"/>
                    <a:pt x="-125406" y="3182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4" name="SubTopic"/>
            <p:cNvSpPr/>
            <p:nvPr>
              <p:custDataLst>
                <p:tags r:id="rId34"/>
              </p:custDataLst>
            </p:nvPr>
          </p:nvSpPr>
          <p:spPr bwMode="auto">
            <a:xfrm>
              <a:off x="1374" y="6365"/>
              <a:ext cx="3352" cy="523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分子动理论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2" name="组合 41" title=""/>
          <p:cNvGrpSpPr/>
          <p:nvPr>
            <p:custDataLst>
              <p:tags r:id="rId35"/>
            </p:custDataLst>
          </p:nvPr>
        </p:nvGrpSpPr>
        <p:grpSpPr>
          <a:xfrm>
            <a:off x="609065" y="2332435"/>
            <a:ext cx="2280674" cy="479822"/>
            <a:chOff x="798" y="5380"/>
            <a:chExt cx="4786" cy="1007"/>
          </a:xfrm>
        </p:grpSpPr>
        <p:sp>
          <p:nvSpPr>
            <p:cNvPr id="4151" name="MMConnector"/>
            <p:cNvSpPr/>
            <p:nvPr>
              <p:custDataLst>
                <p:tags r:id="rId36"/>
              </p:custDataLst>
            </p:nvPr>
          </p:nvSpPr>
          <p:spPr bwMode="auto">
            <a:xfrm>
              <a:off x="5012" y="5459"/>
              <a:ext cx="572" cy="928"/>
            </a:xfrm>
            <a:custGeom>
              <a:gdLst>
                <a:gd name="T0" fmla="*/ 286 w 250812"/>
                <a:gd name="T1" fmla="*/ -464 h 308750"/>
                <a:gd name="T2" fmla="*/ -286 w 250812"/>
                <a:gd name="T3" fmla="*/ 464 h 308750"/>
                <a:gd name="T4" fmla="*/ 0 60000 65536"/>
                <a:gd name="T5" fmla="*/ 0 60000 65536"/>
                <a:gd name="T6" fmla="*/ 0 w 250812"/>
                <a:gd name="T7" fmla="*/ 0 h 308750"/>
                <a:gd name="T8" fmla="*/ 250812 w 250812"/>
                <a:gd name="T9" fmla="*/ 308750 h 308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308750" fill="none">
                  <a:moveTo>
                    <a:pt x="125406" y="-154375"/>
                  </a:moveTo>
                  <a:cubicBezTo>
                    <a:pt x="-9892" y="-154375"/>
                    <a:pt x="31442" y="154375"/>
                    <a:pt x="-125406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2" name="SubTopic"/>
            <p:cNvSpPr/>
            <p:nvPr>
              <p:custDataLst>
                <p:tags r:id="rId37"/>
              </p:custDataLst>
            </p:nvPr>
          </p:nvSpPr>
          <p:spPr bwMode="auto">
            <a:xfrm>
              <a:off x="798" y="5380"/>
              <a:ext cx="3967" cy="491"/>
            </a:xfrm>
            <a:custGeom>
              <a:gdLst>
                <a:gd name="T0" fmla="*/ 54087 w 866400"/>
                <a:gd name="T1" fmla="*/ 25976 h 180500"/>
                <a:gd name="T2" fmla="*/ 813993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分子间的作用力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0" name="组合 59" title=""/>
          <p:cNvGrpSpPr/>
          <p:nvPr>
            <p:custDataLst>
              <p:tags r:id="rId38"/>
            </p:custDataLst>
          </p:nvPr>
        </p:nvGrpSpPr>
        <p:grpSpPr>
          <a:xfrm flipH="1">
            <a:off x="1531170" y="3646292"/>
            <a:ext cx="1449289" cy="300038"/>
            <a:chOff x="15589" y="3042"/>
            <a:chExt cx="2786" cy="628"/>
          </a:xfrm>
        </p:grpSpPr>
        <p:sp>
          <p:nvSpPr>
            <p:cNvPr id="4139" name="MMConnector"/>
            <p:cNvSpPr/>
            <p:nvPr>
              <p:custDataLst>
                <p:tags r:id="rId39"/>
              </p:custDataLst>
            </p:nvPr>
          </p:nvSpPr>
          <p:spPr bwMode="auto">
            <a:xfrm>
              <a:off x="15589" y="3613"/>
              <a:ext cx="572" cy="57"/>
            </a:xfrm>
            <a:custGeom>
              <a:gdLst>
                <a:gd name="T0" fmla="*/ -286 w 250800"/>
                <a:gd name="T1" fmla="*/ 29 h 19000"/>
                <a:gd name="T2" fmla="*/ 286 w 250800"/>
                <a:gd name="T3" fmla="*/ -29 h 19000"/>
                <a:gd name="T4" fmla="*/ 0 60000 65536"/>
                <a:gd name="T5" fmla="*/ 0 60000 65536"/>
                <a:gd name="T6" fmla="*/ 0 w 250800"/>
                <a:gd name="T7" fmla="*/ 0 h 19000"/>
                <a:gd name="T8" fmla="*/ 250800 w 250800"/>
                <a:gd name="T9" fmla="*/ 19000 h 19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40" name="SubTopic"/>
            <p:cNvSpPr/>
            <p:nvPr>
              <p:custDataLst>
                <p:tags r:id="rId40"/>
              </p:custDataLst>
            </p:nvPr>
          </p:nvSpPr>
          <p:spPr bwMode="auto">
            <a:xfrm>
              <a:off x="15822" y="3042"/>
              <a:ext cx="2553" cy="542"/>
            </a:xfrm>
            <a:custGeom>
              <a:gdLst>
                <a:gd name="T0" fmla="*/ 54227 w 501600"/>
                <a:gd name="T1" fmla="*/ 25976 h 180500"/>
                <a:gd name="T2" fmla="*/ 449338 w 501600"/>
                <a:gd name="T3" fmla="*/ 162850 h 180500"/>
              </a:gdLst>
              <a:rect l="T0" t="T1" r="T2" b="T3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影响因素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3" name="组合 62" title=""/>
          <p:cNvGrpSpPr/>
          <p:nvPr>
            <p:custDataLst>
              <p:tags r:id="rId41"/>
            </p:custDataLst>
          </p:nvPr>
        </p:nvGrpSpPr>
        <p:grpSpPr>
          <a:xfrm flipH="1">
            <a:off x="1168007" y="4022713"/>
            <a:ext cx="1866032" cy="495443"/>
            <a:chOff x="15702" y="3777"/>
            <a:chExt cx="3109" cy="764"/>
          </a:xfrm>
        </p:grpSpPr>
        <p:sp>
          <p:nvSpPr>
            <p:cNvPr id="4137" name="MMConnector"/>
            <p:cNvSpPr/>
            <p:nvPr>
              <p:custDataLst>
                <p:tags r:id="rId42"/>
              </p:custDataLst>
            </p:nvPr>
          </p:nvSpPr>
          <p:spPr bwMode="auto">
            <a:xfrm>
              <a:off x="15702" y="3941"/>
              <a:ext cx="572" cy="600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8" name="SubTopic"/>
            <p:cNvSpPr/>
            <p:nvPr>
              <p:custDataLst>
                <p:tags r:id="rId43"/>
              </p:custDataLst>
            </p:nvPr>
          </p:nvSpPr>
          <p:spPr bwMode="auto">
            <a:xfrm>
              <a:off x="15887" y="3777"/>
              <a:ext cx="2924" cy="460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44" action="ppaction://hlinksldjump"/>
                </a:rPr>
                <a:t>改变内能的方式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9" name="组合 68" title=""/>
          <p:cNvGrpSpPr/>
          <p:nvPr>
            <p:custDataLst>
              <p:tags r:id="rId45"/>
            </p:custDataLst>
          </p:nvPr>
        </p:nvGrpSpPr>
        <p:grpSpPr>
          <a:xfrm>
            <a:off x="7650342" y="3273828"/>
            <a:ext cx="1247098" cy="906224"/>
            <a:chOff x="16089" y="6765"/>
            <a:chExt cx="2617" cy="1900"/>
          </a:xfrm>
        </p:grpSpPr>
        <p:sp>
          <p:nvSpPr>
            <p:cNvPr id="4133" name="MMConnector"/>
            <p:cNvSpPr/>
            <p:nvPr>
              <p:custDataLst>
                <p:tags r:id="rId46"/>
              </p:custDataLst>
            </p:nvPr>
          </p:nvSpPr>
          <p:spPr bwMode="auto">
            <a:xfrm>
              <a:off x="16089" y="7070"/>
              <a:ext cx="969" cy="1595"/>
            </a:xfrm>
            <a:custGeom>
              <a:gdLst>
                <a:gd name="T0" fmla="*/ -286 w 250789"/>
                <a:gd name="T1" fmla="*/ -464 h 308750"/>
                <a:gd name="T2" fmla="*/ 286 w 250789"/>
                <a:gd name="T3" fmla="*/ 464 h 308750"/>
                <a:gd name="T4" fmla="*/ 0 60000 65536"/>
                <a:gd name="T5" fmla="*/ 0 60000 65536"/>
                <a:gd name="T6" fmla="*/ 0 w 250789"/>
                <a:gd name="T7" fmla="*/ 0 h 308750"/>
                <a:gd name="T8" fmla="*/ 250789 w 250789"/>
                <a:gd name="T9" fmla="*/ 308750 h 308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08750" fill="none">
                  <a:moveTo>
                    <a:pt x="-125394" y="-154375"/>
                  </a:moveTo>
                  <a:cubicBezTo>
                    <a:pt x="9894" y="-154375"/>
                    <a:pt x="-31447" y="154375"/>
                    <a:pt x="125394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4" name="SubTopic"/>
            <p:cNvSpPr/>
            <p:nvPr>
              <p:custDataLst>
                <p:tags r:id="rId47"/>
              </p:custDataLst>
            </p:nvPr>
          </p:nvSpPr>
          <p:spPr bwMode="auto">
            <a:xfrm>
              <a:off x="16492" y="6765"/>
              <a:ext cx="2214" cy="1103"/>
            </a:xfrm>
            <a:custGeom>
              <a:gdLst>
                <a:gd name="T0" fmla="*/ 54003 w 866400"/>
                <a:gd name="T1" fmla="*/ 25976 h 180500"/>
                <a:gd name="T2" fmla="*/ 81396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水的比热容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大的应用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2" name="组合 71" title=""/>
          <p:cNvGrpSpPr/>
          <p:nvPr>
            <p:custDataLst>
              <p:tags r:id="rId48"/>
            </p:custDataLst>
          </p:nvPr>
        </p:nvGrpSpPr>
        <p:grpSpPr>
          <a:xfrm>
            <a:off x="154796" y="1542735"/>
            <a:ext cx="1237009" cy="492919"/>
            <a:chOff x="655" y="2754"/>
            <a:chExt cx="2598" cy="1034"/>
          </a:xfrm>
        </p:grpSpPr>
        <p:sp>
          <p:nvSpPr>
            <p:cNvPr id="4131" name="MMConnector"/>
            <p:cNvSpPr/>
            <p:nvPr>
              <p:custDataLst>
                <p:tags r:id="rId49"/>
              </p:custDataLst>
            </p:nvPr>
          </p:nvSpPr>
          <p:spPr bwMode="auto">
            <a:xfrm>
              <a:off x="2682" y="3460"/>
              <a:ext cx="571" cy="328"/>
            </a:xfrm>
            <a:custGeom>
              <a:gdLst>
                <a:gd name="T0" fmla="*/ 286 w 250777"/>
                <a:gd name="T1" fmla="*/ 164 h 109250"/>
                <a:gd name="T2" fmla="*/ -286 w 250777"/>
                <a:gd name="T3" fmla="*/ -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54625"/>
                  </a:moveTo>
                  <a:cubicBezTo>
                    <a:pt x="12270" y="54625"/>
                    <a:pt x="-20270" y="-54625"/>
                    <a:pt x="-125389" y="-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2" name="SubTopic"/>
            <p:cNvSpPr/>
            <p:nvPr>
              <p:custDataLst>
                <p:tags r:id="rId50"/>
              </p:custDataLst>
            </p:nvPr>
          </p:nvSpPr>
          <p:spPr bwMode="auto">
            <a:xfrm>
              <a:off x="655" y="2754"/>
              <a:ext cx="1741" cy="529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扩散现象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5" name="组合 74" title=""/>
          <p:cNvGrpSpPr/>
          <p:nvPr>
            <p:custDataLst>
              <p:tags r:id="rId51"/>
            </p:custDataLst>
          </p:nvPr>
        </p:nvGrpSpPr>
        <p:grpSpPr>
          <a:xfrm>
            <a:off x="210140" y="1862294"/>
            <a:ext cx="1193204" cy="336947"/>
            <a:chOff x="747" y="3410"/>
            <a:chExt cx="2506" cy="707"/>
          </a:xfrm>
        </p:grpSpPr>
        <p:sp>
          <p:nvSpPr>
            <p:cNvPr id="4129" name="MMConnector"/>
            <p:cNvSpPr/>
            <p:nvPr>
              <p:custDataLst>
                <p:tags r:id="rId52"/>
              </p:custDataLst>
            </p:nvPr>
          </p:nvSpPr>
          <p:spPr bwMode="auto">
            <a:xfrm>
              <a:off x="2682" y="3789"/>
              <a:ext cx="571" cy="328"/>
            </a:xfrm>
            <a:custGeom>
              <a:gdLst>
                <a:gd name="T0" fmla="*/ 286 w 250777"/>
                <a:gd name="T1" fmla="*/ -164 h 109250"/>
                <a:gd name="T2" fmla="*/ -286 w 250777"/>
                <a:gd name="T3" fmla="*/ 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-54625"/>
                  </a:moveTo>
                  <a:cubicBezTo>
                    <a:pt x="12270" y="-54625"/>
                    <a:pt x="-20270" y="54625"/>
                    <a:pt x="-125389" y="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0" name="SubTopic"/>
            <p:cNvSpPr/>
            <p:nvPr>
              <p:custDataLst>
                <p:tags r:id="rId53"/>
              </p:custDataLst>
            </p:nvPr>
          </p:nvSpPr>
          <p:spPr bwMode="auto">
            <a:xfrm>
              <a:off x="747" y="3410"/>
              <a:ext cx="1649" cy="599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影响因素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1" name="组合 80" title=""/>
          <p:cNvGrpSpPr/>
          <p:nvPr>
            <p:custDataLst>
              <p:tags r:id="rId54"/>
            </p:custDataLst>
          </p:nvPr>
        </p:nvGrpSpPr>
        <p:grpSpPr>
          <a:xfrm flipH="1">
            <a:off x="2012312" y="3237446"/>
            <a:ext cx="1017365" cy="894159"/>
            <a:chOff x="15775" y="4857"/>
            <a:chExt cx="1956" cy="1879"/>
          </a:xfrm>
        </p:grpSpPr>
        <p:sp>
          <p:nvSpPr>
            <p:cNvPr id="4125" name="MMConnector"/>
            <p:cNvSpPr/>
            <p:nvPr>
              <p:custDataLst>
                <p:tags r:id="rId55"/>
              </p:custDataLst>
            </p:nvPr>
          </p:nvSpPr>
          <p:spPr bwMode="auto">
            <a:xfrm>
              <a:off x="15775" y="5858"/>
              <a:ext cx="572" cy="878"/>
            </a:xfrm>
            <a:custGeom>
              <a:gdLst>
                <a:gd name="T0" fmla="*/ -286 w 250789"/>
                <a:gd name="T1" fmla="*/ 439 h 346750"/>
                <a:gd name="T2" fmla="*/ 286 w 250789"/>
                <a:gd name="T3" fmla="*/ -439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26" name="SubTopic"/>
            <p:cNvSpPr/>
            <p:nvPr>
              <p:custDataLst>
                <p:tags r:id="rId56"/>
              </p:custDataLst>
            </p:nvPr>
          </p:nvSpPr>
          <p:spPr bwMode="auto">
            <a:xfrm>
              <a:off x="16061" y="4857"/>
              <a:ext cx="1670" cy="542"/>
            </a:xfrm>
            <a:custGeom>
              <a:gdLst>
                <a:gd name="T0" fmla="*/ 54156 w 380000"/>
                <a:gd name="T1" fmla="*/ 25976 h 180500"/>
                <a:gd name="T2" fmla="*/ 327665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3" name="组合 82" title=""/>
          <p:cNvGrpSpPr/>
          <p:nvPr>
            <p:custDataLst>
              <p:tags r:id="rId57"/>
            </p:custDataLst>
          </p:nvPr>
        </p:nvGrpSpPr>
        <p:grpSpPr>
          <a:xfrm>
            <a:off x="6511746" y="1407057"/>
            <a:ext cx="706249" cy="775715"/>
            <a:chOff x="14962" y="3795"/>
            <a:chExt cx="1130" cy="426"/>
          </a:xfrm>
        </p:grpSpPr>
        <p:sp>
          <p:nvSpPr>
            <p:cNvPr id="84" name="MMConnector"/>
            <p:cNvSpPr/>
            <p:nvPr>
              <p:custDataLst>
                <p:tags r:id="rId58"/>
              </p:custDataLst>
            </p:nvPr>
          </p:nvSpPr>
          <p:spPr bwMode="auto">
            <a:xfrm flipV="1">
              <a:off x="14962" y="3835"/>
              <a:ext cx="400" cy="386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85" name="SubTopic"/>
            <p:cNvSpPr/>
            <p:nvPr>
              <p:custDataLst>
                <p:tags r:id="rId59"/>
              </p:custDataLst>
            </p:nvPr>
          </p:nvSpPr>
          <p:spPr bwMode="auto">
            <a:xfrm>
              <a:off x="15139" y="3795"/>
              <a:ext cx="953" cy="225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热量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6" name="组合 85" title=""/>
          <p:cNvGrpSpPr/>
          <p:nvPr>
            <p:custDataLst>
              <p:tags r:id="rId60"/>
            </p:custDataLst>
          </p:nvPr>
        </p:nvGrpSpPr>
        <p:grpSpPr>
          <a:xfrm>
            <a:off x="177790" y="3876951"/>
            <a:ext cx="1172731" cy="540590"/>
            <a:chOff x="727" y="2773"/>
            <a:chExt cx="2463" cy="1134"/>
          </a:xfrm>
        </p:grpSpPr>
        <p:sp>
          <p:nvSpPr>
            <p:cNvPr id="87" name="MMConnector"/>
            <p:cNvSpPr/>
            <p:nvPr>
              <p:custDataLst>
                <p:tags r:id="rId61"/>
              </p:custDataLst>
            </p:nvPr>
          </p:nvSpPr>
          <p:spPr bwMode="auto">
            <a:xfrm>
              <a:off x="2675" y="3519"/>
              <a:ext cx="515" cy="388"/>
            </a:xfrm>
            <a:custGeom>
              <a:gdLst>
                <a:gd name="T0" fmla="*/ 286 w 250777"/>
                <a:gd name="T1" fmla="*/ 164 h 109250"/>
                <a:gd name="T2" fmla="*/ -286 w 250777"/>
                <a:gd name="T3" fmla="*/ -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54625"/>
                  </a:moveTo>
                  <a:cubicBezTo>
                    <a:pt x="12270" y="54625"/>
                    <a:pt x="-20270" y="-54625"/>
                    <a:pt x="-125389" y="-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88" name="SubTopic"/>
            <p:cNvSpPr/>
            <p:nvPr>
              <p:custDataLst>
                <p:tags r:id="rId62"/>
              </p:custDataLst>
            </p:nvPr>
          </p:nvSpPr>
          <p:spPr bwMode="auto">
            <a:xfrm>
              <a:off x="727" y="2773"/>
              <a:ext cx="1741" cy="529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做功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9" name="组合 88" title=""/>
          <p:cNvGrpSpPr/>
          <p:nvPr>
            <p:custDataLst>
              <p:tags r:id="rId63"/>
            </p:custDataLst>
          </p:nvPr>
        </p:nvGrpSpPr>
        <p:grpSpPr>
          <a:xfrm>
            <a:off x="198853" y="4187455"/>
            <a:ext cx="1213678" cy="358870"/>
            <a:chOff x="747" y="3410"/>
            <a:chExt cx="2549" cy="753"/>
          </a:xfrm>
        </p:grpSpPr>
        <p:sp>
          <p:nvSpPr>
            <p:cNvPr id="90" name="MMConnector"/>
            <p:cNvSpPr/>
            <p:nvPr>
              <p:custDataLst>
                <p:tags r:id="rId64"/>
              </p:custDataLst>
            </p:nvPr>
          </p:nvSpPr>
          <p:spPr bwMode="auto">
            <a:xfrm>
              <a:off x="2725" y="3835"/>
              <a:ext cx="571" cy="328"/>
            </a:xfrm>
            <a:custGeom>
              <a:gdLst>
                <a:gd name="T0" fmla="*/ 286 w 250777"/>
                <a:gd name="T1" fmla="*/ -164 h 109250"/>
                <a:gd name="T2" fmla="*/ -286 w 250777"/>
                <a:gd name="T3" fmla="*/ 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-54625"/>
                  </a:moveTo>
                  <a:cubicBezTo>
                    <a:pt x="12270" y="-54625"/>
                    <a:pt x="-20270" y="54625"/>
                    <a:pt x="-125389" y="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1" name="SubTopic"/>
            <p:cNvSpPr/>
            <p:nvPr>
              <p:custDataLst>
                <p:tags r:id="rId65"/>
              </p:custDataLst>
            </p:nvPr>
          </p:nvSpPr>
          <p:spPr bwMode="auto">
            <a:xfrm>
              <a:off x="747" y="3410"/>
              <a:ext cx="1649" cy="599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热传递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74" name="MainTopic" title="">
            <a:hlinkClick r:id="rId67" action="ppaction://hlinksldjump"/>
          </p:cNvPr>
          <p:cNvSpPr/>
          <p:nvPr>
            <p:custDataLst>
              <p:tags r:id="rId66"/>
            </p:custDataLst>
          </p:nvPr>
        </p:nvSpPr>
        <p:spPr bwMode="auto">
          <a:xfrm>
            <a:off x="7326306" y="1594719"/>
            <a:ext cx="1854172" cy="645502"/>
          </a:xfrm>
          <a:custGeom>
            <a:gdLst>
              <a:gd name="T0" fmla="*/ 135280 w 1892400"/>
              <a:gd name="T1" fmla="*/ 71440 h 296400"/>
              <a:gd name="T2" fmla="*/ 1754080 w 1892400"/>
              <a:gd name="T3" fmla="*/ 238640 h 296400"/>
            </a:gdLst>
            <a:rect l="T0" t="T1" r="T2" b="T3"/>
            <a:pathLst>
              <a:path w="1892400" h="296400">
                <a:moveTo>
                  <a:pt x="30400" y="0"/>
                </a:moveTo>
                <a:lnTo>
                  <a:pt x="1862000" y="0"/>
                </a:lnTo>
                <a:cubicBezTo>
                  <a:pt x="1878781" y="0"/>
                  <a:pt x="1892400" y="13619"/>
                  <a:pt x="1892400" y="30400"/>
                </a:cubicBezTo>
                <a:lnTo>
                  <a:pt x="1892400" y="266000"/>
                </a:lnTo>
                <a:cubicBezTo>
                  <a:pt x="1892400" y="282781"/>
                  <a:pt x="1878781" y="296400"/>
                  <a:pt x="1862000" y="296400"/>
                </a:cubicBezTo>
                <a:lnTo>
                  <a:pt x="30400" y="296400"/>
                </a:lnTo>
                <a:cubicBezTo>
                  <a:pt x="13619" y="296400"/>
                  <a:pt x="0" y="282781"/>
                  <a:pt x="0" y="266000"/>
                </a:cubicBezTo>
                <a:lnTo>
                  <a:pt x="0" y="30400"/>
                </a:lnTo>
                <a:cubicBezTo>
                  <a:pt x="0" y="13619"/>
                  <a:pt x="13619" y="0"/>
                  <a:pt x="30400" y="0"/>
                </a:cubicBezTo>
                <a:close/>
              </a:path>
            </a:pathLst>
          </a:custGeom>
          <a:noFill/>
          <a:ln w="15200">
            <a:noFill/>
            <a:round/>
          </a:ln>
        </p:spPr>
        <p:txBody>
          <a:bodyPr wrap="none" lIns="0" tIns="0" rIns="0" bIns="16875" anchor="ctr"/>
          <a:lstStyle/>
          <a:p>
            <a:pPr algn="ctr"/>
            <a:r>
              <a: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  <a:hlinkClick r:id="rId67" action="ppaction://hlinksldjump"/>
              </a:rPr>
              <a:t>比较不同物质</a:t>
            </a:r>
            <a:endParaRPr lang="en-US" altLang="zh-CN" sz="1800">
              <a:solidFill>
                <a:srgbClr val="303030"/>
              </a:solidFill>
              <a:latin typeface="微软雅黑" panose="020b0503020204020204" charset="-122"/>
              <a:ea typeface="微软雅黑" panose="020b0503020204020204" charset="-122"/>
              <a:hlinkClick r:id="rId67" action="ppaction://hlinksldjump"/>
            </a:endParaRPr>
          </a:p>
          <a:p>
            <a:pPr algn="ctr"/>
            <a:r>
              <a: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  <a:hlinkClick r:id="rId67" action="ppaction://hlinksldjump"/>
              </a:rPr>
              <a:t>吸收热量的情况</a:t>
            </a:r>
            <a:endParaRPr lang="zh-CN" altLang="zh-CN" sz="1800">
              <a:solidFill>
                <a:srgbClr val="30303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7" name="组合 76" title=""/>
          <p:cNvGrpSpPr/>
          <p:nvPr>
            <p:custDataLst>
              <p:tags r:id="rId68"/>
            </p:custDataLst>
          </p:nvPr>
        </p:nvGrpSpPr>
        <p:grpSpPr>
          <a:xfrm>
            <a:off x="6511748" y="2763441"/>
            <a:ext cx="904999" cy="573170"/>
            <a:chOff x="14962" y="4201"/>
            <a:chExt cx="1448" cy="390"/>
          </a:xfrm>
        </p:grpSpPr>
        <p:sp>
          <p:nvSpPr>
            <p:cNvPr id="78" name="MMConnector"/>
            <p:cNvSpPr/>
            <p:nvPr>
              <p:custDataLst>
                <p:tags r:id="rId69"/>
              </p:custDataLst>
            </p:nvPr>
          </p:nvSpPr>
          <p:spPr bwMode="auto">
            <a:xfrm>
              <a:off x="14962" y="4221"/>
              <a:ext cx="399" cy="370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79" name="SubTopic"/>
            <p:cNvSpPr/>
            <p:nvPr>
              <p:custDataLst>
                <p:tags r:id="rId70"/>
              </p:custDataLst>
            </p:nvPr>
          </p:nvSpPr>
          <p:spPr bwMode="auto">
            <a:xfrm>
              <a:off x="15162" y="4201"/>
              <a:ext cx="1248" cy="205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比热容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0" name="组合 79" title=""/>
          <p:cNvGrpSpPr/>
          <p:nvPr>
            <p:custDataLst>
              <p:tags r:id="rId71"/>
            </p:custDataLst>
          </p:nvPr>
        </p:nvGrpSpPr>
        <p:grpSpPr>
          <a:xfrm>
            <a:off x="7326306" y="1059582"/>
            <a:ext cx="548879" cy="1002506"/>
            <a:chOff x="15775" y="4744"/>
            <a:chExt cx="1152" cy="2105"/>
          </a:xfrm>
        </p:grpSpPr>
        <p:sp>
          <p:nvSpPr>
            <p:cNvPr id="82" name="MMConnector"/>
            <p:cNvSpPr/>
            <p:nvPr>
              <p:custDataLst>
                <p:tags r:id="rId72"/>
              </p:custDataLst>
            </p:nvPr>
          </p:nvSpPr>
          <p:spPr bwMode="auto">
            <a:xfrm>
              <a:off x="15775" y="5807"/>
              <a:ext cx="572" cy="1042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2" name="SubTopic"/>
            <p:cNvSpPr/>
            <p:nvPr>
              <p:custDataLst>
                <p:tags r:id="rId73"/>
              </p:custDataLst>
            </p:nvPr>
          </p:nvSpPr>
          <p:spPr bwMode="auto">
            <a:xfrm>
              <a:off x="16061" y="4744"/>
              <a:ext cx="866" cy="542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zh-CN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94" name="MMConnector" title=""/>
          <p:cNvSpPr/>
          <p:nvPr>
            <p:custDataLst>
              <p:tags r:id="rId74"/>
            </p:custDataLst>
          </p:nvPr>
        </p:nvSpPr>
        <p:spPr bwMode="auto">
          <a:xfrm flipV="1">
            <a:off x="7326306" y="1599642"/>
            <a:ext cx="272534" cy="377190"/>
          </a:xfrm>
          <a:custGeom>
            <a:gdLst>
              <a:gd name="T0" fmla="*/ -286 w 250789"/>
              <a:gd name="T1" fmla="*/ 521 h 346750"/>
              <a:gd name="T2" fmla="*/ 286 w 250789"/>
              <a:gd name="T3" fmla="*/ -521 h 346750"/>
              <a:gd name="T4" fmla="*/ 0 60000 65536"/>
              <a:gd name="T5" fmla="*/ 0 60000 65536"/>
              <a:gd name="T6" fmla="*/ 0 w 250789"/>
              <a:gd name="T7" fmla="*/ 0 h 346750"/>
              <a:gd name="T8" fmla="*/ 250789 w 250789"/>
              <a:gd name="T9" fmla="*/ 346750 h 346750"/>
            </a:gdLst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0789" h="346750" fill="none">
                <a:moveTo>
                  <a:pt x="-125394" y="173375"/>
                </a:moveTo>
                <a:cubicBezTo>
                  <a:pt x="13794" y="173375"/>
                  <a:pt x="-40545" y="-173375"/>
                  <a:pt x="125394" y="-173375"/>
                </a:cubicBezTo>
              </a:path>
            </a:pathLst>
          </a:custGeom>
          <a:noFill/>
          <a:ln w="15200" cap="rnd">
            <a:solidFill>
              <a:srgbClr val="008080"/>
            </a:solidFill>
            <a:round/>
          </a:ln>
        </p:spPr>
        <p:txBody>
          <a:bodyPr/>
          <a:lstStyle/>
          <a:p>
            <a:endParaRPr lang="zh-CN" altLang="en-US" sz="100"/>
          </a:p>
        </p:txBody>
      </p:sp>
      <p:sp>
        <p:nvSpPr>
          <p:cNvPr id="73" name="矩形 72" title=""/>
          <p:cNvSpPr/>
          <p:nvPr>
            <p:custDataLst>
              <p:tags r:id="rId75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76" name="矩形 75" title=""/>
          <p:cNvSpPr/>
          <p:nvPr>
            <p:custDataLst>
              <p:tags r:id="rId76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93" name="文本框 11" title=""/>
          <p:cNvSpPr txBox="1">
            <a:spLocks noChangeArrowheads="1"/>
          </p:cNvSpPr>
          <p:nvPr>
            <p:custDataLst>
              <p:tags r:id="rId77"/>
            </p:custDataLst>
          </p:nvPr>
        </p:nvSpPr>
        <p:spPr bwMode="auto">
          <a:xfrm>
            <a:off x="324326" y="41573"/>
            <a:ext cx="1484561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知识结构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c9f6b524f?vcp=1&amp;pid=86df02fd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内能及其改变</a:t>
            </a:r>
            <a:endParaRPr lang="en-US" altLang="zh-CN" sz="2600"/>
          </a:p>
        </p:txBody>
      </p:sp>
      <p:sp>
        <p:nvSpPr>
          <p:cNvPr id="3" name="QC_4_BD.16_1#275f7cdf5?vcp=1&amp;vis=1&amp;pid=c9f6b524f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21042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[2025·连云港]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关于内能，下列说法正确的是(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17_1#275f7cdf5.bracket?vcp=1&amp;vis=1&amp;pid=c9f6b524f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7096664" y="1019137"/>
            <a:ext cx="441325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6_2#275f7cdf5.choices?vcp=1&amp;vis=1&amp;pid=c9f6b524f&amp;color=0,0,0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517338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的物体没有内能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内能大小与温度无关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具有机械能的物体不一定有内能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物体具有内能，也可以同时具有机械能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6_2#275f7cdf5.choices?vcp=1&amp;vis=1&amp;pid=c9f6b524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517338"/>
                <a:ext cx="8065008" cy="2150999"/>
              </a:xfrm>
              <a:prstGeom prst="rect">
                <a:avLst/>
              </a:prstGeom>
              <a:blipFill rotWithShape="1">
                <a:blip r:embed="rId9"/>
                <a:stretch>
                  <a:fillRect l="-5" t="-15" r="3" b="-27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8_1#168f67b12?vcp=1&amp;vis=1&amp;pid=c9f6b524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35050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[2025·广州]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如图，从热汤中取出的金属勺子，由烫手到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不烫手的过程，其内能(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19_1#168f67b12.bracket?vcp=1&amp;vis=1&amp;pid=c9f6b524f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3820065" y="1482420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18_2#168f67b12?htil=5&amp;vcp=1&amp;vis=1&amp;pid=c9f6b524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34329" y="2097226"/>
            <a:ext cx="1289304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8_3#168f67b12.choices?htil=5&amp;vcp=1&amp;vis=1&amp;pid=c9f6b524f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2042361"/>
            <a:ext cx="664768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343154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逐渐增加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保持不变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343154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通过做功改变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通过热传递改变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20_1#168f67b12?htil=6&amp;vcp=1&amp;vis=1&amp;visfb=1&amp;pid=c9f6b524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019" y="1160252"/>
            <a:ext cx="996696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AS.20_2#168f67b12?htil=6&amp;vcp=1&amp;vis=1&amp;pid=c9f6b524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114532"/>
                <a:ext cx="6931152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从热汤中取出的金属勺子，由烫手到不烫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手，其温度降低，所以内能逐渐减少，故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金属勺子由烫手到不烫手，是因为勺子与周围空气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AS.20_2#168f67b12?htil=6&amp;vcp=1&amp;vis=1&amp;pid=c9f6b524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114532"/>
                <a:ext cx="6931152" cy="1596390"/>
              </a:xfrm>
              <a:prstGeom prst="rect">
                <a:avLst/>
              </a:prstGeom>
              <a:blipFill rotWithShape="1">
                <a:blip r:embed="rId8"/>
                <a:stretch>
                  <a:fillRect l="-5" t="-7" r="7" b="-34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S.20_2#168f67b12?htil=6&amp;vcp=1&amp;vis=1&amp;pid=c9f6b524f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2846304"/>
            <a:ext cx="8064000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存在温度差，勺子向空气中散热，内能减小，这是通过热传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递的方式改变内能的，故C错误，D正确。故选D。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4_BD.21_1#bc3a5a2db?vcp=1&amp;vis=1&amp;pid=c9f6b524f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31777"/>
            <a:ext cx="8064504" cy="2155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艾灸是中华医学的瑰宝，利用艾条燃烧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放出的热量刺激人体穴位，能够达到防病治病的目的。物体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从外界吸热时，自身的内能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增大，温度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升高。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（均填“一定”或“不一定”）</a:t>
            </a:r>
            <a:endParaRPr lang="en-US" altLang="zh-CN" sz="2400"/>
          </a:p>
        </p:txBody>
      </p:sp>
      <p:pic>
        <p:nvPicPr>
          <p:cNvPr id="3" name="QB_4_BD.21_1#bc3a5a2db?vcp=1&amp;vis=1&amp;pid=c9f6b524f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3274" y="1472926"/>
            <a:ext cx="2578608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22_1#bc3a5a2db.blank?vcp=1&amp;vis=1&amp;pid=c9f6b524f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4213765" y="252143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</a:t>
            </a:r>
            <a:endParaRPr lang="en-US" altLang="zh-CN" sz="2400"/>
          </a:p>
        </p:txBody>
      </p:sp>
      <p:sp>
        <p:nvSpPr>
          <p:cNvPr id="5" name="QB_4_AN.23_1#bc3a5a2db.blank?vcp=1&amp;vis=1&amp;pid=c9f6b524f&amp;color=0,0,0&amp;vpa=11&amp;vtp=1&amp;bbb=1" title=""/>
          <p:cNvSpPr/>
          <p:nvPr>
            <p:custDataLst>
              <p:tags r:id="rId8"/>
            </p:custDataLst>
          </p:nvPr>
        </p:nvSpPr>
        <p:spPr>
          <a:xfrm>
            <a:off x="6652164" y="2521437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不一定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322f8cb25?vcp=1&amp;pid=86df02fd9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考点4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比较不同物质吸收热量的情况</a:t>
            </a:r>
            <a:endParaRPr lang="en-US" altLang="zh-CN" sz="2600"/>
          </a:p>
        </p:txBody>
      </p:sp>
      <p:sp>
        <p:nvSpPr>
          <p:cNvPr id="3" name="QO_4_BD.24_1#0f9710317?vcp=1&amp;vis=1&amp;pid=322f8cb2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9.某同学用如图甲所示的实验装置比较不同物质的比热容。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在计算机上可以得到相应的实验图线，如图乙所示。</a:t>
            </a:r>
            <a:endParaRPr lang="en-US" altLang="zh-CN" sz="2400"/>
          </a:p>
        </p:txBody>
      </p:sp>
      <p:pic>
        <p:nvPicPr>
          <p:cNvPr id="4" name="QO_4_BD.24_2#0f9710317?vcp=1&amp;vis=1&amp;pid=322f8cb25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872" y="2191073"/>
            <a:ext cx="4334256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5_1#e33f5423e?vcp=1&amp;vis=1&amp;pid=0f971031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54416"/>
            <a:ext cx="8065008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（1）两个试管中必须盛有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（填“体积相同”或“质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量相同”）的水和食用油。</a:t>
            </a:r>
            <a:endParaRPr lang="en-US" altLang="zh-CN" sz="2400"/>
          </a:p>
        </p:txBody>
      </p:sp>
      <p:sp>
        <p:nvSpPr>
          <p:cNvPr id="3" name="QB_5_AN.26_1#e33f5423e.blank?vcp=1&amp;vis=1&amp;pid=0f9710317&amp;color=0,0,0&amp;vpa=12&amp;vtp=1&amp;bbb=1" title=""/>
          <p:cNvSpPr/>
          <p:nvPr>
            <p:custDataLst>
              <p:tags r:id="rId5"/>
            </p:custDataLst>
          </p:nvPr>
        </p:nvSpPr>
        <p:spPr>
          <a:xfrm>
            <a:off x="4061365" y="926476"/>
            <a:ext cx="1439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质量相同</a:t>
            </a:r>
            <a:endParaRPr lang="en-US" altLang="zh-CN" sz="2400"/>
          </a:p>
        </p:txBody>
      </p:sp>
      <p:pic>
        <p:nvPicPr>
          <p:cNvPr id="4" name="QB_5_BD.25_2#e33f5423e?vcp=1&amp;vis=1&amp;visfb=1&amp;pid=0f9710317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3472" y="2125102"/>
            <a:ext cx="3877056" cy="195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7_1#7d5c1bf23?vcp=1&amp;vis=1&amp;pid=0f971031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65796"/>
            <a:ext cx="8065008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（2）用同一个红外加热器的目的是使水和食用油在相同时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间内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（填“升高相同的温度”或“吸收热量相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同”）。</a:t>
            </a:r>
            <a:endParaRPr lang="en-US" altLang="zh-CN" sz="2400"/>
          </a:p>
        </p:txBody>
      </p:sp>
      <p:sp>
        <p:nvSpPr>
          <p:cNvPr id="3" name="QB_5_AN.28_1#7d5c1bf23.blank?vcp=1&amp;vis=1&amp;pid=0f9710317&amp;color=0,0,0&amp;vpa=13&amp;vtp=1&amp;bbb=1" title=""/>
          <p:cNvSpPr/>
          <p:nvPr>
            <p:custDataLst>
              <p:tags r:id="rId5"/>
            </p:custDataLst>
          </p:nvPr>
        </p:nvSpPr>
        <p:spPr>
          <a:xfrm>
            <a:off x="1165765" y="1096656"/>
            <a:ext cx="2049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吸收热量相同</a:t>
            </a:r>
            <a:endParaRPr lang="en-US" altLang="zh-CN" sz="2400"/>
          </a:p>
        </p:txBody>
      </p:sp>
      <p:pic>
        <p:nvPicPr>
          <p:cNvPr id="4" name="QB_5_BD.27_2#7d5c1bf23?vcp=1&amp;vis=1&amp;visfb=1&amp;pid=0f9710317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1448" y="2284868"/>
            <a:ext cx="4270248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9_1#a00b788c9?htil=7&amp;vcp=1&amp;vis=1&amp;visfb=1&amp;pid=0f9710317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86048" y="1571636"/>
            <a:ext cx="3886200" cy="200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29_2#a00b788c9?htil=7&amp;vcp=1&amp;vis=1&amp;pid=0f9710317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425333"/>
                <a:ext cx="404164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（3）图线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表示水的温度随时间变化的规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律。食用油的比热容为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B_5_BD.29_2#a00b788c9?htil=7&amp;vcp=1&amp;vis=1&amp;pid=0f971031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425333"/>
                <a:ext cx="4041648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9" t="-18" r="-1801" b="-27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N.30_1#a00b788c9.blank?vcp=1&amp;vis=1&amp;pid=0f9710317&amp;color=0,0,0&amp;vpa=14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1985708" y="1499245"/>
                <a:ext cx="327343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30_1#a00b788c9.blank?vcp=1&amp;vis=1&amp;pid=0f9710317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1985708" y="1499245"/>
                <a:ext cx="327343" cy="353441"/>
              </a:xfrm>
              <a:prstGeom prst="rect">
                <a:avLst/>
              </a:prstGeom>
              <a:blipFill rotWithShape="1">
                <a:blip r:embed="rId11"/>
                <a:stretch>
                  <a:fillRect l="-19" t="-3" r="116" b="-77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31_1#a00b788c9.blank?vcp=1&amp;vis=1&amp;pid=0f9710317&amp;color=0,0,0&amp;vpa=15&amp;vtp=1&amp;bbb=1&amp;h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504833"/>
                <a:ext cx="4041648" cy="978916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060"/>
                  </a:lnSpc>
                </a:pPr>
                <a:r>
                  <a:rPr lang="en-US" altLang="zh-CN" sz="24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31_1#a00b788c9.blank?vcp=1&amp;vis=1&amp;pid=0f9710317&amp;color=0,0,0&amp;vpa=15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504833"/>
                <a:ext cx="4041648" cy="978916"/>
              </a:xfrm>
              <a:prstGeom prst="rect">
                <a:avLst/>
              </a:prstGeom>
              <a:blipFill rotWithShape="1">
                <a:blip r:embed="rId14"/>
                <a:stretch>
                  <a:fillRect l="-9" t="-40" r="6" b="-53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AS.32_1#a00b788c9?htil=8&amp;vcp=1&amp;vis=1&amp;visfb=1&amp;pid=0f971031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2805" y="405707"/>
            <a:ext cx="3264049" cy="168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AS.32_2#a00b788c9?htil=8&amp;vcp=1&amp;vis=1&amp;pid=0f9710317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359987"/>
                <a:ext cx="4005072" cy="19646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由绘制出的两种液体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温度随时间变化的关系图像知，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升高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用时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，根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AS.32_2#a00b788c9?htil=8&amp;vcp=1&amp;vis=1&amp;pid=0f971031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359987"/>
                <a:ext cx="4005072" cy="1964690"/>
              </a:xfrm>
              <a:prstGeom prst="rect">
                <a:avLst/>
              </a:prstGeom>
              <a:blipFill rotWithShape="1">
                <a:blip r:embed="rId8"/>
                <a:stretch>
                  <a:fillRect l="-10" t="-29" r="-8644" b="-2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5_AS.32_2#a00b788c9?htil=8&amp;vcp=1&amp;vis=1&amp;pid=0f9710317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2307659"/>
                <a:ext cx="8064000" cy="202857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据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Q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Δ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t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，在质量和升高温度相同的情况下，比热容与吸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热多少成正比，因为水的比热容大于食用油的比热容，故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为水，故食用油的比热容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min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6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min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AS.32_2#a00b788c9?htil=8&amp;vcp=1&amp;vis=1&amp;pid=0f9710317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2307659"/>
                <a:ext cx="8064000" cy="2028571"/>
              </a:xfrm>
              <a:prstGeom prst="rect">
                <a:avLst/>
              </a:prstGeom>
              <a:blipFill rotWithShape="1">
                <a:blip r:embed="rId11"/>
                <a:stretch>
                  <a:fillRect l="-5" t="-3" r="-340" b="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339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6731" y="627534"/>
            <a:ext cx="8549772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热量：在热传递过程中，传递________的多少叫作热量，用Q表示，热量的单位是________，符号为________。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en-US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比热容的定义：一定质量的某种物质，在温度升高(或降低)时吸收(或放出)的________与它的________和升高(或降低)的温度乘积之________，叫作这种物质的比热容。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比热容的物理意义：反映物质吸热(或放热)本领。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比热容的特性：比热容是物质的一种特性，其大小取决于物质的______和_______。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6" title=""/>
          <p:cNvSpPr txBox="1"/>
          <p:nvPr>
            <p:custDataLst>
              <p:tags r:id="rId4"/>
            </p:custDataLst>
          </p:nvPr>
        </p:nvSpPr>
        <p:spPr>
          <a:xfrm>
            <a:off x="1525934" y="2158016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热量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6" title=""/>
          <p:cNvSpPr txBox="1"/>
          <p:nvPr>
            <p:custDataLst>
              <p:tags r:id="rId5"/>
            </p:custDataLst>
          </p:nvPr>
        </p:nvSpPr>
        <p:spPr>
          <a:xfrm>
            <a:off x="3207509" y="2165667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质量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6" title=""/>
          <p:cNvSpPr txBox="1"/>
          <p:nvPr>
            <p:custDataLst>
              <p:tags r:id="rId6"/>
            </p:custDataLst>
          </p:nvPr>
        </p:nvSpPr>
        <p:spPr>
          <a:xfrm>
            <a:off x="7682671" y="2155418"/>
            <a:ext cx="54959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比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6" title=""/>
          <p:cNvSpPr txBox="1"/>
          <p:nvPr>
            <p:custDataLst>
              <p:tags r:id="rId7"/>
            </p:custDataLst>
          </p:nvPr>
        </p:nvSpPr>
        <p:spPr>
          <a:xfrm>
            <a:off x="8168787" y="3564058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种类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26" title=""/>
          <p:cNvSpPr txBox="1"/>
          <p:nvPr>
            <p:custDataLst>
              <p:tags r:id="rId8"/>
            </p:custDataLst>
          </p:nvPr>
        </p:nvSpPr>
        <p:spPr>
          <a:xfrm>
            <a:off x="823849" y="4071265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状态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26" title=""/>
          <p:cNvSpPr txBox="1"/>
          <p:nvPr>
            <p:custDataLst>
              <p:tags r:id="rId9"/>
            </p:custDataLst>
          </p:nvPr>
        </p:nvSpPr>
        <p:spPr>
          <a:xfrm>
            <a:off x="4442356" y="701369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热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26" title=""/>
          <p:cNvSpPr txBox="1"/>
          <p:nvPr>
            <p:custDataLst>
              <p:tags r:id="rId10"/>
            </p:custDataLst>
          </p:nvPr>
        </p:nvSpPr>
        <p:spPr>
          <a:xfrm>
            <a:off x="1917947" y="1187135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焦耳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26" title=""/>
          <p:cNvSpPr txBox="1"/>
          <p:nvPr>
            <p:custDataLst>
              <p:tags r:id="rId11"/>
            </p:custDataLst>
          </p:nvPr>
        </p:nvSpPr>
        <p:spPr>
          <a:xfrm>
            <a:off x="4214946" y="1172788"/>
            <a:ext cx="77771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J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矩形 21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7" name="矩形 26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28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1751213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热量   比热容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5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30" grpId="0"/>
      <p:bldP spid="31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2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8670" y="897564"/>
            <a:ext cx="8271792" cy="2999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比热容的符号：________；单位符号：________________。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水的比热容大的应用：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暖气用水作传热介质；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冷却液；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傍晚往秧田灌水；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人工湖调节气温等 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sym typeface="System" charset="0"/>
              </a:rPr>
              <a:t>7.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热量的计算：物体温度升高时所吸收的热量Q</a:t>
            </a:r>
            <a:r>
              <a:rPr lang="zh-CN" altLang="en-US" sz="2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吸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＝______________；物体温度降低时所放出的热量Q</a:t>
            </a:r>
            <a:r>
              <a:rPr lang="zh-CN" altLang="en-US" sz="2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＝______________。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en-US" altLang="en-US" sz="2100">
              <a:latin typeface="微软雅黑" panose="020b0503020204020204" charset="-122"/>
              <a:ea typeface="微软雅黑" panose="020b0503020204020204" charset="-122"/>
              <a:sym typeface="System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4842410" y="2841780"/>
            <a:ext cx="195561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cm(t</a:t>
            </a:r>
            <a:r>
              <a:rPr lang="en-US" sz="2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－t)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26" title=""/>
          <p:cNvSpPr txBox="1"/>
          <p:nvPr>
            <p:custDataLst>
              <p:tags r:id="rId5"/>
            </p:custDataLst>
          </p:nvPr>
        </p:nvSpPr>
        <p:spPr>
          <a:xfrm>
            <a:off x="6657119" y="2395359"/>
            <a:ext cx="135588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cm(t－t</a:t>
            </a:r>
            <a:r>
              <a:rPr lang="en-US" sz="2100" baseline="-25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0</a:t>
            </a:r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)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4" name="文本框 26" title=""/>
          <p:cNvSpPr txBox="1"/>
          <p:nvPr>
            <p:custDataLst>
              <p:tags r:id="rId8"/>
            </p:custDataLst>
          </p:nvPr>
        </p:nvSpPr>
        <p:spPr>
          <a:xfrm>
            <a:off x="2951820" y="986748"/>
            <a:ext cx="39528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c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26" title=""/>
          <p:cNvSpPr txBox="1"/>
          <p:nvPr>
            <p:custDataLst>
              <p:tags r:id="rId9"/>
            </p:custDataLst>
          </p:nvPr>
        </p:nvSpPr>
        <p:spPr>
          <a:xfrm>
            <a:off x="5598114" y="968651"/>
            <a:ext cx="1593335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J/(kg·℃)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圆角矩形 1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1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4326" y="41573"/>
            <a:ext cx="1751213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热量   比热容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" name="文本框 21" title=""/>
          <p:cNvSpPr txBox="1"/>
          <p:nvPr>
            <p:custDataLst>
              <p:tags r:id="rId3"/>
            </p:custDataLst>
          </p:nvPr>
        </p:nvSpPr>
        <p:spPr>
          <a:xfrm>
            <a:off x="579835" y="843558"/>
            <a:ext cx="8204633" cy="2999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分子动理论初步知识：常见的物质是由________、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________等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构成的(分子很小，用________m为单位来量度)；物质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的分子在不停地做__________________；分子之间存在__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____力和__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</a:t>
            </a:r>
            <a:r>
              <a:rPr 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____力。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扩散：不同的物质在互相接触时彼此进入对方的现象，叫作扩散。影响扩散快慢的主要因素是________。扩散现象表明：分子之间有间隙；一切物质的分子都在___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_____________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23" title=""/>
          <p:cNvSpPr txBox="1"/>
          <p:nvPr>
            <p:custDataLst>
              <p:tags r:id="rId4"/>
            </p:custDataLst>
          </p:nvPr>
        </p:nvSpPr>
        <p:spPr>
          <a:xfrm>
            <a:off x="6785874" y="938998"/>
            <a:ext cx="707708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原</a:t>
            </a:r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子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3" title=""/>
          <p:cNvSpPr txBox="1"/>
          <p:nvPr>
            <p:custDataLst>
              <p:tags r:id="rId5"/>
            </p:custDataLst>
          </p:nvPr>
        </p:nvSpPr>
        <p:spPr>
          <a:xfrm>
            <a:off x="2411868" y="1456484"/>
            <a:ext cx="85058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10</a:t>
            </a:r>
            <a:r>
              <a:rPr lang="en-US" sz="21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-10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3" title=""/>
          <p:cNvSpPr txBox="1"/>
          <p:nvPr>
            <p:custDataLst>
              <p:tags r:id="rId6"/>
            </p:custDataLst>
          </p:nvPr>
        </p:nvSpPr>
        <p:spPr>
          <a:xfrm>
            <a:off x="1218623" y="1943975"/>
            <a:ext cx="2251235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热</a:t>
            </a:r>
            <a:r>
              <a:rPr lang="en-US"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3" title=""/>
          <p:cNvSpPr txBox="1"/>
          <p:nvPr>
            <p:custDataLst>
              <p:tags r:id="rId7"/>
            </p:custDataLst>
          </p:nvPr>
        </p:nvSpPr>
        <p:spPr>
          <a:xfrm>
            <a:off x="4896226" y="1901495"/>
            <a:ext cx="49768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引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3" title=""/>
          <p:cNvSpPr txBox="1"/>
          <p:nvPr>
            <p:custDataLst>
              <p:tags r:id="rId8"/>
            </p:custDataLst>
          </p:nvPr>
        </p:nvSpPr>
        <p:spPr>
          <a:xfrm>
            <a:off x="6280755" y="1923488"/>
            <a:ext cx="50530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斥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4" title=""/>
          <p:cNvSpPr txBox="1"/>
          <p:nvPr>
            <p:custDataLst>
              <p:tags r:id="rId9"/>
            </p:custDataLst>
          </p:nvPr>
        </p:nvSpPr>
        <p:spPr>
          <a:xfrm>
            <a:off x="3728392" y="3342017"/>
            <a:ext cx="309597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不停地做</a:t>
            </a: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  <a:r>
              <a:rPr lang="en-US" sz="2100" err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规则的运动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4" title=""/>
          <p:cNvSpPr txBox="1"/>
          <p:nvPr>
            <p:custDataLst>
              <p:tags r:id="rId10"/>
            </p:custDataLst>
          </p:nvPr>
        </p:nvSpPr>
        <p:spPr>
          <a:xfrm>
            <a:off x="3984040" y="2895596"/>
            <a:ext cx="712946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温度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3" title=""/>
          <p:cNvSpPr txBox="1"/>
          <p:nvPr>
            <p:custDataLst>
              <p:tags r:id="rId11"/>
            </p:custDataLst>
          </p:nvPr>
        </p:nvSpPr>
        <p:spPr>
          <a:xfrm>
            <a:off x="5587629" y="938998"/>
            <a:ext cx="707708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分子</a:t>
            </a:r>
            <a:endParaRPr lang="en-US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6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2627494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分子动理论的初步知识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7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  <p:bldP spid="27" grpId="0"/>
      <p:bldP spid="28" grpId="0"/>
      <p:bldP spid="29" grpId="0"/>
      <p:bldP spid="30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1550" y="951570"/>
            <a:ext cx="8142107" cy="2515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内能：构成物体的所有分子，其热运动的________能与分子________能的总和，叫作物体的内能。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影响因素：一切物体，在任何情况下都具有内能。同一个物体，在相同物态下，温度升高时，分子热运动变剧烈，内能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；温度降低时，内能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25" title=""/>
          <p:cNvSpPr txBox="1"/>
          <p:nvPr>
            <p:custDataLst>
              <p:tags r:id="rId4"/>
            </p:custDataLst>
          </p:nvPr>
        </p:nvSpPr>
        <p:spPr>
          <a:xfrm>
            <a:off x="5885341" y="1077501"/>
            <a:ext cx="51006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动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25" title=""/>
          <p:cNvSpPr txBox="1"/>
          <p:nvPr>
            <p:custDataLst>
              <p:tags r:id="rId5"/>
            </p:custDataLst>
          </p:nvPr>
        </p:nvSpPr>
        <p:spPr>
          <a:xfrm>
            <a:off x="7907573" y="1059392"/>
            <a:ext cx="51006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势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25" title=""/>
          <p:cNvSpPr txBox="1"/>
          <p:nvPr>
            <p:custDataLst>
              <p:tags r:id="rId6"/>
            </p:custDataLst>
          </p:nvPr>
        </p:nvSpPr>
        <p:spPr>
          <a:xfrm>
            <a:off x="7105595" y="2517554"/>
            <a:ext cx="90961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增大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25" title=""/>
          <p:cNvSpPr txBox="1"/>
          <p:nvPr>
            <p:custDataLst>
              <p:tags r:id="rId7"/>
            </p:custDataLst>
          </p:nvPr>
        </p:nvSpPr>
        <p:spPr>
          <a:xfrm>
            <a:off x="2831009" y="2989235"/>
            <a:ext cx="86409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减小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8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9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9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326" y="41573"/>
            <a:ext cx="1484561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内能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1" name="圆角矩形 1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77184" y="465516"/>
            <a:ext cx="8142107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改变内能的方式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8" name="表格 17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424663" y="1005576"/>
          <a:ext cx="8305165" cy="34118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0240"/>
                <a:gridCol w="904875"/>
                <a:gridCol w="1183640"/>
                <a:gridCol w="2426970"/>
                <a:gridCol w="2005330"/>
                <a:gridCol w="1134110"/>
              </a:tblGrid>
              <a:tr h="480060"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方式</a:t>
                      </a:r>
                      <a:endParaRPr 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实质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发生条件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实例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说明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联系</a:t>
                      </a:r>
                      <a:endParaRPr lang="en-US" altLang="en-US" sz="2100" b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80"/>
                    </a:solidFill>
                  </a:tcPr>
                </a:tc>
              </a:tr>
              <a:tr h="1287145"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热传递</a:t>
                      </a:r>
                      <a:endParaRPr lang="en-US" sz="21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indent="0" algn="l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能量的转移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存在温度差</a:t>
                      </a:r>
                      <a:endParaRPr lang="en-US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a.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用热水袋取暖；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b.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晒太阳； 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c.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将水烧开；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d.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烤火御寒等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通过“高温→低温”判断是热传递改变物体的内能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做功和热传递在改 变物体的内能上是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_______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的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buNone/>
                      </a:pP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44650">
                <a:tc>
                  <a:txBody>
                    <a:bodyPr vert="horz" wrap="square"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zh-CN" altLang="en-US" sz="2100" b="0"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做功</a:t>
                      </a:r>
                      <a:endParaRPr lang="en-US" sz="2100" b="0"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能量的转化</a:t>
                      </a:r>
                      <a:r>
                        <a:rPr 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     </a:t>
                      </a:r>
                      <a:endParaRPr lang="en-US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外界对物体做功或物体对外做功</a:t>
                      </a:r>
                      <a:endParaRPr lang="en-US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a.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钻木取火；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b.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搓手取暖；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c.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用活塞压缩气体； </a:t>
                      </a:r>
                      <a:r>
                        <a:rPr lang="en-US" altLang="zh-CN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d.</a:t>
                      </a: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弯折铁丝，弯折处发热等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defTabSz="914400" rtl="0" eaLnBrk="1" latinLnBrk="0" hangingPunct="1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800" b="0" kern="12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Times New Roman" panose="02020603050405020304" charset="0"/>
                        </a:rPr>
                        <a:t>通过关键字词“搓手”“压缩 ”“摩擦 ”“锻打” 等判断是做功改变物体的内能</a:t>
                      </a:r>
                      <a:endParaRPr lang="zh-CN" altLang="en-US" sz="1800" b="0" kern="12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a:txBody>
                  <a:tcPr marL="51432" marR="51432" marT="0" marB="0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 marL="68576" marR="6857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8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文本框 25" title=""/>
          <p:cNvSpPr txBox="1"/>
          <p:nvPr>
            <p:custDataLst>
              <p:tags r:id="rId5"/>
            </p:custDataLst>
          </p:nvPr>
        </p:nvSpPr>
        <p:spPr>
          <a:xfrm>
            <a:off x="7709011" y="3198178"/>
            <a:ext cx="864096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18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等效</a:t>
            </a:r>
            <a:endParaRPr lang="en-US" altLang="zh-CN" sz="18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文本框 1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24326" y="41573"/>
            <a:ext cx="1484561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内能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1" name="圆角矩形 1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59" name="Text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1392" y="1789587"/>
            <a:ext cx="7843838" cy="2961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27000" tIns="27000" rIns="27000" bIns="27000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en-US" altLang="zh-CN" sz="2100" i="1">
                <a:latin typeface="微软雅黑" panose="020b0503020204020204" charset="-122"/>
                <a:ea typeface="微软雅黑" panose="020b0503020204020204" charset="-122"/>
              </a:rPr>
              <a:t>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实验主要器材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测量仪器：秒表、天平、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(2)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组装顺序：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(3)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选择相同的热源的目的：保证相同加热时间内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相同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实验方法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(1)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控制变量法：实验采用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相同的不同种类物质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460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357754" y="613161"/>
            <a:ext cx="4698522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ea typeface="微软雅黑" panose="020b0503020204020204" charset="-122"/>
              </a:rPr>
              <a:t>实验  比较不同物质吸收热量的情况</a:t>
            </a:r>
            <a:endParaRPr lang="zh-CN" altLang="en-US" sz="2100" b="1">
              <a:solidFill>
                <a:srgbClr val="008080"/>
              </a:solidFill>
              <a:ea typeface="微软雅黑" panose="020b0503020204020204" charset="-122"/>
            </a:endParaRPr>
          </a:p>
        </p:txBody>
      </p:sp>
      <p:sp>
        <p:nvSpPr>
          <p:cNvPr id="19461" name="文本框 1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67916" y="1303735"/>
            <a:ext cx="253841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证据</a:t>
            </a:r>
            <a:r>
              <a:rPr lang="en-US" altLang="zh-CN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】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31940" y="2355726"/>
            <a:ext cx="108012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温度计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6268" y="2841780"/>
            <a:ext cx="140365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自下而上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54198" y="3327644"/>
            <a:ext cx="1674186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放出的热量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61910" y="4285569"/>
            <a:ext cx="108012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初温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42220" y="4285569"/>
            <a:ext cx="1080120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质量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比较不同物质吸热情况（实验）" title="">
            <a:hlinkClick action="ppaction://media"/>
          </p:cNvPr>
          <p:cNvPicPr>
            <a:picLocks noChangeAspect="1"/>
          </p:cNvPicPr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74825" y="1158437"/>
            <a:ext cx="2879363" cy="1620113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6" name="TextBox 9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886391" y="2787156"/>
            <a:ext cx="2856230" cy="402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350" b="1">
                <a:latin typeface="微软雅黑" panose="020b0503020204020204" charset="-122"/>
                <a:ea typeface="微软雅黑" panose="020b0503020204020204" charset="-122"/>
              </a:rPr>
              <a:t>实验  比较不同物质吸收热量的情况</a:t>
            </a:r>
            <a:endParaRPr lang="zh-CN" altLang="en-US" sz="13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9" name="圆角矩形 1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 flipH="1">
            <a:off x="10591800" y="10820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3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TextBox 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580" y="681540"/>
            <a:ext cx="8053678" cy="2477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27000" tIns="27000" rIns="27000" bIns="27000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(2)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转换法：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a.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通过观察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来判断物质的吸热能力，温度变化快的物质吸热能力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 latinLnBrk="1"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b.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通过观察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所需要的加热时间来判断吸热能力的强弱，加热时间长的物质吸热能力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49552" y="1275227"/>
            <a:ext cx="2322258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温度变化的快慢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51630" y="1761470"/>
            <a:ext cx="75608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弱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22309" y="2247997"/>
            <a:ext cx="2322258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升高相同的温度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12060" y="2719205"/>
            <a:ext cx="756084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100">
                <a:solidFill>
                  <a:srgbClr val="F8081F"/>
                </a:solidFill>
                <a:latin typeface="微软雅黑" panose="020b0503020204020204" charset="-122"/>
                <a:ea typeface="微软雅黑" panose="020b0503020204020204" charset="-122"/>
              </a:rPr>
              <a:t>强</a:t>
            </a:r>
            <a:endParaRPr lang="zh-CN" altLang="en-US" sz="2100">
              <a:solidFill>
                <a:srgbClr val="F8081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8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矩形 12" title=""/>
          <p:cNvSpPr/>
          <p:nvPr>
            <p:custDataLst>
              <p:tags r:id="rId9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5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326" y="41573"/>
            <a:ext cx="1646573" cy="691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重点实验突破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4" name="圆角矩形 1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  <p:tag name="KSO_WM_UNIT_TABLE_BEAUTIFY" val="smartTable{89b432b0-5ce2-4be5-81b4-d102c8025835}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931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  <p:tag name="KSO_WM_BEAUTIFY_FLAG" val=""/>
</p:tagLst>
</file>

<file path=ppt/tags/tag258.xml><?xml version="1.0" encoding="utf-8"?>
<p:tagLst xmlns:p="http://schemas.openxmlformats.org/presentationml/2006/main">
  <p:tag name="AS_UNIQUEID" val="752"/>
  <p:tag name="KSO_WM_BEAUTIFY_FLAG" val=""/>
</p:tagLst>
</file>

<file path=ppt/tags/tag259.xml><?xml version="1.0" encoding="utf-8"?>
<p:tagLst xmlns:p="http://schemas.openxmlformats.org/presentationml/2006/main">
  <p:tag name="AS_UNIQUEID" val="753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  <p:tag name="KSO_WM_BEAUTIFY_FLAG" val=""/>
</p:tagLst>
</file>

<file path=ppt/tags/tag265.xml><?xml version="1.0" encoding="utf-8"?>
<p:tagLst xmlns:p="http://schemas.openxmlformats.org/presentationml/2006/main">
  <p:tag name="AS_UNIQUEID" val="759"/>
  <p:tag name="KSO_WM_BEAUTIFY_FLAG" val=""/>
</p:tagLst>
</file>

<file path=ppt/tags/tag266.xml><?xml version="1.0" encoding="utf-8"?>
<p:tagLst xmlns:p="http://schemas.openxmlformats.org/presentationml/2006/main">
  <p:tag name="AS_UNIQUEID" val="760"/>
  <p:tag name="KSO_WM_BEAUTIFY_FLAG" val="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259</Paragraphs>
  <Slides>28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System</vt:lpstr>
      <vt:lpstr>NEU-BZ-S92</vt:lpstr>
      <vt:lpstr>方正书宋_GBK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2026-06-14T06:38:07Z</cp:lastPrinted>
  <dcterms:created xsi:type="dcterms:W3CDTF">2026-06-14T06:38:07Z</dcterms:created>
  <dcterms:modified xsi:type="dcterms:W3CDTF">2026-06-13T22:38:07Z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