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8452" y="-22860"/>
            <a:ext cx="12182913" cy="6904292"/>
            <a:chOff x="0" y="0"/>
            <a:chExt cx="12182913" cy="6904292"/>
          </a:xfrm>
        </p:grpSpPr>
        <p:sp>
          <p:nvSpPr>
            <p:cNvPr id="3" name="形状1"/>
            <p:cNvSpPr txBox="1"/>
            <p:nvPr/>
          </p:nvSpPr>
          <p:spPr>
            <a:xfrm>
              <a:off x="9963" y="0"/>
              <a:ext cx="12172950" cy="315658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5336397" y="2139267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4065829" y="1044740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第1节 压强</a:t>
              </a:r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5127647" y="2204466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4741370" y="359997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第九章——压强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23070"/>
              <a:ext cx="4606878" cy="6881222"/>
            </a:xfrm>
            <a:prstGeom prst="rect">
              <a:avLst/>
            </a:prstGeom>
          </p:spPr>
        </p:pic>
        <p:pic>
          <p:nvPicPr>
            <p:cNvPr id="9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511" y="3148698"/>
              <a:ext cx="6511023" cy="3197219"/>
            </a:xfrm>
            <a:prstGeom prst="roundRect">
              <a:avLst/>
            </a:prstGeom>
            <a:ln w="95250">
              <a:solidFill>
                <a:srgbClr val="FFFFFF">
                  <a:alpha val="100000"/>
                </a:srgbClr>
              </a:solidFill>
            </a:ln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pic>
        <p:nvPicPr>
          <p:cNvPr id="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265" y="1138742"/>
            <a:ext cx="2683368" cy="4122322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629907" y="751122"/>
            <a:ext cx="9321889" cy="184246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1. 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估测你站立时对地面的压强。</a:t>
            </a:r>
          </a:p>
          <a:p>
            <a:pPr marL="0" algn="l">
              <a:lnSpc>
                <a:spcPts val="4200"/>
              </a:lnSpc>
              <a:buFont typeface="Arial"/>
              <a:buChar char=" "/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如果图中每个小格的边长是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2cm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，某同学的质量为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50 kg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，他对地面的压强是多大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?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与你对地面的压强相比哪个大</a:t>
            </a: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?</a:t>
            </a:r>
          </a:p>
        </p:txBody>
      </p:sp>
      <p:grpSp>
        <p:nvGrpSpPr>
          <p:cNvPr id="10" name="组合2"/>
          <p:cNvGrpSpPr/>
          <p:nvPr/>
        </p:nvGrpSpPr>
        <p:grpSpPr>
          <a:xfrm>
            <a:off x="1348635" y="5085969"/>
            <a:ext cx="8261671" cy="1171451"/>
            <a:chOff x="0" y="0"/>
            <a:chExt cx="8261671" cy="1171451"/>
          </a:xfrm>
        </p:grpSpPr>
        <p:sp>
          <p:nvSpPr>
            <p:cNvPr id="11" name="形状7"/>
            <p:cNvSpPr txBox="1"/>
            <p:nvPr/>
          </p:nvSpPr>
          <p:spPr>
            <a:xfrm>
              <a:off x="0" y="0"/>
              <a:ext cx="8261671" cy="1171451"/>
            </a:xfrm>
            <a:prstGeom prst="rect">
              <a:avLst/>
            </a:prstGeom>
            <a:solidFill>
              <a:srgbClr val="046FB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2" name="文本4"/>
            <p:cNvSpPr txBox="1"/>
            <p:nvPr/>
          </p:nvSpPr>
          <p:spPr>
            <a:xfrm>
              <a:off x="248" y="100213"/>
              <a:ext cx="2647798" cy="80980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26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对地面的压强</a:t>
              </a:r>
            </a:p>
          </p:txBody>
        </p:sp>
      </p:grpSp>
      <p:sp>
        <p:nvSpPr>
          <p:cNvPr id="13" name="形状2"/>
          <p:cNvSpPr txBox="1"/>
          <p:nvPr/>
        </p:nvSpPr>
        <p:spPr>
          <a:xfrm>
            <a:off x="2666248" y="5162283"/>
            <a:ext cx="7652966" cy="8575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4" name="文本2"/>
          <p:cNvSpPr txBox="1"/>
          <p:nvPr/>
        </p:nvSpPr>
        <p:spPr>
          <a:xfrm>
            <a:off x="847506" y="2332244"/>
            <a:ext cx="5416614" cy="148738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对地面的压力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699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F=G=mg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=50kg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10N/kg= 500N</a:t>
            </a:r>
          </a:p>
        </p:txBody>
      </p:sp>
      <p:sp>
        <p:nvSpPr>
          <p:cNvPr id="15" name="文本3"/>
          <p:cNvSpPr txBox="1"/>
          <p:nvPr/>
        </p:nvSpPr>
        <p:spPr>
          <a:xfrm>
            <a:off x="713222" y="3507143"/>
            <a:ext cx="5684076" cy="157905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两只脚受力面积</a:t>
            </a:r>
          </a:p>
          <a:p>
            <a:pPr marL="0" algn="l">
              <a:lnSpc>
                <a:spcPts val="6800"/>
              </a:lnSpc>
              <a:buFont typeface="Arial"/>
              <a:buChar char=" "/>
            </a:pPr>
            <a:r>
              <a:rPr lang="zh-CN" altLang="en-US" sz="2699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S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=4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3799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-4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799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34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2=2.72 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3799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-2</a:t>
            </a:r>
            <a:r>
              <a:rPr lang="zh-CN" altLang="en-US" sz="2699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799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2" y="180861"/>
              <a:ext cx="4924911" cy="660949"/>
            </a:xfrm>
            <a:custGeom>
              <a:avLst/>
              <a:gdLst>
                <a:gd name="connsiteX0" fmla="*/ 110158 w 4924911"/>
                <a:gd name="connsiteY0" fmla="*/ 0 h 660949"/>
                <a:gd name="connsiteX1" fmla="*/ 4814753 w 4924911"/>
                <a:gd name="connsiteY1" fmla="*/ 0 h 660949"/>
                <a:gd name="connsiteX2" fmla="*/ 4843969 w 4924911"/>
                <a:gd name="connsiteY2" fmla="*/ 0 h 660949"/>
                <a:gd name="connsiteX3" fmla="*/ 4913305 w 4924911"/>
                <a:gd name="connsiteY3" fmla="*/ 52923 h 660949"/>
                <a:gd name="connsiteX4" fmla="*/ 4924911 w 4924911"/>
                <a:gd name="connsiteY4" fmla="*/ 550791 h 660949"/>
                <a:gd name="connsiteX5" fmla="*/ 4924911 w 4924911"/>
                <a:gd name="connsiteY5" fmla="*/ 580007 h 660949"/>
                <a:gd name="connsiteX6" fmla="*/ 4871988 w 4924911"/>
                <a:gd name="connsiteY6" fmla="*/ 649343 h 660949"/>
                <a:gd name="connsiteX7" fmla="*/ 110158 w 4924911"/>
                <a:gd name="connsiteY7" fmla="*/ 660949 h 660949"/>
                <a:gd name="connsiteX8" fmla="*/ 49320 w 4924911"/>
                <a:gd name="connsiteY8" fmla="*/ 660949 h 660949"/>
                <a:gd name="connsiteX9" fmla="*/ 0 w 4924911"/>
                <a:gd name="connsiteY9" fmla="*/ 110158 h 660949"/>
                <a:gd name="connsiteX10" fmla="*/ 0 w 4924911"/>
                <a:gd name="connsiteY10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4911" h="660949">
                  <a:moveTo>
                    <a:pt x="110158" y="0"/>
                  </a:moveTo>
                  <a:lnTo>
                    <a:pt x="4814753" y="0"/>
                  </a:lnTo>
                  <a:cubicBezTo>
                    <a:pt x="4843969" y="0"/>
                    <a:pt x="4871988" y="11606"/>
                    <a:pt x="4892647" y="32264"/>
                  </a:cubicBezTo>
                  <a:cubicBezTo>
                    <a:pt x="4913305" y="52923"/>
                    <a:pt x="4924911" y="80942"/>
                    <a:pt x="4924911" y="110158"/>
                  </a:cubicBezTo>
                  <a:lnTo>
                    <a:pt x="4924911" y="550791"/>
                  </a:lnTo>
                  <a:cubicBezTo>
                    <a:pt x="4924911" y="580007"/>
                    <a:pt x="4913305" y="608026"/>
                    <a:pt x="4892647" y="628685"/>
                  </a:cubicBezTo>
                  <a:cubicBezTo>
                    <a:pt x="4871988" y="649343"/>
                    <a:pt x="4843969" y="660949"/>
                    <a:pt x="48147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怎样减小或增大压强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-4724" y="957977"/>
            <a:ext cx="12069803" cy="4138877"/>
            <a:chOff x="0" y="0"/>
            <a:chExt cx="12069803" cy="4138877"/>
          </a:xfrm>
        </p:grpSpPr>
        <p:sp>
          <p:nvSpPr>
            <p:cNvPr id="9" name="形状7"/>
            <p:cNvSpPr txBox="1"/>
            <p:nvPr/>
          </p:nvSpPr>
          <p:spPr>
            <a:xfrm>
              <a:off x="3292602" y="1156697"/>
              <a:ext cx="2832400" cy="2832400"/>
            </a:xfrm>
            <a:custGeom>
              <a:avLst/>
              <a:gdLst>
                <a:gd name="connsiteX0" fmla="*/ 1416200 w 2832400"/>
                <a:gd name="connsiteY0" fmla="*/ 0 h 2832400"/>
                <a:gd name="connsiteX1" fmla="*/ 2198346 w 2832400"/>
                <a:gd name="connsiteY1" fmla="*/ 0 h 2832400"/>
                <a:gd name="connsiteX2" fmla="*/ 2832400 w 2832400"/>
                <a:gd name="connsiteY2" fmla="*/ 2198346 h 2832400"/>
                <a:gd name="connsiteX3" fmla="*/ 634054 w 2832400"/>
                <a:gd name="connsiteY3" fmla="*/ 2832400 h 2832400"/>
                <a:gd name="connsiteX4" fmla="*/ 0 w 2832400"/>
                <a:gd name="connsiteY4" fmla="*/ 634054 h 283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2400" h="2832400">
                  <a:moveTo>
                    <a:pt x="1416200" y="0"/>
                  </a:moveTo>
                  <a:cubicBezTo>
                    <a:pt x="2198346" y="0"/>
                    <a:pt x="2832400" y="634054"/>
                    <a:pt x="2832400" y="1416200"/>
                  </a:cubicBezTo>
                  <a:cubicBezTo>
                    <a:pt x="2832400" y="2198346"/>
                    <a:pt x="2198346" y="2832400"/>
                    <a:pt x="1416200" y="2832400"/>
                  </a:cubicBezTo>
                  <a:cubicBezTo>
                    <a:pt x="634054" y="2832400"/>
                    <a:pt x="0" y="2198346"/>
                    <a:pt x="0" y="1416200"/>
                  </a:cubicBezTo>
                  <a:cubicBezTo>
                    <a:pt x="0" y="634054"/>
                    <a:pt x="634054" y="0"/>
                    <a:pt x="1416200" y="0"/>
                  </a:cubicBezTo>
                  <a:close/>
                </a:path>
              </a:pathLst>
            </a:custGeom>
            <a:solidFill>
              <a:srgbClr val="79AEF3">
                <a:alpha val="100000"/>
              </a:srgbClr>
            </a:solidFill>
            <a:ln w="47625">
              <a:solidFill>
                <a:srgbClr val="006E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0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7600" t="12666"/>
            <a:stretch>
              <a:fillRect/>
            </a:stretch>
          </p:blipFill>
          <p:spPr>
            <a:xfrm>
              <a:off x="3336150" y="1200302"/>
              <a:ext cx="2745050" cy="2745050"/>
            </a:xfrm>
            <a:prstGeom prst="rect">
              <a:avLst/>
            </a:prstGeom>
          </p:spPr>
        </p:pic>
        <p:sp>
          <p:nvSpPr>
            <p:cNvPr id="11" name="形状8"/>
            <p:cNvSpPr txBox="1"/>
            <p:nvPr/>
          </p:nvSpPr>
          <p:spPr>
            <a:xfrm>
              <a:off x="6210953" y="1165985"/>
              <a:ext cx="2917285" cy="2917296"/>
            </a:xfrm>
            <a:custGeom>
              <a:avLst/>
              <a:gdLst>
                <a:gd name="connsiteX0" fmla="*/ 1458642 w 2917285"/>
                <a:gd name="connsiteY0" fmla="*/ 0 h 2917296"/>
                <a:gd name="connsiteX1" fmla="*/ 2264228 w 2917285"/>
                <a:gd name="connsiteY1" fmla="*/ 0 h 2917296"/>
                <a:gd name="connsiteX2" fmla="*/ 2917285 w 2917285"/>
                <a:gd name="connsiteY2" fmla="*/ 2264237 h 2917296"/>
                <a:gd name="connsiteX3" fmla="*/ 653056 w 2917285"/>
                <a:gd name="connsiteY3" fmla="*/ 2917296 h 2917296"/>
                <a:gd name="connsiteX4" fmla="*/ 0 w 2917285"/>
                <a:gd name="connsiteY4" fmla="*/ 653059 h 291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285" h="2917296">
                  <a:moveTo>
                    <a:pt x="1458642" y="0"/>
                  </a:moveTo>
                  <a:cubicBezTo>
                    <a:pt x="2264228" y="0"/>
                    <a:pt x="2917285" y="653059"/>
                    <a:pt x="2917285" y="1458648"/>
                  </a:cubicBezTo>
                  <a:cubicBezTo>
                    <a:pt x="2917285" y="2264237"/>
                    <a:pt x="2264228" y="2917296"/>
                    <a:pt x="1458642" y="2917296"/>
                  </a:cubicBezTo>
                  <a:cubicBezTo>
                    <a:pt x="653056" y="2917296"/>
                    <a:pt x="0" y="2264237"/>
                    <a:pt x="0" y="1458648"/>
                  </a:cubicBezTo>
                  <a:cubicBezTo>
                    <a:pt x="0" y="653059"/>
                    <a:pt x="653056" y="0"/>
                    <a:pt x="1458642" y="0"/>
                  </a:cubicBezTo>
                  <a:close/>
                </a:path>
              </a:pathLst>
            </a:custGeom>
            <a:solidFill>
              <a:srgbClr val="79AEF3">
                <a:alpha val="100000"/>
              </a:srgbClr>
            </a:solidFill>
            <a:ln w="47625">
              <a:solidFill>
                <a:srgbClr val="006E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2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300" t="5900" b="14100"/>
            <a:stretch>
              <a:fillRect/>
            </a:stretch>
          </p:blipFill>
          <p:spPr>
            <a:xfrm rot="3468000">
              <a:off x="6434719" y="1405285"/>
              <a:ext cx="2917521" cy="2633181"/>
            </a:xfrm>
            <a:prstGeom prst="rect">
              <a:avLst/>
            </a:prstGeom>
          </p:spPr>
        </p:pic>
        <p:sp>
          <p:nvSpPr>
            <p:cNvPr id="13" name="形状9"/>
            <p:cNvSpPr txBox="1"/>
            <p:nvPr/>
          </p:nvSpPr>
          <p:spPr>
            <a:xfrm>
              <a:off x="413080" y="1306477"/>
              <a:ext cx="2832400" cy="2832400"/>
            </a:xfrm>
            <a:custGeom>
              <a:avLst/>
              <a:gdLst>
                <a:gd name="connsiteX0" fmla="*/ 1416200 w 2832400"/>
                <a:gd name="connsiteY0" fmla="*/ 0 h 2832400"/>
                <a:gd name="connsiteX1" fmla="*/ 2198346 w 2832400"/>
                <a:gd name="connsiteY1" fmla="*/ 0 h 2832400"/>
                <a:gd name="connsiteX2" fmla="*/ 2832400 w 2832400"/>
                <a:gd name="connsiteY2" fmla="*/ 2198346 h 2832400"/>
                <a:gd name="connsiteX3" fmla="*/ 634054 w 2832400"/>
                <a:gd name="connsiteY3" fmla="*/ 2832400 h 2832400"/>
                <a:gd name="connsiteX4" fmla="*/ 0 w 2832400"/>
                <a:gd name="connsiteY4" fmla="*/ 634054 h 283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2400" h="2832400">
                  <a:moveTo>
                    <a:pt x="1416200" y="0"/>
                  </a:moveTo>
                  <a:cubicBezTo>
                    <a:pt x="2198346" y="0"/>
                    <a:pt x="2832400" y="634054"/>
                    <a:pt x="2832400" y="1416200"/>
                  </a:cubicBezTo>
                  <a:cubicBezTo>
                    <a:pt x="2832400" y="2198346"/>
                    <a:pt x="2198346" y="2832400"/>
                    <a:pt x="1416200" y="2832400"/>
                  </a:cubicBezTo>
                  <a:cubicBezTo>
                    <a:pt x="634054" y="2832400"/>
                    <a:pt x="0" y="2198346"/>
                    <a:pt x="0" y="1416200"/>
                  </a:cubicBezTo>
                  <a:cubicBezTo>
                    <a:pt x="0" y="634054"/>
                    <a:pt x="634054" y="0"/>
                    <a:pt x="1416200" y="0"/>
                  </a:cubicBezTo>
                  <a:close/>
                </a:path>
              </a:pathLst>
            </a:custGeom>
            <a:solidFill>
              <a:srgbClr val="79AEF3">
                <a:alpha val="100000"/>
              </a:srgbClr>
            </a:solidFill>
            <a:ln w="47625">
              <a:solidFill>
                <a:srgbClr val="006E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4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05"/>
            <a:stretch>
              <a:fillRect/>
            </a:stretch>
          </p:blipFill>
          <p:spPr>
            <a:xfrm>
              <a:off x="0" y="1282608"/>
              <a:ext cx="3268713" cy="2636911"/>
            </a:xfrm>
            <a:prstGeom prst="rect">
              <a:avLst/>
            </a:prstGeom>
          </p:spPr>
        </p:pic>
        <p:sp>
          <p:nvSpPr>
            <p:cNvPr id="15" name="文本1"/>
            <p:cNvSpPr txBox="1"/>
            <p:nvPr/>
          </p:nvSpPr>
          <p:spPr>
            <a:xfrm>
              <a:off x="371522" y="0"/>
              <a:ext cx="11337627" cy="128268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  <a:buFont typeface="Arial"/>
                <a:buChar char=" "/>
              </a:pPr>
              <a:r>
                <a:rPr lang="zh-CN" altLang="en-US" sz="28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 在生活、生产中人们有时需要增大压强，有时需要减小压强，怎样减小或增大压强呢？</a:t>
              </a:r>
            </a:p>
          </p:txBody>
        </p:sp>
        <p:sp>
          <p:nvSpPr>
            <p:cNvPr id="16" name="形状6"/>
            <p:cNvSpPr txBox="1"/>
            <p:nvPr/>
          </p:nvSpPr>
          <p:spPr>
            <a:xfrm>
              <a:off x="9237802" y="1169403"/>
              <a:ext cx="2819577" cy="2819577"/>
            </a:xfrm>
            <a:custGeom>
              <a:avLst/>
              <a:gdLst>
                <a:gd name="connsiteX0" fmla="*/ 1409788 w 2819577"/>
                <a:gd name="connsiteY0" fmla="*/ 0 h 2819577"/>
                <a:gd name="connsiteX1" fmla="*/ 2188393 w 2819577"/>
                <a:gd name="connsiteY1" fmla="*/ 0 h 2819577"/>
                <a:gd name="connsiteX2" fmla="*/ 2819577 w 2819577"/>
                <a:gd name="connsiteY2" fmla="*/ 2188393 h 2819577"/>
                <a:gd name="connsiteX3" fmla="*/ 631184 w 2819577"/>
                <a:gd name="connsiteY3" fmla="*/ 2819577 h 2819577"/>
                <a:gd name="connsiteX4" fmla="*/ 0 w 2819577"/>
                <a:gd name="connsiteY4" fmla="*/ 631184 h 281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577" h="2819577">
                  <a:moveTo>
                    <a:pt x="1409788" y="0"/>
                  </a:moveTo>
                  <a:cubicBezTo>
                    <a:pt x="2188393" y="0"/>
                    <a:pt x="2819577" y="631184"/>
                    <a:pt x="2819577" y="1409788"/>
                  </a:cubicBezTo>
                  <a:cubicBezTo>
                    <a:pt x="2819577" y="2188393"/>
                    <a:pt x="2188393" y="2819577"/>
                    <a:pt x="1409788" y="2819577"/>
                  </a:cubicBezTo>
                  <a:cubicBezTo>
                    <a:pt x="631184" y="2819577"/>
                    <a:pt x="0" y="2188393"/>
                    <a:pt x="0" y="1409788"/>
                  </a:cubicBezTo>
                  <a:cubicBezTo>
                    <a:pt x="0" y="631184"/>
                    <a:pt x="631184" y="0"/>
                    <a:pt x="1409788" y="0"/>
                  </a:cubicBezTo>
                  <a:close/>
                </a:path>
              </a:pathLst>
            </a:custGeom>
            <a:solidFill>
              <a:srgbClr val="79AEF3">
                <a:alpha val="100000"/>
              </a:srgbClr>
            </a:solidFill>
            <a:ln w="47625">
              <a:solidFill>
                <a:srgbClr val="006E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7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153" r="12000"/>
            <a:stretch>
              <a:fillRect/>
            </a:stretch>
          </p:blipFill>
          <p:spPr>
            <a:xfrm>
              <a:off x="9243488" y="1192568"/>
              <a:ext cx="2826315" cy="2781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078059" y="2896105"/>
            <a:ext cx="1542507" cy="1361105"/>
            <a:chOff x="0" y="0"/>
            <a:chExt cx="1542507" cy="1361105"/>
          </a:xfrm>
        </p:grpSpPr>
        <p:sp>
          <p:nvSpPr>
            <p:cNvPr id="3" name="形状2"/>
            <p:cNvSpPr txBox="1"/>
            <p:nvPr/>
          </p:nvSpPr>
          <p:spPr>
            <a:xfrm>
              <a:off x="0" y="39454"/>
              <a:ext cx="1542507" cy="129220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76349" y="364522"/>
              <a:ext cx="747320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72539" y="314992"/>
              <a:ext cx="747320" cy="10461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p = </a:t>
              </a:r>
            </a:p>
          </p:txBody>
        </p:sp>
        <p:sp>
          <p:nvSpPr>
            <p:cNvPr id="6" name="形状3"/>
            <p:cNvSpPr txBox="1"/>
            <p:nvPr/>
          </p:nvSpPr>
          <p:spPr>
            <a:xfrm>
              <a:off x="779397" y="640066"/>
              <a:ext cx="534444" cy="38100"/>
            </a:xfrm>
            <a:prstGeom prst="line">
              <a:avLst/>
            </a:prstGeom>
            <a:solidFill>
              <a:srgbClr val="005AA3">
                <a:alpha val="100000"/>
              </a:srgbClr>
            </a:solidFill>
            <a:ln w="381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855746" y="49530"/>
              <a:ext cx="423515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851936" y="0"/>
              <a:ext cx="427260" cy="61830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9" name="形状6"/>
            <p:cNvSpPr txBox="1"/>
            <p:nvPr/>
          </p:nvSpPr>
          <p:spPr>
            <a:xfrm>
              <a:off x="855746" y="703408"/>
              <a:ext cx="383439" cy="522131"/>
            </a:xfrm>
            <a:prstGeom prst="rect">
              <a:avLst/>
            </a:prstGeom>
            <a:solidFill>
              <a:srgbClr val="9B73B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851936" y="653878"/>
              <a:ext cx="387922" cy="61830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5" b="1" i="1">
                  <a:solidFill>
                    <a:srgbClr val="FFFFFF">
                      <a:alpha val="100000"/>
                    </a:srgbClr>
                  </a:solidFill>
                  <a:latin typeface="Times New Roman"/>
                  <a:ea typeface="Times New Roman"/>
                </a:rPr>
                <a:t>S</a:t>
              </a:r>
            </a:p>
          </p:txBody>
        </p:sp>
      </p:grpSp>
      <p:sp>
        <p:nvSpPr>
          <p:cNvPr id="11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2" name="组合2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13" name="形状7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4" name="形状8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5" name="形状9"/>
            <p:cNvSpPr txBox="1"/>
            <p:nvPr/>
          </p:nvSpPr>
          <p:spPr>
            <a:xfrm>
              <a:off x="818112" y="180861"/>
              <a:ext cx="4924911" cy="660949"/>
            </a:xfrm>
            <a:custGeom>
              <a:avLst/>
              <a:gdLst>
                <a:gd name="connsiteX0" fmla="*/ 110158 w 4924911"/>
                <a:gd name="connsiteY0" fmla="*/ 0 h 660949"/>
                <a:gd name="connsiteX1" fmla="*/ 4814753 w 4924911"/>
                <a:gd name="connsiteY1" fmla="*/ 0 h 660949"/>
                <a:gd name="connsiteX2" fmla="*/ 4843969 w 4924911"/>
                <a:gd name="connsiteY2" fmla="*/ 0 h 660949"/>
                <a:gd name="connsiteX3" fmla="*/ 4913305 w 4924911"/>
                <a:gd name="connsiteY3" fmla="*/ 52923 h 660949"/>
                <a:gd name="connsiteX4" fmla="*/ 4924911 w 4924911"/>
                <a:gd name="connsiteY4" fmla="*/ 550791 h 660949"/>
                <a:gd name="connsiteX5" fmla="*/ 4924911 w 4924911"/>
                <a:gd name="connsiteY5" fmla="*/ 580007 h 660949"/>
                <a:gd name="connsiteX6" fmla="*/ 4871988 w 4924911"/>
                <a:gd name="connsiteY6" fmla="*/ 649343 h 660949"/>
                <a:gd name="connsiteX7" fmla="*/ 110158 w 4924911"/>
                <a:gd name="connsiteY7" fmla="*/ 660949 h 660949"/>
                <a:gd name="connsiteX8" fmla="*/ 49320 w 4924911"/>
                <a:gd name="connsiteY8" fmla="*/ 660949 h 660949"/>
                <a:gd name="connsiteX9" fmla="*/ 0 w 4924911"/>
                <a:gd name="connsiteY9" fmla="*/ 110158 h 660949"/>
                <a:gd name="connsiteX10" fmla="*/ 0 w 4924911"/>
                <a:gd name="connsiteY10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4911" h="660949">
                  <a:moveTo>
                    <a:pt x="110158" y="0"/>
                  </a:moveTo>
                  <a:lnTo>
                    <a:pt x="4814753" y="0"/>
                  </a:lnTo>
                  <a:cubicBezTo>
                    <a:pt x="4843969" y="0"/>
                    <a:pt x="4871988" y="11606"/>
                    <a:pt x="4892647" y="32264"/>
                  </a:cubicBezTo>
                  <a:cubicBezTo>
                    <a:pt x="4913305" y="52923"/>
                    <a:pt x="4924911" y="80942"/>
                    <a:pt x="4924911" y="110158"/>
                  </a:cubicBezTo>
                  <a:lnTo>
                    <a:pt x="4924911" y="550791"/>
                  </a:lnTo>
                  <a:cubicBezTo>
                    <a:pt x="4924911" y="580007"/>
                    <a:pt x="4913305" y="608026"/>
                    <a:pt x="4892647" y="628685"/>
                  </a:cubicBezTo>
                  <a:cubicBezTo>
                    <a:pt x="4871988" y="649343"/>
                    <a:pt x="4843969" y="660949"/>
                    <a:pt x="48147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怎样减小或增大压强</a:t>
              </a:r>
            </a:p>
          </p:txBody>
        </p:sp>
        <p:sp>
          <p:nvSpPr>
            <p:cNvPr id="16" name="形状10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pic>
        <p:nvPicPr>
          <p:cNvPr id="17" name="思维导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55" y="2161632"/>
            <a:ext cx="36766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形状2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4" name="形状3"/>
          <p:cNvSpPr txBox="1"/>
          <p:nvPr/>
        </p:nvSpPr>
        <p:spPr>
          <a:xfrm>
            <a:off x="514093" y="206730"/>
            <a:ext cx="2347331" cy="695554"/>
          </a:xfrm>
          <a:custGeom>
            <a:avLst/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6" name="思维导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34" y="1866919"/>
            <a:ext cx="69342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814942" y="1113124"/>
            <a:ext cx="10582702" cy="77810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1. 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图中正确表示压力示意图的是（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</a:t>
            </a: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7092537" y="1131341"/>
            <a:ext cx="1308100" cy="7598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0" i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858" y="1970542"/>
            <a:ext cx="8916821" cy="23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545925" y="1113072"/>
            <a:ext cx="8329675" cy="41502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2.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如图所示，滑雪运动员穿着有较大底面积的滑雪板，可有效（　　）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．增大自身的重力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．增大对雪地压力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．减小对雪地压强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/>
              <a:ea typeface="Times New Roman"/>
            </a:endParaRPr>
          </a:p>
          <a:p>
            <a:pPr marL="0" algn="l">
              <a:lnSpc>
                <a:spcPts val="48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D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．减小雪地摩擦力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3279596" y="1823885"/>
            <a:ext cx="1308100" cy="7598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3100" b="0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04" y="2379983"/>
            <a:ext cx="5596004" cy="3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1078956" y="947527"/>
            <a:ext cx="10437531" cy="2969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3.  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如图，甲、乙两人在完全相同的沙滩散步，留下深浅相同、大小不同的脚印。则甲（　　）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．所受的重力较大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   B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．所受的重力与乙的相等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C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．对沙滩的压强较大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	   D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．对沙滩的压强较小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5353226" y="1687555"/>
            <a:ext cx="1308100" cy="7444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0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83" y="4017032"/>
            <a:ext cx="7328734" cy="19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785393" y="1113177"/>
            <a:ext cx="10967149" cy="272741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4.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如图，在的杭州亚运会上，会运送铁饼的机器狗成了赛场上的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显眼包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，机器狗自重约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15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千克，当它站在赛场的草地上时，草地会有凹陷，说明压力的作用效果是使物体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；当它背上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千克重的铁饼时，对地面的压力将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；当它开始奔跑时，对地面的压强将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。（后两空选填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、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不变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或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“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变小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1758084" y="3072140"/>
            <a:ext cx="1466844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C0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0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sp>
        <p:nvSpPr>
          <p:cNvPr id="9" name="文本3"/>
          <p:cNvSpPr txBox="1"/>
          <p:nvPr/>
        </p:nvSpPr>
        <p:spPr>
          <a:xfrm>
            <a:off x="7092537" y="2104135"/>
            <a:ext cx="2351952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发生形变</a:t>
            </a:r>
          </a:p>
        </p:txBody>
      </p:sp>
      <p:sp>
        <p:nvSpPr>
          <p:cNvPr id="10" name="文本4"/>
          <p:cNvSpPr txBox="1"/>
          <p:nvPr/>
        </p:nvSpPr>
        <p:spPr>
          <a:xfrm>
            <a:off x="5664462" y="2589790"/>
            <a:ext cx="1582595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C0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pic>
        <p:nvPicPr>
          <p:cNvPr id="1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223" y="3840251"/>
            <a:ext cx="3766776" cy="258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559660" y="984561"/>
            <a:ext cx="10266017" cy="36671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5.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北京冬奥会花样滑冰双人滑，中国选手韩聪隋文静获得金牌，如图所示为比赛中的一个情景。若韩聪和隋文静的身体质量分别为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62kg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42kg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，韩聪脚下两个冰刀与冰的总接触面积为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20cm</a:t>
            </a:r>
            <a:r>
              <a:rPr lang="zh-CN" altLang="en-US" sz="3724" b="0" i="0" baseline="30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，求：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）隋文静的重力为多少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N?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）韩聪对冰的压强为多少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Pa?</a:t>
            </a:r>
          </a:p>
        </p:txBody>
      </p:sp>
      <p:pic>
        <p:nvPicPr>
          <p:cNvPr id="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017" y="3133954"/>
            <a:ext cx="3604997" cy="2396004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559756" y="4464853"/>
            <a:ext cx="8553450" cy="8000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解：隋文静的重力为</a:t>
            </a: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G=mg=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42kg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10N/kg=420N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9088" y="-43024"/>
            <a:ext cx="12172950" cy="1156076"/>
            <a:chOff x="0" y="0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avLst/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文本1"/>
          <p:cNvSpPr txBox="1"/>
          <p:nvPr/>
        </p:nvSpPr>
        <p:spPr>
          <a:xfrm>
            <a:off x="835666" y="984571"/>
            <a:ext cx="10266016" cy="244495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若韩聪和隋文静的身体质量分别为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62kg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和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42kg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，韩聪脚下两个冰刀与冰的总接触面积为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20cm</a:t>
            </a:r>
            <a:r>
              <a:rPr lang="zh-CN" altLang="en-US" sz="3724" b="0" i="0" baseline="3000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，求：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）韩聪对冰的压强为多少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Pa?</a:t>
            </a:r>
          </a:p>
        </p:txBody>
      </p:sp>
      <p:sp>
        <p:nvSpPr>
          <p:cNvPr id="8" name="文本2"/>
          <p:cNvSpPr txBox="1"/>
          <p:nvPr/>
        </p:nvSpPr>
        <p:spPr>
          <a:xfrm>
            <a:off x="885682" y="4182037"/>
            <a:ext cx="9007678" cy="72558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韩聪与冰的接触面积为</a:t>
            </a: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S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=20cm</a:t>
            </a:r>
            <a:r>
              <a:rPr lang="zh-CN" altLang="en-US" sz="3724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=2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×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</a:t>
            </a:r>
            <a:r>
              <a:rPr lang="zh-CN" altLang="en-US" sz="3724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-3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724" b="0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89" y="4976917"/>
            <a:ext cx="8420100" cy="1209675"/>
          </a:xfrm>
          <a:prstGeom prst="rect">
            <a:avLst/>
          </a:prstGeom>
        </p:spPr>
      </p:pic>
      <p:pic>
        <p:nvPicPr>
          <p:cNvPr id="1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482" y="1601629"/>
            <a:ext cx="3604997" cy="2396004"/>
          </a:xfrm>
          <a:prstGeom prst="rect">
            <a:avLst/>
          </a:prstGeom>
        </p:spPr>
      </p:pic>
      <p:sp>
        <p:nvSpPr>
          <p:cNvPr id="11" name="文本3"/>
          <p:cNvSpPr txBox="1"/>
          <p:nvPr/>
        </p:nvSpPr>
        <p:spPr>
          <a:xfrm>
            <a:off x="617449" y="2846870"/>
            <a:ext cx="10483453" cy="133518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韩聪对冰的压力为</a:t>
            </a:r>
          </a:p>
          <a:p>
            <a:pPr marL="0" algn="l">
              <a:lnSpc>
                <a:spcPts val="4800"/>
              </a:lnSpc>
              <a:buFont typeface="Arial"/>
              <a:buChar char=" "/>
            </a:pP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F=G=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724" b="0" i="0" baseline="-25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+ </a:t>
            </a: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m</a:t>
            </a:r>
            <a:r>
              <a:rPr lang="zh-CN" altLang="en-US" sz="3724" b="0" i="0" baseline="-25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）</a:t>
            </a:r>
            <a:r>
              <a:rPr lang="zh-CN" altLang="en-US" sz="2800" b="0" i="1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g =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42kg+62kg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）×</a:t>
            </a: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10N/kg=1040N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420600" y="111506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8620554" y="1976733"/>
            <a:ext cx="954005" cy="954005"/>
          </a:xfrm>
          <a:custGeom>
            <a:avLst/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形状2"/>
          <p:cNvSpPr txBox="1"/>
          <p:nvPr/>
        </p:nvSpPr>
        <p:spPr>
          <a:xfrm>
            <a:off x="5313359" y="1910982"/>
            <a:ext cx="954005" cy="954005"/>
          </a:xfrm>
          <a:custGeom>
            <a:avLst/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4" name="形状3"/>
          <p:cNvSpPr txBox="1"/>
          <p:nvPr/>
        </p:nvSpPr>
        <p:spPr>
          <a:xfrm>
            <a:off x="2103977" y="1976647"/>
            <a:ext cx="954005" cy="954005"/>
          </a:xfrm>
          <a:custGeom>
            <a:avLst/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5" name="形状4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6" name="形状5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形状6"/>
          <p:cNvSpPr txBox="1"/>
          <p:nvPr/>
        </p:nvSpPr>
        <p:spPr>
          <a:xfrm>
            <a:off x="481822" y="120148"/>
            <a:ext cx="2360428" cy="743179"/>
          </a:xfrm>
          <a:custGeom>
            <a:avLst/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grpSp>
        <p:nvGrpSpPr>
          <p:cNvPr id="8" name="组合1"/>
          <p:cNvGrpSpPr/>
          <p:nvPr/>
        </p:nvGrpSpPr>
        <p:grpSpPr>
          <a:xfrm>
            <a:off x="1322680" y="2051399"/>
            <a:ext cx="2478701" cy="3379652"/>
            <a:chOff x="0" y="0"/>
            <a:chExt cx="2478701" cy="3379652"/>
          </a:xfrm>
        </p:grpSpPr>
        <p:sp>
          <p:nvSpPr>
            <p:cNvPr id="9" name="形状8"/>
            <p:cNvSpPr txBox="1"/>
            <p:nvPr/>
          </p:nvSpPr>
          <p:spPr>
            <a:xfrm rot="10800000">
              <a:off x="0" y="256699"/>
              <a:ext cx="2478701" cy="3122953"/>
            </a:xfrm>
            <a:prstGeom prst="flowChartPunchedCard">
              <a:avLst/>
            </a:prstGeom>
            <a:solidFill>
              <a:srgbClr val="2A8C5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文本4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01</a:t>
              </a:r>
            </a:p>
          </p:txBody>
        </p:sp>
      </p:grpSp>
      <p:grpSp>
        <p:nvGrpSpPr>
          <p:cNvPr id="11" name="组合2"/>
          <p:cNvGrpSpPr/>
          <p:nvPr/>
        </p:nvGrpSpPr>
        <p:grpSpPr>
          <a:xfrm>
            <a:off x="4534862" y="2037702"/>
            <a:ext cx="2478703" cy="3366537"/>
            <a:chOff x="0" y="0"/>
            <a:chExt cx="2478703" cy="3366537"/>
          </a:xfrm>
        </p:grpSpPr>
        <p:sp>
          <p:nvSpPr>
            <p:cNvPr id="12" name="形状9"/>
            <p:cNvSpPr txBox="1"/>
            <p:nvPr/>
          </p:nvSpPr>
          <p:spPr>
            <a:xfrm rot="10800000">
              <a:off x="0" y="243584"/>
              <a:ext cx="2478703" cy="3122953"/>
            </a:xfrm>
            <a:prstGeom prst="flowChartPunchedCard">
              <a:avLst/>
            </a:prstGeom>
            <a:solidFill>
              <a:srgbClr val="1A5CB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3" name="文本5"/>
            <p:cNvSpPr txBox="1"/>
            <p:nvPr/>
          </p:nvSpPr>
          <p:spPr>
            <a:xfrm>
              <a:off x="646833" y="0"/>
              <a:ext cx="1139439" cy="8027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02</a:t>
              </a:r>
            </a:p>
          </p:txBody>
        </p:sp>
      </p:grpSp>
      <p:grpSp>
        <p:nvGrpSpPr>
          <p:cNvPr id="14" name="组合3"/>
          <p:cNvGrpSpPr/>
          <p:nvPr/>
        </p:nvGrpSpPr>
        <p:grpSpPr>
          <a:xfrm>
            <a:off x="7822645" y="2050856"/>
            <a:ext cx="2478701" cy="3327160"/>
            <a:chOff x="0" y="0"/>
            <a:chExt cx="2478701" cy="3327160"/>
          </a:xfrm>
        </p:grpSpPr>
        <p:sp>
          <p:nvSpPr>
            <p:cNvPr id="15" name="形状10"/>
            <p:cNvSpPr txBox="1"/>
            <p:nvPr/>
          </p:nvSpPr>
          <p:spPr>
            <a:xfrm rot="10800000">
              <a:off x="0" y="204207"/>
              <a:ext cx="2478701" cy="3122953"/>
            </a:xfrm>
            <a:prstGeom prst="flowChartPunchedCard">
              <a:avLst/>
            </a:prstGeom>
            <a:solidFill>
              <a:srgbClr val="C72727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6" name="文本6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03</a:t>
              </a:r>
            </a:p>
          </p:txBody>
        </p:sp>
      </p:grpSp>
      <p:sp>
        <p:nvSpPr>
          <p:cNvPr id="17" name="形状7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8" name="文本1"/>
          <p:cNvSpPr txBox="1"/>
          <p:nvPr/>
        </p:nvSpPr>
        <p:spPr>
          <a:xfrm>
            <a:off x="1400651" y="2742324"/>
            <a:ext cx="2441572" cy="267961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通过实验，理解压强能应用压强知识进行有关计算，解释简单的现象和解决简单问题;知道日常生活中压强增大和减小方法。</a:t>
            </a:r>
          </a:p>
        </p:txBody>
      </p:sp>
      <p:sp>
        <p:nvSpPr>
          <p:cNvPr id="19" name="文本2"/>
          <p:cNvSpPr txBox="1"/>
          <p:nvPr/>
        </p:nvSpPr>
        <p:spPr>
          <a:xfrm>
            <a:off x="8046120" y="2742457"/>
            <a:ext cx="2360409" cy="240296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培养学生对科学的求知欲，乐于探索自然现象和日常生活中的物理学道理的精神。</a:t>
            </a:r>
          </a:p>
        </p:txBody>
      </p:sp>
      <p:sp>
        <p:nvSpPr>
          <p:cNvPr id="20" name="文本3"/>
          <p:cNvSpPr txBox="1"/>
          <p:nvPr/>
        </p:nvSpPr>
        <p:spPr>
          <a:xfrm>
            <a:off x="4676556" y="2742171"/>
            <a:ext cx="2313575" cy="240296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通过科学探究活动，经历观察物理现象的过程，培养学生观察实验能力，分析、括思维能力。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形状2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4" name="形状3"/>
          <p:cNvSpPr txBox="1"/>
          <p:nvPr/>
        </p:nvSpPr>
        <p:spPr>
          <a:xfrm>
            <a:off x="499053" y="167383"/>
            <a:ext cx="2347331" cy="695554"/>
          </a:xfrm>
          <a:custGeom>
            <a:avLst/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6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6765" y="2172414"/>
            <a:ext cx="7270032" cy="4089368"/>
          </a:xfrm>
          <a:prstGeom prst="rect">
            <a:avLst/>
          </a:prstGeom>
        </p:spPr>
      </p:pic>
      <p:sp>
        <p:nvSpPr>
          <p:cNvPr id="7" name="文本1"/>
          <p:cNvSpPr txBox="1"/>
          <p:nvPr/>
        </p:nvSpPr>
        <p:spPr>
          <a:xfrm>
            <a:off x="1332462" y="1251499"/>
            <a:ext cx="8953500" cy="57600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2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一根牙签能将气球扎破，为什么多根牙签扎气球，气球反而不破呢？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539" y="2180006"/>
            <a:ext cx="1299661" cy="1468617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-2152" y="-433043"/>
            <a:ext cx="2744991" cy="3756224"/>
            <a:chOff x="0" y="0"/>
            <a:chExt cx="2744991" cy="3756224"/>
          </a:xfrm>
        </p:grpSpPr>
        <p:pic>
          <p:nvPicPr>
            <p:cNvPr id="4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888" t="15333" r="19777" b="17500"/>
            <a:stretch>
              <a:fillRect/>
            </a:stretch>
          </p:blipFill>
          <p:spPr>
            <a:xfrm>
              <a:off x="1737079" y="2940642"/>
              <a:ext cx="1007912" cy="815582"/>
            </a:xfrm>
            <a:prstGeom prst="rect">
              <a:avLst/>
            </a:prstGeom>
          </p:spPr>
        </p:pic>
        <p:sp>
          <p:nvSpPr>
            <p:cNvPr id="5" name="形状4"/>
            <p:cNvSpPr txBox="1"/>
            <p:nvPr/>
          </p:nvSpPr>
          <p:spPr>
            <a:xfrm rot="16200000" flipH="1">
              <a:off x="826636" y="0"/>
              <a:ext cx="38100" cy="88913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5"/>
            <p:cNvSpPr txBox="1"/>
            <p:nvPr/>
          </p:nvSpPr>
          <p:spPr>
            <a:xfrm rot="21336076" flipH="1">
              <a:off x="0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形状6"/>
            <p:cNvSpPr txBox="1"/>
            <p:nvPr/>
          </p:nvSpPr>
          <p:spPr>
            <a:xfrm rot="21071592" flipH="1">
              <a:off x="236182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形状7"/>
            <p:cNvSpPr txBox="1"/>
            <p:nvPr/>
          </p:nvSpPr>
          <p:spPr>
            <a:xfrm rot="21071592" flipH="1">
              <a:off x="472363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形状8"/>
            <p:cNvSpPr txBox="1"/>
            <p:nvPr/>
          </p:nvSpPr>
          <p:spPr>
            <a:xfrm rot="20705654" flipH="1">
              <a:off x="708545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形状9"/>
            <p:cNvSpPr txBox="1"/>
            <p:nvPr/>
          </p:nvSpPr>
          <p:spPr>
            <a:xfrm rot="20712430" flipH="1">
              <a:off x="944726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1" name="形状10"/>
            <p:cNvSpPr txBox="1"/>
            <p:nvPr/>
          </p:nvSpPr>
          <p:spPr>
            <a:xfrm rot="20874316" flipH="1">
              <a:off x="1180908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2" name="形状11"/>
            <p:cNvSpPr txBox="1"/>
            <p:nvPr/>
          </p:nvSpPr>
          <p:spPr>
            <a:xfrm rot="21098740" flipH="1">
              <a:off x="1417089" y="465314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4" name="组合2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15" name="形状1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6" name="形状1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7" name="形状1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18" name="形状1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grpSp>
        <p:nvGrpSpPr>
          <p:cNvPr id="19" name="组合3"/>
          <p:cNvGrpSpPr/>
          <p:nvPr/>
        </p:nvGrpSpPr>
        <p:grpSpPr>
          <a:xfrm>
            <a:off x="8628755" y="2733637"/>
            <a:ext cx="2731970" cy="2191083"/>
            <a:chOff x="0" y="0"/>
            <a:chExt cx="2731970" cy="2191083"/>
          </a:xfrm>
        </p:grpSpPr>
        <p:sp>
          <p:nvSpPr>
            <p:cNvPr id="20" name="形状16"/>
            <p:cNvSpPr txBox="1"/>
            <p:nvPr/>
          </p:nvSpPr>
          <p:spPr>
            <a:xfrm>
              <a:off x="1233691" y="0"/>
              <a:ext cx="104538" cy="104538"/>
            </a:xfrm>
            <a:custGeom>
              <a:avLst/>
              <a:gdLst>
                <a:gd name="connsiteX0" fmla="*/ 52269 w 104538"/>
                <a:gd name="connsiteY0" fmla="*/ 0 h 104538"/>
                <a:gd name="connsiteX1" fmla="*/ 81137 w 104538"/>
                <a:gd name="connsiteY1" fmla="*/ 0 h 104538"/>
                <a:gd name="connsiteX2" fmla="*/ 104538 w 104538"/>
                <a:gd name="connsiteY2" fmla="*/ 81137 h 104538"/>
                <a:gd name="connsiteX3" fmla="*/ 23402 w 104538"/>
                <a:gd name="connsiteY3" fmla="*/ 104538 h 104538"/>
                <a:gd name="connsiteX4" fmla="*/ 0 w 104538"/>
                <a:gd name="connsiteY4" fmla="*/ 23402 h 1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538" h="104538">
                  <a:moveTo>
                    <a:pt x="52269" y="0"/>
                  </a:moveTo>
                  <a:cubicBezTo>
                    <a:pt x="81137" y="0"/>
                    <a:pt x="104538" y="23402"/>
                    <a:pt x="104538" y="52269"/>
                  </a:cubicBezTo>
                  <a:cubicBezTo>
                    <a:pt x="104538" y="81137"/>
                    <a:pt x="81137" y="104538"/>
                    <a:pt x="52269" y="104538"/>
                  </a:cubicBezTo>
                  <a:cubicBezTo>
                    <a:pt x="23402" y="104538"/>
                    <a:pt x="0" y="81137"/>
                    <a:pt x="0" y="52269"/>
                  </a:cubicBezTo>
                  <a:cubicBezTo>
                    <a:pt x="0" y="23402"/>
                    <a:pt x="23402" y="0"/>
                    <a:pt x="5226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1" name="文本3"/>
            <p:cNvSpPr txBox="1"/>
            <p:nvPr/>
          </p:nvSpPr>
          <p:spPr>
            <a:xfrm>
              <a:off x="0" y="1638443"/>
              <a:ext cx="2731970" cy="5526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499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图钉对墙面的压力</a:t>
              </a:r>
            </a:p>
          </p:txBody>
        </p:sp>
      </p:grpSp>
      <p:sp>
        <p:nvSpPr>
          <p:cNvPr id="22" name="文本1"/>
          <p:cNvSpPr txBox="1"/>
          <p:nvPr/>
        </p:nvSpPr>
        <p:spPr>
          <a:xfrm>
            <a:off x="743064" y="1054503"/>
            <a:ext cx="10697766" cy="10596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下面是一些压力的示意图，你能找出这些压力共同的特点是什么吗？</a:t>
            </a:r>
          </a:p>
        </p:txBody>
      </p:sp>
      <p:sp>
        <p:nvSpPr>
          <p:cNvPr id="23" name="形状2"/>
          <p:cNvSpPr txBox="1"/>
          <p:nvPr/>
        </p:nvSpPr>
        <p:spPr>
          <a:xfrm rot="19800000">
            <a:off x="5109762" y="2323805"/>
            <a:ext cx="1036130" cy="7323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rgbClr val="0000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24" name="形状3"/>
          <p:cNvSpPr txBox="1"/>
          <p:nvPr/>
        </p:nvSpPr>
        <p:spPr>
          <a:xfrm>
            <a:off x="5729154" y="2984666"/>
            <a:ext cx="107950" cy="107950"/>
          </a:xfrm>
          <a:custGeom>
            <a:avLst/>
            <a:gdLst>
              <a:gd name="connsiteX0" fmla="*/ 53975 w 107950"/>
              <a:gd name="connsiteY0" fmla="*/ 0 h 107950"/>
              <a:gd name="connsiteX1" fmla="*/ 83785 w 107950"/>
              <a:gd name="connsiteY1" fmla="*/ 0 h 107950"/>
              <a:gd name="connsiteX2" fmla="*/ 107950 w 107950"/>
              <a:gd name="connsiteY2" fmla="*/ 83785 h 107950"/>
              <a:gd name="connsiteX3" fmla="*/ 24165 w 107950"/>
              <a:gd name="connsiteY3" fmla="*/ 107950 h 107950"/>
              <a:gd name="connsiteX4" fmla="*/ 0 w 107950"/>
              <a:gd name="connsiteY4" fmla="*/ 24165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0" h="107950">
                <a:moveTo>
                  <a:pt x="53975" y="0"/>
                </a:moveTo>
                <a:cubicBezTo>
                  <a:pt x="83785" y="0"/>
                  <a:pt x="107950" y="24165"/>
                  <a:pt x="107950" y="53975"/>
                </a:cubicBezTo>
                <a:cubicBezTo>
                  <a:pt x="107950" y="83785"/>
                  <a:pt x="83785" y="107950"/>
                  <a:pt x="53975" y="107950"/>
                </a:cubicBezTo>
                <a:cubicBezTo>
                  <a:pt x="24165" y="107950"/>
                  <a:pt x="0" y="83785"/>
                  <a:pt x="0" y="53975"/>
                </a:cubicBezTo>
                <a:cubicBezTo>
                  <a:pt x="0" y="24165"/>
                  <a:pt x="24165" y="0"/>
                  <a:pt x="53975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25" name="组合4"/>
          <p:cNvGrpSpPr/>
          <p:nvPr/>
        </p:nvGrpSpPr>
        <p:grpSpPr>
          <a:xfrm>
            <a:off x="5775191" y="2923249"/>
            <a:ext cx="831850" cy="1134217"/>
            <a:chOff x="0" y="0"/>
            <a:chExt cx="831850" cy="1134217"/>
          </a:xfrm>
        </p:grpSpPr>
        <p:sp>
          <p:nvSpPr>
            <p:cNvPr id="26" name="形状17"/>
            <p:cNvSpPr txBox="1"/>
            <p:nvPr/>
          </p:nvSpPr>
          <p:spPr>
            <a:xfrm>
              <a:off x="0" y="118567"/>
              <a:ext cx="431800" cy="792162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7" name="文本4"/>
            <p:cNvSpPr txBox="1"/>
            <p:nvPr/>
          </p:nvSpPr>
          <p:spPr>
            <a:xfrm>
              <a:off x="332105" y="417969"/>
              <a:ext cx="499745" cy="7162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28" name="形状18"/>
            <p:cNvSpPr txBox="1"/>
            <p:nvPr/>
          </p:nvSpPr>
          <p:spPr>
            <a:xfrm rot="19800000">
              <a:off x="215972" y="0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9" name="形状19"/>
            <p:cNvSpPr txBox="1"/>
            <p:nvPr/>
          </p:nvSpPr>
          <p:spPr>
            <a:xfrm rot="14400000">
              <a:off x="181690" y="127945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30" name="组合5"/>
          <p:cNvGrpSpPr/>
          <p:nvPr/>
        </p:nvGrpSpPr>
        <p:grpSpPr>
          <a:xfrm>
            <a:off x="4714563" y="2404453"/>
            <a:ext cx="2815774" cy="1740480"/>
            <a:chOff x="0" y="0"/>
            <a:chExt cx="2815774" cy="1740480"/>
          </a:xfrm>
        </p:grpSpPr>
        <p:sp>
          <p:nvSpPr>
            <p:cNvPr id="31" name="形状20"/>
            <p:cNvSpPr txBox="1"/>
            <p:nvPr/>
          </p:nvSpPr>
          <p:spPr>
            <a:xfrm flipV="1">
              <a:off x="9616" y="0"/>
              <a:ext cx="2105857" cy="1217071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2" name="形状21"/>
            <p:cNvSpPr txBox="1"/>
            <p:nvPr/>
          </p:nvSpPr>
          <p:spPr>
            <a:xfrm rot="19800000">
              <a:off x="0" y="598927"/>
              <a:ext cx="2469377" cy="70462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3" name="形状22"/>
            <p:cNvSpPr txBox="1"/>
            <p:nvPr/>
          </p:nvSpPr>
          <p:spPr>
            <a:xfrm rot="1812000" flipV="1">
              <a:off x="152696" y="672627"/>
              <a:ext cx="1847675" cy="1067853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4" name="形状23"/>
            <p:cNvSpPr txBox="1"/>
            <p:nvPr/>
          </p:nvSpPr>
          <p:spPr>
            <a:xfrm rot="11999">
              <a:off x="112514" y="1271085"/>
              <a:ext cx="2166628" cy="618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5" name="形状24"/>
            <p:cNvSpPr txBox="1"/>
            <p:nvPr/>
          </p:nvSpPr>
          <p:spPr>
            <a:xfrm rot="17886000" flipV="1">
              <a:off x="1610464" y="329688"/>
              <a:ext cx="1061418" cy="613437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6" name="形状25"/>
            <p:cNvSpPr txBox="1"/>
            <p:nvPr/>
          </p:nvSpPr>
          <p:spPr>
            <a:xfrm rot="16086000">
              <a:off x="1571131" y="548156"/>
              <a:ext cx="1244643" cy="35515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37" name="组合6"/>
          <p:cNvGrpSpPr/>
          <p:nvPr/>
        </p:nvGrpSpPr>
        <p:grpSpPr>
          <a:xfrm>
            <a:off x="8552223" y="2021729"/>
            <a:ext cx="1388629" cy="1206629"/>
            <a:chOff x="0" y="0"/>
            <a:chExt cx="1388629" cy="1206629"/>
          </a:xfrm>
        </p:grpSpPr>
        <p:sp>
          <p:nvSpPr>
            <p:cNvPr id="38" name="形状26"/>
            <p:cNvSpPr txBox="1"/>
            <p:nvPr/>
          </p:nvSpPr>
          <p:spPr>
            <a:xfrm flipH="1">
              <a:off x="0" y="770182"/>
              <a:ext cx="1212452" cy="19050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9" name="形状27"/>
            <p:cNvSpPr txBox="1"/>
            <p:nvPr/>
          </p:nvSpPr>
          <p:spPr>
            <a:xfrm>
              <a:off x="1237351" y="691891"/>
              <a:ext cx="151278" cy="151279"/>
            </a:xfrm>
            <a:custGeom>
              <a:avLst/>
              <a:gdLst>
                <a:gd name="connsiteX0" fmla="*/ 75639 w 151278"/>
                <a:gd name="connsiteY0" fmla="*/ 0 h 151279"/>
                <a:gd name="connsiteX1" fmla="*/ 117414 w 151278"/>
                <a:gd name="connsiteY1" fmla="*/ 0 h 151279"/>
                <a:gd name="connsiteX2" fmla="*/ 151278 w 151278"/>
                <a:gd name="connsiteY2" fmla="*/ 117414 h 151279"/>
                <a:gd name="connsiteX3" fmla="*/ 33865 w 151278"/>
                <a:gd name="connsiteY3" fmla="*/ 151279 h 151279"/>
                <a:gd name="connsiteX4" fmla="*/ 0 w 151278"/>
                <a:gd name="connsiteY4" fmla="*/ 33865 h 1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78" h="151279">
                  <a:moveTo>
                    <a:pt x="75639" y="0"/>
                  </a:moveTo>
                  <a:cubicBezTo>
                    <a:pt x="117414" y="0"/>
                    <a:pt x="151278" y="33865"/>
                    <a:pt x="151278" y="75640"/>
                  </a:cubicBezTo>
                  <a:cubicBezTo>
                    <a:pt x="151278" y="117414"/>
                    <a:pt x="117414" y="151279"/>
                    <a:pt x="75639" y="151279"/>
                  </a:cubicBezTo>
                  <a:cubicBezTo>
                    <a:pt x="33865" y="151279"/>
                    <a:pt x="0" y="117414"/>
                    <a:pt x="0" y="75640"/>
                  </a:cubicBezTo>
                  <a:cubicBezTo>
                    <a:pt x="0" y="33865"/>
                    <a:pt x="33865" y="0"/>
                    <a:pt x="7563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0" name="文本5"/>
            <p:cNvSpPr txBox="1"/>
            <p:nvPr/>
          </p:nvSpPr>
          <p:spPr>
            <a:xfrm>
              <a:off x="625001" y="0"/>
              <a:ext cx="700330" cy="100373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41" name="形状28"/>
            <p:cNvSpPr txBox="1"/>
            <p:nvPr/>
          </p:nvSpPr>
          <p:spPr>
            <a:xfrm rot="5400000">
              <a:off x="1156636" y="904071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2" name="形状29"/>
            <p:cNvSpPr txBox="1"/>
            <p:nvPr/>
          </p:nvSpPr>
          <p:spPr>
            <a:xfrm>
              <a:off x="1025380" y="772814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43" name="文本2"/>
          <p:cNvSpPr txBox="1"/>
          <p:nvPr/>
        </p:nvSpPr>
        <p:spPr>
          <a:xfrm>
            <a:off x="1449486" y="5002178"/>
            <a:ext cx="8829866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1.定义：</a:t>
            </a: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垂直作用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在物体表面上的力叫做压力（F）</a:t>
            </a:r>
          </a:p>
        </p:txBody>
      </p:sp>
      <p:grpSp>
        <p:nvGrpSpPr>
          <p:cNvPr id="44" name="组合7"/>
          <p:cNvGrpSpPr/>
          <p:nvPr/>
        </p:nvGrpSpPr>
        <p:grpSpPr>
          <a:xfrm>
            <a:off x="2059216" y="3272215"/>
            <a:ext cx="1454843" cy="1177688"/>
            <a:chOff x="0" y="0"/>
            <a:chExt cx="1454843" cy="1177688"/>
          </a:xfrm>
        </p:grpSpPr>
        <p:sp>
          <p:nvSpPr>
            <p:cNvPr id="45" name="文本6"/>
            <p:cNvSpPr txBox="1"/>
            <p:nvPr/>
          </p:nvSpPr>
          <p:spPr>
            <a:xfrm>
              <a:off x="225515" y="484421"/>
              <a:ext cx="1229328" cy="6932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665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46" name="形状31"/>
            <p:cNvSpPr txBox="1"/>
            <p:nvPr/>
          </p:nvSpPr>
          <p:spPr>
            <a:xfrm flipH="1">
              <a:off x="65762" y="86702"/>
              <a:ext cx="1191" cy="101099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7" name="形状32"/>
            <p:cNvSpPr txBox="1"/>
            <p:nvPr/>
          </p:nvSpPr>
          <p:spPr>
            <a:xfrm>
              <a:off x="93719" y="206198"/>
              <a:ext cx="152024" cy="285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8" name="形状33"/>
            <p:cNvSpPr txBox="1"/>
            <p:nvPr/>
          </p:nvSpPr>
          <p:spPr>
            <a:xfrm rot="10800000">
              <a:off x="261399" y="65608"/>
              <a:ext cx="28575" cy="152024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9" name="形状30"/>
            <p:cNvSpPr txBox="1"/>
            <p:nvPr/>
          </p:nvSpPr>
          <p:spPr>
            <a:xfrm>
              <a:off x="0" y="0"/>
              <a:ext cx="146847" cy="152021"/>
            </a:xfrm>
            <a:prstGeom prst="flowChartConnector">
              <a:avLst/>
            </a:prstGeom>
            <a:solidFill>
              <a:srgbClr val="E46C0A">
                <a:alpha val="10000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2097288" y="2208616"/>
            <a:ext cx="1454843" cy="1177687"/>
            <a:chOff x="0" y="0"/>
            <a:chExt cx="1454843" cy="1177687"/>
          </a:xfrm>
        </p:grpSpPr>
        <p:sp>
          <p:nvSpPr>
            <p:cNvPr id="3" name="文本8"/>
            <p:cNvSpPr txBox="1"/>
            <p:nvPr/>
          </p:nvSpPr>
          <p:spPr>
            <a:xfrm>
              <a:off x="225515" y="484420"/>
              <a:ext cx="1229328" cy="69326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665" b="1" i="1">
                  <a:solidFill>
                    <a:srgbClr val="C0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4" name="形状6"/>
            <p:cNvSpPr txBox="1"/>
            <p:nvPr/>
          </p:nvSpPr>
          <p:spPr>
            <a:xfrm flipH="1">
              <a:off x="65761" y="86701"/>
              <a:ext cx="1191" cy="101099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7"/>
            <p:cNvSpPr txBox="1"/>
            <p:nvPr/>
          </p:nvSpPr>
          <p:spPr>
            <a:xfrm>
              <a:off x="93718" y="206197"/>
              <a:ext cx="152024" cy="285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8"/>
            <p:cNvSpPr txBox="1"/>
            <p:nvPr/>
          </p:nvSpPr>
          <p:spPr>
            <a:xfrm rot="10800000">
              <a:off x="261398" y="65608"/>
              <a:ext cx="28575" cy="152024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C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0" y="0"/>
              <a:ext cx="146847" cy="152021"/>
            </a:xfrm>
            <a:prstGeom prst="flowChartConnector">
              <a:avLst/>
            </a:prstGeom>
            <a:solidFill>
              <a:srgbClr val="E46C0A">
                <a:alpha val="10000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1499974" y="1444000"/>
            <a:ext cx="1653270" cy="1287639"/>
            <a:chOff x="0" y="0"/>
            <a:chExt cx="1653270" cy="1287639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888" t="15333" r="19777" b="17500"/>
            <a:stretch>
              <a:fillRect/>
            </a:stretch>
          </p:blipFill>
          <p:spPr>
            <a:xfrm>
              <a:off x="273025" y="0"/>
              <a:ext cx="1007912" cy="815582"/>
            </a:xfrm>
            <a:prstGeom prst="rect">
              <a:avLst/>
            </a:prstGeom>
          </p:spPr>
        </p:pic>
        <p:sp>
          <p:nvSpPr>
            <p:cNvPr id="10" name="形状9"/>
            <p:cNvSpPr txBox="1"/>
            <p:nvPr/>
          </p:nvSpPr>
          <p:spPr>
            <a:xfrm rot="16200000" flipH="1">
              <a:off x="826636" y="398504"/>
              <a:ext cx="38100" cy="88913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1" name="形状10"/>
            <p:cNvSpPr txBox="1"/>
            <p:nvPr/>
          </p:nvSpPr>
          <p:spPr>
            <a:xfrm rot="21336076" flipH="1">
              <a:off x="0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2" name="形状11"/>
            <p:cNvSpPr txBox="1"/>
            <p:nvPr/>
          </p:nvSpPr>
          <p:spPr>
            <a:xfrm rot="21071592" flipH="1">
              <a:off x="236182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3" name="形状12"/>
            <p:cNvSpPr txBox="1"/>
            <p:nvPr/>
          </p:nvSpPr>
          <p:spPr>
            <a:xfrm rot="21071592" flipH="1">
              <a:off x="472363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4" name="形状13"/>
            <p:cNvSpPr txBox="1"/>
            <p:nvPr/>
          </p:nvSpPr>
          <p:spPr>
            <a:xfrm rot="20705654" flipH="1">
              <a:off x="708545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5" name="形状14"/>
            <p:cNvSpPr txBox="1"/>
            <p:nvPr/>
          </p:nvSpPr>
          <p:spPr>
            <a:xfrm rot="20712430" flipH="1">
              <a:off x="944726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6" name="形状15"/>
            <p:cNvSpPr txBox="1"/>
            <p:nvPr/>
          </p:nvSpPr>
          <p:spPr>
            <a:xfrm rot="20874316" flipH="1">
              <a:off x="1180908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7" name="形状16"/>
            <p:cNvSpPr txBox="1"/>
            <p:nvPr/>
          </p:nvSpPr>
          <p:spPr>
            <a:xfrm rot="21098740" flipH="1">
              <a:off x="1417089" y="863818"/>
              <a:ext cx="236181" cy="10669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20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18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9" name="组合3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20" name="形状17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1" name="形状18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2" name="形状19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23" name="形状20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24" name="文本1"/>
          <p:cNvSpPr txBox="1"/>
          <p:nvPr/>
        </p:nvSpPr>
        <p:spPr>
          <a:xfrm>
            <a:off x="391430" y="4310148"/>
            <a:ext cx="4041572" cy="18668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）压力大小：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）压力的方向：</a:t>
            </a:r>
          </a:p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）压力的作用点：</a:t>
            </a:r>
          </a:p>
        </p:txBody>
      </p:sp>
      <p:sp>
        <p:nvSpPr>
          <p:cNvPr id="25" name="文本2"/>
          <p:cNvSpPr txBox="1"/>
          <p:nvPr/>
        </p:nvSpPr>
        <p:spPr>
          <a:xfrm>
            <a:off x="4096436" y="5427716"/>
            <a:ext cx="3642995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受压的物体表面。</a:t>
            </a:r>
          </a:p>
        </p:txBody>
      </p:sp>
      <p:sp>
        <p:nvSpPr>
          <p:cNvPr id="26" name="文本3"/>
          <p:cNvSpPr txBox="1"/>
          <p:nvPr/>
        </p:nvSpPr>
        <p:spPr>
          <a:xfrm>
            <a:off x="3465795" y="4869399"/>
            <a:ext cx="5065395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垂直并指向受力物体表面。</a:t>
            </a:r>
          </a:p>
        </p:txBody>
      </p:sp>
      <p:sp>
        <p:nvSpPr>
          <p:cNvPr id="27" name="文本4"/>
          <p:cNvSpPr txBox="1"/>
          <p:nvPr/>
        </p:nvSpPr>
        <p:spPr>
          <a:xfrm>
            <a:off x="3588353" y="4311720"/>
            <a:ext cx="3581686" cy="7492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水平放置时F=G</a:t>
            </a:r>
          </a:p>
        </p:txBody>
      </p:sp>
      <p:sp>
        <p:nvSpPr>
          <p:cNvPr id="28" name="文本5"/>
          <p:cNvSpPr txBox="1"/>
          <p:nvPr/>
        </p:nvSpPr>
        <p:spPr>
          <a:xfrm>
            <a:off x="1502216" y="3559683"/>
            <a:ext cx="1246499" cy="680380"/>
          </a:xfrm>
          <a:prstGeom prst="rect">
            <a:avLst/>
          </a:prstGeom>
          <a:noFill/>
        </p:spPr>
        <p:txBody>
          <a:bodyPr anchor="t"/>
          <a:lstStyle/>
          <a:p>
            <a:pPr marL="36195" algn="l">
              <a:lnSpc>
                <a:spcPts val="3100"/>
              </a:lnSpc>
            </a:pPr>
            <a:r>
              <a:rPr lang="zh-CN" altLang="en-US" sz="26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＝</a:t>
            </a:r>
            <a:r>
              <a:rPr lang="zh-CN" altLang="en-US" sz="26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G</a:t>
            </a:r>
          </a:p>
        </p:txBody>
      </p:sp>
      <p:sp>
        <p:nvSpPr>
          <p:cNvPr id="29" name="文本6"/>
          <p:cNvSpPr txBox="1"/>
          <p:nvPr/>
        </p:nvSpPr>
        <p:spPr>
          <a:xfrm>
            <a:off x="4974879" y="3631968"/>
            <a:ext cx="1886708" cy="680378"/>
          </a:xfrm>
          <a:prstGeom prst="rect">
            <a:avLst/>
          </a:prstGeom>
          <a:noFill/>
        </p:spPr>
        <p:txBody>
          <a:bodyPr anchor="t"/>
          <a:lstStyle/>
          <a:p>
            <a:pPr marL="36195" algn="l">
              <a:lnSpc>
                <a:spcPts val="3100"/>
              </a:lnSpc>
            </a:pPr>
            <a:r>
              <a:rPr lang="zh-CN" altLang="en-US" sz="26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F˂G</a:t>
            </a:r>
          </a:p>
        </p:txBody>
      </p:sp>
      <p:sp>
        <p:nvSpPr>
          <p:cNvPr id="30" name="文本7"/>
          <p:cNvSpPr txBox="1"/>
          <p:nvPr/>
        </p:nvSpPr>
        <p:spPr>
          <a:xfrm>
            <a:off x="8076952" y="3256674"/>
            <a:ext cx="3218336" cy="982969"/>
          </a:xfrm>
          <a:prstGeom prst="rect">
            <a:avLst/>
          </a:prstGeom>
          <a:noFill/>
        </p:spPr>
        <p:txBody>
          <a:bodyPr anchor="t"/>
          <a:lstStyle/>
          <a:p>
            <a:pPr marL="36195" algn="l">
              <a:lnSpc>
                <a:spcPts val="31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压力</a:t>
            </a:r>
            <a:r>
              <a:rPr lang="zh-CN" altLang="en-US" sz="2600" b="0" i="1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F 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与图钉重力无关，压力=手的推力</a:t>
            </a:r>
          </a:p>
        </p:txBody>
      </p:sp>
      <p:pic>
        <p:nvPicPr>
          <p:cNvPr id="3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10" y="1116406"/>
            <a:ext cx="1299661" cy="1468617"/>
          </a:xfrm>
          <a:prstGeom prst="rect">
            <a:avLst/>
          </a:prstGeom>
        </p:spPr>
      </p:pic>
      <p:sp>
        <p:nvSpPr>
          <p:cNvPr id="32" name="形状2"/>
          <p:cNvSpPr txBox="1"/>
          <p:nvPr/>
        </p:nvSpPr>
        <p:spPr>
          <a:xfrm rot="19800000">
            <a:off x="5147834" y="1260205"/>
            <a:ext cx="1036130" cy="7323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rgbClr val="0000FF">
                <a:alpha val="10000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3" name="形状3"/>
          <p:cNvSpPr txBox="1"/>
          <p:nvPr/>
        </p:nvSpPr>
        <p:spPr>
          <a:xfrm>
            <a:off x="5767226" y="1921066"/>
            <a:ext cx="107950" cy="107950"/>
          </a:xfrm>
          <a:custGeom>
            <a:avLst/>
            <a:gdLst>
              <a:gd name="connsiteX0" fmla="*/ 53975 w 107950"/>
              <a:gd name="connsiteY0" fmla="*/ 0 h 107950"/>
              <a:gd name="connsiteX1" fmla="*/ 83785 w 107950"/>
              <a:gd name="connsiteY1" fmla="*/ 0 h 107950"/>
              <a:gd name="connsiteX2" fmla="*/ 107950 w 107950"/>
              <a:gd name="connsiteY2" fmla="*/ 83785 h 107950"/>
              <a:gd name="connsiteX3" fmla="*/ 24165 w 107950"/>
              <a:gd name="connsiteY3" fmla="*/ 107950 h 107950"/>
              <a:gd name="connsiteX4" fmla="*/ 0 w 107950"/>
              <a:gd name="connsiteY4" fmla="*/ 24165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50" h="107950">
                <a:moveTo>
                  <a:pt x="53975" y="0"/>
                </a:moveTo>
                <a:cubicBezTo>
                  <a:pt x="83785" y="0"/>
                  <a:pt x="107950" y="24165"/>
                  <a:pt x="107950" y="53975"/>
                </a:cubicBezTo>
                <a:cubicBezTo>
                  <a:pt x="107950" y="83785"/>
                  <a:pt x="83785" y="107950"/>
                  <a:pt x="53975" y="107950"/>
                </a:cubicBezTo>
                <a:cubicBezTo>
                  <a:pt x="24165" y="107950"/>
                  <a:pt x="0" y="83785"/>
                  <a:pt x="0" y="53975"/>
                </a:cubicBezTo>
                <a:cubicBezTo>
                  <a:pt x="0" y="24165"/>
                  <a:pt x="24165" y="0"/>
                  <a:pt x="53975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4" name="组合4"/>
          <p:cNvGrpSpPr/>
          <p:nvPr/>
        </p:nvGrpSpPr>
        <p:grpSpPr>
          <a:xfrm>
            <a:off x="5813263" y="1859649"/>
            <a:ext cx="831850" cy="1134217"/>
            <a:chOff x="0" y="0"/>
            <a:chExt cx="831850" cy="1134217"/>
          </a:xfrm>
        </p:grpSpPr>
        <p:sp>
          <p:nvSpPr>
            <p:cNvPr id="35" name="形状21"/>
            <p:cNvSpPr txBox="1"/>
            <p:nvPr/>
          </p:nvSpPr>
          <p:spPr>
            <a:xfrm>
              <a:off x="0" y="118567"/>
              <a:ext cx="431800" cy="792162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6" name="文本9"/>
            <p:cNvSpPr txBox="1"/>
            <p:nvPr/>
          </p:nvSpPr>
          <p:spPr>
            <a:xfrm>
              <a:off x="332105" y="417969"/>
              <a:ext cx="499745" cy="7162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37" name="形状22"/>
            <p:cNvSpPr txBox="1"/>
            <p:nvPr/>
          </p:nvSpPr>
          <p:spPr>
            <a:xfrm rot="19800000">
              <a:off x="215972" y="0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38" name="形状23"/>
            <p:cNvSpPr txBox="1"/>
            <p:nvPr/>
          </p:nvSpPr>
          <p:spPr>
            <a:xfrm rot="14400000">
              <a:off x="181689" y="127945"/>
              <a:ext cx="1191" cy="215900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39" name="组合5"/>
          <p:cNvGrpSpPr/>
          <p:nvPr/>
        </p:nvGrpSpPr>
        <p:grpSpPr>
          <a:xfrm>
            <a:off x="4752634" y="1340854"/>
            <a:ext cx="2815774" cy="1740479"/>
            <a:chOff x="0" y="0"/>
            <a:chExt cx="2815774" cy="1740479"/>
          </a:xfrm>
        </p:grpSpPr>
        <p:sp>
          <p:nvSpPr>
            <p:cNvPr id="40" name="形状24"/>
            <p:cNvSpPr txBox="1"/>
            <p:nvPr/>
          </p:nvSpPr>
          <p:spPr>
            <a:xfrm flipV="1">
              <a:off x="9616" y="0"/>
              <a:ext cx="2105857" cy="1217071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1" name="形状25"/>
            <p:cNvSpPr txBox="1"/>
            <p:nvPr/>
          </p:nvSpPr>
          <p:spPr>
            <a:xfrm rot="19800000">
              <a:off x="0" y="598927"/>
              <a:ext cx="2469377" cy="70462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2" name="形状26"/>
            <p:cNvSpPr txBox="1"/>
            <p:nvPr/>
          </p:nvSpPr>
          <p:spPr>
            <a:xfrm rot="1812000" flipV="1">
              <a:off x="152697" y="672626"/>
              <a:ext cx="1847675" cy="1067853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3" name="形状27"/>
            <p:cNvSpPr txBox="1"/>
            <p:nvPr/>
          </p:nvSpPr>
          <p:spPr>
            <a:xfrm rot="11999">
              <a:off x="112515" y="1271084"/>
              <a:ext cx="2166628" cy="6182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4" name="形状28"/>
            <p:cNvSpPr txBox="1"/>
            <p:nvPr/>
          </p:nvSpPr>
          <p:spPr>
            <a:xfrm rot="17886000" flipV="1">
              <a:off x="1610464" y="329687"/>
              <a:ext cx="1061418" cy="613437"/>
            </a:xfrm>
            <a:prstGeom prst="line">
              <a:avLst/>
            </a:prstGeom>
            <a:ln w="38100">
              <a:solidFill>
                <a:srgbClr val="000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5" name="形状29"/>
            <p:cNvSpPr txBox="1"/>
            <p:nvPr/>
          </p:nvSpPr>
          <p:spPr>
            <a:xfrm rot="16086000">
              <a:off x="1571131" y="548156"/>
              <a:ext cx="1244643" cy="35515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46" name="组合6"/>
          <p:cNvGrpSpPr/>
          <p:nvPr/>
        </p:nvGrpSpPr>
        <p:grpSpPr>
          <a:xfrm>
            <a:off x="8590294" y="958129"/>
            <a:ext cx="1388629" cy="1206629"/>
            <a:chOff x="0" y="0"/>
            <a:chExt cx="1388629" cy="1206629"/>
          </a:xfrm>
        </p:grpSpPr>
        <p:sp>
          <p:nvSpPr>
            <p:cNvPr id="47" name="形状30"/>
            <p:cNvSpPr txBox="1"/>
            <p:nvPr/>
          </p:nvSpPr>
          <p:spPr>
            <a:xfrm flipH="1">
              <a:off x="0" y="770182"/>
              <a:ext cx="1212452" cy="19050"/>
            </a:xfrm>
            <a:prstGeom prst="line">
              <a:avLst/>
            </a:prstGeom>
            <a:ln w="38100">
              <a:solidFill>
                <a:srgbClr val="FF0000">
                  <a:alpha val="100000"/>
                </a:srgbClr>
              </a:solidFill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8" name="形状31"/>
            <p:cNvSpPr txBox="1"/>
            <p:nvPr/>
          </p:nvSpPr>
          <p:spPr>
            <a:xfrm>
              <a:off x="1237351" y="691891"/>
              <a:ext cx="151278" cy="151279"/>
            </a:xfrm>
            <a:custGeom>
              <a:avLst/>
              <a:gdLst>
                <a:gd name="connsiteX0" fmla="*/ 75639 w 151278"/>
                <a:gd name="connsiteY0" fmla="*/ 0 h 151279"/>
                <a:gd name="connsiteX1" fmla="*/ 117414 w 151278"/>
                <a:gd name="connsiteY1" fmla="*/ 0 h 151279"/>
                <a:gd name="connsiteX2" fmla="*/ 151278 w 151278"/>
                <a:gd name="connsiteY2" fmla="*/ 117414 h 151279"/>
                <a:gd name="connsiteX3" fmla="*/ 33865 w 151278"/>
                <a:gd name="connsiteY3" fmla="*/ 151279 h 151279"/>
                <a:gd name="connsiteX4" fmla="*/ 0 w 151278"/>
                <a:gd name="connsiteY4" fmla="*/ 33865 h 1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78" h="151279">
                  <a:moveTo>
                    <a:pt x="75639" y="0"/>
                  </a:moveTo>
                  <a:cubicBezTo>
                    <a:pt x="117414" y="0"/>
                    <a:pt x="151278" y="33865"/>
                    <a:pt x="151278" y="75640"/>
                  </a:cubicBezTo>
                  <a:cubicBezTo>
                    <a:pt x="151278" y="117414"/>
                    <a:pt x="117414" y="151279"/>
                    <a:pt x="75639" y="151279"/>
                  </a:cubicBezTo>
                  <a:cubicBezTo>
                    <a:pt x="33865" y="151279"/>
                    <a:pt x="0" y="117414"/>
                    <a:pt x="0" y="75640"/>
                  </a:cubicBezTo>
                  <a:cubicBezTo>
                    <a:pt x="0" y="33865"/>
                    <a:pt x="33865" y="0"/>
                    <a:pt x="75639" y="0"/>
                  </a:cubicBez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49" name="文本10"/>
            <p:cNvSpPr txBox="1"/>
            <p:nvPr/>
          </p:nvSpPr>
          <p:spPr>
            <a:xfrm>
              <a:off x="625002" y="0"/>
              <a:ext cx="700330" cy="100373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50" name="形状32"/>
            <p:cNvSpPr txBox="1"/>
            <p:nvPr/>
          </p:nvSpPr>
          <p:spPr>
            <a:xfrm rot="5400000">
              <a:off x="1156637" y="904071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1" name="形状33"/>
            <p:cNvSpPr txBox="1"/>
            <p:nvPr/>
          </p:nvSpPr>
          <p:spPr>
            <a:xfrm>
              <a:off x="1025380" y="772815"/>
              <a:ext cx="19050" cy="302558"/>
            </a:xfrm>
            <a:prstGeom prst="line">
              <a:avLst/>
            </a:prstGeom>
            <a:ln w="38100">
              <a:solidFill>
                <a:srgbClr val="008000">
                  <a:alpha val="10000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52" name="组合7"/>
          <p:cNvGrpSpPr/>
          <p:nvPr/>
        </p:nvGrpSpPr>
        <p:grpSpPr>
          <a:xfrm>
            <a:off x="1359522" y="1820862"/>
            <a:ext cx="880389" cy="1278873"/>
            <a:chOff x="0" y="0"/>
            <a:chExt cx="880389" cy="1278873"/>
          </a:xfrm>
        </p:grpSpPr>
        <p:sp>
          <p:nvSpPr>
            <p:cNvPr id="53" name="文本11"/>
            <p:cNvSpPr txBox="1"/>
            <p:nvPr/>
          </p:nvSpPr>
          <p:spPr>
            <a:xfrm>
              <a:off x="0" y="562625"/>
              <a:ext cx="689510" cy="7162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AA00FF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</a:p>
          </p:txBody>
        </p:sp>
        <p:sp>
          <p:nvSpPr>
            <p:cNvPr id="54" name="形状34"/>
            <p:cNvSpPr txBox="1"/>
            <p:nvPr/>
          </p:nvSpPr>
          <p:spPr>
            <a:xfrm flipH="1">
              <a:off x="804915" y="35652"/>
              <a:ext cx="19050" cy="1017036"/>
            </a:xfrm>
            <a:prstGeom prst="line">
              <a:avLst/>
            </a:prstGeom>
            <a:ln w="38100">
              <a:solidFill>
                <a:srgbClr val="AA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5" name="形状35"/>
            <p:cNvSpPr txBox="1"/>
            <p:nvPr/>
          </p:nvSpPr>
          <p:spPr>
            <a:xfrm>
              <a:off x="764921" y="0"/>
              <a:ext cx="115468" cy="89275"/>
            </a:xfrm>
            <a:custGeom>
              <a:avLst/>
              <a:gdLst>
                <a:gd name="connsiteX0" fmla="*/ 57734 w 115468"/>
                <a:gd name="connsiteY0" fmla="*/ 0 h 89275"/>
                <a:gd name="connsiteX1" fmla="*/ 89620 w 115468"/>
                <a:gd name="connsiteY1" fmla="*/ 0 h 89275"/>
                <a:gd name="connsiteX2" fmla="*/ 115468 w 115468"/>
                <a:gd name="connsiteY2" fmla="*/ 69290 h 89275"/>
                <a:gd name="connsiteX3" fmla="*/ 25848 w 115468"/>
                <a:gd name="connsiteY3" fmla="*/ 89275 h 89275"/>
                <a:gd name="connsiteX4" fmla="*/ 0 w 115468"/>
                <a:gd name="connsiteY4" fmla="*/ 19985 h 8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65" h="89275">
                  <a:moveTo>
                    <a:pt x="57734" y="0"/>
                  </a:moveTo>
                  <a:cubicBezTo>
                    <a:pt x="89620" y="0"/>
                    <a:pt x="115468" y="19985"/>
                    <a:pt x="115468" y="44637"/>
                  </a:cubicBezTo>
                  <a:cubicBezTo>
                    <a:pt x="115468" y="69290"/>
                    <a:pt x="89620" y="89275"/>
                    <a:pt x="57734" y="89275"/>
                  </a:cubicBezTo>
                  <a:cubicBezTo>
                    <a:pt x="25848" y="89275"/>
                    <a:pt x="0" y="69290"/>
                    <a:pt x="0" y="44637"/>
                  </a:cubicBezTo>
                  <a:cubicBezTo>
                    <a:pt x="0" y="19985"/>
                    <a:pt x="25848" y="0"/>
                    <a:pt x="57734" y="0"/>
                  </a:cubicBezTo>
                  <a:close/>
                </a:path>
              </a:pathLst>
            </a:custGeom>
            <a:solidFill>
              <a:srgbClr val="AA00FF">
                <a:alpha val="100000"/>
              </a:srgbClr>
            </a:solidFill>
            <a:ln w="38100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56" name="组合8"/>
          <p:cNvGrpSpPr/>
          <p:nvPr/>
        </p:nvGrpSpPr>
        <p:grpSpPr>
          <a:xfrm>
            <a:off x="4752775" y="1604429"/>
            <a:ext cx="880391" cy="1528639"/>
            <a:chOff x="0" y="0"/>
            <a:chExt cx="880391" cy="1528639"/>
          </a:xfrm>
        </p:grpSpPr>
        <p:sp>
          <p:nvSpPr>
            <p:cNvPr id="57" name="文本12"/>
            <p:cNvSpPr txBox="1"/>
            <p:nvPr/>
          </p:nvSpPr>
          <p:spPr>
            <a:xfrm>
              <a:off x="0" y="733261"/>
              <a:ext cx="689511" cy="79537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AA00FF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</a:p>
          </p:txBody>
        </p:sp>
        <p:sp>
          <p:nvSpPr>
            <p:cNvPr id="58" name="形状36"/>
            <p:cNvSpPr txBox="1"/>
            <p:nvPr/>
          </p:nvSpPr>
          <p:spPr>
            <a:xfrm flipH="1">
              <a:off x="813846" y="46465"/>
              <a:ext cx="1191" cy="1325487"/>
            </a:xfrm>
            <a:prstGeom prst="line">
              <a:avLst/>
            </a:prstGeom>
            <a:ln w="38100">
              <a:solidFill>
                <a:srgbClr val="AA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9" name="形状37"/>
            <p:cNvSpPr txBox="1"/>
            <p:nvPr/>
          </p:nvSpPr>
          <p:spPr>
            <a:xfrm>
              <a:off x="764923" y="0"/>
              <a:ext cx="115468" cy="116350"/>
            </a:xfrm>
            <a:custGeom>
              <a:avLst/>
              <a:gdLst>
                <a:gd name="connsiteX0" fmla="*/ 57734 w 115468"/>
                <a:gd name="connsiteY0" fmla="*/ 0 h 116350"/>
                <a:gd name="connsiteX1" fmla="*/ 89620 w 115468"/>
                <a:gd name="connsiteY1" fmla="*/ 0 h 116350"/>
                <a:gd name="connsiteX2" fmla="*/ 115468 w 115468"/>
                <a:gd name="connsiteY2" fmla="*/ 90304 h 116350"/>
                <a:gd name="connsiteX3" fmla="*/ 25848 w 115468"/>
                <a:gd name="connsiteY3" fmla="*/ 116350 h 116350"/>
                <a:gd name="connsiteX4" fmla="*/ 0 w 115468"/>
                <a:gd name="connsiteY4" fmla="*/ 26046 h 11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65" h="116350">
                  <a:moveTo>
                    <a:pt x="57734" y="0"/>
                  </a:moveTo>
                  <a:cubicBezTo>
                    <a:pt x="89620" y="0"/>
                    <a:pt x="115468" y="26046"/>
                    <a:pt x="115468" y="58175"/>
                  </a:cubicBezTo>
                  <a:cubicBezTo>
                    <a:pt x="115468" y="90304"/>
                    <a:pt x="89620" y="116350"/>
                    <a:pt x="57734" y="116350"/>
                  </a:cubicBezTo>
                  <a:cubicBezTo>
                    <a:pt x="25848" y="116350"/>
                    <a:pt x="0" y="90304"/>
                    <a:pt x="0" y="58175"/>
                  </a:cubicBezTo>
                  <a:cubicBezTo>
                    <a:pt x="0" y="26046"/>
                    <a:pt x="25848" y="0"/>
                    <a:pt x="57734" y="0"/>
                  </a:cubicBezTo>
                  <a:close/>
                </a:path>
              </a:pathLst>
            </a:custGeom>
            <a:solidFill>
              <a:srgbClr val="AA00FF">
                <a:alpha val="100000"/>
              </a:srgbClr>
            </a:solidFill>
            <a:ln w="38100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grpSp>
        <p:nvGrpSpPr>
          <p:cNvPr id="60" name="组合9"/>
          <p:cNvGrpSpPr/>
          <p:nvPr/>
        </p:nvGrpSpPr>
        <p:grpSpPr>
          <a:xfrm>
            <a:off x="9705346" y="1669302"/>
            <a:ext cx="689511" cy="1292018"/>
            <a:chOff x="0" y="0"/>
            <a:chExt cx="689511" cy="1292018"/>
          </a:xfrm>
        </p:grpSpPr>
        <p:sp>
          <p:nvSpPr>
            <p:cNvPr id="61" name="文本13"/>
            <p:cNvSpPr txBox="1"/>
            <p:nvPr/>
          </p:nvSpPr>
          <p:spPr>
            <a:xfrm>
              <a:off x="0" y="575770"/>
              <a:ext cx="689511" cy="71624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600" b="1" i="0">
                  <a:solidFill>
                    <a:srgbClr val="AA00FF">
                      <a:alpha val="100000"/>
                    </a:srgbClr>
                  </a:solidFill>
                  <a:latin typeface="Times New Roman"/>
                  <a:ea typeface="Times New Roman"/>
                </a:rPr>
                <a:t>G</a:t>
              </a:r>
            </a:p>
          </p:txBody>
        </p:sp>
        <p:sp>
          <p:nvSpPr>
            <p:cNvPr id="62" name="形状38"/>
            <p:cNvSpPr txBox="1"/>
            <p:nvPr/>
          </p:nvSpPr>
          <p:spPr>
            <a:xfrm flipH="1">
              <a:off x="576496" y="18637"/>
              <a:ext cx="19050" cy="900537"/>
            </a:xfrm>
            <a:prstGeom prst="line">
              <a:avLst/>
            </a:prstGeom>
            <a:ln w="38100">
              <a:solidFill>
                <a:srgbClr val="AA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3" name="形状39"/>
            <p:cNvSpPr txBox="1"/>
            <p:nvPr/>
          </p:nvSpPr>
          <p:spPr>
            <a:xfrm>
              <a:off x="505572" y="0"/>
              <a:ext cx="115468" cy="79049"/>
            </a:xfrm>
            <a:custGeom>
              <a:avLst/>
              <a:gdLst>
                <a:gd name="connsiteX0" fmla="*/ 57734 w 115468"/>
                <a:gd name="connsiteY0" fmla="*/ 0 h 79049"/>
                <a:gd name="connsiteX1" fmla="*/ 89620 w 115468"/>
                <a:gd name="connsiteY1" fmla="*/ 0 h 79049"/>
                <a:gd name="connsiteX2" fmla="*/ 115468 w 115468"/>
                <a:gd name="connsiteY2" fmla="*/ 61353 h 79049"/>
                <a:gd name="connsiteX3" fmla="*/ 25848 w 115468"/>
                <a:gd name="connsiteY3" fmla="*/ 79049 h 79049"/>
                <a:gd name="connsiteX4" fmla="*/ 0 w 115468"/>
                <a:gd name="connsiteY4" fmla="*/ 17696 h 7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65" h="79049">
                  <a:moveTo>
                    <a:pt x="57734" y="0"/>
                  </a:moveTo>
                  <a:cubicBezTo>
                    <a:pt x="89620" y="0"/>
                    <a:pt x="115468" y="17696"/>
                    <a:pt x="115468" y="39524"/>
                  </a:cubicBezTo>
                  <a:cubicBezTo>
                    <a:pt x="115468" y="61353"/>
                    <a:pt x="89620" y="79049"/>
                    <a:pt x="57734" y="79049"/>
                  </a:cubicBezTo>
                  <a:cubicBezTo>
                    <a:pt x="25848" y="79049"/>
                    <a:pt x="0" y="61353"/>
                    <a:pt x="0" y="39524"/>
                  </a:cubicBezTo>
                  <a:cubicBezTo>
                    <a:pt x="0" y="17696"/>
                    <a:pt x="25848" y="0"/>
                    <a:pt x="57734" y="0"/>
                  </a:cubicBezTo>
                  <a:close/>
                </a:path>
              </a:pathLst>
            </a:custGeom>
            <a:solidFill>
              <a:srgbClr val="AA00FF">
                <a:alpha val="100000"/>
              </a:srgbClr>
            </a:solidFill>
            <a:ln w="38100">
              <a:solidFill>
                <a:srgbClr val="AA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</p:grpSp>
      <p:sp>
        <p:nvSpPr>
          <p:cNvPr id="64" name="形状4"/>
          <p:cNvSpPr txBox="1"/>
          <p:nvPr/>
        </p:nvSpPr>
        <p:spPr>
          <a:xfrm>
            <a:off x="9900517" y="1670037"/>
            <a:ext cx="104538" cy="104538"/>
          </a:xfrm>
          <a:custGeom>
            <a:avLst/>
            <a:gdLst>
              <a:gd name="connsiteX0" fmla="*/ 52269 w 104538"/>
              <a:gd name="connsiteY0" fmla="*/ 0 h 104538"/>
              <a:gd name="connsiteX1" fmla="*/ 81137 w 104538"/>
              <a:gd name="connsiteY1" fmla="*/ 0 h 104538"/>
              <a:gd name="connsiteX2" fmla="*/ 104538 w 104538"/>
              <a:gd name="connsiteY2" fmla="*/ 81137 h 104538"/>
              <a:gd name="connsiteX3" fmla="*/ 23402 w 104538"/>
              <a:gd name="connsiteY3" fmla="*/ 104538 h 104538"/>
              <a:gd name="connsiteX4" fmla="*/ 0 w 104538"/>
              <a:gd name="connsiteY4" fmla="*/ 23402 h 1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38" h="104538">
                <a:moveTo>
                  <a:pt x="52269" y="0"/>
                </a:moveTo>
                <a:cubicBezTo>
                  <a:pt x="81137" y="0"/>
                  <a:pt x="104538" y="23402"/>
                  <a:pt x="104538" y="52269"/>
                </a:cubicBezTo>
                <a:cubicBezTo>
                  <a:pt x="104538" y="81137"/>
                  <a:pt x="81137" y="104538"/>
                  <a:pt x="52269" y="104538"/>
                </a:cubicBezTo>
                <a:cubicBezTo>
                  <a:pt x="23402" y="104538"/>
                  <a:pt x="0" y="81137"/>
                  <a:pt x="0" y="52269"/>
                </a:cubicBezTo>
                <a:cubicBezTo>
                  <a:pt x="0" y="23402"/>
                  <a:pt x="23402" y="0"/>
                  <a:pt x="52269" y="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2" grpId="0" animBg="1"/>
      <p:bldP spid="56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41" y="2983078"/>
            <a:ext cx="6511023" cy="3197219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4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5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7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8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9" name="文本1"/>
          <p:cNvSpPr txBox="1"/>
          <p:nvPr/>
        </p:nvSpPr>
        <p:spPr>
          <a:xfrm>
            <a:off x="17983" y="1047159"/>
            <a:ext cx="8339080" cy="78740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700"/>
              </a:lnSpc>
              <a:buFont typeface="Arial"/>
              <a:buChar char=" "/>
            </a:pPr>
            <a:r>
              <a:rPr lang="zh-CN" altLang="en-US" sz="31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（4）压力的作用效果</a:t>
            </a:r>
          </a:p>
        </p:txBody>
      </p:sp>
      <p:pic>
        <p:nvPicPr>
          <p:cNvPr id="1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52" t="8941" r="20246" b="3832"/>
          <a:stretch>
            <a:fillRect/>
          </a:stretch>
        </p:blipFill>
        <p:spPr>
          <a:xfrm>
            <a:off x="374485" y="2727312"/>
            <a:ext cx="5207814" cy="3452473"/>
          </a:xfrm>
          <a:prstGeom prst="rect">
            <a:avLst/>
          </a:prstGeom>
        </p:spPr>
      </p:pic>
      <p:sp>
        <p:nvSpPr>
          <p:cNvPr id="11" name="文本2"/>
          <p:cNvSpPr txBox="1"/>
          <p:nvPr/>
        </p:nvSpPr>
        <p:spPr>
          <a:xfrm>
            <a:off x="504063" y="1708318"/>
            <a:ext cx="7115175" cy="78740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700"/>
              </a:lnSpc>
            </a:pP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压力作用在接触面上，使物体发生形变。</a:t>
            </a:r>
          </a:p>
        </p:txBody>
      </p:sp>
      <p:pic>
        <p:nvPicPr>
          <p:cNvPr id="12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577" y="-83668"/>
            <a:ext cx="5136337" cy="325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pic>
        <p:nvPicPr>
          <p:cNvPr id="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49" y="1326823"/>
            <a:ext cx="8653272" cy="2053685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892416" y="958453"/>
            <a:ext cx="8328022" cy="6540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演示实验：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压力和受力面积对海绵形变的影响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620468" y="3254521"/>
            <a:ext cx="10210800" cy="22185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/>
              <a:buAutoNum type="circleNumDbPlain"/>
            </a:pP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对比甲和乙两图，小桌对海绵的</a:t>
            </a:r>
            <a:r>
              <a:rPr lang="zh-CN" altLang="en-US" sz="2799" b="1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相同，乙图中对海绵的</a:t>
            </a:r>
            <a:r>
              <a:rPr lang="zh-CN" altLang="en-US" sz="2799" b="1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较大，形变较大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  <a:p>
            <a:pPr marL="0" algn="l">
              <a:buFont typeface="Arial"/>
              <a:buAutoNum type="circleNumDbPlain"/>
            </a:pP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对比</a:t>
            </a:r>
            <a:r>
              <a:rPr lang="zh-CN" altLang="en-US" sz="2799" b="1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两图，小桌对海绵的压力相同，乙图对海绵的</a:t>
            </a:r>
            <a:r>
              <a:rPr lang="zh-CN" altLang="en-US" sz="2799" b="1" i="0" u="sng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       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较小，形变较大。</a:t>
            </a:r>
          </a:p>
          <a:p>
            <a:pPr marL="0" algn="l"/>
            <a:endParaRPr lang="zh-CN" altLang="en-US" sz="2799" b="1" i="0">
              <a:solidFill>
                <a:srgbClr val="000000">
                  <a:alpha val="100000"/>
                </a:srgbClr>
              </a:solidFill>
              <a:latin typeface="楷体"/>
              <a:ea typeface="楷体"/>
            </a:endParaRPr>
          </a:p>
        </p:txBody>
      </p:sp>
      <p:sp>
        <p:nvSpPr>
          <p:cNvPr id="11" name="文本3"/>
          <p:cNvSpPr txBox="1"/>
          <p:nvPr/>
        </p:nvSpPr>
        <p:spPr>
          <a:xfrm>
            <a:off x="6000571" y="3061054"/>
            <a:ext cx="1981486" cy="749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5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受力面积</a:t>
            </a:r>
          </a:p>
        </p:txBody>
      </p:sp>
      <p:sp>
        <p:nvSpPr>
          <p:cNvPr id="12" name="文本4"/>
          <p:cNvSpPr txBox="1"/>
          <p:nvPr/>
        </p:nvSpPr>
        <p:spPr>
          <a:xfrm>
            <a:off x="1317297" y="3540201"/>
            <a:ext cx="1543336" cy="749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5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压力</a:t>
            </a:r>
          </a:p>
        </p:txBody>
      </p:sp>
      <p:sp>
        <p:nvSpPr>
          <p:cNvPr id="13" name="文本5"/>
          <p:cNvSpPr txBox="1"/>
          <p:nvPr/>
        </p:nvSpPr>
        <p:spPr>
          <a:xfrm>
            <a:off x="1603848" y="3934616"/>
            <a:ext cx="1705261" cy="749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5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乙和丙</a:t>
            </a:r>
          </a:p>
        </p:txBody>
      </p:sp>
      <p:sp>
        <p:nvSpPr>
          <p:cNvPr id="14" name="文本6"/>
          <p:cNvSpPr txBox="1"/>
          <p:nvPr/>
        </p:nvSpPr>
        <p:spPr>
          <a:xfrm>
            <a:off x="9860870" y="4009760"/>
            <a:ext cx="2105311" cy="7492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  <a:buFont typeface="Arial"/>
              <a:buChar char=" "/>
            </a:pPr>
            <a:r>
              <a:rPr lang="zh-CN" altLang="en-US" sz="2599" b="0" i="0" dirty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受力面积</a:t>
            </a:r>
          </a:p>
        </p:txBody>
      </p:sp>
      <p:sp>
        <p:nvSpPr>
          <p:cNvPr id="15" name="文本7"/>
          <p:cNvSpPr txBox="1"/>
          <p:nvPr/>
        </p:nvSpPr>
        <p:spPr>
          <a:xfrm>
            <a:off x="538210" y="5118535"/>
            <a:ext cx="11132344" cy="108864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99" b="1" i="0" dirty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结论：</a:t>
            </a:r>
            <a:r>
              <a:rPr lang="zh-CN" altLang="en-US" sz="3099" b="1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海绵在压力作用下的形变情况与压力的大小和受力面积有关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/>
          <p:cNvSpPr txBox="1"/>
          <p:nvPr/>
        </p:nvSpPr>
        <p:spPr>
          <a:xfrm>
            <a:off x="641794" y="958291"/>
            <a:ext cx="10411206" cy="6395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物体所受压力的大小与受力面积之比</a:t>
            </a: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叫做</a:t>
            </a:r>
            <a:r>
              <a:rPr lang="zh-CN" altLang="en-US" sz="3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压强</a:t>
            </a:r>
            <a:r>
              <a:rPr lang="zh-CN" altLang="en-US" sz="30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。</a:t>
            </a:r>
          </a:p>
        </p:txBody>
      </p:sp>
      <p:sp>
        <p:nvSpPr>
          <p:cNvPr id="9" name="文本2"/>
          <p:cNvSpPr txBox="1"/>
          <p:nvPr/>
        </p:nvSpPr>
        <p:spPr>
          <a:xfrm>
            <a:off x="474259" y="2740181"/>
            <a:ext cx="9392031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如果用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华文隶书"/>
                <a:ea typeface="华文隶书"/>
              </a:rPr>
              <a:t>p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表示压强、F表示压力、S表示物体的受力面积</a:t>
            </a:r>
          </a:p>
        </p:txBody>
      </p:sp>
      <p:pic>
        <p:nvPicPr>
          <p:cNvPr id="10" name="公式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5" y="1582636"/>
            <a:ext cx="4327884" cy="1157573"/>
          </a:xfrm>
          <a:prstGeom prst="rect">
            <a:avLst/>
          </a:prstGeom>
        </p:spPr>
      </p:pic>
      <p:pic>
        <p:nvPicPr>
          <p:cNvPr id="11" name="公式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3" y="3606908"/>
            <a:ext cx="6518781" cy="1083583"/>
          </a:xfrm>
          <a:prstGeom prst="rect">
            <a:avLst/>
          </a:prstGeom>
        </p:spPr>
      </p:pic>
      <p:sp>
        <p:nvSpPr>
          <p:cNvPr id="12" name="文本3"/>
          <p:cNvSpPr txBox="1"/>
          <p:nvPr/>
        </p:nvSpPr>
        <p:spPr>
          <a:xfrm>
            <a:off x="4385262" y="129864"/>
            <a:ext cx="6667500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压强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----表示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压力的作用效果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的物理量</a:t>
            </a:r>
          </a:p>
        </p:txBody>
      </p:sp>
      <p:sp>
        <p:nvSpPr>
          <p:cNvPr id="13" name="文本4"/>
          <p:cNvSpPr txBox="1"/>
          <p:nvPr/>
        </p:nvSpPr>
        <p:spPr>
          <a:xfrm>
            <a:off x="474021" y="4810649"/>
            <a:ext cx="8617077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压强的专用单位名称：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帕斯卡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，简称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帕</a:t>
            </a: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，符号：</a:t>
            </a:r>
            <a:r>
              <a:rPr lang="zh-CN" altLang="en-US" sz="29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Pa</a:t>
            </a:r>
          </a:p>
        </p:txBody>
      </p:sp>
      <p:sp>
        <p:nvSpPr>
          <p:cNvPr id="14" name="文本5"/>
          <p:cNvSpPr txBox="1"/>
          <p:nvPr/>
        </p:nvSpPr>
        <p:spPr>
          <a:xfrm>
            <a:off x="545078" y="5606939"/>
            <a:ext cx="637755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1</a:t>
            </a:r>
            <a:r>
              <a:rPr lang="zh-CN" altLang="en-US" sz="2999" b="1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Pa的物理意义：</a:t>
            </a:r>
          </a:p>
        </p:txBody>
      </p:sp>
      <p:sp>
        <p:nvSpPr>
          <p:cNvPr id="15" name="文本6"/>
          <p:cNvSpPr txBox="1"/>
          <p:nvPr/>
        </p:nvSpPr>
        <p:spPr>
          <a:xfrm>
            <a:off x="3696500" y="5607158"/>
            <a:ext cx="6377559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1平方米面积上受到的压力是1牛</a:t>
            </a:r>
          </a:p>
        </p:txBody>
      </p:sp>
      <p:grpSp>
        <p:nvGrpSpPr>
          <p:cNvPr id="16" name="组合2"/>
          <p:cNvGrpSpPr/>
          <p:nvPr/>
        </p:nvGrpSpPr>
        <p:grpSpPr>
          <a:xfrm>
            <a:off x="8058007" y="2115626"/>
            <a:ext cx="4220528" cy="4317881"/>
            <a:chOff x="0" y="0"/>
            <a:chExt cx="4220528" cy="4317881"/>
          </a:xfrm>
        </p:grpSpPr>
        <p:pic>
          <p:nvPicPr>
            <p:cNvPr id="17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3361" y="866404"/>
              <a:ext cx="2646131" cy="3451477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18" name="文本7"/>
            <p:cNvSpPr txBox="1"/>
            <p:nvPr/>
          </p:nvSpPr>
          <p:spPr>
            <a:xfrm>
              <a:off x="0" y="0"/>
              <a:ext cx="4220528" cy="6250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>
                  <a:solidFill>
                    <a:srgbClr val="CC7014">
                      <a:alpha val="100000"/>
                    </a:srgbClr>
                  </a:solidFill>
                  <a:latin typeface="思源黑体 CN Bold"/>
                  <a:ea typeface="思源黑体 CN Bold"/>
                </a:rPr>
                <a:t>物理学家</a:t>
              </a:r>
              <a:r>
                <a:rPr lang="zh-CN" altLang="en-US" sz="2800" b="0" i="0">
                  <a:solidFill>
                    <a:srgbClr val="CC7014">
                      <a:alpha val="100000"/>
                    </a:srgbClr>
                  </a:solidFill>
                  <a:latin typeface="Times New Roman"/>
                  <a:ea typeface="Times New Roman"/>
                </a:rPr>
                <a:t>—</a:t>
              </a:r>
              <a:r>
                <a:rPr lang="zh-CN" altLang="en-US" sz="2800" b="0" i="0">
                  <a:solidFill>
                    <a:srgbClr val="CC7014">
                      <a:alpha val="100000"/>
                    </a:srgbClr>
                  </a:solidFill>
                  <a:latin typeface="思源黑体 CN Bold"/>
                  <a:ea typeface="思源黑体 CN Bold"/>
                </a:rPr>
                <a:t>布莱士</a:t>
              </a:r>
              <a:r>
                <a:rPr lang="zh-CN" altLang="en-US" sz="2800" b="0" i="0">
                  <a:solidFill>
                    <a:srgbClr val="CC7014">
                      <a:alpha val="100000"/>
                    </a:srgbClr>
                  </a:solidFill>
                  <a:latin typeface="Times New Roman"/>
                  <a:ea typeface="Times New Roman"/>
                </a:rPr>
                <a:t>·</a:t>
              </a:r>
              <a:r>
                <a:rPr lang="zh-CN" altLang="en-US" sz="2800" b="0" i="0">
                  <a:solidFill>
                    <a:srgbClr val="CC7014">
                      <a:alpha val="100000"/>
                    </a:srgbClr>
                  </a:solidFill>
                  <a:latin typeface="思源黑体 CN Bold"/>
                  <a:ea typeface="思源黑体 CN Bold"/>
                </a:rPr>
                <a:t>帕斯卡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4666" y="-438"/>
            <a:ext cx="12192724" cy="957891"/>
            <a:chOff x="0" y="0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avLst/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压强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avLst/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/>
          <p:cNvSpPr txBox="1"/>
          <p:nvPr/>
        </p:nvSpPr>
        <p:spPr>
          <a:xfrm>
            <a:off x="710546" y="958329"/>
            <a:ext cx="10763250" cy="103066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【例题】水平桌面上静止放一本书，书所受的重力为3N，与桌面的接触面积为5x10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-2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m</a:t>
            </a:r>
            <a:r>
              <a:rPr lang="zh-CN" altLang="en-US" sz="2899" b="0" i="0" baseline="3000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</a:t>
            </a:r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，计算书对桌面的压强。</a:t>
            </a:r>
          </a:p>
        </p:txBody>
      </p:sp>
      <p:sp>
        <p:nvSpPr>
          <p:cNvPr id="9" name="文本2"/>
          <p:cNvSpPr txBox="1"/>
          <p:nvPr/>
        </p:nvSpPr>
        <p:spPr>
          <a:xfrm>
            <a:off x="710803" y="2231346"/>
            <a:ext cx="10439400" cy="15376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解： 水平放置的书本对桌面的压力等于它所受的重力，即</a:t>
            </a:r>
          </a:p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                </a:t>
            </a:r>
            <a:r>
              <a:rPr lang="zh-CN" altLang="en-US" sz="28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      </a:t>
            </a:r>
            <a:r>
              <a:rPr lang="zh-CN" altLang="en-US" sz="34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   F=G=3N</a:t>
            </a:r>
            <a:endParaRPr lang="zh-CN" altLang="en-US" sz="2899" b="0" i="0">
              <a:solidFill>
                <a:srgbClr val="000000">
                  <a:alpha val="100000"/>
                </a:srgbClr>
              </a:solidFill>
              <a:latin typeface="楷体"/>
              <a:ea typeface="楷体"/>
            </a:endParaRPr>
          </a:p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  桌面的受力面积  </a:t>
            </a:r>
            <a:r>
              <a:rPr lang="zh-CN" altLang="en-US" sz="28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S =5x10</a:t>
            </a:r>
            <a:r>
              <a:rPr lang="zh-CN" altLang="en-US" sz="2899" b="0" i="0" baseline="3000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-2</a:t>
            </a:r>
            <a:r>
              <a:rPr lang="zh-CN" altLang="en-US" sz="28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m</a:t>
            </a:r>
            <a:r>
              <a:rPr lang="zh-CN" altLang="en-US" sz="2899" b="0" i="0" baseline="3000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2</a:t>
            </a:r>
          </a:p>
        </p:txBody>
      </p:sp>
      <p:pic>
        <p:nvPicPr>
          <p:cNvPr id="10" name="公式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950" y="1305506"/>
            <a:ext cx="4327884" cy="1157573"/>
          </a:xfrm>
          <a:prstGeom prst="rect">
            <a:avLst/>
          </a:prstGeom>
        </p:spPr>
      </p:pic>
      <p:pic>
        <p:nvPicPr>
          <p:cNvPr id="11" name="公式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3332626"/>
            <a:ext cx="3482273" cy="1996802"/>
          </a:xfrm>
          <a:prstGeom prst="rect">
            <a:avLst/>
          </a:prstGeom>
        </p:spPr>
      </p:pic>
      <p:sp>
        <p:nvSpPr>
          <p:cNvPr id="12" name="文本3"/>
          <p:cNvSpPr txBox="1"/>
          <p:nvPr/>
        </p:nvSpPr>
        <p:spPr>
          <a:xfrm>
            <a:off x="1691811" y="5329523"/>
            <a:ext cx="7931153" cy="61058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0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答：书对桌面的压强为60 Pa。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98337 0.3509785 E" pathEditMode="relative" ptsTypes="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1112</Words>
  <PresentationFormat>宽屏</PresentationFormat>
  <Paragraphs>116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黑体</vt:lpstr>
      <vt:lpstr>华文隶书</vt:lpstr>
      <vt:lpstr>楷体</vt:lpstr>
      <vt:lpstr>思源黑体</vt:lpstr>
      <vt:lpstr>思源黑体 CN Bold</vt:lpstr>
      <vt:lpstr>宋体</vt:lpstr>
      <vt:lpstr>Microsoft YaHei</vt:lpstr>
      <vt:lpstr>Microsoft YaHei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2025-03-27T16:43:27Z</cp:lastPrinted>
  <dcterms:created xsi:type="dcterms:W3CDTF">2025-03-27T16:43:27Z</dcterms:created>
  <dcterms:modified xsi:type="dcterms:W3CDTF">2025-06-07T00:57:30Z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