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2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3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3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4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5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6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notesSlides/notesSlide7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notesSlides/notesSlide8.xml" ContentType="application/vnd.openxmlformats-officedocument.presentationml.notesSlide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notesSlides/notesSlide9.xml" ContentType="application/vnd.openxmlformats-officedocument.presentationml.notesSlide+xml"/>
  <Override PartName="/ppt/tags/tag276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notesSlides/notesSlide10.xml" ContentType="application/vnd.openxmlformats-officedocument.presentationml.notesSlide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notesSlides/notesSlide11.xml" ContentType="application/vnd.openxmlformats-officedocument.presentationml.notesSlide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12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13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14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notesSlides/notesSlide15.xml" ContentType="application/vnd.openxmlformats-officedocument.presentationml.notesSlid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notesSlides/notesSlide16.xml" ContentType="application/vnd.openxmlformats-officedocument.presentationml.notesSlide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277.xml" ContentType="application/vnd.openxmlformats-officedocument.presentationml.tags+xml"/>
  <Override PartName="/ppt/tags/tag39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992" r:id="rId2"/>
    <p:sldId id="2507" r:id="rId3"/>
    <p:sldId id="2543" r:id="rId4"/>
    <p:sldId id="2544" r:id="rId5"/>
    <p:sldId id="2545" r:id="rId6"/>
    <p:sldId id="2546" r:id="rId7"/>
    <p:sldId id="2547" r:id="rId8"/>
    <p:sldId id="2548" r:id="rId9"/>
    <p:sldId id="2549" r:id="rId10"/>
    <p:sldId id="2550" r:id="rId11"/>
    <p:sldId id="2551" r:id="rId12"/>
    <p:sldId id="2552" r:id="rId13"/>
    <p:sldId id="2553" r:id="rId14"/>
    <p:sldId id="2554" r:id="rId15"/>
    <p:sldId id="2555" r:id="rId16"/>
    <p:sldId id="2556" r:id="rId17"/>
    <p:sldId id="2557" r:id="rId18"/>
    <p:sldId id="2529" r:id="rId19"/>
    <p:sldId id="2530" r:id="rId20"/>
    <p:sldId id="2531" r:id="rId21"/>
    <p:sldId id="2532" r:id="rId22"/>
    <p:sldId id="2533" r:id="rId23"/>
    <p:sldId id="2534" r:id="rId24"/>
    <p:sldId id="2535" r:id="rId25"/>
    <p:sldId id="2536" r:id="rId26"/>
    <p:sldId id="2537" r:id="rId27"/>
    <p:sldId id="2538" r:id="rId28"/>
    <p:sldId id="2539" r:id="rId29"/>
    <p:sldId id="2540" r:id="rId30"/>
    <p:sldId id="2541" r:id="rId31"/>
    <p:sldId id="2542" r:id="rId32"/>
    <p:sldId id="2528" r:id="rId33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0" d="100"/>
          <a:sy n="110" d="100"/>
        </p:scale>
        <p:origin x="610" y="72"/>
      </p:cViewPr>
      <p:guideLst>
        <p:guide orient="horz" pos="181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heme" Target="../theme/theme3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>2026年3月17日星期二6时17分55秒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heme" Target="../theme/theme2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>2026年3月17日星期二6时17分26秒</a:t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slide" Target="../slides/slide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notesMaster" Target="../notesMasters/notes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5" Type="http://schemas.openxmlformats.org/officeDocument/2006/relationships/slide" Target="../slides/slide25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5" Type="http://schemas.openxmlformats.org/officeDocument/2006/relationships/slide" Target="../slides/slide26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slide" Target="../slides/slide27.xml"/><Relationship Id="rId4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5" Type="http://schemas.openxmlformats.org/officeDocument/2006/relationships/slide" Target="../slides/slide28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5" Type="http://schemas.openxmlformats.org/officeDocument/2006/relationships/slide" Target="../slides/slide29.xml"/><Relationship Id="rId4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5" Type="http://schemas.openxmlformats.org/officeDocument/2006/relationships/slide" Target="../slides/slide30.xml"/><Relationship Id="rId4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37.xml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5" Type="http://schemas.openxmlformats.org/officeDocument/2006/relationships/slide" Target="../slides/slide3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slide" Target="../slides/slide22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5" Type="http://schemas.openxmlformats.org/officeDocument/2006/relationships/slide" Target="../slides/slide23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tags" Target="../tags/tag276.xml"/><Relationship Id="rId5" Type="http://schemas.openxmlformats.org/officeDocument/2006/relationships/slide" Target="../slides/slide24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2026年3月17日星期二6时17分26秒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用橡皮筋、橡胶塞铁架台模拟蹦极，提出动能，重力势能和弹性势能是可以相互转化的。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  <p:custDataLst>
              <p:tags r:id="rId3"/>
            </p:custDataLst>
          </p:nvPr>
        </p:nvSpPr>
        <p:spPr/>
        <p:txBody>
          <a:bodyPr/>
          <a:lstStyle/>
          <a:p>
            <a:fld id="{71088536-0794-4BEE-A95B-6F796C60394C}" type="datetime3">
              <a:rPr lang="zh-CN" altLang="en-US" smtClean="0"/>
              <a:t>2026年3月17日星期二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microsoft.com/office/2007/relationships/hdphoto" Target="../media/hdphoto1.wdp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3.png"/><Relationship Id="rId5" Type="http://schemas.openxmlformats.org/officeDocument/2006/relationships/tags" Target="../tags/tag8.xml"/><Relationship Id="rId10" Type="http://schemas.openxmlformats.org/officeDocument/2006/relationships/image" Target="../media/image2.jpeg"/><Relationship Id="rId4" Type="http://schemas.openxmlformats.org/officeDocument/2006/relationships/tags" Target="../tags/tag7.xml"/><Relationship Id="rId9" Type="http://schemas.openxmlformats.org/officeDocument/2006/relationships/slideMaster" Target="../slideMasters/slideMaster1.xml"/><Relationship Id="rId1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8.xml"/><Relationship Id="rId7" Type="http://schemas.openxmlformats.org/officeDocument/2006/relationships/image" Target="../media/image2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8.png"/><Relationship Id="rId5" Type="http://schemas.openxmlformats.org/officeDocument/2006/relationships/tags" Target="../tags/tag29.xml"/><Relationship Id="rId10" Type="http://schemas.openxmlformats.org/officeDocument/2006/relationships/image" Target="../media/image7.png"/><Relationship Id="rId4" Type="http://schemas.openxmlformats.org/officeDocument/2006/relationships/tags" Target="../tags/tag28.xml"/><Relationship Id="rId9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1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3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2026年3月17日星期二6时17分26秒</a:t>
            </a:fld>
            <a:endParaRPr lang="zh-CN" altLang="en-US" sz="140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>2026年3月17日</a:t>
            </a:fld>
            <a:endParaRPr lang="zh-CN" altLang="en-US" sz="180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4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2026年3月17日星期二6时17分29秒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4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5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2026年3月17日星期二6时17分28秒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4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2026年3月17日星期二6时17分29秒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5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2026年3月17日星期二6时17分29秒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新课教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1"/>
          <p:cNvSpPr txBox="1"/>
          <p:nvPr>
            <p:custDataLst>
              <p:tags r:id="rId1"/>
            </p:custDataLst>
          </p:nvPr>
        </p:nvSpPr>
        <p:spPr>
          <a:xfrm>
            <a:off x="744226" y="165279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黑体" panose="02010609060101010101" charset="-122"/>
                <a:ea typeface="黑体"/>
              </a:rPr>
              <a:t>新课教学</a:t>
            </a:r>
          </a:p>
        </p:txBody>
      </p:sp>
      <p:sp>
        <p:nvSpPr>
          <p:cNvPr id="4" name="菱形 3"/>
          <p:cNvSpPr/>
          <p:nvPr>
            <p:custDataLst>
              <p:tags r:id="rId2"/>
            </p:custDataLst>
          </p:nvPr>
        </p:nvSpPr>
        <p:spPr>
          <a:xfrm>
            <a:off x="385193" y="26749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1800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388620" y="699542"/>
            <a:ext cx="1960886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image" Target="../media/image11.png"/><Relationship Id="rId3" Type="http://schemas.openxmlformats.org/officeDocument/2006/relationships/tags" Target="../tags/tag48.xml"/><Relationship Id="rId21" Type="http://schemas.openxmlformats.org/officeDocument/2006/relationships/image" Target="../media/image14.png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image" Target="../media/image10.png"/><Relationship Id="rId2" Type="http://schemas.openxmlformats.org/officeDocument/2006/relationships/tags" Target="../tags/tag47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13.pn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16.gif"/><Relationship Id="rId10" Type="http://schemas.openxmlformats.org/officeDocument/2006/relationships/tags" Target="../tags/tag55.xml"/><Relationship Id="rId19" Type="http://schemas.openxmlformats.org/officeDocument/2006/relationships/image" Target="../media/image12.png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1.png"/><Relationship Id="rId2" Type="http://schemas.openxmlformats.org/officeDocument/2006/relationships/tags" Target="../tags/tag143.xml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tags" Target="../tags/tag163.xml"/><Relationship Id="rId26" Type="http://schemas.openxmlformats.org/officeDocument/2006/relationships/image" Target="../media/image32.png"/><Relationship Id="rId3" Type="http://schemas.openxmlformats.org/officeDocument/2006/relationships/tags" Target="../tags/tag148.xml"/><Relationship Id="rId21" Type="http://schemas.openxmlformats.org/officeDocument/2006/relationships/tags" Target="../tags/tag166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tags" Target="../tags/tag162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6" Type="http://schemas.openxmlformats.org/officeDocument/2006/relationships/tags" Target="../tags/tag161.xml"/><Relationship Id="rId20" Type="http://schemas.openxmlformats.org/officeDocument/2006/relationships/tags" Target="../tags/tag165.xml"/><Relationship Id="rId29" Type="http://schemas.openxmlformats.org/officeDocument/2006/relationships/image" Target="../media/image35.pn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24" Type="http://schemas.openxmlformats.org/officeDocument/2006/relationships/tags" Target="../tags/tag169.xml"/><Relationship Id="rId5" Type="http://schemas.openxmlformats.org/officeDocument/2006/relationships/tags" Target="../tags/tag150.xml"/><Relationship Id="rId15" Type="http://schemas.openxmlformats.org/officeDocument/2006/relationships/tags" Target="../tags/tag160.xml"/><Relationship Id="rId23" Type="http://schemas.openxmlformats.org/officeDocument/2006/relationships/tags" Target="../tags/tag168.xml"/><Relationship Id="rId28" Type="http://schemas.openxmlformats.org/officeDocument/2006/relationships/image" Target="../media/image34.png"/><Relationship Id="rId10" Type="http://schemas.openxmlformats.org/officeDocument/2006/relationships/tags" Target="../tags/tag155.xml"/><Relationship Id="rId19" Type="http://schemas.openxmlformats.org/officeDocument/2006/relationships/tags" Target="../tags/tag164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tags" Target="../tags/tag159.xml"/><Relationship Id="rId22" Type="http://schemas.openxmlformats.org/officeDocument/2006/relationships/tags" Target="../tags/tag167.xml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tags" Target="../tags/tag182.xml"/><Relationship Id="rId18" Type="http://schemas.openxmlformats.org/officeDocument/2006/relationships/tags" Target="../tags/tag187.xml"/><Relationship Id="rId3" Type="http://schemas.openxmlformats.org/officeDocument/2006/relationships/tags" Target="../tags/tag172.xml"/><Relationship Id="rId21" Type="http://schemas.openxmlformats.org/officeDocument/2006/relationships/tags" Target="../tags/tag190.xml"/><Relationship Id="rId7" Type="http://schemas.openxmlformats.org/officeDocument/2006/relationships/tags" Target="../tags/tag176.xml"/><Relationship Id="rId12" Type="http://schemas.openxmlformats.org/officeDocument/2006/relationships/tags" Target="../tags/tag181.xml"/><Relationship Id="rId17" Type="http://schemas.openxmlformats.org/officeDocument/2006/relationships/tags" Target="../tags/tag186.xml"/><Relationship Id="rId2" Type="http://schemas.openxmlformats.org/officeDocument/2006/relationships/tags" Target="../tags/tag171.xml"/><Relationship Id="rId16" Type="http://schemas.openxmlformats.org/officeDocument/2006/relationships/tags" Target="../tags/tag185.xml"/><Relationship Id="rId20" Type="http://schemas.openxmlformats.org/officeDocument/2006/relationships/tags" Target="../tags/tag189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tags" Target="../tags/tag180.xml"/><Relationship Id="rId5" Type="http://schemas.openxmlformats.org/officeDocument/2006/relationships/tags" Target="../tags/tag174.xml"/><Relationship Id="rId15" Type="http://schemas.openxmlformats.org/officeDocument/2006/relationships/tags" Target="../tags/tag184.xml"/><Relationship Id="rId23" Type="http://schemas.openxmlformats.org/officeDocument/2006/relationships/image" Target="../media/image37.jpeg"/><Relationship Id="rId10" Type="http://schemas.openxmlformats.org/officeDocument/2006/relationships/tags" Target="../tags/tag179.xml"/><Relationship Id="rId19" Type="http://schemas.openxmlformats.org/officeDocument/2006/relationships/tags" Target="../tags/tag188.xml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tags" Target="../tags/tag183.xml"/><Relationship Id="rId2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13" Type="http://schemas.openxmlformats.org/officeDocument/2006/relationships/tags" Target="../tags/tag203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12" Type="http://schemas.openxmlformats.org/officeDocument/2006/relationships/tags" Target="../tags/tag202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tags" Target="../tags/tag201.xml"/><Relationship Id="rId5" Type="http://schemas.openxmlformats.org/officeDocument/2006/relationships/tags" Target="../tags/tag195.xml"/><Relationship Id="rId10" Type="http://schemas.openxmlformats.org/officeDocument/2006/relationships/tags" Target="../tags/tag200.xml"/><Relationship Id="rId4" Type="http://schemas.openxmlformats.org/officeDocument/2006/relationships/tags" Target="../tags/tag194.xml"/><Relationship Id="rId9" Type="http://schemas.openxmlformats.org/officeDocument/2006/relationships/tags" Target="../tags/tag199.xml"/><Relationship Id="rId1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40.jpe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tags" Target="../tags/tag218.xml"/><Relationship Id="rId5" Type="http://schemas.openxmlformats.org/officeDocument/2006/relationships/tags" Target="../tags/tag212.xml"/><Relationship Id="rId15" Type="http://schemas.openxmlformats.org/officeDocument/2006/relationships/image" Target="../media/image42.jpeg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tags" Target="../tags/tag22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26.xml"/><Relationship Id="rId4" Type="http://schemas.openxmlformats.org/officeDocument/2006/relationships/tags" Target="../tags/tag2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232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10" Type="http://schemas.openxmlformats.org/officeDocument/2006/relationships/image" Target="../media/image45.png"/><Relationship Id="rId4" Type="http://schemas.openxmlformats.org/officeDocument/2006/relationships/tags" Target="../tags/tag233.xml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0" Type="http://schemas.openxmlformats.org/officeDocument/2006/relationships/tags" Target="../tags/tag74.xml"/><Relationship Id="rId4" Type="http://schemas.openxmlformats.org/officeDocument/2006/relationships/tags" Target="../tags/tag68.xml"/><Relationship Id="rId9" Type="http://schemas.openxmlformats.org/officeDocument/2006/relationships/tags" Target="../tags/tag7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tags" Target="../tags/tag241.xml"/><Relationship Id="rId7" Type="http://schemas.openxmlformats.org/officeDocument/2006/relationships/image" Target="../media/image450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77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247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image" Target="../media/image47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slide" Target="slide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image" Target="../media/image47.jpeg"/><Relationship Id="rId5" Type="http://schemas.openxmlformats.org/officeDocument/2006/relationships/tags" Target="../tags/tag264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263.xml"/><Relationship Id="rId9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273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9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tags" Target="../tags/tag282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84.xml"/><Relationship Id="rId4" Type="http://schemas.openxmlformats.org/officeDocument/2006/relationships/tags" Target="../tags/tag28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slide" Target="slide2.xml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image" Target="../media/image50.jpe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image" Target="../media/image49.jpeg"/><Relationship Id="rId5" Type="http://schemas.openxmlformats.org/officeDocument/2006/relationships/tags" Target="../tags/tag292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291.xml"/><Relationship Id="rId9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01.xml"/><Relationship Id="rId7" Type="http://schemas.openxmlformats.org/officeDocument/2006/relationships/image" Target="../media/image51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image" Target="../media/image46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307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09.xml"/><Relationship Id="rId4" Type="http://schemas.openxmlformats.org/officeDocument/2006/relationships/tags" Target="../tags/tag30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315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17.xml"/><Relationship Id="rId4" Type="http://schemas.openxmlformats.org/officeDocument/2006/relationships/tags" Target="../tags/tag3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1" Type="http://schemas.openxmlformats.org/officeDocument/2006/relationships/image" Target="../media/image18.jpeg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tags" Target="../tags/tag93.xml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image" Target="../media/image17.wmf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10" Type="http://schemas.openxmlformats.org/officeDocument/2006/relationships/tags" Target="../tags/tag86.xml"/><Relationship Id="rId19" Type="http://schemas.openxmlformats.org/officeDocument/2006/relationships/oleObject" Target="../embeddings/oleObject1.bin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32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10" Type="http://schemas.openxmlformats.org/officeDocument/2006/relationships/slide" Target="slide2.xml"/><Relationship Id="rId4" Type="http://schemas.openxmlformats.org/officeDocument/2006/relationships/tags" Target="../tags/tag324.xml"/><Relationship Id="rId9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3" Type="http://schemas.openxmlformats.org/officeDocument/2006/relationships/tags" Target="../tags/tag332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slideLayout" Target="../slideLayouts/slideLayout5.xml"/><Relationship Id="rId11" Type="http://schemas.openxmlformats.org/officeDocument/2006/relationships/slide" Target="slide2.xml"/><Relationship Id="rId5" Type="http://schemas.openxmlformats.org/officeDocument/2006/relationships/tags" Target="../tags/tag334.xml"/><Relationship Id="rId10" Type="http://schemas.openxmlformats.org/officeDocument/2006/relationships/image" Target="../media/image52.jpeg"/><Relationship Id="rId4" Type="http://schemas.openxmlformats.org/officeDocument/2006/relationships/tags" Target="../tags/tag333.xml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350.xml"/><Relationship Id="rId18" Type="http://schemas.openxmlformats.org/officeDocument/2006/relationships/tags" Target="../tags/tag355.xml"/><Relationship Id="rId26" Type="http://schemas.openxmlformats.org/officeDocument/2006/relationships/tags" Target="../tags/tag363.xml"/><Relationship Id="rId39" Type="http://schemas.openxmlformats.org/officeDocument/2006/relationships/tags" Target="../tags/tag376.xml"/><Relationship Id="rId21" Type="http://schemas.openxmlformats.org/officeDocument/2006/relationships/tags" Target="../tags/tag358.xml"/><Relationship Id="rId34" Type="http://schemas.openxmlformats.org/officeDocument/2006/relationships/tags" Target="../tags/tag371.xml"/><Relationship Id="rId7" Type="http://schemas.openxmlformats.org/officeDocument/2006/relationships/tags" Target="../tags/tag344.xml"/><Relationship Id="rId12" Type="http://schemas.openxmlformats.org/officeDocument/2006/relationships/tags" Target="../tags/tag349.xml"/><Relationship Id="rId17" Type="http://schemas.openxmlformats.org/officeDocument/2006/relationships/tags" Target="../tags/tag354.xml"/><Relationship Id="rId25" Type="http://schemas.openxmlformats.org/officeDocument/2006/relationships/tags" Target="../tags/tag362.xml"/><Relationship Id="rId33" Type="http://schemas.openxmlformats.org/officeDocument/2006/relationships/tags" Target="../tags/tag370.xml"/><Relationship Id="rId38" Type="http://schemas.openxmlformats.org/officeDocument/2006/relationships/tags" Target="../tags/tag375.xml"/><Relationship Id="rId2" Type="http://schemas.openxmlformats.org/officeDocument/2006/relationships/tags" Target="../tags/tag339.xml"/><Relationship Id="rId16" Type="http://schemas.openxmlformats.org/officeDocument/2006/relationships/tags" Target="../tags/tag353.xml"/><Relationship Id="rId20" Type="http://schemas.openxmlformats.org/officeDocument/2006/relationships/tags" Target="../tags/tag357.xml"/><Relationship Id="rId29" Type="http://schemas.openxmlformats.org/officeDocument/2006/relationships/tags" Target="../tags/tag366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tags" Target="../tags/tag348.xml"/><Relationship Id="rId24" Type="http://schemas.openxmlformats.org/officeDocument/2006/relationships/tags" Target="../tags/tag361.xml"/><Relationship Id="rId32" Type="http://schemas.openxmlformats.org/officeDocument/2006/relationships/tags" Target="../tags/tag369.xml"/><Relationship Id="rId37" Type="http://schemas.openxmlformats.org/officeDocument/2006/relationships/tags" Target="../tags/tag374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342.xml"/><Relationship Id="rId15" Type="http://schemas.openxmlformats.org/officeDocument/2006/relationships/tags" Target="../tags/tag352.xml"/><Relationship Id="rId23" Type="http://schemas.openxmlformats.org/officeDocument/2006/relationships/tags" Target="../tags/tag360.xml"/><Relationship Id="rId28" Type="http://schemas.openxmlformats.org/officeDocument/2006/relationships/tags" Target="../tags/tag365.xml"/><Relationship Id="rId36" Type="http://schemas.openxmlformats.org/officeDocument/2006/relationships/tags" Target="../tags/tag373.xml"/><Relationship Id="rId10" Type="http://schemas.openxmlformats.org/officeDocument/2006/relationships/tags" Target="../tags/tag347.xml"/><Relationship Id="rId19" Type="http://schemas.openxmlformats.org/officeDocument/2006/relationships/tags" Target="../tags/tag356.xml"/><Relationship Id="rId31" Type="http://schemas.openxmlformats.org/officeDocument/2006/relationships/tags" Target="../tags/tag368.xml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tags" Target="../tags/tag359.xml"/><Relationship Id="rId27" Type="http://schemas.openxmlformats.org/officeDocument/2006/relationships/tags" Target="../tags/tag364.xml"/><Relationship Id="rId30" Type="http://schemas.openxmlformats.org/officeDocument/2006/relationships/tags" Target="../tags/tag367.xml"/><Relationship Id="rId35" Type="http://schemas.openxmlformats.org/officeDocument/2006/relationships/tags" Target="../tags/tag372.xml"/><Relationship Id="rId8" Type="http://schemas.openxmlformats.org/officeDocument/2006/relationships/tags" Target="../tags/tag345.xml"/><Relationship Id="rId3" Type="http://schemas.openxmlformats.org/officeDocument/2006/relationships/tags" Target="../tags/tag3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96.xml"/><Relationship Id="rId7" Type="http://schemas.openxmlformats.org/officeDocument/2006/relationships/image" Target="../media/image21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image" Target="../media/image24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10" Type="http://schemas.openxmlformats.org/officeDocument/2006/relationships/tags" Target="../tags/tag113.xml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12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25.jpeg"/><Relationship Id="rId5" Type="http://schemas.openxmlformats.org/officeDocument/2006/relationships/tags" Target="../tags/tag124.xml"/><Relationship Id="rId10" Type="http://schemas.openxmlformats.org/officeDocument/2006/relationships/image" Target="../media/image22.png"/><Relationship Id="rId4" Type="http://schemas.openxmlformats.org/officeDocument/2006/relationships/tags" Target="../tags/tag123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128.xml"/><Relationship Id="rId7" Type="http://schemas.openxmlformats.org/officeDocument/2006/relationships/image" Target="../media/image25.jpe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2" Type="http://schemas.openxmlformats.org/officeDocument/2006/relationships/tags" Target="../tags/tag132.xml"/><Relationship Id="rId16" Type="http://schemas.openxmlformats.org/officeDocument/2006/relationships/image" Target="../media/image30.jpeg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5" Type="http://schemas.openxmlformats.org/officeDocument/2006/relationships/tags" Target="../tags/tag135.xml"/><Relationship Id="rId15" Type="http://schemas.openxmlformats.org/officeDocument/2006/relationships/image" Target="../media/image29.png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0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6788966" y="1500758"/>
            <a:ext cx="123141" cy="121830"/>
          </a:xfrm>
          <a:custGeom>
            <a:avLst/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/>
          <p:cNvSpPr txBox="1"/>
          <p:nvPr>
            <p:custDataLst>
              <p:tags r:id="rId3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/>
          <p:cNvSpPr/>
          <p:nvPr>
            <p:custDataLst>
              <p:tags r:id="rId5"/>
            </p:custDataLst>
          </p:nvPr>
        </p:nvSpPr>
        <p:spPr>
          <a:xfrm>
            <a:off x="782320" y="196500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10.1.1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动能和势能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机械能、内能及其转化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/>
          <p:cNvSpPr txBox="1"/>
          <p:nvPr userDrawn="1">
            <p:custDataLst>
              <p:tags r:id="rId9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2026年3月17日</a:t>
            </a:fld>
            <a:endParaRPr lang="zh-CN" altLang="en-US" sz="16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00" y="-204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0" y="-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动能势能的转化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75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955" y="374015"/>
            <a:ext cx="7813040" cy="4395470"/>
          </a:xfrm>
          <a:prstGeom prst="rect">
            <a:avLst/>
          </a:prstGeom>
        </p:spPr>
      </p:pic>
      <p:sp>
        <p:nvSpPr>
          <p:cNvPr id="8" name="动作按钮: 后退或前一项 7">
            <a:hlinkClick r:id="" action="ppaction://hlinkshowjump?jump=previousslide" highlightClick="1"/>
          </p:cNvPr>
          <p:cNvSpPr/>
          <p:nvPr>
            <p:custDataLst>
              <p:tags r:id="rId4"/>
            </p:custDataLst>
          </p:nvPr>
        </p:nvSpPr>
        <p:spPr>
          <a:xfrm>
            <a:off x="232116" y="4487594"/>
            <a:ext cx="443132" cy="443132"/>
          </a:xfrm>
          <a:prstGeom prst="actionButtonBackPrevious">
            <a:avLst/>
          </a:prstGeom>
          <a:solidFill>
            <a:schemeClr val="bg2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endParaRPr lang="zh-CN" altLang="en-US" sz="1800" kern="0">
              <a:solidFill>
                <a:prstClr val="white"/>
              </a:solidFill>
            </a:endParaRPr>
          </a:p>
        </p:txBody>
      </p:sp>
      <p:sp>
        <p:nvSpPr>
          <p:cNvPr id="9" name="动作按钮: 前进或下一项 8">
            <a:hlinkClick r:id="" action="ppaction://hlinkshowjump?jump=nextslide" highlightClick="1"/>
          </p:cNvPr>
          <p:cNvSpPr/>
          <p:nvPr>
            <p:custDataLst>
              <p:tags r:id="rId5"/>
            </p:custDataLst>
          </p:nvPr>
        </p:nvSpPr>
        <p:spPr>
          <a:xfrm>
            <a:off x="8468752" y="4487594"/>
            <a:ext cx="443132" cy="443132"/>
          </a:xfrm>
          <a:prstGeom prst="actionButtonForwardNext">
            <a:avLst/>
          </a:prstGeom>
          <a:solidFill>
            <a:schemeClr val="bg2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endParaRPr lang="zh-CN" altLang="en-US" sz="1800" kern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308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3274" y="1968104"/>
            <a:ext cx="1050131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文本框 309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94235" y="1627585"/>
            <a:ext cx="756047" cy="3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9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滚摆</a:t>
            </a:r>
          </a:p>
        </p:txBody>
      </p:sp>
      <p:grpSp>
        <p:nvGrpSpPr>
          <p:cNvPr id="3125" name="组合 3124"/>
          <p:cNvGrpSpPr/>
          <p:nvPr>
            <p:custDataLst>
              <p:tags r:id="rId3"/>
            </p:custDataLst>
          </p:nvPr>
        </p:nvGrpSpPr>
        <p:grpSpPr>
          <a:xfrm>
            <a:off x="3480197" y="2024064"/>
            <a:ext cx="1051322" cy="1978819"/>
            <a:chOff x="1963" y="1881"/>
            <a:chExt cx="883" cy="1662"/>
          </a:xfrm>
        </p:grpSpPr>
        <p:pic>
          <p:nvPicPr>
            <p:cNvPr id="15364" name="图片 3088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63" y="1881"/>
              <a:ext cx="883" cy="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5" name="直接连接符 308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2223" y="3331"/>
              <a:ext cx="1" cy="21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124" name="组合 3123"/>
          <p:cNvGrpSpPr/>
          <p:nvPr>
            <p:custDataLst>
              <p:tags r:id="rId4"/>
            </p:custDataLst>
          </p:nvPr>
        </p:nvGrpSpPr>
        <p:grpSpPr>
          <a:xfrm>
            <a:off x="2331244" y="1627585"/>
            <a:ext cx="1135856" cy="1993106"/>
            <a:chOff x="1050" y="1548"/>
            <a:chExt cx="954" cy="1674"/>
          </a:xfrm>
        </p:grpSpPr>
        <p:pic>
          <p:nvPicPr>
            <p:cNvPr id="15367" name="图片 3087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50" y="1834"/>
              <a:ext cx="954" cy="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文本框 3099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157" y="1548"/>
              <a:ext cx="725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00" rIns="13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95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初始态</a:t>
              </a:r>
            </a:p>
          </p:txBody>
        </p:sp>
      </p:grpSp>
      <p:grpSp>
        <p:nvGrpSpPr>
          <p:cNvPr id="3123" name="组合 3122"/>
          <p:cNvGrpSpPr/>
          <p:nvPr>
            <p:custDataLst>
              <p:tags r:id="rId5"/>
            </p:custDataLst>
          </p:nvPr>
        </p:nvGrpSpPr>
        <p:grpSpPr>
          <a:xfrm>
            <a:off x="4518424" y="1968103"/>
            <a:ext cx="1050131" cy="2913461"/>
            <a:chOff x="2857" y="1652"/>
            <a:chExt cx="882" cy="2447"/>
          </a:xfrm>
        </p:grpSpPr>
        <p:pic>
          <p:nvPicPr>
            <p:cNvPr id="15370" name="图片 309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57" y="1652"/>
              <a:ext cx="882" cy="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文本框 3100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993" y="3770"/>
              <a:ext cx="725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00" rIns="13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950">
                  <a:latin typeface="微软雅黑" panose="020B0503020204020204" charset="-122"/>
                  <a:ea typeface="微软雅黑" panose="020B0503020204020204" charset="-122"/>
                </a:rPr>
                <a:t>最低点</a:t>
              </a:r>
            </a:p>
          </p:txBody>
        </p:sp>
      </p:grpSp>
      <p:sp>
        <p:nvSpPr>
          <p:cNvPr id="3103" name="直接连接符 310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493170" y="4074319"/>
            <a:ext cx="1999060" cy="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17" name="组合 3116"/>
          <p:cNvGrpSpPr/>
          <p:nvPr>
            <p:custDataLst>
              <p:tags r:id="rId7"/>
            </p:custDataLst>
          </p:nvPr>
        </p:nvGrpSpPr>
        <p:grpSpPr>
          <a:xfrm>
            <a:off x="5551885" y="1968105"/>
            <a:ext cx="1070372" cy="2025253"/>
            <a:chOff x="3725" y="799"/>
            <a:chExt cx="899" cy="1701"/>
          </a:xfrm>
        </p:grpSpPr>
        <p:grpSp>
          <p:nvGrpSpPr>
            <p:cNvPr id="15374" name="组合 3109"/>
            <p:cNvGrpSpPr/>
            <p:nvPr>
              <p:custDataLst>
                <p:tags r:id="rId14"/>
              </p:custDataLst>
            </p:nvPr>
          </p:nvGrpSpPr>
          <p:grpSpPr>
            <a:xfrm>
              <a:off x="3725" y="799"/>
              <a:ext cx="899" cy="1692"/>
              <a:chOff x="3725" y="799"/>
              <a:chExt cx="899" cy="1692"/>
            </a:xfrm>
          </p:grpSpPr>
          <p:pic>
            <p:nvPicPr>
              <p:cNvPr id="15375" name="图片 3090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725" y="799"/>
                <a:ext cx="899" cy="1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6" name="直接连接符 310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3855" y="2024"/>
                <a:ext cx="23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5377" name="直接连接符 310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68" y="2069"/>
                <a:ext cx="22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5378" name="直接连接符 309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309" y="2273"/>
              <a:ext cx="0" cy="22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379" name="直接连接符 31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7461647" y="3128964"/>
            <a:ext cx="0" cy="547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18" name="组合 3117"/>
          <p:cNvGrpSpPr/>
          <p:nvPr>
            <p:custDataLst>
              <p:tags r:id="rId9"/>
            </p:custDataLst>
          </p:nvPr>
        </p:nvGrpSpPr>
        <p:grpSpPr>
          <a:xfrm>
            <a:off x="6598444" y="1995488"/>
            <a:ext cx="1206104" cy="2038351"/>
            <a:chOff x="4604" y="822"/>
            <a:chExt cx="1013" cy="1712"/>
          </a:xfrm>
        </p:grpSpPr>
        <p:sp>
          <p:nvSpPr>
            <p:cNvPr id="15381" name="文本框 310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40" y="2205"/>
              <a:ext cx="725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00" rIns="135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950">
                  <a:latin typeface="微软雅黑" panose="020B0503020204020204" charset="-122"/>
                  <a:ea typeface="微软雅黑" panose="020B0503020204020204" charset="-122"/>
                </a:rPr>
                <a:t>最高点</a:t>
              </a:r>
            </a:p>
          </p:txBody>
        </p:sp>
        <p:pic>
          <p:nvPicPr>
            <p:cNvPr id="15382" name="图片 3112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4" y="822"/>
              <a:ext cx="1013" cy="1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04" name="直接连接符 310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546872" y="3183731"/>
            <a:ext cx="2970609" cy="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84" name="圆角矩形 1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15616" y="987575"/>
            <a:ext cx="7342212" cy="576064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　  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观察滚摆的运动，想想滚摆在运动过程中动能和势能是如何变化的？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1" y="1743077"/>
            <a:ext cx="2411730" cy="3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9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铁锁会打到鼻子吗？</a:t>
            </a:r>
          </a:p>
        </p:txBody>
      </p:sp>
      <p:pic>
        <p:nvPicPr>
          <p:cNvPr id="13474" name="图片 1347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2691" y="2166939"/>
            <a:ext cx="2781300" cy="248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圆角矩形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9632" y="987574"/>
            <a:ext cx="6978624" cy="648072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1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  分析单摆小球在摆动过程中动能和势能是怎样相互转化的。</a:t>
            </a:r>
          </a:p>
        </p:txBody>
      </p:sp>
      <p:grpSp>
        <p:nvGrpSpPr>
          <p:cNvPr id="16388" name="组合 13490"/>
          <p:cNvGrpSpPr/>
          <p:nvPr>
            <p:custDataLst>
              <p:tags r:id="rId4"/>
            </p:custDataLst>
          </p:nvPr>
        </p:nvGrpSpPr>
        <p:grpSpPr>
          <a:xfrm>
            <a:off x="2546747" y="2139554"/>
            <a:ext cx="675084" cy="2295525"/>
            <a:chOff x="771" y="1139"/>
            <a:chExt cx="567" cy="1928"/>
          </a:xfrm>
        </p:grpSpPr>
        <p:grpSp>
          <p:nvGrpSpPr>
            <p:cNvPr id="16389" name="组合 13476"/>
            <p:cNvGrpSpPr/>
            <p:nvPr>
              <p:custDataLst>
                <p:tags r:id="rId16"/>
              </p:custDataLst>
            </p:nvPr>
          </p:nvGrpSpPr>
          <p:grpSpPr>
            <a:xfrm>
              <a:off x="771" y="1139"/>
              <a:ext cx="567" cy="68"/>
              <a:chOff x="431" y="1366"/>
              <a:chExt cx="1043" cy="68"/>
            </a:xfrm>
          </p:grpSpPr>
          <p:sp>
            <p:nvSpPr>
              <p:cNvPr id="13475" name="矩形 13474"/>
              <p:cNvSpPr/>
              <p:nvPr>
                <p:custDataLst>
                  <p:tags r:id="rId20"/>
                </p:custDataLst>
              </p:nvPr>
            </p:nvSpPr>
            <p:spPr>
              <a:xfrm>
                <a:off x="453" y="1366"/>
                <a:ext cx="1021" cy="68"/>
              </a:xfrm>
              <a:prstGeom prst="rect">
                <a:avLst/>
              </a:prstGeom>
              <a:solidFill>
                <a:schemeClr val="accent5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800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391" name="直接连接符 13475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31" y="1434"/>
                <a:ext cx="998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6392" name="组合 13480"/>
            <p:cNvGrpSpPr/>
            <p:nvPr>
              <p:custDataLst>
                <p:tags r:id="rId17"/>
              </p:custDataLst>
            </p:nvPr>
          </p:nvGrpSpPr>
          <p:grpSpPr>
            <a:xfrm>
              <a:off x="952" y="1207"/>
              <a:ext cx="204" cy="1860"/>
              <a:chOff x="952" y="1207"/>
              <a:chExt cx="204" cy="1860"/>
            </a:xfrm>
          </p:grpSpPr>
          <p:sp>
            <p:nvSpPr>
              <p:cNvPr id="16393" name="直接连接符 13477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1066" y="1207"/>
                <a:ext cx="0" cy="17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394" name="椭圆 13478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952" y="2863"/>
                <a:ext cx="204" cy="204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6395" name="组合 13481"/>
          <p:cNvGrpSpPr/>
          <p:nvPr>
            <p:custDataLst>
              <p:tags r:id="rId5"/>
            </p:custDataLst>
          </p:nvPr>
        </p:nvGrpSpPr>
        <p:grpSpPr>
          <a:xfrm rot="20306590">
            <a:off x="3168253" y="2166938"/>
            <a:ext cx="242888" cy="2214563"/>
            <a:chOff x="952" y="1207"/>
            <a:chExt cx="204" cy="1860"/>
          </a:xfrm>
        </p:grpSpPr>
        <p:sp>
          <p:nvSpPr>
            <p:cNvPr id="16396" name="直接连接符 1348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66" y="1207"/>
              <a:ext cx="0" cy="17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97" name="椭圆 1348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952" y="2863"/>
              <a:ext cx="204" cy="204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8080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398" name="组合 13484"/>
          <p:cNvGrpSpPr/>
          <p:nvPr>
            <p:custDataLst>
              <p:tags r:id="rId6"/>
            </p:custDataLst>
          </p:nvPr>
        </p:nvGrpSpPr>
        <p:grpSpPr>
          <a:xfrm rot="1289667" flipH="1">
            <a:off x="2384822" y="2166938"/>
            <a:ext cx="242888" cy="2214563"/>
            <a:chOff x="952" y="1207"/>
            <a:chExt cx="204" cy="1860"/>
          </a:xfrm>
        </p:grpSpPr>
        <p:sp>
          <p:nvSpPr>
            <p:cNvPr id="16399" name="直接连接符 13485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066" y="1207"/>
              <a:ext cx="0" cy="17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00" name="椭圆 1348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952" y="2863"/>
              <a:ext cx="204" cy="204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8080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401" name="任意多边形 1349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0800000">
            <a:off x="2331245" y="3868341"/>
            <a:ext cx="295275" cy="540544"/>
          </a:xfrm>
          <a:custGeom>
            <a:avLst/>
            <a:gdLst>
              <a:gd name="T0" fmla="*/ 0 w 12453"/>
              <a:gd name="T1" fmla="*/ 0 h 21600"/>
              <a:gd name="T2" fmla="*/ 12454 w 12453"/>
              <a:gd name="T3" fmla="*/ 3950 h 21600"/>
              <a:gd name="T4" fmla="*/ 0 w 12453"/>
              <a:gd name="T5" fmla="*/ 0 h 21600"/>
              <a:gd name="T6" fmla="*/ 12454 w 12453"/>
              <a:gd name="T7" fmla="*/ 3950 h 21600"/>
              <a:gd name="T8" fmla="*/ 0 w 12453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3" h="21600" fill="none">
                <a:moveTo>
                  <a:pt x="0" y="0"/>
                </a:moveTo>
                <a:cubicBezTo>
                  <a:pt x="4638" y="0"/>
                  <a:pt x="8935" y="1462"/>
                  <a:pt x="12454" y="3950"/>
                </a:cubicBezTo>
              </a:path>
              <a:path w="12453" h="21600" stroke="0">
                <a:moveTo>
                  <a:pt x="0" y="0"/>
                </a:moveTo>
                <a:cubicBezTo>
                  <a:pt x="4638" y="0"/>
                  <a:pt x="8935" y="1462"/>
                  <a:pt x="12454" y="395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stealth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402" name="文本框 1349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45556" y="1762127"/>
            <a:ext cx="728663" cy="3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9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单摆</a:t>
            </a:r>
          </a:p>
        </p:txBody>
      </p:sp>
      <p:sp>
        <p:nvSpPr>
          <p:cNvPr id="16403" name="文本框 1349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44279" y="4326731"/>
            <a:ext cx="459581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1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</a:p>
        </p:txBody>
      </p:sp>
      <p:sp>
        <p:nvSpPr>
          <p:cNvPr id="16404" name="文本框 1349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762252" y="4462462"/>
            <a:ext cx="459581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1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</a:p>
        </p:txBody>
      </p:sp>
      <p:sp>
        <p:nvSpPr>
          <p:cNvPr id="16405" name="文本框 1349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437336" y="4381500"/>
            <a:ext cx="459581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1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矩形 104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70427" y="1491630"/>
            <a:ext cx="5850255" cy="99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95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2. 机械能守恒</a:t>
            </a:r>
          </a:p>
          <a:p>
            <a:pPr>
              <a:lnSpc>
                <a:spcPct val="150000"/>
              </a:lnSpc>
            </a:pPr>
            <a:r>
              <a:rPr lang="en-US" altLang="zh-CN" sz="1950">
                <a:latin typeface="微软雅黑" panose="020B0503020204020204" charset="-122"/>
                <a:ea typeface="微软雅黑" panose="020B0503020204020204" charset="-122"/>
              </a:rPr>
              <a:t>   当只有动能和势能互相转化时，机械能总量不变。</a:t>
            </a:r>
          </a:p>
        </p:txBody>
      </p:sp>
      <p:sp>
        <p:nvSpPr>
          <p:cNvPr id="1042" name="矩形 104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81842" y="2484209"/>
            <a:ext cx="2760980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机械能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=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动能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+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势能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51" name="组合 1050"/>
          <p:cNvGrpSpPr/>
          <p:nvPr>
            <p:custDataLst>
              <p:tags r:id="rId3"/>
            </p:custDataLst>
          </p:nvPr>
        </p:nvGrpSpPr>
        <p:grpSpPr>
          <a:xfrm>
            <a:off x="5013270" y="2965750"/>
            <a:ext cx="716756" cy="684610"/>
            <a:chOff x="2132" y="2273"/>
            <a:chExt cx="602" cy="575"/>
          </a:xfrm>
        </p:grpSpPr>
        <p:sp>
          <p:nvSpPr>
            <p:cNvPr id="17413" name="直接连接符 1042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2381" y="2273"/>
              <a:ext cx="0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14" name="矩形 104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132" y="2500"/>
              <a:ext cx="602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</a:rPr>
                <a:t>势能</a:t>
              </a:r>
            </a:p>
          </p:txBody>
        </p:sp>
      </p:grpSp>
      <p:grpSp>
        <p:nvGrpSpPr>
          <p:cNvPr id="1052" name="组合 1051"/>
          <p:cNvGrpSpPr/>
          <p:nvPr>
            <p:custDataLst>
              <p:tags r:id="rId4"/>
            </p:custDataLst>
          </p:nvPr>
        </p:nvGrpSpPr>
        <p:grpSpPr>
          <a:xfrm>
            <a:off x="5769322" y="2965750"/>
            <a:ext cx="795338" cy="684610"/>
            <a:chOff x="2767" y="2273"/>
            <a:chExt cx="668" cy="575"/>
          </a:xfrm>
        </p:grpSpPr>
        <p:sp>
          <p:nvSpPr>
            <p:cNvPr id="17416" name="矩形 104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767" y="2500"/>
              <a:ext cx="6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10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</a:rPr>
                <a:t>动能</a:t>
              </a:r>
            </a:p>
          </p:txBody>
        </p:sp>
        <p:sp>
          <p:nvSpPr>
            <p:cNvPr id="17417" name="直接连接符 1046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3061" y="2273"/>
              <a:ext cx="0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50" name="组合 1049"/>
          <p:cNvGrpSpPr/>
          <p:nvPr>
            <p:custDataLst>
              <p:tags r:id="rId5"/>
            </p:custDataLst>
          </p:nvPr>
        </p:nvGrpSpPr>
        <p:grpSpPr>
          <a:xfrm>
            <a:off x="4206456" y="2978370"/>
            <a:ext cx="1790699" cy="679846"/>
            <a:chOff x="1983" y="1256"/>
            <a:chExt cx="1504" cy="571"/>
          </a:xfrm>
        </p:grpSpPr>
        <p:sp>
          <p:nvSpPr>
            <p:cNvPr id="17419" name="矩形 104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67" y="1479"/>
              <a:ext cx="320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100"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</a:p>
          </p:txBody>
        </p:sp>
        <p:sp>
          <p:nvSpPr>
            <p:cNvPr id="17420" name="任意多边形 104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1983" y="1256"/>
              <a:ext cx="635" cy="431"/>
            </a:xfrm>
            <a:custGeom>
              <a:avLst/>
              <a:gdLst>
                <a:gd name="T0" fmla="*/ 19567 w 21600"/>
                <a:gd name="T1" fmla="*/ 0 h 21600"/>
                <a:gd name="T2" fmla="*/ 17534 w 21600"/>
                <a:gd name="T3" fmla="*/ 9032 h 21600"/>
                <a:gd name="T4" fmla="*/ 18742 w 21600"/>
                <a:gd name="T5" fmla="*/ 9032 h 21600"/>
                <a:gd name="T6" fmla="*/ 18742 w 21600"/>
                <a:gd name="T7" fmla="*/ 19852 h 21600"/>
                <a:gd name="T8" fmla="*/ 0 w 21600"/>
                <a:gd name="T9" fmla="*/ 19852 h 21600"/>
                <a:gd name="T10" fmla="*/ 0 w 21600"/>
                <a:gd name="T11" fmla="*/ 21600 h 21600"/>
                <a:gd name="T12" fmla="*/ 20392 w 21600"/>
                <a:gd name="T13" fmla="*/ 21600 h 21600"/>
                <a:gd name="T14" fmla="*/ 20392 w 21600"/>
                <a:gd name="T15" fmla="*/ 9032 h 21600"/>
                <a:gd name="T16" fmla="*/ 21600 w 21600"/>
                <a:gd name="T17" fmla="*/ 90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00" h="21600">
                  <a:moveTo>
                    <a:pt x="19567" y="0"/>
                  </a:moveTo>
                  <a:lnTo>
                    <a:pt x="17534" y="9032"/>
                  </a:lnTo>
                  <a:lnTo>
                    <a:pt x="18742" y="9032"/>
                  </a:lnTo>
                  <a:lnTo>
                    <a:pt x="18742" y="19852"/>
                  </a:lnTo>
                  <a:lnTo>
                    <a:pt x="0" y="19852"/>
                  </a:lnTo>
                  <a:lnTo>
                    <a:pt x="0" y="21600"/>
                  </a:lnTo>
                  <a:lnTo>
                    <a:pt x="20392" y="21600"/>
                  </a:lnTo>
                  <a:lnTo>
                    <a:pt x="20392" y="9032"/>
                  </a:lnTo>
                  <a:lnTo>
                    <a:pt x="21600" y="903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CC0000"/>
              </a:solidFill>
              <a:miter lim="800000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421" name="矩形 105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79197" y="1109945"/>
            <a:ext cx="343281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95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195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动能和势能能够相互转化。</a:t>
            </a:r>
          </a:p>
        </p:txBody>
      </p:sp>
      <p:sp>
        <p:nvSpPr>
          <p:cNvPr id="1055" name="圆角矩形标注 105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70450" y="2688560"/>
            <a:ext cx="1431131" cy="485775"/>
          </a:xfrm>
          <a:prstGeom prst="wedgeRoundRectCallout">
            <a:avLst>
              <a:gd name="adj1" fmla="val 60875"/>
              <a:gd name="adj2" fmla="val -26722"/>
              <a:gd name="adj3" fmla="val 16667"/>
            </a:avLst>
          </a:prstGeom>
          <a:solidFill>
            <a:srgbClr val="00A48D">
              <a:alpha val="50000"/>
            </a:srgbClr>
          </a:solidFill>
          <a:ln w="28575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保持不变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1288022"/>
            <a:ext cx="4346972" cy="3161109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539552" y="1867717"/>
            <a:ext cx="3672408" cy="5911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noProof="1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rPr>
              <a:t>图中的过山车具有什么能？</a:t>
            </a:r>
            <a:endParaRPr lang="zh-CN" altLang="en-US" sz="2400" noProof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" b="22012"/>
          <a:stretch>
            <a:fillRect/>
          </a:stretch>
        </p:blipFill>
        <p:spPr bwMode="auto">
          <a:xfrm>
            <a:off x="4932040" y="1275607"/>
            <a:ext cx="3699272" cy="3052763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755576" y="1923679"/>
            <a:ext cx="3960440" cy="550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eaLnBrk="1" hangingPunct="1">
              <a:lnSpc>
                <a:spcPct val="120000"/>
              </a:lnSpc>
            </a:pPr>
            <a:r>
              <a:rPr lang="zh-CN" altLang="en-US" sz="2200" noProof="1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rPr>
              <a:t>过山车为什么能够不断地翻滚？</a:t>
            </a:r>
            <a:endParaRPr lang="zh-CN" altLang="en-US" sz="2200" noProof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09738" y="1562621"/>
            <a:ext cx="5916216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</a:rPr>
              <a:t>　　</a:t>
            </a:r>
          </a:p>
        </p:txBody>
      </p:sp>
      <p:sp>
        <p:nvSpPr>
          <p:cNvPr id="5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12484" y="1500946"/>
            <a:ext cx="292275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水能和风能是机械能</a:t>
            </a:r>
          </a:p>
        </p:txBody>
      </p:sp>
      <p:pic>
        <p:nvPicPr>
          <p:cNvPr id="4111" name="图片 411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3424" y="2283718"/>
            <a:ext cx="1935485" cy="2251556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图片 411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2283719"/>
            <a:ext cx="1909470" cy="2249785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图片 411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2285490"/>
            <a:ext cx="1911552" cy="2249785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6147"/>
          <p:cNvGrpSpPr/>
          <p:nvPr>
            <p:custDataLst>
              <p:tags r:id="rId6"/>
            </p:custDataLst>
          </p:nvPr>
        </p:nvGrpSpPr>
        <p:grpSpPr>
          <a:xfrm>
            <a:off x="813070" y="866104"/>
            <a:ext cx="2808032" cy="633413"/>
            <a:chOff x="-102" y="0"/>
            <a:chExt cx="5902" cy="1330"/>
          </a:xfrm>
        </p:grpSpPr>
        <p:sp>
          <p:nvSpPr>
            <p:cNvPr id="19" name="矩形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82" y="0"/>
              <a:ext cx="4918" cy="1200"/>
            </a:xfrm>
            <a:custGeom>
              <a:avLst/>
              <a:gdLst>
                <a:gd name="T0" fmla="*/ 0 w 2520280"/>
                <a:gd name="T1" fmla="*/ 1872208 h 1872208"/>
                <a:gd name="T2" fmla="*/ 2520280 w 2520280"/>
                <a:gd name="T3" fmla="*/ 1872208 h 1872208"/>
                <a:gd name="T4" fmla="*/ 0 w 2520280"/>
                <a:gd name="T5" fmla="*/ 1872208 h 1872208"/>
                <a:gd name="T6" fmla="*/ 0 w 2520280"/>
                <a:gd name="T7" fmla="*/ 0 h 1872208"/>
                <a:gd name="T8" fmla="*/ 916 w 2520280"/>
                <a:gd name="T9" fmla="*/ 0 h 1872208"/>
                <a:gd name="T10" fmla="*/ 0 w 2520280"/>
                <a:gd name="T11" fmla="*/ 0 h 187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DDDDDD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任意多边形 1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0" y="454"/>
              <a:ext cx="826" cy="760"/>
            </a:xfrm>
            <a:custGeom>
              <a:avLst/>
              <a:gdLst>
                <a:gd name="T0" fmla="*/ 0 w 696310"/>
                <a:gd name="T1" fmla="*/ 0 h 696310"/>
                <a:gd name="T2" fmla="*/ 459827 w 696310"/>
                <a:gd name="T3" fmla="*/ 0 h 696310"/>
                <a:gd name="T4" fmla="*/ 459827 w 696310"/>
                <a:gd name="T5" fmla="*/ 236483 h 696310"/>
                <a:gd name="T6" fmla="*/ 696310 w 696310"/>
                <a:gd name="T7" fmla="*/ 236483 h 696310"/>
                <a:gd name="T8" fmla="*/ 696310 w 696310"/>
                <a:gd name="T9" fmla="*/ 696310 h 696310"/>
                <a:gd name="T10" fmla="*/ 0 w 696310"/>
                <a:gd name="T11" fmla="*/ 696310 h 696310"/>
                <a:gd name="T12" fmla="*/ 0 w 696310"/>
                <a:gd name="T13" fmla="*/ 0 h 696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310" h="696310">
                  <a:moveTo>
                    <a:pt x="0" y="0"/>
                  </a:moveTo>
                  <a:lnTo>
                    <a:pt x="459827" y="0"/>
                  </a:lnTo>
                  <a:lnTo>
                    <a:pt x="459827" y="236483"/>
                  </a:lnTo>
                  <a:lnTo>
                    <a:pt x="696310" y="236483"/>
                  </a:lnTo>
                  <a:lnTo>
                    <a:pt x="696310" y="696310"/>
                  </a:lnTo>
                  <a:lnTo>
                    <a:pt x="0" y="696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矩形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70" y="374"/>
              <a:ext cx="258" cy="265"/>
            </a:xfrm>
            <a:prstGeom prst="rect">
              <a:avLst/>
            </a:prstGeom>
            <a:solidFill>
              <a:srgbClr val="008080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61925" rIns="134778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3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文本框 615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24" y="374"/>
              <a:ext cx="4869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100" b="1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风能和水能的利用</a:t>
              </a:r>
              <a:endParaRPr lang="zh-CN" altLang="zh-CN" sz="2100" b="1">
                <a:solidFill>
                  <a:srgbClr val="00666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23" name="文本框 615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-102" y="461"/>
              <a:ext cx="873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1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5" name="图片 154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779662"/>
            <a:ext cx="3789682" cy="2520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矩形 154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33210" y="1131590"/>
            <a:ext cx="3292079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水能的破坏性释放造成灾害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418" name="图片 1541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72" y="1779662"/>
            <a:ext cx="3677678" cy="2520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_5_BD#d1f55d08e?vcp=1&amp;pid=53a9ff412&amp;color=147,205,221&amp;vtp=1&amp;bt=1&amp;bbb=1"/>
          <p:cNvSpPr/>
          <p:nvPr>
            <p:custDataLst>
              <p:tags r:id="rId1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defTabSz="914400" eaLnBrk="1" fontAlgn="auto" latinLnBrk="1" hangingPunct="1">
              <a:lnSpc>
                <a:spcPts val="42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能量</a:t>
            </a:r>
            <a:endParaRPr lang="en-US" altLang="zh-CN" sz="2600">
              <a:latin typeface="+mn-lt"/>
            </a:endParaRPr>
          </a:p>
        </p:txBody>
      </p:sp>
      <p:sp>
        <p:nvSpPr>
          <p:cNvPr id="3" name="QC_6_BD.1_1#f5ac6737f?vcp=1&amp;vis=1&amp;pid=d1f55d08e&amp;color=0,0,0&amp;vtp=1&amp;bbb=1&amp;hb=1"/>
          <p:cNvSpPr/>
          <p:nvPr>
            <p:custDataLst>
              <p:tags r:id="rId2"/>
            </p:custDataLst>
          </p:nvPr>
        </p:nvSpPr>
        <p:spPr>
          <a:xfrm>
            <a:off x="539496" y="1052376"/>
            <a:ext cx="8065008" cy="1016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［2025·泰州月考］关于能的概念，下列说法中，正确的</a:t>
            </a:r>
          </a:p>
          <a:p>
            <a:pPr defTabSz="914400" eaLnBrk="1" fontAlgn="auto" latinLnBrk="1" hangingPunct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>
              <a:latin typeface="+mn-lt"/>
            </a:endParaRPr>
          </a:p>
        </p:txBody>
      </p:sp>
      <p:sp>
        <p:nvSpPr>
          <p:cNvPr id="4" name="QC_6_AN.2_1#f5ac6737f.bracket?vcp=1&amp;vis=1&amp;pid=d1f55d08e&amp;color=0,0,0&amp;vpa=1&amp;vtp=1"/>
          <p:cNvSpPr/>
          <p:nvPr>
            <p:custDataLst>
              <p:tags r:id="rId3"/>
            </p:custDataLst>
          </p:nvPr>
        </p:nvSpPr>
        <p:spPr>
          <a:xfrm>
            <a:off x="1076865" y="1570917"/>
            <a:ext cx="441325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>
              <a:latin typeface="+mn-lt"/>
            </a:endParaRPr>
          </a:p>
        </p:txBody>
      </p:sp>
      <p:sp>
        <p:nvSpPr>
          <p:cNvPr id="5" name="QC_6_BD.1_2#f5ac6737f.choices?vcp=1&amp;vis=1&amp;pid=d1f55d08e&amp;color=0,0,0&amp;vtp=1&amp;bbb=1&amp;hb=1"/>
          <p:cNvSpPr/>
          <p:nvPr>
            <p:custDataLst>
              <p:tags r:id="rId4"/>
            </p:custDataLst>
          </p:nvPr>
        </p:nvSpPr>
        <p:spPr>
          <a:xfrm>
            <a:off x="539496" y="2093776"/>
            <a:ext cx="8065008" cy="2540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如果物体正在做功，才能说明这个物体具有能量</a:t>
            </a:r>
            <a:endParaRPr lang="en-US" altLang="zh-CN" sz="2400">
              <a:latin typeface="+mn-lt"/>
            </a:endParaRPr>
          </a:p>
          <a:p>
            <a:pPr defTabSz="914400" eaLnBrk="1" fontAlgn="auto" latinLnBrk="1" hangingPunct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教室里的日光灯吊在金属链下不动，它没有做功，所以它</a:t>
            </a:r>
          </a:p>
          <a:p>
            <a:pPr defTabSz="914400" eaLnBrk="1" fontAlgn="auto" latinLnBrk="1" hangingPunct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不具有能量</a:t>
            </a:r>
            <a:endParaRPr lang="en-US" altLang="zh-CN" sz="2400">
              <a:latin typeface="+mn-lt"/>
            </a:endParaRPr>
          </a:p>
          <a:p>
            <a:pPr defTabSz="914400" eaLnBrk="1" fontAlgn="auto" latinLnBrk="1" hangingPunct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物体做的功越多，说明物体具有的能量越多</a:t>
            </a:r>
            <a:endParaRPr lang="en-US" altLang="zh-CN" sz="2400">
              <a:latin typeface="+mn-lt"/>
            </a:endParaRPr>
          </a:p>
          <a:p>
            <a:pPr defTabSz="914400" eaLnBrk="1" fontAlgn="auto" latinLnBrk="1" hangingPunct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一个物体能够做功，说明这个物体具有能量</a:t>
            </a:r>
            <a:endParaRPr lang="en-US" altLang="zh-CN" sz="2400">
              <a:latin typeface="+mn-lt"/>
            </a:endParaRPr>
          </a:p>
        </p:txBody>
      </p:sp>
      <p:sp>
        <p:nvSpPr>
          <p:cNvPr id="6" name="object 54">
            <a:hlinkClick r:id="rId8" action="ppaction://hlinksldjump"/>
          </p:cNvPr>
          <p:cNvSpPr/>
          <p:nvPr>
            <p:custDataLst>
              <p:tags r:id="rId5"/>
            </p:custDataLst>
          </p:nvPr>
        </p:nvSpPr>
        <p:spPr>
          <a:xfrm flipH="1">
            <a:off x="8244408" y="4404218"/>
            <a:ext cx="604652" cy="432023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_5_BD#20317849e?vcp=1&amp;pid=53a9ff412&amp;color=147,205,221&amp;vtp=1&amp;bt=1&amp;bbb=1"/>
          <p:cNvSpPr/>
          <p:nvPr>
            <p:custDataLst>
              <p:tags r:id="rId1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defTabSz="914400" eaLnBrk="1" fontAlgn="auto" latinLnBrk="1" hangingPunct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动能</a:t>
            </a:r>
            <a:endParaRPr lang="en-US" altLang="zh-CN" sz="2600">
              <a:latin typeface="+mn-lt"/>
            </a:endParaRPr>
          </a:p>
        </p:txBody>
      </p:sp>
      <p:sp>
        <p:nvSpPr>
          <p:cNvPr id="3" name="QC_6_BD.3_1#fdab9f596?vcp=1&amp;vis=1&amp;pid=20317849e&amp;color=0,0,0&amp;vtp=1&amp;bbb=1"/>
          <p:cNvSpPr/>
          <p:nvPr>
            <p:custDataLst>
              <p:tags r:id="rId2"/>
            </p:custDataLst>
          </p:nvPr>
        </p:nvSpPr>
        <p:spPr>
          <a:xfrm>
            <a:off x="539496" y="105238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［多选］下列物体中，具有动能的是(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>
              <a:latin typeface="+mn-lt"/>
            </a:endParaRPr>
          </a:p>
        </p:txBody>
      </p:sp>
      <p:sp>
        <p:nvSpPr>
          <p:cNvPr id="4" name="QC_6_AN.4_1#fdab9f596.bracket?vcp=1&amp;vis=1&amp;pid=20317849e&amp;color=0,0,0&amp;vpa=2&amp;vtp=1&amp;bbb=1"/>
          <p:cNvSpPr/>
          <p:nvPr>
            <p:custDataLst>
              <p:tags r:id="rId3"/>
            </p:custDataLst>
          </p:nvPr>
        </p:nvSpPr>
        <p:spPr>
          <a:xfrm>
            <a:off x="6080665" y="1052381"/>
            <a:ext cx="6445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BD</a:t>
            </a:r>
            <a:endParaRPr lang="en-US" altLang="zh-CN" sz="2400">
              <a:latin typeface="+mn-lt"/>
            </a:endParaRPr>
          </a:p>
        </p:txBody>
      </p:sp>
      <p:sp>
        <p:nvSpPr>
          <p:cNvPr id="5" name="QC_6_BD.3_2#fdab9f596.choices?vcp=1&amp;vis=1&amp;pid=20317849e&amp;color=0,0,0&amp;vtp=1&amp;bbb=1"/>
          <p:cNvSpPr/>
          <p:nvPr>
            <p:custDataLst>
              <p:tags r:id="rId4"/>
            </p:custDataLst>
          </p:nvPr>
        </p:nvSpPr>
        <p:spPr>
          <a:xfrm>
            <a:off x="539496" y="1584125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 algn="l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停在站台上的火车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风驰电掣的过山车</a:t>
            </a:r>
            <a:endParaRPr lang="en-US" altLang="zh-CN" sz="2400">
              <a:latin typeface="+mn-lt"/>
            </a:endParaRPr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 algn="l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静止的足球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腾空而起的火箭</a:t>
            </a:r>
            <a:endParaRPr lang="en-US" altLang="zh-CN" sz="2400">
              <a:latin typeface="+mn-lt"/>
            </a:endParaRPr>
          </a:p>
        </p:txBody>
      </p:sp>
      <p:sp>
        <p:nvSpPr>
          <p:cNvPr id="6" name="object 54">
            <a:hlinkClick r:id="rId9" action="ppaction://hlinksldjump"/>
          </p:cNvPr>
          <p:cNvSpPr/>
          <p:nvPr>
            <p:custDataLst>
              <p:tags r:id="rId5"/>
            </p:custDataLst>
          </p:nvPr>
        </p:nvSpPr>
        <p:spPr>
          <a:xfrm flipH="1">
            <a:off x="8244408" y="4404218"/>
            <a:ext cx="604652" cy="432023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  <p:pic>
        <p:nvPicPr>
          <p:cNvPr id="7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1671300" y="11226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994881" y="1074974"/>
            <a:ext cx="7250528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2100" spc="200">
                <a:solidFill>
                  <a:schemeClr val="accent4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知道动能、势能的概念，认识重力势能和弹力势能。</a:t>
            </a:r>
          </a:p>
        </p:txBody>
      </p:sp>
      <p:grpSp>
        <p:nvGrpSpPr>
          <p:cNvPr id="3" name="组合 11"/>
          <p:cNvGrpSpPr/>
          <p:nvPr>
            <p:custDataLst>
              <p:tags r:id="rId2"/>
            </p:custDataLst>
          </p:nvPr>
        </p:nvGrpSpPr>
        <p:grpSpPr>
          <a:xfrm>
            <a:off x="1138628" y="2194103"/>
            <a:ext cx="511942" cy="509561"/>
            <a:chOff x="7003603" y="4439327"/>
            <a:chExt cx="717385" cy="717385"/>
          </a:xfrm>
        </p:grpSpPr>
        <p:sp>
          <p:nvSpPr>
            <p:cNvPr id="13" name="椭圆 12"/>
            <p:cNvSpPr/>
            <p:nvPr>
              <p:custDataLst>
                <p:tags r:id="rId11"/>
              </p:custDataLst>
            </p:nvPr>
          </p:nvSpPr>
          <p:spPr>
            <a:xfrm>
              <a:off x="7003603" y="4439327"/>
              <a:ext cx="717385" cy="717385"/>
            </a:xfrm>
            <a:prstGeom prst="ellipse">
              <a:avLst/>
            </a:prstGeom>
            <a:solidFill>
              <a:srgbClr val="FFDB8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1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015264" y="4521020"/>
              <a:ext cx="694065" cy="58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100">
                  <a:solidFill>
                    <a:schemeClr val="accent4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5" name="组合 16"/>
          <p:cNvGrpSpPr/>
          <p:nvPr>
            <p:custDataLst>
              <p:tags r:id="rId3"/>
            </p:custDataLst>
          </p:nvPr>
        </p:nvGrpSpPr>
        <p:grpSpPr>
          <a:xfrm>
            <a:off x="1126723" y="1340708"/>
            <a:ext cx="523848" cy="525277"/>
            <a:chOff x="6971705" y="1503806"/>
            <a:chExt cx="717385" cy="717385"/>
          </a:xfrm>
        </p:grpSpPr>
        <p:sp>
          <p:nvSpPr>
            <p:cNvPr id="18" name="椭圆 17"/>
            <p:cNvSpPr/>
            <p:nvPr>
              <p:custDataLst>
                <p:tags r:id="rId9"/>
              </p:custDataLst>
            </p:nvPr>
          </p:nvSpPr>
          <p:spPr>
            <a:xfrm>
              <a:off x="6971705" y="1503806"/>
              <a:ext cx="717385" cy="717385"/>
            </a:xfrm>
            <a:prstGeom prst="ellipse">
              <a:avLst/>
            </a:prstGeom>
            <a:solidFill>
              <a:srgbClr val="228989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1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9" name="文本框 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991254" y="1585499"/>
              <a:ext cx="678290" cy="565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100">
                  <a:solidFill>
                    <a:schemeClr val="accent4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4" name="组合 11"/>
          <p:cNvGrpSpPr/>
          <p:nvPr>
            <p:custDataLst>
              <p:tags r:id="rId4"/>
            </p:custDataLst>
          </p:nvPr>
        </p:nvGrpSpPr>
        <p:grpSpPr>
          <a:xfrm>
            <a:off x="1138628" y="3015116"/>
            <a:ext cx="511942" cy="509561"/>
            <a:chOff x="7003603" y="4439327"/>
            <a:chExt cx="717385" cy="717385"/>
          </a:xfrm>
        </p:grpSpPr>
        <p:sp>
          <p:nvSpPr>
            <p:cNvPr id="8" name="椭圆 7"/>
            <p:cNvSpPr/>
            <p:nvPr>
              <p:custDataLst>
                <p:tags r:id="rId7"/>
              </p:custDataLst>
            </p:nvPr>
          </p:nvSpPr>
          <p:spPr>
            <a:xfrm>
              <a:off x="7003603" y="4439327"/>
              <a:ext cx="717385" cy="71738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100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015264" y="4521020"/>
              <a:ext cx="694065" cy="58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100">
                  <a:solidFill>
                    <a:schemeClr val="accent4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994881" y="1932656"/>
            <a:ext cx="6989558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2100" spc="200">
                <a:solidFill>
                  <a:schemeClr val="accent4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能说出能量与做功的关系，记住能量的单位。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994881" y="2790337"/>
            <a:ext cx="6672392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2100" spc="200">
                <a:solidFill>
                  <a:schemeClr val="accent4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微软雅黑" panose="020B0503020204020204" charset="-122"/>
              </a:rPr>
              <a:t>能从能量的角度解释具体情境中的问题。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O_6_BD.5_1#9ce5f04f3?vcp=1&amp;vis=1&amp;pid=20317849e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539496" y="923013"/>
                <a:ext cx="8064504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defTabSz="914400" eaLnBrk="1" fontAlgn="auto" latinLnBrk="1" hangingPunct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3.</a:t>
                </a:r>
                <a:r>
                  <a:rPr lang="en-US" altLang="zh-CN" sz="900" b="0" i="0" ker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  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如图所示，在“探究影响动能大小的因素”实验</a:t>
                </a:r>
              </a:p>
              <a:p>
                <a:pPr defTabSz="914400" eaLnBrk="1" fontAlgn="auto" latinLnBrk="1" hangingPunct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中，让小球从斜面上由静止释放，并推动小木盒，其中</a:t>
                </a:r>
              </a:p>
              <a:p>
                <a:pPr defTabSz="914400" eaLnBrk="1" fontAlgn="auto" latinLnBrk="1" hangingPunct="1">
                  <a:lnSpc>
                    <a:spcPts val="44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A</m:t>
                        </m:r>
                      </m:sub>
                    </m:sSub>
                    <m:r>
                      <a:rPr lang="en-US" altLang="zh-CN" sz="24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  <m:sSub>
                      <m:sSubPr>
                        <m:ctrlPr>
                          <a:rPr lang="en-US" altLang="zh-CN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B</m:t>
                        </m:r>
                      </m:sub>
                    </m:sSub>
                    <m:r>
                      <a:rPr lang="en-US" altLang="zh-CN" sz="24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&lt;</m:t>
                    </m:r>
                    <m:sSub>
                      <m:sSubPr>
                        <m:ctrlPr>
                          <a:rPr lang="en-US" altLang="zh-CN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A</m:t>
                        </m:r>
                      </m:sub>
                    </m:sSub>
                    <m:r>
                      <a:rPr lang="en-US" altLang="zh-CN" sz="24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  <m:sSub>
                      <m:sSubPr>
                        <m:ctrlPr>
                          <a:rPr lang="en-US" altLang="zh-CN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</m:t>
                        </m:r>
                      </m:sub>
                    </m:sSub>
                    <m:r>
                      <a:rPr lang="en-US" altLang="zh-CN" sz="24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&gt;</m:t>
                    </m:r>
                    <m:sSub>
                      <m:sSubPr>
                        <m:ctrlPr>
                          <a:rPr lang="en-US" altLang="zh-CN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latin typeface="+mn-lt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" name="QO_6_BD.5_1#9ce5f04f3?vcp=1&amp;vis=1&amp;pid=20317849e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923013"/>
                <a:ext cx="8064504" cy="1676400"/>
              </a:xfrm>
              <a:prstGeom prst="rect">
                <a:avLst/>
              </a:prstGeom>
              <a:blipFill rotWithShape="1">
                <a:blip r:embed="rId7"/>
                <a:stretch>
                  <a:fillRect l="-5" t="-21" r="5" b="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6_BD.5_1#9ce5f04f3?vcp=1&amp;vis=1&amp;pid=20317849e&amp;color=0,0,0&amp;tib=255,255,255&amp;iip=1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982449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O_6_BD.5_2#9ce5f04f3?vcp=1&amp;vis=1&amp;pid=20317849e&amp;color=0,0,0&amp;tib=255,255,255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784" y="2701521"/>
            <a:ext cx="8019288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7_BD.6_1#7b28cfeaa?vcp=1&amp;vis=1&amp;pid=9ce5f04f3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539496" y="667489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（1）小木盒被推得越远，说明小球对小木盒做的功就越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</a:p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（选填“小球”或“小木盒”）的动能就越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。这种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通过小木盒移动距离来判断小球动能大小的方法，在物理学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中属于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latin typeface="+mn-lt"/>
            </a:endParaRPr>
          </a:p>
        </p:txBody>
      </p:sp>
      <p:sp>
        <p:nvSpPr>
          <p:cNvPr id="3" name="QB_7_AN.7_1#7b28cfeaa.blank?vcp=1&amp;vis=1&amp;pid=9ce5f04f3&amp;color=0,0,0&amp;vpa=3&amp;vtp=1"/>
          <p:cNvSpPr/>
          <p:nvPr>
            <p:custDataLst>
              <p:tags r:id="rId2"/>
            </p:custDataLst>
          </p:nvPr>
        </p:nvSpPr>
        <p:spPr>
          <a:xfrm>
            <a:off x="7947564" y="639549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多</a:t>
            </a:r>
            <a:endParaRPr lang="en-US" altLang="zh-CN" sz="2400">
              <a:latin typeface="+mn-lt"/>
            </a:endParaRPr>
          </a:p>
        </p:txBody>
      </p:sp>
      <p:sp>
        <p:nvSpPr>
          <p:cNvPr id="4" name="QB_7_AN.8_1#7b28cfeaa.blank?vcp=1&amp;vis=1&amp;pid=9ce5f04f3&amp;color=0,0,0&amp;vpa=4&amp;vtp=1&amp;bbb=1"/>
          <p:cNvSpPr/>
          <p:nvPr>
            <p:custDataLst>
              <p:tags r:id="rId3"/>
            </p:custDataLst>
          </p:nvPr>
        </p:nvSpPr>
        <p:spPr>
          <a:xfrm>
            <a:off x="556165" y="1198349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小球</a:t>
            </a:r>
            <a:endParaRPr lang="en-US" altLang="zh-CN" sz="2400">
              <a:latin typeface="+mn-lt"/>
            </a:endParaRPr>
          </a:p>
        </p:txBody>
      </p:sp>
      <p:sp>
        <p:nvSpPr>
          <p:cNvPr id="5" name="QB_7_AN.9_1#7b28cfeaa.blank?vcp=1&amp;vis=1&amp;pid=9ce5f04f3&amp;color=0,0,0&amp;vpa=5&amp;vtp=1"/>
          <p:cNvSpPr/>
          <p:nvPr>
            <p:custDataLst>
              <p:tags r:id="rId4"/>
            </p:custDataLst>
          </p:nvPr>
        </p:nvSpPr>
        <p:spPr>
          <a:xfrm>
            <a:off x="6582314" y="1198349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大</a:t>
            </a:r>
            <a:endParaRPr lang="en-US" altLang="zh-CN" sz="2400">
              <a:latin typeface="+mn-lt"/>
            </a:endParaRPr>
          </a:p>
        </p:txBody>
      </p:sp>
      <p:sp>
        <p:nvSpPr>
          <p:cNvPr id="6" name="QB_7_AN.11_1#7b28cfeaa.blank?vcp=1&amp;vis=1&amp;pid=9ce5f04f3&amp;color=0,0,0&amp;vpa=6&amp;vtp=1&amp;bbb=1"/>
          <p:cNvSpPr/>
          <p:nvPr>
            <p:custDataLst>
              <p:tags r:id="rId5"/>
            </p:custDataLst>
          </p:nvPr>
        </p:nvSpPr>
        <p:spPr>
          <a:xfrm>
            <a:off x="1470565" y="2315949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转换法</a:t>
            </a:r>
            <a:endParaRPr lang="en-US" altLang="zh-CN" sz="2400">
              <a:latin typeface="+mn-lt"/>
            </a:endParaRPr>
          </a:p>
        </p:txBody>
      </p:sp>
      <p:pic>
        <p:nvPicPr>
          <p:cNvPr id="7" name="QO_6_BD.10_1#7b28cfeaa?vcp=1&amp;vis=1&amp;pid=9ce5f04f3&amp;color=0,0,0&amp;tib=255,255,255&amp;vtp=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784" y="2995145"/>
            <a:ext cx="8019288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7_BD.12_1#331641646?vcp=1&amp;vis=1&amp;pid=9ce5f04f3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539496" y="940539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（2）为减小阻力对实验结论的影响，在选用器材时，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（选填“斜面”“水平面”或“斜面和水平面”）应尽量选用光滑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的材料。</a:t>
            </a:r>
            <a:endParaRPr lang="en-US" altLang="zh-CN" sz="2400">
              <a:latin typeface="+mn-lt"/>
            </a:endParaRPr>
          </a:p>
        </p:txBody>
      </p:sp>
      <p:sp>
        <p:nvSpPr>
          <p:cNvPr id="3" name="QB_7_AN.13_1#331641646.blank?vcp=1&amp;vis=1&amp;pid=9ce5f04f3&amp;color=0,0,0&amp;vpa=7&amp;vtp=1&amp;bbb=1"/>
          <p:cNvSpPr/>
          <p:nvPr>
            <p:custDataLst>
              <p:tags r:id="rId2"/>
            </p:custDataLst>
          </p:nvPr>
        </p:nvSpPr>
        <p:spPr>
          <a:xfrm>
            <a:off x="7642764" y="912599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斜面</a:t>
            </a:r>
            <a:endParaRPr lang="en-US" altLang="zh-CN" sz="2400">
              <a:latin typeface="+mn-lt"/>
            </a:endParaRPr>
          </a:p>
        </p:txBody>
      </p:sp>
      <p:pic>
        <p:nvPicPr>
          <p:cNvPr id="4" name="QO_6_BD.12_2#331641646?vcp=1&amp;vis=1&amp;pid=9ce5f04f3&amp;color=0,0,0&amp;tib=255,255,255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784" y="2722095"/>
            <a:ext cx="8019288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7_BD.14_1#dc4d0728e?vcp=1&amp;vis=1&amp;pid=9ce5f04f3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539496" y="402336"/>
            <a:ext cx="8065008" cy="1778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（3）甲、丙两次实验中，小球从同一高度由静止滚下的目</a:t>
            </a:r>
          </a:p>
          <a:p>
            <a:pPr defTabSz="914400" eaLnBrk="1" fontAlgn="auto" latinLnBrk="1" hangingPunct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的是控制小球到达水平面的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相同，比较实验现象可初</a:t>
            </a:r>
          </a:p>
          <a:p>
            <a:pPr defTabSz="914400" eaLnBrk="1" fontAlgn="auto" latinLnBrk="1" hangingPunct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步得出结论：在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一定时，物体的动能随物体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</a:t>
            </a:r>
          </a:p>
          <a:p>
            <a:pPr defTabSz="914400" eaLnBrk="1" fontAlgn="auto" latinLnBrk="1" hangingPunct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增大而增大。</a:t>
            </a:r>
            <a:endParaRPr lang="en-US" altLang="zh-CN" sz="2400">
              <a:latin typeface="+mn-lt"/>
            </a:endParaRPr>
          </a:p>
        </p:txBody>
      </p:sp>
      <p:sp>
        <p:nvSpPr>
          <p:cNvPr id="3" name="QB_7_AN.15_1#dc4d0728e.blank?vcp=1&amp;vis=1&amp;pid=9ce5f04f3&amp;color=0,0,0&amp;vpa=8&amp;vtp=1&amp;bbb=1"/>
          <p:cNvSpPr/>
          <p:nvPr>
            <p:custDataLst>
              <p:tags r:id="rId2"/>
            </p:custDataLst>
          </p:nvPr>
        </p:nvSpPr>
        <p:spPr>
          <a:xfrm>
            <a:off x="4213765" y="814324"/>
            <a:ext cx="8302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速度</a:t>
            </a:r>
            <a:endParaRPr lang="en-US" altLang="zh-CN" sz="2400">
              <a:latin typeface="+mn-lt"/>
            </a:endParaRPr>
          </a:p>
        </p:txBody>
      </p:sp>
      <p:sp>
        <p:nvSpPr>
          <p:cNvPr id="4" name="QB_7_AN.16_1#dc4d0728e.blank?vcp=1&amp;vis=1&amp;pid=9ce5f04f3&amp;color=0,0,0&amp;vpa=9&amp;vtp=1&amp;bbb=1"/>
          <p:cNvSpPr/>
          <p:nvPr>
            <p:custDataLst>
              <p:tags r:id="rId3"/>
            </p:custDataLst>
          </p:nvPr>
        </p:nvSpPr>
        <p:spPr>
          <a:xfrm>
            <a:off x="2689764" y="1258824"/>
            <a:ext cx="8302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速度</a:t>
            </a:r>
            <a:endParaRPr lang="en-US" altLang="zh-CN" sz="2400">
              <a:latin typeface="+mn-lt"/>
            </a:endParaRPr>
          </a:p>
        </p:txBody>
      </p:sp>
      <p:sp>
        <p:nvSpPr>
          <p:cNvPr id="5" name="QB_7_AN.18_1#dc4d0728e.blank?vcp=1&amp;vis=1&amp;pid=9ce5f04f3&amp;color=0,0,0&amp;vpa=10&amp;vtp=1&amp;bbb=1"/>
          <p:cNvSpPr/>
          <p:nvPr>
            <p:custDataLst>
              <p:tags r:id="rId4"/>
            </p:custDataLst>
          </p:nvPr>
        </p:nvSpPr>
        <p:spPr>
          <a:xfrm>
            <a:off x="7261764" y="1258824"/>
            <a:ext cx="8302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质量</a:t>
            </a:r>
            <a:endParaRPr lang="en-US" altLang="zh-CN" sz="2400">
              <a:latin typeface="+mn-lt"/>
            </a:endParaRPr>
          </a:p>
        </p:txBody>
      </p:sp>
      <p:pic>
        <p:nvPicPr>
          <p:cNvPr id="6" name="QO_6_BD.17_1#dc4d0728e?vcp=1&amp;vis=1&amp;pid=9ce5f04f3&amp;color=0,0,0&amp;tib=255,255,255&amp;vtp=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5588" y="2286508"/>
            <a:ext cx="6883681" cy="121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B_7_BD.19_1#c8b37698a?vcp=1&amp;vis=1&amp;pid=9ce5f04f3&amp;color=0,0,0&amp;vtp=1&amp;bbb=1&amp;hb=1"/>
          <p:cNvSpPr/>
          <p:nvPr>
            <p:custDataLst>
              <p:tags r:id="rId6"/>
            </p:custDataLst>
          </p:nvPr>
        </p:nvSpPr>
        <p:spPr>
          <a:xfrm>
            <a:off x="539496" y="3632708"/>
            <a:ext cx="8065008" cy="889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（4）比较甲、乙两次实验，可以得出的结论是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</a:t>
            </a:r>
          </a:p>
          <a:p>
            <a:pPr defTabSz="914400" eaLnBrk="1" fontAlgn="auto" latinLnBrk="1" hangingPunct="1">
              <a:lnSpc>
                <a:spcPts val="3500"/>
              </a:lnSpc>
            </a:pP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latin typeface="+mn-lt"/>
            </a:endParaRPr>
          </a:p>
        </p:txBody>
      </p:sp>
      <p:sp>
        <p:nvSpPr>
          <p:cNvPr id="8" name="QB_7_AN.20_1#c8b37698a.blank?vcp=1&amp;vis=1&amp;pid=9ce5f04f3&amp;color=0,0,0&amp;vpa=11&amp;vtp=1&amp;bbb=1&amp;hb=1"/>
          <p:cNvSpPr/>
          <p:nvPr>
            <p:custDataLst>
              <p:tags r:id="rId7"/>
            </p:custDataLst>
          </p:nvPr>
        </p:nvSpPr>
        <p:spPr>
          <a:xfrm>
            <a:off x="539496" y="3600196"/>
            <a:ext cx="8064504" cy="8778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defTabSz="914400" eaLnBrk="1" fontAlgn="auto" latinLnBrk="1" hangingPunct="1">
              <a:lnSpc>
                <a:spcPct val="1200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        </a:t>
            </a: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质量一定时，物体速度越大，动能越大</a:t>
            </a:r>
            <a:endParaRPr lang="en-US" altLang="zh-CN" sz="2400">
              <a:latin typeface="+mn-lt"/>
            </a:endParaRPr>
          </a:p>
        </p:txBody>
      </p:sp>
      <p:sp>
        <p:nvSpPr>
          <p:cNvPr id="9" name="object 54">
            <a:hlinkClick r:id="rId12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  <p:bldP spid="8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6_BD.21_1#3656fa364?sp=1&amp;vcp=1&amp;vis=1&amp;pid=20317849e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539496" y="516382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4.［2024·哈尔滨模拟］甲、乙两质量相同的人，同时从同一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起跑线出发，同向做匀速直线运动，某时刻他们的位置如图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所示，此时甲的速度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乙的速度，甲的动能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乙的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动能。（均选填“大于”“小于”或“等于”）</a:t>
            </a:r>
            <a:endParaRPr lang="en-US" altLang="zh-CN" sz="2400">
              <a:latin typeface="+mn-lt"/>
            </a:endParaRPr>
          </a:p>
        </p:txBody>
      </p:sp>
      <p:sp>
        <p:nvSpPr>
          <p:cNvPr id="3" name="QB_6_AN.22_1#3656fa364.blank?vcp=1&amp;vis=1&amp;pid=20317849e&amp;color=0,0,0&amp;vpa=12&amp;vtp=1&amp;bbb=1"/>
          <p:cNvSpPr/>
          <p:nvPr>
            <p:custDataLst>
              <p:tags r:id="rId2"/>
            </p:custDataLst>
          </p:nvPr>
        </p:nvSpPr>
        <p:spPr>
          <a:xfrm>
            <a:off x="3299365" y="1606042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小于</a:t>
            </a:r>
            <a:endParaRPr lang="en-US" altLang="zh-CN" sz="2400">
              <a:latin typeface="+mn-lt"/>
            </a:endParaRPr>
          </a:p>
        </p:txBody>
      </p:sp>
      <p:sp>
        <p:nvSpPr>
          <p:cNvPr id="4" name="QB_6_AN.24_1#3656fa364.blank?vcp=1&amp;vis=1&amp;pid=20317849e&amp;color=0,0,0&amp;vpa=13&amp;vtp=1&amp;bbb=1"/>
          <p:cNvSpPr/>
          <p:nvPr>
            <p:custDataLst>
              <p:tags r:id="rId3"/>
            </p:custDataLst>
          </p:nvPr>
        </p:nvSpPr>
        <p:spPr>
          <a:xfrm>
            <a:off x="6956964" y="1606042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小于</a:t>
            </a:r>
            <a:endParaRPr lang="en-US" altLang="zh-CN" sz="2400">
              <a:latin typeface="+mn-lt"/>
            </a:endParaRPr>
          </a:p>
        </p:txBody>
      </p:sp>
      <p:pic>
        <p:nvPicPr>
          <p:cNvPr id="5" name="QB_6_BD.23_1#3656fa364?vcp=1&amp;vis=1&amp;pid=20317849e&amp;color=0,0,0&amp;tib=255,255,255&amp;vtp=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3380" y="2845054"/>
            <a:ext cx="2408099" cy="16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object 54">
            <a:hlinkClick r:id="rId9" action="ppaction://hlinksldjump"/>
          </p:cNvPr>
          <p:cNvSpPr/>
          <p:nvPr>
            <p:custDataLst>
              <p:tags r:id="rId5"/>
            </p:custDataLst>
          </p:nvPr>
        </p:nvSpPr>
        <p:spPr>
          <a:xfrm flipH="1">
            <a:off x="8244408" y="4404218"/>
            <a:ext cx="604652" cy="432023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_5_BD#feb249363?vcp=1&amp;pid=53a9ff412&amp;color=147,205,221&amp;vtp=1&amp;bt=1&amp;bbb=1"/>
          <p:cNvSpPr/>
          <p:nvPr>
            <p:custDataLst>
              <p:tags r:id="rId1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defTabSz="914400" eaLnBrk="1" fontAlgn="auto" latinLnBrk="1" hangingPunct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势能</a:t>
            </a:r>
            <a:endParaRPr lang="en-US" altLang="zh-CN" sz="2600">
              <a:latin typeface="+mn-lt"/>
            </a:endParaRPr>
          </a:p>
        </p:txBody>
      </p:sp>
      <p:sp>
        <p:nvSpPr>
          <p:cNvPr id="3" name="QC_6_BD.25_1#5a7c52569?vcp=1&amp;vis=1&amp;pid=feb249363&amp;color=0,0,0&amp;vtp=1&amp;bbb=1&amp;hb=1"/>
          <p:cNvSpPr/>
          <p:nvPr>
            <p:custDataLst>
              <p:tags r:id="rId2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［2025·广西期中］下列物体既具有动能又具有势能的是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>
              <a:latin typeface="+mn-lt"/>
            </a:endParaRPr>
          </a:p>
        </p:txBody>
      </p:sp>
      <p:sp>
        <p:nvSpPr>
          <p:cNvPr id="4" name="QC_6_AN.26_1#5a7c52569.bracket?vcp=1&amp;vis=1&amp;pid=feb249363&amp;color=0,0,0&amp;vpa=14&amp;vtp=1"/>
          <p:cNvSpPr/>
          <p:nvPr>
            <p:custDataLst>
              <p:tags r:id="rId3"/>
            </p:custDataLst>
          </p:nvPr>
        </p:nvSpPr>
        <p:spPr>
          <a:xfrm>
            <a:off x="772065" y="16213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>
              <a:latin typeface="+mn-lt"/>
            </a:endParaRPr>
          </a:p>
        </p:txBody>
      </p:sp>
      <p:sp>
        <p:nvSpPr>
          <p:cNvPr id="5" name="QC_6_BD.25_2#5a7c52569.choices?vcp=1&amp;vis=1&amp;pid=feb249363&amp;color=0,0,0&amp;vtp=1&amp;bbb=1"/>
          <p:cNvSpPr/>
          <p:nvPr>
            <p:custDataLst>
              <p:tags r:id="rId4"/>
            </p:custDataLst>
          </p:nvPr>
        </p:nvSpPr>
        <p:spPr>
          <a:xfrm>
            <a:off x="539496" y="2204266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在空中飞行的子弹</a:t>
            </a:r>
            <a:endParaRPr lang="en-US" altLang="zh-CN" sz="2400">
              <a:latin typeface="+mn-lt"/>
            </a:endParaRP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放在水平地面上被压缩的弹簧</a:t>
            </a:r>
            <a:endParaRPr lang="en-US" altLang="zh-CN" sz="2400">
              <a:latin typeface="+mn-lt"/>
            </a:endParaRP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水平地面上行驶的汽车</a:t>
            </a:r>
            <a:endParaRPr lang="en-US" altLang="zh-CN" sz="2400">
              <a:latin typeface="+mn-lt"/>
            </a:endParaRP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被拦河坝拦住的河水</a:t>
            </a:r>
            <a:endParaRPr lang="en-US" altLang="zh-CN" sz="2400">
              <a:latin typeface="+mn-lt"/>
            </a:endParaRPr>
          </a:p>
        </p:txBody>
      </p:sp>
      <p:sp>
        <p:nvSpPr>
          <p:cNvPr id="6" name="object 54">
            <a:hlinkClick r:id="rId8" action="ppaction://hlinksldjump"/>
          </p:cNvPr>
          <p:cNvSpPr/>
          <p:nvPr>
            <p:custDataLst>
              <p:tags r:id="rId5"/>
            </p:custDataLst>
          </p:nvPr>
        </p:nvSpPr>
        <p:spPr>
          <a:xfrm flipH="1">
            <a:off x="8244408" y="4404218"/>
            <a:ext cx="604652" cy="432023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B_6_BD.27_1#e194de013?htil=1&amp;vcp=1&amp;vis=1&amp;pid=feb249363&amp;color=0,0,0&amp;tib=255,255,255&amp;vtp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3740" y="621234"/>
            <a:ext cx="1728216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6_BD.27_2#e194de013?htil=1&amp;sp=1&amp;vcp=1&amp;vis=1&amp;pid=feb249363&amp;color=0,0,0&amp;vtp=1&amp;bt=1&amp;bbb=1&amp;hb=1&amp;hs=1"/>
          <p:cNvSpPr/>
          <p:nvPr>
            <p:custDataLst>
              <p:tags r:id="rId2"/>
            </p:custDataLst>
          </p:nvPr>
        </p:nvSpPr>
        <p:spPr>
          <a:xfrm>
            <a:off x="539496" y="575514"/>
            <a:ext cx="6208776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6.如图所示，跳水运动员在向下压跳板的过程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中，压跳板的力使跳板发生了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，从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而使跳板具有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能；跳板弹起过程中，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跳板推运动员的力将运动员抛向高处，在最高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处时，运动员具有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</a:t>
            </a:r>
            <a:endParaRPr lang="en-US" altLang="zh-CN" sz="2400">
              <a:latin typeface="+mn-lt"/>
            </a:endParaRPr>
          </a:p>
        </p:txBody>
      </p:sp>
      <p:sp>
        <p:nvSpPr>
          <p:cNvPr id="4" name="QB_6_AN.28_1#e194de013.blank?vcp=1&amp;vis=1&amp;pid=feb249363&amp;color=0,0,0&amp;vpa=15&amp;vtp=1&amp;bbb=1"/>
          <p:cNvSpPr/>
          <p:nvPr>
            <p:custDataLst>
              <p:tags r:id="rId3"/>
            </p:custDataLst>
          </p:nvPr>
        </p:nvSpPr>
        <p:spPr>
          <a:xfrm>
            <a:off x="4518565" y="1106374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弹性形变</a:t>
            </a:r>
            <a:endParaRPr lang="en-US" altLang="zh-CN" sz="2400">
              <a:latin typeface="+mn-lt"/>
            </a:endParaRPr>
          </a:p>
        </p:txBody>
      </p:sp>
      <p:sp>
        <p:nvSpPr>
          <p:cNvPr id="5" name="QB_6_AN.29_1#e194de013.blank?vcp=1&amp;vis=1&amp;pid=feb249363&amp;color=0,0,0&amp;vpa=16&amp;vtp=1&amp;bbb=1"/>
          <p:cNvSpPr/>
          <p:nvPr>
            <p:custDataLst>
              <p:tags r:id="rId4"/>
            </p:custDataLst>
          </p:nvPr>
        </p:nvSpPr>
        <p:spPr>
          <a:xfrm>
            <a:off x="2384964" y="1665174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弹性势</a:t>
            </a:r>
            <a:endParaRPr lang="en-US" altLang="zh-CN" sz="2400">
              <a:latin typeface="+mn-lt"/>
            </a:endParaRPr>
          </a:p>
        </p:txBody>
      </p:sp>
      <p:sp>
        <p:nvSpPr>
          <p:cNvPr id="6" name="QB_6_AN.30_1#e194de013.blank?vcp=1&amp;vis=1&amp;pid=feb249363&amp;color=0,0,0&amp;vpa=17&amp;vtp=1&amp;bbb=1"/>
          <p:cNvSpPr/>
          <p:nvPr>
            <p:custDataLst>
              <p:tags r:id="rId5"/>
            </p:custDataLst>
          </p:nvPr>
        </p:nvSpPr>
        <p:spPr>
          <a:xfrm>
            <a:off x="2994564" y="2782774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重力势</a:t>
            </a:r>
            <a:endParaRPr lang="en-US" altLang="zh-CN" sz="2400">
              <a:latin typeface="+mn-lt"/>
            </a:endParaRPr>
          </a:p>
        </p:txBody>
      </p:sp>
      <p:pic>
        <p:nvPicPr>
          <p:cNvPr id="7" name="QB_6_EX.31_1#e194de013?vcp=1&amp;vis=1&amp;pid=feb249363&amp;color=0,0,0&amp;tib=255,255,255&amp;iip=2&amp;vtp=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74" y="3433068"/>
            <a:ext cx="120700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QB_6_EX.31_1#e194de013?vcp=1&amp;vis=1&amp;pid=feb249363&amp;color=0,0,0&amp;vtp=1&amp;bbb=1&amp;hb=1&amp;hs=1"/>
          <p:cNvSpPr/>
          <p:nvPr>
            <p:custDataLst>
              <p:tags r:id="rId7"/>
            </p:custDataLst>
          </p:nvPr>
        </p:nvSpPr>
        <p:spPr>
          <a:xfrm>
            <a:off x="539496" y="3369060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 err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判断物体是否具有弹性势能的方法：看物体是否发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 err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生弹性形变，若发生弹性形变，物体就具有弹性势能。</a:t>
            </a:r>
            <a:endParaRPr lang="en-US" altLang="zh-CN" sz="100">
              <a:latin typeface="+mn-lt"/>
            </a:endParaRPr>
          </a:p>
        </p:txBody>
      </p:sp>
      <p:sp>
        <p:nvSpPr>
          <p:cNvPr id="9" name="object 54">
            <a:hlinkClick r:id="rId13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  <p:bldP spid="8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O_6_BD.32_1#addb736b8?vcp=1&amp;vis=1&amp;pid=feb249363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539496" y="599671"/>
            <a:ext cx="8064504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7.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小雨利用沙子、小桌、重物、透明的箱子进行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实验探究。如图所示，把小桌放在透明的沙箱中，让重物从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高处落下，撞击小桌，观察桌腿陷入沙子的深度，探究重力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势能的大小与哪些因素有关。</a:t>
            </a:r>
            <a:endParaRPr lang="en-US" altLang="zh-CN" sz="2400">
              <a:latin typeface="+mn-lt"/>
            </a:endParaRPr>
          </a:p>
        </p:txBody>
      </p:sp>
      <p:pic>
        <p:nvPicPr>
          <p:cNvPr id="3" name="QO_6_BD.32_1#addb736b8?vcp=1&amp;vis=1&amp;pid=feb249363&amp;color=0,0,0&amp;tib=255,255,255&amp;iip=3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659107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O_6_BD.32_2#addb736b8?vcp=1&amp;vis=1&amp;pid=feb249363&amp;color=0,0,0&amp;tib=255,255,255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4368" y="2924279"/>
            <a:ext cx="3255264" cy="1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_6_BD.33_1#bffde908f?htil=2&amp;vcp=1&amp;vis=1&amp;pid=addb736b8&amp;color=0,0,0&amp;tib=255,255,255&amp;vtp=1&amp;hs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8451" y="989026"/>
            <a:ext cx="3895344" cy="183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7_BD.33_2#bffde908f?htil=2&amp;vcp=1&amp;vis=1&amp;pid=addb736b8&amp;color=0,0,0&amp;vtp=1&amp;bt=1&amp;bbb=1&amp;hb=1&amp;hs=1"/>
          <p:cNvSpPr/>
          <p:nvPr>
            <p:custDataLst>
              <p:tags r:id="rId2"/>
            </p:custDataLst>
          </p:nvPr>
        </p:nvSpPr>
        <p:spPr>
          <a:xfrm>
            <a:off x="539496" y="842722"/>
            <a:ext cx="4032504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（1）实验探究的是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（选填“重物”或“小桌”）的重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力势能。</a:t>
            </a:r>
            <a:endParaRPr lang="en-US" altLang="zh-CN" sz="2400">
              <a:latin typeface="+mn-lt"/>
            </a:endParaRPr>
          </a:p>
        </p:txBody>
      </p:sp>
      <p:sp>
        <p:nvSpPr>
          <p:cNvPr id="4" name="QB_7_AN.34_1#bffde908f.blank?vcp=1&amp;vis=1&amp;pid=addb736b8&amp;color=0,0,0&amp;vpa=18&amp;vtp=1&amp;bbb=1"/>
          <p:cNvSpPr/>
          <p:nvPr>
            <p:custDataLst>
              <p:tags r:id="rId3"/>
            </p:custDataLst>
          </p:nvPr>
        </p:nvSpPr>
        <p:spPr>
          <a:xfrm>
            <a:off x="3146965" y="814782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重物</a:t>
            </a:r>
            <a:endParaRPr lang="en-US" altLang="zh-CN" sz="2400">
              <a:latin typeface="+mn-lt"/>
            </a:endParaRPr>
          </a:p>
        </p:txBody>
      </p:sp>
      <p:sp>
        <p:nvSpPr>
          <p:cNvPr id="5" name="QB_7_AS.35_1#bffde908f?htil=2&amp;vcp=1&amp;vis=1&amp;pid=addb736b8&amp;color=0,0,0&amp;vtp=1&amp;bbb=1&amp;hb=1&amp;hs=1"/>
          <p:cNvSpPr/>
          <p:nvPr>
            <p:custDataLst>
              <p:tags r:id="rId4"/>
            </p:custDataLst>
          </p:nvPr>
        </p:nvSpPr>
        <p:spPr>
          <a:xfrm>
            <a:off x="539496" y="2543052"/>
            <a:ext cx="40325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200"/>
              </a:lnSpc>
            </a:pPr>
            <a:r>
              <a:rPr lang="en-US" altLang="zh-CN" sz="2400" b="1" i="0">
                <a:solidFill>
                  <a:srgbClr val="93CDDD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重物从高处落下，撞</a:t>
            </a:r>
            <a:endParaRPr lang="en-US" altLang="zh-CN" sz="2400">
              <a:latin typeface="+mn-lt"/>
            </a:endParaRPr>
          </a:p>
        </p:txBody>
      </p:sp>
      <p:sp>
        <p:nvSpPr>
          <p:cNvPr id="6" name="QB_7_AS.35_1#bffde908f?htil=2&amp;vcp=1&amp;vis=1&amp;pid=addb736b8&amp;color=0,0,0&amp;vtp=1&amp;bbb=1&amp;hb=1&amp;hs=1"/>
          <p:cNvSpPr/>
          <p:nvPr>
            <p:custDataLst>
              <p:tags r:id="rId5"/>
            </p:custDataLst>
          </p:nvPr>
        </p:nvSpPr>
        <p:spPr>
          <a:xfrm>
            <a:off x="539496" y="3070102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击小桌，根据桌腿陷入沙子的深度来判断重物的重力势能大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小，因此探究的是重物的重力势能。</a:t>
            </a:r>
            <a:endParaRPr lang="en-US" altLang="zh-CN" sz="2400">
              <a:latin typeface="+mn-lt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_6_BD.36_1#7c5e85490?htil=3&amp;vcp=1&amp;vis=1&amp;pid=addb736b8&amp;color=0,0,0&amp;tib=255,255,255&amp;vtp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3376" y="619964"/>
            <a:ext cx="3895344" cy="183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7_BD.36_2#7c5e85490?htil=3&amp;vcp=1&amp;vis=1&amp;pid=addb736b8&amp;color=0,0,0&amp;vtp=1&amp;bt=1&amp;bbb=1&amp;hb=1&amp;hs=1"/>
          <p:cNvSpPr/>
          <p:nvPr>
            <p:custDataLst>
              <p:tags r:id="rId2"/>
            </p:custDataLst>
          </p:nvPr>
        </p:nvSpPr>
        <p:spPr>
          <a:xfrm>
            <a:off x="539496" y="574244"/>
            <a:ext cx="4032504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（2）通过实验，小雨发现同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一个重物从不同高度落下，高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度越高，对外做功越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，说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明重物的重力势能越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latin typeface="+mn-lt"/>
            </a:endParaRPr>
          </a:p>
        </p:txBody>
      </p:sp>
      <p:sp>
        <p:nvSpPr>
          <p:cNvPr id="4" name="QB_7_AN.37_1#7c5e85490.blank?vcp=1&amp;vis=1&amp;pid=addb736b8&amp;color=0,0,0&amp;vpa=19&amp;vtp=1"/>
          <p:cNvSpPr/>
          <p:nvPr>
            <p:custDataLst>
              <p:tags r:id="rId3"/>
            </p:custDataLst>
          </p:nvPr>
        </p:nvSpPr>
        <p:spPr>
          <a:xfrm>
            <a:off x="3299365" y="1663904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多</a:t>
            </a:r>
            <a:endParaRPr lang="en-US" altLang="zh-CN" sz="2400">
              <a:latin typeface="+mn-lt"/>
            </a:endParaRPr>
          </a:p>
        </p:txBody>
      </p:sp>
      <p:sp>
        <p:nvSpPr>
          <p:cNvPr id="5" name="QB_7_AN.38_1#7c5e85490.blank?vcp=1&amp;vis=1&amp;pid=addb736b8&amp;color=0,0,0&amp;vpa=20&amp;vtp=1"/>
          <p:cNvSpPr/>
          <p:nvPr>
            <p:custDataLst>
              <p:tags r:id="rId4"/>
            </p:custDataLst>
          </p:nvPr>
        </p:nvSpPr>
        <p:spPr>
          <a:xfrm>
            <a:off x="3299365" y="2222704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大</a:t>
            </a:r>
            <a:endParaRPr lang="en-US" altLang="zh-CN" sz="2400">
              <a:latin typeface="+mn-lt"/>
            </a:endParaRPr>
          </a:p>
        </p:txBody>
      </p:sp>
      <p:sp>
        <p:nvSpPr>
          <p:cNvPr id="6" name="QB_7_AS.39_1#7c5e85490?vcp=1&amp;vis=1&amp;pid=addb736b8&amp;color=0,0,0&amp;vtp=1&amp;bbb=1&amp;hb=1&amp;hs=1"/>
          <p:cNvSpPr/>
          <p:nvPr>
            <p:custDataLst>
              <p:tags r:id="rId5"/>
            </p:custDataLst>
          </p:nvPr>
        </p:nvSpPr>
        <p:spPr>
          <a:xfrm>
            <a:off x="539496" y="2821690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1" i="0">
                <a:solidFill>
                  <a:srgbClr val="93CDDD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同一个重物从不同高度落下，高度越高，桌腿陷入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沙子的深度越深，即重物对小桌做功越多，由此说明重物的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重力势能越大。</a:t>
            </a:r>
            <a:endParaRPr lang="en-US" altLang="zh-CN" sz="2400">
              <a:latin typeface="+mn-lt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8" name="Group 19"/>
          <p:cNvGrpSpPr/>
          <p:nvPr>
            <p:custDataLst>
              <p:tags r:id="rId1"/>
            </p:custDataLst>
          </p:nvPr>
        </p:nvGrpSpPr>
        <p:grpSpPr>
          <a:xfrm>
            <a:off x="390095" y="1091984"/>
            <a:ext cx="3124310" cy="1183435"/>
            <a:chOff x="5145" y="654"/>
            <a:chExt cx="2143" cy="603"/>
          </a:xfrm>
        </p:grpSpPr>
        <p:sp>
          <p:nvSpPr>
            <p:cNvPr id="36869" name="Rectangle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145" y="761"/>
              <a:ext cx="716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2250" b="1">
                  <a:latin typeface="Times New Roman"/>
                  <a:cs typeface="Times New Roman" panose="02020603050405020304" charset="0"/>
                </a:rPr>
                <a:t>机械能</a:t>
              </a:r>
            </a:p>
          </p:txBody>
        </p:sp>
        <p:sp>
          <p:nvSpPr>
            <p:cNvPr id="36870" name="Rectangle 1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867" y="654"/>
              <a:ext cx="552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2250" b="1">
                  <a:latin typeface="Times New Roman"/>
                  <a:cs typeface="Times New Roman" panose="02020603050405020304" charset="0"/>
                </a:rPr>
                <a:t>动能</a:t>
              </a:r>
            </a:p>
          </p:txBody>
        </p:sp>
        <p:sp>
          <p:nvSpPr>
            <p:cNvPr id="36871" name="Rectangle 1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834" y="955"/>
              <a:ext cx="519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2250" b="1">
                  <a:latin typeface="Times New Roman"/>
                  <a:cs typeface="Times New Roman" panose="02020603050405020304" charset="0"/>
                </a:rPr>
                <a:t>势能</a:t>
              </a:r>
            </a:p>
          </p:txBody>
        </p:sp>
        <p:sp>
          <p:nvSpPr>
            <p:cNvPr id="36872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348" y="813"/>
              <a:ext cx="91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2250" b="1">
                  <a:latin typeface="Times New Roman"/>
                  <a:cs typeface="Times New Roman" panose="02020603050405020304" charset="0"/>
                </a:rPr>
                <a:t>重力势能</a:t>
              </a:r>
            </a:p>
          </p:txBody>
        </p:sp>
        <p:sp>
          <p:nvSpPr>
            <p:cNvPr id="36873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375" y="1034"/>
              <a:ext cx="91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2250" b="1">
                  <a:latin typeface="Times New Roman"/>
                  <a:cs typeface="Times New Roman" panose="02020603050405020304" charset="0"/>
                </a:rPr>
                <a:t>弹性势能</a:t>
              </a:r>
            </a:p>
          </p:txBody>
        </p:sp>
        <p:sp>
          <p:nvSpPr>
            <p:cNvPr id="36874" name="AutoShape 17"/>
            <p:cNvSpPr/>
            <p:nvPr>
              <p:custDataLst>
                <p:tags r:id="rId16"/>
              </p:custDataLst>
            </p:nvPr>
          </p:nvSpPr>
          <p:spPr bwMode="auto">
            <a:xfrm>
              <a:off x="5822" y="777"/>
              <a:ext cx="71" cy="305"/>
            </a:xfrm>
            <a:prstGeom prst="leftBrace">
              <a:avLst>
                <a:gd name="adj1" fmla="val 59471"/>
                <a:gd name="adj2" fmla="val 50000"/>
              </a:avLst>
            </a:prstGeom>
            <a:noFill/>
            <a:ln w="28575">
              <a:solidFill>
                <a:srgbClr val="C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endParaRPr lang="zh-CN" altLang="en-US" sz="2250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36875" name="AutoShape 18"/>
            <p:cNvSpPr/>
            <p:nvPr>
              <p:custDataLst>
                <p:tags r:id="rId17"/>
              </p:custDataLst>
            </p:nvPr>
          </p:nvSpPr>
          <p:spPr bwMode="auto">
            <a:xfrm>
              <a:off x="6283" y="916"/>
              <a:ext cx="113" cy="284"/>
            </a:xfrm>
            <a:prstGeom prst="leftBrace">
              <a:avLst>
                <a:gd name="adj1" fmla="val 67555"/>
                <a:gd name="adj2" fmla="val 50000"/>
              </a:avLst>
            </a:prstGeom>
            <a:noFill/>
            <a:ln w="28575">
              <a:solidFill>
                <a:srgbClr val="C0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endParaRPr lang="zh-CN" altLang="en-US" sz="2250">
                <a:latin typeface="Times New Roman"/>
                <a:cs typeface="Times New Roman" panose="02020603050405020304" charset="0"/>
              </a:endParaRPr>
            </a:p>
          </p:txBody>
        </p:sp>
      </p:grpSp>
      <p:sp>
        <p:nvSpPr>
          <p:cNvPr id="36876" name="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1958" y="556115"/>
            <a:ext cx="4053155" cy="61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250" b="1">
                <a:latin typeface="Times New Roman"/>
                <a:cs typeface="Times New Roman" panose="02020603050405020304" charset="0"/>
              </a:rPr>
              <a:t>1. </a:t>
            </a:r>
            <a:r>
              <a:rPr lang="zh-CN" altLang="en-US" sz="2250" b="1">
                <a:latin typeface="Times New Roman"/>
                <a:cs typeface="Times New Roman" panose="02020603050405020304" charset="0"/>
              </a:rPr>
              <a:t>动能、势能统称为机械能。</a:t>
            </a:r>
            <a:endParaRPr lang="en-US" altLang="zh-CN" sz="2250" b="1" baseline="-25000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83611" y="662715"/>
            <a:ext cx="3018790" cy="5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250" b="1"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zh-CN" altLang="en-US" sz="2250" b="1"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机械能 </a:t>
            </a:r>
            <a:r>
              <a:rPr lang="en-US" altLang="zh-CN" sz="2250" b="1"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= </a:t>
            </a:r>
            <a:r>
              <a:rPr lang="zh-CN" altLang="en-US" sz="2250" b="1"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动能 </a:t>
            </a:r>
            <a:r>
              <a:rPr lang="en-US" altLang="zh-CN" sz="2250" b="1"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+ </a:t>
            </a:r>
            <a:r>
              <a:rPr lang="zh-CN" altLang="en-US" sz="2250" b="1"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势能</a:t>
            </a:r>
            <a:endParaRPr lang="en-US" altLang="zh-CN" sz="2250" b="1"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441881" y="1500869"/>
          <a:ext cx="1664494" cy="497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8592800" imgH="5486400" progId="Equation.DSMT4">
                  <p:embed/>
                </p:oleObj>
              </mc:Choice>
              <mc:Fallback>
                <p:oleObj name="Equation" r:id="rId19" imgW="18592800" imgH="5486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41881" y="1500869"/>
                        <a:ext cx="1664494" cy="4976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5131294" y="2380809"/>
            <a:ext cx="3404257" cy="2225479"/>
            <a:chOff x="6841725" y="3174412"/>
            <a:chExt cx="4539009" cy="2967305"/>
          </a:xfrm>
        </p:grpSpPr>
        <p:pic>
          <p:nvPicPr>
            <p:cNvPr id="27" name="Picture 8" descr="跳水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38"/>
            <a:stretch>
              <a:fillRect/>
            </a:stretch>
          </p:blipFill>
          <p:spPr bwMode="auto">
            <a:xfrm>
              <a:off x="6841725" y="3174412"/>
              <a:ext cx="4539009" cy="2382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本占位符 9"/>
            <p:cNvSpPr txBox="1"/>
            <p:nvPr>
              <p:custDataLst>
                <p:tags r:id="rId10"/>
              </p:custDataLst>
            </p:nvPr>
          </p:nvSpPr>
          <p:spPr>
            <a:xfrm>
              <a:off x="7629861" y="5556942"/>
              <a:ext cx="2894841" cy="584775"/>
            </a:xfrm>
            <a:prstGeom prst="rect">
              <a:avLst/>
            </a:prstGeom>
          </p:spPr>
          <p:txBody>
            <a:bodyPr wrap="non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250">
                  <a:latin typeface="Times New Roman"/>
                  <a:ea typeface="+mn-ea"/>
                  <a:cs typeface="Times New Roman" panose="02020603050405020304" charset="0"/>
                </a:rPr>
                <a:t>空中下落的运动员</a:t>
              </a:r>
            </a:p>
          </p:txBody>
        </p:sp>
      </p:grpSp>
      <p:grpSp>
        <p:nvGrpSpPr>
          <p:cNvPr id="16" name="组合 15"/>
          <p:cNvGrpSpPr/>
          <p:nvPr>
            <p:custDataLst>
              <p:tags r:id="rId6"/>
            </p:custDataLst>
          </p:nvPr>
        </p:nvGrpSpPr>
        <p:grpSpPr>
          <a:xfrm>
            <a:off x="483335" y="2448125"/>
            <a:ext cx="3353336" cy="2289263"/>
            <a:chOff x="879162" y="3183747"/>
            <a:chExt cx="4471114" cy="3052350"/>
          </a:xfrm>
        </p:grpSpPr>
        <p:sp>
          <p:nvSpPr>
            <p:cNvPr id="29" name="文本占位符 9"/>
            <p:cNvSpPr txBox="1"/>
            <p:nvPr>
              <p:custDataLst>
                <p:tags r:id="rId7"/>
              </p:custDataLst>
            </p:nvPr>
          </p:nvSpPr>
          <p:spPr>
            <a:xfrm>
              <a:off x="1667298" y="5651322"/>
              <a:ext cx="2894841" cy="584775"/>
            </a:xfrm>
            <a:prstGeom prst="rect">
              <a:avLst/>
            </a:prstGeom>
          </p:spPr>
          <p:txBody>
            <a:bodyPr wrap="none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250">
                  <a:latin typeface="Times New Roman"/>
                  <a:ea typeface="+mn-ea"/>
                  <a:cs typeface="Times New Roman" panose="02020603050405020304" charset="0"/>
                </a:rPr>
                <a:t>空中飞行的飞机</a:t>
              </a:r>
            </a:p>
          </p:txBody>
        </p:sp>
        <p:pic>
          <p:nvPicPr>
            <p:cNvPr id="30" name="Picture 20" descr="歼10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9162" y="3183747"/>
              <a:ext cx="4471114" cy="2444559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6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_6_BD.40_1#d24cb22d7?htil=4&amp;vcp=1&amp;vis=1&amp;pid=addb736b8&amp;color=0,0,0&amp;tib=255,255,255&amp;vtp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1476" y="621234"/>
            <a:ext cx="3895344" cy="183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7_BD.40_2#d24cb22d7?htil=4&amp;vcp=1&amp;vis=1&amp;pid=addb736b8&amp;color=0,0,0&amp;vtp=1&amp;bt=1&amp;bbb=1&amp;hb=1&amp;hs=1"/>
          <p:cNvSpPr/>
          <p:nvPr>
            <p:custDataLst>
              <p:tags r:id="rId2"/>
            </p:custDataLst>
          </p:nvPr>
        </p:nvSpPr>
        <p:spPr>
          <a:xfrm>
            <a:off x="539496" y="575514"/>
            <a:ext cx="4032504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（3）要进一步探究重力势能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与质量的关系，应换用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的重物，让它们从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落下，观察桌腿陷入沙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子的深度。</a:t>
            </a:r>
            <a:endParaRPr lang="en-US" altLang="zh-CN" sz="2400">
              <a:latin typeface="+mn-lt"/>
            </a:endParaRPr>
          </a:p>
        </p:txBody>
      </p:sp>
      <p:sp>
        <p:nvSpPr>
          <p:cNvPr id="4" name="QB_7_AN.41_1#d24cb22d7.blank?vcp=1&amp;vis=1&amp;pid=addb736b8&amp;color=0,0,0&amp;vpa=21&amp;vtp=1&amp;bbb=1&amp;hb=1"/>
          <p:cNvSpPr/>
          <p:nvPr>
            <p:custDataLst>
              <p:tags r:id="rId3"/>
            </p:custDataLst>
          </p:nvPr>
        </p:nvSpPr>
        <p:spPr>
          <a:xfrm>
            <a:off x="539496" y="1106374"/>
            <a:ext cx="4032504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defTabSz="914400" eaLnBrk="1" fontAlgn="auto" latinLnBrk="1" hangingPunct="1">
              <a:lnSpc>
                <a:spcPct val="1500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</a:t>
            </a: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质量不同</a:t>
            </a:r>
            <a:endParaRPr lang="en-US" altLang="zh-CN" sz="2400">
              <a:latin typeface="+mn-lt"/>
            </a:endParaRPr>
          </a:p>
        </p:txBody>
      </p:sp>
      <p:sp>
        <p:nvSpPr>
          <p:cNvPr id="5" name="QB_7_AN.42_1#d24cb22d7.blank?vcp=1&amp;vis=1&amp;pid=addb736b8&amp;color=0,0,0&amp;vpa=22&amp;vtp=1&amp;bbb=1&amp;hb=1"/>
          <p:cNvSpPr/>
          <p:nvPr>
            <p:custDataLst>
              <p:tags r:id="rId4"/>
            </p:custDataLst>
          </p:nvPr>
        </p:nvSpPr>
        <p:spPr>
          <a:xfrm>
            <a:off x="539496" y="1665174"/>
            <a:ext cx="4032504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defTabSz="914400" eaLnBrk="1" fontAlgn="auto" latinLnBrk="1" hangingPunct="1">
              <a:lnSpc>
                <a:spcPct val="1500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同一高度</a:t>
            </a:r>
            <a:endParaRPr lang="en-US" altLang="zh-CN" sz="2400">
              <a:latin typeface="+mn-lt"/>
            </a:endParaRPr>
          </a:p>
        </p:txBody>
      </p:sp>
      <p:sp>
        <p:nvSpPr>
          <p:cNvPr id="6" name="QB_7_AS.43_1#d24cb22d7?vcp=1&amp;vis=1&amp;pid=addb736b8&amp;color=0,0,0&amp;vtp=1&amp;bbb=1&amp;hb=1&amp;hs=1"/>
          <p:cNvSpPr/>
          <p:nvPr>
            <p:custDataLst>
              <p:tags r:id="rId5"/>
            </p:custDataLst>
          </p:nvPr>
        </p:nvSpPr>
        <p:spPr>
          <a:xfrm>
            <a:off x="539496" y="3369060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defTabSz="914400" eaLnBrk="1" fontAlgn="auto" latinLnBrk="1" hangingPunct="1">
              <a:lnSpc>
                <a:spcPts val="4400"/>
              </a:lnSpc>
            </a:pPr>
            <a:r>
              <a:rPr lang="en-US" altLang="zh-CN" sz="2400" b="1" i="0" spc="-50">
                <a:solidFill>
                  <a:srgbClr val="93CDDD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探究重力势能大小与质量的关系，应控制重物下落的</a:t>
            </a:r>
          </a:p>
          <a:p>
            <a:pPr defTabSz="914400" eaLnBrk="1" fontAlgn="auto" latinLnBrk="1" hangingPunct="1">
              <a:lnSpc>
                <a:spcPts val="4400"/>
              </a:lnSpc>
            </a:pP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高度相同，改变重物的质量大小，观察桌腿陷入沙子的深度。</a:t>
            </a:r>
            <a:endParaRPr lang="en-US" altLang="zh-CN" sz="2400" spc="-50">
              <a:latin typeface="+mn-lt"/>
            </a:endParaRPr>
          </a:p>
        </p:txBody>
      </p:sp>
      <p:sp>
        <p:nvSpPr>
          <p:cNvPr id="7" name="object 54">
            <a:hlinkClick r:id="rId10" action="ppaction://hlinksldjump"/>
          </p:cNvPr>
          <p:cNvSpPr/>
          <p:nvPr>
            <p:custDataLst>
              <p:tags r:id="rId6"/>
            </p:custDataLst>
          </p:nvPr>
        </p:nvSpPr>
        <p:spPr>
          <a:xfrm flipH="1">
            <a:off x="8244408" y="4404218"/>
            <a:ext cx="604652" cy="432023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B_6_BD.44_1#bb8783079?sp=1&amp;vcp=1&amp;vis=1&amp;pid=feb249363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539496" y="533631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defTabSz="914400" eaLnBrk="1" fontAlgn="auto" latinLnBrk="1" hangingPunct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8.弹跳杆的结构如图甲所示，当站在弹跳杆上的小明随弹跳</a:t>
                </a:r>
              </a:p>
              <a:p>
                <a:pPr defTabSz="914400" eaLnBrk="1" fontAlgn="auto" latinLnBrk="1" hangingPunct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杆中的弹簧向上弹起时（图乙中的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A</m:t>
                        </m:r>
                        <m: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2400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C</m:t>
                        </m:r>
                      </m:e>
                    </m:d>
                  </m:oMath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），小明的重力势</a:t>
                </a:r>
              </a:p>
              <a:p>
                <a:pPr defTabSz="914400" eaLnBrk="1" fontAlgn="auto" latinLnBrk="1" hangingPunct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能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，弹簧的弹性势能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。（均选填“增大”“减小”</a:t>
                </a:r>
              </a:p>
              <a:p>
                <a:pPr defTabSz="914400" eaLnBrk="1" fontAlgn="auto" latinLnBrk="1" hangingPunct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或“不变”）</a:t>
                </a:r>
                <a:endParaRPr lang="en-US" altLang="zh-CN" sz="2400">
                  <a:latin typeface="+mn-lt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" name="QB_6_BD.44_1#bb8783079?sp=1&amp;vcp=1&amp;vis=1&amp;pid=feb249363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533631"/>
                <a:ext cx="8065008" cy="2235200"/>
              </a:xfrm>
              <a:prstGeom prst="rect">
                <a:avLst/>
              </a:prstGeom>
              <a:blipFill rotWithShape="1">
                <a:blip r:embed="rId9"/>
                <a:stretch>
                  <a:fillRect l="-5" t="-10" r="3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B_6_BD.44_2#bb8783079?vcp=1&amp;vis=1&amp;pid=feb249363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6936" y="2862303"/>
            <a:ext cx="331927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6_AN.45_1#bb8783079.blank?vcp=1&amp;vis=1&amp;pid=feb249363&amp;color=0,0,0&amp;vpa=23&amp;vtp=1&amp;bbb=1"/>
          <p:cNvSpPr/>
          <p:nvPr>
            <p:custDataLst>
              <p:tags r:id="rId3"/>
            </p:custDataLst>
          </p:nvPr>
        </p:nvSpPr>
        <p:spPr>
          <a:xfrm>
            <a:off x="860965" y="162329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增大</a:t>
            </a:r>
            <a:endParaRPr lang="en-US" altLang="zh-CN" sz="2400">
              <a:latin typeface="+mn-lt"/>
            </a:endParaRPr>
          </a:p>
        </p:txBody>
      </p:sp>
      <p:sp>
        <p:nvSpPr>
          <p:cNvPr id="5" name="QB_6_AN.46_1#bb8783079.blank?vcp=1&amp;vis=1&amp;pid=feb249363&amp;color=0,0,0&amp;vpa=24&amp;vtp=1&amp;bbb=1"/>
          <p:cNvSpPr/>
          <p:nvPr>
            <p:custDataLst>
              <p:tags r:id="rId4"/>
            </p:custDataLst>
          </p:nvPr>
        </p:nvSpPr>
        <p:spPr>
          <a:xfrm>
            <a:off x="4213765" y="162329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defTabSz="914400" eaLnBrk="1" fontAlgn="auto" latinLnBrk="1" hangingPunct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减小</a:t>
            </a:r>
            <a:endParaRPr lang="en-US" altLang="zh-CN" sz="2400">
              <a:latin typeface="+mn-lt"/>
            </a:endParaRPr>
          </a:p>
        </p:txBody>
      </p:sp>
      <p:sp>
        <p:nvSpPr>
          <p:cNvPr id="6" name="object 54">
            <a:hlinkClick r:id="rId11" action="ppaction://hlinksldjump"/>
          </p:cNvPr>
          <p:cNvSpPr/>
          <p:nvPr>
            <p:custDataLst>
              <p:tags r:id="rId5"/>
            </p:custDataLst>
          </p:nvPr>
        </p:nvSpPr>
        <p:spPr>
          <a:xfrm flipH="1">
            <a:off x="8244408" y="4404218"/>
            <a:ext cx="604652" cy="432023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文本框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68864" y="3848033"/>
            <a:ext cx="3683602" cy="737235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具有弹性的</a:t>
            </a:r>
            <a:r>
              <a:rPr lang="en-US" sz="21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物体由于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发生</a:t>
            </a:r>
            <a:r>
              <a:rPr lang="en-US" sz="21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弹性形变而具有的能量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左箭头 14"/>
          <p:cNvSpPr/>
          <p:nvPr>
            <p:custDataLst>
              <p:tags r:id="rId2"/>
            </p:custDataLst>
          </p:nvPr>
        </p:nvSpPr>
        <p:spPr>
          <a:xfrm flipH="1">
            <a:off x="2465868" y="1059735"/>
            <a:ext cx="214778" cy="240970"/>
          </a:xfrm>
          <a:prstGeom prst="leftArrow">
            <a:avLst/>
          </a:prstGeom>
          <a:solidFill>
            <a:srgbClr val="F4B18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0727" y="1573650"/>
            <a:ext cx="432025" cy="1915428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3997" tIns="0" rIns="0" bIns="269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动能和势能</a:t>
            </a:r>
          </a:p>
        </p:txBody>
      </p:sp>
      <p:sp>
        <p:nvSpPr>
          <p:cNvPr id="24" name="文本框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23675" y="3507251"/>
            <a:ext cx="756044" cy="8110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势能</a:t>
            </a:r>
          </a:p>
        </p:txBody>
      </p:sp>
      <p:sp>
        <p:nvSpPr>
          <p:cNvPr id="25" name="文本框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36104" y="2102121"/>
            <a:ext cx="3081176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影响因素：质量、速度</a:t>
            </a:r>
          </a:p>
        </p:txBody>
      </p:sp>
      <p:grpSp>
        <p:nvGrpSpPr>
          <p:cNvPr id="26" name="组合 24"/>
          <p:cNvGrpSpPr/>
          <p:nvPr>
            <p:custDataLst>
              <p:tags r:id="rId6"/>
            </p:custDataLst>
          </p:nvPr>
        </p:nvGrpSpPr>
        <p:grpSpPr>
          <a:xfrm>
            <a:off x="1116008" y="1167668"/>
            <a:ext cx="521594" cy="2567826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>
              <p:custDataLst>
                <p:tags r:id="rId36"/>
              </p:custDataLst>
            </p:nvPr>
          </p:nvCxnSpPr>
          <p:spPr>
            <a:xfrm>
              <a:off x="1775520" y="3417803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37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38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39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2037" y="951655"/>
            <a:ext cx="756044" cy="8110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能量</a:t>
            </a:r>
          </a:p>
        </p:txBody>
      </p:sp>
      <p:sp>
        <p:nvSpPr>
          <p:cNvPr id="32" name="文本框 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602037" y="1753318"/>
            <a:ext cx="756044" cy="8110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动能</a:t>
            </a:r>
          </a:p>
        </p:txBody>
      </p:sp>
      <p:sp>
        <p:nvSpPr>
          <p:cNvPr id="33" name="文本框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740428" y="1511796"/>
            <a:ext cx="3081176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物体由于运动而具有的能</a:t>
            </a:r>
          </a:p>
        </p:txBody>
      </p:sp>
      <p:sp>
        <p:nvSpPr>
          <p:cNvPr id="34" name="文本框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720600" y="3051669"/>
            <a:ext cx="1296077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重力势能</a:t>
            </a:r>
          </a:p>
        </p:txBody>
      </p:sp>
      <p:sp>
        <p:nvSpPr>
          <p:cNvPr id="35" name="文本框 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735887" y="952108"/>
            <a:ext cx="517990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物体能对外做功，表示这个物体具有能量</a:t>
            </a:r>
          </a:p>
        </p:txBody>
      </p:sp>
      <p:sp>
        <p:nvSpPr>
          <p:cNvPr id="36" name="文本框 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20600" y="4146812"/>
            <a:ext cx="1296077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弹性势能</a:t>
            </a:r>
          </a:p>
        </p:txBody>
      </p:sp>
      <p:grpSp>
        <p:nvGrpSpPr>
          <p:cNvPr id="37" name="组合 48"/>
          <p:cNvGrpSpPr/>
          <p:nvPr>
            <p:custDataLst>
              <p:tags r:id="rId13"/>
            </p:custDataLst>
          </p:nvPr>
        </p:nvGrpSpPr>
        <p:grpSpPr>
          <a:xfrm>
            <a:off x="2415017" y="3256887"/>
            <a:ext cx="291947" cy="1150971"/>
            <a:chOff x="1775520" y="2156166"/>
            <a:chExt cx="695494" cy="2364582"/>
          </a:xfrm>
        </p:grpSpPr>
        <p:cxnSp>
          <p:nvCxnSpPr>
            <p:cNvPr id="38" name="直接连接符 37"/>
            <p:cNvCxnSpPr/>
            <p:nvPr>
              <p:custDataLst>
                <p:tags r:id="rId32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33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34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35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8"/>
          <p:cNvGrpSpPr/>
          <p:nvPr>
            <p:custDataLst>
              <p:tags r:id="rId14"/>
            </p:custDataLst>
          </p:nvPr>
        </p:nvGrpSpPr>
        <p:grpSpPr>
          <a:xfrm>
            <a:off x="2421746" y="1583900"/>
            <a:ext cx="291947" cy="772974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28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29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30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31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文本框 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360318" y="2583347"/>
            <a:ext cx="3678169" cy="7372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受到重力作用的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物体被举高而具有的能量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文本框 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360318" y="3343098"/>
            <a:ext cx="3084134" cy="4140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影响因素：质量、高度</a:t>
            </a:r>
          </a:p>
        </p:txBody>
      </p:sp>
      <p:grpSp>
        <p:nvGrpSpPr>
          <p:cNvPr id="49" name="组合 53"/>
          <p:cNvGrpSpPr/>
          <p:nvPr>
            <p:custDataLst>
              <p:tags r:id="rId17"/>
            </p:custDataLst>
          </p:nvPr>
        </p:nvGrpSpPr>
        <p:grpSpPr>
          <a:xfrm>
            <a:off x="4035219" y="2894592"/>
            <a:ext cx="291947" cy="772974"/>
            <a:chOff x="1775520" y="2156166"/>
            <a:chExt cx="695494" cy="2364582"/>
          </a:xfrm>
        </p:grpSpPr>
        <p:cxnSp>
          <p:nvCxnSpPr>
            <p:cNvPr id="50" name="直接连接符 49"/>
            <p:cNvCxnSpPr/>
            <p:nvPr>
              <p:custDataLst>
                <p:tags r:id="rId24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>
              <p:custDataLst>
                <p:tags r:id="rId25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>
              <p:custDataLst>
                <p:tags r:id="rId26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>
              <p:custDataLst>
                <p:tags r:id="rId27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>
            <p:custDataLst>
              <p:tags r:id="rId18"/>
            </p:custDataLst>
          </p:nvPr>
        </p:nvGrpSpPr>
        <p:grpSpPr>
          <a:xfrm>
            <a:off x="4076737" y="3975833"/>
            <a:ext cx="291947" cy="772974"/>
            <a:chOff x="1775520" y="2156166"/>
            <a:chExt cx="695494" cy="2364582"/>
          </a:xfrm>
        </p:grpSpPr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>
              <p:custDataLst>
                <p:tags r:id="rId21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22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>
              <p:custDataLst>
                <p:tags r:id="rId23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1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368684" y="4623830"/>
            <a:ext cx="3116580" cy="414020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影响因素：弹性形变大小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5" y="2216582"/>
            <a:ext cx="2832853" cy="1884902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6138" y="2203179"/>
            <a:ext cx="2932967" cy="1898306"/>
          </a:xfrm>
          <a:prstGeom prst="rect">
            <a:avLst/>
          </a:prstGeom>
          <a:noFill/>
          <a:ln w="28575">
            <a:solidFill>
              <a:srgbClr val="FFCC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3616" y="2245904"/>
            <a:ext cx="2769357" cy="1855580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8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2260" y="942564"/>
            <a:ext cx="3282992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50" b="1"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弓的弹性势能去哪里了？</a:t>
            </a:r>
            <a:endParaRPr lang="en-US" altLang="zh-CN" sz="2250" b="1"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8106" y="555278"/>
            <a:ext cx="7928711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zh-CN" altLang="en-US" sz="2250" b="1">
                <a:solidFill>
                  <a:srgbClr val="0D0D0D"/>
                </a:solidFill>
                <a:latin typeface="Times New Roman"/>
                <a:cs typeface="Times New Roman" panose="02020603050405020304" charset="0"/>
              </a:rPr>
              <a:t>蹦极的人从高空跳下后，重力势能减小，重力势能是不是能量消失了呢？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747" y="1667261"/>
            <a:ext cx="4476725" cy="29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0282" y="1667261"/>
            <a:ext cx="2206002" cy="2970067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8" name="Group 19"/>
          <p:cNvGrpSpPr/>
          <p:nvPr>
            <p:custDataLst>
              <p:tags r:id="rId1"/>
            </p:custDataLst>
          </p:nvPr>
        </p:nvGrpSpPr>
        <p:grpSpPr>
          <a:xfrm>
            <a:off x="2412350" y="2073610"/>
            <a:ext cx="3108722" cy="1106091"/>
            <a:chOff x="5084" y="572"/>
            <a:chExt cx="2611" cy="929"/>
          </a:xfrm>
        </p:grpSpPr>
        <p:sp>
          <p:nvSpPr>
            <p:cNvPr id="11266" name="Rectangle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4" y="657"/>
              <a:ext cx="79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0" hangingPunct="0">
                <a:lnSpc>
                  <a:spcPct val="150000"/>
                </a:lnSpc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机械能</a:t>
              </a:r>
            </a:p>
          </p:txBody>
        </p:sp>
        <p:sp>
          <p:nvSpPr>
            <p:cNvPr id="11267" name="Rectangle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985" y="572"/>
              <a:ext cx="690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动能</a:t>
              </a:r>
            </a:p>
          </p:txBody>
        </p:sp>
        <p:sp>
          <p:nvSpPr>
            <p:cNvPr id="11268" name="Rectangle 1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975" y="998"/>
              <a:ext cx="580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势能</a:t>
              </a:r>
            </a:p>
          </p:txBody>
        </p:sp>
        <p:sp>
          <p:nvSpPr>
            <p:cNvPr id="11269" name="Rectangle 1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680" y="805"/>
              <a:ext cx="1007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重力势能</a:t>
              </a:r>
            </a:p>
          </p:txBody>
        </p:sp>
        <p:sp>
          <p:nvSpPr>
            <p:cNvPr id="11270" name="Rectangle 1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688" y="1166"/>
              <a:ext cx="1007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弹性势能</a:t>
              </a:r>
            </a:p>
          </p:txBody>
        </p:sp>
        <p:sp>
          <p:nvSpPr>
            <p:cNvPr id="11271" name="AutoShape 17"/>
            <p:cNvSpPr/>
            <p:nvPr>
              <p:custDataLst>
                <p:tags r:id="rId15"/>
              </p:custDataLst>
            </p:nvPr>
          </p:nvSpPr>
          <p:spPr bwMode="auto">
            <a:xfrm>
              <a:off x="5841" y="693"/>
              <a:ext cx="153" cy="456"/>
            </a:xfrm>
            <a:prstGeom prst="leftBrace">
              <a:avLst>
                <a:gd name="adj1" fmla="val 3828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72" name="AutoShape 18"/>
            <p:cNvSpPr/>
            <p:nvPr>
              <p:custDataLst>
                <p:tags r:id="rId16"/>
              </p:custDataLst>
            </p:nvPr>
          </p:nvSpPr>
          <p:spPr bwMode="auto">
            <a:xfrm>
              <a:off x="6558" y="936"/>
              <a:ext cx="134" cy="460"/>
            </a:xfrm>
            <a:prstGeom prst="leftBrace">
              <a:avLst>
                <a:gd name="adj1" fmla="val 27065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273" name="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19485" y="1514393"/>
            <a:ext cx="540067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0" hangingPunct="0"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动能、势能统称为机械能。</a:t>
            </a:r>
            <a:endParaRPr lang="en-US" altLang="zh-CN" sz="2000" baseline="-25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878" name="矩形 3687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83042" y="3177692"/>
            <a:ext cx="6765421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物体具有机械能的总量等于动能、势能两种能量之和。</a:t>
            </a:r>
          </a:p>
        </p:txBody>
      </p:sp>
      <p:grpSp>
        <p:nvGrpSpPr>
          <p:cNvPr id="11275" name="组合 6147"/>
          <p:cNvGrpSpPr/>
          <p:nvPr>
            <p:custDataLst>
              <p:tags r:id="rId4"/>
            </p:custDataLst>
          </p:nvPr>
        </p:nvGrpSpPr>
        <p:grpSpPr>
          <a:xfrm>
            <a:off x="861599" y="866104"/>
            <a:ext cx="1427805" cy="629128"/>
            <a:chOff x="0" y="0"/>
            <a:chExt cx="3001" cy="1321"/>
          </a:xfrm>
        </p:grpSpPr>
        <p:sp>
          <p:nvSpPr>
            <p:cNvPr id="11276" name="矩形 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82" y="0"/>
              <a:ext cx="2119" cy="1200"/>
            </a:xfrm>
            <a:custGeom>
              <a:avLst/>
              <a:gdLst>
                <a:gd name="T0" fmla="*/ 0 w 2520280"/>
                <a:gd name="T1" fmla="*/ 1872208 h 1872208"/>
                <a:gd name="T2" fmla="*/ 2520280 w 2520280"/>
                <a:gd name="T3" fmla="*/ 1872208 h 1872208"/>
                <a:gd name="T4" fmla="*/ 0 w 2520280"/>
                <a:gd name="T5" fmla="*/ 1872208 h 1872208"/>
                <a:gd name="T6" fmla="*/ 0 w 2520280"/>
                <a:gd name="T7" fmla="*/ 0 h 1872208"/>
                <a:gd name="T8" fmla="*/ 916 w 2520280"/>
                <a:gd name="T9" fmla="*/ 0 h 1872208"/>
                <a:gd name="T10" fmla="*/ 0 w 2520280"/>
                <a:gd name="T11" fmla="*/ 0 h 187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DDDDDD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77" name="任意多边形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454"/>
              <a:ext cx="826" cy="760"/>
            </a:xfrm>
            <a:custGeom>
              <a:avLst/>
              <a:gdLst>
                <a:gd name="T0" fmla="*/ 0 w 696310"/>
                <a:gd name="T1" fmla="*/ 0 h 696310"/>
                <a:gd name="T2" fmla="*/ 459827 w 696310"/>
                <a:gd name="T3" fmla="*/ 0 h 696310"/>
                <a:gd name="T4" fmla="*/ 459827 w 696310"/>
                <a:gd name="T5" fmla="*/ 236483 h 696310"/>
                <a:gd name="T6" fmla="*/ 696310 w 696310"/>
                <a:gd name="T7" fmla="*/ 236483 h 696310"/>
                <a:gd name="T8" fmla="*/ 696310 w 696310"/>
                <a:gd name="T9" fmla="*/ 696310 h 696310"/>
                <a:gd name="T10" fmla="*/ 0 w 696310"/>
                <a:gd name="T11" fmla="*/ 696310 h 696310"/>
                <a:gd name="T12" fmla="*/ 0 w 696310"/>
                <a:gd name="T13" fmla="*/ 0 h 696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310" h="696310">
                  <a:moveTo>
                    <a:pt x="0" y="0"/>
                  </a:moveTo>
                  <a:lnTo>
                    <a:pt x="459827" y="0"/>
                  </a:lnTo>
                  <a:lnTo>
                    <a:pt x="459827" y="236483"/>
                  </a:lnTo>
                  <a:lnTo>
                    <a:pt x="696310" y="236483"/>
                  </a:lnTo>
                  <a:lnTo>
                    <a:pt x="696310" y="696310"/>
                  </a:lnTo>
                  <a:lnTo>
                    <a:pt x="0" y="696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78" name="矩形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0" y="374"/>
              <a:ext cx="258" cy="265"/>
            </a:xfrm>
            <a:prstGeom prst="rect">
              <a:avLst/>
            </a:prstGeom>
            <a:solidFill>
              <a:srgbClr val="008080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61925" rIns="134778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3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79" name="文本框 615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78" y="432"/>
              <a:ext cx="2066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2100" b="1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机械能</a:t>
              </a:r>
            </a:p>
          </p:txBody>
        </p:sp>
        <p:sp>
          <p:nvSpPr>
            <p:cNvPr id="11280" name="文本框 615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0" y="452"/>
              <a:ext cx="873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1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一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图片 3789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15616" y="1851671"/>
            <a:ext cx="3600000" cy="2395341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7896" name="图片 3789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3" y="972713"/>
            <a:ext cx="2781081" cy="1800000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图片 3789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7706" y="2931790"/>
            <a:ext cx="2660194" cy="1800000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2" name="组合 1"/>
          <p:cNvGrpSpPr/>
          <p:nvPr>
            <p:custDataLst>
              <p:tags r:id="rId4"/>
            </p:custDataLst>
          </p:nvPr>
        </p:nvGrpSpPr>
        <p:grpSpPr>
          <a:xfrm>
            <a:off x="1115616" y="1059582"/>
            <a:ext cx="3600186" cy="678180"/>
            <a:chOff x="518" y="1080"/>
            <a:chExt cx="7560" cy="1423"/>
          </a:xfrm>
        </p:grpSpPr>
        <p:pic>
          <p:nvPicPr>
            <p:cNvPr id="12293" name="Picture 6" descr="？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8" y="1080"/>
              <a:ext cx="1066" cy="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文本框 3789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297" y="1564"/>
              <a:ext cx="6781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950" dirty="0">
                  <a:latin typeface="微软雅黑" panose="020B0503020204020204" charset="-122"/>
                  <a:ea typeface="微软雅黑" panose="020B0503020204020204" charset="-122"/>
                </a:rPr>
                <a:t>弓的弹性势能哪里去了？</a:t>
              </a:r>
              <a:endParaRPr lang="en-US" altLang="zh-CN" sz="195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组合 1"/>
          <p:cNvGrpSpPr/>
          <p:nvPr>
            <p:custDataLst>
              <p:tags r:id="rId1"/>
            </p:custDataLst>
          </p:nvPr>
        </p:nvGrpSpPr>
        <p:grpSpPr>
          <a:xfrm>
            <a:off x="1068377" y="1347614"/>
            <a:ext cx="4583767" cy="1285130"/>
            <a:chOff x="1345" y="3929"/>
            <a:chExt cx="9623" cy="2699"/>
          </a:xfrm>
        </p:grpSpPr>
        <p:pic>
          <p:nvPicPr>
            <p:cNvPr id="13314" name="Picture 6" descr="？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45" y="3929"/>
              <a:ext cx="1066" cy="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5" name="Text Box 3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97" y="4609"/>
              <a:ext cx="9571" cy="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0D0D0D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举高的球释放后，重力势能减小，是不是能量消失了？</a:t>
              </a:r>
            </a:p>
          </p:txBody>
        </p:sp>
      </p:grpSp>
      <p:pic>
        <p:nvPicPr>
          <p:cNvPr id="13316" name="图片 206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5" y="1080826"/>
            <a:ext cx="101722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图片 20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6563" y="1080826"/>
            <a:ext cx="99946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73237" y="1029658"/>
            <a:ext cx="2950063" cy="48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95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动能和势能能够相互转化</a:t>
            </a:r>
          </a:p>
        </p:txBody>
      </p:sp>
      <p:grpSp>
        <p:nvGrpSpPr>
          <p:cNvPr id="14359" name="组合 14358"/>
          <p:cNvGrpSpPr/>
          <p:nvPr>
            <p:custDataLst>
              <p:tags r:id="rId2"/>
            </p:custDataLst>
          </p:nvPr>
        </p:nvGrpSpPr>
        <p:grpSpPr>
          <a:xfrm>
            <a:off x="1619672" y="2509937"/>
            <a:ext cx="6276975" cy="2189991"/>
            <a:chOff x="113" y="1888"/>
            <a:chExt cx="5272" cy="1956"/>
          </a:xfrm>
        </p:grpSpPr>
        <p:pic>
          <p:nvPicPr>
            <p:cNvPr id="14339" name="图片 14354" descr="蹦极2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23" y="1888"/>
              <a:ext cx="1462" cy="1929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图片 14355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3" y="1915"/>
              <a:ext cx="1570" cy="1929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1" name="图片 14357" descr="蹦床8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4" y="1915"/>
              <a:ext cx="1448" cy="1929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542513" y="1563638"/>
            <a:ext cx="5861446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rPr>
              <a:t>弯弓射箭时，弓的弹性势能转化成箭的动能；</a:t>
            </a:r>
            <a:endParaRPr lang="en-US" altLang="zh-CN" sz="180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rPr>
              <a:t>自由下落的球，重力势能转化成动能。</a:t>
            </a:r>
          </a:p>
        </p:txBody>
      </p:sp>
      <p:grpSp>
        <p:nvGrpSpPr>
          <p:cNvPr id="19" name="组合 6147"/>
          <p:cNvGrpSpPr/>
          <p:nvPr>
            <p:custDataLst>
              <p:tags r:id="rId4"/>
            </p:custDataLst>
          </p:nvPr>
        </p:nvGrpSpPr>
        <p:grpSpPr>
          <a:xfrm>
            <a:off x="813069" y="866104"/>
            <a:ext cx="3096352" cy="633413"/>
            <a:chOff x="-102" y="0"/>
            <a:chExt cx="6508" cy="1330"/>
          </a:xfrm>
        </p:grpSpPr>
        <p:sp>
          <p:nvSpPr>
            <p:cNvPr id="20" name="矩形 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82" y="0"/>
              <a:ext cx="5524" cy="1200"/>
            </a:xfrm>
            <a:custGeom>
              <a:avLst/>
              <a:gdLst>
                <a:gd name="T0" fmla="*/ 0 w 2520280"/>
                <a:gd name="T1" fmla="*/ 1872208 h 1872208"/>
                <a:gd name="T2" fmla="*/ 2520280 w 2520280"/>
                <a:gd name="T3" fmla="*/ 1872208 h 1872208"/>
                <a:gd name="T4" fmla="*/ 0 w 2520280"/>
                <a:gd name="T5" fmla="*/ 1872208 h 1872208"/>
                <a:gd name="T6" fmla="*/ 0 w 2520280"/>
                <a:gd name="T7" fmla="*/ 0 h 1872208"/>
                <a:gd name="T8" fmla="*/ 916 w 2520280"/>
                <a:gd name="T9" fmla="*/ 0 h 1872208"/>
                <a:gd name="T10" fmla="*/ 0 w 2520280"/>
                <a:gd name="T11" fmla="*/ 0 h 187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DDDDDD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任意多边形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454"/>
              <a:ext cx="826" cy="760"/>
            </a:xfrm>
            <a:custGeom>
              <a:avLst/>
              <a:gdLst>
                <a:gd name="T0" fmla="*/ 0 w 696310"/>
                <a:gd name="T1" fmla="*/ 0 h 696310"/>
                <a:gd name="T2" fmla="*/ 459827 w 696310"/>
                <a:gd name="T3" fmla="*/ 0 h 696310"/>
                <a:gd name="T4" fmla="*/ 459827 w 696310"/>
                <a:gd name="T5" fmla="*/ 236483 h 696310"/>
                <a:gd name="T6" fmla="*/ 696310 w 696310"/>
                <a:gd name="T7" fmla="*/ 236483 h 696310"/>
                <a:gd name="T8" fmla="*/ 696310 w 696310"/>
                <a:gd name="T9" fmla="*/ 696310 h 696310"/>
                <a:gd name="T10" fmla="*/ 0 w 696310"/>
                <a:gd name="T11" fmla="*/ 696310 h 696310"/>
                <a:gd name="T12" fmla="*/ 0 w 696310"/>
                <a:gd name="T13" fmla="*/ 0 h 696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310" h="696310">
                  <a:moveTo>
                    <a:pt x="0" y="0"/>
                  </a:moveTo>
                  <a:lnTo>
                    <a:pt x="459827" y="0"/>
                  </a:lnTo>
                  <a:lnTo>
                    <a:pt x="459827" y="236483"/>
                  </a:lnTo>
                  <a:lnTo>
                    <a:pt x="696310" y="236483"/>
                  </a:lnTo>
                  <a:lnTo>
                    <a:pt x="696310" y="696310"/>
                  </a:lnTo>
                  <a:lnTo>
                    <a:pt x="0" y="696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矩形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0" y="374"/>
              <a:ext cx="258" cy="265"/>
            </a:xfrm>
            <a:prstGeom prst="rect">
              <a:avLst/>
            </a:prstGeom>
            <a:solidFill>
              <a:srgbClr val="008080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61925" rIns="134778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3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615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24" y="374"/>
              <a:ext cx="5429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2100" b="1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机械能</a:t>
              </a:r>
              <a:r>
                <a:rPr lang="zh-CN" altLang="en-US" sz="2100" b="1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的转化与守恒</a:t>
              </a:r>
              <a:endParaRPr lang="zh-CN" altLang="zh-CN" sz="2100" b="1">
                <a:solidFill>
                  <a:srgbClr val="00666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文本框 615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-102" y="461"/>
              <a:ext cx="873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1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二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390.xml><?xml version="1.0" encoding="utf-8"?>
<p:tagLst xmlns:p="http://schemas.openxmlformats.org/presentationml/2006/main">
  <p:tag name="AS_UNIQUEID" val="8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  <p:tag name="KSO_WM_DIAGRAM_VIRTUALLY_FRAME" val="{&quot;height&quot;:36.25,&quot;left&quot;:37.95,&quot;top&quot;:153.87503937007872,&quot;width&quot;:454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  <p:tag name="KSO_WM_DIAGRAM_VIRTUALLY_FRAME" val="{&quot;height&quot;:285.40635826771654,&quot;left&quot;:88.71832677165354,&quot;top&quot;:84.64364173228346,&quot;width&quot;:881.9789388533466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  <p:tag name="KSO_WM_DIAGRAM_VIRTUALLY_FRAME" val="{&quot;height&quot;:285.40635826771654,&quot;left&quot;:88.71832677165354,&quot;top&quot;:84.64364173228346,&quot;width&quot;:881.9789388533466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  <p:tag name="KSO_WM_DIAGRAM_VIRTUALLY_FRAME" val="{&quot;height&quot;:285.40635826771654,&quot;left&quot;:88.71832677165354,&quot;top&quot;:84.64364173228346,&quot;width&quot;:881.9789388533466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  <p:tag name="KSO_WM_DIAGRAM_VIRTUALLY_FRAME" val="{&quot;height&quot;:285.40635826771654,&quot;left&quot;:88.71832677165354,&quot;top&quot;:84.64364173228346,&quot;width&quot;:881.9789388533466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  <p:tag name="KSO_WM_DIAGRAM_VIRTUALLY_FRAME" val="{&quot;height&quot;:285.40635826771654,&quot;left&quot;:88.71832677165354,&quot;top&quot;:84.64364173228346,&quot;width&quot;:881.978938853346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  <p:tag name="KSO_WM_DIAGRAM_VIRTUALLY_FRAME" val="{&quot;height&quot;:285.40635826771654,&quot;left&quot;:88.71832677165354,&quot;top&quot;:84.64364173228346,&quot;width&quot;:881.9789388533466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  <p:tag name="KSO_WM_DIAGRAM_VIRTUALLY_FRAME" val="{&quot;height&quot;:285.40635826771654,&quot;left&quot;:88.71832677165354,&quot;top&quot;:84.64364173228346,&quot;width&quot;:881.9789388533466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"/>
  <p:tag name="KSO_WM_DIAGRAM_VIRTUALLY_FRAME" val="{&quot;height&quot;:285.40635826771654,&quot;left&quot;:88.71832677165354,&quot;top&quot;:84.64364173228346,&quot;width&quot;:881.9789388533466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  <p:tag name="KSO_WM_DIAGRAM_VIRTUALLY_FRAME" val="{&quot;height&quot;:285.40635826771654,&quot;left&quot;:88.71832677165354,&quot;top&quot;:84.64364173228346,&quot;width&quot;:881.9789388533466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  <p:tag name="KSO_WM_DIAGRAM_VIRTUALLY_FRAME" val="{&quot;height&quot;:285.40635826771654,&quot;left&quot;:88.71832677165354,&quot;top&quot;:84.64364173228346,&quot;width&quot;:881.9789388533466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  <p:tag name="KSO_WM_DIAGRAM_VIRTUALLY_FRAME" val="{&quot;height&quot;:285.40635826771654,&quot;left&quot;:88.71832677165354,&quot;top&quot;:84.64364173228346,&quot;width&quot;:881.9789388533466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  <p:tag name="KSO_WM_DIAGRAM_VIRTUALLY_FRAME" val="{&quot;height&quot;:285.40635826771654,&quot;left&quot;:88.71832677165354,&quot;top&quot;:84.64364173228346,&quot;width&quot;:881.9789388533466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heme/theme1.xml><?xml version="1.0" encoding="utf-8"?>
<a:theme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908</Words>
  <PresentationFormat>全屏显示(16:9)</PresentationFormat>
  <Paragraphs>202</Paragraphs>
  <Slides>32</Slides>
  <Notes>16</Notes>
  <HiddenSlides>0</HiddenSlides>
  <MMClips>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黑体</vt:lpstr>
      <vt:lpstr>楷体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4_自定义设计方案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2026-01-30T17:13:08Z</cp:lastPrinted>
  <dcterms:created xsi:type="dcterms:W3CDTF">2026-01-30T17:13:08Z</dcterms:created>
  <dcterms:modified xsi:type="dcterms:W3CDTF">2026-03-17T10:18:16Z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