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heme/theme3.xml" ContentType="application/vnd.openxmlformats-officedocument.them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1.xml" ContentType="application/vnd.openxmlformats-officedocument.presentationml.notesSlid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notesSlides/notesSlide2.xml" ContentType="application/vnd.openxmlformats-officedocument.presentationml.notesSlide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notesSlides/notesSlide3.xml" ContentType="application/vnd.openxmlformats-officedocument.presentationml.notesSlide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4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notesSlides/notesSlide5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notesSlides/notesSlide6.xml" ContentType="application/vnd.openxmlformats-officedocument.presentationml.notesSlide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notesSlides/notesSlide7.xml" ContentType="application/vnd.openxmlformats-officedocument.presentationml.notesSlide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notesSlides/notesSlide8.xml" ContentType="application/vnd.openxmlformats-officedocument.presentationml.notesSlide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notesSlides/notesSlide9.xml" ContentType="application/vnd.openxmlformats-officedocument.presentationml.notesSlide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37"/>
  </p:notesMasterIdLst>
  <p:sldIdLst>
    <p:sldId id="626" r:id="rId3"/>
    <p:sldId id="627" r:id="rId4"/>
    <p:sldId id="877" r:id="rId5"/>
    <p:sldId id="652" r:id="rId6"/>
    <p:sldId id="949" r:id="rId7"/>
    <p:sldId id="892" r:id="rId8"/>
    <p:sldId id="893" r:id="rId9"/>
    <p:sldId id="894" r:id="rId10"/>
    <p:sldId id="895" r:id="rId11"/>
    <p:sldId id="896" r:id="rId12"/>
    <p:sldId id="883" r:id="rId13"/>
    <p:sldId id="950" r:id="rId14"/>
    <p:sldId id="925" r:id="rId15"/>
    <p:sldId id="888" r:id="rId16"/>
    <p:sldId id="978" r:id="rId17"/>
    <p:sldId id="903" r:id="rId18"/>
    <p:sldId id="976" r:id="rId19"/>
    <p:sldId id="977" r:id="rId20"/>
    <p:sldId id="901" r:id="rId21"/>
    <p:sldId id="916" r:id="rId22"/>
    <p:sldId id="953" r:id="rId23"/>
    <p:sldId id="957" r:id="rId24"/>
    <p:sldId id="958" r:id="rId25"/>
    <p:sldId id="959" r:id="rId26"/>
    <p:sldId id="960" r:id="rId27"/>
    <p:sldId id="921" r:id="rId28"/>
    <p:sldId id="913" r:id="rId29"/>
    <p:sldId id="962" r:id="rId30"/>
    <p:sldId id="963" r:id="rId31"/>
    <p:sldId id="964" r:id="rId32"/>
    <p:sldId id="975" r:id="rId33"/>
    <p:sldId id="973" r:id="rId34"/>
    <p:sldId id="966" r:id="rId35"/>
    <p:sldId id="968" r:id="rId36"/>
  </p:sldIdLst>
  <p:sldSz cx="12192000" cy="6858000"/>
  <p:notesSz cx="6858000" cy="9144000"/>
  <p:embeddedFontLst>
    <p:embeddedFont>
      <p:font typeface="方正黑体简体" panose="02010600030101010101" charset="-122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Garamond" panose="02020404030301010803" pitchFamily="18" charset="0"/>
      <p:regular r:id="rId43"/>
      <p:bold r:id="rId44"/>
      <p: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Wingdings 2" panose="05020102010507070707" pitchFamily="18" charset="2"/>
      <p:regular r:id="rId48"/>
    </p:embeddedFont>
    <p:embeddedFont>
      <p:font typeface="等线" panose="02010600030101010101" pitchFamily="2" charset="-122"/>
      <p:regular r:id="rId49"/>
      <p:bold r:id="rId50"/>
    </p:embeddedFont>
    <p:embeddedFont>
      <p:font typeface="方正姚体" panose="02010601030101010101" pitchFamily="2" charset="-122"/>
      <p:regular r:id="rId51"/>
    </p:embeddedFont>
    <p:embeddedFont>
      <p:font typeface="黑体" panose="02010609060101010101" pitchFamily="49" charset="-122"/>
      <p:regular r:id="rId52"/>
    </p:embeddedFont>
    <p:embeddedFont>
      <p:font typeface="华文楷体" panose="02010600040101010101" pitchFamily="2" charset="-122"/>
      <p:regular r:id="rId53"/>
    </p:embeddedFont>
    <p:embeddedFont>
      <p:font typeface="楷体" panose="02010609060101010101" pitchFamily="49" charset="-122"/>
      <p:regular r:id="rId54"/>
    </p:embeddedFont>
    <p:embeddedFont>
      <p:font typeface="微软雅黑" panose="020B0503020204020204" pitchFamily="34" charset="-122"/>
      <p:regular r:id="rId55"/>
      <p:bold r:id="rId56"/>
    </p:embeddedFont>
  </p:embeddedFontLst>
  <p:custDataLst>
    <p:tags r:id="rId5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1" userDrawn="1">
          <p15:clr>
            <a:srgbClr val="A4A3A4"/>
          </p15:clr>
        </p15:guide>
        <p15:guide id="2" pos="3789" userDrawn="1">
          <p15:clr>
            <a:srgbClr val="A4A3A4"/>
          </p15:clr>
        </p15:guide>
        <p15:guide id="3" orient="horz" pos="3012" userDrawn="1">
          <p15:clr>
            <a:srgbClr val="A4A3A4"/>
          </p15:clr>
        </p15:guide>
        <p15:guide id="4" orient="horz" pos="3671" userDrawn="1">
          <p15:clr>
            <a:srgbClr val="A4A3A4"/>
          </p15:clr>
        </p15:guide>
        <p15:guide id="5" orient="horz" pos="2862" userDrawn="1">
          <p15:clr>
            <a:srgbClr val="A4A3A4"/>
          </p15:clr>
        </p15:guide>
        <p15:guide id="6" orient="horz" pos="3976" userDrawn="1">
          <p15:clr>
            <a:srgbClr val="A4A3A4"/>
          </p15:clr>
        </p15:guide>
        <p15:guide id="7" pos="4824" userDrawn="1">
          <p15:clr>
            <a:srgbClr val="A4A3A4"/>
          </p15:clr>
        </p15:guide>
        <p15:guide id="8" pos="73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kb1.com" initials="" lastIdx="0" clrIdx="0"/>
  <p:cmAuthor id="7" name="1206988966@qq.com" initials="1" lastIdx="0" clrIdx="2"/>
  <p:cmAuthor id="1" name="幸全" initials="幸" lastIdx="0" clrIdx="0"/>
  <p:cmAuthor id="8" name="姜伟光" initials="姜" lastIdx="0" clrIdx="0"/>
  <p:cmAuthor id="2" name="作者" initials="作" lastIdx="0" clrIdx="2"/>
  <p:cmAuthor id="9" name="dongyu" initials="d" lastIdx="0" clrIdx="8"/>
  <p:cmAuthor id="3" name="Tao Tao" initials="T" lastIdx="0" clrIdx="0"/>
  <p:cmAuthor id="10" name="houyanan21" initials="h" lastIdx="0" clrIdx="9"/>
  <p:cmAuthor id="4" name="新课标第一网" initials="新" lastIdx="0" clrIdx="0"/>
  <p:cmAuthor id="5" name="zengl" initials="z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4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42" y="72"/>
      </p:cViewPr>
      <p:guideLst>
        <p:guide orient="horz" pos="2031"/>
        <p:guide pos="3789"/>
        <p:guide orient="horz" pos="3012"/>
        <p:guide orient="horz" pos="3671"/>
        <p:guide orient="horz" pos="2862"/>
        <p:guide orient="horz" pos="3976"/>
        <p:guide pos="4824"/>
        <p:guide pos="73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tags" Target="tags/tag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2" Type="http://schemas.openxmlformats.org/officeDocument/2006/relationships/tags" Target="../tags/tag213.xml"/><Relationship Id="rId1" Type="http://schemas.openxmlformats.org/officeDocument/2006/relationships/theme" Target="../theme/theme3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4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4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4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4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4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4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4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4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4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b="1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b="1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microsoft.com/office/2007/relationships/hdphoto" Target="../media/hdphoto1.wdp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microsoft.com/office/2007/relationships/hdphoto" Target="../media/hdphoto1.wdp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2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7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microsoft.com/office/2007/relationships/hdphoto" Target="../media/hdphoto1.wdp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2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84.xml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9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8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microsoft.com/office/2007/relationships/hdphoto" Target="../media/hdphoto1.wdp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2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73.xml"/><Relationship Id="rId10" Type="http://schemas.openxmlformats.org/officeDocument/2006/relationships/tags" Target="../tags/tag178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3.png"/><Relationship Id="rId5" Type="http://schemas.openxmlformats.org/officeDocument/2006/relationships/tags" Target="../tags/tag187.xml"/><Relationship Id="rId10" Type="http://schemas.microsoft.com/office/2007/relationships/hdphoto" Target="../media/hdphoto1.wdp"/><Relationship Id="rId4" Type="http://schemas.openxmlformats.org/officeDocument/2006/relationships/tags" Target="../tags/tag186.xml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image" Target="../media/image2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image" Target="../media/image3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00.xml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3" name="组合 12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7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8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kumimoji="0" lang="zh-CN" altLang="en-US" sz="30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日期占位符 141315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3639"/>
            <a:ext cx="2844800" cy="457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141316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1">
              <a:solidFill>
                <a:schemeClr val="tx1"/>
              </a:solidFill>
              <a:latin typeface="Garamond" panose="02020404030301010803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141317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3639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hangingPunct="1"/>
            <a:fld id="{9A0DB2DC-4C9A-4742-B13C-FB6460FD3503}" type="slidenum">
              <a:rPr lang="zh-CN" altLang="en-US" sz="1200">
                <a:latin typeface="Garamond" panose="02020404030301010803" pitchFamily="18" charset="0"/>
              </a:rPr>
              <a:t>‹#›</a:t>
            </a:fld>
            <a:endParaRPr lang="zh-CN" altLang="en-US" sz="120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1959D2-9BEE-427F-8C97-4039907FC41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88A8D7C-8B82-49CF-A3F0-A6FDD2FD3BE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09A8AA-3AE4-4D29-BA80-BB040680EC7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0B4BE2-FF7E-48B7-B5B2-73B58813BA5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36DFB81-B4A7-4DF6-9689-5460B1CC2CE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DD6B03-4C3A-400F-AA43-2A082ACC88A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F59C89-5F8D-4178-B681-E4B1E5480E4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E92CE-DDD5-4D2B-AC16-3AE6C0932734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C79763-1754-4AC9-905C-D5F3C345A0B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FFF39-81C5-4A59-8C4F-AA53B93B302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15A167-B63A-4FA1-B42D-07F6F8A9F26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fld id="{BB962C8B-B14F-4D97-AF65-F5344CB8AC3E}" type="datetime1">
              <a:rPr lang="zh-CN" altLang="en-US" strike="noStrike" noProof="1">
                <a:latin typeface="+mn-lt"/>
                <a:ea typeface="+mn-ea"/>
                <a:cs typeface="+mn-cs"/>
              </a:rPr>
              <a:t>2025/5/25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Calibri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8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65E7E79A-87EA-4C20-8BE5-9614179C716B}" type="datetimeFigureOut">
              <a:rPr lang="zh-CN" altLang="en-US" strike="noStrike" noProof="1" smtClean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2025/5/25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1EB2FC93-3781-47A3-B43F-BC12E2A9DA52}" type="slidenum">
              <a:rPr lang="zh-CN" altLang="en-US" strike="noStrike" noProof="1" smtClean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2" name="矩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标题和内容在文本之上">
    <p:bg>
      <p:bgPr>
        <a:gradFill rotWithShape="0">
          <a:gsLst>
            <a:gs pos="0">
              <a:srgbClr val="FCFDFE">
                <a:alpha val="100000"/>
              </a:srgbClr>
            </a:gs>
            <a:gs pos="58000">
              <a:srgbClr val="E0F1F2">
                <a:alpha val="100000"/>
              </a:srgbClr>
            </a:gs>
            <a:gs pos="70000">
              <a:srgbClr val="E0F1F2">
                <a:alpha val="100000"/>
              </a:srgbClr>
            </a:gs>
            <a:gs pos="100000">
              <a:srgbClr val="92D05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3938588"/>
            <a:ext cx="109728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801ACB-2DC7-4700-A3CA-9E8701FB8379}" type="slidenum">
              <a:rPr kumimoji="0" lang="en-US" altLang="zh-CN" b="0" i="0" strike="noStrike" kern="1200" cap="none" spc="0" normalizeH="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383822" y="-152400"/>
            <a:ext cx="11424356" cy="6606117"/>
            <a:chOff x="288000" y="-113946"/>
            <a:chExt cx="8568000" cy="4954234"/>
          </a:xfrm>
        </p:grpSpPr>
        <p:grpSp>
          <p:nvGrpSpPr>
            <p:cNvPr id="3081" name="组合 8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2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996" y="3640224"/>
                <a:ext cx="8314008" cy="1200064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537"/>
                <a:ext cx="8568000" cy="4536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</p:grpSp>
        <p:pic>
          <p:nvPicPr>
            <p:cNvPr id="3082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3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74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Date Placeholder 2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1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D5E9436-A88F-4DEE-89D7-7B1F83D7D74A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2025/5/25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1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1" y="6356351"/>
            <a:ext cx="27432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zh-CN" altLang="en-US">
                <a:ea typeface="等线" panose="02010600030101010101" charset="-122"/>
              </a:rPr>
              <a:t>‹#›</a:t>
            </a:fld>
            <a:endParaRPr lang="zh-CN" altLang="en-US">
              <a:ea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ags" Target="../tags/tag99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ags" Target="../tags/tag9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ags" Target="../tags/tag97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ags" Target="../tags/tag96.xml"/><Relationship Id="rId28" Type="http://schemas.openxmlformats.org/officeDocument/2006/relationships/image" Target="../media/image4.jpe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ags" Target="../tags/tag95.xml"/><Relationship Id="rId27" Type="http://schemas.openxmlformats.org/officeDocument/2006/relationships/tags" Target="../tags/tag100.xml"/><Relationship Id="rId30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5"/>
            <p:custDataLst>
              <p:tags r:id="rId2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15A167-B63A-4FA1-B42D-07F6F8A9F26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3" Type="http://schemas.openxmlformats.org/officeDocument/2006/relationships/tags" Target="../tags/tag221.xml"/><Relationship Id="rId21" Type="http://schemas.openxmlformats.org/officeDocument/2006/relationships/image" Target="../media/image5.png"/><Relationship Id="rId7" Type="http://schemas.openxmlformats.org/officeDocument/2006/relationships/tags" Target="../tags/tag225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0" Type="http://schemas.openxmlformats.org/officeDocument/2006/relationships/image" Target="../media/image3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5" Type="http://schemas.openxmlformats.org/officeDocument/2006/relationships/tags" Target="../tags/tag223.xml"/><Relationship Id="rId15" Type="http://schemas.openxmlformats.org/officeDocument/2006/relationships/tags" Target="../tags/tag233.xml"/><Relationship Id="rId10" Type="http://schemas.openxmlformats.org/officeDocument/2006/relationships/tags" Target="../tags/tag228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337.xml"/><Relationship Id="rId18" Type="http://schemas.openxmlformats.org/officeDocument/2006/relationships/tags" Target="../tags/tag342.xml"/><Relationship Id="rId26" Type="http://schemas.openxmlformats.org/officeDocument/2006/relationships/tags" Target="../tags/tag350.xml"/><Relationship Id="rId39" Type="http://schemas.openxmlformats.org/officeDocument/2006/relationships/tags" Target="../tags/tag363.xml"/><Relationship Id="rId21" Type="http://schemas.openxmlformats.org/officeDocument/2006/relationships/tags" Target="../tags/tag345.xml"/><Relationship Id="rId34" Type="http://schemas.openxmlformats.org/officeDocument/2006/relationships/tags" Target="../tags/tag358.xml"/><Relationship Id="rId42" Type="http://schemas.openxmlformats.org/officeDocument/2006/relationships/tags" Target="../tags/tag366.xml"/><Relationship Id="rId47" Type="http://schemas.openxmlformats.org/officeDocument/2006/relationships/image" Target="../media/image17.jpeg"/><Relationship Id="rId7" Type="http://schemas.openxmlformats.org/officeDocument/2006/relationships/tags" Target="../tags/tag331.xml"/><Relationship Id="rId2" Type="http://schemas.openxmlformats.org/officeDocument/2006/relationships/tags" Target="../tags/tag326.xml"/><Relationship Id="rId16" Type="http://schemas.openxmlformats.org/officeDocument/2006/relationships/tags" Target="../tags/tag340.xml"/><Relationship Id="rId29" Type="http://schemas.openxmlformats.org/officeDocument/2006/relationships/tags" Target="../tags/tag353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tags" Target="../tags/tag335.xml"/><Relationship Id="rId24" Type="http://schemas.openxmlformats.org/officeDocument/2006/relationships/tags" Target="../tags/tag348.xml"/><Relationship Id="rId32" Type="http://schemas.openxmlformats.org/officeDocument/2006/relationships/tags" Target="../tags/tag356.xml"/><Relationship Id="rId37" Type="http://schemas.openxmlformats.org/officeDocument/2006/relationships/tags" Target="../tags/tag361.xml"/><Relationship Id="rId40" Type="http://schemas.openxmlformats.org/officeDocument/2006/relationships/tags" Target="../tags/tag364.xml"/><Relationship Id="rId45" Type="http://schemas.openxmlformats.org/officeDocument/2006/relationships/tags" Target="../tags/tag369.xml"/><Relationship Id="rId5" Type="http://schemas.openxmlformats.org/officeDocument/2006/relationships/tags" Target="../tags/tag329.xml"/><Relationship Id="rId15" Type="http://schemas.openxmlformats.org/officeDocument/2006/relationships/tags" Target="../tags/tag339.xml"/><Relationship Id="rId23" Type="http://schemas.openxmlformats.org/officeDocument/2006/relationships/tags" Target="../tags/tag347.xml"/><Relationship Id="rId28" Type="http://schemas.openxmlformats.org/officeDocument/2006/relationships/tags" Target="../tags/tag352.xml"/><Relationship Id="rId36" Type="http://schemas.openxmlformats.org/officeDocument/2006/relationships/tags" Target="../tags/tag360.xml"/><Relationship Id="rId10" Type="http://schemas.openxmlformats.org/officeDocument/2006/relationships/tags" Target="../tags/tag334.xml"/><Relationship Id="rId19" Type="http://schemas.openxmlformats.org/officeDocument/2006/relationships/tags" Target="../tags/tag343.xml"/><Relationship Id="rId31" Type="http://schemas.openxmlformats.org/officeDocument/2006/relationships/tags" Target="../tags/tag355.xml"/><Relationship Id="rId44" Type="http://schemas.openxmlformats.org/officeDocument/2006/relationships/tags" Target="../tags/tag368.xml"/><Relationship Id="rId4" Type="http://schemas.openxmlformats.org/officeDocument/2006/relationships/tags" Target="../tags/tag328.xml"/><Relationship Id="rId9" Type="http://schemas.openxmlformats.org/officeDocument/2006/relationships/tags" Target="../tags/tag333.xml"/><Relationship Id="rId14" Type="http://schemas.openxmlformats.org/officeDocument/2006/relationships/tags" Target="../tags/tag338.xml"/><Relationship Id="rId22" Type="http://schemas.openxmlformats.org/officeDocument/2006/relationships/tags" Target="../tags/tag346.xml"/><Relationship Id="rId27" Type="http://schemas.openxmlformats.org/officeDocument/2006/relationships/tags" Target="../tags/tag351.xml"/><Relationship Id="rId30" Type="http://schemas.openxmlformats.org/officeDocument/2006/relationships/tags" Target="../tags/tag354.xml"/><Relationship Id="rId35" Type="http://schemas.openxmlformats.org/officeDocument/2006/relationships/tags" Target="../tags/tag359.xml"/><Relationship Id="rId43" Type="http://schemas.openxmlformats.org/officeDocument/2006/relationships/tags" Target="../tags/tag367.xml"/><Relationship Id="rId8" Type="http://schemas.openxmlformats.org/officeDocument/2006/relationships/tags" Target="../tags/tag332.xml"/><Relationship Id="rId3" Type="http://schemas.openxmlformats.org/officeDocument/2006/relationships/tags" Target="../tags/tag327.xml"/><Relationship Id="rId12" Type="http://schemas.openxmlformats.org/officeDocument/2006/relationships/tags" Target="../tags/tag336.xml"/><Relationship Id="rId17" Type="http://schemas.openxmlformats.org/officeDocument/2006/relationships/tags" Target="../tags/tag341.xml"/><Relationship Id="rId25" Type="http://schemas.openxmlformats.org/officeDocument/2006/relationships/tags" Target="../tags/tag349.xml"/><Relationship Id="rId33" Type="http://schemas.openxmlformats.org/officeDocument/2006/relationships/tags" Target="../tags/tag357.xml"/><Relationship Id="rId38" Type="http://schemas.openxmlformats.org/officeDocument/2006/relationships/tags" Target="../tags/tag362.xml"/><Relationship Id="rId46" Type="http://schemas.openxmlformats.org/officeDocument/2006/relationships/slideLayout" Target="../slideLayouts/slideLayout21.xml"/><Relationship Id="rId20" Type="http://schemas.openxmlformats.org/officeDocument/2006/relationships/tags" Target="../tags/tag344.xml"/><Relationship Id="rId41" Type="http://schemas.openxmlformats.org/officeDocument/2006/relationships/tags" Target="../tags/tag36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tags" Target="../tags/tag382.xml"/><Relationship Id="rId18" Type="http://schemas.openxmlformats.org/officeDocument/2006/relationships/tags" Target="../tags/tag387.xml"/><Relationship Id="rId3" Type="http://schemas.openxmlformats.org/officeDocument/2006/relationships/tags" Target="../tags/tag372.xml"/><Relationship Id="rId21" Type="http://schemas.openxmlformats.org/officeDocument/2006/relationships/image" Target="../media/image18.png"/><Relationship Id="rId7" Type="http://schemas.openxmlformats.org/officeDocument/2006/relationships/tags" Target="../tags/tag376.xml"/><Relationship Id="rId12" Type="http://schemas.openxmlformats.org/officeDocument/2006/relationships/tags" Target="../tags/tag381.xml"/><Relationship Id="rId17" Type="http://schemas.openxmlformats.org/officeDocument/2006/relationships/tags" Target="../tags/tag386.xml"/><Relationship Id="rId2" Type="http://schemas.openxmlformats.org/officeDocument/2006/relationships/tags" Target="../tags/tag371.xml"/><Relationship Id="rId16" Type="http://schemas.openxmlformats.org/officeDocument/2006/relationships/tags" Target="../tags/tag385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5" Type="http://schemas.openxmlformats.org/officeDocument/2006/relationships/tags" Target="../tags/tag374.xml"/><Relationship Id="rId15" Type="http://schemas.openxmlformats.org/officeDocument/2006/relationships/tags" Target="../tags/tag384.xml"/><Relationship Id="rId10" Type="http://schemas.openxmlformats.org/officeDocument/2006/relationships/tags" Target="../tags/tag379.xml"/><Relationship Id="rId19" Type="http://schemas.openxmlformats.org/officeDocument/2006/relationships/slideLayout" Target="../slideLayouts/slideLayout22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tags" Target="../tags/tag38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392.xml"/><Relationship Id="rId7" Type="http://schemas.openxmlformats.org/officeDocument/2006/relationships/image" Target="../media/image19.pn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394.xml"/><Relationship Id="rId4" Type="http://schemas.openxmlformats.org/officeDocument/2006/relationships/tags" Target="../tags/tag39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image" Target="../media/image21.png"/><Relationship Id="rId5" Type="http://schemas.openxmlformats.org/officeDocument/2006/relationships/tags" Target="../tags/tag399.xml"/><Relationship Id="rId10" Type="http://schemas.openxmlformats.org/officeDocument/2006/relationships/image" Target="../media/image20.png"/><Relationship Id="rId4" Type="http://schemas.openxmlformats.org/officeDocument/2006/relationships/tags" Target="../tags/tag398.xml"/><Relationship Id="rId9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06.xml"/><Relationship Id="rId7" Type="http://schemas.openxmlformats.org/officeDocument/2006/relationships/slideLayout" Target="../slideLayouts/slideLayout21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hyperlink" Target="&#25705;&#25830;&#21147;&#19982;&#29289;&#20307;&#21387;&#21147;&#22823;&#23567;&#30340;&#20851;&#31995;.swf" TargetMode="External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12" Type="http://schemas.openxmlformats.org/officeDocument/2006/relationships/hyperlink" Target="&#25705;&#25830;&#21147;&#19982;&#29289;&#20307;&#34920;&#38754;&#30340;&#31895;&#31961;&#31243;&#24230;&#20851;&#31995;.swf" TargetMode="Externa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414.xml"/><Relationship Id="rId10" Type="http://schemas.openxmlformats.org/officeDocument/2006/relationships/tags" Target="../tags/tag419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5" Type="http://schemas.openxmlformats.org/officeDocument/2006/relationships/tags" Target="../tags/tag431.xml"/><Relationship Id="rId4" Type="http://schemas.openxmlformats.org/officeDocument/2006/relationships/tags" Target="../tags/tag4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36.xml"/><Relationship Id="rId7" Type="http://schemas.openxmlformats.org/officeDocument/2006/relationships/image" Target="../media/image24.jpeg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slideLayout" Target="../slideLayouts/slideLayout35.xml"/><Relationship Id="rId5" Type="http://schemas.openxmlformats.org/officeDocument/2006/relationships/tags" Target="../tags/tag438.xml"/><Relationship Id="rId4" Type="http://schemas.openxmlformats.org/officeDocument/2006/relationships/tags" Target="../tags/tag43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46.xml"/><Relationship Id="rId13" Type="http://schemas.openxmlformats.org/officeDocument/2006/relationships/tags" Target="../tags/tag451.xml"/><Relationship Id="rId18" Type="http://schemas.openxmlformats.org/officeDocument/2006/relationships/tags" Target="../tags/tag456.xml"/><Relationship Id="rId3" Type="http://schemas.openxmlformats.org/officeDocument/2006/relationships/tags" Target="../tags/tag441.xml"/><Relationship Id="rId21" Type="http://schemas.openxmlformats.org/officeDocument/2006/relationships/image" Target="../media/image5.png"/><Relationship Id="rId7" Type="http://schemas.openxmlformats.org/officeDocument/2006/relationships/tags" Target="../tags/tag445.xml"/><Relationship Id="rId12" Type="http://schemas.openxmlformats.org/officeDocument/2006/relationships/tags" Target="../tags/tag450.xml"/><Relationship Id="rId17" Type="http://schemas.openxmlformats.org/officeDocument/2006/relationships/tags" Target="../tags/tag455.xml"/><Relationship Id="rId2" Type="http://schemas.openxmlformats.org/officeDocument/2006/relationships/tags" Target="../tags/tag440.xml"/><Relationship Id="rId16" Type="http://schemas.openxmlformats.org/officeDocument/2006/relationships/tags" Target="../tags/tag454.xml"/><Relationship Id="rId20" Type="http://schemas.openxmlformats.org/officeDocument/2006/relationships/image" Target="../media/image3.png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tags" Target="../tags/tag449.xml"/><Relationship Id="rId5" Type="http://schemas.openxmlformats.org/officeDocument/2006/relationships/tags" Target="../tags/tag443.xml"/><Relationship Id="rId15" Type="http://schemas.openxmlformats.org/officeDocument/2006/relationships/tags" Target="../tags/tag453.xml"/><Relationship Id="rId10" Type="http://schemas.openxmlformats.org/officeDocument/2006/relationships/tags" Target="../tags/tag448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442.xml"/><Relationship Id="rId9" Type="http://schemas.openxmlformats.org/officeDocument/2006/relationships/tags" Target="../tags/tag447.xml"/><Relationship Id="rId14" Type="http://schemas.openxmlformats.org/officeDocument/2006/relationships/tags" Target="../tags/tag452.xml"/><Relationship Id="rId2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13" Type="http://schemas.openxmlformats.org/officeDocument/2006/relationships/tags" Target="../tags/tag469.xml"/><Relationship Id="rId18" Type="http://schemas.openxmlformats.org/officeDocument/2006/relationships/tags" Target="../tags/tag474.xml"/><Relationship Id="rId3" Type="http://schemas.openxmlformats.org/officeDocument/2006/relationships/tags" Target="../tags/tag459.xml"/><Relationship Id="rId21" Type="http://schemas.openxmlformats.org/officeDocument/2006/relationships/slideLayout" Target="../slideLayouts/slideLayout21.xml"/><Relationship Id="rId7" Type="http://schemas.openxmlformats.org/officeDocument/2006/relationships/tags" Target="../tags/tag463.xml"/><Relationship Id="rId12" Type="http://schemas.openxmlformats.org/officeDocument/2006/relationships/tags" Target="../tags/tag468.xml"/><Relationship Id="rId17" Type="http://schemas.openxmlformats.org/officeDocument/2006/relationships/tags" Target="../tags/tag473.xml"/><Relationship Id="rId2" Type="http://schemas.openxmlformats.org/officeDocument/2006/relationships/tags" Target="../tags/tag458.xml"/><Relationship Id="rId16" Type="http://schemas.openxmlformats.org/officeDocument/2006/relationships/tags" Target="../tags/tag472.xml"/><Relationship Id="rId20" Type="http://schemas.openxmlformats.org/officeDocument/2006/relationships/tags" Target="../tags/tag476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tags" Target="../tags/tag467.xml"/><Relationship Id="rId24" Type="http://schemas.openxmlformats.org/officeDocument/2006/relationships/image" Target="../media/image26.png"/><Relationship Id="rId5" Type="http://schemas.openxmlformats.org/officeDocument/2006/relationships/tags" Target="../tags/tag461.xml"/><Relationship Id="rId15" Type="http://schemas.openxmlformats.org/officeDocument/2006/relationships/tags" Target="../tags/tag471.xml"/><Relationship Id="rId23" Type="http://schemas.openxmlformats.org/officeDocument/2006/relationships/image" Target="../media/image25.png"/><Relationship Id="rId10" Type="http://schemas.openxmlformats.org/officeDocument/2006/relationships/tags" Target="../tags/tag466.xml"/><Relationship Id="rId19" Type="http://schemas.openxmlformats.org/officeDocument/2006/relationships/tags" Target="../tags/tag475.xml"/><Relationship Id="rId4" Type="http://schemas.openxmlformats.org/officeDocument/2006/relationships/tags" Target="../tags/tag460.xml"/><Relationship Id="rId9" Type="http://schemas.openxmlformats.org/officeDocument/2006/relationships/tags" Target="../tags/tag465.xml"/><Relationship Id="rId14" Type="http://schemas.openxmlformats.org/officeDocument/2006/relationships/tags" Target="../tags/tag470.xml"/><Relationship Id="rId2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13" Type="http://schemas.openxmlformats.org/officeDocument/2006/relationships/tags" Target="../tags/tag491.xml"/><Relationship Id="rId18" Type="http://schemas.openxmlformats.org/officeDocument/2006/relationships/tags" Target="../tags/tag496.xml"/><Relationship Id="rId3" Type="http://schemas.openxmlformats.org/officeDocument/2006/relationships/tags" Target="../tags/tag481.xml"/><Relationship Id="rId21" Type="http://schemas.openxmlformats.org/officeDocument/2006/relationships/image" Target="../media/image27.png"/><Relationship Id="rId7" Type="http://schemas.openxmlformats.org/officeDocument/2006/relationships/tags" Target="../tags/tag485.xml"/><Relationship Id="rId12" Type="http://schemas.openxmlformats.org/officeDocument/2006/relationships/tags" Target="../tags/tag490.xml"/><Relationship Id="rId17" Type="http://schemas.openxmlformats.org/officeDocument/2006/relationships/tags" Target="../tags/tag495.xml"/><Relationship Id="rId2" Type="http://schemas.openxmlformats.org/officeDocument/2006/relationships/tags" Target="../tags/tag480.xml"/><Relationship Id="rId16" Type="http://schemas.openxmlformats.org/officeDocument/2006/relationships/tags" Target="../tags/tag494.xml"/><Relationship Id="rId20" Type="http://schemas.openxmlformats.org/officeDocument/2006/relationships/slideLayout" Target="../slideLayouts/slideLayout22.xm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tags" Target="../tags/tag489.xml"/><Relationship Id="rId24" Type="http://schemas.openxmlformats.org/officeDocument/2006/relationships/image" Target="../media/image30.png"/><Relationship Id="rId5" Type="http://schemas.openxmlformats.org/officeDocument/2006/relationships/tags" Target="../tags/tag483.xml"/><Relationship Id="rId15" Type="http://schemas.openxmlformats.org/officeDocument/2006/relationships/tags" Target="../tags/tag493.xml"/><Relationship Id="rId23" Type="http://schemas.openxmlformats.org/officeDocument/2006/relationships/image" Target="../media/image29.png"/><Relationship Id="rId10" Type="http://schemas.openxmlformats.org/officeDocument/2006/relationships/tags" Target="../tags/tag488.xml"/><Relationship Id="rId19" Type="http://schemas.openxmlformats.org/officeDocument/2006/relationships/tags" Target="../tags/tag497.xml"/><Relationship Id="rId4" Type="http://schemas.openxmlformats.org/officeDocument/2006/relationships/tags" Target="../tags/tag482.xml"/><Relationship Id="rId9" Type="http://schemas.openxmlformats.org/officeDocument/2006/relationships/tags" Target="../tags/tag487.xml"/><Relationship Id="rId14" Type="http://schemas.openxmlformats.org/officeDocument/2006/relationships/tags" Target="../tags/tag492.xml"/><Relationship Id="rId2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13" Type="http://schemas.openxmlformats.org/officeDocument/2006/relationships/slideLayout" Target="../slideLayouts/slideLayout22.xml"/><Relationship Id="rId18" Type="http://schemas.microsoft.com/office/2007/relationships/hdphoto" Target="../media/hdphoto4.wdp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12" Type="http://schemas.openxmlformats.org/officeDocument/2006/relationships/tags" Target="../tags/tag509.xml"/><Relationship Id="rId17" Type="http://schemas.openxmlformats.org/officeDocument/2006/relationships/image" Target="../media/image33.png"/><Relationship Id="rId2" Type="http://schemas.openxmlformats.org/officeDocument/2006/relationships/tags" Target="../tags/tag499.xml"/><Relationship Id="rId16" Type="http://schemas.microsoft.com/office/2007/relationships/hdphoto" Target="../media/hdphoto3.wdp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tags" Target="../tags/tag508.xml"/><Relationship Id="rId5" Type="http://schemas.openxmlformats.org/officeDocument/2006/relationships/tags" Target="../tags/tag502.xml"/><Relationship Id="rId15" Type="http://schemas.openxmlformats.org/officeDocument/2006/relationships/image" Target="../media/image32.png"/><Relationship Id="rId10" Type="http://schemas.openxmlformats.org/officeDocument/2006/relationships/tags" Target="../tags/tag507.xml"/><Relationship Id="rId4" Type="http://schemas.openxmlformats.org/officeDocument/2006/relationships/tags" Target="../tags/tag501.xml"/><Relationship Id="rId9" Type="http://schemas.openxmlformats.org/officeDocument/2006/relationships/tags" Target="../tags/tag506.xml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image" Target="../media/image34.png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slideLayout" Target="../slideLayouts/slideLayout22.xml"/><Relationship Id="rId5" Type="http://schemas.openxmlformats.org/officeDocument/2006/relationships/tags" Target="../tags/tag514.xml"/><Relationship Id="rId10" Type="http://schemas.openxmlformats.org/officeDocument/2006/relationships/tags" Target="../tags/tag519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524.xml"/><Relationship Id="rId7" Type="http://schemas.openxmlformats.org/officeDocument/2006/relationships/slideLayout" Target="../slideLayouts/slideLayout22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5" Type="http://schemas.openxmlformats.org/officeDocument/2006/relationships/tags" Target="../tags/tag526.xml"/><Relationship Id="rId4" Type="http://schemas.openxmlformats.org/officeDocument/2006/relationships/tags" Target="../tags/tag525.xml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532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39.jpeg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11" Type="http://schemas.microsoft.com/office/2007/relationships/hdphoto" Target="../media/hdphoto6.wdp"/><Relationship Id="rId5" Type="http://schemas.openxmlformats.org/officeDocument/2006/relationships/tags" Target="../tags/tag534.xml"/><Relationship Id="rId10" Type="http://schemas.openxmlformats.org/officeDocument/2006/relationships/image" Target="../media/image38.png"/><Relationship Id="rId4" Type="http://schemas.openxmlformats.org/officeDocument/2006/relationships/tags" Target="../tags/tag533.xml"/><Relationship Id="rId9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tags" Target="../tags/tag538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44.png"/><Relationship Id="rId2" Type="http://schemas.openxmlformats.org/officeDocument/2006/relationships/tags" Target="../tags/tag537.xml"/><Relationship Id="rId1" Type="http://schemas.openxmlformats.org/officeDocument/2006/relationships/tags" Target="../tags/tag536.xml"/><Relationship Id="rId6" Type="http://schemas.openxmlformats.org/officeDocument/2006/relationships/tags" Target="../tags/tag541.xml"/><Relationship Id="rId11" Type="http://schemas.openxmlformats.org/officeDocument/2006/relationships/image" Target="../media/image43.png"/><Relationship Id="rId5" Type="http://schemas.openxmlformats.org/officeDocument/2006/relationships/tags" Target="../tags/tag540.xml"/><Relationship Id="rId10" Type="http://schemas.openxmlformats.org/officeDocument/2006/relationships/image" Target="../media/image42.png"/><Relationship Id="rId4" Type="http://schemas.openxmlformats.org/officeDocument/2006/relationships/tags" Target="../tags/tag539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549.xml"/><Relationship Id="rId13" Type="http://schemas.openxmlformats.org/officeDocument/2006/relationships/tags" Target="../tags/tag554.xml"/><Relationship Id="rId18" Type="http://schemas.openxmlformats.org/officeDocument/2006/relationships/tags" Target="../tags/tag559.xml"/><Relationship Id="rId3" Type="http://schemas.openxmlformats.org/officeDocument/2006/relationships/tags" Target="../tags/tag544.xml"/><Relationship Id="rId21" Type="http://schemas.openxmlformats.org/officeDocument/2006/relationships/tags" Target="../tags/tag562.xml"/><Relationship Id="rId7" Type="http://schemas.openxmlformats.org/officeDocument/2006/relationships/tags" Target="../tags/tag548.xml"/><Relationship Id="rId12" Type="http://schemas.openxmlformats.org/officeDocument/2006/relationships/tags" Target="../tags/tag553.xml"/><Relationship Id="rId17" Type="http://schemas.openxmlformats.org/officeDocument/2006/relationships/tags" Target="../tags/tag558.xml"/><Relationship Id="rId2" Type="http://schemas.openxmlformats.org/officeDocument/2006/relationships/tags" Target="../tags/tag543.xml"/><Relationship Id="rId16" Type="http://schemas.openxmlformats.org/officeDocument/2006/relationships/tags" Target="../tags/tag557.xml"/><Relationship Id="rId20" Type="http://schemas.openxmlformats.org/officeDocument/2006/relationships/tags" Target="../tags/tag561.xml"/><Relationship Id="rId1" Type="http://schemas.openxmlformats.org/officeDocument/2006/relationships/tags" Target="../tags/tag542.xml"/><Relationship Id="rId6" Type="http://schemas.openxmlformats.org/officeDocument/2006/relationships/tags" Target="../tags/tag547.xml"/><Relationship Id="rId11" Type="http://schemas.openxmlformats.org/officeDocument/2006/relationships/tags" Target="../tags/tag552.xml"/><Relationship Id="rId5" Type="http://schemas.openxmlformats.org/officeDocument/2006/relationships/tags" Target="../tags/tag546.xml"/><Relationship Id="rId15" Type="http://schemas.openxmlformats.org/officeDocument/2006/relationships/tags" Target="../tags/tag556.xml"/><Relationship Id="rId10" Type="http://schemas.openxmlformats.org/officeDocument/2006/relationships/tags" Target="../tags/tag551.xml"/><Relationship Id="rId19" Type="http://schemas.openxmlformats.org/officeDocument/2006/relationships/tags" Target="../tags/tag560.xml"/><Relationship Id="rId4" Type="http://schemas.openxmlformats.org/officeDocument/2006/relationships/tags" Target="../tags/tag545.xml"/><Relationship Id="rId9" Type="http://schemas.openxmlformats.org/officeDocument/2006/relationships/tags" Target="../tags/tag550.xml"/><Relationship Id="rId14" Type="http://schemas.openxmlformats.org/officeDocument/2006/relationships/tags" Target="../tags/tag555.xml"/><Relationship Id="rId22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565.xml"/><Relationship Id="rId7" Type="http://schemas.openxmlformats.org/officeDocument/2006/relationships/slideLayout" Target="../slideLayouts/slideLayout22.xml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6" Type="http://schemas.openxmlformats.org/officeDocument/2006/relationships/tags" Target="../tags/tag568.xml"/><Relationship Id="rId5" Type="http://schemas.openxmlformats.org/officeDocument/2006/relationships/tags" Target="../tags/tag567.xml"/><Relationship Id="rId4" Type="http://schemas.openxmlformats.org/officeDocument/2006/relationships/tags" Target="../tags/tag56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tags" Target="../tags/tag571.xml"/><Relationship Id="rId7" Type="http://schemas.openxmlformats.org/officeDocument/2006/relationships/image" Target="../media/image46.png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573.xml"/><Relationship Id="rId4" Type="http://schemas.openxmlformats.org/officeDocument/2006/relationships/tags" Target="../tags/tag572.xml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576.xml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578.xml"/><Relationship Id="rId4" Type="http://schemas.openxmlformats.org/officeDocument/2006/relationships/tags" Target="../tags/tag5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581.xml"/><Relationship Id="rId7" Type="http://schemas.openxmlformats.org/officeDocument/2006/relationships/image" Target="../media/image48.jpeg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slideLayout" Target="../slideLayouts/slideLayout35.xml"/><Relationship Id="rId5" Type="http://schemas.openxmlformats.org/officeDocument/2006/relationships/tags" Target="../tags/tag583.xml"/><Relationship Id="rId4" Type="http://schemas.openxmlformats.org/officeDocument/2006/relationships/tags" Target="../tags/tag58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586.xml"/><Relationship Id="rId2" Type="http://schemas.openxmlformats.org/officeDocument/2006/relationships/tags" Target="../tags/tag585.xml"/><Relationship Id="rId1" Type="http://schemas.openxmlformats.org/officeDocument/2006/relationships/tags" Target="../tags/tag584.xml"/><Relationship Id="rId4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589.xml"/><Relationship Id="rId7" Type="http://schemas.openxmlformats.org/officeDocument/2006/relationships/image" Target="../media/image4.jpeg"/><Relationship Id="rId2" Type="http://schemas.openxmlformats.org/officeDocument/2006/relationships/tags" Target="../tags/tag588.xml"/><Relationship Id="rId1" Type="http://schemas.openxmlformats.org/officeDocument/2006/relationships/tags" Target="../tags/tag587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591.xml"/><Relationship Id="rId4" Type="http://schemas.openxmlformats.org/officeDocument/2006/relationships/tags" Target="../tags/tag59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94.xml"/><Relationship Id="rId7" Type="http://schemas.openxmlformats.org/officeDocument/2006/relationships/slideLayout" Target="../slideLayouts/slideLayout22.xml"/><Relationship Id="rId2" Type="http://schemas.openxmlformats.org/officeDocument/2006/relationships/tags" Target="../tags/tag593.xml"/><Relationship Id="rId1" Type="http://schemas.openxmlformats.org/officeDocument/2006/relationships/tags" Target="../tags/tag592.xml"/><Relationship Id="rId6" Type="http://schemas.openxmlformats.org/officeDocument/2006/relationships/tags" Target="../tags/tag597.xml"/><Relationship Id="rId5" Type="http://schemas.openxmlformats.org/officeDocument/2006/relationships/tags" Target="../tags/tag596.xml"/><Relationship Id="rId4" Type="http://schemas.openxmlformats.org/officeDocument/2006/relationships/tags" Target="../tags/tag595.xml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tags" Target="../tags/tag255.xml"/><Relationship Id="rId18" Type="http://schemas.openxmlformats.org/officeDocument/2006/relationships/tags" Target="../tags/tag260.xml"/><Relationship Id="rId26" Type="http://schemas.openxmlformats.org/officeDocument/2006/relationships/slideLayout" Target="../slideLayouts/slideLayout21.xml"/><Relationship Id="rId3" Type="http://schemas.openxmlformats.org/officeDocument/2006/relationships/tags" Target="../tags/tag245.xml"/><Relationship Id="rId21" Type="http://schemas.openxmlformats.org/officeDocument/2006/relationships/tags" Target="../tags/tag263.xml"/><Relationship Id="rId7" Type="http://schemas.openxmlformats.org/officeDocument/2006/relationships/tags" Target="../tags/tag249.xml"/><Relationship Id="rId12" Type="http://schemas.openxmlformats.org/officeDocument/2006/relationships/tags" Target="../tags/tag254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2" Type="http://schemas.openxmlformats.org/officeDocument/2006/relationships/tags" Target="../tags/tag244.xml"/><Relationship Id="rId16" Type="http://schemas.openxmlformats.org/officeDocument/2006/relationships/tags" Target="../tags/tag258.xml"/><Relationship Id="rId20" Type="http://schemas.openxmlformats.org/officeDocument/2006/relationships/tags" Target="../tags/tag262.xml"/><Relationship Id="rId29" Type="http://schemas.openxmlformats.org/officeDocument/2006/relationships/image" Target="../media/image9.jpeg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tags" Target="../tags/tag253.xml"/><Relationship Id="rId24" Type="http://schemas.openxmlformats.org/officeDocument/2006/relationships/tags" Target="../tags/tag266.xml"/><Relationship Id="rId5" Type="http://schemas.openxmlformats.org/officeDocument/2006/relationships/tags" Target="../tags/tag247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28" Type="http://schemas.openxmlformats.org/officeDocument/2006/relationships/image" Target="../media/image8.jpeg"/><Relationship Id="rId10" Type="http://schemas.openxmlformats.org/officeDocument/2006/relationships/tags" Target="../tags/tag252.xml"/><Relationship Id="rId19" Type="http://schemas.openxmlformats.org/officeDocument/2006/relationships/tags" Target="../tags/tag261.xml"/><Relationship Id="rId31" Type="http://schemas.openxmlformats.org/officeDocument/2006/relationships/image" Target="../media/image11.png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notesSlide" Target="../notesSlides/notesSlide2.xml"/><Relationship Id="rId30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72.xml"/><Relationship Id="rId7" Type="http://schemas.openxmlformats.org/officeDocument/2006/relationships/image" Target="../media/image12.pn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274.xml"/><Relationship Id="rId4" Type="http://schemas.openxmlformats.org/officeDocument/2006/relationships/tags" Target="../tags/tag27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tags" Target="../tags/tag287.xml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tags" Target="../tags/tag286.xml"/><Relationship Id="rId2" Type="http://schemas.openxmlformats.org/officeDocument/2006/relationships/tags" Target="../tags/tag276.xml"/><Relationship Id="rId16" Type="http://schemas.openxmlformats.org/officeDocument/2006/relationships/notesSlide" Target="../notesSlides/notesSlide3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tags" Target="../tags/tag285.xml"/><Relationship Id="rId5" Type="http://schemas.openxmlformats.org/officeDocument/2006/relationships/tags" Target="../tags/tag279.xml"/><Relationship Id="rId15" Type="http://schemas.openxmlformats.org/officeDocument/2006/relationships/slideLayout" Target="../slideLayouts/slideLayout21.xml"/><Relationship Id="rId10" Type="http://schemas.openxmlformats.org/officeDocument/2006/relationships/tags" Target="../tags/tag284.xml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tags" Target="../tags/tag28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14.jpe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slideLayout" Target="../slideLayouts/slideLayout21.xml"/><Relationship Id="rId5" Type="http://schemas.openxmlformats.org/officeDocument/2006/relationships/tags" Target="../tags/tag295.xml"/><Relationship Id="rId10" Type="http://schemas.openxmlformats.org/officeDocument/2006/relationships/tags" Target="../tags/tag300.xml"/><Relationship Id="rId4" Type="http://schemas.openxmlformats.org/officeDocument/2006/relationships/tags" Target="../tags/tag294.xml"/><Relationship Id="rId9" Type="http://schemas.openxmlformats.org/officeDocument/2006/relationships/tags" Target="../tags/tag29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tags" Target="../tags/tag313.xml"/><Relationship Id="rId18" Type="http://schemas.openxmlformats.org/officeDocument/2006/relationships/notesSlide" Target="../notesSlides/notesSlide4.xml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17" Type="http://schemas.openxmlformats.org/officeDocument/2006/relationships/slideLayout" Target="../slideLayouts/slideLayout21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5" Type="http://schemas.openxmlformats.org/officeDocument/2006/relationships/tags" Target="../tags/tag305.xml"/><Relationship Id="rId15" Type="http://schemas.openxmlformats.org/officeDocument/2006/relationships/tags" Target="../tags/tag315.xml"/><Relationship Id="rId10" Type="http://schemas.openxmlformats.org/officeDocument/2006/relationships/tags" Target="../tags/tag310.xml"/><Relationship Id="rId19" Type="http://schemas.openxmlformats.org/officeDocument/2006/relationships/image" Target="../media/image15.png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21.xml"/><Relationship Id="rId7" Type="http://schemas.openxmlformats.org/officeDocument/2006/relationships/slideLayout" Target="../slideLayouts/slideLayout21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tags" Target="../tags/tag3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1812000" y="365812"/>
            <a:ext cx="8568000" cy="4003127"/>
            <a:chOff x="288000" y="-491441"/>
            <a:chExt cx="8568000" cy="4003126"/>
          </a:xfrm>
        </p:grpSpPr>
        <p:grpSp>
          <p:nvGrpSpPr>
            <p:cNvPr id="2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288000" y="372438"/>
              <a:ext cx="8568000" cy="3139247"/>
              <a:chOff x="288000" y="-113946"/>
              <a:chExt cx="8568000" cy="3139247"/>
            </a:xfrm>
          </p:grpSpPr>
          <p:grpSp>
            <p:nvGrpSpPr>
              <p:cNvPr id="3" name="组合 2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88000" y="303213"/>
                <a:ext cx="8568000" cy="2722088"/>
                <a:chOff x="288000" y="303213"/>
                <a:chExt cx="8568000" cy="2722088"/>
              </a:xfrm>
            </p:grpSpPr>
            <p:sp>
              <p:nvSpPr>
                <p:cNvPr id="6" name="矩形 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13994" y="1825422"/>
                  <a:ext cx="8316000" cy="1199879"/>
                </a:xfrm>
                <a:custGeom>
                  <a:avLst/>
                  <a:gdLst>
                    <a:gd name="connsiteX0" fmla="*/ 0 w 8640000"/>
                    <a:gd name="connsiteY0" fmla="*/ 0 h 1218149"/>
                    <a:gd name="connsiteX1" fmla="*/ 8640000 w 8640000"/>
                    <a:gd name="connsiteY1" fmla="*/ 0 h 1218149"/>
                    <a:gd name="connsiteX2" fmla="*/ 8640000 w 8640000"/>
                    <a:gd name="connsiteY2" fmla="*/ 1218149 h 1218149"/>
                    <a:gd name="connsiteX3" fmla="*/ 0 w 8640000"/>
                    <a:gd name="connsiteY3" fmla="*/ 1218149 h 1218149"/>
                    <a:gd name="connsiteX4" fmla="*/ 0 w 8640000"/>
                    <a:gd name="connsiteY4" fmla="*/ 0 h 1218149"/>
                    <a:gd name="connsiteX0-1" fmla="*/ 0 w 8640000"/>
                    <a:gd name="connsiteY0-2" fmla="*/ 0 h 1218149"/>
                    <a:gd name="connsiteX1-3" fmla="*/ 8640000 w 8640000"/>
                    <a:gd name="connsiteY1-4" fmla="*/ 0 h 1218149"/>
                    <a:gd name="connsiteX2-5" fmla="*/ 8640000 w 8640000"/>
                    <a:gd name="connsiteY2-6" fmla="*/ 1218149 h 1218149"/>
                    <a:gd name="connsiteX3-7" fmla="*/ 4329525 w 8640000"/>
                    <a:gd name="connsiteY3-8" fmla="*/ 1209676 h 1218149"/>
                    <a:gd name="connsiteX4-9" fmla="*/ 0 w 8640000"/>
                    <a:gd name="connsiteY4-10" fmla="*/ 1218149 h 1218149"/>
                    <a:gd name="connsiteX5" fmla="*/ 0 w 8640000"/>
                    <a:gd name="connsiteY5" fmla="*/ 0 h 1218149"/>
                    <a:gd name="connsiteX0-11" fmla="*/ 0 w 8640000"/>
                    <a:gd name="connsiteY0-12" fmla="*/ 0 h 1218149"/>
                    <a:gd name="connsiteX1-13" fmla="*/ 8640000 w 8640000"/>
                    <a:gd name="connsiteY1-14" fmla="*/ 0 h 1218149"/>
                    <a:gd name="connsiteX2-15" fmla="*/ 8640000 w 8640000"/>
                    <a:gd name="connsiteY2-16" fmla="*/ 1218149 h 1218149"/>
                    <a:gd name="connsiteX3-17" fmla="*/ 4320000 w 8640000"/>
                    <a:gd name="connsiteY3-18" fmla="*/ 952501 h 1218149"/>
                    <a:gd name="connsiteX4-19" fmla="*/ 0 w 8640000"/>
                    <a:gd name="connsiteY4-20" fmla="*/ 1218149 h 1218149"/>
                    <a:gd name="connsiteX5-21" fmla="*/ 0 w 8640000"/>
                    <a:gd name="connsiteY5-22" fmla="*/ 0 h 1218149"/>
                    <a:gd name="connsiteX0-23" fmla="*/ 0 w 8640000"/>
                    <a:gd name="connsiteY0-24" fmla="*/ 0 h 1218149"/>
                    <a:gd name="connsiteX1-25" fmla="*/ 8640000 w 8640000"/>
                    <a:gd name="connsiteY1-26" fmla="*/ 0 h 1218149"/>
                    <a:gd name="connsiteX2-27" fmla="*/ 8640000 w 8640000"/>
                    <a:gd name="connsiteY2-28" fmla="*/ 1218149 h 1218149"/>
                    <a:gd name="connsiteX3-29" fmla="*/ 4320000 w 8640000"/>
                    <a:gd name="connsiteY3-30" fmla="*/ 952501 h 1218149"/>
                    <a:gd name="connsiteX4-31" fmla="*/ 0 w 8640000"/>
                    <a:gd name="connsiteY4-32" fmla="*/ 1218149 h 1218149"/>
                    <a:gd name="connsiteX5-33" fmla="*/ 0 w 8640000"/>
                    <a:gd name="connsiteY5-34" fmla="*/ 0 h 1218149"/>
                    <a:gd name="connsiteX0-35" fmla="*/ 0 w 8640000"/>
                    <a:gd name="connsiteY0-36" fmla="*/ 0 h 1218149"/>
                    <a:gd name="connsiteX1-37" fmla="*/ 8640000 w 8640000"/>
                    <a:gd name="connsiteY1-38" fmla="*/ 0 h 1218149"/>
                    <a:gd name="connsiteX2-39" fmla="*/ 8640000 w 8640000"/>
                    <a:gd name="connsiteY2-40" fmla="*/ 1218149 h 1218149"/>
                    <a:gd name="connsiteX3-41" fmla="*/ 4329525 w 8640000"/>
                    <a:gd name="connsiteY3-42" fmla="*/ 1019176 h 1218149"/>
                    <a:gd name="connsiteX4-43" fmla="*/ 0 w 8640000"/>
                    <a:gd name="connsiteY4-44" fmla="*/ 1218149 h 1218149"/>
                    <a:gd name="connsiteX5-45" fmla="*/ 0 w 8640000"/>
                    <a:gd name="connsiteY5-46" fmla="*/ 0 h 1218149"/>
                    <a:gd name="connsiteX0-47" fmla="*/ 0 w 8640000"/>
                    <a:gd name="connsiteY0-48" fmla="*/ 0 h 1218149"/>
                    <a:gd name="connsiteX1-49" fmla="*/ 8640000 w 8640000"/>
                    <a:gd name="connsiteY1-50" fmla="*/ 0 h 1218149"/>
                    <a:gd name="connsiteX2-51" fmla="*/ 8640000 w 8640000"/>
                    <a:gd name="connsiteY2-52" fmla="*/ 1218149 h 1218149"/>
                    <a:gd name="connsiteX3-53" fmla="*/ 4329525 w 8640000"/>
                    <a:gd name="connsiteY3-54" fmla="*/ 1038226 h 1218149"/>
                    <a:gd name="connsiteX4-55" fmla="*/ 0 w 8640000"/>
                    <a:gd name="connsiteY4-56" fmla="*/ 1218149 h 1218149"/>
                    <a:gd name="connsiteX5-57" fmla="*/ 0 w 8640000"/>
                    <a:gd name="connsiteY5-58" fmla="*/ 0 h 1218149"/>
                    <a:gd name="connsiteX0-59" fmla="*/ 0 w 8640000"/>
                    <a:gd name="connsiteY0-60" fmla="*/ 0 h 1218149"/>
                    <a:gd name="connsiteX1-61" fmla="*/ 8640000 w 8640000"/>
                    <a:gd name="connsiteY1-62" fmla="*/ 0 h 1218149"/>
                    <a:gd name="connsiteX2-63" fmla="*/ 8640000 w 8640000"/>
                    <a:gd name="connsiteY2-64" fmla="*/ 1218149 h 1218149"/>
                    <a:gd name="connsiteX3-65" fmla="*/ 4329525 w 8640000"/>
                    <a:gd name="connsiteY3-66" fmla="*/ 1104901 h 1218149"/>
                    <a:gd name="connsiteX4-67" fmla="*/ 0 w 8640000"/>
                    <a:gd name="connsiteY4-68" fmla="*/ 1218149 h 1218149"/>
                    <a:gd name="connsiteX5-69" fmla="*/ 0 w 8640000"/>
                    <a:gd name="connsiteY5-70" fmla="*/ 0 h 1218149"/>
                    <a:gd name="connsiteX0-71" fmla="*/ 0 w 8640000"/>
                    <a:gd name="connsiteY0-72" fmla="*/ 0 h 1218149"/>
                    <a:gd name="connsiteX1-73" fmla="*/ 8640000 w 8640000"/>
                    <a:gd name="connsiteY1-74" fmla="*/ 0 h 1218149"/>
                    <a:gd name="connsiteX2-75" fmla="*/ 8640000 w 8640000"/>
                    <a:gd name="connsiteY2-76" fmla="*/ 1218149 h 1218149"/>
                    <a:gd name="connsiteX3-77" fmla="*/ 4329525 w 8640000"/>
                    <a:gd name="connsiteY3-78" fmla="*/ 1133476 h 1218149"/>
                    <a:gd name="connsiteX4-79" fmla="*/ 0 w 8640000"/>
                    <a:gd name="connsiteY4-80" fmla="*/ 1218149 h 1218149"/>
                    <a:gd name="connsiteX5-81" fmla="*/ 0 w 8640000"/>
                    <a:gd name="connsiteY5-82" fmla="*/ 0 h 1218149"/>
                    <a:gd name="connsiteX0-83" fmla="*/ 0 w 8640000"/>
                    <a:gd name="connsiteY0-84" fmla="*/ 0 h 1218149"/>
                    <a:gd name="connsiteX1-85" fmla="*/ 8640000 w 8640000"/>
                    <a:gd name="connsiteY1-86" fmla="*/ 0 h 1218149"/>
                    <a:gd name="connsiteX2-87" fmla="*/ 8640000 w 8640000"/>
                    <a:gd name="connsiteY2-88" fmla="*/ 1218149 h 1218149"/>
                    <a:gd name="connsiteX3-89" fmla="*/ 4329526 w 8640000"/>
                    <a:gd name="connsiteY3-90" fmla="*/ 1095376 h 1218149"/>
                    <a:gd name="connsiteX4-91" fmla="*/ 0 w 8640000"/>
                    <a:gd name="connsiteY4-92" fmla="*/ 1218149 h 1218149"/>
                    <a:gd name="connsiteX5-93" fmla="*/ 0 w 8640000"/>
                    <a:gd name="connsiteY5-94" fmla="*/ 0 h 121814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8640000" h="1218149">
                      <a:moveTo>
                        <a:pt x="0" y="0"/>
                      </a:moveTo>
                      <a:lnTo>
                        <a:pt x="8640000" y="0"/>
                      </a:lnTo>
                      <a:lnTo>
                        <a:pt x="8640000" y="1218149"/>
                      </a:lnTo>
                      <a:cubicBezTo>
                        <a:pt x="7200000" y="1129600"/>
                        <a:pt x="5712376" y="1092552"/>
                        <a:pt x="4329526" y="1095376"/>
                      </a:cubicBezTo>
                      <a:cubicBezTo>
                        <a:pt x="2946676" y="1098200"/>
                        <a:pt x="1440000" y="1129600"/>
                        <a:pt x="0" y="121814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165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" name="矩形 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88000" y="303213"/>
                  <a:ext cx="8568000" cy="272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695685" y="-113946"/>
                <a:ext cx="475529" cy="62794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 flipH="1">
                <a:off x="7972785" y="-113946"/>
                <a:ext cx="475529" cy="627942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>
              <p:custDataLst>
                <p:tags r:id="rId6"/>
              </p:custDataLst>
            </p:nvPr>
          </p:nvGrpSpPr>
          <p:grpSpPr>
            <a:xfrm>
              <a:off x="904264" y="-491441"/>
              <a:ext cx="72656" cy="910743"/>
              <a:chOff x="903657" y="-443010"/>
              <a:chExt cx="68559" cy="859387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>
              <p:custDataLst>
                <p:tags r:id="rId7"/>
              </p:custDataLst>
            </p:nvPr>
          </p:nvGrpSpPr>
          <p:grpSpPr>
            <a:xfrm>
              <a:off x="8182767" y="-491441"/>
              <a:ext cx="72656" cy="910743"/>
              <a:chOff x="903657" y="-443010"/>
              <a:chExt cx="68559" cy="859387"/>
            </a:xfrm>
          </p:grpSpPr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56000" y="2000368"/>
            <a:ext cx="8280000" cy="9648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956000" y="3190926"/>
            <a:ext cx="8280000" cy="4761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第三节 </a:t>
            </a:r>
            <a:r>
              <a:rPr lang="zh-CN" sz="3200" b="1">
                <a:latin typeface="微软雅黑" panose="020B0503020204020204" pitchFamily="34" charset="-122"/>
                <a:sym typeface="+mn-ea"/>
              </a:rPr>
              <a:t>摩擦力</a:t>
            </a:r>
            <a:r>
              <a:rPr lang="en-US" altLang="zh-CN" sz="3200" b="1">
                <a:latin typeface="微软雅黑" panose="020B0503020204020204" pitchFamily="34" charset="-122"/>
                <a:sym typeface="+mn-ea"/>
              </a:rPr>
              <a:t> </a:t>
            </a:r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第</a:t>
            </a:r>
            <a:r>
              <a:rPr lang="en-US" altLang="zh-CN" sz="3200" b="1">
                <a:latin typeface="微软雅黑" panose="020B0503020204020204" pitchFamily="34" charset="-122"/>
                <a:sym typeface="+mn-ea"/>
              </a:rPr>
              <a:t>1</a:t>
            </a:r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课时</a:t>
            </a:r>
            <a:endParaRPr lang="en-US" altLang="zh-CN" sz="3200" b="1">
              <a:latin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637403" y="2098095"/>
            <a:ext cx="29171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</a:rPr>
              <a:t>第七章   </a:t>
            </a:r>
            <a:r>
              <a:rPr lang="zh-CN" sz="4400" b="1">
                <a:solidFill>
                  <a:schemeClr val="bg1"/>
                </a:solidFill>
                <a:latin typeface="微软雅黑" panose="020B0503020204020204" pitchFamily="34" charset="-122"/>
              </a:rPr>
              <a:t>力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3"/>
          <p:cNvSpPr txBox="1"/>
          <p:nvPr>
            <p:custDataLst>
              <p:tags r:id="rId1"/>
            </p:custDataLst>
          </p:nvPr>
        </p:nvSpPr>
        <p:spPr>
          <a:xfrm>
            <a:off x="3088005" y="546735"/>
            <a:ext cx="67386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把木块平放在木板上，测出摩擦力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</a:t>
            </a:r>
          </a:p>
        </p:txBody>
      </p:sp>
      <p:sp>
        <p:nvSpPr>
          <p:cNvPr id="108548" name="Text Box 4"/>
          <p:cNvSpPr txBox="1"/>
          <p:nvPr>
            <p:custDataLst>
              <p:tags r:id="rId2"/>
            </p:custDataLst>
          </p:nvPr>
        </p:nvSpPr>
        <p:spPr>
          <a:xfrm>
            <a:off x="3088005" y="1905000"/>
            <a:ext cx="62033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在木块上放砝码，测出摩擦力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</a:t>
            </a:r>
          </a:p>
        </p:txBody>
      </p:sp>
      <p:sp>
        <p:nvSpPr>
          <p:cNvPr id="108549" name="Text Box 5"/>
          <p:cNvSpPr txBox="1"/>
          <p:nvPr>
            <p:custDataLst>
              <p:tags r:id="rId3"/>
            </p:custDataLst>
          </p:nvPr>
        </p:nvSpPr>
        <p:spPr>
          <a:xfrm>
            <a:off x="3088005" y="3505200"/>
            <a:ext cx="72421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在木板上固定好毛巾，测出摩擦力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endParaRPr lang="zh-CN" altLang="en-US" sz="2800" b="1" baseline="-25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3" name="Group 6"/>
          <p:cNvGrpSpPr/>
          <p:nvPr>
            <p:custDataLst>
              <p:tags r:id="rId4"/>
            </p:custDataLst>
          </p:nvPr>
        </p:nvGrpSpPr>
        <p:grpSpPr>
          <a:xfrm>
            <a:off x="4273868" y="1238250"/>
            <a:ext cx="2743200" cy="457200"/>
            <a:chOff x="1296" y="1113"/>
            <a:chExt cx="1728" cy="288"/>
          </a:xfrm>
        </p:grpSpPr>
        <p:sp>
          <p:nvSpPr>
            <p:cNvPr id="23559" name="Rectangle 7" descr="深色木质"/>
            <p:cNvSpPr/>
            <p:nvPr>
              <p:custDataLst>
                <p:tags r:id="rId41"/>
              </p:custDataLst>
            </p:nvPr>
          </p:nvSpPr>
          <p:spPr>
            <a:xfrm>
              <a:off x="1296" y="1113"/>
              <a:ext cx="480" cy="288"/>
            </a:xfrm>
            <a:prstGeom prst="rect">
              <a:avLst/>
            </a:prstGeom>
            <a:blipFill rotWithShape="0">
              <a:blip r:embed="rId47"/>
              <a:stretch>
                <a:fillRect/>
              </a:stretch>
            </a:blip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60" name="Rectangle 8"/>
            <p:cNvSpPr/>
            <p:nvPr>
              <p:custDataLst>
                <p:tags r:id="rId42"/>
              </p:custDataLst>
            </p:nvPr>
          </p:nvSpPr>
          <p:spPr>
            <a:xfrm>
              <a:off x="2112" y="1213"/>
              <a:ext cx="624" cy="96"/>
            </a:xfrm>
            <a:prstGeom prst="rect">
              <a:avLst/>
            </a:prstGeom>
            <a:solidFill>
              <a:srgbClr val="FF9900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61" name="Oval 9"/>
            <p:cNvSpPr/>
            <p:nvPr>
              <p:custDataLst>
                <p:tags r:id="rId43"/>
              </p:custDataLst>
            </p:nvPr>
          </p:nvSpPr>
          <p:spPr>
            <a:xfrm>
              <a:off x="2880" y="1187"/>
              <a:ext cx="144" cy="144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62" name="Line 10"/>
            <p:cNvSpPr/>
            <p:nvPr>
              <p:custDataLst>
                <p:tags r:id="rId44"/>
              </p:custDataLst>
            </p:nvPr>
          </p:nvSpPr>
          <p:spPr>
            <a:xfrm>
              <a:off x="1776" y="1248"/>
              <a:ext cx="33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63" name="Line 11"/>
            <p:cNvSpPr/>
            <p:nvPr>
              <p:custDataLst>
                <p:tags r:id="rId45"/>
              </p:custDataLst>
            </p:nvPr>
          </p:nvSpPr>
          <p:spPr>
            <a:xfrm>
              <a:off x="2736" y="1248"/>
              <a:ext cx="1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4" name="Group 12"/>
          <p:cNvGrpSpPr/>
          <p:nvPr>
            <p:custDataLst>
              <p:tags r:id="rId5"/>
            </p:custDataLst>
          </p:nvPr>
        </p:nvGrpSpPr>
        <p:grpSpPr>
          <a:xfrm>
            <a:off x="4283393" y="2811463"/>
            <a:ext cx="2743200" cy="457200"/>
            <a:chOff x="1296" y="1113"/>
            <a:chExt cx="1728" cy="288"/>
          </a:xfrm>
        </p:grpSpPr>
        <p:sp>
          <p:nvSpPr>
            <p:cNvPr id="23565" name="Rectangle 13" descr="深色木质"/>
            <p:cNvSpPr/>
            <p:nvPr>
              <p:custDataLst>
                <p:tags r:id="rId36"/>
              </p:custDataLst>
            </p:nvPr>
          </p:nvSpPr>
          <p:spPr>
            <a:xfrm>
              <a:off x="1296" y="1113"/>
              <a:ext cx="480" cy="288"/>
            </a:xfrm>
            <a:prstGeom prst="rect">
              <a:avLst/>
            </a:prstGeom>
            <a:blipFill rotWithShape="0">
              <a:blip r:embed="rId47"/>
              <a:stretch>
                <a:fillRect/>
              </a:stretch>
            </a:blip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66" name="Rectangle 14"/>
            <p:cNvSpPr/>
            <p:nvPr>
              <p:custDataLst>
                <p:tags r:id="rId37"/>
              </p:custDataLst>
            </p:nvPr>
          </p:nvSpPr>
          <p:spPr>
            <a:xfrm>
              <a:off x="2112" y="1213"/>
              <a:ext cx="624" cy="96"/>
            </a:xfrm>
            <a:prstGeom prst="rect">
              <a:avLst/>
            </a:prstGeom>
            <a:solidFill>
              <a:srgbClr val="FF9900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67" name="Oval 15"/>
            <p:cNvSpPr/>
            <p:nvPr>
              <p:custDataLst>
                <p:tags r:id="rId38"/>
              </p:custDataLst>
            </p:nvPr>
          </p:nvSpPr>
          <p:spPr>
            <a:xfrm>
              <a:off x="2880" y="1187"/>
              <a:ext cx="144" cy="144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68" name="Line 16"/>
            <p:cNvSpPr/>
            <p:nvPr>
              <p:custDataLst>
                <p:tags r:id="rId39"/>
              </p:custDataLst>
            </p:nvPr>
          </p:nvSpPr>
          <p:spPr>
            <a:xfrm>
              <a:off x="1776" y="1248"/>
              <a:ext cx="33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69" name="Line 17"/>
            <p:cNvSpPr/>
            <p:nvPr>
              <p:custDataLst>
                <p:tags r:id="rId40"/>
              </p:custDataLst>
            </p:nvPr>
          </p:nvSpPr>
          <p:spPr>
            <a:xfrm>
              <a:off x="2736" y="1248"/>
              <a:ext cx="1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5" name="Group 18"/>
          <p:cNvGrpSpPr/>
          <p:nvPr>
            <p:custDataLst>
              <p:tags r:id="rId6"/>
            </p:custDataLst>
          </p:nvPr>
        </p:nvGrpSpPr>
        <p:grpSpPr>
          <a:xfrm>
            <a:off x="4300855" y="4019550"/>
            <a:ext cx="2743200" cy="457200"/>
            <a:chOff x="1296" y="1113"/>
            <a:chExt cx="1728" cy="288"/>
          </a:xfrm>
        </p:grpSpPr>
        <p:sp>
          <p:nvSpPr>
            <p:cNvPr id="23571" name="Rectangle 19" descr="深色木质"/>
            <p:cNvSpPr/>
            <p:nvPr>
              <p:custDataLst>
                <p:tags r:id="rId31"/>
              </p:custDataLst>
            </p:nvPr>
          </p:nvSpPr>
          <p:spPr>
            <a:xfrm>
              <a:off x="1296" y="1113"/>
              <a:ext cx="480" cy="288"/>
            </a:xfrm>
            <a:prstGeom prst="rect">
              <a:avLst/>
            </a:prstGeom>
            <a:blipFill rotWithShape="0">
              <a:blip r:embed="rId47"/>
              <a:stretch>
                <a:fillRect/>
              </a:stretch>
            </a:blip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72" name="Rectangle 20"/>
            <p:cNvSpPr/>
            <p:nvPr>
              <p:custDataLst>
                <p:tags r:id="rId32"/>
              </p:custDataLst>
            </p:nvPr>
          </p:nvSpPr>
          <p:spPr>
            <a:xfrm>
              <a:off x="2112" y="1213"/>
              <a:ext cx="624" cy="96"/>
            </a:xfrm>
            <a:prstGeom prst="rect">
              <a:avLst/>
            </a:prstGeom>
            <a:solidFill>
              <a:srgbClr val="FF9900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73" name="Oval 21"/>
            <p:cNvSpPr/>
            <p:nvPr>
              <p:custDataLst>
                <p:tags r:id="rId33"/>
              </p:custDataLst>
            </p:nvPr>
          </p:nvSpPr>
          <p:spPr>
            <a:xfrm>
              <a:off x="2880" y="1187"/>
              <a:ext cx="144" cy="144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74" name="Line 22"/>
            <p:cNvSpPr/>
            <p:nvPr>
              <p:custDataLst>
                <p:tags r:id="rId34"/>
              </p:custDataLst>
            </p:nvPr>
          </p:nvSpPr>
          <p:spPr>
            <a:xfrm>
              <a:off x="1776" y="1248"/>
              <a:ext cx="33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75" name="Line 23"/>
            <p:cNvSpPr/>
            <p:nvPr>
              <p:custDataLst>
                <p:tags r:id="rId35"/>
              </p:custDataLst>
            </p:nvPr>
          </p:nvSpPr>
          <p:spPr>
            <a:xfrm>
              <a:off x="2736" y="1248"/>
              <a:ext cx="1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" name="Group 24"/>
          <p:cNvGrpSpPr/>
          <p:nvPr>
            <p:custDataLst>
              <p:tags r:id="rId7"/>
            </p:custDataLst>
          </p:nvPr>
        </p:nvGrpSpPr>
        <p:grpSpPr>
          <a:xfrm>
            <a:off x="4491355" y="2382838"/>
            <a:ext cx="304800" cy="436562"/>
            <a:chOff x="5171" y="2029"/>
            <a:chExt cx="192" cy="371"/>
          </a:xfrm>
        </p:grpSpPr>
        <p:sp>
          <p:nvSpPr>
            <p:cNvPr id="23577" name="Rectangle 25"/>
            <p:cNvSpPr/>
            <p:nvPr>
              <p:custDataLst>
                <p:tags r:id="rId29"/>
              </p:custDataLst>
            </p:nvPr>
          </p:nvSpPr>
          <p:spPr>
            <a:xfrm>
              <a:off x="5171" y="2112"/>
              <a:ext cx="192" cy="288"/>
            </a:xfrm>
            <a:prstGeom prst="rect">
              <a:avLst/>
            </a:prstGeom>
            <a:solidFill>
              <a:schemeClr val="folHlink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78" name="Rectangle 26"/>
            <p:cNvSpPr/>
            <p:nvPr>
              <p:custDataLst>
                <p:tags r:id="rId30"/>
              </p:custDataLst>
            </p:nvPr>
          </p:nvSpPr>
          <p:spPr>
            <a:xfrm>
              <a:off x="5219" y="2029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8571" name="Line 27"/>
          <p:cNvSpPr/>
          <p:nvPr>
            <p:custDataLst>
              <p:tags r:id="rId8"/>
            </p:custDataLst>
          </p:nvPr>
        </p:nvSpPr>
        <p:spPr>
          <a:xfrm>
            <a:off x="3224530" y="1684338"/>
            <a:ext cx="70866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08572" name="Text Box 28"/>
          <p:cNvSpPr txBox="1"/>
          <p:nvPr>
            <p:custDataLst>
              <p:tags r:id="rId9"/>
            </p:custDataLst>
          </p:nvPr>
        </p:nvSpPr>
        <p:spPr>
          <a:xfrm>
            <a:off x="10287318" y="1400175"/>
            <a:ext cx="106838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木板</a:t>
            </a:r>
          </a:p>
        </p:txBody>
      </p:sp>
      <p:sp>
        <p:nvSpPr>
          <p:cNvPr id="108573" name="Line 29"/>
          <p:cNvSpPr/>
          <p:nvPr>
            <p:custDataLst>
              <p:tags r:id="rId10"/>
            </p:custDataLst>
          </p:nvPr>
        </p:nvSpPr>
        <p:spPr>
          <a:xfrm>
            <a:off x="3113405" y="3276600"/>
            <a:ext cx="70866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08574" name="Text Box 30"/>
          <p:cNvSpPr txBox="1"/>
          <p:nvPr>
            <p:custDataLst>
              <p:tags r:id="rId11"/>
            </p:custDataLst>
          </p:nvPr>
        </p:nvSpPr>
        <p:spPr>
          <a:xfrm>
            <a:off x="10265093" y="2805113"/>
            <a:ext cx="139541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木板</a:t>
            </a:r>
          </a:p>
        </p:txBody>
      </p:sp>
      <p:grpSp>
        <p:nvGrpSpPr>
          <p:cNvPr id="7" name="Group 31"/>
          <p:cNvGrpSpPr/>
          <p:nvPr>
            <p:custDataLst>
              <p:tags r:id="rId12"/>
            </p:custDataLst>
          </p:nvPr>
        </p:nvGrpSpPr>
        <p:grpSpPr>
          <a:xfrm>
            <a:off x="3357880" y="4105275"/>
            <a:ext cx="7993063" cy="460375"/>
            <a:chOff x="720" y="3792"/>
            <a:chExt cx="5035" cy="290"/>
          </a:xfrm>
        </p:grpSpPr>
        <p:sp>
          <p:nvSpPr>
            <p:cNvPr id="23584" name="Line 32"/>
            <p:cNvSpPr/>
            <p:nvPr>
              <p:custDataLst>
                <p:tags r:id="rId27"/>
              </p:custDataLst>
            </p:nvPr>
          </p:nvSpPr>
          <p:spPr>
            <a:xfrm>
              <a:off x="720" y="4032"/>
              <a:ext cx="4464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85" name="Text Box 33"/>
            <p:cNvSpPr txBox="1"/>
            <p:nvPr>
              <p:custDataLst>
                <p:tags r:id="rId28"/>
              </p:custDataLst>
            </p:nvPr>
          </p:nvSpPr>
          <p:spPr>
            <a:xfrm>
              <a:off x="5256" y="3792"/>
              <a:ext cx="499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毛巾</a:t>
              </a:r>
            </a:p>
          </p:txBody>
        </p:sp>
      </p:grpSp>
      <p:sp>
        <p:nvSpPr>
          <p:cNvPr id="16399" name="Rectangle 34"/>
          <p:cNvSpPr/>
          <p:nvPr>
            <p:custDataLst>
              <p:tags r:id="rId13"/>
            </p:custDataLst>
          </p:nvPr>
        </p:nvSpPr>
        <p:spPr>
          <a:xfrm>
            <a:off x="3088005" y="4929188"/>
            <a:ext cx="6705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将木块侧放在木板上，测出摩擦力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800" b="1" baseline="-25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8" name="Group 35"/>
          <p:cNvGrpSpPr/>
          <p:nvPr>
            <p:custDataLst>
              <p:tags r:id="rId14"/>
            </p:custDataLst>
          </p:nvPr>
        </p:nvGrpSpPr>
        <p:grpSpPr>
          <a:xfrm>
            <a:off x="4383406" y="5403850"/>
            <a:ext cx="2535238" cy="749300"/>
            <a:chOff x="1427" y="929"/>
            <a:chExt cx="1597" cy="472"/>
          </a:xfrm>
        </p:grpSpPr>
        <p:sp>
          <p:nvSpPr>
            <p:cNvPr id="23588" name="Rectangle 36" descr="深色木质"/>
            <p:cNvSpPr/>
            <p:nvPr>
              <p:custDataLst>
                <p:tags r:id="rId22"/>
              </p:custDataLst>
            </p:nvPr>
          </p:nvSpPr>
          <p:spPr>
            <a:xfrm>
              <a:off x="1427" y="929"/>
              <a:ext cx="350" cy="472"/>
            </a:xfrm>
            <a:prstGeom prst="rect">
              <a:avLst/>
            </a:prstGeom>
            <a:blipFill rotWithShape="0">
              <a:blip r:embed="rId47"/>
              <a:stretch>
                <a:fillRect/>
              </a:stretch>
            </a:blip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89" name="Rectangle 37"/>
            <p:cNvSpPr/>
            <p:nvPr>
              <p:custDataLst>
                <p:tags r:id="rId23"/>
              </p:custDataLst>
            </p:nvPr>
          </p:nvSpPr>
          <p:spPr>
            <a:xfrm>
              <a:off x="2112" y="1213"/>
              <a:ext cx="624" cy="96"/>
            </a:xfrm>
            <a:prstGeom prst="rect">
              <a:avLst/>
            </a:prstGeom>
            <a:solidFill>
              <a:srgbClr val="FF9900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90" name="Oval 38"/>
            <p:cNvSpPr/>
            <p:nvPr>
              <p:custDataLst>
                <p:tags r:id="rId24"/>
              </p:custDataLst>
            </p:nvPr>
          </p:nvSpPr>
          <p:spPr>
            <a:xfrm>
              <a:off x="2880" y="1187"/>
              <a:ext cx="144" cy="144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91" name="Line 39"/>
            <p:cNvSpPr/>
            <p:nvPr>
              <p:custDataLst>
                <p:tags r:id="rId25"/>
              </p:custDataLst>
            </p:nvPr>
          </p:nvSpPr>
          <p:spPr>
            <a:xfrm>
              <a:off x="1776" y="1248"/>
              <a:ext cx="33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92" name="Line 40"/>
            <p:cNvSpPr/>
            <p:nvPr>
              <p:custDataLst>
                <p:tags r:id="rId26"/>
              </p:custDataLst>
            </p:nvPr>
          </p:nvSpPr>
          <p:spPr>
            <a:xfrm>
              <a:off x="2736" y="1248"/>
              <a:ext cx="1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108585" name="Line 41"/>
          <p:cNvSpPr/>
          <p:nvPr>
            <p:custDataLst>
              <p:tags r:id="rId15"/>
            </p:custDataLst>
          </p:nvPr>
        </p:nvSpPr>
        <p:spPr>
          <a:xfrm>
            <a:off x="3126105" y="6142038"/>
            <a:ext cx="70866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08586" name="Text Box 42"/>
          <p:cNvSpPr txBox="1"/>
          <p:nvPr>
            <p:custDataLst>
              <p:tags r:id="rId16"/>
            </p:custDataLst>
          </p:nvPr>
        </p:nvSpPr>
        <p:spPr>
          <a:xfrm>
            <a:off x="10188893" y="5857875"/>
            <a:ext cx="116681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木板</a:t>
            </a:r>
          </a:p>
        </p:txBody>
      </p:sp>
      <p:sp>
        <p:nvSpPr>
          <p:cNvPr id="16428" name="Line 44"/>
          <p:cNvSpPr/>
          <p:nvPr>
            <p:custDataLst>
              <p:tags r:id="rId17"/>
            </p:custDataLst>
          </p:nvPr>
        </p:nvSpPr>
        <p:spPr>
          <a:xfrm flipV="1">
            <a:off x="3354705" y="4486275"/>
            <a:ext cx="7010400" cy="4763"/>
          </a:xfrm>
          <a:prstGeom prst="line">
            <a:avLst/>
          </a:prstGeom>
          <a:ln w="63500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grpSp>
        <p:nvGrpSpPr>
          <p:cNvPr id="9" name="组合 8"/>
          <p:cNvGrpSpPr/>
          <p:nvPr>
            <p:custDataLst>
              <p:tags r:id="rId18"/>
            </p:custDataLst>
          </p:nvPr>
        </p:nvGrpSpPr>
        <p:grpSpPr>
          <a:xfrm>
            <a:off x="648970" y="378460"/>
            <a:ext cx="1915795" cy="650240"/>
            <a:chOff x="960" y="1665"/>
            <a:chExt cx="2365" cy="102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0" name="矩形 9"/>
            <p:cNvSpPr/>
            <p:nvPr>
              <p:custDataLst>
                <p:tags r:id="rId20"/>
              </p:custDataLst>
            </p:nvPr>
          </p:nvSpPr>
          <p:spPr>
            <a:xfrm>
              <a:off x="960" y="1665"/>
              <a:ext cx="2365" cy="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latin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1"/>
              </p:custDataLst>
            </p:nvPr>
          </p:nvSpPr>
          <p:spPr>
            <a:xfrm>
              <a:off x="996" y="1710"/>
              <a:ext cx="2329" cy="9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实验步骤</a:t>
              </a:r>
            </a:p>
          </p:txBody>
        </p:sp>
      </p:grpSp>
      <p:sp>
        <p:nvSpPr>
          <p:cNvPr id="22529" name="TextBox 4"/>
          <p:cNvSpPr txBox="1"/>
          <p:nvPr>
            <p:custDataLst>
              <p:tags r:id="rId19"/>
            </p:custDataLst>
          </p:nvPr>
        </p:nvSpPr>
        <p:spPr>
          <a:xfrm>
            <a:off x="122555" y="1152525"/>
            <a:ext cx="335597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压力大小</a:t>
            </a:r>
          </a:p>
          <a:p>
            <a:endParaRPr lang="zh-CN" altLang="en-US" sz="2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接触面粗糙程度</a:t>
            </a:r>
          </a:p>
          <a:p>
            <a:endParaRPr lang="zh-CN" altLang="en-US" sz="2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接触面积大小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8547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8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06 -1.44509E-06 L 0.25 -1.44509E-06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0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E-05 -0.000185 L 0.255521 0.000556" pathEditMode="relative" rAng="0" ptsTypes="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10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/>
      <p:bldP spid="108549" grpId="0"/>
      <p:bldP spid="108572" grpId="0"/>
      <p:bldP spid="108574" grpId="0"/>
      <p:bldP spid="108574" grpId="1"/>
      <p:bldP spid="16399" grpId="0"/>
      <p:bldP spid="1085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944360" y="949960"/>
            <a:ext cx="49079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</a:t>
            </a:r>
            <a:r>
              <a:rPr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_______________一定时，</a:t>
            </a:r>
          </a:p>
          <a:p>
            <a:r>
              <a:rPr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______越大，滑动摩擦力越大越大。</a:t>
            </a:r>
          </a:p>
          <a:p>
            <a:endParaRPr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_____一定时，____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</a:t>
            </a:r>
            <a:r>
              <a:rPr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____，滑动摩擦力越大。</a:t>
            </a: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632460" y="4424680"/>
            <a:ext cx="1363345" cy="650240"/>
            <a:chOff x="960" y="1684"/>
            <a:chExt cx="2365" cy="1024"/>
          </a:xfrm>
          <a:solidFill>
            <a:srgbClr val="8DE4E9"/>
          </a:solidFill>
        </p:grpSpPr>
        <p:sp>
          <p:nvSpPr>
            <p:cNvPr id="12" name="矩形 11"/>
            <p:cNvSpPr/>
            <p:nvPr>
              <p:custDataLst>
                <p:tags r:id="rId17"/>
              </p:custDataLst>
            </p:nvPr>
          </p:nvSpPr>
          <p:spPr>
            <a:xfrm>
              <a:off x="960" y="1684"/>
              <a:ext cx="2365" cy="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 b="1">
                <a:latin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8"/>
              </p:custDataLst>
            </p:nvPr>
          </p:nvSpPr>
          <p:spPr>
            <a:xfrm>
              <a:off x="996" y="1710"/>
              <a:ext cx="2112" cy="9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结 论</a:t>
              </a:r>
            </a:p>
          </p:txBody>
        </p:sp>
      </p:grpSp>
      <p:sp>
        <p:nvSpPr>
          <p:cNvPr id="14" name="Text Box 39"/>
          <p:cNvSpPr txBox="1"/>
          <p:nvPr>
            <p:custDataLst>
              <p:tags r:id="rId3"/>
            </p:custDataLst>
          </p:nvPr>
        </p:nvSpPr>
        <p:spPr>
          <a:xfrm>
            <a:off x="1729740" y="4826000"/>
            <a:ext cx="98577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滑动摩擦力的大小与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_________________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___________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有关，与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无关</a:t>
            </a:r>
          </a:p>
        </p:txBody>
      </p:sp>
      <p:sp>
        <p:nvSpPr>
          <p:cNvPr id="15" name="Text Box 39"/>
          <p:cNvSpPr txBox="1"/>
          <p:nvPr>
            <p:custDataLst>
              <p:tags r:id="rId4"/>
            </p:custDataLst>
          </p:nvPr>
        </p:nvSpPr>
        <p:spPr>
          <a:xfrm>
            <a:off x="5033010" y="4946015"/>
            <a:ext cx="30594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接触面的粗糙程度</a:t>
            </a:r>
          </a:p>
        </p:txBody>
      </p:sp>
      <p:sp>
        <p:nvSpPr>
          <p:cNvPr id="16" name="Text Box 39"/>
          <p:cNvSpPr txBox="1"/>
          <p:nvPr>
            <p:custDataLst>
              <p:tags r:id="rId5"/>
            </p:custDataLst>
          </p:nvPr>
        </p:nvSpPr>
        <p:spPr>
          <a:xfrm>
            <a:off x="8491855" y="4946015"/>
            <a:ext cx="2743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压力大小</a:t>
            </a:r>
          </a:p>
        </p:txBody>
      </p:sp>
      <p:sp>
        <p:nvSpPr>
          <p:cNvPr id="17" name="Text Box 39"/>
          <p:cNvSpPr txBox="1"/>
          <p:nvPr>
            <p:custDataLst>
              <p:tags r:id="rId6"/>
            </p:custDataLst>
          </p:nvPr>
        </p:nvSpPr>
        <p:spPr>
          <a:xfrm>
            <a:off x="2262505" y="5600700"/>
            <a:ext cx="26670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接触面积</a:t>
            </a:r>
          </a:p>
        </p:txBody>
      </p:sp>
      <p:graphicFrame>
        <p:nvGraphicFramePr>
          <p:cNvPr id="15375" name="表格 15374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2194560" y="332740"/>
          <a:ext cx="4548505" cy="1470026"/>
        </p:xfrm>
        <a:graphic>
          <a:graphicData uri="http://schemas.openxmlformats.org/drawingml/2006/table">
            <a:tbl>
              <a:tblPr/>
              <a:tblGrid>
                <a:gridCol w="106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235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材料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接触面积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放几个钩码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摩擦力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778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木板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一样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778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木板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一样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235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木板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一样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79" marB="45779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432" name="表格 15431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2194560" y="2045653"/>
          <a:ext cx="4549140" cy="1101725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076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材料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接触面积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放几个钩码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摩擦力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619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木板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一样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毛巾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一样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60" marB="4576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76" name="表格 15475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2202498" y="3409315"/>
          <a:ext cx="4540885" cy="1101725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549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材料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接触面积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放几个钩码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摩擦力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088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木板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大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088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木板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小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694" marB="45694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 Box 39"/>
          <p:cNvSpPr txBox="1"/>
          <p:nvPr>
            <p:custDataLst>
              <p:tags r:id="rId10"/>
            </p:custDataLst>
          </p:nvPr>
        </p:nvSpPr>
        <p:spPr>
          <a:xfrm>
            <a:off x="6944360" y="924560"/>
            <a:ext cx="2717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接触面的粗糙程度</a:t>
            </a:r>
          </a:p>
        </p:txBody>
      </p:sp>
      <p:sp>
        <p:nvSpPr>
          <p:cNvPr id="3" name="Text Box 39"/>
          <p:cNvSpPr txBox="1"/>
          <p:nvPr>
            <p:custDataLst>
              <p:tags r:id="rId11"/>
            </p:custDataLst>
          </p:nvPr>
        </p:nvSpPr>
        <p:spPr>
          <a:xfrm>
            <a:off x="7084060" y="1280795"/>
            <a:ext cx="8178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压力</a:t>
            </a:r>
          </a:p>
        </p:txBody>
      </p:sp>
      <p:sp>
        <p:nvSpPr>
          <p:cNvPr id="4" name="Text Box 39"/>
          <p:cNvSpPr txBox="1"/>
          <p:nvPr>
            <p:custDataLst>
              <p:tags r:id="rId12"/>
            </p:custDataLst>
          </p:nvPr>
        </p:nvSpPr>
        <p:spPr>
          <a:xfrm>
            <a:off x="6964680" y="2369820"/>
            <a:ext cx="9423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压力</a:t>
            </a:r>
          </a:p>
        </p:txBody>
      </p:sp>
      <p:sp>
        <p:nvSpPr>
          <p:cNvPr id="5" name="文本框 4"/>
          <p:cNvSpPr txBox="1"/>
          <p:nvPr>
            <p:custDataLst>
              <p:tags r:id="rId13"/>
            </p:custDataLst>
          </p:nvPr>
        </p:nvSpPr>
        <p:spPr>
          <a:xfrm>
            <a:off x="6249670" y="332740"/>
            <a:ext cx="2973705" cy="514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9750">
              <a:lnSpc>
                <a:spcPts val="3300"/>
              </a:lnSpc>
              <a:spcAft>
                <a:spcPts val="600"/>
              </a:spcAft>
            </a:pPr>
            <a:r>
              <a:rPr lang="en-US" altLang="zh-CN" sz="2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分析与论证</a:t>
            </a:r>
            <a:r>
              <a:rPr lang="en-US" altLang="zh-CN" sz="2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7" name="Text Box 39"/>
          <p:cNvSpPr txBox="1"/>
          <p:nvPr>
            <p:custDataLst>
              <p:tags r:id="rId14"/>
            </p:custDataLst>
          </p:nvPr>
        </p:nvSpPr>
        <p:spPr>
          <a:xfrm>
            <a:off x="8991600" y="2369820"/>
            <a:ext cx="2717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接触面越粗糙</a:t>
            </a:r>
          </a:p>
        </p:txBody>
      </p:sp>
      <p:sp>
        <p:nvSpPr>
          <p:cNvPr id="22529" name="TextBox 4"/>
          <p:cNvSpPr txBox="1"/>
          <p:nvPr>
            <p:custDataLst>
              <p:tags r:id="rId15"/>
            </p:custDataLst>
          </p:nvPr>
        </p:nvSpPr>
        <p:spPr>
          <a:xfrm>
            <a:off x="551815" y="827405"/>
            <a:ext cx="171069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压力大小</a:t>
            </a:r>
          </a:p>
          <a:p>
            <a:endParaRPr lang="zh-CN" altLang="en-US" sz="2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接触面粗糙程度</a:t>
            </a:r>
          </a:p>
          <a:p>
            <a:endParaRPr lang="zh-CN" altLang="en-US" sz="2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接触面积大小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1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0240" y="3147695"/>
            <a:ext cx="4858385" cy="19284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2" grpId="0"/>
      <p:bldP spid="3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482953" y="930762"/>
            <a:ext cx="934540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effectLst/>
                <a:latin typeface="方正黑体简体" panose="02000000000000000000" charset="-122"/>
                <a:ea typeface="方正黑体简体" panose="02000000000000000000" charset="-122"/>
                <a:cs typeface="方正黑体简体" panose="02000000000000000000" charset="-122"/>
              </a:rPr>
              <a:t>在实验过程中遇到了哪些困难？有没有好的办法？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-142875" y="416560"/>
            <a:ext cx="2581275" cy="514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9750">
              <a:lnSpc>
                <a:spcPts val="3300"/>
              </a:lnSpc>
              <a:spcAft>
                <a:spcPts val="600"/>
              </a:spcAft>
            </a:pPr>
            <a:r>
              <a:rPr lang="en-US" altLang="zh-CN" sz="2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实验评估</a:t>
            </a:r>
            <a:r>
              <a:rPr lang="en-US" altLang="zh-CN" sz="2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endParaRPr lang="zh-CN" altLang="en-US" sz="24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0" y="1391591"/>
            <a:ext cx="10046224" cy="251889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16000" y="3910330"/>
            <a:ext cx="10055860" cy="2707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04190">
              <a:lnSpc>
                <a:spcPts val="3400"/>
              </a:lnSpc>
              <a:buClr>
                <a:prstClr val="white"/>
              </a:buClr>
              <a:defRPr/>
            </a:pPr>
            <a:r>
              <a:rPr lang="zh-CN" altLang="en-US" sz="23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该实验还可用</a:t>
            </a:r>
            <a:r>
              <a:rPr lang="zh-CN" altLang="en-US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数字化实验装置</a:t>
            </a:r>
            <a:r>
              <a:rPr lang="zh-CN" altLang="en-US" sz="23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进行。如图所示，将智能电机、小车组装起来与摩擦块一起放在水平轨道上，启动智能小车，小车拉动摩擦块匀速运动。由智能小车内置的力传感器对滑动摩擦力的大小进行测量，实时采集的数据经计算机处理和分析后，最终以数值或图像的形式在计算机屏幕上呈现出来。实验中，可以通过增减摩擦块上的配重来改变压力大小，也可以通过更换粗糙程度不同的摩擦面来改变接触面的粗糙程度。</a:t>
            </a:r>
            <a:endParaRPr lang="en-US" altLang="zh-CN" sz="23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168650" y="550545"/>
            <a:ext cx="54502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很难控制木块做匀速直线运动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97840" y="607695"/>
            <a:ext cx="10876280" cy="1976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9750">
              <a:lnSpc>
                <a:spcPts val="3300"/>
              </a:lnSpc>
              <a:spcAft>
                <a:spcPts val="600"/>
              </a:spcAft>
            </a:pPr>
            <a:endParaRPr lang="en-US" altLang="zh-CN" sz="26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9750">
              <a:lnSpc>
                <a:spcPts val="3600"/>
              </a:lnSpc>
            </a:pP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实验方案改进如下：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木块位于长木板上，用弹簧测力计拉住一端，弹簧测力计的另一端固定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  <a:p>
            <a:pPr indent="539750">
              <a:lnSpc>
                <a:spcPts val="3600"/>
              </a:lnSpc>
            </a:pPr>
            <a:endParaRPr lang="zh-CN" altLang="en-US" sz="24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27" y="2431678"/>
            <a:ext cx="6072143" cy="1780187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213773" y="2198412"/>
            <a:ext cx="3160128" cy="21170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wrap="square">
            <a:spAutoFit/>
          </a:bodyPr>
          <a:lstStyle/>
          <a:p>
            <a:pPr marL="107950">
              <a:lnSpc>
                <a:spcPts val="3000"/>
              </a:lnSpc>
              <a:spcAft>
                <a:spcPts val="800"/>
              </a:spcAft>
            </a:pPr>
            <a:r>
              <a:rPr lang="zh-CN" altLang="en-US" sz="2200" b="1">
                <a:solidFill>
                  <a:srgbClr val="FF0000"/>
                </a:solidFill>
                <a:latin typeface="微软雅黑" panose="020B0503020204020204" pitchFamily="34" charset="-122"/>
              </a:rPr>
              <a:t>优点：</a:t>
            </a:r>
            <a:r>
              <a:rPr lang="en-US" altLang="zh-CN" sz="2200" b="1">
                <a:solidFill>
                  <a:srgbClr val="FF0000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sz="2200" b="1">
                <a:solidFill>
                  <a:srgbClr val="FF0000"/>
                </a:solidFill>
                <a:latin typeface="微软雅黑" panose="020B0503020204020204" pitchFamily="34" charset="-122"/>
              </a:rPr>
              <a:t>、不用拉动木板做匀速直线运动。</a:t>
            </a:r>
          </a:p>
          <a:p>
            <a:pPr marL="107950">
              <a:lnSpc>
                <a:spcPts val="3000"/>
              </a:lnSpc>
              <a:spcAft>
                <a:spcPts val="800"/>
              </a:spcAft>
            </a:pPr>
            <a:r>
              <a:rPr lang="en-US" altLang="zh-CN" sz="2200" b="1">
                <a:solidFill>
                  <a:srgbClr val="FF0000"/>
                </a:solidFill>
                <a:latin typeface="微软雅黑" panose="020B0503020204020204" pitchFamily="34" charset="-122"/>
              </a:rPr>
              <a:t>2</a:t>
            </a:r>
            <a:r>
              <a:rPr lang="zh-CN" altLang="en-US" sz="2200" b="1">
                <a:solidFill>
                  <a:srgbClr val="FF0000"/>
                </a:solidFill>
                <a:latin typeface="微软雅黑" panose="020B0503020204020204" pitchFamily="34" charset="-122"/>
              </a:rPr>
              <a:t>、弹簧测力计相对于桌面保持静止状态，示数稳定，便于读数。</a:t>
            </a:r>
          </a:p>
        </p:txBody>
      </p: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6498732" y="3373324"/>
            <a:ext cx="1490396" cy="536862"/>
            <a:chOff x="6507240" y="3202054"/>
            <a:chExt cx="1117797" cy="402646"/>
          </a:xfrm>
        </p:grpSpPr>
        <p:sp>
          <p:nvSpPr>
            <p:cNvPr id="5" name="文本框 25606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979682" y="3202054"/>
              <a:ext cx="450850" cy="377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665" b="1" i="1">
                  <a:solidFill>
                    <a:srgbClr val="002060"/>
                  </a:solidFill>
                  <a:latin typeface="Times New Roman" panose="02020603050405020304" pitchFamily="18" charset="0"/>
                  <a:ea typeface="等线" panose="02010600030101010101" charset="-122"/>
                </a:rPr>
                <a:t>F</a:t>
              </a:r>
            </a:p>
          </p:txBody>
        </p:sp>
        <p:sp>
          <p:nvSpPr>
            <p:cNvPr id="9" name="直接连接符 25607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6507240" y="3602507"/>
              <a:ext cx="1117797" cy="2193"/>
            </a:xfrm>
            <a:prstGeom prst="line">
              <a:avLst/>
            </a:prstGeom>
            <a:noFill/>
            <a:ln w="57150">
              <a:solidFill>
                <a:srgbClr val="00B0F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665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17621" y="2884458"/>
            <a:ext cx="1422523" cy="9510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9" name="图片 1044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41655" y="840105"/>
            <a:ext cx="6097270" cy="4874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60" name="直接连接符 104459"/>
          <p:cNvSpPr/>
          <p:nvPr>
            <p:custDataLst>
              <p:tags r:id="rId2"/>
            </p:custDataLst>
          </p:nvPr>
        </p:nvSpPr>
        <p:spPr>
          <a:xfrm flipV="1">
            <a:off x="4589463" y="1354138"/>
            <a:ext cx="433387" cy="4318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04461" name="文本框 104460"/>
          <p:cNvSpPr txBox="1"/>
          <p:nvPr>
            <p:custDataLst>
              <p:tags r:id="rId3"/>
            </p:custDataLst>
          </p:nvPr>
        </p:nvSpPr>
        <p:spPr>
          <a:xfrm>
            <a:off x="4578350" y="939800"/>
            <a:ext cx="45720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 2" panose="05020102010507070707" pitchFamily="18" charset="2"/>
            </a:pP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f</a:t>
            </a:r>
          </a:p>
        </p:txBody>
      </p:sp>
      <p:sp>
        <p:nvSpPr>
          <p:cNvPr id="107524" name="文本框 107523"/>
          <p:cNvSpPr txBox="1"/>
          <p:nvPr>
            <p:custDataLst>
              <p:tags r:id="rId4"/>
            </p:custDataLst>
          </p:nvPr>
        </p:nvSpPr>
        <p:spPr>
          <a:xfrm>
            <a:off x="6797040" y="1283335"/>
            <a:ext cx="39941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摩擦力不一定是阻力，有可能是动力。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797040" y="2612390"/>
            <a:ext cx="494347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摩擦力的方向不一定与物体运动方向相反，有可能与物体运动方向相同，但必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与相对运动（趋势）的方向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相反。</a:t>
            </a:r>
          </a:p>
        </p:txBody>
      </p:sp>
      <p:sp>
        <p:nvSpPr>
          <p:cNvPr id="19458" name="文本框 13314"/>
          <p:cNvSpPr txBox="1"/>
          <p:nvPr>
            <p:custDataLst>
              <p:tags r:id="rId6"/>
            </p:custDataLst>
          </p:nvPr>
        </p:nvSpPr>
        <p:spPr>
          <a:xfrm>
            <a:off x="853123" y="360680"/>
            <a:ext cx="59436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滑动摩擦力一定是阻力吗？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1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5008880" y="440690"/>
            <a:ext cx="2013585" cy="610235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</a:rPr>
              <a:t>课堂小结</a:t>
            </a:r>
          </a:p>
        </p:txBody>
      </p:sp>
      <p:sp>
        <p:nvSpPr>
          <p:cNvPr id="35842" name="文本框 17410"/>
          <p:cNvSpPr txBox="1"/>
          <p:nvPr>
            <p:custDataLst>
              <p:tags r:id="rId2"/>
            </p:custDataLst>
          </p:nvPr>
        </p:nvSpPr>
        <p:spPr>
          <a:xfrm>
            <a:off x="673735" y="930275"/>
            <a:ext cx="7502525" cy="2461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一、摩擦力：</a:t>
            </a:r>
            <a:endParaRPr lang="zh-CN" altLang="en-US" sz="28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1、摩擦力可分为</a:t>
            </a:r>
            <a:r>
              <a:rPr lang="zh-CN" altLang="en-US" sz="2800" b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滑动</a:t>
            </a:r>
            <a:r>
              <a:rPr lang="zh-CN" altLang="en-US" sz="28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摩擦力和</a:t>
            </a:r>
            <a:r>
              <a:rPr lang="zh-CN" altLang="en-US" sz="2800" b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静</a:t>
            </a:r>
            <a:r>
              <a:rPr lang="zh-CN" altLang="en-US" sz="28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摩擦力。</a:t>
            </a:r>
            <a:endParaRPr lang="zh-CN" altLang="en-US" sz="2800" b="1" noProof="1"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2</a:t>
            </a:r>
            <a:r>
              <a:rPr lang="zh-CN" altLang="en-US" sz="28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、静摩擦力：</a:t>
            </a:r>
            <a:endParaRPr lang="zh-CN" altLang="en-US" sz="2800" b="1" noProof="1"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     滑动摩擦力：</a:t>
            </a:r>
            <a:endParaRPr lang="zh-CN" altLang="en-US" sz="28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7412" name="文本框 17411"/>
          <p:cNvSpPr txBox="1"/>
          <p:nvPr>
            <p:custDataLst>
              <p:tags r:id="rId3"/>
            </p:custDataLst>
          </p:nvPr>
        </p:nvSpPr>
        <p:spPr>
          <a:xfrm>
            <a:off x="3035935" y="982345"/>
            <a:ext cx="1066800" cy="5826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“ f ”</a:t>
            </a:r>
          </a:p>
        </p:txBody>
      </p:sp>
      <p:sp>
        <p:nvSpPr>
          <p:cNvPr id="17415" name="文本框 17414"/>
          <p:cNvSpPr txBox="1"/>
          <p:nvPr>
            <p:custDataLst>
              <p:tags r:id="rId4"/>
            </p:custDataLst>
          </p:nvPr>
        </p:nvSpPr>
        <p:spPr>
          <a:xfrm>
            <a:off x="2361883" y="2221865"/>
            <a:ext cx="92725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作用于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相对静止</a:t>
            </a:r>
            <a:r>
              <a:rPr lang="zh-CN" altLang="en-US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物体而阻碍其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运动趋势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的力</a:t>
            </a:r>
          </a:p>
        </p:txBody>
      </p:sp>
      <p:sp>
        <p:nvSpPr>
          <p:cNvPr id="17417" name="文本框 17416"/>
          <p:cNvSpPr txBox="1"/>
          <p:nvPr>
            <p:custDataLst>
              <p:tags r:id="rId5"/>
            </p:custDataLst>
          </p:nvPr>
        </p:nvSpPr>
        <p:spPr>
          <a:xfrm>
            <a:off x="1381760" y="2903855"/>
            <a:ext cx="103479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一个物体在另一个物体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表面滑动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时，会受到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阻碍它运动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的力，这种力叫做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滑动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摩擦力。</a:t>
            </a:r>
          </a:p>
        </p:txBody>
      </p:sp>
      <p:sp>
        <p:nvSpPr>
          <p:cNvPr id="17418" name="文本框 17417"/>
          <p:cNvSpPr txBox="1"/>
          <p:nvPr>
            <p:custDataLst>
              <p:tags r:id="rId6"/>
            </p:custDataLst>
          </p:nvPr>
        </p:nvSpPr>
        <p:spPr>
          <a:xfrm>
            <a:off x="673735" y="3875405"/>
            <a:ext cx="11113770" cy="1599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二、滑动摩擦力</a:t>
            </a:r>
          </a:p>
          <a:p>
            <a:pPr>
              <a:spcBef>
                <a:spcPct val="50000"/>
              </a:spcBef>
              <a:buSzTx/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1、滑动摩擦力的大小与</a:t>
            </a:r>
            <a:r>
              <a:rPr lang="zh-CN" altLang="en-US" sz="2800" b="1" u="sng">
                <a:latin typeface="Arial" panose="020B0604020202020204" pitchFamily="34" charset="0"/>
                <a:ea typeface="宋体" panose="02010600030101010101" pitchFamily="2" charset="-122"/>
              </a:rPr>
              <a:t>                            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和</a:t>
            </a:r>
            <a:r>
              <a:rPr lang="zh-CN" altLang="en-US" sz="2800" b="1" u="sng">
                <a:latin typeface="Arial" panose="020B0604020202020204" pitchFamily="34" charset="0"/>
                <a:ea typeface="宋体" panose="02010600030101010101" pitchFamily="2" charset="-122"/>
              </a:rPr>
              <a:t>                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有关，物体间的接触面越粗糙，物体对接触面的压力越大，滑动摩擦力越</a:t>
            </a:r>
            <a:r>
              <a:rPr lang="zh-CN" altLang="en-US" sz="2800" b="1" u="sng">
                <a:latin typeface="Arial" panose="020B0604020202020204" pitchFamily="34" charset="0"/>
                <a:ea typeface="宋体" panose="02010600030101010101" pitchFamily="2" charset="-122"/>
              </a:rPr>
              <a:t>           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17419" name="文本框 17418">
            <a:hlinkClick r:id="rId12"/>
          </p:cNvPr>
          <p:cNvSpPr txBox="1"/>
          <p:nvPr>
            <p:custDataLst>
              <p:tags r:id="rId7"/>
            </p:custDataLst>
          </p:nvPr>
        </p:nvSpPr>
        <p:spPr>
          <a:xfrm>
            <a:off x="4458970" y="4498340"/>
            <a:ext cx="3657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接触面的粗糙程度</a:t>
            </a:r>
          </a:p>
        </p:txBody>
      </p:sp>
      <p:sp>
        <p:nvSpPr>
          <p:cNvPr id="17420" name="文本框 17419">
            <a:hlinkClick r:id="rId13"/>
          </p:cNvPr>
          <p:cNvSpPr txBox="1"/>
          <p:nvPr>
            <p:custDataLst>
              <p:tags r:id="rId8"/>
            </p:custDataLst>
          </p:nvPr>
        </p:nvSpPr>
        <p:spPr>
          <a:xfrm>
            <a:off x="7842250" y="4498340"/>
            <a:ext cx="22860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压力大小</a:t>
            </a:r>
          </a:p>
        </p:txBody>
      </p:sp>
      <p:sp>
        <p:nvSpPr>
          <p:cNvPr id="17421" name="文本框 17420"/>
          <p:cNvSpPr txBox="1"/>
          <p:nvPr>
            <p:custDataLst>
              <p:tags r:id="rId9"/>
            </p:custDataLst>
          </p:nvPr>
        </p:nvSpPr>
        <p:spPr>
          <a:xfrm>
            <a:off x="10314940" y="4953000"/>
            <a:ext cx="9144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大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1023600" y="11912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412" grpId="0"/>
      <p:bldP spid="17415" grpId="0"/>
      <p:bldP spid="17417" grpId="0"/>
      <p:bldP spid="17418" grpId="0"/>
      <p:bldP spid="17419" grpId="0"/>
      <p:bldP spid="17420" grpId="0"/>
      <p:bldP spid="174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文本占位符 6963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46138" y="1473200"/>
            <a:ext cx="10572750" cy="1150938"/>
          </a:xfrm>
        </p:spPr>
        <p:txBody>
          <a:bodyPr anchor="t"/>
          <a:lstStyle/>
          <a:p>
            <a:pPr>
              <a:buNone/>
            </a:pPr>
            <a:r>
              <a:rPr lang="zh-CN" altLang="en-US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1、用4N的水平力能够拉着木块在水平面上匀速直线运动，木块受到的摩擦力多大？</a:t>
            </a:r>
          </a:p>
        </p:txBody>
      </p:sp>
      <p:sp>
        <p:nvSpPr>
          <p:cNvPr id="69636" name="矩形 69635"/>
          <p:cNvSpPr/>
          <p:nvPr>
            <p:custDataLst>
              <p:tags r:id="rId2"/>
            </p:custDataLst>
          </p:nvPr>
        </p:nvSpPr>
        <p:spPr>
          <a:xfrm>
            <a:off x="820738" y="2959100"/>
            <a:ext cx="10882312" cy="1871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zh-CN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2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、用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4N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的水平力能够拉着重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10N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的木块在水平面上匀速直线运动，木块受到的摩擦力多大？</a:t>
            </a:r>
          </a:p>
        </p:txBody>
      </p:sp>
      <p:sp>
        <p:nvSpPr>
          <p:cNvPr id="69637" name="矩形 69636"/>
          <p:cNvSpPr/>
          <p:nvPr>
            <p:custDataLst>
              <p:tags r:id="rId3"/>
            </p:custDataLst>
          </p:nvPr>
        </p:nvSpPr>
        <p:spPr>
          <a:xfrm>
            <a:off x="846455" y="4831080"/>
            <a:ext cx="10880725" cy="12255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zh-CN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3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、如果改用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12N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的水平力在原来的水平面上拉它，木块受到的摩擦力多大？</a:t>
            </a:r>
          </a:p>
        </p:txBody>
      </p:sp>
      <p:sp>
        <p:nvSpPr>
          <p:cNvPr id="69638" name="矩形 69637"/>
          <p:cNvSpPr/>
          <p:nvPr>
            <p:custDataLst>
              <p:tags r:id="rId4"/>
            </p:custDataLst>
          </p:nvPr>
        </p:nvSpPr>
        <p:spPr>
          <a:xfrm>
            <a:off x="5495925" y="2382520"/>
            <a:ext cx="936625" cy="5762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4N</a:t>
            </a:r>
          </a:p>
        </p:txBody>
      </p:sp>
      <p:sp>
        <p:nvSpPr>
          <p:cNvPr id="69639" name="矩形 69638"/>
          <p:cNvSpPr/>
          <p:nvPr>
            <p:custDataLst>
              <p:tags r:id="rId5"/>
            </p:custDataLst>
          </p:nvPr>
        </p:nvSpPr>
        <p:spPr>
          <a:xfrm>
            <a:off x="5577840" y="4056063"/>
            <a:ext cx="936625" cy="5762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4N</a:t>
            </a:r>
          </a:p>
        </p:txBody>
      </p:sp>
      <p:sp>
        <p:nvSpPr>
          <p:cNvPr id="69640" name="矩形 69639"/>
          <p:cNvSpPr/>
          <p:nvPr>
            <p:custDataLst>
              <p:tags r:id="rId6"/>
            </p:custDataLst>
          </p:nvPr>
        </p:nvSpPr>
        <p:spPr>
          <a:xfrm>
            <a:off x="5577523" y="5540375"/>
            <a:ext cx="936625" cy="5762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4N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9290" y="416560"/>
            <a:ext cx="2054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69637" grpId="0"/>
      <p:bldP spid="69638" grpId="0"/>
      <p:bldP spid="69639" grpId="0"/>
      <p:bldP spid="696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5340" y="1087120"/>
            <a:ext cx="11102340" cy="2676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、物体所受的摩擦力的大小与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和接触面的_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______有关,一个重90N的铁块放在水平桌面上，小红用30N的水平拉力使它向右做匀速直线运动,铁块受到的摩擦力等于___N,方向向___,如果拉力变大,摩擦力_____（填“变大”、“不变”或“变小”）。     </a:t>
            </a:r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18810" y="1038860"/>
            <a:ext cx="1615440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压力大小</a:t>
            </a:r>
          </a:p>
        </p:txBody>
      </p:sp>
      <p:sp>
        <p:nvSpPr>
          <p:cNvPr id="1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056833" y="1038748"/>
            <a:ext cx="2421467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粗糙程度</a:t>
            </a: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89539" y="2347079"/>
            <a:ext cx="935567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30</a:t>
            </a:r>
          </a:p>
        </p:txBody>
      </p:sp>
      <p:sp>
        <p:nvSpPr>
          <p:cNvPr id="12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70655" y="2346814"/>
            <a:ext cx="789517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左</a:t>
            </a:r>
          </a:p>
        </p:txBody>
      </p:sp>
      <p:sp>
        <p:nvSpPr>
          <p:cNvPr id="13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54900" y="2965939"/>
            <a:ext cx="1320800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不变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9290" y="416560"/>
            <a:ext cx="2054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/>
          <p:nvPr>
            <p:custDataLst>
              <p:tags r:id="rId1"/>
            </p:custDataLst>
          </p:nvPr>
        </p:nvSpPr>
        <p:spPr>
          <a:xfrm>
            <a:off x="1318895" y="662940"/>
            <a:ext cx="9570720" cy="39154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l" rtl="0" eaLnBrk="0">
              <a:lnSpc>
                <a:spcPct val="100000"/>
              </a:lnSpc>
              <a:buClrTx/>
              <a:buSzTx/>
              <a:buFontTx/>
            </a:pP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l" rtl="0" eaLnBrk="0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、如图所示，两个完全相同的物体在同一水平面上做匀速直线运动，已知v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&gt; 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，则它们所受的拉力F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和F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的大小关系是 (         )</a:t>
            </a: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2440940" y="4206875"/>
            <a:ext cx="5598795" cy="1588770"/>
          </a:xfrm>
          <a:prstGeom prst="rect">
            <a:avLst/>
          </a:prstGeom>
        </p:spPr>
      </p:pic>
      <p:sp>
        <p:nvSpPr>
          <p:cNvPr id="8" name="textbox 8"/>
          <p:cNvSpPr/>
          <p:nvPr>
            <p:custDataLst>
              <p:tags r:id="rId3"/>
            </p:custDataLst>
          </p:nvPr>
        </p:nvSpPr>
        <p:spPr>
          <a:xfrm>
            <a:off x="1631950" y="2614930"/>
            <a:ext cx="7620000" cy="19634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2400">
              <a:latin typeface="Times New Roman" panose="02020603050405020304" pitchFamily="18" charset="0"/>
              <a:ea typeface="微软雅黑" panose="020B0503020204020204" pitchFamily="34" charset="-122"/>
              <a:cs typeface="Arial"/>
            </a:endParaRPr>
          </a:p>
          <a:p>
            <a:pPr marL="12700" algn="l" rtl="0" eaLnBrk="0">
              <a:lnSpc>
                <a:spcPct val="100000"/>
              </a:lnSpc>
            </a:pPr>
            <a:r>
              <a:rPr lang="zh-CN" altLang="en-US" sz="2800" spc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pc="0">
                <a:latin typeface="Times New Roman" panose="02020603050405020304" pitchFamily="18" charset="0"/>
                <a:cs typeface="Times New Roman" panose="02020603050405020304" pitchFamily="18" charset="0"/>
              </a:rPr>
              <a:t>．F</a:t>
            </a:r>
            <a:r>
              <a:rPr lang="zh-CN" altLang="en-US" sz="2800" spc="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800" spc="0">
                <a:latin typeface="Times New Roman" panose="02020603050405020304" pitchFamily="18" charset="0"/>
                <a:cs typeface="Times New Roman" panose="02020603050405020304" pitchFamily="18" charset="0"/>
              </a:rPr>
              <a:t>= F</a:t>
            </a:r>
            <a:r>
              <a:rPr lang="zh-CN" altLang="en-US" sz="2800" spc="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 spc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B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pc="0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pc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800" spc="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 spc="0">
                <a:latin typeface="Times New Roman" panose="02020603050405020304" pitchFamily="18" charset="0"/>
                <a:cs typeface="Times New Roman" panose="02020603050405020304" pitchFamily="18" charset="0"/>
              </a:rPr>
              <a:t>   &gt; F</a:t>
            </a:r>
            <a:r>
              <a:rPr lang="zh-CN" altLang="en-US" sz="2800" spc="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 spc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 ． F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&lt; F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D ．无法判断</a:t>
            </a: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41158" y="1901719"/>
            <a:ext cx="43942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A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69290" y="416560"/>
            <a:ext cx="2054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1812000" y="365812"/>
            <a:ext cx="8568000" cy="4003127"/>
            <a:chOff x="288000" y="-491441"/>
            <a:chExt cx="8568000" cy="4003126"/>
          </a:xfrm>
        </p:grpSpPr>
        <p:grpSp>
          <p:nvGrpSpPr>
            <p:cNvPr id="2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288000" y="372438"/>
              <a:ext cx="8568000" cy="3139247"/>
              <a:chOff x="288000" y="-113946"/>
              <a:chExt cx="8568000" cy="3139247"/>
            </a:xfrm>
          </p:grpSpPr>
          <p:grpSp>
            <p:nvGrpSpPr>
              <p:cNvPr id="3" name="组合 2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88000" y="303213"/>
                <a:ext cx="8568000" cy="2722088"/>
                <a:chOff x="288000" y="303213"/>
                <a:chExt cx="8568000" cy="2722088"/>
              </a:xfrm>
            </p:grpSpPr>
            <p:sp>
              <p:nvSpPr>
                <p:cNvPr id="6" name="矩形 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13994" y="1825422"/>
                  <a:ext cx="8316000" cy="1199879"/>
                </a:xfrm>
                <a:custGeom>
                  <a:avLst/>
                  <a:gdLst>
                    <a:gd name="connsiteX0" fmla="*/ 0 w 8640000"/>
                    <a:gd name="connsiteY0" fmla="*/ 0 h 1218149"/>
                    <a:gd name="connsiteX1" fmla="*/ 8640000 w 8640000"/>
                    <a:gd name="connsiteY1" fmla="*/ 0 h 1218149"/>
                    <a:gd name="connsiteX2" fmla="*/ 8640000 w 8640000"/>
                    <a:gd name="connsiteY2" fmla="*/ 1218149 h 1218149"/>
                    <a:gd name="connsiteX3" fmla="*/ 0 w 8640000"/>
                    <a:gd name="connsiteY3" fmla="*/ 1218149 h 1218149"/>
                    <a:gd name="connsiteX4" fmla="*/ 0 w 8640000"/>
                    <a:gd name="connsiteY4" fmla="*/ 0 h 1218149"/>
                    <a:gd name="connsiteX0-1" fmla="*/ 0 w 8640000"/>
                    <a:gd name="connsiteY0-2" fmla="*/ 0 h 1218149"/>
                    <a:gd name="connsiteX1-3" fmla="*/ 8640000 w 8640000"/>
                    <a:gd name="connsiteY1-4" fmla="*/ 0 h 1218149"/>
                    <a:gd name="connsiteX2-5" fmla="*/ 8640000 w 8640000"/>
                    <a:gd name="connsiteY2-6" fmla="*/ 1218149 h 1218149"/>
                    <a:gd name="connsiteX3-7" fmla="*/ 4329525 w 8640000"/>
                    <a:gd name="connsiteY3-8" fmla="*/ 1209676 h 1218149"/>
                    <a:gd name="connsiteX4-9" fmla="*/ 0 w 8640000"/>
                    <a:gd name="connsiteY4-10" fmla="*/ 1218149 h 1218149"/>
                    <a:gd name="connsiteX5" fmla="*/ 0 w 8640000"/>
                    <a:gd name="connsiteY5" fmla="*/ 0 h 1218149"/>
                    <a:gd name="connsiteX0-11" fmla="*/ 0 w 8640000"/>
                    <a:gd name="connsiteY0-12" fmla="*/ 0 h 1218149"/>
                    <a:gd name="connsiteX1-13" fmla="*/ 8640000 w 8640000"/>
                    <a:gd name="connsiteY1-14" fmla="*/ 0 h 1218149"/>
                    <a:gd name="connsiteX2-15" fmla="*/ 8640000 w 8640000"/>
                    <a:gd name="connsiteY2-16" fmla="*/ 1218149 h 1218149"/>
                    <a:gd name="connsiteX3-17" fmla="*/ 4320000 w 8640000"/>
                    <a:gd name="connsiteY3-18" fmla="*/ 952501 h 1218149"/>
                    <a:gd name="connsiteX4-19" fmla="*/ 0 w 8640000"/>
                    <a:gd name="connsiteY4-20" fmla="*/ 1218149 h 1218149"/>
                    <a:gd name="connsiteX5-21" fmla="*/ 0 w 8640000"/>
                    <a:gd name="connsiteY5-22" fmla="*/ 0 h 1218149"/>
                    <a:gd name="connsiteX0-23" fmla="*/ 0 w 8640000"/>
                    <a:gd name="connsiteY0-24" fmla="*/ 0 h 1218149"/>
                    <a:gd name="connsiteX1-25" fmla="*/ 8640000 w 8640000"/>
                    <a:gd name="connsiteY1-26" fmla="*/ 0 h 1218149"/>
                    <a:gd name="connsiteX2-27" fmla="*/ 8640000 w 8640000"/>
                    <a:gd name="connsiteY2-28" fmla="*/ 1218149 h 1218149"/>
                    <a:gd name="connsiteX3-29" fmla="*/ 4320000 w 8640000"/>
                    <a:gd name="connsiteY3-30" fmla="*/ 952501 h 1218149"/>
                    <a:gd name="connsiteX4-31" fmla="*/ 0 w 8640000"/>
                    <a:gd name="connsiteY4-32" fmla="*/ 1218149 h 1218149"/>
                    <a:gd name="connsiteX5-33" fmla="*/ 0 w 8640000"/>
                    <a:gd name="connsiteY5-34" fmla="*/ 0 h 1218149"/>
                    <a:gd name="connsiteX0-35" fmla="*/ 0 w 8640000"/>
                    <a:gd name="connsiteY0-36" fmla="*/ 0 h 1218149"/>
                    <a:gd name="connsiteX1-37" fmla="*/ 8640000 w 8640000"/>
                    <a:gd name="connsiteY1-38" fmla="*/ 0 h 1218149"/>
                    <a:gd name="connsiteX2-39" fmla="*/ 8640000 w 8640000"/>
                    <a:gd name="connsiteY2-40" fmla="*/ 1218149 h 1218149"/>
                    <a:gd name="connsiteX3-41" fmla="*/ 4329525 w 8640000"/>
                    <a:gd name="connsiteY3-42" fmla="*/ 1019176 h 1218149"/>
                    <a:gd name="connsiteX4-43" fmla="*/ 0 w 8640000"/>
                    <a:gd name="connsiteY4-44" fmla="*/ 1218149 h 1218149"/>
                    <a:gd name="connsiteX5-45" fmla="*/ 0 w 8640000"/>
                    <a:gd name="connsiteY5-46" fmla="*/ 0 h 1218149"/>
                    <a:gd name="connsiteX0-47" fmla="*/ 0 w 8640000"/>
                    <a:gd name="connsiteY0-48" fmla="*/ 0 h 1218149"/>
                    <a:gd name="connsiteX1-49" fmla="*/ 8640000 w 8640000"/>
                    <a:gd name="connsiteY1-50" fmla="*/ 0 h 1218149"/>
                    <a:gd name="connsiteX2-51" fmla="*/ 8640000 w 8640000"/>
                    <a:gd name="connsiteY2-52" fmla="*/ 1218149 h 1218149"/>
                    <a:gd name="connsiteX3-53" fmla="*/ 4329525 w 8640000"/>
                    <a:gd name="connsiteY3-54" fmla="*/ 1038226 h 1218149"/>
                    <a:gd name="connsiteX4-55" fmla="*/ 0 w 8640000"/>
                    <a:gd name="connsiteY4-56" fmla="*/ 1218149 h 1218149"/>
                    <a:gd name="connsiteX5-57" fmla="*/ 0 w 8640000"/>
                    <a:gd name="connsiteY5-58" fmla="*/ 0 h 1218149"/>
                    <a:gd name="connsiteX0-59" fmla="*/ 0 w 8640000"/>
                    <a:gd name="connsiteY0-60" fmla="*/ 0 h 1218149"/>
                    <a:gd name="connsiteX1-61" fmla="*/ 8640000 w 8640000"/>
                    <a:gd name="connsiteY1-62" fmla="*/ 0 h 1218149"/>
                    <a:gd name="connsiteX2-63" fmla="*/ 8640000 w 8640000"/>
                    <a:gd name="connsiteY2-64" fmla="*/ 1218149 h 1218149"/>
                    <a:gd name="connsiteX3-65" fmla="*/ 4329525 w 8640000"/>
                    <a:gd name="connsiteY3-66" fmla="*/ 1104901 h 1218149"/>
                    <a:gd name="connsiteX4-67" fmla="*/ 0 w 8640000"/>
                    <a:gd name="connsiteY4-68" fmla="*/ 1218149 h 1218149"/>
                    <a:gd name="connsiteX5-69" fmla="*/ 0 w 8640000"/>
                    <a:gd name="connsiteY5-70" fmla="*/ 0 h 1218149"/>
                    <a:gd name="connsiteX0-71" fmla="*/ 0 w 8640000"/>
                    <a:gd name="connsiteY0-72" fmla="*/ 0 h 1218149"/>
                    <a:gd name="connsiteX1-73" fmla="*/ 8640000 w 8640000"/>
                    <a:gd name="connsiteY1-74" fmla="*/ 0 h 1218149"/>
                    <a:gd name="connsiteX2-75" fmla="*/ 8640000 w 8640000"/>
                    <a:gd name="connsiteY2-76" fmla="*/ 1218149 h 1218149"/>
                    <a:gd name="connsiteX3-77" fmla="*/ 4329525 w 8640000"/>
                    <a:gd name="connsiteY3-78" fmla="*/ 1133476 h 1218149"/>
                    <a:gd name="connsiteX4-79" fmla="*/ 0 w 8640000"/>
                    <a:gd name="connsiteY4-80" fmla="*/ 1218149 h 1218149"/>
                    <a:gd name="connsiteX5-81" fmla="*/ 0 w 8640000"/>
                    <a:gd name="connsiteY5-82" fmla="*/ 0 h 1218149"/>
                    <a:gd name="connsiteX0-83" fmla="*/ 0 w 8640000"/>
                    <a:gd name="connsiteY0-84" fmla="*/ 0 h 1218149"/>
                    <a:gd name="connsiteX1-85" fmla="*/ 8640000 w 8640000"/>
                    <a:gd name="connsiteY1-86" fmla="*/ 0 h 1218149"/>
                    <a:gd name="connsiteX2-87" fmla="*/ 8640000 w 8640000"/>
                    <a:gd name="connsiteY2-88" fmla="*/ 1218149 h 1218149"/>
                    <a:gd name="connsiteX3-89" fmla="*/ 4329526 w 8640000"/>
                    <a:gd name="connsiteY3-90" fmla="*/ 1095376 h 1218149"/>
                    <a:gd name="connsiteX4-91" fmla="*/ 0 w 8640000"/>
                    <a:gd name="connsiteY4-92" fmla="*/ 1218149 h 1218149"/>
                    <a:gd name="connsiteX5-93" fmla="*/ 0 w 8640000"/>
                    <a:gd name="connsiteY5-94" fmla="*/ 0 h 121814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8640000" h="1218149">
                      <a:moveTo>
                        <a:pt x="0" y="0"/>
                      </a:moveTo>
                      <a:lnTo>
                        <a:pt x="8640000" y="0"/>
                      </a:lnTo>
                      <a:lnTo>
                        <a:pt x="8640000" y="1218149"/>
                      </a:lnTo>
                      <a:cubicBezTo>
                        <a:pt x="7200000" y="1129600"/>
                        <a:pt x="5712376" y="1092552"/>
                        <a:pt x="4329526" y="1095376"/>
                      </a:cubicBezTo>
                      <a:cubicBezTo>
                        <a:pt x="2946676" y="1098200"/>
                        <a:pt x="1440000" y="1129600"/>
                        <a:pt x="0" y="121814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165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" name="矩形 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88000" y="303213"/>
                  <a:ext cx="8568000" cy="272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695685" y="-113946"/>
                <a:ext cx="475529" cy="62794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 flipH="1">
                <a:off x="7972785" y="-113946"/>
                <a:ext cx="475529" cy="627942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>
              <p:custDataLst>
                <p:tags r:id="rId6"/>
              </p:custDataLst>
            </p:nvPr>
          </p:nvGrpSpPr>
          <p:grpSpPr>
            <a:xfrm>
              <a:off x="904264" y="-491441"/>
              <a:ext cx="72656" cy="910743"/>
              <a:chOff x="903657" y="-443010"/>
              <a:chExt cx="68559" cy="859387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>
              <p:custDataLst>
                <p:tags r:id="rId7"/>
              </p:custDataLst>
            </p:nvPr>
          </p:nvGrpSpPr>
          <p:grpSpPr>
            <a:xfrm>
              <a:off x="8182767" y="-491441"/>
              <a:ext cx="72656" cy="910743"/>
              <a:chOff x="903657" y="-443010"/>
              <a:chExt cx="68559" cy="859387"/>
            </a:xfrm>
          </p:grpSpPr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56000" y="2000368"/>
            <a:ext cx="8280000" cy="9648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955994" y="3190926"/>
            <a:ext cx="8280000" cy="4761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第三节 </a:t>
            </a:r>
            <a:r>
              <a:rPr lang="zh-CN" sz="3200" b="1">
                <a:latin typeface="微软雅黑" panose="020B0503020204020204" pitchFamily="34" charset="-122"/>
                <a:sym typeface="+mn-ea"/>
              </a:rPr>
              <a:t>摩擦力</a:t>
            </a:r>
            <a:r>
              <a:rPr lang="en-US" altLang="zh-CN" sz="3200" b="1">
                <a:latin typeface="微软雅黑" panose="020B0503020204020204" pitchFamily="34" charset="-122"/>
                <a:sym typeface="+mn-ea"/>
              </a:rPr>
              <a:t> </a:t>
            </a:r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第</a:t>
            </a:r>
            <a:r>
              <a:rPr lang="en-US" altLang="zh-CN" sz="3200" b="1">
                <a:latin typeface="微软雅黑" panose="020B0503020204020204" pitchFamily="34" charset="-122"/>
                <a:sym typeface="+mn-ea"/>
              </a:rPr>
              <a:t>2</a:t>
            </a:r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课时</a:t>
            </a:r>
            <a:endParaRPr lang="en-US" altLang="zh-CN" sz="3200" b="1">
              <a:latin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637403" y="2098095"/>
            <a:ext cx="29171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</a:rPr>
              <a:t>第七章   </a:t>
            </a:r>
            <a:r>
              <a:rPr lang="zh-CN" sz="4400" b="1">
                <a:solidFill>
                  <a:schemeClr val="bg1"/>
                </a:solidFill>
                <a:latin typeface="微软雅黑" panose="020B0503020204020204" pitchFamily="34" charset="-122"/>
              </a:rPr>
              <a:t>力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741390" y="472252"/>
            <a:ext cx="2568909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>
            <p:custDataLst>
              <p:tags r:id="rId2"/>
            </p:custDataLst>
          </p:nvPr>
        </p:nvSpPr>
        <p:spPr>
          <a:xfrm>
            <a:off x="1256030" y="1348740"/>
            <a:ext cx="10150475" cy="44799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srgbClr val="014493">
                <a:alpha val="40000"/>
              </a:srgbClr>
            </a:outerShdw>
          </a:effectLst>
        </p:spPr>
        <p:txBody>
          <a:bodyPr lIns="252000" rIns="288000" rtlCol="0" anchor="ctr"/>
          <a:lstStyle/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能结合实例说明什么是摩擦力，什么是滑动摩擦力。</a:t>
            </a:r>
          </a:p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知道用弹簧测力计测量滑动摩擦力大小的方法；</a:t>
            </a:r>
          </a:p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能通过实验探究知道影响滑动摩擦力大小的因素。</a:t>
            </a:r>
          </a:p>
          <a:p>
            <a:pPr marL="107950" lvl="0" indent="539750">
              <a:lnSpc>
                <a:spcPts val="5200"/>
              </a:lnSpc>
              <a:defRPr/>
            </a:pPr>
            <a:r>
              <a:rPr lang="en-US" altLang="zh-C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知道日常生活中的一些摩擦现象，知道增大和减小摩擦的方法。</a:t>
            </a:r>
          </a:p>
          <a:p>
            <a:pPr marL="107950" lvl="0" indent="539750">
              <a:lnSpc>
                <a:spcPts val="5200"/>
              </a:lnSpc>
              <a:defRPr/>
            </a:pPr>
            <a:endParaRPr lang="zh-CN" altLang="en-US" sz="3200" b="1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711200" y="390525"/>
            <a:ext cx="508254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zh-CN" altLang="en-US" sz="3200" b="1">
                <a:ea typeface="方正姚体" panose="02010601030101010101" pitchFamily="2" charset="-122"/>
              </a:rPr>
              <a:t>二、增大或减小摩擦的方法</a:t>
            </a:r>
          </a:p>
        </p:txBody>
      </p:sp>
      <p:sp>
        <p:nvSpPr>
          <p:cNvPr id="22" name="Line 18"/>
          <p:cNvSpPr/>
          <p:nvPr>
            <p:custDataLst>
              <p:tags r:id="rId2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80720" y="1176020"/>
            <a:ext cx="10925810" cy="1050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在日常生活中，摩擦的现象普遍存在。有些摩擦对人们的生活有益，需要设法增大；有些摩擦对人们的生活不利甚至有害，应该设法减小。</a:t>
            </a:r>
          </a:p>
          <a:p>
            <a:pPr algn="l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    </a:t>
            </a:r>
          </a:p>
        </p:txBody>
      </p: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790128" y="2628265"/>
            <a:ext cx="10640507" cy="3183094"/>
            <a:chOff x="894" y="3420"/>
            <a:chExt cx="17573" cy="5318"/>
          </a:xfrm>
        </p:grpSpPr>
        <p:grpSp>
          <p:nvGrpSpPr>
            <p:cNvPr id="13" name="组合 12"/>
            <p:cNvGrpSpPr/>
            <p:nvPr>
              <p:custDataLst>
                <p:tags r:id="rId14"/>
              </p:custDataLst>
            </p:nvPr>
          </p:nvGrpSpPr>
          <p:grpSpPr>
            <a:xfrm>
              <a:off x="894" y="3420"/>
              <a:ext cx="16813" cy="5293"/>
              <a:chOff x="894" y="3420"/>
              <a:chExt cx="16813" cy="5293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3">
                <a:clrChange>
                  <a:clrFrom>
                    <a:srgbClr val="FBFBFB">
                      <a:alpha val="100000"/>
                    </a:srgbClr>
                  </a:clrFrom>
                  <a:clrTo>
                    <a:srgbClr val="FBFBFB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4" y="4375"/>
                <a:ext cx="8952" cy="3398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4">
                <a:clrChange>
                  <a:clrFrom>
                    <a:srgbClr val="FDFDFD">
                      <a:alpha val="100000"/>
                    </a:srgbClr>
                  </a:clrFrom>
                  <a:clrTo>
                    <a:srgbClr val="FDFDFD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927" y="3420"/>
                <a:ext cx="6780" cy="4608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050" y="8014"/>
                <a:ext cx="2909" cy="531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US" altLang="zh-CN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(a)  </a:t>
                </a:r>
                <a:r>
                  <a: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鞋底的槽纹</a:t>
                </a: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4179" y="8014"/>
                <a:ext cx="5312" cy="69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US" altLang="zh-CN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(b) </a:t>
                </a:r>
                <a:r>
                  <a: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在自行车链条上加润滑油</a:t>
                </a:r>
              </a:p>
            </p:txBody>
          </p:sp>
        </p:grpSp>
        <p:sp>
          <p:nvSpPr>
            <p:cNvPr id="19" name="文本框 18"/>
            <p:cNvSpPr txBox="1"/>
            <p:nvPr>
              <p:custDataLst>
                <p:tags r:id="rId15"/>
              </p:custDataLst>
            </p:nvPr>
          </p:nvSpPr>
          <p:spPr>
            <a:xfrm>
              <a:off x="10114" y="8014"/>
              <a:ext cx="4561" cy="43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(c) </a:t>
              </a:r>
              <a:r>
                <a: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运动员在手上除镁粉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16"/>
              </p:custDataLst>
            </p:nvPr>
          </p:nvSpPr>
          <p:spPr>
            <a:xfrm>
              <a:off x="14359" y="8014"/>
              <a:ext cx="4108" cy="72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(d)   </a:t>
              </a:r>
              <a:r>
                <a: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自行车的刹车装置</a:t>
              </a:r>
            </a:p>
          </p:txBody>
        </p:sp>
      </p:grpSp>
      <p:sp>
        <p:nvSpPr>
          <p:cNvPr id="24" name="TextBox 1"/>
          <p:cNvSpPr txBox="1"/>
          <p:nvPr>
            <p:custDataLst>
              <p:tags r:id="rId5"/>
            </p:custDataLst>
          </p:nvPr>
        </p:nvSpPr>
        <p:spPr>
          <a:xfrm>
            <a:off x="1226820" y="5697855"/>
            <a:ext cx="1076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有益</a:t>
            </a:r>
            <a:endParaRPr lang="zh-CN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TextBox 1"/>
          <p:cNvSpPr txBox="1"/>
          <p:nvPr>
            <p:custDataLst>
              <p:tags r:id="rId6"/>
            </p:custDataLst>
          </p:nvPr>
        </p:nvSpPr>
        <p:spPr>
          <a:xfrm>
            <a:off x="4091940" y="5697855"/>
            <a:ext cx="1076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有害</a:t>
            </a:r>
            <a:endParaRPr lang="zh-CN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TextBox 1"/>
          <p:cNvSpPr txBox="1"/>
          <p:nvPr>
            <p:custDataLst>
              <p:tags r:id="rId7"/>
            </p:custDataLst>
          </p:nvPr>
        </p:nvSpPr>
        <p:spPr>
          <a:xfrm>
            <a:off x="7215505" y="5697855"/>
            <a:ext cx="1076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有益</a:t>
            </a:r>
            <a:endParaRPr lang="zh-CN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TextBox 1"/>
          <p:cNvSpPr txBox="1"/>
          <p:nvPr>
            <p:custDataLst>
              <p:tags r:id="rId8"/>
            </p:custDataLst>
          </p:nvPr>
        </p:nvSpPr>
        <p:spPr>
          <a:xfrm>
            <a:off x="9648825" y="5697855"/>
            <a:ext cx="1076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有益</a:t>
            </a:r>
            <a:endParaRPr lang="zh-CN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TextBox 1"/>
          <p:cNvSpPr txBox="1"/>
          <p:nvPr>
            <p:custDataLst>
              <p:tags r:id="rId9"/>
            </p:custDataLst>
          </p:nvPr>
        </p:nvSpPr>
        <p:spPr>
          <a:xfrm>
            <a:off x="884555" y="1142048"/>
            <a:ext cx="72326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(a)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通过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增大接触面粗糙程度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增大有益摩擦</a:t>
            </a:r>
          </a:p>
        </p:txBody>
      </p:sp>
      <p:sp>
        <p:nvSpPr>
          <p:cNvPr id="33" name="TextBox 1"/>
          <p:cNvSpPr txBox="1"/>
          <p:nvPr>
            <p:custDataLst>
              <p:tags r:id="rId10"/>
            </p:custDataLst>
          </p:nvPr>
        </p:nvSpPr>
        <p:spPr>
          <a:xfrm>
            <a:off x="884555" y="1672908"/>
            <a:ext cx="72326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(b)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通过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使接触面彼此分离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减小有害摩擦</a:t>
            </a:r>
          </a:p>
        </p:txBody>
      </p:sp>
      <p:sp>
        <p:nvSpPr>
          <p:cNvPr id="34" name="TextBox 1"/>
          <p:cNvSpPr txBox="1"/>
          <p:nvPr>
            <p:custDataLst>
              <p:tags r:id="rId11"/>
            </p:custDataLst>
          </p:nvPr>
        </p:nvSpPr>
        <p:spPr>
          <a:xfrm>
            <a:off x="884555" y="2203768"/>
            <a:ext cx="72326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(c)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通过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增大接触面粗糙程度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增大有益摩擦</a:t>
            </a:r>
          </a:p>
        </p:txBody>
      </p:sp>
      <p:sp>
        <p:nvSpPr>
          <p:cNvPr id="35" name="TextBox 1"/>
          <p:cNvSpPr txBox="1"/>
          <p:nvPr>
            <p:custDataLst>
              <p:tags r:id="rId12"/>
            </p:custDataLst>
          </p:nvPr>
        </p:nvSpPr>
        <p:spPr>
          <a:xfrm>
            <a:off x="884555" y="2734628"/>
            <a:ext cx="72326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(d)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通过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增大压力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增大有益摩擦</a:t>
            </a:r>
          </a:p>
        </p:txBody>
      </p:sp>
      <p:sp>
        <p:nvSpPr>
          <p:cNvPr id="37" name="云形标注 36"/>
          <p:cNvSpPr/>
          <p:nvPr>
            <p:custDataLst>
              <p:tags r:id="rId13"/>
            </p:custDataLst>
          </p:nvPr>
        </p:nvSpPr>
        <p:spPr>
          <a:xfrm>
            <a:off x="8486140" y="390525"/>
            <a:ext cx="3423285" cy="251079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这四幅图分别是通过什么方式增大有益摩擦，减小有害摩擦的呢？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24" grpId="0"/>
      <p:bldP spid="25" grpId="0"/>
      <p:bldP spid="26" grpId="0"/>
      <p:bldP spid="27" grpId="0"/>
      <p:bldP spid="32" grpId="0"/>
      <p:bldP spid="33" grpId="0"/>
      <p:bldP spid="34" grpId="0"/>
      <p:bldP spid="35" grpId="0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8475" y="2435860"/>
            <a:ext cx="1479550" cy="48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增大有益摩擦</a:t>
            </a:r>
          </a:p>
        </p:txBody>
      </p:sp>
      <p:sp>
        <p:nvSpPr>
          <p:cNvPr id="5" name="Text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35200" y="575310"/>
            <a:ext cx="46736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(1)增大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接触面间的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压力</a:t>
            </a:r>
          </a:p>
        </p:txBody>
      </p:sp>
      <p:sp>
        <p:nvSpPr>
          <p:cNvPr id="6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-252518"/>
            <a:ext cx="3708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6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2813050" y="1520825"/>
            <a:ext cx="3980180" cy="1975729"/>
            <a:chOff x="2459683" y="835873"/>
            <a:chExt cx="2985135" cy="1380801"/>
          </a:xfrm>
        </p:grpSpPr>
        <p:pic>
          <p:nvPicPr>
            <p:cNvPr id="7171" name="Picture 3"/>
            <p:cNvPicPr preferRelativeResize="0">
              <a:picLocks noChangeArrowheads="1"/>
            </p:cNvPicPr>
            <p:nvPr>
              <p:custDataLst>
                <p:tags r:id="rId1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1"/>
            <a:stretch>
              <a:fillRect/>
            </a:stretch>
          </p:blipFill>
          <p:spPr bwMode="auto">
            <a:xfrm>
              <a:off x="2955712" y="835873"/>
              <a:ext cx="1800000" cy="1079500"/>
            </a:xfrm>
            <a:prstGeom prst="rect">
              <a:avLst/>
            </a:prstGeom>
            <a:effectLst>
              <a:outerShdw blurRad="304800" dist="50800" dir="5400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>
              <p:custDataLst>
                <p:tags r:id="rId19"/>
              </p:custDataLst>
            </p:nvPr>
          </p:nvSpPr>
          <p:spPr>
            <a:xfrm>
              <a:off x="2459683" y="1873181"/>
              <a:ext cx="2985135" cy="343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6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  </a:t>
              </a: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拔河比赛时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用力</a:t>
              </a: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握紧绳子</a:t>
              </a:r>
            </a:p>
          </p:txBody>
        </p:sp>
      </p:grpSp>
      <p:sp>
        <p:nvSpPr>
          <p:cNvPr id="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-252518"/>
            <a:ext cx="3708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6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-252518"/>
            <a:ext cx="3708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6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7172960" y="575310"/>
            <a:ext cx="487489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(2)增大接触面粗糙程度</a:t>
            </a:r>
          </a:p>
        </p:txBody>
      </p: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7910366" y="1417955"/>
            <a:ext cx="2961448" cy="2180112"/>
            <a:chOff x="6363699" y="2352789"/>
            <a:chExt cx="1977446" cy="1428619"/>
          </a:xfrm>
        </p:grpSpPr>
        <p:pic>
          <p:nvPicPr>
            <p:cNvPr id="7176" name="Picture 8"/>
            <p:cNvPicPr preferRelativeResize="0">
              <a:picLocks noChangeArrowheads="1"/>
            </p:cNvPicPr>
            <p:nvPr>
              <p:custDataLst>
                <p:tags r:id="rId16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63699" y="2352789"/>
              <a:ext cx="1800225" cy="1079500"/>
            </a:xfrm>
            <a:prstGeom prst="rect">
              <a:avLst/>
            </a:prstGeom>
            <a:effectLst>
              <a:outerShdw blurRad="304800" dist="50800" dir="5400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/>
            <p:cNvSpPr/>
            <p:nvPr>
              <p:custDataLst>
                <p:tags r:id="rId17"/>
              </p:custDataLst>
            </p:nvPr>
          </p:nvSpPr>
          <p:spPr>
            <a:xfrm>
              <a:off x="6470435" y="3479726"/>
              <a:ext cx="1870710" cy="301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zh-CN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   </a:t>
              </a:r>
              <a:r>
                <a:rPr lang="zh-CN" altLang="zh-CN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瓶盖上的花纹</a:t>
              </a:r>
            </a:p>
          </p:txBody>
        </p:sp>
      </p:grpSp>
      <p:sp>
        <p:nvSpPr>
          <p:cNvPr id="15" name="Rectangle 1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0" y="-252518"/>
            <a:ext cx="3708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6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>
            <p:custDataLst>
              <p:tags r:id="rId10"/>
            </p:custDataLst>
          </p:nvPr>
        </p:nvGrpSpPr>
        <p:grpSpPr>
          <a:xfrm>
            <a:off x="2885440" y="3597910"/>
            <a:ext cx="4287520" cy="2949575"/>
            <a:chOff x="4544" y="5666"/>
            <a:chExt cx="6752" cy="4645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0525"/>
            <a:stretch>
              <a:fillRect/>
            </a:stretch>
          </p:blipFill>
          <p:spPr>
            <a:xfrm>
              <a:off x="5472" y="5666"/>
              <a:ext cx="4056" cy="3920"/>
            </a:xfrm>
            <a:prstGeom prst="rect">
              <a:avLst/>
            </a:prstGeom>
          </p:spPr>
        </p:pic>
        <p:sp>
          <p:nvSpPr>
            <p:cNvPr id="2" name="Text Box 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544" y="9586"/>
              <a:ext cx="6752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机器靠张紧的皮带传递动力</a:t>
              </a:r>
            </a:p>
          </p:txBody>
        </p:sp>
      </p:grpSp>
      <p:grpSp>
        <p:nvGrpSpPr>
          <p:cNvPr id="3" name="组合 2"/>
          <p:cNvGrpSpPr/>
          <p:nvPr>
            <p:custDataLst>
              <p:tags r:id="rId11"/>
            </p:custDataLst>
          </p:nvPr>
        </p:nvGrpSpPr>
        <p:grpSpPr>
          <a:xfrm>
            <a:off x="7474693" y="3670185"/>
            <a:ext cx="3992880" cy="2912745"/>
            <a:chOff x="7672425" y="2812900"/>
            <a:chExt cx="3992880" cy="2912745"/>
          </a:xfrm>
        </p:grpSpPr>
        <p:sp>
          <p:nvSpPr>
            <p:cNvPr id="12" name="矩形 11"/>
            <p:cNvSpPr/>
            <p:nvPr>
              <p:custDataLst>
                <p:tags r:id="rId12"/>
              </p:custDataLst>
            </p:nvPr>
          </p:nvSpPr>
          <p:spPr>
            <a:xfrm>
              <a:off x="7672425" y="5265270"/>
              <a:ext cx="3992880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在结冰的路面车轮缠绕铁链</a:t>
              </a:r>
            </a:p>
          </p:txBody>
        </p:sp>
        <p:pic>
          <p:nvPicPr>
            <p:cNvPr id="21" name="图片 20"/>
            <p:cNvPicPr/>
            <p:nvPr>
              <p:custDataLst>
                <p:tags r:id="rId13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210" y="2812900"/>
              <a:ext cx="3622524" cy="2298959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8475" y="2435860"/>
            <a:ext cx="1479550" cy="48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减小有害摩擦</a:t>
            </a:r>
          </a:p>
        </p:txBody>
      </p:sp>
      <p:sp>
        <p:nvSpPr>
          <p:cNvPr id="5" name="Text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35200" y="249555"/>
            <a:ext cx="46736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(1)减小接触面间的压力</a:t>
            </a:r>
          </a:p>
        </p:txBody>
      </p:sp>
      <p:sp>
        <p:nvSpPr>
          <p:cNvPr id="6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-252518"/>
            <a:ext cx="3708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6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-252518"/>
            <a:ext cx="3708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6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-252518"/>
            <a:ext cx="3708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6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6847205" y="249555"/>
            <a:ext cx="487489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(2)减小接触面的粗糙程度</a:t>
            </a:r>
          </a:p>
        </p:txBody>
      </p:sp>
      <p:sp>
        <p:nvSpPr>
          <p:cNvPr id="1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-252518"/>
            <a:ext cx="3708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6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7087608" y="984844"/>
            <a:ext cx="3983355" cy="5206283"/>
            <a:chOff x="104257" y="4087917"/>
            <a:chExt cx="3467509" cy="4285299"/>
          </a:xfrm>
        </p:grpSpPr>
        <p:sp>
          <p:nvSpPr>
            <p:cNvPr id="23" name="圆角矩形 6"/>
            <p:cNvSpPr/>
            <p:nvPr>
              <p:custDataLst>
                <p:tags r:id="rId11"/>
              </p:custDataLst>
            </p:nvPr>
          </p:nvSpPr>
          <p:spPr>
            <a:xfrm>
              <a:off x="644744" y="6652133"/>
              <a:ext cx="2387407" cy="1721083"/>
            </a:xfrm>
            <a:prstGeom prst="roundRect">
              <a:avLst>
                <a:gd name="adj" fmla="val 11762"/>
              </a:avLst>
            </a:prstGeom>
            <a:solidFill>
              <a:srgbClr val="3E849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sx="102000" sy="102000" algn="ctr" rotWithShape="0">
                <a:srgbClr val="CAA27E">
                  <a:alpha val="18000"/>
                </a:srgbClr>
              </a:outerShdw>
            </a:effectLst>
          </p:spPr>
          <p:txBody>
            <a:bodyPr lIns="83942" tIns="41971" rIns="83942" bIns="41971" rtlCol="0" anchor="ctr"/>
            <a:lstStyle/>
            <a:p>
              <a:pPr marL="107950">
                <a:lnSpc>
                  <a:spcPts val="3100"/>
                </a:lnSpc>
                <a:defRPr/>
              </a:pPr>
              <a:r>
                <a:rPr lang="zh-CN" altLang="en-US" sz="2400" kern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冰壶比赛中，运动员不断的刷冰，使接触面光滑减小摩擦 </a:t>
              </a:r>
            </a:p>
          </p:txBody>
        </p:sp>
        <p:pic>
          <p:nvPicPr>
            <p:cNvPr id="24" name="图片 23"/>
            <p:cNvPicPr/>
            <p:nvPr>
              <p:custDataLst>
                <p:tags r:id="rId12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57" y="4087917"/>
              <a:ext cx="3467509" cy="2223958"/>
            </a:xfrm>
            <a:prstGeom prst="rect">
              <a:avLst/>
            </a:prstGeom>
          </p:spPr>
        </p:pic>
      </p:grpSp>
      <p:pic>
        <p:nvPicPr>
          <p:cNvPr id="26" name="图片 25"/>
          <p:cNvPicPr/>
          <p:nvPr>
            <p:custDataLst>
              <p:tags r:id="rId9"/>
            </p:custDataLst>
          </p:nvPr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35" y="894715"/>
            <a:ext cx="2481580" cy="2594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图片 26"/>
          <p:cNvPicPr/>
          <p:nvPr>
            <p:custDataLst>
              <p:tags r:id="rId10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35" y="3860165"/>
            <a:ext cx="2418715" cy="257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32435" y="657675"/>
            <a:ext cx="8727130" cy="2658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9556" tIns="59777" rIns="119556" bIns="59777">
            <a:spAutoFit/>
          </a:bodyPr>
          <a:lstStyle/>
          <a:p>
            <a:pPr indent="575945">
              <a:lnSpc>
                <a:spcPts val="3600"/>
              </a:lnSpc>
              <a:spcAft>
                <a:spcPts val="600"/>
              </a:spcAft>
            </a:pP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）使接触面分离</a:t>
            </a:r>
            <a:endParaRPr lang="en-US" altLang="zh-C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>
              <a:lnSpc>
                <a:spcPts val="3900"/>
              </a:lnSpc>
            </a:pPr>
            <a:r>
              <a:rPr lang="zh-CN" altLang="en-US" sz="2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例如，</a:t>
            </a:r>
            <a:r>
              <a:rPr lang="zh-CN" altLang="en-US" sz="2500" b="1">
                <a:solidFill>
                  <a:srgbClr val="BD4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加润滑油</a:t>
            </a:r>
            <a:r>
              <a:rPr lang="zh-CN" altLang="en-US" sz="2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减小轴和轴承间的摩擦；</a:t>
            </a:r>
            <a:r>
              <a:rPr lang="zh-CN" altLang="en-US" sz="2500" b="1">
                <a:solidFill>
                  <a:srgbClr val="BD4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气垫船</a:t>
            </a:r>
            <a:r>
              <a:rPr lang="zh-CN" altLang="en-US" sz="2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向下喷出强气流，在船底和水之间形成一层空气垫，可以减小摩擦；</a:t>
            </a:r>
            <a:r>
              <a:rPr lang="zh-CN" altLang="en-US" sz="2500" b="1">
                <a:solidFill>
                  <a:srgbClr val="BD4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磁浮列车</a:t>
            </a:r>
            <a:r>
              <a:rPr lang="zh-CN" altLang="en-US" sz="2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是靠强磁场把列车从轨道上微微托起，在列车和轨道间出现一薄层空气，减小摩擦。</a:t>
            </a: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4625079" y="3498075"/>
            <a:ext cx="3395889" cy="2730038"/>
            <a:chOff x="4789568" y="3839250"/>
            <a:chExt cx="3395889" cy="2730038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4684" r="34306" b="15642"/>
            <a:stretch>
              <a:fillRect/>
            </a:stretch>
          </p:blipFill>
          <p:spPr>
            <a:xfrm>
              <a:off x="4789568" y="3839250"/>
              <a:ext cx="3395889" cy="2299151"/>
            </a:xfrm>
            <a:prstGeom prst="ellipse">
              <a:avLst/>
            </a:prstGeom>
            <a:ln w="63500" cap="rnd">
              <a:solidFill>
                <a:sysClr val="window" lastClr="FFFFFF">
                  <a:lumMod val="95000"/>
                </a:sys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6007016" y="6138401"/>
              <a:ext cx="161911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气垫船</a:t>
              </a:r>
              <a:endParaRPr kumimoji="0" lang="zh-CN" altLang="en-US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739926" y="3498075"/>
            <a:ext cx="3568260" cy="2776902"/>
            <a:chOff x="770410" y="4158548"/>
            <a:chExt cx="3568260" cy="2776902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67387" b="15642"/>
            <a:stretch>
              <a:fillRect/>
            </a:stretch>
          </p:blipFill>
          <p:spPr>
            <a:xfrm>
              <a:off x="770410" y="4158548"/>
              <a:ext cx="3568260" cy="2297129"/>
            </a:xfrm>
            <a:prstGeom prst="ellipse">
              <a:avLst/>
            </a:prstGeom>
            <a:ln w="63500" cap="rnd">
              <a:solidFill>
                <a:sysClr val="window" lastClr="FFFFFF">
                  <a:lumMod val="95000"/>
                </a:sys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939950" y="6504563"/>
              <a:ext cx="161911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自行车</a:t>
              </a:r>
              <a:endParaRPr kumimoji="0" lang="zh-CN" altLang="en-US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8337861" y="3579407"/>
            <a:ext cx="3395889" cy="2648706"/>
            <a:chOff x="8365187" y="3161707"/>
            <a:chExt cx="3395889" cy="2648706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8341" b="19637"/>
            <a:stretch>
              <a:fillRect/>
            </a:stretch>
          </p:blipFill>
          <p:spPr>
            <a:xfrm>
              <a:off x="8365187" y="3161707"/>
              <a:ext cx="3395889" cy="2145406"/>
            </a:xfrm>
            <a:prstGeom prst="ellipse">
              <a:avLst/>
            </a:prstGeom>
            <a:ln w="63500" cap="rnd">
              <a:solidFill>
                <a:sysClr val="window" lastClr="FFFFFF">
                  <a:lumMod val="95000"/>
                </a:sys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9531306" y="5379526"/>
              <a:ext cx="161911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磁浮列车</a:t>
              </a:r>
              <a:endParaRPr kumimoji="0" lang="zh-CN" altLang="en-US" sz="2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85415" y="404495"/>
            <a:ext cx="7087870" cy="5422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9556" tIns="59777" rIns="119556" bIns="59777">
            <a:spAutoFit/>
          </a:bodyPr>
          <a:lstStyle/>
          <a:p>
            <a:pPr indent="457200" defTabSz="933450">
              <a:lnSpc>
                <a:spcPts val="3300"/>
              </a:lnSpc>
              <a:spcAft>
                <a:spcPts val="600"/>
              </a:spcAft>
              <a:defRPr/>
            </a:pP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）变滑动为滚动</a:t>
            </a:r>
            <a:endParaRPr lang="zh-CN" altLang="en-US" sz="250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643255" y="1604010"/>
            <a:ext cx="6701155" cy="370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0045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defRPr/>
            </a:pPr>
            <a:r>
              <a:rPr kumimoji="0" lang="zh-CN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做一做</a:t>
            </a:r>
          </a:p>
          <a:p>
            <a:pPr marL="0" marR="0" lvl="0" indent="360045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①把图书放在桌面上，用一根橡皮筋拉动它匀速前进，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观察橡皮筋的伸长情况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360045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②在图书和桌面间垫几支圆柱形的铅笔，再拉动图书匀速前进，如图所示，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观察橡皮筋的伸长情况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，并与第一次实验时橡皮筋的伸长量作比较。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344410" y="2082800"/>
            <a:ext cx="4251325" cy="2512060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4"/>
            </p:custDataLst>
          </p:nvPr>
        </p:nvSpPr>
        <p:spPr>
          <a:xfrm>
            <a:off x="2538095" y="1043940"/>
            <a:ext cx="37998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将滑动变为滚动</a:t>
            </a:r>
          </a:p>
        </p:txBody>
      </p:sp>
      <p:sp>
        <p:nvSpPr>
          <p:cNvPr id="6" name="五边形 5"/>
          <p:cNvSpPr/>
          <p:nvPr>
            <p:custDataLst>
              <p:tags r:id="rId5"/>
            </p:custDataLst>
          </p:nvPr>
        </p:nvSpPr>
        <p:spPr>
          <a:xfrm>
            <a:off x="993140" y="1043940"/>
            <a:ext cx="1737360" cy="50736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活动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7.3</a:t>
            </a: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46060" y="5256740"/>
            <a:ext cx="9323950" cy="114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7995">
              <a:lnSpc>
                <a:spcPts val="4100"/>
              </a:lnSpc>
              <a:buClr>
                <a:prstClr val="white"/>
              </a:buClr>
              <a:defRPr/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滚动时，橡皮筋的伸长量比滑动时要小得多。</a:t>
            </a:r>
          </a:p>
          <a:p>
            <a:pPr indent="467995">
              <a:lnSpc>
                <a:spcPts val="4100"/>
              </a:lnSpc>
              <a:buClr>
                <a:prstClr val="white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说明：将滑动变为滚动，物体受到的摩擦力变小。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-1643" b="15420"/>
          <a:stretch>
            <a:fillRect/>
          </a:stretch>
        </p:blipFill>
        <p:spPr>
          <a:xfrm>
            <a:off x="1050925" y="3093085"/>
            <a:ext cx="4131945" cy="2292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0925" y="501650"/>
            <a:ext cx="9867900" cy="21697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9556" tIns="59777" rIns="119556" bIns="59777">
            <a:spAutoFit/>
          </a:bodyPr>
          <a:lstStyle/>
          <a:p>
            <a:pPr indent="457200" defTabSz="933450">
              <a:lnSpc>
                <a:spcPts val="3300"/>
              </a:lnSpc>
              <a:spcAft>
                <a:spcPts val="600"/>
              </a:spcAft>
              <a:defRPr/>
            </a:pPr>
            <a:endParaRPr lang="zh-CN" altLang="en-US" sz="36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04190">
              <a:lnSpc>
                <a:spcPct val="120000"/>
              </a:lnSpc>
            </a:pPr>
            <a:r>
              <a:rPr lang="zh-CN" altLang="en-US" sz="2800" b="1">
                <a:solidFill>
                  <a:srgbClr val="BD4CCC"/>
                </a:solidFill>
                <a:latin typeface="微软雅黑" panose="020B0503020204020204" pitchFamily="34" charset="-122"/>
              </a:rPr>
              <a:t>滚珠轴承</a:t>
            </a:r>
            <a:r>
              <a:rPr lang="zh-CN" altLang="en-US" sz="2800">
                <a:solidFill>
                  <a:prstClr val="black"/>
                </a:solidFill>
                <a:latin typeface="微软雅黑" panose="020B0503020204020204" pitchFamily="34" charset="-122"/>
              </a:rPr>
              <a:t>的原理是利用滚珠之间的滚动摩擦来降低摩擦力；</a:t>
            </a:r>
            <a:endParaRPr lang="en-US" altLang="zh-CN" sz="280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indent="504190">
              <a:lnSpc>
                <a:spcPct val="120000"/>
              </a:lnSpc>
            </a:pPr>
            <a:r>
              <a:rPr lang="zh-CN" altLang="en-US" sz="2800">
                <a:solidFill>
                  <a:prstClr val="black"/>
                </a:solidFill>
                <a:latin typeface="微软雅黑" panose="020B0503020204020204" pitchFamily="34" charset="-122"/>
              </a:rPr>
              <a:t>建造金字塔时，古达埃及人在比较重的物体下面垫上</a:t>
            </a:r>
            <a:r>
              <a:rPr lang="zh-CN" altLang="en-US" sz="2800" b="1">
                <a:solidFill>
                  <a:srgbClr val="BD4CCC"/>
                </a:solidFill>
                <a:latin typeface="微软雅黑" panose="020B0503020204020204" pitchFamily="34" charset="-122"/>
              </a:rPr>
              <a:t>滚木</a:t>
            </a:r>
            <a:r>
              <a:rPr lang="zh-CN" altLang="en-US" sz="2800">
                <a:solidFill>
                  <a:prstClr val="black"/>
                </a:solidFill>
                <a:latin typeface="微软雅黑" panose="020B0503020204020204" pitchFamily="34" charset="-122"/>
              </a:rPr>
              <a:t>，物体与地面间的摩擦变为滚动摩擦，减小了摩擦力。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20631" r="8017" b="10597"/>
          <a:stretch>
            <a:fillRect/>
          </a:stretch>
        </p:blipFill>
        <p:spPr>
          <a:xfrm>
            <a:off x="553720" y="2850515"/>
            <a:ext cx="5233670" cy="29775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/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15" y="3632984"/>
            <a:ext cx="5243417" cy="237649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85415" y="404495"/>
            <a:ext cx="7087870" cy="5422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9556" tIns="59777" rIns="119556" bIns="59777">
            <a:spAutoFit/>
          </a:bodyPr>
          <a:lstStyle/>
          <a:p>
            <a:pPr indent="457200" defTabSz="933450">
              <a:lnSpc>
                <a:spcPts val="3300"/>
              </a:lnSpc>
              <a:spcAft>
                <a:spcPts val="600"/>
              </a:spcAft>
              <a:defRPr/>
            </a:pP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）变滑动为滚动</a:t>
            </a:r>
            <a:endParaRPr lang="zh-CN" altLang="en-US" sz="250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47106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6000" y="2699385"/>
            <a:ext cx="5022850" cy="3361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2560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180" y="489585"/>
            <a:ext cx="3077845" cy="2466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73900" y="526098"/>
            <a:ext cx="4530725" cy="2792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605" y="3204210"/>
            <a:ext cx="3273425" cy="3273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615180" y="3665220"/>
            <a:ext cx="3522345" cy="2646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7525" y="3601085"/>
            <a:ext cx="3114675" cy="278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6025" y="297815"/>
            <a:ext cx="3307715" cy="31724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2"/>
          <p:cNvSpPr txBox="1"/>
          <p:nvPr>
            <p:custDataLst>
              <p:tags r:id="rId1"/>
            </p:custDataLst>
          </p:nvPr>
        </p:nvSpPr>
        <p:spPr>
          <a:xfrm>
            <a:off x="249873" y="2492375"/>
            <a:ext cx="736600" cy="297180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摩擦力</a:t>
            </a:r>
          </a:p>
        </p:txBody>
      </p:sp>
      <p:sp>
        <p:nvSpPr>
          <p:cNvPr id="51202" name="Text Box 3"/>
          <p:cNvSpPr txBox="1"/>
          <p:nvPr>
            <p:custDataLst>
              <p:tags r:id="rId2"/>
            </p:custDataLst>
          </p:nvPr>
        </p:nvSpPr>
        <p:spPr>
          <a:xfrm>
            <a:off x="1435735" y="1857375"/>
            <a:ext cx="5222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二、影响滑动摩擦力大小的因素</a:t>
            </a:r>
          </a:p>
        </p:txBody>
      </p:sp>
      <p:sp>
        <p:nvSpPr>
          <p:cNvPr id="23556" name="Text Box 4"/>
          <p:cNvSpPr txBox="1"/>
          <p:nvPr>
            <p:custDataLst>
              <p:tags r:id="rId3"/>
            </p:custDataLst>
          </p:nvPr>
        </p:nvSpPr>
        <p:spPr>
          <a:xfrm>
            <a:off x="6944360" y="1701800"/>
            <a:ext cx="2743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压力的大小</a:t>
            </a:r>
          </a:p>
        </p:txBody>
      </p:sp>
      <p:sp>
        <p:nvSpPr>
          <p:cNvPr id="23557" name="Text Box 5"/>
          <p:cNvSpPr txBox="1"/>
          <p:nvPr>
            <p:custDataLst>
              <p:tags r:id="rId4"/>
            </p:custDataLst>
          </p:nvPr>
        </p:nvSpPr>
        <p:spPr>
          <a:xfrm>
            <a:off x="6944360" y="2230438"/>
            <a:ext cx="39655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接触面的粗糙程度</a:t>
            </a:r>
          </a:p>
        </p:txBody>
      </p:sp>
      <p:sp>
        <p:nvSpPr>
          <p:cNvPr id="51205" name="Text Box 6"/>
          <p:cNvSpPr txBox="1"/>
          <p:nvPr>
            <p:custDataLst>
              <p:tags r:id="rId5"/>
            </p:custDataLst>
          </p:nvPr>
        </p:nvSpPr>
        <p:spPr>
          <a:xfrm>
            <a:off x="1435735" y="3003550"/>
            <a:ext cx="39243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三、增大摩擦的方法</a:t>
            </a:r>
          </a:p>
        </p:txBody>
      </p:sp>
      <p:sp>
        <p:nvSpPr>
          <p:cNvPr id="23559" name="Text Box 7"/>
          <p:cNvSpPr txBox="1"/>
          <p:nvPr>
            <p:custDataLst>
              <p:tags r:id="rId6"/>
            </p:custDataLst>
          </p:nvPr>
        </p:nvSpPr>
        <p:spPr>
          <a:xfrm>
            <a:off x="4985385" y="2709863"/>
            <a:ext cx="21256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101850" indent="-2101850"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增大压力</a:t>
            </a:r>
          </a:p>
        </p:txBody>
      </p:sp>
      <p:sp>
        <p:nvSpPr>
          <p:cNvPr id="23560" name="Text Box 8"/>
          <p:cNvSpPr txBox="1"/>
          <p:nvPr>
            <p:custDataLst>
              <p:tags r:id="rId7"/>
            </p:custDataLst>
          </p:nvPr>
        </p:nvSpPr>
        <p:spPr>
          <a:xfrm>
            <a:off x="4909185" y="3419475"/>
            <a:ext cx="40687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235325" indent="-3144520"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增大接触面的粗糙程度</a:t>
            </a:r>
          </a:p>
        </p:txBody>
      </p:sp>
      <p:sp>
        <p:nvSpPr>
          <p:cNvPr id="23562" name="Text Box 10"/>
          <p:cNvSpPr txBox="1"/>
          <p:nvPr>
            <p:custDataLst>
              <p:tags r:id="rId8"/>
            </p:custDataLst>
          </p:nvPr>
        </p:nvSpPr>
        <p:spPr>
          <a:xfrm>
            <a:off x="5072698" y="3967163"/>
            <a:ext cx="23653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减小压力</a:t>
            </a:r>
          </a:p>
        </p:txBody>
      </p:sp>
      <p:sp>
        <p:nvSpPr>
          <p:cNvPr id="23563" name="Text Box 11"/>
          <p:cNvSpPr txBox="1"/>
          <p:nvPr>
            <p:custDataLst>
              <p:tags r:id="rId9"/>
            </p:custDataLst>
          </p:nvPr>
        </p:nvSpPr>
        <p:spPr>
          <a:xfrm>
            <a:off x="5072698" y="4500563"/>
            <a:ext cx="56562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减小接触面的粗糙程度</a:t>
            </a:r>
          </a:p>
        </p:txBody>
      </p:sp>
      <p:sp>
        <p:nvSpPr>
          <p:cNvPr id="23564" name="Text Box 12"/>
          <p:cNvSpPr txBox="1"/>
          <p:nvPr>
            <p:custDataLst>
              <p:tags r:id="rId10"/>
            </p:custDataLst>
          </p:nvPr>
        </p:nvSpPr>
        <p:spPr>
          <a:xfrm>
            <a:off x="5072698" y="5157788"/>
            <a:ext cx="45720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用滚动代替滑动</a:t>
            </a:r>
          </a:p>
        </p:txBody>
      </p:sp>
      <p:sp>
        <p:nvSpPr>
          <p:cNvPr id="23565" name="Text Box 13"/>
          <p:cNvSpPr txBox="1"/>
          <p:nvPr>
            <p:custDataLst>
              <p:tags r:id="rId11"/>
            </p:custDataLst>
          </p:nvPr>
        </p:nvSpPr>
        <p:spPr>
          <a:xfrm>
            <a:off x="5072698" y="5734050"/>
            <a:ext cx="44958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使接触面彼此分离</a:t>
            </a:r>
          </a:p>
        </p:txBody>
      </p:sp>
      <p:sp>
        <p:nvSpPr>
          <p:cNvPr id="23567" name="Text Box 15"/>
          <p:cNvSpPr txBox="1"/>
          <p:nvPr>
            <p:custDataLst>
              <p:tags r:id="rId12"/>
            </p:custDataLst>
          </p:nvPr>
        </p:nvSpPr>
        <p:spPr>
          <a:xfrm>
            <a:off x="8441373" y="5976938"/>
            <a:ext cx="313531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利用气垫</a:t>
            </a:r>
          </a:p>
        </p:txBody>
      </p:sp>
      <p:sp>
        <p:nvSpPr>
          <p:cNvPr id="51213" name="AutoShape 16"/>
          <p:cNvSpPr/>
          <p:nvPr>
            <p:custDataLst>
              <p:tags r:id="rId13"/>
            </p:custDataLst>
          </p:nvPr>
        </p:nvSpPr>
        <p:spPr>
          <a:xfrm>
            <a:off x="997585" y="1341438"/>
            <a:ext cx="290513" cy="4022725"/>
          </a:xfrm>
          <a:prstGeom prst="leftBrace">
            <a:avLst>
              <a:gd name="adj1" fmla="val 114558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9" name="AutoShape 17"/>
          <p:cNvSpPr/>
          <p:nvPr>
            <p:custDataLst>
              <p:tags r:id="rId14"/>
            </p:custDataLst>
          </p:nvPr>
        </p:nvSpPr>
        <p:spPr>
          <a:xfrm>
            <a:off x="6715760" y="1930400"/>
            <a:ext cx="228600" cy="609600"/>
          </a:xfrm>
          <a:prstGeom prst="leftBrace">
            <a:avLst>
              <a:gd name="adj1" fmla="val 33172"/>
              <a:gd name="adj2" fmla="val 40106"/>
            </a:avLst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0" name="AutoShape 18"/>
          <p:cNvSpPr/>
          <p:nvPr>
            <p:custDataLst>
              <p:tags r:id="rId15"/>
            </p:custDataLst>
          </p:nvPr>
        </p:nvSpPr>
        <p:spPr>
          <a:xfrm>
            <a:off x="4832985" y="2774950"/>
            <a:ext cx="228600" cy="969963"/>
          </a:xfrm>
          <a:prstGeom prst="leftBrace">
            <a:avLst>
              <a:gd name="adj1" fmla="val 35103"/>
              <a:gd name="adj2" fmla="val 50000"/>
            </a:avLst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1" name="AutoShape 19"/>
          <p:cNvSpPr/>
          <p:nvPr>
            <p:custDataLst>
              <p:tags r:id="rId16"/>
            </p:custDataLst>
          </p:nvPr>
        </p:nvSpPr>
        <p:spPr>
          <a:xfrm>
            <a:off x="4844098" y="4221163"/>
            <a:ext cx="228600" cy="1752600"/>
          </a:xfrm>
          <a:prstGeom prst="leftBrace">
            <a:avLst>
              <a:gd name="adj1" fmla="val 63427"/>
              <a:gd name="adj2" fmla="val 50000"/>
            </a:avLst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18" name="Text Box 25"/>
          <p:cNvSpPr txBox="1"/>
          <p:nvPr>
            <p:custDataLst>
              <p:tags r:id="rId17"/>
            </p:custDataLst>
          </p:nvPr>
        </p:nvSpPr>
        <p:spPr>
          <a:xfrm>
            <a:off x="1435735" y="1219200"/>
            <a:ext cx="80772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一、摩擦力：静摩擦力、滑动摩擦力</a:t>
            </a:r>
          </a:p>
        </p:txBody>
      </p:sp>
      <p:sp>
        <p:nvSpPr>
          <p:cNvPr id="23574" name="Text Box 26"/>
          <p:cNvSpPr txBox="1"/>
          <p:nvPr>
            <p:custDataLst>
              <p:tags r:id="rId18"/>
            </p:custDataLst>
          </p:nvPr>
        </p:nvSpPr>
        <p:spPr>
          <a:xfrm>
            <a:off x="8458835" y="5508625"/>
            <a:ext cx="35083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电磁场使接触面分离</a:t>
            </a:r>
          </a:p>
        </p:txBody>
      </p:sp>
      <p:sp>
        <p:nvSpPr>
          <p:cNvPr id="23575" name="AutoShape 18"/>
          <p:cNvSpPr/>
          <p:nvPr>
            <p:custDataLst>
              <p:tags r:id="rId19"/>
            </p:custDataLst>
          </p:nvPr>
        </p:nvSpPr>
        <p:spPr>
          <a:xfrm>
            <a:off x="8144510" y="5608638"/>
            <a:ext cx="285750" cy="762000"/>
          </a:xfrm>
          <a:prstGeom prst="leftBrace">
            <a:avLst>
              <a:gd name="adj1" fmla="val 35086"/>
              <a:gd name="adj2" fmla="val 50000"/>
            </a:avLst>
          </a:prstGeom>
          <a:noFill/>
          <a:ln w="28575" cap="flat" cmpd="sng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21" name="Text Box 6"/>
          <p:cNvSpPr txBox="1"/>
          <p:nvPr>
            <p:custDataLst>
              <p:tags r:id="rId20"/>
            </p:custDataLst>
          </p:nvPr>
        </p:nvSpPr>
        <p:spPr>
          <a:xfrm>
            <a:off x="1435735" y="4848225"/>
            <a:ext cx="39243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四、减小摩擦的方法</a:t>
            </a:r>
          </a:p>
        </p:txBody>
      </p:sp>
      <p:sp>
        <p:nvSpPr>
          <p:cNvPr id="4" name="矩形 3"/>
          <p:cNvSpPr/>
          <p:nvPr>
            <p:custDataLst>
              <p:tags r:id="rId21"/>
            </p:custDataLst>
          </p:nvPr>
        </p:nvSpPr>
        <p:spPr>
          <a:xfrm>
            <a:off x="5008880" y="440690"/>
            <a:ext cx="2013585" cy="610235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</a:rPr>
              <a:t>课堂小结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7" grpId="0"/>
      <p:bldP spid="23559" grpId="0"/>
      <p:bldP spid="23560" grpId="0"/>
      <p:bldP spid="23562" grpId="0"/>
      <p:bldP spid="23563" grpId="0"/>
      <p:bldP spid="23564" grpId="0"/>
      <p:bldP spid="23565" grpId="0"/>
      <p:bldP spid="23567" grpId="0"/>
      <p:bldP spid="23569" grpId="0" animBg="1"/>
      <p:bldP spid="23570" grpId="0" animBg="1"/>
      <p:bldP spid="23571" grpId="0" animBg="1"/>
      <p:bldP spid="23574" grpId="0"/>
      <p:bldP spid="23575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69538" y="416604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  <p:sp>
        <p:nvSpPr>
          <p:cNvPr id="7" name="Text Box 2"/>
          <p:cNvSpPr txBox="1"/>
          <p:nvPr>
            <p:custDataLst>
              <p:tags r:id="rId2"/>
            </p:custDataLst>
          </p:nvPr>
        </p:nvSpPr>
        <p:spPr>
          <a:xfrm>
            <a:off x="1089025" y="939800"/>
            <a:ext cx="10013950" cy="4361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>
              <a:lnSpc>
                <a:spcPts val="3700"/>
              </a:lnSpc>
              <a:defRPr/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下列现象中，哪些是为了增大摩擦，哪些是为了减小摩擦？各自采取了什么措施?</a:t>
            </a:r>
          </a:p>
          <a:p>
            <a:pPr indent="539750" defTabSz="685165">
              <a:lnSpc>
                <a:spcPts val="3700"/>
              </a:lnSpc>
              <a:defRPr/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（1）汽车在结冰的路面行驶时，在车轮上缠绕铁链.</a:t>
            </a:r>
          </a:p>
          <a:p>
            <a:pPr indent="539750" defTabSz="685165">
              <a:lnSpc>
                <a:spcPts val="3700"/>
              </a:lnSpc>
              <a:defRPr/>
            </a:pPr>
            <a:endParaRPr lang="zh-C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9750" defTabSz="685165">
              <a:lnSpc>
                <a:spcPts val="3700"/>
              </a:lnSpc>
              <a:defRPr/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（2）用力压住橡皮，擦去写错的字.</a:t>
            </a:r>
          </a:p>
          <a:p>
            <a:pPr indent="539750" defTabSz="685165">
              <a:lnSpc>
                <a:spcPts val="3700"/>
              </a:lnSpc>
              <a:defRPr/>
            </a:pPr>
            <a:endParaRPr lang="zh-C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9750" defTabSz="685165">
              <a:lnSpc>
                <a:spcPts val="3700"/>
              </a:lnSpc>
              <a:defRPr/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（3）移动很重的石块时，在地上铺设滚木.</a:t>
            </a:r>
          </a:p>
          <a:p>
            <a:pPr indent="539750" defTabSz="685165">
              <a:lnSpc>
                <a:spcPts val="3700"/>
              </a:lnSpc>
              <a:defRPr/>
            </a:pPr>
            <a:endParaRPr lang="zh-C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9750" defTabSz="685165">
              <a:lnSpc>
                <a:spcPts val="3700"/>
              </a:lnSpc>
              <a:defRPr/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（4）在衣服的拉链上涂蜡.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329815" y="2338705"/>
            <a:ext cx="7449185" cy="53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23850" defTabSz="685165">
              <a:lnSpc>
                <a:spcPts val="3500"/>
              </a:lnSpc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增大摩擦；增加接触面的粗糙程度。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329815" y="4217035"/>
            <a:ext cx="5813425" cy="53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23850" algn="l" defTabSz="685165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减小摩擦；用滚动代替滑动。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329815" y="3293110"/>
            <a:ext cx="7449185" cy="53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23850" defTabSz="685165">
              <a:lnSpc>
                <a:spcPts val="3500"/>
              </a:lnSpc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增大摩擦；增大压力。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2329815" y="5229225"/>
            <a:ext cx="5813425" cy="53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23850" algn="l" defTabSz="685165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减小摩擦；使接触面光滑。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/>
          <p:nvPr>
            <p:custDataLst>
              <p:tags r:id="rId1"/>
            </p:custDataLst>
          </p:nvPr>
        </p:nvSpPr>
        <p:spPr>
          <a:xfrm>
            <a:off x="1317371" y="1180145"/>
            <a:ext cx="7289669" cy="1745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04190" defTabSz="685165">
              <a:lnSpc>
                <a:spcPts val="4300"/>
              </a:lnSpc>
              <a:defRPr/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观察自行车的各个部分，分析它在哪些地方、采用何种方法增大了有益摩擦，在哪些地方、采用何种方法减小了有害摩擦。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50265" y="3429000"/>
            <a:ext cx="10876915" cy="2527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9750" defTabSz="685165">
              <a:lnSpc>
                <a:spcPts val="3800"/>
              </a:lnSpc>
              <a:defRPr/>
            </a:pPr>
            <a:r>
              <a:rPr lang="zh-CN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车胎表面有凸凹不平的花纹，这是用增大接触面的粗糙程度的方法增大车胎与地面的摩擦；</a:t>
            </a:r>
          </a:p>
          <a:p>
            <a:pPr indent="539750" defTabSz="685165">
              <a:lnSpc>
                <a:spcPts val="3800"/>
              </a:lnSpc>
              <a:defRPr/>
            </a:pPr>
            <a:r>
              <a:rPr lang="zh-CN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车闸采用增大压力的方法增大刹皮与车轮钢圈的摩擦。</a:t>
            </a:r>
          </a:p>
          <a:p>
            <a:pPr indent="539750" defTabSz="685165">
              <a:lnSpc>
                <a:spcPts val="3800"/>
              </a:lnSpc>
              <a:defRPr/>
            </a:pPr>
            <a:r>
              <a:rPr lang="zh-CN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转轴处都装有弹子，这是用滚动代替滑动的方法减小摩擦；</a:t>
            </a:r>
          </a:p>
          <a:p>
            <a:pPr indent="539750" defTabSz="685165">
              <a:lnSpc>
                <a:spcPts val="3800"/>
              </a:lnSpc>
              <a:defRPr/>
            </a:pPr>
            <a:r>
              <a:rPr lang="zh-CN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在转轴处加润滑油，这是用减小接触面的粗糙程度的方法减小摩擦。</a:t>
            </a:r>
            <a:endParaRPr lang="en-US" altLang="zh-CN" sz="2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AFEFF">
                  <a:alpha val="100000"/>
                </a:srgbClr>
              </a:clrFrom>
              <a:clrTo>
                <a:srgbClr val="FAFE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02" y="838791"/>
            <a:ext cx="3016623" cy="21125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2585700" y="115316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69538" y="416604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t="1434" b="9777"/>
          <a:stretch>
            <a:fillRect/>
          </a:stretch>
        </p:blipFill>
        <p:spPr>
          <a:xfrm>
            <a:off x="381000" y="401320"/>
            <a:ext cx="11430000" cy="6055360"/>
          </a:xfrm>
          <a:prstGeom prst="rect">
            <a:avLst/>
          </a:prstGeom>
        </p:spPr>
      </p:pic>
      <p:sp>
        <p:nvSpPr>
          <p:cNvPr id="84995" name="Rectangle 3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982980" y="3600450"/>
            <a:ext cx="10226675" cy="596265"/>
          </a:xfrm>
          <a:ln>
            <a:solidFill>
              <a:srgbClr val="FFFF00"/>
            </a:solidFill>
          </a:ln>
        </p:spPr>
        <p:txBody>
          <a:bodyPr vert="horz" wrap="square" lIns="91440" tIns="45720" rIns="91440" bIns="45720" numCol="1" anchor="b" anchorCtr="1" compatLnSpc="1">
            <a:normAutofit fontScale="90000"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思考：踢出去的足球总会逐渐变慢，最后停下来，为什么呢？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669925" y="979170"/>
            <a:ext cx="11046460" cy="301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4190" defTabSz="915670">
              <a:lnSpc>
                <a:spcPts val="38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摩擦力分为静摩擦力、滑动摩擦力和滚动摩擦力。</a:t>
            </a:r>
          </a:p>
          <a:p>
            <a:pPr indent="504190" defTabSz="915670">
              <a:lnSpc>
                <a:spcPts val="38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）用手拿起茶杯喝水，手与杯子间存在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摩擦力；</a:t>
            </a:r>
          </a:p>
          <a:p>
            <a:pPr indent="504190" defTabSz="915670">
              <a:lnSpc>
                <a:spcPts val="38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）铅笔和圆珠笔是好朋友，都爱在纸上“玩”，不同的是，铅笔在纸上“滑”，圆珠笔在纸上“滚”。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（选填“铅笔”或“圆珠笔”）与纸面的摩擦力为滑动摩擦力，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（选填“铅笔”或“圆珠笔”）与纸面的摩擦力为滚动摩擦力。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393800" y="2963965"/>
            <a:ext cx="159936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zh-CN" altLang="en-US" sz="2800" b="1" kern="100">
                <a:solidFill>
                  <a:srgbClr val="FF0000"/>
                </a:solidFill>
                <a:latin typeface="微软雅黑" panose="020B0503020204020204" pitchFamily="34" charset="-122"/>
              </a:rPr>
              <a:t>圆珠笔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831981" y="1540857"/>
            <a:ext cx="9191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kern="100">
                <a:solidFill>
                  <a:srgbClr val="FF0000"/>
                </a:solidFill>
                <a:latin typeface="微软雅黑" panose="020B0503020204020204" pitchFamily="34" charset="-122"/>
              </a:rPr>
              <a:t>静</a:t>
            </a:r>
            <a:endParaRPr lang="zh-CN" altLang="en-US" sz="2800" b="1" kern="100">
              <a:solidFill>
                <a:srgbClr val="FF0000"/>
              </a:solidFill>
              <a:latin typeface="微软雅黑" panose="020B0503020204020204" pitchFamily="34" charset="-122"/>
              <a:ea typeface="等线" panose="0201060003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6095694" y="2455225"/>
            <a:ext cx="12268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kern="100">
                <a:solidFill>
                  <a:srgbClr val="FF0000"/>
                </a:solidFill>
                <a:latin typeface="微软雅黑" panose="020B0503020204020204" pitchFamily="34" charset="-122"/>
              </a:rPr>
              <a:t>铅笔</a:t>
            </a:r>
            <a:endParaRPr lang="zh-CN" altLang="en-US" sz="2800" b="1" kern="100">
              <a:solidFill>
                <a:srgbClr val="FF0000"/>
              </a:solidFill>
              <a:latin typeface="微软雅黑" panose="020B0503020204020204" pitchFamily="34" charset="-122"/>
              <a:ea typeface="等线" panose="0201060003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69538" y="416604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/>
          <p:nvPr>
            <p:custDataLst>
              <p:tags r:id="rId1"/>
            </p:custDataLst>
          </p:nvPr>
        </p:nvSpPr>
        <p:spPr>
          <a:xfrm>
            <a:off x="1058545" y="788670"/>
            <a:ext cx="10322560" cy="19627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28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13335" indent="0" algn="l" rtl="0" eaLnBrk="0" fontAlgn="auto">
              <a:lnSpc>
                <a:spcPct val="120000"/>
              </a:lnSpc>
            </a:pPr>
            <a:r>
              <a:rPr lang="en-US" sz="2800" kern="0" spc="5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2</a:t>
            </a:r>
            <a:r>
              <a:rPr lang="zh-CN" altLang="en-US" sz="2800" kern="0" spc="5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、</a:t>
            </a:r>
            <a:r>
              <a:rPr sz="2800" kern="0" spc="5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在研究摩擦力时，小明同学用一块</a:t>
            </a:r>
            <a:r>
              <a:rPr sz="2800" kern="0" spc="4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各侧面光滑程度完全相同的木块，在同一水平桌面上进行了三次实验。如图所示，当用弹簧测力计水平拉木块做匀</a:t>
            </a:r>
            <a:r>
              <a:rPr sz="2800" kern="0" spc="3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速直线运动时，弹簧测力计三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次示数</a:t>
            </a:r>
            <a:r>
              <a:rPr sz="2800" kern="0" spc="-27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</a:t>
            </a:r>
            <a:r>
              <a:rPr sz="2800" i="1" kern="0" spc="10" baseline="-500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</a:t>
            </a:r>
            <a:r>
              <a:rPr sz="2800" i="1" kern="0" spc="-3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、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</a:t>
            </a:r>
            <a:r>
              <a:rPr sz="2800" i="1" kern="0" spc="10" baseline="-500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2</a:t>
            </a:r>
            <a:r>
              <a:rPr sz="2800" i="1" kern="0" spc="-4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、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</a:t>
            </a:r>
            <a:r>
              <a:rPr sz="2800" i="1" kern="0" spc="10" baseline="-500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3</a:t>
            </a:r>
            <a:r>
              <a:rPr sz="2800" i="1" kern="0" spc="15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的大小关系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为 (</a:t>
            </a:r>
            <a:r>
              <a:rPr sz="2800" kern="0" spc="10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</a:t>
            </a:r>
            <a:r>
              <a:rPr lang="en-US" sz="2800" kern="0" spc="10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sz="2800" kern="0" spc="10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)</a:t>
            </a: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5069840" y="3642995"/>
            <a:ext cx="6740525" cy="1537335"/>
          </a:xfrm>
          <a:prstGeom prst="rect">
            <a:avLst/>
          </a:prstGeom>
        </p:spPr>
      </p:pic>
      <p:sp>
        <p:nvSpPr>
          <p:cNvPr id="14" name="textbox 14"/>
          <p:cNvSpPr/>
          <p:nvPr>
            <p:custDataLst>
              <p:tags r:id="rId3"/>
            </p:custDataLst>
          </p:nvPr>
        </p:nvSpPr>
        <p:spPr>
          <a:xfrm>
            <a:off x="1929765" y="2495550"/>
            <a:ext cx="3736975" cy="31940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indent="0" algn="l" rtl="0" eaLnBrk="0" fontAlgn="auto">
              <a:lnSpc>
                <a:spcPct val="150000"/>
              </a:lnSpc>
            </a:pPr>
            <a:endParaRPr sz="2800">
              <a:latin typeface="Times New Roman" panose="02020603050405020304" pitchFamily="18" charset="0"/>
              <a:ea typeface="微软雅黑" panose="020B0503020204020204" pitchFamily="34" charset="-122"/>
              <a:cs typeface="Arial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sz="2800" kern="0" spc="-12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．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1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sz="2800" i="1" kern="0" spc="-5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=F</a:t>
            </a:r>
            <a:r>
              <a:rPr sz="2800" i="1" kern="0" spc="1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&gt;F</a:t>
            </a:r>
            <a:r>
              <a:rPr sz="2800" i="1" kern="0" spc="1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</a:t>
            </a:r>
          </a:p>
          <a:p>
            <a:pPr marL="12700" indent="0" algn="l" rtl="0" eaLnBrk="0" fontAlgn="auto">
              <a:lnSpc>
                <a:spcPct val="150000"/>
              </a:lnSpc>
            </a:pP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sz="2800" kern="0" spc="-1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．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1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1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sz="2800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1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sz="2800" i="1" kern="0" spc="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sz="2800" kern="0" spc="-1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．</a:t>
            </a:r>
            <a:r>
              <a:rPr sz="2800" i="1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</a:t>
            </a:r>
            <a:r>
              <a:rPr sz="2800" i="1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</a:t>
            </a:r>
            <a:r>
              <a:rPr sz="2800" i="1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sz="2800" i="1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sz="2800" kern="0" spc="-11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．</a:t>
            </a:r>
            <a:r>
              <a:rPr sz="2800" i="1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sz="2800" i="1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sz="2800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sz="2800" i="1" kern="0" spc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sz="2800" i="1" kern="0" spc="0" baseline="400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81768" y="2707534"/>
            <a:ext cx="43942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A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69538" y="416604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矩形 110595"/>
          <p:cNvSpPr/>
          <p:nvPr>
            <p:custDataLst>
              <p:tags r:id="rId1"/>
            </p:custDataLst>
          </p:nvPr>
        </p:nvSpPr>
        <p:spPr>
          <a:xfrm>
            <a:off x="1019175" y="932815"/>
            <a:ext cx="991743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spc="-100" noProof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宋体" panose="02010600030101010101" pitchFamily="2" charset="-122"/>
              </a:rPr>
              <a:t>3</a:t>
            </a:r>
            <a:r>
              <a:rPr lang="zh-CN" altLang="en-US" sz="2800" spc="-100" noProof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宋体" panose="02010600030101010101" pitchFamily="2" charset="-122"/>
              </a:rPr>
              <a:t>、</a:t>
            </a:r>
            <a:r>
              <a:rPr lang="zh-CN" altLang="zh-CN" sz="2800" spc="-100" noProof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宋体" panose="02010600030101010101" pitchFamily="2" charset="-122"/>
              </a:rPr>
              <a:t>消防队员抓着竹杆从楼顶向地面匀速滑下，这过程中关于消防队员所受的摩擦力，说法正确的是 （</a:t>
            </a:r>
            <a:r>
              <a:rPr lang="en-US" altLang="zh-CN" sz="2800" spc="-100" noProof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宋体" panose="02010600030101010101" pitchFamily="2" charset="-122"/>
              </a:rPr>
              <a:t>     </a:t>
            </a:r>
            <a:r>
              <a:rPr lang="zh-CN" altLang="zh-CN" sz="2800" spc="-100" noProof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宋体" panose="02010600030101010101" pitchFamily="2" charset="-122"/>
              </a:rPr>
              <a:t> ）</a:t>
            </a:r>
            <a:endParaRPr lang="zh-CN" altLang="zh-CN" sz="2800" noProof="1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800" noProof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宋体" panose="02010600030101010101" pitchFamily="2" charset="-122"/>
              </a:rPr>
              <a:t>A.不受摩擦力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800" noProof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宋体" panose="02010600030101010101" pitchFamily="2" charset="-122"/>
              </a:rPr>
              <a:t>B. 受摩擦力，方向向下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800" noProof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宋体" panose="02010600030101010101" pitchFamily="2" charset="-122"/>
              </a:rPr>
              <a:t>C.受摩擦力，方向向上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800" noProof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宋体" panose="02010600030101010101" pitchFamily="2" charset="-122"/>
              </a:rPr>
              <a:t>D.没有告诉队员质量，无法判断</a:t>
            </a: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80138" y="1740429"/>
            <a:ext cx="43942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C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69538" y="416604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>
            <a:alphaModFix amt="9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69925" y="1064895"/>
            <a:ext cx="11064240" cy="592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7995" defTabSz="915670">
              <a:lnSpc>
                <a:spcPts val="41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 把一木制小桌子放在地面上拖动，按如图所示的两种拖法，桌面和桌腿的光滑程度相同，桌子所受的摩擦力大小相比较是（　　）</a:t>
            </a:r>
          </a:p>
          <a:p>
            <a:pPr indent="467995" defTabSz="915670">
              <a:lnSpc>
                <a:spcPts val="41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A．相等	     B．甲大       </a:t>
            </a:r>
          </a:p>
          <a:p>
            <a:pPr indent="467995" defTabSz="915670">
              <a:lnSpc>
                <a:spcPts val="41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C．乙大	     D．无法判断</a:t>
            </a:r>
          </a:p>
          <a:p>
            <a:pPr indent="467995" defTabSz="915670">
              <a:lnSpc>
                <a:spcPts val="4100"/>
              </a:lnSpc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、体操比赛中，运动员在上杠之前要在手上抹一些镁粉，而在杠上做回环动作时手握杠又不太紧，这样做的目的是 （      ）</a:t>
            </a:r>
            <a:endParaRPr kumimoji="0" lang="zh-CN" altLang="en-US" sz="2800" b="0" i="0" u="none" strike="noStrike" kern="1200" cap="none" spc="0" normalizeH="0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7965" marR="0" lvl="0" indent="539750" algn="l" defTabSz="91186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A. 前者是为了增大摩擦，后者是为了减小摩擦 </a:t>
            </a:r>
            <a:endParaRPr kumimoji="0" lang="zh-CN" altLang="en-US" sz="2800" b="0" i="0" u="none" strike="noStrike" kern="1200" cap="none" spc="0" normalizeH="0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7965" marR="0" lvl="0" indent="539750" algn="l" defTabSz="91186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B. 前者是为了减小摩擦，后者是为了增大摩擦</a:t>
            </a:r>
            <a:endParaRPr kumimoji="0" lang="zh-CN" altLang="en-US" sz="2800" b="0" i="0" u="none" strike="noStrike" kern="1200" cap="none" spc="0" normalizeH="0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7965" marR="0" lvl="0" indent="539750" algn="l" defTabSz="91186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C. 两者都是增大摩擦            </a:t>
            </a:r>
            <a:endParaRPr kumimoji="0" lang="zh-CN" altLang="en-US" sz="2800" b="0" i="0" u="none" strike="noStrike" kern="1200" cap="none" spc="0" normalizeH="0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7965" marR="0" lvl="0" indent="539750" algn="l" defTabSz="91186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D. 两者都是减小摩擦</a:t>
            </a:r>
            <a:endParaRPr kumimoji="0" lang="zh-CN" altLang="en-US" sz="2800" b="0" i="0" u="none" strike="noStrike" kern="1200" cap="none" spc="0" normalizeH="0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67995" defTabSz="915670">
              <a:lnSpc>
                <a:spcPts val="4100"/>
              </a:lnSpc>
              <a:defRPr/>
            </a:pP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454930" y="1678925"/>
            <a:ext cx="1282994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5670"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/>
              </a:rPr>
              <a:t>A</a:t>
            </a:r>
            <a:endParaRPr lang="en-US" altLang="zh-CN" sz="2800" b="1">
              <a:solidFill>
                <a:srgbClr val="FF0000"/>
              </a:solidFill>
              <a:latin typeface="Times New Roman" panose="02020603050405020304"/>
              <a:ea typeface="等线" panose="0201060003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15990" y="2207895"/>
            <a:ext cx="5436235" cy="104902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669538" y="416604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随堂小练</a:t>
            </a:r>
          </a:p>
        </p:txBody>
      </p:sp>
      <p:sp>
        <p:nvSpPr>
          <p:cNvPr id="11" name="文本框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flipH="1">
            <a:off x="9037698" y="3699976"/>
            <a:ext cx="636587" cy="655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851148" y="1027927"/>
            <a:ext cx="10324748" cy="3246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10870" algn="l" defTabSz="915670" rtl="0" eaLnBrk="1" fontAlgn="auto" latinLnBrk="0" hangingPunct="1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zh-CN" altLang="en-US" sz="2800" b="0" i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、冰壶运动员鞋底一只是塑料的，另一只是橡胶的。他向右滑行时，橡胶底的鞋比塑料底的鞋受到的摩擦力大。如图所示，他用</a:t>
            </a:r>
            <a:r>
              <a:rPr kumimoji="0" lang="zh-CN" altLang="en-US" sz="2800" b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脚蹬冰面后，只用</a:t>
            </a:r>
            <a:r>
              <a:rPr kumimoji="0" lang="zh-CN" altLang="en-US" sz="2800" b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脚向右滑行，那么蹬冰时，冰对</a:t>
            </a:r>
            <a:r>
              <a:rPr kumimoji="0" lang="zh-CN" altLang="en-US" sz="2800" b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鞋的摩擦力向____（选填“左”或“右”）；滑行时，冰对</a:t>
            </a:r>
            <a:r>
              <a:rPr kumimoji="0" lang="zh-CN" altLang="en-US" sz="2800" b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鞋的摩擦力向____（选填“左”或“右”），</a:t>
            </a:r>
            <a:r>
              <a:rPr kumimoji="0" lang="zh-CN" altLang="en-US" sz="2800" b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kern="1200" cap="none" spc="0" normalizeH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鞋底是______（选填“橡胶”或“塑料”）的可以滑的更远。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6237305" y="3182778"/>
            <a:ext cx="15993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塑料</a:t>
            </a:r>
            <a:endParaRPr kumimoji="0" lang="zh-CN" altLang="zh-CN" sz="2600" b="0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185298" y="2624937"/>
            <a:ext cx="9191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右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994389" y="3182628"/>
            <a:ext cx="12268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左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365" y="3828415"/>
            <a:ext cx="4594225" cy="26409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69538" y="416604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819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>
            <a:clrChange>
              <a:clrFrom>
                <a:srgbClr val="E1F9FD">
                  <a:alpha val="100000"/>
                </a:srgbClr>
              </a:clrFrom>
              <a:clrTo>
                <a:srgbClr val="E1F9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89890"/>
            <a:ext cx="3236595" cy="2988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034444" y="1404865"/>
            <a:ext cx="51640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静摩檫力</a:t>
            </a:r>
          </a:p>
        </p:txBody>
      </p:sp>
      <p:grpSp>
        <p:nvGrpSpPr>
          <p:cNvPr id="13" name="Group 8"/>
          <p:cNvGrpSpPr/>
          <p:nvPr>
            <p:custDataLst>
              <p:tags r:id="rId3"/>
            </p:custDataLst>
          </p:nvPr>
        </p:nvGrpSpPr>
        <p:grpSpPr>
          <a:xfrm>
            <a:off x="5060950" y="2749550"/>
            <a:ext cx="1676400" cy="161925"/>
            <a:chOff x="1872" y="2790"/>
            <a:chExt cx="1488" cy="144"/>
          </a:xfrm>
        </p:grpSpPr>
        <p:sp>
          <p:nvSpPr>
            <p:cNvPr id="14" name="Line 9"/>
            <p:cNvSpPr/>
            <p:nvPr>
              <p:custDataLst>
                <p:tags r:id="rId24"/>
              </p:custDataLst>
            </p:nvPr>
          </p:nvSpPr>
          <p:spPr>
            <a:xfrm flipH="1">
              <a:off x="1872" y="2859"/>
              <a:ext cx="1392" cy="0"/>
            </a:xfrm>
            <a:prstGeom prst="line">
              <a:avLst/>
            </a:prstGeom>
            <a:ln w="1016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" name="Oval 10"/>
            <p:cNvSpPr/>
            <p:nvPr>
              <p:custDataLst>
                <p:tags r:id="rId25"/>
              </p:custDataLst>
            </p:nvPr>
          </p:nvSpPr>
          <p:spPr>
            <a:xfrm>
              <a:off x="3216" y="2790"/>
              <a:ext cx="144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52645" y="2520950"/>
            <a:ext cx="685800" cy="609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altLang="zh-CN" sz="3200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f</a:t>
            </a:r>
            <a:endParaRPr lang="en-US" altLang="zh-CN" sz="3200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1392555" y="3013710"/>
            <a:ext cx="10430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作用于相对静止的物体而阻碍其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运动趋势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的力叫做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静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摩擦力。</a:t>
            </a: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1094134" y="3833105"/>
            <a:ext cx="51640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Tx/>
              <a:buSzTx/>
              <a:buFont typeface="Wingdings" panose="05000000000000000000" charset="0"/>
              <a:buChar char="Ø"/>
            </a:pPr>
            <a:r>
              <a:rPr lang="zh-CN" alt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滑动摩檫力</a:t>
            </a: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1553210" y="5337810"/>
            <a:ext cx="101079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buClrTx/>
            </a:pPr>
            <a:r>
              <a:rPr lang="zh-CN" altLang="en-US" sz="28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一个物体在另一个物体</a:t>
            </a:r>
            <a:r>
              <a:rPr lang="zh-CN" altLang="en-US" sz="28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表面滑动</a:t>
            </a:r>
            <a:r>
              <a:rPr lang="zh-CN" altLang="en-US" sz="28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时，会受到</a:t>
            </a:r>
            <a:r>
              <a:rPr lang="zh-CN" altLang="en-US" sz="28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阻碍它运动</a:t>
            </a:r>
            <a:r>
              <a:rPr lang="zh-CN" altLang="en-US" sz="28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的力，这种力叫做</a:t>
            </a:r>
            <a:r>
              <a:rPr lang="zh-CN" altLang="en-US" sz="28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滑动</a:t>
            </a:r>
            <a:r>
              <a:rPr lang="zh-CN" altLang="en-US" sz="28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摩擦力。</a:t>
            </a: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711200" y="390525"/>
            <a:ext cx="344932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200" b="1">
                <a:ea typeface="方正姚体" panose="02010601030101010101" pitchFamily="2" charset="-122"/>
              </a:rPr>
              <a:t>一、摩擦力的种类</a:t>
            </a:r>
          </a:p>
        </p:txBody>
      </p:sp>
      <p:sp>
        <p:nvSpPr>
          <p:cNvPr id="22" name="Line 18"/>
          <p:cNvSpPr/>
          <p:nvPr>
            <p:custDataLst>
              <p:tags r:id="rId9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/>
          <a:srcRect t="25272" b="29653"/>
          <a:stretch>
            <a:fillRect/>
          </a:stretch>
        </p:blipFill>
        <p:spPr>
          <a:xfrm>
            <a:off x="5111750" y="3570605"/>
            <a:ext cx="3008630" cy="1808480"/>
          </a:xfrm>
          <a:prstGeom prst="rect">
            <a:avLst/>
          </a:prstGeom>
        </p:spPr>
      </p:pic>
      <p:sp>
        <p:nvSpPr>
          <p:cNvPr id="19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941642" y="-133211"/>
            <a:ext cx="798195" cy="163109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vert="vert270" wrap="square">
            <a:spAutoFit/>
          </a:bodyPr>
          <a:lstStyle/>
          <a:p>
            <a:pPr algn="ctr"/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" name="Text Box 5"/>
          <p:cNvSpPr txBox="1"/>
          <p:nvPr>
            <p:custDataLst>
              <p:tags r:id="rId12"/>
            </p:custDataLst>
          </p:nvPr>
        </p:nvSpPr>
        <p:spPr>
          <a:xfrm>
            <a:off x="8311515" y="1205865"/>
            <a:ext cx="2942590" cy="126047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方向：</a:t>
            </a:r>
          </a:p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与物体相对运动趋势的方向相反</a:t>
            </a:r>
          </a:p>
        </p:txBody>
      </p:sp>
      <p:sp>
        <p:nvSpPr>
          <p:cNvPr id="2" name="Text Box 5"/>
          <p:cNvSpPr txBox="1"/>
          <p:nvPr>
            <p:custDataLst>
              <p:tags r:id="rId13"/>
            </p:custDataLst>
          </p:nvPr>
        </p:nvSpPr>
        <p:spPr>
          <a:xfrm>
            <a:off x="8778240" y="3897630"/>
            <a:ext cx="2943225" cy="89154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方向：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与滑动的方向相反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3814445" y="3548380"/>
            <a:ext cx="4878070" cy="1805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>
            <p:custDataLst>
              <p:tags r:id="rId15"/>
            </p:custDataLst>
          </p:nvPr>
        </p:nvPicPr>
        <p:blipFill>
          <a:blip r:embed="rId31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64" y="966882"/>
            <a:ext cx="1312863" cy="2173757"/>
          </a:xfrm>
          <a:prstGeom prst="rect">
            <a:avLst/>
          </a:prstGeom>
        </p:spPr>
      </p:pic>
      <p:sp>
        <p:nvSpPr>
          <p:cNvPr id="12" name="Text Box 5"/>
          <p:cNvSpPr txBox="1"/>
          <p:nvPr>
            <p:custDataLst>
              <p:tags r:id="rId16"/>
            </p:custDataLst>
          </p:nvPr>
        </p:nvSpPr>
        <p:spPr>
          <a:xfrm>
            <a:off x="8311515" y="2479040"/>
            <a:ext cx="2943225" cy="52197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作用点：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接触面上</a:t>
            </a:r>
          </a:p>
        </p:txBody>
      </p:sp>
      <p:sp>
        <p:nvSpPr>
          <p:cNvPr id="24" name="Text Box 5"/>
          <p:cNvSpPr txBox="1"/>
          <p:nvPr>
            <p:custDataLst>
              <p:tags r:id="rId17"/>
            </p:custDataLst>
          </p:nvPr>
        </p:nvSpPr>
        <p:spPr>
          <a:xfrm>
            <a:off x="8778240" y="4789170"/>
            <a:ext cx="2943225" cy="52197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作用点：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接触面上</a:t>
            </a:r>
          </a:p>
        </p:txBody>
      </p:sp>
      <p:cxnSp>
        <p:nvCxnSpPr>
          <p:cNvPr id="25" name="直接连接符 24"/>
          <p:cNvCxnSpPr/>
          <p:nvPr>
            <p:custDataLst>
              <p:tags r:id="rId18"/>
            </p:custDataLst>
          </p:nvPr>
        </p:nvCxnSpPr>
        <p:spPr>
          <a:xfrm>
            <a:off x="711200" y="3486150"/>
            <a:ext cx="10935970" cy="19685"/>
          </a:xfrm>
          <a:prstGeom prst="line">
            <a:avLst/>
          </a:prstGeom>
          <a:ln w="31750">
            <a:solidFill>
              <a:srgbClr val="8EC1D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>
            <p:custDataLst>
              <p:tags r:id="rId19"/>
            </p:custDataLst>
          </p:nvPr>
        </p:nvGrpSpPr>
        <p:grpSpPr>
          <a:xfrm>
            <a:off x="6313170" y="357505"/>
            <a:ext cx="685800" cy="2046605"/>
            <a:chOff x="9942" y="563"/>
            <a:chExt cx="1080" cy="3223"/>
          </a:xfrm>
        </p:grpSpPr>
        <p:grpSp>
          <p:nvGrpSpPr>
            <p:cNvPr id="5" name="组合 4"/>
            <p:cNvGrpSpPr/>
            <p:nvPr>
              <p:custDataLst>
                <p:tags r:id="rId20"/>
              </p:custDataLst>
            </p:nvPr>
          </p:nvGrpSpPr>
          <p:grpSpPr>
            <a:xfrm rot="5400000">
              <a:off x="9052" y="2137"/>
              <a:ext cx="2985" cy="315"/>
              <a:chOff x="3262728" y="3719347"/>
              <a:chExt cx="1421392" cy="150132"/>
            </a:xfrm>
          </p:grpSpPr>
          <p:sp>
            <p:nvSpPr>
              <p:cNvPr id="7" name="Line 22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262728" y="3791353"/>
                <a:ext cx="1283139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 type="stealth" w="med" len="med"/>
              </a:ln>
            </p:spPr>
            <p:txBody>
              <a:bodyPr wrap="none" anchor="ctr"/>
              <a:lstStyle/>
              <a:p>
                <a:endParaRPr lang="zh-CN" altLang="en-US" sz="2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1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535654" y="3719347"/>
                <a:ext cx="148466" cy="15013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</a:ln>
            </p:spPr>
            <p:txBody>
              <a:bodyPr wrap="none" anchor="ctr"/>
              <a:lstStyle/>
              <a:p>
                <a:pPr algn="ctr"/>
                <a:endParaRPr kumimoji="1" lang="zh-CN" altLang="en-US" sz="2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Rectangle 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9942" y="563"/>
              <a:ext cx="1080" cy="96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marL="342900" indent="-342900" fontAlgn="base">
                <a:spcBef>
                  <a:spcPct val="20000"/>
                </a:spcBef>
                <a:buClr>
                  <a:schemeClr val="hlink"/>
                </a:buClr>
                <a:buSzPct val="120000"/>
              </a:pPr>
              <a:r>
                <a:rPr lang="en-US" altLang="zh-CN" sz="3200" strike="noStrike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ahoma" panose="020B0604030504040204" pitchFamily="34" charset="0"/>
                  <a:ea typeface="宋体" panose="02010600030101010101" pitchFamily="2" charset="-122"/>
                  <a:cs typeface="+mn-cs"/>
                </a:rPr>
                <a:t>f</a:t>
              </a:r>
              <a:endParaRPr lang="en-US" altLang="zh-CN" sz="3200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uiExpand="1" build="allAtOnce" animBg="1"/>
      <p:bldP spid="17" grpId="0"/>
      <p:bldP spid="18" grpId="0"/>
      <p:bldP spid="20" grpId="0"/>
      <p:bldP spid="19" grpId="0"/>
      <p:bldP spid="3" grpId="0" animBg="1"/>
      <p:bldP spid="2" grpId="0" animBg="1"/>
      <p:bldP spid="1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50431" y="555084"/>
            <a:ext cx="7919578" cy="1938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indent="467995" defTabSz="913765">
              <a:lnSpc>
                <a:spcPts val="3600"/>
              </a:lnSpc>
            </a:pPr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产生摩擦力的条件</a:t>
            </a:r>
          </a:p>
          <a:p>
            <a:pPr indent="467995" defTabSz="913765">
              <a:lnSpc>
                <a:spcPts val="36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两个物体互相接触并互相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挤压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  <a:p>
            <a:pPr indent="467995" defTabSz="913765">
              <a:lnSpc>
                <a:spcPts val="36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两个物体的接触面必须都是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粗糙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的。</a:t>
            </a:r>
          </a:p>
          <a:p>
            <a:pPr indent="467995" defTabSz="913765">
              <a:lnSpc>
                <a:spcPts val="36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有阻碍物体相对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运动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或相对运动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趋势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的特征。</a:t>
            </a:r>
          </a:p>
        </p:txBody>
      </p: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7689157" y="3038290"/>
            <a:ext cx="1805375" cy="2453921"/>
            <a:chOff x="9967901" y="1142208"/>
            <a:chExt cx="1805375" cy="2453921"/>
          </a:xfrm>
        </p:grpSpPr>
        <p:sp>
          <p:nvSpPr>
            <p:cNvPr id="5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10146275" y="2888243"/>
              <a:ext cx="1627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>
                <a:defRPr sz="18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手与瓶子间是静摩擦力</a:t>
              </a:r>
            </a:p>
          </p:txBody>
        </p:sp>
        <p:pic>
          <p:nvPicPr>
            <p:cNvPr id="7" name="图片 6"/>
            <p:cNvPicPr/>
            <p:nvPr>
              <p:custDataLst>
                <p:tags r:id="rId5"/>
              </p:custDataLst>
            </p:nvPr>
          </p:nvPicPr>
          <p:blipFill>
            <a:blip r:embed="rId7">
              <a:clrChange>
                <a:clrFrom>
                  <a:srgbClr val="FFFEFF">
                    <a:alpha val="100000"/>
                  </a:srgbClr>
                </a:clrFrom>
                <a:clrTo>
                  <a:srgbClr val="FFFE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7901" y="1142208"/>
              <a:ext cx="1180932" cy="180909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80198" y="2945085"/>
            <a:ext cx="3613367" cy="27251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>
            <p:custDataLst>
              <p:tags r:id="rId1"/>
            </p:custDataLst>
          </p:nvPr>
        </p:nvSpPr>
        <p:spPr>
          <a:xfrm>
            <a:off x="2900680" y="403225"/>
            <a:ext cx="87553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探究影响滑动摩檫力大小的因素</a:t>
            </a:r>
          </a:p>
        </p:txBody>
      </p:sp>
      <p:sp>
        <p:nvSpPr>
          <p:cNvPr id="12291" name="内容占位符 12290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401570" y="1085850"/>
            <a:ext cx="8935720" cy="2189480"/>
          </a:xfrm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1.将手掌按在桌面上并滑动，体验手受到的阻力。加大手掌对桌面的压力后再滑动，与前一次相比，手受到的阻力有什么变化?</a:t>
            </a:r>
          </a:p>
          <a:p>
            <a:pPr eaLnBrk="1" hangingPunct="1">
              <a:buNone/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609600" y="1057275"/>
            <a:ext cx="1501775" cy="650240"/>
            <a:chOff x="960" y="1665"/>
            <a:chExt cx="2365" cy="1024"/>
          </a:xfrm>
        </p:grpSpPr>
        <p:sp>
          <p:nvSpPr>
            <p:cNvPr id="3" name="矩形 2"/>
            <p:cNvSpPr/>
            <p:nvPr>
              <p:custDataLst>
                <p:tags r:id="rId13"/>
              </p:custDataLst>
            </p:nvPr>
          </p:nvSpPr>
          <p:spPr>
            <a:xfrm>
              <a:off x="960" y="1665"/>
              <a:ext cx="2365" cy="1024"/>
            </a:xfrm>
            <a:prstGeom prst="rect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latin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14"/>
              </p:custDataLst>
            </p:nvPr>
          </p:nvSpPr>
          <p:spPr>
            <a:xfrm>
              <a:off x="996" y="1710"/>
              <a:ext cx="232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试一试</a:t>
              </a:r>
            </a:p>
          </p:txBody>
        </p:sp>
      </p:grpSp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632460" y="3402965"/>
            <a:ext cx="1501775" cy="650240"/>
            <a:chOff x="960" y="1665"/>
            <a:chExt cx="2365" cy="1024"/>
          </a:xfrm>
          <a:solidFill>
            <a:schemeClr val="accent6"/>
          </a:solidFill>
        </p:grpSpPr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960" y="1665"/>
              <a:ext cx="2365" cy="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latin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996" y="1710"/>
              <a:ext cx="2329" cy="9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猜一猜</a:t>
              </a:r>
            </a:p>
          </p:txBody>
        </p:sp>
      </p:grp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2401570" y="3402965"/>
            <a:ext cx="879284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2.根据上述体验，你认为影响滑动摩擦力大小的因素可能有哪些?日常生活中有哪些经验支持你的猜想?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五边形 4"/>
          <p:cNvSpPr/>
          <p:nvPr>
            <p:custDataLst>
              <p:tags r:id="rId6"/>
            </p:custDataLst>
          </p:nvPr>
        </p:nvSpPr>
        <p:spPr>
          <a:xfrm>
            <a:off x="643255" y="403225"/>
            <a:ext cx="2173605" cy="50736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学生实验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185160" y="281495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</a:rPr>
              <a:t>与前一次相比，手受到的阻力更大。</a:t>
            </a: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620770" y="461391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</a:rPr>
              <a:t>①接触面间的压力大小；</a:t>
            </a: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3620770" y="50958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</a:rPr>
              <a:t>②接触面的粗糙程度；</a:t>
            </a: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3620770" y="5577840"/>
            <a:ext cx="6096000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665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</a:rPr>
              <a:t>③</a:t>
            </a:r>
            <a:r>
              <a:rPr lang="zh-CN" altLang="en-US" sz="2665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</a:rPr>
              <a:t>接触面积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648970" y="391795"/>
            <a:ext cx="1915795" cy="650240"/>
            <a:chOff x="960" y="1665"/>
            <a:chExt cx="2365" cy="102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" name="矩形 2"/>
            <p:cNvSpPr/>
            <p:nvPr>
              <p:custDataLst>
                <p:tags r:id="rId9"/>
              </p:custDataLst>
            </p:nvPr>
          </p:nvSpPr>
          <p:spPr>
            <a:xfrm>
              <a:off x="960" y="1665"/>
              <a:ext cx="2365" cy="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latin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10"/>
              </p:custDataLst>
            </p:nvPr>
          </p:nvSpPr>
          <p:spPr>
            <a:xfrm>
              <a:off x="996" y="1710"/>
              <a:ext cx="2329" cy="9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实验设计</a:t>
              </a:r>
            </a:p>
          </p:txBody>
        </p:sp>
      </p:grpSp>
      <p:sp>
        <p:nvSpPr>
          <p:cNvPr id="19458" name="文本框 13314"/>
          <p:cNvSpPr txBox="1"/>
          <p:nvPr>
            <p:custDataLst>
              <p:tags r:id="rId2"/>
            </p:custDataLst>
          </p:nvPr>
        </p:nvSpPr>
        <p:spPr>
          <a:xfrm>
            <a:off x="579438" y="1272540"/>
            <a:ext cx="5943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、如何测量滑动摩擦力的大小？ </a:t>
            </a:r>
          </a:p>
        </p:txBody>
      </p:sp>
      <p:sp>
        <p:nvSpPr>
          <p:cNvPr id="13321" name="文本框 13320"/>
          <p:cNvSpPr txBox="1"/>
          <p:nvPr>
            <p:custDataLst>
              <p:tags r:id="rId3"/>
            </p:custDataLst>
          </p:nvPr>
        </p:nvSpPr>
        <p:spPr>
          <a:xfrm>
            <a:off x="5868988" y="1272223"/>
            <a:ext cx="3124200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用弹簧测力计</a:t>
            </a:r>
          </a:p>
        </p:txBody>
      </p:sp>
      <p:sp>
        <p:nvSpPr>
          <p:cNvPr id="8194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8970" y="1933575"/>
            <a:ext cx="11036300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将木块置于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水平桌面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上，用弹簧测力计沿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方向拉动水平面上的物体做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___________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运动，弹簧测力计的示数就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_______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物体所受滑动摩擦力的大小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.</a:t>
            </a:r>
          </a:p>
        </p:txBody>
      </p:sp>
      <p:sp>
        <p:nvSpPr>
          <p:cNvPr id="14354" name="Rectangle 1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80273" y="2517140"/>
            <a:ext cx="2370138" cy="738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匀速直线</a:t>
            </a:r>
          </a:p>
        </p:txBody>
      </p:sp>
      <p:sp>
        <p:nvSpPr>
          <p:cNvPr id="15" name="Rectangle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13713" y="2538095"/>
            <a:ext cx="1082675" cy="736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等于</a:t>
            </a:r>
          </a:p>
        </p:txBody>
      </p:sp>
      <p:pic>
        <p:nvPicPr>
          <p:cNvPr id="11269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760663" y="3634740"/>
            <a:ext cx="6232525" cy="257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2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554278" y="1895475"/>
            <a:ext cx="1695450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水平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8194" grpId="0"/>
      <p:bldP spid="14354" grpId="0"/>
      <p:bldP spid="15" grpId="0"/>
      <p:bldP spid="143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13314"/>
          <p:cNvSpPr txBox="1"/>
          <p:nvPr>
            <p:custDataLst>
              <p:tags r:id="rId1"/>
            </p:custDataLst>
          </p:nvPr>
        </p:nvSpPr>
        <p:spPr>
          <a:xfrm>
            <a:off x="638175" y="1162050"/>
            <a:ext cx="5943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、如何测量摩擦力的大小？ </a:t>
            </a:r>
          </a:p>
        </p:txBody>
      </p:sp>
      <p:sp>
        <p:nvSpPr>
          <p:cNvPr id="20483" name="文本框 13315"/>
          <p:cNvSpPr txBox="1"/>
          <p:nvPr>
            <p:custDataLst>
              <p:tags r:id="rId2"/>
            </p:custDataLst>
          </p:nvPr>
        </p:nvSpPr>
        <p:spPr>
          <a:xfrm>
            <a:off x="638175" y="1847850"/>
            <a:ext cx="67818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、如何改变接触面的粗糙程度？ </a:t>
            </a:r>
          </a:p>
        </p:txBody>
      </p:sp>
      <p:sp>
        <p:nvSpPr>
          <p:cNvPr id="20484" name="文本框 13316"/>
          <p:cNvSpPr txBox="1"/>
          <p:nvPr>
            <p:custDataLst>
              <p:tags r:id="rId3"/>
            </p:custDataLst>
          </p:nvPr>
        </p:nvSpPr>
        <p:spPr>
          <a:xfrm>
            <a:off x="638175" y="3540125"/>
            <a:ext cx="68580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4、如何改变物体接触面积的大小？ </a:t>
            </a:r>
          </a:p>
        </p:txBody>
      </p:sp>
      <p:sp>
        <p:nvSpPr>
          <p:cNvPr id="20485" name="文本框 13317"/>
          <p:cNvSpPr txBox="1"/>
          <p:nvPr>
            <p:custDataLst>
              <p:tags r:id="rId4"/>
            </p:custDataLst>
          </p:nvPr>
        </p:nvSpPr>
        <p:spPr>
          <a:xfrm>
            <a:off x="660400" y="2533650"/>
            <a:ext cx="860425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3、如何改变物体对接触面的压力的大小？ </a:t>
            </a:r>
          </a:p>
        </p:txBody>
      </p:sp>
      <p:sp>
        <p:nvSpPr>
          <p:cNvPr id="13319" name="文本框 13318"/>
          <p:cNvSpPr txBox="1"/>
          <p:nvPr>
            <p:custDataLst>
              <p:tags r:id="rId5"/>
            </p:custDataLst>
          </p:nvPr>
        </p:nvSpPr>
        <p:spPr>
          <a:xfrm>
            <a:off x="660400" y="5143500"/>
            <a:ext cx="994727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       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在设计实验时，主要用</a:t>
            </a:r>
            <a:r>
              <a:rPr lang="zh-CN" altLang="en-US" sz="2800" b="1" u="sng">
                <a:latin typeface="Arial" panose="020B0604020202020204" pitchFamily="34" charset="0"/>
                <a:ea typeface="宋体" panose="02010600030101010101" pitchFamily="2" charset="-122"/>
              </a:rPr>
              <a:t>                     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方法来验证你的猜想</a:t>
            </a:r>
          </a:p>
        </p:txBody>
      </p:sp>
      <p:sp>
        <p:nvSpPr>
          <p:cNvPr id="13320" name="文本框 13319"/>
          <p:cNvSpPr txBox="1"/>
          <p:nvPr>
            <p:custDataLst>
              <p:tags r:id="rId6"/>
            </p:custDataLst>
          </p:nvPr>
        </p:nvSpPr>
        <p:spPr>
          <a:xfrm>
            <a:off x="5438775" y="5143500"/>
            <a:ext cx="19812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控制变量</a:t>
            </a:r>
          </a:p>
        </p:txBody>
      </p:sp>
      <p:sp>
        <p:nvSpPr>
          <p:cNvPr id="20488" name="文本框 13320"/>
          <p:cNvSpPr txBox="1"/>
          <p:nvPr>
            <p:custDataLst>
              <p:tags r:id="rId7"/>
            </p:custDataLst>
          </p:nvPr>
        </p:nvSpPr>
        <p:spPr>
          <a:xfrm>
            <a:off x="5629275" y="1162050"/>
            <a:ext cx="31242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用弹簧测力计</a:t>
            </a:r>
          </a:p>
        </p:txBody>
      </p:sp>
      <p:sp>
        <p:nvSpPr>
          <p:cNvPr id="13322" name="文本框 13321"/>
          <p:cNvSpPr txBox="1"/>
          <p:nvPr>
            <p:custDataLst>
              <p:tags r:id="rId8"/>
            </p:custDataLst>
          </p:nvPr>
        </p:nvSpPr>
        <p:spPr>
          <a:xfrm>
            <a:off x="6048375" y="1847850"/>
            <a:ext cx="25908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用毛巾、木板</a:t>
            </a:r>
          </a:p>
        </p:txBody>
      </p:sp>
      <p:sp>
        <p:nvSpPr>
          <p:cNvPr id="13323" name="文本框 13322"/>
          <p:cNvSpPr txBox="1"/>
          <p:nvPr>
            <p:custDataLst>
              <p:tags r:id="rId9"/>
            </p:custDataLst>
          </p:nvPr>
        </p:nvSpPr>
        <p:spPr>
          <a:xfrm>
            <a:off x="1803400" y="4073525"/>
            <a:ext cx="60198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将物体翻转用不同的接触面积</a:t>
            </a:r>
          </a:p>
        </p:txBody>
      </p:sp>
      <p:sp>
        <p:nvSpPr>
          <p:cNvPr id="13324" name="文本框 13323"/>
          <p:cNvSpPr txBox="1"/>
          <p:nvPr>
            <p:custDataLst>
              <p:tags r:id="rId10"/>
            </p:custDataLst>
          </p:nvPr>
        </p:nvSpPr>
        <p:spPr>
          <a:xfrm>
            <a:off x="1803400" y="2990850"/>
            <a:ext cx="36576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在物体上放重物</a:t>
            </a:r>
          </a:p>
        </p:txBody>
      </p:sp>
      <p:sp>
        <p:nvSpPr>
          <p:cNvPr id="20492" name="文本框 13316"/>
          <p:cNvSpPr txBox="1"/>
          <p:nvPr>
            <p:custDataLst>
              <p:tags r:id="rId11"/>
            </p:custDataLst>
          </p:nvPr>
        </p:nvSpPr>
        <p:spPr>
          <a:xfrm>
            <a:off x="566738" y="4541838"/>
            <a:ext cx="8915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、怎样研究其中某一个因素对滑动摩擦力大小的影响？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7986395" y="2837180"/>
            <a:ext cx="3004185" cy="82994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物体对水平面的压力等于物体所受重力</a:t>
            </a:r>
          </a:p>
        </p:txBody>
      </p:sp>
      <p:grpSp>
        <p:nvGrpSpPr>
          <p:cNvPr id="3" name="组合 2"/>
          <p:cNvGrpSpPr/>
          <p:nvPr>
            <p:custDataLst>
              <p:tags r:id="rId13"/>
            </p:custDataLst>
          </p:nvPr>
        </p:nvGrpSpPr>
        <p:grpSpPr>
          <a:xfrm>
            <a:off x="648970" y="391795"/>
            <a:ext cx="1915795" cy="650240"/>
            <a:chOff x="960" y="1665"/>
            <a:chExt cx="2365" cy="102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矩形 3"/>
            <p:cNvSpPr/>
            <p:nvPr>
              <p:custDataLst>
                <p:tags r:id="rId15"/>
              </p:custDataLst>
            </p:nvPr>
          </p:nvSpPr>
          <p:spPr>
            <a:xfrm>
              <a:off x="960" y="1665"/>
              <a:ext cx="2365" cy="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latin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6"/>
              </p:custDataLst>
            </p:nvPr>
          </p:nvSpPr>
          <p:spPr>
            <a:xfrm>
              <a:off x="996" y="1710"/>
              <a:ext cx="2329" cy="9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实验设计</a:t>
              </a:r>
            </a:p>
          </p:txBody>
        </p:sp>
      </p:grpSp>
      <p:pic>
        <p:nvPicPr>
          <p:cNvPr id="5" name="图片 4"/>
          <p:cNvPicPr/>
          <p:nvPr>
            <p:custDataLst>
              <p:tags r:id="rId14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048375" y="263525"/>
            <a:ext cx="4363720" cy="920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  <p:bldP spid="13322" grpId="0"/>
      <p:bldP spid="13323" grpId="0"/>
      <p:bldP spid="1332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4"/>
          <p:cNvSpPr txBox="1"/>
          <p:nvPr>
            <p:custDataLst>
              <p:tags r:id="rId1"/>
            </p:custDataLst>
          </p:nvPr>
        </p:nvSpPr>
        <p:spPr>
          <a:xfrm>
            <a:off x="700088" y="887095"/>
            <a:ext cx="10555287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       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如何探究滑动摩擦力大小与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压力大小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接触面粗糙程度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以及与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接触面积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大小之间的关系呢？</a:t>
            </a:r>
          </a:p>
        </p:txBody>
      </p:sp>
      <p:sp>
        <p:nvSpPr>
          <p:cNvPr id="12291" name="TextBox 5"/>
          <p:cNvSpPr txBox="1"/>
          <p:nvPr>
            <p:custDataLst>
              <p:tags r:id="rId2"/>
            </p:custDataLst>
          </p:nvPr>
        </p:nvSpPr>
        <p:spPr>
          <a:xfrm>
            <a:off x="966788" y="4057015"/>
            <a:ext cx="10193337" cy="2030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【控制变量法】</a:t>
            </a:r>
            <a:endParaRPr lang="en-US" altLang="zh-CN" sz="28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保持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____________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和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____________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不变，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改变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____________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，测量并比较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____________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648970" y="391795"/>
            <a:ext cx="1915795" cy="650240"/>
            <a:chOff x="960" y="1665"/>
            <a:chExt cx="2365" cy="102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" name="矩形 1"/>
            <p:cNvSpPr/>
            <p:nvPr>
              <p:custDataLst>
                <p:tags r:id="rId5"/>
              </p:custDataLst>
            </p:nvPr>
          </p:nvSpPr>
          <p:spPr>
            <a:xfrm>
              <a:off x="960" y="1665"/>
              <a:ext cx="2365" cy="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latin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996" y="1710"/>
              <a:ext cx="2329" cy="9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实验设计</a:t>
              </a:r>
            </a:p>
          </p:txBody>
        </p:sp>
      </p:grpSp>
      <p:pic>
        <p:nvPicPr>
          <p:cNvPr id="3" name="图片 2"/>
          <p:cNvPicPr/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40430" y="1840230"/>
            <a:ext cx="5245735" cy="23006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WJiNmNiOTI2NTkyMGEyOTExNWYzNmU0YTNjZDg4MzEifQ=="/>
  <p:tag name="KSO_WPP_MARK_KEY" val="81f8cffc-4b4a-4414-8813-25c4d3674a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  <p:tag name="KSO_WM_UNIT_TABLE_BEAUTIFY" val="smartTable{1368fe45-caf6-419b-ba74-87a064a059bb}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  <p:tag name="KSO_WM_UNIT_TABLE_BEAUTIFY" val="smartTable{3c1f1b12-8203-454d-8c46-10d0efd91b76}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  <p:tag name="KSO_WM_UNIT_TABLE_BEAUTIFY" val="smartTable{d6c6b26b-4568-48eb-a679-1b3ab6a0c541}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  <p:tag name="KSO_WM_UNIT_PLACING_PICTURE_USER_VIEWPORT" val="{&quot;height&quot;:3966.763779527559,&quot;width&quot;:15820.825196850394}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8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5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7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0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5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  <p:tag name="KSO_WM_DIAGRAM_VIRTUALLY_FRAME" val="{&quot;height&quot;:257.24133858267714,&quot;left&quot;:55.20338582677165,&quot;top&quot;:220.87771653543305,&quot;width&quot;:849.593228346456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  <p:tag name="KSO_WM_DIAGRAM_VIRTUALLY_FRAME" val="{&quot;height&quot;:257.24133858267714,&quot;left&quot;:55.20338582677165,&quot;top&quot;:220.87771653543305,&quot;width&quot;:849.5932283464566}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  <p:tag name="KSO_WM_DIAGRAM_VIRTUALLY_FRAME" val="{&quot;height&quot;:257.24133858267714,&quot;left&quot;:55.20338582677165,&quot;top&quot;:220.87771653543305,&quot;width&quot;:849.5932283464566}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7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3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4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5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9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0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8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4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5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8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7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8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0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3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7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诗情画意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2495</Words>
  <PresentationFormat>宽屏</PresentationFormat>
  <Paragraphs>294</Paragraphs>
  <Slides>34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4" baseType="lpstr">
      <vt:lpstr>Arial</vt:lpstr>
      <vt:lpstr>Calibri</vt:lpstr>
      <vt:lpstr>微软雅黑</vt:lpstr>
      <vt:lpstr>Calibri Light</vt:lpstr>
      <vt:lpstr>思源黑体</vt:lpstr>
      <vt:lpstr>Tahoma</vt:lpstr>
      <vt:lpstr>华文楷体</vt:lpstr>
      <vt:lpstr>Times New Roman</vt:lpstr>
      <vt:lpstr>Comic Sans MS</vt:lpstr>
      <vt:lpstr>Garamond</vt:lpstr>
      <vt:lpstr>楷体</vt:lpstr>
      <vt:lpstr>方正黑体简体</vt:lpstr>
      <vt:lpstr>黑体</vt:lpstr>
      <vt:lpstr>等线</vt:lpstr>
      <vt:lpstr>方正姚体</vt:lpstr>
      <vt:lpstr>Wingdings</vt:lpstr>
      <vt:lpstr>Wingdings 2</vt:lpstr>
      <vt:lpstr>宋体</vt:lpstr>
      <vt:lpstr>Office 主题</vt:lpstr>
      <vt:lpstr>诗情画意</vt:lpstr>
      <vt:lpstr>PowerPoint 演示文稿</vt:lpstr>
      <vt:lpstr>PowerPoint 演示文稿</vt:lpstr>
      <vt:lpstr>思考：踢出去的足球总会逐渐变慢，最后停下来，为什么呢？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2025-03-08T22:14:49Z</cp:lastPrinted>
  <dcterms:created xsi:type="dcterms:W3CDTF">2025-03-08T22:14:49Z</dcterms:created>
  <dcterms:modified xsi:type="dcterms:W3CDTF">2025-05-25T02:36:37Z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