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heme/theme2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26" r:id="rId2"/>
    <p:sldId id="411" r:id="rId3"/>
    <p:sldId id="412" r:id="rId4"/>
    <p:sldId id="416" r:id="rId5"/>
    <p:sldId id="429" r:id="rId6"/>
    <p:sldId id="430" r:id="rId7"/>
    <p:sldId id="413" r:id="rId8"/>
    <p:sldId id="431" r:id="rId9"/>
    <p:sldId id="420" r:id="rId10"/>
    <p:sldId id="421" r:id="rId11"/>
    <p:sldId id="432" r:id="rId12"/>
    <p:sldId id="414" r:id="rId13"/>
    <p:sldId id="415" r:id="rId14"/>
    <p:sldId id="425" r:id="rId15"/>
    <p:sldId id="424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kb1.com" initials="" lastIdx="0" clrIdx="0"/>
  <p:cmAuthor id="7" name="1206988966@qq.com" initials="1" lastIdx="0" clrIdx="2"/>
  <p:cmAuthor id="1" name="幸全" initials="幸" lastIdx="0" clrIdx="0"/>
  <p:cmAuthor id="8" name="姜伟光" initials="姜" lastIdx="0" clrIdx="0"/>
  <p:cmAuthor id="2" name="作者" initials="作" lastIdx="0" clrIdx="2"/>
  <p:cmAuthor id="9" name="dongyu" initials="d" lastIdx="0" clrIdx="8"/>
  <p:cmAuthor id="3" name="Tao Tao" initials="T" lastIdx="0" clrIdx="0"/>
  <p:cmAuthor id="10" name="houyanan21" initials="h" lastIdx="0" clrIdx="9"/>
  <p:cmAuthor id="4" name="新课标第一网" initials="新" lastIdx="0" clrIdx="0"/>
  <p:cmAuthor id="5" name="zengl" initials="z" lastIdx="0" clrIdx="4"/>
  <p:cmAuthor id="6" name="ming qiu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1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heme" Target="../theme/theme2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microsoft.com/office/2007/relationships/hdphoto" Target="../media/hdphoto1.wdp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32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二十九中柳州东路分校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15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5E7E79A-87EA-4C20-8BE5-9614179C716B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EB2FC93-3781-47A3-B43F-BC12E2A9D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600200"/>
            <a:ext cx="5384800" cy="453072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6197600" y="1600200"/>
            <a:ext cx="5384800" cy="21891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2"/>
            <p:custDataLst>
              <p:tags r:id="rId5"/>
            </p:custDataLst>
          </p:nvPr>
        </p:nvSpPr>
        <p:spPr bwMode="auto">
          <a:xfrm>
            <a:off x="401638" y="6019800"/>
            <a:ext cx="3052763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3"/>
            <p:custDataLst>
              <p:tags r:id="rId6"/>
            </p:custDataLst>
          </p:nvPr>
        </p:nvSpPr>
        <p:spPr bwMode="auto">
          <a:xfrm>
            <a:off x="4165600" y="6019800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4"/>
            <p:custDataLst>
              <p:tags r:id="rId7"/>
            </p:custDataLst>
          </p:nvPr>
        </p:nvSpPr>
        <p:spPr bwMode="auto">
          <a:xfrm>
            <a:off x="8737600" y="6019800"/>
            <a:ext cx="3052763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E6CF59-496D-4F8C-A870-7D03D8CB136B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3" Type="http://schemas.openxmlformats.org/officeDocument/2006/relationships/tags" Target="../tags/tag80.xml"/><Relationship Id="rId21" Type="http://schemas.openxmlformats.org/officeDocument/2006/relationships/image" Target="../media/image6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image" Target="../media/image5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10" Type="http://schemas.openxmlformats.org/officeDocument/2006/relationships/tags" Target="../tags/tag87.xml"/><Relationship Id="rId19" Type="http://schemas.openxmlformats.org/officeDocument/2006/relationships/slideLayout" Target="../slideLayouts/slideLayout12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0" Type="http://schemas.openxmlformats.org/officeDocument/2006/relationships/tags" Target="../tags/tag202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3" Type="http://schemas.openxmlformats.org/officeDocument/2006/relationships/tags" Target="../tags/tag207.xml"/><Relationship Id="rId21" Type="http://schemas.openxmlformats.org/officeDocument/2006/relationships/image" Target="../media/image27.png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slideLayout" Target="../slideLayouts/slideLayout13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23" Type="http://schemas.openxmlformats.org/officeDocument/2006/relationships/image" Target="../media/image29.png"/><Relationship Id="rId10" Type="http://schemas.openxmlformats.org/officeDocument/2006/relationships/tags" Target="../tags/tag214.xml"/><Relationship Id="rId19" Type="http://schemas.openxmlformats.org/officeDocument/2006/relationships/tags" Target="../tags/tag223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10" Type="http://schemas.openxmlformats.org/officeDocument/2006/relationships/image" Target="../media/image30.jpeg"/><Relationship Id="rId4" Type="http://schemas.openxmlformats.org/officeDocument/2006/relationships/tags" Target="../tags/tag227.xml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image" Target="../media/image31.jpeg"/><Relationship Id="rId5" Type="http://schemas.openxmlformats.org/officeDocument/2006/relationships/tags" Target="../tags/tag243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242.xml"/><Relationship Id="rId9" Type="http://schemas.openxmlformats.org/officeDocument/2006/relationships/tags" Target="../tags/tag2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5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8.png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5" Type="http://schemas.openxmlformats.org/officeDocument/2006/relationships/image" Target="../media/image11.png"/><Relationship Id="rId10" Type="http://schemas.openxmlformats.org/officeDocument/2006/relationships/tags" Target="../tags/tag116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image" Target="../media/image12.png"/><Relationship Id="rId5" Type="http://schemas.openxmlformats.org/officeDocument/2006/relationships/tags" Target="../tags/tag123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22.xml"/><Relationship Id="rId9" Type="http://schemas.openxmlformats.org/officeDocument/2006/relationships/tags" Target="../tags/tag1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image" Target="../media/image13.emf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oleObject" Target="../embeddings/oleObject1.bin"/><Relationship Id="rId2" Type="http://schemas.openxmlformats.org/officeDocument/2006/relationships/tags" Target="../tags/tag12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4.emf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10" Type="http://schemas.openxmlformats.org/officeDocument/2006/relationships/tags" Target="../tags/tag137.xml"/><Relationship Id="rId19" Type="http://schemas.openxmlformats.org/officeDocument/2006/relationships/oleObject" Target="../embeddings/oleObject2.bin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.png"/><Relationship Id="rId3" Type="http://schemas.openxmlformats.org/officeDocument/2006/relationships/tags" Target="../tags/tag145.xml"/><Relationship Id="rId21" Type="http://schemas.openxmlformats.org/officeDocument/2006/relationships/oleObject" Target="../embeddings/oleObject3.bin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oleObject" Target="../embeddings/oleObject5.bin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image" Target="../media/image16.jpe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image" Target="../media/image18.wmf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oleObject" Target="../embeddings/oleObject4.bin"/><Relationship Id="rId10" Type="http://schemas.openxmlformats.org/officeDocument/2006/relationships/tags" Target="../tags/tag152.xml"/><Relationship Id="rId19" Type="http://schemas.openxmlformats.org/officeDocument/2006/relationships/image" Target="../media/image15.jpe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oleObject" Target="../embeddings/oleObject6.bin"/><Relationship Id="rId3" Type="http://schemas.openxmlformats.org/officeDocument/2006/relationships/tags" Target="../tags/tag162.xml"/><Relationship Id="rId21" Type="http://schemas.openxmlformats.org/officeDocument/2006/relationships/image" Target="../media/image22.png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6" Type="http://schemas.openxmlformats.org/officeDocument/2006/relationships/tags" Target="../tags/tag175.xml"/><Relationship Id="rId20" Type="http://schemas.openxmlformats.org/officeDocument/2006/relationships/image" Target="../media/image21.png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10" Type="http://schemas.openxmlformats.org/officeDocument/2006/relationships/tags" Target="../tags/tag169.xml"/><Relationship Id="rId19" Type="http://schemas.openxmlformats.org/officeDocument/2006/relationships/image" Target="../media/image20.wmf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Relationship Id="rId2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image" Target="../media/image24.wmf"/><Relationship Id="rId5" Type="http://schemas.openxmlformats.org/officeDocument/2006/relationships/tags" Target="../tags/tag180.xml"/><Relationship Id="rId10" Type="http://schemas.openxmlformats.org/officeDocument/2006/relationships/image" Target="../media/image18.wmf"/><Relationship Id="rId4" Type="http://schemas.openxmlformats.org/officeDocument/2006/relationships/tags" Target="../tags/tag179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image" Target="../media/image25.pn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87.xml"/><Relationship Id="rId10" Type="http://schemas.openxmlformats.org/officeDocument/2006/relationships/tags" Target="../tags/tag192.xml"/><Relationship Id="rId4" Type="http://schemas.openxmlformats.org/officeDocument/2006/relationships/tags" Target="../tags/tag186.xml"/><Relationship Id="rId9" Type="http://schemas.openxmlformats.org/officeDocument/2006/relationships/tags" Target="../tags/tag1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>
            <p:custDataLst>
              <p:tags r:id="rId1"/>
            </p:custDataLst>
          </p:nvPr>
        </p:nvGrpSpPr>
        <p:grpSpPr>
          <a:xfrm>
            <a:off x="1812000" y="365812"/>
            <a:ext cx="8568000" cy="4003127"/>
            <a:chOff x="288000" y="-491441"/>
            <a:chExt cx="8568000" cy="4003126"/>
          </a:xfrm>
        </p:grpSpPr>
        <p:grpSp>
          <p:nvGrpSpPr>
            <p:cNvPr id="2" name="组合 1"/>
            <p:cNvGrpSpPr/>
            <p:nvPr>
              <p:custDataLst>
                <p:tags r:id="rId5"/>
              </p:custDataLst>
            </p:nvPr>
          </p:nvGrpSpPr>
          <p:grpSpPr>
            <a:xfrm>
              <a:off x="288000" y="372438"/>
              <a:ext cx="8568000" cy="3139247"/>
              <a:chOff x="288000" y="-113946"/>
              <a:chExt cx="8568000" cy="3139247"/>
            </a:xfrm>
          </p:grpSpPr>
          <p:grpSp>
            <p:nvGrpSpPr>
              <p:cNvPr id="3" name="组合 2"/>
              <p:cNvGrpSpPr/>
              <p:nvPr>
                <p:custDataLst>
                  <p:tags r:id="rId14"/>
                </p:custDataLst>
              </p:nvPr>
            </p:nvGrpSpPr>
            <p:grpSpPr>
              <a:xfrm>
                <a:off x="288000" y="303213"/>
                <a:ext cx="8568000" cy="2722088"/>
                <a:chOff x="288000" y="303213"/>
                <a:chExt cx="8568000" cy="2722088"/>
              </a:xfrm>
            </p:grpSpPr>
            <p:sp>
              <p:nvSpPr>
                <p:cNvPr id="6" name="矩形 9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413994" y="1825422"/>
                  <a:ext cx="8316000" cy="1199879"/>
                </a:xfrm>
                <a:custGeom>
                  <a:avLst/>
                  <a:gdLst>
                    <a:gd name="connsiteX0" fmla="*/ 0 w 8640000"/>
                    <a:gd name="connsiteY0" fmla="*/ 0 h 1218149"/>
                    <a:gd name="connsiteX1" fmla="*/ 8640000 w 8640000"/>
                    <a:gd name="connsiteY1" fmla="*/ 0 h 1218149"/>
                    <a:gd name="connsiteX2" fmla="*/ 8640000 w 8640000"/>
                    <a:gd name="connsiteY2" fmla="*/ 1218149 h 1218149"/>
                    <a:gd name="connsiteX3" fmla="*/ 0 w 8640000"/>
                    <a:gd name="connsiteY3" fmla="*/ 1218149 h 1218149"/>
                    <a:gd name="connsiteX4" fmla="*/ 0 w 8640000"/>
                    <a:gd name="connsiteY4" fmla="*/ 0 h 1218149"/>
                    <a:gd name="connsiteX0-1" fmla="*/ 0 w 8640000"/>
                    <a:gd name="connsiteY0-2" fmla="*/ 0 h 1218149"/>
                    <a:gd name="connsiteX1-3" fmla="*/ 8640000 w 8640000"/>
                    <a:gd name="connsiteY1-4" fmla="*/ 0 h 1218149"/>
                    <a:gd name="connsiteX2-5" fmla="*/ 8640000 w 8640000"/>
                    <a:gd name="connsiteY2-6" fmla="*/ 1218149 h 1218149"/>
                    <a:gd name="connsiteX3-7" fmla="*/ 4329525 w 8640000"/>
                    <a:gd name="connsiteY3-8" fmla="*/ 1209676 h 1218149"/>
                    <a:gd name="connsiteX4-9" fmla="*/ 0 w 8640000"/>
                    <a:gd name="connsiteY4-10" fmla="*/ 1218149 h 1218149"/>
                    <a:gd name="connsiteX5" fmla="*/ 0 w 8640000"/>
                    <a:gd name="connsiteY5" fmla="*/ 0 h 1218149"/>
                    <a:gd name="connsiteX0-11" fmla="*/ 0 w 8640000"/>
                    <a:gd name="connsiteY0-12" fmla="*/ 0 h 1218149"/>
                    <a:gd name="connsiteX1-13" fmla="*/ 8640000 w 8640000"/>
                    <a:gd name="connsiteY1-14" fmla="*/ 0 h 1218149"/>
                    <a:gd name="connsiteX2-15" fmla="*/ 8640000 w 8640000"/>
                    <a:gd name="connsiteY2-16" fmla="*/ 1218149 h 1218149"/>
                    <a:gd name="connsiteX3-17" fmla="*/ 4320000 w 8640000"/>
                    <a:gd name="connsiteY3-18" fmla="*/ 952501 h 1218149"/>
                    <a:gd name="connsiteX4-19" fmla="*/ 0 w 8640000"/>
                    <a:gd name="connsiteY4-20" fmla="*/ 1218149 h 1218149"/>
                    <a:gd name="connsiteX5-21" fmla="*/ 0 w 8640000"/>
                    <a:gd name="connsiteY5-22" fmla="*/ 0 h 1218149"/>
                    <a:gd name="connsiteX0-23" fmla="*/ 0 w 8640000"/>
                    <a:gd name="connsiteY0-24" fmla="*/ 0 h 1218149"/>
                    <a:gd name="connsiteX1-25" fmla="*/ 8640000 w 8640000"/>
                    <a:gd name="connsiteY1-26" fmla="*/ 0 h 1218149"/>
                    <a:gd name="connsiteX2-27" fmla="*/ 8640000 w 8640000"/>
                    <a:gd name="connsiteY2-28" fmla="*/ 1218149 h 1218149"/>
                    <a:gd name="connsiteX3-29" fmla="*/ 4320000 w 8640000"/>
                    <a:gd name="connsiteY3-30" fmla="*/ 952501 h 1218149"/>
                    <a:gd name="connsiteX4-31" fmla="*/ 0 w 8640000"/>
                    <a:gd name="connsiteY4-32" fmla="*/ 1218149 h 1218149"/>
                    <a:gd name="connsiteX5-33" fmla="*/ 0 w 8640000"/>
                    <a:gd name="connsiteY5-34" fmla="*/ 0 h 1218149"/>
                    <a:gd name="connsiteX0-35" fmla="*/ 0 w 8640000"/>
                    <a:gd name="connsiteY0-36" fmla="*/ 0 h 1218149"/>
                    <a:gd name="connsiteX1-37" fmla="*/ 8640000 w 8640000"/>
                    <a:gd name="connsiteY1-38" fmla="*/ 0 h 1218149"/>
                    <a:gd name="connsiteX2-39" fmla="*/ 8640000 w 8640000"/>
                    <a:gd name="connsiteY2-40" fmla="*/ 1218149 h 1218149"/>
                    <a:gd name="connsiteX3-41" fmla="*/ 4329525 w 8640000"/>
                    <a:gd name="connsiteY3-42" fmla="*/ 1019176 h 1218149"/>
                    <a:gd name="connsiteX4-43" fmla="*/ 0 w 8640000"/>
                    <a:gd name="connsiteY4-44" fmla="*/ 1218149 h 1218149"/>
                    <a:gd name="connsiteX5-45" fmla="*/ 0 w 8640000"/>
                    <a:gd name="connsiteY5-46" fmla="*/ 0 h 1218149"/>
                    <a:gd name="connsiteX0-47" fmla="*/ 0 w 8640000"/>
                    <a:gd name="connsiteY0-48" fmla="*/ 0 h 1218149"/>
                    <a:gd name="connsiteX1-49" fmla="*/ 8640000 w 8640000"/>
                    <a:gd name="connsiteY1-50" fmla="*/ 0 h 1218149"/>
                    <a:gd name="connsiteX2-51" fmla="*/ 8640000 w 8640000"/>
                    <a:gd name="connsiteY2-52" fmla="*/ 1218149 h 1218149"/>
                    <a:gd name="connsiteX3-53" fmla="*/ 4329525 w 8640000"/>
                    <a:gd name="connsiteY3-54" fmla="*/ 1038226 h 1218149"/>
                    <a:gd name="connsiteX4-55" fmla="*/ 0 w 8640000"/>
                    <a:gd name="connsiteY4-56" fmla="*/ 1218149 h 1218149"/>
                    <a:gd name="connsiteX5-57" fmla="*/ 0 w 8640000"/>
                    <a:gd name="connsiteY5-58" fmla="*/ 0 h 1218149"/>
                    <a:gd name="connsiteX0-59" fmla="*/ 0 w 8640000"/>
                    <a:gd name="connsiteY0-60" fmla="*/ 0 h 1218149"/>
                    <a:gd name="connsiteX1-61" fmla="*/ 8640000 w 8640000"/>
                    <a:gd name="connsiteY1-62" fmla="*/ 0 h 1218149"/>
                    <a:gd name="connsiteX2-63" fmla="*/ 8640000 w 8640000"/>
                    <a:gd name="connsiteY2-64" fmla="*/ 1218149 h 1218149"/>
                    <a:gd name="connsiteX3-65" fmla="*/ 4329525 w 8640000"/>
                    <a:gd name="connsiteY3-66" fmla="*/ 1104901 h 1218149"/>
                    <a:gd name="connsiteX4-67" fmla="*/ 0 w 8640000"/>
                    <a:gd name="connsiteY4-68" fmla="*/ 1218149 h 1218149"/>
                    <a:gd name="connsiteX5-69" fmla="*/ 0 w 8640000"/>
                    <a:gd name="connsiteY5-70" fmla="*/ 0 h 1218149"/>
                    <a:gd name="connsiteX0-71" fmla="*/ 0 w 8640000"/>
                    <a:gd name="connsiteY0-72" fmla="*/ 0 h 1218149"/>
                    <a:gd name="connsiteX1-73" fmla="*/ 8640000 w 8640000"/>
                    <a:gd name="connsiteY1-74" fmla="*/ 0 h 1218149"/>
                    <a:gd name="connsiteX2-75" fmla="*/ 8640000 w 8640000"/>
                    <a:gd name="connsiteY2-76" fmla="*/ 1218149 h 1218149"/>
                    <a:gd name="connsiteX3-77" fmla="*/ 4329525 w 8640000"/>
                    <a:gd name="connsiteY3-78" fmla="*/ 1133476 h 1218149"/>
                    <a:gd name="connsiteX4-79" fmla="*/ 0 w 8640000"/>
                    <a:gd name="connsiteY4-80" fmla="*/ 1218149 h 1218149"/>
                    <a:gd name="connsiteX5-81" fmla="*/ 0 w 8640000"/>
                    <a:gd name="connsiteY5-82" fmla="*/ 0 h 1218149"/>
                    <a:gd name="connsiteX0-83" fmla="*/ 0 w 8640000"/>
                    <a:gd name="connsiteY0-84" fmla="*/ 0 h 1218149"/>
                    <a:gd name="connsiteX1-85" fmla="*/ 8640000 w 8640000"/>
                    <a:gd name="connsiteY1-86" fmla="*/ 0 h 1218149"/>
                    <a:gd name="connsiteX2-87" fmla="*/ 8640000 w 8640000"/>
                    <a:gd name="connsiteY2-88" fmla="*/ 1218149 h 1218149"/>
                    <a:gd name="connsiteX3-89" fmla="*/ 4329526 w 8640000"/>
                    <a:gd name="connsiteY3-90" fmla="*/ 1095376 h 1218149"/>
                    <a:gd name="connsiteX4-91" fmla="*/ 0 w 8640000"/>
                    <a:gd name="connsiteY4-92" fmla="*/ 1218149 h 1218149"/>
                    <a:gd name="connsiteX5-93" fmla="*/ 0 w 8640000"/>
                    <a:gd name="connsiteY5-94" fmla="*/ 0 h 121814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21" y="connsiteY5-22"/>
                    </a:cxn>
                  </a:cxnLst>
                  <a:rect l="l" t="t" r="r" b="b"/>
                  <a:pathLst>
                    <a:path w="8640000" h="1218149">
                      <a:moveTo>
                        <a:pt x="0" y="0"/>
                      </a:moveTo>
                      <a:lnTo>
                        <a:pt x="8640000" y="0"/>
                      </a:lnTo>
                      <a:lnTo>
                        <a:pt x="8640000" y="1218149"/>
                      </a:lnTo>
                      <a:cubicBezTo>
                        <a:pt x="7200000" y="1129600"/>
                        <a:pt x="5712376" y="1092552"/>
                        <a:pt x="4329526" y="1095376"/>
                      </a:cubicBezTo>
                      <a:cubicBezTo>
                        <a:pt x="2946676" y="1098200"/>
                        <a:pt x="1440000" y="1129600"/>
                        <a:pt x="0" y="121814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165100" dir="5400000" algn="t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5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7" name="矩形 6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288000" y="303213"/>
                  <a:ext cx="8568000" cy="2722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5">
                    <a:latin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4" name="图片 3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0"/>
              <a:stretch>
                <a:fillRect/>
              </a:stretch>
            </p:blipFill>
            <p:spPr>
              <a:xfrm>
                <a:off x="695685" y="-113946"/>
                <a:ext cx="475529" cy="627942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0"/>
              <a:stretch>
                <a:fillRect/>
              </a:stretch>
            </p:blipFill>
            <p:spPr>
              <a:xfrm flipH="1">
                <a:off x="7972785" y="-113946"/>
                <a:ext cx="475529" cy="627942"/>
              </a:xfrm>
              <a:prstGeom prst="rect">
                <a:avLst/>
              </a:prstGeom>
            </p:spPr>
          </p:pic>
        </p:grpSp>
        <p:grpSp>
          <p:nvGrpSpPr>
            <p:cNvPr id="23" name="组合 22"/>
            <p:cNvGrpSpPr/>
            <p:nvPr>
              <p:custDataLst>
                <p:tags r:id="rId6"/>
              </p:custDataLst>
            </p:nvPr>
          </p:nvGrpSpPr>
          <p:grpSpPr>
            <a:xfrm>
              <a:off x="904264" y="-491441"/>
              <a:ext cx="72656" cy="910743"/>
              <a:chOff x="903657" y="-443010"/>
              <a:chExt cx="68559" cy="859387"/>
            </a:xfrm>
          </p:grpSpPr>
          <p:pic>
            <p:nvPicPr>
              <p:cNvPr id="19" name="图片 18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507155" y="-42061"/>
                <a:ext cx="852586" cy="50687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129" t="-4908" b="-3"/>
              <a:stretch>
                <a:fillRect/>
              </a:stretch>
            </p:blipFill>
            <p:spPr>
              <a:xfrm rot="13200000" flipV="1">
                <a:off x="903657" y="363202"/>
                <a:ext cx="50058" cy="53175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129" t="-4908" b="-3"/>
              <a:stretch>
                <a:fillRect/>
              </a:stretch>
            </p:blipFill>
            <p:spPr>
              <a:xfrm rot="7380000" flipV="1">
                <a:off x="920600" y="364044"/>
                <a:ext cx="50058" cy="53175"/>
              </a:xfrm>
              <a:prstGeom prst="rect">
                <a:avLst/>
              </a:prstGeom>
            </p:spPr>
          </p:pic>
        </p:grpSp>
        <p:grpSp>
          <p:nvGrpSpPr>
            <p:cNvPr id="29" name="组合 28"/>
            <p:cNvGrpSpPr/>
            <p:nvPr>
              <p:custDataLst>
                <p:tags r:id="rId7"/>
              </p:custDataLst>
            </p:nvPr>
          </p:nvGrpSpPr>
          <p:grpSpPr>
            <a:xfrm>
              <a:off x="8182767" y="-491441"/>
              <a:ext cx="72656" cy="910743"/>
              <a:chOff x="903657" y="-443010"/>
              <a:chExt cx="68559" cy="859387"/>
            </a:xfrm>
          </p:grpSpPr>
          <p:pic>
            <p:nvPicPr>
              <p:cNvPr id="30" name="图片 2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507155" y="-42061"/>
                <a:ext cx="852586" cy="50687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129" t="-4908" b="-3"/>
              <a:stretch>
                <a:fillRect/>
              </a:stretch>
            </p:blipFill>
            <p:spPr>
              <a:xfrm rot="13200000" flipV="1">
                <a:off x="903657" y="363202"/>
                <a:ext cx="50058" cy="53175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129" t="-4908" b="-3"/>
              <a:stretch>
                <a:fillRect/>
              </a:stretch>
            </p:blipFill>
            <p:spPr>
              <a:xfrm rot="7380000" flipV="1">
                <a:off x="920600" y="364044"/>
                <a:ext cx="50058" cy="53175"/>
              </a:xfrm>
              <a:prstGeom prst="rect">
                <a:avLst/>
              </a:prstGeom>
            </p:spPr>
          </p:pic>
        </p:grpSp>
      </p:grp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956000" y="2000368"/>
            <a:ext cx="8280000" cy="9648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937994" y="3169060"/>
            <a:ext cx="8280000" cy="4761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</a:rPr>
              <a:t>复习课</a:t>
            </a:r>
            <a:endParaRPr lang="zh-CN" sz="2800" b="1">
              <a:latin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2961003" y="2098095"/>
            <a:ext cx="626999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</a:rPr>
              <a:t>第六章   </a:t>
            </a:r>
            <a:r>
              <a:rPr lang="zh-CN" sz="4400" b="1">
                <a:solidFill>
                  <a:schemeClr val="bg1"/>
                </a:solidFill>
                <a:latin typeface="微软雅黑" panose="020B0503020204020204" pitchFamily="34" charset="-122"/>
              </a:rPr>
              <a:t>物质的物理属性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7590" y="3218815"/>
            <a:ext cx="4404360" cy="337121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11505" y="348615"/>
            <a:ext cx="10968990" cy="163385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200" b="1">
                <a:solidFill>
                  <a:schemeClr val="tx1"/>
                </a:solidFill>
              </a:rPr>
              <a:t>若小华想测救生衣中泡沫塑料碎片的密度需要哪些实验器材？</a:t>
            </a:r>
          </a:p>
          <a:p>
            <a:pPr marL="0" indent="0">
              <a:buNone/>
            </a:pP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94815" y="927735"/>
            <a:ext cx="2973070" cy="79565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>
                <a:solidFill>
                  <a:schemeClr val="tx1"/>
                </a:solidFill>
              </a:rPr>
              <a:t>简述实验步骤</a:t>
            </a:r>
          </a:p>
        </p:txBody>
      </p:sp>
      <p:sp>
        <p:nvSpPr>
          <p:cNvPr id="5" name="内容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028700" y="1607820"/>
            <a:ext cx="8467725" cy="79565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</a:rPr>
              <a:t>天平、量筒、泡沫塑料、细线、重物</a:t>
            </a:r>
          </a:p>
        </p:txBody>
      </p:sp>
      <p:sp>
        <p:nvSpPr>
          <p:cNvPr id="6" name="内容占位符 2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20675" y="2501900"/>
            <a:ext cx="8467725" cy="79565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</a:rPr>
              <a:t>、用调好的天平测泡沫塑料的质量</a:t>
            </a:r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</a:rPr>
              <a:t>m</a:t>
            </a:r>
          </a:p>
        </p:txBody>
      </p:sp>
      <p:sp>
        <p:nvSpPr>
          <p:cNvPr id="7" name="内容占位符 2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320675" y="3395980"/>
            <a:ext cx="5983605" cy="79565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</a:rPr>
              <a:t>、如图测出泡沫塑料体积</a:t>
            </a:r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7551420" y="2984500"/>
            <a:ext cx="773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Bold" panose="020B0604020202090204" charset="0"/>
                <a:cs typeface="Arial Bold" panose="020B0604020202090204" charset="0"/>
              </a:rPr>
              <a:t>v</a:t>
            </a:r>
            <a:r>
              <a:rPr lang="en-US" altLang="zh-CN" sz="2800" b="1" baseline="-25000">
                <a:solidFill>
                  <a:srgbClr val="FF0000"/>
                </a:solidFill>
                <a:latin typeface="Arial Bold" panose="020B0604020202090204" charset="0"/>
                <a:cs typeface="Arial Bold" panose="020B0604020202090204" charset="0"/>
              </a:rPr>
              <a:t>1</a:t>
            </a: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8910955" y="2984500"/>
            <a:ext cx="773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Bold" panose="020B0604020202090204" charset="0"/>
                <a:cs typeface="Arial Bold" panose="020B0604020202090204" charset="0"/>
              </a:rPr>
              <a:t>v</a:t>
            </a:r>
            <a:r>
              <a:rPr lang="en-US" altLang="zh-CN" sz="2800" b="1" baseline="-25000">
                <a:solidFill>
                  <a:srgbClr val="FF0000"/>
                </a:solidFill>
                <a:latin typeface="Arial Bold" panose="020B0604020202090204" charset="0"/>
                <a:cs typeface="Arial Bold" panose="020B0604020202090204" charset="0"/>
              </a:rPr>
              <a:t>2</a:t>
            </a: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0418445" y="2984500"/>
            <a:ext cx="773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Bold" panose="020B0604020202090204" charset="0"/>
                <a:cs typeface="Arial Bold" panose="020B0604020202090204" charset="0"/>
              </a:rPr>
              <a:t>v</a:t>
            </a:r>
            <a:r>
              <a:rPr lang="en-US" altLang="zh-CN" sz="2800" b="1" baseline="-25000">
                <a:solidFill>
                  <a:srgbClr val="FF0000"/>
                </a:solidFill>
                <a:latin typeface="Arial Bold" panose="020B0604020202090204" charset="0"/>
                <a:cs typeface="Arial Bold" panose="020B0604020202090204" charset="0"/>
              </a:rPr>
              <a:t>3</a:t>
            </a:r>
          </a:p>
        </p:txBody>
      </p:sp>
      <p:sp>
        <p:nvSpPr>
          <p:cNvPr id="15365" name="Text 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1505" y="4224338"/>
            <a:ext cx="2720975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 defTabSz="685800">
              <a:defRPr/>
            </a:pPr>
            <a:r>
              <a:rPr lang="en-US" sz="36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m</a:t>
            </a:r>
          </a:p>
          <a:p>
            <a:pPr algn="l" defTabSz="685800">
              <a:defRPr/>
            </a:pP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sz="36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ρ </a:t>
            </a: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  </a:t>
            </a:r>
            <a:r>
              <a:rPr lang="en-US" sz="36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</a:p>
          <a:p>
            <a:pPr algn="l" defTabSz="685800">
              <a:defRPr/>
            </a:pPr>
            <a:r>
              <a:rPr lang="en-US" sz="36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V</a:t>
            </a:r>
            <a:r>
              <a:rPr lang="en-US" sz="3600" b="1" baseline="-25000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sz="36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V</a:t>
            </a:r>
            <a:r>
              <a:rPr lang="en-US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endParaRPr lang="en-US" sz="3600" b="1" baseline="-25000" noProof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4387215" y="5022215"/>
            <a:ext cx="1751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偏小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536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sz="half" idx="1"/>
            <p:custDataLst>
              <p:tags r:id="rId1"/>
            </p:custDataLst>
          </p:nvPr>
        </p:nvSpPr>
        <p:spPr>
          <a:xfrm>
            <a:off x="593725" y="1054100"/>
            <a:ext cx="2044065" cy="838200"/>
          </a:xfrm>
        </p:spPr>
        <p:txBody>
          <a:bodyPr vert="horz" wrap="square" lIns="91440" tIns="45720" rIns="91440" bIns="45720" numCol="1" anchor="t" anchorCtr="0" compatLnSpc="1">
            <a:normAutofit fontScale="9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实验器材：</a:t>
            </a:r>
          </a:p>
        </p:txBody>
      </p:sp>
      <p:sp>
        <p:nvSpPr>
          <p:cNvPr id="113669" name="文本框 113668"/>
          <p:cNvSpPr txBox="1"/>
          <p:nvPr>
            <p:custDataLst>
              <p:tags r:id="rId2"/>
            </p:custDataLst>
          </p:nvPr>
        </p:nvSpPr>
        <p:spPr>
          <a:xfrm>
            <a:off x="2835910" y="1065530"/>
            <a:ext cx="57423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200" b="1" kern="1200" cap="none" spc="0" normalizeH="0" baseline="0" noProof="1">
                <a:solidFill>
                  <a:srgbClr val="002AAE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天平、量筒、盐水、烧杯</a:t>
            </a:r>
          </a:p>
        </p:txBody>
      </p:sp>
      <p:pic>
        <p:nvPicPr>
          <p:cNvPr id="52225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3280" y="1844675"/>
            <a:ext cx="2327275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6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clrChange>
              <a:clrFrom>
                <a:srgbClr val="FFFEF8"/>
              </a:clrFrom>
              <a:clrTo>
                <a:srgbClr val="FFFE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1863" y="1827213"/>
            <a:ext cx="2457450" cy="1674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AutoShape 7"/>
          <p:cNvSpPr/>
          <p:nvPr>
            <p:custDataLst>
              <p:tags r:id="rId5"/>
            </p:custDataLst>
          </p:nvPr>
        </p:nvSpPr>
        <p:spPr>
          <a:xfrm>
            <a:off x="6233478" y="2520950"/>
            <a:ext cx="504825" cy="611188"/>
          </a:xfrm>
          <a:prstGeom prst="rightArrow">
            <a:avLst>
              <a:gd name="adj1" fmla="val 50000"/>
              <a:gd name="adj2" fmla="val 58875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31" name="AutoShape 15"/>
          <p:cNvSpPr/>
          <p:nvPr>
            <p:custDataLst>
              <p:tags r:id="rId6"/>
            </p:custDataLst>
          </p:nvPr>
        </p:nvSpPr>
        <p:spPr>
          <a:xfrm>
            <a:off x="7825423" y="2529523"/>
            <a:ext cx="504825" cy="611187"/>
          </a:xfrm>
          <a:prstGeom prst="rightArrow">
            <a:avLst>
              <a:gd name="adj1" fmla="val 50000"/>
              <a:gd name="adj2" fmla="val 58875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2232" name="Pictur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042785" y="1919923"/>
            <a:ext cx="520700" cy="181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5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66800" y="3893820"/>
            <a:ext cx="7696200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、用天平测出烧杯和盐水的总质量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m</a:t>
            </a:r>
            <a:r>
              <a:rPr kumimoji="0" lang="en-US" altLang="zh-CN" sz="2400" b="1" i="0" u="none" strike="noStrike" kern="1200" cap="none" spc="0" normalizeH="0" baseline="-2500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1</a:t>
            </a:r>
          </a:p>
        </p:txBody>
      </p:sp>
      <p:sp>
        <p:nvSpPr>
          <p:cNvPr id="3687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58545" y="4470083"/>
            <a:ext cx="8075613" cy="636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、将一部分盐水倒入量筒中，读出量筒中盐水的体积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V</a:t>
            </a:r>
            <a:r>
              <a:rPr kumimoji="0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　　　　</a:t>
            </a:r>
          </a:p>
        </p:txBody>
      </p:sp>
      <p:sp>
        <p:nvSpPr>
          <p:cNvPr id="36877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57275" y="5055235"/>
            <a:ext cx="8077200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3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、用天平测出烧杯和剩余盐水的质量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m</a:t>
            </a:r>
            <a:r>
              <a:rPr kumimoji="0" lang="en-US" altLang="zh-CN" sz="2400" b="1" i="0" u="none" strike="noStrike" kern="1200" cap="none" spc="0" normalizeH="0" baseline="-2500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2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54905" y="5547360"/>
            <a:ext cx="61341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0" lang="en-US" altLang="zh-CN" sz="24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ρ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85255" y="6019165"/>
            <a:ext cx="6858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400" b="1" kern="1200" cap="none" spc="0" normalizeH="0" baseline="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V</a:t>
            </a:r>
          </a:p>
        </p:txBody>
      </p:sp>
      <p:grpSp>
        <p:nvGrpSpPr>
          <p:cNvPr id="2" name="Group 29"/>
          <p:cNvGrpSpPr/>
          <p:nvPr>
            <p:custDataLst>
              <p:tags r:id="rId13"/>
            </p:custDataLst>
          </p:nvPr>
        </p:nvGrpSpPr>
        <p:grpSpPr>
          <a:xfrm>
            <a:off x="5465445" y="5558473"/>
            <a:ext cx="2133600" cy="460375"/>
            <a:chOff x="2496" y="3600"/>
            <a:chExt cx="1344" cy="290"/>
          </a:xfrm>
        </p:grpSpPr>
        <p:sp>
          <p:nvSpPr>
            <p:cNvPr id="37909" name="Text Box 3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496" y="3600"/>
              <a:ext cx="384" cy="2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2400" b="1" kern="1200" cap="none" spc="0" normalizeH="0" baseline="0" noProof="1">
                  <a:solidFill>
                    <a:srgbClr val="FFCC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ahoma" panose="020B0604030504040204" pitchFamily="34" charset="0"/>
                  <a:ea typeface="宋体" panose="02010600030101010101" pitchFamily="2" charset="-122"/>
                  <a:cs typeface="+mn-cs"/>
                  <a:sym typeface="+mn-ea"/>
                </a:rPr>
                <a:t>=</a:t>
              </a:r>
            </a:p>
          </p:txBody>
        </p:sp>
        <p:sp>
          <p:nvSpPr>
            <p:cNvPr id="37910" name="Line 3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832" y="3792"/>
              <a:ext cx="1008" cy="0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6896" name="Text Box 3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98845" y="5402898"/>
            <a:ext cx="17526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0" lang="en-US" altLang="zh-CN" sz="24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m</a:t>
            </a:r>
            <a:r>
              <a:rPr kumimoji="0" lang="en-US" altLang="zh-CN" sz="2400" b="1" kern="1200" cap="none" spc="0" normalizeH="0" baseline="-25000" noProof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 </a:t>
            </a:r>
            <a:r>
              <a:rPr kumimoji="0" lang="en-US" altLang="zh-CN" sz="24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–</a:t>
            </a:r>
            <a:r>
              <a:rPr kumimoji="0" lang="en-US" altLang="zh-CN" sz="24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 m</a:t>
            </a:r>
            <a:r>
              <a:rPr kumimoji="0" lang="en-US" altLang="zh-CN" sz="2400" b="1" kern="1200" cap="none" spc="0" normalizeH="0" baseline="-25000" noProof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2</a:t>
            </a:r>
          </a:p>
        </p:txBody>
      </p:sp>
      <p:sp>
        <p:nvSpPr>
          <p:cNvPr id="36898" name="Rectangle 3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66800" y="5558790"/>
            <a:ext cx="3520440" cy="5765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4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、盐水密度表达式：</a:t>
            </a: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16"/>
            </p:custDataLst>
          </p:nvPr>
        </p:nvSpPr>
        <p:spPr>
          <a:xfrm>
            <a:off x="608330" y="416560"/>
            <a:ext cx="4470400" cy="7054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200"/>
              <a:t>测量液体的密度</a:t>
            </a:r>
          </a:p>
        </p:txBody>
      </p:sp>
      <p:sp>
        <p:nvSpPr>
          <p:cNvPr id="1036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5800" y="2240915"/>
            <a:ext cx="3048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0" lang="zh-CN" altLang="en-US" sz="3200" b="1" kern="0" cap="none" spc="0" normalizeH="0" baseline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cs typeface="+mn-cs"/>
                <a:sym typeface="+mn-ea"/>
              </a:rPr>
              <a:t>实验步骤：</a:t>
            </a:r>
            <a:endParaRPr kumimoji="0" lang="zh-CN" altLang="en-US" sz="3200" b="1" kern="1200" cap="none" spc="0" normalizeH="0" baseline="0" noProof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57" presetID="3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64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71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  <p:bldP spid="52227" grpId="0" animBg="1"/>
      <p:bldP spid="52231" grpId="0" animBg="1"/>
      <p:bldP spid="36875" grpId="0"/>
      <p:bldP spid="36876" grpId="0"/>
      <p:bldP spid="36877" grpId="0"/>
      <p:bldP spid="36891" grpId="0"/>
      <p:bldP spid="36892" grpId="0"/>
      <p:bldP spid="36896" grpId="0"/>
      <p:bldP spid="368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4385" y="305435"/>
            <a:ext cx="5832475" cy="2459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608330" y="1080135"/>
            <a:ext cx="522732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400" b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小芳妈妈要腌制一些鸡蛋，为了帮妈妈减轻一些负担，小芳提前配置了一定浓度的盐水，她想知道配置的盐水的浓度，就用天平和量筒进行测量。</a:t>
            </a:r>
          </a:p>
        </p:txBody>
      </p:sp>
      <p:sp>
        <p:nvSpPr>
          <p:cNvPr id="101" name="文本框 100"/>
          <p:cNvSpPr txBox="1"/>
          <p:nvPr>
            <p:custDataLst>
              <p:tags r:id="rId4"/>
            </p:custDataLst>
          </p:nvPr>
        </p:nvSpPr>
        <p:spPr>
          <a:xfrm>
            <a:off x="264795" y="2710180"/>
            <a:ext cx="1166177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 将天平调节平衡后小芳进行了测量，步骤如下：</a:t>
            </a:r>
          </a:p>
          <a:p>
            <a:pPr indent="0"/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用调节好的天平测得空烧杯的质量 </a:t>
            </a:r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en-US" altLang="zh-CN" sz="2400" b="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</a:p>
          <a:p>
            <a:pPr indent="0"/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在烧杯中倒入适量的盐水，测得烧杯和盐水的总质量 </a:t>
            </a:r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en-US" altLang="zh-CN" sz="2400" b="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，如图乙所示；</a:t>
            </a:r>
          </a:p>
          <a:p>
            <a:pPr indent="0"/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把烧杯中的盐水倒入量筒中，测得盐水的体积 </a:t>
            </a:r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，如图丙所示；</a:t>
            </a:r>
          </a:p>
          <a:p>
            <a:pPr indent="0"/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根据图中的数据利用公式求密度，请你帮小芳同学把上表填写完整：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591945" y="4796790"/>
          <a:ext cx="8738870" cy="1449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3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8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8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空烧杯的</a:t>
                      </a:r>
                      <a:r>
                        <a:rPr lang="zh-CN" altLang="en-US" sz="2400" b="0">
                          <a:solidFill>
                            <a:srgbClr val="33333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质量 </a:t>
                      </a:r>
                      <a:r>
                        <a:rPr lang="en-US" altLang="zh-CN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</a:t>
                      </a:r>
                      <a:r>
                        <a:rPr lang="en-US" altLang="zh-CN" sz="2400" b="0" baseline="-25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en-US" altLang="zh-CN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/g</a:t>
                      </a:r>
                      <a:endParaRPr lang="zh-CN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39725" marR="0" marT="13334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solidFill>
                            <a:srgbClr val="33333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量筒中盐水的体积 </a:t>
                      </a:r>
                      <a:r>
                        <a:rPr lang="en-US" altLang="zh-CN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V/cm</a:t>
                      </a:r>
                      <a:r>
                        <a:rPr lang="en-US" altLang="zh-CN" sz="2400" b="0" baseline="30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endParaRPr lang="zh-CN" altLang="en-US" sz="2400" b="0" baseline="3000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29234" marR="224790" marT="13334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0">
                          <a:solidFill>
                            <a:srgbClr val="33333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烧杯和盐水的总质量 </a:t>
                      </a:r>
                      <a:r>
                        <a:rPr lang="en-US" altLang="zh-CN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</a:t>
                      </a:r>
                      <a:r>
                        <a:rPr lang="en-US" altLang="zh-CN" sz="2400" b="0" baseline="-25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en-US" altLang="zh-CN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/g</a:t>
                      </a:r>
                      <a:endParaRPr lang="zh-CN" altLang="en-US" sz="2400" b="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63525" marR="0" marT="13334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solidFill>
                            <a:srgbClr val="33333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盐水的密度</a:t>
                      </a:r>
                      <a:r>
                        <a:rPr lang="en-US" altLang="zh-CN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ρ/</a:t>
                      </a:r>
                      <a:r>
                        <a:rPr lang="zh-CN" alt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kg·m</a:t>
                      </a:r>
                      <a:r>
                        <a:rPr lang="en-US" altLang="zh-CN" sz="2400" b="0" baseline="30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−3</a:t>
                      </a:r>
                      <a:r>
                        <a:rPr lang="zh-CN" alt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2400" b="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5260" marR="169545" marT="13334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solidFill>
                            <a:srgbClr val="33333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</a:t>
                      </a:r>
                      <a:r>
                        <a:rPr lang="en-US" altLang="zh-CN" sz="2400" b="0">
                          <a:solidFill>
                            <a:srgbClr val="33333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30</a:t>
                      </a:r>
                      <a:endParaRPr lang="en-US" altLang="zh-CN" sz="2400" b="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521969" marT="81915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400" b="0" u="sng"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 	</a:t>
                      </a:r>
                      <a:r>
                        <a:rPr lang="en-US" altLang="zh-CN" sz="2400" b="0" u="sng"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u="sng"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	</a:t>
                      </a:r>
                      <a:r>
                        <a:rPr lang="en-US" altLang="zh-CN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</a:t>
                      </a:r>
                      <a:r>
                        <a:rPr lang="en-US" altLang="zh-CN" sz="2400" b="0" u="sng"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2400" b="0" u="sng"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267970" marR="0" marT="81915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2400" b="0" u="sng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en-US" altLang="zh-CN" sz="2400" b="0" i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</a:t>
                      </a:r>
                    </a:p>
                  </a:txBody>
                  <a:tcPr marL="15240" marR="0" marT="81915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105410" marT="81915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041140" y="5624830"/>
            <a:ext cx="1184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</a:t>
            </a: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6290945" y="5624830"/>
            <a:ext cx="1184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76</a:t>
            </a: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8446135" y="5624830"/>
            <a:ext cx="1855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1.15x10</a:t>
            </a:r>
            <a:r>
              <a:rPr lang="en-US" altLang="zh-CN" sz="2400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3412" r="68841"/>
          <a:stretch>
            <a:fillRect/>
          </a:stretch>
        </p:blipFill>
        <p:spPr>
          <a:xfrm>
            <a:off x="9994265" y="2337435"/>
            <a:ext cx="1817370" cy="1884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>
            <p:custDataLst>
              <p:tags r:id="rId3"/>
            </p:custDataLst>
          </p:nvPr>
        </p:nvSpPr>
        <p:spPr>
          <a:xfrm>
            <a:off x="447675" y="3093085"/>
            <a:ext cx="9744075" cy="230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>
              <a:lnSpc>
                <a:spcPct val="120000"/>
              </a:lnSpc>
            </a:pP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）在测烧杯和盐水总质量的过程中，小芳发现放上最小砝码后，指针如图甲所示，她接下来的操作</a:t>
            </a:r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_______________________________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使天平平衡。经分析小芳认为以上方法测出的盐水密度比真实</a:t>
            </a:r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_________(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偏大</a:t>
            </a:r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偏小</a:t>
            </a:r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；为减小误差，小芳对上述步骤进行了改进，你认为她改进后的合理顺序是  </a:t>
            </a:r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______________(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填序号</a:t>
            </a:r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01" name="文本框 100"/>
          <p:cNvSpPr txBox="1"/>
          <p:nvPr>
            <p:custDataLst>
              <p:tags r:id="rId4"/>
            </p:custDataLst>
          </p:nvPr>
        </p:nvSpPr>
        <p:spPr>
          <a:xfrm>
            <a:off x="634365" y="784225"/>
            <a:ext cx="1146429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步骤如下：</a:t>
            </a:r>
          </a:p>
          <a:p>
            <a:pPr indent="0"/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用调节好的天平测得空烧杯的质量 </a:t>
            </a:r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en-US" altLang="zh-CN" sz="2400" b="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</a:p>
          <a:p>
            <a:pPr indent="0"/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在烧杯中倒入适量的盐水，测得烧杯和盐水的总质量 </a:t>
            </a:r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en-US" altLang="zh-CN" sz="2400" b="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，如图乙所示；</a:t>
            </a:r>
          </a:p>
          <a:p>
            <a:pPr indent="0"/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把烧杯中的盐水倒入量筒中，测得盐水的体积 </a:t>
            </a:r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，如图丙所示；</a:t>
            </a:r>
          </a:p>
          <a:p>
            <a:pPr indent="0"/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根据图中的数据利用公式求密度，请你帮小芳同学把上表填写完整：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4864735" y="3583940"/>
            <a:ext cx="5264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取下最小的砝码，移动游码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7916545" y="4044315"/>
            <a:ext cx="1231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偏大</a:t>
            </a: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1917065" y="4845685"/>
            <a:ext cx="2298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  <a:sym typeface="+mn-ea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②③①④  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2935" y="3985895"/>
            <a:ext cx="5965190" cy="271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>
            <p:custDataLst>
              <p:tags r:id="rId3"/>
            </p:custDataLst>
          </p:nvPr>
        </p:nvSpPr>
        <p:spPr>
          <a:xfrm>
            <a:off x="513715" y="576580"/>
            <a:ext cx="1075880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、在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测量牛奶密度”的实验中．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）小清先将牛奶倒入量筒，如图甲所示，则牛奶的体积为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_____cm</a:t>
            </a:r>
            <a:r>
              <a:rPr lang="en-US" sz="24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；（2）将天平放在水平台面上，如图乙所示，他应先</a:t>
            </a:r>
            <a:r>
              <a:rPr lang="en-US" sz="2400" u="sng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，再调节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，使天平平衡；（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）用调节好的天平测出空烧杯的质量为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33g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，然后将量筒中的牛奶倒入烧杯，测量烧杯和牛奶的总质量，天平平衡时如图丙所示，则烧杯中牛奶的质量为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_________g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．（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根据以上实验数据计算量筒中牛奶的密度为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____________kg/m</a:t>
            </a:r>
            <a:r>
              <a:rPr lang="en-US" sz="24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，小明发现测得的密度比标准值小，这是因为小清在测量时，由于量筒中的残留，使得所测的量偏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
</a:t>
            </a:r>
            <a:endParaRPr lang="en-US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744585" y="894715"/>
            <a:ext cx="1231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486525" y="1671955"/>
            <a:ext cx="5378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将游码移至标尺左端零刻度线处</a:t>
            </a: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662305" y="1671955"/>
            <a:ext cx="1616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平衡螺母</a:t>
            </a: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729615" y="2727960"/>
            <a:ext cx="1121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30.6</a:t>
            </a: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7286625" y="3154045"/>
            <a:ext cx="1885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1.02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x10</a:t>
            </a:r>
            <a:r>
              <a:rPr lang="en-US" altLang="zh-CN" sz="2400" b="1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2394585" y="3900805"/>
            <a:ext cx="754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>
            <p:custDataLst>
              <p:tags r:id="rId2"/>
            </p:custDataLst>
          </p:nvPr>
        </p:nvSpPr>
        <p:spPr>
          <a:xfrm>
            <a:off x="654685" y="993775"/>
            <a:ext cx="1037463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小清不小心将量筒打碎了，老师说只用天平也能测量出牛奶的密度.于是小清添加两个完全相同的烧杯和适量的水，设计了如下实验步骤，请你补充完整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①调好天平，用天平测出空烧杯质量为m</a:t>
            </a:r>
            <a:r>
              <a: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②将一个烧杯___________________，用天平测出烧杯和水的总质量为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③用另一个相同的烧杯装满牛奶，用天平测出烧杯和牛奶的总质量为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④则牛奶的密度表达式ρ=_________（用上述物理量符号表示，已知水的密度为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ρ</a:t>
            </a:r>
            <a:r>
              <a:rPr lang="zh-CN" sz="24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). 
</a:t>
            </a:r>
            <a:endParaRPr lang="en-US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898140" y="2785110"/>
            <a:ext cx="1324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装满水</a:t>
            </a:r>
          </a:p>
        </p:txBody>
      </p:sp>
      <p:sp>
        <p:nvSpPr>
          <p:cNvPr id="153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22750" y="4036378"/>
            <a:ext cx="209232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 defTabSz="685800" fontAlgn="auto">
              <a:defRPr/>
            </a:pPr>
            <a:r>
              <a:rPr lang="en-US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en-US" sz="2400" b="1" baseline="-25000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</a:t>
            </a:r>
            <a:r>
              <a:rPr lang="en-US" sz="2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endParaRPr lang="en-US" sz="2400" b="1" noProof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defTabSz="685800" fontAlgn="auto"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————·ρ</a:t>
            </a:r>
            <a:r>
              <a:rPr lang="en-US" sz="2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水</a:t>
            </a:r>
            <a:endParaRPr lang="en-US" sz="2400" b="1" noProof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defTabSz="685800" fontAlgn="auto"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</a:t>
            </a:r>
            <a:r>
              <a:rPr lang="en-US" sz="2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-m</a:t>
            </a:r>
            <a:r>
              <a:rPr lang="en-US" sz="2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endParaRPr lang="en-US" sz="2400" b="1" baseline="-25000" noProof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3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5123" t="3327" r="11887" b="53085"/>
          <a:stretch>
            <a:fillRect/>
          </a:stretch>
        </p:blipFill>
        <p:spPr>
          <a:xfrm>
            <a:off x="1043305" y="1009015"/>
            <a:ext cx="4759325" cy="2799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2877" t="52619" r="37062" b="5161"/>
          <a:stretch>
            <a:fillRect/>
          </a:stretch>
        </p:blipFill>
        <p:spPr>
          <a:xfrm>
            <a:off x="1043305" y="3689350"/>
            <a:ext cx="4322445" cy="299339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565785" y="471170"/>
            <a:ext cx="11365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观察图片中文字所标注的物体，利用了它们的什么物理属性？</a:t>
            </a: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2181860" y="2739390"/>
            <a:ext cx="953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1">
                    <a:lumMod val="75000"/>
                  </a:schemeClr>
                </a:solidFill>
              </a:rPr>
              <a:t>弹性</a:t>
            </a: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5723890" y="1376045"/>
            <a:ext cx="1410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sym typeface="+mn-ea"/>
              </a:rPr>
              <a:t>导电性</a:t>
            </a: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440690" y="4740275"/>
            <a:ext cx="1333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sym typeface="+mn-ea"/>
              </a:rPr>
              <a:t>导热性</a:t>
            </a: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4445000" y="5177155"/>
            <a:ext cx="1138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sym typeface="+mn-ea"/>
              </a:rPr>
              <a:t>磁性</a:t>
            </a: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4080" y="1154430"/>
            <a:ext cx="2807970" cy="280797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6149340" y="4359910"/>
            <a:ext cx="6042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泡沫救生衣是利用了泡沫的</a:t>
            </a:r>
            <a:r>
              <a:rPr lang="zh-CN" altLang="en-US" sz="2800" u="sng">
                <a:sym typeface="+mn-ea"/>
              </a:rPr>
              <a:t> </a:t>
            </a:r>
            <a:r>
              <a:rPr lang="en-US" altLang="zh-CN" sz="2800" u="sng">
                <a:sym typeface="+mn-ea"/>
              </a:rPr>
              <a:t>        </a:t>
            </a:r>
            <a:r>
              <a:rPr lang="zh-CN" altLang="en-US" sz="2800">
                <a:sym typeface="+mn-ea"/>
              </a:rPr>
              <a:t>小</a:t>
            </a:r>
            <a:r>
              <a:rPr lang="en-US" altLang="zh-CN" sz="2800" u="sng">
                <a:sym typeface="+mn-ea"/>
              </a:rPr>
              <a:t>    </a:t>
            </a:r>
            <a:endParaRPr lang="zh-CN" altLang="en-US" sz="2800"/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10488295" y="4239895"/>
            <a:ext cx="1119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密度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9420" y="1779270"/>
            <a:ext cx="5349875" cy="705485"/>
          </a:xfrm>
        </p:spPr>
        <p:txBody>
          <a:bodyPr>
            <a:normAutofit/>
          </a:bodyPr>
          <a:lstStyle/>
          <a:p>
            <a:r>
              <a:rPr lang="zh-CN" altLang="en-US" sz="3200"/>
              <a:t>探究质量与体积的关系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805940" y="486410"/>
            <a:ext cx="76561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某种物质的物体，其质量与体积之比叫做这种物质的密度</a:t>
            </a:r>
          </a:p>
        </p:txBody>
      </p:sp>
      <p:sp>
        <p:nvSpPr>
          <p:cNvPr id="6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89280" y="419735"/>
            <a:ext cx="1998345" cy="7054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200"/>
              <a:t>密度：</a:t>
            </a:r>
          </a:p>
        </p:txBody>
      </p:sp>
      <p:sp>
        <p:nvSpPr>
          <p:cNvPr id="15365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89085" y="426403"/>
            <a:ext cx="2474913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36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m</a:t>
            </a:r>
          </a:p>
          <a:p>
            <a:pPr defTabSz="685800">
              <a:defRPr/>
            </a:pP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sz="36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ρ </a:t>
            </a: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  </a:t>
            </a:r>
            <a:r>
              <a:rPr lang="en-US" sz="36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</a:p>
          <a:p>
            <a:pPr defTabSz="685800">
              <a:defRPr/>
            </a:pPr>
            <a:r>
              <a:rPr lang="en-US" sz="36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V</a:t>
            </a:r>
          </a:p>
        </p:txBody>
      </p:sp>
      <p:grpSp>
        <p:nvGrpSpPr>
          <p:cNvPr id="26" name="组合 25"/>
          <p:cNvGrpSpPr/>
          <p:nvPr>
            <p:custDataLst>
              <p:tags r:id="rId6"/>
            </p:custDataLst>
          </p:nvPr>
        </p:nvGrpSpPr>
        <p:grpSpPr>
          <a:xfrm>
            <a:off x="709295" y="2645410"/>
            <a:ext cx="2297430" cy="864870"/>
            <a:chOff x="2604169" y="2204864"/>
            <a:chExt cx="3822723" cy="1673225"/>
          </a:xfrm>
        </p:grpSpPr>
        <p:pic>
          <p:nvPicPr>
            <p:cNvPr id="10256" name="图片 2971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2604169" y="2962102"/>
              <a:ext cx="931863" cy="9159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7" name="图片 2971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4733030" y="2204864"/>
              <a:ext cx="1693862" cy="16637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3726180" y="2737485"/>
            <a:ext cx="2297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实验器材：</a:t>
            </a: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5671185" y="2734945"/>
            <a:ext cx="3156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天平</a:t>
            </a:r>
            <a:r>
              <a:rPr lang="zh-CN" altLang="en-US" sz="3200"/>
              <a:t>、刻度尺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表格 8"/>
              <p:cNvGraphicFramePr>
                <a:graphicFrameLocks noGrp="1"/>
              </p:cNvGraphicFramePr>
              <p:nvPr>
                <p:custDataLst>
                  <p:tags r:id="rId9"/>
                </p:custDataLst>
              </p:nvPr>
            </p:nvGraphicFramePr>
            <p:xfrm>
              <a:off x="3726180" y="3659505"/>
              <a:ext cx="8077200" cy="25355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93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19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193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193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885825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2800"/>
                            <a:t>测量对象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800"/>
                            <a:t>m/g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800"/>
                            <a:t>v/cm</a:t>
                          </a:r>
                          <a:r>
                            <a:rPr lang="en-US" altLang="zh-CN" sz="2800" baseline="3000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buNone/>
                          </a:pP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US" altLang="zh-CN" sz="2800" b="1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charset="0"/>
                                    </a:rPr>
                                  </m:ctrlPr>
                                </m:boxPr>
                                <m:e>
                                  <m:f>
                                    <m:fPr>
                                      <m:ctrlPr>
                                        <a:rPr lang="en-US" altLang="zh-CN" sz="2800" b="1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800" b="1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𝒎</m:t>
                                      </m:r>
                                    </m:num>
                                    <m:den>
                                      <m:r>
                                        <a:rPr lang="en-US" altLang="zh-CN" sz="2800" b="1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𝒗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zh-CN" altLang="en-US" sz="280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sym typeface="+mn-ea"/>
                            </a:rPr>
                            <a:t>  /</a:t>
                          </a:r>
                          <a:r>
                            <a:rPr lang="en-US" altLang="zh-CN" sz="280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sym typeface="+mn-ea"/>
                            </a:rPr>
                            <a:t>(g/cm</a:t>
                          </a:r>
                          <a:r>
                            <a:rPr lang="en-US" altLang="zh-CN" sz="2800" baseline="3000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sym typeface="+mn-ea"/>
                            </a:rPr>
                            <a:t>3</a:t>
                          </a:r>
                          <a:r>
                            <a:rPr lang="en-US" altLang="zh-CN" sz="280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sym typeface="+mn-ea"/>
                            </a:rPr>
                            <a:t>)</a:t>
                          </a:r>
                          <a:endParaRPr lang="en-US" altLang="zh-CN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211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275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211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275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表格 8"/>
              <p:cNvGraphicFramePr>
                <a:graphicFrameLocks noGrp="1"/>
              </p:cNvGraphicFramePr>
              <p:nvPr>
                <p:custDataLst>
                  <p:tags r:id="rId9"/>
                </p:custDataLst>
              </p:nvPr>
            </p:nvGraphicFramePr>
            <p:xfrm>
              <a:off x="3726180" y="3659505"/>
              <a:ext cx="8077200" cy="25355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93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19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193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193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885825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2800"/>
                            <a:t>测量对象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800"/>
                            <a:t>m/g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800"/>
                            <a:t>v/cm</a:t>
                          </a:r>
                          <a:r>
                            <a:rPr lang="en-US" altLang="zh-CN" sz="2800" baseline="3000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5"/>
                          <a:stretch>
                            <a:fillRect l="-300906" t="-6849" r="-1208" b="-1869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211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275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211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275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9821545" y="3659505"/>
            <a:ext cx="1981835" cy="70675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>
                <a:noFill/>
              </a:rPr>
              <a:t>哈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5365" grpId="0"/>
      <p:bldP spid="7" grpId="0"/>
      <p:bldP spid="8" grpId="0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96545" y="303530"/>
            <a:ext cx="11598910" cy="6062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  </a:t>
            </a:r>
            <a:r>
              <a:rPr lang="en-US" altLang="zh-CN" sz="2800"/>
              <a:t>1</a:t>
            </a:r>
            <a:r>
              <a:rPr lang="zh-CN" altLang="en-US" sz="2800"/>
              <a:t>、小明做“探究密度概念的建构”实验时，得到如下数据:</a:t>
            </a:r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(1)比较</a:t>
            </a:r>
            <a:r>
              <a:rPr lang="zh-CN" altLang="en-US" sz="2400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(填实验次数编号)两次实验数据，可得出结论:同种物质的质量与体积的比值是相同的;比较2、3两次实验数据，可得出结论:不同物质的质量与体积的比值一般</a:t>
            </a:r>
            <a:r>
              <a:rPr lang="zh-CN" altLang="en-US" sz="2400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(相同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不同)的.</a:t>
            </a: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(2)由上述实验我们引人了密度的概念.可见,密度是</a:t>
            </a:r>
            <a:r>
              <a:rPr lang="zh-CN" altLang="en-US" sz="2400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本身的一种属性，与物体的质量和体积</a:t>
            </a:r>
            <a:r>
              <a:rPr lang="zh-CN" altLang="en-US" sz="2400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(无关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有关).</a:t>
            </a: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(3)小明做实验时还选用了“铝块3”,但是“铝块3”有一部分磨损了.那么磨损掉一部分的铝块与完整的铝块相比，它的密度</a:t>
            </a:r>
            <a:r>
              <a:rPr lang="zh-CN" altLang="en-US" sz="2400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，质量</a:t>
            </a:r>
            <a:r>
              <a:rPr lang="zh-CN" altLang="en-US" sz="2400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(填“变大”“变小”或“不变”)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custDataLst>
                  <p:tags r:id="rId3"/>
                </p:custDataLst>
              </p:nvPr>
            </p:nvGraphicFramePr>
            <p:xfrm>
              <a:off x="988060" y="765175"/>
              <a:ext cx="10528300" cy="23272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344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98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9580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6536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4460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zh-CN" altLang="en-US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实验次数</a:t>
                          </a:r>
                        </a:p>
                      </a:txBody>
                      <a:tcPr marL="3397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zh-CN" altLang="en-US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物体</a:t>
                          </a:r>
                        </a:p>
                      </a:txBody>
                      <a:tcPr marL="3397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  <a:sym typeface="+mn-ea"/>
                            </a:rPr>
                            <a:t>m/g</a:t>
                          </a:r>
                          <a:endParaRPr lang="zh-CN" altLang="en-US" sz="2400" b="0">
                            <a:solidFill>
                              <a:srgbClr val="333333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charset="0"/>
                            <a:sym typeface="+mn-ea"/>
                          </a:endParaRPr>
                        </a:p>
                        <a:p>
                          <a:pPr indent="0" algn="l">
                            <a:buNone/>
                          </a:pPr>
                          <a:endParaRPr lang="zh-CN" altLang="en-US" sz="2400" b="0">
                            <a:solidFill>
                              <a:srgbClr val="333333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charset="0"/>
                            <a:sym typeface="+mn-ea"/>
                          </a:endParaRPr>
                        </a:p>
                      </a:txBody>
                      <a:tcPr marL="229234" marR="22479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zh-CN" altLang="en-US" sz="240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  <a:sym typeface="+mn-ea"/>
                            </a:rPr>
                            <a:t> </a:t>
                          </a:r>
                          <a:r>
                            <a:rPr lang="en-US" altLang="zh-CN" sz="240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  <a:sym typeface="+mn-ea"/>
                            </a:rPr>
                            <a:t>V/cm</a:t>
                          </a:r>
                          <a:r>
                            <a:rPr lang="en-US" altLang="zh-CN" sz="2400" baseline="3000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  <a:sym typeface="+mn-ea"/>
                            </a:rPr>
                            <a:t>3</a:t>
                          </a:r>
                          <a:r>
                            <a:rPr lang="en-US" altLang="zh-CN" sz="240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 </a:t>
                          </a:r>
                          <a:endParaRPr lang="zh-CN" altLang="en-US" sz="2400" b="0">
                            <a:solidFill>
                              <a:srgbClr val="333333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charset="0"/>
                            <a:sym typeface="+mn-ea"/>
                          </a:endParaRPr>
                        </a:p>
                        <a:p>
                          <a:pPr indent="0" algn="l">
                            <a:buNone/>
                          </a:pPr>
                          <a:endParaRPr lang="zh-CN" altLang="en-US" sz="2400" b="0">
                            <a:solidFill>
                              <a:srgbClr val="333333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charset="0"/>
                            <a:sym typeface="+mn-ea"/>
                          </a:endParaRPr>
                        </a:p>
                      </a:txBody>
                      <a:tcPr marL="2635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US" altLang="zh-CN" sz="3600" b="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charset="0"/>
                                    </a:rPr>
                                  </m:ctrlPr>
                                </m:boxPr>
                                <m:e>
                                  <m:f>
                                    <m:fPr>
                                      <m:ctrlPr>
                                        <a:rPr lang="en-US" altLang="zh-CN" sz="3600" b="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3600" b="0" i="1">
                                          <a:latin typeface="Cambria Math" panose="02040503050406030204" charset="0"/>
                                          <a:ea typeface="微软雅黑" panose="020B0503020204020204" pitchFamily="34" charset="-122"/>
                                          <a:cs typeface="Cambria Math" panose="02040503050406030204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altLang="zh-CN" sz="3600" b="0" i="1">
                                          <a:latin typeface="Cambria Math" panose="02040503050406030204" charset="0"/>
                                          <a:ea typeface="微软雅黑" panose="020B0503020204020204" pitchFamily="34" charset="-122"/>
                                          <a:cs typeface="Cambria Math" panose="02040503050406030204" charset="0"/>
                                        </a:rPr>
                                        <m:t>𝑣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US" altLang="zh-CN" sz="36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</a:rPr>
                            <a:t> /</a:t>
                          </a:r>
                          <a:r>
                            <a:rPr lang="zh-CN" altLang="en-US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</a:rPr>
                            <a:t>（</a:t>
                          </a:r>
                          <a:r>
                            <a:rPr lang="en-US" altLang="zh-CN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</a:rPr>
                            <a:t>kg/m</a:t>
                          </a:r>
                          <a:r>
                            <a:rPr lang="en-US" altLang="zh-CN" sz="2400" b="0" baseline="3000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</a:rPr>
                            <a:t>3</a:t>
                          </a:r>
                          <a:r>
                            <a:rPr lang="zh-CN" altLang="en-US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</a:rPr>
                            <a:t>）</a:t>
                          </a:r>
                          <a:endParaRPr lang="zh-CN" altLang="en-US" sz="2400" b="0">
                            <a:solidFill>
                              <a:srgbClr val="333333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</a:txBody>
                      <a:tcPr marL="175260" marR="169545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8145"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1</a:t>
                          </a:r>
                        </a:p>
                      </a:txBody>
                      <a:tcPr marL="3397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zh-CN" altLang="en-US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铝块</a:t>
                          </a:r>
                          <a:r>
                            <a:rPr lang="en-US" altLang="zh-CN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1</a:t>
                          </a:r>
                        </a:p>
                      </a:txBody>
                      <a:tcPr marL="3397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54</a:t>
                          </a:r>
                        </a:p>
                      </a:txBody>
                      <a:tcPr marL="229234" marR="22479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20</a:t>
                          </a:r>
                        </a:p>
                      </a:txBody>
                      <a:tcPr marL="2635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2.7</a:t>
                          </a:r>
                        </a:p>
                      </a:txBody>
                      <a:tcPr marL="175260" marR="169545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8780"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2</a:t>
                          </a:r>
                        </a:p>
                      </a:txBody>
                      <a:tcPr marL="3397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zh-CN" altLang="en-US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铝块</a:t>
                          </a:r>
                          <a:r>
                            <a:rPr lang="en-US" altLang="zh-CN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2</a:t>
                          </a:r>
                        </a:p>
                      </a:txBody>
                      <a:tcPr marL="3397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108</a:t>
                          </a:r>
                        </a:p>
                      </a:txBody>
                      <a:tcPr marL="229234" marR="22479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40</a:t>
                          </a:r>
                        </a:p>
                      </a:txBody>
                      <a:tcPr marL="2635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2.7</a:t>
                          </a:r>
                        </a:p>
                      </a:txBody>
                      <a:tcPr marL="175260" marR="169545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8145"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3</a:t>
                          </a:r>
                        </a:p>
                      </a:txBody>
                      <a:tcPr marL="3397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zh-CN" altLang="en-US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松木</a:t>
                          </a:r>
                          <a:r>
                            <a:rPr lang="en-US" altLang="zh-CN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1</a:t>
                          </a:r>
                        </a:p>
                      </a:txBody>
                      <a:tcPr marL="3397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108</a:t>
                          </a:r>
                        </a:p>
                      </a:txBody>
                      <a:tcPr marL="229234" marR="22479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216</a:t>
                          </a:r>
                        </a:p>
                      </a:txBody>
                      <a:tcPr marL="2635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0.5</a:t>
                          </a:r>
                        </a:p>
                      </a:txBody>
                      <a:tcPr marL="175260" marR="169545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8145"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4</a:t>
                          </a:r>
                        </a:p>
                      </a:txBody>
                      <a:tcPr marL="3397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zh-CN" altLang="en-US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松木</a:t>
                          </a:r>
                          <a:r>
                            <a:rPr lang="en-US" altLang="zh-CN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2</a:t>
                          </a:r>
                        </a:p>
                      </a:txBody>
                      <a:tcPr marL="3397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10</a:t>
                          </a:r>
                        </a:p>
                      </a:txBody>
                      <a:tcPr marL="229234" marR="22479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20</a:t>
                          </a:r>
                        </a:p>
                      </a:txBody>
                      <a:tcPr marL="2635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0.5</a:t>
                          </a:r>
                        </a:p>
                      </a:txBody>
                      <a:tcPr marL="175260" marR="169545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5"/>
              <p:cNvGraphicFramePr>
                <a:graphicFrameLocks noGrp="1"/>
              </p:cNvGraphicFramePr>
              <p:nvPr>
                <p:custDataLst>
                  <p:tags r:id="rId3"/>
                </p:custDataLst>
              </p:nvPr>
            </p:nvGraphicFramePr>
            <p:xfrm>
              <a:off x="988060" y="765175"/>
              <a:ext cx="10528300" cy="23272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344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98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9580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6536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4460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733997"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zh-CN" altLang="en-US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实验次数</a:t>
                          </a:r>
                        </a:p>
                      </a:txBody>
                      <a:tcPr marL="3397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zh-CN" altLang="en-US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物体</a:t>
                          </a:r>
                        </a:p>
                      </a:txBody>
                      <a:tcPr marL="3397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  <a:sym typeface="+mn-ea"/>
                            </a:rPr>
                            <a:t>m/g</a:t>
                          </a:r>
                          <a:endParaRPr lang="zh-CN" altLang="en-US" sz="2400" b="0">
                            <a:solidFill>
                              <a:srgbClr val="333333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charset="0"/>
                            <a:sym typeface="+mn-ea"/>
                          </a:endParaRPr>
                        </a:p>
                        <a:p>
                          <a:pPr indent="0" algn="l">
                            <a:buNone/>
                          </a:pPr>
                          <a:endParaRPr lang="zh-CN" altLang="en-US" sz="2400" b="0">
                            <a:solidFill>
                              <a:srgbClr val="333333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charset="0"/>
                            <a:sym typeface="+mn-ea"/>
                          </a:endParaRPr>
                        </a:p>
                      </a:txBody>
                      <a:tcPr marL="229234" marR="22479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zh-CN" altLang="en-US" sz="240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  <a:sym typeface="+mn-ea"/>
                            </a:rPr>
                            <a:t> </a:t>
                          </a:r>
                          <a:r>
                            <a:rPr lang="en-US" altLang="zh-CN" sz="240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  <a:sym typeface="+mn-ea"/>
                            </a:rPr>
                            <a:t>V/cm</a:t>
                          </a:r>
                          <a:r>
                            <a:rPr lang="en-US" altLang="zh-CN" sz="2400" baseline="3000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  <a:sym typeface="+mn-ea"/>
                            </a:rPr>
                            <a:t>3</a:t>
                          </a:r>
                          <a:r>
                            <a:rPr lang="en-US" altLang="zh-CN" sz="240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 </a:t>
                          </a:r>
                          <a:endParaRPr lang="zh-CN" altLang="en-US" sz="2400" b="0">
                            <a:solidFill>
                              <a:srgbClr val="333333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charset="0"/>
                            <a:sym typeface="+mn-ea"/>
                          </a:endParaRPr>
                        </a:p>
                        <a:p>
                          <a:pPr indent="0" algn="l">
                            <a:buNone/>
                          </a:pPr>
                          <a:endParaRPr lang="zh-CN" altLang="en-US" sz="2400" b="0">
                            <a:solidFill>
                              <a:srgbClr val="333333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charset="0"/>
                            <a:sym typeface="+mn-ea"/>
                          </a:endParaRPr>
                        </a:p>
                      </a:txBody>
                      <a:tcPr marL="2635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75260" marR="169545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1"/>
                          <a:stretch>
                            <a:fillRect l="-331172" t="-12397" r="-499" b="-2388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8145"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1</a:t>
                          </a:r>
                        </a:p>
                      </a:txBody>
                      <a:tcPr marL="3397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zh-CN" altLang="en-US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铝块</a:t>
                          </a:r>
                          <a:r>
                            <a:rPr lang="en-US" altLang="zh-CN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1</a:t>
                          </a:r>
                        </a:p>
                      </a:txBody>
                      <a:tcPr marL="3397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54</a:t>
                          </a:r>
                        </a:p>
                      </a:txBody>
                      <a:tcPr marL="229234" marR="22479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20</a:t>
                          </a:r>
                        </a:p>
                      </a:txBody>
                      <a:tcPr marL="2635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2.7</a:t>
                          </a:r>
                        </a:p>
                      </a:txBody>
                      <a:tcPr marL="175260" marR="169545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8780"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2</a:t>
                          </a:r>
                        </a:p>
                      </a:txBody>
                      <a:tcPr marL="3397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zh-CN" altLang="en-US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铝块</a:t>
                          </a:r>
                          <a:r>
                            <a:rPr lang="en-US" altLang="zh-CN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2</a:t>
                          </a:r>
                        </a:p>
                      </a:txBody>
                      <a:tcPr marL="3397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108</a:t>
                          </a:r>
                        </a:p>
                      </a:txBody>
                      <a:tcPr marL="229234" marR="22479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40</a:t>
                          </a:r>
                        </a:p>
                      </a:txBody>
                      <a:tcPr marL="2635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2.7</a:t>
                          </a:r>
                        </a:p>
                      </a:txBody>
                      <a:tcPr marL="175260" marR="169545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8145"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3</a:t>
                          </a:r>
                        </a:p>
                      </a:txBody>
                      <a:tcPr marL="3397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zh-CN" altLang="en-US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松木</a:t>
                          </a:r>
                          <a:r>
                            <a:rPr lang="en-US" altLang="zh-CN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1</a:t>
                          </a:r>
                        </a:p>
                      </a:txBody>
                      <a:tcPr marL="3397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108</a:t>
                          </a:r>
                        </a:p>
                      </a:txBody>
                      <a:tcPr marL="229234" marR="22479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216</a:t>
                          </a:r>
                        </a:p>
                      </a:txBody>
                      <a:tcPr marL="2635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0.5</a:t>
                          </a:r>
                        </a:p>
                      </a:txBody>
                      <a:tcPr marL="175260" marR="169545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8145"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4</a:t>
                          </a:r>
                        </a:p>
                      </a:txBody>
                      <a:tcPr marL="3397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zh-CN" altLang="en-US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松木</a:t>
                          </a:r>
                          <a:r>
                            <a:rPr lang="en-US" altLang="zh-CN" sz="2400" b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2</a:t>
                          </a:r>
                        </a:p>
                      </a:txBody>
                      <a:tcPr marL="3397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10</a:t>
                          </a:r>
                        </a:p>
                      </a:txBody>
                      <a:tcPr marL="229234" marR="22479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20</a:t>
                          </a:r>
                        </a:p>
                      </a:txBody>
                      <a:tcPr marL="263525" marR="0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buNone/>
                          </a:pPr>
                          <a:r>
                            <a:rPr lang="en-US" altLang="zh-CN" sz="2400" b="0">
                              <a:solidFill>
                                <a:srgbClr val="333333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a:t>0.5</a:t>
                          </a:r>
                        </a:p>
                      </a:txBody>
                      <a:tcPr marL="175260" marR="169545" marT="0" marB="0" anchor="ctr" anchorCtr="1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343025" y="3221990"/>
            <a:ext cx="276923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（或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254125" y="3973195"/>
            <a:ext cx="1184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不同</a:t>
            </a: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6998970" y="4330065"/>
            <a:ext cx="1184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物质</a:t>
            </a: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2439035" y="4724400"/>
            <a:ext cx="1184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无关</a:t>
            </a: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5429250" y="5429250"/>
            <a:ext cx="1184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不变</a:t>
            </a: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7225665" y="5429250"/>
            <a:ext cx="1184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变小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5"/>
          <p:cNvSpPr txBox="1"/>
          <p:nvPr>
            <p:custDataLst>
              <p:tags r:id="rId2"/>
            </p:custDataLst>
          </p:nvPr>
        </p:nvSpPr>
        <p:spPr>
          <a:xfrm>
            <a:off x="801053" y="507683"/>
            <a:ext cx="567055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>
                <a:latin typeface="方正姚体简体"/>
                <a:ea typeface="方正姚体简体"/>
              </a:rPr>
              <a:t>测量</a:t>
            </a:r>
            <a:r>
              <a:rPr lang="zh-CN" altLang="en-US" sz="3200" b="1">
                <a:solidFill>
                  <a:srgbClr val="FF0000"/>
                </a:solidFill>
                <a:latin typeface="方正姚体简体"/>
                <a:ea typeface="方正姚体简体"/>
              </a:rPr>
              <a:t>形状规则</a:t>
            </a:r>
            <a:r>
              <a:rPr lang="zh-CN" altLang="en-US" sz="3200" b="1">
                <a:latin typeface="方正姚体简体"/>
                <a:ea typeface="方正姚体简体"/>
              </a:rPr>
              <a:t>固体的密度</a:t>
            </a:r>
          </a:p>
        </p:txBody>
      </p:sp>
      <p:sp>
        <p:nvSpPr>
          <p:cNvPr id="33795" name="Rectangle 20"/>
          <p:cNvSpPr/>
          <p:nvPr>
            <p:custDataLst>
              <p:tags r:id="rId3"/>
            </p:custDataLst>
          </p:nvPr>
        </p:nvSpPr>
        <p:spPr>
          <a:xfrm>
            <a:off x="2208213" y="1125538"/>
            <a:ext cx="24257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思考：</a:t>
            </a:r>
          </a:p>
        </p:txBody>
      </p:sp>
      <p:sp>
        <p:nvSpPr>
          <p:cNvPr id="33796" name="矩形 31"/>
          <p:cNvSpPr/>
          <p:nvPr>
            <p:custDataLst>
              <p:tags r:id="rId4"/>
            </p:custDataLst>
          </p:nvPr>
        </p:nvSpPr>
        <p:spPr>
          <a:xfrm>
            <a:off x="3575050" y="1125538"/>
            <a:ext cx="5500688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测量一块黄砖的密度</a:t>
            </a:r>
          </a:p>
        </p:txBody>
      </p:sp>
      <p:graphicFrame>
        <p:nvGraphicFramePr>
          <p:cNvPr id="128006" name="表格 128005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719513" y="4797425"/>
          <a:ext cx="4857750" cy="1341438"/>
        </p:xfrm>
        <a:graphic>
          <a:graphicData uri="http://schemas.openxmlformats.org/drawingml/2006/table">
            <a:tbl>
              <a:tblPr/>
              <a:tblGrid>
                <a:gridCol w="128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896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660033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质量</a:t>
                      </a:r>
                      <a:r>
                        <a:rPr lang="en-US" altLang="zh-CN" sz="2400" b="1" err="1">
                          <a:solidFill>
                            <a:srgbClr val="660033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m/g</a:t>
                      </a:r>
                      <a:endParaRPr lang="en-US" altLang="zh-CN" sz="2400" b="1">
                        <a:solidFill>
                          <a:srgbClr val="660033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T="45646" marB="4564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660033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体积</a:t>
                      </a:r>
                      <a:r>
                        <a:rPr lang="en-US" altLang="zh-CN" sz="2400" b="1">
                          <a:solidFill>
                            <a:srgbClr val="660033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V/cm</a:t>
                      </a:r>
                      <a:r>
                        <a:rPr lang="en-US" altLang="zh-CN" sz="2400" b="1" baseline="30000">
                          <a:solidFill>
                            <a:srgbClr val="660033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3</a:t>
                      </a:r>
                    </a:p>
                  </a:txBody>
                  <a:tcPr marT="45646" marB="4564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660033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密度</a:t>
                      </a:r>
                      <a:r>
                        <a:rPr lang="el-GR" altLang="zh-CN" sz="2400" b="1">
                          <a:solidFill>
                            <a:srgbClr val="660033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ρ</a:t>
                      </a:r>
                      <a:r>
                        <a:rPr lang="en-US" altLang="zh-CN" sz="2400" b="1">
                          <a:solidFill>
                            <a:srgbClr val="660033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/g/cm</a:t>
                      </a:r>
                      <a:r>
                        <a:rPr lang="en-US" altLang="zh-CN" sz="2400" b="1" baseline="30000">
                          <a:solidFill>
                            <a:srgbClr val="660033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3</a:t>
                      </a:r>
                    </a:p>
                  </a:txBody>
                  <a:tcPr marT="45646" marB="4564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829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zh-CN" sz="2800">
                        <a:solidFill>
                          <a:srgbClr val="660033"/>
                        </a:solidFill>
                      </a:endParaRPr>
                    </a:p>
                  </a:txBody>
                  <a:tcPr marT="45646" marB="4564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zh-CN" sz="2800">
                        <a:solidFill>
                          <a:srgbClr val="660033"/>
                        </a:solidFill>
                      </a:endParaRPr>
                    </a:p>
                  </a:txBody>
                  <a:tcPr marT="45646" marB="4564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zh-CN" sz="2800">
                        <a:solidFill>
                          <a:srgbClr val="660033"/>
                        </a:solidFill>
                      </a:endParaRPr>
                    </a:p>
                  </a:txBody>
                  <a:tcPr marT="45646" marB="4564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8020" name="Object 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3606800" y="1579563"/>
          <a:ext cx="13573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412750" imgH="383540" progId="Equation.3">
                  <p:embed/>
                </p:oleObj>
              </mc:Choice>
              <mc:Fallback>
                <p:oleObj r:id="rId17" imgW="412750" imgH="38354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606800" y="1579563"/>
                        <a:ext cx="1357313" cy="1000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32"/>
          <p:cNvSpPr/>
          <p:nvPr>
            <p:custDataLst>
              <p:tags r:id="rId7"/>
            </p:custDataLst>
          </p:nvPr>
        </p:nvSpPr>
        <p:spPr>
          <a:xfrm>
            <a:off x="3359150" y="2781300"/>
            <a:ext cx="6735763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、用</a:t>
            </a:r>
            <a:r>
              <a:rPr lang="zh-CN" altLang="en-US" sz="2800" b="1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天平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测出黄砖质量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m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矩形 32"/>
          <p:cNvSpPr/>
          <p:nvPr>
            <p:custDataLst>
              <p:tags r:id="rId8"/>
            </p:custDataLst>
          </p:nvPr>
        </p:nvSpPr>
        <p:spPr>
          <a:xfrm>
            <a:off x="3288030" y="3357880"/>
            <a:ext cx="85255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、用</a:t>
            </a:r>
            <a:r>
              <a:rPr lang="zh-CN" altLang="en-US" sz="2800" b="1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刻度尺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量出黄砖长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宽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高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c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，则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V=abc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8023" name="文本框 128022"/>
          <p:cNvSpPr txBox="1"/>
          <p:nvPr>
            <p:custDataLst>
              <p:tags r:id="rId9"/>
            </p:custDataLst>
          </p:nvPr>
        </p:nvSpPr>
        <p:spPr>
          <a:xfrm>
            <a:off x="3287713" y="3933825"/>
            <a:ext cx="7056437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、则密度</a:t>
            </a:r>
          </a:p>
        </p:txBody>
      </p:sp>
      <p:graphicFrame>
        <p:nvGraphicFramePr>
          <p:cNvPr id="128024" name="Object 5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5880100" y="3789363"/>
          <a:ext cx="172878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530860" imgH="383540" progId="Equation.3">
                  <p:embed/>
                </p:oleObj>
              </mc:Choice>
              <mc:Fallback>
                <p:oleObj r:id="rId19" imgW="530860" imgH="38354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880100" y="3789363"/>
                        <a:ext cx="1728788" cy="1000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6" name="文本框 128024"/>
          <p:cNvSpPr txBox="1"/>
          <p:nvPr>
            <p:custDataLst>
              <p:tags r:id="rId11"/>
            </p:custDataLst>
          </p:nvPr>
        </p:nvSpPr>
        <p:spPr>
          <a:xfrm>
            <a:off x="2135188" y="1700213"/>
            <a:ext cx="136842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原理</a:t>
            </a:r>
          </a:p>
        </p:txBody>
      </p:sp>
      <p:sp>
        <p:nvSpPr>
          <p:cNvPr id="128026" name="文本框 128025"/>
          <p:cNvSpPr txBox="1"/>
          <p:nvPr>
            <p:custDataLst>
              <p:tags r:id="rId12"/>
            </p:custDataLst>
          </p:nvPr>
        </p:nvSpPr>
        <p:spPr>
          <a:xfrm>
            <a:off x="2208213" y="2636838"/>
            <a:ext cx="10795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步骤</a:t>
            </a:r>
          </a:p>
        </p:txBody>
      </p:sp>
      <p:sp>
        <p:nvSpPr>
          <p:cNvPr id="128027" name="文本框 128026"/>
          <p:cNvSpPr txBox="1"/>
          <p:nvPr>
            <p:custDataLst>
              <p:tags r:id="rId13"/>
            </p:custDataLst>
          </p:nvPr>
        </p:nvSpPr>
        <p:spPr>
          <a:xfrm>
            <a:off x="5448300" y="1844675"/>
            <a:ext cx="158432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器材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</a:p>
        </p:txBody>
      </p:sp>
      <p:sp>
        <p:nvSpPr>
          <p:cNvPr id="128028" name="文本框 128027"/>
          <p:cNvSpPr txBox="1"/>
          <p:nvPr>
            <p:custDataLst>
              <p:tags r:id="rId14"/>
            </p:custDataLst>
          </p:nvPr>
        </p:nvSpPr>
        <p:spPr>
          <a:xfrm>
            <a:off x="6743700" y="1844675"/>
            <a:ext cx="331152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天平、刻度尺</a:t>
            </a:r>
          </a:p>
        </p:txBody>
      </p:sp>
      <p:sp>
        <p:nvSpPr>
          <p:cNvPr id="128029" name="文本框 128028"/>
          <p:cNvSpPr txBox="1"/>
          <p:nvPr>
            <p:custDataLst>
              <p:tags r:id="rId15"/>
            </p:custDataLst>
          </p:nvPr>
        </p:nvSpPr>
        <p:spPr>
          <a:xfrm>
            <a:off x="2208213" y="4868863"/>
            <a:ext cx="12954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表格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128023" grpId="0"/>
      <p:bldP spid="128026" grpId="0"/>
      <p:bldP spid="128027" grpId="0"/>
      <p:bldP spid="128028" grpId="0"/>
      <p:bldP spid="1280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/>
          <p:nvPr>
            <p:custDataLst>
              <p:tags r:id="rId2"/>
            </p:custDataLst>
          </p:nvPr>
        </p:nvSpPr>
        <p:spPr>
          <a:xfrm>
            <a:off x="1210945" y="1628775"/>
            <a:ext cx="7199313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ea typeface="楷体_GB2312" pitchFamily="49" charset="-122"/>
              </a:rPr>
              <a:t>需要测量的量： ①质量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楷体_GB2312" pitchFamily="49" charset="-122"/>
              </a:rPr>
              <a:t>m   ② 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ea typeface="楷体_GB2312" pitchFamily="49" charset="-122"/>
              </a:rPr>
              <a:t>体积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楷体_GB2312" pitchFamily="49" charset="-122"/>
              </a:rPr>
              <a:t>V</a:t>
            </a:r>
          </a:p>
        </p:txBody>
      </p:sp>
      <p:cxnSp>
        <p:nvCxnSpPr>
          <p:cNvPr id="4" name="直接箭头连接符 3"/>
          <p:cNvCxnSpPr/>
          <p:nvPr>
            <p:custDataLst>
              <p:tags r:id="rId3"/>
            </p:custDataLst>
          </p:nvPr>
        </p:nvCxnSpPr>
        <p:spPr>
          <a:xfrm flipH="1">
            <a:off x="4722495" y="2263775"/>
            <a:ext cx="300038" cy="63182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>
            <p:custDataLst>
              <p:tags r:id="rId4"/>
            </p:custDataLst>
          </p:nvPr>
        </p:nvCxnSpPr>
        <p:spPr>
          <a:xfrm>
            <a:off x="7402195" y="2168525"/>
            <a:ext cx="444500" cy="65087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3"/>
          <p:cNvSpPr/>
          <p:nvPr>
            <p:custDataLst>
              <p:tags r:id="rId5"/>
            </p:custDataLst>
          </p:nvPr>
        </p:nvSpPr>
        <p:spPr>
          <a:xfrm>
            <a:off x="4255770" y="2800350"/>
            <a:ext cx="95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天平</a:t>
            </a:r>
          </a:p>
        </p:txBody>
      </p:sp>
      <p:sp>
        <p:nvSpPr>
          <p:cNvPr id="11" name="Rectangle 13"/>
          <p:cNvSpPr/>
          <p:nvPr>
            <p:custDataLst>
              <p:tags r:id="rId6"/>
            </p:custDataLst>
          </p:nvPr>
        </p:nvSpPr>
        <p:spPr>
          <a:xfrm>
            <a:off x="7163435" y="2800668"/>
            <a:ext cx="1976438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量筒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量杯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)</a:t>
            </a:r>
          </a:p>
        </p:txBody>
      </p:sp>
      <p:pic>
        <p:nvPicPr>
          <p:cNvPr id="19469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466908" y="3686175"/>
            <a:ext cx="3917950" cy="278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1" name="Picture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085533" y="3686175"/>
            <a:ext cx="2473325" cy="2809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3" name="Text Box 5"/>
          <p:cNvSpPr txBox="1"/>
          <p:nvPr>
            <p:custDataLst>
              <p:tags r:id="rId9"/>
            </p:custDataLst>
          </p:nvPr>
        </p:nvSpPr>
        <p:spPr>
          <a:xfrm>
            <a:off x="801053" y="507683"/>
            <a:ext cx="56705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>
                <a:latin typeface="方正姚体简体"/>
                <a:ea typeface="方正姚体简体"/>
              </a:rPr>
              <a:t>测量</a:t>
            </a:r>
            <a:r>
              <a:rPr lang="zh-CN" altLang="en-US" sz="3200" b="1">
                <a:solidFill>
                  <a:srgbClr val="FF0000"/>
                </a:solidFill>
                <a:latin typeface="方正姚体简体"/>
                <a:ea typeface="方正姚体简体"/>
              </a:rPr>
              <a:t>形状不规则</a:t>
            </a:r>
            <a:r>
              <a:rPr lang="zh-CN" altLang="en-US" sz="3200" b="1">
                <a:latin typeface="方正姚体简体"/>
                <a:ea typeface="方正姚体简体"/>
              </a:rPr>
              <a:t>固体的密度</a:t>
            </a:r>
          </a:p>
        </p:txBody>
      </p:sp>
      <p:grpSp>
        <p:nvGrpSpPr>
          <p:cNvPr id="38914" name="Group 14"/>
          <p:cNvGrpSpPr/>
          <p:nvPr>
            <p:custDataLst>
              <p:tags r:id="rId10"/>
            </p:custDataLst>
          </p:nvPr>
        </p:nvGrpSpPr>
        <p:grpSpPr>
          <a:xfrm>
            <a:off x="8800826" y="410210"/>
            <a:ext cx="2410099" cy="3025775"/>
            <a:chOff x="3019" y="1026"/>
            <a:chExt cx="1781" cy="2260"/>
          </a:xfrm>
        </p:grpSpPr>
        <p:graphicFrame>
          <p:nvGraphicFramePr>
            <p:cNvPr id="38915" name="Object 2"/>
            <p:cNvGraphicFramePr>
              <a:graphicFrameLocks noChangeAspect="1"/>
            </p:cNvGraphicFramePr>
            <p:nvPr>
              <p:custDataLst>
                <p:tags r:id="rId16"/>
              </p:custDataLst>
            </p:nvPr>
          </p:nvGraphicFramePr>
          <p:xfrm>
            <a:off x="4423" y="1973"/>
            <a:ext cx="377" cy="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1" imgW="793750" imgH="917575" progId="">
                    <p:embed/>
                  </p:oleObj>
                </mc:Choice>
                <mc:Fallback>
                  <p:oleObj r:id="rId21" imgW="793750" imgH="917575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423" y="1973"/>
                          <a:ext cx="377" cy="5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6" name="Object 3"/>
            <p:cNvGraphicFramePr>
              <a:graphicFrameLocks noChangeAspect="1"/>
            </p:cNvGraphicFramePr>
            <p:nvPr>
              <p:custDataLst>
                <p:tags r:id="rId17"/>
              </p:custDataLst>
            </p:nvPr>
          </p:nvGraphicFramePr>
          <p:xfrm>
            <a:off x="3019" y="1026"/>
            <a:ext cx="588" cy="2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3" imgW="933450" imgH="3587750" progId="">
                    <p:embed/>
                  </p:oleObj>
                </mc:Choice>
                <mc:Fallback>
                  <p:oleObj r:id="rId23" imgW="933450" imgH="3587750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3019" y="1026"/>
                          <a:ext cx="588" cy="22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0701020" y="861695"/>
          <a:ext cx="509905" cy="678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5" imgW="793750" imgH="917575" progId="">
                  <p:embed/>
                </p:oleObj>
              </mc:Choice>
              <mc:Fallback>
                <p:oleObj r:id="rId25" imgW="793750" imgH="91757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701020" y="861695"/>
                        <a:ext cx="509905" cy="6788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0725150" y="2494915"/>
          <a:ext cx="509905" cy="678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5" imgW="793750" imgH="917575" progId="">
                  <p:embed/>
                </p:oleObj>
              </mc:Choice>
              <mc:Fallback>
                <p:oleObj r:id="rId25" imgW="793750" imgH="91757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725150" y="2494915"/>
                        <a:ext cx="509905" cy="6788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11202035" y="1912620"/>
            <a:ext cx="46164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Arial Bold" panose="020B0604020202090204" charset="0"/>
                <a:cs typeface="Arial Bold" panose="020B0604020202090204" charset="0"/>
              </a:rPr>
              <a:t>√</a:t>
            </a:r>
          </a:p>
        </p:txBody>
      </p:sp>
      <p:sp>
        <p:nvSpPr>
          <p:cNvPr id="21" name="Line 12"/>
          <p:cNvSpPr/>
          <p:nvPr>
            <p:custDataLst>
              <p:tags r:id="rId14"/>
            </p:custDataLst>
          </p:nvPr>
        </p:nvSpPr>
        <p:spPr>
          <a:xfrm>
            <a:off x="9227663" y="2116900"/>
            <a:ext cx="1473665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/>
          <a:stretch>
            <a:fillRect/>
          </a:stretch>
        </p:blipFill>
        <p:spPr>
          <a:xfrm flipH="1">
            <a:off x="12446000" y="101854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" grpId="0"/>
      <p:bldP spid="11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330" y="525780"/>
            <a:ext cx="4470400" cy="705485"/>
          </a:xfrm>
        </p:spPr>
        <p:txBody>
          <a:bodyPr/>
          <a:lstStyle/>
          <a:p>
            <a:r>
              <a:rPr lang="zh-CN" altLang="en-US" sz="3200"/>
              <a:t>测量小石块的密度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4434840" y="525780"/>
            <a:ext cx="2297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ker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</a:rPr>
              <a:t>实验器材：</a:t>
            </a:r>
            <a:endParaRPr lang="zh-CN" altLang="en-US" sz="3200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6628130" y="525780"/>
            <a:ext cx="3156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2AAE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天平、量筒</a:t>
            </a:r>
          </a:p>
        </p:txBody>
      </p:sp>
      <p:sp>
        <p:nvSpPr>
          <p:cNvPr id="9216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28415" y="3398520"/>
            <a:ext cx="491490" cy="5765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m</a:t>
            </a:r>
          </a:p>
        </p:txBody>
      </p:sp>
      <p:sp>
        <p:nvSpPr>
          <p:cNvPr id="9216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55790" y="3552825"/>
            <a:ext cx="615315" cy="5765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V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1</a:t>
            </a:r>
          </a:p>
        </p:txBody>
      </p:sp>
      <p:sp>
        <p:nvSpPr>
          <p:cNvPr id="9216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909685" y="3552825"/>
            <a:ext cx="711835" cy="615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V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2</a:t>
            </a:r>
          </a:p>
        </p:txBody>
      </p:sp>
      <p:sp>
        <p:nvSpPr>
          <p:cNvPr id="1036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" y="2240915"/>
            <a:ext cx="3048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0" lang="zh-CN" altLang="en-US" sz="3200" b="1" kern="0" cap="none" spc="0" normalizeH="0" baseline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cs typeface="+mn-cs"/>
                <a:sym typeface="+mn-ea"/>
              </a:rPr>
              <a:t>实验步骤：</a:t>
            </a:r>
            <a:endParaRPr kumimoji="0" lang="zh-CN" altLang="en-US" sz="3200" b="1" kern="1200" cap="none" spc="0" normalizeH="0" baseline="0" noProof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92172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55065" y="3949383"/>
            <a:ext cx="4114800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则小石块的密度：</a:t>
            </a:r>
          </a:p>
        </p:txBody>
      </p:sp>
      <p:graphicFrame>
        <p:nvGraphicFramePr>
          <p:cNvPr id="6" name="Object 1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645343" y="3782695"/>
          <a:ext cx="24352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1002665" imgH="431800" progId="Equation.3">
                  <p:embed/>
                </p:oleObj>
              </mc:Choice>
              <mc:Fallback>
                <p:oleObj r:id="rId18" imgW="1002665" imgH="431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645343" y="3782695"/>
                        <a:ext cx="2435225" cy="10509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955790" y="1607503"/>
            <a:ext cx="609600" cy="179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AutoShape 6"/>
          <p:cNvSpPr/>
          <p:nvPr>
            <p:custDataLst>
              <p:tags r:id="rId12"/>
            </p:custDataLst>
          </p:nvPr>
        </p:nvSpPr>
        <p:spPr>
          <a:xfrm>
            <a:off x="5613718" y="2226628"/>
            <a:ext cx="785812" cy="550862"/>
          </a:xfrm>
          <a:prstGeom prst="rightArrow">
            <a:avLst>
              <a:gd name="adj1" fmla="val 49777"/>
              <a:gd name="adj2" fmla="val 9432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" name="Picture 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5575" y="1664653"/>
            <a:ext cx="2890838" cy="1674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AutoShape 15"/>
          <p:cNvSpPr/>
          <p:nvPr>
            <p:custDataLst>
              <p:tags r:id="rId14"/>
            </p:custDataLst>
          </p:nvPr>
        </p:nvSpPr>
        <p:spPr>
          <a:xfrm>
            <a:off x="7813040" y="2226628"/>
            <a:ext cx="785813" cy="550862"/>
          </a:xfrm>
          <a:prstGeom prst="rightArrow">
            <a:avLst>
              <a:gd name="adj1" fmla="val 49777"/>
              <a:gd name="adj2" fmla="val 9432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8" name="Picture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747443" y="1607503"/>
            <a:ext cx="681037" cy="178911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9" name="Group 46"/>
          <p:cNvGraphicFramePr>
            <a:graphicFrameLocks noGrp="1"/>
          </p:cNvGraphicFramePr>
          <p:nvPr>
            <p:ph idx="4294967295"/>
            <p:custDataLst>
              <p:tags r:id="rId16"/>
            </p:custDataLst>
          </p:nvPr>
        </p:nvGraphicFramePr>
        <p:xfrm>
          <a:off x="1289050" y="4773930"/>
          <a:ext cx="9130665" cy="1511935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6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089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小石块的质量</a:t>
                      </a:r>
                      <a:r>
                        <a:rPr kumimoji="1" lang="en-US" altLang="zh-CN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m(g)</a:t>
                      </a:r>
                    </a:p>
                  </a:txBody>
                  <a:tcPr horzOverflow="overflow">
                    <a:lnL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水的体积</a:t>
                      </a:r>
                      <a:r>
                        <a:rPr kumimoji="1" lang="en-US" altLang="zh-CN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V</a:t>
                      </a:r>
                      <a:r>
                        <a:rPr kumimoji="1" lang="en-US" altLang="zh-CN" sz="2000" b="1" i="0" u="none" strike="noStrike" cap="none" normalizeH="0" baseline="-250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1 </a:t>
                      </a:r>
                      <a:r>
                        <a:rPr kumimoji="1" lang="en-US" altLang="zh-CN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(m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3</a:t>
                      </a:r>
                      <a:r>
                        <a:rPr kumimoji="1" lang="en-US" altLang="zh-CN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)</a:t>
                      </a:r>
                    </a:p>
                  </a:txBody>
                  <a:tcPr horzOverflow="overflow">
                    <a:lnL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水和小石块的总体积</a:t>
                      </a:r>
                      <a:r>
                        <a:rPr kumimoji="1" lang="en-US" altLang="zh-CN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V</a:t>
                      </a:r>
                      <a:r>
                        <a:rPr kumimoji="1" lang="en-US" altLang="zh-CN" sz="2000" b="1" i="0" u="none" strike="noStrike" cap="none" normalizeH="0" baseline="-250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2 </a:t>
                      </a:r>
                      <a:r>
                        <a:rPr kumimoji="1" lang="en-US" altLang="zh-CN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(m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3</a:t>
                      </a:r>
                      <a:r>
                        <a:rPr kumimoji="1" lang="en-US" altLang="zh-CN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)</a:t>
                      </a:r>
                    </a:p>
                  </a:txBody>
                  <a:tcPr horzOverflow="overflow">
                    <a:lnL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小石块的体积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V(cm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3</a:t>
                      </a:r>
                      <a:r>
                        <a:rPr kumimoji="1" lang="en-US" altLang="zh-CN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)</a:t>
                      </a:r>
                    </a:p>
                  </a:txBody>
                  <a:tcPr horzOverflow="overflow">
                    <a:lnL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小石块的密度</a:t>
                      </a:r>
                      <a:r>
                        <a:rPr kumimoji="1" lang="el-GR" altLang="zh-CN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ρ</a:t>
                      </a:r>
                      <a:endParaRPr kumimoji="1" lang="en-US" altLang="zh-CN" sz="2000" b="1" i="0" u="none" strike="noStrike" cap="none" normalizeH="0" baseline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(g/cm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3</a:t>
                      </a:r>
                      <a:r>
                        <a:rPr kumimoji="1" lang="zh-CN" altLang="en-US" sz="2000" b="1" i="0" u="none" strike="noStrike" cap="none" normalizeH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）</a:t>
                      </a:r>
                    </a:p>
                  </a:txBody>
                  <a:tcPr horzOverflow="overflow">
                    <a:lnL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1" lang="zh-CN" altLang="en-US" sz="2000" b="1" i="0" u="none" strike="noStrike" cap="none" normalizeH="0" baseline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1" lang="zh-CN" altLang="en-US" sz="1800" b="1" i="0" u="none" strike="noStrike" cap="none" normalizeH="0" baseline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1" lang="zh-CN" altLang="en-US" sz="1800" b="1" i="0" u="none" strike="noStrike" cap="none" normalizeH="0" baseline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1" lang="zh-CN" altLang="en-US" sz="1800" b="1" i="0" u="none" strike="noStrike" cap="none" normalizeH="0" baseline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1" lang="zh-CN" altLang="en-US" sz="1800" b="1" i="0" u="none" strike="noStrike" cap="none" normalizeH="0" baseline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2166" grpId="0"/>
      <p:bldP spid="92167" grpId="0"/>
      <p:bldP spid="92168" grpId="0"/>
      <p:bldP spid="92172" grpId="0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占位符 131073"/>
          <p:cNvSpPr>
            <a:spLocks noGrp="1" noRot="1"/>
          </p:cNvSpPr>
          <p:nvPr>
            <p:ph sz="half" idx="1"/>
            <p:custDataLst>
              <p:tags r:id="rId1"/>
            </p:custDataLst>
          </p:nvPr>
        </p:nvSpPr>
        <p:spPr>
          <a:xfrm>
            <a:off x="889000" y="497205"/>
            <a:ext cx="10709910" cy="1341120"/>
          </a:xfrm>
        </p:spPr>
        <p:txBody>
          <a:bodyPr vert="horz" wrap="square" lIns="91440" tIns="45720" rIns="91440" bIns="45720" anchor="t"/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chemeClr val="tx1"/>
                </a:solidFill>
              </a:rPr>
              <a:t>思考：若先测小石块的体积，再测质量，对测量结果有影响吗？为什么？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pic>
        <p:nvPicPr>
          <p:cNvPr id="45058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67463" y="2125663"/>
            <a:ext cx="3887787" cy="242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AutoShape 8"/>
          <p:cNvSpPr/>
          <p:nvPr>
            <p:custDataLst>
              <p:tags r:id="rId3"/>
            </p:custDataLst>
          </p:nvPr>
        </p:nvSpPr>
        <p:spPr>
          <a:xfrm>
            <a:off x="3343275" y="3113088"/>
            <a:ext cx="785813" cy="695325"/>
          </a:xfrm>
          <a:prstGeom prst="rightArrow">
            <a:avLst>
              <a:gd name="adj1" fmla="val 49777"/>
              <a:gd name="adj2" fmla="val 5222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endParaRPr lang="zh-CN" altLang="en-US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AutoShape 16"/>
          <p:cNvSpPr/>
          <p:nvPr>
            <p:custDataLst>
              <p:tags r:id="rId4"/>
            </p:custDataLst>
          </p:nvPr>
        </p:nvSpPr>
        <p:spPr>
          <a:xfrm>
            <a:off x="5648325" y="3041650"/>
            <a:ext cx="785813" cy="695325"/>
          </a:xfrm>
          <a:prstGeom prst="rightArrow">
            <a:avLst>
              <a:gd name="adj1" fmla="val 49777"/>
              <a:gd name="adj2" fmla="val 5222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endParaRPr lang="zh-CN" altLang="en-US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45061" name="图片 13107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47875" y="1838325"/>
            <a:ext cx="917575" cy="2951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2" name="图片 13107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495800" y="1981200"/>
            <a:ext cx="1016000" cy="280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1080" name="文本框 131079"/>
          <p:cNvSpPr txBox="1"/>
          <p:nvPr>
            <p:custDataLst>
              <p:tags r:id="rId7"/>
            </p:custDataLst>
          </p:nvPr>
        </p:nvSpPr>
        <p:spPr>
          <a:xfrm>
            <a:off x="1968500" y="5114925"/>
            <a:ext cx="8137525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因为金属螺母上沾有水，使质量偏大，密度偏大。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68325" y="787400"/>
            <a:ext cx="11226165" cy="4961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 在“测量陶瓷碎片的密度”实验中，实验器材有:托盘天平、量筒细线、水待测陶瓷碎片等.</a:t>
            </a: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(1)小华首先将托盘天平放置在</a:t>
            </a:r>
            <a:r>
              <a:rPr lang="zh-CN" altLang="en-US" sz="2400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工</a:t>
            </a: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作台上，将游码移至标尺的</a:t>
            </a:r>
            <a:r>
              <a:rPr lang="zh-CN" altLang="en-US" sz="2400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处，</a:t>
            </a: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发现指针的位置如图甲所示，此时应将平</a:t>
            </a: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衡螺母向</a:t>
            </a:r>
            <a:r>
              <a:rPr lang="zh-CN" altLang="en-US" sz="2400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(填“左”或“右”)调节;</a:t>
            </a: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(2)将陶瓷碎片放在天平的左盘中,加减砝码并调节游码，天平再次平衡时，所用砝码和游码位置如图乙所示，陶瓷碎片的质量为</a:t>
            </a:r>
            <a:r>
              <a:rPr lang="zh-CN" altLang="en-US" sz="2400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g;</a:t>
            </a: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(3)把陶瓷碎片缓慢放人装有20 mL水的量筒中,使其完全浸没，此时量筒内的水面如图丙所示，则金属块的体积为</a:t>
            </a:r>
            <a:r>
              <a:rPr lang="zh-CN" altLang="en-US" sz="2400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cm</a:t>
            </a:r>
            <a:r>
              <a:rPr lang="en-US" altLang="zh-CN" sz="24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(4)计算得，陶瓷碎片的密度为</a:t>
            </a:r>
            <a:r>
              <a:rPr lang="zh-CN" altLang="en-US" sz="2400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g/cm</a:t>
            </a:r>
            <a:r>
              <a:rPr lang="zh-CN" altLang="en-US" sz="24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；</a:t>
            </a: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(5)若测量时将步骤(2)和(3)颠倒，则她测出的陶瓷碎片密度偏</a:t>
            </a:r>
            <a:r>
              <a:rPr lang="zh-CN" altLang="en-US" sz="2400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(大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小).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841240" y="1559560"/>
            <a:ext cx="1184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水平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232910" y="1995170"/>
            <a:ext cx="1793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零刻度线</a:t>
            </a: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6847205" y="3663950"/>
            <a:ext cx="1184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54</a:t>
            </a: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4996180" y="4464685"/>
            <a:ext cx="1184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841240" y="4854575"/>
            <a:ext cx="1184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2.7</a:t>
            </a: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8790305" y="5213350"/>
            <a:ext cx="732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</a:t>
            </a: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1864995" y="2788920"/>
            <a:ext cx="1184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右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665" y="1050925"/>
            <a:ext cx="4360545" cy="21983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5"/>
  <p:tag name="KSO_WM_UNIT_TABLE_BEAUTIFY" val="smartTable{42e049cf-61b3-4f40-b2aa-2cf526f0c417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9"/>
  <p:tag name="KSO_WM_UNIT_TABLE_BEAUTIFY" val="smartTable{610ae32e-3239-4b90-af7f-9a9fa36c314f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2"/>
  <p:tag name="KSO_WM_UNIT_TABLE_BEAUTIFY" val="smartTable{2702d57a-e017-4682-a9ef-fff49cd43e28}"/>
  <p:tag name="TABLE_ENDDRAG_ORIGIN_RECT" val="736*119"/>
  <p:tag name="TABLE_ENDDRAG_RECT" val="101*375*736*11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4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7"/>
  <p:tag name="KSO_WM_UNIT_TABLE_BEAUTIFY" val="smartTable{7535e0aa-a8e2-4cdf-aa96-7614d759559d}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5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7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1552</Words>
  <Application>Microsoft Office PowerPoint</Application>
  <PresentationFormat>宽屏</PresentationFormat>
  <Paragraphs>179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Songti SC Bold</vt:lpstr>
      <vt:lpstr>Songti SC Regular</vt:lpstr>
      <vt:lpstr>方正姚体简体</vt:lpstr>
      <vt:lpstr>华文细黑</vt:lpstr>
      <vt:lpstr>楷体_GB2312</vt:lpstr>
      <vt:lpstr>宋体</vt:lpstr>
      <vt:lpstr>Arial</vt:lpstr>
      <vt:lpstr>Arial Bold</vt:lpstr>
      <vt:lpstr>Calibri</vt:lpstr>
      <vt:lpstr>Cambria Math</vt:lpstr>
      <vt:lpstr>Tahoma</vt:lpstr>
      <vt:lpstr>Times New Roman</vt:lpstr>
      <vt:lpstr>Verdana</vt:lpstr>
      <vt:lpstr>Wingdings</vt:lpstr>
      <vt:lpstr>黑体</vt:lpstr>
      <vt:lpstr>微软雅黑</vt:lpstr>
      <vt:lpstr>Office 主题​​</vt:lpstr>
      <vt:lpstr>Equation.3</vt:lpstr>
      <vt:lpstr>PowerPoint 演示文稿</vt:lpstr>
      <vt:lpstr>PowerPoint 演示文稿</vt:lpstr>
      <vt:lpstr>探究质量与体积的关系</vt:lpstr>
      <vt:lpstr>PowerPoint 演示文稿</vt:lpstr>
      <vt:lpstr>PowerPoint 演示文稿</vt:lpstr>
      <vt:lpstr>PowerPoint 演示文稿</vt:lpstr>
      <vt:lpstr>测量小石块的密度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2025-03-16T00:52:04Z</cp:lastPrinted>
  <dcterms:created xsi:type="dcterms:W3CDTF">2025-03-16T00:52:04Z</dcterms:created>
  <dcterms:modified xsi:type="dcterms:W3CDTF">2025-05-25T02:38:33Z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