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notesMasterIdLst>
    <p:notesMasterId r:id="rId26"/>
  </p:notesMasterIdLst>
  <p:handoutMasterIdLst>
    <p:handoutMasterId r:id="rId27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9" r:id="rId11"/>
    <p:sldId id="263" r:id="rId12"/>
    <p:sldId id="264" r:id="rId13"/>
    <p:sldId id="265" r:id="rId14"/>
    <p:sldId id="277" r:id="rId15"/>
    <p:sldId id="266" r:id="rId16"/>
    <p:sldId id="267" r:id="rId17"/>
    <p:sldId id="268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22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13.png"/><Relationship Id="rId4" Type="http://schemas.openxmlformats.org/officeDocument/2006/relationships/tags" Target="../tags/tag27.xml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10" Type="http://schemas.openxmlformats.org/officeDocument/2006/relationships/image" Target="../media/image18.jpeg"/><Relationship Id="rId4" Type="http://schemas.openxmlformats.org/officeDocument/2006/relationships/tags" Target="../tags/tag41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-204186" y="2466124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11.1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功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9031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03275"/>
            <a:ext cx="29921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力学中的功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71929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34900" y="233079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2180590"/>
            <a:ext cx="1730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想想议议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9795" y="1563370"/>
            <a:ext cx="4201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判断力对物体做功的条件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09015" y="2741930"/>
            <a:ext cx="52863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</a:rPr>
              <a:t>一个人推车在水平方向上前行，人对车的推力是否做功？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220" y="3030855"/>
            <a:ext cx="5626100" cy="29267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043940" y="4247515"/>
            <a:ext cx="531558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答：人推车时，人对车施加了推力，车在推力的方向上移动了距离，人对车的推力做了功。</a:t>
            </a:r>
          </a:p>
        </p:txBody>
      </p:sp>
      <p:grpSp>
        <p:nvGrpSpPr>
          <p:cNvPr id="49" name="组合 48" descr="7b0a202020202274657874626f78223a2022220a7d0a"/>
          <p:cNvGrpSpPr/>
          <p:nvPr/>
        </p:nvGrpSpPr>
        <p:grpSpPr>
          <a:xfrm>
            <a:off x="588645" y="2948305"/>
            <a:ext cx="6003290" cy="3100070"/>
            <a:chOff x="5888" y="3558"/>
            <a:chExt cx="8074" cy="3673"/>
          </a:xfrm>
        </p:grpSpPr>
        <p:grpSp>
          <p:nvGrpSpPr>
            <p:cNvPr id="48" name="组合 47"/>
            <p:cNvGrpSpPr/>
            <p:nvPr/>
          </p:nvGrpSpPr>
          <p:grpSpPr>
            <a:xfrm>
              <a:off x="5888" y="3558"/>
              <a:ext cx="8074" cy="3673"/>
              <a:chOff x="5888" y="3558"/>
              <a:chExt cx="8074" cy="3673"/>
            </a:xfrm>
          </p:grpSpPr>
          <p:sp>
            <p:nvSpPr>
              <p:cNvPr id="28" name="任意多边形: 形状 130"/>
              <p:cNvSpPr/>
              <p:nvPr/>
            </p:nvSpPr>
            <p:spPr>
              <a:xfrm>
                <a:off x="5888" y="3573"/>
                <a:ext cx="7808" cy="3659"/>
              </a:xfrm>
              <a:prstGeom prst="roundRect">
                <a:avLst>
                  <a:gd name="adj" fmla="val 4328"/>
                </a:avLst>
              </a:prstGeom>
              <a:solidFill>
                <a:srgbClr val="E2EDFD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29" name="任意多边形: 形状 132"/>
              <p:cNvSpPr/>
              <p:nvPr/>
            </p:nvSpPr>
            <p:spPr>
              <a:xfrm>
                <a:off x="6046" y="3720"/>
                <a:ext cx="7502" cy="3372"/>
              </a:xfrm>
              <a:prstGeom prst="roundRect">
                <a:avLst>
                  <a:gd name="adj" fmla="val 4685"/>
                </a:avLst>
              </a:prstGeom>
              <a:solidFill>
                <a:srgbClr val="FFFFFF"/>
              </a:solidFill>
              <a:ln w="19050" cap="flat">
                <a:solidFill>
                  <a:srgbClr val="699EEE"/>
                </a:solidFill>
                <a:prstDash val="solid"/>
                <a:miter/>
              </a:ln>
            </p:spPr>
          </p:sp>
          <p:sp>
            <p:nvSpPr>
              <p:cNvPr id="30" name="任意多边形: 形状 132"/>
              <p:cNvSpPr/>
              <p:nvPr/>
            </p:nvSpPr>
            <p:spPr>
              <a:xfrm>
                <a:off x="6034" y="3717"/>
                <a:ext cx="7523" cy="188"/>
              </a:xfrm>
              <a:prstGeom prst="roundRect">
                <a:avLst>
                  <a:gd name="adj" fmla="val 24000"/>
                </a:avLst>
              </a:prstGeom>
              <a:solidFill>
                <a:srgbClr val="699EEE"/>
              </a:solidFill>
              <a:ln w="19050" cap="flat">
                <a:solidFill>
                  <a:srgbClr val="699EEE"/>
                </a:solidFill>
                <a:prstDash val="solid"/>
                <a:miter/>
              </a:ln>
            </p:spPr>
          </p:sp>
          <p:grpSp>
            <p:nvGrpSpPr>
              <p:cNvPr id="31" name="组合 30"/>
              <p:cNvGrpSpPr/>
              <p:nvPr/>
            </p:nvGrpSpPr>
            <p:grpSpPr>
              <a:xfrm>
                <a:off x="6245" y="3739"/>
                <a:ext cx="722" cy="118"/>
                <a:chOff x="6289" y="3792"/>
                <a:chExt cx="722" cy="118"/>
              </a:xfrm>
            </p:grpSpPr>
            <p:sp>
              <p:nvSpPr>
                <p:cNvPr id="32" name="椭圆 31"/>
                <p:cNvSpPr/>
                <p:nvPr/>
              </p:nvSpPr>
              <p:spPr>
                <a:xfrm>
                  <a:off x="6289" y="3792"/>
                  <a:ext cx="119" cy="119"/>
                </a:xfrm>
                <a:prstGeom prst="ellipse">
                  <a:avLst/>
                </a:prstGeom>
                <a:solidFill>
                  <a:srgbClr val="FFD35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6591" y="3792"/>
                  <a:ext cx="119" cy="119"/>
                </a:xfrm>
                <a:prstGeom prst="ellipse">
                  <a:avLst/>
                </a:prstGeom>
                <a:solidFill>
                  <a:srgbClr val="FFD35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6893" y="3792"/>
                  <a:ext cx="119" cy="119"/>
                </a:xfrm>
                <a:prstGeom prst="ellipse">
                  <a:avLst/>
                </a:prstGeom>
                <a:solidFill>
                  <a:srgbClr val="FFD35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  <p:grpSp>
            <p:nvGrpSpPr>
              <p:cNvPr id="35" name="组合 34"/>
              <p:cNvGrpSpPr/>
              <p:nvPr/>
            </p:nvGrpSpPr>
            <p:grpSpPr>
              <a:xfrm rot="540000">
                <a:off x="12924" y="3558"/>
                <a:ext cx="988" cy="608"/>
                <a:chOff x="6004" y="1772"/>
                <a:chExt cx="1756" cy="922"/>
              </a:xfrm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6542" y="2046"/>
                  <a:ext cx="735" cy="648"/>
                </a:xfrm>
                <a:prstGeom prst="roundRect">
                  <a:avLst/>
                </a:prstGeom>
                <a:solidFill>
                  <a:srgbClr val="243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37" name="菱形 36"/>
                <p:cNvSpPr/>
                <p:nvPr/>
              </p:nvSpPr>
              <p:spPr>
                <a:xfrm>
                  <a:off x="6004" y="1772"/>
                  <a:ext cx="1756" cy="735"/>
                </a:xfrm>
                <a:prstGeom prst="diamond">
                  <a:avLst/>
                </a:prstGeom>
                <a:solidFill>
                  <a:srgbClr val="2A48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13842" y="3843"/>
                <a:ext cx="120" cy="587"/>
                <a:chOff x="13809" y="3887"/>
                <a:chExt cx="164" cy="893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13899" y="3887"/>
                  <a:ext cx="0" cy="563"/>
                </a:xfrm>
                <a:prstGeom prst="line">
                  <a:avLst/>
                </a:prstGeom>
                <a:ln w="28575">
                  <a:solidFill>
                    <a:srgbClr val="FFD35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矩形 39"/>
                <p:cNvSpPr/>
                <p:nvPr/>
              </p:nvSpPr>
              <p:spPr>
                <a:xfrm>
                  <a:off x="13809" y="4450"/>
                  <a:ext cx="165" cy="330"/>
                </a:xfrm>
                <a:prstGeom prst="rect">
                  <a:avLst/>
                </a:prstGeom>
                <a:solidFill>
                  <a:srgbClr val="FEBE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  <p:sp>
            <p:nvSpPr>
              <p:cNvPr id="41" name="任意多边形: 形状 132"/>
              <p:cNvSpPr/>
              <p:nvPr/>
            </p:nvSpPr>
            <p:spPr>
              <a:xfrm>
                <a:off x="6034" y="6901"/>
                <a:ext cx="7523" cy="188"/>
              </a:xfrm>
              <a:prstGeom prst="roundRect">
                <a:avLst>
                  <a:gd name="adj" fmla="val 24000"/>
                </a:avLst>
              </a:prstGeom>
              <a:solidFill>
                <a:srgbClr val="699EEE"/>
              </a:solidFill>
              <a:ln w="19050" cap="flat">
                <a:solidFill>
                  <a:srgbClr val="699EEE"/>
                </a:solidFill>
                <a:prstDash val="solid"/>
                <a:miter/>
              </a:ln>
            </p:spPr>
          </p:sp>
          <p:grpSp>
            <p:nvGrpSpPr>
              <p:cNvPr id="42" name="组合 41"/>
              <p:cNvGrpSpPr/>
              <p:nvPr/>
            </p:nvGrpSpPr>
            <p:grpSpPr>
              <a:xfrm>
                <a:off x="12678" y="6929"/>
                <a:ext cx="722" cy="118"/>
                <a:chOff x="6289" y="3792"/>
                <a:chExt cx="722" cy="118"/>
              </a:xfrm>
              <a:solidFill>
                <a:schemeClr val="bg1"/>
              </a:solidFill>
            </p:grpSpPr>
            <p:sp>
              <p:nvSpPr>
                <p:cNvPr id="43" name="椭圆 42"/>
                <p:cNvSpPr/>
                <p:nvPr/>
              </p:nvSpPr>
              <p:spPr>
                <a:xfrm>
                  <a:off x="6289" y="3792"/>
                  <a:ext cx="119" cy="1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44" name="椭圆 43"/>
                <p:cNvSpPr/>
                <p:nvPr/>
              </p:nvSpPr>
              <p:spPr>
                <a:xfrm>
                  <a:off x="6591" y="3792"/>
                  <a:ext cx="119" cy="1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>
                  <a:off x="6893" y="3792"/>
                  <a:ext cx="119" cy="1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</p:grpSp>
        <p:sp>
          <p:nvSpPr>
            <p:cNvPr id="46" name="文本框 7" descr="7b0a20202020227461726765744d6f64756c65223a20226b6f6e6c696e65666f6e7473220a7d0a"/>
            <p:cNvSpPr txBox="1"/>
            <p:nvPr/>
          </p:nvSpPr>
          <p:spPr>
            <a:xfrm>
              <a:off x="6245" y="4200"/>
              <a:ext cx="7156" cy="240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800" kern="100" spc="100">
                  <a:solidFill>
                    <a:srgbClr val="1E5BA6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汉仪中简黑简" panose="00020600040101010101" charset="-122"/>
                  <a:sym typeface="Times New Roman" panose="02020603050405020304"/>
                </a:rPr>
                <a:t>注意：有时为了叙述方便，某个力做功往往也说成施力的物体做了功。如人推车，推力做了功，也常说人做了功。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9031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03275"/>
            <a:ext cx="29921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力学中的功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71929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34900" y="233079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99795" y="1563370"/>
            <a:ext cx="4201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判断力对物体做功的条件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174875"/>
            <a:ext cx="8472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请判断下列情况中图中标出的力有没有做功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24155" y="3064510"/>
            <a:ext cx="4702810" cy="3126740"/>
            <a:chOff x="2232" y="4826"/>
            <a:chExt cx="7406" cy="4924"/>
          </a:xfrm>
        </p:grpSpPr>
        <p:pic>
          <p:nvPicPr>
            <p:cNvPr id="17" name="图片 1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232" y="4826"/>
              <a:ext cx="7407" cy="4924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>
              <a:off x="4373" y="6460"/>
              <a:ext cx="1087" cy="2022"/>
              <a:chOff x="3675" y="8397"/>
              <a:chExt cx="1087" cy="2022"/>
            </a:xfrm>
          </p:grpSpPr>
          <p:sp>
            <p:nvSpPr>
              <p:cNvPr id="39" name="椭圆 38"/>
              <p:cNvSpPr/>
              <p:nvPr>
                <p:custDataLst>
                  <p:tags r:id="rId5"/>
                </p:custDataLst>
              </p:nvPr>
            </p:nvSpPr>
            <p:spPr>
              <a:xfrm>
                <a:off x="3675" y="8397"/>
                <a:ext cx="196" cy="1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0" name="直接箭头连接符 39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3773" y="8487"/>
                <a:ext cx="0" cy="1932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41" name="文本框 4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932" y="9597"/>
                <a:ext cx="83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>
                    <a:solidFill>
                      <a:srgbClr val="FF0000"/>
                    </a:solidFill>
                  </a:rPr>
                  <a:t>G</a:t>
                </a: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929005" y="62230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滚动的足球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9200515" y="2836545"/>
            <a:ext cx="2674620" cy="3817620"/>
            <a:chOff x="10548" y="4610"/>
            <a:chExt cx="4212" cy="601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48" y="4610"/>
              <a:ext cx="4212" cy="6012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12568" y="5260"/>
              <a:ext cx="1087" cy="2022"/>
              <a:chOff x="3675" y="8397"/>
              <a:chExt cx="1087" cy="2022"/>
            </a:xfrm>
          </p:grpSpPr>
          <p:sp>
            <p:nvSpPr>
              <p:cNvPr id="21" name="椭圆 20"/>
              <p:cNvSpPr/>
              <p:nvPr>
                <p:custDataLst>
                  <p:tags r:id="rId2"/>
                </p:custDataLst>
              </p:nvPr>
            </p:nvSpPr>
            <p:spPr>
              <a:xfrm>
                <a:off x="3675" y="8397"/>
                <a:ext cx="196" cy="1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2" name="直接箭头连接符 21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3773" y="8487"/>
                <a:ext cx="0" cy="1932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3" name="文本框 2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3932" y="9597"/>
                <a:ext cx="83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>
                    <a:solidFill>
                      <a:srgbClr val="FF0000"/>
                    </a:solidFill>
                  </a:rPr>
                  <a:t>G</a:t>
                </a:r>
              </a:p>
            </p:txBody>
          </p:sp>
        </p:grpSp>
      </p:grpSp>
      <p:sp>
        <p:nvSpPr>
          <p:cNvPr id="25" name="文本框 24"/>
          <p:cNvSpPr txBox="1"/>
          <p:nvPr/>
        </p:nvSpPr>
        <p:spPr>
          <a:xfrm>
            <a:off x="5021580" y="2777490"/>
            <a:ext cx="3827780" cy="1383665"/>
          </a:xfrm>
          <a:prstGeom prst="rect">
            <a:avLst/>
          </a:prstGeom>
          <a:noFill/>
          <a:ln w="34925" cmpd="dbl">
            <a:solidFill>
              <a:schemeClr val="accent5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重力对滚动的足球未做功，因为足球的运动方向与重力方向垂直</a:t>
            </a:r>
          </a:p>
        </p:txBody>
      </p:sp>
      <p:sp>
        <p:nvSpPr>
          <p:cNvPr id="48" name="左箭头 47"/>
          <p:cNvSpPr/>
          <p:nvPr/>
        </p:nvSpPr>
        <p:spPr>
          <a:xfrm>
            <a:off x="5021580" y="4241800"/>
            <a:ext cx="3828415" cy="349250"/>
          </a:xfrm>
          <a:prstGeom prst="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5417820" y="5133340"/>
            <a:ext cx="3611880" cy="1383665"/>
          </a:xfrm>
          <a:prstGeom prst="rect">
            <a:avLst/>
          </a:prstGeom>
          <a:noFill/>
          <a:ln w="34925" cmpd="dbl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重力对下落的小球做功，此时小球的运动方向与重力方向相同</a:t>
            </a:r>
          </a:p>
        </p:txBody>
      </p:sp>
      <p:sp>
        <p:nvSpPr>
          <p:cNvPr id="50" name="左箭头 49"/>
          <p:cNvSpPr/>
          <p:nvPr/>
        </p:nvSpPr>
        <p:spPr>
          <a:xfrm rot="10800000">
            <a:off x="5418455" y="4617720"/>
            <a:ext cx="3668395" cy="349250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5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468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做功了吗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6250"/>
            <a:ext cx="4201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判断力对物体做功的条件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2480310"/>
            <a:ext cx="4732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物体做功需满足两个条件：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3002280"/>
            <a:ext cx="390779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>
                <a:sym typeface="+mn-ea"/>
              </a:rPr>
              <a:t>有</a:t>
            </a:r>
            <a:r>
              <a:rPr lang="zh-CN" altLang="en-US" sz="2800" b="1">
                <a:sym typeface="+mn-ea"/>
              </a:rPr>
              <a:t>作用在物体上的力</a:t>
            </a:r>
            <a:endParaRPr lang="zh-CN" altLang="en-US" sz="2800" b="1"/>
          </a:p>
        </p:txBody>
      </p:sp>
      <p:sp>
        <p:nvSpPr>
          <p:cNvPr id="13" name="文本框 12"/>
          <p:cNvSpPr txBox="1"/>
          <p:nvPr/>
        </p:nvSpPr>
        <p:spPr>
          <a:xfrm>
            <a:off x="899795" y="4010660"/>
            <a:ext cx="39077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ym typeface="+mn-ea"/>
              </a:rPr>
              <a:t>2. </a:t>
            </a:r>
            <a:r>
              <a:rPr lang="zh-CN" altLang="en-US" sz="2800">
                <a:sym typeface="+mn-ea"/>
              </a:rPr>
              <a:t>物体在</a:t>
            </a:r>
            <a:r>
              <a:rPr lang="zh-CN" altLang="en-US" sz="2800" b="1">
                <a:sym typeface="+mn-ea"/>
              </a:rPr>
              <a:t>这个力的方向上移动一段距离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580" y="2818765"/>
            <a:ext cx="5626100" cy="292671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8860790" y="3109595"/>
            <a:ext cx="2774315" cy="776605"/>
            <a:chOff x="3675" y="7370"/>
            <a:chExt cx="4369" cy="1223"/>
          </a:xfrm>
        </p:grpSpPr>
        <p:sp>
          <p:nvSpPr>
            <p:cNvPr id="33" name="椭圆 32"/>
            <p:cNvSpPr/>
            <p:nvPr>
              <p:custDataLst>
                <p:tags r:id="rId4"/>
              </p:custDataLst>
            </p:nvPr>
          </p:nvSpPr>
          <p:spPr>
            <a:xfrm>
              <a:off x="3675" y="8397"/>
              <a:ext cx="196" cy="1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箭头连接符 33"/>
            <p:cNvCxnSpPr/>
            <p:nvPr>
              <p:custDataLst>
                <p:tags r:id="rId5"/>
              </p:custDataLst>
            </p:nvPr>
          </p:nvCxnSpPr>
          <p:spPr>
            <a:xfrm flipV="1">
              <a:off x="3773" y="8478"/>
              <a:ext cx="3985" cy="9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>
              <p:custDataLst>
                <p:tags r:id="rId6"/>
              </p:custDataLst>
            </p:nvPr>
          </p:nvSpPr>
          <p:spPr>
            <a:xfrm>
              <a:off x="6977" y="7370"/>
              <a:ext cx="106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推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985250" y="2371090"/>
            <a:ext cx="2034540" cy="586105"/>
            <a:chOff x="3773" y="7575"/>
            <a:chExt cx="3204" cy="923"/>
          </a:xfrm>
        </p:grpSpPr>
        <p:cxnSp>
          <p:nvCxnSpPr>
            <p:cNvPr id="26" name="直接箭头连接符 25"/>
            <p:cNvCxnSpPr/>
            <p:nvPr>
              <p:custDataLst>
                <p:tags r:id="rId2"/>
              </p:custDataLst>
            </p:nvPr>
          </p:nvCxnSpPr>
          <p:spPr>
            <a:xfrm>
              <a:off x="3773" y="8487"/>
              <a:ext cx="3204" cy="1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>
              <p:custDataLst>
                <p:tags r:id="rId3"/>
              </p:custDataLst>
            </p:nvPr>
          </p:nvSpPr>
          <p:spPr>
            <a:xfrm>
              <a:off x="5610" y="7575"/>
              <a:ext cx="8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chemeClr val="tx1"/>
                  </a:solidFill>
                </a:rPr>
                <a:t>s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9031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03275"/>
            <a:ext cx="29921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力学中的功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71929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34900" y="233079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99795" y="1563370"/>
            <a:ext cx="4201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判断力对物体做功的条件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99795" y="221361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不做功的典型情况：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85850" y="2872740"/>
            <a:ext cx="2097405" cy="640256"/>
          </a:xfrm>
          <a:prstGeom prst="roundRect">
            <a:avLst>
              <a:gd name="adj" fmla="val 35245"/>
            </a:avLst>
          </a:prstGeom>
          <a:noFill/>
          <a:ln w="28575" cmpd="dbl"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有力无距离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963795" y="2872740"/>
            <a:ext cx="2097405" cy="657770"/>
          </a:xfrm>
          <a:prstGeom prst="roundRect">
            <a:avLst>
              <a:gd name="adj" fmla="val 35245"/>
            </a:avLst>
          </a:prstGeom>
          <a:noFill/>
          <a:ln w="28575" cmpd="dbl"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无力有距离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415655" y="2719070"/>
            <a:ext cx="3101975" cy="946785"/>
          </a:xfrm>
          <a:prstGeom prst="roundRect">
            <a:avLst>
              <a:gd name="adj" fmla="val 35245"/>
            </a:avLst>
          </a:prstGeom>
          <a:noFill/>
          <a:ln w="28575" cmpd="dbl">
            <a:solidFill>
              <a:schemeClr val="accent2"/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800"/>
              <a:t>有力有距离，但力和距离垂直</a:t>
            </a:r>
          </a:p>
        </p:txBody>
      </p:sp>
      <p:pic>
        <p:nvPicPr>
          <p:cNvPr id="18" name="图片 17"/>
          <p:cNvPicPr/>
          <p:nvPr/>
        </p:nvPicPr>
        <p:blipFill>
          <a:blip r:embed="rId3"/>
          <a:stretch>
            <a:fillRect/>
          </a:stretch>
        </p:blipFill>
        <p:spPr>
          <a:xfrm>
            <a:off x="400685" y="3760470"/>
            <a:ext cx="3468370" cy="260350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4"/>
          <a:stretch>
            <a:fillRect/>
          </a:stretch>
        </p:blipFill>
        <p:spPr>
          <a:xfrm>
            <a:off x="4272915" y="3760470"/>
            <a:ext cx="3479165" cy="2603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940" y="3760470"/>
            <a:ext cx="3616960" cy="260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ldLvl="0" animBg="1"/>
      <p:bldP spid="16" grpId="0" bldLvl="0" animBg="1"/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9031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03275"/>
            <a:ext cx="29921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力学中的功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71929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99795" y="1563370"/>
            <a:ext cx="4201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判断力对物体做功的条件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203450"/>
            <a:ext cx="8472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请判断下列情况中图中标出的力有没有做功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6552565" y="2978150"/>
            <a:ext cx="4323080" cy="3335020"/>
            <a:chOff x="10319" y="5008"/>
            <a:chExt cx="6808" cy="525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19" y="5008"/>
              <a:ext cx="6808" cy="5252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12345" y="5955"/>
              <a:ext cx="1499" cy="2177"/>
              <a:chOff x="2372" y="6416"/>
              <a:chExt cx="1499" cy="2177"/>
            </a:xfrm>
          </p:grpSpPr>
          <p:sp>
            <p:nvSpPr>
              <p:cNvPr id="21" name="椭圆 20"/>
              <p:cNvSpPr/>
              <p:nvPr>
                <p:custDataLst>
                  <p:tags r:id="rId5"/>
                </p:custDataLst>
              </p:nvPr>
            </p:nvSpPr>
            <p:spPr>
              <a:xfrm>
                <a:off x="3675" y="8397"/>
                <a:ext cx="196" cy="1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" name="直接箭头连接符 23"/>
              <p:cNvCxnSpPr/>
              <p:nvPr>
                <p:custDataLst>
                  <p:tags r:id="rId6"/>
                </p:custDataLst>
              </p:nvPr>
            </p:nvCxnSpPr>
            <p:spPr>
              <a:xfrm flipV="1">
                <a:off x="3773" y="6416"/>
                <a:ext cx="0" cy="2071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5" name="文本框 2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372" y="7132"/>
                <a:ext cx="1303" cy="919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rgbClr val="FF0000"/>
                    </a:solidFill>
                  </a:rPr>
                  <a:t>F</a:t>
                </a:r>
                <a:r>
                  <a:rPr lang="zh-CN" altLang="en-US" sz="3200" i="1" baseline="-25000">
                    <a:solidFill>
                      <a:srgbClr val="FF0000"/>
                    </a:solidFill>
                  </a:rPr>
                  <a:t>支</a:t>
                </a: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511810" y="3138170"/>
            <a:ext cx="5224780" cy="3671570"/>
            <a:chOff x="806" y="4942"/>
            <a:chExt cx="8228" cy="5782"/>
          </a:xfrm>
        </p:grpSpPr>
        <p:grpSp>
          <p:nvGrpSpPr>
            <p:cNvPr id="22" name="组合 21"/>
            <p:cNvGrpSpPr/>
            <p:nvPr/>
          </p:nvGrpSpPr>
          <p:grpSpPr>
            <a:xfrm>
              <a:off x="806" y="4942"/>
              <a:ext cx="8228" cy="4748"/>
              <a:chOff x="806" y="5008"/>
              <a:chExt cx="8228" cy="4748"/>
            </a:xfrm>
          </p:grpSpPr>
          <p:pic>
            <p:nvPicPr>
              <p:cNvPr id="13" name="https://docer-ks3.wpscdn.cn/picture/72868561/6b23d4e0f0e364b53b9552458c0be3e3_612.jpg" descr="在路上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6" y="5008"/>
                <a:ext cx="8228" cy="4748"/>
              </a:xfrm>
              <a:prstGeom prst="rect">
                <a:avLst/>
              </a:prstGeom>
            </p:spPr>
          </p:pic>
          <p:grpSp>
            <p:nvGrpSpPr>
              <p:cNvPr id="15" name="组合 14"/>
              <p:cNvGrpSpPr/>
              <p:nvPr/>
            </p:nvGrpSpPr>
            <p:grpSpPr>
              <a:xfrm>
                <a:off x="3130" y="6671"/>
                <a:ext cx="2893" cy="1259"/>
                <a:chOff x="978" y="7334"/>
                <a:chExt cx="2893" cy="1259"/>
              </a:xfrm>
            </p:grpSpPr>
            <p:sp>
              <p:nvSpPr>
                <p:cNvPr id="16" name="椭圆 15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3675" y="8397"/>
                  <a:ext cx="196" cy="19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7" name="直接箭头连接符 16"/>
                <p:cNvCxnSpPr/>
                <p:nvPr>
                  <p:custDataLst>
                    <p:tags r:id="rId3"/>
                  </p:custDataLst>
                </p:nvPr>
              </p:nvCxnSpPr>
              <p:spPr>
                <a:xfrm flipH="1">
                  <a:off x="1526" y="8487"/>
                  <a:ext cx="2247" cy="0"/>
                </a:xfrm>
                <a:prstGeom prst="straightConnector1">
                  <a:avLst/>
                </a:prstGeom>
                <a:ln w="34925">
                  <a:solidFill>
                    <a:srgbClr val="FF0000"/>
                  </a:solidFill>
                  <a:tailEnd type="arrow" w="lg" len="lg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18" name="文本框 17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978" y="7334"/>
                  <a:ext cx="1303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200" i="1">
                      <a:solidFill>
                        <a:srgbClr val="FF0000"/>
                      </a:solidFill>
                    </a:rPr>
                    <a:t>F</a:t>
                  </a:r>
                  <a:r>
                    <a:rPr lang="zh-CN" altLang="en-US" sz="3200" i="1" baseline="-25000">
                      <a:solidFill>
                        <a:srgbClr val="FF0000"/>
                      </a:solidFill>
                    </a:rPr>
                    <a:t>牵</a:t>
                  </a:r>
                </a:p>
              </p:txBody>
            </p:sp>
          </p:grpSp>
        </p:grpSp>
        <p:sp>
          <p:nvSpPr>
            <p:cNvPr id="26" name="文本框 25"/>
            <p:cNvSpPr txBox="1"/>
            <p:nvPr/>
          </p:nvSpPr>
          <p:spPr>
            <a:xfrm>
              <a:off x="2754" y="9902"/>
              <a:ext cx="43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加速行驶的汽车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9031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03275"/>
            <a:ext cx="22040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功的计算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71929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99795" y="1563370"/>
            <a:ext cx="9645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有了功的表达式，我们就可以定量地计算做功的多少。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55600" y="2216785"/>
            <a:ext cx="848995" cy="558165"/>
            <a:chOff x="329792" y="1226414"/>
            <a:chExt cx="316182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32979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93750" y="2261870"/>
            <a:ext cx="72186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例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 </a:t>
            </a:r>
            <a:r>
              <a:rPr 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目前，我国正在大力推广装配式建筑。这种建筑方式不仅施工效率高，还能大幅度降低能耗，避免现场粉尘。泥浆等污染，实现绿色施工。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取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10N/kg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</a:t>
            </a:r>
          </a:p>
          <a:p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(1)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把质量为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1.5t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的构件匀速提升到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30m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高的楼顶，竖直向上的拉力做了多少功？</a:t>
            </a:r>
            <a:endParaRPr lang="en-US" altLang="zh-CN" sz="2800">
              <a:latin typeface="Times New Roman" panose="02020603050405020304" pitchFamily="18" charset="0"/>
              <a:ea typeface="方正教材规范楷体_GBK" panose="02000000000000000000" charset="-122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(2)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依据需要，又将这个构件沿水平方向匀速移动了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。在水平运动阶段，竖直向上的拉力又做了多少功？</a:t>
            </a:r>
          </a:p>
        </p:txBody>
      </p:sp>
      <p:pic>
        <p:nvPicPr>
          <p:cNvPr id="13" name="https://docer-ks3.wpscdn.cn/picture/198800704/814945cf5ac87ea04de44405eeba62f5_612.jpg" descr="工业区。奥地利格拉茨生产设备的起重机卸载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430" y="2085340"/>
            <a:ext cx="3079115" cy="46208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9031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03275"/>
            <a:ext cx="22040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功的计算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39470" y="1386840"/>
            <a:ext cx="11072495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5000"/>
              </a:lnSpc>
            </a:pPr>
            <a:r>
              <a:rPr lang="zh-CN" altLang="en-US" sz="2400">
                <a:solidFill>
                  <a:srgbClr val="FF0000"/>
                </a:solidFill>
              </a:rPr>
              <a:t>解：</a:t>
            </a:r>
          </a:p>
          <a:p>
            <a:pPr indent="0" fontAlgn="auto">
              <a:lnSpc>
                <a:spcPct val="125000"/>
              </a:lnSpc>
            </a:pPr>
            <a:r>
              <a:rPr lang="en-US" altLang="zh-CN" sz="2400">
                <a:solidFill>
                  <a:srgbClr val="FF0000"/>
                </a:solidFill>
              </a:rPr>
              <a:t>(1) </a:t>
            </a:r>
            <a:r>
              <a:rPr lang="zh-CN" altLang="en-US" sz="2400">
                <a:solidFill>
                  <a:srgbClr val="FF0000"/>
                </a:solidFill>
              </a:rPr>
              <a:t>构件在竖直方向上做匀速直线运动，构件所受的拉力与重力大小相等，即：</a:t>
            </a:r>
          </a:p>
          <a:p>
            <a:pPr indent="0" algn="ctr" fontAlgn="auto">
              <a:lnSpc>
                <a:spcPct val="125000"/>
              </a:lnSpc>
            </a:pPr>
            <a:r>
              <a:rPr lang="en-US" altLang="zh-CN" sz="2400" i="1">
                <a:solidFill>
                  <a:srgbClr val="FF0000"/>
                </a:solidFill>
              </a:rPr>
              <a:t>F=G=mg=</a:t>
            </a:r>
            <a:r>
              <a:rPr lang="en-US" altLang="zh-CN" sz="2400">
                <a:solidFill>
                  <a:srgbClr val="FF0000"/>
                </a:solidFill>
              </a:rPr>
              <a:t>1.5</a:t>
            </a:r>
            <a:r>
              <a:rPr lang="zh-CN" altLang="en-US" sz="2400">
                <a:solidFill>
                  <a:srgbClr val="FF0000"/>
                </a:solidFill>
              </a:rPr>
              <a:t>×</a:t>
            </a:r>
            <a:r>
              <a:rPr lang="en-US" altLang="zh-CN" sz="2400">
                <a:solidFill>
                  <a:srgbClr val="FF0000"/>
                </a:solidFill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</a:rPr>
              <a:t>3</a:t>
            </a:r>
            <a:r>
              <a:rPr lang="en-US" altLang="zh-CN" sz="2400">
                <a:solidFill>
                  <a:srgbClr val="FF0000"/>
                </a:solidFill>
              </a:rPr>
              <a:t>kg</a:t>
            </a:r>
            <a:r>
              <a:rPr lang="zh-CN" altLang="en-US" sz="2400">
                <a:solidFill>
                  <a:srgbClr val="FF0000"/>
                </a:solidFill>
              </a:rPr>
              <a:t>×</a:t>
            </a:r>
            <a:r>
              <a:rPr lang="en-US" altLang="zh-CN" sz="2400">
                <a:solidFill>
                  <a:srgbClr val="FF0000"/>
                </a:solidFill>
              </a:rPr>
              <a:t>10N/kg=1.5</a:t>
            </a:r>
            <a:r>
              <a:rPr lang="zh-CN" altLang="en-US" sz="2400">
                <a:solidFill>
                  <a:srgbClr val="FF0000"/>
                </a:solidFill>
              </a:rPr>
              <a:t>×</a:t>
            </a:r>
            <a:r>
              <a:rPr lang="en-US" altLang="zh-CN" sz="2400">
                <a:solidFill>
                  <a:srgbClr val="FF0000"/>
                </a:solidFill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</a:rPr>
              <a:t>4</a:t>
            </a:r>
            <a:r>
              <a:rPr lang="en-US" altLang="zh-CN" sz="2400">
                <a:solidFill>
                  <a:srgbClr val="FF0000"/>
                </a:solidFill>
              </a:rPr>
              <a:t>N</a:t>
            </a:r>
            <a:endParaRPr lang="zh-CN" altLang="en-US" sz="2400" i="1">
              <a:solidFill>
                <a:srgbClr val="FF0000"/>
              </a:solidFill>
            </a:endParaRPr>
          </a:p>
          <a:p>
            <a:pPr indent="0" fontAlgn="auto">
              <a:lnSpc>
                <a:spcPct val="125000"/>
              </a:lnSpc>
            </a:pPr>
            <a:r>
              <a:rPr lang="zh-CN" altLang="en-US" sz="2400">
                <a:solidFill>
                  <a:srgbClr val="FF0000"/>
                </a:solidFill>
              </a:rPr>
              <a:t>构件在竖直方向上移动的距离</a:t>
            </a:r>
          </a:p>
          <a:p>
            <a:pPr indent="0" algn="ctr" fontAlgn="auto">
              <a:lnSpc>
                <a:spcPct val="125000"/>
              </a:lnSpc>
            </a:pPr>
            <a:r>
              <a:rPr lang="en-US" altLang="zh-CN" sz="2400" i="1">
                <a:solidFill>
                  <a:srgbClr val="FF0000"/>
                </a:solidFill>
              </a:rPr>
              <a:t>s</a:t>
            </a:r>
            <a:r>
              <a:rPr lang="en-US" altLang="zh-CN" sz="2400">
                <a:solidFill>
                  <a:srgbClr val="FF0000"/>
                </a:solidFill>
              </a:rPr>
              <a:t>=30m</a:t>
            </a:r>
            <a:endParaRPr lang="zh-CN" altLang="en-US" sz="2400">
              <a:solidFill>
                <a:srgbClr val="FF0000"/>
              </a:solidFill>
            </a:endParaRPr>
          </a:p>
          <a:p>
            <a:pPr indent="0" fontAlgn="auto">
              <a:lnSpc>
                <a:spcPct val="125000"/>
              </a:lnSpc>
            </a:pPr>
            <a:r>
              <a:rPr lang="zh-CN" altLang="en-US" sz="2400">
                <a:solidFill>
                  <a:srgbClr val="FF0000"/>
                </a:solidFill>
              </a:rPr>
              <a:t>所以，拉力做的功</a:t>
            </a:r>
          </a:p>
          <a:p>
            <a:pPr indent="0" algn="ctr" fontAlgn="auto">
              <a:lnSpc>
                <a:spcPct val="125000"/>
              </a:lnSpc>
            </a:pPr>
            <a:r>
              <a:rPr lang="en-US" altLang="zh-CN" sz="2400" i="1">
                <a:solidFill>
                  <a:srgbClr val="FF0000"/>
                </a:solidFill>
              </a:rPr>
              <a:t>W=Fs</a:t>
            </a:r>
            <a:r>
              <a:rPr lang="en-US" altLang="zh-CN" sz="2400">
                <a:solidFill>
                  <a:srgbClr val="FF0000"/>
                </a:solidFill>
              </a:rPr>
              <a:t>=1.5</a:t>
            </a:r>
            <a:r>
              <a:rPr lang="zh-CN" altLang="en-US" sz="2400">
                <a:solidFill>
                  <a:srgbClr val="FF0000"/>
                </a:solidFill>
              </a:rPr>
              <a:t>×</a:t>
            </a:r>
            <a:r>
              <a:rPr lang="en-US" altLang="zh-CN" sz="2400">
                <a:solidFill>
                  <a:srgbClr val="FF0000"/>
                </a:solidFill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</a:rPr>
              <a:t>4</a:t>
            </a:r>
            <a:r>
              <a:rPr lang="en-US" altLang="zh-CN" sz="2400">
                <a:solidFill>
                  <a:srgbClr val="FF0000"/>
                </a:solidFill>
              </a:rPr>
              <a:t>N</a:t>
            </a:r>
            <a:r>
              <a:rPr lang="zh-CN" altLang="en-US" sz="2400">
                <a:solidFill>
                  <a:srgbClr val="FF0000"/>
                </a:solidFill>
              </a:rPr>
              <a:t>×</a:t>
            </a:r>
            <a:r>
              <a:rPr lang="en-US" altLang="zh-CN" sz="2400">
                <a:solidFill>
                  <a:srgbClr val="FF0000"/>
                </a:solidFill>
              </a:rPr>
              <a:t>30m=4.5</a:t>
            </a:r>
            <a:r>
              <a:rPr lang="zh-CN" altLang="en-US" sz="2400">
                <a:solidFill>
                  <a:srgbClr val="FF0000"/>
                </a:solidFill>
              </a:rPr>
              <a:t>×</a:t>
            </a:r>
            <a:r>
              <a:rPr lang="en-US" altLang="zh-CN" sz="2400">
                <a:solidFill>
                  <a:srgbClr val="FF0000"/>
                </a:solidFill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</a:rPr>
              <a:t>5</a:t>
            </a:r>
            <a:r>
              <a:rPr lang="en-US" altLang="zh-CN" sz="2400">
                <a:solidFill>
                  <a:srgbClr val="FF0000"/>
                </a:solidFill>
              </a:rPr>
              <a:t>J</a:t>
            </a:r>
          </a:p>
          <a:p>
            <a:pPr indent="0" fontAlgn="auto">
              <a:lnSpc>
                <a:spcPct val="125000"/>
              </a:lnSpc>
            </a:pPr>
            <a:r>
              <a:rPr lang="en-US" altLang="zh-CN" sz="2400">
                <a:solidFill>
                  <a:srgbClr val="FF0000"/>
                </a:solidFill>
              </a:rPr>
              <a:t>(2) </a:t>
            </a:r>
            <a:r>
              <a:rPr lang="zh-CN" altLang="en-US" sz="2400">
                <a:solidFill>
                  <a:srgbClr val="FF0000"/>
                </a:solidFill>
              </a:rPr>
              <a:t>拉力的方向竖直向上。构件在水平方向上移动了</a:t>
            </a:r>
            <a:r>
              <a:rPr lang="en-US" altLang="zh-CN" sz="2400">
                <a:solidFill>
                  <a:srgbClr val="FF0000"/>
                </a:solidFill>
              </a:rPr>
              <a:t>3m</a:t>
            </a:r>
            <a:r>
              <a:rPr lang="zh-CN" altLang="en-US" sz="2400">
                <a:solidFill>
                  <a:srgbClr val="FF0000"/>
                </a:solidFill>
              </a:rPr>
              <a:t>，但在竖直方向上没有移动距离，即</a:t>
            </a:r>
            <a:r>
              <a:rPr lang="en-US" altLang="zh-CN" sz="2400" i="1">
                <a:solidFill>
                  <a:srgbClr val="FF0000"/>
                </a:solidFill>
              </a:rPr>
              <a:t>s</a:t>
            </a:r>
            <a:r>
              <a:rPr lang="en-US" altLang="en-US" sz="2400" i="1">
                <a:solidFill>
                  <a:srgbClr val="FF0000"/>
                </a:solidFill>
              </a:rPr>
              <a:t>´</a:t>
            </a:r>
            <a:r>
              <a:rPr lang="en-US" altLang="zh-CN" sz="2400">
                <a:solidFill>
                  <a:srgbClr val="FF0000"/>
                </a:solidFill>
              </a:rPr>
              <a:t>=0</a:t>
            </a:r>
            <a:r>
              <a:rPr lang="zh-CN" altLang="en-US" sz="2400">
                <a:solidFill>
                  <a:srgbClr val="FF0000"/>
                </a:solidFill>
              </a:rPr>
              <a:t>。所以，拉力做的功</a:t>
            </a:r>
          </a:p>
          <a:p>
            <a:pPr indent="0" algn="ctr" fontAlgn="auto">
              <a:lnSpc>
                <a:spcPct val="125000"/>
              </a:lnSpc>
            </a:pPr>
            <a:r>
              <a:rPr lang="en-US" altLang="zh-CN" sz="2400" i="1">
                <a:solidFill>
                  <a:srgbClr val="FF0000"/>
                </a:solidFill>
              </a:rPr>
              <a:t>W</a:t>
            </a:r>
            <a:r>
              <a:rPr lang="en-US" altLang="en-US" sz="2400" i="1">
                <a:solidFill>
                  <a:srgbClr val="FF0000"/>
                </a:solidFill>
              </a:rPr>
              <a:t>´=Fs´</a:t>
            </a:r>
            <a:r>
              <a:rPr lang="en-US" altLang="en-US" sz="2400">
                <a:solidFill>
                  <a:srgbClr val="FF0000"/>
                </a:solidFill>
              </a:rPr>
              <a:t>=0</a:t>
            </a:r>
          </a:p>
          <a:p>
            <a:pPr indent="0" fontAlgn="auto">
              <a:lnSpc>
                <a:spcPct val="125000"/>
              </a:lnSpc>
            </a:pPr>
            <a:r>
              <a:rPr lang="zh-CN" altLang="en-US" sz="2400">
                <a:solidFill>
                  <a:srgbClr val="FF0000"/>
                </a:solidFill>
              </a:rPr>
              <a:t>在竖直上升阶段，拉力做的功为</a:t>
            </a:r>
            <a:r>
              <a:rPr lang="en-US" altLang="zh-CN" sz="2400">
                <a:solidFill>
                  <a:srgbClr val="FF0000"/>
                </a:solidFill>
              </a:rPr>
              <a:t>4.5</a:t>
            </a:r>
            <a:r>
              <a:rPr lang="zh-CN" altLang="en-US" sz="2400">
                <a:solidFill>
                  <a:srgbClr val="FF0000"/>
                </a:solidFill>
              </a:rPr>
              <a:t>×</a:t>
            </a:r>
            <a:r>
              <a:rPr lang="en-US" altLang="zh-CN" sz="2400">
                <a:solidFill>
                  <a:srgbClr val="FF0000"/>
                </a:solidFill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</a:rPr>
              <a:t>5</a:t>
            </a:r>
            <a:r>
              <a:rPr lang="en-US" altLang="zh-CN" sz="2400">
                <a:solidFill>
                  <a:srgbClr val="FF0000"/>
                </a:solidFill>
              </a:rPr>
              <a:t>J</a:t>
            </a:r>
            <a:r>
              <a:rPr lang="zh-CN" altLang="en-US" sz="2400">
                <a:solidFill>
                  <a:srgbClr val="FF0000"/>
                </a:solidFill>
              </a:rPr>
              <a:t>。在水平运动阶段，拉力做的功为</a:t>
            </a:r>
            <a:r>
              <a:rPr lang="en-US" altLang="zh-CN" sz="2400">
                <a:solidFill>
                  <a:srgbClr val="FF0000"/>
                </a:solidFill>
              </a:rPr>
              <a:t>0</a:t>
            </a:r>
            <a:r>
              <a:rPr lang="zh-CN" altLang="en-US" sz="2400">
                <a:solidFill>
                  <a:srgbClr val="FF0000"/>
                </a:solidFill>
              </a:rPr>
              <a:t>。</a:t>
            </a:r>
          </a:p>
        </p:txBody>
      </p:sp>
      <p:grpSp>
        <p:nvGrpSpPr>
          <p:cNvPr id="3" name="组合 2" descr="7b0a202020202274657874626f78223a2022220a7d0a"/>
          <p:cNvGrpSpPr/>
          <p:nvPr/>
        </p:nvGrpSpPr>
        <p:grpSpPr>
          <a:xfrm>
            <a:off x="4023995" y="2456180"/>
            <a:ext cx="6068060" cy="3020060"/>
            <a:chOff x="2675255" y="1767989"/>
            <a:chExt cx="6057900" cy="3409485"/>
          </a:xfrm>
        </p:grpSpPr>
        <p:grpSp>
          <p:nvGrpSpPr>
            <p:cNvPr id="5" name="组合 4"/>
            <p:cNvGrpSpPr/>
            <p:nvPr/>
          </p:nvGrpSpPr>
          <p:grpSpPr>
            <a:xfrm>
              <a:off x="2675255" y="2019701"/>
              <a:ext cx="6057900" cy="3028951"/>
              <a:chOff x="2675255" y="2019701"/>
              <a:chExt cx="6057900" cy="3028951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2675255" y="2019701"/>
                <a:ext cx="6057900" cy="3028951"/>
                <a:chOff x="2675255" y="2019701"/>
                <a:chExt cx="6057900" cy="3028951"/>
              </a:xfrm>
            </p:grpSpPr>
            <p:grpSp>
              <p:nvGrpSpPr>
                <p:cNvPr id="10" name="图形 1"/>
                <p:cNvGrpSpPr/>
                <p:nvPr/>
              </p:nvGrpSpPr>
              <p:grpSpPr>
                <a:xfrm>
                  <a:off x="2797809" y="2129770"/>
                  <a:ext cx="5935346" cy="2918882"/>
                  <a:chOff x="0" y="0"/>
                  <a:chExt cx="5274310" cy="2581910"/>
                </a:xfrm>
              </p:grpSpPr>
              <p:sp>
                <p:nvSpPr>
                  <p:cNvPr id="16" name="任意多边形: 形状 15"/>
                  <p:cNvSpPr/>
                  <p:nvPr/>
                </p:nvSpPr>
                <p:spPr>
                  <a:xfrm>
                    <a:off x="0" y="0"/>
                    <a:ext cx="5274310" cy="2581910"/>
                  </a:xfrm>
                  <a:custGeom>
                    <a:avLst/>
                    <a:gdLst>
                      <a:gd name="connsiteX0" fmla="*/ 0 w 5274310"/>
                      <a:gd name="connsiteY0" fmla="*/ 0 h 2581910"/>
                      <a:gd name="connsiteX1" fmla="*/ 5274310 w 5274310"/>
                      <a:gd name="connsiteY1" fmla="*/ 0 h 2581910"/>
                      <a:gd name="connsiteX2" fmla="*/ 5274310 w 5274310"/>
                      <a:gd name="connsiteY2" fmla="*/ 2581910 h 2581910"/>
                      <a:gd name="connsiteX3" fmla="*/ 0 w 5274310"/>
                      <a:gd name="connsiteY3" fmla="*/ 2581910 h 2581910"/>
                      <a:gd name="connsiteX4" fmla="*/ 0 w 5274310"/>
                      <a:gd name="connsiteY4" fmla="*/ 0 h 2581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4310" h="2581910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581910"/>
                        </a:lnTo>
                        <a:lnTo>
                          <a:pt x="0" y="25819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9F2F9"/>
                  </a:solidFill>
                  <a:ln w="845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0" y="0"/>
                    <a:ext cx="5274310" cy="2581910"/>
                  </a:xfrm>
                  <a:custGeom>
                    <a:avLst/>
                    <a:gdLst>
                      <a:gd name="connsiteX0" fmla="*/ 0 w 5274310"/>
                      <a:gd name="connsiteY0" fmla="*/ 0 h 2581910"/>
                      <a:gd name="connsiteX1" fmla="*/ 5274310 w 5274310"/>
                      <a:gd name="connsiteY1" fmla="*/ 0 h 2581910"/>
                      <a:gd name="connsiteX2" fmla="*/ 5274310 w 5274310"/>
                      <a:gd name="connsiteY2" fmla="*/ 2581910 h 2581910"/>
                      <a:gd name="connsiteX3" fmla="*/ 0 w 5274310"/>
                      <a:gd name="connsiteY3" fmla="*/ 2581910 h 2581910"/>
                      <a:gd name="connsiteX4" fmla="*/ 0 w 5274310"/>
                      <a:gd name="connsiteY4" fmla="*/ 0 h 2581910"/>
                      <a:gd name="connsiteX5" fmla="*/ 16932 w 5274310"/>
                      <a:gd name="connsiteY5" fmla="*/ 16931 h 2581910"/>
                      <a:gd name="connsiteX6" fmla="*/ 16932 w 5274310"/>
                      <a:gd name="connsiteY6" fmla="*/ 2564980 h 2581910"/>
                      <a:gd name="connsiteX7" fmla="*/ 5257378 w 5274310"/>
                      <a:gd name="connsiteY7" fmla="*/ 2564980 h 2581910"/>
                      <a:gd name="connsiteX8" fmla="*/ 5257378 w 5274310"/>
                      <a:gd name="connsiteY8" fmla="*/ 16931 h 2581910"/>
                      <a:gd name="connsiteX9" fmla="*/ 16932 w 5274310"/>
                      <a:gd name="connsiteY9" fmla="*/ 16931 h 2581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274310" h="2581910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581910"/>
                        </a:lnTo>
                        <a:lnTo>
                          <a:pt x="0" y="2581910"/>
                        </a:lnTo>
                        <a:lnTo>
                          <a:pt x="0" y="0"/>
                        </a:lnTo>
                        <a:close/>
                        <a:moveTo>
                          <a:pt x="16932" y="16931"/>
                        </a:moveTo>
                        <a:lnTo>
                          <a:pt x="16932" y="2564980"/>
                        </a:lnTo>
                        <a:lnTo>
                          <a:pt x="5257378" y="2564980"/>
                        </a:lnTo>
                        <a:lnTo>
                          <a:pt x="5257378" y="16931"/>
                        </a:lnTo>
                        <a:lnTo>
                          <a:pt x="16932" y="169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45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" name="图形 6"/>
                <p:cNvGrpSpPr/>
                <p:nvPr/>
              </p:nvGrpSpPr>
              <p:grpSpPr>
                <a:xfrm>
                  <a:off x="2675255" y="2019701"/>
                  <a:ext cx="5935346" cy="2905975"/>
                  <a:chOff x="0" y="0"/>
                  <a:chExt cx="5274310" cy="2581910"/>
                </a:xfrm>
              </p:grpSpPr>
              <p:sp>
                <p:nvSpPr>
                  <p:cNvPr id="18" name="任意多边形: 形状 13"/>
                  <p:cNvSpPr/>
                  <p:nvPr/>
                </p:nvSpPr>
                <p:spPr>
                  <a:xfrm>
                    <a:off x="0" y="0"/>
                    <a:ext cx="5274310" cy="2581910"/>
                  </a:xfrm>
                  <a:custGeom>
                    <a:avLst/>
                    <a:gdLst>
                      <a:gd name="connsiteX0" fmla="*/ 0 w 5274310"/>
                      <a:gd name="connsiteY0" fmla="*/ 0 h 2581910"/>
                      <a:gd name="connsiteX1" fmla="*/ 5274310 w 5274310"/>
                      <a:gd name="connsiteY1" fmla="*/ 0 h 2581910"/>
                      <a:gd name="connsiteX2" fmla="*/ 5274310 w 5274310"/>
                      <a:gd name="connsiteY2" fmla="*/ 2581910 h 2581910"/>
                      <a:gd name="connsiteX3" fmla="*/ 0 w 5274310"/>
                      <a:gd name="connsiteY3" fmla="*/ 2581910 h 2581910"/>
                      <a:gd name="connsiteX4" fmla="*/ 0 w 5274310"/>
                      <a:gd name="connsiteY4" fmla="*/ 0 h 2581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4310" h="2581910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581910"/>
                        </a:lnTo>
                        <a:lnTo>
                          <a:pt x="0" y="25819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45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4"/>
                  <p:cNvSpPr/>
                  <p:nvPr/>
                </p:nvSpPr>
                <p:spPr>
                  <a:xfrm>
                    <a:off x="0" y="0"/>
                    <a:ext cx="5274310" cy="2581910"/>
                  </a:xfrm>
                  <a:custGeom>
                    <a:avLst/>
                    <a:gdLst>
                      <a:gd name="connsiteX0" fmla="*/ 0 w 5274310"/>
                      <a:gd name="connsiteY0" fmla="*/ 0 h 2581910"/>
                      <a:gd name="connsiteX1" fmla="*/ 5274310 w 5274310"/>
                      <a:gd name="connsiteY1" fmla="*/ 0 h 2581910"/>
                      <a:gd name="connsiteX2" fmla="*/ 5274310 w 5274310"/>
                      <a:gd name="connsiteY2" fmla="*/ 2581910 h 2581910"/>
                      <a:gd name="connsiteX3" fmla="*/ 0 w 5274310"/>
                      <a:gd name="connsiteY3" fmla="*/ 2581910 h 2581910"/>
                      <a:gd name="connsiteX4" fmla="*/ 0 w 5274310"/>
                      <a:gd name="connsiteY4" fmla="*/ 0 h 2581910"/>
                      <a:gd name="connsiteX5" fmla="*/ 16932 w 5274310"/>
                      <a:gd name="connsiteY5" fmla="*/ 16931 h 2581910"/>
                      <a:gd name="connsiteX6" fmla="*/ 16932 w 5274310"/>
                      <a:gd name="connsiteY6" fmla="*/ 2564980 h 2581910"/>
                      <a:gd name="connsiteX7" fmla="*/ 5257378 w 5274310"/>
                      <a:gd name="connsiteY7" fmla="*/ 2564980 h 2581910"/>
                      <a:gd name="connsiteX8" fmla="*/ 5257378 w 5274310"/>
                      <a:gd name="connsiteY8" fmla="*/ 16931 h 2581910"/>
                      <a:gd name="connsiteX9" fmla="*/ 16932 w 5274310"/>
                      <a:gd name="connsiteY9" fmla="*/ 16931 h 2581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274310" h="2581910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581910"/>
                        </a:lnTo>
                        <a:lnTo>
                          <a:pt x="0" y="2581910"/>
                        </a:lnTo>
                        <a:lnTo>
                          <a:pt x="0" y="0"/>
                        </a:lnTo>
                        <a:close/>
                        <a:moveTo>
                          <a:pt x="16932" y="16931"/>
                        </a:moveTo>
                        <a:lnTo>
                          <a:pt x="16932" y="2564980"/>
                        </a:lnTo>
                        <a:lnTo>
                          <a:pt x="5257378" y="2564980"/>
                        </a:lnTo>
                        <a:lnTo>
                          <a:pt x="5257378" y="16931"/>
                        </a:lnTo>
                        <a:lnTo>
                          <a:pt x="16932" y="169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45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0" name="组合 19"/>
              <p:cNvGrpSpPr/>
              <p:nvPr/>
            </p:nvGrpSpPr>
            <p:grpSpPr>
              <a:xfrm>
                <a:off x="8153877" y="2284074"/>
                <a:ext cx="240823" cy="120651"/>
                <a:chOff x="8153877" y="2284074"/>
                <a:chExt cx="240823" cy="120651"/>
              </a:xfrm>
            </p:grpSpPr>
            <p:sp>
              <p:nvSpPr>
                <p:cNvPr id="21" name="任意多边形: 形状 9"/>
                <p:cNvSpPr/>
                <p:nvPr/>
              </p:nvSpPr>
              <p:spPr>
                <a:xfrm rot="2700000">
                  <a:off x="8274050" y="2284075"/>
                  <a:ext cx="120650" cy="120650"/>
                </a:xfrm>
                <a:custGeom>
                  <a:avLst/>
                  <a:gdLst>
                    <a:gd name="connsiteX0" fmla="*/ -6 w 121104"/>
                    <a:gd name="connsiteY0" fmla="*/ 3 h 121104"/>
                    <a:gd name="connsiteX1" fmla="*/ 121098 w 121104"/>
                    <a:gd name="connsiteY1" fmla="*/ 3 h 121104"/>
                    <a:gd name="connsiteX2" fmla="*/ 121098 w 121104"/>
                    <a:gd name="connsiteY2" fmla="*/ 121107 h 121104"/>
                    <a:gd name="connsiteX3" fmla="*/ -6 w 121104"/>
                    <a:gd name="connsiteY3" fmla="*/ 121107 h 121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104" h="121104">
                      <a:moveTo>
                        <a:pt x="-6" y="3"/>
                      </a:moveTo>
                      <a:lnTo>
                        <a:pt x="121098" y="3"/>
                      </a:lnTo>
                      <a:lnTo>
                        <a:pt x="121098" y="121107"/>
                      </a:lnTo>
                      <a:lnTo>
                        <a:pt x="-6" y="121107"/>
                      </a:lnTo>
                      <a:close/>
                    </a:path>
                  </a:pathLst>
                </a:custGeom>
                <a:solidFill>
                  <a:srgbClr val="AACCD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任意多边形: 形状 10"/>
                <p:cNvSpPr/>
                <p:nvPr/>
              </p:nvSpPr>
              <p:spPr>
                <a:xfrm rot="2700000">
                  <a:off x="8153877" y="2284074"/>
                  <a:ext cx="120650" cy="120650"/>
                </a:xfrm>
                <a:custGeom>
                  <a:avLst/>
                  <a:gdLst>
                    <a:gd name="connsiteX0" fmla="*/ -6 w 121104"/>
                    <a:gd name="connsiteY0" fmla="*/ 3 h 121104"/>
                    <a:gd name="connsiteX1" fmla="*/ 121098 w 121104"/>
                    <a:gd name="connsiteY1" fmla="*/ 3 h 121104"/>
                    <a:gd name="connsiteX2" fmla="*/ 121098 w 121104"/>
                    <a:gd name="connsiteY2" fmla="*/ 121107 h 121104"/>
                    <a:gd name="connsiteX3" fmla="*/ -6 w 121104"/>
                    <a:gd name="connsiteY3" fmla="*/ 121107 h 121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104" h="121104">
                      <a:moveTo>
                        <a:pt x="-6" y="3"/>
                      </a:moveTo>
                      <a:lnTo>
                        <a:pt x="121098" y="3"/>
                      </a:lnTo>
                      <a:lnTo>
                        <a:pt x="121098" y="121107"/>
                      </a:lnTo>
                      <a:lnTo>
                        <a:pt x="-6" y="121107"/>
                      </a:lnTo>
                      <a:close/>
                    </a:path>
                  </a:pathLst>
                </a:custGeom>
                <a:solidFill>
                  <a:srgbClr val="AACCD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2990945" y="2284074"/>
                <a:ext cx="227807" cy="120651"/>
                <a:chOff x="2990945" y="2284074"/>
                <a:chExt cx="227807" cy="120651"/>
              </a:xfrm>
            </p:grpSpPr>
            <p:sp>
              <p:nvSpPr>
                <p:cNvPr id="24" name="任意多边形: 形状 7"/>
                <p:cNvSpPr/>
                <p:nvPr/>
              </p:nvSpPr>
              <p:spPr>
                <a:xfrm rot="2700000">
                  <a:off x="3098102" y="2284075"/>
                  <a:ext cx="120650" cy="120650"/>
                </a:xfrm>
                <a:custGeom>
                  <a:avLst/>
                  <a:gdLst>
                    <a:gd name="connsiteX0" fmla="*/ -6 w 121104"/>
                    <a:gd name="connsiteY0" fmla="*/ 3 h 121104"/>
                    <a:gd name="connsiteX1" fmla="*/ 121098 w 121104"/>
                    <a:gd name="connsiteY1" fmla="*/ 3 h 121104"/>
                    <a:gd name="connsiteX2" fmla="*/ 121098 w 121104"/>
                    <a:gd name="connsiteY2" fmla="*/ 121107 h 121104"/>
                    <a:gd name="connsiteX3" fmla="*/ -6 w 121104"/>
                    <a:gd name="connsiteY3" fmla="*/ 121107 h 121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104" h="121104">
                      <a:moveTo>
                        <a:pt x="-6" y="3"/>
                      </a:moveTo>
                      <a:lnTo>
                        <a:pt x="121098" y="3"/>
                      </a:lnTo>
                      <a:lnTo>
                        <a:pt x="121098" y="121107"/>
                      </a:lnTo>
                      <a:lnTo>
                        <a:pt x="-6" y="121107"/>
                      </a:lnTo>
                      <a:close/>
                    </a:path>
                  </a:pathLst>
                </a:custGeom>
                <a:solidFill>
                  <a:srgbClr val="AACCD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任意多边形: 形状 8"/>
                <p:cNvSpPr/>
                <p:nvPr/>
              </p:nvSpPr>
              <p:spPr>
                <a:xfrm rot="2700000">
                  <a:off x="2990945" y="2284074"/>
                  <a:ext cx="120650" cy="120650"/>
                </a:xfrm>
                <a:custGeom>
                  <a:avLst/>
                  <a:gdLst>
                    <a:gd name="connsiteX0" fmla="*/ -6 w 121104"/>
                    <a:gd name="connsiteY0" fmla="*/ 3 h 121104"/>
                    <a:gd name="connsiteX1" fmla="*/ 121098 w 121104"/>
                    <a:gd name="connsiteY1" fmla="*/ 3 h 121104"/>
                    <a:gd name="connsiteX2" fmla="*/ 121098 w 121104"/>
                    <a:gd name="connsiteY2" fmla="*/ 121107 h 121104"/>
                    <a:gd name="connsiteX3" fmla="*/ -6 w 121104"/>
                    <a:gd name="connsiteY3" fmla="*/ 121107 h 121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104" h="121104">
                      <a:moveTo>
                        <a:pt x="-6" y="3"/>
                      </a:moveTo>
                      <a:lnTo>
                        <a:pt x="121098" y="3"/>
                      </a:lnTo>
                      <a:lnTo>
                        <a:pt x="121098" y="121107"/>
                      </a:lnTo>
                      <a:lnTo>
                        <a:pt x="-6" y="121107"/>
                      </a:lnTo>
                      <a:close/>
                    </a:path>
                  </a:pathLst>
                </a:custGeom>
                <a:solidFill>
                  <a:srgbClr val="AACCD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26" name="文本框 25"/>
            <p:cNvSpPr txBox="1"/>
            <p:nvPr/>
          </p:nvSpPr>
          <p:spPr>
            <a:xfrm>
              <a:off x="3073112" y="1767989"/>
              <a:ext cx="5226402" cy="34094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70000"/>
                </a:lnSpc>
              </a:pP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解决与做功有关的问题时，要明确</a:t>
              </a:r>
              <a:r>
                <a:rPr lang="zh-CN" altLang="en-US" sz="2800" b="1" dirty="0">
                  <a:solidFill>
                    <a:schemeClr val="accent5"/>
                  </a:solidFill>
                  <a:latin typeface="微软雅黑" panose="020B0503020204020204" charset="-122"/>
                  <a:ea typeface="微软雅黑" panose="020B0503020204020204" charset="-122"/>
                </a:rPr>
                <a:t>做功的力和在这个力的方向上移动的距离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，最后算出功的大小。</a:t>
              </a:r>
              <a:endParaRPr lang="zh-CN" altLang="en-US" sz="2800" dirty="0"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8368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96645"/>
            <a:ext cx="22040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功的计算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4900" y="193836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99795" y="1782445"/>
            <a:ext cx="3443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日常活动的功的大小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2477770"/>
            <a:ext cx="9743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在日常生活中，我们可估计一些力做功的大概值。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" y="3005455"/>
            <a:ext cx="3000375" cy="2653665"/>
          </a:xfrm>
          <a:prstGeom prst="rect">
            <a:avLst/>
          </a:prstGeom>
          <a:ln w="19050" cmpd="dbl">
            <a:solidFill>
              <a:schemeClr val="accent5"/>
            </a:solidFill>
            <a:prstDash val="dash"/>
          </a:ln>
        </p:spPr>
      </p:pic>
      <p:sp>
        <p:nvSpPr>
          <p:cNvPr id="5" name="文本框 4"/>
          <p:cNvSpPr txBox="1"/>
          <p:nvPr/>
        </p:nvSpPr>
        <p:spPr>
          <a:xfrm>
            <a:off x="739775" y="5659120"/>
            <a:ext cx="2999740" cy="829945"/>
          </a:xfrm>
          <a:prstGeom prst="rect">
            <a:avLst/>
          </a:prstGeom>
          <a:noFill/>
          <a:ln w="22225" cmpd="dbl">
            <a:solidFill>
              <a:schemeClr val="accent5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将两个鸡蛋举高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1m</a:t>
            </a:r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，做功约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1J</a:t>
            </a:r>
          </a:p>
        </p:txBody>
      </p:sp>
      <p:pic>
        <p:nvPicPr>
          <p:cNvPr id="9" name="https://docer-ks3.wpscdn.cn/picture/70105502/c35b22d8395b6e0e7e5ce9036dd4897e_612.jpg" descr="Water Bottle"/>
          <p:cNvPicPr>
            <a:picLocks noChangeAspect="1"/>
          </p:cNvPicPr>
          <p:nvPr/>
        </p:nvPicPr>
        <p:blipFill>
          <a:blip r:embed="rId4"/>
          <a:srcRect t="15240" b="24338"/>
          <a:stretch>
            <a:fillRect/>
          </a:stretch>
        </p:blipFill>
        <p:spPr>
          <a:xfrm>
            <a:off x="4479925" y="2993390"/>
            <a:ext cx="2903220" cy="2632710"/>
          </a:xfrm>
          <a:prstGeom prst="rect">
            <a:avLst/>
          </a:prstGeom>
          <a:ln w="19050" cmpd="dbl">
            <a:solidFill>
              <a:schemeClr val="accent2"/>
            </a:solidFill>
            <a:prstDash val="dash"/>
          </a:ln>
        </p:spPr>
      </p:pic>
      <p:sp>
        <p:nvSpPr>
          <p:cNvPr id="10" name="文本框 9"/>
          <p:cNvSpPr txBox="1"/>
          <p:nvPr/>
        </p:nvSpPr>
        <p:spPr>
          <a:xfrm>
            <a:off x="4479925" y="5647055"/>
            <a:ext cx="2903220" cy="1089660"/>
          </a:xfrm>
          <a:prstGeom prst="rect">
            <a:avLst/>
          </a:prstGeom>
          <a:noFill/>
          <a:ln w="19050" cmpd="dbl">
            <a:solidFill>
              <a:schemeClr val="accent2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将一瓶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500mL</a:t>
            </a:r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的矿泉水从地上拿起并举过头顶，做功约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10J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555" y="3005455"/>
            <a:ext cx="3522345" cy="2641600"/>
          </a:xfrm>
          <a:prstGeom prst="rect">
            <a:avLst/>
          </a:prstGeom>
          <a:ln w="22225" cmpd="dbl">
            <a:solidFill>
              <a:schemeClr val="accent6"/>
            </a:solidFill>
            <a:prstDash val="dash"/>
          </a:ln>
        </p:spPr>
      </p:pic>
      <p:sp>
        <p:nvSpPr>
          <p:cNvPr id="16" name="文本框 15"/>
          <p:cNvSpPr txBox="1"/>
          <p:nvPr/>
        </p:nvSpPr>
        <p:spPr>
          <a:xfrm>
            <a:off x="8123555" y="5652770"/>
            <a:ext cx="3502660" cy="829945"/>
          </a:xfrm>
          <a:prstGeom prst="rect">
            <a:avLst/>
          </a:prstGeom>
          <a:noFill/>
          <a:ln w="22225" cmpd="dbl">
            <a:solidFill>
              <a:schemeClr val="accent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将一袋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10kg</a:t>
            </a:r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的大米从地面扛到肩上，做功约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150J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10" grpId="0" bldLvl="0" animBg="1"/>
      <p:bldP spid="1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26210" y="1258570"/>
            <a:ext cx="911034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</a:t>
            </a:r>
            <a:r>
              <a:rPr lang="zh-CN" altLang="en-US" sz="2800"/>
              <a:t>．起重机将</a:t>
            </a:r>
            <a:r>
              <a:rPr lang="en-US" altLang="zh-CN" sz="2800"/>
              <a:t>1000N</a:t>
            </a:r>
            <a:r>
              <a:rPr lang="zh-CN" altLang="en-US" sz="2800"/>
              <a:t>的重物先竖直向上匀速提升</a:t>
            </a:r>
            <a:r>
              <a:rPr lang="en-US" altLang="zh-CN" sz="2800"/>
              <a:t>3m</a:t>
            </a:r>
            <a:r>
              <a:rPr lang="zh-CN" altLang="en-US" sz="2800"/>
              <a:t>，再悬停</a:t>
            </a:r>
            <a:r>
              <a:rPr lang="en-US" altLang="zh-CN" sz="2800"/>
              <a:t>6s</a:t>
            </a:r>
            <a:r>
              <a:rPr lang="zh-CN" altLang="en-US" sz="2800"/>
              <a:t>，起重机对重物做功情况是（</a:t>
            </a:r>
            <a:r>
              <a:rPr lang="en-US" sz="2800"/>
              <a:t>       </a:t>
            </a:r>
            <a:r>
              <a:rPr lang="zh-CN" altLang="en-US" sz="2800"/>
              <a:t>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．提升过程做了功，悬停过程做了功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．提升过程不做功，悬停过程不做功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．提升过程不做功，悬停过程做了功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．提升过程做了功，悬停过程不做功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589395" y="2062480"/>
            <a:ext cx="1005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6385" y="2178685"/>
            <a:ext cx="9079230" cy="276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某老旧小区改造工地，工人用起重机将重</a:t>
            </a:r>
            <a:r>
              <a:rPr lang="en-US" altLang="zh-CN" sz="2800"/>
              <a:t>1.2</a:t>
            </a:r>
            <a:r>
              <a:rPr lang="zh-CN" altLang="en-US" sz="2800"/>
              <a:t>×</a:t>
            </a:r>
            <a:r>
              <a:rPr lang="en-US" altLang="zh-CN" sz="2800"/>
              <a:t>10</a:t>
            </a:r>
            <a:r>
              <a:rPr lang="en-US" altLang="zh-CN" sz="3200" baseline="30000"/>
              <a:t>4</a:t>
            </a:r>
            <a:r>
              <a:rPr lang="en-US" altLang="zh-CN" sz="3200"/>
              <a:t>N</a:t>
            </a:r>
            <a:r>
              <a:rPr lang="zh-CN" altLang="en-US" sz="2800"/>
              <a:t>的施工材料匀速吊上</a:t>
            </a:r>
            <a:r>
              <a:rPr lang="en-US" altLang="zh-CN" sz="2800"/>
              <a:t>6m</a:t>
            </a:r>
            <a:r>
              <a:rPr lang="zh-CN" altLang="en-US" sz="2800"/>
              <a:t>高工作台，用了</a:t>
            </a:r>
            <a:r>
              <a:rPr lang="en-US" altLang="zh-CN" sz="2800"/>
              <a:t>10s</a:t>
            </a:r>
            <a:r>
              <a:rPr lang="zh-CN" altLang="en-US" sz="2800"/>
              <a:t>。施工材料上升的速度是</a:t>
            </a:r>
            <a:r>
              <a:rPr lang="en-US" altLang="zh-CN" sz="2800"/>
              <a:t>___________m/s</a:t>
            </a:r>
            <a:r>
              <a:rPr lang="zh-CN" altLang="en-US" sz="2800"/>
              <a:t>；起重机对施工材料做功</a:t>
            </a:r>
            <a:r>
              <a:rPr lang="en-US" altLang="zh-CN" sz="2800"/>
              <a:t>___________J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479165" y="3599180"/>
            <a:ext cx="1005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0.6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22450" y="4182745"/>
            <a:ext cx="1656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7.2</a:t>
            </a:r>
            <a:r>
              <a:rPr lang="zh-CN" altLang="en-US" sz="3200" b="1">
                <a:solidFill>
                  <a:srgbClr val="FF0000"/>
                </a:solidFill>
              </a:rPr>
              <a:t>×</a:t>
            </a:r>
            <a:r>
              <a:rPr lang="en-US" altLang="zh-CN" sz="3200" b="1">
                <a:solidFill>
                  <a:srgbClr val="FF0000"/>
                </a:solidFill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9160" y="1092200"/>
            <a:ext cx="665861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3. </a:t>
            </a:r>
            <a:r>
              <a:rPr lang="zh-CN" altLang="en-US" sz="2800"/>
              <a:t>周末，小成同学骑自行车前往离家较近的邓小平图书馆研修学习。在某段平直的公路上，其运动的图像如图所示。已知小成和自行车总重力为</a:t>
            </a:r>
            <a:r>
              <a:rPr lang="en-US" altLang="zh-CN" sz="2800"/>
              <a:t>600N</a:t>
            </a:r>
            <a:r>
              <a:rPr lang="zh-CN" altLang="en-US" sz="2800"/>
              <a:t>，运动时所受阻力大小恒为总重力的</a:t>
            </a:r>
            <a:r>
              <a:rPr lang="en-US" altLang="zh-CN" sz="2800"/>
              <a:t>0.2</a:t>
            </a:r>
            <a:r>
              <a:rPr lang="zh-CN" altLang="en-US" sz="2800"/>
              <a:t>倍；</a:t>
            </a:r>
          </a:p>
          <a:p>
            <a:r>
              <a:rPr lang="zh-CN" altLang="en-US" sz="2800"/>
              <a:t>（</a:t>
            </a:r>
            <a:r>
              <a:rPr lang="en-US" altLang="zh-CN" sz="2800"/>
              <a:t>1</a:t>
            </a:r>
            <a:r>
              <a:rPr lang="zh-CN" altLang="en-US" sz="2800"/>
              <a:t>）求自行车在匀速直线运动时所通过的路程；</a:t>
            </a:r>
          </a:p>
        </p:txBody>
      </p:sp>
      <p:pic>
        <p:nvPicPr>
          <p:cNvPr id="19" name="图片 19" descr="@@@c14dec88-e250-4f0f-9894-7a3219dd32e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570" y="1268730"/>
            <a:ext cx="3763645" cy="2676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73785" y="4029710"/>
            <a:ext cx="935799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解：由图可知，自行车从第</a:t>
            </a:r>
            <a:r>
              <a:rPr lang="en-US" altLang="zh-CN" sz="2800">
                <a:solidFill>
                  <a:srgbClr val="FF0000"/>
                </a:solidFill>
              </a:rPr>
              <a:t>10s</a:t>
            </a:r>
            <a:r>
              <a:rPr lang="zh-CN" altLang="en-US" sz="2800">
                <a:solidFill>
                  <a:srgbClr val="FF0000"/>
                </a:solidFill>
              </a:rPr>
              <a:t>开始做匀速直线运动，速度为</a:t>
            </a:r>
            <a:r>
              <a:rPr lang="en-US" altLang="zh-CN" sz="2800">
                <a:solidFill>
                  <a:srgbClr val="FF0000"/>
                </a:solidFill>
              </a:rPr>
              <a:t>5m/s</a:t>
            </a:r>
            <a:r>
              <a:rPr lang="zh-CN" altLang="en-US" sz="2800">
                <a:solidFill>
                  <a:srgbClr val="FF0000"/>
                </a:solidFill>
              </a:rPr>
              <a:t>，所以自行车在匀速直线运动时所通过的路程</a:t>
            </a:r>
          </a:p>
          <a:p>
            <a:pPr algn="ctr">
              <a:lnSpc>
                <a:spcPct val="150000"/>
              </a:lnSpc>
            </a:pPr>
            <a:r>
              <a:rPr lang="en-US" altLang="zh-CN" sz="2800" i="1">
                <a:solidFill>
                  <a:srgbClr val="FF0000"/>
                </a:solidFill>
              </a:rPr>
              <a:t>s=vt </a:t>
            </a:r>
            <a:r>
              <a:rPr lang="en-US" altLang="zh-CN" sz="2800">
                <a:solidFill>
                  <a:srgbClr val="FF0000"/>
                </a:solidFill>
              </a:rPr>
              <a:t>=5m/s</a:t>
            </a:r>
            <a:r>
              <a:rPr lang="en-US" altLang="en-US" sz="2800">
                <a:solidFill>
                  <a:srgbClr val="FF0000"/>
                </a:solidFill>
              </a:rPr>
              <a:t>×</a:t>
            </a:r>
            <a:r>
              <a:rPr lang="zh-CN" altLang="en-US" sz="2800">
                <a:solidFill>
                  <a:srgbClr val="FF0000"/>
                </a:solidFill>
              </a:rPr>
              <a:t>（</a:t>
            </a:r>
            <a:r>
              <a:rPr lang="en-US" altLang="zh-CN" sz="2800">
                <a:solidFill>
                  <a:srgbClr val="FF0000"/>
                </a:solidFill>
              </a:rPr>
              <a:t>50s-10s</a:t>
            </a:r>
            <a:r>
              <a:rPr lang="zh-CN" altLang="en-US" sz="2800">
                <a:solidFill>
                  <a:srgbClr val="FF0000"/>
                </a:solidFill>
              </a:rPr>
              <a:t>）</a:t>
            </a:r>
            <a:r>
              <a:rPr lang="en-US" altLang="zh-CN" sz="2800">
                <a:solidFill>
                  <a:srgbClr val="FF0000"/>
                </a:solidFill>
              </a:rPr>
              <a:t>=200m</a:t>
            </a:r>
          </a:p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答：自行车在匀速直线运动时所通过的路程为</a:t>
            </a:r>
            <a:r>
              <a:rPr lang="en-US" altLang="zh-CN" sz="2800">
                <a:solidFill>
                  <a:srgbClr val="FF0000"/>
                </a:solidFill>
              </a:rPr>
              <a:t>200m</a:t>
            </a:r>
            <a:r>
              <a:rPr lang="zh-CN" altLang="en-US" sz="2800">
                <a:solidFill>
                  <a:srgbClr val="FF0000"/>
                </a:solidFill>
              </a:rPr>
              <a:t>；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5175" y="771525"/>
            <a:ext cx="1079563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周末，小成同学骑自行车前往离家较近的邓小平图书馆研修学习。在某段平直的公路上，其运动的图像如图所示。已知小成和自行车总重力为</a:t>
            </a:r>
            <a:r>
              <a:rPr lang="en-US" altLang="zh-CN" sz="2800"/>
              <a:t>600N</a:t>
            </a:r>
            <a:r>
              <a:rPr lang="zh-CN" altLang="en-US" sz="2800"/>
              <a:t>，运动时所受阻力大小恒为总重力的</a:t>
            </a:r>
            <a:r>
              <a:rPr lang="en-US" altLang="zh-CN" sz="2800"/>
              <a:t>0.2</a:t>
            </a:r>
            <a:r>
              <a:rPr lang="zh-CN" altLang="en-US" sz="2800"/>
              <a:t>倍；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（</a:t>
            </a:r>
            <a:r>
              <a:rPr lang="en-US" altLang="zh-CN" sz="2800"/>
              <a:t>2</a:t>
            </a:r>
            <a:r>
              <a:rPr lang="zh-CN" altLang="en-US" sz="2800"/>
              <a:t>）如果自行车在前</a:t>
            </a:r>
            <a:r>
              <a:rPr lang="en-US" altLang="zh-CN" sz="2800"/>
              <a:t>10s</a:t>
            </a:r>
            <a:r>
              <a:rPr lang="zh-CN" altLang="en-US" sz="2800"/>
              <a:t>内所通过的路程为</a:t>
            </a:r>
            <a:r>
              <a:rPr lang="en-US" altLang="zh-CN" sz="2800"/>
              <a:t>30m</a:t>
            </a:r>
            <a:r>
              <a:rPr lang="zh-CN" altLang="en-US" sz="2800"/>
              <a:t>，那么自行车在</a:t>
            </a:r>
            <a:r>
              <a:rPr lang="en-US" altLang="zh-CN" sz="2800"/>
              <a:t>0~50s</a:t>
            </a:r>
            <a:r>
              <a:rPr lang="zh-CN" altLang="en-US" sz="2800"/>
              <a:t>内克服阻力所做的功为多少？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65175" y="4029710"/>
            <a:ext cx="108578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解：运动时所受阻力大小恒为总重力的</a:t>
            </a:r>
            <a:r>
              <a:rPr lang="en-US" altLang="zh-CN" sz="2800">
                <a:solidFill>
                  <a:srgbClr val="FF0000"/>
                </a:solidFill>
              </a:rPr>
              <a:t>0.2</a:t>
            </a:r>
            <a:r>
              <a:rPr lang="zh-CN" altLang="en-US" sz="2800">
                <a:solidFill>
                  <a:srgbClr val="FF0000"/>
                </a:solidFill>
              </a:rPr>
              <a:t>倍，自行车在</a:t>
            </a:r>
            <a:r>
              <a:rPr lang="en-US" altLang="zh-CN" sz="2800">
                <a:solidFill>
                  <a:srgbClr val="FF0000"/>
                </a:solidFill>
              </a:rPr>
              <a:t>0~50s</a:t>
            </a:r>
            <a:r>
              <a:rPr lang="zh-CN" altLang="en-US" sz="2800">
                <a:solidFill>
                  <a:srgbClr val="FF0000"/>
                </a:solidFill>
              </a:rPr>
              <a:t>内克服阻力所做的功</a:t>
            </a:r>
          </a:p>
          <a:p>
            <a:pPr algn="ctr">
              <a:lnSpc>
                <a:spcPct val="150000"/>
              </a:lnSpc>
            </a:pPr>
            <a:r>
              <a:rPr lang="en-US" altLang="zh-CN" sz="2800" i="1">
                <a:solidFill>
                  <a:srgbClr val="FF0000"/>
                </a:solidFill>
              </a:rPr>
              <a:t>W=fs</a:t>
            </a:r>
            <a:r>
              <a:rPr lang="zh-CN" altLang="en-US" sz="2800" i="1" baseline="-25000">
                <a:solidFill>
                  <a:srgbClr val="FF0000"/>
                </a:solidFill>
              </a:rPr>
              <a:t>总</a:t>
            </a:r>
            <a:r>
              <a:rPr lang="en-US" altLang="zh-CN" sz="2800" i="1">
                <a:solidFill>
                  <a:srgbClr val="FF0000"/>
                </a:solidFill>
              </a:rPr>
              <a:t>=0.2Gs</a:t>
            </a:r>
            <a:r>
              <a:rPr lang="zh-CN" altLang="en-US" sz="2800" i="1" baseline="-25000">
                <a:solidFill>
                  <a:srgbClr val="FF0000"/>
                </a:solidFill>
              </a:rPr>
              <a:t>总</a:t>
            </a:r>
            <a:r>
              <a:rPr lang="en-US" altLang="zh-CN" sz="2800">
                <a:solidFill>
                  <a:srgbClr val="FF0000"/>
                </a:solidFill>
              </a:rPr>
              <a:t>=0.2</a:t>
            </a:r>
            <a:r>
              <a:rPr lang="en-US" altLang="en-US" sz="2800">
                <a:solidFill>
                  <a:srgbClr val="FF0000"/>
                </a:solidFill>
              </a:rPr>
              <a:t>×</a:t>
            </a:r>
            <a:r>
              <a:rPr lang="en-US" altLang="zh-CN" sz="2800">
                <a:solidFill>
                  <a:srgbClr val="FF0000"/>
                </a:solidFill>
              </a:rPr>
              <a:t>600N</a:t>
            </a:r>
            <a:r>
              <a:rPr lang="en-US" altLang="en-US" sz="2800">
                <a:solidFill>
                  <a:srgbClr val="FF0000"/>
                </a:solidFill>
              </a:rPr>
              <a:t>×</a:t>
            </a:r>
            <a:r>
              <a:rPr lang="zh-CN" altLang="en-US" sz="2800">
                <a:solidFill>
                  <a:srgbClr val="FF0000"/>
                </a:solidFill>
              </a:rPr>
              <a:t>（</a:t>
            </a:r>
            <a:r>
              <a:rPr lang="en-US" altLang="zh-CN" sz="2800">
                <a:solidFill>
                  <a:srgbClr val="FF0000"/>
                </a:solidFill>
              </a:rPr>
              <a:t>30m+200m</a:t>
            </a:r>
            <a:r>
              <a:rPr lang="zh-CN" altLang="en-US" sz="2800">
                <a:solidFill>
                  <a:srgbClr val="FF0000"/>
                </a:solidFill>
              </a:rPr>
              <a:t>）</a:t>
            </a:r>
            <a:r>
              <a:rPr lang="en-US" altLang="zh-CN" sz="2800">
                <a:solidFill>
                  <a:srgbClr val="FF0000"/>
                </a:solidFill>
              </a:rPr>
              <a:t>=27600J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答：自行车在</a:t>
            </a:r>
            <a:r>
              <a:rPr lang="en-US" altLang="zh-CN" sz="2800">
                <a:solidFill>
                  <a:srgbClr val="FF0000"/>
                </a:solidFill>
              </a:rPr>
              <a:t>0~50s</a:t>
            </a:r>
            <a:r>
              <a:rPr lang="zh-CN" altLang="en-US" sz="2800">
                <a:solidFill>
                  <a:srgbClr val="FF0000"/>
                </a:solidFill>
              </a:rPr>
              <a:t>内克服阻力所做的功为</a:t>
            </a:r>
            <a:r>
              <a:rPr lang="en-US" altLang="zh-CN" sz="2800">
                <a:solidFill>
                  <a:srgbClr val="FF0000"/>
                </a:solidFill>
              </a:rPr>
              <a:t>27600J</a:t>
            </a:r>
            <a:r>
              <a:rPr lang="zh-CN" altLang="en-US" sz="2800">
                <a:solidFill>
                  <a:srgbClr val="FF0000"/>
                </a:solidFill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69895" y="2151380"/>
            <a:ext cx="254444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力学中的功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52590" y="1401445"/>
            <a:ext cx="97790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含义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927735" y="2447925"/>
            <a:ext cx="716280" cy="256095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功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883410" y="2442845"/>
            <a:ext cx="906145" cy="256603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786755" y="1658620"/>
            <a:ext cx="876935" cy="156845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93060" y="4707890"/>
            <a:ext cx="261810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功的计算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5786755" y="4215765"/>
            <a:ext cx="806450" cy="156273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752590" y="2177415"/>
            <a:ext cx="346075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做功的两个必要因素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52590" y="3937000"/>
            <a:ext cx="223266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公式：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W=Fs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60210" y="4713605"/>
            <a:ext cx="388239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单位、符号、物理意义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52590" y="2953385"/>
            <a:ext cx="312483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不做功的三种情况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760210" y="5490210"/>
            <a:ext cx="171069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简单计算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6" grpId="0" bldLvl="0" animBg="1"/>
      <p:bldP spid="4" grpId="0" bldLvl="0" animBg="1"/>
      <p:bldP spid="7" grpId="0" bldLvl="0" animBg="1"/>
      <p:bldP spid="11" grpId="0" bldLvl="0" animBg="1"/>
      <p:bldP spid="10" grpId="0" bldLvl="0" animBg="1"/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货车等装货，一台叉车配一名搬运工装货,交通工具,交通工具,好看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408" end="121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4925" y="1842135"/>
            <a:ext cx="6296025" cy="39046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9710" y="782955"/>
            <a:ext cx="4895215" cy="3543300"/>
          </a:xfrm>
          <a:prstGeom prst="wedgeEllipseCallout">
            <a:avLst>
              <a:gd name="adj1" fmla="val 34965"/>
              <a:gd name="adj2" fmla="val 45752"/>
            </a:avLst>
          </a:prstGeom>
          <a:noFill/>
          <a:ln w="38100" cmpd="dbl">
            <a:solidFill>
              <a:srgbClr val="00B0F0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叉车要把货物从地面搬到车上。在这个过程中，叉车除了要对货物施加力，还需要怎样做才能完成这个任务？</a:t>
            </a:r>
          </a:p>
        </p:txBody>
      </p:sp>
      <p:pic>
        <p:nvPicPr>
          <p:cNvPr id="5" name="https://img8.file.cache.docer.com/storage/1689328308878626200/8531c06da2c4b1538dded1e0fa05aa83.png" descr="16760523_男性商务思考_0050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19730" y="3726815"/>
            <a:ext cx="3032125" cy="29292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212215" y="4742180"/>
            <a:ext cx="2367915" cy="1303655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9921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力学中的功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193165" y="3946525"/>
            <a:ext cx="2434590" cy="2127250"/>
            <a:chOff x="1879" y="6215"/>
            <a:chExt cx="3834" cy="3350"/>
          </a:xfrm>
        </p:grpSpPr>
        <p:sp>
          <p:nvSpPr>
            <p:cNvPr id="2" name="矩形 1"/>
            <p:cNvSpPr/>
            <p:nvPr/>
          </p:nvSpPr>
          <p:spPr>
            <a:xfrm>
              <a:off x="1879" y="7377"/>
              <a:ext cx="3834" cy="218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675" y="6215"/>
              <a:ext cx="1293" cy="2378"/>
              <a:chOff x="3675" y="6215"/>
              <a:chExt cx="1293" cy="2378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3675" y="8397"/>
                <a:ext cx="196" cy="1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" name="直接箭头连接符 4"/>
              <p:cNvCxnSpPr/>
              <p:nvPr/>
            </p:nvCxnSpPr>
            <p:spPr>
              <a:xfrm flipV="1">
                <a:off x="3773" y="6215"/>
                <a:ext cx="0" cy="2272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9" name="文本框 8"/>
              <p:cNvSpPr txBox="1"/>
              <p:nvPr/>
            </p:nvSpPr>
            <p:spPr>
              <a:xfrm>
                <a:off x="4138" y="6215"/>
                <a:ext cx="83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>
                    <a:solidFill>
                      <a:srgbClr val="FF0000"/>
                    </a:solidFill>
                  </a:rPr>
                  <a:t>F</a:t>
                </a: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375920" y="3011805"/>
            <a:ext cx="2019300" cy="2377440"/>
            <a:chOff x="592" y="4743"/>
            <a:chExt cx="3180" cy="3744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842" y="8487"/>
              <a:ext cx="2931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42" y="4743"/>
              <a:ext cx="2931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1417" y="4743"/>
              <a:ext cx="0" cy="373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592" y="5641"/>
              <a:ext cx="105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>
                  <a:solidFill>
                    <a:schemeClr val="tx1"/>
                  </a:solidFill>
                </a:rPr>
                <a:t>s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819015" y="1398905"/>
            <a:ext cx="65938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叉车要完成把货物从地面放到车上的任务，除了用</a:t>
            </a:r>
            <a:r>
              <a:rPr lang="zh-CN" altLang="en-US" sz="2800" b="1"/>
              <a:t>力</a:t>
            </a:r>
            <a:r>
              <a:rPr lang="zh-CN" altLang="en-US" sz="2800"/>
              <a:t>托起货物，还需要使货物在这个力的方向上移动一段</a:t>
            </a:r>
            <a:r>
              <a:rPr lang="zh-CN" altLang="en-US" sz="2800" b="1"/>
              <a:t>距离</a:t>
            </a:r>
            <a:r>
              <a:rPr lang="zh-CN" altLang="en-US" sz="2800"/>
              <a:t>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790440" y="3505835"/>
            <a:ext cx="70351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也就是说，在叉车举高货物的过程中，货物受到一个</a:t>
            </a:r>
            <a:r>
              <a:rPr lang="zh-CN" altLang="en-US" sz="2800" b="1">
                <a:solidFill>
                  <a:srgbClr val="FF0000"/>
                </a:solidFill>
              </a:rPr>
              <a:t>向上</a:t>
            </a:r>
            <a:r>
              <a:rPr lang="zh-CN" altLang="en-US" sz="2800" b="1"/>
              <a:t>的力</a:t>
            </a:r>
            <a:r>
              <a:rPr lang="en-US" altLang="zh-CN" sz="2800" b="1" i="1"/>
              <a:t>F</a:t>
            </a:r>
            <a:r>
              <a:rPr lang="zh-CN" altLang="en-US" sz="2800" b="1"/>
              <a:t>的作用</a:t>
            </a:r>
            <a:r>
              <a:rPr lang="zh-CN" altLang="en-US" sz="2800"/>
              <a:t>，并且在这个力的作用下，</a:t>
            </a:r>
            <a:r>
              <a:rPr lang="zh-CN" altLang="en-US" sz="2800" b="1">
                <a:solidFill>
                  <a:srgbClr val="FF0000"/>
                </a:solidFill>
              </a:rPr>
              <a:t>向上</a:t>
            </a:r>
            <a:r>
              <a:rPr lang="zh-CN" altLang="en-US" sz="2800" b="1"/>
              <a:t>移动了一段距离</a:t>
            </a:r>
            <a:r>
              <a:rPr lang="en-US" altLang="zh-CN" sz="2800" b="1" i="1"/>
              <a:t>s</a:t>
            </a:r>
            <a:r>
              <a:rPr lang="zh-CN" altLang="en-US" sz="2800"/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800" b="1"/>
              <a:t>力</a:t>
            </a:r>
            <a:r>
              <a:rPr lang="en-US" altLang="zh-CN" sz="2800" b="1" i="1"/>
              <a:t>F</a:t>
            </a:r>
            <a:r>
              <a:rPr lang="zh-CN" altLang="en-US" sz="2800" b="1"/>
              <a:t>作用的成效体现在货物被举高了</a:t>
            </a:r>
            <a:r>
              <a:rPr lang="zh-CN" altLang="en-US" sz="2800"/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49259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9921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力学中的功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201774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019810" y="1849755"/>
            <a:ext cx="6369685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定义：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如果</a:t>
            </a:r>
            <a:r>
              <a:rPr lang="zh-CN" altLang="en-US" sz="2800" b="1">
                <a:solidFill>
                  <a:srgbClr val="FF0000"/>
                </a:solidFill>
              </a:rPr>
              <a:t>一个力作用</a:t>
            </a:r>
            <a:r>
              <a:rPr lang="zh-CN" altLang="en-US" sz="2800"/>
              <a:t>在物体上，物体在这个力的</a:t>
            </a:r>
            <a:r>
              <a:rPr lang="zh-CN" altLang="en-US" sz="2800" b="1">
                <a:solidFill>
                  <a:srgbClr val="FF0000"/>
                </a:solidFill>
              </a:rPr>
              <a:t>方向上移动了一段距离</a:t>
            </a:r>
            <a:r>
              <a:rPr lang="zh-CN" altLang="en-US" sz="2800"/>
              <a:t>，就说这个力对物体</a:t>
            </a:r>
            <a:r>
              <a:rPr lang="zh-CN" altLang="en-US" sz="2800" b="1">
                <a:solidFill>
                  <a:srgbClr val="FF0000"/>
                </a:solidFill>
              </a:rPr>
              <a:t>做了功</a:t>
            </a:r>
            <a:r>
              <a:rPr lang="zh-CN" altLang="en-US" sz="2800"/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9430385" y="5115560"/>
            <a:ext cx="2367915" cy="1303655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9411335" y="4319905"/>
            <a:ext cx="2434590" cy="2127250"/>
            <a:chOff x="1879" y="6215"/>
            <a:chExt cx="3834" cy="3350"/>
          </a:xfrm>
        </p:grpSpPr>
        <p:sp>
          <p:nvSpPr>
            <p:cNvPr id="10" name="矩形 9"/>
            <p:cNvSpPr/>
            <p:nvPr/>
          </p:nvSpPr>
          <p:spPr>
            <a:xfrm>
              <a:off x="1879" y="7377"/>
              <a:ext cx="3834" cy="218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3675" y="6215"/>
              <a:ext cx="1293" cy="2378"/>
              <a:chOff x="3675" y="6215"/>
              <a:chExt cx="1293" cy="2378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3675" y="8397"/>
                <a:ext cx="196" cy="1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箭头连接符 14"/>
              <p:cNvCxnSpPr/>
              <p:nvPr/>
            </p:nvCxnSpPr>
            <p:spPr>
              <a:xfrm flipV="1">
                <a:off x="3773" y="6215"/>
                <a:ext cx="0" cy="2272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6" name="文本框 15"/>
              <p:cNvSpPr txBox="1"/>
              <p:nvPr/>
            </p:nvSpPr>
            <p:spPr>
              <a:xfrm>
                <a:off x="4138" y="6215"/>
                <a:ext cx="83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>
                    <a:solidFill>
                      <a:srgbClr val="FF0000"/>
                    </a:solidFill>
                  </a:rPr>
                  <a:t>F</a:t>
                </a: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8594090" y="3385185"/>
            <a:ext cx="2019300" cy="2377440"/>
            <a:chOff x="592" y="4743"/>
            <a:chExt cx="3180" cy="3744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842" y="8487"/>
              <a:ext cx="2931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842" y="4743"/>
              <a:ext cx="2931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1417" y="4743"/>
              <a:ext cx="0" cy="373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592" y="5641"/>
              <a:ext cx="105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>
                  <a:solidFill>
                    <a:schemeClr val="tx1"/>
                  </a:solidFill>
                </a:rPr>
                <a:t>s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5071110" y="4710430"/>
            <a:ext cx="3522980" cy="1047115"/>
          </a:xfrm>
          <a:prstGeom prst="roundRect">
            <a:avLst>
              <a:gd name="adj" fmla="val 43701"/>
            </a:avLst>
          </a:prstGeom>
          <a:gradFill>
            <a:gsLst>
              <a:gs pos="74000">
                <a:srgbClr val="BDD4F6"/>
              </a:gs>
              <a:gs pos="100000">
                <a:srgbClr val="4D8DE5"/>
              </a:gs>
            </a:gsLst>
            <a:lin ang="5400000" scaled="1"/>
          </a:gradFill>
          <a:ln w="12700">
            <a:gradFill>
              <a:gsLst>
                <a:gs pos="0">
                  <a:srgbClr val="BDD4F6"/>
                </a:gs>
                <a:gs pos="100000">
                  <a:srgbClr val="4D8DE5"/>
                </a:gs>
              </a:gsLst>
              <a:lin ang="5400000" scaled="0"/>
            </a:gra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800"/>
              <a:t>叉车托起货物的力做了功。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071110" y="4710430"/>
            <a:ext cx="3522980" cy="1047115"/>
          </a:xfrm>
          <a:prstGeom prst="roundRect">
            <a:avLst>
              <a:gd name="adj" fmla="val 43701"/>
            </a:avLst>
          </a:prstGeom>
          <a:gradFill>
            <a:gsLst>
              <a:gs pos="74000">
                <a:srgbClr val="BDD4F6"/>
              </a:gs>
              <a:gs pos="100000">
                <a:srgbClr val="4D8DE5"/>
              </a:gs>
            </a:gsLst>
            <a:lin ang="5400000" scaled="1"/>
          </a:gradFill>
          <a:ln w="12700">
            <a:gradFill>
              <a:gsLst>
                <a:gs pos="0">
                  <a:srgbClr val="BDD4F6"/>
                </a:gs>
                <a:gs pos="100000">
                  <a:srgbClr val="4D8DE5"/>
                </a:gs>
              </a:gsLst>
              <a:lin ang="5400000" scaled="0"/>
            </a:gra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800"/>
              <a:t>叉车托起货物的力做了多少功呢？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49259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ttps://docer-ks3.wpscdn.cn/picture/58756839/b5e037d863edced2296d38a8021006bf_612.jpg" descr="Man exercising push ups on a roof"/>
          <p:cNvPicPr>
            <a:picLocks noChangeAspect="1"/>
          </p:cNvPicPr>
          <p:nvPr/>
        </p:nvPicPr>
        <p:blipFill>
          <a:blip r:embed="rId3">
            <a:alphaModFix amt="50000"/>
          </a:blip>
          <a:srcRect b="23027"/>
          <a:stretch>
            <a:fillRect/>
          </a:stretch>
        </p:blipFill>
        <p:spPr>
          <a:xfrm>
            <a:off x="0" y="602615"/>
            <a:ext cx="12192000" cy="62553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9921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力学中的功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201774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2449830"/>
            <a:ext cx="107003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作用在物体上的</a:t>
            </a:r>
            <a:r>
              <a:rPr lang="zh-CN" altLang="en-US" sz="2800" b="1">
                <a:solidFill>
                  <a:schemeClr val="accent5"/>
                </a:solidFill>
              </a:rPr>
              <a:t>力越大</a:t>
            </a:r>
            <a:r>
              <a:rPr lang="zh-CN" altLang="en-US" sz="2800"/>
              <a:t>、物体在</a:t>
            </a:r>
            <a:r>
              <a:rPr lang="zh-CN" altLang="en-US" sz="2800" b="1">
                <a:solidFill>
                  <a:schemeClr val="accent5"/>
                </a:solidFill>
              </a:rPr>
              <a:t>力的方向上移动的距离越远</a:t>
            </a:r>
            <a:r>
              <a:rPr lang="zh-CN" altLang="en-US" sz="2800"/>
              <a:t>，力所做的</a:t>
            </a:r>
            <a:r>
              <a:rPr lang="zh-CN" altLang="en-US" sz="2800" b="1">
                <a:solidFill>
                  <a:schemeClr val="accent5"/>
                </a:solidFill>
              </a:rPr>
              <a:t>功</a:t>
            </a:r>
            <a:r>
              <a:rPr lang="zh-CN" altLang="en-US" sz="2800"/>
              <a:t>也就</a:t>
            </a:r>
            <a:r>
              <a:rPr lang="zh-CN" altLang="en-US" sz="2800" b="1">
                <a:solidFill>
                  <a:schemeClr val="accent5"/>
                </a:solidFill>
              </a:rPr>
              <a:t>越多</a:t>
            </a:r>
            <a:r>
              <a:rPr lang="zh-CN" altLang="en-US" sz="2800"/>
              <a:t>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34900" y="4013547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99795" y="3858260"/>
            <a:ext cx="9103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力学中，</a:t>
            </a:r>
            <a:r>
              <a:rPr lang="zh-CN" altLang="en-US" sz="2800" b="1">
                <a:solidFill>
                  <a:srgbClr val="FF0000"/>
                </a:solidFill>
              </a:rPr>
              <a:t>功等于力与物体在力的方向上移动的距离的乘积</a:t>
            </a:r>
            <a:r>
              <a:rPr lang="zh-CN" altLang="en-US" sz="2800"/>
              <a:t>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482465" y="5695950"/>
            <a:ext cx="1613535" cy="64516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i="1"/>
              <a:t>W=Fs</a:t>
            </a:r>
          </a:p>
        </p:txBody>
      </p:sp>
      <p:sp>
        <p:nvSpPr>
          <p:cNvPr id="17" name="矩形标注 16"/>
          <p:cNvSpPr/>
          <p:nvPr/>
        </p:nvSpPr>
        <p:spPr>
          <a:xfrm>
            <a:off x="4361815" y="4478655"/>
            <a:ext cx="2032000" cy="878840"/>
          </a:xfrm>
          <a:prstGeom prst="wedgeRectCallout">
            <a:avLst>
              <a:gd name="adj1" fmla="val 7750"/>
              <a:gd name="adj2" fmla="val 98482"/>
            </a:avLst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/>
              <a:t>F</a:t>
            </a:r>
            <a:r>
              <a:rPr lang="zh-CN" altLang="en-US" sz="3200"/>
              <a:t>：力</a:t>
            </a:r>
          </a:p>
        </p:txBody>
      </p:sp>
      <p:sp>
        <p:nvSpPr>
          <p:cNvPr id="18" name="矩形标注 17"/>
          <p:cNvSpPr/>
          <p:nvPr/>
        </p:nvSpPr>
        <p:spPr>
          <a:xfrm>
            <a:off x="6654800" y="5233035"/>
            <a:ext cx="2626360" cy="1322705"/>
          </a:xfrm>
          <a:prstGeom prst="wedgeRectCallout">
            <a:avLst>
              <a:gd name="adj1" fmla="val -80367"/>
              <a:gd name="adj2" fmla="val 8953"/>
            </a:avLst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/>
              <a:t>s</a:t>
            </a:r>
            <a:r>
              <a:rPr lang="zh-CN" altLang="en-US" sz="3200"/>
              <a:t>：力方向上移动的距离</a:t>
            </a:r>
          </a:p>
        </p:txBody>
      </p:sp>
      <p:sp>
        <p:nvSpPr>
          <p:cNvPr id="19" name="矩形标注 18"/>
          <p:cNvSpPr/>
          <p:nvPr/>
        </p:nvSpPr>
        <p:spPr>
          <a:xfrm>
            <a:off x="1836420" y="5233035"/>
            <a:ext cx="2364740" cy="878840"/>
          </a:xfrm>
          <a:prstGeom prst="wedgeRectCallout">
            <a:avLst>
              <a:gd name="adj1" fmla="val 75084"/>
              <a:gd name="adj2" fmla="val 41257"/>
            </a:avLst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i="1"/>
              <a:t>W</a:t>
            </a:r>
            <a:r>
              <a:rPr lang="zh-CN" altLang="en-US" sz="2800"/>
              <a:t>：功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99795" y="1856105"/>
            <a:ext cx="2599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功的计算公式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 bldLvl="0" animBg="1"/>
      <p:bldP spid="17" grpId="0" bldLvl="0" animBg="1"/>
      <p:bldP spid="18" grpId="0" bldLvl="0" animBg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9921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力学中的功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4154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85620"/>
            <a:ext cx="2599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功的计算公式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34900" y="2583527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99795" y="2428240"/>
            <a:ext cx="9103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力学中，</a:t>
            </a:r>
            <a:r>
              <a:rPr lang="zh-CN" altLang="en-US" sz="2800" b="1">
                <a:solidFill>
                  <a:srgbClr val="FF0000"/>
                </a:solidFill>
              </a:rPr>
              <a:t>功等于力与物体在力的方向上移动的距离的乘积</a:t>
            </a:r>
            <a:r>
              <a:rPr lang="zh-CN" altLang="en-US" sz="2800"/>
              <a:t>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78840" y="3804285"/>
            <a:ext cx="304165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/>
              <a:t>公式：</a:t>
            </a:r>
            <a:r>
              <a:rPr lang="en-US" altLang="zh-CN" sz="3600" b="1" i="1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W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= </a:t>
            </a:r>
            <a:r>
              <a:rPr lang="en-US" altLang="zh-CN" sz="3600" b="1" i="1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Fs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13945" y="4078317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878840" y="3115945"/>
            <a:ext cx="5695315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>
                <a:sym typeface="+mn-ea"/>
              </a:rPr>
              <a:t>单位：焦耳，简称焦，符号是</a:t>
            </a:r>
            <a:r>
              <a:rPr lang="en-US" altLang="zh-CN" sz="2800">
                <a:sym typeface="+mn-ea"/>
              </a:rPr>
              <a:t>J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13945" y="329345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893" name="Text Box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6395" y="3681095"/>
            <a:ext cx="1487170" cy="514403"/>
          </a:xfrm>
          <a:prstGeom prst="wedgeRoundRectCallout">
            <a:avLst>
              <a:gd name="adj1" fmla="val -113023"/>
              <a:gd name="adj2" fmla="val 16536"/>
              <a:gd name="adj3" fmla="val 16667"/>
            </a:avLst>
          </a:prstGeom>
          <a:noFill/>
          <a:ln w="9525">
            <a:solidFill>
              <a:srgbClr val="FB9E13"/>
            </a:solidFill>
            <a:miter lim="800000"/>
          </a:ln>
        </p:spPr>
        <p:txBody>
          <a:bodyPr wrap="square" lIns="0" tIns="10800" rIns="0" bIns="108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</a:rPr>
              <a:t>   牛（</a:t>
            </a:r>
            <a:r>
              <a:rPr lang="en-US" altLang="zh-CN" sz="240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</a:rPr>
              <a:t>N</a:t>
            </a:r>
            <a:r>
              <a:rPr lang="zh-CN" altLang="en-US" sz="240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</a:p>
        </p:txBody>
      </p:sp>
      <p:sp>
        <p:nvSpPr>
          <p:cNvPr id="37895" name="Text Box 1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46550" y="4427855"/>
            <a:ext cx="1486535" cy="449663"/>
          </a:xfrm>
          <a:prstGeom prst="wedgeRoundRectCallout">
            <a:avLst>
              <a:gd name="adj1" fmla="val -100576"/>
              <a:gd name="adj2" fmla="val -75701"/>
              <a:gd name="adj3" fmla="val 16667"/>
            </a:avLst>
          </a:prstGeom>
          <a:noFill/>
          <a:ln w="9525">
            <a:solidFill>
              <a:srgbClr val="FB9E13"/>
            </a:solidFill>
            <a:miter lim="800000"/>
          </a:ln>
        </p:spPr>
        <p:txBody>
          <a:bodyPr wrap="square" lIns="18000" tIns="0" rIns="18000" bIns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</a:rPr>
              <a:t>  米（</a:t>
            </a:r>
            <a:r>
              <a:rPr lang="en-US" altLang="zh-CN" sz="240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</a:rPr>
              <a:t>m</a:t>
            </a:r>
            <a:r>
              <a:rPr lang="zh-CN" altLang="en-US" sz="240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</a:p>
        </p:txBody>
      </p:sp>
      <p:grpSp>
        <p:nvGrpSpPr>
          <p:cNvPr id="36" name="组合 35"/>
          <p:cNvGrpSpPr/>
          <p:nvPr>
            <p:custDataLst>
              <p:tags r:id="rId4"/>
            </p:custDataLst>
          </p:nvPr>
        </p:nvGrpSpPr>
        <p:grpSpPr>
          <a:xfrm>
            <a:off x="5919470" y="3091180"/>
            <a:ext cx="2304415" cy="2265680"/>
            <a:chOff x="9690" y="5051"/>
            <a:chExt cx="3629" cy="3568"/>
          </a:xfrm>
        </p:grpSpPr>
        <p:grpSp>
          <p:nvGrpSpPr>
            <p:cNvPr id="22" name="组合 21"/>
            <p:cNvGrpSpPr/>
            <p:nvPr/>
          </p:nvGrpSpPr>
          <p:grpSpPr>
            <a:xfrm>
              <a:off x="11203" y="5051"/>
              <a:ext cx="2101" cy="1360"/>
              <a:chOff x="6618" y="5905"/>
              <a:chExt cx="2101" cy="1360"/>
            </a:xfrm>
          </p:grpSpPr>
          <p:sp>
            <p:nvSpPr>
              <p:cNvPr id="23" name="文本框 2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618" y="6172"/>
                <a:ext cx="1190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zh-CN" altLang="en-US" sz="2800"/>
                  <a:t>＝</a:t>
                </a: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883" y="5905"/>
                <a:ext cx="817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/>
                  <a:t>W</a:t>
                </a: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8023" y="6443"/>
                <a:ext cx="568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/>
                  <a:t>s</a:t>
                </a:r>
              </a:p>
            </p:txBody>
          </p:sp>
          <p:cxnSp>
            <p:nvCxnSpPr>
              <p:cNvPr id="26" name="直接连接符 25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7737" y="6605"/>
                <a:ext cx="98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11203" y="7211"/>
              <a:ext cx="2116" cy="1409"/>
              <a:chOff x="10068" y="5905"/>
              <a:chExt cx="2116" cy="1409"/>
            </a:xfrm>
          </p:grpSpPr>
          <p:sp>
            <p:nvSpPr>
              <p:cNvPr id="29" name="文本框 2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0068" y="6172"/>
                <a:ext cx="1128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i="1"/>
                  <a:t>s</a:t>
                </a:r>
                <a:r>
                  <a:rPr lang="zh-CN" altLang="en-US" sz="2800"/>
                  <a:t>＝</a:t>
                </a: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1333" y="5905"/>
                <a:ext cx="817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/>
                  <a:t>W</a:t>
                </a: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1347" y="6492"/>
                <a:ext cx="630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/>
                  <a:t>F</a:t>
                </a:r>
              </a:p>
            </p:txBody>
          </p:sp>
          <p:cxnSp>
            <p:nvCxnSpPr>
              <p:cNvPr id="34" name="直接连接符 33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11202" y="6605"/>
                <a:ext cx="98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左大括号 34"/>
            <p:cNvSpPr/>
            <p:nvPr>
              <p:custDataLst>
                <p:tags r:id="rId5"/>
              </p:custDataLst>
            </p:nvPr>
          </p:nvSpPr>
          <p:spPr>
            <a:xfrm>
              <a:off x="9690" y="5657"/>
              <a:ext cx="1507" cy="2309"/>
            </a:xfrm>
            <a:prstGeom prst="leftBrace">
              <a:avLst>
                <a:gd name="adj1" fmla="val 9356"/>
                <a:gd name="adj2" fmla="val 50000"/>
              </a:avLst>
            </a:prstGeom>
            <a:ln w="19050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857885" y="5469255"/>
            <a:ext cx="1001903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物理意义：</a:t>
            </a:r>
          </a:p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000808"/>
                </a:solidFill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1N</a:t>
            </a:r>
            <a:r>
              <a:rPr lang="zh-CN" altLang="en-US" sz="2800" dirty="0">
                <a:solidFill>
                  <a:srgbClr val="000808"/>
                </a:solidFill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的力使物体在力的方向上，通过</a:t>
            </a:r>
            <a:r>
              <a:rPr lang="en-US" altLang="zh-CN" sz="2800" dirty="0">
                <a:solidFill>
                  <a:srgbClr val="000808"/>
                </a:solidFill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1m</a:t>
            </a:r>
            <a:r>
              <a:rPr lang="zh-CN" altLang="en-US" sz="2800" dirty="0">
                <a:solidFill>
                  <a:srgbClr val="000808"/>
                </a:solidFill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的距离时所做的功为</a:t>
            </a:r>
            <a:r>
              <a:rPr lang="en-US" altLang="zh-CN" sz="2800" dirty="0">
                <a:solidFill>
                  <a:srgbClr val="000808"/>
                </a:solidFill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1J</a:t>
            </a:r>
            <a:r>
              <a:rPr lang="zh-CN" altLang="en-US" sz="2800" dirty="0">
                <a:solidFill>
                  <a:srgbClr val="000808"/>
                </a:solidFill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方正教材规范楷体_GBK" panose="020000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13945" y="5620097"/>
            <a:ext cx="295322" cy="210471"/>
            <a:chOff x="435463" y="1226414"/>
            <a:chExt cx="295380" cy="210512"/>
          </a:xfrm>
        </p:grpSpPr>
        <p:sp>
          <p:nvSpPr>
            <p:cNvPr id="39" name="矩形 3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878840" y="4751705"/>
            <a:ext cx="32924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表示：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J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＝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N · m</a:t>
            </a: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8908415" y="3129280"/>
            <a:ext cx="2672080" cy="2489200"/>
          </a:xfrm>
          <a:prstGeom prst="rect">
            <a:avLst/>
          </a:prstGeom>
          <a:solidFill>
            <a:srgbClr val="FB9E13">
              <a:alpha val="20000"/>
            </a:srgbClr>
          </a:solidFill>
          <a:ln w="19050">
            <a:solidFill>
              <a:srgbClr val="FB9E13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注意：当力和物体在力的方向上通过的距离相反时，我们说物体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克服这个力做功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37893" grpId="0" bldLvl="0" animBg="1"/>
      <p:bldP spid="37895" grpId="0" bldLvl="0" animBg="1"/>
      <p:bldP spid="37" grpId="0"/>
      <p:bldP spid="41" grpId="0"/>
      <p:bldP spid="6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9795" y="2242185"/>
            <a:ext cx="645922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焦耳是英国物理学家，他测定了热和机械功之间的当量关系。此外，他在电学和磁学方面也有贡献，而且对蒸汽机的发展做了不少有价值的工作，还率先计算了气体分子的速度。人们为了纪念他对科学发展的贡献，以他的名字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“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焦耳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”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来命名功和能量的单位。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9921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力学中的功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34900" y="194154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785620"/>
            <a:ext cx="2599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功的计算公式</a:t>
            </a:r>
          </a:p>
        </p:txBody>
      </p:sp>
      <p:pic>
        <p:nvPicPr>
          <p:cNvPr id="13" name="图片 12"/>
          <p:cNvPicPr/>
          <p:nvPr/>
        </p:nvPicPr>
        <p:blipFill>
          <a:blip r:embed="rId3"/>
          <a:srcRect l="974" b="3750"/>
          <a:stretch>
            <a:fillRect/>
          </a:stretch>
        </p:blipFill>
        <p:spPr>
          <a:xfrm>
            <a:off x="7488555" y="1466850"/>
            <a:ext cx="3780155" cy="51333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9031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03275"/>
            <a:ext cx="29921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力学中的功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71929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34900" y="233079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2180590"/>
            <a:ext cx="1730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想想议议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9795" y="1563370"/>
            <a:ext cx="4201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判断力对物体做功的条件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73455" y="2797810"/>
            <a:ext cx="59423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如图所示，一个人搬石头时，搬而未起，人对石头的力是否做功？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73455" y="4076065"/>
            <a:ext cx="59423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答：搬石头时，人对石头施加了向上的力，但石头没有在力的方向上移动距离，人对石头没有做功。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785" y="2085340"/>
            <a:ext cx="4797425" cy="38468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4364924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6,&quot;left&quot;:94.25,&quot;top&quot;:120.5,&quot;width&quot;:660.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6,&quot;left&quot;:94.25,&quot;top&quot;:120.5,&quot;width&quot;:660.6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6,&quot;left&quot;:94.25,&quot;top&quot;:120.5,&quot;width&quot;:660.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6,&quot;left&quot;:94.25,&quot;top&quot;:120.5,&quot;width&quot;:660.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6,&quot;left&quot;:94.25,&quot;top&quot;:120.5,&quot;width&quot;:660.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6,&quot;left&quot;:77.45,&quot;top&quot;:162.5,&quot;width&quot;:678.1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3&quot;:[4364924],&quot;65&quot;:[20205081]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8.4,&quot;left&quot;:328.15,&quot;top&quot;:201.7,&quot;width&quot;:321.05}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1584</Words>
  <Application>Microsoft Office PowerPoint</Application>
  <PresentationFormat>宽屏</PresentationFormat>
  <Paragraphs>133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方正教材规范楷体_GBK</vt:lpstr>
      <vt:lpstr>宋体</vt:lpstr>
      <vt:lpstr>微软雅黑</vt:lpstr>
      <vt:lpstr>Arial</vt:lpstr>
      <vt:lpstr>Calibri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2025-05-07T00:07:09Z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BDCA6CC7CC9A40ECAF8CDAC1377E0517_11</vt:lpwstr>
  </property>
</Properties>
</file>