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2"/>
    <p:sldMasterId id="2147483655" r:id="rId3"/>
  </p:sldMasterIdLst>
  <p:sldIdLst>
    <p:sldId id="256" r:id="rId4"/>
    <p:sldId id="257" r:id="rId5"/>
    <p:sldId id="258" r:id="rId6"/>
    <p:sldId id="259" r:id="rId7"/>
    <p:sldId id="260" r:id="rId8"/>
    <p:sldId id="261" r:id="rId9"/>
    <p:sldId id="263" r:id="rId10"/>
    <p:sldId id="262" r:id="rId11"/>
    <p:sldId id="264" r:id="rId12"/>
    <p:sldId id="266" r:id="rId13"/>
    <p:sldId id="265" r:id="rId14"/>
    <p:sldId id="267" r:id="rId15"/>
    <p:sldId id="268" r:id="rId16"/>
    <p:sldId id="269" r:id="rId17"/>
    <p:sldId id="270" r:id="rId18"/>
    <p:sldId id="272" r:id="rId19"/>
    <p:sldId id="278" r:id="rId20"/>
    <p:sldId id="279" r:id="rId21"/>
    <p:sldId id="273" r:id="rId22"/>
  </p:sldIdLst>
  <p:sldSz cx="12192000" cy="6858000"/>
  <p:notesSz cx="6858000" cy="9144000"/>
  <p:embeddedFontLst>
    <p:embeddedFont>
      <p:font typeface="Cambria Math" panose="02040503050406030204" pitchFamily="18" charset="0"/>
      <p:regular r:id="rId23"/>
    </p:embeddedFont>
    <p:embeddedFont>
      <p:font typeface="微软雅黑" panose="020B0503020204020204" pitchFamily="34" charset="-122"/>
      <p:regular r:id="rId24"/>
      <p:bold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2" userDrawn="1">
          <p15:clr>
            <a:srgbClr val="A4A3A4"/>
          </p15:clr>
        </p15:guide>
        <p15:guide id="2" pos="38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86" d="100"/>
          <a:sy n="86" d="100"/>
        </p:scale>
        <p:origin x="614" y="72"/>
      </p:cViewPr>
      <p:guideLst>
        <p:guide orient="horz" pos="2162"/>
        <p:guide pos="386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木牍原创课件-封面">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木牍原创课件-课堂小结">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课堂小结</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木牍原创课件-课后作业">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altLang="en-US" sz="2935" b="1">
                <a:solidFill>
                  <a:schemeClr val="bg1"/>
                </a:solidFill>
              </a:rPr>
              <a:t>课后作业</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木牍原创课件-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2025/4/6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木牍原创课件-前言">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467982" y="28888"/>
            <a:ext cx="1398117" cy="542925"/>
          </a:xfrm>
          <a:prstGeom prst="rect">
            <a:avLst/>
          </a:prstGeom>
          <a:noFill/>
        </p:spPr>
        <p:txBody>
          <a:bodyPr wrap="square" rtlCol="0">
            <a:spAutoFit/>
          </a:bodyPr>
          <a:lstStyle/>
          <a:p>
            <a:pPr algn="ctr"/>
            <a:r>
              <a:rPr lang="zh-CN" altLang="en-US" sz="2935" b="1">
                <a:solidFill>
                  <a:schemeClr val="bg1"/>
                </a:solidFill>
              </a:rPr>
              <a:t>前</a:t>
            </a:r>
            <a:r>
              <a:rPr lang="en-US" altLang="zh-CN" sz="2935" b="1">
                <a:solidFill>
                  <a:schemeClr val="bg1"/>
                </a:solidFill>
              </a:rPr>
              <a:t>  </a:t>
            </a:r>
            <a:r>
              <a:rPr lang="zh-CN" altLang="en-US" sz="2935" b="1">
                <a:solidFill>
                  <a:schemeClr val="bg1"/>
                </a:solidFill>
              </a:rPr>
              <a:t>言</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木牍原创课件-导入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导入新课</a:t>
            </a:r>
            <a:endParaRPr lang="en-US" altLang="zh-CN" sz="2935" b="1">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木牍原创课件-讲授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讲授新课</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木牍原创课件-习题解析">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习题解析</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sv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0" name="矩形 169"/>
          <p:cNvSpPr/>
          <p:nvPr userDrawn="1"/>
        </p:nvSpPr>
        <p:spPr>
          <a:xfrm>
            <a:off x="0" y="1303655"/>
            <a:ext cx="12192000" cy="4018280"/>
          </a:xfrm>
          <a:prstGeom prst="rect">
            <a:avLst/>
          </a:prstGeom>
          <a:solidFill>
            <a:srgbClr val="008D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cs typeface="+mn-ea"/>
              <a:sym typeface="+mn-lt"/>
            </a:endParaRP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sp>
        <p:nvSpPr>
          <p:cNvPr id="242" name="文本框 241"/>
          <p:cNvSpPr txBox="1"/>
          <p:nvPr userDrawn="1"/>
        </p:nvSpPr>
        <p:spPr>
          <a:xfrm>
            <a:off x="7773670" y="5741035"/>
            <a:ext cx="1131570" cy="542925"/>
          </a:xfrm>
          <a:prstGeom prst="rect">
            <a:avLst/>
          </a:prstGeom>
          <a:noFill/>
        </p:spPr>
        <p:txBody>
          <a:bodyPr wrap="square" rtlCol="0">
            <a:spAutoFit/>
          </a:bodyPr>
          <a:lstStyle/>
          <a:p>
            <a:pPr algn="ctr"/>
            <a:r>
              <a:rPr lang="zh-CN" altLang="en-US" sz="2935" b="1" dirty="0">
                <a:solidFill>
                  <a:schemeClr val="tx1"/>
                </a:solidFill>
                <a:latin typeface="微软雅黑" panose="020B0503020204020204" charset="-122"/>
                <a:ea typeface="微软雅黑" panose="020B0503020204020204" charset="-122"/>
              </a:rPr>
              <a:t>物理</a:t>
            </a:r>
          </a:p>
        </p:txBody>
      </p:sp>
      <p:grpSp>
        <p:nvGrpSpPr>
          <p:cNvPr id="247" name="组合 246"/>
          <p:cNvGrpSpPr/>
          <p:nvPr userDrawn="1"/>
        </p:nvGrpSpPr>
        <p:grpSpPr>
          <a:xfrm>
            <a:off x="8858111" y="5773420"/>
            <a:ext cx="636061" cy="514985"/>
            <a:chOff x="3513" y="9087"/>
            <a:chExt cx="1042" cy="815"/>
          </a:xfrm>
        </p:grpSpPr>
        <p:sp>
          <p:nvSpPr>
            <p:cNvPr id="245" name="椭圆 244"/>
            <p:cNvSpPr/>
            <p:nvPr userDrawn="1"/>
          </p:nvSpPr>
          <p:spPr>
            <a:xfrm>
              <a:off x="3590" y="9087"/>
              <a:ext cx="815" cy="815"/>
            </a:xfrm>
            <a:prstGeom prst="ellips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5"/>
            </a:p>
          </p:txBody>
        </p:sp>
        <p:sp>
          <p:nvSpPr>
            <p:cNvPr id="246" name="文本框 245"/>
            <p:cNvSpPr txBox="1"/>
            <p:nvPr userDrawn="1"/>
          </p:nvSpPr>
          <p:spPr>
            <a:xfrm>
              <a:off x="3513" y="9130"/>
              <a:ext cx="1042" cy="682"/>
            </a:xfrm>
            <a:prstGeom prst="rect">
              <a:avLst/>
            </a:prstGeom>
            <a:noFill/>
          </p:spPr>
          <p:txBody>
            <a:bodyPr wrap="square" rtlCol="0">
              <a:spAutoFit/>
            </a:bodyPr>
            <a:lstStyle/>
            <a:p>
              <a:r>
                <a:rPr lang="en-US" altLang="zh-CN" sz="2205" b="1" dirty="0">
                  <a:solidFill>
                    <a:srgbClr val="FFFF00"/>
                  </a:solidFill>
                  <a:latin typeface="微软雅黑" panose="020B0503020204020204" charset="-122"/>
                  <a:ea typeface="微软雅黑" panose="020B0503020204020204" charset="-122"/>
                  <a:cs typeface="Times New Roman" panose="02020603050405020304" pitchFamily="18" charset="0"/>
                </a:rPr>
                <a:t>HY</a:t>
              </a:r>
            </a:p>
          </p:txBody>
        </p:sp>
      </p:grpSp>
      <p:sp>
        <p:nvSpPr>
          <p:cNvPr id="243" name="文本框 242"/>
          <p:cNvSpPr txBox="1"/>
          <p:nvPr userDrawn="1"/>
        </p:nvSpPr>
        <p:spPr>
          <a:xfrm>
            <a:off x="9469755" y="5741035"/>
            <a:ext cx="2279650" cy="542925"/>
          </a:xfrm>
          <a:prstGeom prst="rect">
            <a:avLst/>
          </a:prstGeom>
          <a:noFill/>
        </p:spPr>
        <p:txBody>
          <a:bodyPr wrap="square" rtlCol="0">
            <a:spAutoFit/>
          </a:bodyPr>
          <a:lstStyle/>
          <a:p>
            <a:r>
              <a:rPr lang="zh-CN" altLang="en-US" sz="2935" b="1" dirty="0">
                <a:solidFill>
                  <a:schemeClr val="tx1"/>
                </a:solidFill>
                <a:uFillTx/>
                <a:latin typeface="微软雅黑" panose="020B0503020204020204" charset="-122"/>
                <a:ea typeface="微软雅黑" panose="020B0503020204020204" charset="-122"/>
              </a:rPr>
              <a:t>八年级下册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sp>
        <p:nvSpPr>
          <p:cNvPr id="17" name="矩形 16"/>
          <p:cNvSpPr/>
          <p:nvPr userDrawn="1"/>
        </p:nvSpPr>
        <p:spPr>
          <a:xfrm>
            <a:off x="635" y="0"/>
            <a:ext cx="1428115" cy="685800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75" name="文本框 74"/>
          <p:cNvSpPr txBox="1"/>
          <p:nvPr userDrawn="1"/>
        </p:nvSpPr>
        <p:spPr>
          <a:xfrm>
            <a:off x="156210" y="1054735"/>
            <a:ext cx="111696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目</a:t>
            </a:r>
          </a:p>
        </p:txBody>
      </p:sp>
      <p:sp>
        <p:nvSpPr>
          <p:cNvPr id="76" name="文本框 75"/>
          <p:cNvSpPr txBox="1"/>
          <p:nvPr userDrawn="1"/>
        </p:nvSpPr>
        <p:spPr>
          <a:xfrm>
            <a:off x="185420" y="2625090"/>
            <a:ext cx="105854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录</a:t>
            </a: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grpSp>
        <p:nvGrpSpPr>
          <p:cNvPr id="3" name="组合 2"/>
          <p:cNvGrpSpPr/>
          <p:nvPr userDrawn="1"/>
        </p:nvGrpSpPr>
        <p:grpSpPr>
          <a:xfrm>
            <a:off x="2756021" y="2327928"/>
            <a:ext cx="2936104" cy="607259"/>
            <a:chOff x="4408" y="1365"/>
            <a:chExt cx="5038" cy="1009"/>
          </a:xfrm>
        </p:grpSpPr>
        <p:sp>
          <p:nvSpPr>
            <p:cNvPr id="5" name="文本框 4"/>
            <p:cNvSpPr txBox="1"/>
            <p:nvPr userDrawn="1"/>
          </p:nvSpPr>
          <p:spPr>
            <a:xfrm>
              <a:off x="5966" y="1365"/>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导入新课</a:t>
              </a:r>
              <a:endParaRPr lang="en-US" altLang="zh-CN" sz="3120" b="1" u="none" baseline="0" dirty="0">
                <a:solidFill>
                  <a:srgbClr val="008DFF"/>
                </a:solidFill>
                <a:uFill>
                  <a:solidFill>
                    <a:srgbClr val="FE970E"/>
                  </a:solidFill>
                </a:uFill>
              </a:endParaRPr>
            </a:p>
          </p:txBody>
        </p:sp>
        <p:sp>
          <p:nvSpPr>
            <p:cNvPr id="4" name="文本框 3"/>
            <p:cNvSpPr txBox="1"/>
            <p:nvPr userDrawn="1"/>
          </p:nvSpPr>
          <p:spPr>
            <a:xfrm>
              <a:off x="4408" y="1425"/>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01</a:t>
              </a:r>
            </a:p>
          </p:txBody>
        </p:sp>
        <p:sp>
          <p:nvSpPr>
            <p:cNvPr id="6" name="矩形 5"/>
            <p:cNvSpPr/>
            <p:nvPr userDrawn="1"/>
          </p:nvSpPr>
          <p:spPr>
            <a:xfrm>
              <a:off x="5600" y="1564"/>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8" name="组合 7"/>
          <p:cNvGrpSpPr/>
          <p:nvPr userDrawn="1"/>
        </p:nvGrpSpPr>
        <p:grpSpPr>
          <a:xfrm>
            <a:off x="6464907" y="2345984"/>
            <a:ext cx="2936104" cy="571149"/>
            <a:chOff x="4408" y="2978"/>
            <a:chExt cx="5038" cy="949"/>
          </a:xfrm>
        </p:grpSpPr>
        <p:sp>
          <p:nvSpPr>
            <p:cNvPr id="10" name="文本框 9"/>
            <p:cNvSpPr txBox="1"/>
            <p:nvPr/>
          </p:nvSpPr>
          <p:spPr>
            <a:xfrm>
              <a:off x="5966" y="2978"/>
              <a:ext cx="3480" cy="949"/>
            </a:xfrm>
            <a:prstGeom prst="rect">
              <a:avLst/>
            </a:prstGeom>
            <a:noFill/>
          </p:spPr>
          <p:txBody>
            <a:bodyPr wrap="square" rtlCol="0">
              <a:spAutoFit/>
            </a:bodyPr>
            <a:lstStyle/>
            <a:p>
              <a:r>
                <a:rPr lang="zh-CN" sz="3120" b="1" u="none" baseline="0" dirty="0">
                  <a:solidFill>
                    <a:srgbClr val="008DFF"/>
                  </a:solidFill>
                  <a:uFill>
                    <a:solidFill>
                      <a:srgbClr val="FE970E"/>
                    </a:solidFill>
                  </a:uFill>
                </a:rPr>
                <a:t>讲授新课</a:t>
              </a:r>
            </a:p>
          </p:txBody>
        </p:sp>
        <p:sp>
          <p:nvSpPr>
            <p:cNvPr id="13" name="文本框 12"/>
            <p:cNvSpPr txBox="1"/>
            <p:nvPr userDrawn="1"/>
          </p:nvSpPr>
          <p:spPr>
            <a:xfrm>
              <a:off x="4408" y="2978"/>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02</a:t>
              </a:r>
            </a:p>
          </p:txBody>
        </p:sp>
        <p:sp>
          <p:nvSpPr>
            <p:cNvPr id="46" name="矩形 45"/>
            <p:cNvSpPr/>
            <p:nvPr userDrawn="1"/>
          </p:nvSpPr>
          <p:spPr>
            <a:xfrm>
              <a:off x="5600" y="3120"/>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4" name="组合 13"/>
          <p:cNvGrpSpPr/>
          <p:nvPr userDrawn="1"/>
        </p:nvGrpSpPr>
        <p:grpSpPr>
          <a:xfrm>
            <a:off x="2756021" y="3678464"/>
            <a:ext cx="2936104" cy="571149"/>
            <a:chOff x="4408" y="5262"/>
            <a:chExt cx="5038" cy="949"/>
          </a:xfrm>
        </p:grpSpPr>
        <p:sp>
          <p:nvSpPr>
            <p:cNvPr id="15" name="文本框 14"/>
            <p:cNvSpPr txBox="1"/>
            <p:nvPr/>
          </p:nvSpPr>
          <p:spPr>
            <a:xfrm>
              <a:off x="5966" y="5262"/>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习题解析</a:t>
              </a:r>
            </a:p>
          </p:txBody>
        </p:sp>
        <p:sp>
          <p:nvSpPr>
            <p:cNvPr id="44" name="文本框 43"/>
            <p:cNvSpPr txBox="1"/>
            <p:nvPr userDrawn="1"/>
          </p:nvSpPr>
          <p:spPr>
            <a:xfrm>
              <a:off x="4408" y="5262"/>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03</a:t>
              </a:r>
            </a:p>
          </p:txBody>
        </p:sp>
        <p:sp>
          <p:nvSpPr>
            <p:cNvPr id="51" name="矩形 50"/>
            <p:cNvSpPr/>
            <p:nvPr userDrawn="1"/>
          </p:nvSpPr>
          <p:spPr>
            <a:xfrm>
              <a:off x="5600" y="5429"/>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6" name="组合 15"/>
          <p:cNvGrpSpPr/>
          <p:nvPr userDrawn="1"/>
        </p:nvGrpSpPr>
        <p:grpSpPr>
          <a:xfrm>
            <a:off x="6464907" y="3678464"/>
            <a:ext cx="2936104" cy="571149"/>
            <a:chOff x="4408" y="8000"/>
            <a:chExt cx="5038" cy="949"/>
          </a:xfrm>
        </p:grpSpPr>
        <p:sp>
          <p:nvSpPr>
            <p:cNvPr id="7" name="文本框 6"/>
            <p:cNvSpPr txBox="1"/>
            <p:nvPr userDrawn="1"/>
          </p:nvSpPr>
          <p:spPr>
            <a:xfrm>
              <a:off x="5966" y="8000"/>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课堂小结</a:t>
              </a:r>
            </a:p>
          </p:txBody>
        </p:sp>
        <p:sp>
          <p:nvSpPr>
            <p:cNvPr id="45" name="文本框 44"/>
            <p:cNvSpPr txBox="1"/>
            <p:nvPr userDrawn="1"/>
          </p:nvSpPr>
          <p:spPr>
            <a:xfrm>
              <a:off x="4408" y="8000"/>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04</a:t>
              </a:r>
            </a:p>
          </p:txBody>
        </p:sp>
        <p:sp>
          <p:nvSpPr>
            <p:cNvPr id="53" name="矩形 52"/>
            <p:cNvSpPr/>
            <p:nvPr userDrawn="1"/>
          </p:nvSpPr>
          <p:spPr>
            <a:xfrm>
              <a:off x="5600" y="8142"/>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pic>
        <p:nvPicPr>
          <p:cNvPr id="9" name="图片 8" descr="数学书"/>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68084" y="4436786"/>
            <a:ext cx="839220" cy="86665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alphaModFix amt="14000"/>
          </a:blip>
          <a:tile tx="0" ty="0" sx="100000" sy="100000" flip="none" algn="tl"/>
        </a:blipFill>
        <a:effectLst/>
      </p:bgPr>
    </p:bg>
    <p:spTree>
      <p:nvGrpSpPr>
        <p:cNvPr id="1" name=""/>
        <p:cNvGrpSpPr/>
        <p:nvPr/>
      </p:nvGrpSpPr>
      <p:grpSpPr>
        <a:xfrm>
          <a:off x="0" y="0"/>
          <a:ext cx="0" cy="0"/>
          <a:chOff x="0" y="0"/>
          <a:chExt cx="0" cy="0"/>
        </a:xfrm>
      </p:grpSpPr>
      <p:sp>
        <p:nvSpPr>
          <p:cNvPr id="20" name="矩形 19"/>
          <p:cNvSpPr/>
          <p:nvPr userDrawn="1"/>
        </p:nvSpPr>
        <p:spPr>
          <a:xfrm>
            <a:off x="0" y="0"/>
            <a:ext cx="12192000" cy="61087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29" name="同侧圆角矩形 28"/>
          <p:cNvSpPr/>
          <p:nvPr userDrawn="1"/>
        </p:nvSpPr>
        <p:spPr>
          <a:xfrm rot="16200000">
            <a:off x="891272" y="-944880"/>
            <a:ext cx="619125" cy="2493645"/>
          </a:xfrm>
          <a:prstGeom prst="round2SameRect">
            <a:avLst>
              <a:gd name="adj1" fmla="val 0"/>
              <a:gd name="adj2" fmla="val 50000"/>
            </a:avLst>
          </a:prstGeom>
          <a:solidFill>
            <a:srgbClr val="FE970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5.png"/><Relationship Id="rId1" Type="http://schemas.openxmlformats.org/officeDocument/2006/relationships/slideLayout" Target="../slideLayouts/slideLayout10.xml"/><Relationship Id="rId4" Type="http://schemas.openxmlformats.org/officeDocument/2006/relationships/image" Target="../media/image2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7.xml"/><Relationship Id="rId5" Type="http://schemas.openxmlformats.org/officeDocument/2006/relationships/image" Target="../media/image8.GIF"/><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2316985" y="3921699"/>
            <a:ext cx="7759170" cy="688618"/>
          </a:xfrm>
          <a:prstGeom prst="rect">
            <a:avLst/>
          </a:prstGeom>
          <a:noFill/>
        </p:spPr>
        <p:txBody>
          <a:bodyPr wrap="square" lIns="72358" tIns="36179" rIns="72358" bIns="36179" rtlCol="0">
            <a:spAutoFit/>
          </a:bodyPr>
          <a:lstStyle/>
          <a:p>
            <a:pPr algn="ctr"/>
            <a:r>
              <a:rPr lang="zh-CN" altLang="en-US" sz="4000" b="1" dirty="0">
                <a:solidFill>
                  <a:srgbClr val="FFC000"/>
                </a:solidFill>
                <a:latin typeface="微软雅黑" panose="020B0503020204020204" charset="-122"/>
                <a:ea typeface="微软雅黑" panose="020B0503020204020204" charset="-122"/>
                <a:cs typeface="微软雅黑" panose="020B0503020204020204" charset="-122"/>
                <a:sym typeface="微软雅黑" panose="020B0503020204020204" charset="-122"/>
              </a:rPr>
              <a:t>第一课时</a:t>
            </a:r>
            <a:r>
              <a:rPr lang="en-US" altLang="zh-CN" sz="4000" b="1" dirty="0">
                <a:solidFill>
                  <a:srgbClr val="FFC000"/>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4000" b="1" dirty="0">
                <a:solidFill>
                  <a:srgbClr val="FFC000"/>
                </a:solidFill>
                <a:latin typeface="Cambria Math" panose="02040503050406030204" pitchFamily="18" charset="0"/>
                <a:ea typeface="微软雅黑" panose="020B0503020204020204" charset="-122"/>
                <a:cs typeface="Cambria Math" panose="02040503050406030204" pitchFamily="18" charset="0"/>
                <a:sym typeface="微软雅黑" panose="020B0503020204020204" charset="-122"/>
              </a:rPr>
              <a:t>怎样比较运动的快慢</a:t>
            </a:r>
          </a:p>
        </p:txBody>
      </p:sp>
      <p:sp>
        <p:nvSpPr>
          <p:cNvPr id="174" name="文本框 173"/>
          <p:cNvSpPr txBox="1"/>
          <p:nvPr userDrawn="1"/>
        </p:nvSpPr>
        <p:spPr>
          <a:xfrm>
            <a:off x="0" y="2121535"/>
            <a:ext cx="12192000" cy="1322070"/>
          </a:xfrm>
          <a:prstGeom prst="rect">
            <a:avLst/>
          </a:prstGeom>
          <a:noFill/>
          <a:effectLst/>
        </p:spPr>
        <p:txBody>
          <a:bodyPr wrap="square" rtlCol="0">
            <a:spAutoFit/>
            <a:scene3d>
              <a:camera prst="orthographicFront"/>
              <a:lightRig rig="threePt" dir="t"/>
            </a:scene3d>
            <a:sp3d contourW="12700"/>
          </a:bodyPr>
          <a:lstStyle/>
          <a:p>
            <a:pPr algn="ctr"/>
            <a:r>
              <a:rPr 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7.2  </a:t>
            </a:r>
            <a:r>
              <a:rPr lang="zh-CN" alt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运动的快慢</a:t>
            </a:r>
            <a:r>
              <a:rPr lang="en-US" altLang="zh-CN" sz="8000" b="1"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速度</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p:nvPr/>
        </p:nvSpPr>
        <p:spPr>
          <a:xfrm>
            <a:off x="1308100" y="905510"/>
            <a:ext cx="1337945" cy="583565"/>
          </a:xfrm>
          <a:prstGeom prst="rect">
            <a:avLst/>
          </a:prstGeom>
        </p:spPr>
        <p:txBody>
          <a:bodyPr wrap="square">
            <a:spAutoFit/>
          </a:bodyPr>
          <a:lstStyle/>
          <a:p>
            <a:pPr lvl="0" algn="dist">
              <a:buClrTx/>
              <a:buSzTx/>
              <a:buFontTx/>
            </a:pPr>
            <a:r>
              <a:rPr lang="zh-CN" altLang="en-US" sz="3200" b="1" dirty="0">
                <a:solidFill>
                  <a:srgbClr val="036EB8"/>
                </a:solidFill>
                <a:latin typeface="微软雅黑" panose="020B0503020204020204" charset="-122"/>
                <a:ea typeface="微软雅黑" panose="020B0503020204020204" charset="-122"/>
                <a:sym typeface="+mn-ea"/>
              </a:rPr>
              <a:t>速度</a:t>
            </a:r>
          </a:p>
        </p:txBody>
      </p:sp>
      <p:grpSp>
        <p:nvGrpSpPr>
          <p:cNvPr id="6" name="组合 5"/>
          <p:cNvGrpSpPr/>
          <p:nvPr/>
        </p:nvGrpSpPr>
        <p:grpSpPr>
          <a:xfrm>
            <a:off x="703200" y="10982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1448435" y="1652905"/>
            <a:ext cx="3584575" cy="2030095"/>
          </a:xfrm>
          <a:prstGeom prst="rect">
            <a:avLst/>
          </a:prstGeom>
          <a:noFill/>
        </p:spPr>
        <p:txBody>
          <a:bodyPr wrap="square" rtlCol="0">
            <a:spAutoFit/>
          </a:bodyPr>
          <a:lstStyle/>
          <a:p>
            <a:pPr>
              <a:lnSpc>
                <a:spcPct val="150000"/>
              </a:lnSpc>
            </a:pPr>
            <a:r>
              <a:rPr lang="zh-CN" sz="2800"/>
              <a:t>如图是汽车的速度表，它可以</a:t>
            </a:r>
            <a:r>
              <a:rPr lang="zh-CN" sz="2800" b="1"/>
              <a:t>随时显示</a:t>
            </a:r>
            <a:r>
              <a:rPr lang="zh-CN" sz="2800"/>
              <a:t>汽车</a:t>
            </a:r>
            <a:r>
              <a:rPr lang="zh-CN" sz="2800" b="1"/>
              <a:t>运动的速度</a:t>
            </a:r>
            <a:r>
              <a:rPr lang="zh-CN" sz="2800"/>
              <a:t>。</a:t>
            </a:r>
            <a:endParaRPr lang="zh-CN" altLang="en-US" sz="2800"/>
          </a:p>
        </p:txBody>
      </p:sp>
      <p:pic>
        <p:nvPicPr>
          <p:cNvPr id="2" name="https://docer-ks3.wpscdn.cn/picture/115877812/863b634dd31497e9db757ff348bc704d_612.jpg" descr="高里程里程表，白色隔离"/>
          <p:cNvPicPr>
            <a:picLocks noChangeAspect="1"/>
          </p:cNvPicPr>
          <p:nvPr/>
        </p:nvPicPr>
        <p:blipFill>
          <a:blip r:embed="rId2"/>
          <a:srcRect l="17069" t="11962" r="16047" b="9337"/>
          <a:stretch>
            <a:fillRect/>
          </a:stretch>
        </p:blipFill>
        <p:spPr>
          <a:xfrm>
            <a:off x="1589405" y="3699510"/>
            <a:ext cx="3303270" cy="2915285"/>
          </a:xfrm>
          <a:prstGeom prst="rect">
            <a:avLst/>
          </a:prstGeom>
        </p:spPr>
      </p:pic>
      <p:pic>
        <p:nvPicPr>
          <p:cNvPr id="3" name="图片 2"/>
          <p:cNvPicPr>
            <a:picLocks noChangeAspect="1"/>
          </p:cNvPicPr>
          <p:nvPr/>
        </p:nvPicPr>
        <p:blipFill>
          <a:blip r:embed="rId3"/>
          <a:stretch>
            <a:fillRect/>
          </a:stretch>
        </p:blipFill>
        <p:spPr>
          <a:xfrm>
            <a:off x="5996305" y="3683000"/>
            <a:ext cx="5432425" cy="2896235"/>
          </a:xfrm>
          <a:prstGeom prst="rect">
            <a:avLst/>
          </a:prstGeom>
        </p:spPr>
      </p:pic>
      <p:sp>
        <p:nvSpPr>
          <p:cNvPr id="5" name="文本框 4"/>
          <p:cNvSpPr txBox="1"/>
          <p:nvPr/>
        </p:nvSpPr>
        <p:spPr>
          <a:xfrm>
            <a:off x="5996305" y="1652905"/>
            <a:ext cx="5478145" cy="2030095"/>
          </a:xfrm>
          <a:prstGeom prst="rect">
            <a:avLst/>
          </a:prstGeom>
          <a:noFill/>
        </p:spPr>
        <p:txBody>
          <a:bodyPr wrap="square" rtlCol="0">
            <a:spAutoFit/>
          </a:bodyPr>
          <a:lstStyle/>
          <a:p>
            <a:pPr>
              <a:lnSpc>
                <a:spcPct val="150000"/>
              </a:lnSpc>
            </a:pPr>
            <a:r>
              <a:rPr lang="zh-CN" altLang="en-US" sz="2800"/>
              <a:t>图上显示的是每位游泳运动员的速度。可以看到，游在最前面的中国运动员的</a:t>
            </a:r>
            <a:r>
              <a:rPr lang="zh-CN" altLang="en-US" sz="2800" b="1"/>
              <a:t>速度最大</a:t>
            </a:r>
            <a:r>
              <a:rPr lang="zh-CN" altLang="en-US" sz="2800"/>
              <a:t>。</a:t>
            </a:r>
            <a:endParaRPr lang="en-US" altLang="zh-CN" sz="28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08100" y="2338705"/>
            <a:ext cx="9961880" cy="829945"/>
          </a:xfrm>
          <a:prstGeom prst="rect">
            <a:avLst/>
          </a:prstGeom>
          <a:noFill/>
        </p:spPr>
        <p:txBody>
          <a:bodyPr wrap="square" rtlCol="0">
            <a:spAutoFit/>
          </a:bodyPr>
          <a:lstStyle/>
          <a:p>
            <a:r>
              <a:rPr lang="zh-CN" altLang="en-US" sz="2400">
                <a:latin typeface="Times New Roman" panose="02020603050405020304" pitchFamily="18" charset="0"/>
                <a:ea typeface="宋体" panose="02010600030101010101" pitchFamily="2" charset="-122"/>
              </a:rPr>
              <a:t>这个实验要求用皮尺和秒表测量同学们短跑时的速度。实验需要的器材是一根皮尺和四个秒表。实验的步骤如下：</a:t>
            </a:r>
          </a:p>
        </p:txBody>
      </p:sp>
      <p:sp>
        <p:nvSpPr>
          <p:cNvPr id="3" name="文本框 2"/>
          <p:cNvSpPr txBox="1"/>
          <p:nvPr/>
        </p:nvSpPr>
        <p:spPr>
          <a:xfrm>
            <a:off x="1308100" y="3168650"/>
            <a:ext cx="5274945" cy="3415030"/>
          </a:xfrm>
          <a:prstGeom prst="rect">
            <a:avLst/>
          </a:prstGeom>
          <a:noFill/>
        </p:spPr>
        <p:txBody>
          <a:bodyPr wrap="square" rtlCol="0">
            <a:spAutoFit/>
          </a:bodyPr>
          <a:lstStyle/>
          <a:p>
            <a:pPr>
              <a:lnSpc>
                <a:spcPct val="150000"/>
              </a:lnSpc>
            </a:pP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1</a:t>
            </a:r>
            <a:r>
              <a:rPr lang="zh-CN" altLang="en-US" sz="2400">
                <a:latin typeface="Times New Roman" panose="02020603050405020304" pitchFamily="18" charset="0"/>
                <a:ea typeface="宋体" panose="02010600030101010101" pitchFamily="2" charset="-122"/>
                <a:cs typeface="Times New Roman" panose="02020603050405020304" pitchFamily="18" charset="0"/>
              </a:rPr>
              <a:t>）在室外测出</a:t>
            </a:r>
            <a:r>
              <a:rPr lang="en-US" altLang="zh-CN" sz="2400">
                <a:latin typeface="Times New Roman" panose="02020603050405020304" pitchFamily="18" charset="0"/>
                <a:ea typeface="宋体" panose="02010600030101010101" pitchFamily="2" charset="-122"/>
                <a:cs typeface="Times New Roman" panose="02020603050405020304" pitchFamily="18" charset="0"/>
              </a:rPr>
              <a:t>40m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的路程，每隔</a:t>
            </a:r>
            <a:r>
              <a:rPr lang="en-US" altLang="zh-CN" sz="2400">
                <a:latin typeface="Times New Roman" panose="02020603050405020304" pitchFamily="18" charset="0"/>
                <a:ea typeface="宋体" panose="02010600030101010101" pitchFamily="2" charset="-122"/>
                <a:cs typeface="Times New Roman" panose="02020603050405020304" pitchFamily="18" charset="0"/>
              </a:rPr>
              <a:t>10m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做一记号。</a:t>
            </a:r>
          </a:p>
          <a:p>
            <a:pPr>
              <a:lnSpc>
                <a:spcPct val="150000"/>
              </a:lnSpc>
            </a:pP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2</a:t>
            </a:r>
            <a:r>
              <a:rPr lang="zh-CN" altLang="en-US" sz="2400">
                <a:latin typeface="Times New Roman" panose="02020603050405020304" pitchFamily="18" charset="0"/>
                <a:ea typeface="宋体" panose="02010600030101010101" pitchFamily="2" charset="-122"/>
                <a:cs typeface="Times New Roman" panose="02020603050405020304" pitchFamily="18" charset="0"/>
              </a:rPr>
              <a:t>）选出四名计时员分别站在</a:t>
            </a:r>
            <a:r>
              <a:rPr lang="en-US" altLang="zh-CN" sz="2400">
                <a:latin typeface="Times New Roman" panose="02020603050405020304" pitchFamily="18" charset="0"/>
                <a:ea typeface="宋体" panose="02010600030101010101" pitchFamily="2" charset="-122"/>
                <a:cs typeface="Times New Roman" panose="02020603050405020304" pitchFamily="18" charset="0"/>
              </a:rPr>
              <a:t>10m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20m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30m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40m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处。</a:t>
            </a:r>
          </a:p>
          <a:p>
            <a:pPr>
              <a:lnSpc>
                <a:spcPct val="150000"/>
              </a:lnSpc>
            </a:pP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3</a:t>
            </a:r>
            <a:r>
              <a:rPr lang="zh-CN" altLang="en-US" sz="2400">
                <a:latin typeface="Times New Roman" panose="02020603050405020304" pitchFamily="18" charset="0"/>
                <a:ea typeface="宋体" panose="02010600030101010101" pitchFamily="2" charset="-122"/>
                <a:cs typeface="Times New Roman" panose="02020603050405020304" pitchFamily="18" charset="0"/>
              </a:rPr>
              <a:t>）在班上选出男、女同学各一名。</a:t>
            </a:r>
          </a:p>
          <a:p>
            <a:pPr>
              <a:lnSpc>
                <a:spcPct val="150000"/>
              </a:lnSpc>
            </a:pP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4</a:t>
            </a:r>
            <a:r>
              <a:rPr lang="zh-CN" altLang="en-US" sz="2400">
                <a:latin typeface="Times New Roman" panose="02020603050405020304" pitchFamily="18" charset="0"/>
                <a:ea typeface="宋体" panose="02010600030101010101" pitchFamily="2" charset="-122"/>
                <a:cs typeface="Times New Roman" panose="02020603050405020304" pitchFamily="18" charset="0"/>
              </a:rPr>
              <a:t>）男、女同学分别跑完</a:t>
            </a:r>
            <a:r>
              <a:rPr lang="en-US" altLang="zh-CN" sz="2400">
                <a:latin typeface="Times New Roman" panose="02020603050405020304" pitchFamily="18" charset="0"/>
                <a:ea typeface="宋体" panose="02010600030101010101" pitchFamily="2" charset="-122"/>
                <a:cs typeface="Times New Roman" panose="02020603050405020304" pitchFamily="18" charset="0"/>
              </a:rPr>
              <a:t>40m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的路程。</a:t>
            </a:r>
          </a:p>
        </p:txBody>
      </p:sp>
      <p:pic>
        <p:nvPicPr>
          <p:cNvPr id="5" name="https://docer-ks3.wpscdn.cn/picture/200133952/dd4a544225763c77c237aee29bd9ef89_612.jpg" descr="测量工具，迷你表"/>
          <p:cNvPicPr>
            <a:picLocks noChangeAspect="1"/>
          </p:cNvPicPr>
          <p:nvPr/>
        </p:nvPicPr>
        <p:blipFill>
          <a:blip r:embed="rId2"/>
          <a:srcRect l="14477" t="26530" r="8755"/>
          <a:stretch>
            <a:fillRect/>
          </a:stretch>
        </p:blipFill>
        <p:spPr>
          <a:xfrm>
            <a:off x="6674485" y="3500120"/>
            <a:ext cx="3101340" cy="2226310"/>
          </a:xfrm>
          <a:prstGeom prst="rect">
            <a:avLst/>
          </a:prstGeom>
        </p:spPr>
      </p:pic>
      <p:pic>
        <p:nvPicPr>
          <p:cNvPr id="8" name="https://docer-ks3.wpscdn.cn/picture/26284504/c32819218945460e2e5638532aa5dd06_612.jpg" descr="Stopwatch"/>
          <p:cNvPicPr>
            <a:picLocks noChangeAspect="1"/>
          </p:cNvPicPr>
          <p:nvPr/>
        </p:nvPicPr>
        <p:blipFill>
          <a:blip r:embed="rId3"/>
          <a:srcRect l="19074" t="5554" r="18256" b="10334"/>
          <a:stretch>
            <a:fillRect/>
          </a:stretch>
        </p:blipFill>
        <p:spPr>
          <a:xfrm>
            <a:off x="9775825" y="3282315"/>
            <a:ext cx="1848485" cy="2480945"/>
          </a:xfrm>
          <a:prstGeom prst="rect">
            <a:avLst/>
          </a:prstGeom>
        </p:spPr>
      </p:pic>
      <p:sp>
        <p:nvSpPr>
          <p:cNvPr id="9" name="TextBox 1"/>
          <p:cNvSpPr/>
          <p:nvPr/>
        </p:nvSpPr>
        <p:spPr>
          <a:xfrm>
            <a:off x="1308100" y="905510"/>
            <a:ext cx="1337945" cy="583565"/>
          </a:xfrm>
          <a:prstGeom prst="rect">
            <a:avLst/>
          </a:prstGeom>
        </p:spPr>
        <p:txBody>
          <a:bodyPr wrap="square">
            <a:spAutoFit/>
          </a:bodyPr>
          <a:lstStyle/>
          <a:p>
            <a:pPr lvl="0" algn="dist">
              <a:buClrTx/>
              <a:buSzTx/>
              <a:buFontTx/>
            </a:pPr>
            <a:r>
              <a:rPr lang="zh-CN" altLang="en-US" sz="3200" b="1" dirty="0">
                <a:solidFill>
                  <a:srgbClr val="036EB8"/>
                </a:solidFill>
                <a:latin typeface="微软雅黑" panose="020B0503020204020204" charset="-122"/>
                <a:ea typeface="微软雅黑" panose="020B0503020204020204" charset="-122"/>
                <a:sym typeface="+mn-ea"/>
              </a:rPr>
              <a:t>速度</a:t>
            </a:r>
          </a:p>
        </p:txBody>
      </p:sp>
      <p:grpSp>
        <p:nvGrpSpPr>
          <p:cNvPr id="10" name="组合 9"/>
          <p:cNvGrpSpPr/>
          <p:nvPr/>
        </p:nvGrpSpPr>
        <p:grpSpPr>
          <a:xfrm>
            <a:off x="703200" y="1098262"/>
            <a:ext cx="295322" cy="210471"/>
            <a:chOff x="435463" y="1226414"/>
            <a:chExt cx="295380" cy="210512"/>
          </a:xfrm>
        </p:grpSpPr>
        <p:sp>
          <p:nvSpPr>
            <p:cNvPr id="13" name="矩形 1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703200" y="1808827"/>
            <a:ext cx="295322" cy="210471"/>
            <a:chOff x="435463" y="1226414"/>
            <a:chExt cx="295380" cy="210512"/>
          </a:xfrm>
        </p:grpSpPr>
        <p:sp>
          <p:nvSpPr>
            <p:cNvPr id="17" name="矩形 1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1308100" y="1652905"/>
            <a:ext cx="7204710" cy="521970"/>
          </a:xfrm>
          <a:prstGeom prst="rect">
            <a:avLst/>
          </a:prstGeom>
          <a:noFill/>
        </p:spPr>
        <p:txBody>
          <a:bodyPr wrap="square" rtlCol="0">
            <a:spAutoFit/>
          </a:bodyPr>
          <a:lstStyle/>
          <a:p>
            <a:r>
              <a:rPr lang="zh-CN" sz="2800"/>
              <a:t>必做实验</a:t>
            </a:r>
            <a:r>
              <a:rPr lang="en-US" altLang="zh-CN" sz="2800"/>
              <a:t>	</a:t>
            </a:r>
            <a:r>
              <a:rPr lang="zh-CN" altLang="en-US" sz="2800"/>
              <a:t>测量物体运动的速度</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p:nvPr/>
        </p:nvSpPr>
        <p:spPr>
          <a:xfrm>
            <a:off x="1308100" y="905510"/>
            <a:ext cx="1337945" cy="583565"/>
          </a:xfrm>
          <a:prstGeom prst="rect">
            <a:avLst/>
          </a:prstGeom>
        </p:spPr>
        <p:txBody>
          <a:bodyPr wrap="square">
            <a:spAutoFit/>
          </a:bodyPr>
          <a:lstStyle/>
          <a:p>
            <a:pPr lvl="0" algn="dist">
              <a:buClrTx/>
              <a:buSzTx/>
              <a:buFontTx/>
            </a:pPr>
            <a:r>
              <a:rPr lang="zh-CN" altLang="en-US" sz="3200" b="1" dirty="0">
                <a:solidFill>
                  <a:srgbClr val="036EB8"/>
                </a:solidFill>
                <a:latin typeface="微软雅黑" panose="020B0503020204020204" charset="-122"/>
                <a:ea typeface="微软雅黑" panose="020B0503020204020204" charset="-122"/>
                <a:sym typeface="+mn-ea"/>
              </a:rPr>
              <a:t>速度</a:t>
            </a:r>
          </a:p>
        </p:txBody>
      </p:sp>
      <p:grpSp>
        <p:nvGrpSpPr>
          <p:cNvPr id="6" name="组合 5"/>
          <p:cNvGrpSpPr/>
          <p:nvPr/>
        </p:nvGrpSpPr>
        <p:grpSpPr>
          <a:xfrm>
            <a:off x="703200" y="10982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03200" y="1808827"/>
            <a:ext cx="295322" cy="210471"/>
            <a:chOff x="435463" y="1226414"/>
            <a:chExt cx="295380" cy="210512"/>
          </a:xfrm>
        </p:grpSpPr>
        <p:sp>
          <p:nvSpPr>
            <p:cNvPr id="18" name="矩形 1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1308100" y="1652905"/>
            <a:ext cx="7204710" cy="521970"/>
          </a:xfrm>
          <a:prstGeom prst="rect">
            <a:avLst/>
          </a:prstGeom>
          <a:noFill/>
        </p:spPr>
        <p:txBody>
          <a:bodyPr wrap="square" rtlCol="0">
            <a:spAutoFit/>
          </a:bodyPr>
          <a:lstStyle/>
          <a:p>
            <a:r>
              <a:rPr lang="zh-CN" sz="2800"/>
              <a:t>必做实验</a:t>
            </a:r>
            <a:r>
              <a:rPr lang="en-US" altLang="zh-CN" sz="2800"/>
              <a:t>	</a:t>
            </a:r>
            <a:r>
              <a:rPr lang="zh-CN" altLang="en-US" sz="2800"/>
              <a:t>测量物体运动的速度</a:t>
            </a:r>
          </a:p>
        </p:txBody>
      </p:sp>
      <p:sp>
        <p:nvSpPr>
          <p:cNvPr id="2" name="文本框 1"/>
          <p:cNvSpPr txBox="1"/>
          <p:nvPr/>
        </p:nvSpPr>
        <p:spPr>
          <a:xfrm>
            <a:off x="1308100" y="2247265"/>
            <a:ext cx="9982200" cy="829945"/>
          </a:xfrm>
          <a:prstGeom prst="rect">
            <a:avLst/>
          </a:prstGeom>
          <a:noFill/>
        </p:spPr>
        <p:txBody>
          <a:bodyPr wrap="square" rtlCol="0">
            <a:spAutoFit/>
          </a:bodyPr>
          <a:lstStyle/>
          <a:p>
            <a:r>
              <a:rPr lang="zh-CN" altLang="en-US" sz="2400">
                <a:latin typeface="Times New Roman" panose="02020603050405020304" pitchFamily="18" charset="0"/>
                <a:ea typeface="宋体" panose="02010600030101010101" pitchFamily="2" charset="-122"/>
                <a:cs typeface="Times New Roman" panose="02020603050405020304" pitchFamily="18" charset="0"/>
              </a:rPr>
              <a:t>四名计时员分别记录男、女同学通过</a:t>
            </a:r>
            <a:r>
              <a:rPr lang="en-US" altLang="zh-CN" sz="2400">
                <a:latin typeface="Times New Roman" panose="02020603050405020304" pitchFamily="18" charset="0"/>
                <a:ea typeface="宋体" panose="02010600030101010101" pitchFamily="2" charset="-122"/>
                <a:cs typeface="Times New Roman" panose="02020603050405020304" pitchFamily="18" charset="0"/>
              </a:rPr>
              <a:t>10m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20m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30m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a:latin typeface="Times New Roman" panose="02020603050405020304" pitchFamily="18" charset="0"/>
                <a:ea typeface="宋体" panose="02010600030101010101" pitchFamily="2" charset="-122"/>
                <a:cs typeface="Times New Roman" panose="02020603050405020304" pitchFamily="18" charset="0"/>
              </a:rPr>
              <a:t>40m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处时所用的时间，填入下表中。</a:t>
            </a:r>
          </a:p>
        </p:txBody>
      </p:sp>
      <p:graphicFrame>
        <p:nvGraphicFramePr>
          <p:cNvPr id="3" name="表格 2"/>
          <p:cNvGraphicFramePr/>
          <p:nvPr>
            <p:custDataLst>
              <p:tags r:id="rId1"/>
            </p:custDataLst>
          </p:nvPr>
        </p:nvGraphicFramePr>
        <p:xfrm>
          <a:off x="1384300" y="3077210"/>
          <a:ext cx="9909175" cy="1371600"/>
        </p:xfrm>
        <a:graphic>
          <a:graphicData uri="http://schemas.openxmlformats.org/drawingml/2006/table">
            <a:tbl>
              <a:tblPr firstRow="1" bandRow="1">
                <a:tableStyleId>{5C22544A-7EE6-4342-B048-85BDC9FD1C3A}</a:tableStyleId>
              </a:tblPr>
              <a:tblGrid>
                <a:gridCol w="3164205">
                  <a:extLst>
                    <a:ext uri="{9D8B030D-6E8A-4147-A177-3AD203B41FA5}">
                      <a16:colId xmlns:a16="http://schemas.microsoft.com/office/drawing/2014/main" val="20000"/>
                    </a:ext>
                  </a:extLst>
                </a:gridCol>
                <a:gridCol w="1586865">
                  <a:extLst>
                    <a:ext uri="{9D8B030D-6E8A-4147-A177-3AD203B41FA5}">
                      <a16:colId xmlns:a16="http://schemas.microsoft.com/office/drawing/2014/main" val="20001"/>
                    </a:ext>
                  </a:extLst>
                </a:gridCol>
                <a:gridCol w="1628775">
                  <a:extLst>
                    <a:ext uri="{9D8B030D-6E8A-4147-A177-3AD203B41FA5}">
                      <a16:colId xmlns:a16="http://schemas.microsoft.com/office/drawing/2014/main" val="20002"/>
                    </a:ext>
                  </a:extLst>
                </a:gridCol>
                <a:gridCol w="1880870">
                  <a:extLst>
                    <a:ext uri="{9D8B030D-6E8A-4147-A177-3AD203B41FA5}">
                      <a16:colId xmlns:a16="http://schemas.microsoft.com/office/drawing/2014/main" val="20003"/>
                    </a:ext>
                  </a:extLst>
                </a:gridCol>
                <a:gridCol w="1648460">
                  <a:extLst>
                    <a:ext uri="{9D8B030D-6E8A-4147-A177-3AD203B41FA5}">
                      <a16:colId xmlns:a16="http://schemas.microsoft.com/office/drawing/2014/main" val="20004"/>
                    </a:ext>
                  </a:extLst>
                </a:gridCol>
              </a:tblGrid>
              <a:tr h="455295">
                <a:tc>
                  <a:txBody>
                    <a:bodyPr/>
                    <a:lstStyle/>
                    <a:p>
                      <a:pPr algn="ctr">
                        <a:buNone/>
                      </a:pPr>
                      <a:r>
                        <a:rPr lang="zh-CN" altLang="en-US" sz="2400"/>
                        <a:t>路程</a:t>
                      </a:r>
                      <a:r>
                        <a:rPr lang="en-US" altLang="zh-CN" sz="2400"/>
                        <a:t> </a:t>
                      </a:r>
                      <a:r>
                        <a:rPr lang="en-US" altLang="zh-CN" sz="2400" i="1"/>
                        <a:t>s/m</a:t>
                      </a:r>
                    </a:p>
                  </a:txBody>
                  <a:tcPr anchor="ctr"/>
                </a:tc>
                <a:tc>
                  <a:txBody>
                    <a:bodyPr/>
                    <a:lstStyle/>
                    <a:p>
                      <a:pPr algn="ctr">
                        <a:buNone/>
                      </a:pPr>
                      <a:r>
                        <a:rPr lang="en-US" altLang="zh-CN" sz="2400"/>
                        <a:t>10</a:t>
                      </a:r>
                    </a:p>
                  </a:txBody>
                  <a:tcPr anchor="ctr"/>
                </a:tc>
                <a:tc>
                  <a:txBody>
                    <a:bodyPr/>
                    <a:lstStyle/>
                    <a:p>
                      <a:pPr algn="ctr">
                        <a:buNone/>
                      </a:pPr>
                      <a:r>
                        <a:rPr lang="en-US" altLang="zh-CN" sz="2400"/>
                        <a:t>20</a:t>
                      </a:r>
                    </a:p>
                  </a:txBody>
                  <a:tcPr anchor="ctr"/>
                </a:tc>
                <a:tc>
                  <a:txBody>
                    <a:bodyPr/>
                    <a:lstStyle/>
                    <a:p>
                      <a:pPr algn="ctr">
                        <a:buNone/>
                      </a:pPr>
                      <a:r>
                        <a:rPr lang="en-US" altLang="zh-CN" sz="2400"/>
                        <a:t>30</a:t>
                      </a:r>
                    </a:p>
                  </a:txBody>
                  <a:tcPr anchor="ctr"/>
                </a:tc>
                <a:tc>
                  <a:txBody>
                    <a:bodyPr/>
                    <a:lstStyle/>
                    <a:p>
                      <a:pPr algn="ctr">
                        <a:buNone/>
                      </a:pPr>
                      <a:r>
                        <a:rPr lang="en-US" altLang="zh-CN" sz="2400"/>
                        <a:t>40</a:t>
                      </a:r>
                    </a:p>
                  </a:txBody>
                  <a:tcPr anchor="ctr"/>
                </a:tc>
                <a:extLst>
                  <a:ext uri="{0D108BD9-81ED-4DB2-BD59-A6C34878D82A}">
                    <a16:rowId xmlns:a16="http://schemas.microsoft.com/office/drawing/2014/main" val="10000"/>
                  </a:ext>
                </a:extLst>
              </a:tr>
              <a:tr h="455295">
                <a:tc>
                  <a:txBody>
                    <a:bodyPr/>
                    <a:lstStyle/>
                    <a:p>
                      <a:pPr algn="ctr">
                        <a:buNone/>
                      </a:pPr>
                      <a:r>
                        <a:rPr lang="zh-CN" altLang="en-US" sz="2400"/>
                        <a:t>男同学所用时间</a:t>
                      </a:r>
                      <a:r>
                        <a:rPr lang="en-US" altLang="zh-CN" sz="2400"/>
                        <a:t> </a:t>
                      </a:r>
                      <a:r>
                        <a:rPr lang="en-US" altLang="zh-CN" sz="2400" i="1"/>
                        <a:t>t</a:t>
                      </a:r>
                      <a:r>
                        <a:rPr lang="en-US" altLang="zh-CN" sz="2800" i="1" baseline="-25000"/>
                        <a:t>1</a:t>
                      </a:r>
                      <a:r>
                        <a:rPr lang="en-US" altLang="zh-CN" sz="2400" i="1"/>
                        <a:t>/s</a:t>
                      </a:r>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extLst>
                  <a:ext uri="{0D108BD9-81ED-4DB2-BD59-A6C34878D82A}">
                    <a16:rowId xmlns:a16="http://schemas.microsoft.com/office/drawing/2014/main" val="10001"/>
                  </a:ext>
                </a:extLst>
              </a:tr>
              <a:tr h="455295">
                <a:tc>
                  <a:txBody>
                    <a:bodyPr/>
                    <a:lstStyle/>
                    <a:p>
                      <a:pPr algn="ctr">
                        <a:buNone/>
                      </a:pPr>
                      <a:r>
                        <a:rPr lang="zh-CN" altLang="en-US" sz="2400">
                          <a:sym typeface="+mn-ea"/>
                        </a:rPr>
                        <a:t>女同学所用时间</a:t>
                      </a:r>
                      <a:r>
                        <a:rPr lang="en-US" altLang="zh-CN" sz="2400">
                          <a:sym typeface="+mn-ea"/>
                        </a:rPr>
                        <a:t> </a:t>
                      </a:r>
                      <a:r>
                        <a:rPr lang="en-US" altLang="zh-CN" sz="2400" i="1">
                          <a:sym typeface="+mn-ea"/>
                        </a:rPr>
                        <a:t>t</a:t>
                      </a:r>
                      <a:r>
                        <a:rPr lang="en-US" altLang="zh-CN" sz="2400" i="1" baseline="-25000">
                          <a:sym typeface="+mn-ea"/>
                        </a:rPr>
                        <a:t>2</a:t>
                      </a:r>
                      <a:r>
                        <a:rPr lang="en-US" altLang="zh-CN" sz="2400" i="1">
                          <a:sym typeface="+mn-ea"/>
                        </a:rPr>
                        <a:t>/s</a:t>
                      </a:r>
                      <a:endParaRPr lang="zh-CN" altLang="en-US" sz="2400"/>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extLst>
                  <a:ext uri="{0D108BD9-81ED-4DB2-BD59-A6C34878D82A}">
                    <a16:rowId xmlns:a16="http://schemas.microsoft.com/office/drawing/2014/main" val="10002"/>
                  </a:ext>
                </a:extLst>
              </a:tr>
            </a:tbl>
          </a:graphicData>
        </a:graphic>
      </p:graphicFrame>
      <p:sp>
        <p:nvSpPr>
          <p:cNvPr id="5" name="文本框 4"/>
          <p:cNvSpPr txBox="1"/>
          <p:nvPr/>
        </p:nvSpPr>
        <p:spPr>
          <a:xfrm>
            <a:off x="1307465" y="4621530"/>
            <a:ext cx="9986010" cy="460375"/>
          </a:xfrm>
          <a:prstGeom prst="rect">
            <a:avLst/>
          </a:prstGeom>
          <a:noFill/>
        </p:spPr>
        <p:txBody>
          <a:bodyPr wrap="square" rtlCol="0">
            <a:spAutoFit/>
          </a:bodyPr>
          <a:lstStyle/>
          <a:p>
            <a:r>
              <a:rPr lang="zh-CN" altLang="en-US" sz="2400">
                <a:latin typeface="Times New Roman" panose="02020603050405020304" pitchFamily="18" charset="0"/>
                <a:ea typeface="宋体" panose="02010600030101010101" pitchFamily="2" charset="-122"/>
                <a:cs typeface="Times New Roman" panose="02020603050405020304" pitchFamily="18" charset="0"/>
              </a:rPr>
              <a:t>根据表中数据，计算男、女同学</a:t>
            </a:r>
            <a:r>
              <a:rPr lang="en-US" altLang="zh-CN" sz="2400">
                <a:latin typeface="Times New Roman" panose="02020603050405020304" pitchFamily="18" charset="0"/>
                <a:ea typeface="宋体" panose="02010600030101010101" pitchFamily="2" charset="-122"/>
                <a:cs typeface="Times New Roman" panose="02020603050405020304" pitchFamily="18" charset="0"/>
              </a:rPr>
              <a:t>10m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内、</a:t>
            </a:r>
            <a:r>
              <a:rPr lang="en-US" altLang="zh-CN" sz="2400">
                <a:latin typeface="Times New Roman" panose="02020603050405020304" pitchFamily="18" charset="0"/>
                <a:ea typeface="宋体" panose="02010600030101010101" pitchFamily="2" charset="-122"/>
                <a:cs typeface="Times New Roman" panose="02020603050405020304" pitchFamily="18" charset="0"/>
              </a:rPr>
              <a:t>20m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内、</a:t>
            </a:r>
            <a:r>
              <a:rPr lang="en-US" altLang="zh-CN" sz="2400">
                <a:latin typeface="Times New Roman" panose="02020603050405020304" pitchFamily="18" charset="0"/>
                <a:ea typeface="宋体" panose="02010600030101010101" pitchFamily="2" charset="-122"/>
                <a:cs typeface="Times New Roman" panose="02020603050405020304" pitchFamily="18" charset="0"/>
              </a:rPr>
              <a:t>30m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内和</a:t>
            </a:r>
            <a:r>
              <a:rPr lang="en-US" altLang="zh-CN" sz="2400">
                <a:latin typeface="Times New Roman" panose="02020603050405020304" pitchFamily="18" charset="0"/>
                <a:ea typeface="宋体" panose="02010600030101010101" pitchFamily="2" charset="-122"/>
                <a:cs typeface="Times New Roman" panose="02020603050405020304" pitchFamily="18" charset="0"/>
              </a:rPr>
              <a:t>40m</a:t>
            </a:r>
            <a:r>
              <a:rPr lang="zh-CN" altLang="en-US" sz="2400">
                <a:latin typeface="Times New Roman" panose="02020603050405020304" pitchFamily="18" charset="0"/>
                <a:ea typeface="宋体" panose="02010600030101010101" pitchFamily="2" charset="-122"/>
                <a:cs typeface="Times New Roman" panose="02020603050405020304" pitchFamily="18" charset="0"/>
              </a:rPr>
              <a:t>内的速度。</a:t>
            </a:r>
          </a:p>
        </p:txBody>
      </p:sp>
      <p:graphicFrame>
        <p:nvGraphicFramePr>
          <p:cNvPr id="9" name="表格 8"/>
          <p:cNvGraphicFramePr/>
          <p:nvPr>
            <p:custDataLst>
              <p:tags r:id="rId2"/>
            </p:custDataLst>
          </p:nvPr>
        </p:nvGraphicFramePr>
        <p:xfrm>
          <a:off x="1384300" y="5254625"/>
          <a:ext cx="9909175" cy="1371600"/>
        </p:xfrm>
        <a:graphic>
          <a:graphicData uri="http://schemas.openxmlformats.org/drawingml/2006/table">
            <a:tbl>
              <a:tblPr firstRow="1" bandRow="1">
                <a:tableStyleId>{5C22544A-7EE6-4342-B048-85BDC9FD1C3A}</a:tableStyleId>
              </a:tblPr>
              <a:tblGrid>
                <a:gridCol w="3164205">
                  <a:extLst>
                    <a:ext uri="{9D8B030D-6E8A-4147-A177-3AD203B41FA5}">
                      <a16:colId xmlns:a16="http://schemas.microsoft.com/office/drawing/2014/main" val="20000"/>
                    </a:ext>
                  </a:extLst>
                </a:gridCol>
                <a:gridCol w="1586865">
                  <a:extLst>
                    <a:ext uri="{9D8B030D-6E8A-4147-A177-3AD203B41FA5}">
                      <a16:colId xmlns:a16="http://schemas.microsoft.com/office/drawing/2014/main" val="20001"/>
                    </a:ext>
                  </a:extLst>
                </a:gridCol>
                <a:gridCol w="1628775">
                  <a:extLst>
                    <a:ext uri="{9D8B030D-6E8A-4147-A177-3AD203B41FA5}">
                      <a16:colId xmlns:a16="http://schemas.microsoft.com/office/drawing/2014/main" val="20002"/>
                    </a:ext>
                  </a:extLst>
                </a:gridCol>
                <a:gridCol w="1880870">
                  <a:extLst>
                    <a:ext uri="{9D8B030D-6E8A-4147-A177-3AD203B41FA5}">
                      <a16:colId xmlns:a16="http://schemas.microsoft.com/office/drawing/2014/main" val="20003"/>
                    </a:ext>
                  </a:extLst>
                </a:gridCol>
                <a:gridCol w="1648460">
                  <a:extLst>
                    <a:ext uri="{9D8B030D-6E8A-4147-A177-3AD203B41FA5}">
                      <a16:colId xmlns:a16="http://schemas.microsoft.com/office/drawing/2014/main" val="20004"/>
                    </a:ext>
                  </a:extLst>
                </a:gridCol>
              </a:tblGrid>
              <a:tr h="455295">
                <a:tc>
                  <a:txBody>
                    <a:bodyPr/>
                    <a:lstStyle/>
                    <a:p>
                      <a:pPr algn="ctr">
                        <a:buNone/>
                      </a:pPr>
                      <a:r>
                        <a:rPr lang="zh-CN" altLang="en-US" sz="2400"/>
                        <a:t>路程</a:t>
                      </a:r>
                      <a:r>
                        <a:rPr lang="en-US" altLang="zh-CN" sz="2400"/>
                        <a:t> </a:t>
                      </a:r>
                      <a:r>
                        <a:rPr lang="en-US" altLang="zh-CN" sz="2400" i="1"/>
                        <a:t>s/m</a:t>
                      </a:r>
                    </a:p>
                  </a:txBody>
                  <a:tcPr anchor="ctr"/>
                </a:tc>
                <a:tc>
                  <a:txBody>
                    <a:bodyPr/>
                    <a:lstStyle/>
                    <a:p>
                      <a:pPr algn="ctr">
                        <a:buNone/>
                      </a:pPr>
                      <a:r>
                        <a:rPr lang="en-US" altLang="zh-CN" sz="2400"/>
                        <a:t>10</a:t>
                      </a:r>
                    </a:p>
                  </a:txBody>
                  <a:tcPr anchor="ctr"/>
                </a:tc>
                <a:tc>
                  <a:txBody>
                    <a:bodyPr/>
                    <a:lstStyle/>
                    <a:p>
                      <a:pPr algn="ctr">
                        <a:buNone/>
                      </a:pPr>
                      <a:r>
                        <a:rPr lang="en-US" altLang="zh-CN" sz="2400"/>
                        <a:t>20</a:t>
                      </a:r>
                    </a:p>
                  </a:txBody>
                  <a:tcPr anchor="ctr"/>
                </a:tc>
                <a:tc>
                  <a:txBody>
                    <a:bodyPr/>
                    <a:lstStyle/>
                    <a:p>
                      <a:pPr algn="ctr">
                        <a:buNone/>
                      </a:pPr>
                      <a:r>
                        <a:rPr lang="en-US" altLang="zh-CN" sz="2400"/>
                        <a:t>30</a:t>
                      </a:r>
                    </a:p>
                  </a:txBody>
                  <a:tcPr anchor="ctr"/>
                </a:tc>
                <a:tc>
                  <a:txBody>
                    <a:bodyPr/>
                    <a:lstStyle/>
                    <a:p>
                      <a:pPr algn="ctr">
                        <a:buNone/>
                      </a:pPr>
                      <a:r>
                        <a:rPr lang="en-US" altLang="zh-CN" sz="2400"/>
                        <a:t>40</a:t>
                      </a:r>
                    </a:p>
                  </a:txBody>
                  <a:tcPr anchor="ctr"/>
                </a:tc>
                <a:extLst>
                  <a:ext uri="{0D108BD9-81ED-4DB2-BD59-A6C34878D82A}">
                    <a16:rowId xmlns:a16="http://schemas.microsoft.com/office/drawing/2014/main" val="10000"/>
                  </a:ext>
                </a:extLst>
              </a:tr>
              <a:tr h="455295">
                <a:tc>
                  <a:txBody>
                    <a:bodyPr/>
                    <a:lstStyle/>
                    <a:p>
                      <a:pPr algn="ctr">
                        <a:buNone/>
                      </a:pPr>
                      <a:r>
                        <a:rPr lang="zh-CN" altLang="en-US" sz="2400"/>
                        <a:t>男同学的速度</a:t>
                      </a:r>
                      <a:r>
                        <a:rPr lang="en-US" altLang="zh-CN" sz="2400"/>
                        <a:t> </a:t>
                      </a:r>
                      <a:r>
                        <a:rPr lang="en-US" altLang="zh-CN" sz="2400" i="1"/>
                        <a:t>t</a:t>
                      </a:r>
                      <a:r>
                        <a:rPr lang="en-US" altLang="zh-CN" sz="2800" i="1" baseline="-25000"/>
                        <a:t>1</a:t>
                      </a:r>
                      <a:r>
                        <a:rPr lang="en-US" altLang="zh-CN" sz="2400" i="1"/>
                        <a:t>/s</a:t>
                      </a:r>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extLst>
                  <a:ext uri="{0D108BD9-81ED-4DB2-BD59-A6C34878D82A}">
                    <a16:rowId xmlns:a16="http://schemas.microsoft.com/office/drawing/2014/main" val="10001"/>
                  </a:ext>
                </a:extLst>
              </a:tr>
              <a:tr h="455295">
                <a:tc>
                  <a:txBody>
                    <a:bodyPr/>
                    <a:lstStyle/>
                    <a:p>
                      <a:pPr algn="ctr">
                        <a:buNone/>
                      </a:pPr>
                      <a:r>
                        <a:rPr lang="zh-CN" altLang="en-US" sz="2400">
                          <a:sym typeface="+mn-ea"/>
                        </a:rPr>
                        <a:t>女同学的速度</a:t>
                      </a:r>
                      <a:r>
                        <a:rPr lang="en-US" altLang="zh-CN" sz="2400">
                          <a:sym typeface="+mn-ea"/>
                        </a:rPr>
                        <a:t> </a:t>
                      </a:r>
                      <a:r>
                        <a:rPr lang="en-US" altLang="zh-CN" sz="2400" i="1">
                          <a:sym typeface="+mn-ea"/>
                        </a:rPr>
                        <a:t>t</a:t>
                      </a:r>
                      <a:r>
                        <a:rPr lang="en-US" altLang="zh-CN" sz="2400" i="1" baseline="-25000">
                          <a:sym typeface="+mn-ea"/>
                        </a:rPr>
                        <a:t>2</a:t>
                      </a:r>
                      <a:r>
                        <a:rPr lang="en-US" altLang="zh-CN" sz="2400" i="1">
                          <a:sym typeface="+mn-ea"/>
                        </a:rPr>
                        <a:t>/s</a:t>
                      </a:r>
                      <a:endParaRPr lang="zh-CN" altLang="en-US" sz="2400"/>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tc>
                  <a:txBody>
                    <a:bodyPr/>
                    <a:lstStyle/>
                    <a:p>
                      <a:pPr algn="ctr">
                        <a:buNone/>
                      </a:pPr>
                      <a:endParaRPr lang="zh-CN" altLang="en-US" sz="2400"/>
                    </a:p>
                  </a:txBody>
                  <a:tcPr anchor="ct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p:nvPr/>
        </p:nvSpPr>
        <p:spPr>
          <a:xfrm>
            <a:off x="1308100" y="905510"/>
            <a:ext cx="1337945" cy="583565"/>
          </a:xfrm>
          <a:prstGeom prst="rect">
            <a:avLst/>
          </a:prstGeom>
        </p:spPr>
        <p:txBody>
          <a:bodyPr wrap="square">
            <a:spAutoFit/>
          </a:bodyPr>
          <a:lstStyle/>
          <a:p>
            <a:pPr lvl="0" algn="dist">
              <a:buClrTx/>
              <a:buSzTx/>
              <a:buFontTx/>
            </a:pPr>
            <a:r>
              <a:rPr lang="zh-CN" altLang="en-US" sz="3200" b="1" dirty="0">
                <a:solidFill>
                  <a:srgbClr val="036EB8"/>
                </a:solidFill>
                <a:latin typeface="微软雅黑" panose="020B0503020204020204" charset="-122"/>
                <a:ea typeface="微软雅黑" panose="020B0503020204020204" charset="-122"/>
                <a:sym typeface="+mn-ea"/>
              </a:rPr>
              <a:t>速度</a:t>
            </a:r>
          </a:p>
        </p:txBody>
      </p:sp>
      <p:grpSp>
        <p:nvGrpSpPr>
          <p:cNvPr id="6" name="组合 5"/>
          <p:cNvGrpSpPr/>
          <p:nvPr/>
        </p:nvGrpSpPr>
        <p:grpSpPr>
          <a:xfrm>
            <a:off x="703200" y="10982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03200" y="1808827"/>
            <a:ext cx="295322" cy="210471"/>
            <a:chOff x="435463" y="1226414"/>
            <a:chExt cx="295380" cy="210512"/>
          </a:xfrm>
        </p:grpSpPr>
        <p:sp>
          <p:nvSpPr>
            <p:cNvPr id="18" name="矩形 1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1308100" y="1652905"/>
            <a:ext cx="3528060" cy="521970"/>
          </a:xfrm>
          <a:prstGeom prst="rect">
            <a:avLst/>
          </a:prstGeom>
          <a:noFill/>
        </p:spPr>
        <p:txBody>
          <a:bodyPr wrap="square" rtlCol="0">
            <a:spAutoFit/>
          </a:bodyPr>
          <a:lstStyle/>
          <a:p>
            <a:r>
              <a:rPr lang="zh-CN" altLang="en-US" sz="2800"/>
              <a:t>测量物体运动的速度</a:t>
            </a:r>
          </a:p>
        </p:txBody>
      </p:sp>
      <p:pic>
        <p:nvPicPr>
          <p:cNvPr id="2" name="237195902-1-16">
            <a:hlinkClick r:id="" action="ppaction://media"/>
          </p:cNvPr>
          <p:cNvPicPr/>
          <p:nvPr>
            <a:videoFile r:link="rId1"/>
            <p:extLst>
              <p:ext uri="{DAA4B4D4-6D71-4841-9C94-3DE7FCFB9230}">
                <p14:media xmlns:p14="http://schemas.microsoft.com/office/powerpoint/2010/main" r:embed="rId2">
                  <p14:trim st="3198"/>
                </p14:media>
              </p:ext>
            </p:extLst>
          </p:nvPr>
        </p:nvPicPr>
        <p:blipFill>
          <a:blip r:embed="rId4"/>
          <a:stretch>
            <a:fillRect/>
          </a:stretch>
        </p:blipFill>
        <p:spPr>
          <a:xfrm>
            <a:off x="2350770" y="2502535"/>
            <a:ext cx="7317740" cy="41160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54687" y="2380615"/>
            <a:ext cx="572138" cy="399415"/>
            <a:chOff x="344912" y="1226414"/>
            <a:chExt cx="301062" cy="210512"/>
          </a:xfrm>
        </p:grpSpPr>
        <p:sp>
          <p:nvSpPr>
            <p:cNvPr id="8" name="矩形 7"/>
            <p:cNvSpPr/>
            <p:nvPr/>
          </p:nvSpPr>
          <p:spPr>
            <a:xfrm rot="18900000">
              <a:off x="34491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1"/>
          <p:cNvSpPr/>
          <p:nvPr/>
        </p:nvSpPr>
        <p:spPr>
          <a:xfrm>
            <a:off x="1308100" y="905510"/>
            <a:ext cx="1337945" cy="583565"/>
          </a:xfrm>
          <a:prstGeom prst="rect">
            <a:avLst/>
          </a:prstGeom>
        </p:spPr>
        <p:txBody>
          <a:bodyPr wrap="square">
            <a:spAutoFit/>
          </a:bodyPr>
          <a:lstStyle/>
          <a:p>
            <a:pPr lvl="0" algn="dist">
              <a:buClrTx/>
              <a:buSzTx/>
              <a:buFontTx/>
            </a:pPr>
            <a:r>
              <a:rPr lang="zh-CN" altLang="en-US" sz="3200" b="1" dirty="0">
                <a:solidFill>
                  <a:srgbClr val="036EB8"/>
                </a:solidFill>
                <a:latin typeface="微软雅黑" panose="020B0503020204020204" charset="-122"/>
                <a:ea typeface="微软雅黑" panose="020B0503020204020204" charset="-122"/>
                <a:sym typeface="+mn-ea"/>
              </a:rPr>
              <a:t>速度</a:t>
            </a:r>
          </a:p>
        </p:txBody>
      </p:sp>
      <p:grpSp>
        <p:nvGrpSpPr>
          <p:cNvPr id="6" name="组合 5"/>
          <p:cNvGrpSpPr/>
          <p:nvPr/>
        </p:nvGrpSpPr>
        <p:grpSpPr>
          <a:xfrm>
            <a:off x="703200" y="10982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03200" y="1808827"/>
            <a:ext cx="295322" cy="210471"/>
            <a:chOff x="435463" y="1226414"/>
            <a:chExt cx="295380" cy="210512"/>
          </a:xfrm>
        </p:grpSpPr>
        <p:sp>
          <p:nvSpPr>
            <p:cNvPr id="18" name="矩形 1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1308100" y="1652905"/>
            <a:ext cx="3528060" cy="521970"/>
          </a:xfrm>
          <a:prstGeom prst="rect">
            <a:avLst/>
          </a:prstGeom>
          <a:noFill/>
        </p:spPr>
        <p:txBody>
          <a:bodyPr wrap="square" rtlCol="0">
            <a:spAutoFit/>
          </a:bodyPr>
          <a:lstStyle/>
          <a:p>
            <a:r>
              <a:rPr lang="zh-CN" altLang="en-US" sz="2800"/>
              <a:t>速度公式的应用</a:t>
            </a:r>
            <a:endParaRPr lang="en-US" altLang="zh-CN" sz="2800"/>
          </a:p>
        </p:txBody>
      </p:sp>
      <p:sp>
        <p:nvSpPr>
          <p:cNvPr id="2" name="文本框 1"/>
          <p:cNvSpPr txBox="1"/>
          <p:nvPr/>
        </p:nvSpPr>
        <p:spPr>
          <a:xfrm>
            <a:off x="956945" y="2174875"/>
            <a:ext cx="10527665" cy="1198880"/>
          </a:xfrm>
          <a:prstGeom prst="rect">
            <a:avLst/>
          </a:prstGeom>
          <a:noFill/>
        </p:spPr>
        <p:txBody>
          <a:bodyPr wrap="square" rtlCol="0">
            <a:spAutoFit/>
          </a:bodyPr>
          <a:lstStyle/>
          <a:p>
            <a:pPr>
              <a:lnSpc>
                <a:spcPct val="150000"/>
              </a:lnSpc>
            </a:pPr>
            <a:r>
              <a:rPr lang="zh-CN" altLang="en-US" sz="2400">
                <a:latin typeface="Times New Roman" panose="02020603050405020304" pitchFamily="18" charset="0"/>
                <a:ea typeface="宋体" panose="02010600030101010101" pitchFamily="2" charset="-122"/>
                <a:cs typeface="Times New Roman" panose="02020603050405020304" pitchFamily="18" charset="0"/>
              </a:rPr>
              <a:t>例</a:t>
            </a:r>
            <a:r>
              <a:rPr lang="en-US" altLang="zh-CN" sz="2400">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a:latin typeface="Times New Roman" panose="02020603050405020304" pitchFamily="18" charset="0"/>
                <a:ea typeface="宋体" panose="02010600030101010101" pitchFamily="2" charset="-122"/>
                <a:cs typeface="Times New Roman" panose="02020603050405020304" pitchFamily="18" charset="0"/>
              </a:rPr>
              <a:t>某大型喷气式客机的飞行速度为</a:t>
            </a:r>
            <a:r>
              <a:rPr lang="en-US" altLang="zh-CN" sz="2400">
                <a:latin typeface="Times New Roman" panose="02020603050405020304" pitchFamily="18" charset="0"/>
                <a:ea typeface="宋体" panose="02010600030101010101" pitchFamily="2" charset="-122"/>
                <a:cs typeface="Times New Roman" panose="02020603050405020304" pitchFamily="18" charset="0"/>
              </a:rPr>
              <a:t>990km/h</a:t>
            </a:r>
            <a:r>
              <a:rPr lang="zh-CN" altLang="en-US" sz="2400">
                <a:latin typeface="Times New Roman" panose="02020603050405020304" pitchFamily="18" charset="0"/>
                <a:ea typeface="宋体" panose="02010600030101010101" pitchFamily="2" charset="-122"/>
                <a:cs typeface="Times New Roman" panose="02020603050405020304" pitchFamily="18" charset="0"/>
              </a:rPr>
              <a:t>，它</a:t>
            </a:r>
            <a:r>
              <a:rPr lang="en-US" altLang="zh-CN" sz="2400">
                <a:latin typeface="Times New Roman" panose="02020603050405020304" pitchFamily="18" charset="0"/>
                <a:ea typeface="宋体" panose="02010600030101010101" pitchFamily="2" charset="-122"/>
                <a:cs typeface="Times New Roman" panose="02020603050405020304" pitchFamily="18" charset="0"/>
              </a:rPr>
              <a:t>1min</a:t>
            </a:r>
            <a:r>
              <a:rPr lang="zh-CN" altLang="en-US" sz="2400">
                <a:latin typeface="Times New Roman" panose="02020603050405020304" pitchFamily="18" charset="0"/>
                <a:ea typeface="宋体" panose="02010600030101010101" pitchFamily="2" charset="-122"/>
                <a:cs typeface="Times New Roman" panose="02020603050405020304" pitchFamily="18" charset="0"/>
              </a:rPr>
              <a:t>内飞行多少千米？如果人骑自行车的速度约为</a:t>
            </a:r>
            <a:r>
              <a:rPr lang="en-US" altLang="zh-CN" sz="2400">
                <a:latin typeface="Times New Roman" panose="02020603050405020304" pitchFamily="18" charset="0"/>
                <a:ea typeface="宋体" panose="02010600030101010101" pitchFamily="2" charset="-122"/>
                <a:cs typeface="Times New Roman" panose="02020603050405020304" pitchFamily="18" charset="0"/>
              </a:rPr>
              <a:t>5m/s</a:t>
            </a:r>
            <a:r>
              <a:rPr lang="zh-CN" altLang="en-US" sz="2400">
                <a:latin typeface="Times New Roman" panose="02020603050405020304" pitchFamily="18" charset="0"/>
                <a:ea typeface="宋体" panose="02010600030101010101" pitchFamily="2" charset="-122"/>
                <a:cs typeface="Times New Roman" panose="02020603050405020304" pitchFamily="18" charset="0"/>
              </a:rPr>
              <a:t>，要用多少时间才能通过客机</a:t>
            </a:r>
            <a:r>
              <a:rPr lang="en-US" altLang="zh-CN" sz="2400">
                <a:latin typeface="Times New Roman" panose="02020603050405020304" pitchFamily="18" charset="0"/>
                <a:ea typeface="宋体" panose="02010600030101010101" pitchFamily="2" charset="-122"/>
                <a:cs typeface="Times New Roman" panose="02020603050405020304" pitchFamily="18" charset="0"/>
              </a:rPr>
              <a:t>1min</a:t>
            </a:r>
            <a:r>
              <a:rPr lang="zh-CN" altLang="en-US" sz="2400">
                <a:latin typeface="Times New Roman" panose="02020603050405020304" pitchFamily="18" charset="0"/>
                <a:ea typeface="宋体" panose="02010600030101010101" pitchFamily="2" charset="-122"/>
                <a:cs typeface="Times New Roman" panose="02020603050405020304" pitchFamily="18" charset="0"/>
              </a:rPr>
              <a:t>内飞过的路程？</a:t>
            </a:r>
          </a:p>
        </p:txBody>
      </p:sp>
      <mc:AlternateContent xmlns:mc="http://schemas.openxmlformats.org/markup-compatibility/2006" xmlns:a14="http://schemas.microsoft.com/office/drawing/2010/main">
        <mc:Choice Requires="a14">
          <p:sp>
            <p:nvSpPr>
              <p:cNvPr id="9" name="文本框 8"/>
              <p:cNvSpPr txBox="1"/>
              <p:nvPr/>
            </p:nvSpPr>
            <p:spPr>
              <a:xfrm>
                <a:off x="956945" y="3550285"/>
                <a:ext cx="10527665" cy="3013710"/>
              </a:xfrm>
              <a:prstGeom prst="rect">
                <a:avLst/>
              </a:prstGeom>
              <a:noFill/>
            </p:spPr>
            <p:txBody>
              <a:bodyPr wrap="square" rtlCol="0">
                <a:spAutoFit/>
              </a:bodyPr>
              <a:lstStyle/>
              <a:p>
                <a:r>
                  <a:rPr lang="zh-CN" altLang="en-US" sz="2400">
                    <a:solidFill>
                      <a:srgbClr val="FF0000"/>
                    </a:solidFill>
                  </a:rPr>
                  <a:t>解：该客机</a:t>
                </a:r>
                <a:r>
                  <a:rPr lang="en-US" altLang="zh-CN" sz="2400">
                    <a:solidFill>
                      <a:srgbClr val="FF0000"/>
                    </a:solidFill>
                  </a:rPr>
                  <a:t>1min</a:t>
                </a:r>
                <a:r>
                  <a:rPr lang="zh-CN" altLang="en-US" sz="2400">
                    <a:solidFill>
                      <a:srgbClr val="FF0000"/>
                    </a:solidFill>
                  </a:rPr>
                  <a:t>飞行的路程为</a:t>
                </a:r>
              </a:p>
              <a:p>
                <a:pPr/>
                <a14:m>
                  <m:oMathPara xmlns:m="http://schemas.openxmlformats.org/officeDocument/2006/math">
                    <m:oMathParaPr>
                      <m:jc m:val="centerGroup"/>
                    </m:oMathParaPr>
                    <m:oMath xmlns:m="http://schemas.openxmlformats.org/officeDocument/2006/math">
                      <m:r>
                        <a:rPr lang="en-US" altLang="zh-CN" sz="2400" i="1">
                          <a:solidFill>
                            <a:srgbClr val="FF0000"/>
                          </a:solidFill>
                          <a:latin typeface="Cambria Math" panose="02040503050406030204" pitchFamily="18" charset="0"/>
                          <a:cs typeface="Cambria Math" panose="02040503050406030204" pitchFamily="18" charset="0"/>
                        </a:rPr>
                        <m:t>𝑠</m:t>
                      </m:r>
                      <m:r>
                        <a:rPr lang="en-US" altLang="zh-CN" sz="2400" i="1">
                          <a:solidFill>
                            <a:srgbClr val="FF0000"/>
                          </a:solidFill>
                          <a:latin typeface="Cambria Math" panose="02040503050406030204" pitchFamily="18" charset="0"/>
                          <a:cs typeface="Cambria Math" panose="02040503050406030204" pitchFamily="18" charset="0"/>
                        </a:rPr>
                        <m:t>=</m:t>
                      </m:r>
                      <m:sSub>
                        <m:sSubPr>
                          <m:ctrlPr>
                            <a:rPr lang="en-US" altLang="zh-CN" sz="2400" i="1">
                              <a:solidFill>
                                <a:srgbClr val="FF0000"/>
                              </a:solidFill>
                              <a:latin typeface="Cambria Math" panose="02040503050406030204" pitchFamily="18" charset="0"/>
                              <a:cs typeface="Cambria Math" panose="02040503050406030204" pitchFamily="18" charset="0"/>
                            </a:rPr>
                          </m:ctrlPr>
                        </m:sSubPr>
                        <m:e>
                          <m:r>
                            <a:rPr lang="en-US" altLang="zh-CN" sz="2400" i="1">
                              <a:solidFill>
                                <a:srgbClr val="FF0000"/>
                              </a:solidFill>
                              <a:latin typeface="Cambria Math" panose="02040503050406030204" pitchFamily="18" charset="0"/>
                              <a:cs typeface="Cambria Math" panose="02040503050406030204" pitchFamily="18" charset="0"/>
                            </a:rPr>
                            <m:t>𝑣</m:t>
                          </m:r>
                        </m:e>
                        <m:sub>
                          <m:r>
                            <a:rPr lang="en-US" altLang="zh-CN" sz="2400" i="1">
                              <a:solidFill>
                                <a:srgbClr val="FF0000"/>
                              </a:solidFill>
                              <a:latin typeface="Cambria Math" panose="02040503050406030204" pitchFamily="18" charset="0"/>
                              <a:cs typeface="Cambria Math" panose="02040503050406030204" pitchFamily="18" charset="0"/>
                            </a:rPr>
                            <m:t>1</m:t>
                          </m:r>
                        </m:sub>
                      </m:sSub>
                      <m:sSub>
                        <m:sSubPr>
                          <m:ctrlPr>
                            <a:rPr lang="en-US" altLang="zh-CN" sz="2400" i="1">
                              <a:solidFill>
                                <a:srgbClr val="FF0000"/>
                              </a:solidFill>
                              <a:latin typeface="Cambria Math" panose="02040503050406030204" pitchFamily="18" charset="0"/>
                              <a:cs typeface="Cambria Math" panose="02040503050406030204" pitchFamily="18" charset="0"/>
                            </a:rPr>
                          </m:ctrlPr>
                        </m:sSubPr>
                        <m:e>
                          <m:r>
                            <a:rPr lang="en-US" altLang="zh-CN" sz="2400" i="1">
                              <a:solidFill>
                                <a:srgbClr val="FF0000"/>
                              </a:solidFill>
                              <a:latin typeface="Cambria Math" panose="02040503050406030204" pitchFamily="18" charset="0"/>
                              <a:cs typeface="Cambria Math" panose="02040503050406030204" pitchFamily="18" charset="0"/>
                            </a:rPr>
                            <m:t>𝑡</m:t>
                          </m:r>
                        </m:e>
                        <m:sub>
                          <m:r>
                            <a:rPr lang="en-US" altLang="zh-CN" sz="2400" i="1">
                              <a:solidFill>
                                <a:srgbClr val="FF0000"/>
                              </a:solidFill>
                              <a:latin typeface="Cambria Math" panose="02040503050406030204" pitchFamily="18" charset="0"/>
                              <a:cs typeface="Cambria Math" panose="02040503050406030204" pitchFamily="18" charset="0"/>
                            </a:rPr>
                            <m:t>1</m:t>
                          </m:r>
                        </m:sub>
                      </m:sSub>
                      <m:r>
                        <a:rPr lang="en-US" altLang="zh-CN" sz="2400" i="1">
                          <a:solidFill>
                            <a:srgbClr val="FF0000"/>
                          </a:solidFill>
                          <a:latin typeface="Cambria Math" panose="02040503050406030204" pitchFamily="18" charset="0"/>
                          <a:cs typeface="Cambria Math" panose="02040503050406030204" pitchFamily="18" charset="0"/>
                        </a:rPr>
                        <m:t>=990</m:t>
                      </m:r>
                      <m:r>
                        <a:rPr lang="en-US" altLang="zh-CN" sz="2400" i="1">
                          <a:solidFill>
                            <a:srgbClr val="FF0000"/>
                          </a:solidFill>
                          <a:latin typeface="Cambria Math" panose="02040503050406030204" pitchFamily="18" charset="0"/>
                          <a:cs typeface="Cambria Math" panose="02040503050406030204" pitchFamily="18" charset="0"/>
                        </a:rPr>
                        <m:t>𝑘𝑚</m:t>
                      </m:r>
                      <m:r>
                        <a:rPr lang="en-US" altLang="zh-CN" sz="2400" i="1">
                          <a:solidFill>
                            <a:srgbClr val="FF0000"/>
                          </a:solidFill>
                          <a:latin typeface="Cambria Math" panose="02040503050406030204" pitchFamily="18" charset="0"/>
                          <a:cs typeface="Cambria Math" panose="02040503050406030204" pitchFamily="18" charset="0"/>
                        </a:rPr>
                        <m:t>/</m:t>
                      </m:r>
                      <m:r>
                        <a:rPr lang="en-US" altLang="zh-CN" sz="2400" i="1">
                          <a:solidFill>
                            <a:srgbClr val="FF0000"/>
                          </a:solidFill>
                          <a:latin typeface="Cambria Math" panose="02040503050406030204" pitchFamily="18" charset="0"/>
                          <a:cs typeface="Cambria Math" panose="02040503050406030204" pitchFamily="18" charset="0"/>
                        </a:rPr>
                        <m:t>h</m:t>
                      </m:r>
                      <m:r>
                        <a:rPr lang="en-US" altLang="zh-CN" sz="2400" i="1">
                          <a:solidFill>
                            <a:srgbClr val="FF0000"/>
                          </a:solidFill>
                          <a:latin typeface="Cambria Math" panose="02040503050406030204" pitchFamily="18" charset="0"/>
                          <a:cs typeface="Cambria Math" panose="02040503050406030204" pitchFamily="18" charset="0"/>
                        </a:rPr>
                        <m:t>×1</m:t>
                      </m:r>
                      <m:r>
                        <a:rPr lang="en-US" altLang="zh-CN" sz="2400" i="1">
                          <a:solidFill>
                            <a:srgbClr val="FF0000"/>
                          </a:solidFill>
                          <a:latin typeface="Cambria Math" panose="02040503050406030204" pitchFamily="18" charset="0"/>
                          <a:cs typeface="Cambria Math" panose="02040503050406030204" pitchFamily="18" charset="0"/>
                        </a:rPr>
                        <m:t>𝑚𝑖𝑛</m:t>
                      </m:r>
                      <m:r>
                        <a:rPr lang="en-US" altLang="zh-CN" sz="2400" i="1">
                          <a:solidFill>
                            <a:srgbClr val="FF0000"/>
                          </a:solidFill>
                          <a:latin typeface="Cambria Math" panose="02040503050406030204" pitchFamily="18" charset="0"/>
                          <a:cs typeface="Cambria Math" panose="02040503050406030204" pitchFamily="18" charset="0"/>
                        </a:rPr>
                        <m:t>=990</m:t>
                      </m:r>
                      <m:r>
                        <a:rPr lang="en-US" altLang="zh-CN" sz="2400" i="1">
                          <a:solidFill>
                            <a:srgbClr val="FF0000"/>
                          </a:solidFill>
                          <a:latin typeface="Cambria Math" panose="02040503050406030204" pitchFamily="18" charset="0"/>
                          <a:cs typeface="Cambria Math" panose="02040503050406030204" pitchFamily="18" charset="0"/>
                        </a:rPr>
                        <m:t>𝑘𝑚</m:t>
                      </m:r>
                      <m:r>
                        <a:rPr lang="en-US" altLang="zh-CN" sz="2400" i="1">
                          <a:solidFill>
                            <a:srgbClr val="FF0000"/>
                          </a:solidFill>
                          <a:latin typeface="Cambria Math" panose="02040503050406030204" pitchFamily="18" charset="0"/>
                          <a:cs typeface="Cambria Math" panose="02040503050406030204" pitchFamily="18" charset="0"/>
                        </a:rPr>
                        <m:t>/</m:t>
                      </m:r>
                      <m:r>
                        <a:rPr lang="en-US" altLang="zh-CN" sz="2400" i="1">
                          <a:solidFill>
                            <a:srgbClr val="FF0000"/>
                          </a:solidFill>
                          <a:latin typeface="Cambria Math" panose="02040503050406030204" pitchFamily="18" charset="0"/>
                          <a:cs typeface="Cambria Math" panose="02040503050406030204" pitchFamily="18" charset="0"/>
                        </a:rPr>
                        <m:t>h</m:t>
                      </m:r>
                      <m:r>
                        <a:rPr lang="en-US" altLang="zh-CN" sz="2400" i="1">
                          <a:solidFill>
                            <a:srgbClr val="FF0000"/>
                          </a:solidFill>
                          <a:latin typeface="Cambria Math" panose="02040503050406030204" pitchFamily="18" charset="0"/>
                          <a:cs typeface="Cambria Math" panose="02040503050406030204" pitchFamily="18" charset="0"/>
                        </a:rPr>
                        <m:t>×</m:t>
                      </m:r>
                      <m:f>
                        <m:fPr>
                          <m:ctrlPr>
                            <a:rPr lang="en-US" altLang="zh-CN" sz="2400" i="1">
                              <a:solidFill>
                                <a:srgbClr val="FF0000"/>
                              </a:solidFill>
                              <a:latin typeface="Cambria Math" panose="02040503050406030204" pitchFamily="18" charset="0"/>
                              <a:cs typeface="Cambria Math" panose="02040503050406030204" pitchFamily="18" charset="0"/>
                            </a:rPr>
                          </m:ctrlPr>
                        </m:fPr>
                        <m:num>
                          <m:r>
                            <a:rPr lang="en-US" altLang="zh-CN" sz="2400" i="1">
                              <a:solidFill>
                                <a:srgbClr val="FF0000"/>
                              </a:solidFill>
                              <a:latin typeface="Cambria Math" panose="02040503050406030204" pitchFamily="18" charset="0"/>
                              <a:cs typeface="Cambria Math" panose="02040503050406030204" pitchFamily="18" charset="0"/>
                            </a:rPr>
                            <m:t>1</m:t>
                          </m:r>
                        </m:num>
                        <m:den>
                          <m:r>
                            <a:rPr lang="en-US" altLang="zh-CN" sz="2400" i="1">
                              <a:solidFill>
                                <a:srgbClr val="FF0000"/>
                              </a:solidFill>
                              <a:latin typeface="Cambria Math" panose="02040503050406030204" pitchFamily="18" charset="0"/>
                              <a:cs typeface="Cambria Math" panose="02040503050406030204" pitchFamily="18" charset="0"/>
                            </a:rPr>
                            <m:t>60</m:t>
                          </m:r>
                        </m:den>
                      </m:f>
                      <m:r>
                        <a:rPr lang="en-US" altLang="zh-CN" sz="2400" i="1">
                          <a:solidFill>
                            <a:srgbClr val="FF0000"/>
                          </a:solidFill>
                          <a:latin typeface="Cambria Math" panose="02040503050406030204" pitchFamily="18" charset="0"/>
                          <a:cs typeface="Cambria Math" panose="02040503050406030204" pitchFamily="18" charset="0"/>
                        </a:rPr>
                        <m:t>h</m:t>
                      </m:r>
                      <m:r>
                        <a:rPr lang="en-US" altLang="zh-CN" sz="2400" i="1">
                          <a:solidFill>
                            <a:srgbClr val="FF0000"/>
                          </a:solidFill>
                          <a:latin typeface="Cambria Math" panose="02040503050406030204" pitchFamily="18" charset="0"/>
                          <a:cs typeface="Cambria Math" panose="02040503050406030204" pitchFamily="18" charset="0"/>
                        </a:rPr>
                        <m:t>=16.5</m:t>
                      </m:r>
                      <m:r>
                        <a:rPr lang="en-US" altLang="zh-CN" sz="2400" i="1">
                          <a:solidFill>
                            <a:srgbClr val="FF0000"/>
                          </a:solidFill>
                          <a:latin typeface="Cambria Math" panose="02040503050406030204" pitchFamily="18" charset="0"/>
                          <a:cs typeface="Cambria Math" panose="02040503050406030204" pitchFamily="18" charset="0"/>
                        </a:rPr>
                        <m:t>𝑘𝑚</m:t>
                      </m:r>
                    </m:oMath>
                  </m:oMathPara>
                </a14:m>
                <a:endParaRPr lang="zh-CN" altLang="en-US" sz="2400">
                  <a:solidFill>
                    <a:srgbClr val="FF0000"/>
                  </a:solidFill>
                </a:endParaRPr>
              </a:p>
              <a:p>
                <a:r>
                  <a:rPr lang="zh-CN" altLang="en-US" sz="2400">
                    <a:solidFill>
                      <a:srgbClr val="FF0000"/>
                    </a:solidFill>
                  </a:rPr>
                  <a:t>人骑自行车通过路程</a:t>
                </a:r>
                <a:r>
                  <a:rPr lang="en-US" altLang="zh-CN" sz="2400" i="1">
                    <a:solidFill>
                      <a:srgbClr val="FF0000"/>
                    </a:solidFill>
                  </a:rPr>
                  <a:t>s</a:t>
                </a:r>
                <a:r>
                  <a:rPr lang="zh-CN" altLang="en-US" sz="2400">
                    <a:solidFill>
                      <a:srgbClr val="FF0000"/>
                    </a:solidFill>
                  </a:rPr>
                  <a:t>所需的时间为</a:t>
                </a:r>
              </a:p>
              <a:p>
                <a:pPr/>
                <a14:m>
                  <m:oMathPara xmlns:m="http://schemas.openxmlformats.org/officeDocument/2006/math">
                    <m:oMathParaPr>
                      <m:jc m:val="centerGroup"/>
                    </m:oMathParaPr>
                    <m:oMath xmlns:m="http://schemas.openxmlformats.org/officeDocument/2006/math">
                      <m:sSub>
                        <m:sSubPr>
                          <m:ctrlPr>
                            <a:rPr lang="en-US" altLang="zh-CN" sz="2400" i="1">
                              <a:solidFill>
                                <a:srgbClr val="FF0000"/>
                              </a:solidFill>
                              <a:latin typeface="Cambria Math" panose="02040503050406030204" pitchFamily="18" charset="0"/>
                              <a:cs typeface="Cambria Math" panose="02040503050406030204" pitchFamily="18" charset="0"/>
                            </a:rPr>
                          </m:ctrlPr>
                        </m:sSubPr>
                        <m:e>
                          <m:r>
                            <a:rPr lang="en-US" altLang="zh-CN" sz="2400" i="1">
                              <a:solidFill>
                                <a:srgbClr val="FF0000"/>
                              </a:solidFill>
                              <a:latin typeface="Cambria Math" panose="02040503050406030204" pitchFamily="18" charset="0"/>
                              <a:cs typeface="Cambria Math" panose="02040503050406030204" pitchFamily="18" charset="0"/>
                            </a:rPr>
                            <m:t>𝑡</m:t>
                          </m:r>
                        </m:e>
                        <m:sub>
                          <m:r>
                            <a:rPr lang="en-US" altLang="zh-CN" sz="2400" i="1">
                              <a:solidFill>
                                <a:srgbClr val="FF0000"/>
                              </a:solidFill>
                              <a:latin typeface="Cambria Math" panose="02040503050406030204" pitchFamily="18" charset="0"/>
                              <a:cs typeface="Cambria Math" panose="02040503050406030204" pitchFamily="18" charset="0"/>
                            </a:rPr>
                            <m:t>2</m:t>
                          </m:r>
                        </m:sub>
                      </m:sSub>
                      <m:r>
                        <a:rPr lang="en-US" altLang="zh-CN" sz="2400" i="1">
                          <a:solidFill>
                            <a:srgbClr val="FF0000"/>
                          </a:solidFill>
                          <a:latin typeface="Cambria Math" panose="02040503050406030204" pitchFamily="18" charset="0"/>
                          <a:cs typeface="Cambria Math" panose="02040503050406030204" pitchFamily="18" charset="0"/>
                        </a:rPr>
                        <m:t>=</m:t>
                      </m:r>
                      <m:f>
                        <m:fPr>
                          <m:ctrlPr>
                            <a:rPr lang="en-US" altLang="zh-CN" sz="2400" i="1">
                              <a:solidFill>
                                <a:srgbClr val="FF0000"/>
                              </a:solidFill>
                              <a:latin typeface="Cambria Math" panose="02040503050406030204" pitchFamily="18" charset="0"/>
                              <a:cs typeface="Cambria Math" panose="02040503050406030204" pitchFamily="18" charset="0"/>
                            </a:rPr>
                          </m:ctrlPr>
                        </m:fPr>
                        <m:num>
                          <m:r>
                            <a:rPr lang="en-US" altLang="zh-CN" sz="2400" i="1">
                              <a:solidFill>
                                <a:srgbClr val="FF0000"/>
                              </a:solidFill>
                              <a:latin typeface="Cambria Math" panose="02040503050406030204" pitchFamily="18" charset="0"/>
                              <a:cs typeface="Cambria Math" panose="02040503050406030204" pitchFamily="18" charset="0"/>
                            </a:rPr>
                            <m:t>𝑠</m:t>
                          </m:r>
                        </m:num>
                        <m:den>
                          <m:sSub>
                            <m:sSubPr>
                              <m:ctrlPr>
                                <a:rPr lang="en-US" altLang="zh-CN" sz="2400" i="1">
                                  <a:solidFill>
                                    <a:srgbClr val="FF0000"/>
                                  </a:solidFill>
                                  <a:latin typeface="Cambria Math" panose="02040503050406030204" pitchFamily="18" charset="0"/>
                                  <a:cs typeface="Cambria Math" panose="02040503050406030204" pitchFamily="18" charset="0"/>
                                </a:rPr>
                              </m:ctrlPr>
                            </m:sSubPr>
                            <m:e>
                              <m:r>
                                <a:rPr lang="en-US" altLang="zh-CN" sz="2400" i="1">
                                  <a:solidFill>
                                    <a:srgbClr val="FF0000"/>
                                  </a:solidFill>
                                  <a:latin typeface="Cambria Math" panose="02040503050406030204" pitchFamily="18" charset="0"/>
                                  <a:cs typeface="Cambria Math" panose="02040503050406030204" pitchFamily="18" charset="0"/>
                                </a:rPr>
                                <m:t>𝑣</m:t>
                              </m:r>
                            </m:e>
                            <m:sub>
                              <m:r>
                                <a:rPr lang="en-US" altLang="zh-CN" sz="2400" i="1">
                                  <a:solidFill>
                                    <a:srgbClr val="FF0000"/>
                                  </a:solidFill>
                                  <a:latin typeface="Cambria Math" panose="02040503050406030204" pitchFamily="18" charset="0"/>
                                  <a:cs typeface="Cambria Math" panose="02040503050406030204" pitchFamily="18" charset="0"/>
                                </a:rPr>
                                <m:t>2</m:t>
                              </m:r>
                            </m:sub>
                          </m:sSub>
                        </m:den>
                      </m:f>
                      <m:r>
                        <a:rPr lang="en-US" altLang="zh-CN" sz="2400" i="1">
                          <a:solidFill>
                            <a:srgbClr val="FF0000"/>
                          </a:solidFill>
                          <a:latin typeface="Cambria Math" panose="02040503050406030204" pitchFamily="18" charset="0"/>
                          <a:cs typeface="Cambria Math" panose="02040503050406030204" pitchFamily="18" charset="0"/>
                        </a:rPr>
                        <m:t>=</m:t>
                      </m:r>
                      <m:f>
                        <m:fPr>
                          <m:ctrlPr>
                            <a:rPr lang="en-US" altLang="zh-CN" sz="2400" i="1">
                              <a:solidFill>
                                <a:srgbClr val="FF0000"/>
                              </a:solidFill>
                              <a:latin typeface="Cambria Math" panose="02040503050406030204" pitchFamily="18" charset="0"/>
                              <a:cs typeface="Cambria Math" panose="02040503050406030204" pitchFamily="18" charset="0"/>
                            </a:rPr>
                          </m:ctrlPr>
                        </m:fPr>
                        <m:num>
                          <m:r>
                            <a:rPr lang="en-US" altLang="zh-CN" sz="2400" i="1">
                              <a:solidFill>
                                <a:srgbClr val="FF0000"/>
                              </a:solidFill>
                              <a:latin typeface="Cambria Math" panose="02040503050406030204" pitchFamily="18" charset="0"/>
                              <a:cs typeface="Cambria Math" panose="02040503050406030204" pitchFamily="18" charset="0"/>
                            </a:rPr>
                            <m:t>16500</m:t>
                          </m:r>
                          <m:r>
                            <a:rPr lang="en-US" altLang="zh-CN" sz="2400" i="1">
                              <a:solidFill>
                                <a:srgbClr val="FF0000"/>
                              </a:solidFill>
                              <a:latin typeface="Cambria Math" panose="02040503050406030204" pitchFamily="18" charset="0"/>
                              <a:cs typeface="Cambria Math" panose="02040503050406030204" pitchFamily="18" charset="0"/>
                            </a:rPr>
                            <m:t>𝑚</m:t>
                          </m:r>
                        </m:num>
                        <m:den>
                          <m:r>
                            <a:rPr lang="en-US" altLang="zh-CN" sz="2400" i="1">
                              <a:solidFill>
                                <a:srgbClr val="FF0000"/>
                              </a:solidFill>
                              <a:latin typeface="Cambria Math" panose="02040503050406030204" pitchFamily="18" charset="0"/>
                              <a:cs typeface="Cambria Math" panose="02040503050406030204" pitchFamily="18" charset="0"/>
                            </a:rPr>
                            <m:t>5</m:t>
                          </m:r>
                          <m:r>
                            <a:rPr lang="en-US" altLang="zh-CN" sz="2400" i="1">
                              <a:solidFill>
                                <a:srgbClr val="FF0000"/>
                              </a:solidFill>
                              <a:latin typeface="Cambria Math" panose="02040503050406030204" pitchFamily="18" charset="0"/>
                              <a:cs typeface="Cambria Math" panose="02040503050406030204" pitchFamily="18" charset="0"/>
                            </a:rPr>
                            <m:t>𝑚</m:t>
                          </m:r>
                          <m:r>
                            <a:rPr lang="en-US" altLang="zh-CN" sz="2400" i="1">
                              <a:solidFill>
                                <a:srgbClr val="FF0000"/>
                              </a:solidFill>
                              <a:latin typeface="Cambria Math" panose="02040503050406030204" pitchFamily="18" charset="0"/>
                              <a:cs typeface="Cambria Math" panose="02040503050406030204" pitchFamily="18" charset="0"/>
                            </a:rPr>
                            <m:t>/</m:t>
                          </m:r>
                          <m:r>
                            <a:rPr lang="en-US" altLang="zh-CN" sz="2400" i="1">
                              <a:solidFill>
                                <a:srgbClr val="FF0000"/>
                              </a:solidFill>
                              <a:latin typeface="Cambria Math" panose="02040503050406030204" pitchFamily="18" charset="0"/>
                              <a:cs typeface="Cambria Math" panose="02040503050406030204" pitchFamily="18" charset="0"/>
                            </a:rPr>
                            <m:t>𝑠</m:t>
                          </m:r>
                        </m:den>
                      </m:f>
                      <m:r>
                        <a:rPr lang="en-US" altLang="zh-CN" sz="2400" i="1">
                          <a:solidFill>
                            <a:srgbClr val="FF0000"/>
                          </a:solidFill>
                          <a:latin typeface="Cambria Math" panose="02040503050406030204" pitchFamily="18" charset="0"/>
                          <a:cs typeface="Cambria Math" panose="02040503050406030204" pitchFamily="18" charset="0"/>
                        </a:rPr>
                        <m:t>=330</m:t>
                      </m:r>
                      <m:r>
                        <a:rPr lang="en-US" altLang="zh-CN" sz="2400" i="1">
                          <a:solidFill>
                            <a:srgbClr val="FF0000"/>
                          </a:solidFill>
                          <a:latin typeface="Cambria Math" panose="02040503050406030204" pitchFamily="18" charset="0"/>
                          <a:cs typeface="Cambria Math" panose="02040503050406030204" pitchFamily="18" charset="0"/>
                        </a:rPr>
                        <m:t>𝑠</m:t>
                      </m:r>
                      <m:r>
                        <a:rPr lang="en-US" altLang="zh-CN" sz="2400" i="1">
                          <a:solidFill>
                            <a:srgbClr val="FF0000"/>
                          </a:solidFill>
                          <a:latin typeface="Cambria Math" panose="02040503050406030204" pitchFamily="18" charset="0"/>
                          <a:cs typeface="Cambria Math" panose="02040503050406030204" pitchFamily="18" charset="0"/>
                        </a:rPr>
                        <m:t>=55</m:t>
                      </m:r>
                      <m:r>
                        <a:rPr lang="en-US" altLang="zh-CN" sz="2400" i="1">
                          <a:solidFill>
                            <a:srgbClr val="FF0000"/>
                          </a:solidFill>
                          <a:latin typeface="Cambria Math" panose="02040503050406030204" pitchFamily="18" charset="0"/>
                          <a:cs typeface="Cambria Math" panose="02040503050406030204" pitchFamily="18" charset="0"/>
                        </a:rPr>
                        <m:t>𝑚𝑖𝑛</m:t>
                      </m:r>
                    </m:oMath>
                  </m:oMathPara>
                </a14:m>
                <a:endParaRPr lang="zh-CN" altLang="en-US" sz="2400">
                  <a:solidFill>
                    <a:srgbClr val="FF0000"/>
                  </a:solidFill>
                </a:endParaRPr>
              </a:p>
              <a:p>
                <a:r>
                  <a:rPr lang="zh-CN" altLang="en-US" sz="2400">
                    <a:solidFill>
                      <a:srgbClr val="FF0000"/>
                    </a:solidFill>
                  </a:rPr>
                  <a:t>答：客机</a:t>
                </a:r>
                <a:r>
                  <a:rPr lang="en-US" altLang="zh-CN" sz="2400">
                    <a:solidFill>
                      <a:srgbClr val="FF0000"/>
                    </a:solidFill>
                  </a:rPr>
                  <a:t>1min</a:t>
                </a:r>
                <a:r>
                  <a:rPr lang="zh-CN" altLang="en-US" sz="2400">
                    <a:solidFill>
                      <a:srgbClr val="FF0000"/>
                    </a:solidFill>
                  </a:rPr>
                  <a:t>内飞行</a:t>
                </a:r>
                <a:r>
                  <a:rPr lang="en-US" altLang="zh-CN" sz="2400">
                    <a:solidFill>
                      <a:srgbClr val="FF0000"/>
                    </a:solidFill>
                  </a:rPr>
                  <a:t>16.5km</a:t>
                </a:r>
                <a:r>
                  <a:rPr lang="zh-CN" altLang="en-US" sz="2400">
                    <a:solidFill>
                      <a:srgbClr val="FF0000"/>
                    </a:solidFill>
                  </a:rPr>
                  <a:t>。人骑自行车要用</a:t>
                </a:r>
                <a:r>
                  <a:rPr lang="en-US" altLang="zh-CN" sz="2400">
                    <a:solidFill>
                      <a:srgbClr val="FF0000"/>
                    </a:solidFill>
                  </a:rPr>
                  <a:t>55min</a:t>
                </a:r>
                <a:r>
                  <a:rPr lang="zh-CN" altLang="en-US" sz="2400">
                    <a:solidFill>
                      <a:srgbClr val="FF0000"/>
                    </a:solidFill>
                  </a:rPr>
                  <a:t>才能通过飞机</a:t>
                </a:r>
                <a:r>
                  <a:rPr lang="en-US" altLang="zh-CN" sz="2400">
                    <a:solidFill>
                      <a:srgbClr val="FF0000"/>
                    </a:solidFill>
                  </a:rPr>
                  <a:t>1min</a:t>
                </a:r>
                <a:r>
                  <a:rPr lang="zh-CN" altLang="en-US" sz="2400">
                    <a:solidFill>
                      <a:srgbClr val="FF0000"/>
                    </a:solidFill>
                  </a:rPr>
                  <a:t>内飞过的路程。</a:t>
                </a:r>
              </a:p>
            </p:txBody>
          </p:sp>
        </mc:Choice>
        <mc:Fallback xmlns="">
          <p:sp>
            <p:nvSpPr>
              <p:cNvPr id="9" name="文本框 8"/>
              <p:cNvSpPr txBox="1">
                <a:spLocks noRot="1" noChangeAspect="1" noMove="1" noResize="1" noEditPoints="1" noAdjustHandles="1" noChangeArrowheads="1" noChangeShapeType="1" noTextEdit="1"/>
              </p:cNvSpPr>
              <p:nvPr/>
            </p:nvSpPr>
            <p:spPr>
              <a:xfrm>
                <a:off x="956945" y="3550285"/>
                <a:ext cx="10527665" cy="3013710"/>
              </a:xfrm>
              <a:prstGeom prst="rect">
                <a:avLst/>
              </a:prstGeom>
              <a:blipFill rotWithShape="1">
                <a:blip r:embed="rId2"/>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wipe(down)">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wipe(down)">
                                      <p:cBhvr>
                                        <p:cTn id="21" dur="500"/>
                                        <p:tgtEl>
                                          <p:spTgt spid="9">
                                            <p:txEl>
                                              <p:pRg st="2" end="2"/>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wipe(down)">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wipe(down)">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7085" y="1443990"/>
            <a:ext cx="6235700" cy="3969385"/>
          </a:xfrm>
          <a:prstGeom prst="rect">
            <a:avLst/>
          </a:prstGeom>
          <a:noFill/>
        </p:spPr>
        <p:txBody>
          <a:bodyPr wrap="square" rtlCol="0">
            <a:spAutoFit/>
          </a:bodyPr>
          <a:lstStyle/>
          <a:p>
            <a:pPr>
              <a:lnSpc>
                <a:spcPct val="150000"/>
              </a:lnSpc>
            </a:pPr>
            <a:r>
              <a:rPr lang="en-US" altLang="zh-CN" sz="2800"/>
              <a:t>1. </a:t>
            </a:r>
            <a:r>
              <a:rPr lang="zh-CN" altLang="en-US" sz="2800"/>
              <a:t>小明和爸爸自驾游返程时，看到如图所示的交通标志，在遵守交通法规的前提下，从此处至少需</a:t>
            </a:r>
            <a:r>
              <a:rPr lang="en-US" altLang="zh-CN" sz="2800" u="sng"/>
              <a:t>           </a:t>
            </a:r>
            <a:r>
              <a:rPr lang="en-US" altLang="zh-CN" sz="2800"/>
              <a:t>h</a:t>
            </a:r>
            <a:r>
              <a:rPr lang="zh-CN" altLang="en-US" sz="2800"/>
              <a:t>到达哈尔滨；若以他们正在行驶的车为参照物，此交通标志是</a:t>
            </a:r>
            <a:r>
              <a:rPr lang="en-US" altLang="zh-CN" sz="2800" u="sng"/>
              <a:t>                  </a:t>
            </a:r>
            <a:r>
              <a:rPr lang="zh-CN" altLang="en-US" sz="2800"/>
              <a:t>（选填</a:t>
            </a:r>
            <a:r>
              <a:rPr lang="en-US" altLang="zh-CN" sz="2800"/>
              <a:t>“</a:t>
            </a:r>
            <a:r>
              <a:rPr lang="zh-CN" altLang="en-US" sz="2800"/>
              <a:t>运动</a:t>
            </a:r>
            <a:r>
              <a:rPr lang="en-US" altLang="zh-CN" sz="2800"/>
              <a:t>”</a:t>
            </a:r>
            <a:r>
              <a:rPr lang="zh-CN" altLang="en-US" sz="2800"/>
              <a:t>或</a:t>
            </a:r>
            <a:r>
              <a:rPr lang="en-US" altLang="zh-CN" sz="2800"/>
              <a:t>“</a:t>
            </a:r>
            <a:r>
              <a:rPr lang="zh-CN" altLang="en-US" sz="2800"/>
              <a:t>静止</a:t>
            </a:r>
            <a:r>
              <a:rPr lang="en-US" altLang="zh-CN" sz="2800"/>
              <a:t>”</a:t>
            </a:r>
            <a:r>
              <a:rPr lang="zh-CN" altLang="en-US" sz="2800"/>
              <a:t>）的。</a:t>
            </a:r>
          </a:p>
        </p:txBody>
      </p:sp>
      <p:pic>
        <p:nvPicPr>
          <p:cNvPr id="16" name="图片 16" descr="@@@eae6efe3-5a37-4ddb-9b56-ab65da69ba9d"/>
          <p:cNvPicPr>
            <a:picLocks noChangeAspect="1"/>
          </p:cNvPicPr>
          <p:nvPr/>
        </p:nvPicPr>
        <p:blipFill>
          <a:blip r:embed="rId2"/>
          <a:stretch>
            <a:fillRect/>
          </a:stretch>
        </p:blipFill>
        <p:spPr>
          <a:xfrm>
            <a:off x="7309485" y="2752725"/>
            <a:ext cx="3987800" cy="1939290"/>
          </a:xfrm>
          <a:prstGeom prst="rect">
            <a:avLst/>
          </a:prstGeom>
        </p:spPr>
      </p:pic>
      <p:sp>
        <p:nvSpPr>
          <p:cNvPr id="3" name="文本框 2"/>
          <p:cNvSpPr txBox="1"/>
          <p:nvPr/>
        </p:nvSpPr>
        <p:spPr>
          <a:xfrm>
            <a:off x="3957955" y="2845435"/>
            <a:ext cx="1306195" cy="583565"/>
          </a:xfrm>
          <a:prstGeom prst="rect">
            <a:avLst/>
          </a:prstGeom>
          <a:noFill/>
        </p:spPr>
        <p:txBody>
          <a:bodyPr wrap="square" rtlCol="0">
            <a:spAutoFit/>
          </a:bodyPr>
          <a:lstStyle/>
          <a:p>
            <a:pPr algn="ctr"/>
            <a:r>
              <a:rPr lang="en-US" altLang="zh-CN" sz="3200">
                <a:solidFill>
                  <a:srgbClr val="FF0000"/>
                </a:solidFill>
              </a:rPr>
              <a:t>0.45</a:t>
            </a:r>
          </a:p>
        </p:txBody>
      </p:sp>
      <p:sp>
        <p:nvSpPr>
          <p:cNvPr id="4" name="文本框 3"/>
          <p:cNvSpPr txBox="1"/>
          <p:nvPr/>
        </p:nvSpPr>
        <p:spPr>
          <a:xfrm>
            <a:off x="3165475" y="4108450"/>
            <a:ext cx="1306195" cy="583565"/>
          </a:xfrm>
          <a:prstGeom prst="rect">
            <a:avLst/>
          </a:prstGeom>
          <a:noFill/>
        </p:spPr>
        <p:txBody>
          <a:bodyPr wrap="square" rtlCol="0">
            <a:spAutoFit/>
          </a:bodyPr>
          <a:lstStyle/>
          <a:p>
            <a:pPr algn="ctr"/>
            <a:r>
              <a:rPr lang="zh-CN" altLang="en-US" sz="3200">
                <a:solidFill>
                  <a:srgbClr val="FF0000"/>
                </a:solidFill>
              </a:rPr>
              <a:t>运动</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74800" y="1702435"/>
            <a:ext cx="8659495" cy="2676525"/>
          </a:xfrm>
          <a:prstGeom prst="rect">
            <a:avLst/>
          </a:prstGeom>
          <a:noFill/>
        </p:spPr>
        <p:txBody>
          <a:bodyPr wrap="square" rtlCol="0">
            <a:spAutoFit/>
          </a:bodyPr>
          <a:lstStyle/>
          <a:p>
            <a:pPr>
              <a:lnSpc>
                <a:spcPct val="150000"/>
              </a:lnSpc>
            </a:pPr>
            <a:r>
              <a:rPr lang="en-US" altLang="zh-CN" sz="2800"/>
              <a:t>2. </a:t>
            </a:r>
            <a:r>
              <a:rPr lang="zh-CN" altLang="en-US" sz="2800"/>
              <a:t>宁扬城际铁路将于</a:t>
            </a:r>
            <a:r>
              <a:rPr lang="en-US" altLang="zh-CN" sz="2800"/>
              <a:t>2026</a:t>
            </a:r>
            <a:r>
              <a:rPr lang="zh-CN" altLang="en-US" sz="2800"/>
              <a:t>年建成，全长约</a:t>
            </a:r>
            <a:r>
              <a:rPr lang="en-US" altLang="zh-CN" sz="2800"/>
              <a:t>58km</a:t>
            </a:r>
            <a:r>
              <a:rPr lang="zh-CN" altLang="en-US" sz="2800"/>
              <a:t>，快车全程用时约</a:t>
            </a:r>
            <a:r>
              <a:rPr lang="en-US" altLang="zh-CN" sz="2800"/>
              <a:t>30min</a:t>
            </a:r>
            <a:r>
              <a:rPr lang="zh-CN" altLang="en-US" sz="2800"/>
              <a:t>，则快车全程平均速度约为（　　）</a:t>
            </a:r>
          </a:p>
          <a:p>
            <a:pPr indent="457200">
              <a:lnSpc>
                <a:spcPct val="150000"/>
              </a:lnSpc>
            </a:pPr>
            <a:r>
              <a:rPr lang="en-US" altLang="zh-CN" sz="2800"/>
              <a:t>A</a:t>
            </a:r>
            <a:r>
              <a:rPr lang="zh-CN" altLang="en-US" sz="2800"/>
              <a:t>．</a:t>
            </a:r>
            <a:r>
              <a:rPr lang="en-US" altLang="zh-CN" sz="2800"/>
              <a:t>54km/h		B</a:t>
            </a:r>
            <a:r>
              <a:rPr lang="zh-CN" altLang="en-US" sz="2800"/>
              <a:t>．</a:t>
            </a:r>
            <a:r>
              <a:rPr lang="en-US" altLang="zh-CN" sz="2800"/>
              <a:t>77km/h	</a:t>
            </a:r>
          </a:p>
          <a:p>
            <a:pPr indent="457200">
              <a:lnSpc>
                <a:spcPct val="150000"/>
              </a:lnSpc>
            </a:pPr>
            <a:r>
              <a:rPr lang="en-US" altLang="zh-CN" sz="2800"/>
              <a:t>C</a:t>
            </a:r>
            <a:r>
              <a:rPr lang="zh-CN" altLang="en-US" sz="2800"/>
              <a:t>．</a:t>
            </a:r>
            <a:r>
              <a:rPr lang="en-US" altLang="zh-CN" sz="2800"/>
              <a:t>116km/h		D</a:t>
            </a:r>
            <a:r>
              <a:rPr lang="zh-CN" altLang="en-US" sz="2800"/>
              <a:t>．</a:t>
            </a:r>
            <a:r>
              <a:rPr lang="en-US" altLang="zh-CN" sz="2800"/>
              <a:t>190km/h</a:t>
            </a:r>
          </a:p>
        </p:txBody>
      </p:sp>
      <p:sp>
        <p:nvSpPr>
          <p:cNvPr id="3" name="文本框 2"/>
          <p:cNvSpPr txBox="1"/>
          <p:nvPr/>
        </p:nvSpPr>
        <p:spPr>
          <a:xfrm>
            <a:off x="8738870" y="2502535"/>
            <a:ext cx="1306195" cy="583565"/>
          </a:xfrm>
          <a:prstGeom prst="rect">
            <a:avLst/>
          </a:prstGeom>
          <a:noFill/>
        </p:spPr>
        <p:txBody>
          <a:bodyPr wrap="square" rtlCol="0">
            <a:spAutoFit/>
          </a:bodyPr>
          <a:lstStyle/>
          <a:p>
            <a:pPr algn="ctr"/>
            <a:r>
              <a:rPr lang="en-US" altLang="zh-CN" sz="3200">
                <a:solidFill>
                  <a:srgbClr val="FF0000"/>
                </a:solidFill>
              </a:rPr>
              <a:t>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74800" y="1702435"/>
            <a:ext cx="8659495" cy="2676525"/>
          </a:xfrm>
          <a:prstGeom prst="rect">
            <a:avLst/>
          </a:prstGeom>
          <a:noFill/>
        </p:spPr>
        <p:txBody>
          <a:bodyPr wrap="square" rtlCol="0">
            <a:spAutoFit/>
          </a:bodyPr>
          <a:lstStyle/>
          <a:p>
            <a:pPr>
              <a:lnSpc>
                <a:spcPct val="150000"/>
              </a:lnSpc>
            </a:pPr>
            <a:r>
              <a:rPr lang="en-US" altLang="zh-CN" sz="2800"/>
              <a:t>2. </a:t>
            </a:r>
            <a:r>
              <a:rPr lang="zh-CN" altLang="en-US" sz="2800"/>
              <a:t>宁扬城际铁路将于</a:t>
            </a:r>
            <a:r>
              <a:rPr lang="en-US" altLang="zh-CN" sz="2800"/>
              <a:t>2026</a:t>
            </a:r>
            <a:r>
              <a:rPr lang="zh-CN" altLang="en-US" sz="2800"/>
              <a:t>年建成，全长约</a:t>
            </a:r>
            <a:r>
              <a:rPr lang="en-US" altLang="zh-CN" sz="2800"/>
              <a:t>58km</a:t>
            </a:r>
            <a:r>
              <a:rPr lang="zh-CN" altLang="en-US" sz="2800"/>
              <a:t>，快车全程用时约</a:t>
            </a:r>
            <a:r>
              <a:rPr lang="en-US" altLang="zh-CN" sz="2800"/>
              <a:t>30min</a:t>
            </a:r>
            <a:r>
              <a:rPr lang="zh-CN" altLang="en-US" sz="2800"/>
              <a:t>，则快车全程平均速度约为（　　）</a:t>
            </a:r>
          </a:p>
          <a:p>
            <a:pPr indent="457200">
              <a:lnSpc>
                <a:spcPct val="150000"/>
              </a:lnSpc>
            </a:pPr>
            <a:r>
              <a:rPr lang="en-US" altLang="zh-CN" sz="2800"/>
              <a:t>A</a:t>
            </a:r>
            <a:r>
              <a:rPr lang="zh-CN" altLang="en-US" sz="2800"/>
              <a:t>．</a:t>
            </a:r>
            <a:r>
              <a:rPr lang="en-US" altLang="zh-CN" sz="2800"/>
              <a:t>54km/h		B</a:t>
            </a:r>
            <a:r>
              <a:rPr lang="zh-CN" altLang="en-US" sz="2800"/>
              <a:t>．</a:t>
            </a:r>
            <a:r>
              <a:rPr lang="en-US" altLang="zh-CN" sz="2800"/>
              <a:t>77km/h	</a:t>
            </a:r>
          </a:p>
          <a:p>
            <a:pPr indent="457200">
              <a:lnSpc>
                <a:spcPct val="150000"/>
              </a:lnSpc>
            </a:pPr>
            <a:r>
              <a:rPr lang="en-US" altLang="zh-CN" sz="2800"/>
              <a:t>C</a:t>
            </a:r>
            <a:r>
              <a:rPr lang="zh-CN" altLang="en-US" sz="2800"/>
              <a:t>．</a:t>
            </a:r>
            <a:r>
              <a:rPr lang="en-US" altLang="zh-CN" sz="2800"/>
              <a:t>116km/h		D</a:t>
            </a:r>
            <a:r>
              <a:rPr lang="zh-CN" altLang="en-US" sz="2800"/>
              <a:t>．</a:t>
            </a:r>
            <a:r>
              <a:rPr lang="en-US" altLang="zh-CN" sz="2800"/>
              <a:t>190km/h</a:t>
            </a:r>
          </a:p>
        </p:txBody>
      </p:sp>
      <p:sp>
        <p:nvSpPr>
          <p:cNvPr id="3" name="文本框 2"/>
          <p:cNvSpPr txBox="1"/>
          <p:nvPr/>
        </p:nvSpPr>
        <p:spPr>
          <a:xfrm>
            <a:off x="8738870" y="2502535"/>
            <a:ext cx="1306195" cy="583565"/>
          </a:xfrm>
          <a:prstGeom prst="rect">
            <a:avLst/>
          </a:prstGeom>
          <a:noFill/>
        </p:spPr>
        <p:txBody>
          <a:bodyPr wrap="square" rtlCol="0">
            <a:spAutoFit/>
          </a:bodyPr>
          <a:lstStyle/>
          <a:p>
            <a:pPr algn="ctr"/>
            <a:r>
              <a:rPr lang="en-US" altLang="zh-CN" sz="3200">
                <a:solidFill>
                  <a:srgbClr val="FF0000"/>
                </a:solidFill>
              </a:rPr>
              <a:t>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284210" y="2237105"/>
            <a:ext cx="2780665" cy="2616200"/>
          </a:xfrm>
          <a:prstGeom prst="rect">
            <a:avLst/>
          </a:prstGeom>
        </p:spPr>
      </p:pic>
      <p:sp>
        <p:nvSpPr>
          <p:cNvPr id="14338" name="TextBox 8"/>
          <p:cNvSpPr/>
          <p:nvPr/>
        </p:nvSpPr>
        <p:spPr>
          <a:xfrm>
            <a:off x="879475" y="875030"/>
            <a:ext cx="10290175" cy="1168400"/>
          </a:xfrm>
          <a:prstGeom prst="rect">
            <a:avLst/>
          </a:prstGeom>
          <a:noFill/>
          <a:ln w="9525">
            <a:noFill/>
          </a:ln>
        </p:spPr>
        <p:txBody>
          <a:bodyPr wrap="square">
            <a:spAutoFit/>
          </a:bodyPr>
          <a:lstStyle/>
          <a:p>
            <a:pPr indent="0" algn="just" eaLnBrk="0" fontAlgn="auto" hangingPunct="0">
              <a:lnSpc>
                <a:spcPct val="125000"/>
              </a:lnSpc>
            </a:pPr>
            <a:r>
              <a:rPr lang="en-US" altLang="zh-CN" sz="2800">
                <a:latin typeface="微软雅黑" panose="020B0503020204020204" charset="-122"/>
                <a:ea typeface="微软雅黑" panose="020B0503020204020204" charset="-122"/>
                <a:cs typeface="微软雅黑" panose="020B0503020204020204" charset="-122"/>
              </a:rPr>
              <a:t>3. </a:t>
            </a:r>
            <a:r>
              <a:rPr lang="zh-CN" sz="2800">
                <a:latin typeface="微软雅黑" panose="020B0503020204020204" charset="-122"/>
                <a:ea typeface="微软雅黑" panose="020B0503020204020204" charset="-122"/>
                <a:cs typeface="微软雅黑" panose="020B0503020204020204" charset="-122"/>
              </a:rPr>
              <a:t>右图显示此时汽车行驶的速度是多少？若按此速度匀速行驶</a:t>
            </a:r>
            <a:r>
              <a:rPr lang="en-US" altLang="zh-CN" sz="2800">
                <a:latin typeface="微软雅黑" panose="020B0503020204020204" charset="-122"/>
                <a:ea typeface="微软雅黑" panose="020B0503020204020204" charset="-122"/>
                <a:cs typeface="微软雅黑" panose="020B0503020204020204" charset="-122"/>
              </a:rPr>
              <a:t>10km</a:t>
            </a:r>
            <a:r>
              <a:rPr lang="zh-CN" altLang="en-US" sz="2800">
                <a:latin typeface="微软雅黑" panose="020B0503020204020204" charset="-122"/>
                <a:ea typeface="微软雅黑" panose="020B0503020204020204" charset="-122"/>
                <a:cs typeface="微软雅黑" panose="020B0503020204020204" charset="-122"/>
              </a:rPr>
              <a:t>，则汽车行驶的时间是多少分钟？</a:t>
            </a:r>
          </a:p>
        </p:txBody>
      </p:sp>
      <p:sp>
        <p:nvSpPr>
          <p:cNvPr id="5" name="矩形 5"/>
          <p:cNvSpPr/>
          <p:nvPr/>
        </p:nvSpPr>
        <p:spPr>
          <a:xfrm>
            <a:off x="941070" y="2043430"/>
            <a:ext cx="9977120" cy="1510030"/>
          </a:xfrm>
          <a:prstGeom prst="rect">
            <a:avLst/>
          </a:prstGeom>
          <a:noFill/>
          <a:ln w="9525">
            <a:noFill/>
          </a:ln>
        </p:spPr>
        <p:txBody>
          <a:bodyPr>
            <a:noAutofit/>
          </a:bodyPr>
          <a:lstStyle/>
          <a:p>
            <a:pPr marL="0" indent="0">
              <a:lnSpc>
                <a:spcPct val="150000"/>
              </a:lnSpc>
            </a:pPr>
            <a:r>
              <a:rPr lang="zh-CN" altLang="en-US" sz="2800">
                <a:solidFill>
                  <a:srgbClr val="FF0000"/>
                </a:solidFill>
                <a:latin typeface="Times New Roman" panose="02020603050405020304" pitchFamily="18" charset="0"/>
              </a:rPr>
              <a:t>解：由图可知汽车行驶的速度</a:t>
            </a:r>
            <a:r>
              <a:rPr lang="en-US" altLang="zh-CN" sz="2800" i="1">
                <a:solidFill>
                  <a:srgbClr val="FF0000"/>
                </a:solidFill>
                <a:latin typeface="Times New Roman" panose="02020603050405020304" pitchFamily="18" charset="0"/>
              </a:rPr>
              <a:t>v</a:t>
            </a:r>
            <a:r>
              <a:rPr lang="en-US" altLang="zh-CN" sz="2800">
                <a:solidFill>
                  <a:srgbClr val="FF0000"/>
                </a:solidFill>
                <a:latin typeface="Times New Roman" panose="02020603050405020304" pitchFamily="18" charset="0"/>
              </a:rPr>
              <a:t>=60km/h ,</a:t>
            </a:r>
          </a:p>
          <a:p>
            <a:pPr marL="0" indent="0">
              <a:lnSpc>
                <a:spcPct val="150000"/>
              </a:lnSpc>
            </a:pPr>
            <a:r>
              <a:rPr lang="en-US" altLang="zh-CN" sz="2800">
                <a:solidFill>
                  <a:srgbClr val="FF0000"/>
                </a:solidFill>
                <a:latin typeface="Times New Roman" panose="02020603050405020304" pitchFamily="18" charset="0"/>
              </a:rPr>
              <a:t>        </a:t>
            </a:r>
            <a:r>
              <a:rPr lang="zh-CN" altLang="en-US" sz="2800">
                <a:solidFill>
                  <a:srgbClr val="FF0000"/>
                </a:solidFill>
                <a:latin typeface="Times New Roman" panose="02020603050405020304" pitchFamily="18" charset="0"/>
              </a:rPr>
              <a:t>汽车行驶的路程</a:t>
            </a:r>
            <a:r>
              <a:rPr lang="en-US" altLang="zh-CN" sz="2800" i="1">
                <a:solidFill>
                  <a:srgbClr val="FF0000"/>
                </a:solidFill>
                <a:latin typeface="Times New Roman" panose="02020603050405020304" pitchFamily="18" charset="0"/>
              </a:rPr>
              <a:t>s</a:t>
            </a:r>
            <a:r>
              <a:rPr lang="en-US" altLang="zh-CN" sz="2800">
                <a:solidFill>
                  <a:srgbClr val="FF0000"/>
                </a:solidFill>
                <a:latin typeface="Times New Roman" panose="02020603050405020304" pitchFamily="18" charset="0"/>
              </a:rPr>
              <a:t>=10km</a:t>
            </a:r>
            <a:r>
              <a:rPr lang="zh-CN" altLang="en-US" sz="2800">
                <a:solidFill>
                  <a:srgbClr val="FF0000"/>
                </a:solidFill>
                <a:latin typeface="Times New Roman" panose="02020603050405020304" pitchFamily="18" charset="0"/>
              </a:rPr>
              <a:t>，</a:t>
            </a:r>
          </a:p>
        </p:txBody>
      </p:sp>
      <p:grpSp>
        <p:nvGrpSpPr>
          <p:cNvPr id="11" name="组合 10"/>
          <p:cNvGrpSpPr/>
          <p:nvPr/>
        </p:nvGrpSpPr>
        <p:grpSpPr>
          <a:xfrm>
            <a:off x="1657350" y="3430270"/>
            <a:ext cx="2778125" cy="864870"/>
            <a:chOff x="2608" y="6076"/>
            <a:chExt cx="4375" cy="1362"/>
          </a:xfrm>
        </p:grpSpPr>
        <p:sp>
          <p:nvSpPr>
            <p:cNvPr id="7" name="矩形 5"/>
            <p:cNvSpPr/>
            <p:nvPr/>
          </p:nvSpPr>
          <p:spPr>
            <a:xfrm>
              <a:off x="2608" y="6117"/>
              <a:ext cx="4375" cy="1142"/>
            </a:xfrm>
            <a:prstGeom prst="rect">
              <a:avLst/>
            </a:prstGeom>
            <a:noFill/>
            <a:ln w="9525">
              <a:noFill/>
            </a:ln>
          </p:spPr>
          <p:txBody>
            <a:bodyPr>
              <a:noAutofit/>
            </a:bodyPr>
            <a:lstStyle/>
            <a:p>
              <a:pPr marL="0" indent="0">
                <a:lnSpc>
                  <a:spcPct val="150000"/>
                </a:lnSpc>
              </a:pPr>
              <a:r>
                <a:rPr lang="zh-CN" altLang="en-US" sz="2800">
                  <a:solidFill>
                    <a:srgbClr val="FF0000"/>
                  </a:solidFill>
                  <a:latin typeface="Times New Roman" panose="02020603050405020304" pitchFamily="18" charset="0"/>
                </a:rPr>
                <a:t>则</a:t>
              </a:r>
              <a:r>
                <a:rPr lang="en-US" altLang="zh-CN" sz="2800">
                  <a:solidFill>
                    <a:srgbClr val="FF0000"/>
                  </a:solidFill>
                  <a:latin typeface="Times New Roman" panose="02020603050405020304" pitchFamily="18" charset="0"/>
                </a:rPr>
                <a:t>   </a:t>
              </a:r>
              <a:r>
                <a:rPr lang="zh-CN" altLang="en-US" sz="2800">
                  <a:solidFill>
                    <a:srgbClr val="FF0000"/>
                  </a:solidFill>
                  <a:latin typeface="Times New Roman" panose="02020603050405020304" pitchFamily="18" charset="0"/>
                </a:rPr>
                <a:t>由</a:t>
              </a:r>
              <a:r>
                <a:rPr lang="en-US" altLang="zh-CN" sz="2800">
                  <a:solidFill>
                    <a:srgbClr val="FF0000"/>
                  </a:solidFill>
                  <a:latin typeface="Times New Roman" panose="02020603050405020304" pitchFamily="18" charset="0"/>
                </a:rPr>
                <a:t>              </a:t>
              </a:r>
              <a:endParaRPr lang="zh-CN" altLang="en-US" sz="2800">
                <a:solidFill>
                  <a:srgbClr val="FF0000"/>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文本框 7"/>
                <p:cNvSpPr txBox="1"/>
                <p:nvPr/>
              </p:nvSpPr>
              <p:spPr>
                <a:xfrm>
                  <a:off x="4108" y="6076"/>
                  <a:ext cx="2229" cy="1362"/>
                </a:xfrm>
                <a:prstGeom prst="rect">
                  <a:avLst/>
                </a:prstGeom>
                <a:noFill/>
              </p:spPr>
              <p:txBody>
                <a:bodyPr wrap="square" rtlCol="0" anchor="t">
                  <a:noAutofit/>
                </a:bodyPr>
                <a:lstStyle/>
                <a:p>
                  <a:pPr algn="l"/>
                  <a14:m>
                    <m:oMathPara xmlns:m="http://schemas.openxmlformats.org/officeDocument/2006/math">
                      <m:oMathParaPr>
                        <m:jc m:val="centerGroup"/>
                      </m:oMathParaPr>
                      <m:oMath xmlns:m="http://schemas.openxmlformats.org/officeDocument/2006/math">
                        <m:r>
                          <a:rPr lang="en-US" altLang="zh-CN" sz="3200" i="1">
                            <a:solidFill>
                              <a:srgbClr val="F53009"/>
                            </a:solidFill>
                            <a:latin typeface="Cambria Math" panose="02040503050406030204" pitchFamily="18" charset="0"/>
                            <a:cs typeface="Cambria Math" panose="02040503050406030204" pitchFamily="18" charset="0"/>
                          </a:rPr>
                          <m:t>𝑣</m:t>
                        </m:r>
                        <m:r>
                          <a:rPr lang="en-US" altLang="zh-CN" sz="3200" i="1">
                            <a:solidFill>
                              <a:srgbClr val="F53009"/>
                            </a:solidFill>
                            <a:latin typeface="Cambria Math" panose="02040503050406030204" pitchFamily="18" charset="0"/>
                            <a:cs typeface="Cambria Math" panose="02040503050406030204" pitchFamily="18" charset="0"/>
                          </a:rPr>
                          <m:t>=</m:t>
                        </m:r>
                        <m:f>
                          <m:fPr>
                            <m:ctrlPr>
                              <a:rPr lang="en-US" altLang="zh-CN" sz="3200" i="1">
                                <a:solidFill>
                                  <a:srgbClr val="F53009"/>
                                </a:solidFill>
                                <a:latin typeface="Cambria Math" panose="02040503050406030204" pitchFamily="18" charset="0"/>
                                <a:cs typeface="Cambria Math" panose="02040503050406030204" pitchFamily="18" charset="0"/>
                              </a:rPr>
                            </m:ctrlPr>
                          </m:fPr>
                          <m:num>
                            <m:r>
                              <a:rPr lang="en-US" altLang="zh-CN" sz="3200" i="1">
                                <a:solidFill>
                                  <a:srgbClr val="F53009"/>
                                </a:solidFill>
                                <a:latin typeface="Cambria Math" panose="02040503050406030204" pitchFamily="18" charset="0"/>
                                <a:cs typeface="Cambria Math" panose="02040503050406030204" pitchFamily="18" charset="0"/>
                              </a:rPr>
                              <m:t>𝑠</m:t>
                            </m:r>
                          </m:num>
                          <m:den>
                            <m:r>
                              <a:rPr lang="en-US" altLang="zh-CN" sz="3200" i="1">
                                <a:solidFill>
                                  <a:srgbClr val="F53009"/>
                                </a:solidFill>
                                <a:latin typeface="Cambria Math" panose="02040503050406030204" pitchFamily="18" charset="0"/>
                                <a:cs typeface="Cambria Math" panose="02040503050406030204" pitchFamily="18" charset="0"/>
                              </a:rPr>
                              <m:t>𝑡</m:t>
                            </m:r>
                          </m:den>
                        </m:f>
                      </m:oMath>
                    </m:oMathPara>
                  </a14:m>
                  <a:endParaRPr lang="en-US" altLang="zh-CN" sz="3200">
                    <a:solidFill>
                      <a:srgbClr val="F53009"/>
                    </a:solidFill>
                    <a:latin typeface="Cambria Math" panose="02040503050406030204" pitchFamily="18" charset="0"/>
                    <a:cs typeface="Cambria Math" panose="02040503050406030204" pitchFamily="18" charset="0"/>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4108" y="6076"/>
                  <a:ext cx="2229" cy="1362"/>
                </a:xfrm>
                <a:prstGeom prst="rect">
                  <a:avLst/>
                </a:prstGeom>
                <a:blipFill rotWithShape="1">
                  <a:blip r:embed="rId3"/>
                </a:blipFill>
              </p:spPr>
              <p:txBody>
                <a:bodyPr/>
                <a:lstStyle/>
                <a:p>
                  <a:r>
                    <a:rPr lang="zh-CN" altLang="en-US">
                      <a:noFill/>
                    </a:rPr>
                    <a:t> </a:t>
                  </a:r>
                </a:p>
              </p:txBody>
            </p:sp>
          </mc:Fallback>
        </mc:AlternateContent>
      </p:grpSp>
      <p:grpSp>
        <p:nvGrpSpPr>
          <p:cNvPr id="15" name="组合 14"/>
          <p:cNvGrpSpPr/>
          <p:nvPr/>
        </p:nvGrpSpPr>
        <p:grpSpPr>
          <a:xfrm>
            <a:off x="1212215" y="4293870"/>
            <a:ext cx="7633970" cy="1075690"/>
            <a:chOff x="1907" y="7559"/>
            <a:chExt cx="12022" cy="1694"/>
          </a:xfrm>
        </p:grpSpPr>
        <mc:AlternateContent xmlns:mc="http://schemas.openxmlformats.org/markup-compatibility/2006" xmlns:a14="http://schemas.microsoft.com/office/drawing/2010/main">
          <mc:Choice Requires="a14">
            <p:sp>
              <p:nvSpPr>
                <p:cNvPr id="14" name="文本框 13"/>
                <p:cNvSpPr txBox="1"/>
                <p:nvPr/>
              </p:nvSpPr>
              <p:spPr>
                <a:xfrm>
                  <a:off x="1907" y="7559"/>
                  <a:ext cx="12022" cy="1694"/>
                </a:xfrm>
                <a:prstGeom prst="rect">
                  <a:avLst/>
                </a:prstGeom>
                <a:noFill/>
              </p:spPr>
              <p:txBody>
                <a:bodyPr wrap="square" rtlCol="0" anchor="t">
                  <a:noAutofit/>
                </a:bodyPr>
                <a:lstStyle/>
                <a:p>
                  <a:pPr algn="l"/>
                  <a14:m>
                    <m:oMathPara xmlns:m="http://schemas.openxmlformats.org/officeDocument/2006/math">
                      <m:oMathParaPr>
                        <m:jc m:val="centerGroup"/>
                      </m:oMathParaPr>
                      <m:oMath xmlns:m="http://schemas.openxmlformats.org/officeDocument/2006/math">
                        <m:r>
                          <a:rPr lang="en-US" altLang="zh-CN" sz="3200" i="1">
                            <a:solidFill>
                              <a:srgbClr val="F53009"/>
                            </a:solidFill>
                            <a:latin typeface="Cambria Math" panose="02040503050406030204" pitchFamily="18" charset="0"/>
                            <a:cs typeface="Cambria Math" panose="02040503050406030204" pitchFamily="18" charset="0"/>
                          </a:rPr>
                          <m:t>𝑡</m:t>
                        </m:r>
                        <m:r>
                          <a:rPr lang="en-US" altLang="zh-CN" sz="3200" i="1">
                            <a:solidFill>
                              <a:srgbClr val="F53009"/>
                            </a:solidFill>
                            <a:latin typeface="Cambria Math" panose="02040503050406030204" pitchFamily="18" charset="0"/>
                            <a:cs typeface="Cambria Math" panose="02040503050406030204" pitchFamily="18" charset="0"/>
                          </a:rPr>
                          <m:t>=</m:t>
                        </m:r>
                        <m:f>
                          <m:fPr>
                            <m:ctrlPr>
                              <a:rPr lang="en-US" altLang="zh-CN" sz="3200" i="1">
                                <a:solidFill>
                                  <a:srgbClr val="F53009"/>
                                </a:solidFill>
                                <a:latin typeface="Cambria Math" panose="02040503050406030204" pitchFamily="18" charset="0"/>
                                <a:cs typeface="Cambria Math" panose="02040503050406030204" pitchFamily="18" charset="0"/>
                              </a:rPr>
                            </m:ctrlPr>
                          </m:fPr>
                          <m:num>
                            <m:r>
                              <a:rPr lang="en-US" altLang="zh-CN" sz="3200" i="1">
                                <a:solidFill>
                                  <a:srgbClr val="F53009"/>
                                </a:solidFill>
                                <a:latin typeface="Cambria Math" panose="02040503050406030204" pitchFamily="18" charset="0"/>
                                <a:cs typeface="Cambria Math" panose="02040503050406030204" pitchFamily="18" charset="0"/>
                              </a:rPr>
                              <m:t>𝑠</m:t>
                            </m:r>
                          </m:num>
                          <m:den>
                            <m:r>
                              <a:rPr lang="en-US" altLang="zh-CN" sz="3200" i="1">
                                <a:solidFill>
                                  <a:srgbClr val="F53009"/>
                                </a:solidFill>
                                <a:latin typeface="Cambria Math" panose="02040503050406030204" pitchFamily="18" charset="0"/>
                                <a:cs typeface="Cambria Math" panose="02040503050406030204" pitchFamily="18" charset="0"/>
                              </a:rPr>
                              <m:t>𝑣</m:t>
                            </m:r>
                          </m:den>
                        </m:f>
                        <m:r>
                          <a:rPr lang="en-US" altLang="zh-CN" sz="3200" i="1">
                            <a:solidFill>
                              <a:srgbClr val="F53009"/>
                            </a:solidFill>
                            <a:latin typeface="Cambria Math" panose="02040503050406030204" pitchFamily="18" charset="0"/>
                            <a:cs typeface="Cambria Math" panose="02040503050406030204" pitchFamily="18" charset="0"/>
                          </a:rPr>
                          <m:t>=</m:t>
                        </m:r>
                        <m:f>
                          <m:fPr>
                            <m:ctrlPr>
                              <a:rPr lang="en-US" altLang="zh-CN" sz="3200" i="1">
                                <a:solidFill>
                                  <a:srgbClr val="F53009"/>
                                </a:solidFill>
                                <a:latin typeface="Cambria Math" panose="02040503050406030204" pitchFamily="18" charset="0"/>
                                <a:cs typeface="Cambria Math" panose="02040503050406030204" pitchFamily="18" charset="0"/>
                              </a:rPr>
                            </m:ctrlPr>
                          </m:fPr>
                          <m:num>
                            <m:r>
                              <a:rPr lang="en-US" altLang="zh-CN" sz="3200" i="1">
                                <a:solidFill>
                                  <a:srgbClr val="F53009"/>
                                </a:solidFill>
                                <a:latin typeface="Cambria Math" panose="02040503050406030204" pitchFamily="18" charset="0"/>
                                <a:cs typeface="Cambria Math" panose="02040503050406030204" pitchFamily="18" charset="0"/>
                              </a:rPr>
                              <m:t>10</m:t>
                            </m:r>
                            <m:r>
                              <a:rPr lang="en-US" altLang="zh-CN" sz="3200" i="1">
                                <a:solidFill>
                                  <a:srgbClr val="F53009"/>
                                </a:solidFill>
                                <a:latin typeface="Cambria Math" panose="02040503050406030204" pitchFamily="18" charset="0"/>
                                <a:cs typeface="Cambria Math" panose="02040503050406030204" pitchFamily="18" charset="0"/>
                              </a:rPr>
                              <m:t>𝑘</m:t>
                            </m:r>
                            <m:r>
                              <m:rPr>
                                <m:sty m:val="p"/>
                              </m:rPr>
                              <a:rPr lang="en-US" altLang="zh-CN" sz="3200">
                                <a:solidFill>
                                  <a:srgbClr val="F53009"/>
                                </a:solidFill>
                                <a:latin typeface="Cambria Math" panose="02040503050406030204" pitchFamily="18" charset="0"/>
                                <a:cs typeface="Cambria Math" panose="02040503050406030204" pitchFamily="18" charset="0"/>
                              </a:rPr>
                              <m:t>m</m:t>
                            </m:r>
                          </m:num>
                          <m:den>
                            <m:r>
                              <a:rPr lang="en-US" altLang="zh-CN" sz="3200">
                                <a:solidFill>
                                  <a:srgbClr val="F53009"/>
                                </a:solidFill>
                                <a:latin typeface="Cambria Math" panose="02040503050406030204" pitchFamily="18" charset="0"/>
                                <a:cs typeface="Cambria Math" panose="02040503050406030204" pitchFamily="18" charset="0"/>
                              </a:rPr>
                              <m:t>60</m:t>
                            </m:r>
                            <m:r>
                              <m:rPr>
                                <m:sty m:val="p"/>
                              </m:rPr>
                              <a:rPr lang="en-US" altLang="zh-CN" sz="3200">
                                <a:solidFill>
                                  <a:srgbClr val="F53009"/>
                                </a:solidFill>
                                <a:latin typeface="Cambria Math" panose="02040503050406030204" pitchFamily="18" charset="0"/>
                                <a:cs typeface="Cambria Math" panose="02040503050406030204" pitchFamily="18" charset="0"/>
                              </a:rPr>
                              <m:t>km</m:t>
                            </m:r>
                            <m:r>
                              <a:rPr lang="en-US" altLang="zh-CN" sz="3200">
                                <a:solidFill>
                                  <a:srgbClr val="F53009"/>
                                </a:solidFill>
                                <a:latin typeface="Cambria Math" panose="02040503050406030204" pitchFamily="18" charset="0"/>
                                <a:cs typeface="Cambria Math" panose="02040503050406030204" pitchFamily="18" charset="0"/>
                              </a:rPr>
                              <m:t>/</m:t>
                            </m:r>
                            <m:r>
                              <m:rPr>
                                <m:sty m:val="p"/>
                              </m:rPr>
                              <a:rPr lang="en-US" altLang="zh-CN" sz="3200">
                                <a:solidFill>
                                  <a:srgbClr val="F53009"/>
                                </a:solidFill>
                                <a:latin typeface="Cambria Math" panose="02040503050406030204" pitchFamily="18" charset="0"/>
                                <a:cs typeface="Cambria Math" panose="02040503050406030204" pitchFamily="18" charset="0"/>
                              </a:rPr>
                              <m:t>h</m:t>
                            </m:r>
                          </m:den>
                        </m:f>
                        <m:r>
                          <a:rPr lang="en-US" altLang="zh-CN" sz="3200" i="1">
                            <a:solidFill>
                              <a:srgbClr val="F53009"/>
                            </a:solidFill>
                            <a:latin typeface="Cambria Math" panose="02040503050406030204" pitchFamily="18" charset="0"/>
                            <a:cs typeface="Cambria Math" panose="02040503050406030204" pitchFamily="18" charset="0"/>
                          </a:rPr>
                          <m:t>=</m:t>
                        </m:r>
                        <m:f>
                          <m:fPr>
                            <m:ctrlPr>
                              <a:rPr lang="en-US" altLang="zh-CN" sz="3200" i="1">
                                <a:solidFill>
                                  <a:srgbClr val="F53009"/>
                                </a:solidFill>
                                <a:latin typeface="Cambria Math" panose="02040503050406030204" pitchFamily="18" charset="0"/>
                                <a:cs typeface="Cambria Math" panose="02040503050406030204" pitchFamily="18" charset="0"/>
                              </a:rPr>
                            </m:ctrlPr>
                          </m:fPr>
                          <m:num>
                            <m:r>
                              <a:rPr lang="en-US" altLang="zh-CN" sz="3200" i="1">
                                <a:solidFill>
                                  <a:srgbClr val="F53009"/>
                                </a:solidFill>
                                <a:latin typeface="Cambria Math" panose="02040503050406030204" pitchFamily="18" charset="0"/>
                                <a:cs typeface="Cambria Math" panose="02040503050406030204" pitchFamily="18" charset="0"/>
                              </a:rPr>
                              <m:t>1</m:t>
                            </m:r>
                          </m:num>
                          <m:den>
                            <m:r>
                              <a:rPr lang="en-US" altLang="zh-CN" sz="3200" i="1">
                                <a:solidFill>
                                  <a:srgbClr val="F53009"/>
                                </a:solidFill>
                                <a:latin typeface="Cambria Math" panose="02040503050406030204" pitchFamily="18" charset="0"/>
                                <a:cs typeface="Cambria Math" panose="02040503050406030204" pitchFamily="18" charset="0"/>
                              </a:rPr>
                              <m:t>6</m:t>
                            </m:r>
                          </m:den>
                        </m:f>
                        <m:r>
                          <m:rPr>
                            <m:sty m:val="p"/>
                          </m:rPr>
                          <a:rPr lang="en-US" altLang="zh-CN" sz="3200">
                            <a:solidFill>
                              <a:srgbClr val="F53009"/>
                            </a:solidFill>
                            <a:latin typeface="Cambria Math" panose="02040503050406030204" pitchFamily="18" charset="0"/>
                            <a:cs typeface="Cambria Math" panose="02040503050406030204" pitchFamily="18" charset="0"/>
                          </a:rPr>
                          <m:t>h</m:t>
                        </m:r>
                        <m:r>
                          <a:rPr lang="en-US" altLang="zh-CN" sz="3200">
                            <a:solidFill>
                              <a:srgbClr val="F53009"/>
                            </a:solidFill>
                            <a:latin typeface="Cambria Math" panose="02040503050406030204" pitchFamily="18" charset="0"/>
                            <a:cs typeface="Cambria Math" panose="02040503050406030204" pitchFamily="18" charset="0"/>
                          </a:rPr>
                          <m:t>=10</m:t>
                        </m:r>
                        <m:r>
                          <m:rPr>
                            <m:sty m:val="p"/>
                          </m:rPr>
                          <a:rPr lang="en-US" altLang="zh-CN" sz="3200">
                            <a:solidFill>
                              <a:srgbClr val="F53009"/>
                            </a:solidFill>
                            <a:latin typeface="Cambria Math" panose="02040503050406030204" pitchFamily="18" charset="0"/>
                            <a:cs typeface="Cambria Math" panose="02040503050406030204" pitchFamily="18" charset="0"/>
                          </a:rPr>
                          <m:t>min</m:t>
                        </m:r>
                      </m:oMath>
                    </m:oMathPara>
                  </a14:m>
                  <a:endParaRPr lang="en-US" altLang="zh-CN" sz="3200">
                    <a:solidFill>
                      <a:srgbClr val="F53009"/>
                    </a:solidFill>
                    <a:latin typeface="Cambria Math" panose="02040503050406030204" pitchFamily="18" charset="0"/>
                    <a:cs typeface="Cambria Math" panose="02040503050406030204" pitchFamily="18" charset="0"/>
                  </a:endParaRPr>
                </a:p>
                <a:p>
                  <a:pPr algn="l"/>
                  <a:endParaRPr lang="en-US" altLang="zh-CN" sz="3200">
                    <a:solidFill>
                      <a:srgbClr val="F53009"/>
                    </a:solidFill>
                    <a:latin typeface="Cambria Math" panose="02040503050406030204" pitchFamily="18" charset="0"/>
                    <a:cs typeface="Cambria Math" panose="02040503050406030204" pitchFamily="18" charset="0"/>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1907" y="7559"/>
                  <a:ext cx="12022" cy="1694"/>
                </a:xfrm>
                <a:prstGeom prst="rect">
                  <a:avLst/>
                </a:prstGeom>
                <a:blipFill rotWithShape="1">
                  <a:blip r:embed="rId4"/>
                </a:blipFill>
              </p:spPr>
              <p:txBody>
                <a:bodyPr/>
                <a:lstStyle/>
                <a:p>
                  <a:r>
                    <a:rPr lang="zh-CN" altLang="en-US">
                      <a:noFill/>
                    </a:rPr>
                    <a:t> </a:t>
                  </a:r>
                </a:p>
              </p:txBody>
            </p:sp>
          </mc:Fallback>
        </mc:AlternateContent>
        <p:sp>
          <p:nvSpPr>
            <p:cNvPr id="13" name="文本框 12"/>
            <p:cNvSpPr txBox="1"/>
            <p:nvPr/>
          </p:nvSpPr>
          <p:spPr>
            <a:xfrm>
              <a:off x="2622" y="7988"/>
              <a:ext cx="1157" cy="836"/>
            </a:xfrm>
            <a:prstGeom prst="rect">
              <a:avLst/>
            </a:prstGeom>
            <a:noFill/>
          </p:spPr>
          <p:txBody>
            <a:bodyPr wrap="square" rtlCol="0">
              <a:noAutofit/>
            </a:bodyPr>
            <a:lstStyle/>
            <a:p>
              <a:r>
                <a:rPr lang="zh-CN" altLang="en-US" sz="2800">
                  <a:solidFill>
                    <a:srgbClr val="FF0000"/>
                  </a:solidFill>
                </a:rPr>
                <a:t>得</a:t>
              </a:r>
            </a:p>
          </p:txBody>
        </p:sp>
      </p:grpSp>
      <p:sp>
        <p:nvSpPr>
          <p:cNvPr id="16" name="矩形 15"/>
          <p:cNvSpPr/>
          <p:nvPr/>
        </p:nvSpPr>
        <p:spPr>
          <a:xfrm>
            <a:off x="979805" y="5369560"/>
            <a:ext cx="8574405" cy="1170940"/>
          </a:xfrm>
          <a:prstGeom prst="rect">
            <a:avLst/>
          </a:prstGeom>
          <a:noFill/>
          <a:ln w="9525">
            <a:noFill/>
          </a:ln>
        </p:spPr>
        <p:txBody>
          <a:bodyPr>
            <a:noAutofit/>
          </a:bodyPr>
          <a:lstStyle/>
          <a:p>
            <a:pPr indent="0" fontAlgn="auto">
              <a:lnSpc>
                <a:spcPct val="125000"/>
              </a:lnSpc>
            </a:pPr>
            <a:r>
              <a:rPr lang="zh-CN" altLang="en-US" sz="2800">
                <a:solidFill>
                  <a:srgbClr val="FF0000"/>
                </a:solidFill>
                <a:latin typeface="Times New Roman" panose="02020603050405020304" pitchFamily="18" charset="0"/>
              </a:rPr>
              <a:t>答：</a:t>
            </a:r>
            <a:r>
              <a:rPr lang="zh-CN" sz="2800">
                <a:solidFill>
                  <a:srgbClr val="FF0000"/>
                </a:solidFill>
                <a:latin typeface="微软雅黑" panose="020B0503020204020204" charset="-122"/>
                <a:ea typeface="微软雅黑" panose="020B0503020204020204" charset="-122"/>
                <a:cs typeface="微软雅黑" panose="020B0503020204020204" charset="-122"/>
                <a:sym typeface="+mn-ea"/>
              </a:rPr>
              <a:t>右图显示此时汽车行驶的速度是</a:t>
            </a:r>
            <a:r>
              <a:rPr lang="en-US" altLang="zh-CN" sz="2800">
                <a:solidFill>
                  <a:srgbClr val="FF0000"/>
                </a:solidFill>
                <a:latin typeface="Times New Roman" panose="02020603050405020304" pitchFamily="18" charset="0"/>
                <a:sym typeface="+mn-ea"/>
              </a:rPr>
              <a:t>60km/h </a:t>
            </a:r>
            <a:r>
              <a:rPr lang="zh-CN" altLang="en-US" sz="2800">
                <a:solidFill>
                  <a:srgbClr val="FF0000"/>
                </a:solidFill>
                <a:latin typeface="Times New Roman" panose="02020603050405020304" pitchFamily="18" charset="0"/>
              </a:rPr>
              <a:t>，</a:t>
            </a:r>
          </a:p>
          <a:p>
            <a:pPr indent="0" fontAlgn="auto">
              <a:lnSpc>
                <a:spcPct val="125000"/>
              </a:lnSpc>
            </a:pPr>
            <a:r>
              <a:rPr lang="zh-CN" altLang="en-US" sz="2800">
                <a:solidFill>
                  <a:srgbClr val="FF0000"/>
                </a:solidFill>
                <a:latin typeface="微软雅黑" panose="020B0503020204020204" charset="-122"/>
                <a:ea typeface="微软雅黑" panose="020B0503020204020204" charset="-122"/>
                <a:cs typeface="微软雅黑" panose="020B0503020204020204" charset="-122"/>
                <a:sym typeface="+mn-ea"/>
              </a:rPr>
              <a:t>汽车行驶的时间是</a:t>
            </a:r>
            <a:r>
              <a:rPr lang="en-US" altLang="zh-CN" sz="2800">
                <a:solidFill>
                  <a:srgbClr val="FF0000"/>
                </a:solidFill>
                <a:latin typeface="微软雅黑" panose="020B0503020204020204" charset="-122"/>
                <a:ea typeface="微软雅黑" panose="020B0503020204020204" charset="-122"/>
                <a:cs typeface="微软雅黑" panose="020B0503020204020204" charset="-122"/>
                <a:sym typeface="+mn-ea"/>
              </a:rPr>
              <a:t>10min</a:t>
            </a:r>
            <a:r>
              <a:rPr lang="zh-CN" altLang="en-US" sz="280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800">
                <a:solidFill>
                  <a:srgbClr val="FF0000"/>
                </a:solidFill>
                <a:latin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6" grpId="0"/>
      <p:bldP spid="1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45410" y="4234815"/>
            <a:ext cx="1005840" cy="596900"/>
          </a:xfrm>
          <a:prstGeom prst="rect">
            <a:avLst/>
          </a:prstGeom>
          <a:solidFill>
            <a:srgbClr val="036EB8"/>
          </a:solidFill>
          <a:ln w="19050" cap="flat" cmpd="sng">
            <a:solidFill>
              <a:srgbClr val="036EB8"/>
            </a:solidFill>
            <a:prstDash val="solid"/>
            <a:miter/>
            <a:headEnd type="none" w="med" len="med"/>
            <a:tailEnd type="none" w="med" len="med"/>
          </a:ln>
        </p:spPr>
        <p:txBody>
          <a:bodyPr wrap="square" lIns="0" tIns="0" rIns="0" bIns="0" anchor="ctr">
            <a:noAutofit/>
          </a:bodyPr>
          <a:lstStyle/>
          <a:p>
            <a:pPr lvl="0" algn="ctr" fontAlgn="base">
              <a:buClrTx/>
              <a:buSzTx/>
              <a:buFont typeface="Arial" panose="020B0604020202020204" pitchFamily="34" charset="0"/>
              <a:defRPr/>
            </a:pPr>
            <a:r>
              <a:rPr lang="zh-CN" altLang="en-US" sz="2800">
                <a:ln>
                  <a:noFill/>
                </a:ln>
                <a:solidFill>
                  <a:schemeClr val="bg1"/>
                </a:solidFill>
                <a:effectLst/>
                <a:uLnTx/>
                <a:uFillTx/>
                <a:latin typeface="微软雅黑" panose="020B0503020204020204" charset="-122"/>
                <a:ea typeface="微软雅黑" panose="020B0503020204020204" charset="-122"/>
                <a:sym typeface="+mn-ea"/>
              </a:rPr>
              <a:t>速</a:t>
            </a:r>
            <a:r>
              <a:rPr lang="en-US" altLang="zh-CN" sz="2800">
                <a:ln>
                  <a:noFill/>
                </a:ln>
                <a:solidFill>
                  <a:schemeClr val="bg1"/>
                </a:solidFill>
                <a:effectLst/>
                <a:uLnTx/>
                <a:uFillTx/>
                <a:latin typeface="微软雅黑" panose="020B0503020204020204" charset="-122"/>
                <a:ea typeface="微软雅黑" panose="020B0503020204020204" charset="-122"/>
                <a:sym typeface="+mn-ea"/>
              </a:rPr>
              <a:t> </a:t>
            </a:r>
            <a:r>
              <a:rPr lang="zh-CN" altLang="en-US" sz="2800">
                <a:ln>
                  <a:noFill/>
                </a:ln>
                <a:solidFill>
                  <a:schemeClr val="bg1"/>
                </a:solidFill>
                <a:effectLst/>
                <a:uLnTx/>
                <a:uFillTx/>
                <a:latin typeface="微软雅黑" panose="020B0503020204020204" charset="-122"/>
                <a:ea typeface="微软雅黑" panose="020B0503020204020204" charset="-122"/>
                <a:sym typeface="+mn-ea"/>
              </a:rPr>
              <a:t>度</a:t>
            </a:r>
          </a:p>
        </p:txBody>
      </p:sp>
      <p:sp>
        <p:nvSpPr>
          <p:cNvPr id="5" name="文本框 4"/>
          <p:cNvSpPr txBox="1"/>
          <p:nvPr/>
        </p:nvSpPr>
        <p:spPr>
          <a:xfrm>
            <a:off x="4291965" y="3084830"/>
            <a:ext cx="895350" cy="513663"/>
          </a:xfrm>
          <a:prstGeom prst="roundRect">
            <a:avLst/>
          </a:prstGeom>
          <a:solidFill>
            <a:srgbClr val="BDD7EE"/>
          </a:solidFill>
          <a:ln w="9525" cap="flat" cmpd="sng">
            <a:solidFill>
              <a:srgbClr val="036EB8"/>
            </a:solidFill>
            <a:prstDash val="solid"/>
            <a:round/>
            <a:headEnd type="none" w="med" len="med"/>
            <a:tailEnd type="none" w="med" len="med"/>
          </a:ln>
        </p:spPr>
        <p:txBody>
          <a:bodyPr wrap="square">
            <a:spAutoFit/>
          </a:bodyPr>
          <a:lstStyle/>
          <a:p>
            <a:pPr eaLnBrk="1" hangingPunct="1"/>
            <a:r>
              <a:rPr lang="zh-CN" altLang="en-US" sz="2400" dirty="0">
                <a:latin typeface="Arial" panose="020B0604020202020204" pitchFamily="34" charset="0"/>
              </a:rPr>
              <a:t>概念</a:t>
            </a:r>
          </a:p>
        </p:txBody>
      </p:sp>
      <p:sp>
        <p:nvSpPr>
          <p:cNvPr id="7" name="文本框 6"/>
          <p:cNvSpPr txBox="1"/>
          <p:nvPr/>
        </p:nvSpPr>
        <p:spPr>
          <a:xfrm>
            <a:off x="4290060" y="5242560"/>
            <a:ext cx="973455" cy="510139"/>
          </a:xfrm>
          <a:prstGeom prst="roundRect">
            <a:avLst/>
          </a:prstGeom>
          <a:solidFill>
            <a:srgbClr val="BDD7EE"/>
          </a:solidFill>
          <a:ln w="9525" cap="flat" cmpd="sng">
            <a:solidFill>
              <a:srgbClr val="036EB8"/>
            </a:solidFill>
            <a:prstDash val="solid"/>
            <a:round/>
            <a:headEnd type="none" w="med" len="med"/>
            <a:tailEnd type="none" w="med" len="med"/>
          </a:ln>
        </p:spPr>
        <p:txBody>
          <a:bodyPr wrap="square">
            <a:spAutoFit/>
          </a:bodyPr>
          <a:lstStyle/>
          <a:p>
            <a:pPr eaLnBrk="1" hangingPunct="1"/>
            <a:r>
              <a:rPr lang="zh-CN" altLang="en-US" sz="2400" dirty="0">
                <a:latin typeface="Arial" panose="020B0604020202020204" pitchFamily="34" charset="0"/>
              </a:rPr>
              <a:t>单位</a:t>
            </a:r>
          </a:p>
        </p:txBody>
      </p:sp>
      <p:sp>
        <p:nvSpPr>
          <p:cNvPr id="8" name="文本框 7"/>
          <p:cNvSpPr txBox="1"/>
          <p:nvPr/>
        </p:nvSpPr>
        <p:spPr>
          <a:xfrm>
            <a:off x="5883910" y="4931410"/>
            <a:ext cx="1781175" cy="457200"/>
          </a:xfrm>
          <a:prstGeom prst="rect">
            <a:avLst/>
          </a:prstGeom>
          <a:noFill/>
          <a:ln w="9525" cap="flat" cmpd="sng">
            <a:noFill/>
            <a:prstDash val="solid"/>
            <a:round/>
            <a:headEnd type="none" w="med" len="med"/>
            <a:tailEnd type="none" w="med" len="med"/>
          </a:ln>
        </p:spPr>
        <p:txBody>
          <a:bodyPr>
            <a:spAutoFit/>
          </a:bodyPr>
          <a:lstStyle/>
          <a:p>
            <a:pPr eaLnBrk="1" hangingPunct="1"/>
            <a:r>
              <a:rPr lang="en-US" altLang="zh-CN" sz="2400" dirty="0">
                <a:latin typeface="Times New Roman" panose="02020603050405020304" pitchFamily="18" charset="0"/>
              </a:rPr>
              <a:t>m/s</a:t>
            </a:r>
            <a:r>
              <a:rPr lang="zh-CN" altLang="en-US" sz="2400" dirty="0">
                <a:latin typeface="Times New Roman" panose="02020603050405020304" pitchFamily="18" charset="0"/>
              </a:rPr>
              <a:t>、</a:t>
            </a:r>
            <a:r>
              <a:rPr lang="en-US" altLang="zh-CN" sz="2400" dirty="0">
                <a:latin typeface="Times New Roman" panose="02020603050405020304" pitchFamily="18" charset="0"/>
              </a:rPr>
              <a:t> km/h</a:t>
            </a:r>
            <a:endParaRPr lang="zh-CN" altLang="en-US" sz="24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本框 8"/>
              <p:cNvSpPr txBox="1"/>
              <p:nvPr/>
            </p:nvSpPr>
            <p:spPr>
              <a:xfrm>
                <a:off x="5883910" y="5622290"/>
                <a:ext cx="6224270" cy="709295"/>
              </a:xfrm>
              <a:prstGeom prst="rect">
                <a:avLst/>
              </a:prstGeom>
              <a:noFill/>
              <a:ln w="9525" cap="flat" cmpd="sng">
                <a:noFill/>
                <a:prstDash val="solid"/>
                <a:round/>
                <a:headEnd type="none" w="med" len="med"/>
                <a:tailEnd type="none" w="med" len="med"/>
              </a:ln>
            </p:spPr>
            <p:txBody>
              <a:bodyPr wrap="square">
                <a:spAutoFit/>
              </a:bodyPr>
              <a:lstStyle/>
              <a:p>
                <a:pPr eaLnBrk="1" hangingPunct="1"/>
                <a:r>
                  <a:rPr lang="zh-CN" altLang="en-US" sz="2400" dirty="0">
                    <a:latin typeface="Times New Roman" panose="02020603050405020304" pitchFamily="18" charset="0"/>
                  </a:rPr>
                  <a:t>换算：</a:t>
                </a:r>
                <a:r>
                  <a:rPr lang="en-US" altLang="zh-CN" sz="2400" dirty="0">
                    <a:latin typeface="Times New Roman" panose="02020603050405020304" pitchFamily="18" charset="0"/>
                  </a:rPr>
                  <a:t>1km/h=</a:t>
                </a:r>
                <a14:m>
                  <m:oMath xmlns:m="http://schemas.openxmlformats.org/officeDocument/2006/math">
                    <m:f>
                      <m:fPr>
                        <m:ctrlPr>
                          <a:rPr lang="en-US" altLang="zh-CN" sz="2800" i="1" dirty="0">
                            <a:latin typeface="Cambria Math" panose="02040503050406030204" pitchFamily="18" charset="0"/>
                            <a:cs typeface="Cambria Math" panose="02040503050406030204" pitchFamily="18" charset="0"/>
                          </a:rPr>
                        </m:ctrlPr>
                      </m:fPr>
                      <m:num>
                        <m:r>
                          <a:rPr lang="en-US" altLang="zh-CN" sz="2800" i="1" dirty="0">
                            <a:latin typeface="Cambria Math" panose="02040503050406030204" pitchFamily="18" charset="0"/>
                            <a:cs typeface="Cambria Math" panose="02040503050406030204" pitchFamily="18" charset="0"/>
                          </a:rPr>
                          <m:t>5</m:t>
                        </m:r>
                      </m:num>
                      <m:den>
                        <m:r>
                          <a:rPr lang="en-US" altLang="zh-CN" sz="2800" i="1" dirty="0">
                            <a:latin typeface="Cambria Math" panose="02040503050406030204" pitchFamily="18" charset="0"/>
                            <a:cs typeface="Cambria Math" panose="02040503050406030204" pitchFamily="18" charset="0"/>
                          </a:rPr>
                          <m:t>18</m:t>
                        </m:r>
                      </m:den>
                    </m:f>
                  </m:oMath>
                </a14:m>
                <a:r>
                  <a:rPr lang="en-US" altLang="zh-CN" sz="2400" dirty="0">
                    <a:latin typeface="Times New Roman" panose="02020603050405020304" pitchFamily="18" charset="0"/>
                  </a:rPr>
                  <a:t>m/s</a:t>
                </a:r>
                <a:endParaRPr lang="zh-CN" altLang="en-US" sz="2400" dirty="0">
                  <a:latin typeface="Times New Roman" panose="02020603050405020304" pitchFamily="18" charset="0"/>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5883910" y="5622290"/>
                <a:ext cx="6224270" cy="709295"/>
              </a:xfrm>
              <a:prstGeom prst="rect">
                <a:avLst/>
              </a:prstGeom>
              <a:blipFill rotWithShape="1">
                <a:blip r:embed="rId2"/>
                <a:stretch>
                  <a:fillRect/>
                </a:stretch>
              </a:blipFill>
              <a:ln w="9525" cap="flat" cmpd="sng">
                <a:noFill/>
                <a:prstDash val="solid"/>
                <a:round/>
                <a:headEnd type="none" w="med" len="med"/>
                <a:tailEnd type="none" w="med" len="med"/>
              </a:ln>
            </p:spPr>
            <p:txBody>
              <a:bodyPr/>
              <a:lstStyle/>
              <a:p>
                <a:r>
                  <a:rPr lang="zh-CN" altLang="en-US">
                    <a:noFill/>
                  </a:rPr>
                  <a:t> </a:t>
                </a:r>
              </a:p>
            </p:txBody>
          </p:sp>
        </mc:Fallback>
      </mc:AlternateContent>
      <p:graphicFrame>
        <p:nvGraphicFramePr>
          <p:cNvPr id="31763" name="对象 5"/>
          <p:cNvGraphicFramePr/>
          <p:nvPr/>
        </p:nvGraphicFramePr>
        <p:xfrm>
          <a:off x="5553710" y="3798570"/>
          <a:ext cx="1055370" cy="924560"/>
        </p:xfrm>
        <a:graphic>
          <a:graphicData uri="http://schemas.openxmlformats.org/presentationml/2006/ole">
            <mc:AlternateContent xmlns:mc="http://schemas.openxmlformats.org/markup-compatibility/2006">
              <mc:Choice xmlns:v="urn:schemas-microsoft-com:vml" Requires="v">
                <p:oleObj r:id="rId3" imgW="368300" imgH="393700" progId="Equation.DSMT4">
                  <p:embed/>
                </p:oleObj>
              </mc:Choice>
              <mc:Fallback>
                <p:oleObj r:id="rId3" imgW="368300" imgH="393700" progId="Equation.DSMT4">
                  <p:embed/>
                  <p:pic>
                    <p:nvPicPr>
                      <p:cNvPr id="0" name="图片 3085"/>
                      <p:cNvPicPr/>
                      <p:nvPr/>
                    </p:nvPicPr>
                    <p:blipFill>
                      <a:blip r:embed="rId4"/>
                      <a:stretch>
                        <a:fillRect/>
                      </a:stretch>
                    </p:blipFill>
                    <p:spPr>
                      <a:xfrm>
                        <a:off x="5553710" y="3798570"/>
                        <a:ext cx="1055370" cy="924560"/>
                      </a:xfrm>
                      <a:prstGeom prst="rect">
                        <a:avLst/>
                      </a:prstGeom>
                      <a:noFill/>
                      <a:ln w="38100">
                        <a:noFill/>
                        <a:miter/>
                      </a:ln>
                    </p:spPr>
                  </p:pic>
                </p:oleObj>
              </mc:Fallback>
            </mc:AlternateContent>
          </a:graphicData>
        </a:graphic>
      </p:graphicFrame>
      <p:sp>
        <p:nvSpPr>
          <p:cNvPr id="31764" name="文本框 4"/>
          <p:cNvSpPr txBox="1"/>
          <p:nvPr/>
        </p:nvSpPr>
        <p:spPr>
          <a:xfrm>
            <a:off x="4290060" y="4081780"/>
            <a:ext cx="923925" cy="513663"/>
          </a:xfrm>
          <a:prstGeom prst="roundRect">
            <a:avLst/>
          </a:prstGeom>
          <a:solidFill>
            <a:srgbClr val="BDD7EE"/>
          </a:solidFill>
          <a:ln w="9525">
            <a:solidFill>
              <a:srgbClr val="036EB8"/>
            </a:solidFill>
          </a:ln>
        </p:spPr>
        <p:txBody>
          <a:bodyPr wrap="square">
            <a:spAutoFit/>
          </a:bodyPr>
          <a:lstStyle/>
          <a:p>
            <a:pPr eaLnBrk="1" hangingPunct="1"/>
            <a:r>
              <a:rPr lang="zh-CN" altLang="en-US" sz="2400" dirty="0">
                <a:latin typeface="Arial" panose="020B0604020202020204" pitchFamily="34" charset="0"/>
              </a:rPr>
              <a:t>公式</a:t>
            </a:r>
          </a:p>
        </p:txBody>
      </p:sp>
      <p:sp>
        <p:nvSpPr>
          <p:cNvPr id="20" name="圆角矩形 19"/>
          <p:cNvSpPr/>
          <p:nvPr/>
        </p:nvSpPr>
        <p:spPr>
          <a:xfrm>
            <a:off x="1052830" y="1028700"/>
            <a:ext cx="784860" cy="4723765"/>
          </a:xfrm>
          <a:prstGeom prst="roundRect">
            <a:avLst/>
          </a:prstGeom>
          <a:solidFill>
            <a:srgbClr val="036EB8"/>
          </a:solidFill>
          <a:ln w="19050" cap="flat" cmpd="sng">
            <a:solidFill>
              <a:srgbClr val="036EB8"/>
            </a:solidFill>
            <a:prstDash val="solid"/>
            <a:miter/>
            <a:headEnd type="none" w="med" len="med"/>
            <a:tailEnd type="none" w="med" len="med"/>
          </a:ln>
        </p:spPr>
        <p:txBody>
          <a:bodyPr wrap="square" lIns="0" tIns="0" rIns="0" bIns="0" anchor="ctr">
            <a:noAutofit/>
          </a:bodyPr>
          <a:lstStyle/>
          <a:p>
            <a:pPr lvl="0" algn="ctr" fontAlgn="base">
              <a:buClrTx/>
              <a:buSzTx/>
              <a:buFont typeface="Arial" panose="020B0604020202020204" pitchFamily="34" charset="0"/>
              <a:defRPr/>
            </a:pPr>
            <a:r>
              <a:rPr lang="zh-CN" altLang="en-US" sz="3200">
                <a:ln>
                  <a:noFill/>
                </a:ln>
                <a:solidFill>
                  <a:schemeClr val="bg1"/>
                </a:solidFill>
                <a:effectLst/>
                <a:uLnTx/>
                <a:uFillTx/>
                <a:latin typeface="微软雅黑" panose="020B0503020204020204" charset="-122"/>
                <a:ea typeface="微软雅黑" panose="020B0503020204020204" charset="-122"/>
                <a:sym typeface="+mn-ea"/>
              </a:rPr>
              <a:t>怎样比较运动的快慢</a:t>
            </a:r>
          </a:p>
        </p:txBody>
      </p:sp>
      <p:sp>
        <p:nvSpPr>
          <p:cNvPr id="21" name="左大括号 20"/>
          <p:cNvSpPr/>
          <p:nvPr/>
        </p:nvSpPr>
        <p:spPr>
          <a:xfrm>
            <a:off x="2043430" y="2006600"/>
            <a:ext cx="506730" cy="2506345"/>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22" name="左大括号 21"/>
          <p:cNvSpPr/>
          <p:nvPr/>
        </p:nvSpPr>
        <p:spPr>
          <a:xfrm>
            <a:off x="3848100" y="3395345"/>
            <a:ext cx="325755" cy="213614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base">
              <a:buClrTx/>
              <a:buSzTx/>
              <a:buFont typeface="Arial" panose="020B0604020202020204" pitchFamily="34" charset="0"/>
              <a:defRPr/>
            </a:pPr>
            <a:endParaRPr lang="zh-CN" altLang="en-US">
              <a:ln>
                <a:noFill/>
              </a:ln>
              <a:effectLst/>
              <a:uLnTx/>
              <a:uFillTx/>
              <a:sym typeface="+mn-ea"/>
            </a:endParaRPr>
          </a:p>
        </p:txBody>
      </p:sp>
      <p:sp>
        <p:nvSpPr>
          <p:cNvPr id="23" name="左大括号 22"/>
          <p:cNvSpPr/>
          <p:nvPr/>
        </p:nvSpPr>
        <p:spPr>
          <a:xfrm>
            <a:off x="5469890" y="5160010"/>
            <a:ext cx="323850" cy="77470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base">
              <a:buClrTx/>
              <a:buSzTx/>
              <a:buFont typeface="Arial" panose="020B0604020202020204" pitchFamily="34" charset="0"/>
              <a:defRPr/>
            </a:pPr>
            <a:endParaRPr lang="zh-CN" altLang="en-US">
              <a:ln>
                <a:noFill/>
              </a:ln>
              <a:effectLst/>
              <a:uLnTx/>
              <a:uFillTx/>
              <a:sym typeface="+mn-ea"/>
            </a:endParaRPr>
          </a:p>
        </p:txBody>
      </p:sp>
      <p:sp>
        <p:nvSpPr>
          <p:cNvPr id="25" name="文本框 24"/>
          <p:cNvSpPr txBox="1"/>
          <p:nvPr/>
        </p:nvSpPr>
        <p:spPr>
          <a:xfrm>
            <a:off x="5553710" y="3129915"/>
            <a:ext cx="3535680" cy="460375"/>
          </a:xfrm>
          <a:prstGeom prst="rect">
            <a:avLst/>
          </a:prstGeom>
          <a:noFill/>
        </p:spPr>
        <p:txBody>
          <a:bodyPr wrap="none" rtlCol="0">
            <a:spAutoFit/>
          </a:bodyPr>
          <a:lstStyle/>
          <a:p>
            <a:pPr algn="l" eaLnBrk="1" hangingPunct="1"/>
            <a:r>
              <a:rPr lang="zh-CN" altLang="en-US" sz="2400" dirty="0">
                <a:latin typeface="Arial" panose="020B0604020202020204" pitchFamily="34" charset="0"/>
                <a:sym typeface="+mn-ea"/>
              </a:rPr>
              <a:t>路程与时间之比叫做速度</a:t>
            </a:r>
            <a:endParaRPr lang="zh-CN" altLang="en-US" sz="2400" dirty="0">
              <a:latin typeface="Arial" panose="020B0604020202020204" pitchFamily="34" charset="0"/>
            </a:endParaRPr>
          </a:p>
        </p:txBody>
      </p:sp>
      <p:sp>
        <p:nvSpPr>
          <p:cNvPr id="3" name="矩形 2"/>
          <p:cNvSpPr/>
          <p:nvPr/>
        </p:nvSpPr>
        <p:spPr>
          <a:xfrm>
            <a:off x="2603500" y="1600835"/>
            <a:ext cx="4898390" cy="728345"/>
          </a:xfrm>
          <a:prstGeom prst="rect">
            <a:avLst/>
          </a:prstGeom>
          <a:solidFill>
            <a:srgbClr val="036EB8"/>
          </a:solidFill>
          <a:ln w="19050" cap="flat" cmpd="sng">
            <a:solidFill>
              <a:srgbClr val="036EB8"/>
            </a:solidFill>
            <a:prstDash val="solid"/>
            <a:miter/>
            <a:headEnd type="none" w="med" len="med"/>
            <a:tailEnd type="none" w="med" len="med"/>
          </a:ln>
        </p:spPr>
        <p:txBody>
          <a:bodyPr wrap="square" lIns="0" tIns="0" rIns="0" bIns="0" anchor="ctr">
            <a:noAutofit/>
          </a:bodyPr>
          <a:lstStyle/>
          <a:p>
            <a:pPr lvl="0" algn="ctr" fontAlgn="base">
              <a:buClrTx/>
              <a:buSzTx/>
              <a:buFont typeface="Arial" panose="020B0604020202020204" pitchFamily="34" charset="0"/>
              <a:defRPr/>
            </a:pPr>
            <a:r>
              <a:rPr lang="zh-CN" sz="2800">
                <a:ln>
                  <a:noFill/>
                </a:ln>
                <a:solidFill>
                  <a:schemeClr val="bg1"/>
                </a:solidFill>
                <a:effectLst/>
                <a:uLnTx/>
                <a:uFillTx/>
                <a:latin typeface="微软雅黑" panose="020B0503020204020204" charset="-122"/>
                <a:ea typeface="微软雅黑" panose="020B0503020204020204" charset="-122"/>
                <a:sym typeface="+mn-ea"/>
              </a:rPr>
              <a:t>比较物体运动快慢的两种方法</a:t>
            </a:r>
          </a:p>
        </p:txBody>
      </p:sp>
      <p:sp>
        <p:nvSpPr>
          <p:cNvPr id="4" name="左大括号 3"/>
          <p:cNvSpPr/>
          <p:nvPr/>
        </p:nvSpPr>
        <p:spPr>
          <a:xfrm>
            <a:off x="7728585" y="1474470"/>
            <a:ext cx="281940" cy="986155"/>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base">
              <a:buClrTx/>
              <a:buSzTx/>
              <a:buFont typeface="Arial" panose="020B0604020202020204" pitchFamily="34" charset="0"/>
              <a:defRPr/>
            </a:pPr>
            <a:endParaRPr lang="zh-CN" altLang="en-US">
              <a:ln>
                <a:noFill/>
              </a:ln>
              <a:effectLst/>
              <a:uLnTx/>
              <a:uFillTx/>
              <a:sym typeface="+mn-ea"/>
            </a:endParaRPr>
          </a:p>
        </p:txBody>
      </p:sp>
      <p:sp>
        <p:nvSpPr>
          <p:cNvPr id="11" name="文本框 10"/>
          <p:cNvSpPr txBox="1"/>
          <p:nvPr/>
        </p:nvSpPr>
        <p:spPr>
          <a:xfrm>
            <a:off x="8079105" y="1254760"/>
            <a:ext cx="2451735" cy="537210"/>
          </a:xfrm>
          <a:prstGeom prst="roundRect">
            <a:avLst/>
          </a:prstGeom>
          <a:solidFill>
            <a:srgbClr val="BDD7EE"/>
          </a:solidFill>
          <a:ln w="9525" cap="flat" cmpd="sng">
            <a:solidFill>
              <a:srgbClr val="036EB8"/>
            </a:solidFill>
            <a:prstDash val="solid"/>
            <a:round/>
            <a:headEnd type="none" w="med" len="med"/>
            <a:tailEnd type="none" w="med" len="med"/>
          </a:ln>
        </p:spPr>
        <p:txBody>
          <a:bodyPr wrap="square">
            <a:noAutofit/>
          </a:bodyPr>
          <a:lstStyle/>
          <a:p>
            <a:pPr eaLnBrk="1" hangingPunct="1"/>
            <a:r>
              <a:rPr lang="zh-CN" altLang="en-US" sz="2400" dirty="0">
                <a:latin typeface="Arial" panose="020B0604020202020204" pitchFamily="34" charset="0"/>
              </a:rPr>
              <a:t>相同时间比路程</a:t>
            </a:r>
          </a:p>
        </p:txBody>
      </p:sp>
      <p:sp>
        <p:nvSpPr>
          <p:cNvPr id="14" name="文本框 13"/>
          <p:cNvSpPr txBox="1"/>
          <p:nvPr/>
        </p:nvSpPr>
        <p:spPr>
          <a:xfrm>
            <a:off x="8083550" y="2116455"/>
            <a:ext cx="2460625" cy="536575"/>
          </a:xfrm>
          <a:prstGeom prst="roundRect">
            <a:avLst/>
          </a:prstGeom>
          <a:solidFill>
            <a:srgbClr val="BDD7EE"/>
          </a:solidFill>
          <a:ln w="9525" cap="flat" cmpd="sng">
            <a:solidFill>
              <a:srgbClr val="036EB8"/>
            </a:solidFill>
            <a:prstDash val="solid"/>
            <a:round/>
            <a:headEnd type="none" w="med" len="med"/>
            <a:tailEnd type="none" w="med" len="med"/>
          </a:ln>
        </p:spPr>
        <p:txBody>
          <a:bodyPr wrap="square">
            <a:noAutofit/>
          </a:bodyPr>
          <a:lstStyle/>
          <a:p>
            <a:pPr eaLnBrk="1" hangingPunct="1"/>
            <a:r>
              <a:rPr lang="zh-CN" altLang="en-US" sz="2400" dirty="0">
                <a:latin typeface="Arial" panose="020B0604020202020204" pitchFamily="34" charset="0"/>
              </a:rPr>
              <a:t>相同路程比时间</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ppt_w</p:attrName>
                                        </p:attrNameLst>
                                      </p:cBhvr>
                                      <p:tavLst>
                                        <p:tav tm="0">
                                          <p:val>
                                            <p:strVal val="#ppt_w*0.70"/>
                                          </p:val>
                                        </p:tav>
                                        <p:tav tm="100000">
                                          <p:val>
                                            <p:strVal val="#ppt_w"/>
                                          </p:val>
                                        </p:tav>
                                      </p:tavLst>
                                    </p:anim>
                                    <p:anim calcmode="lin" valueType="num">
                                      <p:cBhvr>
                                        <p:cTn id="12" dur="1000" fill="hold"/>
                                        <p:tgtEl>
                                          <p:spTgt spid="21"/>
                                        </p:tgtEl>
                                        <p:attrNameLst>
                                          <p:attrName>ppt_h</p:attrName>
                                        </p:attrNameLst>
                                      </p:cBhvr>
                                      <p:tavLst>
                                        <p:tav tm="0">
                                          <p:val>
                                            <p:strVal val="#ppt_h"/>
                                          </p:val>
                                        </p:tav>
                                        <p:tav tm="100000">
                                          <p:val>
                                            <p:strVal val="#ppt_h"/>
                                          </p:val>
                                        </p:tav>
                                      </p:tavLst>
                                    </p:anim>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500"/>
                            </p:stCondLst>
                            <p:childTnLst>
                              <p:par>
                                <p:cTn id="20" presetID="55"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0.70"/>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1000"/>
                            </p:stCondLst>
                            <p:childTnLst>
                              <p:par>
                                <p:cTn id="38" presetID="55"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strVal val="#ppt_w*0.70"/>
                                          </p:val>
                                        </p:tav>
                                        <p:tav tm="100000">
                                          <p:val>
                                            <p:strVal val="#ppt_w"/>
                                          </p:val>
                                        </p:tav>
                                      </p:tavLst>
                                    </p:anim>
                                    <p:anim calcmode="lin" valueType="num">
                                      <p:cBhvr>
                                        <p:cTn id="41" dur="1000" fill="hold"/>
                                        <p:tgtEl>
                                          <p:spTgt spid="22"/>
                                        </p:tgtEl>
                                        <p:attrNameLst>
                                          <p:attrName>ppt_h</p:attrName>
                                        </p:attrNameLst>
                                      </p:cBhvr>
                                      <p:tavLst>
                                        <p:tav tm="0">
                                          <p:val>
                                            <p:strVal val="#ppt_h"/>
                                          </p:val>
                                        </p:tav>
                                        <p:tav tm="100000">
                                          <p:val>
                                            <p:strVal val="#ppt_h"/>
                                          </p:val>
                                        </p:tav>
                                      </p:tavLst>
                                    </p:anim>
                                    <p:animEffect transition="in" filter="fade">
                                      <p:cBhvr>
                                        <p:cTn id="42" dur="1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1764"/>
                                        </p:tgtEl>
                                        <p:attrNameLst>
                                          <p:attrName>style.visibility</p:attrName>
                                        </p:attrNameLst>
                                      </p:cBhvr>
                                      <p:to>
                                        <p:strVal val="visible"/>
                                      </p:to>
                                    </p:set>
                                    <p:animEffect transition="in" filter="wipe(left)">
                                      <p:cBhvr>
                                        <p:cTn id="56" dur="500"/>
                                        <p:tgtEl>
                                          <p:spTgt spid="3176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1763"/>
                                        </p:tgtEl>
                                        <p:attrNameLst>
                                          <p:attrName>style.visibility</p:attrName>
                                        </p:attrNameLst>
                                      </p:cBhvr>
                                      <p:to>
                                        <p:strVal val="visible"/>
                                      </p:to>
                                    </p:set>
                                    <p:animEffect transition="in" filter="wipe(down)">
                                      <p:cBhvr>
                                        <p:cTn id="61" dur="500"/>
                                        <p:tgtEl>
                                          <p:spTgt spid="31763"/>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par>
                          <p:cTn id="66" fill="hold">
                            <p:stCondLst>
                              <p:cond delay="1000"/>
                            </p:stCondLst>
                            <p:childTnLst>
                              <p:par>
                                <p:cTn id="67" presetID="55" presetClass="entr" presetSubtype="0"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1000" fill="hold"/>
                                        <p:tgtEl>
                                          <p:spTgt spid="23"/>
                                        </p:tgtEl>
                                        <p:attrNameLst>
                                          <p:attrName>ppt_w</p:attrName>
                                        </p:attrNameLst>
                                      </p:cBhvr>
                                      <p:tavLst>
                                        <p:tav tm="0">
                                          <p:val>
                                            <p:strVal val="#ppt_w*0.70"/>
                                          </p:val>
                                        </p:tav>
                                        <p:tav tm="100000">
                                          <p:val>
                                            <p:strVal val="#ppt_w"/>
                                          </p:val>
                                        </p:tav>
                                      </p:tavLst>
                                    </p:anim>
                                    <p:anim calcmode="lin" valueType="num">
                                      <p:cBhvr>
                                        <p:cTn id="70" dur="1000" fill="hold"/>
                                        <p:tgtEl>
                                          <p:spTgt spid="23"/>
                                        </p:tgtEl>
                                        <p:attrNameLst>
                                          <p:attrName>ppt_h</p:attrName>
                                        </p:attrNameLst>
                                      </p:cBhvr>
                                      <p:tavLst>
                                        <p:tav tm="0">
                                          <p:val>
                                            <p:strVal val="#ppt_h"/>
                                          </p:val>
                                        </p:tav>
                                        <p:tav tm="100000">
                                          <p:val>
                                            <p:strVal val="#ppt_h"/>
                                          </p:val>
                                        </p:tav>
                                      </p:tavLst>
                                    </p:anim>
                                    <p:animEffect transition="in" filter="fade">
                                      <p:cBhvr>
                                        <p:cTn id="71" dur="10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left)">
                                      <p:cBhvr>
                                        <p:cTn id="76" dur="5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left)">
                                      <p:cBhvr>
                                        <p:cTn id="8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7" grpId="0" bldLvl="0" animBg="1"/>
      <p:bldP spid="8" grpId="0" bldLvl="0" animBg="1"/>
      <p:bldP spid="9" grpId="0" bldLvl="0" animBg="1"/>
      <p:bldP spid="31764" grpId="0" bldLvl="0" animBg="1"/>
      <p:bldP spid="20" grpId="0" bldLvl="0" animBg="1"/>
      <p:bldP spid="21" grpId="0" bldLvl="0" animBg="1"/>
      <p:bldP spid="22" grpId="0" bldLvl="0" animBg="1"/>
      <p:bldP spid="23" grpId="0" bldLvl="0" animBg="1"/>
      <p:bldP spid="25" grpId="0"/>
      <p:bldP spid="3" grpId="0" bldLvl="0" animBg="1"/>
      <p:bldP spid="4" grpId="0" bldLvl="0" animBg="1"/>
      <p:bldP spid="11" grpId="0" bldLvl="0" animBg="1"/>
      <p:bldP spid="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stretch>
            <a:fillRect/>
          </a:stretch>
        </p:blipFill>
        <p:spPr>
          <a:xfrm>
            <a:off x="702945" y="2186940"/>
            <a:ext cx="4999355" cy="2808605"/>
          </a:xfrm>
          <a:prstGeom prst="rect">
            <a:avLst/>
          </a:prstGeom>
        </p:spPr>
      </p:pic>
      <p:sp>
        <p:nvSpPr>
          <p:cNvPr id="4" name="文本框 3"/>
          <p:cNvSpPr txBox="1"/>
          <p:nvPr/>
        </p:nvSpPr>
        <p:spPr>
          <a:xfrm>
            <a:off x="1180465" y="821690"/>
            <a:ext cx="9537065" cy="1269365"/>
          </a:xfrm>
          <a:prstGeom prst="rect">
            <a:avLst/>
          </a:prstGeom>
          <a:noFill/>
        </p:spPr>
        <p:txBody>
          <a:bodyPr wrap="square" rtlCol="0">
            <a:noAutofit/>
          </a:bodyPr>
          <a:lstStyle/>
          <a:p>
            <a:pPr indent="711200" fontAlgn="auto">
              <a:lnSpc>
                <a:spcPct val="150000"/>
              </a:lnSpc>
              <a:extLst>
                <a:ext uri="{35155182-B16C-46BC-9424-99874614C6A1}">
                  <wpsdc:indentchars xmlns="" xmlns:wpsdc="http://www.wps.cn/officeDocument/2017/drawingmlCustomData" val="200" checksum="3773799597"/>
                </a:ext>
              </a:extLst>
            </a:pPr>
            <a:r>
              <a:rPr lang="zh-CN" altLang="en-US" sz="2800">
                <a:latin typeface="宋体" panose="02010600030101010101" pitchFamily="2" charset="-122"/>
                <a:ea typeface="宋体" panose="02010600030101010101" pitchFamily="2" charset="-122"/>
              </a:rPr>
              <a:t>田径场上，百米赛跑正在紧张地进行；游泳池里，比赛也正在激烈地展开。</a:t>
            </a:r>
          </a:p>
        </p:txBody>
      </p:sp>
      <p:grpSp>
        <p:nvGrpSpPr>
          <p:cNvPr id="8" name="组合 7"/>
          <p:cNvGrpSpPr/>
          <p:nvPr/>
        </p:nvGrpSpPr>
        <p:grpSpPr>
          <a:xfrm>
            <a:off x="2788285" y="5384800"/>
            <a:ext cx="6413500" cy="891540"/>
            <a:chOff x="4391" y="8480"/>
            <a:chExt cx="10100" cy="1404"/>
          </a:xfrm>
        </p:grpSpPr>
        <p:pic>
          <p:nvPicPr>
            <p:cNvPr id="5" name="图片 4" descr="思考"/>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1" y="8805"/>
              <a:ext cx="1079" cy="1079"/>
            </a:xfrm>
            <a:prstGeom prst="rect">
              <a:avLst/>
            </a:prstGeom>
          </p:spPr>
        </p:pic>
        <p:sp>
          <p:nvSpPr>
            <p:cNvPr id="6" name="圆角矩形标注 5"/>
            <p:cNvSpPr/>
            <p:nvPr/>
          </p:nvSpPr>
          <p:spPr>
            <a:xfrm>
              <a:off x="6281" y="8480"/>
              <a:ext cx="8211" cy="1404"/>
            </a:xfrm>
            <a:prstGeom prst="wedgeRoundRectCallout">
              <a:avLst>
                <a:gd name="adj1" fmla="val -60546"/>
                <a:gd name="adj2" fmla="val 4487"/>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800"/>
                <a:t>怎样比较运动员运动的快慢呢？</a:t>
              </a:r>
            </a:p>
          </p:txBody>
        </p:sp>
      </p:grpSp>
      <p:pic>
        <p:nvPicPr>
          <p:cNvPr id="7" name="图片 6"/>
          <p:cNvPicPr/>
          <p:nvPr/>
        </p:nvPicPr>
        <p:blipFill>
          <a:blip r:embed="rId5"/>
          <a:stretch>
            <a:fillRect/>
          </a:stretch>
        </p:blipFill>
        <p:spPr>
          <a:xfrm>
            <a:off x="5858510" y="2186940"/>
            <a:ext cx="5862955" cy="28086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p:nvPr/>
        </p:nvSpPr>
        <p:spPr>
          <a:xfrm>
            <a:off x="1308100" y="905510"/>
            <a:ext cx="6104255" cy="583565"/>
          </a:xfrm>
          <a:prstGeom prst="rect">
            <a:avLst/>
          </a:prstGeom>
        </p:spPr>
        <p:txBody>
          <a:bodyPr wrap="square">
            <a:spAutoFit/>
          </a:bodyPr>
          <a:lstStyle/>
          <a:p>
            <a:pPr lvl="0" algn="dist">
              <a:buClrTx/>
              <a:buSzTx/>
              <a:buFontTx/>
            </a:pPr>
            <a:r>
              <a:rPr lang="zh-CN" altLang="en-US" sz="3200" b="1" dirty="0">
                <a:solidFill>
                  <a:srgbClr val="036EB8"/>
                </a:solidFill>
                <a:latin typeface="微软雅黑" panose="020B0503020204020204" charset="-122"/>
                <a:ea typeface="微软雅黑" panose="020B0503020204020204" charset="-122"/>
                <a:sym typeface="+mn-ea"/>
              </a:rPr>
              <a:t>比较物体运动快慢的两种方法</a:t>
            </a:r>
          </a:p>
        </p:txBody>
      </p:sp>
      <p:grpSp>
        <p:nvGrpSpPr>
          <p:cNvPr id="6" name="组合 5"/>
          <p:cNvGrpSpPr/>
          <p:nvPr/>
        </p:nvGrpSpPr>
        <p:grpSpPr>
          <a:xfrm>
            <a:off x="703200" y="10982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03200" y="1808827"/>
            <a:ext cx="295322" cy="210471"/>
            <a:chOff x="435463" y="1226414"/>
            <a:chExt cx="295380" cy="210512"/>
          </a:xfrm>
        </p:grpSpPr>
        <p:sp>
          <p:nvSpPr>
            <p:cNvPr id="18" name="矩形 1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1308100" y="1703705"/>
            <a:ext cx="3773170" cy="521970"/>
          </a:xfrm>
          <a:prstGeom prst="rect">
            <a:avLst/>
          </a:prstGeom>
          <a:noFill/>
        </p:spPr>
        <p:txBody>
          <a:bodyPr wrap="square" rtlCol="0">
            <a:spAutoFit/>
          </a:bodyPr>
          <a:lstStyle/>
          <a:p>
            <a:r>
              <a:rPr lang="zh-CN" sz="2800"/>
              <a:t>活动</a:t>
            </a:r>
            <a:r>
              <a:rPr lang="en-US" altLang="zh-CN" sz="2800"/>
              <a:t>1    </a:t>
            </a:r>
            <a:r>
              <a:rPr lang="zh-CN" altLang="en-US" sz="2800"/>
              <a:t>判断谁游得快</a:t>
            </a:r>
          </a:p>
        </p:txBody>
      </p:sp>
      <p:sp>
        <p:nvSpPr>
          <p:cNvPr id="3" name="文本框 2"/>
          <p:cNvSpPr txBox="1"/>
          <p:nvPr/>
        </p:nvSpPr>
        <p:spPr>
          <a:xfrm>
            <a:off x="1308100" y="2225675"/>
            <a:ext cx="8909050" cy="829945"/>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请仔细观察下图中秒表的示数与运动员游过的路程，讨论一下，如何判断谁游得快？</a:t>
            </a:r>
          </a:p>
        </p:txBody>
      </p:sp>
      <p:pic>
        <p:nvPicPr>
          <p:cNvPr id="5" name="图片 4"/>
          <p:cNvPicPr>
            <a:picLocks noChangeAspect="1"/>
          </p:cNvPicPr>
          <p:nvPr>
            <p:custDataLst>
              <p:tags r:id="rId1"/>
            </p:custDataLst>
          </p:nvPr>
        </p:nvPicPr>
        <p:blipFill>
          <a:blip r:embed="rId3"/>
          <a:stretch>
            <a:fillRect/>
          </a:stretch>
        </p:blipFill>
        <p:spPr>
          <a:xfrm>
            <a:off x="2092960" y="3009265"/>
            <a:ext cx="7697470" cy="3848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p:nvPr/>
        </p:nvSpPr>
        <p:spPr>
          <a:xfrm>
            <a:off x="1308100" y="905510"/>
            <a:ext cx="6104255" cy="583565"/>
          </a:xfrm>
          <a:prstGeom prst="rect">
            <a:avLst/>
          </a:prstGeom>
        </p:spPr>
        <p:txBody>
          <a:bodyPr wrap="square">
            <a:spAutoFit/>
          </a:bodyPr>
          <a:lstStyle/>
          <a:p>
            <a:pPr lvl="0" algn="dist">
              <a:buClrTx/>
              <a:buSzTx/>
              <a:buFontTx/>
            </a:pPr>
            <a:r>
              <a:rPr lang="zh-CN" altLang="en-US" sz="3200" b="1" dirty="0">
                <a:solidFill>
                  <a:srgbClr val="036EB8"/>
                </a:solidFill>
                <a:latin typeface="微软雅黑" panose="020B0503020204020204" charset="-122"/>
                <a:ea typeface="微软雅黑" panose="020B0503020204020204" charset="-122"/>
                <a:sym typeface="+mn-ea"/>
              </a:rPr>
              <a:t>比较物体运动快慢的两种方法</a:t>
            </a:r>
          </a:p>
        </p:txBody>
      </p:sp>
      <p:grpSp>
        <p:nvGrpSpPr>
          <p:cNvPr id="6" name="组合 5"/>
          <p:cNvGrpSpPr/>
          <p:nvPr/>
        </p:nvGrpSpPr>
        <p:grpSpPr>
          <a:xfrm>
            <a:off x="703200" y="10982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03200" y="1808827"/>
            <a:ext cx="295322" cy="210471"/>
            <a:chOff x="435463" y="1226414"/>
            <a:chExt cx="295380" cy="210512"/>
          </a:xfrm>
        </p:grpSpPr>
        <p:sp>
          <p:nvSpPr>
            <p:cNvPr id="18" name="矩形 1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1308100" y="1652905"/>
            <a:ext cx="3773170" cy="521970"/>
          </a:xfrm>
          <a:prstGeom prst="rect">
            <a:avLst/>
          </a:prstGeom>
          <a:noFill/>
        </p:spPr>
        <p:txBody>
          <a:bodyPr wrap="square" rtlCol="0">
            <a:spAutoFit/>
          </a:bodyPr>
          <a:lstStyle/>
          <a:p>
            <a:r>
              <a:rPr lang="zh-CN" sz="2800"/>
              <a:t>活动</a:t>
            </a:r>
            <a:r>
              <a:rPr lang="en-US" altLang="zh-CN" sz="2800"/>
              <a:t>1    </a:t>
            </a:r>
            <a:r>
              <a:rPr lang="zh-CN" altLang="en-US" sz="2800"/>
              <a:t>判断谁游得快</a:t>
            </a:r>
          </a:p>
        </p:txBody>
      </p:sp>
      <p:sp>
        <p:nvSpPr>
          <p:cNvPr id="3" name="文本框 2"/>
          <p:cNvSpPr txBox="1"/>
          <p:nvPr/>
        </p:nvSpPr>
        <p:spPr>
          <a:xfrm>
            <a:off x="1387475" y="2338705"/>
            <a:ext cx="9892030" cy="521970"/>
          </a:xfrm>
          <a:prstGeom prst="rect">
            <a:avLst/>
          </a:prstGeom>
          <a:noFill/>
        </p:spPr>
        <p:txBody>
          <a:bodyPr wrap="square" rtlCol="0">
            <a:spAutoFit/>
          </a:bodyPr>
          <a:lstStyle/>
          <a:p>
            <a:r>
              <a:rPr lang="zh-CN" altLang="en-US" sz="2800"/>
              <a:t>观众认定：在</a:t>
            </a:r>
            <a:r>
              <a:rPr lang="zh-CN" altLang="en-US" sz="2800" b="1"/>
              <a:t>相同时间</a:t>
            </a:r>
            <a:r>
              <a:rPr lang="zh-CN" altLang="en-US" sz="2800"/>
              <a:t>内，游在</a:t>
            </a:r>
            <a:r>
              <a:rPr lang="zh-CN" altLang="en-US" sz="2800" b="1"/>
              <a:t>前面的人快</a:t>
            </a:r>
            <a:r>
              <a:rPr lang="zh-CN" altLang="en-US" sz="2800"/>
              <a:t>。</a:t>
            </a:r>
          </a:p>
        </p:txBody>
      </p:sp>
      <p:sp>
        <p:nvSpPr>
          <p:cNvPr id="5" name="文本框 4"/>
          <p:cNvSpPr txBox="1"/>
          <p:nvPr/>
        </p:nvSpPr>
        <p:spPr>
          <a:xfrm>
            <a:off x="1388745" y="4500245"/>
            <a:ext cx="9051290" cy="521970"/>
          </a:xfrm>
          <a:prstGeom prst="rect">
            <a:avLst/>
          </a:prstGeom>
          <a:noFill/>
        </p:spPr>
        <p:txBody>
          <a:bodyPr wrap="square" rtlCol="0">
            <a:spAutoFit/>
          </a:bodyPr>
          <a:lstStyle/>
          <a:p>
            <a:r>
              <a:rPr lang="zh-CN" altLang="en-US" sz="2800"/>
              <a:t>裁判认定：在运动员</a:t>
            </a:r>
            <a:r>
              <a:rPr lang="zh-CN" altLang="en-US" sz="2800" b="1"/>
              <a:t>到达终点</a:t>
            </a:r>
            <a:r>
              <a:rPr lang="zh-CN" altLang="en-US" sz="2800"/>
              <a:t>时，</a:t>
            </a:r>
            <a:r>
              <a:rPr lang="zh-CN" altLang="en-US" sz="2800" b="1"/>
              <a:t>计时少的人游得快</a:t>
            </a:r>
            <a:r>
              <a:rPr lang="zh-CN" altLang="en-US" sz="2800"/>
              <a:t>。</a:t>
            </a:r>
          </a:p>
        </p:txBody>
      </p:sp>
      <p:pic>
        <p:nvPicPr>
          <p:cNvPr id="8" name="图片 7"/>
          <p:cNvPicPr>
            <a:picLocks noChangeAspect="1"/>
          </p:cNvPicPr>
          <p:nvPr>
            <p:custDataLst>
              <p:tags r:id="rId1"/>
            </p:custDataLst>
          </p:nvPr>
        </p:nvPicPr>
        <p:blipFill>
          <a:blip r:embed="rId4"/>
          <a:srcRect b="49661"/>
          <a:stretch>
            <a:fillRect/>
          </a:stretch>
        </p:blipFill>
        <p:spPr>
          <a:xfrm>
            <a:off x="2726690" y="2860675"/>
            <a:ext cx="6738620" cy="1696085"/>
          </a:xfrm>
          <a:prstGeom prst="rect">
            <a:avLst/>
          </a:prstGeom>
        </p:spPr>
      </p:pic>
      <p:cxnSp>
        <p:nvCxnSpPr>
          <p:cNvPr id="9" name="直接连接符 8"/>
          <p:cNvCxnSpPr/>
          <p:nvPr/>
        </p:nvCxnSpPr>
        <p:spPr>
          <a:xfrm flipH="1">
            <a:off x="6146800" y="3035300"/>
            <a:ext cx="12700" cy="1521460"/>
          </a:xfrm>
          <a:prstGeom prst="line">
            <a:avLst/>
          </a:prstGeom>
          <a:ln w="31750">
            <a:solidFill>
              <a:srgbClr val="FF0000"/>
            </a:solidFill>
          </a:ln>
        </p:spPr>
        <p:style>
          <a:lnRef idx="2">
            <a:schemeClr val="accent1"/>
          </a:lnRef>
          <a:fillRef idx="0">
            <a:srgbClr val="FFFFFF"/>
          </a:fillRef>
          <a:effectRef idx="0">
            <a:srgbClr val="FFFFFF"/>
          </a:effectRef>
          <a:fontRef idx="minor">
            <a:schemeClr val="tx1"/>
          </a:fontRef>
        </p:style>
      </p:cxnSp>
      <p:pic>
        <p:nvPicPr>
          <p:cNvPr id="10" name="图片 9"/>
          <p:cNvPicPr>
            <a:picLocks noChangeAspect="1"/>
          </p:cNvPicPr>
          <p:nvPr>
            <p:custDataLst>
              <p:tags r:id="rId2"/>
            </p:custDataLst>
          </p:nvPr>
        </p:nvPicPr>
        <p:blipFill>
          <a:blip r:embed="rId4"/>
          <a:srcRect t="49812"/>
          <a:stretch>
            <a:fillRect/>
          </a:stretch>
        </p:blipFill>
        <p:spPr>
          <a:xfrm>
            <a:off x="2726690" y="5022215"/>
            <a:ext cx="6738620" cy="1691005"/>
          </a:xfrm>
          <a:prstGeom prst="rect">
            <a:avLst/>
          </a:prstGeom>
        </p:spPr>
      </p:pic>
      <p:sp>
        <p:nvSpPr>
          <p:cNvPr id="11" name="圆角矩形 10"/>
          <p:cNvSpPr/>
          <p:nvPr/>
        </p:nvSpPr>
        <p:spPr>
          <a:xfrm>
            <a:off x="8452485" y="5035550"/>
            <a:ext cx="1313180" cy="149479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80" name="组合 79" descr="7b0a202020202274657874626f78223a2022220a7d0a"/>
          <p:cNvGrpSpPr/>
          <p:nvPr/>
        </p:nvGrpSpPr>
        <p:grpSpPr>
          <a:xfrm>
            <a:off x="8267065" y="1054735"/>
            <a:ext cx="3618230" cy="2354580"/>
            <a:chOff x="6792" y="3747"/>
            <a:chExt cx="5222" cy="3723"/>
          </a:xfrm>
        </p:grpSpPr>
        <p:grpSp>
          <p:nvGrpSpPr>
            <p:cNvPr id="81" name="组合 80"/>
            <p:cNvGrpSpPr/>
            <p:nvPr/>
          </p:nvGrpSpPr>
          <p:grpSpPr>
            <a:xfrm>
              <a:off x="6792" y="3747"/>
              <a:ext cx="5222" cy="3723"/>
              <a:chOff x="6694" y="3468"/>
              <a:chExt cx="5747" cy="4097"/>
            </a:xfrm>
          </p:grpSpPr>
          <p:pic>
            <p:nvPicPr>
              <p:cNvPr id="82" name="图片 81" descr="资源 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4" y="3468"/>
                <a:ext cx="5747" cy="3509"/>
              </a:xfrm>
              <a:prstGeom prst="rect">
                <a:avLst/>
              </a:prstGeom>
            </p:spPr>
          </p:pic>
          <p:pic>
            <p:nvPicPr>
              <p:cNvPr id="83" name="图片 82" descr="资源 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37" y="3624"/>
                <a:ext cx="4450" cy="3575"/>
              </a:xfrm>
              <a:prstGeom prst="rect">
                <a:avLst/>
              </a:prstGeom>
              <a:pattFill>
                <a:fgClr>
                  <a:srgbClr val="FFFFFF"/>
                </a:fgClr>
                <a:bgClr>
                  <a:srgbClr val="FFFFFF"/>
                </a:bgClr>
              </a:pattFill>
            </p:spPr>
          </p:pic>
          <p:pic>
            <p:nvPicPr>
              <p:cNvPr id="84" name="图片 83" descr="资源 4"/>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0" y="3684"/>
                <a:ext cx="4774" cy="3881"/>
              </a:xfrm>
              <a:prstGeom prst="rect">
                <a:avLst/>
              </a:prstGeom>
              <a:pattFill>
                <a:fgClr>
                  <a:srgbClr val="FFFFFF"/>
                </a:fgClr>
                <a:bgClr>
                  <a:srgbClr val="FFFFFF"/>
                </a:bgClr>
              </a:pattFill>
            </p:spPr>
          </p:pic>
        </p:grpSp>
        <p:sp>
          <p:nvSpPr>
            <p:cNvPr id="85" name="文本框 84"/>
            <p:cNvSpPr txBox="1"/>
            <p:nvPr/>
          </p:nvSpPr>
          <p:spPr>
            <a:xfrm>
              <a:off x="7495" y="4058"/>
              <a:ext cx="4211" cy="2626"/>
            </a:xfrm>
            <a:prstGeom prst="rect">
              <a:avLst/>
            </a:prstGeom>
            <a:noFill/>
          </p:spPr>
          <p:txBody>
            <a:bodyPr wrap="square" rtlCol="0" anchor="ctr">
              <a:spAutoFit/>
            </a:bodyPr>
            <a:lstStyle/>
            <a:p>
              <a:pPr fontAlgn="auto">
                <a:lnSpc>
                  <a:spcPts val="3060"/>
                </a:lnSpc>
              </a:pPr>
              <a:r>
                <a:rPr lang="zh-CN" altLang="en-US" sz="2400">
                  <a:solidFill>
                    <a:srgbClr val="FDFFFF"/>
                  </a:solidFill>
                  <a:latin typeface="微软雅黑" panose="020B0503020204020204" charset="-122"/>
                  <a:ea typeface="微软雅黑" panose="020B0503020204020204" charset="-122"/>
                </a:rPr>
                <a:t>观众与裁判判断运动员游泳快慢所用的方法一样吗？为什么？</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wipe(down)">
                                      <p:cBhvr>
                                        <p:cTn id="2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p:nvPr/>
        </p:nvSpPr>
        <p:spPr>
          <a:xfrm>
            <a:off x="1308100" y="905510"/>
            <a:ext cx="6104255" cy="583565"/>
          </a:xfrm>
          <a:prstGeom prst="rect">
            <a:avLst/>
          </a:prstGeom>
        </p:spPr>
        <p:txBody>
          <a:bodyPr wrap="square">
            <a:spAutoFit/>
          </a:bodyPr>
          <a:lstStyle/>
          <a:p>
            <a:pPr lvl="0" algn="dist">
              <a:buClrTx/>
              <a:buSzTx/>
              <a:buFontTx/>
            </a:pPr>
            <a:r>
              <a:rPr lang="zh-CN" altLang="en-US" sz="3200" b="1" dirty="0">
                <a:solidFill>
                  <a:srgbClr val="036EB8"/>
                </a:solidFill>
                <a:latin typeface="微软雅黑" panose="020B0503020204020204" charset="-122"/>
                <a:ea typeface="微软雅黑" panose="020B0503020204020204" charset="-122"/>
                <a:sym typeface="+mn-ea"/>
              </a:rPr>
              <a:t>比较物体运动快慢的两种方法</a:t>
            </a:r>
          </a:p>
        </p:txBody>
      </p:sp>
      <p:grpSp>
        <p:nvGrpSpPr>
          <p:cNvPr id="6" name="组合 5"/>
          <p:cNvGrpSpPr/>
          <p:nvPr/>
        </p:nvGrpSpPr>
        <p:grpSpPr>
          <a:xfrm>
            <a:off x="703200" y="10982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03200" y="1808827"/>
            <a:ext cx="295322" cy="210471"/>
            <a:chOff x="435463" y="1226414"/>
            <a:chExt cx="295380" cy="210512"/>
          </a:xfrm>
        </p:grpSpPr>
        <p:sp>
          <p:nvSpPr>
            <p:cNvPr id="18" name="矩形 1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1308100" y="1652905"/>
            <a:ext cx="9921875" cy="521970"/>
          </a:xfrm>
          <a:prstGeom prst="rect">
            <a:avLst/>
          </a:prstGeom>
          <a:noFill/>
        </p:spPr>
        <p:txBody>
          <a:bodyPr wrap="square" rtlCol="0">
            <a:spAutoFit/>
          </a:bodyPr>
          <a:lstStyle/>
          <a:p>
            <a:r>
              <a:rPr lang="zh-CN" altLang="en-US" sz="2800"/>
              <a:t>观众与裁判判断运动员游泳快慢所用的方法是</a:t>
            </a:r>
            <a:r>
              <a:rPr lang="zh-CN" altLang="en-US" sz="2800" b="1"/>
              <a:t>不同</a:t>
            </a:r>
            <a:r>
              <a:rPr lang="zh-CN" altLang="en-US" sz="2800"/>
              <a:t>的。</a:t>
            </a:r>
          </a:p>
        </p:txBody>
      </p:sp>
      <p:sp>
        <p:nvSpPr>
          <p:cNvPr id="5" name="文本框 4"/>
          <p:cNvSpPr txBox="1"/>
          <p:nvPr/>
        </p:nvSpPr>
        <p:spPr>
          <a:xfrm>
            <a:off x="829945" y="2822575"/>
            <a:ext cx="4624070" cy="2676525"/>
          </a:xfrm>
          <a:prstGeom prst="rect">
            <a:avLst/>
          </a:prstGeom>
          <a:noFill/>
        </p:spPr>
        <p:txBody>
          <a:bodyPr wrap="square" rtlCol="0">
            <a:spAutoFit/>
          </a:bodyPr>
          <a:lstStyle/>
          <a:p>
            <a:pPr>
              <a:lnSpc>
                <a:spcPct val="150000"/>
              </a:lnSpc>
            </a:pPr>
            <a:r>
              <a:rPr lang="zh-CN" altLang="en-US" sz="2800"/>
              <a:t>观众看谁游在前面，是用</a:t>
            </a:r>
            <a:r>
              <a:rPr lang="en-US" altLang="zh-CN" sz="2800"/>
              <a:t>“</a:t>
            </a:r>
            <a:r>
              <a:rPr lang="zh-CN" altLang="en-US" sz="2800" b="1">
                <a:solidFill>
                  <a:schemeClr val="accent5"/>
                </a:solidFill>
              </a:rPr>
              <a:t>相同时间比路程</a:t>
            </a:r>
            <a:r>
              <a:rPr lang="en-US" altLang="zh-CN" sz="2800"/>
              <a:t>”</a:t>
            </a:r>
            <a:r>
              <a:rPr lang="zh-CN" altLang="en-US" sz="2800"/>
              <a:t>的方法；</a:t>
            </a:r>
          </a:p>
          <a:p>
            <a:pPr>
              <a:lnSpc>
                <a:spcPct val="150000"/>
              </a:lnSpc>
            </a:pPr>
            <a:r>
              <a:rPr lang="zh-CN" altLang="en-US" sz="2800"/>
              <a:t>裁判看谁先到达终点，是用</a:t>
            </a:r>
            <a:r>
              <a:rPr lang="en-US" altLang="zh-CN" sz="2800"/>
              <a:t>“</a:t>
            </a:r>
            <a:r>
              <a:rPr lang="zh-CN" altLang="en-US" sz="2800" b="1">
                <a:solidFill>
                  <a:schemeClr val="accent5"/>
                </a:solidFill>
              </a:rPr>
              <a:t>相同路程比时间</a:t>
            </a:r>
            <a:r>
              <a:rPr lang="en-US" altLang="zh-CN" sz="2800"/>
              <a:t>”</a:t>
            </a:r>
            <a:r>
              <a:rPr lang="zh-CN" altLang="en-US" sz="2800"/>
              <a:t>的方法。</a:t>
            </a:r>
          </a:p>
        </p:txBody>
      </p:sp>
      <p:pic>
        <p:nvPicPr>
          <p:cNvPr id="8" name="图片 7"/>
          <p:cNvPicPr>
            <a:picLocks noChangeAspect="1"/>
          </p:cNvPicPr>
          <p:nvPr>
            <p:custDataLst>
              <p:tags r:id="rId1"/>
            </p:custDataLst>
          </p:nvPr>
        </p:nvPicPr>
        <p:blipFill>
          <a:blip r:embed="rId3"/>
          <a:stretch>
            <a:fillRect/>
          </a:stretch>
        </p:blipFill>
        <p:spPr>
          <a:xfrm>
            <a:off x="5453380" y="2822575"/>
            <a:ext cx="6738620" cy="3369310"/>
          </a:xfrm>
          <a:prstGeom prst="rect">
            <a:avLst/>
          </a:prstGeom>
        </p:spPr>
      </p:pic>
      <p:cxnSp>
        <p:nvCxnSpPr>
          <p:cNvPr id="9" name="直接连接符 8"/>
          <p:cNvCxnSpPr/>
          <p:nvPr/>
        </p:nvCxnSpPr>
        <p:spPr>
          <a:xfrm flipH="1">
            <a:off x="8904605" y="2822575"/>
            <a:ext cx="12700" cy="1521460"/>
          </a:xfrm>
          <a:prstGeom prst="line">
            <a:avLst/>
          </a:prstGeom>
          <a:ln w="31750">
            <a:solidFill>
              <a:srgbClr val="FF0000"/>
            </a:solidFill>
          </a:ln>
        </p:spPr>
        <p:style>
          <a:lnRef idx="2">
            <a:schemeClr val="accent1"/>
          </a:lnRef>
          <a:fillRef idx="0">
            <a:srgbClr val="FFFFFF"/>
          </a:fillRef>
          <a:effectRef idx="0">
            <a:srgbClr val="FFFFFF"/>
          </a:effectRef>
          <a:fontRef idx="minor">
            <a:schemeClr val="tx1"/>
          </a:fontRef>
        </p:style>
      </p:cxnSp>
      <p:sp>
        <p:nvSpPr>
          <p:cNvPr id="11" name="圆角矩形 10"/>
          <p:cNvSpPr/>
          <p:nvPr/>
        </p:nvSpPr>
        <p:spPr>
          <a:xfrm>
            <a:off x="11169650" y="4479290"/>
            <a:ext cx="899160" cy="149479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5" name="组合 14"/>
          <p:cNvGrpSpPr/>
          <p:nvPr/>
        </p:nvGrpSpPr>
        <p:grpSpPr>
          <a:xfrm>
            <a:off x="4511040" y="5163185"/>
            <a:ext cx="7106285" cy="1452245"/>
            <a:chOff x="7104" y="8131"/>
            <a:chExt cx="11191" cy="2287"/>
          </a:xfrm>
        </p:grpSpPr>
        <p:sp>
          <p:nvSpPr>
            <p:cNvPr id="10" name="文本框 9"/>
            <p:cNvSpPr txBox="1"/>
            <p:nvPr/>
          </p:nvSpPr>
          <p:spPr>
            <a:xfrm>
              <a:off x="8731" y="8131"/>
              <a:ext cx="9564" cy="1448"/>
            </a:xfrm>
            <a:prstGeom prst="wedgeRoundRectCallout">
              <a:avLst>
                <a:gd name="adj1" fmla="val -55928"/>
                <a:gd name="adj2" fmla="val 32995"/>
                <a:gd name="adj3" fmla="val 16667"/>
              </a:avLst>
            </a:prstGeom>
            <a:solidFill>
              <a:schemeClr val="bg1"/>
            </a:solidFill>
            <a:ln w="28575" cmpd="sng">
              <a:solidFill>
                <a:schemeClr val="accent2"/>
              </a:solidFill>
              <a:prstDash val="dash"/>
            </a:ln>
          </p:spPr>
          <p:txBody>
            <a:bodyPr wrap="square" rtlCol="0">
              <a:spAutoFit/>
            </a:bodyPr>
            <a:lstStyle/>
            <a:p>
              <a:r>
                <a:rPr lang="zh-CN" altLang="en-US" sz="2400"/>
                <a:t>如果两个运动物体通过的路程和所用时间都不相同，怎样比较他们运动的快慢呢？</a:t>
              </a:r>
            </a:p>
          </p:txBody>
        </p:sp>
        <p:pic>
          <p:nvPicPr>
            <p:cNvPr id="13" name="图片 12" descr="举手"/>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104" y="9228"/>
              <a:ext cx="1150" cy="119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p:nvPr/>
        </p:nvSpPr>
        <p:spPr>
          <a:xfrm>
            <a:off x="1308100" y="905510"/>
            <a:ext cx="6104255" cy="583565"/>
          </a:xfrm>
          <a:prstGeom prst="rect">
            <a:avLst/>
          </a:prstGeom>
        </p:spPr>
        <p:txBody>
          <a:bodyPr wrap="square">
            <a:spAutoFit/>
          </a:bodyPr>
          <a:lstStyle/>
          <a:p>
            <a:pPr lvl="0" algn="dist">
              <a:buClrTx/>
              <a:buSzTx/>
              <a:buFontTx/>
            </a:pPr>
            <a:r>
              <a:rPr lang="zh-CN" altLang="en-US" sz="3200" b="1" dirty="0">
                <a:solidFill>
                  <a:srgbClr val="036EB8"/>
                </a:solidFill>
                <a:latin typeface="微软雅黑" panose="020B0503020204020204" charset="-122"/>
                <a:ea typeface="微软雅黑" panose="020B0503020204020204" charset="-122"/>
                <a:sym typeface="+mn-ea"/>
              </a:rPr>
              <a:t>比较物体运动快慢的两种方法</a:t>
            </a:r>
          </a:p>
        </p:txBody>
      </p:sp>
      <p:grpSp>
        <p:nvGrpSpPr>
          <p:cNvPr id="6" name="组合 5"/>
          <p:cNvGrpSpPr/>
          <p:nvPr/>
        </p:nvGrpSpPr>
        <p:grpSpPr>
          <a:xfrm>
            <a:off x="703200" y="10982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03200" y="5839807"/>
            <a:ext cx="295322" cy="210471"/>
            <a:chOff x="435463" y="1226414"/>
            <a:chExt cx="295380" cy="210512"/>
          </a:xfrm>
        </p:grpSpPr>
        <p:sp>
          <p:nvSpPr>
            <p:cNvPr id="18" name="矩形 1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1042035" y="1752600"/>
            <a:ext cx="4709160" cy="829945"/>
          </a:xfrm>
          <a:prstGeom prst="rect">
            <a:avLst/>
          </a:prstGeom>
          <a:noFill/>
        </p:spPr>
        <p:txBody>
          <a:bodyPr wrap="square" rtlCol="0">
            <a:spAutoFit/>
          </a:bodyPr>
          <a:lstStyle/>
          <a:p>
            <a:r>
              <a:rPr lang="en-US" altLang="zh-CN" sz="2400">
                <a:latin typeface="Times New Roman" panose="02020603050405020304" pitchFamily="18" charset="0"/>
                <a:ea typeface="宋体" panose="02010600030101010101" pitchFamily="2" charset="-122"/>
                <a:cs typeface="Times New Roman" panose="02020603050405020304" pitchFamily="18" charset="0"/>
              </a:rPr>
              <a:t>G7672</a:t>
            </a:r>
            <a:r>
              <a:rPr lang="zh-CN" altLang="en-US" sz="2400">
                <a:latin typeface="Times New Roman" panose="02020603050405020304" pitchFamily="18" charset="0"/>
                <a:ea typeface="宋体" panose="02010600030101010101" pitchFamily="2" charset="-122"/>
                <a:cs typeface="Times New Roman" panose="02020603050405020304" pitchFamily="18" charset="0"/>
              </a:rPr>
              <a:t>次列车从合肥站到南京南站共用时</a:t>
            </a:r>
            <a:r>
              <a:rPr lang="en-US" altLang="zh-CN" sz="2400">
                <a:latin typeface="Times New Roman" panose="02020603050405020304" pitchFamily="18" charset="0"/>
                <a:ea typeface="宋体" panose="02010600030101010101" pitchFamily="2" charset="-122"/>
                <a:cs typeface="Times New Roman" panose="02020603050405020304" pitchFamily="18" charset="0"/>
              </a:rPr>
              <a:t>56</a:t>
            </a:r>
            <a:r>
              <a:rPr lang="zh-CN" altLang="en-US" sz="2400">
                <a:latin typeface="Times New Roman" panose="02020603050405020304" pitchFamily="18" charset="0"/>
                <a:ea typeface="宋体" panose="02010600030101010101" pitchFamily="2" charset="-122"/>
                <a:cs typeface="Times New Roman" panose="02020603050405020304" pitchFamily="18" charset="0"/>
              </a:rPr>
              <a:t>分钟，里程数为</a:t>
            </a:r>
            <a:r>
              <a:rPr lang="en-US" altLang="zh-CN" sz="2400">
                <a:latin typeface="Times New Roman" panose="02020603050405020304" pitchFamily="18" charset="0"/>
                <a:ea typeface="宋体" panose="02010600030101010101" pitchFamily="2" charset="-122"/>
                <a:cs typeface="Times New Roman" panose="02020603050405020304" pitchFamily="18" charset="0"/>
              </a:rPr>
              <a:t>156</a:t>
            </a:r>
            <a:r>
              <a:rPr lang="zh-CN" altLang="en-US" sz="2400">
                <a:latin typeface="Times New Roman" panose="02020603050405020304" pitchFamily="18" charset="0"/>
                <a:ea typeface="宋体" panose="02010600030101010101" pitchFamily="2" charset="-122"/>
                <a:cs typeface="Times New Roman" panose="02020603050405020304" pitchFamily="18" charset="0"/>
              </a:rPr>
              <a:t>千米。</a:t>
            </a:r>
          </a:p>
        </p:txBody>
      </p:sp>
      <p:sp>
        <p:nvSpPr>
          <p:cNvPr id="3" name="文本框 2"/>
          <p:cNvSpPr txBox="1"/>
          <p:nvPr/>
        </p:nvSpPr>
        <p:spPr>
          <a:xfrm>
            <a:off x="6952615" y="1752600"/>
            <a:ext cx="3499485" cy="829945"/>
          </a:xfrm>
          <a:prstGeom prst="rect">
            <a:avLst/>
          </a:prstGeom>
          <a:noFill/>
        </p:spPr>
        <p:txBody>
          <a:bodyPr wrap="square" rtlCol="0">
            <a:spAutoFit/>
          </a:bodyPr>
          <a:lstStyle/>
          <a:p>
            <a:r>
              <a:rPr lang="zh-CN" sz="2400">
                <a:latin typeface="Times New Roman" panose="02020603050405020304" pitchFamily="18" charset="0"/>
                <a:ea typeface="宋体" panose="02010600030101010101" pitchFamily="2" charset="-122"/>
                <a:cs typeface="Times New Roman" panose="02020603050405020304" pitchFamily="18" charset="0"/>
              </a:rPr>
              <a:t>高速公路上一辆汽车行驶</a:t>
            </a:r>
            <a:r>
              <a:rPr lang="en-US" altLang="zh-CN" sz="2400">
                <a:latin typeface="Times New Roman" panose="02020603050405020304" pitchFamily="18" charset="0"/>
                <a:ea typeface="宋体" panose="02010600030101010101" pitchFamily="2" charset="-122"/>
                <a:cs typeface="Times New Roman" panose="02020603050405020304" pitchFamily="18" charset="0"/>
              </a:rPr>
              <a:t>40</a:t>
            </a:r>
            <a:r>
              <a:rPr lang="zh-CN" altLang="en-US" sz="2400">
                <a:latin typeface="Times New Roman" panose="02020603050405020304" pitchFamily="18" charset="0"/>
                <a:ea typeface="宋体" panose="02010600030101010101" pitchFamily="2" charset="-122"/>
                <a:cs typeface="Times New Roman" panose="02020603050405020304" pitchFamily="18" charset="0"/>
              </a:rPr>
              <a:t>千米用时</a:t>
            </a:r>
            <a:r>
              <a:rPr lang="en-US" altLang="zh-CN" sz="2400">
                <a:latin typeface="Times New Roman" panose="02020603050405020304" pitchFamily="18" charset="0"/>
                <a:ea typeface="宋体" panose="02010600030101010101" pitchFamily="2" charset="-122"/>
                <a:cs typeface="Times New Roman" panose="02020603050405020304" pitchFamily="18" charset="0"/>
              </a:rPr>
              <a:t>30</a:t>
            </a:r>
            <a:r>
              <a:rPr lang="zh-CN" altLang="en-US" sz="2400">
                <a:latin typeface="Times New Roman" panose="02020603050405020304" pitchFamily="18" charset="0"/>
                <a:ea typeface="宋体" panose="02010600030101010101" pitchFamily="2" charset="-122"/>
                <a:cs typeface="Times New Roman" panose="02020603050405020304" pitchFamily="18" charset="0"/>
              </a:rPr>
              <a:t>分钟。</a:t>
            </a:r>
          </a:p>
        </p:txBody>
      </p:sp>
      <p:pic>
        <p:nvPicPr>
          <p:cNvPr id="5" name="图片 4"/>
          <p:cNvPicPr/>
          <p:nvPr/>
        </p:nvPicPr>
        <p:blipFill>
          <a:blip r:embed="rId2"/>
          <a:stretch>
            <a:fillRect/>
          </a:stretch>
        </p:blipFill>
        <p:spPr>
          <a:xfrm>
            <a:off x="6077585" y="2582545"/>
            <a:ext cx="5248910" cy="2952750"/>
          </a:xfrm>
          <a:prstGeom prst="rect">
            <a:avLst/>
          </a:prstGeom>
        </p:spPr>
      </p:pic>
      <p:pic>
        <p:nvPicPr>
          <p:cNvPr id="9" name="图片 8" descr="src=http___image109.360doc.com_DownloadImg_2019_04_0922_158421512_9_20190409102106675&amp;refer=http___image109.360doc"/>
          <p:cNvPicPr>
            <a:picLocks noChangeAspect="1"/>
          </p:cNvPicPr>
          <p:nvPr/>
        </p:nvPicPr>
        <p:blipFill>
          <a:blip r:embed="rId3"/>
          <a:stretch>
            <a:fillRect/>
          </a:stretch>
        </p:blipFill>
        <p:spPr>
          <a:xfrm>
            <a:off x="1186815" y="2582545"/>
            <a:ext cx="4419600" cy="2941955"/>
          </a:xfrm>
          <a:prstGeom prst="rect">
            <a:avLst/>
          </a:prstGeom>
        </p:spPr>
      </p:pic>
      <p:sp>
        <p:nvSpPr>
          <p:cNvPr id="10" name="文本框 9"/>
          <p:cNvSpPr txBox="1"/>
          <p:nvPr/>
        </p:nvSpPr>
        <p:spPr>
          <a:xfrm>
            <a:off x="1186815" y="5685155"/>
            <a:ext cx="9498330" cy="829945"/>
          </a:xfrm>
          <a:prstGeom prst="rect">
            <a:avLst/>
          </a:prstGeom>
          <a:noFill/>
        </p:spPr>
        <p:txBody>
          <a:bodyPr wrap="square" rtlCol="0">
            <a:spAutoFit/>
          </a:bodyPr>
          <a:lstStyle/>
          <a:p>
            <a:r>
              <a:rPr lang="zh-CN" altLang="en-US" sz="2400"/>
              <a:t>为了解决通过的路程和所用的时间都不相同的情况下比较运动的快慢的问题，需要引入一个重要的物理量</a:t>
            </a:r>
            <a:r>
              <a:rPr lang="en-US" altLang="zh-CN" sz="2400"/>
              <a:t>——</a:t>
            </a:r>
            <a:r>
              <a:rPr lang="zh-CN" altLang="en-US" sz="2400" b="1">
                <a:solidFill>
                  <a:srgbClr val="FF0000"/>
                </a:solidFill>
              </a:rPr>
              <a:t>速度</a:t>
            </a:r>
            <a:r>
              <a:rPr lang="zh-CN" altLang="en-US" sz="2400"/>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ttps://docer-ks3.wpscdn.cn/picture/43814731/87ded33f73e3cae2689853487f6e8dc9_612.jpg" descr="Abstract image of speed motion."/>
          <p:cNvPicPr>
            <a:picLocks noChangeAspect="1"/>
          </p:cNvPicPr>
          <p:nvPr/>
        </p:nvPicPr>
        <p:blipFill>
          <a:blip r:embed="rId2">
            <a:alphaModFix amt="60000"/>
          </a:blip>
          <a:srcRect t="23240"/>
          <a:stretch>
            <a:fillRect/>
          </a:stretch>
        </p:blipFill>
        <p:spPr>
          <a:xfrm>
            <a:off x="-635" y="620395"/>
            <a:ext cx="12192635" cy="6237605"/>
          </a:xfrm>
          <a:prstGeom prst="rect">
            <a:avLst/>
          </a:prstGeom>
        </p:spPr>
      </p:pic>
      <p:sp>
        <p:nvSpPr>
          <p:cNvPr id="4" name="TextBox 1"/>
          <p:cNvSpPr/>
          <p:nvPr/>
        </p:nvSpPr>
        <p:spPr>
          <a:xfrm>
            <a:off x="1308100" y="905510"/>
            <a:ext cx="1337945" cy="583565"/>
          </a:xfrm>
          <a:prstGeom prst="rect">
            <a:avLst/>
          </a:prstGeom>
        </p:spPr>
        <p:txBody>
          <a:bodyPr wrap="square">
            <a:spAutoFit/>
          </a:bodyPr>
          <a:lstStyle/>
          <a:p>
            <a:pPr lvl="0" algn="dist">
              <a:buClrTx/>
              <a:buSzTx/>
              <a:buFontTx/>
            </a:pPr>
            <a:r>
              <a:rPr lang="zh-CN" altLang="en-US" sz="3200" b="1" dirty="0">
                <a:solidFill>
                  <a:srgbClr val="036EB8"/>
                </a:solidFill>
                <a:latin typeface="微软雅黑" panose="020B0503020204020204" charset="-122"/>
                <a:ea typeface="微软雅黑" panose="020B0503020204020204" charset="-122"/>
                <a:sym typeface="+mn-ea"/>
              </a:rPr>
              <a:t>速度</a:t>
            </a:r>
          </a:p>
        </p:txBody>
      </p:sp>
      <p:grpSp>
        <p:nvGrpSpPr>
          <p:cNvPr id="6" name="组合 5"/>
          <p:cNvGrpSpPr/>
          <p:nvPr/>
        </p:nvGrpSpPr>
        <p:grpSpPr>
          <a:xfrm>
            <a:off x="703200" y="10982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03200" y="1808827"/>
            <a:ext cx="295322" cy="210471"/>
            <a:chOff x="435463" y="1226414"/>
            <a:chExt cx="295380" cy="210512"/>
          </a:xfrm>
        </p:grpSpPr>
        <p:sp>
          <p:nvSpPr>
            <p:cNvPr id="18" name="矩形 1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1308100" y="1652905"/>
            <a:ext cx="9237345" cy="1814830"/>
          </a:xfrm>
          <a:prstGeom prst="rect">
            <a:avLst/>
          </a:prstGeom>
          <a:noFill/>
        </p:spPr>
        <p:txBody>
          <a:bodyPr wrap="square" rtlCol="0">
            <a:spAutoFit/>
          </a:bodyPr>
          <a:lstStyle/>
          <a:p>
            <a:r>
              <a:rPr lang="zh-CN" sz="2800"/>
              <a:t>定义：</a:t>
            </a:r>
          </a:p>
          <a:p>
            <a:pPr>
              <a:lnSpc>
                <a:spcPct val="150000"/>
              </a:lnSpc>
            </a:pPr>
            <a:r>
              <a:rPr lang="zh-CN" altLang="en-US" sz="2800"/>
              <a:t>物理学中，把物体通过的</a:t>
            </a:r>
            <a:r>
              <a:rPr lang="zh-CN" altLang="en-US" sz="2800" b="1">
                <a:solidFill>
                  <a:srgbClr val="FF0000"/>
                </a:solidFill>
              </a:rPr>
              <a:t>路程</a:t>
            </a:r>
            <a:r>
              <a:rPr lang="zh-CN" altLang="en-US" sz="2800">
                <a:solidFill>
                  <a:schemeClr val="tx1"/>
                </a:solidFill>
              </a:rPr>
              <a:t>与</a:t>
            </a:r>
            <a:r>
              <a:rPr lang="zh-CN" altLang="en-US" sz="2800"/>
              <a:t>通过这段路所用</a:t>
            </a:r>
            <a:r>
              <a:rPr lang="zh-CN" altLang="en-US" sz="2800" b="1">
                <a:solidFill>
                  <a:srgbClr val="FF0000"/>
                </a:solidFill>
              </a:rPr>
              <a:t>时间之比</a:t>
            </a:r>
            <a:r>
              <a:rPr lang="zh-CN" altLang="en-US" sz="2800"/>
              <a:t>叫做</a:t>
            </a:r>
            <a:r>
              <a:rPr lang="zh-CN" altLang="en-US" sz="2800" b="1">
                <a:solidFill>
                  <a:srgbClr val="FF0000"/>
                </a:solidFill>
              </a:rPr>
              <a:t>速度</a:t>
            </a:r>
            <a:r>
              <a:rPr lang="zh-CN" altLang="en-US" sz="2800"/>
              <a:t>。</a:t>
            </a:r>
          </a:p>
        </p:txBody>
      </p:sp>
      <mc:AlternateContent xmlns:mc="http://schemas.openxmlformats.org/markup-compatibility/2006" xmlns:a14="http://schemas.microsoft.com/office/drawing/2010/main">
        <mc:Choice Requires="a14">
          <p:sp>
            <p:nvSpPr>
              <p:cNvPr id="5" name="文本框 4"/>
              <p:cNvSpPr txBox="1"/>
              <p:nvPr/>
            </p:nvSpPr>
            <p:spPr>
              <a:xfrm>
                <a:off x="4892611" y="3429254"/>
                <a:ext cx="2068830" cy="1009015"/>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cs typeface="Cambria Math" panose="02040503050406030204" pitchFamily="18" charset="0"/>
                        </a:rPr>
                        <m:t>速度=</m:t>
                      </m:r>
                      <m:f>
                        <m:fPr>
                          <m:ctrlPr>
                            <a:rPr lang="en-US" altLang="zh-CN" sz="2800" i="1">
                              <a:latin typeface="Cambria Math" panose="02040503050406030204" pitchFamily="18" charset="0"/>
                              <a:cs typeface="Cambria Math" panose="02040503050406030204" pitchFamily="18" charset="0"/>
                            </a:rPr>
                          </m:ctrlPr>
                        </m:fPr>
                        <m:num>
                          <m:r>
                            <a:rPr lang="en-US" altLang="zh-CN" sz="2800" i="1">
                              <a:latin typeface="Cambria Math" panose="02040503050406030204" pitchFamily="18" charset="0"/>
                              <a:cs typeface="Cambria Math" panose="02040503050406030204" pitchFamily="18" charset="0"/>
                            </a:rPr>
                            <m:t>路程</m:t>
                          </m:r>
                        </m:num>
                        <m:den>
                          <m:r>
                            <a:rPr lang="en-US" altLang="zh-CN" sz="2800" i="1">
                              <a:latin typeface="Cambria Math" panose="02040503050406030204" pitchFamily="18" charset="0"/>
                              <a:cs typeface="Cambria Math" panose="02040503050406030204" pitchFamily="18" charset="0"/>
                            </a:rPr>
                            <m:t>时间</m:t>
                          </m:r>
                        </m:den>
                      </m:f>
                    </m:oMath>
                  </m:oMathPara>
                </a14:m>
                <a:endParaRPr lang="en-US" altLang="zh-CN" sz="2800" i="1">
                  <a:latin typeface="Cambria Math" panose="02040503050406030204" pitchFamily="18" charset="0"/>
                  <a:cs typeface="Cambria Math" panose="02040503050406030204" pitchFamily="18" charset="0"/>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4892611" y="3429254"/>
                <a:ext cx="2068830" cy="1009015"/>
              </a:xfrm>
              <a:prstGeom prst="rect">
                <a:avLst/>
              </a:prstGeom>
              <a:blipFill rotWithShape="1">
                <a:blip r:embed="rId3"/>
                <a:stretch>
                  <a:fillRect l="-28" t="-25" r="-341" b="25"/>
                </a:stretch>
              </a:blipFill>
            </p:spPr>
            <p:txBody>
              <a:bodyPr/>
              <a:lstStyle/>
              <a:p>
                <a:r>
                  <a:rPr lang="zh-CN" altLang="en-US">
                    <a:noFill/>
                  </a:rPr>
                  <a:t> </a:t>
                </a:r>
              </a:p>
            </p:txBody>
          </p:sp>
        </mc:Fallback>
      </mc:AlternateContent>
      <p:sp>
        <p:nvSpPr>
          <p:cNvPr id="10" name="文本框 9"/>
          <p:cNvSpPr txBox="1"/>
          <p:nvPr/>
        </p:nvSpPr>
        <p:spPr>
          <a:xfrm>
            <a:off x="1308100" y="4381500"/>
            <a:ext cx="9237980" cy="1383665"/>
          </a:xfrm>
          <a:prstGeom prst="rect">
            <a:avLst/>
          </a:prstGeom>
          <a:noFill/>
        </p:spPr>
        <p:txBody>
          <a:bodyPr wrap="square" rtlCol="0">
            <a:spAutoFit/>
          </a:bodyPr>
          <a:lstStyle/>
          <a:p>
            <a:pPr>
              <a:lnSpc>
                <a:spcPct val="150000"/>
              </a:lnSpc>
            </a:pPr>
            <a:r>
              <a:rPr lang="zh-CN" altLang="en-US" sz="2800"/>
              <a:t>若用字母</a:t>
            </a:r>
            <a:r>
              <a:rPr lang="en-US" altLang="zh-CN" sz="2800" i="1"/>
              <a:t>v</a:t>
            </a:r>
            <a:r>
              <a:rPr lang="zh-CN" altLang="en-US" sz="2800"/>
              <a:t>表示速度，</a:t>
            </a:r>
            <a:r>
              <a:rPr lang="en-US" altLang="zh-CN" sz="2800" i="1"/>
              <a:t>s</a:t>
            </a:r>
            <a:r>
              <a:rPr lang="zh-CN" altLang="en-US" sz="2800"/>
              <a:t>表示路程，</a:t>
            </a:r>
            <a:r>
              <a:rPr lang="en-US" altLang="zh-CN" sz="2800" i="1"/>
              <a:t>t</a:t>
            </a:r>
            <a:r>
              <a:rPr lang="zh-CN" altLang="en-US" sz="2800"/>
              <a:t>表示时间，则上面的公式可以写成：</a:t>
            </a:r>
          </a:p>
        </p:txBody>
      </p:sp>
      <mc:AlternateContent xmlns:mc="http://schemas.openxmlformats.org/markup-compatibility/2006" xmlns:a14="http://schemas.microsoft.com/office/drawing/2010/main">
        <mc:Choice Requires="a14">
          <p:sp>
            <p:nvSpPr>
              <p:cNvPr id="11" name="文本框 10"/>
              <p:cNvSpPr txBox="1"/>
              <p:nvPr/>
            </p:nvSpPr>
            <p:spPr>
              <a:xfrm>
                <a:off x="3998531" y="5475224"/>
                <a:ext cx="1122045" cy="927100"/>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r>
                        <a:rPr lang="en-US" altLang="zh-CN" sz="3200" i="1">
                          <a:latin typeface="Cambria Math" panose="02040503050406030204" pitchFamily="18" charset="0"/>
                          <a:cs typeface="Cambria Math" panose="02040503050406030204" pitchFamily="18" charset="0"/>
                        </a:rPr>
                        <m:t>𝑣</m:t>
                      </m:r>
                      <m:r>
                        <a:rPr lang="en-US" altLang="zh-CN" sz="3200" i="1">
                          <a:latin typeface="Cambria Math" panose="02040503050406030204" pitchFamily="18" charset="0"/>
                          <a:cs typeface="Cambria Math" panose="02040503050406030204" pitchFamily="18" charset="0"/>
                        </a:rPr>
                        <m:t>=</m:t>
                      </m:r>
                      <m:f>
                        <m:fPr>
                          <m:ctrlPr>
                            <a:rPr lang="en-US" altLang="zh-CN" sz="3200" i="1">
                              <a:latin typeface="Cambria Math" panose="02040503050406030204" pitchFamily="18" charset="0"/>
                              <a:cs typeface="Cambria Math" panose="02040503050406030204" pitchFamily="18" charset="0"/>
                            </a:rPr>
                          </m:ctrlPr>
                        </m:fPr>
                        <m:num>
                          <m:r>
                            <a:rPr lang="en-US" altLang="zh-CN" sz="3200" i="1">
                              <a:latin typeface="Cambria Math" panose="02040503050406030204" pitchFamily="18" charset="0"/>
                              <a:cs typeface="Cambria Math" panose="02040503050406030204" pitchFamily="18" charset="0"/>
                            </a:rPr>
                            <m:t>𝑠</m:t>
                          </m:r>
                        </m:num>
                        <m:den>
                          <m:r>
                            <a:rPr lang="en-US" altLang="zh-CN" sz="3200" i="1">
                              <a:latin typeface="Cambria Math" panose="02040503050406030204" pitchFamily="18" charset="0"/>
                              <a:cs typeface="Cambria Math" panose="02040503050406030204" pitchFamily="18" charset="0"/>
                            </a:rPr>
                            <m:t>𝑡</m:t>
                          </m:r>
                        </m:den>
                      </m:f>
                    </m:oMath>
                  </m:oMathPara>
                </a14:m>
                <a:endParaRPr lang="en-US" altLang="zh-CN" sz="3200" i="1">
                  <a:latin typeface="Cambria Math" panose="02040503050406030204" pitchFamily="18" charset="0"/>
                  <a:cs typeface="Cambria Math" panose="02040503050406030204" pitchFamily="18" charset="0"/>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3998531" y="5475224"/>
                <a:ext cx="1122045" cy="927100"/>
              </a:xfrm>
              <a:prstGeom prst="rect">
                <a:avLst/>
              </a:prstGeom>
              <a:blipFill rotWithShape="1">
                <a:blip r:embed="rId4"/>
                <a:stretch>
                  <a:fillRect l="-51" t="-27" r="-1873" b="27"/>
                </a:stretch>
              </a:blipFill>
            </p:spPr>
            <p:txBody>
              <a:bodyPr/>
              <a:lstStyle/>
              <a:p>
                <a:r>
                  <a:rPr lang="zh-CN" altLang="en-US">
                    <a:noFill/>
                  </a:rPr>
                  <a:t> </a:t>
                </a:r>
              </a:p>
            </p:txBody>
          </p:sp>
        </mc:Fallback>
      </mc:AlternateContent>
      <p:sp>
        <p:nvSpPr>
          <p:cNvPr id="23" name="TextBox 3"/>
          <p:cNvSpPr txBox="1"/>
          <p:nvPr/>
        </p:nvSpPr>
        <p:spPr>
          <a:xfrm>
            <a:off x="5803900" y="5625465"/>
            <a:ext cx="1605280" cy="521970"/>
          </a:xfrm>
          <a:prstGeom prst="rect">
            <a:avLst/>
          </a:prstGeom>
          <a:noFill/>
          <a:ln w="9525">
            <a:noFill/>
          </a:ln>
        </p:spPr>
        <p:txBody>
          <a:bodyPr wrap="none">
            <a:spAutoFit/>
          </a:bodyPr>
          <a:lstStyle/>
          <a:p>
            <a:pPr eaLnBrk="1" hangingPunct="1"/>
            <a:r>
              <a:rPr lang="zh-CN" altLang="en-US" sz="2800" dirty="0">
                <a:latin typeface="Times New Roman" panose="02020603050405020304" pitchFamily="18" charset="0"/>
                <a:ea typeface="微软雅黑" panose="020B0503020204020204" charset="-122"/>
              </a:rPr>
              <a:t>公式变形</a:t>
            </a:r>
          </a:p>
        </p:txBody>
      </p:sp>
      <mc:AlternateContent xmlns:mc="http://schemas.openxmlformats.org/markup-compatibility/2006" xmlns:a14="http://schemas.microsoft.com/office/drawing/2010/main">
        <mc:Choice Requires="a14">
          <p:sp>
            <p:nvSpPr>
              <p:cNvPr id="13" name="文本框 12"/>
              <p:cNvSpPr txBox="1"/>
              <p:nvPr/>
            </p:nvSpPr>
            <p:spPr>
              <a:xfrm>
                <a:off x="7764780" y="5202555"/>
                <a:ext cx="1283335" cy="583565"/>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r>
                        <a:rPr lang="en-US" altLang="zh-CN" sz="3200" i="1">
                          <a:latin typeface="Cambria Math" panose="02040503050406030204" pitchFamily="18" charset="0"/>
                          <a:ea typeface="微软雅黑" panose="020B0503020204020204" charset="-122"/>
                          <a:cs typeface="Cambria Math" panose="02040503050406030204" pitchFamily="18" charset="0"/>
                        </a:rPr>
                        <m:t>𝑠</m:t>
                      </m:r>
                      <m:r>
                        <a:rPr lang="en-US" altLang="zh-CN" sz="3200" i="1">
                          <a:latin typeface="Cambria Math" panose="02040503050406030204" pitchFamily="18" charset="0"/>
                          <a:ea typeface="MS Mincho" panose="02020609040205080304" charset="-128"/>
                          <a:cs typeface="Cambria Math" panose="02040503050406030204" pitchFamily="18" charset="0"/>
                        </a:rPr>
                        <m:t>=</m:t>
                      </m:r>
                      <m:r>
                        <a:rPr lang="en-US" altLang="zh-CN" sz="3200" i="1">
                          <a:latin typeface="Cambria Math" panose="02040503050406030204" pitchFamily="18" charset="0"/>
                          <a:ea typeface="微软雅黑" panose="020B0503020204020204" charset="-122"/>
                          <a:cs typeface="Cambria Math" panose="02040503050406030204" pitchFamily="18" charset="0"/>
                        </a:rPr>
                        <m:t>𝑣𝑡</m:t>
                      </m:r>
                    </m:oMath>
                  </m:oMathPara>
                </a14:m>
                <a:endParaRPr lang="en-US" altLang="zh-CN" sz="3200" i="1">
                  <a:latin typeface="Times New Roman" panose="02020603050405020304" pitchFamily="18" charset="0"/>
                  <a:ea typeface="微软雅黑" panose="020B0503020204020204" charset="-122"/>
                  <a:cs typeface="Times New Roman" panose="02020603050405020304" pitchFamily="18" charset="0"/>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7764780" y="5202555"/>
                <a:ext cx="1283335" cy="583565"/>
              </a:xfrm>
              <a:prstGeom prst="rect">
                <a:avLst/>
              </a:prstGeom>
              <a:blipFill rotWithShape="1">
                <a:blip r:embed="rId5"/>
                <a:stretch>
                  <a:fillRect r="-16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p:cNvSpPr txBox="1"/>
              <p:nvPr/>
            </p:nvSpPr>
            <p:spPr>
              <a:xfrm>
                <a:off x="7764780" y="5822315"/>
                <a:ext cx="1094740" cy="927100"/>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r>
                        <a:rPr lang="en-US" altLang="zh-CN" sz="3200" i="1">
                          <a:latin typeface="Cambria Math" panose="02040503050406030204" pitchFamily="18" charset="0"/>
                          <a:ea typeface="微软雅黑" panose="020B0503020204020204" charset="-122"/>
                          <a:cs typeface="Cambria Math" panose="02040503050406030204" pitchFamily="18" charset="0"/>
                        </a:rPr>
                        <m:t>𝑡</m:t>
                      </m:r>
                      <m:r>
                        <a:rPr lang="en-US" altLang="zh-CN" sz="3200" i="1">
                          <a:latin typeface="Cambria Math" panose="02040503050406030204" pitchFamily="18" charset="0"/>
                          <a:ea typeface="MS Mincho" panose="02020609040205080304" charset="-128"/>
                          <a:cs typeface="Cambria Math" panose="02040503050406030204" pitchFamily="18" charset="0"/>
                        </a:rPr>
                        <m:t>=</m:t>
                      </m:r>
                      <m:f>
                        <m:fPr>
                          <m:ctrlPr>
                            <a:rPr lang="en-US" altLang="zh-CN" sz="3200" i="1">
                              <a:latin typeface="Cambria Math" panose="02040503050406030204" pitchFamily="18" charset="0"/>
                              <a:ea typeface="微软雅黑" panose="020B0503020204020204" charset="-122"/>
                              <a:cs typeface="Cambria Math" panose="02040503050406030204" pitchFamily="18" charset="0"/>
                            </a:rPr>
                          </m:ctrlPr>
                        </m:fPr>
                        <m:num>
                          <m:r>
                            <a:rPr lang="en-US" altLang="zh-CN" sz="3200" i="1">
                              <a:latin typeface="Cambria Math" panose="02040503050406030204" pitchFamily="18" charset="0"/>
                              <a:ea typeface="微软雅黑" panose="020B0503020204020204" charset="-122"/>
                              <a:cs typeface="Cambria Math" panose="02040503050406030204" pitchFamily="18" charset="0"/>
                            </a:rPr>
                            <m:t>𝑠</m:t>
                          </m:r>
                        </m:num>
                        <m:den>
                          <m:r>
                            <a:rPr lang="en-US" altLang="zh-CN" sz="3200" i="1">
                              <a:latin typeface="Cambria Math" panose="02040503050406030204" pitchFamily="18" charset="0"/>
                              <a:ea typeface="微软雅黑" panose="020B0503020204020204" charset="-122"/>
                              <a:cs typeface="Cambria Math" panose="02040503050406030204" pitchFamily="18" charset="0"/>
                            </a:rPr>
                            <m:t>𝑣</m:t>
                          </m:r>
                        </m:den>
                      </m:f>
                    </m:oMath>
                  </m:oMathPara>
                </a14:m>
                <a:endParaRPr lang="en-US" altLang="zh-CN" sz="3200" i="1">
                  <a:latin typeface="Times New Roman" panose="02020603050405020304" pitchFamily="18" charset="0"/>
                  <a:ea typeface="微软雅黑" panose="020B0503020204020204" charset="-122"/>
                  <a:cs typeface="Times New Roman" panose="02020603050405020304" pitchFamily="18" charset="0"/>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7764780" y="5822315"/>
                <a:ext cx="1094740" cy="927100"/>
              </a:xfrm>
              <a:prstGeom prst="rect">
                <a:avLst/>
              </a:prstGeom>
              <a:blipFill rotWithShape="1">
                <a:blip r:embed="rId6"/>
                <a:stretch>
                  <a:fillRect r="-1972"/>
                </a:stretch>
              </a:blipFill>
            </p:spPr>
            <p:txBody>
              <a:bodyPr/>
              <a:lstStyle/>
              <a:p>
                <a:r>
                  <a:rPr lang="zh-CN" altLang="en-US">
                    <a:noFill/>
                  </a:rPr>
                  <a:t> </a:t>
                </a:r>
              </a:p>
            </p:txBody>
          </p:sp>
        </mc:Fallback>
      </mc:AlternateContent>
      <p:sp>
        <p:nvSpPr>
          <p:cNvPr id="16" name="左大括号 15"/>
          <p:cNvSpPr/>
          <p:nvPr/>
        </p:nvSpPr>
        <p:spPr>
          <a:xfrm>
            <a:off x="7418070" y="5544820"/>
            <a:ext cx="410845" cy="720090"/>
          </a:xfrm>
          <a:prstGeom prst="leftBrace">
            <a:avLst/>
          </a:prstGeom>
          <a:ln w="254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23" grpId="0"/>
      <p:bldP spid="13" grpId="0"/>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https://docer-ks3.wpscdn.cn/picture/43814731/87ded33f73e3cae2689853487f6e8dc9_612.jpg" descr="Abstract image of speed motion."/>
          <p:cNvPicPr>
            <a:picLocks noChangeAspect="1"/>
          </p:cNvPicPr>
          <p:nvPr/>
        </p:nvPicPr>
        <p:blipFill>
          <a:blip r:embed="rId2">
            <a:alphaModFix amt="50000"/>
          </a:blip>
          <a:srcRect t="23240"/>
          <a:stretch>
            <a:fillRect/>
          </a:stretch>
        </p:blipFill>
        <p:spPr>
          <a:xfrm>
            <a:off x="-635" y="620395"/>
            <a:ext cx="12192635" cy="6237605"/>
          </a:xfrm>
          <a:prstGeom prst="rect">
            <a:avLst/>
          </a:prstGeom>
        </p:spPr>
      </p:pic>
      <p:sp>
        <p:nvSpPr>
          <p:cNvPr id="4" name="TextBox 1"/>
          <p:cNvSpPr/>
          <p:nvPr/>
        </p:nvSpPr>
        <p:spPr>
          <a:xfrm>
            <a:off x="1308100" y="905510"/>
            <a:ext cx="1337945" cy="583565"/>
          </a:xfrm>
          <a:prstGeom prst="rect">
            <a:avLst/>
          </a:prstGeom>
        </p:spPr>
        <p:txBody>
          <a:bodyPr wrap="square">
            <a:spAutoFit/>
          </a:bodyPr>
          <a:lstStyle/>
          <a:p>
            <a:pPr lvl="0" algn="dist">
              <a:buClrTx/>
              <a:buSzTx/>
              <a:buFontTx/>
            </a:pPr>
            <a:r>
              <a:rPr lang="zh-CN" altLang="en-US" sz="3200" b="1" dirty="0">
                <a:solidFill>
                  <a:srgbClr val="036EB8"/>
                </a:solidFill>
                <a:latin typeface="微软雅黑" panose="020B0503020204020204" charset="-122"/>
                <a:ea typeface="微软雅黑" panose="020B0503020204020204" charset="-122"/>
                <a:sym typeface="+mn-ea"/>
              </a:rPr>
              <a:t>速度</a:t>
            </a:r>
          </a:p>
        </p:txBody>
      </p:sp>
      <p:grpSp>
        <p:nvGrpSpPr>
          <p:cNvPr id="6" name="组合 5"/>
          <p:cNvGrpSpPr/>
          <p:nvPr/>
        </p:nvGrpSpPr>
        <p:grpSpPr>
          <a:xfrm>
            <a:off x="703200" y="10982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703200" y="1808827"/>
            <a:ext cx="295322" cy="210471"/>
            <a:chOff x="435463" y="1226414"/>
            <a:chExt cx="295380" cy="210512"/>
          </a:xfrm>
        </p:grpSpPr>
        <p:sp>
          <p:nvSpPr>
            <p:cNvPr id="18" name="矩形 17"/>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1308100" y="1652905"/>
            <a:ext cx="1176655" cy="521970"/>
          </a:xfrm>
          <a:prstGeom prst="rect">
            <a:avLst/>
          </a:prstGeom>
          <a:noFill/>
        </p:spPr>
        <p:txBody>
          <a:bodyPr wrap="square" rtlCol="0">
            <a:spAutoFit/>
          </a:bodyPr>
          <a:lstStyle/>
          <a:p>
            <a:r>
              <a:rPr lang="zh-CN" sz="2800"/>
              <a:t>单位</a:t>
            </a:r>
            <a:endParaRPr lang="zh-CN" altLang="en-US" sz="2800"/>
          </a:p>
        </p:txBody>
      </p:sp>
      <p:sp>
        <p:nvSpPr>
          <p:cNvPr id="13" name="文本框 12"/>
          <p:cNvSpPr txBox="1"/>
          <p:nvPr/>
        </p:nvSpPr>
        <p:spPr>
          <a:xfrm>
            <a:off x="1308100" y="2338705"/>
            <a:ext cx="7760970" cy="521970"/>
          </a:xfrm>
          <a:prstGeom prst="rect">
            <a:avLst/>
          </a:prstGeom>
          <a:noFill/>
        </p:spPr>
        <p:txBody>
          <a:bodyPr wrap="square" rtlCol="0">
            <a:spAutoFit/>
          </a:bodyPr>
          <a:lstStyle/>
          <a:p>
            <a:r>
              <a:rPr lang="zh-CN" altLang="en-US" sz="2800"/>
              <a:t>速度的单位是由长度单位和时间单位</a:t>
            </a:r>
            <a:r>
              <a:rPr lang="zh-CN" altLang="en-US" sz="2800" b="1">
                <a:solidFill>
                  <a:srgbClr val="FF0000"/>
                </a:solidFill>
              </a:rPr>
              <a:t>组合而成</a:t>
            </a:r>
            <a:r>
              <a:rPr lang="zh-CN" altLang="en-US" sz="2800"/>
              <a:t>的。</a:t>
            </a:r>
          </a:p>
        </p:txBody>
      </p:sp>
      <p:sp>
        <p:nvSpPr>
          <p:cNvPr id="15" name="文本框 14"/>
          <p:cNvSpPr txBox="1"/>
          <p:nvPr/>
        </p:nvSpPr>
        <p:spPr>
          <a:xfrm>
            <a:off x="1308100" y="3024505"/>
            <a:ext cx="2913380" cy="521970"/>
          </a:xfrm>
          <a:prstGeom prst="rect">
            <a:avLst/>
          </a:prstGeom>
          <a:noFill/>
        </p:spPr>
        <p:txBody>
          <a:bodyPr wrap="square" rtlCol="0">
            <a:spAutoFit/>
          </a:bodyPr>
          <a:lstStyle/>
          <a:p>
            <a:r>
              <a:rPr lang="zh-CN" altLang="en-US" sz="2800"/>
              <a:t>速度的国际单位：</a:t>
            </a:r>
            <a:endParaRPr lang="zh-CN" altLang="en-US" sz="2800" i="1">
              <a:solidFill>
                <a:srgbClr val="FF0000"/>
              </a:solidFill>
            </a:endParaRPr>
          </a:p>
        </p:txBody>
      </p:sp>
      <p:sp>
        <p:nvSpPr>
          <p:cNvPr id="16" name="文本框 15"/>
          <p:cNvSpPr txBox="1"/>
          <p:nvPr/>
        </p:nvSpPr>
        <p:spPr>
          <a:xfrm>
            <a:off x="1308100" y="3546475"/>
            <a:ext cx="3287395" cy="953135"/>
          </a:xfrm>
          <a:prstGeom prst="rect">
            <a:avLst/>
          </a:prstGeom>
          <a:noFill/>
        </p:spPr>
        <p:txBody>
          <a:bodyPr wrap="square" rtlCol="0">
            <a:spAutoFit/>
          </a:bodyPr>
          <a:lstStyle/>
          <a:p>
            <a:r>
              <a:rPr lang="zh-CN" altLang="en-US" sz="2800"/>
              <a:t>读作米每秒</a:t>
            </a:r>
          </a:p>
          <a:p>
            <a:r>
              <a:rPr lang="zh-CN" altLang="en-US" sz="2800"/>
              <a:t>符号：</a:t>
            </a:r>
            <a:r>
              <a:rPr lang="en-US" altLang="zh-CN" sz="2800" i="1">
                <a:solidFill>
                  <a:srgbClr val="FF0000"/>
                </a:solidFill>
              </a:rPr>
              <a:t>m/s</a:t>
            </a:r>
            <a:r>
              <a:rPr lang="zh-CN" altLang="en-US" sz="2800">
                <a:solidFill>
                  <a:srgbClr val="FF0000"/>
                </a:solidFill>
              </a:rPr>
              <a:t>或</a:t>
            </a:r>
            <a:r>
              <a:rPr lang="en-US" altLang="zh-CN" sz="2800" i="1">
                <a:solidFill>
                  <a:srgbClr val="FF0000"/>
                </a:solidFill>
              </a:rPr>
              <a:t>m·s</a:t>
            </a:r>
            <a:r>
              <a:rPr lang="en-US" altLang="zh-CN" sz="3200" i="1" baseline="30000">
                <a:solidFill>
                  <a:srgbClr val="FF0000"/>
                </a:solidFill>
              </a:rPr>
              <a:t>-1</a:t>
            </a:r>
          </a:p>
        </p:txBody>
      </p:sp>
      <p:sp>
        <p:nvSpPr>
          <p:cNvPr id="17" name="文本框 16"/>
          <p:cNvSpPr txBox="1"/>
          <p:nvPr/>
        </p:nvSpPr>
        <p:spPr>
          <a:xfrm>
            <a:off x="1308100" y="4610100"/>
            <a:ext cx="4297045" cy="953135"/>
          </a:xfrm>
          <a:prstGeom prst="rect">
            <a:avLst/>
          </a:prstGeom>
          <a:noFill/>
        </p:spPr>
        <p:txBody>
          <a:bodyPr wrap="square" rtlCol="0">
            <a:spAutoFit/>
          </a:bodyPr>
          <a:lstStyle/>
          <a:p>
            <a:r>
              <a:rPr lang="zh-CN" altLang="en-US" sz="2800"/>
              <a:t>速度的常用单位：</a:t>
            </a:r>
          </a:p>
          <a:p>
            <a:r>
              <a:rPr lang="zh-CN" altLang="en-US" sz="2800"/>
              <a:t>符号：</a:t>
            </a:r>
            <a:r>
              <a:rPr lang="en-US" altLang="zh-CN" sz="2800" i="1">
                <a:solidFill>
                  <a:srgbClr val="FF0000"/>
                </a:solidFill>
              </a:rPr>
              <a:t>km/h</a:t>
            </a:r>
          </a:p>
        </p:txBody>
      </p:sp>
      <mc:AlternateContent xmlns:mc="http://schemas.openxmlformats.org/markup-compatibility/2006" xmlns:a14="http://schemas.microsoft.com/office/drawing/2010/main">
        <mc:Choice Requires="a14">
          <p:sp>
            <p:nvSpPr>
              <p:cNvPr id="19" name="文本框 18"/>
              <p:cNvSpPr txBox="1"/>
              <p:nvPr/>
            </p:nvSpPr>
            <p:spPr>
              <a:xfrm>
                <a:off x="2484755" y="5563235"/>
                <a:ext cx="6821805" cy="1015207"/>
              </a:xfrm>
              <a:prstGeom prst="roundRect">
                <a:avLst>
                  <a:gd name="adj" fmla="val 41970"/>
                </a:avLst>
              </a:prstGeom>
              <a:solidFill>
                <a:schemeClr val="bg1">
                  <a:alpha val="70000"/>
                </a:schemeClr>
              </a:solidFill>
              <a:ln w="28575" cmpd="dbl">
                <a:solidFill>
                  <a:srgbClr val="FF0000"/>
                </a:solidFill>
                <a:prstDash val="dash"/>
              </a:ln>
            </p:spPr>
            <p:txBody>
              <a:bodyPr wrap="square" rtlCol="0">
                <a:spAutoFit/>
              </a:bodyPr>
              <a:lstStyle/>
              <a:p>
                <a:pPr algn="ctr"/>
                <a:r>
                  <a:rPr lang="zh-CN" altLang="en-US" sz="3200"/>
                  <a:t>换算关系：</a:t>
                </a:r>
                <a14:m>
                  <m:oMath xmlns:m="http://schemas.openxmlformats.org/officeDocument/2006/math">
                    <m:r>
                      <a:rPr lang="en-US" altLang="zh-CN" sz="3200" i="1">
                        <a:latin typeface="Cambria Math" panose="02040503050406030204" pitchFamily="18" charset="0"/>
                        <a:cs typeface="Cambria Math" panose="02040503050406030204" pitchFamily="18" charset="0"/>
                      </a:rPr>
                      <m:t>1</m:t>
                    </m:r>
                    <m:r>
                      <a:rPr lang="en-US" altLang="zh-CN" sz="3200" i="1">
                        <a:latin typeface="Cambria Math" panose="02040503050406030204" pitchFamily="18" charset="0"/>
                        <a:cs typeface="Cambria Math" panose="02040503050406030204" pitchFamily="18" charset="0"/>
                      </a:rPr>
                      <m:t>𝑘𝑚</m:t>
                    </m:r>
                    <m:r>
                      <a:rPr lang="en-US" altLang="zh-CN" sz="3200" i="1">
                        <a:latin typeface="Cambria Math" panose="02040503050406030204" pitchFamily="18" charset="0"/>
                        <a:cs typeface="Cambria Math" panose="02040503050406030204" pitchFamily="18" charset="0"/>
                      </a:rPr>
                      <m:t>/</m:t>
                    </m:r>
                    <m:r>
                      <a:rPr lang="en-US" altLang="zh-CN" sz="3200" i="1">
                        <a:latin typeface="Cambria Math" panose="02040503050406030204" pitchFamily="18" charset="0"/>
                        <a:cs typeface="Cambria Math" panose="02040503050406030204" pitchFamily="18" charset="0"/>
                      </a:rPr>
                      <m:t>h</m:t>
                    </m:r>
                    <m:r>
                      <a:rPr lang="en-US" altLang="zh-CN" sz="3200" i="1">
                        <a:latin typeface="Cambria Math" panose="02040503050406030204" pitchFamily="18" charset="0"/>
                        <a:cs typeface="Cambria Math" panose="02040503050406030204" pitchFamily="18" charset="0"/>
                      </a:rPr>
                      <m:t>=</m:t>
                    </m:r>
                    <m:f>
                      <m:fPr>
                        <m:ctrlPr>
                          <a:rPr lang="en-US" altLang="zh-CN" sz="3200" i="1">
                            <a:latin typeface="Cambria Math" panose="02040503050406030204" pitchFamily="18" charset="0"/>
                            <a:cs typeface="Cambria Math" panose="02040503050406030204" pitchFamily="18" charset="0"/>
                          </a:rPr>
                        </m:ctrlPr>
                      </m:fPr>
                      <m:num>
                        <m:r>
                          <a:rPr lang="en-US" altLang="zh-CN" sz="3200" i="1">
                            <a:latin typeface="Cambria Math" panose="02040503050406030204" pitchFamily="18" charset="0"/>
                            <a:cs typeface="Cambria Math" panose="02040503050406030204" pitchFamily="18" charset="0"/>
                          </a:rPr>
                          <m:t>1000</m:t>
                        </m:r>
                        <m:r>
                          <a:rPr lang="en-US" altLang="zh-CN" sz="3200" i="1">
                            <a:latin typeface="Cambria Math" panose="02040503050406030204" pitchFamily="18" charset="0"/>
                            <a:cs typeface="Cambria Math" panose="02040503050406030204" pitchFamily="18" charset="0"/>
                          </a:rPr>
                          <m:t>𝑚</m:t>
                        </m:r>
                      </m:num>
                      <m:den>
                        <m:r>
                          <a:rPr lang="en-US" altLang="zh-CN" sz="3200" i="1">
                            <a:latin typeface="Cambria Math" panose="02040503050406030204" pitchFamily="18" charset="0"/>
                            <a:cs typeface="Cambria Math" panose="02040503050406030204" pitchFamily="18" charset="0"/>
                          </a:rPr>
                          <m:t>3600</m:t>
                        </m:r>
                        <m:r>
                          <a:rPr lang="en-US" altLang="zh-CN" sz="3200" i="1">
                            <a:latin typeface="Cambria Math" panose="02040503050406030204" pitchFamily="18" charset="0"/>
                            <a:cs typeface="Cambria Math" panose="02040503050406030204" pitchFamily="18" charset="0"/>
                          </a:rPr>
                          <m:t>𝑠</m:t>
                        </m:r>
                      </m:den>
                    </m:f>
                    <m:r>
                      <a:rPr lang="en-US" altLang="zh-CN" sz="3200" i="1">
                        <a:latin typeface="Cambria Math" panose="02040503050406030204" pitchFamily="18" charset="0"/>
                        <a:cs typeface="Cambria Math" panose="02040503050406030204" pitchFamily="18" charset="0"/>
                      </a:rPr>
                      <m:t>=</m:t>
                    </m:r>
                    <m:f>
                      <m:fPr>
                        <m:ctrlPr>
                          <a:rPr lang="en-US" altLang="zh-CN" sz="3200" i="1">
                            <a:latin typeface="Cambria Math" panose="02040503050406030204" pitchFamily="18" charset="0"/>
                            <a:cs typeface="Cambria Math" panose="02040503050406030204" pitchFamily="18" charset="0"/>
                          </a:rPr>
                        </m:ctrlPr>
                      </m:fPr>
                      <m:num>
                        <m:r>
                          <a:rPr lang="en-US" altLang="zh-CN" sz="3200" i="1">
                            <a:latin typeface="Cambria Math" panose="02040503050406030204" pitchFamily="18" charset="0"/>
                            <a:cs typeface="Cambria Math" panose="02040503050406030204" pitchFamily="18" charset="0"/>
                          </a:rPr>
                          <m:t>5</m:t>
                        </m:r>
                      </m:num>
                      <m:den>
                        <m:r>
                          <a:rPr lang="en-US" altLang="zh-CN" sz="3200" i="1">
                            <a:latin typeface="Cambria Math" panose="02040503050406030204" pitchFamily="18" charset="0"/>
                            <a:cs typeface="Cambria Math" panose="02040503050406030204" pitchFamily="18" charset="0"/>
                          </a:rPr>
                          <m:t>18</m:t>
                        </m:r>
                      </m:den>
                    </m:f>
                    <m:r>
                      <a:rPr lang="en-US" altLang="zh-CN" sz="3200" i="1">
                        <a:latin typeface="Cambria Math" panose="02040503050406030204" pitchFamily="18" charset="0"/>
                        <a:cs typeface="Cambria Math" panose="02040503050406030204" pitchFamily="18" charset="0"/>
                      </a:rPr>
                      <m:t>𝑚</m:t>
                    </m:r>
                    <m:r>
                      <a:rPr lang="en-US" altLang="zh-CN" sz="3200" i="1">
                        <a:latin typeface="Cambria Math" panose="02040503050406030204" pitchFamily="18" charset="0"/>
                        <a:cs typeface="Cambria Math" panose="02040503050406030204" pitchFamily="18" charset="0"/>
                      </a:rPr>
                      <m:t>/</m:t>
                    </m:r>
                    <m:r>
                      <a:rPr lang="en-US" altLang="zh-CN" sz="3200" i="1">
                        <a:latin typeface="Cambria Math" panose="02040503050406030204" pitchFamily="18" charset="0"/>
                        <a:cs typeface="Cambria Math" panose="02040503050406030204" pitchFamily="18" charset="0"/>
                      </a:rPr>
                      <m:t>𝑠</m:t>
                    </m:r>
                  </m:oMath>
                </a14:m>
                <a:endParaRPr lang="en-US" altLang="zh-CN" sz="3200" i="1">
                  <a:latin typeface="Cambria Math" panose="02040503050406030204" pitchFamily="18" charset="0"/>
                  <a:cs typeface="Cambria Math" panose="02040503050406030204" pitchFamily="18" charset="0"/>
                </a:endParaRPr>
              </a:p>
            </p:txBody>
          </p:sp>
        </mc:Choice>
        <mc:Fallback xmlns="">
          <p:sp>
            <p:nvSpPr>
              <p:cNvPr id="19" name="文本框 18"/>
              <p:cNvSpPr txBox="1">
                <a:spLocks noRot="1" noChangeAspect="1" noMove="1" noResize="1" noEditPoints="1" noAdjustHandles="1" noChangeArrowheads="1" noChangeShapeType="1" noTextEdit="1"/>
              </p:cNvSpPr>
              <p:nvPr/>
            </p:nvSpPr>
            <p:spPr>
              <a:xfrm>
                <a:off x="2484755" y="5563235"/>
                <a:ext cx="6821805" cy="1015207"/>
              </a:xfrm>
              <a:prstGeom prst="roundRect">
                <a:avLst>
                  <a:gd name="adj" fmla="val 41970"/>
                </a:avLst>
              </a:prstGeom>
              <a:blipFill rotWithShape="1">
                <a:blip r:embed="rId3"/>
                <a:stretch>
                  <a:fillRect l="-214" t="-1439" r="-205" b="-1392"/>
                </a:stretch>
              </a:blipFill>
              <a:ln w="28575" cmpd="dbl">
                <a:solidFill>
                  <a:srgbClr val="FF0000"/>
                </a:solidFill>
                <a:prstDash val="dash"/>
              </a:ln>
            </p:spPr>
            <p:txBody>
              <a:bodyPr/>
              <a:lstStyle/>
              <a:p>
                <a:r>
                  <a:rPr lang="zh-CN" altLang="en-US">
                    <a:noFill/>
                  </a:rPr>
                  <a:t> </a:t>
                </a:r>
              </a:p>
            </p:txBody>
          </p:sp>
        </mc:Fallback>
      </mc:AlternateContent>
      <p:sp>
        <p:nvSpPr>
          <p:cNvPr id="25" name="文本框 24"/>
          <p:cNvSpPr txBox="1"/>
          <p:nvPr/>
        </p:nvSpPr>
        <p:spPr>
          <a:xfrm>
            <a:off x="4140835" y="3024505"/>
            <a:ext cx="1225550" cy="521970"/>
          </a:xfrm>
          <a:prstGeom prst="rect">
            <a:avLst/>
          </a:prstGeom>
          <a:noFill/>
        </p:spPr>
        <p:txBody>
          <a:bodyPr wrap="square" rtlCol="0">
            <a:spAutoFit/>
          </a:bodyPr>
          <a:lstStyle/>
          <a:p>
            <a:r>
              <a:rPr lang="zh-CN" altLang="en-US" sz="2800">
                <a:solidFill>
                  <a:srgbClr val="FF0000"/>
                </a:solidFill>
                <a:sym typeface="+mn-ea"/>
              </a:rPr>
              <a:t>米</a:t>
            </a:r>
            <a:r>
              <a:rPr lang="en-US" altLang="zh-CN" sz="2800">
                <a:solidFill>
                  <a:srgbClr val="FF0000"/>
                </a:solidFill>
                <a:sym typeface="+mn-ea"/>
              </a:rPr>
              <a:t>/</a:t>
            </a:r>
            <a:r>
              <a:rPr lang="zh-CN" altLang="en-US" sz="2800">
                <a:solidFill>
                  <a:srgbClr val="FF0000"/>
                </a:solidFill>
                <a:sym typeface="+mn-ea"/>
              </a:rPr>
              <a:t>秒</a:t>
            </a:r>
          </a:p>
        </p:txBody>
      </p:sp>
      <p:sp>
        <p:nvSpPr>
          <p:cNvPr id="26" name="文本框 25"/>
          <p:cNvSpPr txBox="1"/>
          <p:nvPr/>
        </p:nvSpPr>
        <p:spPr>
          <a:xfrm>
            <a:off x="4140835" y="4610100"/>
            <a:ext cx="1660525" cy="521970"/>
          </a:xfrm>
          <a:prstGeom prst="rect">
            <a:avLst/>
          </a:prstGeom>
          <a:noFill/>
        </p:spPr>
        <p:txBody>
          <a:bodyPr wrap="square" rtlCol="0">
            <a:spAutoFit/>
          </a:bodyPr>
          <a:lstStyle/>
          <a:p>
            <a:r>
              <a:rPr lang="zh-CN" altLang="en-US" sz="2800">
                <a:solidFill>
                  <a:srgbClr val="FF0000"/>
                </a:solidFill>
                <a:sym typeface="+mn-ea"/>
              </a:rPr>
              <a:t>千米</a:t>
            </a:r>
            <a:r>
              <a:rPr lang="en-US" altLang="zh-CN" sz="2800">
                <a:solidFill>
                  <a:srgbClr val="FF0000"/>
                </a:solidFill>
                <a:sym typeface="+mn-ea"/>
              </a:rPr>
              <a:t>/</a:t>
            </a:r>
            <a:r>
              <a:rPr lang="zh-CN" altLang="en-US" sz="2800">
                <a:solidFill>
                  <a:srgbClr val="FF0000"/>
                </a:solidFill>
                <a:sym typeface="+mn-ea"/>
              </a:rPr>
              <a:t>时</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down)">
                                      <p:cBhvr>
                                        <p:cTn id="30" dur="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wipe(down)">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animBg="1"/>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0&quot;:[3471118,21577408],&quot;19&quot;:[20346268]}"/>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AS_UNIQUEID" val="954"/>
</p:tagLst>
</file>

<file path=ppt/tags/tag4.xml><?xml version="1.0" encoding="utf-8"?>
<p:tagLst xmlns:a="http://schemas.openxmlformats.org/drawingml/2006/main" xmlns:r="http://schemas.openxmlformats.org/officeDocument/2006/relationships" xmlns:p="http://schemas.openxmlformats.org/presentationml/2006/main">
  <p:tag name="AS_UNIQUEID" val="954"/>
</p:tagLst>
</file>

<file path=ppt/tags/tag5.xml><?xml version="1.0" encoding="utf-8"?>
<p:tagLst xmlns:a="http://schemas.openxmlformats.org/drawingml/2006/main" xmlns:r="http://schemas.openxmlformats.org/officeDocument/2006/relationships" xmlns:p="http://schemas.openxmlformats.org/presentationml/2006/main">
  <p:tag name="AS_UNIQUEID" val="954"/>
</p:tagLst>
</file>

<file path=ppt/tags/tag6.xml><?xml version="1.0" encoding="utf-8"?>
<p:tagLst xmlns:a="http://schemas.openxmlformats.org/drawingml/2006/main" xmlns:r="http://schemas.openxmlformats.org/officeDocument/2006/relationships" xmlns:p="http://schemas.openxmlformats.org/presentationml/2006/main">
  <p:tag name="AS_UNIQUEID" val="954"/>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780*107"/>
  <p:tag name="TABLE_ENDDRAG_RECT" val="109*242*780*107"/>
</p:tagLst>
</file>

<file path=ppt/tags/tag8.xml><?xml version="1.0" encoding="utf-8"?>
<p:tagLst xmlns:a="http://schemas.openxmlformats.org/drawingml/2006/main" xmlns:r="http://schemas.openxmlformats.org/officeDocument/2006/relationships" xmlns:p="http://schemas.openxmlformats.org/presentationml/2006/main">
  <p:tag name="TABLE_ENDDRAG_ORIGIN_RECT" val="780*107"/>
  <p:tag name="TABLE_ENDDRAG_RECT" val="109*242*780*107"/>
</p:tagLst>
</file>

<file path=ppt/theme/theme1.xml><?xml version="1.0" encoding="utf-8"?>
<a:theme xmlns:a="http://schemas.openxmlformats.org/drawingml/2006/main" name="木牍原创课件-封面">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牍原创课件-目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牍原创课件-内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1130</Words>
  <Application>Microsoft Office PowerPoint</Application>
  <PresentationFormat>宽屏</PresentationFormat>
  <Paragraphs>110</Paragraphs>
  <Slides>19</Slides>
  <Notes>0</Notes>
  <HiddenSlides>0</HiddenSlides>
  <MMClips>1</MMClips>
  <ScaleCrop>false</ScaleCrop>
  <HeadingPairs>
    <vt:vector size="8" baseType="variant">
      <vt:variant>
        <vt:lpstr>已用的字体</vt:lpstr>
      </vt:variant>
      <vt:variant>
        <vt:i4>6</vt:i4>
      </vt:variant>
      <vt:variant>
        <vt:lpstr>主题</vt:lpstr>
      </vt:variant>
      <vt:variant>
        <vt:i4>3</vt:i4>
      </vt:variant>
      <vt:variant>
        <vt:lpstr>嵌入 OLE 服务器</vt:lpstr>
      </vt:variant>
      <vt:variant>
        <vt:i4>1</vt:i4>
      </vt:variant>
      <vt:variant>
        <vt:lpstr>幻灯片标题</vt:lpstr>
      </vt:variant>
      <vt:variant>
        <vt:i4>19</vt:i4>
      </vt:variant>
    </vt:vector>
  </HeadingPairs>
  <TitlesOfParts>
    <vt:vector size="29" baseType="lpstr">
      <vt:lpstr>Times New Roman</vt:lpstr>
      <vt:lpstr>Calibri</vt:lpstr>
      <vt:lpstr>Cambria Math</vt:lpstr>
      <vt:lpstr>Arial</vt:lpstr>
      <vt:lpstr>微软雅黑</vt:lpstr>
      <vt:lpstr>宋体</vt:lpstr>
      <vt:lpstr>木牍原创课件-封面</vt:lpstr>
      <vt:lpstr>木牍原创课件-目录</vt:lpstr>
      <vt:lpstr>木牍原创课件-内文</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Administrator</cp:lastModifiedBy>
  <cp:revision>2</cp:revision>
  <dcterms:created xsi:type="dcterms:W3CDTF">2019-06-19T02:08:00Z</dcterms:created>
  <dcterms:modified xsi:type="dcterms:W3CDTF">2025-04-06T01:37:57Z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BDCA6CC7CC9A40ECAF8CDAC1377E0517_11</vt:lpwstr>
  </property>
</Properties>
</file>