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2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3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4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6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7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8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1.xml" ContentType="application/vnd.openxmlformats-officedocument.presentationml.tags+xml"/>
  <Override PartName="/ppt/notesSlides/notesSlide9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0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1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76.xml" ContentType="application/vnd.openxmlformats-officedocument.presentationml.tags+xml"/>
  <Override PartName="/ppt/tags/tag380.xml" ContentType="application/vnd.openxmlformats-officedocument.presentationml.tags+xml"/>
  <Override PartName="/ppt/tags/tag447.xml" ContentType="application/vnd.openxmlformats-officedocument.presentationml.tags+xml"/>
  <Override PartName="/ppt/tags/tag449.xml" ContentType="application/vnd.openxmlformats-officedocument.presentationml.tags+xml"/>
  <Override PartName="/ppt/tags/tag451.xml" ContentType="application/vnd.openxmlformats-officedocument.presentationml.tags+xml"/>
  <Override PartName="/ppt/tags/tag453.xml" ContentType="application/vnd.openxmlformats-officedocument.presentationml.tags+xml"/>
  <Override PartName="/ppt/tags/tag462.xml" ContentType="application/vnd.openxmlformats-officedocument.presentationml.tags+xml"/>
  <Override PartName="/ppt/tags/tag4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7"/>
  </p:notesMasterIdLst>
  <p:sldIdLst>
    <p:sldId id="549" r:id="rId3"/>
    <p:sldId id="605" r:id="rId4"/>
    <p:sldId id="858" r:id="rId5"/>
    <p:sldId id="859" r:id="rId6"/>
    <p:sldId id="860" r:id="rId7"/>
    <p:sldId id="861" r:id="rId8"/>
    <p:sldId id="862" r:id="rId9"/>
    <p:sldId id="863" r:id="rId10"/>
    <p:sldId id="880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71" r:id="rId19"/>
    <p:sldId id="872" r:id="rId20"/>
    <p:sldId id="873" r:id="rId21"/>
    <p:sldId id="875" r:id="rId22"/>
    <p:sldId id="876" r:id="rId23"/>
    <p:sldId id="877" r:id="rId24"/>
    <p:sldId id="879" r:id="rId25"/>
    <p:sldId id="902" r:id="rId26"/>
    <p:sldId id="903" r:id="rId27"/>
    <p:sldId id="904" r:id="rId28"/>
    <p:sldId id="905" r:id="rId29"/>
    <p:sldId id="906" r:id="rId30"/>
    <p:sldId id="907" r:id="rId31"/>
    <p:sldId id="908" r:id="rId32"/>
    <p:sldId id="909" r:id="rId33"/>
    <p:sldId id="910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913" r:id="rId45"/>
    <p:sldId id="550" r:id="rId46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58"/>
            <p14:sldId id="859"/>
            <p14:sldId id="860"/>
            <p14:sldId id="861"/>
            <p14:sldId id="862"/>
            <p14:sldId id="863"/>
            <p14:sldId id="880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5"/>
            <p14:sldId id="876"/>
            <p14:sldId id="877"/>
            <p14:sldId id="879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913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heme" Target="../theme/theme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" Target="../slides/slide4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slide" Target="../slides/slide4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slide" Target="../slides/slide3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slide" Target="../slides/slide4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2025/4/22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0017314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#df=8947fd69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7" b="1" i="0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基础题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2840069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#df=95be2430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7" b="1" i="0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综合应用题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22419393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11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audio" Target="../media/audio1.wav"/><Relationship Id="rId2" Type="http://schemas.openxmlformats.org/officeDocument/2006/relationships/tags" Target="../tags/tag23.xml"/><Relationship Id="rId16" Type="http://schemas.openxmlformats.org/officeDocument/2006/relationships/image" Target="../media/image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22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6.jpeg"/><Relationship Id="rId5" Type="http://schemas.openxmlformats.org/officeDocument/2006/relationships/tags" Target="../tags/tag131.xml"/><Relationship Id="rId10" Type="http://schemas.openxmlformats.org/officeDocument/2006/relationships/image" Target="../media/image25.jpeg"/><Relationship Id="rId4" Type="http://schemas.openxmlformats.org/officeDocument/2006/relationships/tags" Target="../tags/tag130.xm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2" Type="http://schemas.openxmlformats.org/officeDocument/2006/relationships/tags" Target="../tags/tag155.xml"/><Relationship Id="rId16" Type="http://schemas.openxmlformats.org/officeDocument/2006/relationships/image" Target="../media/image29.jpe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hyperlink" Target="http://images.google.com/imgres?imgurl=http://www.zrkx.com/hxtp/UploadThumbs/200405/20040518105125344.jpg&amp;imgrefurl=http://www.zrkx.com/hxtp/ShowPhoto.asp?PhotoID%3D135&amp;h=192&amp;w=203&amp;sz=4&amp;tbnid=o17yMzeQBtsJ:&amp;tbnh=93&amp;tbnw=99&amp;hl=zh-CN&amp;start=1&amp;prev=/images?q%3D%E6%B0%B4%E5%88%86%E5%AD%90%E6%A8%A1%E5%9E%8B%26hl%3Dzh-CN%26lr%3D%26ie%3DUTF-8%26inlang%3Dzh-CN%26newwindow%3D1" TargetMode="Externa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.png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image" Target="../media/image9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image" Target="../media/image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audio" Target="../media/audio1.wav"/><Relationship Id="rId48" Type="http://schemas.openxmlformats.org/officeDocument/2006/relationships/image" Target="../media/image11.png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microsoft.com/office/2007/relationships/hdphoto" Target="../media/hdphoto1.wdp"/><Relationship Id="rId20" Type="http://schemas.openxmlformats.org/officeDocument/2006/relationships/tags" Target="../tags/tag52.xml"/><Relationship Id="rId41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32.png"/><Relationship Id="rId2" Type="http://schemas.openxmlformats.org/officeDocument/2006/relationships/tags" Target="../tags/tag171.xml"/><Relationship Id="rId16" Type="http://schemas.openxmlformats.org/officeDocument/2006/relationships/image" Target="../media/image31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6" Type="http://schemas.openxmlformats.org/officeDocument/2006/relationships/image" Target="../media/image34.jpe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image" Target="../media/image36.jpeg"/><Relationship Id="rId2" Type="http://schemas.openxmlformats.org/officeDocument/2006/relationships/tags" Target="../tags/tag202.xml"/><Relationship Id="rId16" Type="http://schemas.openxmlformats.org/officeDocument/2006/relationships/image" Target="../media/image35.jpe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37.jpe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image" Target="../media/image39.jpeg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44.jpe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43.jpe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2" Type="http://schemas.openxmlformats.org/officeDocument/2006/relationships/tags" Target="../tags/tag256.xml"/><Relationship Id="rId16" Type="http://schemas.openxmlformats.org/officeDocument/2006/relationships/image" Target="../media/image45.jpe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2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71.xml"/><Relationship Id="rId7" Type="http://schemas.openxmlformats.org/officeDocument/2006/relationships/image" Target="../media/image4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49.jpe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tags" Target="../tags/tag306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tags" Target="../tags/tag309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36" Type="http://schemas.openxmlformats.org/officeDocument/2006/relationships/image" Target="../media/image51.jpe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tags" Target="../tags/tag308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tags" Target="../tags/tag304.xml"/><Relationship Id="rId30" Type="http://schemas.openxmlformats.org/officeDocument/2006/relationships/tags" Target="../tags/tag307.xml"/><Relationship Id="rId35" Type="http://schemas.openxmlformats.org/officeDocument/2006/relationships/image" Target="../media/image50.jpeg"/><Relationship Id="rId8" Type="http://schemas.openxmlformats.org/officeDocument/2006/relationships/tags" Target="../tags/tag28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1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32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slide" Target="slide2.xml"/><Relationship Id="rId3" Type="http://schemas.openxmlformats.org/officeDocument/2006/relationships/tags" Target="../tags/tag32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55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380.xml"/><Relationship Id="rId5" Type="http://schemas.openxmlformats.org/officeDocument/2006/relationships/tags" Target="../tags/tag330.xml"/><Relationship Id="rId10" Type="http://schemas.openxmlformats.org/officeDocument/2006/relationships/image" Target="../media/image52.jpeg"/><Relationship Id="rId4" Type="http://schemas.openxmlformats.org/officeDocument/2006/relationships/tags" Target="../tags/tag329.xml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3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4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notesSlide" Target="../notesSlides/notesSlide7.xml"/><Relationship Id="rId18" Type="http://schemas.openxmlformats.org/officeDocument/2006/relationships/slide" Target="slide2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6.jpeg"/><Relationship Id="rId2" Type="http://schemas.openxmlformats.org/officeDocument/2006/relationships/tags" Target="../tags/tag351.xml"/><Relationship Id="rId16" Type="http://schemas.openxmlformats.org/officeDocument/2006/relationships/image" Target="../media/image55.jpe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5" Type="http://schemas.openxmlformats.org/officeDocument/2006/relationships/tags" Target="../tags/tag354.xml"/><Relationship Id="rId15" Type="http://schemas.openxmlformats.org/officeDocument/2006/relationships/image" Target="../media/image54.jpeg"/><Relationship Id="rId10" Type="http://schemas.openxmlformats.org/officeDocument/2006/relationships/tags" Target="../tags/tag359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image" Target="../media/image58.png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image" Target="../media/image57.png"/><Relationship Id="rId2" Type="http://schemas.openxmlformats.org/officeDocument/2006/relationships/tags" Target="../tags/tag365.xml"/><Relationship Id="rId16" Type="http://schemas.openxmlformats.org/officeDocument/2006/relationships/slide" Target="slide2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68.xml"/><Relationship Id="rId15" Type="http://schemas.openxmlformats.org/officeDocument/2006/relationships/image" Target="../media/image6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7" Type="http://schemas.openxmlformats.org/officeDocument/2006/relationships/slide" Target="slide2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tags" Target="../tags/tag451.xml"/><Relationship Id="rId18" Type="http://schemas.openxmlformats.org/officeDocument/2006/relationships/slide" Target="slide2.xml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png"/><Relationship Id="rId17" Type="http://schemas.openxmlformats.org/officeDocument/2006/relationships/image" Target="../media/image61.jpeg"/><Relationship Id="rId2" Type="http://schemas.openxmlformats.org/officeDocument/2006/relationships/tags" Target="../tags/tag386.xml"/><Relationship Id="rId16" Type="http://schemas.openxmlformats.org/officeDocument/2006/relationships/image" Target="../media/image67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449.xml"/><Relationship Id="rId5" Type="http://schemas.openxmlformats.org/officeDocument/2006/relationships/tags" Target="../tags/tag389.xml"/><Relationship Id="rId15" Type="http://schemas.openxmlformats.org/officeDocument/2006/relationships/tags" Target="../tags/tag453.xml"/><Relationship Id="rId10" Type="http://schemas.openxmlformats.org/officeDocument/2006/relationships/image" Target="../media/image64.png"/><Relationship Id="rId4" Type="http://schemas.openxmlformats.org/officeDocument/2006/relationships/tags" Target="../tags/tag388.xml"/><Relationship Id="rId9" Type="http://schemas.openxmlformats.org/officeDocument/2006/relationships/tags" Target="../tags/tag447.xm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3" Type="http://schemas.openxmlformats.org/officeDocument/2006/relationships/tags" Target="../tags/tag396.xml"/><Relationship Id="rId7" Type="http://schemas.openxmlformats.org/officeDocument/2006/relationships/image" Target="../media/image69.png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462.xml"/><Relationship Id="rId5" Type="http://schemas.openxmlformats.org/officeDocument/2006/relationships/notesSlide" Target="../notesSlides/notesSlide11.xml"/><Relationship Id="rId10" Type="http://schemas.openxmlformats.org/officeDocument/2006/relationships/slide" Target="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62.png"/><Relationship Id="rId39" Type="http://schemas.openxmlformats.org/officeDocument/2006/relationships/image" Target="../media/image81.png"/><Relationship Id="rId21" Type="http://schemas.openxmlformats.org/officeDocument/2006/relationships/tags" Target="../tags/tag434.xml"/><Relationship Id="rId34" Type="http://schemas.openxmlformats.org/officeDocument/2006/relationships/image" Target="../media/image76.png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image" Target="../media/image68.png"/><Relationship Id="rId36" Type="http://schemas.openxmlformats.org/officeDocument/2006/relationships/image" Target="../media/image78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73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image" Target="../media/image63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8" Type="http://schemas.openxmlformats.org/officeDocument/2006/relationships/tags" Target="../tags/tag421.xml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audio" Target="../media/audio1.wav"/><Relationship Id="rId33" Type="http://schemas.openxmlformats.org/officeDocument/2006/relationships/image" Target="../media/image75.png"/><Relationship Id="rId38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89.xml"/><Relationship Id="rId7" Type="http://schemas.openxmlformats.org/officeDocument/2006/relationships/image" Target="../media/image15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0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9.jpeg"/><Relationship Id="rId5" Type="http://schemas.openxmlformats.org/officeDocument/2006/relationships/tags" Target="../tags/tag96.xml"/><Relationship Id="rId10" Type="http://schemas.openxmlformats.org/officeDocument/2006/relationships/image" Target="../media/image18.jpeg"/><Relationship Id="rId4" Type="http://schemas.openxmlformats.org/officeDocument/2006/relationships/tags" Target="../tags/tag95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69936" cy="6241263"/>
            <a:chOff x="-465378" y="104939"/>
            <a:chExt cx="12969936" cy="6241263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10.1 </a:t>
              </a:r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探索微观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第十章 从粒子到宇宙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75044" y="1793226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43175" y="711200"/>
            <a:ext cx="3736975" cy="483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Text Box 3"/>
          <p:cNvSpPr txBox="1"/>
          <p:nvPr>
            <p:custDataLst>
              <p:tags r:id="rId2"/>
            </p:custDataLst>
          </p:nvPr>
        </p:nvSpPr>
        <p:spPr>
          <a:xfrm>
            <a:off x="3287713" y="5661025"/>
            <a:ext cx="2811462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德谟克里特</a:t>
            </a:r>
          </a:p>
        </p:txBody>
      </p:sp>
      <p:sp>
        <p:nvSpPr>
          <p:cNvPr id="46083" name="Text Box 4"/>
          <p:cNvSpPr txBox="1"/>
          <p:nvPr>
            <p:custDataLst>
              <p:tags r:id="rId3"/>
            </p:custDataLst>
          </p:nvPr>
        </p:nvSpPr>
        <p:spPr>
          <a:xfrm>
            <a:off x="6698615" y="868363"/>
            <a:ext cx="3137535" cy="5224462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德谟克里特（古希腊哲学家）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猜想：大块物体是由极小的物质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粒子组成的。他把这种微粒叫作</a:t>
            </a:r>
            <a:endParaRPr lang="en-US" altLang="zh-CN" sz="2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“原子”。</a:t>
            </a:r>
            <a:endParaRPr lang="zh-CN" altLang="en-US" sz="2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4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30988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/>
          <p:nvPr>
            <p:custDataLst>
              <p:tags r:id="rId1"/>
            </p:custDataLst>
          </p:nvPr>
        </p:nvSpPr>
        <p:spPr>
          <a:xfrm>
            <a:off x="2297430" y="2006600"/>
            <a:ext cx="7399020" cy="241681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800" i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猜想是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经验素材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科学理论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之间的一座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桥梁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，是一种重要的科学研究方法，科学探究经常需要猜想。</a:t>
            </a:r>
          </a:p>
        </p:txBody>
      </p:sp>
      <p:sp>
        <p:nvSpPr>
          <p:cNvPr id="47106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/>
          <p:nvPr>
            <p:custDataLst>
              <p:tags r:id="rId1"/>
            </p:custDataLst>
          </p:nvPr>
        </p:nvSpPr>
        <p:spPr>
          <a:xfrm>
            <a:off x="1714500" y="1484630"/>
            <a:ext cx="87953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  继德谟克里特的猜想之后，化学家从实验中发现，自然界中确实存在着保持物质化学性质不变的最小微粒。</a:t>
            </a:r>
          </a:p>
        </p:txBody>
      </p:sp>
      <p:sp>
        <p:nvSpPr>
          <p:cNvPr id="67587" name="Text Box 3"/>
          <p:cNvSpPr txBox="1"/>
          <p:nvPr>
            <p:custDataLst>
              <p:tags r:id="rId2"/>
            </p:custDataLst>
          </p:nvPr>
        </p:nvSpPr>
        <p:spPr>
          <a:xfrm>
            <a:off x="1764665" y="2857500"/>
            <a:ext cx="83185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1811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年，意大利物理学家阿伏加德罗首先把它命名为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7589" name="Text Box 5"/>
          <p:cNvSpPr txBox="1"/>
          <p:nvPr>
            <p:custDataLst>
              <p:tags r:id="rId3"/>
            </p:custDataLst>
          </p:nvPr>
        </p:nvSpPr>
        <p:spPr>
          <a:xfrm>
            <a:off x="1937385" y="4356100"/>
            <a:ext cx="5674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分子：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能保持物质化学性质不变的最小微粒。</a:t>
            </a:r>
          </a:p>
        </p:txBody>
      </p:sp>
      <p:pic>
        <p:nvPicPr>
          <p:cNvPr id="67590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87310" y="3644900"/>
            <a:ext cx="2141538" cy="2466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3" name="组合 6147"/>
          <p:cNvGrpSpPr/>
          <p:nvPr>
            <p:custDataLst>
              <p:tags r:id="rId5"/>
            </p:custDataLst>
          </p:nvPr>
        </p:nvGrpSpPr>
        <p:grpSpPr>
          <a:xfrm>
            <a:off x="191770" y="480378"/>
            <a:ext cx="5007004" cy="808990"/>
            <a:chOff x="0" y="0"/>
            <a:chExt cx="7893" cy="1273"/>
          </a:xfrm>
        </p:grpSpPr>
        <p:sp>
          <p:nvSpPr>
            <p:cNvPr id="48134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5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6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7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7015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物质是由分子和原子构成的</a:t>
              </a:r>
            </a:p>
          </p:txBody>
        </p:sp>
        <p:sp>
          <p:nvSpPr>
            <p:cNvPr id="48138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8139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04813"/>
            <a:ext cx="140208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pPr algn="l" defTabSz="914400">
              <a:tabLst>
                <a:tab pos="5295900" algn="l"/>
              </a:tabLst>
            </a:pPr>
            <a:r>
              <a:rPr lang="zh-CN" altLang="en-US" sz="2600">
                <a:solidFill>
                  <a:srgbClr val="0000FF"/>
                </a:solidFill>
                <a:ea typeface="黑体" panose="02010609060101010101" pitchFamily="49" charset="-122"/>
              </a:rPr>
              <a:t>物质是由分子构成的</a:t>
            </a:r>
          </a:p>
        </p:txBody>
      </p:sp>
      <p:pic>
        <p:nvPicPr>
          <p:cNvPr id="68611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24245" y="3860800"/>
            <a:ext cx="2969895" cy="247269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8613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6088"/>
          <a:stretch>
            <a:fillRect/>
          </a:stretch>
        </p:blipFill>
        <p:spPr>
          <a:xfrm>
            <a:off x="6024245" y="1341120"/>
            <a:ext cx="2710180" cy="235839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8615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b="16423"/>
          <a:stretch>
            <a:fillRect/>
          </a:stretch>
        </p:blipFill>
        <p:spPr>
          <a:xfrm>
            <a:off x="2305050" y="1412875"/>
            <a:ext cx="3199765" cy="22212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8616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05050" y="3860800"/>
            <a:ext cx="3322955" cy="243141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9158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065463" y="365125"/>
            <a:ext cx="9126537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分子的大小</a:t>
            </a:r>
          </a:p>
        </p:txBody>
      </p:sp>
      <p:sp>
        <p:nvSpPr>
          <p:cNvPr id="74755" name="Rectangle 3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702175" y="1662113"/>
            <a:ext cx="7489825" cy="66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分子很小，要用电子显微镜才能观察到。</a:t>
            </a:r>
          </a:p>
        </p:txBody>
      </p:sp>
      <p:sp>
        <p:nvSpPr>
          <p:cNvPr id="74756" name="Text Box 4"/>
          <p:cNvSpPr txBox="1"/>
          <p:nvPr>
            <p:custDataLst>
              <p:tags r:id="rId3"/>
            </p:custDataLst>
          </p:nvPr>
        </p:nvSpPr>
        <p:spPr>
          <a:xfrm>
            <a:off x="2516188" y="2201863"/>
            <a:ext cx="7391400" cy="6819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大多数分子直径尺度的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数量级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-10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(0.1 nm)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0" name="Text Box 6"/>
          <p:cNvSpPr txBox="1"/>
          <p:nvPr>
            <p:custDataLst>
              <p:tags r:id="rId4"/>
            </p:custDataLst>
          </p:nvPr>
        </p:nvSpPr>
        <p:spPr>
          <a:xfrm>
            <a:off x="2782888" y="2990850"/>
            <a:ext cx="3098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59" name="Text Box 7"/>
          <p:cNvSpPr txBox="1"/>
          <p:nvPr>
            <p:custDataLst>
              <p:tags r:id="rId5"/>
            </p:custDataLst>
          </p:nvPr>
        </p:nvSpPr>
        <p:spPr>
          <a:xfrm>
            <a:off x="2782888" y="2924175"/>
            <a:ext cx="1207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=0.1</a:t>
            </a:r>
          </a:p>
        </p:txBody>
      </p:sp>
      <p:sp>
        <p:nvSpPr>
          <p:cNvPr id="74760" name="AutoShape 8"/>
          <p:cNvSpPr/>
          <p:nvPr>
            <p:custDataLst>
              <p:tags r:id="rId6"/>
            </p:custDataLst>
          </p:nvPr>
        </p:nvSpPr>
        <p:spPr>
          <a:xfrm>
            <a:off x="3413125" y="44180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61" name="Text Box 9"/>
          <p:cNvSpPr txBox="1"/>
          <p:nvPr>
            <p:custDataLst>
              <p:tags r:id="rId7"/>
            </p:custDataLst>
          </p:nvPr>
        </p:nvSpPr>
        <p:spPr>
          <a:xfrm>
            <a:off x="2782888" y="4916488"/>
            <a:ext cx="290703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=0.0 000 000 001</a:t>
            </a:r>
          </a:p>
        </p:txBody>
      </p:sp>
      <p:sp>
        <p:nvSpPr>
          <p:cNvPr id="74763" name="Text Box 11"/>
          <p:cNvSpPr txBox="1"/>
          <p:nvPr>
            <p:custDataLst>
              <p:tags r:id="rId8"/>
            </p:custDataLst>
          </p:nvPr>
        </p:nvSpPr>
        <p:spPr>
          <a:xfrm>
            <a:off x="2782888" y="3429000"/>
            <a:ext cx="13601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=0.01</a:t>
            </a:r>
          </a:p>
        </p:txBody>
      </p:sp>
      <p:sp>
        <p:nvSpPr>
          <p:cNvPr id="74764" name="Text Box 12"/>
          <p:cNvSpPr txBox="1"/>
          <p:nvPr>
            <p:custDataLst>
              <p:tags r:id="rId9"/>
            </p:custDataLst>
          </p:nvPr>
        </p:nvSpPr>
        <p:spPr>
          <a:xfrm>
            <a:off x="2782888" y="3937000"/>
            <a:ext cx="15125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-3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=0.001</a:t>
            </a:r>
          </a:p>
        </p:txBody>
      </p:sp>
      <p:sp>
        <p:nvSpPr>
          <p:cNvPr id="74768" name="Text Box 16"/>
          <p:cNvSpPr txBox="1"/>
          <p:nvPr>
            <p:custDataLst>
              <p:tags r:id="rId10"/>
            </p:custDataLst>
          </p:nvPr>
        </p:nvSpPr>
        <p:spPr>
          <a:xfrm>
            <a:off x="2782888" y="5661025"/>
            <a:ext cx="383921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-9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m=1nm     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m=0.1nm</a:t>
            </a:r>
            <a:endParaRPr lang="en-US" altLang="zh-CN" sz="2400" b="1" baseline="30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7" name="文本框 4103"/>
          <p:cNvSpPr txBox="1"/>
          <p:nvPr>
            <p:custDataLst>
              <p:tags r:id="rId11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6" grpId="0"/>
      <p:bldP spid="74759" grpId="0"/>
      <p:bldP spid="74760" grpId="0" animBg="1"/>
      <p:bldP spid="74761" grpId="0"/>
      <p:bldP spid="74763" grpId="0"/>
      <p:bldP spid="74764" grpId="0"/>
      <p:bldP spid="747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 contrast="35999"/>
          </a:blip>
          <a:srcRect t="12717" b="19250"/>
          <a:stretch>
            <a:fillRect/>
          </a:stretch>
        </p:blipFill>
        <p:spPr>
          <a:xfrm>
            <a:off x="2351088" y="1052513"/>
            <a:ext cx="7129462" cy="424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Text Box 3"/>
          <p:cNvSpPr txBox="1"/>
          <p:nvPr>
            <p:custDataLst>
              <p:tags r:id="rId2"/>
            </p:custDataLst>
          </p:nvPr>
        </p:nvSpPr>
        <p:spPr>
          <a:xfrm>
            <a:off x="4406900" y="5534025"/>
            <a:ext cx="30178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分子结构示意图</a:t>
            </a:r>
          </a:p>
        </p:txBody>
      </p:sp>
      <p:sp>
        <p:nvSpPr>
          <p:cNvPr id="5120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85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 contrast="35999"/>
          </a:blip>
          <a:stretch>
            <a:fillRect/>
          </a:stretch>
        </p:blipFill>
        <p:spPr>
          <a:xfrm>
            <a:off x="2927350" y="836613"/>
            <a:ext cx="6664325" cy="457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Text Box 3"/>
          <p:cNvSpPr txBox="1"/>
          <p:nvPr>
            <p:custDataLst>
              <p:tags r:id="rId2"/>
            </p:custDataLst>
          </p:nvPr>
        </p:nvSpPr>
        <p:spPr>
          <a:xfrm>
            <a:off x="3648075" y="5516563"/>
            <a:ext cx="63881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放大上亿倍的蛋白质分子结构模型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7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/>
          <p:nvPr>
            <p:custDataLst>
              <p:tags r:id="rId1"/>
            </p:custDataLst>
          </p:nvPr>
        </p:nvSpPr>
        <p:spPr>
          <a:xfrm>
            <a:off x="2241550" y="1641475"/>
            <a:ext cx="7435850" cy="21958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分子质量也很小</a:t>
            </a:r>
          </a:p>
          <a:p>
            <a:pPr>
              <a:lnSpc>
                <a:spcPct val="19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如：一个水分子的质量为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3×10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-26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，你流的一滴汗里，大约有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1×10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27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个水分子，可见分子质量之小。</a:t>
            </a:r>
          </a:p>
        </p:txBody>
      </p:sp>
      <p:sp>
        <p:nvSpPr>
          <p:cNvPr id="53250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/>
          <p:nvPr>
            <p:custDataLst>
              <p:tags r:id="rId1"/>
            </p:custDataLst>
          </p:nvPr>
        </p:nvSpPr>
        <p:spPr>
          <a:xfrm>
            <a:off x="2355850" y="1417638"/>
            <a:ext cx="7429500" cy="3412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组成一个物体的分子数非常多</a:t>
            </a:r>
            <a:b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一滴水里含有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1.5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万亿亿个水分子。假如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亿人来数一滴水里面的水分子，如果每人每分钟数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个则需要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9000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年。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2500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万个水分子一个挨一个地排成一行，长约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cm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4274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18433" name="文本框 7184"/>
          <p:cNvSpPr txBox="1"/>
          <p:nvPr>
            <p:custDataLst>
              <p:tags r:id="rId2"/>
            </p:custDataLst>
          </p:nvPr>
        </p:nvSpPr>
        <p:spPr>
          <a:xfrm>
            <a:off x="1631950" y="1412875"/>
            <a:ext cx="8934450" cy="101473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>
                <a:latin typeface="宋体" panose="02010600030101010101" pitchFamily="2" charset="-122"/>
                <a:ea typeface="宋体" panose="02010600030101010101" pitchFamily="2" charset="-122"/>
              </a:rPr>
              <a:t>分子的发现并没有终止科学家探究物质结构的步伐。很快，人们发现分子是由</a:t>
            </a:r>
            <a:r>
              <a:rPr lang="zh-CN" altLang="en-US" sz="3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原子</a:t>
            </a:r>
            <a:r>
              <a:rPr lang="zh-CN" altLang="en-US" sz="3000">
                <a:latin typeface="宋体" panose="02010600030101010101" pitchFamily="2" charset="-122"/>
              </a:rPr>
              <a:t>构成的。</a:t>
            </a:r>
            <a:endParaRPr lang="zh-CN" altLang="en-US" sz="3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0" name="直接连接符 7179"/>
          <p:cNvSpPr/>
          <p:nvPr>
            <p:custDataLst>
              <p:tags r:id="rId3"/>
            </p:custDataLst>
          </p:nvPr>
        </p:nvSpPr>
        <p:spPr>
          <a:xfrm>
            <a:off x="6243638" y="4929823"/>
            <a:ext cx="11525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181" name="文本框 7180"/>
          <p:cNvSpPr txBox="1"/>
          <p:nvPr>
            <p:custDataLst>
              <p:tags r:id="rId4"/>
            </p:custDataLst>
          </p:nvPr>
        </p:nvSpPr>
        <p:spPr>
          <a:xfrm>
            <a:off x="3074988" y="521716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氢原子</a:t>
            </a:r>
          </a:p>
        </p:txBody>
      </p:sp>
      <p:grpSp>
        <p:nvGrpSpPr>
          <p:cNvPr id="7187" name="组合 7186"/>
          <p:cNvGrpSpPr/>
          <p:nvPr>
            <p:custDataLst>
              <p:tags r:id="rId5"/>
            </p:custDataLst>
          </p:nvPr>
        </p:nvGrpSpPr>
        <p:grpSpPr>
          <a:xfrm>
            <a:off x="4083050" y="4929823"/>
            <a:ext cx="2016125" cy="719137"/>
            <a:chOff x="1610" y="2523"/>
            <a:chExt cx="1270" cy="453"/>
          </a:xfrm>
        </p:grpSpPr>
        <p:sp>
          <p:nvSpPr>
            <p:cNvPr id="18440" name="直接连接符 7178"/>
            <p:cNvSpPr/>
            <p:nvPr>
              <p:custDataLst>
                <p:tags r:id="rId12"/>
              </p:custDataLst>
            </p:nvPr>
          </p:nvSpPr>
          <p:spPr>
            <a:xfrm flipV="1">
              <a:off x="1610" y="2523"/>
              <a:ext cx="752" cy="3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1" name="直接连接符 7181"/>
            <p:cNvSpPr/>
            <p:nvPr>
              <p:custDataLst>
                <p:tags r:id="rId13"/>
              </p:custDataLst>
            </p:nvPr>
          </p:nvSpPr>
          <p:spPr>
            <a:xfrm>
              <a:off x="1610" y="2886"/>
              <a:ext cx="127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183" name="文本框 7182"/>
          <p:cNvSpPr txBox="1"/>
          <p:nvPr>
            <p:custDataLst>
              <p:tags r:id="rId6"/>
            </p:custDataLst>
          </p:nvPr>
        </p:nvSpPr>
        <p:spPr>
          <a:xfrm>
            <a:off x="7394575" y="4640898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氧原子</a:t>
            </a:r>
          </a:p>
        </p:txBody>
      </p:sp>
      <p:sp>
        <p:nvSpPr>
          <p:cNvPr id="6150" name="文本框 6149"/>
          <p:cNvSpPr txBox="1"/>
          <p:nvPr>
            <p:custDataLst>
              <p:tags r:id="rId7"/>
            </p:custDataLst>
          </p:nvPr>
        </p:nvSpPr>
        <p:spPr>
          <a:xfrm>
            <a:off x="1586230" y="2924810"/>
            <a:ext cx="87953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1.大多数分子是由原子组成的。叫做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多原子分子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例如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水分子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氧原子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氢原子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组成。</a:t>
            </a:r>
          </a:p>
        </p:txBody>
      </p:sp>
      <p:grpSp>
        <p:nvGrpSpPr>
          <p:cNvPr id="7186" name="组合 7185"/>
          <p:cNvGrpSpPr/>
          <p:nvPr>
            <p:custDataLst>
              <p:tags r:id="rId8"/>
            </p:custDataLst>
          </p:nvPr>
        </p:nvGrpSpPr>
        <p:grpSpPr>
          <a:xfrm>
            <a:off x="5091113" y="4498023"/>
            <a:ext cx="2016125" cy="1549400"/>
            <a:chOff x="2245" y="2251"/>
            <a:chExt cx="1270" cy="976"/>
          </a:xfrm>
        </p:grpSpPr>
        <p:pic>
          <p:nvPicPr>
            <p:cNvPr id="18435" name="图片 7176" descr="20040518105125344">
              <a:hlinkClick r:id="rId15"/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245" y="2251"/>
              <a:ext cx="912" cy="8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文本框 7177"/>
            <p:cNvSpPr txBox="1"/>
            <p:nvPr>
              <p:custDataLst>
                <p:tags r:id="rId11"/>
              </p:custDataLst>
            </p:nvPr>
          </p:nvSpPr>
          <p:spPr>
            <a:xfrm>
              <a:off x="2426" y="2976"/>
              <a:ext cx="108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水分子模型</a:t>
              </a:r>
            </a:p>
          </p:txBody>
        </p:sp>
      </p:grpSp>
      <p:sp>
        <p:nvSpPr>
          <p:cNvPr id="50177" name="Rectangle 2"/>
          <p:cNvSpPr>
            <a:spLocks noGrp="1"/>
          </p:cNvSpPr>
          <p:nvPr>
            <p:ph type="title" idx="4294967295"/>
            <p:custDataLst>
              <p:tags r:id="rId9"/>
            </p:custDataLst>
          </p:nvPr>
        </p:nvSpPr>
        <p:spPr>
          <a:xfrm>
            <a:off x="6037263" y="365125"/>
            <a:ext cx="6154737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/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35740" y="787923"/>
            <a:ext cx="7345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第十章 从粒子到宇宙教案​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一、教学目标​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（一）知识与技能目标​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知道物质是由分子和原子组成的，了解分子动理论的基本观点，能解释扩散现象等生活中与分子运动相关的现象。​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了解原子的核式结构模型，知道原子是由原子核和核外电子组成，原子核由质子和中子组成。​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大致了解人类探索太阳系及宇宙结构的历程，知道宇宙是一个有层次的天体结构系统，了解宇宙的起源和演化。​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（二）过程与方法目标​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通过观察实验，如扩散实验，培养学生的观察能力和分析归纳能力，学会从实验现象中得出科学结论。​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在构建原子结构模型和宇宙结构模型的过程中，培养学生的空间想象能力和抽象思维能力，体会模型在物理学研究中的重要作用。​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通过收集、整理有关人类探索宇宙历程的资料，培养学生获取信息、处理信息的能力以及自主学习的能力。​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（三）情感态度与价值观目标​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通过对微观粒子和宏观宇宙的探究，激发学生对科学的好奇心和求知欲，培养学生敢于探索、勇于创新的科学精神。​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让学生认识到人类对物质世界的认识是不断发展的，培养学生用发展的眼光看待事物的意识，体会科学技术对人类社会发展的巨大推动作用。​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二、教学重难点​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（一）教学重点​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分子动理论的基本内容，扩散现象的解释。​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原子的核式结构模型，原子核的组成。​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太阳系的组成，宇宙的有层次结构，宇宙的起源和演化。​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（二）教学难点​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理解分子间存在相互作用力，从微观角度解释一些热现象。​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建立原子的核式结构模型，理解微观粒子的尺度关系。​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对宇宙大爆炸理论的理解，认识宇宙的无限性和人类认识的局限性。​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三、教学方法​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讲授法：讲解从粒子到宇宙的基本概念、原理和科学史实，确保学生掌握系统的知识体系。​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实验探究法：通过设计并实施扩散实验等，让学生亲身体验微观粒子的运动，增强对知识的感性认识。​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讨论法：组织学生就原子结构模型的发展、宇宙的演化等问题展开讨论，激发学生的思维，培养学生的合作交流能力。​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多媒体辅助教学法：运用图片、动画、视频等多媒体资源，展示微观粒子的结构、太阳系的运行以及宇宙的演化过程，将抽象的知识形象化，帮助学生理解。​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展示一些生活中的常见现象，如打开香水瓶盖，香味很快弥漫整个房间；将盐放入水中，水会变咸等。引导学生思考：为什么会出现这些现象？物质是由什么组成的？它们又是如何运动的？​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利用多媒体展示一些宏观宇宙的图片，如星系、星云等，提问学生：我们生活的宇宙是怎样的？它有多大？从而引出本节课的主题 </a:t>
            </a:r>
            <a:r>
              <a:rPr lang="en-US" altLang="zh-CN" sz="400">
                <a:solidFill>
                  <a:schemeClr val="bg1"/>
                </a:solidFill>
              </a:rPr>
              <a:t>—— </a:t>
            </a:r>
            <a:r>
              <a:rPr lang="zh-CN" altLang="en-US" sz="400">
                <a:solidFill>
                  <a:schemeClr val="bg1"/>
                </a:solidFill>
              </a:rPr>
              <a:t>从粒子到宇宙。​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物质的组成（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分子的存在：讲解物质是由大量分子组成的，分子非常小，肉眼无法直接观察到。通过举例说明，如一滴水含有约 </a:t>
            </a:r>
            <a:r>
              <a:rPr lang="en-US" altLang="zh-CN" sz="400">
                <a:solidFill>
                  <a:schemeClr val="bg1"/>
                </a:solidFill>
              </a:rPr>
              <a:t>1.7×10²¹ </a:t>
            </a:r>
            <a:r>
              <a:rPr lang="zh-CN" altLang="en-US" sz="400">
                <a:solidFill>
                  <a:schemeClr val="bg1"/>
                </a:solidFill>
              </a:rPr>
              <a:t>个水分子，让学生感受分子数量的巨大和体积的微小。​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的运动：进行扩散实验，分别将红墨水缓慢滴入冷水和热水中，观察红墨水的扩散现象。引导学生分析：红墨水在水中逐渐扩散，说明分子在不停地做无规则运动；且热水中红墨水扩散得更快，表明温度越高，分子的无规则运动越剧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间的作用力：通过演示实验，如将两个铅柱的底面削平、削干净，然后紧紧地压在一起，两铅柱就会结合起来，甚至下面吊一个重物都不能把它们拉开，说明分子间存在引力。再举例说明固体和液体很难被压缩，表明分子间存在斥力。总结分子动理论的基本内容：物质是由大量分子组成的；分子在不停地做无规则运动；分子间存在相互作用的引力和斥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原子的结构（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电子的发现：介绍英国科学家汤姆生发现电子的过程，说明原子是可分的，打破了原子不可再分的传统观念。​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原子的核式结构模型：讲解卢瑟福的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粒子散射实验，利用动画展示实验过程。引导学生分析实验现象：绝大多数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粒子穿过金箔后仍沿原来的方向前进，少数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粒子发生了较大角度的偏转，极少数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粒子的偏转超过 </a:t>
            </a:r>
            <a:r>
              <a:rPr lang="en-US" altLang="zh-CN" sz="400">
                <a:solidFill>
                  <a:schemeClr val="bg1"/>
                </a:solidFill>
              </a:rPr>
              <a:t>90°</a:t>
            </a:r>
            <a:r>
              <a:rPr lang="zh-CN" altLang="en-US" sz="400">
                <a:solidFill>
                  <a:schemeClr val="bg1"/>
                </a:solidFill>
              </a:rPr>
              <a:t>，有的甚至几乎达到 </a:t>
            </a:r>
            <a:r>
              <a:rPr lang="en-US" altLang="zh-CN" sz="400">
                <a:solidFill>
                  <a:schemeClr val="bg1"/>
                </a:solidFill>
              </a:rPr>
              <a:t>180°</a:t>
            </a:r>
            <a:r>
              <a:rPr lang="zh-CN" altLang="en-US" sz="400">
                <a:solidFill>
                  <a:schemeClr val="bg1"/>
                </a:solidFill>
              </a:rPr>
              <a:t>。从而得出原子的核式结构模型：原子是由位于中心的原子核和核外电子组成，原子核带正电，电子带负电，电子在原子核的引力作用下，绕核高速运动。​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原子核的组成：介绍原子核由质子和中子组成，质子带正电，中子不带电。说明不同种类的原子，核内的质子数不同，进而介绍原子的微观尺度关系，让学生对原子结构有更清晰的认识。​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宇宙探秘（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太阳系：利用多媒体展示太阳系的图片，介绍太阳系的组成，包括太阳、八大行星、卫星以及小行星、彗星等。讲解八大行星的基本特征，如离太阳的远近、行星的大小等，引导学生了解太阳系中天体的运动规律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宇宙的结构：介绍宇宙是一个有层次的天体结构系统，太阳系是银河系中的一员，银河系又是宇宙中众多星系之一。通过图片和数据，让学生感受宇宙的浩瀚和天体结构的层次性。​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宇宙的起源和演化：讲解宇宙大爆炸理论，介绍宇宙起源于一个温度极高、密度极大的 “奇点”，在一次大爆炸后，宇宙开始膨胀，物质逐渐聚集形成恒星、行星等天体。通过动画演示宇宙大爆炸的过程，帮助学生理解这一理论。同时，引导学生思考人类对宇宙的认识是一个不断发展的过程，激发学生对宇宙探索的兴趣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引导学生回顾本节课所学的主要内容，包括物质的组成、分子动理论、原子的结构、太阳系和宇宙的结构以及宇宙的起源和演化。​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布置课后作业，包括课本上的练习题和一些拓展性的作业，如让学生收集有关人类探索宇宙的最新资料，写一篇科普小短文。​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从粒子到宇宙的知识有了较为系统的认识。在实验探究和讨论环节，学生积极参与，思维得到了锻炼。但在教学过程中也发现了一些问题，如部分学生对微观粒子的结构和运动难以理解，对宇宙大爆炸理论的接受存在困难。在今后的教学中，应加强对这些难点知识的讲解，采用更直观、形象的教学手段，如模型演示、多媒体动画等，帮助学生突破难点。同时，鼓励学生积极参与课外的科学探索活动，拓宽学生的视野，培养学生的科学素养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13064" y="-23305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19457" name="图片 419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bright="-23999" contrast="35999"/>
          </a:blip>
          <a:stretch>
            <a:fillRect/>
          </a:stretch>
        </p:blipFill>
        <p:spPr>
          <a:xfrm>
            <a:off x="3432175" y="2132965"/>
            <a:ext cx="4265930" cy="3849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41988"/>
          <p:cNvSpPr txBox="1"/>
          <p:nvPr>
            <p:custDataLst>
              <p:tags r:id="rId3"/>
            </p:custDataLst>
          </p:nvPr>
        </p:nvSpPr>
        <p:spPr>
          <a:xfrm>
            <a:off x="983615" y="980758"/>
            <a:ext cx="902652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2.有些分子则是由单个原子构成，叫做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单原子分子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；例如物质硅就是由大量硅原子组成的。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3" name="组合 6147"/>
          <p:cNvGrpSpPr/>
          <p:nvPr>
            <p:custDataLst>
              <p:tags r:id="rId1"/>
            </p:custDataLst>
          </p:nvPr>
        </p:nvGrpSpPr>
        <p:grpSpPr>
          <a:xfrm>
            <a:off x="263525" y="692468"/>
            <a:ext cx="3228893" cy="808990"/>
            <a:chOff x="0" y="0"/>
            <a:chExt cx="5090" cy="1273"/>
          </a:xfrm>
        </p:grpSpPr>
        <p:sp>
          <p:nvSpPr>
            <p:cNvPr id="48134" name="矩形 7"/>
            <p:cNvSpPr/>
            <p:nvPr>
              <p:custDataLst>
                <p:tags r:id="rId10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5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6" name="矩形 17"/>
            <p:cNvSpPr/>
            <p:nvPr>
              <p:custDataLst>
                <p:tags r:id="rId12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7" name="文本框 6151"/>
            <p:cNvSpPr txBox="1"/>
            <p:nvPr>
              <p:custDataLst>
                <p:tags r:id="rId13"/>
              </p:custDataLst>
            </p:nvPr>
          </p:nvSpPr>
          <p:spPr>
            <a:xfrm>
              <a:off x="878" y="432"/>
              <a:ext cx="4212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把原子</a:t>
              </a:r>
              <a:r>
                <a:rPr lang="en-US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“</a:t>
              </a:r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切开</a:t>
              </a:r>
              <a:r>
                <a:rPr lang="en-US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”</a:t>
              </a:r>
            </a:p>
          </p:txBody>
        </p:sp>
        <p:sp>
          <p:nvSpPr>
            <p:cNvPr id="48138" name="文本框 6152"/>
            <p:cNvSpPr txBox="1"/>
            <p:nvPr>
              <p:custDataLst>
                <p:tags r:id="rId14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8139" name="文本框 4103"/>
          <p:cNvSpPr txBox="1"/>
          <p:nvPr>
            <p:custDataLst>
              <p:tags r:id="rId2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87090" name="Text Box 50"/>
          <p:cNvSpPr txBox="1"/>
          <p:nvPr>
            <p:custDataLst>
              <p:tags r:id="rId3"/>
            </p:custDataLst>
          </p:nvPr>
        </p:nvSpPr>
        <p:spPr>
          <a:xfrm>
            <a:off x="955675" y="1511935"/>
            <a:ext cx="99625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19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世纪末，科学家用真空管进行放电试验时，发射管的阴极发出一种射线。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1987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年，英国科学家</a:t>
            </a:r>
            <a:r>
              <a:rPr lang="zh-CN" altLang="en-US" sz="24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汤姆生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进行实验研究（阴极射线实验），确定这种射线是由一种带负电的微粒组成，从原子内部发射的。这种微粒叫作</a:t>
            </a:r>
            <a:r>
              <a:rPr lang="zh-CN" altLang="en-US" sz="24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电子。</a:t>
            </a:r>
          </a:p>
        </p:txBody>
      </p:sp>
      <p:grpSp>
        <p:nvGrpSpPr>
          <p:cNvPr id="6" name="组合 4"/>
          <p:cNvGrpSpPr/>
          <p:nvPr>
            <p:custDataLst>
              <p:tags r:id="rId4"/>
            </p:custDataLst>
          </p:nvPr>
        </p:nvGrpSpPr>
        <p:grpSpPr>
          <a:xfrm>
            <a:off x="6455728" y="3789045"/>
            <a:ext cx="3975100" cy="2490788"/>
            <a:chOff x="7453" y="6105"/>
            <a:chExt cx="6260" cy="3923"/>
          </a:xfrm>
        </p:grpSpPr>
        <p:pic>
          <p:nvPicPr>
            <p:cNvPr id="3" name="图片 2" descr="QQ截图2017092817172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 b="41835"/>
            <a:stretch>
              <a:fillRect/>
            </a:stretch>
          </p:blipFill>
          <p:spPr>
            <a:xfrm>
              <a:off x="7453" y="6105"/>
              <a:ext cx="6125" cy="296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31757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7452" y="9400"/>
              <a:ext cx="626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（b）阴极射线经过磁铁发生偏转</a:t>
              </a:r>
            </a:p>
          </p:txBody>
        </p:sp>
      </p:grpSp>
      <p:grpSp>
        <p:nvGrpSpPr>
          <p:cNvPr id="5" name="组合 3"/>
          <p:cNvGrpSpPr/>
          <p:nvPr>
            <p:custDataLst>
              <p:tags r:id="rId5"/>
            </p:custDataLst>
          </p:nvPr>
        </p:nvGrpSpPr>
        <p:grpSpPr>
          <a:xfrm>
            <a:off x="1744345" y="3789045"/>
            <a:ext cx="4044950" cy="2644775"/>
            <a:chOff x="605" y="6105"/>
            <a:chExt cx="6371" cy="4165"/>
          </a:xfrm>
        </p:grpSpPr>
        <p:pic>
          <p:nvPicPr>
            <p:cNvPr id="2" name="图片 1" descr="QQ截图201709281716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rcRect b="40379"/>
            <a:stretch>
              <a:fillRect/>
            </a:stretch>
          </p:blipFill>
          <p:spPr>
            <a:xfrm>
              <a:off x="768" y="6105"/>
              <a:ext cx="6206" cy="296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3175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605" y="9157"/>
              <a:ext cx="6207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）阴极射线经过荧光屏形成</a:t>
              </a:r>
            </a:p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一条美丽的光带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2769" name="Text Box 2"/>
          <p:cNvSpPr txBox="1"/>
          <p:nvPr>
            <p:custDataLst>
              <p:tags r:id="rId2"/>
            </p:custDataLst>
          </p:nvPr>
        </p:nvSpPr>
        <p:spPr>
          <a:xfrm>
            <a:off x="1487805" y="1052830"/>
            <a:ext cx="9265285" cy="353822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信息链接：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电子是比分子、原子更小的物质微粒。 它的质量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=9.11×10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-31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，约等于氢原子质量的            ，半径小于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-16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。一个电子所带的电荷量很少，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6.25×10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个电子所带的电荷量是才是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1C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（库）。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7968298" y="2492693"/>
          <a:ext cx="74453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5600" imgH="393065" progId="Equation.DSMT4">
                  <p:embed/>
                </p:oleObj>
              </mc:Choice>
              <mc:Fallback>
                <p:oleObj r:id="rId5" imgW="355600" imgH="3930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8298" y="2492693"/>
                        <a:ext cx="744537" cy="823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48133" name="组合 6147"/>
          <p:cNvGrpSpPr/>
          <p:nvPr>
            <p:custDataLst>
              <p:tags r:id="rId2"/>
            </p:custDataLst>
          </p:nvPr>
        </p:nvGrpSpPr>
        <p:grpSpPr>
          <a:xfrm>
            <a:off x="263525" y="692468"/>
            <a:ext cx="3940011" cy="808990"/>
            <a:chOff x="0" y="0"/>
            <a:chExt cx="6211" cy="1273"/>
          </a:xfrm>
        </p:grpSpPr>
        <p:sp>
          <p:nvSpPr>
            <p:cNvPr id="48134" name="矩形 7"/>
            <p:cNvSpPr/>
            <p:nvPr>
              <p:custDataLst>
                <p:tags r:id="rId10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5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6" name="矩形 17"/>
            <p:cNvSpPr/>
            <p:nvPr>
              <p:custDataLst>
                <p:tags r:id="rId12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7" name="文本框 6151"/>
            <p:cNvSpPr txBox="1"/>
            <p:nvPr>
              <p:custDataLst>
                <p:tags r:id="rId13"/>
              </p:custDataLst>
            </p:nvPr>
          </p:nvSpPr>
          <p:spPr>
            <a:xfrm>
              <a:off x="878" y="432"/>
              <a:ext cx="533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原子</a:t>
              </a:r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结构的两种模型</a:t>
              </a:r>
            </a:p>
          </p:txBody>
        </p:sp>
        <p:sp>
          <p:nvSpPr>
            <p:cNvPr id="48138" name="文本框 6152"/>
            <p:cNvSpPr txBox="1"/>
            <p:nvPr>
              <p:custDataLst>
                <p:tags r:id="rId14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11265" name="Text Box 2"/>
          <p:cNvSpPr txBox="1"/>
          <p:nvPr>
            <p:custDataLst>
              <p:tags r:id="rId3"/>
            </p:custDataLst>
          </p:nvPr>
        </p:nvSpPr>
        <p:spPr>
          <a:xfrm>
            <a:off x="1094105" y="1736725"/>
            <a:ext cx="9443085" cy="1753235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19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世纪末，汤姆生发现了电子，并知道电子是原子的组成部分。由于电子是带负电的，而原子又是中性的，因此推断出原子中还有带正电的物质。那么这两种物质是怎样构成原子的呢？</a:t>
            </a:r>
          </a:p>
        </p:txBody>
      </p:sp>
      <p:sp>
        <p:nvSpPr>
          <p:cNvPr id="11266" name="Text Box 7"/>
          <p:cNvSpPr txBox="1"/>
          <p:nvPr>
            <p:custDataLst>
              <p:tags r:id="rId4"/>
            </p:custDataLst>
          </p:nvPr>
        </p:nvSpPr>
        <p:spPr>
          <a:xfrm>
            <a:off x="3576320" y="1341120"/>
            <a:ext cx="424243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汤姆生的原子模型</a:t>
            </a:r>
          </a:p>
        </p:txBody>
      </p:sp>
      <p:grpSp>
        <p:nvGrpSpPr>
          <p:cNvPr id="2" name="Group 9"/>
          <p:cNvGrpSpPr/>
          <p:nvPr>
            <p:custDataLst>
              <p:tags r:id="rId5"/>
            </p:custDataLst>
          </p:nvPr>
        </p:nvGrpSpPr>
        <p:grpSpPr>
          <a:xfrm>
            <a:off x="2699179" y="4043680"/>
            <a:ext cx="3423491" cy="2286000"/>
            <a:chOff x="1641" y="2400"/>
            <a:chExt cx="2199" cy="1440"/>
          </a:xfrm>
        </p:grpSpPr>
        <p:sp>
          <p:nvSpPr>
            <p:cNvPr id="33796" name="Line 10"/>
            <p:cNvSpPr/>
            <p:nvPr>
              <p:custDataLst>
                <p:tags r:id="rId8"/>
              </p:custDataLst>
            </p:nvPr>
          </p:nvSpPr>
          <p:spPr>
            <a:xfrm flipH="1">
              <a:off x="2352" y="3024"/>
              <a:ext cx="1488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797" name="Text Box 11"/>
            <p:cNvSpPr txBox="1"/>
            <p:nvPr>
              <p:custDataLst>
                <p:tags r:id="rId9"/>
              </p:custDataLst>
            </p:nvPr>
          </p:nvSpPr>
          <p:spPr>
            <a:xfrm>
              <a:off x="1641" y="2400"/>
              <a:ext cx="711" cy="144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汤姆生提出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了枣糕模型</a:t>
              </a:r>
            </a:p>
          </p:txBody>
        </p:sp>
      </p:grpSp>
      <p:sp>
        <p:nvSpPr>
          <p:cNvPr id="11270" name="Text Box 12"/>
          <p:cNvSpPr txBox="1"/>
          <p:nvPr>
            <p:custDataLst>
              <p:tags r:id="rId6"/>
            </p:custDataLst>
          </p:nvPr>
        </p:nvSpPr>
        <p:spPr>
          <a:xfrm>
            <a:off x="6691630" y="5905500"/>
            <a:ext cx="1120775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汤姆生</a:t>
            </a:r>
          </a:p>
        </p:txBody>
      </p:sp>
      <p:pic>
        <p:nvPicPr>
          <p:cNvPr id="11271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76975" y="3465830"/>
            <a:ext cx="1732915" cy="2376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112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34817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56740" y="1564005"/>
            <a:ext cx="3503613" cy="3810000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4818" name="Group 3"/>
          <p:cNvGrpSpPr/>
          <p:nvPr>
            <p:custDataLst>
              <p:tags r:id="rId3"/>
            </p:custDataLst>
          </p:nvPr>
        </p:nvGrpSpPr>
        <p:grpSpPr>
          <a:xfrm>
            <a:off x="2136140" y="836930"/>
            <a:ext cx="7010400" cy="460375"/>
            <a:chOff x="816" y="288"/>
            <a:chExt cx="4416" cy="290"/>
          </a:xfrm>
        </p:grpSpPr>
        <p:sp>
          <p:nvSpPr>
            <p:cNvPr id="34819" name="Text Box 4"/>
            <p:cNvSpPr txBox="1"/>
            <p:nvPr>
              <p:custDataLst>
                <p:tags r:id="rId13"/>
              </p:custDataLst>
            </p:nvPr>
          </p:nvSpPr>
          <p:spPr>
            <a:xfrm>
              <a:off x="816" y="288"/>
              <a:ext cx="196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汤姆生的原子模型</a:t>
              </a:r>
            </a:p>
          </p:txBody>
        </p:sp>
        <p:sp>
          <p:nvSpPr>
            <p:cNvPr id="34820" name="Line 5"/>
            <p:cNvSpPr/>
            <p:nvPr>
              <p:custDataLst>
                <p:tags r:id="rId14"/>
              </p:custDataLst>
            </p:nvPr>
          </p:nvSpPr>
          <p:spPr>
            <a:xfrm>
              <a:off x="2784" y="432"/>
              <a:ext cx="2448" cy="0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4821" name="Text Box 6"/>
          <p:cNvSpPr txBox="1"/>
          <p:nvPr>
            <p:custDataLst>
              <p:tags r:id="rId4"/>
            </p:custDataLst>
          </p:nvPr>
        </p:nvSpPr>
        <p:spPr>
          <a:xfrm>
            <a:off x="6047740" y="1487805"/>
            <a:ext cx="4223385" cy="2306955"/>
          </a:xfrm>
          <a:prstGeom prst="rect">
            <a:avLst/>
          </a:prstGeom>
          <a:noFill/>
          <a:ln w="762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在汤姆生的原子模型中，原子是一个球体；正电核均匀分布在整个球内，而电子都像枣核那样镶嵌在原子里面。</a:t>
            </a:r>
          </a:p>
        </p:txBody>
      </p:sp>
      <p:sp>
        <p:nvSpPr>
          <p:cNvPr id="65543" name="Text Box 7"/>
          <p:cNvSpPr txBox="1"/>
          <p:nvPr>
            <p:custDataLst>
              <p:tags r:id="rId5"/>
            </p:custDataLst>
          </p:nvPr>
        </p:nvSpPr>
        <p:spPr>
          <a:xfrm>
            <a:off x="5438140" y="5753418"/>
            <a:ext cx="838200" cy="460375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</a:t>
            </a:r>
          </a:p>
        </p:txBody>
      </p:sp>
      <p:pic>
        <p:nvPicPr>
          <p:cNvPr id="65544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56740" y="1564005"/>
            <a:ext cx="3503613" cy="3810000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" name="Group 9"/>
          <p:cNvGrpSpPr/>
          <p:nvPr>
            <p:custDataLst>
              <p:tags r:id="rId7"/>
            </p:custDataLst>
          </p:nvPr>
        </p:nvGrpSpPr>
        <p:grpSpPr>
          <a:xfrm>
            <a:off x="4142740" y="4002405"/>
            <a:ext cx="1752600" cy="1752600"/>
            <a:chOff x="2208" y="2736"/>
            <a:chExt cx="1152" cy="912"/>
          </a:xfrm>
        </p:grpSpPr>
        <p:sp>
          <p:nvSpPr>
            <p:cNvPr id="34825" name="Line 10"/>
            <p:cNvSpPr/>
            <p:nvPr>
              <p:custDataLst>
                <p:tags r:id="rId11"/>
              </p:custDataLst>
            </p:nvPr>
          </p:nvSpPr>
          <p:spPr>
            <a:xfrm>
              <a:off x="2208" y="2784"/>
              <a:ext cx="1152" cy="864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round/>
              <a:headEnd type="oval" w="med" len="med"/>
              <a:tailEnd type="stealth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826" name="Line 11"/>
            <p:cNvSpPr/>
            <p:nvPr>
              <p:custDataLst>
                <p:tags r:id="rId12"/>
              </p:custDataLst>
            </p:nvPr>
          </p:nvSpPr>
          <p:spPr>
            <a:xfrm flipH="1">
              <a:off x="2688" y="2736"/>
              <a:ext cx="0" cy="432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5548" name="Line 12"/>
          <p:cNvSpPr/>
          <p:nvPr>
            <p:custDataLst>
              <p:tags r:id="rId8"/>
            </p:custDataLst>
          </p:nvPr>
        </p:nvSpPr>
        <p:spPr>
          <a:xfrm flipH="1">
            <a:off x="3152140" y="4612005"/>
            <a:ext cx="0" cy="1143000"/>
          </a:xfrm>
          <a:prstGeom prst="line">
            <a:avLst/>
          </a:prstGeom>
          <a:ln w="57150" cap="flat" cmpd="sng">
            <a:solidFill>
              <a:srgbClr val="00CCFF"/>
            </a:solidFill>
            <a:prstDash val="solid"/>
            <a:round/>
            <a:headEnd type="oval" w="med" len="med"/>
            <a:tailEnd type="stealth" w="med" len="lg"/>
          </a:ln>
        </p:spPr>
        <p:txBody>
          <a:bodyPr/>
          <a:lstStyle/>
          <a:p>
            <a:endParaRPr/>
          </a:p>
        </p:txBody>
      </p:sp>
      <p:sp>
        <p:nvSpPr>
          <p:cNvPr id="65549" name="Text Box 13"/>
          <p:cNvSpPr txBox="1"/>
          <p:nvPr>
            <p:custDataLst>
              <p:tags r:id="rId9"/>
            </p:custDataLst>
          </p:nvPr>
        </p:nvSpPr>
        <p:spPr>
          <a:xfrm>
            <a:off x="2542540" y="5753418"/>
            <a:ext cx="1219200" cy="460375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正电荷</a:t>
            </a:r>
          </a:p>
        </p:txBody>
      </p:sp>
      <p:sp>
        <p:nvSpPr>
          <p:cNvPr id="65550" name="Text Box 14"/>
          <p:cNvSpPr txBox="1"/>
          <p:nvPr>
            <p:custDataLst>
              <p:tags r:id="rId10"/>
            </p:custDataLst>
          </p:nvPr>
        </p:nvSpPr>
        <p:spPr>
          <a:xfrm>
            <a:off x="6057265" y="4324985"/>
            <a:ext cx="4250690" cy="1198880"/>
          </a:xfrm>
          <a:prstGeom prst="rect">
            <a:avLst/>
          </a:prstGeom>
          <a:noFill/>
          <a:ln w="762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这个模型不久就被实验事实否定了。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9" grpId="0" animBg="1"/>
      <p:bldP spid="655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5841" name="Text Box 4"/>
          <p:cNvSpPr txBox="1"/>
          <p:nvPr>
            <p:custDataLst>
              <p:tags r:id="rId2"/>
            </p:custDataLst>
          </p:nvPr>
        </p:nvSpPr>
        <p:spPr>
          <a:xfrm>
            <a:off x="2382838" y="669290"/>
            <a:ext cx="3124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α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粒子散射实验</a:t>
            </a:r>
          </a:p>
        </p:txBody>
      </p:sp>
      <p:sp>
        <p:nvSpPr>
          <p:cNvPr id="35842" name="Rectangle 7"/>
          <p:cNvSpPr/>
          <p:nvPr>
            <p:custDataLst>
              <p:tags r:id="rId3"/>
            </p:custDataLst>
          </p:nvPr>
        </p:nvSpPr>
        <p:spPr>
          <a:xfrm>
            <a:off x="3113088" y="3847465"/>
            <a:ext cx="4191000" cy="18288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5843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17888" y="4182428"/>
            <a:ext cx="5410200" cy="196532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844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27288" y="3202940"/>
            <a:ext cx="1371600" cy="1284288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45" name="Text Box 11"/>
          <p:cNvSpPr txBox="1"/>
          <p:nvPr>
            <p:custDataLst>
              <p:tags r:id="rId6"/>
            </p:custDataLst>
          </p:nvPr>
        </p:nvSpPr>
        <p:spPr>
          <a:xfrm>
            <a:off x="4937125" y="3641090"/>
            <a:ext cx="3657600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著名的</a:t>
            </a:r>
            <a:r>
              <a: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α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粒子散射实验</a:t>
            </a:r>
          </a:p>
        </p:txBody>
      </p:sp>
      <p:pic>
        <p:nvPicPr>
          <p:cNvPr id="35846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680325" y="759778"/>
            <a:ext cx="2058988" cy="279717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47" name="Text Box 14"/>
          <p:cNvSpPr txBox="1"/>
          <p:nvPr>
            <p:custDataLst>
              <p:tags r:id="rId8"/>
            </p:custDataLst>
          </p:nvPr>
        </p:nvSpPr>
        <p:spPr>
          <a:xfrm>
            <a:off x="9244013" y="815340"/>
            <a:ext cx="457200" cy="119856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卢瑟福</a:t>
            </a:r>
          </a:p>
        </p:txBody>
      </p:sp>
      <p:grpSp>
        <p:nvGrpSpPr>
          <p:cNvPr id="35848" name="Group 15"/>
          <p:cNvGrpSpPr/>
          <p:nvPr>
            <p:custDataLst>
              <p:tags r:id="rId9"/>
            </p:custDataLst>
          </p:nvPr>
        </p:nvGrpSpPr>
        <p:grpSpPr>
          <a:xfrm>
            <a:off x="3503613" y="1340803"/>
            <a:ext cx="4114800" cy="1198562"/>
            <a:chOff x="1488" y="1008"/>
            <a:chExt cx="2592" cy="755"/>
          </a:xfrm>
        </p:grpSpPr>
        <p:sp>
          <p:nvSpPr>
            <p:cNvPr id="35849" name="Line 16"/>
            <p:cNvSpPr/>
            <p:nvPr>
              <p:custDataLst>
                <p:tags r:id="rId10"/>
              </p:custDataLst>
            </p:nvPr>
          </p:nvSpPr>
          <p:spPr>
            <a:xfrm>
              <a:off x="3744" y="1392"/>
              <a:ext cx="336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850" name="Text Box 17"/>
            <p:cNvSpPr txBox="1"/>
            <p:nvPr>
              <p:custDataLst>
                <p:tags r:id="rId11"/>
              </p:custDataLst>
            </p:nvPr>
          </p:nvSpPr>
          <p:spPr>
            <a:xfrm>
              <a:off x="1488" y="1008"/>
              <a:ext cx="2256" cy="755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1909</a:t>
              </a: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～</a:t>
              </a: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1911</a:t>
              </a:r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年，英国物理学家卢瑟福和他的助手们进行了</a:t>
              </a:r>
              <a:r>
                <a:rPr lang="zh-CN" altLang="en-US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α</a:t>
              </a:r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粒子散射实验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7889" name="Rectangle 2"/>
          <p:cNvSpPr/>
          <p:nvPr>
            <p:custDataLst>
              <p:tags r:id="rId2"/>
            </p:custDataLst>
          </p:nvPr>
        </p:nvSpPr>
        <p:spPr>
          <a:xfrm>
            <a:off x="3270250" y="2130425"/>
            <a:ext cx="6781800" cy="2971800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0" name="Text Box 3"/>
          <p:cNvSpPr txBox="1"/>
          <p:nvPr>
            <p:custDataLst>
              <p:tags r:id="rId3"/>
            </p:custDataLst>
          </p:nvPr>
        </p:nvSpPr>
        <p:spPr>
          <a:xfrm>
            <a:off x="2279650" y="1339850"/>
            <a:ext cx="7620000" cy="1752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在原子的中心有一个很小的核，叫作原子核。原子的全部正电荷和几乎全部质量都集中在原子核里。带负电的电子在核外空间绕着核旋转。</a:t>
            </a:r>
          </a:p>
        </p:txBody>
      </p:sp>
      <p:sp>
        <p:nvSpPr>
          <p:cNvPr id="37891" name="Text Box 5"/>
          <p:cNvSpPr txBox="1"/>
          <p:nvPr>
            <p:custDataLst>
              <p:tags r:id="rId4"/>
            </p:custDataLst>
          </p:nvPr>
        </p:nvSpPr>
        <p:spPr>
          <a:xfrm>
            <a:off x="2432050" y="760413"/>
            <a:ext cx="3124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原子的核式结构</a:t>
            </a:r>
          </a:p>
        </p:txBody>
      </p:sp>
      <p:pic>
        <p:nvPicPr>
          <p:cNvPr id="37892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90763" y="3765550"/>
            <a:ext cx="4918075" cy="2443163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3" name="Text Box 8"/>
          <p:cNvSpPr txBox="1"/>
          <p:nvPr>
            <p:custDataLst>
              <p:tags r:id="rId6"/>
            </p:custDataLst>
          </p:nvPr>
        </p:nvSpPr>
        <p:spPr>
          <a:xfrm>
            <a:off x="7994650" y="4568825"/>
            <a:ext cx="1600200" cy="11985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卢瑟福提出的原子核式结构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1595100" y="12598400"/>
            <a:ext cx="0" cy="0"/>
          </a:xfrm>
          <a:prstGeom prst="rect">
            <a:avLst/>
          </a:prstGeom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r:id="rId3" imgW="6614795" imgH="5532120"/>
        </mc:Choice>
        <mc:Fallback>
          <p:control r:id="rId3" imgW="6614795" imgH="5532120">
            <p:pic>
              <p:nvPicPr>
                <p:cNvPr id="3" name="对象 2"/>
                <p:cNvPicPr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1450" y="806450"/>
                  <a:ext cx="6615113" cy="5532438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39937" name="Group 2"/>
          <p:cNvGrpSpPr/>
          <p:nvPr>
            <p:custDataLst>
              <p:tags r:id="rId2"/>
            </p:custDataLst>
          </p:nvPr>
        </p:nvGrpSpPr>
        <p:grpSpPr>
          <a:xfrm>
            <a:off x="5176520" y="1953260"/>
            <a:ext cx="4495800" cy="3087688"/>
            <a:chOff x="2736" y="1296"/>
            <a:chExt cx="2832" cy="1945"/>
          </a:xfrm>
        </p:grpSpPr>
        <p:pic>
          <p:nvPicPr>
            <p:cNvPr id="39938" name="Picture 3" descr="北京体育大学体育场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2736" y="1344"/>
              <a:ext cx="2832" cy="1897"/>
            </a:xfrm>
            <a:prstGeom prst="rect">
              <a:avLst/>
            </a:prstGeom>
            <a:noFill/>
            <a:ln w="571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9939" name="Text Box 4"/>
            <p:cNvSpPr txBox="1"/>
            <p:nvPr>
              <p:custDataLst>
                <p:tags r:id="rId21"/>
              </p:custDataLst>
            </p:nvPr>
          </p:nvSpPr>
          <p:spPr>
            <a:xfrm>
              <a:off x="4800" y="1296"/>
              <a:ext cx="768" cy="29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体育场</a:t>
              </a:r>
            </a:p>
          </p:txBody>
        </p:sp>
      </p:grpSp>
      <p:sp>
        <p:nvSpPr>
          <p:cNvPr id="39940" name="Text Box 8"/>
          <p:cNvSpPr txBox="1"/>
          <p:nvPr>
            <p:custDataLst>
              <p:tags r:id="rId3"/>
            </p:custDataLst>
          </p:nvPr>
        </p:nvSpPr>
        <p:spPr>
          <a:xfrm>
            <a:off x="1631950" y="594360"/>
            <a:ext cx="912431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根据卢瑟福的原子结构模型，原子内部是十分“空旷”的，举一个简单的例子：</a:t>
            </a:r>
          </a:p>
        </p:txBody>
      </p:sp>
      <p:sp>
        <p:nvSpPr>
          <p:cNvPr id="39941" name="Text Box 9"/>
          <p:cNvSpPr txBox="1"/>
          <p:nvPr>
            <p:custDataLst>
              <p:tags r:id="rId4"/>
            </p:custDataLst>
          </p:nvPr>
        </p:nvSpPr>
        <p:spPr>
          <a:xfrm>
            <a:off x="3119120" y="2334260"/>
            <a:ext cx="1143000" cy="4603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</a:t>
            </a:r>
          </a:p>
        </p:txBody>
      </p:sp>
      <p:grpSp>
        <p:nvGrpSpPr>
          <p:cNvPr id="39942" name="Group 10"/>
          <p:cNvGrpSpPr/>
          <p:nvPr>
            <p:custDataLst>
              <p:tags r:id="rId5"/>
            </p:custDataLst>
          </p:nvPr>
        </p:nvGrpSpPr>
        <p:grpSpPr>
          <a:xfrm>
            <a:off x="2052320" y="3578860"/>
            <a:ext cx="5257800" cy="2438400"/>
            <a:chOff x="768" y="2352"/>
            <a:chExt cx="3312" cy="1536"/>
          </a:xfrm>
        </p:grpSpPr>
        <p:sp>
          <p:nvSpPr>
            <p:cNvPr id="39943" name="Line 11"/>
            <p:cNvSpPr/>
            <p:nvPr>
              <p:custDataLst>
                <p:tags r:id="rId14"/>
              </p:custDataLst>
            </p:nvPr>
          </p:nvSpPr>
          <p:spPr>
            <a:xfrm>
              <a:off x="768" y="2352"/>
              <a:ext cx="3312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44" name="Rectangle 12"/>
            <p:cNvSpPr/>
            <p:nvPr>
              <p:custDataLst>
                <p:tags r:id="rId15"/>
              </p:custDataLst>
            </p:nvPr>
          </p:nvSpPr>
          <p:spPr>
            <a:xfrm>
              <a:off x="2448" y="2496"/>
              <a:ext cx="528" cy="7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945" name="Line 13"/>
            <p:cNvSpPr/>
            <p:nvPr>
              <p:custDataLst>
                <p:tags r:id="rId16"/>
              </p:custDataLst>
            </p:nvPr>
          </p:nvSpPr>
          <p:spPr>
            <a:xfrm>
              <a:off x="1920" y="2352"/>
              <a:ext cx="2160" cy="2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46" name="Line 14"/>
            <p:cNvSpPr/>
            <p:nvPr>
              <p:custDataLst>
                <p:tags r:id="rId17"/>
              </p:custDataLst>
            </p:nvPr>
          </p:nvSpPr>
          <p:spPr>
            <a:xfrm flipV="1">
              <a:off x="1920" y="2592"/>
              <a:ext cx="2160" cy="12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47" name="Line 15"/>
            <p:cNvSpPr/>
            <p:nvPr>
              <p:custDataLst>
                <p:tags r:id="rId18"/>
              </p:custDataLst>
            </p:nvPr>
          </p:nvSpPr>
          <p:spPr>
            <a:xfrm flipV="1">
              <a:off x="768" y="2592"/>
              <a:ext cx="3312" cy="12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pic>
          <p:nvPicPr>
            <p:cNvPr id="39948" name="Picture 16" descr="水滴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2448" y="2496"/>
              <a:ext cx="581" cy="768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pic>
        <p:nvPicPr>
          <p:cNvPr id="39949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976120" y="3578860"/>
            <a:ext cx="1844675" cy="2438400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50" name="Line 18"/>
          <p:cNvSpPr/>
          <p:nvPr>
            <p:custDataLst>
              <p:tags r:id="rId7"/>
            </p:custDataLst>
          </p:nvPr>
        </p:nvSpPr>
        <p:spPr>
          <a:xfrm>
            <a:off x="4262120" y="2562860"/>
            <a:ext cx="914400" cy="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9951" name="Text Box 19"/>
          <p:cNvSpPr txBox="1"/>
          <p:nvPr>
            <p:custDataLst>
              <p:tags r:id="rId8"/>
            </p:custDataLst>
          </p:nvPr>
        </p:nvSpPr>
        <p:spPr>
          <a:xfrm>
            <a:off x="4795520" y="5721985"/>
            <a:ext cx="1143000" cy="4603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原子核</a:t>
            </a:r>
          </a:p>
        </p:txBody>
      </p:sp>
      <p:grpSp>
        <p:nvGrpSpPr>
          <p:cNvPr id="39952" name="Group 20"/>
          <p:cNvGrpSpPr/>
          <p:nvPr>
            <p:custDataLst>
              <p:tags r:id="rId9"/>
            </p:custDataLst>
          </p:nvPr>
        </p:nvGrpSpPr>
        <p:grpSpPr>
          <a:xfrm>
            <a:off x="3271520" y="4645660"/>
            <a:ext cx="1600200" cy="1524000"/>
            <a:chOff x="1536" y="3024"/>
            <a:chExt cx="1008" cy="960"/>
          </a:xfrm>
        </p:grpSpPr>
        <p:grpSp>
          <p:nvGrpSpPr>
            <p:cNvPr id="39953" name="Group 21"/>
            <p:cNvGrpSpPr/>
            <p:nvPr>
              <p:custDataLst>
                <p:tags r:id="rId10"/>
              </p:custDataLst>
            </p:nvPr>
          </p:nvGrpSpPr>
          <p:grpSpPr>
            <a:xfrm>
              <a:off x="1536" y="3504"/>
              <a:ext cx="1008" cy="480"/>
              <a:chOff x="1488" y="3552"/>
              <a:chExt cx="1008" cy="480"/>
            </a:xfrm>
          </p:grpSpPr>
          <p:sp>
            <p:nvSpPr>
              <p:cNvPr id="39954" name="Line 22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88" y="3552"/>
                <a:ext cx="384" cy="480"/>
              </a:xfrm>
              <a:prstGeom prst="line">
                <a:avLst/>
              </a:prstGeom>
              <a:ln w="381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5" name="Line 23"/>
              <p:cNvSpPr/>
              <p:nvPr>
                <p:custDataLst>
                  <p:tags r:id="rId13"/>
                </p:custDataLst>
              </p:nvPr>
            </p:nvSpPr>
            <p:spPr>
              <a:xfrm>
                <a:off x="1872" y="4032"/>
                <a:ext cx="624" cy="0"/>
              </a:xfrm>
              <a:prstGeom prst="line">
                <a:avLst/>
              </a:prstGeom>
              <a:ln w="381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9956" name="Line 24"/>
            <p:cNvSpPr/>
            <p:nvPr>
              <p:custDataLst>
                <p:tags r:id="rId11"/>
              </p:custDataLst>
            </p:nvPr>
          </p:nvSpPr>
          <p:spPr>
            <a:xfrm>
              <a:off x="1584" y="3024"/>
              <a:ext cx="336" cy="96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71682" name="Rectangle 2"/>
          <p:cNvSpPr/>
          <p:nvPr>
            <p:custDataLst>
              <p:tags r:id="rId2"/>
            </p:custDataLst>
          </p:nvPr>
        </p:nvSpPr>
        <p:spPr>
          <a:xfrm>
            <a:off x="6718618" y="3259138"/>
            <a:ext cx="1371600" cy="914400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6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146618" y="2855913"/>
            <a:ext cx="3209925" cy="3125787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987" name="Text Box 7"/>
          <p:cNvSpPr txBox="1"/>
          <p:nvPr>
            <p:custDataLst>
              <p:tags r:id="rId4"/>
            </p:custDataLst>
          </p:nvPr>
        </p:nvSpPr>
        <p:spPr>
          <a:xfrm>
            <a:off x="1343660" y="704850"/>
            <a:ext cx="939990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1919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年，卢瑟福用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α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粒子轰击氮核，得到了质子，进而猜想原子核内存在不带电的中子，这一猜想被他的学生查德威克用实验证实，并得到公认。</a:t>
            </a:r>
          </a:p>
        </p:txBody>
      </p:sp>
      <p:sp>
        <p:nvSpPr>
          <p:cNvPr id="71688" name="Text Box 8"/>
          <p:cNvSpPr txBox="1"/>
          <p:nvPr>
            <p:custDataLst>
              <p:tags r:id="rId5"/>
            </p:custDataLst>
          </p:nvPr>
        </p:nvSpPr>
        <p:spPr>
          <a:xfrm>
            <a:off x="6261418" y="3030538"/>
            <a:ext cx="1219200" cy="492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</a:t>
            </a:r>
          </a:p>
        </p:txBody>
      </p:sp>
      <p:sp>
        <p:nvSpPr>
          <p:cNvPr id="71689" name="Text Box 9"/>
          <p:cNvSpPr txBox="1"/>
          <p:nvPr>
            <p:custDataLst>
              <p:tags r:id="rId6"/>
            </p:custDataLst>
          </p:nvPr>
        </p:nvSpPr>
        <p:spPr>
          <a:xfrm>
            <a:off x="6261418" y="3944938"/>
            <a:ext cx="1219200" cy="492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中子</a:t>
            </a:r>
          </a:p>
        </p:txBody>
      </p:sp>
      <p:sp>
        <p:nvSpPr>
          <p:cNvPr id="71690" name="Line 10"/>
          <p:cNvSpPr/>
          <p:nvPr>
            <p:custDataLst>
              <p:tags r:id="rId7"/>
            </p:custDataLst>
          </p:nvPr>
        </p:nvSpPr>
        <p:spPr>
          <a:xfrm>
            <a:off x="8090218" y="3716338"/>
            <a:ext cx="533400" cy="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1691" name="Text Box 11"/>
          <p:cNvSpPr txBox="1"/>
          <p:nvPr>
            <p:custDataLst>
              <p:tags r:id="rId8"/>
            </p:custDataLst>
          </p:nvPr>
        </p:nvSpPr>
        <p:spPr>
          <a:xfrm>
            <a:off x="8471218" y="3411538"/>
            <a:ext cx="1219200" cy="492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核子</a:t>
            </a:r>
          </a:p>
        </p:txBody>
      </p:sp>
      <p:sp>
        <p:nvSpPr>
          <p:cNvPr id="71692" name="Text Box 12"/>
          <p:cNvSpPr txBox="1"/>
          <p:nvPr>
            <p:custDataLst>
              <p:tags r:id="rId9"/>
            </p:custDataLst>
          </p:nvPr>
        </p:nvSpPr>
        <p:spPr>
          <a:xfrm>
            <a:off x="6185218" y="5164138"/>
            <a:ext cx="1524000" cy="492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质子数</a:t>
            </a:r>
          </a:p>
        </p:txBody>
      </p:sp>
      <p:grpSp>
        <p:nvGrpSpPr>
          <p:cNvPr id="2" name="Group 13"/>
          <p:cNvGrpSpPr/>
          <p:nvPr>
            <p:custDataLst>
              <p:tags r:id="rId10"/>
            </p:custDataLst>
          </p:nvPr>
        </p:nvGrpSpPr>
        <p:grpSpPr>
          <a:xfrm>
            <a:off x="7861618" y="5392738"/>
            <a:ext cx="381000" cy="152400"/>
            <a:chOff x="4320" y="3360"/>
            <a:chExt cx="240" cy="96"/>
          </a:xfrm>
        </p:grpSpPr>
        <p:sp>
          <p:nvSpPr>
            <p:cNvPr id="41994" name="Line 14"/>
            <p:cNvSpPr/>
            <p:nvPr>
              <p:custDataLst>
                <p:tags r:id="rId13"/>
              </p:custDataLst>
            </p:nvPr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995" name="Line 15"/>
            <p:cNvSpPr/>
            <p:nvPr>
              <p:custDataLst>
                <p:tags r:id="rId14"/>
              </p:custDataLst>
            </p:nvPr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1696" name="Text Box 16"/>
          <p:cNvSpPr txBox="1"/>
          <p:nvPr>
            <p:custDataLst>
              <p:tags r:id="rId11"/>
            </p:custDataLst>
          </p:nvPr>
        </p:nvSpPr>
        <p:spPr>
          <a:xfrm>
            <a:off x="8395018" y="5164138"/>
            <a:ext cx="1447800" cy="492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电荷数</a:t>
            </a:r>
          </a:p>
        </p:txBody>
      </p:sp>
      <p:sp>
        <p:nvSpPr>
          <p:cNvPr id="41997" name="Rectangle 17"/>
          <p:cNvSpPr/>
          <p:nvPr>
            <p:custDataLst>
              <p:tags r:id="rId12"/>
            </p:custDataLst>
          </p:nvPr>
        </p:nvSpPr>
        <p:spPr>
          <a:xfrm>
            <a:off x="6531293" y="3608388"/>
            <a:ext cx="342900" cy="30956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anchor="ctr" anchorCtr="0"/>
          <a:lstStyle/>
          <a:p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8" grpId="0" animBg="1"/>
      <p:bldP spid="71689" grpId="0" animBg="1"/>
      <p:bldP spid="71691" grpId="0" animBg="1"/>
      <p:bldP spid="71692" grpId="0" animBg="1"/>
      <p:bldP spid="716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65125"/>
            <a:ext cx="140208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pPr algn="l"/>
            <a:r>
              <a:rPr lang="zh-CN" altLang="en-US" sz="2600">
                <a:latin typeface="宋体" panose="02010600030101010101" pitchFamily="2" charset="-122"/>
                <a:ea typeface="黑体" panose="02010609060101010101" pitchFamily="49" charset="-122"/>
              </a:rPr>
              <a:t>仔细观察下面的图片：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8389938" y="1393825"/>
            <a:ext cx="3802062" cy="479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None/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水滴石穿 →水磨石头</a:t>
            </a:r>
          </a:p>
        </p:txBody>
      </p:sp>
      <p:sp>
        <p:nvSpPr>
          <p:cNvPr id="59396" name="Text Box 4"/>
          <p:cNvSpPr txBox="1"/>
          <p:nvPr>
            <p:custDataLst>
              <p:tags r:id="rId3"/>
            </p:custDataLst>
          </p:nvPr>
        </p:nvSpPr>
        <p:spPr>
          <a:xfrm>
            <a:off x="1985963" y="2884488"/>
            <a:ext cx="2400300" cy="230695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水冲刷石头时间长了，为什么能使石头表面变得圆滑？</a:t>
            </a:r>
          </a:p>
        </p:txBody>
      </p:sp>
      <p:pic>
        <p:nvPicPr>
          <p:cNvPr id="59397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62500" y="2184400"/>
            <a:ext cx="5176838" cy="370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72706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77503" y="1649730"/>
            <a:ext cx="2232025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lum contrast="29999"/>
          </a:blip>
          <a:srcRect b="10771"/>
          <a:stretch>
            <a:fillRect/>
          </a:stretch>
        </p:blipFill>
        <p:spPr>
          <a:xfrm>
            <a:off x="2461578" y="4216718"/>
            <a:ext cx="2952750" cy="1897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Text Box 4"/>
          <p:cNvSpPr txBox="1"/>
          <p:nvPr>
            <p:custDataLst>
              <p:tags r:id="rId4"/>
            </p:custDataLst>
          </p:nvPr>
        </p:nvSpPr>
        <p:spPr>
          <a:xfrm>
            <a:off x="6074728" y="2195830"/>
            <a:ext cx="3916362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原子核是由质子和中子组成的，质子带正电，中子不带电，质子和中子的质量差不多。</a:t>
            </a:r>
          </a:p>
        </p:txBody>
      </p:sp>
      <p:sp>
        <p:nvSpPr>
          <p:cNvPr id="43012" name="Text Box 5"/>
          <p:cNvSpPr txBox="1"/>
          <p:nvPr>
            <p:custDataLst>
              <p:tags r:id="rId5"/>
            </p:custDataLst>
          </p:nvPr>
        </p:nvSpPr>
        <p:spPr>
          <a:xfrm>
            <a:off x="2999740" y="908368"/>
            <a:ext cx="5967413" cy="49212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质子和中子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4403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lum contrast="24000"/>
          </a:blip>
          <a:stretch>
            <a:fillRect/>
          </a:stretch>
        </p:blipFill>
        <p:spPr>
          <a:xfrm>
            <a:off x="2063433" y="764223"/>
            <a:ext cx="4289425" cy="541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9" name="Text Box 3"/>
          <p:cNvSpPr txBox="1"/>
          <p:nvPr>
            <p:custDataLst>
              <p:tags r:id="rId3"/>
            </p:custDataLst>
          </p:nvPr>
        </p:nvSpPr>
        <p:spPr>
          <a:xfrm>
            <a:off x="6686233" y="1737360"/>
            <a:ext cx="3159125" cy="1292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质子由两个上夸克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和一个下夸克组成</a:t>
            </a:r>
          </a:p>
        </p:txBody>
      </p:sp>
      <p:sp>
        <p:nvSpPr>
          <p:cNvPr id="75780" name="Text Box 4"/>
          <p:cNvSpPr txBox="1"/>
          <p:nvPr>
            <p:custDataLst>
              <p:tags r:id="rId4"/>
            </p:custDataLst>
          </p:nvPr>
        </p:nvSpPr>
        <p:spPr>
          <a:xfrm>
            <a:off x="6686233" y="3623310"/>
            <a:ext cx="3157537" cy="1292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中子由两个下夸克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和一个上夸克组成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2" name="Group 2"/>
          <p:cNvGrpSpPr/>
          <p:nvPr>
            <p:custDataLst>
              <p:tags r:id="rId2"/>
            </p:custDataLst>
          </p:nvPr>
        </p:nvGrpSpPr>
        <p:grpSpPr>
          <a:xfrm>
            <a:off x="4722813" y="1829753"/>
            <a:ext cx="1296987" cy="1295400"/>
            <a:chOff x="2109" y="1071"/>
            <a:chExt cx="920" cy="1043"/>
          </a:xfrm>
        </p:grpSpPr>
        <p:pic>
          <p:nvPicPr>
            <p:cNvPr id="45058" name="Picture 3" descr="原子的核式结构　a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4"/>
            <a:srcRect r="52052"/>
            <a:stretch>
              <a:fillRect/>
            </a:stretch>
          </p:blipFill>
          <p:spPr>
            <a:xfrm>
              <a:off x="2109" y="1434"/>
              <a:ext cx="656" cy="680"/>
            </a:xfrm>
            <a:prstGeom prst="rect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5059" name="Text Box 4"/>
            <p:cNvSpPr txBox="1"/>
            <p:nvPr>
              <p:custDataLst>
                <p:tags r:id="rId32"/>
              </p:custDataLst>
            </p:nvPr>
          </p:nvSpPr>
          <p:spPr>
            <a:xfrm>
              <a:off x="2109" y="1071"/>
              <a:ext cx="920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原子</a:t>
              </a:r>
            </a:p>
          </p:txBody>
        </p:sp>
      </p:grpSp>
      <p:grpSp>
        <p:nvGrpSpPr>
          <p:cNvPr id="3" name="Group 5"/>
          <p:cNvGrpSpPr/>
          <p:nvPr>
            <p:custDataLst>
              <p:tags r:id="rId3"/>
            </p:custDataLst>
          </p:nvPr>
        </p:nvGrpSpPr>
        <p:grpSpPr>
          <a:xfrm>
            <a:off x="5299075" y="4780915"/>
            <a:ext cx="1819275" cy="1371600"/>
            <a:chOff x="2426" y="2568"/>
            <a:chExt cx="1146" cy="864"/>
          </a:xfrm>
        </p:grpSpPr>
        <p:pic>
          <p:nvPicPr>
            <p:cNvPr id="45061" name="Picture 6" descr="3 copy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>
              <a:grayscl/>
            </a:blip>
            <a:stretch>
              <a:fillRect/>
            </a:stretch>
          </p:blipFill>
          <p:spPr>
            <a:xfrm>
              <a:off x="2438" y="2568"/>
              <a:ext cx="590" cy="576"/>
            </a:xfrm>
            <a:prstGeom prst="rect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5062" name="Text Box 7"/>
            <p:cNvSpPr txBox="1"/>
            <p:nvPr>
              <p:custDataLst>
                <p:tags r:id="rId30"/>
              </p:custDataLst>
            </p:nvPr>
          </p:nvSpPr>
          <p:spPr>
            <a:xfrm>
              <a:off x="2426" y="3142"/>
              <a:ext cx="114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原子核</a:t>
              </a:r>
            </a:p>
          </p:txBody>
        </p:sp>
      </p:grpSp>
      <p:grpSp>
        <p:nvGrpSpPr>
          <p:cNvPr id="4" name="Group 8"/>
          <p:cNvGrpSpPr/>
          <p:nvPr>
            <p:custDataLst>
              <p:tags r:id="rId4"/>
            </p:custDataLst>
          </p:nvPr>
        </p:nvGrpSpPr>
        <p:grpSpPr>
          <a:xfrm>
            <a:off x="7315200" y="2909253"/>
            <a:ext cx="1873250" cy="1006475"/>
            <a:chOff x="3696" y="1797"/>
            <a:chExt cx="1180" cy="634"/>
          </a:xfrm>
        </p:grpSpPr>
        <p:sp>
          <p:nvSpPr>
            <p:cNvPr id="45064" name="Oval 9"/>
            <p:cNvSpPr/>
            <p:nvPr>
              <p:custDataLst>
                <p:tags r:id="rId27"/>
              </p:custDataLst>
            </p:nvPr>
          </p:nvSpPr>
          <p:spPr>
            <a:xfrm>
              <a:off x="3696" y="2069"/>
              <a:ext cx="362" cy="36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065" name="Text Box 10"/>
            <p:cNvSpPr txBox="1"/>
            <p:nvPr>
              <p:custDataLst>
                <p:tags r:id="rId28"/>
              </p:custDataLst>
            </p:nvPr>
          </p:nvSpPr>
          <p:spPr>
            <a:xfrm>
              <a:off x="3742" y="1797"/>
              <a:ext cx="113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质子</a:t>
              </a:r>
            </a:p>
          </p:txBody>
        </p:sp>
      </p:grpSp>
      <p:grpSp>
        <p:nvGrpSpPr>
          <p:cNvPr id="5" name="Group 11"/>
          <p:cNvGrpSpPr/>
          <p:nvPr>
            <p:custDataLst>
              <p:tags r:id="rId5"/>
            </p:custDataLst>
          </p:nvPr>
        </p:nvGrpSpPr>
        <p:grpSpPr>
          <a:xfrm>
            <a:off x="2347913" y="1685290"/>
            <a:ext cx="1228725" cy="1535113"/>
            <a:chOff x="476" y="1253"/>
            <a:chExt cx="726" cy="967"/>
          </a:xfrm>
        </p:grpSpPr>
        <p:sp>
          <p:nvSpPr>
            <p:cNvPr id="45067" name="AutoShape 12"/>
            <p:cNvSpPr/>
            <p:nvPr>
              <p:custDataLst>
                <p:tags r:id="rId25"/>
              </p:custDataLst>
            </p:nvPr>
          </p:nvSpPr>
          <p:spPr>
            <a:xfrm>
              <a:off x="476" y="1253"/>
              <a:ext cx="726" cy="635"/>
            </a:xfrm>
            <a:prstGeom prst="hexagon">
              <a:avLst>
                <a:gd name="adj" fmla="val 28582"/>
                <a:gd name="vf" fmla="val 11547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病毒</a:t>
              </a:r>
            </a:p>
          </p:txBody>
        </p:sp>
        <p:sp>
          <p:nvSpPr>
            <p:cNvPr id="45068" name="Text Box 13"/>
            <p:cNvSpPr txBox="1"/>
            <p:nvPr>
              <p:custDataLst>
                <p:tags r:id="rId26"/>
              </p:custDataLst>
            </p:nvPr>
          </p:nvSpPr>
          <p:spPr>
            <a:xfrm>
              <a:off x="521" y="1970"/>
              <a:ext cx="51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r>
                <a:rPr lang="en-US" altLang="zh-CN" sz="20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-7 </a:t>
              </a: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78862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347913" y="4493578"/>
            <a:ext cx="1008062" cy="982662"/>
          </a:xfrm>
          <a:prstGeom prst="rect">
            <a:avLst/>
          </a:prstGeom>
          <a:noFill/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8863" name="Text Box 15"/>
          <p:cNvSpPr txBox="1"/>
          <p:nvPr>
            <p:custDataLst>
              <p:tags r:id="rId7"/>
            </p:custDataLst>
          </p:nvPr>
        </p:nvSpPr>
        <p:spPr>
          <a:xfrm>
            <a:off x="2338388" y="5558790"/>
            <a:ext cx="13335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</a:t>
            </a:r>
          </a:p>
        </p:txBody>
      </p:sp>
      <p:sp>
        <p:nvSpPr>
          <p:cNvPr id="78864" name="Text Box 16"/>
          <p:cNvSpPr txBox="1"/>
          <p:nvPr>
            <p:custDataLst>
              <p:tags r:id="rId8"/>
            </p:custDataLst>
          </p:nvPr>
        </p:nvSpPr>
        <p:spPr>
          <a:xfrm>
            <a:off x="3106738" y="5469890"/>
            <a:ext cx="15176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-10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endParaRPr lang="en-US" altLang="zh-CN" sz="20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65" name="Text Box 17"/>
          <p:cNvSpPr txBox="1"/>
          <p:nvPr>
            <p:custDataLst>
              <p:tags r:id="rId9"/>
            </p:custDataLst>
          </p:nvPr>
        </p:nvSpPr>
        <p:spPr>
          <a:xfrm>
            <a:off x="5299075" y="3110865"/>
            <a:ext cx="12509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-10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endParaRPr lang="en-US" altLang="zh-CN" sz="20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66" name="Text Box 18"/>
          <p:cNvSpPr txBox="1"/>
          <p:nvPr>
            <p:custDataLst>
              <p:tags r:id="rId10"/>
            </p:custDataLst>
          </p:nvPr>
        </p:nvSpPr>
        <p:spPr>
          <a:xfrm>
            <a:off x="4435475" y="5558790"/>
            <a:ext cx="14414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-14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endParaRPr lang="en-US" altLang="zh-CN" sz="20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67" name="Text Box 19"/>
          <p:cNvSpPr txBox="1"/>
          <p:nvPr>
            <p:custDataLst>
              <p:tags r:id="rId11"/>
            </p:custDataLst>
          </p:nvPr>
        </p:nvSpPr>
        <p:spPr>
          <a:xfrm>
            <a:off x="7820025" y="3255328"/>
            <a:ext cx="13906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-15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endParaRPr lang="en-US" altLang="zh-CN" sz="20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Group 20"/>
          <p:cNvGrpSpPr/>
          <p:nvPr>
            <p:custDataLst>
              <p:tags r:id="rId12"/>
            </p:custDataLst>
          </p:nvPr>
        </p:nvGrpSpPr>
        <p:grpSpPr>
          <a:xfrm>
            <a:off x="9259888" y="3990340"/>
            <a:ext cx="1060450" cy="1008063"/>
            <a:chOff x="4604" y="2432"/>
            <a:chExt cx="668" cy="635"/>
          </a:xfrm>
        </p:grpSpPr>
        <p:sp>
          <p:nvSpPr>
            <p:cNvPr id="45076" name="Oval 21"/>
            <p:cNvSpPr/>
            <p:nvPr>
              <p:custDataLst>
                <p:tags r:id="rId23"/>
              </p:custDataLst>
            </p:nvPr>
          </p:nvSpPr>
          <p:spPr>
            <a:xfrm>
              <a:off x="4604" y="2795"/>
              <a:ext cx="272" cy="272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077" name="Text Box 22"/>
            <p:cNvSpPr txBox="1"/>
            <p:nvPr>
              <p:custDataLst>
                <p:tags r:id="rId24"/>
              </p:custDataLst>
            </p:nvPr>
          </p:nvSpPr>
          <p:spPr>
            <a:xfrm>
              <a:off x="4636" y="2432"/>
              <a:ext cx="6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夸克</a:t>
              </a:r>
            </a:p>
          </p:txBody>
        </p:sp>
      </p:grpSp>
      <p:sp>
        <p:nvSpPr>
          <p:cNvPr id="78872" name="Line 24"/>
          <p:cNvSpPr/>
          <p:nvPr>
            <p:custDataLst>
              <p:tags r:id="rId13"/>
            </p:custDataLst>
          </p:nvPr>
        </p:nvSpPr>
        <p:spPr>
          <a:xfrm>
            <a:off x="2851150" y="3198178"/>
            <a:ext cx="288925" cy="1079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78873" name="Line 25"/>
          <p:cNvSpPr/>
          <p:nvPr>
            <p:custDataLst>
              <p:tags r:id="rId14"/>
            </p:custDataLst>
          </p:nvPr>
        </p:nvSpPr>
        <p:spPr>
          <a:xfrm flipV="1">
            <a:off x="3427413" y="3198178"/>
            <a:ext cx="1584325" cy="14398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78874" name="Line 26"/>
          <p:cNvSpPr/>
          <p:nvPr>
            <p:custDataLst>
              <p:tags r:id="rId15"/>
            </p:custDataLst>
          </p:nvPr>
        </p:nvSpPr>
        <p:spPr>
          <a:xfrm>
            <a:off x="5227638" y="3198178"/>
            <a:ext cx="503237" cy="15113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78875" name="Line 27"/>
          <p:cNvSpPr/>
          <p:nvPr>
            <p:custDataLst>
              <p:tags r:id="rId16"/>
            </p:custDataLst>
          </p:nvPr>
        </p:nvSpPr>
        <p:spPr>
          <a:xfrm flipV="1">
            <a:off x="6164263" y="3845878"/>
            <a:ext cx="1366837" cy="9350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78876" name="Line 28"/>
          <p:cNvSpPr/>
          <p:nvPr>
            <p:custDataLst>
              <p:tags r:id="rId17"/>
            </p:custDataLst>
          </p:nvPr>
        </p:nvSpPr>
        <p:spPr>
          <a:xfrm>
            <a:off x="7891463" y="3772853"/>
            <a:ext cx="1296987" cy="7921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5084" name="Text Box 29"/>
          <p:cNvSpPr txBox="1"/>
          <p:nvPr>
            <p:custDataLst>
              <p:tags r:id="rId18"/>
            </p:custDataLst>
          </p:nvPr>
        </p:nvSpPr>
        <p:spPr>
          <a:xfrm>
            <a:off x="4765675" y="805815"/>
            <a:ext cx="2940050" cy="490538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微观世界的尺度</a:t>
            </a:r>
          </a:p>
        </p:txBody>
      </p:sp>
      <p:grpSp>
        <p:nvGrpSpPr>
          <p:cNvPr id="7" name="Group 30"/>
          <p:cNvGrpSpPr/>
          <p:nvPr>
            <p:custDataLst>
              <p:tags r:id="rId19"/>
            </p:custDataLst>
          </p:nvPr>
        </p:nvGrpSpPr>
        <p:grpSpPr>
          <a:xfrm>
            <a:off x="2347913" y="1685290"/>
            <a:ext cx="1228725" cy="1535113"/>
            <a:chOff x="476" y="1253"/>
            <a:chExt cx="726" cy="967"/>
          </a:xfrm>
        </p:grpSpPr>
        <p:sp>
          <p:nvSpPr>
            <p:cNvPr id="45086" name="AutoShape 31"/>
            <p:cNvSpPr/>
            <p:nvPr>
              <p:custDataLst>
                <p:tags r:id="rId21"/>
              </p:custDataLst>
            </p:nvPr>
          </p:nvSpPr>
          <p:spPr>
            <a:xfrm>
              <a:off x="476" y="1253"/>
              <a:ext cx="726" cy="635"/>
            </a:xfrm>
            <a:prstGeom prst="hexagon">
              <a:avLst>
                <a:gd name="adj" fmla="val 28582"/>
                <a:gd name="vf" fmla="val 11547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病毒</a:t>
              </a:r>
            </a:p>
          </p:txBody>
        </p:sp>
        <p:sp>
          <p:nvSpPr>
            <p:cNvPr id="45087" name="Text Box 32"/>
            <p:cNvSpPr txBox="1"/>
            <p:nvPr>
              <p:custDataLst>
                <p:tags r:id="rId22"/>
              </p:custDataLst>
            </p:nvPr>
          </p:nvSpPr>
          <p:spPr>
            <a:xfrm>
              <a:off x="521" y="1970"/>
              <a:ext cx="51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r>
                <a:rPr lang="en-US" altLang="zh-CN" sz="20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-7 </a:t>
              </a: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78881" name="Picture 3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347913" y="4493578"/>
            <a:ext cx="1008062" cy="982662"/>
          </a:xfrm>
          <a:prstGeom prst="rect">
            <a:avLst/>
          </a:prstGeom>
          <a:noFill/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/>
      <p:bldP spid="78864" grpId="0"/>
      <p:bldP spid="78865" grpId="0"/>
      <p:bldP spid="78866" grpId="0"/>
      <p:bldP spid="788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b088d032?vcp=1&amp;pid=8947fd69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物质是由分子和原子构成的</a:t>
            </a:r>
            <a:endParaRPr lang="en-US" altLang="zh-CN" sz="3467"/>
          </a:p>
        </p:txBody>
      </p:sp>
      <p:sp>
        <p:nvSpPr>
          <p:cNvPr id="3" name="QC_5_BD.1_1#5d0414db1?vcp=1&amp;vis=1&amp;pid=bb088d032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古希腊哲学家德谟克里特猜想，大块物体是由极小的物质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微粒组成的，并把这种物质微粒叫做(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_1#5d0414db1.bracket?vcp=1&amp;vis=1&amp;pid=bb088d032&amp;color=0,0,0&amp;vpa=1&amp;vtp=1"/>
          <p:cNvSpPr/>
          <p:nvPr>
            <p:custDataLst>
              <p:tags r:id="rId3"/>
            </p:custDataLst>
          </p:nvPr>
        </p:nvSpPr>
        <p:spPr>
          <a:xfrm>
            <a:off x="75487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1_2#5d0414db1.choices?vcp=1&amp;vis=1&amp;pid=bb088d032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66221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  <a:tabLst>
                <a:tab pos="2776831" algn="l"/>
                <a:tab pos="5519795" algn="l"/>
                <a:tab pos="826276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微粒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电子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_1#aa78800e6?vcp=1&amp;vis=1&amp;pid=bb088d032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1174043"/>
            <a:ext cx="10752672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关于分子，下列说法正确的是(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5_BD.3_1#aa78800e6?vcp=1&amp;vis=1&amp;pid=bb088d032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324835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4_1#aa78800e6.bracket?vcp=1&amp;vis=1&amp;pid=bb088d032&amp;color=0,0,0&amp;vpa=2&amp;vtp=1"/>
          <p:cNvSpPr/>
          <p:nvPr>
            <p:custDataLst>
              <p:tags r:id="rId3"/>
            </p:custDataLst>
          </p:nvPr>
        </p:nvSpPr>
        <p:spPr>
          <a:xfrm>
            <a:off x="8209154" y="1158803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3_2#aa78800e6.choices?vcp=1&amp;vis=1&amp;pid=bb088d032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1902683"/>
            <a:ext cx="10753344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分子是组成物质的最小微粒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分子是不能再分的最小微粒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分子是能保持物质化学性质不变的最小微粒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分子是人们为了描述物质内部结构而想象出来的模型，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实际并不存在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5_1#e5fe0e981?vcp=1&amp;vis=1&amp;pid=bb088d032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205623"/>
                <a:ext cx="10752672" cy="43637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“气溶胶”是悬浮在空气中的固态或液态微小颗粒，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直径大约在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0.001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～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μm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之间，能传播真菌和病毒，可能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会导致一些地区疾病的流行和爆发。“气溶胶”颗粒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（填“是”或“不是”）分子；其中直径在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μm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下的颗粒随着直径的减小被人吸入后，在肺内滞留的概率大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大增加，对肺的伤害较大。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5_1#e5fe0e981?vcp=1&amp;vis=1&amp;pid=bb088d03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205623"/>
                <a:ext cx="10752672" cy="4363720"/>
              </a:xfrm>
              <a:prstGeom prst="rect">
                <a:avLst/>
              </a:prstGeom>
              <a:blipFill>
                <a:blip r:embed="rId9"/>
                <a:stretch>
                  <a:fillRect l="-2268" r="-1757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5_1#e5fe0e981?vcp=1&amp;vis=1&amp;pid=bb088d032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1351927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AN.6_1#e5fe0e981.blank?vcp=1&amp;vis=1&amp;pid=bb088d032&amp;color=0,0,0&amp;vpa=3&amp;vtp=1&amp;bbb=1"/>
          <p:cNvSpPr/>
          <p:nvPr>
            <p:custDataLst>
              <p:tags r:id="rId3"/>
            </p:custDataLst>
          </p:nvPr>
        </p:nvSpPr>
        <p:spPr>
          <a:xfrm>
            <a:off x="9635786" y="265850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不是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7_1#e5fe0e981.blank?vcp=1&amp;vis=1&amp;pid=bb088d032&amp;color=0,0,0&amp;vpa=4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8873404" y="3531839"/>
                <a:ext cx="1755395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2×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N.7_1#e5fe0e981.blank?vcp=1&amp;vis=1&amp;pid=bb088d032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873404" y="3531839"/>
                <a:ext cx="1755395" cy="471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42879a95?vcp=1&amp;pid=8947fd69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“解剖”原子</a:t>
            </a:r>
            <a:endParaRPr lang="en-US" altLang="zh-CN" sz="3467"/>
          </a:p>
        </p:txBody>
      </p:sp>
      <p:sp>
        <p:nvSpPr>
          <p:cNvPr id="3" name="QC_5_BD.8_1#5451148b8?vcp=1&amp;vis=1&amp;pid=d42879a95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855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[2023·宿迁期中]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发现中子的人是(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9_1#5451148b8.bracket?vcp=1&amp;vis=1&amp;pid=d42879a95&amp;color=0,0,0&amp;vpa=5&amp;vtp=1"/>
          <p:cNvSpPr/>
          <p:nvPr>
            <p:custDataLst>
              <p:tags r:id="rId3"/>
            </p:custDataLst>
          </p:nvPr>
        </p:nvSpPr>
        <p:spPr>
          <a:xfrm>
            <a:off x="7447154" y="1402615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8_2#5451148b8.choices?vcp=1&amp;vis=1&amp;pid=d42879a95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150365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汤姆生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卢瑟福</a:t>
            </a:r>
            <a:endParaRPr lang="en-US" altLang="zh-CN" sz="320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查德威克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盖尔曼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0_1#024f2fcd3?vcp=1&amp;vis=1&amp;pid=d42879a9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18909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1911年，卢瑟福提出了原子的“核式结构”模型。下列关于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这个模型的说法正确的是(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11_1#024f2fcd3.bracket?vcp=1&amp;vis=1&amp;pid=d42879a95&amp;color=0,0,0&amp;vpa=6&amp;vtp=1"/>
          <p:cNvSpPr/>
          <p:nvPr>
            <p:custDataLst>
              <p:tags r:id="rId2"/>
            </p:custDataLst>
          </p:nvPr>
        </p:nvSpPr>
        <p:spPr>
          <a:xfrm>
            <a:off x="5499821" y="1548735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4" name="QC_5_BD.10_2#024f2fcd3.choices?vcp=1&amp;vis=1&amp;pid=d42879a95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2295325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原子核位于原子的中心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原子核带负电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电子静止在原子核周围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原子核不可以再分</a:t>
            </a:r>
            <a:endParaRPr lang="en-US" altLang="zh-CN" sz="3200"/>
          </a:p>
        </p:txBody>
      </p:sp>
      <p:sp>
        <p:nvSpPr>
          <p:cNvPr id="5" name="QC_5_AS.12_1#024f2fcd3?vcp=1&amp;vis=1&amp;pid=d42879a95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3766831"/>
            <a:ext cx="10753344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原子是由位于中心带正电的原子核和绕原子核高速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旋转的带负电的电子构成的，故A正确，B、C错误。原子核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由质子和中子构成，故D错误。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3_1#0b6288297?vcp=1&amp;vis=1&amp;pid=d42879a95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1714047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图中，与原子结构模型最为接近的是(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14_1#0b6288297.bracket?vcp=1&amp;vis=1&amp;pid=d42879a95&amp;color=0,0,0&amp;vpa=7&amp;vtp=1"/>
          <p:cNvSpPr/>
          <p:nvPr>
            <p:custDataLst>
              <p:tags r:id="rId2"/>
            </p:custDataLst>
          </p:nvPr>
        </p:nvSpPr>
        <p:spPr>
          <a:xfrm>
            <a:off x="8039821" y="1698807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C_5_BD.13_2#0b6288297.choice_image?htil=1&amp;vcp=1&amp;vis=1&amp;pid=d42879a9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088" y="2516347"/>
            <a:ext cx="1950720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13_3#0b6288297?htil=1&amp;vcp=1&amp;vis=1&amp;pid=d42879a95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43451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西红柿</a:t>
            </a:r>
            <a:endParaRPr lang="en-US" altLang="zh-CN" sz="3200"/>
          </a:p>
        </p:txBody>
      </p:sp>
      <p:pic>
        <p:nvPicPr>
          <p:cNvPr id="6" name="QC_5_BD.13_4#0b6288297.choice_image?htil=1&amp;vcp=1&amp;vis=1&amp;pid=d42879a95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4448" y="2516347"/>
            <a:ext cx="2328672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5_BD.13_5#0b6288297?htil=1&amp;vcp=1&amp;vis=1&amp;pid=d42879a95&amp;color=0,0,0&amp;vtp=1&amp;bbb=1"/>
          <p:cNvSpPr/>
          <p:nvPr>
            <p:custDataLst>
              <p:tags r:id="rId6"/>
            </p:custDataLst>
          </p:nvPr>
        </p:nvSpPr>
        <p:spPr>
          <a:xfrm>
            <a:off x="3413760" y="43451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西瓜</a:t>
            </a:r>
            <a:endParaRPr lang="en-US" altLang="zh-CN" sz="3200"/>
          </a:p>
        </p:txBody>
      </p:sp>
      <p:pic>
        <p:nvPicPr>
          <p:cNvPr id="8" name="QC_5_BD.13_6#0b6288297.choice_image?htil=1&amp;vcp=1&amp;vis=1&amp;pid=d42879a95&amp;color=0,0,0&amp;tib=255,255,255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304" y="2516347"/>
            <a:ext cx="2389632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5_BD.13_7#0b6288297?htil=1&amp;vcp=1&amp;vis=1&amp;pid=d42879a95&amp;color=0,0,0&amp;vtp=1&amp;bbb=1"/>
          <p:cNvSpPr/>
          <p:nvPr>
            <p:custDataLst>
              <p:tags r:id="rId8"/>
            </p:custDataLst>
          </p:nvPr>
        </p:nvSpPr>
        <p:spPr>
          <a:xfrm>
            <a:off x="6096000" y="43451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面包</a:t>
            </a:r>
            <a:endParaRPr lang="en-US" altLang="zh-CN" sz="3200"/>
          </a:p>
        </p:txBody>
      </p:sp>
      <p:pic>
        <p:nvPicPr>
          <p:cNvPr id="10" name="QC_5_BD.13_8#0b6288297.choice_image?htil=1&amp;vcp=1&amp;vis=1&amp;pid=d42879a95&amp;color=0,0,0&amp;tib=255,255,255&amp;vtp=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4960" y="2516347"/>
            <a:ext cx="1853184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QC_5_BD.13_9#0b6288297?htil=1&amp;vcp=1&amp;vis=1&amp;pid=d42879a95&amp;color=0,0,0&amp;vtp=1&amp;bbb=1"/>
          <p:cNvSpPr/>
          <p:nvPr>
            <p:custDataLst>
              <p:tags r:id="rId10"/>
            </p:custDataLst>
          </p:nvPr>
        </p:nvSpPr>
        <p:spPr>
          <a:xfrm>
            <a:off x="8778240" y="4345147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太阳系</a:t>
            </a:r>
            <a:endParaRPr lang="en-US" altLang="zh-CN" sz="3200"/>
          </a:p>
        </p:txBody>
      </p:sp>
      <p:sp>
        <p:nvSpPr>
          <p:cNvPr id="12" name="object 54">
            <a:hlinkClick r:id="rId1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5_1#e13b666e9?vcp=1&amp;vis=1&amp;pid=d42879a95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818993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下列结构图正确的是(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16_1#e13b666e9.bracket?vcp=1&amp;vis=1&amp;pid=d42879a95&amp;color=0,0,0&amp;vpa=8&amp;vtp=1"/>
          <p:cNvSpPr/>
          <p:nvPr>
            <p:custDataLst>
              <p:tags r:id="rId2"/>
            </p:custDataLst>
          </p:nvPr>
        </p:nvSpPr>
        <p:spPr>
          <a:xfrm>
            <a:off x="5211954" y="803752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4" name="QC_5_BD.15_2#e13b666e9.choices?vcp=1&amp;vis=1&amp;pid=d42879a95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1451959"/>
            <a:ext cx="10752672" cy="22971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20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51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1466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1466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1466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5" name="QC_5_BD.15_2#e13b666e9.choice_image?vcp=1&amp;vis=1&amp;pid=d42879a95&amp;color=0,0,0&amp;tib=255,255,255&amp;iip=3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6008" y="2722975"/>
            <a:ext cx="128016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15_2#e13b666e9.choice_image?vcp=1&amp;vis=1&amp;pid=d42879a95&amp;color=0,0,0&amp;tib=255,255,255&amp;iip=4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188" y="1455007"/>
            <a:ext cx="2645664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15_2#e13b666e9.choice_image?vcp=1&amp;vis=1&amp;pid=d42879a95&amp;color=0,0,0&amp;tib=255,255,255&amp;iip=5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5113" y="1625695"/>
            <a:ext cx="2621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15_2#e13b666e9.choice_image?vcp=1&amp;vis=1&amp;pid=d42879a95&amp;color=0,0,0&amp;tib=255,255,255&amp;iip=6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4847" y="2564479"/>
            <a:ext cx="1146048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5_AS.17_1#e13b666e9?vcp=1&amp;vis=1&amp;pid=d42879a95&amp;color=0,0,0&amp;vtp=1&amp;bbb=1&amp;hb=1"/>
          <p:cNvSpPr/>
          <p:nvPr>
            <p:custDataLst>
              <p:tags r:id="rId8"/>
            </p:custDataLst>
          </p:nvPr>
        </p:nvSpPr>
        <p:spPr>
          <a:xfrm>
            <a:off x="719328" y="3761665"/>
            <a:ext cx="10753344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原子由原子核和核外电子组成，电子围绕原子核做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高速旋转；而原子核由质子和中子组成，故C正确，A、B、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D错误。</a:t>
            </a:r>
            <a:endParaRPr lang="en-US" altLang="zh-CN" sz="3200"/>
          </a:p>
        </p:txBody>
      </p:sp>
      <p:sp>
        <p:nvSpPr>
          <p:cNvPr id="10" name="object 54">
            <a:hlinkClick r:id="rId16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1039813"/>
            <a:ext cx="36544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铜像→变小，变光滑</a:t>
            </a:r>
          </a:p>
        </p:txBody>
      </p:sp>
      <p:pic>
        <p:nvPicPr>
          <p:cNvPr id="60419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2975" y="1100138"/>
            <a:ext cx="3578225" cy="477837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0420" name="Text Box 4"/>
          <p:cNvSpPr txBox="1"/>
          <p:nvPr>
            <p:custDataLst>
              <p:tags r:id="rId3"/>
            </p:custDataLst>
          </p:nvPr>
        </p:nvSpPr>
        <p:spPr>
          <a:xfrm>
            <a:off x="2225675" y="3014663"/>
            <a:ext cx="3038475" cy="175323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为什么铜像的手被摸多了，会变小变光亮？</a:t>
            </a:r>
          </a:p>
        </p:txBody>
      </p:sp>
      <p:sp>
        <p:nvSpPr>
          <p:cNvPr id="39940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8_1#24fe70a7a?vcp=1&amp;vis=1&amp;pid=d42879a9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病毒具有极强的传播与复制能力，由于人与人之间的近距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离交流，飞沫传播成为其重要的传播方式之一。下面关于飞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沫、病毒、原子核、分子按照空间尺度由大到小排序正确的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19_1#24fe70a7a.bracket?vcp=1&amp;vis=1&amp;pid=d42879a95&amp;color=0,0,0&amp;vpa=9&amp;vtp=1"/>
          <p:cNvSpPr/>
          <p:nvPr>
            <p:custDataLst>
              <p:tags r:id="rId2"/>
            </p:custDataLst>
          </p:nvPr>
        </p:nvSpPr>
        <p:spPr>
          <a:xfrm>
            <a:off x="1452754" y="2615185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4" name="QC_5_BD.18_2#24fe70a7a.choices?vcp=1&amp;vis=1&amp;pid=d42879a95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3272366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病毒、分子、原子核、飞沫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飞沫、原子核、病毒、分子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飞沫、病毒、分子、原子核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原子核、病毒、飞沫、分子</a:t>
            </a:r>
            <a:endParaRPr lang="en-US" altLang="zh-CN" sz="3200"/>
          </a:p>
        </p:txBody>
      </p:sp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4_BD.20_1#0366f6206?sp=1&amp;vcp=1&amp;vis=1&amp;pid=95be2430e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994973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9.[2023·广东]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如图是氦的原子模型示意图，原子核是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核外电子是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，其中带负电的是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。（均填“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”）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4_BD.20_1#0366f6206?sp=1&amp;vcp=1&amp;vis=1&amp;pid=95be2430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994973"/>
                <a:ext cx="10753344" cy="1377865"/>
              </a:xfrm>
              <a:prstGeom prst="rect">
                <a:avLst/>
              </a:prstGeom>
              <a:blipFill>
                <a:blip r:embed="rId10"/>
                <a:stretch>
                  <a:fillRect l="-2268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4_AN.21_1#0366f6206.blank?vcp=1&amp;vis=1&amp;pid=95be2430e&amp;color=0,0,0&amp;vpa=10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10233743" y="1093522"/>
                <a:ext cx="485056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4_AN.21_1#0366f6206.blank?vcp=1&amp;vis=1&amp;pid=95be2430e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0233743" y="1093522"/>
                <a:ext cx="485056" cy="471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4_AN.22_1#0366f6206.blank?vcp=1&amp;vis=1&amp;pid=95be2430e&amp;color=0,0,0&amp;vpa=11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2833878" y="1825805"/>
                <a:ext cx="46964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4_AN.22_1#0366f6206.blank?vcp=1&amp;vis=1&amp;pid=95be2430e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833878" y="1825805"/>
                <a:ext cx="469647" cy="471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4_AN.24_1#0366f6206.blank?vcp=1&amp;vis=1&amp;pid=95be2430e&amp;color=0,0,0&amp;vpa=12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6694679" y="1825805"/>
                <a:ext cx="46964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4_AN.24_1#0366f6206.blank?vcp=1&amp;vis=1&amp;pid=95be2430e&amp;color=0,0,0&amp;vpa=12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694679" y="1825805"/>
                <a:ext cx="469647" cy="4712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4_BD.23_1#0366f6206?vcp=1&amp;vis=1&amp;pid=95be2430e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1168" y="2555885"/>
            <a:ext cx="4157472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4_BD.25_1#2756c2e78?vcp=1&amp;vis=1&amp;pid=95be2430e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8"/>
                <a:ext cx="10753344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10.有一种粗测油分子直径的方法，叫油膜法。现将一滴体积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mm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的油滴在水面上，让其均匀散开，其扩散面积可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达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3 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。根据这些数据，估算油分子的直径为多大？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（提示：油在水面上散开后，形成薄油层）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4_BD.25_1#2756c2e78?vcp=1&amp;vis=1&amp;pid=95be2430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536448"/>
                <a:ext cx="10753344" cy="2873587"/>
              </a:xfrm>
              <a:prstGeom prst="rect">
                <a:avLst/>
              </a:prstGeom>
              <a:blipFill>
                <a:blip r:embed="rId7"/>
                <a:stretch>
                  <a:fillRect l="-2268" r="-1644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4_AN.26_1#2756c2e78?vcp=1&amp;vis=1&amp;pid=95be2430e&amp;color=0,0,0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3465237"/>
                <a:ext cx="10753344" cy="22264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【解】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据题知，可以把薄油层看成是一层油分子并排在一起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组成的，则油膜的厚度等于油分子的直径，所以油分子的直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d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1 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mm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3×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6</m:t>
                            </m:r>
                          </m:sup>
                        </m:sSup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mm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≈3.3×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−7</m:t>
                        </m:r>
                      </m:sup>
                    </m:sSup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4_AN.26_1#2756c2e78?vcp=1&amp;vis=1&amp;pid=95be2430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3465237"/>
                <a:ext cx="10753344" cy="2226480"/>
              </a:xfrm>
              <a:prstGeom prst="rect">
                <a:avLst/>
              </a:prstGeom>
              <a:blipFill>
                <a:blip r:embed="rId9"/>
                <a:stretch>
                  <a:fillRect l="-2268" r="-680" b="-6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993900" y="3494088"/>
            <a:ext cx="1254125" cy="1198879"/>
          </a:xfrm>
          <a:prstGeom prst="rightArrowCallou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分子可以再分</a:t>
            </a:r>
          </a:p>
        </p:txBody>
      </p:sp>
      <p:sp>
        <p:nvSpPr>
          <p:cNvPr id="46082" name="文本框 2"/>
          <p:cNvSpPr txBox="1"/>
          <p:nvPr>
            <p:custDataLst>
              <p:tags r:id="rId2"/>
            </p:custDataLst>
          </p:nvPr>
        </p:nvSpPr>
        <p:spPr>
          <a:xfrm>
            <a:off x="3248025" y="3678238"/>
            <a:ext cx="119380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原子的结构</a:t>
            </a:r>
          </a:p>
        </p:txBody>
      </p:sp>
      <p:sp>
        <p:nvSpPr>
          <p:cNvPr id="46083" name="文本框 3"/>
          <p:cNvSpPr txBox="1"/>
          <p:nvPr>
            <p:custDataLst>
              <p:tags r:id="rId3"/>
            </p:custDataLst>
          </p:nvPr>
        </p:nvSpPr>
        <p:spPr>
          <a:xfrm>
            <a:off x="4578350" y="2449513"/>
            <a:ext cx="1649413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原子结构两种模型</a:t>
            </a:r>
          </a:p>
        </p:txBody>
      </p:sp>
      <p:sp>
        <p:nvSpPr>
          <p:cNvPr id="46084" name="文本框 4"/>
          <p:cNvSpPr txBox="1"/>
          <p:nvPr>
            <p:custDataLst>
              <p:tags r:id="rId4"/>
            </p:custDataLst>
          </p:nvPr>
        </p:nvSpPr>
        <p:spPr>
          <a:xfrm>
            <a:off x="4578350" y="4754563"/>
            <a:ext cx="164941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核内电子</a:t>
            </a:r>
          </a:p>
        </p:txBody>
      </p:sp>
      <p:sp>
        <p:nvSpPr>
          <p:cNvPr id="46085" name="文本框 5"/>
          <p:cNvSpPr txBox="1"/>
          <p:nvPr>
            <p:custDataLst>
              <p:tags r:id="rId5"/>
            </p:custDataLst>
          </p:nvPr>
        </p:nvSpPr>
        <p:spPr>
          <a:xfrm>
            <a:off x="6297613" y="1619250"/>
            <a:ext cx="3656012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汤姆生原子模型</a:t>
            </a: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（不成立）</a:t>
            </a:r>
          </a:p>
        </p:txBody>
      </p:sp>
      <p:sp>
        <p:nvSpPr>
          <p:cNvPr id="46086" name="文本框 6"/>
          <p:cNvSpPr txBox="1"/>
          <p:nvPr>
            <p:custDataLst>
              <p:tags r:id="rId6"/>
            </p:custDataLst>
          </p:nvPr>
        </p:nvSpPr>
        <p:spPr>
          <a:xfrm>
            <a:off x="6297613" y="3279775"/>
            <a:ext cx="1839912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卢瑟福原子模型（成立）</a:t>
            </a:r>
          </a:p>
        </p:txBody>
      </p:sp>
      <p:sp>
        <p:nvSpPr>
          <p:cNvPr id="46087" name="文本框 7"/>
          <p:cNvSpPr txBox="1"/>
          <p:nvPr>
            <p:custDataLst>
              <p:tags r:id="rId7"/>
            </p:custDataLst>
          </p:nvPr>
        </p:nvSpPr>
        <p:spPr>
          <a:xfrm>
            <a:off x="8388350" y="3095625"/>
            <a:ext cx="49212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原子核</a:t>
            </a:r>
          </a:p>
        </p:txBody>
      </p:sp>
      <p:sp>
        <p:nvSpPr>
          <p:cNvPr id="46088" name="文本框 8"/>
          <p:cNvSpPr txBox="1"/>
          <p:nvPr>
            <p:custDataLst>
              <p:tags r:id="rId8"/>
            </p:custDataLst>
          </p:nvPr>
        </p:nvSpPr>
        <p:spPr>
          <a:xfrm>
            <a:off x="9191625" y="2547938"/>
            <a:ext cx="8318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质子</a:t>
            </a:r>
          </a:p>
        </p:txBody>
      </p:sp>
      <p:sp>
        <p:nvSpPr>
          <p:cNvPr id="46089" name="文本框 9"/>
          <p:cNvSpPr txBox="1"/>
          <p:nvPr>
            <p:custDataLst>
              <p:tags r:id="rId9"/>
            </p:custDataLst>
          </p:nvPr>
        </p:nvSpPr>
        <p:spPr>
          <a:xfrm>
            <a:off x="9191625" y="4110038"/>
            <a:ext cx="8826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中子</a:t>
            </a:r>
          </a:p>
        </p:txBody>
      </p:sp>
      <p:sp>
        <p:nvSpPr>
          <p:cNvPr id="46090" name="AutoShape 14"/>
          <p:cNvSpPr/>
          <p:nvPr>
            <p:custDataLst>
              <p:tags r:id="rId10"/>
            </p:custDataLst>
          </p:nvPr>
        </p:nvSpPr>
        <p:spPr>
          <a:xfrm>
            <a:off x="4440238" y="2947988"/>
            <a:ext cx="136525" cy="2111375"/>
          </a:xfrm>
          <a:prstGeom prst="leftBrace">
            <a:avLst>
              <a:gd name="adj1" fmla="val 69020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1" name="AutoShape 14"/>
          <p:cNvSpPr/>
          <p:nvPr>
            <p:custDataLst>
              <p:tags r:id="rId11"/>
            </p:custDataLst>
          </p:nvPr>
        </p:nvSpPr>
        <p:spPr>
          <a:xfrm>
            <a:off x="6091238" y="1993900"/>
            <a:ext cx="136525" cy="1684338"/>
          </a:xfrm>
          <a:prstGeom prst="leftBrace">
            <a:avLst>
              <a:gd name="adj1" fmla="val 69111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左箭头 14"/>
          <p:cNvSpPr/>
          <p:nvPr>
            <p:custDataLst>
              <p:tags r:id="rId12"/>
            </p:custDataLst>
          </p:nvPr>
        </p:nvSpPr>
        <p:spPr>
          <a:xfrm flipH="1">
            <a:off x="8027988" y="3494088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93" name="AutoShape 14"/>
          <p:cNvSpPr/>
          <p:nvPr>
            <p:custDataLst>
              <p:tags r:id="rId13"/>
            </p:custDataLst>
          </p:nvPr>
        </p:nvSpPr>
        <p:spPr>
          <a:xfrm>
            <a:off x="8934450" y="2754313"/>
            <a:ext cx="136525" cy="1684337"/>
          </a:xfrm>
          <a:prstGeom prst="leftBrace">
            <a:avLst>
              <a:gd name="adj1" fmla="val 69111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4" name="文本框 4103"/>
          <p:cNvSpPr txBox="1"/>
          <p:nvPr>
            <p:custDataLst>
              <p:tags r:id="rId14"/>
            </p:custDataLst>
          </p:nvPr>
        </p:nvSpPr>
        <p:spPr>
          <a:xfrm>
            <a:off x="191453" y="4044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1154113"/>
            <a:ext cx="2255838" cy="381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铁铲</a:t>
            </a:r>
          </a:p>
        </p:txBody>
      </p:sp>
      <p:sp>
        <p:nvSpPr>
          <p:cNvPr id="61443" name="Text Box 3"/>
          <p:cNvSpPr txBox="1"/>
          <p:nvPr>
            <p:custDataLst>
              <p:tags r:id="rId2"/>
            </p:custDataLst>
          </p:nvPr>
        </p:nvSpPr>
        <p:spPr>
          <a:xfrm>
            <a:off x="4191000" y="1154113"/>
            <a:ext cx="4295775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铁铲用久了，为什么会变薄？</a:t>
            </a:r>
          </a:p>
        </p:txBody>
      </p:sp>
      <p:pic>
        <p:nvPicPr>
          <p:cNvPr id="61444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79650" y="1916113"/>
            <a:ext cx="7620000" cy="374332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4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677863"/>
            <a:ext cx="3698875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4.花园→花香弥漫</a:t>
            </a:r>
          </a:p>
        </p:txBody>
      </p:sp>
      <p:sp>
        <p:nvSpPr>
          <p:cNvPr id="62467" name="Text Box 3"/>
          <p:cNvSpPr txBox="1"/>
          <p:nvPr>
            <p:custDataLst>
              <p:tags r:id="rId2"/>
            </p:custDataLst>
          </p:nvPr>
        </p:nvSpPr>
        <p:spPr>
          <a:xfrm>
            <a:off x="3071813" y="1212850"/>
            <a:ext cx="5472112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走进花园，为什么很远就能闻到花香？</a:t>
            </a:r>
          </a:p>
        </p:txBody>
      </p:sp>
      <p:pic>
        <p:nvPicPr>
          <p:cNvPr id="62468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71813" y="1773238"/>
            <a:ext cx="5943600" cy="44577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469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71813" y="1773238"/>
            <a:ext cx="2678112" cy="35052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989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7686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7663" y="682625"/>
            <a:ext cx="2127250" cy="21272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491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83413" y="682625"/>
            <a:ext cx="1952625" cy="21923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492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60663" y="2874963"/>
            <a:ext cx="2381250" cy="23812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493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99263" y="2970213"/>
            <a:ext cx="2320925" cy="2320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8" name="WordArt 6"/>
          <p:cNvSpPr>
            <a:spLocks noTextEdit="1"/>
          </p:cNvSpPr>
          <p:nvPr>
            <p:custDataLst>
              <p:tags r:id="rId5"/>
            </p:custDataLst>
          </p:nvPr>
        </p:nvSpPr>
        <p:spPr>
          <a:xfrm rot="-2007486">
            <a:off x="5519738" y="2420938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sq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63495" name="Text Box 7"/>
          <p:cNvSpPr txBox="1"/>
          <p:nvPr>
            <p:custDataLst>
              <p:tags r:id="rId6"/>
            </p:custDataLst>
          </p:nvPr>
        </p:nvSpPr>
        <p:spPr>
          <a:xfrm>
            <a:off x="2149475" y="5291138"/>
            <a:ext cx="789305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这些日常生活现象，也许我们知其然而不知其所以然，它们有什么共同特点？</a:t>
            </a:r>
          </a:p>
        </p:txBody>
      </p:sp>
      <p:sp>
        <p:nvSpPr>
          <p:cNvPr id="43015" name="文本框 4103"/>
          <p:cNvSpPr txBox="1"/>
          <p:nvPr>
            <p:custDataLst>
              <p:tags r:id="rId7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8463" y="404813"/>
            <a:ext cx="11793537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共同特点</a:t>
            </a:r>
          </a:p>
        </p:txBody>
      </p:sp>
      <p:sp>
        <p:nvSpPr>
          <p:cNvPr id="64515" name="Text Box 3"/>
          <p:cNvSpPr txBox="1"/>
          <p:nvPr>
            <p:custDataLst>
              <p:tags r:id="rId2"/>
            </p:custDataLst>
          </p:nvPr>
        </p:nvSpPr>
        <p:spPr>
          <a:xfrm>
            <a:off x="3516630" y="2349500"/>
            <a:ext cx="5273675" cy="73723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共同特点：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物质一点一点地散失</a:t>
            </a:r>
          </a:p>
        </p:txBody>
      </p:sp>
      <p:sp>
        <p:nvSpPr>
          <p:cNvPr id="64516" name="Text Box 4"/>
          <p:cNvSpPr txBox="1"/>
          <p:nvPr>
            <p:custDataLst>
              <p:tags r:id="rId3"/>
            </p:custDataLst>
          </p:nvPr>
        </p:nvSpPr>
        <p:spPr>
          <a:xfrm>
            <a:off x="4097179" y="3357563"/>
            <a:ext cx="4094480" cy="13836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反过来，我们可以猜想：</a:t>
            </a: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物质是怎样组成的？</a:t>
            </a:r>
          </a:p>
        </p:txBody>
      </p:sp>
      <p:sp>
        <p:nvSpPr>
          <p:cNvPr id="9221" name="WordArt 5"/>
          <p:cNvSpPr>
            <a:spLocks noTextEdit="1"/>
          </p:cNvSpPr>
          <p:nvPr>
            <p:custDataLst>
              <p:tags r:id="rId4"/>
            </p:custDataLst>
          </p:nvPr>
        </p:nvSpPr>
        <p:spPr>
          <a:xfrm rot="-2007486">
            <a:off x="8605838" y="1068388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64518" name="Text Box 6"/>
          <p:cNvSpPr txBox="1"/>
          <p:nvPr>
            <p:custDataLst>
              <p:tags r:id="rId5"/>
            </p:custDataLst>
          </p:nvPr>
        </p:nvSpPr>
        <p:spPr>
          <a:xfrm>
            <a:off x="4327525" y="4535488"/>
            <a:ext cx="1574800" cy="7835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</a:t>
            </a:r>
          </a:p>
        </p:txBody>
      </p:sp>
      <p:sp>
        <p:nvSpPr>
          <p:cNvPr id="64519" name="AutoShape 7"/>
          <p:cNvSpPr/>
          <p:nvPr>
            <p:custDataLst>
              <p:tags r:id="rId6"/>
            </p:custDataLst>
          </p:nvPr>
        </p:nvSpPr>
        <p:spPr>
          <a:xfrm>
            <a:off x="5241925" y="4860925"/>
            <a:ext cx="1524000" cy="1524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3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20" name="Text Box 8"/>
          <p:cNvSpPr txBox="1"/>
          <p:nvPr>
            <p:custDataLst>
              <p:tags r:id="rId7"/>
            </p:custDataLst>
          </p:nvPr>
        </p:nvSpPr>
        <p:spPr>
          <a:xfrm>
            <a:off x="6842125" y="4535488"/>
            <a:ext cx="2112963" cy="7835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微粒</a:t>
            </a:r>
          </a:p>
        </p:txBody>
      </p:sp>
      <p:sp>
        <p:nvSpPr>
          <p:cNvPr id="44040" name="文本框 4103"/>
          <p:cNvSpPr txBox="1"/>
          <p:nvPr>
            <p:custDataLst>
              <p:tags r:id="rId8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8" grpId="0"/>
      <p:bldP spid="64519" grpId="0" animBg="1"/>
      <p:bldP spid="645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3"/>
          <p:cNvSpPr txBox="1"/>
          <p:nvPr>
            <p:custDataLst>
              <p:tags r:id="rId1"/>
            </p:custDataLst>
          </p:nvPr>
        </p:nvSpPr>
        <p:spPr>
          <a:xfrm>
            <a:off x="2322195" y="2419350"/>
            <a:ext cx="771398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知道物质都是由分子组成；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知道分子是保持物质化学性质不变的最小微粒；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了解大多数分子直径的数量级。</a:t>
            </a:r>
          </a:p>
        </p:txBody>
      </p:sp>
      <p:sp>
        <p:nvSpPr>
          <p:cNvPr id="45058" name="文本框 4"/>
          <p:cNvSpPr txBox="1"/>
          <p:nvPr>
            <p:custDataLst>
              <p:tags r:id="rId2"/>
            </p:custDataLst>
          </p:nvPr>
        </p:nvSpPr>
        <p:spPr>
          <a:xfrm>
            <a:off x="4947920" y="1593850"/>
            <a:ext cx="198310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5059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76.xml><?xml version="1.0" encoding="utf-8"?>
<p:tagLst xmlns:p="http://schemas.openxmlformats.org/presentationml/2006/main">
  <p:tag name="AS_UNIQUEID" val="164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80.xml><?xml version="1.0" encoding="utf-8"?>
<p:tagLst xmlns:p="http://schemas.openxmlformats.org/presentationml/2006/main">
  <p:tag name="AS_UNIQUEID" val="164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47.xml><?xml version="1.0" encoding="utf-8"?>
<p:tagLst xmlns:p="http://schemas.openxmlformats.org/presentationml/2006/main">
  <p:tag name="AS_UNIQUEID" val="1715"/>
</p:tagLst>
</file>

<file path=ppt/tags/tag449.xml><?xml version="1.0" encoding="utf-8"?>
<p:tagLst xmlns:p="http://schemas.openxmlformats.org/presentationml/2006/main">
  <p:tag name="AS_UNIQUEID" val="17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51.xml><?xml version="1.0" encoding="utf-8"?>
<p:tagLst xmlns:p="http://schemas.openxmlformats.org/presentationml/2006/main">
  <p:tag name="AS_UNIQUEID" val="1719"/>
</p:tagLst>
</file>

<file path=ppt/tags/tag453.xml><?xml version="1.0" encoding="utf-8"?>
<p:tagLst xmlns:p="http://schemas.openxmlformats.org/presentationml/2006/main">
  <p:tag name="AS_UNIQUEID" val="17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62.xml><?xml version="1.0" encoding="utf-8"?>
<p:tagLst xmlns:p="http://schemas.openxmlformats.org/presentationml/2006/main">
  <p:tag name="AS_UNIQUEID" val="1730"/>
</p:tagLst>
</file>

<file path=ppt/tags/tag464.xml><?xml version="1.0" encoding="utf-8"?>
<p:tagLst xmlns:p="http://schemas.openxmlformats.org/presentationml/2006/main">
  <p:tag name="AS_UNIQUEID" val="17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3223</Words>
  <Application>Microsoft Office PowerPoint</Application>
  <PresentationFormat>宽屏</PresentationFormat>
  <Paragraphs>319</Paragraphs>
  <Slides>44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方正粗黑宋简体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2_自定义设计方案</vt:lpstr>
      <vt:lpstr>6_自定义设计方案</vt:lpstr>
      <vt:lpstr>Equation.DSMT4</vt:lpstr>
      <vt:lpstr>PowerPoint 演示文稿</vt:lpstr>
      <vt:lpstr>PowerPoint 演示文稿</vt:lpstr>
      <vt:lpstr>仔细观察下面的图片：</vt:lpstr>
      <vt:lpstr>PowerPoint 演示文稿</vt:lpstr>
      <vt:lpstr>PowerPoint 演示文稿</vt:lpstr>
      <vt:lpstr>PowerPoint 演示文稿</vt:lpstr>
      <vt:lpstr>PowerPoint 演示文稿</vt:lpstr>
      <vt:lpstr>共同特点</vt:lpstr>
      <vt:lpstr>PowerPoint 演示文稿</vt:lpstr>
      <vt:lpstr>PowerPoint 演示文稿</vt:lpstr>
      <vt:lpstr>PowerPoint 演示文稿</vt:lpstr>
      <vt:lpstr>PowerPoint 演示文稿</vt:lpstr>
      <vt:lpstr>物质是由分子构成的</vt:lpstr>
      <vt:lpstr>分子的大小</vt:lpstr>
      <vt:lpstr>PowerPoint 演示文稿</vt:lpstr>
      <vt:lpstr>PowerPoint 演示文稿</vt:lpstr>
      <vt:lpstr>PowerPoint 演示文稿</vt:lpstr>
      <vt:lpstr>PowerPoint 演示文稿</vt:lpstr>
      <vt:lpstr>原子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2025-04-08T07:15:38Z</cp:lastPrinted>
  <dcterms:created xsi:type="dcterms:W3CDTF">2025-04-08T07:15:38Z</dcterms:created>
  <dcterms:modified xsi:type="dcterms:W3CDTF">2025-04-22T14:16:16Z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