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4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5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6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7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8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9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0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1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2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3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4.xml" ContentType="application/vnd.openxmlformats-officedocument.presentationml.notesSlide+xml"/>
  <Override PartName="/ppt/tags/tag422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5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16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17.xml" ContentType="application/vnd.openxmlformats-officedocument.presentationml.notesSlide+xml"/>
  <Override PartName="/ppt/tags/tag442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18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5.xml" ContentType="application/vnd.openxmlformats-officedocument.presentationml.tags+xml"/>
  <Override PartName="/ppt/tags/tag457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19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9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0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1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22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3.xml" ContentType="application/vnd.openxmlformats-officedocument.presentationml.notesSlide+xml"/>
  <Override PartName="/ppt/tags/tag495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24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25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6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27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28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7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29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7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15.xml" ContentType="application/vnd.openxmlformats-officedocument.presentationml.tags+xml"/>
  <Override PartName="/ppt/tags/tag423.xml" ContentType="application/vnd.openxmlformats-officedocument.presentationml.tags+xml"/>
  <Override PartName="/ppt/tags/tag438.xml" ContentType="application/vnd.openxmlformats-officedocument.presentationml.tags+xml"/>
  <Override PartName="/ppt/tags/tag441.xml" ContentType="application/vnd.openxmlformats-officedocument.presentationml.tags+xml"/>
  <Override PartName="/ppt/tags/tag443.xml" ContentType="application/vnd.openxmlformats-officedocument.presentationml.tags+xml"/>
  <Override PartName="/ppt/tags/tag451.xml" ContentType="application/vnd.openxmlformats-officedocument.presentationml.tags+xml"/>
  <Override PartName="/ppt/tags/tag454.xml" ContentType="application/vnd.openxmlformats-officedocument.presentationml.tags+xml"/>
  <Override PartName="/ppt/tags/tag456.xml" ContentType="application/vnd.openxmlformats-officedocument.presentationml.tags+xml"/>
  <Override PartName="/ppt/tags/tag458.xml" ContentType="application/vnd.openxmlformats-officedocument.presentationml.tags+xml"/>
  <Override PartName="/ppt/tags/tag465.xml" ContentType="application/vnd.openxmlformats-officedocument.presentationml.tags+xml"/>
  <Override PartName="/ppt/tags/tag468.xml" ContentType="application/vnd.openxmlformats-officedocument.presentationml.tags+xml"/>
  <Override PartName="/ppt/tags/tag470.xml" ContentType="application/vnd.openxmlformats-officedocument.presentationml.tags+xml"/>
  <Override PartName="/ppt/tags/tag477.xml" ContentType="application/vnd.openxmlformats-officedocument.presentationml.tags+xml"/>
  <Override PartName="/ppt/tags/tag486.xml" ContentType="application/vnd.openxmlformats-officedocument.presentationml.tags+xml"/>
  <Override PartName="/ppt/tags/tag496.xml" ContentType="application/vnd.openxmlformats-officedocument.presentationml.tags+xml"/>
  <Override PartName="/ppt/tags/tag522.xml" ContentType="application/vnd.openxmlformats-officedocument.presentationml.tags+xml"/>
  <Override PartName="/ppt/tags/tag533.xml" ContentType="application/vnd.openxmlformats-officedocument.presentationml.tags+xml"/>
  <Override PartName="/ppt/tags/tag536.xml" ContentType="application/vnd.openxmlformats-officedocument.presentationml.tags+xml"/>
  <Override PartName="/ppt/tags/tag538.xml" ContentType="application/vnd.openxmlformats-officedocument.presentationml.tags+xml"/>
  <Override PartName="/ppt/tags/tag546.xml" ContentType="application/vnd.openxmlformats-officedocument.presentationml.tags+xml"/>
  <Override PartName="/ppt/tags/tag548.xml" ContentType="application/vnd.openxmlformats-officedocument.presentationml.tags+xml"/>
  <Override PartName="/ppt/tags/tag556.xml" ContentType="application/vnd.openxmlformats-officedocument.presentationml.tags+xml"/>
  <Override PartName="/ppt/tags/tag560.xml" ContentType="application/vnd.openxmlformats-officedocument.presentationml.tags+xml"/>
  <Override PartName="/ppt/tags/tag567.xml" ContentType="application/vnd.openxmlformats-officedocument.presentationml.tags+xml"/>
  <Override PartName="/ppt/tags/tag575.xml" ContentType="application/vnd.openxmlformats-officedocument.presentationml.tags+xml"/>
  <Override PartName="/ppt/tags/tag597.xml" ContentType="application/vnd.openxmlformats-officedocument.presentationml.tags+xml"/>
  <Override PartName="/ppt/tags/tag607.xml" ContentType="application/vnd.openxmlformats-officedocument.presentationml.tags+xml"/>
  <Override PartName="/ppt/tags/tag614.xml" ContentType="application/vnd.openxmlformats-officedocument.presentationml.tags+xml"/>
  <Override PartName="/ppt/tags/tag6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6"/>
  </p:notesMasterIdLst>
  <p:sldIdLst>
    <p:sldId id="549" r:id="rId3"/>
    <p:sldId id="605" r:id="rId4"/>
    <p:sldId id="902" r:id="rId5"/>
    <p:sldId id="884" r:id="rId6"/>
    <p:sldId id="885" r:id="rId7"/>
    <p:sldId id="857" r:id="rId8"/>
    <p:sldId id="868" r:id="rId9"/>
    <p:sldId id="860" r:id="rId10"/>
    <p:sldId id="870" r:id="rId11"/>
    <p:sldId id="871" r:id="rId12"/>
    <p:sldId id="872" r:id="rId13"/>
    <p:sldId id="882" r:id="rId14"/>
    <p:sldId id="861" r:id="rId15"/>
    <p:sldId id="874" r:id="rId16"/>
    <p:sldId id="864" r:id="rId17"/>
    <p:sldId id="865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6" r:id="rId42"/>
    <p:sldId id="280" r:id="rId43"/>
    <p:sldId id="883" r:id="rId44"/>
    <p:sldId id="550" r:id="rId45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902"/>
            <p14:sldId id="884"/>
            <p14:sldId id="885"/>
            <p14:sldId id="857"/>
            <p14:sldId id="868"/>
            <p14:sldId id="860"/>
            <p14:sldId id="870"/>
            <p14:sldId id="871"/>
            <p14:sldId id="872"/>
            <p14:sldId id="882"/>
            <p14:sldId id="861"/>
            <p14:sldId id="874"/>
            <p14:sldId id="864"/>
            <p14:sldId id="86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6"/>
            <p14:sldId id="280"/>
            <p14:sldId id="883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2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2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tags" Target="../tags/tag495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6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5" Type="http://schemas.openxmlformats.org/officeDocument/2006/relationships/slide" Target="../slides/slide36.xml"/><Relationship Id="rId4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5" Type="http://schemas.openxmlformats.org/officeDocument/2006/relationships/slide" Target="../slides/slide37.xml"/><Relationship Id="rId4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5" Type="http://schemas.openxmlformats.org/officeDocument/2006/relationships/slide" Target="../slides/slide38.xml"/><Relationship Id="rId4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5" Type="http://schemas.openxmlformats.org/officeDocument/2006/relationships/slide" Target="../slides/slide39.xml"/><Relationship Id="rId4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5" Type="http://schemas.openxmlformats.org/officeDocument/2006/relationships/slide" Target="../slides/slide41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789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5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3993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6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017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15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222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222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16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audio" Target="../media/audio4.wav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audio" Target="../media/audio3.wav"/><Relationship Id="rId2" Type="http://schemas.openxmlformats.org/officeDocument/2006/relationships/tags" Target="../tags/tag269.xml"/><Relationship Id="rId16" Type="http://schemas.openxmlformats.org/officeDocument/2006/relationships/audio" Target="../media/audio2.wav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" Type="http://schemas.openxmlformats.org/officeDocument/2006/relationships/tags" Target="../tags/tag284.xml"/><Relationship Id="rId21" Type="http://schemas.openxmlformats.org/officeDocument/2006/relationships/tags" Target="../tags/tag30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29" Type="http://schemas.openxmlformats.org/officeDocument/2006/relationships/tags" Target="../tags/tag310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tags" Target="../tags/tag312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8" Type="http://schemas.openxmlformats.org/officeDocument/2006/relationships/tags" Target="../tags/tag2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16.jpe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oleObject" Target="../embeddings/oleObject3.bin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image" Target="../media/image17.wmf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oleObject" Target="../embeddings/oleObject2.bin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344.xml"/><Relationship Id="rId7" Type="http://schemas.openxmlformats.org/officeDocument/2006/relationships/image" Target="../media/image19.jpeg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tags" Target="../tags/tag35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7" Type="http://schemas.openxmlformats.org/officeDocument/2006/relationships/slide" Target="slide2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7" Type="http://schemas.openxmlformats.org/officeDocument/2006/relationships/image" Target="../media/image22.jpe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79.xml"/><Relationship Id="rId7" Type="http://schemas.openxmlformats.org/officeDocument/2006/relationships/tags" Target="../tags/tag415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image" Target="../media/image24.jpeg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image" Target="../media/image26.png"/><Relationship Id="rId17" Type="http://schemas.openxmlformats.org/officeDocument/2006/relationships/slide" Target="slide2.xml"/><Relationship Id="rId2" Type="http://schemas.openxmlformats.org/officeDocument/2006/relationships/tags" Target="../tags/tag384.xml"/><Relationship Id="rId16" Type="http://schemas.openxmlformats.org/officeDocument/2006/relationships/image" Target="../media/image27.jpe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423.xml"/><Relationship Id="rId5" Type="http://schemas.openxmlformats.org/officeDocument/2006/relationships/tags" Target="../tags/tag387.xml"/><Relationship Id="rId15" Type="http://schemas.openxmlformats.org/officeDocument/2006/relationships/image" Target="../media/image26.jpeg"/><Relationship Id="rId10" Type="http://schemas.openxmlformats.org/officeDocument/2006/relationships/notesSlide" Target="../notesSlides/notesSlide10.xml"/><Relationship Id="rId4" Type="http://schemas.openxmlformats.org/officeDocument/2006/relationships/tags" Target="../tags/tag38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tags" Target="../tags/tag443.xml"/><Relationship Id="rId3" Type="http://schemas.openxmlformats.org/officeDocument/2006/relationships/tags" Target="../tags/tag39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41.xml"/><Relationship Id="rId5" Type="http://schemas.openxmlformats.org/officeDocument/2006/relationships/tags" Target="../tags/tag398.xml"/><Relationship Id="rId15" Type="http://schemas.openxmlformats.org/officeDocument/2006/relationships/slide" Target="slide2.xml"/><Relationship Id="rId10" Type="http://schemas.openxmlformats.org/officeDocument/2006/relationships/image" Target="../media/image31.png"/><Relationship Id="rId4" Type="http://schemas.openxmlformats.org/officeDocument/2006/relationships/tags" Target="../tags/tag397.xml"/><Relationship Id="rId9" Type="http://schemas.openxmlformats.org/officeDocument/2006/relationships/tags" Target="../tags/tag438.xml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3" Type="http://schemas.openxmlformats.org/officeDocument/2006/relationships/tags" Target="../tags/tag405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36.png"/><Relationship Id="rId17" Type="http://schemas.openxmlformats.org/officeDocument/2006/relationships/image" Target="../media/image38.png"/><Relationship Id="rId2" Type="http://schemas.openxmlformats.org/officeDocument/2006/relationships/tags" Target="../tags/tag404.xml"/><Relationship Id="rId16" Type="http://schemas.openxmlformats.org/officeDocument/2006/relationships/tags" Target="../tags/tag458.xml"/><Relationship Id="rId1" Type="http://schemas.openxmlformats.org/officeDocument/2006/relationships/tags" Target="../tags/tag403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454.xml"/><Relationship Id="rId5" Type="http://schemas.openxmlformats.org/officeDocument/2006/relationships/tags" Target="../tags/tag407.xml"/><Relationship Id="rId10" Type="http://schemas.openxmlformats.org/officeDocument/2006/relationships/image" Target="../media/image28.jpeg"/><Relationship Id="rId4" Type="http://schemas.openxmlformats.org/officeDocument/2006/relationships/tags" Target="../tags/tag406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tags" Target="../tags/tag413.xml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414.xml"/><Relationship Id="rId9" Type="http://schemas.openxmlformats.org/officeDocument/2006/relationships/tags" Target="../tags/tag4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7" Type="http://schemas.openxmlformats.org/officeDocument/2006/relationships/image" Target="../media/image42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7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43.png"/><Relationship Id="rId5" Type="http://schemas.openxmlformats.org/officeDocument/2006/relationships/tags" Target="../tags/tag486.xml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33.xml"/><Relationship Id="rId7" Type="http://schemas.openxmlformats.org/officeDocument/2006/relationships/tags" Target="../tags/tag496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7.xml"/><Relationship Id="rId6" Type="http://schemas.openxmlformats.org/officeDocument/2006/relationships/image" Target="../media/image29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oleObject" Target="../embeddings/oleObject1.bin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image" Target="../media/image11.wmf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3" Type="http://schemas.openxmlformats.org/officeDocument/2006/relationships/tags" Target="../tags/tag457.xml"/><Relationship Id="rId7" Type="http://schemas.openxmlformats.org/officeDocument/2006/relationships/tags" Target="../tags/tag462.xml"/><Relationship Id="rId12" Type="http://schemas.openxmlformats.org/officeDocument/2006/relationships/image" Target="../media/image46.png"/><Relationship Id="rId2" Type="http://schemas.openxmlformats.org/officeDocument/2006/relationships/tags" Target="../tags/tag455.xml"/><Relationship Id="rId1" Type="http://schemas.openxmlformats.org/officeDocument/2006/relationships/tags" Target="../tags/tag453.xml"/><Relationship Id="rId6" Type="http://schemas.openxmlformats.org/officeDocument/2006/relationships/tags" Target="../tags/tag461.xml"/><Relationship Id="rId11" Type="http://schemas.openxmlformats.org/officeDocument/2006/relationships/tags" Target="../tags/tag522.xml"/><Relationship Id="rId5" Type="http://schemas.openxmlformats.org/officeDocument/2006/relationships/tags" Target="../tags/tag460.xml"/><Relationship Id="rId10" Type="http://schemas.openxmlformats.org/officeDocument/2006/relationships/image" Target="../media/image35.png"/><Relationship Id="rId4" Type="http://schemas.openxmlformats.org/officeDocument/2006/relationships/tags" Target="../tags/tag459.xml"/><Relationship Id="rId9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471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49.png"/><Relationship Id="rId2" Type="http://schemas.openxmlformats.org/officeDocument/2006/relationships/tags" Target="../tags/tag469.xml"/><Relationship Id="rId1" Type="http://schemas.openxmlformats.org/officeDocument/2006/relationships/tags" Target="../tags/tag467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536.xml"/><Relationship Id="rId5" Type="http://schemas.openxmlformats.org/officeDocument/2006/relationships/tags" Target="../tags/tag473.xml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tags" Target="../tags/tag472.xml"/><Relationship Id="rId9" Type="http://schemas.openxmlformats.org/officeDocument/2006/relationships/tags" Target="../tags/tag533.xml"/><Relationship Id="rId14" Type="http://schemas.openxmlformats.org/officeDocument/2006/relationships/tags" Target="../tags/tag53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3" Type="http://schemas.openxmlformats.org/officeDocument/2006/relationships/tags" Target="../tags/tag480.xml"/><Relationship Id="rId7" Type="http://schemas.openxmlformats.org/officeDocument/2006/relationships/image" Target="../media/image36.jpeg"/><Relationship Id="rId12" Type="http://schemas.openxmlformats.org/officeDocument/2006/relationships/slide" Target="slide2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548.xml"/><Relationship Id="rId4" Type="http://schemas.openxmlformats.org/officeDocument/2006/relationships/tags" Target="../tags/tag481.xml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488.xml"/><Relationship Id="rId7" Type="http://schemas.openxmlformats.org/officeDocument/2006/relationships/tags" Target="../tags/tag556.xml"/><Relationship Id="rId12" Type="http://schemas.openxmlformats.org/officeDocument/2006/relationships/image" Target="../media/image54.png"/><Relationship Id="rId2" Type="http://schemas.openxmlformats.org/officeDocument/2006/relationships/tags" Target="../tags/tag487.xml"/><Relationship Id="rId1" Type="http://schemas.openxmlformats.org/officeDocument/2006/relationships/tags" Target="../tags/tag485.xml"/><Relationship Id="rId6" Type="http://schemas.openxmlformats.org/officeDocument/2006/relationships/notesSlide" Target="../notesSlides/notesSlide22.xml"/><Relationship Id="rId11" Type="http://schemas.openxmlformats.org/officeDocument/2006/relationships/tags" Target="../tags/tag5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9.xml"/><Relationship Id="rId9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image" Target="../media/image55.png"/><Relationship Id="rId5" Type="http://schemas.openxmlformats.org/officeDocument/2006/relationships/tags" Target="../tags/tag567.xml"/><Relationship Id="rId4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3" Type="http://schemas.openxmlformats.org/officeDocument/2006/relationships/tags" Target="../tags/tag501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5" Type="http://schemas.openxmlformats.org/officeDocument/2006/relationships/tags" Target="../tags/tag503.xml"/><Relationship Id="rId10" Type="http://schemas.openxmlformats.org/officeDocument/2006/relationships/image" Target="../media/image37.jpeg"/><Relationship Id="rId4" Type="http://schemas.openxmlformats.org/officeDocument/2006/relationships/tags" Target="../tags/tag502.xml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509.xml"/><Relationship Id="rId7" Type="http://schemas.openxmlformats.org/officeDocument/2006/relationships/image" Target="../media/image22.jpeg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0.xml"/><Relationship Id="rId9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3" Type="http://schemas.openxmlformats.org/officeDocument/2006/relationships/tags" Target="../tags/tag516.xml"/><Relationship Id="rId7" Type="http://schemas.openxmlformats.org/officeDocument/2006/relationships/image" Target="../media/image46.jpeg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7.png"/><Relationship Id="rId4" Type="http://schemas.openxmlformats.org/officeDocument/2006/relationships/tags" Target="../tags/tag517.xml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tags" Target="../tags/tag521.xml"/><Relationship Id="rId6" Type="http://schemas.openxmlformats.org/officeDocument/2006/relationships/image" Target="../media/image46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image" Target="../media/image62.png"/><Relationship Id="rId5" Type="http://schemas.openxmlformats.org/officeDocument/2006/relationships/tags" Target="../tags/tag614.xml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4.xml"/><Relationship Id="rId5" Type="http://schemas.openxmlformats.org/officeDocument/2006/relationships/image" Target="../media/image63.png"/><Relationship Id="rId4" Type="http://schemas.openxmlformats.org/officeDocument/2006/relationships/tags" Target="../tags/tag6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539.xml"/><Relationship Id="rId7" Type="http://schemas.openxmlformats.org/officeDocument/2006/relationships/image" Target="../media/image23.jpeg"/><Relationship Id="rId2" Type="http://schemas.openxmlformats.org/officeDocument/2006/relationships/tags" Target="../tags/tag537.xml"/><Relationship Id="rId1" Type="http://schemas.openxmlformats.org/officeDocument/2006/relationships/tags" Target="../tags/tag53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0.xml"/><Relationship Id="rId9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47.xml"/><Relationship Id="rId7" Type="http://schemas.openxmlformats.org/officeDocument/2006/relationships/tags" Target="../tags/tag552.xml"/><Relationship Id="rId12" Type="http://schemas.openxmlformats.org/officeDocument/2006/relationships/tags" Target="../tags/tag558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51.xml"/><Relationship Id="rId11" Type="http://schemas.openxmlformats.org/officeDocument/2006/relationships/tags" Target="../tags/tag557.xml"/><Relationship Id="rId5" Type="http://schemas.openxmlformats.org/officeDocument/2006/relationships/tags" Target="../tags/tag550.xml"/><Relationship Id="rId10" Type="http://schemas.openxmlformats.org/officeDocument/2006/relationships/tags" Target="../tags/tag555.xml"/><Relationship Id="rId4" Type="http://schemas.openxmlformats.org/officeDocument/2006/relationships/tags" Target="../tags/tag549.xml"/><Relationship Id="rId9" Type="http://schemas.openxmlformats.org/officeDocument/2006/relationships/tags" Target="../tags/tag554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573.xml"/><Relationship Id="rId18" Type="http://schemas.openxmlformats.org/officeDocument/2006/relationships/tags" Target="../tags/tag579.xml"/><Relationship Id="rId26" Type="http://schemas.openxmlformats.org/officeDocument/2006/relationships/image" Target="../media/image57.png"/><Relationship Id="rId39" Type="http://schemas.openxmlformats.org/officeDocument/2006/relationships/image" Target="../media/image74.png"/><Relationship Id="rId21" Type="http://schemas.openxmlformats.org/officeDocument/2006/relationships/tags" Target="../tags/tag582.xml"/><Relationship Id="rId34" Type="http://schemas.openxmlformats.org/officeDocument/2006/relationships/image" Target="../media/image69.png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6" Type="http://schemas.openxmlformats.org/officeDocument/2006/relationships/tags" Target="../tags/tag577.xml"/><Relationship Id="rId20" Type="http://schemas.openxmlformats.org/officeDocument/2006/relationships/tags" Target="../tags/tag581.xml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1" Type="http://schemas.openxmlformats.org/officeDocument/2006/relationships/tags" Target="../tags/tag559.xml"/><Relationship Id="rId6" Type="http://schemas.openxmlformats.org/officeDocument/2006/relationships/tags" Target="../tags/tag565.xml"/><Relationship Id="rId11" Type="http://schemas.openxmlformats.org/officeDocument/2006/relationships/tags" Target="../tags/tag57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tags" Target="../tags/tag564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image" Target="../media/image60.png"/><Relationship Id="rId36" Type="http://schemas.openxmlformats.org/officeDocument/2006/relationships/image" Target="../media/image71.png"/><Relationship Id="rId10" Type="http://schemas.openxmlformats.org/officeDocument/2006/relationships/tags" Target="../tags/tag570.xml"/><Relationship Id="rId19" Type="http://schemas.openxmlformats.org/officeDocument/2006/relationships/tags" Target="../tags/tag580.xml"/><Relationship Id="rId31" Type="http://schemas.openxmlformats.org/officeDocument/2006/relationships/image" Target="../media/image66.png"/><Relationship Id="rId4" Type="http://schemas.openxmlformats.org/officeDocument/2006/relationships/tags" Target="../tags/tag563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3.xml"/><Relationship Id="rId27" Type="http://schemas.openxmlformats.org/officeDocument/2006/relationships/image" Target="../media/image58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tags" Target="../tags/tag568.xml"/><Relationship Id="rId3" Type="http://schemas.openxmlformats.org/officeDocument/2006/relationships/tags" Target="../tags/tag562.xml"/><Relationship Id="rId12" Type="http://schemas.openxmlformats.org/officeDocument/2006/relationships/tags" Target="../tags/tag572.xml"/><Relationship Id="rId17" Type="http://schemas.openxmlformats.org/officeDocument/2006/relationships/tags" Target="../tags/tag578.xml"/><Relationship Id="rId25" Type="http://schemas.openxmlformats.org/officeDocument/2006/relationships/audio" Target="../media/audio1.wav"/><Relationship Id="rId33" Type="http://schemas.openxmlformats.org/officeDocument/2006/relationships/image" Target="../media/image68.png"/><Relationship Id="rId38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12.jpe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tags" Target="../tags/tag148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42" Type="http://schemas.openxmlformats.org/officeDocument/2006/relationships/tags" Target="../tags/tag151.xml"/><Relationship Id="rId47" Type="http://schemas.openxmlformats.org/officeDocument/2006/relationships/tags" Target="../tags/tag156.xml"/><Relationship Id="rId50" Type="http://schemas.openxmlformats.org/officeDocument/2006/relationships/tags" Target="../tags/tag159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9" Type="http://schemas.openxmlformats.org/officeDocument/2006/relationships/tags" Target="../tags/tag138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37" Type="http://schemas.openxmlformats.org/officeDocument/2006/relationships/tags" Target="../tags/tag146.xml"/><Relationship Id="rId40" Type="http://schemas.openxmlformats.org/officeDocument/2006/relationships/tags" Target="../tags/tag149.xml"/><Relationship Id="rId45" Type="http://schemas.openxmlformats.org/officeDocument/2006/relationships/tags" Target="../tags/tag154.xml"/><Relationship Id="rId53" Type="http://schemas.openxmlformats.org/officeDocument/2006/relationships/image" Target="../media/image14.jpeg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4" Type="http://schemas.openxmlformats.org/officeDocument/2006/relationships/tags" Target="../tags/tag153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tags" Target="../tags/tag144.xml"/><Relationship Id="rId43" Type="http://schemas.openxmlformats.org/officeDocument/2006/relationships/tags" Target="../tags/tag152.xml"/><Relationship Id="rId48" Type="http://schemas.openxmlformats.org/officeDocument/2006/relationships/tags" Target="../tags/tag157.xml"/><Relationship Id="rId8" Type="http://schemas.openxmlformats.org/officeDocument/2006/relationships/tags" Target="../tags/tag117.xml"/><Relationship Id="rId51" Type="http://schemas.openxmlformats.org/officeDocument/2006/relationships/tags" Target="../tags/tag160.xml"/><Relationship Id="rId3" Type="http://schemas.openxmlformats.org/officeDocument/2006/relationships/tags" Target="../tags/tag112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38" Type="http://schemas.openxmlformats.org/officeDocument/2006/relationships/tags" Target="../tags/tag147.xml"/><Relationship Id="rId46" Type="http://schemas.openxmlformats.org/officeDocument/2006/relationships/tags" Target="../tags/tag155.xml"/><Relationship Id="rId20" Type="http://schemas.openxmlformats.org/officeDocument/2006/relationships/tags" Target="../tags/tag129.xml"/><Relationship Id="rId41" Type="http://schemas.openxmlformats.org/officeDocument/2006/relationships/tags" Target="../tags/tag150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tags" Target="../tags/tag145.xml"/><Relationship Id="rId49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10" Type="http://schemas.openxmlformats.org/officeDocument/2006/relationships/image" Target="../media/image15.jpeg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94.xml"/><Relationship Id="rId21" Type="http://schemas.openxmlformats.org/officeDocument/2006/relationships/tags" Target="../tags/tag189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16" Type="http://schemas.openxmlformats.org/officeDocument/2006/relationships/tags" Target="../tags/tag184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66" Type="http://schemas.openxmlformats.org/officeDocument/2006/relationships/tags" Target="../tags/tag234.xml"/><Relationship Id="rId74" Type="http://schemas.openxmlformats.org/officeDocument/2006/relationships/tags" Target="../tags/tag242.xml"/><Relationship Id="rId5" Type="http://schemas.openxmlformats.org/officeDocument/2006/relationships/tags" Target="../tags/tag173.xml"/><Relationship Id="rId61" Type="http://schemas.openxmlformats.org/officeDocument/2006/relationships/tags" Target="../tags/tag229.xml"/><Relationship Id="rId19" Type="http://schemas.openxmlformats.org/officeDocument/2006/relationships/tags" Target="../tags/tag18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tags" Target="../tags/tag241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9" Type="http://schemas.openxmlformats.org/officeDocument/2006/relationships/tags" Target="../tags/tag207.xml"/><Relationship Id="rId34" Type="http://schemas.openxmlformats.org/officeDocument/2006/relationships/tags" Target="../tags/tag202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76" Type="http://schemas.openxmlformats.org/officeDocument/2006/relationships/tags" Target="../tags/tag244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2" Type="http://schemas.openxmlformats.org/officeDocument/2006/relationships/tags" Target="../tags/tag170.xml"/><Relationship Id="rId29" Type="http://schemas.openxmlformats.org/officeDocument/2006/relationships/tags" Target="../tags/tag1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7.2.2</a:t>
              </a: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匀速直线运动和变速直线运动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运动和力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/>
          <p:nvPr>
            <p:custDataLst>
              <p:tags r:id="rId1"/>
            </p:custDataLst>
          </p:nvPr>
        </p:nvSpPr>
        <p:spPr>
          <a:xfrm>
            <a:off x="1692910" y="666750"/>
            <a:ext cx="84404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做匀速直线运动的物体，速度的大小是定值，与路程、时间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____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关。</a:t>
            </a:r>
          </a:p>
        </p:txBody>
      </p:sp>
      <p:sp>
        <p:nvSpPr>
          <p:cNvPr id="16387" name="Text Box 3"/>
          <p:cNvSpPr txBox="1"/>
          <p:nvPr>
            <p:custDataLst>
              <p:tags r:id="rId2"/>
            </p:custDataLst>
          </p:nvPr>
        </p:nvSpPr>
        <p:spPr>
          <a:xfrm>
            <a:off x="3647123" y="1412875"/>
            <a:ext cx="79216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</a:p>
        </p:txBody>
      </p:sp>
      <p:sp>
        <p:nvSpPr>
          <p:cNvPr id="16388" name="Rectangle 4"/>
          <p:cNvSpPr/>
          <p:nvPr>
            <p:custDataLst>
              <p:tags r:id="rId3"/>
            </p:custDataLst>
          </p:nvPr>
        </p:nvSpPr>
        <p:spPr>
          <a:xfrm>
            <a:off x="3390900" y="2087563"/>
            <a:ext cx="11137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图像</a:t>
            </a:r>
          </a:p>
        </p:txBody>
      </p:sp>
      <p:sp>
        <p:nvSpPr>
          <p:cNvPr id="16389" name="Rectangle 5"/>
          <p:cNvSpPr/>
          <p:nvPr>
            <p:custDataLst>
              <p:tags r:id="rId4"/>
            </p:custDataLst>
          </p:nvPr>
        </p:nvSpPr>
        <p:spPr>
          <a:xfrm>
            <a:off x="7546975" y="2149475"/>
            <a:ext cx="1148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图像</a:t>
            </a:r>
          </a:p>
        </p:txBody>
      </p:sp>
      <p:sp>
        <p:nvSpPr>
          <p:cNvPr id="16390" name="Line 6"/>
          <p:cNvSpPr/>
          <p:nvPr>
            <p:custDataLst>
              <p:tags r:id="rId5"/>
            </p:custDataLst>
          </p:nvPr>
        </p:nvSpPr>
        <p:spPr>
          <a:xfrm flipH="1" flipV="1">
            <a:off x="2222500" y="2846388"/>
            <a:ext cx="0" cy="3048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391" name="Line 7"/>
          <p:cNvSpPr/>
          <p:nvPr>
            <p:custDataLst>
              <p:tags r:id="rId6"/>
            </p:custDataLst>
          </p:nvPr>
        </p:nvSpPr>
        <p:spPr>
          <a:xfrm>
            <a:off x="2222500" y="5894388"/>
            <a:ext cx="3124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392" name="Text Box 8"/>
          <p:cNvSpPr txBox="1"/>
          <p:nvPr>
            <p:custDataLst>
              <p:tags r:id="rId7"/>
            </p:custDataLst>
          </p:nvPr>
        </p:nvSpPr>
        <p:spPr>
          <a:xfrm>
            <a:off x="5346700" y="5589588"/>
            <a:ext cx="9874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/s</a:t>
            </a:r>
          </a:p>
        </p:txBody>
      </p:sp>
      <p:sp>
        <p:nvSpPr>
          <p:cNvPr id="16393" name="Text Box 9"/>
          <p:cNvSpPr txBox="1"/>
          <p:nvPr>
            <p:custDataLst>
              <p:tags r:id="rId8"/>
            </p:custDataLst>
          </p:nvPr>
        </p:nvSpPr>
        <p:spPr>
          <a:xfrm>
            <a:off x="1993900" y="2389188"/>
            <a:ext cx="187801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/m·s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</a:p>
        </p:txBody>
      </p:sp>
      <p:sp>
        <p:nvSpPr>
          <p:cNvPr id="16395" name="Line 11"/>
          <p:cNvSpPr/>
          <p:nvPr>
            <p:custDataLst>
              <p:tags r:id="rId9"/>
            </p:custDataLst>
          </p:nvPr>
        </p:nvSpPr>
        <p:spPr>
          <a:xfrm rot="1894376" flipV="1">
            <a:off x="2451100" y="3836988"/>
            <a:ext cx="2481263" cy="15589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6396" name="Line 12"/>
          <p:cNvSpPr/>
          <p:nvPr>
            <p:custDataLst>
              <p:tags r:id="rId10"/>
            </p:custDataLst>
          </p:nvPr>
        </p:nvSpPr>
        <p:spPr>
          <a:xfrm rot="2503041" flipV="1">
            <a:off x="2603500" y="3074988"/>
            <a:ext cx="2133600" cy="19335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6397" name="Text Box 13"/>
          <p:cNvSpPr txBox="1"/>
          <p:nvPr>
            <p:custDataLst>
              <p:tags r:id="rId11"/>
            </p:custDataLst>
          </p:nvPr>
        </p:nvSpPr>
        <p:spPr>
          <a:xfrm>
            <a:off x="5346700" y="4370388"/>
            <a:ext cx="611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</a:p>
        </p:txBody>
      </p:sp>
      <p:sp>
        <p:nvSpPr>
          <p:cNvPr id="16398" name="Text Box 14"/>
          <p:cNvSpPr txBox="1"/>
          <p:nvPr>
            <p:custDataLst>
              <p:tags r:id="rId12"/>
            </p:custDataLst>
          </p:nvPr>
        </p:nvSpPr>
        <p:spPr>
          <a:xfrm>
            <a:off x="5270500" y="3532188"/>
            <a:ext cx="611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</a:p>
        </p:txBody>
      </p:sp>
      <p:sp>
        <p:nvSpPr>
          <p:cNvPr id="16399" name="Line 15"/>
          <p:cNvSpPr/>
          <p:nvPr>
            <p:custDataLst>
              <p:tags r:id="rId13"/>
            </p:custDataLst>
          </p:nvPr>
        </p:nvSpPr>
        <p:spPr>
          <a:xfrm flipH="1" flipV="1">
            <a:off x="6340475" y="2811463"/>
            <a:ext cx="0" cy="3048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400" name="Line 16"/>
          <p:cNvSpPr/>
          <p:nvPr>
            <p:custDataLst>
              <p:tags r:id="rId14"/>
            </p:custDataLst>
          </p:nvPr>
        </p:nvSpPr>
        <p:spPr>
          <a:xfrm>
            <a:off x="6340475" y="5859463"/>
            <a:ext cx="3124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6401" name="Text Box 17"/>
          <p:cNvSpPr txBox="1"/>
          <p:nvPr>
            <p:custDataLst>
              <p:tags r:id="rId15"/>
            </p:custDataLst>
          </p:nvPr>
        </p:nvSpPr>
        <p:spPr>
          <a:xfrm>
            <a:off x="9464675" y="5554663"/>
            <a:ext cx="8509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/m</a:t>
            </a:r>
          </a:p>
        </p:txBody>
      </p:sp>
      <p:sp>
        <p:nvSpPr>
          <p:cNvPr id="16402" name="Text Box 18"/>
          <p:cNvSpPr txBox="1"/>
          <p:nvPr>
            <p:custDataLst>
              <p:tags r:id="rId16"/>
            </p:custDataLst>
          </p:nvPr>
        </p:nvSpPr>
        <p:spPr>
          <a:xfrm>
            <a:off x="6111875" y="2354263"/>
            <a:ext cx="187801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/m·s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-1</a:t>
            </a:r>
          </a:p>
        </p:txBody>
      </p:sp>
      <p:sp>
        <p:nvSpPr>
          <p:cNvPr id="16404" name="Line 20"/>
          <p:cNvSpPr/>
          <p:nvPr>
            <p:custDataLst>
              <p:tags r:id="rId17"/>
            </p:custDataLst>
          </p:nvPr>
        </p:nvSpPr>
        <p:spPr>
          <a:xfrm rot="1894376" flipV="1">
            <a:off x="6565900" y="3836988"/>
            <a:ext cx="2481263" cy="15589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6405" name="Line 21"/>
          <p:cNvSpPr/>
          <p:nvPr>
            <p:custDataLst>
              <p:tags r:id="rId18"/>
            </p:custDataLst>
          </p:nvPr>
        </p:nvSpPr>
        <p:spPr>
          <a:xfrm rot="2503041" flipV="1">
            <a:off x="6718300" y="3074988"/>
            <a:ext cx="2133600" cy="19335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6406" name="Text Box 22"/>
          <p:cNvSpPr txBox="1"/>
          <p:nvPr>
            <p:custDataLst>
              <p:tags r:id="rId19"/>
            </p:custDataLst>
          </p:nvPr>
        </p:nvSpPr>
        <p:spPr>
          <a:xfrm>
            <a:off x="9464675" y="4335463"/>
            <a:ext cx="611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</a:p>
        </p:txBody>
      </p:sp>
      <p:sp>
        <p:nvSpPr>
          <p:cNvPr id="16407" name="Text Box 23"/>
          <p:cNvSpPr txBox="1"/>
          <p:nvPr>
            <p:custDataLst>
              <p:tags r:id="rId20"/>
            </p:custDataLst>
          </p:nvPr>
        </p:nvSpPr>
        <p:spPr>
          <a:xfrm>
            <a:off x="9388475" y="3497263"/>
            <a:ext cx="611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</a:p>
        </p:txBody>
      </p:sp>
      <p:sp>
        <p:nvSpPr>
          <p:cNvPr id="44053" name="文本框 4103"/>
          <p:cNvSpPr txBox="1"/>
          <p:nvPr>
            <p:custDataLst>
              <p:tags r:id="rId21"/>
            </p:custDataLst>
          </p:nvPr>
        </p:nvSpPr>
        <p:spPr>
          <a:xfrm>
            <a:off x="119063" y="2654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14375" name="Text Box 40"/>
          <p:cNvSpPr txBox="1"/>
          <p:nvPr>
            <p:custDataLst>
              <p:tags r:id="rId22"/>
            </p:custDataLst>
          </p:nvPr>
        </p:nvSpPr>
        <p:spPr>
          <a:xfrm>
            <a:off x="1922463" y="5815013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2" name="Text Box 40"/>
          <p:cNvSpPr txBox="1"/>
          <p:nvPr>
            <p:custDataLst>
              <p:tags r:id="rId23"/>
            </p:custDataLst>
          </p:nvPr>
        </p:nvSpPr>
        <p:spPr>
          <a:xfrm>
            <a:off x="6040438" y="5751513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2" grpId="0"/>
      <p:bldP spid="16393" grpId="0"/>
      <p:bldP spid="16397" grpId="0"/>
      <p:bldP spid="16398" grpId="0"/>
      <p:bldP spid="16401" grpId="0"/>
      <p:bldP spid="16402" grpId="0"/>
      <p:bldP spid="16407" grpId="0"/>
      <p:bldP spid="1437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18434"/>
          <p:cNvSpPr txBox="1"/>
          <p:nvPr>
            <p:custDataLst>
              <p:tags r:id="rId1"/>
            </p:custDataLst>
          </p:nvPr>
        </p:nvSpPr>
        <p:spPr>
          <a:xfrm>
            <a:off x="1539240" y="725805"/>
            <a:ext cx="90068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例：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一辆公共汽车以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千米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时的速度匀速直线前进，从第一站牌到第二站牌时用了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分钟，问两站相距多少米？</a:t>
            </a:r>
          </a:p>
        </p:txBody>
      </p:sp>
      <p:sp>
        <p:nvSpPr>
          <p:cNvPr id="18436" name="文本框 18435"/>
          <p:cNvSpPr txBox="1"/>
          <p:nvPr>
            <p:custDataLst>
              <p:tags r:id="rId2"/>
            </p:custDataLst>
          </p:nvPr>
        </p:nvSpPr>
        <p:spPr>
          <a:xfrm>
            <a:off x="2438400" y="2498725"/>
            <a:ext cx="74866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已知：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=45km/h=12.5m/s  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=4min=240s</a:t>
            </a:r>
          </a:p>
        </p:txBody>
      </p:sp>
      <p:sp>
        <p:nvSpPr>
          <p:cNvPr id="18437" name="文本框 18436"/>
          <p:cNvSpPr txBox="1"/>
          <p:nvPr>
            <p:custDataLst>
              <p:tags r:id="rId3"/>
            </p:custDataLst>
          </p:nvPr>
        </p:nvSpPr>
        <p:spPr>
          <a:xfrm>
            <a:off x="2514600" y="3100388"/>
            <a:ext cx="97155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求：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18438" name="文本框 18437"/>
          <p:cNvSpPr txBox="1"/>
          <p:nvPr>
            <p:custDataLst>
              <p:tags r:id="rId4"/>
            </p:custDataLst>
          </p:nvPr>
        </p:nvSpPr>
        <p:spPr>
          <a:xfrm>
            <a:off x="2514600" y="3779838"/>
            <a:ext cx="497522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解：由　　　　　　可得</a:t>
            </a:r>
          </a:p>
        </p:txBody>
      </p:sp>
      <p:grpSp>
        <p:nvGrpSpPr>
          <p:cNvPr id="2" name="组合 18438"/>
          <p:cNvGrpSpPr/>
          <p:nvPr>
            <p:custDataLst>
              <p:tags r:id="rId5"/>
            </p:custDataLst>
          </p:nvPr>
        </p:nvGrpSpPr>
        <p:grpSpPr>
          <a:xfrm>
            <a:off x="4200525" y="3492500"/>
            <a:ext cx="1014413" cy="866775"/>
            <a:chOff x="0" y="-15"/>
            <a:chExt cx="639" cy="546"/>
          </a:xfrm>
        </p:grpSpPr>
        <p:sp>
          <p:nvSpPr>
            <p:cNvPr id="45062" name="文本框 18439"/>
            <p:cNvSpPr txBox="1"/>
            <p:nvPr>
              <p:custDataLst>
                <p:tags r:id="rId12"/>
              </p:custDataLst>
            </p:nvPr>
          </p:nvSpPr>
          <p:spPr>
            <a:xfrm>
              <a:off x="0" y="137"/>
              <a:ext cx="63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v </a:t>
              </a:r>
              <a:r>
                <a:rPr lang="en-US" altLang="zh-CN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 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</a:p>
          </p:txBody>
        </p:sp>
        <p:sp>
          <p:nvSpPr>
            <p:cNvPr id="45063" name="文本框 18440"/>
            <p:cNvSpPr txBox="1"/>
            <p:nvPr>
              <p:custDataLst>
                <p:tags r:id="rId13"/>
              </p:custDataLst>
            </p:nvPr>
          </p:nvSpPr>
          <p:spPr>
            <a:xfrm>
              <a:off x="399" y="-15"/>
              <a:ext cx="19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</a:p>
          </p:txBody>
        </p:sp>
        <p:sp>
          <p:nvSpPr>
            <p:cNvPr id="45064" name="文本框 18441"/>
            <p:cNvSpPr txBox="1"/>
            <p:nvPr>
              <p:custDataLst>
                <p:tags r:id="rId14"/>
              </p:custDataLst>
            </p:nvPr>
          </p:nvSpPr>
          <p:spPr>
            <a:xfrm>
              <a:off x="411" y="221"/>
              <a:ext cx="17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t</a:t>
              </a:r>
            </a:p>
          </p:txBody>
        </p:sp>
      </p:grpSp>
      <p:grpSp>
        <p:nvGrpSpPr>
          <p:cNvPr id="3" name="组合 18442"/>
          <p:cNvGrpSpPr/>
          <p:nvPr>
            <p:custDataLst>
              <p:tags r:id="rId6"/>
            </p:custDataLst>
          </p:nvPr>
        </p:nvGrpSpPr>
        <p:grpSpPr>
          <a:xfrm>
            <a:off x="3124200" y="4492625"/>
            <a:ext cx="4927600" cy="581025"/>
            <a:chOff x="0" y="-8"/>
            <a:chExt cx="3104" cy="366"/>
          </a:xfrm>
        </p:grpSpPr>
        <p:sp>
          <p:nvSpPr>
            <p:cNvPr id="45066" name="文本框 18443"/>
            <p:cNvSpPr txBox="1"/>
            <p:nvPr>
              <p:custDataLst>
                <p:tags r:id="rId9"/>
              </p:custDataLst>
            </p:nvPr>
          </p:nvSpPr>
          <p:spPr>
            <a:xfrm>
              <a:off x="0" y="48"/>
              <a:ext cx="163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r>
                <a:rPr lang="zh-CN" altLang="en-US" sz="26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vt</a:t>
              </a: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=12.5m/s</a:t>
              </a:r>
            </a:p>
          </p:txBody>
        </p:sp>
        <p:sp>
          <p:nvSpPr>
            <p:cNvPr id="45067" name="文本框 18444"/>
            <p:cNvSpPr txBox="1"/>
            <p:nvPr>
              <p:custDataLst>
                <p:tags r:id="rId10"/>
              </p:custDataLst>
            </p:nvPr>
          </p:nvSpPr>
          <p:spPr>
            <a:xfrm>
              <a:off x="1195" y="-8"/>
              <a:ext cx="336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 baseline="-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r>
                <a:rPr lang="en-US" altLang="zh-CN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45068" name="文本框 18445"/>
            <p:cNvSpPr txBox="1"/>
            <p:nvPr>
              <p:custDataLst>
                <p:tags r:id="rId11"/>
              </p:custDataLst>
            </p:nvPr>
          </p:nvSpPr>
          <p:spPr>
            <a:xfrm>
              <a:off x="1390" y="48"/>
              <a:ext cx="171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240s=300</a:t>
              </a:r>
              <a:r>
                <a:rPr lang="en-US" altLang="zh-CN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0m</a:t>
              </a:r>
            </a:p>
          </p:txBody>
        </p:sp>
      </p:grpSp>
      <p:sp>
        <p:nvSpPr>
          <p:cNvPr id="18447" name="文本框 18446"/>
          <p:cNvSpPr txBox="1"/>
          <p:nvPr>
            <p:custDataLst>
              <p:tags r:id="rId7"/>
            </p:custDataLst>
          </p:nvPr>
        </p:nvSpPr>
        <p:spPr>
          <a:xfrm>
            <a:off x="2514600" y="5384800"/>
            <a:ext cx="5427663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答：两车站相距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3000m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5070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/>
      <p:bldP spid="184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12641"/>
          <p:cNvSpPr/>
          <p:nvPr>
            <p:custDataLst>
              <p:tags r:id="rId1"/>
            </p:custDataLst>
          </p:nvPr>
        </p:nvSpPr>
        <p:spPr>
          <a:xfrm>
            <a:off x="1951038" y="808038"/>
            <a:ext cx="8289925" cy="119888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练一练：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甲、乙两同学沿平面直路面步行，他们运动的路程随时间变化的规律如图所示，下列说法错误的是（    ）</a:t>
            </a:r>
          </a:p>
        </p:txBody>
      </p:sp>
      <p:sp>
        <p:nvSpPr>
          <p:cNvPr id="46082" name="文本框 6"/>
          <p:cNvSpPr txBox="1"/>
          <p:nvPr>
            <p:custDataLst>
              <p:tags r:id="rId2"/>
            </p:custDataLst>
          </p:nvPr>
        </p:nvSpPr>
        <p:spPr>
          <a:xfrm>
            <a:off x="1865313" y="2635250"/>
            <a:ext cx="47053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A: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甲同学比乙同学晚出发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4s</a:t>
            </a:r>
          </a:p>
        </p:txBody>
      </p:sp>
      <p:sp>
        <p:nvSpPr>
          <p:cNvPr id="46083" name="文本框 7"/>
          <p:cNvSpPr txBox="1"/>
          <p:nvPr>
            <p:custDataLst>
              <p:tags r:id="rId3"/>
            </p:custDataLst>
          </p:nvPr>
        </p:nvSpPr>
        <p:spPr>
          <a:xfrm>
            <a:off x="1865630" y="3354705"/>
            <a:ext cx="59588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B:</a:t>
            </a:r>
            <a:r>
              <a:rPr lang="en-US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4-8s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内，甲、乙两同学都做匀速直线运动</a:t>
            </a:r>
          </a:p>
        </p:txBody>
      </p:sp>
      <p:grpSp>
        <p:nvGrpSpPr>
          <p:cNvPr id="46084" name="组合 12"/>
          <p:cNvGrpSpPr/>
          <p:nvPr>
            <p:custDataLst>
              <p:tags r:id="rId4"/>
            </p:custDataLst>
          </p:nvPr>
        </p:nvGrpSpPr>
        <p:grpSpPr>
          <a:xfrm>
            <a:off x="7649845" y="2314575"/>
            <a:ext cx="2780665" cy="2972435"/>
            <a:chOff x="9120" y="3475"/>
            <a:chExt cx="4653" cy="5072"/>
          </a:xfrm>
        </p:grpSpPr>
        <p:grpSp>
          <p:nvGrpSpPr>
            <p:cNvPr id="46085" name="组合 112642"/>
            <p:cNvGrpSpPr/>
            <p:nvPr>
              <p:custDataLst>
                <p:tags r:id="rId9"/>
              </p:custDataLst>
            </p:nvPr>
          </p:nvGrpSpPr>
          <p:grpSpPr>
            <a:xfrm>
              <a:off x="9120" y="3559"/>
              <a:ext cx="4258" cy="4988"/>
              <a:chOff x="3241" y="1979"/>
              <a:chExt cx="1811" cy="1830"/>
            </a:xfrm>
          </p:grpSpPr>
          <p:sp>
            <p:nvSpPr>
              <p:cNvPr id="46086" name="矩形 112643"/>
              <p:cNvSpPr/>
              <p:nvPr>
                <p:custDataLst>
                  <p:tags r:id="rId32"/>
                </p:custDataLst>
              </p:nvPr>
            </p:nvSpPr>
            <p:spPr>
              <a:xfrm>
                <a:off x="3251" y="1990"/>
                <a:ext cx="1801" cy="181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5" name="矩形 11264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241" y="1979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2001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</a:gradFill>
              <a:ln w="19050">
                <a:noFill/>
                <a:miter lim="800000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6088" name="直接连接符 112645"/>
            <p:cNvSpPr/>
            <p:nvPr>
              <p:custDataLst>
                <p:tags r:id="rId10"/>
              </p:custDataLst>
            </p:nvPr>
          </p:nvSpPr>
          <p:spPr>
            <a:xfrm flipH="1" flipV="1">
              <a:off x="9755" y="4040"/>
              <a:ext cx="0" cy="3283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089" name="直接连接符 112646"/>
            <p:cNvSpPr/>
            <p:nvPr>
              <p:custDataLst>
                <p:tags r:id="rId11"/>
              </p:custDataLst>
            </p:nvPr>
          </p:nvSpPr>
          <p:spPr>
            <a:xfrm>
              <a:off x="9755" y="7303"/>
              <a:ext cx="3463" cy="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46090" name="组合 112647"/>
            <p:cNvGrpSpPr/>
            <p:nvPr>
              <p:custDataLst>
                <p:tags r:id="rId12"/>
              </p:custDataLst>
            </p:nvPr>
          </p:nvGrpSpPr>
          <p:grpSpPr>
            <a:xfrm>
              <a:off x="9755" y="7173"/>
              <a:ext cx="2885" cy="130"/>
              <a:chOff x="3625" y="2760"/>
              <a:chExt cx="480" cy="120"/>
            </a:xfrm>
          </p:grpSpPr>
          <p:sp>
            <p:nvSpPr>
              <p:cNvPr id="46091" name="直接连接符 112648"/>
              <p:cNvSpPr/>
              <p:nvPr>
                <p:custDataLst>
                  <p:tags r:id="rId28"/>
                </p:custDataLst>
              </p:nvPr>
            </p:nvSpPr>
            <p:spPr>
              <a:xfrm flipH="1">
                <a:off x="3625" y="2760"/>
                <a:ext cx="0" cy="120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6092" name="直接连接符 112649"/>
              <p:cNvSpPr/>
              <p:nvPr>
                <p:custDataLst>
                  <p:tags r:id="rId29"/>
                </p:custDataLst>
              </p:nvPr>
            </p:nvSpPr>
            <p:spPr>
              <a:xfrm flipH="1">
                <a:off x="3785" y="2760"/>
                <a:ext cx="0" cy="120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6093" name="直接连接符 112650"/>
              <p:cNvSpPr/>
              <p:nvPr>
                <p:custDataLst>
                  <p:tags r:id="rId30"/>
                </p:custDataLst>
              </p:nvPr>
            </p:nvSpPr>
            <p:spPr>
              <a:xfrm flipH="1">
                <a:off x="3945" y="2760"/>
                <a:ext cx="0" cy="120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6094" name="直接连接符 112651"/>
              <p:cNvSpPr/>
              <p:nvPr>
                <p:custDataLst>
                  <p:tags r:id="rId31"/>
                </p:custDataLst>
              </p:nvPr>
            </p:nvSpPr>
            <p:spPr>
              <a:xfrm flipH="1">
                <a:off x="4105" y="2760"/>
                <a:ext cx="0" cy="120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6095" name="直接连接符 112652"/>
            <p:cNvSpPr/>
            <p:nvPr>
              <p:custDataLst>
                <p:tags r:id="rId13"/>
              </p:custDataLst>
            </p:nvPr>
          </p:nvSpPr>
          <p:spPr>
            <a:xfrm rot="-5400000" flipH="1">
              <a:off x="9828" y="6378"/>
              <a:ext cx="0" cy="15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096" name="直接连接符 112653"/>
            <p:cNvSpPr/>
            <p:nvPr>
              <p:custDataLst>
                <p:tags r:id="rId14"/>
              </p:custDataLst>
            </p:nvPr>
          </p:nvSpPr>
          <p:spPr>
            <a:xfrm rot="-5400000" flipH="1">
              <a:off x="9805" y="5490"/>
              <a:ext cx="0" cy="147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097" name="直接连接符 112654"/>
            <p:cNvSpPr/>
            <p:nvPr>
              <p:custDataLst>
                <p:tags r:id="rId15"/>
              </p:custDataLst>
            </p:nvPr>
          </p:nvSpPr>
          <p:spPr>
            <a:xfrm rot="-5400000" flipH="1">
              <a:off x="9805" y="4620"/>
              <a:ext cx="0" cy="147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098" name="文本框 112655"/>
            <p:cNvSpPr txBox="1"/>
            <p:nvPr>
              <p:custDataLst>
                <p:tags r:id="rId16"/>
              </p:custDataLst>
            </p:nvPr>
          </p:nvSpPr>
          <p:spPr>
            <a:xfrm>
              <a:off x="13078" y="7258"/>
              <a:ext cx="695" cy="472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0" tIns="0" rIns="0" bIns="0" anchor="t" anchorCtr="0"/>
            <a:lstStyle/>
            <a:p>
              <a:pPr algn="just"/>
              <a:r>
                <a: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t/</a:t>
              </a:r>
              <a:r>
                <a: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46099" name="文本框 112656"/>
            <p:cNvSpPr txBox="1"/>
            <p:nvPr>
              <p:custDataLst>
                <p:tags r:id="rId17"/>
              </p:custDataLst>
            </p:nvPr>
          </p:nvSpPr>
          <p:spPr>
            <a:xfrm>
              <a:off x="9510" y="3475"/>
              <a:ext cx="1387" cy="548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0" tIns="0" rIns="0" bIns="0" anchor="t" anchorCtr="0"/>
            <a:lstStyle/>
            <a:p>
              <a:pPr algn="just"/>
              <a:r>
                <a:rPr lang="en-US" altLang="zh-CN" sz="26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s/</a:t>
              </a:r>
              <a:r>
                <a:rPr lang="en-US" altLang="zh-CN" sz="26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46100" name="文本框 112657"/>
            <p:cNvSpPr txBox="1"/>
            <p:nvPr>
              <p:custDataLst>
                <p:tags r:id="rId18"/>
              </p:custDataLst>
            </p:nvPr>
          </p:nvSpPr>
          <p:spPr>
            <a:xfrm>
              <a:off x="9552" y="7449"/>
              <a:ext cx="1345" cy="547"/>
            </a:xfrm>
            <a:prstGeom prst="rect">
              <a:avLst/>
            </a:prstGeom>
            <a:noFill/>
            <a:ln w="38100">
              <a:noFill/>
            </a:ln>
          </p:spPr>
          <p:txBody>
            <a:bodyPr lIns="0" tIns="0" rIns="0" bIns="0" anchor="t" anchorCtr="0"/>
            <a:lstStyle/>
            <a:p>
              <a:pPr algn="just"/>
              <a:r>
                <a: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46101" name="直接连接符 112658"/>
            <p:cNvSpPr/>
            <p:nvPr>
              <p:custDataLst>
                <p:tags r:id="rId19"/>
              </p:custDataLst>
            </p:nvPr>
          </p:nvSpPr>
          <p:spPr>
            <a:xfrm rot="360000" flipV="1">
              <a:off x="10859" y="4611"/>
              <a:ext cx="1585" cy="2796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02" name="直接连接符 112659"/>
            <p:cNvSpPr/>
            <p:nvPr>
              <p:custDataLst>
                <p:tags r:id="rId20"/>
              </p:custDataLst>
            </p:nvPr>
          </p:nvSpPr>
          <p:spPr>
            <a:xfrm flipV="1">
              <a:off x="9755" y="5356"/>
              <a:ext cx="2831" cy="1947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03" name="文本框 112660"/>
            <p:cNvSpPr txBox="1"/>
            <p:nvPr>
              <p:custDataLst>
                <p:tags r:id="rId21"/>
              </p:custDataLst>
            </p:nvPr>
          </p:nvSpPr>
          <p:spPr>
            <a:xfrm>
              <a:off x="11530" y="4023"/>
              <a:ext cx="795" cy="815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/>
            <a:lstStyle/>
            <a:p>
              <a:pPr algn="just"/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甲</a:t>
              </a:r>
            </a:p>
          </p:txBody>
        </p:sp>
        <p:sp>
          <p:nvSpPr>
            <p:cNvPr id="46104" name="文本框 112661"/>
            <p:cNvSpPr txBox="1"/>
            <p:nvPr>
              <p:custDataLst>
                <p:tags r:id="rId22"/>
              </p:custDataLst>
            </p:nvPr>
          </p:nvSpPr>
          <p:spPr>
            <a:xfrm>
              <a:off x="12500" y="4795"/>
              <a:ext cx="793" cy="815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t" anchorCtr="0"/>
            <a:lstStyle/>
            <a:p>
              <a:pPr algn="just"/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乙</a:t>
              </a:r>
            </a:p>
          </p:txBody>
        </p:sp>
        <p:sp>
          <p:nvSpPr>
            <p:cNvPr id="46105" name="文本框 1"/>
            <p:cNvSpPr txBox="1"/>
            <p:nvPr>
              <p:custDataLst>
                <p:tags r:id="rId23"/>
              </p:custDataLst>
            </p:nvPr>
          </p:nvSpPr>
          <p:spPr>
            <a:xfrm flipH="1">
              <a:off x="10449" y="7449"/>
              <a:ext cx="535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6106" name="文本框 4"/>
            <p:cNvSpPr txBox="1"/>
            <p:nvPr>
              <p:custDataLst>
                <p:tags r:id="rId24"/>
              </p:custDataLst>
            </p:nvPr>
          </p:nvSpPr>
          <p:spPr>
            <a:xfrm flipH="1">
              <a:off x="11411" y="7449"/>
              <a:ext cx="535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6107" name="文本框 5"/>
            <p:cNvSpPr txBox="1"/>
            <p:nvPr>
              <p:custDataLst>
                <p:tags r:id="rId25"/>
              </p:custDataLst>
            </p:nvPr>
          </p:nvSpPr>
          <p:spPr>
            <a:xfrm flipH="1">
              <a:off x="12329" y="7449"/>
              <a:ext cx="749" cy="6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</a:p>
          </p:txBody>
        </p:sp>
        <p:cxnSp>
          <p:nvCxnSpPr>
            <p:cNvPr id="9" name="直接连接符 8"/>
            <p:cNvCxnSpPr>
              <a:stCxn id="46093" idx="1"/>
            </p:cNvCxnSpPr>
            <p:nvPr>
              <p:custDataLst>
                <p:tags r:id="rId26"/>
              </p:custDataLst>
            </p:nvPr>
          </p:nvCxnSpPr>
          <p:spPr>
            <a:xfrm flipH="1" flipV="1">
              <a:off x="11678" y="6020"/>
              <a:ext cx="0" cy="128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46093" idx="1"/>
            </p:cNvCxnSpPr>
            <p:nvPr>
              <p:custDataLst>
                <p:tags r:id="rId27"/>
              </p:custDataLst>
            </p:nvPr>
          </p:nvCxnSpPr>
          <p:spPr>
            <a:xfrm flipH="1">
              <a:off x="9780" y="6010"/>
              <a:ext cx="189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10" name="文本框 10"/>
          <p:cNvSpPr txBox="1"/>
          <p:nvPr>
            <p:custDataLst>
              <p:tags r:id="rId5"/>
            </p:custDataLst>
          </p:nvPr>
        </p:nvSpPr>
        <p:spPr>
          <a:xfrm>
            <a:off x="1865630" y="4167505"/>
            <a:ext cx="573849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C:</a:t>
            </a:r>
            <a:r>
              <a:rPr lang="en-US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0-8s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内，甲、乙两同学通过的路程相等</a:t>
            </a:r>
          </a:p>
        </p:txBody>
      </p:sp>
      <p:sp>
        <p:nvSpPr>
          <p:cNvPr id="46111" name="文本框 11"/>
          <p:cNvSpPr txBox="1"/>
          <p:nvPr>
            <p:custDataLst>
              <p:tags r:id="rId6"/>
            </p:custDataLst>
          </p:nvPr>
        </p:nvSpPr>
        <p:spPr>
          <a:xfrm>
            <a:off x="1865313" y="4979988"/>
            <a:ext cx="48545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D:</a:t>
            </a:r>
            <a:r>
              <a:rPr lang="en-US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8s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末，甲、乙两同学的速度相等</a:t>
            </a:r>
          </a:p>
        </p:txBody>
      </p:sp>
      <p:sp>
        <p:nvSpPr>
          <p:cNvPr id="27681" name="文本框 13"/>
          <p:cNvSpPr txBox="1"/>
          <p:nvPr>
            <p:custDataLst>
              <p:tags r:id="rId7"/>
            </p:custDataLst>
          </p:nvPr>
        </p:nvSpPr>
        <p:spPr>
          <a:xfrm>
            <a:off x="8845550" y="1484630"/>
            <a:ext cx="5635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46113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11"/>
          <p:cNvSpPr txBox="1"/>
          <p:nvPr>
            <p:custDataLst>
              <p:tags r:id="rId1"/>
            </p:custDataLst>
          </p:nvPr>
        </p:nvSpPr>
        <p:spPr>
          <a:xfrm>
            <a:off x="2012950" y="838200"/>
            <a:ext cx="31242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）变速直线运动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13113" y="2927350"/>
            <a:ext cx="1981200" cy="317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标注 19"/>
          <p:cNvSpPr/>
          <p:nvPr>
            <p:custDataLst>
              <p:tags r:id="rId3"/>
            </p:custDataLst>
          </p:nvPr>
        </p:nvSpPr>
        <p:spPr>
          <a:xfrm rot="5400000">
            <a:off x="7060561" y="2870200"/>
            <a:ext cx="1981200" cy="3289299"/>
          </a:xfrm>
          <a:prstGeom prst="wedgeRectCallout">
            <a:avLst>
              <a:gd name="adj1" fmla="val -1053"/>
              <a:gd name="adj2" fmla="val 94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频闪照片中的苹果，在相同时间间隔内通过的距离是不一样的。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168525" y="1527175"/>
            <a:ext cx="7975600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       物理学中，把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速度变化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直线运动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叫做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变速直线运动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7109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>
            <p:custDataLst>
              <p:tags r:id="rId1"/>
            </p:custDataLst>
          </p:nvPr>
        </p:nvSpPr>
        <p:spPr>
          <a:xfrm>
            <a:off x="1438910" y="669925"/>
            <a:ext cx="8914765" cy="6915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我们用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平均速度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描述物体在某段路程（时间）内运动的快慢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8130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2" name="组合 2"/>
          <p:cNvGrpSpPr/>
          <p:nvPr>
            <p:custDataLst>
              <p:tags r:id="rId3"/>
            </p:custDataLst>
          </p:nvPr>
        </p:nvGrpSpPr>
        <p:grpSpPr>
          <a:xfrm>
            <a:off x="5868988" y="1592263"/>
            <a:ext cx="3092450" cy="1049337"/>
            <a:chOff x="4777" y="1698"/>
            <a:chExt cx="4870" cy="1652"/>
          </a:xfrm>
        </p:grpSpPr>
        <p:sp>
          <p:nvSpPr>
            <p:cNvPr id="48132" name="Text Box 4"/>
            <p:cNvSpPr txBox="1"/>
            <p:nvPr>
              <p:custDataLst>
                <p:tags r:id="rId19"/>
              </p:custDataLst>
            </p:nvPr>
          </p:nvSpPr>
          <p:spPr>
            <a:xfrm>
              <a:off x="4777" y="2184"/>
              <a:ext cx="464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平均速度＝</a:t>
              </a:r>
            </a:p>
          </p:txBody>
        </p:sp>
        <p:sp>
          <p:nvSpPr>
            <p:cNvPr id="48133" name="Text Box 5"/>
            <p:cNvSpPr txBox="1"/>
            <p:nvPr>
              <p:custDataLst>
                <p:tags r:id="rId20"/>
              </p:custDataLst>
            </p:nvPr>
          </p:nvSpPr>
          <p:spPr>
            <a:xfrm>
              <a:off x="7620" y="1698"/>
              <a:ext cx="180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总路程</a:t>
              </a:r>
            </a:p>
          </p:txBody>
        </p:sp>
        <p:sp>
          <p:nvSpPr>
            <p:cNvPr id="48134" name="Text Box 6"/>
            <p:cNvSpPr txBox="1"/>
            <p:nvPr>
              <p:custDataLst>
                <p:tags r:id="rId21"/>
              </p:custDataLst>
            </p:nvPr>
          </p:nvSpPr>
          <p:spPr>
            <a:xfrm>
              <a:off x="7702" y="2625"/>
              <a:ext cx="187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总时间</a:t>
              </a:r>
            </a:p>
          </p:txBody>
        </p:sp>
        <p:sp>
          <p:nvSpPr>
            <p:cNvPr id="48135" name="Line 8"/>
            <p:cNvSpPr/>
            <p:nvPr>
              <p:custDataLst>
                <p:tags r:id="rId22"/>
              </p:custDataLst>
            </p:nvPr>
          </p:nvSpPr>
          <p:spPr>
            <a:xfrm>
              <a:off x="7512" y="2520"/>
              <a:ext cx="2135" cy="1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" name="组合 1"/>
          <p:cNvGrpSpPr/>
          <p:nvPr>
            <p:custDataLst>
              <p:tags r:id="rId4"/>
            </p:custDataLst>
          </p:nvPr>
        </p:nvGrpSpPr>
        <p:grpSpPr>
          <a:xfrm>
            <a:off x="2878138" y="1593850"/>
            <a:ext cx="1565275" cy="1049338"/>
            <a:chOff x="5383" y="2609"/>
            <a:chExt cx="2465" cy="1652"/>
          </a:xfrm>
        </p:grpSpPr>
        <p:sp>
          <p:nvSpPr>
            <p:cNvPr id="48137" name="Text Box 3"/>
            <p:cNvSpPr txBox="1"/>
            <p:nvPr>
              <p:custDataLst>
                <p:tags r:id="rId13"/>
              </p:custDataLst>
            </p:nvPr>
          </p:nvSpPr>
          <p:spPr>
            <a:xfrm>
              <a:off x="6825" y="3439"/>
              <a:ext cx="68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</a:p>
          </p:txBody>
        </p:sp>
        <p:sp>
          <p:nvSpPr>
            <p:cNvPr id="48138" name="Text Box 4"/>
            <p:cNvSpPr txBox="1"/>
            <p:nvPr>
              <p:custDataLst>
                <p:tags r:id="rId14"/>
              </p:custDataLst>
            </p:nvPr>
          </p:nvSpPr>
          <p:spPr>
            <a:xfrm>
              <a:off x="6825" y="2609"/>
              <a:ext cx="102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48139" name="Line 5"/>
            <p:cNvSpPr/>
            <p:nvPr>
              <p:custDataLst>
                <p:tags r:id="rId15"/>
              </p:custDataLst>
            </p:nvPr>
          </p:nvSpPr>
          <p:spPr>
            <a:xfrm>
              <a:off x="6499" y="3438"/>
              <a:ext cx="1066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48140" name="Group 6"/>
            <p:cNvGrpSpPr/>
            <p:nvPr>
              <p:custDataLst>
                <p:tags r:id="rId16"/>
              </p:custDataLst>
            </p:nvPr>
          </p:nvGrpSpPr>
          <p:grpSpPr>
            <a:xfrm>
              <a:off x="5383" y="2995"/>
              <a:ext cx="2123" cy="823"/>
              <a:chOff x="67" y="4"/>
              <a:chExt cx="849" cy="198"/>
            </a:xfrm>
          </p:grpSpPr>
          <p:sp>
            <p:nvSpPr>
              <p:cNvPr id="48141" name="Text Box 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9" y="4"/>
                <a:ext cx="817" cy="1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v =</a:t>
                </a:r>
              </a:p>
            </p:txBody>
          </p:sp>
          <p:sp>
            <p:nvSpPr>
              <p:cNvPr id="48142" name="Line 8"/>
              <p:cNvSpPr/>
              <p:nvPr>
                <p:custDataLst>
                  <p:tags r:id="rId18"/>
                </p:custDataLst>
              </p:nvPr>
            </p:nvSpPr>
            <p:spPr>
              <a:xfrm>
                <a:off x="67" y="59"/>
                <a:ext cx="227" cy="0"/>
              </a:xfrm>
              <a:prstGeom prst="line">
                <a:avLst/>
              </a:prstGeom>
              <a:ln w="9525">
                <a:noFill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8" name="右箭头 7"/>
          <p:cNvSpPr/>
          <p:nvPr>
            <p:custDataLst>
              <p:tags r:id="rId5"/>
            </p:custDataLst>
          </p:nvPr>
        </p:nvSpPr>
        <p:spPr>
          <a:xfrm>
            <a:off x="4664075" y="1828800"/>
            <a:ext cx="1081088" cy="5762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/>
          <p:nvPr>
            <p:custDataLst>
              <p:tags r:id="rId6"/>
            </p:custDataLst>
          </p:nvPr>
        </p:nvSpPr>
        <p:spPr>
          <a:xfrm>
            <a:off x="1438275" y="2571750"/>
            <a:ext cx="9403080" cy="2771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spcBef>
                <a:spcPts val="25"/>
              </a:spcBef>
            </a:pP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平均速度不是速度的平均值，它反映的是某段路程（时间）内的运动快慢与这个平均速度值等效，而这个平均速度不一定与其他路程（时间）段运动的快慢等效，所以在说平均速度时必须说明哪一段时间或路程才有意义。</a:t>
            </a:r>
          </a:p>
        </p:txBody>
      </p:sp>
      <p:grpSp>
        <p:nvGrpSpPr>
          <p:cNvPr id="5" name="Group 3"/>
          <p:cNvGrpSpPr/>
          <p:nvPr>
            <p:custDataLst>
              <p:tags r:id="rId7"/>
            </p:custDataLst>
          </p:nvPr>
        </p:nvGrpSpPr>
        <p:grpSpPr>
          <a:xfrm>
            <a:off x="4006850" y="4927600"/>
            <a:ext cx="1828800" cy="1206500"/>
            <a:chOff x="-206" y="247"/>
            <a:chExt cx="1152" cy="760"/>
          </a:xfrm>
        </p:grpSpPr>
        <p:graphicFrame>
          <p:nvGraphicFramePr>
            <p:cNvPr id="48146" name="Object 4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433" y="247"/>
            <a:ext cx="427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292100" imgH="520700" progId="Equation.3">
                    <p:embed/>
                  </p:oleObj>
                </mc:Choice>
                <mc:Fallback>
                  <p:oleObj r:id="rId24" imgW="292100" imgH="5207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33" y="247"/>
                          <a:ext cx="427" cy="7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7" name="Text Box 5"/>
            <p:cNvSpPr txBox="1"/>
            <p:nvPr>
              <p:custDataLst>
                <p:tags r:id="rId12"/>
              </p:custDataLst>
            </p:nvPr>
          </p:nvSpPr>
          <p:spPr>
            <a:xfrm>
              <a:off x="-206" y="463"/>
              <a:ext cx="115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AB</a:t>
              </a:r>
              <a:r>
                <a:rPr lang="en-US" altLang="zh-CN" sz="2800" b="1" i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   </a:t>
              </a: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</a:p>
          </p:txBody>
        </p:sp>
      </p:grpSp>
      <p:grpSp>
        <p:nvGrpSpPr>
          <p:cNvPr id="6" name="Group 6"/>
          <p:cNvGrpSpPr/>
          <p:nvPr>
            <p:custDataLst>
              <p:tags r:id="rId8"/>
            </p:custDataLst>
          </p:nvPr>
        </p:nvGrpSpPr>
        <p:grpSpPr>
          <a:xfrm>
            <a:off x="6280150" y="5100638"/>
            <a:ext cx="1857375" cy="927100"/>
            <a:chOff x="0" y="257"/>
            <a:chExt cx="1170" cy="584"/>
          </a:xfrm>
        </p:grpSpPr>
        <p:graphicFrame>
          <p:nvGraphicFramePr>
            <p:cNvPr id="48149" name="Object 7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650" y="257"/>
            <a:ext cx="520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584200" imgH="469900" progId="Equation.3">
                    <p:embed/>
                  </p:oleObj>
                </mc:Choice>
                <mc:Fallback>
                  <p:oleObj r:id="rId26" imgW="584200" imgH="469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650" y="257"/>
                          <a:ext cx="520" cy="5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50" name="Text Box 8"/>
            <p:cNvSpPr txBox="1"/>
            <p:nvPr>
              <p:custDataLst>
                <p:tags r:id="rId10"/>
              </p:custDataLst>
            </p:nvPr>
          </p:nvSpPr>
          <p:spPr>
            <a:xfrm>
              <a:off x="0" y="384"/>
              <a:ext cx="65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AB</a:t>
              </a:r>
              <a:r>
                <a:rPr lang="en-US" altLang="zh-CN" sz="2800" b="1" i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8" grpId="0" animBg="1"/>
      <p:bldP spid="24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/>
          <p:nvPr>
            <p:custDataLst>
              <p:tags r:id="rId1"/>
            </p:custDataLst>
          </p:nvPr>
        </p:nvSpPr>
        <p:spPr>
          <a:xfrm>
            <a:off x="1497965" y="571500"/>
            <a:ext cx="9223375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例：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2006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日，我国优秀运动员刘翔在洛桑田径黄金联赛中以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秒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88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打破了由科林杰克逊保持了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年之久的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110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米跨栏世界纪录，则这项记录的平均速度是多少？如果一辆正在行驶的摩托车的速度表指示为</a:t>
            </a:r>
            <a:r>
              <a:rPr lang="en-US" altLang="zh-CN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30km/h</a:t>
            </a:r>
            <a:r>
              <a:rPr lang="zh-CN" altLang="en-US" sz="2600">
                <a:solidFill>
                  <a:srgbClr val="001E1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，哪一个速度比较大？</a:t>
            </a:r>
          </a:p>
        </p:txBody>
      </p:sp>
      <p:pic>
        <p:nvPicPr>
          <p:cNvPr id="14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4850" y="3136900"/>
            <a:ext cx="2257425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22963" y="3352800"/>
            <a:ext cx="3440112" cy="2338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/>
          <p:nvPr>
            <p:custDataLst>
              <p:tags r:id="rId1"/>
            </p:custDataLst>
          </p:nvPr>
        </p:nvSpPr>
        <p:spPr>
          <a:xfrm>
            <a:off x="2054225" y="765175"/>
            <a:ext cx="7505700" cy="3117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解析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：刘翔的速度为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6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=110m/12.88s=8.54m/s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摩托车的速度为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　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6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=30km/h=30×3.6m/s=8.4m/s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　　所以刘翔的速度比摩托车的大</a:t>
            </a: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3388" y="5260975"/>
            <a:ext cx="3484880" cy="49149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化为同一单位进行比较</a:t>
            </a:r>
          </a:p>
        </p:txBody>
      </p:sp>
      <p:sp>
        <p:nvSpPr>
          <p:cNvPr id="15" name="Text Box 7"/>
          <p:cNvSpPr txBox="1"/>
          <p:nvPr>
            <p:custDataLst>
              <p:tags r:id="rId3"/>
            </p:custDataLst>
          </p:nvPr>
        </p:nvSpPr>
        <p:spPr>
          <a:xfrm>
            <a:off x="2054225" y="3914775"/>
            <a:ext cx="7783513" cy="691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故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这项记录的平均速度是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8.54m/s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刘翔的速度大。</a:t>
            </a:r>
            <a:endParaRPr lang="en-US" altLang="zh-CN" sz="2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爆炸形 1 1"/>
          <p:cNvSpPr/>
          <p:nvPr>
            <p:custDataLst>
              <p:tags r:id="rId4"/>
            </p:custDataLst>
          </p:nvPr>
        </p:nvSpPr>
        <p:spPr>
          <a:xfrm>
            <a:off x="2819400" y="4995863"/>
            <a:ext cx="1219200" cy="9906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</a:t>
            </a:r>
          </a:p>
        </p:txBody>
      </p:sp>
      <p:sp>
        <p:nvSpPr>
          <p:cNvPr id="5120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build="allAtOnce"/>
      <p:bldP spid="13" grpId="1" build="allAtOnce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aaf58dbce?vcp=1&amp;pid=f318039df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匀速直线运动</a:t>
            </a:r>
            <a:endParaRPr lang="en-US" altLang="zh-CN" sz="3467"/>
          </a:p>
        </p:txBody>
      </p:sp>
      <p:sp>
        <p:nvSpPr>
          <p:cNvPr id="3" name="QC_6_BD.1_1#5c778cdc8?vcp=1&amp;vis=1&amp;pid=aaf58dbce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在瞬息万变的世界里，物体在做着各种各样的运动。下列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运动中属于匀速直线运动的是(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6_AN.2_1#5c778cdc8.bracket?vcp=1&amp;vis=1&amp;pid=aaf58dbce&amp;color=0,0,0&amp;vpa=1&amp;vtp=1"/>
          <p:cNvSpPr/>
          <p:nvPr>
            <p:custDataLst>
              <p:tags r:id="rId3"/>
            </p:custDataLst>
          </p:nvPr>
        </p:nvSpPr>
        <p:spPr>
          <a:xfrm>
            <a:off x="6312621" y="214147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5" name="QC_6_BD.1_2#5c778cdc8.choices?vcp=1&amp;vis=1&amp;pid=aaf58dbce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875111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苹果从树上掉下来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钟表指针匀速转动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运动员在百米比赛中的运动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汽车在平直的公路上匀速行驶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EX.3_1#5c778cdc8?vcp=1&amp;vis=1&amp;pid=aaf58dbce&amp;color=0,0,0&amp;tib=255,255,255&amp;iip=1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899" y="2754007"/>
            <a:ext cx="1609344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EX.3_1#5c778cdc8?vcp=1&amp;vis=1&amp;pid=aaf58dbce&amp;color=0,0,0&amp;vtp=1&amp;bt=1&amp;bbb=1&amp;hb=1"/>
          <p:cNvSpPr/>
          <p:nvPr>
            <p:custDataLst>
              <p:tags r:id="rId2"/>
            </p:custDataLst>
          </p:nvPr>
        </p:nvSpPr>
        <p:spPr>
          <a:xfrm>
            <a:off x="719328" y="2668663"/>
            <a:ext cx="10752672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物体做匀速直线运动的两个条件：一是物体运动的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速度大小不变，二是物体运动的方向不变（即直线运动）。</a:t>
            </a:r>
            <a:endParaRPr lang="en-US" altLang="zh-CN" sz="133"/>
          </a:p>
        </p:txBody>
      </p:sp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4_1#404a6f289?vcp=1&amp;vis=1&amp;pid=aaf58dbce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175482"/>
            <a:ext cx="10752672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运动是宇宙中最普遍的现象。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下列有关运动的说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法中，正确的是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6_BD.4_1#404a6f289?vcp=1&amp;vis=1&amp;pid=aaf58dbce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321785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6_AN.5_1#404a6f289.bracket?vcp=1&amp;vis=1&amp;pid=aaf58dbce&amp;color=0,0,0&amp;vpa=2&amp;vtp=1"/>
          <p:cNvSpPr/>
          <p:nvPr>
            <p:custDataLst>
              <p:tags r:id="rId3"/>
            </p:custDataLst>
          </p:nvPr>
        </p:nvSpPr>
        <p:spPr>
          <a:xfrm>
            <a:off x="4094353" y="1905308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6_BD.4_2#404a6f289.choices?vcp=1&amp;vis=1&amp;pid=aaf58dbce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651899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时间越短，物体的运动速度越大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路程越长，物体的运动速度越大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物体做匀速直线运动时，路程与时间成正比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在匀速直线运动中速度与路程成正比，与时间成反比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第七章 因素的过程中，学习运用控制变量法设计实验、收集数据和分析论证，提高学生的科学探究能力和逻辑思维能力。​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通过对生活讲授法：系统讲解运动和力的基本概念、定律和原理，使学生形成清晰的知识框架。​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实验探究法：组织学生进行斜面小车实验、二力平衡条件探究实验和滑动摩擦力大小探究实验，让学生亲身体验科学探究的过程，培养学生的实践能力和创新精神。​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讨论法：引导学生对实验现象、问题进行讨论，激发学生的思维，促进学生之间的思想碰撞，培养学生的合作交流能力和分析问题的能力。​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案例分析法：通过分析生活中的实际案例，帮助学生理解和应用运动和力的知识，提高学生解决实际问题的能力。​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展示一些生活中常见的现象，如汽车急刹车时乘客会向前倾、跳远运动员起跳前要助跑等，引导学生思考这些现象背后的原因，从而引出本节课的主题 </a:t>
            </a:r>
            <a:r>
              <a:rPr lang="en-US" altLang="zh-CN" sz="400">
                <a:solidFill>
                  <a:schemeClr val="bg1"/>
                </a:solidFill>
              </a:rPr>
              <a:t>—— </a:t>
            </a:r>
            <a:r>
              <a:rPr lang="zh-CN" altLang="en-US" sz="400">
                <a:solidFill>
                  <a:schemeClr val="bg1"/>
                </a:solidFill>
              </a:rPr>
              <a:t>运动和力。​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提问学生对运动和力的初步认识，激发学生的学习兴趣和求知欲。​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牛顿第一定律（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：进行斜面小车实验，让同一小车从同一斜面的同一高度由静止滑下，分别在毛巾、棉布和木板表面上运动，观察小车在不同表面上滑行的距离。引导学生思考：小车为什么会停下来？小车滑行的距离与表面的粗糙程度有什么关系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科学推理：在实验的基础上，引导学生进行科学推理：如果表面绝对光滑，小车受到的阻力为零，它将怎样运动？从而得出牛顿第一定律的内容：一切物体在没有受到力的作用时，总保持静止状态或匀速直线运动状态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理解与应用：详细讲解牛顿第一定律的含义，强调 “一切物体”“没有受到力的作用”“总保持” 等关键词的意义。通过举例让学生理解牛顿第一定律在生活中的应用，如飞机投弹、卫星绕地球运动等。​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概念引入：由牛顿第一定律引出惯性的概念：一切物体都有保持原来运动状态不变的性质，这种性质叫做惯性。强调惯性是物体的固有属性，一切物体在任何情况下都具有惯性。​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现象分析：通过演示实验和生活实例，如拍打衣服上的灰尘、汽车启动和刹车时乘客的状态变化等，引导学生运用惯性知识解释这些现象。让学生分组讨论，分析现象中物体原来的运动状态以及后来运动状态改变的原因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现象引入：展示一些物体处于静止或匀速直线运动状态的图片，如静止在桌面上的书、匀速行驶的汽车等，引导学生思考这些物体受到哪些力的作用，为什么能保持静止或匀速直线运动状态，从而引出二力平衡的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二力平衡的条件：组织学生进行实验探究，用小车、钩码、滑轮等器材设计实验，研究二力平衡时两个力的大小、方向、作用点之间的关系。让学生按照实验步骤进行操作，记录实验数据，分析实验结果，得出二力平衡的条件：作用在同一物体上的两个力，如果大小相等、方向相反，并且在同一条直线上，这两个力就彼此平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应用与拓展：通过例题和实际问题，让学生学会运用二力平衡条件对物体进行受力分析，判断物体是否处于平衡状态，计算未知力的大小和方向。同时，引导学生区分平衡力和相互作用力，明确它们的异同点。​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概念：通过让学生用手在桌面上滑动、推桌子等活动，感受摩擦力的存在，从而引出摩擦力的定义：两个互相接触的物体，当它们做相对运动或有相对运动的趋势时，在接触面上会产生一种阻碍相对运动的力，这种力叫做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摩擦力的分类：介绍摩擦力的分类，包括静摩擦力、滑动摩擦力和滚动摩擦力，通过实例让学生区分不同类型的摩擦力。​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增大和减小摩擦力的方法：结合生活实例，讲解增大和减小摩擦力的方法，如增大压力、增大接触面的粗糙程度可以增大摩擦力；减小压力、减小接触面的粗糙程度、用滚动代替滑动、使接触面彼此分离等可以减小摩擦力。让学生举例说明在生活中哪些地方需要增大摩擦力，哪些地方需要减小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引导学生回顾本节课所学的主要内容，包括牛顿第一定律、惯性、二力平衡和摩擦力的相关知识。​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布置课后作业，包括课本上的练习题和一些拓展性的作业，如让学生观察生活中还有哪些地方应用了运动和力的知识，并写一篇小报告。​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运动和力的知识有了较为深入的理解和掌握。在实验探究环节，学生积极参与，动手能力和探究能力得到了锻炼。但在教学过程中也发现了一些问题，如部分学生对牛顿第一定律的理解还存在困难，在运用二力平衡条件解决实际问题时容易出错。在今后的教学中，应加强对这些重点和难点知识的讲解和练习，关注学生的学习情况，及时调整教学策略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0" y="23305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EX.6_1#404a6f289?vcp=1&amp;vis=1&amp;pid=aaf58dbce&amp;color=0,0,0&amp;tib=255,255,255&amp;iip=3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899" y="1898831"/>
            <a:ext cx="1609344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6_EX.6_1#404a6f289?vcp=1&amp;vis=1&amp;pid=aaf58dbce&amp;color=0,0,0&amp;vtp=1&amp;bt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813487"/>
                <a:ext cx="10752672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易错选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ABD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，错因分析：对于匀速直线运动的速度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公式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的物理意义不能正确理解，误认为在匀速直线运动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中，物体的运动速度与通过的路程成正比，与运动的时间成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反比。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6_EX.6_1#404a6f289?vcp=1&amp;vis=1&amp;pid=aaf58dbc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813487"/>
                <a:ext cx="10752672" cy="2873587"/>
              </a:xfrm>
              <a:prstGeom prst="rect">
                <a:avLst/>
              </a:prstGeom>
              <a:blipFill>
                <a:blip r:embed="rId8"/>
                <a:stretch>
                  <a:fillRect l="-2268" r="-1587" b="-8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6_BD.7_1#834641888?vcp=1&amp;vis=1&amp;pid=aaf58dbce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421185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［多选］我们把物体沿着直线且速度不变的运动，叫匀速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直线运动。用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t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分别表示物体的路程、速度和时间，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下面四个图像中反映物体在做匀速直线运动的是(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6_BD.7_1#834641888?vcp=1&amp;vis=1&amp;pid=aaf58dbc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1421185"/>
                <a:ext cx="10753344" cy="2122932"/>
              </a:xfrm>
              <a:prstGeom prst="rect">
                <a:avLst/>
              </a:prstGeom>
              <a:blipFill>
                <a:blip r:embed="rId12"/>
                <a:stretch>
                  <a:fillRect l="-2268" r="-1644"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8_1#834641888.bracket?vcp=1&amp;vis=1&amp;pid=aaf58dbce&amp;color=0,0,0&amp;vpa=3&amp;vtp=1&amp;bbb=1"/>
          <p:cNvSpPr/>
          <p:nvPr>
            <p:custDataLst>
              <p:tags r:id="rId2"/>
            </p:custDataLst>
          </p:nvPr>
        </p:nvSpPr>
        <p:spPr>
          <a:xfrm>
            <a:off x="9546886" y="2896078"/>
            <a:ext cx="83608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BC</a:t>
            </a:r>
            <a:endParaRPr lang="en-US" altLang="zh-CN" sz="3200"/>
          </a:p>
        </p:txBody>
      </p:sp>
      <p:sp>
        <p:nvSpPr>
          <p:cNvPr id="4" name="QC_6_BD.7_2#834641888.choices?vcp=1&amp;vis=1&amp;pid=aaf58dbce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3543946"/>
            <a:ext cx="10752672" cy="17332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5466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7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7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7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7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5" name="QC_6_BD.7_2#834641888.choice_image?vcp=1&amp;vis=1&amp;pid=aaf58dbce&amp;color=0,0,0&amp;tib=255,255,255&amp;iip=4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820" y="3545639"/>
            <a:ext cx="192633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7_2#834641888.choice_image?vcp=1&amp;vis=1&amp;pid=aaf58dbce&amp;color=0,0,0&amp;tib=255,255,255&amp;iip=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4277" y="3545639"/>
            <a:ext cx="1999488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7_2#834641888.choice_image?vcp=1&amp;vis=1&amp;pid=aaf58dbce&amp;color=0,0,0&amp;tib=255,255,255&amp;iip=6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599" y="3545639"/>
            <a:ext cx="1962912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7_2#834641888.choice_image?vcp=1&amp;vis=1&amp;pid=aaf58dbce&amp;color=0,0,0&amp;tib=255,255,255&amp;iip=7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2199" y="3545639"/>
            <a:ext cx="191414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object 54">
            <a:hlinkClick r:id="rId1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1141f1841?vcp=1&amp;pid=f318039df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5600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变速直线运动</a:t>
            </a:r>
            <a:endParaRPr lang="en-US" altLang="zh-CN" sz="3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6_BD.9_1#119d26870?vcp=1&amp;vis=1&amp;pid=1141f1841&amp;color=0,0,0&amp;vtp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411648"/>
                <a:ext cx="10753344" cy="19366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4.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[2024·扬州]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宁扬城际铁路将于2026年建成，全长约为</a:t>
                </a:r>
              </a:p>
              <a:p>
                <a:pPr latinLnBrk="1">
                  <a:lnSpc>
                    <a:spcPts val="5333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58 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，快车全程用时约为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，则快车全程平均速度约</a:t>
                </a:r>
              </a:p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6_BD.9_1#119d26870?vcp=1&amp;vis=1&amp;pid=1141f184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1411648"/>
                <a:ext cx="10753344" cy="1936665"/>
              </a:xfrm>
              <a:prstGeom prst="rect">
                <a:avLst/>
              </a:prstGeom>
              <a:blipFill>
                <a:blip r:embed="rId10"/>
                <a:stretch>
                  <a:fillRect l="-2268" t="-946" b="-12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10_1#119d26870.bracket?vcp=1&amp;vis=1&amp;pid=1141f1841&amp;color=0,0,0&amp;vpa=4&amp;vtp=1"/>
          <p:cNvSpPr/>
          <p:nvPr>
            <p:custDataLst>
              <p:tags r:id="rId3"/>
            </p:custDataLst>
          </p:nvPr>
        </p:nvSpPr>
        <p:spPr>
          <a:xfrm>
            <a:off x="1452754" y="2751412"/>
            <a:ext cx="565151" cy="587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6_BD.9_2#119d26870.choices?vcp=1&amp;vis=1&amp;pid=1141f1841&amp;color=0,0,0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335190"/>
                <a:ext cx="10753344" cy="125027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33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54 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067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116 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190 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6_BD.9_2#119d26870.choices?vcp=1&amp;vis=1&amp;pid=1141f184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3335190"/>
                <a:ext cx="10753344" cy="1250273"/>
              </a:xfrm>
              <a:prstGeom prst="rect">
                <a:avLst/>
              </a:prstGeom>
              <a:blipFill>
                <a:blip r:embed="rId12"/>
                <a:stretch>
                  <a:fillRect l="-2268" t="-976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6_AS.11_1#119d26870?vcp=1&amp;vis=1&amp;pid=1141f1841&amp;color=0,0,0&amp;vtp=1&amp;bbb=1&amp;h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4587410"/>
                <a:ext cx="10753344" cy="15017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7200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快车全程平均速度约为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58 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km</m:t>
                        </m:r>
                      </m:num>
                      <m:den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30</m:t>
                            </m:r>
                          </m:num>
                          <m:den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60</m:t>
                            </m:r>
                          </m:den>
                        </m:f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h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=116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故C符合题意。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6_AS.11_1#119d26870?vcp=1&amp;vis=1&amp;pid=1141f184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4587410"/>
                <a:ext cx="10753344" cy="1501733"/>
              </a:xfrm>
              <a:prstGeom prst="rect">
                <a:avLst/>
              </a:prstGeom>
              <a:blipFill>
                <a:blip r:embed="rId14"/>
                <a:stretch>
                  <a:fillRect l="-2268" r="-1587" b="-16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54">
            <a:hlinkClick r:id="rId1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12_1#dc86690e0?vcp=1&amp;vis=1&amp;pid=1141f184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536448"/>
                <a:ext cx="10752672" cy="32969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小明进行短跑训练，王老师为了帮他进一步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提高成绩，对他的百米成绩进行了分析测试。在每隔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处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安排了一个计时员，各计时员在发令员鸣枪时开始计时，小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明跑经指定位置时停止计时，他们秒表的读数分别是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</a:p>
              <a:p>
                <a:pPr latinLnBrk="1">
                  <a:lnSpc>
                    <a:spcPts val="50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5.5 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10.7 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12.8 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。通过这些数据可知：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6_BD.12_1#dc86690e0?vcp=1&amp;vis=1&amp;pid=1141f184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8"/>
                <a:ext cx="10752672" cy="3296920"/>
              </a:xfrm>
              <a:prstGeom prst="rect">
                <a:avLst/>
              </a:prstGeom>
              <a:blipFill>
                <a:blip r:embed="rId9"/>
                <a:stretch>
                  <a:fillRect l="-2268" t="-370" r="-1871" b="-6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12_1#dc86690e0?vcp=1&amp;vis=1&amp;pid=1141f1841&amp;color=0,0,0&amp;tib=255,255,255&amp;iip=8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43" y="648631"/>
            <a:ext cx="2657856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BD.13_1#bd31911e2?vcp=1&amp;vis=1&amp;pid=dc86690e0&amp;color=0,0,0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3868335"/>
                <a:ext cx="10753344" cy="581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（1）小明跑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的平均速度是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7_BD.13_1#bd31911e2?vcp=1&amp;vis=1&amp;pid=dc86690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3868335"/>
                <a:ext cx="10753344" cy="581999"/>
              </a:xfrm>
              <a:prstGeom prst="rect">
                <a:avLst/>
              </a:prstGeom>
              <a:blipFill>
                <a:blip r:embed="rId12"/>
                <a:stretch>
                  <a:fillRect l="-2268" t="-10526" b="-4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7_AN.14_1#bd31911e2.blank?vcp=1&amp;vis=1&amp;pid=dc86690e0&amp;color=0,0,0&amp;vpa=5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6542279" y="3880866"/>
                <a:ext cx="1540933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7_AN.14_1#bd31911e2.blank?vcp=1&amp;vis=1&amp;pid=dc86690e0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542279" y="3880866"/>
                <a:ext cx="1540933" cy="4712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7_AS.15_1#bd31911e2?vcp=1&amp;vis=1&amp;pid=dc86690e0&amp;color=0,0,0&amp;vtp=1&amp;bbb=1&amp;h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4456176"/>
                <a:ext cx="10753344" cy="13458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33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小明跑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用的时间为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12.8 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，则跑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的平均</a:t>
                </a:r>
              </a:p>
              <a:p>
                <a:pPr latinLnBrk="1">
                  <a:lnSpc>
                    <a:spcPts val="52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速度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12.8 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≈7.8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7_AS.15_1#bd31911e2?vcp=1&amp;vis=1&amp;pid=dc86690e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719328" y="4456176"/>
                <a:ext cx="10753344" cy="1345861"/>
              </a:xfrm>
              <a:prstGeom prst="rect">
                <a:avLst/>
              </a:prstGeom>
              <a:blipFill>
                <a:blip r:embed="rId17"/>
                <a:stretch>
                  <a:fillRect l="-2268" t="-452" r="-510" b="-9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BD.16_1#482788ee2?vcp=1&amp;vis=1&amp;pid=dc86690e0&amp;color=0,0,0&amp;vtp=1&amp;bt=1&amp;bb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9" y="1081798"/>
                <a:ext cx="11351684" cy="632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（2）小明在第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速度最快，平均速度是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BD.16_1#482788ee2?vcp=1&amp;vis=1&amp;pid=dc86690e0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9" y="1081798"/>
                <a:ext cx="11351684" cy="632799"/>
              </a:xfrm>
              <a:prstGeom prst="rect">
                <a:avLst/>
              </a:prstGeom>
              <a:blipFill>
                <a:blip r:embed="rId8"/>
                <a:stretch>
                  <a:fillRect l="-2148" t="-962" r="0" b="-39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17_1#482788ee2.blank?vcp=1&amp;vis=1&amp;pid=dc86690e0&amp;color=0,0,0&amp;vpa=6&amp;vtp=1"/>
          <p:cNvSpPr/>
          <p:nvPr>
            <p:custDataLst>
              <p:tags r:id="rId2"/>
            </p:custDataLst>
          </p:nvPr>
        </p:nvSpPr>
        <p:spPr>
          <a:xfrm>
            <a:off x="3383153" y="1015757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五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7_AN.18_1#482788ee2.blank?vcp=1&amp;vis=1&amp;pid=dc86690e0&amp;color=0,0,0&amp;vpa=7&amp;vtp=1&amp;bb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9569111" y="1151561"/>
                <a:ext cx="1540933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9.5 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7_AN.18_1#482788ee2.blank?vcp=1&amp;vis=1&amp;pid=dc86690e0&amp;color=0,0,0&amp;vpa=7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9569111" y="1151561"/>
                <a:ext cx="1540933" cy="471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7_AS.19_1#482788ee2?vcp=1&amp;vis=1&amp;pid=dc86690e0&amp;color=0,0,0&amp;vtp=1&amp;bbb=1&amp;h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1714764"/>
                <a:ext cx="10753344" cy="37145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由题意可知，在5个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内所用的时间分别为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=2.9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=5.5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−2.9 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=2.6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=7.9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−5.5 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=2.4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=10.7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−7.9 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=2.8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5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=12.8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−10.7 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=2.1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。在第五个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小明用的时间最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短，跑得最快，平均速度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5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2.1 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≈9.5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7_AS.19_1#482788ee2?vcp=1&amp;vis=1&amp;pid=dc86690e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1714764"/>
                <a:ext cx="10753344" cy="3714581"/>
              </a:xfrm>
              <a:prstGeom prst="rect">
                <a:avLst/>
              </a:prstGeom>
              <a:blipFill>
                <a:blip r:embed="rId13"/>
                <a:stretch>
                  <a:fillRect l="-2268" b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BD.20_1#a3620d2de?vcp=1&amp;vis=1&amp;pid=dc86690e0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2331097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（3）小明在第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的速度低于全程的平均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速度，为了提高成绩，你对他的建议是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BD.20_1#a3620d2de?vcp=1&amp;vis=1&amp;pid=dc86690e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2331097"/>
                <a:ext cx="10753344" cy="2122932"/>
              </a:xfrm>
              <a:prstGeom prst="rect">
                <a:avLst/>
              </a:prstGeom>
              <a:blipFill>
                <a:blip r:embed="rId7"/>
                <a:stretch>
                  <a:fillRect l="-2268" r="-680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21_1#a3620d2de.blank?vcp=1&amp;vis=1&amp;pid=dc86690e0&amp;color=0,0,0&amp;vpa=8&amp;vtp=1&amp;bbb=1"/>
          <p:cNvSpPr/>
          <p:nvPr>
            <p:custDataLst>
              <p:tags r:id="rId2"/>
            </p:custDataLst>
          </p:nvPr>
        </p:nvSpPr>
        <p:spPr>
          <a:xfrm>
            <a:off x="3383153" y="2293843"/>
            <a:ext cx="23262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一、二、四</a:t>
            </a:r>
            <a:endParaRPr lang="en-US" altLang="zh-CN" sz="3200"/>
          </a:p>
        </p:txBody>
      </p:sp>
      <p:sp>
        <p:nvSpPr>
          <p:cNvPr id="4" name="QB_7_AN.22_1#a3620d2de.blank?vcp=1&amp;vis=1&amp;pid=dc86690e0&amp;color=0,0,0&amp;vpa=9&amp;vtp=1&amp;bbb=1&amp;hb=1"/>
          <p:cNvSpPr/>
          <p:nvPr>
            <p:custDataLst>
              <p:tags r:id="rId3"/>
            </p:custDataLst>
          </p:nvPr>
        </p:nvSpPr>
        <p:spPr>
          <a:xfrm>
            <a:off x="719328" y="3038909"/>
            <a:ext cx="10752672" cy="1385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加强起跑和增强耐力的训练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7_AS.23_1#a3620d2de?vcp=1&amp;vis=1&amp;pid=dc86690e0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062367"/>
                <a:ext cx="10753344" cy="46177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小明在各阶段的平均速度分别为</a:t>
                </a:r>
              </a:p>
              <a:p>
                <a:pPr latinLnBrk="1">
                  <a:lnSpc>
                    <a:spcPts val="6533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2.9 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≈6.9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2.6 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≈7.7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6533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2.4 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≈8.3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zh-CN" altLang="en-US" sz="3200" kern="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2.8 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≈7.1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6533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v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5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2.1 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≈9.5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。全程的平均速度是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7.8 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，由此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可见，在第一、第二、第四个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的速度低于全程的平均速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度。建议：加强起跑和增强耐力的训练。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7_AS.23_1#a3620d2de?vcp=1&amp;vis=1&amp;pid=dc86690e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062367"/>
                <a:ext cx="10753344" cy="4617720"/>
              </a:xfrm>
              <a:prstGeom prst="rect">
                <a:avLst/>
              </a:prstGeom>
              <a:blipFill>
                <a:blip r:embed="rId6"/>
                <a:stretch>
                  <a:fillRect l="-2268" r="-1304" b="-5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24_1#0aaf91cab?sp=1&amp;vcp=1&amp;vis=1&amp;pid=1141f184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6.[2024·江西]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以下是某同学“测量小球运动的速度”的实验报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告，请你将报告内容补充完整。</a:t>
            </a:r>
            <a:endParaRPr lang="en-US" altLang="zh-CN" sz="3200">
              <a:solidFill>
                <a:srgbClr val="000000"/>
              </a:solidFill>
            </a:endParaRPr>
          </a:p>
        </p:txBody>
      </p:sp>
      <p:graphicFrame>
        <p:nvGraphicFramePr>
          <p:cNvPr id="13" name="QB_6_BD.24_2#0aaf91cab?colgroup=2,22&amp;vcp=1&amp;vis=1&amp;pid=1141f1841&amp;color=0,0,0&amp;vtp=1&amp;bbb=1&amp;hb=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328" y="2098718"/>
          <a:ext cx="10716768" cy="3872484"/>
        </p:xfrm>
        <a:graphic>
          <a:graphicData uri="http://schemas.openxmlformats.org/drawingml/2006/table">
            <a:tbl>
              <a:tblPr/>
              <a:tblGrid>
                <a:gridCol w="124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0828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实验</a:t>
                      </a: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目的</a:t>
                      </a:r>
                      <a:endParaRPr lang="en-US" altLang="zh-CN" sz="1600"/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测量小球运动的速度</a:t>
                      </a:r>
                      <a:endParaRPr lang="en-US" altLang="zh-CN" sz="1600">
                        <a:solidFill>
                          <a:srgbClr val="000000"/>
                        </a:solidFill>
                      </a:endParaRPr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828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实验</a:t>
                      </a: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原理</a:t>
                      </a:r>
                      <a:endParaRPr lang="en-US" altLang="zh-CN" sz="1600"/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6000"/>
                        </a:lnSpc>
                      </a:pPr>
                      <a:r>
                        <a:rPr lang="en-US" altLang="zh-CN" sz="32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</a:t>
                      </a:r>
                      <a:r>
                        <a:rPr lang="en-US" altLang="zh-CN" sz="5300" b="0" i="0" u="sng" kern="0" spc="-99900">
                          <a:solidFill>
                            <a:srgbClr val="FF00FF"/>
                          </a:solidFill>
                          <a:latin typeface="SimSun" panose="02010600030101010101" pitchFamily="2" charset="-122"/>
                          <a:ea typeface="微软雅黑" panose="020B0503020204020204" pitchFamily="34" charset="-122"/>
                          <a:cs typeface="Times New Roman" pitchFamily="34" charset="-120"/>
                        </a:rPr>
                        <a:t> </a:t>
                      </a:r>
                      <a:r>
                        <a:rPr lang="en-US" altLang="zh-CN" sz="32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</a:t>
                      </a:r>
                      <a:endParaRPr lang="en-US" altLang="zh-CN" sz="1600">
                        <a:solidFill>
                          <a:srgbClr val="000000"/>
                        </a:solidFill>
                      </a:endParaRPr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828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实验</a:t>
                      </a: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器材</a:t>
                      </a:r>
                      <a:endParaRPr lang="en-US" altLang="zh-CN" sz="1600"/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700"/>
                        </a:lnSpc>
                      </a:pP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小球</a:t>
                      </a:r>
                      <a:r>
                        <a:rPr lang="en-US" altLang="zh-CN" sz="32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、</a:t>
                      </a: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水平桌面</a:t>
                      </a:r>
                      <a:r>
                        <a:rPr lang="en-US" altLang="zh-CN" sz="32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、</a:t>
                      </a: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刻度尺</a:t>
                      </a:r>
                      <a:r>
                        <a:rPr lang="en-US" altLang="zh-CN" sz="32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、</a:t>
                      </a: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频闪照相机</a:t>
                      </a:r>
                      <a:endParaRPr lang="en-US" altLang="zh-CN" sz="1600">
                        <a:solidFill>
                          <a:srgbClr val="000000"/>
                        </a:solidFill>
                      </a:endParaRPr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N.25_1#0aaf91cab.blank?vcp=1&amp;vis=1&amp;pid=1141f1841&amp;color=0,0,0&amp;vpa=10&amp;vtp=1&amp;bbb=1&amp;rh=38.53504"/>
              <p:cNvSpPr/>
              <p:nvPr>
                <p:custDataLst>
                  <p:tags r:id="rId3"/>
                </p:custDataLst>
              </p:nvPr>
            </p:nvSpPr>
            <p:spPr>
              <a:xfrm>
                <a:off x="6138588" y="3772197"/>
                <a:ext cx="1117939" cy="65252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70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AN.25_1#0aaf91cab.blank?vcp=1&amp;vis=1&amp;pid=1141f1841&amp;color=0,0,0&amp;vpa=10&amp;vtp=1&amp;bbb=1&amp;rh=38.5350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138588" y="3772197"/>
                <a:ext cx="1117939" cy="652527"/>
              </a:xfrm>
              <a:prstGeom prst="rect">
                <a:avLst/>
              </a:prstGeom>
              <a:blipFill>
                <a:blip r:embed="rId8"/>
                <a:stretch>
                  <a:fillRect b="-12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QB_6_BD.26_1#0aaf91cab?colgroup=2,22&amp;vcp=1&amp;vis=1&amp;pid=1141f1841&amp;color=0,0,0&amp;mp=1&amp;vtp=1&amp;bt=1&amp;bbb=1&amp;hb=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9328" y="2239572"/>
          <a:ext cx="10716768" cy="3047323"/>
        </p:xfrm>
        <a:graphic>
          <a:graphicData uri="http://schemas.openxmlformats.org/drawingml/2006/table">
            <a:tbl>
              <a:tblPr/>
              <a:tblGrid>
                <a:gridCol w="124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323">
                <a:tc>
                  <a:txBody>
                    <a:bodyPr/>
                    <a:lstStyle/>
                    <a:p>
                      <a:pPr marL="0" indent="0" algn="ctr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实验</a:t>
                      </a:r>
                    </a:p>
                    <a:p>
                      <a:pPr marL="0" lvl="0" indent="0" algn="ctr" latinLnBrk="1" hangingPunct="0">
                        <a:lnSpc>
                          <a:spcPts val="3600"/>
                        </a:lnSpc>
                      </a:pPr>
                      <a:r>
                        <a:rPr lang="en-US" altLang="zh-CN" sz="32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步骤</a:t>
                      </a:r>
                      <a:endParaRPr lang="en-US" altLang="zh-CN" sz="1600"/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（1）让一个小球在水平桌面上沿直线运动</a:t>
                      </a:r>
                      <a:r>
                        <a:rPr lang="en-US" altLang="zh-CN" sz="32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，</a:t>
                      </a: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如图是</a:t>
                      </a: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根据频闪照相机拍摄的照片记录的小球运动轨迹</a:t>
                      </a:r>
                      <a:r>
                        <a:rPr lang="en-US" altLang="zh-CN" sz="3200" b="0" i="0" spc="-10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，</a:t>
                      </a:r>
                    </a:p>
                    <a:p>
                      <a:pPr marL="0" indent="0" algn="l" latinLnBrk="1" hangingPunct="0">
                        <a:lnSpc>
                          <a:spcPts val="3800"/>
                        </a:lnSpc>
                      </a:pPr>
                      <a:r>
                        <a:rPr lang="en-US" altLang="zh-CN" sz="32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频闪照相机每两次闪光之间的时间间隔相等</a:t>
                      </a:r>
                      <a:endParaRPr lang="en-US" altLang="zh-CN" sz="1600"/>
                    </a:p>
                    <a:p>
                      <a:pPr marL="0" lvl="0" indent="0" algn="ctr" latinLnBrk="1" hangingPunct="0">
                        <a:lnSpc>
                          <a:spcPts val="5600"/>
                        </a:lnSpc>
                      </a:pPr>
                      <a:r>
                        <a:rPr lang="en-US" altLang="zh-CN" sz="4300" b="0" i="0" kern="0" spc="-99900">
                          <a:solidFill>
                            <a:srgbClr val="FFFFFF"/>
                          </a:solidFill>
                          <a:latin typeface="Times New Roman" pitchFamily="34" charset="0"/>
                          <a:ea typeface="微软雅黑" panose="020B0503020204020204" pitchFamily="34" charset="-122"/>
                          <a:cs typeface="Times New Roman" pitchFamily="34" charset="-120"/>
                        </a:rPr>
                        <a:t>_</a:t>
                      </a:r>
                      <a:r>
                        <a:rPr lang="en-US" altLang="zh-CN" sz="1200" b="0" i="0" kern="0" spc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微软雅黑" panose="020B0503020204020204" pitchFamily="34" charset="-122"/>
                          <a:cs typeface="Times New Roman" pitchFamily="34" charset="-120"/>
                        </a:rPr>
                        <a:t>________________________________________________________________________</a:t>
                      </a:r>
                      <a:endParaRPr lang="en-US" altLang="zh-CN" sz="1200" spc="0">
                        <a:latin typeface="SimSun" panose="02010600030101010101" pitchFamily="2" charset="-122"/>
                      </a:endParaRPr>
                    </a:p>
                  </a:txBody>
                  <a:tcPr marL="96000" marR="96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QB_6_BD.26_2#0aaf91cab.table_image?tii=1&amp;vcp=1&amp;vis=1&amp;pid=1141f1841&amp;color=0,0,0&amp;mp=1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360" y="4293416"/>
            <a:ext cx="5352288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QB_6_BD.26_1#0aaf91cab?colgroup=2,22&amp;vcp=1&amp;vis=1&amp;pid=1141f1841&amp;color=0,0,0&amp;mp=1&amp;vtp=1&amp;bt=1&amp;bbb=1">
            <a:extLst>
              <a:ext uri="{FF2B5EF4-FFF2-40B4-BE49-F238E27FC236}">
                <a16:creationId xmlns:a16="http://schemas.microsoft.com/office/drawing/2014/main" id="{CA21EF0F-7632-4313-CA75-870E561B8ED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15360" y="1420338"/>
            <a:ext cx="820738" cy="6359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QB_6_BD.26_3#0aaf91cab?colgroup=2,22&amp;vcp=1&amp;vis=1&amp;pid=1141f1841&amp;color=0,0,0&amp;mp=1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2471347"/>
              <a:ext cx="10716768" cy="2583773"/>
            </p:xfrm>
            <a:graphic>
              <a:graphicData uri="http://schemas.openxmlformats.org/drawingml/2006/table">
                <a:tbl>
                  <a:tblPr/>
                  <a:tblGrid>
                    <a:gridCol w="12435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73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8377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步骤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（2）分别测出小球通过的路程：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AB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32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BC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=31.10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CD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=19.70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；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记录这三段路程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所对应的时间：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A</m:t>
                                  </m:r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=1.0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B</m:t>
                                  </m:r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=1.0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C</m:t>
                                  </m:r>
                                  <m: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=1.0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（3）分别计算小球通过这三段路程的平均速度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QB_6_BD.26_3#0aaf91cab?colgroup=2,22&amp;vcp=1&amp;vis=1&amp;pid=1141f1841&amp;color=0,0,0&amp;mp=1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2471347"/>
              <a:ext cx="10716768" cy="2583773"/>
            </p:xfrm>
            <a:graphic>
              <a:graphicData uri="http://schemas.openxmlformats.org/drawingml/2006/table">
                <a:tbl>
                  <a:tblPr/>
                  <a:tblGrid>
                    <a:gridCol w="12435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73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8377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步骤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192" t="-235" r="-129" b="-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QB_6_AN.27_1#0aaf91cab.blank?vcp=1&amp;vis=1&amp;pid=1141f1841&amp;color=0,0,0&amp;mp=1&amp;vpa=11&amp;vtp=1&amp;bbb=1"/>
          <p:cNvSpPr/>
          <p:nvPr>
            <p:custDataLst>
              <p:tags r:id="rId2"/>
            </p:custDataLst>
          </p:nvPr>
        </p:nvSpPr>
        <p:spPr>
          <a:xfrm>
            <a:off x="8861074" y="2469400"/>
            <a:ext cx="1208617" cy="574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42.40</a:t>
            </a:r>
            <a:endParaRPr lang="en-US" altLang="zh-CN" sz="3200"/>
          </a:p>
        </p:txBody>
      </p:sp>
      <p:sp>
        <p:nvSpPr>
          <p:cNvPr id="2" name="QB_6_BD.26_3#0aaf91cab?colgroup=2,22&amp;vcp=1&amp;vis=1&amp;pid=1141f1841&amp;color=0,0,0&amp;mp=1&amp;vtp=1&amp;bt=1&amp;bbb=1">
            <a:extLst>
              <a:ext uri="{FF2B5EF4-FFF2-40B4-BE49-F238E27FC236}">
                <a16:creationId xmlns:a16="http://schemas.microsoft.com/office/drawing/2014/main" id="{16898AAE-3FB6-2A61-0DF4-19EEDC37E16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15360" y="1652113"/>
            <a:ext cx="820738" cy="6359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"/>
          <p:cNvSpPr txBox="1"/>
          <p:nvPr>
            <p:custDataLst>
              <p:tags r:id="rId1"/>
            </p:custDataLst>
          </p:nvPr>
        </p:nvSpPr>
        <p:spPr>
          <a:xfrm>
            <a:off x="1863725" y="3313113"/>
            <a:ext cx="79121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二、速度的概念、意义、公式、单位及换算关系是什么？</a:t>
            </a:r>
          </a:p>
        </p:txBody>
      </p:sp>
      <p:sp>
        <p:nvSpPr>
          <p:cNvPr id="28675" name="文本框 2"/>
          <p:cNvSpPr txBox="1"/>
          <p:nvPr>
            <p:custDataLst>
              <p:tags r:id="rId2"/>
            </p:custDataLst>
          </p:nvPr>
        </p:nvSpPr>
        <p:spPr>
          <a:xfrm>
            <a:off x="2909888" y="4122738"/>
            <a:ext cx="47799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概念：路程与时间之比叫做速度</a:t>
            </a:r>
          </a:p>
        </p:txBody>
      </p:sp>
      <p:sp>
        <p:nvSpPr>
          <p:cNvPr id="28676" name="文本框 3"/>
          <p:cNvSpPr txBox="1"/>
          <p:nvPr>
            <p:custDataLst>
              <p:tags r:id="rId3"/>
            </p:custDataLst>
          </p:nvPr>
        </p:nvSpPr>
        <p:spPr>
          <a:xfrm>
            <a:off x="2908300" y="4754563"/>
            <a:ext cx="47799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意义：表示物体运动快慢的物理量</a:t>
            </a:r>
          </a:p>
        </p:txBody>
      </p:sp>
      <p:sp>
        <p:nvSpPr>
          <p:cNvPr id="28677" name="文本框 5"/>
          <p:cNvSpPr txBox="1"/>
          <p:nvPr>
            <p:custDataLst>
              <p:tags r:id="rId4"/>
            </p:custDataLst>
          </p:nvPr>
        </p:nvSpPr>
        <p:spPr>
          <a:xfrm>
            <a:off x="5149850" y="5557838"/>
            <a:ext cx="9699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单位：</a:t>
            </a:r>
          </a:p>
        </p:txBody>
      </p:sp>
      <p:sp>
        <p:nvSpPr>
          <p:cNvPr id="28678" name="文本框 6"/>
          <p:cNvSpPr txBox="1"/>
          <p:nvPr>
            <p:custDataLst>
              <p:tags r:id="rId5"/>
            </p:custDataLst>
          </p:nvPr>
        </p:nvSpPr>
        <p:spPr>
          <a:xfrm>
            <a:off x="6376988" y="5199063"/>
            <a:ext cx="17811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m/s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km/h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9" name="文本框 7"/>
          <p:cNvSpPr txBox="1"/>
          <p:nvPr>
            <p:custDataLst>
              <p:tags r:id="rId6"/>
            </p:custDataLst>
          </p:nvPr>
        </p:nvSpPr>
        <p:spPr>
          <a:xfrm>
            <a:off x="6376988" y="5853113"/>
            <a:ext cx="29511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换算：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1m/s=3.6km/h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5"/>
          <p:cNvGrpSpPr/>
          <p:nvPr>
            <p:custDataLst>
              <p:tags r:id="rId7"/>
            </p:custDataLst>
          </p:nvPr>
        </p:nvGrpSpPr>
        <p:grpSpPr>
          <a:xfrm>
            <a:off x="2855913" y="5384800"/>
            <a:ext cx="2170112" cy="808038"/>
            <a:chOff x="5610" y="2990"/>
            <a:chExt cx="3417" cy="1273"/>
          </a:xfrm>
        </p:grpSpPr>
        <p:graphicFrame>
          <p:nvGraphicFramePr>
            <p:cNvPr id="34824" name="对象 5"/>
            <p:cNvGraphicFramePr>
              <a:graphicFrameLocks noChangeAspect="1"/>
            </p:cNvGraphicFramePr>
            <p:nvPr>
              <p:custDataLst>
                <p:tags r:id="rId14"/>
              </p:custDataLst>
            </p:nvPr>
          </p:nvGraphicFramePr>
          <p:xfrm>
            <a:off x="7166" y="2990"/>
            <a:ext cx="1235" cy="1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68300" imgH="393700" progId="Equation.DSMT4">
                    <p:embed/>
                  </p:oleObj>
                </mc:Choice>
                <mc:Fallback>
                  <p:oleObj r:id="rId18" imgW="368300" imgH="393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166" y="2990"/>
                          <a:ext cx="1235" cy="1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" name="文本框 4"/>
            <p:cNvSpPr txBox="1"/>
            <p:nvPr>
              <p:custDataLst>
                <p:tags r:id="rId15"/>
              </p:custDataLst>
            </p:nvPr>
          </p:nvSpPr>
          <p:spPr>
            <a:xfrm>
              <a:off x="5637" y="3264"/>
              <a:ext cx="152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公式：</a:t>
              </a:r>
            </a:p>
          </p:txBody>
        </p:sp>
        <p:sp>
          <p:nvSpPr>
            <p:cNvPr id="13" name="矩形 12"/>
            <p:cNvSpPr/>
            <p:nvPr>
              <p:custDataLst>
                <p:tags r:id="rId16"/>
              </p:custDataLst>
            </p:nvPr>
          </p:nvSpPr>
          <p:spPr>
            <a:xfrm>
              <a:off x="5610" y="3130"/>
              <a:ext cx="3417" cy="1133"/>
            </a:xfrm>
            <a:prstGeom prst="rect">
              <a:avLst/>
            </a:prstGeom>
            <a:no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6" name="AutoShape 14"/>
          <p:cNvSpPr/>
          <p:nvPr>
            <p:custDataLst>
              <p:tags r:id="rId8"/>
            </p:custDataLst>
          </p:nvPr>
        </p:nvSpPr>
        <p:spPr>
          <a:xfrm>
            <a:off x="6191250" y="5478463"/>
            <a:ext cx="185738" cy="642937"/>
          </a:xfrm>
          <a:prstGeom prst="leftBrace">
            <a:avLst>
              <a:gd name="adj1" fmla="val 69807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7" name="文本框 18"/>
          <p:cNvSpPr txBox="1"/>
          <p:nvPr>
            <p:custDataLst>
              <p:tags r:id="rId9"/>
            </p:custDataLst>
          </p:nvPr>
        </p:nvSpPr>
        <p:spPr>
          <a:xfrm>
            <a:off x="3052763" y="1530350"/>
            <a:ext cx="33131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路程相同比时间</a:t>
            </a:r>
          </a:p>
        </p:txBody>
      </p:sp>
      <p:sp>
        <p:nvSpPr>
          <p:cNvPr id="28688" name="文本框 20"/>
          <p:cNvSpPr txBox="1"/>
          <p:nvPr>
            <p:custDataLst>
              <p:tags r:id="rId10"/>
            </p:custDataLst>
          </p:nvPr>
        </p:nvSpPr>
        <p:spPr>
          <a:xfrm>
            <a:off x="3052763" y="2076450"/>
            <a:ext cx="33131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时间相同比路程</a:t>
            </a:r>
          </a:p>
        </p:txBody>
      </p:sp>
      <p:sp>
        <p:nvSpPr>
          <p:cNvPr id="28689" name="文本框 21"/>
          <p:cNvSpPr txBox="1"/>
          <p:nvPr>
            <p:custDataLst>
              <p:tags r:id="rId11"/>
            </p:custDataLst>
          </p:nvPr>
        </p:nvSpPr>
        <p:spPr>
          <a:xfrm>
            <a:off x="3052763" y="2646363"/>
            <a:ext cx="45608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路程和时间都不同，比较速度</a:t>
            </a:r>
          </a:p>
        </p:txBody>
      </p:sp>
      <p:sp>
        <p:nvSpPr>
          <p:cNvPr id="28691" name="文本框 23"/>
          <p:cNvSpPr txBox="1"/>
          <p:nvPr>
            <p:custDataLst>
              <p:tags r:id="rId12"/>
            </p:custDataLst>
          </p:nvPr>
        </p:nvSpPr>
        <p:spPr>
          <a:xfrm>
            <a:off x="1863725" y="771525"/>
            <a:ext cx="55562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一、比较物体运动的快慢的方法？</a:t>
            </a:r>
          </a:p>
        </p:txBody>
      </p:sp>
      <p:sp>
        <p:nvSpPr>
          <p:cNvPr id="34832" name="文本框 4103"/>
          <p:cNvSpPr txBox="1"/>
          <p:nvPr>
            <p:custDataLst>
              <p:tags r:id="rId1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6" grpId="0" animBg="1"/>
      <p:bldP spid="28687" grpId="0"/>
      <p:bldP spid="28688" grpId="0"/>
      <p:bldP spid="28689" grpId="0"/>
      <p:bldP spid="286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QB_6_BD.28_1#0aaf91cab?colgroup=2,22&amp;vcp=1&amp;vis=1&amp;pid=1141f1841&amp;color=0,0,0&amp;mp=1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824451"/>
              <a:ext cx="10716768" cy="3877564"/>
            </p:xfrm>
            <a:graphic>
              <a:graphicData uri="http://schemas.openxmlformats.org/drawingml/2006/table">
                <a:tbl>
                  <a:tblPr/>
                  <a:tblGrid>
                    <a:gridCol w="12435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73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78439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（1）小球在这三段路程的平均速度分别为：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AB</m:t>
                                  </m:r>
                                </m:sub>
                              </m:sSub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BC</m:t>
                                  </m:r>
                                </m:sub>
                              </m:sSub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=31.10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CD</m:t>
                                  </m:r>
                                </m:sub>
                              </m:sSub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32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cm</m:t>
                              </m:r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（2）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AB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32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（填“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 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”“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 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”或“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”）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itchFamily="34" charset="-120"/>
                                    </a:rPr>
                                    <m:t>CD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小球在水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平桌面上做</a:t>
                          </a:r>
                          <a:r>
                            <a:rPr lang="en-US" altLang="zh-CN" sz="3200" i="0">
                              <a:solidFill>
                                <a:srgbClr val="000000"/>
                              </a:solidFill>
                              <a:latin typeface="SimSun" pitchFamily="34" charset="0"/>
                              <a:ea typeface="SimSun" pitchFamily="34" charset="-122"/>
                              <a:cs typeface="SimSun" pitchFamily="34" charset="-120"/>
                            </a:rPr>
                            <a:t>______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（填“匀速”或“变速”）运动</a:t>
                          </a:r>
                          <a:endParaRPr lang="en-US" altLang="zh-CN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9125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安全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提示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小球运动时的速度不宜过大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以免小球动能过大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从桌面掉落时伤人</a:t>
                          </a:r>
                          <a:endParaRPr lang="en-US" altLang="zh-CN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QB_6_BD.28_1#0aaf91cab?colgroup=2,22&amp;vcp=1&amp;vis=1&amp;pid=1141f1841&amp;color=0,0,0&amp;mp=1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824451"/>
              <a:ext cx="10716768" cy="3877564"/>
            </p:xfrm>
            <a:graphic>
              <a:graphicData uri="http://schemas.openxmlformats.org/drawingml/2006/table">
                <a:tbl>
                  <a:tblPr/>
                  <a:tblGrid>
                    <a:gridCol w="12435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73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578439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3192" t="-236" r="-129" b="-53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9125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安全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提示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小球运动时的速度不宜过大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以免小球动能过大</a:t>
                          </a:r>
                          <a:r>
                            <a:rPr lang="en-US" altLang="zh-CN" sz="3200" b="0" i="0" spc="-10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，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从桌面掉落时伤人</a:t>
                          </a:r>
                          <a:endParaRPr lang="en-US" altLang="zh-CN" sz="16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QB_6_AN.29_1#0aaf91cab.blank?vcp=1&amp;vis=1&amp;pid=1141f1841&amp;color=0,0,0&amp;mp=1&amp;vpa=12&amp;vtp=1&amp;bbb=1"/>
          <p:cNvSpPr/>
          <p:nvPr>
            <p:custDataLst>
              <p:tags r:id="rId2"/>
            </p:custDataLst>
          </p:nvPr>
        </p:nvSpPr>
        <p:spPr>
          <a:xfrm>
            <a:off x="2030338" y="2472321"/>
            <a:ext cx="1208617" cy="574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42.40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4" name="QB_6_AN.30_1#0aaf91cab.blank?vcp=1&amp;vis=1&amp;pid=1141f1841&amp;color=0,0,0&amp;mp=1&amp;vpa=13&amp;vtp=1&amp;bbb=1"/>
          <p:cNvSpPr/>
          <p:nvPr>
            <p:custDataLst>
              <p:tags r:id="rId3"/>
            </p:custDataLst>
          </p:nvPr>
        </p:nvSpPr>
        <p:spPr>
          <a:xfrm>
            <a:off x="8732382" y="2472321"/>
            <a:ext cx="1208617" cy="574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19.70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AN.31_1#0aaf91cab.blank?vcp=1&amp;vis=1&amp;pid=1141f1841&amp;color=0,0,0&amp;mp=1&amp;vpa=14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3700600" y="3188430"/>
                <a:ext cx="512233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&gt;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6_AN.31_1#0aaf91cab.blank?vcp=1&amp;vis=1&amp;pid=1141f1841&amp;color=0,0,0&amp;mp=1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700600" y="3188430"/>
                <a:ext cx="512233" cy="471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32_1#0aaf91cab.blank?vcp=1&amp;vis=1&amp;pid=1141f1841&amp;color=0,0,0&amp;mp=1&amp;vpa=15&amp;vtp=1&amp;bbb=1"/>
          <p:cNvSpPr/>
          <p:nvPr>
            <p:custDataLst>
              <p:tags r:id="rId5"/>
            </p:custDataLst>
          </p:nvPr>
        </p:nvSpPr>
        <p:spPr>
          <a:xfrm>
            <a:off x="4113138" y="3731483"/>
            <a:ext cx="1107017" cy="5748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变速</a:t>
            </a:r>
            <a:endParaRPr lang="en-US" altLang="zh-CN" sz="3200">
              <a:solidFill>
                <a:srgbClr val="C00000"/>
              </a:solidFill>
            </a:endParaRPr>
          </a:p>
        </p:txBody>
      </p:sp>
      <p:sp>
        <p:nvSpPr>
          <p:cNvPr id="2" name="QB_6_BD.28_1#0aaf91cab?colgroup=2,22&amp;vcp=1&amp;vis=1&amp;pid=1141f1841&amp;color=0,0,0&amp;mp=1&amp;vtp=1&amp;bt=1&amp;bbb=1">
            <a:extLst>
              <a:ext uri="{FF2B5EF4-FFF2-40B4-BE49-F238E27FC236}">
                <a16:creationId xmlns:a16="http://schemas.microsoft.com/office/drawing/2014/main" id="{736EB375-EF6C-8562-5CBB-2BFCF9C1B79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615360" y="1005217"/>
            <a:ext cx="820738" cy="6359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续表</a:t>
            </a:r>
          </a:p>
        </p:txBody>
      </p:sp>
      <p:sp>
        <p:nvSpPr>
          <p:cNvPr id="8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33_1#8dede5f87?htil=1&amp;vcp=1&amp;vis=1&amp;pid=58965b1ea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4239" y="597409"/>
            <a:ext cx="4869253" cy="29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33_2#8dede5f87?htil=1&amp;sp=1&amp;vcp=1&amp;vis=1&amp;pid=58965b1ea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9"/>
                <a:ext cx="5401056" cy="34704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小荣通过电脑观看载人飞船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发射直播，并截取了发射视频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中火箭刚发射时和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末的图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片，分别如图甲、乙所示。火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箭全长近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，则火箭发射后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33_2#8dede5f87?htil=1&amp;sp=1&amp;vcp=1&amp;vis=1&amp;pid=58965b1e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536449"/>
                <a:ext cx="5401056" cy="3470487"/>
              </a:xfrm>
              <a:prstGeom prst="rect">
                <a:avLst/>
              </a:prstGeom>
              <a:blipFill>
                <a:blip r:embed="rId10"/>
                <a:stretch>
                  <a:fillRect l="-4515" r="-4515" b="-7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34_1#8dede5f87.bracket?vcp=1&amp;vis=1&amp;pid=58965b1ea&amp;color=0,0,0&amp;vpa=16&amp;vtp=1"/>
          <p:cNvSpPr/>
          <p:nvPr>
            <p:custDataLst>
              <p:tags r:id="rId3"/>
            </p:custDataLst>
          </p:nvPr>
        </p:nvSpPr>
        <p:spPr>
          <a:xfrm>
            <a:off x="6637142" y="4035889"/>
            <a:ext cx="565151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3_3#8dede5f87.choices?vcp=1&amp;vis=1&amp;pid=58965b1ea&amp;color=0,0,0&amp;vtp=1&amp;bb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4672498"/>
                <a:ext cx="10753344" cy="13095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>
                  <a:solidFill>
                    <a:srgbClr val="000000"/>
                  </a:solidFill>
                  <a:latin typeface="SimSun" pitchFamily="34" charset="0"/>
                  <a:ea typeface="SimSun" pitchFamily="34" charset="-122"/>
                  <a:cs typeface="SimSun" pitchFamily="34" charset="-120"/>
                </a:endParaRPr>
              </a:p>
              <a:p>
                <a:pPr latinLnBrk="1">
                  <a:lnSpc>
                    <a:spcPts val="5333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33_3#8dede5f87.choices?vcp=1&amp;vis=1&amp;pid=58965b1ea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672498"/>
                <a:ext cx="10753344" cy="1309540"/>
              </a:xfrm>
              <a:prstGeom prst="rect">
                <a:avLst/>
              </a:prstGeom>
              <a:blipFill>
                <a:blip r:embed="rId12"/>
                <a:stretch>
                  <a:fillRect l="-2268" b="-18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33_2#8dede5f87?htil=1&amp;sp=1&amp;vcp=1&amp;vis=1&amp;pid=58965b1ea&amp;color=0,0,0&amp;vtp=1&amp;bt=1&amp;bbb=1&amp;hb=1&amp;hs=1">
                <a:extLst>
                  <a:ext uri="{FF2B5EF4-FFF2-40B4-BE49-F238E27FC236}">
                    <a16:creationId xmlns:a16="http://schemas.microsoft.com/office/drawing/2014/main" id="{2008A61C-621A-209D-00E2-5C02572C4887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20000" y="4054601"/>
                <a:ext cx="10752000" cy="607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第一个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内的平均速度最接近(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5_BD.33_2#8dede5f87?htil=1&amp;sp=1&amp;vcp=1&amp;vis=1&amp;pid=58965b1ea&amp;color=0,0,0&amp;vtp=1&amp;bt=1&amp;bbb=1&amp;hb=1&amp;hs=1">
                <a:extLst>
                  <a:ext uri="{FF2B5EF4-FFF2-40B4-BE49-F238E27FC236}">
                    <a16:creationId xmlns:a16="http://schemas.microsoft.com/office/drawing/2014/main" id="{2008A61C-621A-209D-00E2-5C02572C4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20000" y="4054601"/>
                <a:ext cx="10752000" cy="607399"/>
              </a:xfrm>
              <a:prstGeom prst="rect">
                <a:avLst/>
              </a:prstGeom>
              <a:blipFill>
                <a:blip r:embed="rId15"/>
                <a:stretch>
                  <a:fillRect l="-2268" t="-2000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35_1#8dede5f87?htil=2&amp;vcp=1&amp;vis=1&amp;pid=58965b1ea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6688" y="1147921"/>
            <a:ext cx="5169408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AS.35_2#8dede5f87?htil=2&amp;vcp=1&amp;vis=1&amp;pid=58965b1ea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086962"/>
                <a:ext cx="5401056" cy="36186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由图甲、乙可以看出，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在火箭发射后第一个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内通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过的路程大约等于火箭的全长，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路程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，火箭发射后第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一个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内的平均速度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AS.35_2#8dede5f87?htil=2&amp;vcp=1&amp;vis=1&amp;pid=58965b1e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086962"/>
                <a:ext cx="5401056" cy="3618653"/>
              </a:xfrm>
              <a:prstGeom prst="rect">
                <a:avLst/>
              </a:prstGeom>
              <a:blipFill>
                <a:blip r:embed="rId9"/>
                <a:stretch>
                  <a:fillRect l="-4515" r="-10158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AS.35_2#8dede5f87?htil=2&amp;vcp=1&amp;vis=1&amp;pid=58965b1ea&amp;color=0,0,0&amp;vtp=1&amp;bt=1&amp;bbb=1&amp;hb=1&amp;hs=1">
                <a:extLst>
                  <a:ext uri="{FF2B5EF4-FFF2-40B4-BE49-F238E27FC236}">
                    <a16:creationId xmlns:a16="http://schemas.microsoft.com/office/drawing/2014/main" id="{45230D43-545D-96D6-10BE-FF49D436797F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20000" y="4682924"/>
                <a:ext cx="10752000" cy="9479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8133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，接近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，故选B。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5_AS.35_2#8dede5f87?htil=2&amp;vcp=1&amp;vis=1&amp;pid=58965b1ea&amp;color=0,0,0&amp;vtp=1&amp;bt=1&amp;bbb=1&amp;hb=1&amp;hs=1">
                <a:extLst>
                  <a:ext uri="{FF2B5EF4-FFF2-40B4-BE49-F238E27FC236}">
                    <a16:creationId xmlns:a16="http://schemas.microsoft.com/office/drawing/2014/main" id="{45230D43-545D-96D6-10BE-FF49D4367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0000" y="4682924"/>
                <a:ext cx="10752000" cy="947928"/>
              </a:xfrm>
              <a:prstGeom prst="rect">
                <a:avLst/>
              </a:prstGeom>
              <a:blipFill>
                <a:blip r:embed="rId11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36_1#a7683c881?vcp=1&amp;vis=1&amp;pid=58965b1ea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943070"/>
                <a:ext cx="10752672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[2024·郑州一模]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某同学在去上学的路上，用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的速度走完前一半路程，又用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的速度走完后一半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路程，则他在整个路程中的平均速度是(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BD.36_1#a7683c881?vcp=1&amp;vis=1&amp;pid=58965b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9328" y="1943070"/>
                <a:ext cx="10752672" cy="2122932"/>
              </a:xfrm>
              <a:prstGeom prst="rect">
                <a:avLst/>
              </a:prstGeom>
              <a:blipFill>
                <a:blip r:embed="rId8"/>
                <a:stretch>
                  <a:fillRect l="-2268" r="-850" b="-1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36_1#a7683c881?vcp=1&amp;vis=1&amp;pid=58965b1ea&amp;color=0,0,0&amp;tib=255,255,255&amp;iip=9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2089373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37_1#a7683c881.bracket?vcp=1&amp;vis=1&amp;pid=58965b1ea&amp;color=0,0,0&amp;vpa=17&amp;vtp=1"/>
          <p:cNvSpPr/>
          <p:nvPr>
            <p:custDataLst>
              <p:tags r:id="rId3"/>
            </p:custDataLst>
          </p:nvPr>
        </p:nvSpPr>
        <p:spPr>
          <a:xfrm>
            <a:off x="7955154" y="3417963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6_2#a7683c881.choices?vcp=1&amp;vis=1&amp;pid=58965b1ea&amp;color=0,0,0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4140423"/>
                <a:ext cx="10753344" cy="6237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  <a:tabLst>
                    <a:tab pos="2632901" algn="l"/>
                    <a:tab pos="5215003" algn="l"/>
                    <a:tab pos="8101897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2.4 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2.5 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36_2#a7683c881.choices?vcp=1&amp;vis=1&amp;pid=58965b1e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140423"/>
                <a:ext cx="10753344" cy="623740"/>
              </a:xfrm>
              <a:prstGeom prst="rect">
                <a:avLst/>
              </a:prstGeom>
              <a:blipFill>
                <a:blip r:embed="rId12"/>
                <a:stretch>
                  <a:fillRect l="-2268" b="-39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38_1#a7683c881?vcp=1&amp;vis=1&amp;pid=58965b1ea&amp;color=0,0,0&amp;mp=1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2104359"/>
                <a:ext cx="10753344" cy="2540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设总路程为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，走完前一半路程用的时间</a:t>
                </a:r>
              </a:p>
              <a:p>
                <a:pPr latinLnBrk="1">
                  <a:lnSpc>
                    <a:spcPts val="62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，走完后一半路程用的时间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，走</a:t>
                </a:r>
              </a:p>
              <a:p>
                <a:pPr latinLnBrk="1">
                  <a:lnSpc>
                    <a:spcPts val="7866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完整个路程的平均速度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num>
                          <m:den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m</m:t>
                            </m:r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den>
                        </m:f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num>
                          <m:den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m</m:t>
                            </m:r>
                            <m: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den>
                        </m:f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=2.4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，故C正确。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C_5_AS.38_1#a7683c881?vcp=1&amp;vis=1&amp;pid=58965b1ea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2104359"/>
                <a:ext cx="10753344" cy="2540000"/>
              </a:xfrm>
              <a:prstGeom prst="rect">
                <a:avLst/>
              </a:prstGeom>
              <a:blipFill>
                <a:blip r:embed="rId6"/>
                <a:stretch>
                  <a:fillRect l="-2268" r="-8844" b="-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39_1#a305df5c9?vcp=1&amp;vis=1&amp;pid=58965b1ea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571383"/>
                <a:ext cx="10752672" cy="36186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荣老师参加了2024年宜昌马拉松比赛，在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比赛过程中，以荣老师为参照物，站在路旁的啦啦队员是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（填“运动”或“静止”）的，赛后成绩证书上显示其全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程平均配速为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min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 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，则他全程的平均速度为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39_1#a305df5c9?vcp=1&amp;vis=1&amp;pid=58965b1e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571383"/>
                <a:ext cx="10752672" cy="3618653"/>
              </a:xfrm>
              <a:prstGeom prst="rect">
                <a:avLst/>
              </a:prstGeom>
              <a:blipFill>
                <a:blip r:embed="rId9"/>
                <a:stretch>
                  <a:fillRect l="-2268" b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39_1#a305df5c9?vcp=1&amp;vis=1&amp;pid=58965b1ea&amp;color=0,0,0&amp;tib=255,255,255&amp;iip=10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555" y="1717687"/>
            <a:ext cx="26944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AN.40_1#a305df5c9.blank?vcp=1&amp;vis=1&amp;pid=58965b1ea&amp;color=0,0,0&amp;vpa=18&amp;vtp=1&amp;bbb=1"/>
          <p:cNvSpPr/>
          <p:nvPr>
            <p:custDataLst>
              <p:tags r:id="rId3"/>
            </p:custDataLst>
          </p:nvPr>
        </p:nvSpPr>
        <p:spPr>
          <a:xfrm>
            <a:off x="741554" y="302426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</a:t>
            </a:r>
            <a:endParaRPr lang="en-US" altLang="zh-CN" sz="3200"/>
          </a:p>
        </p:txBody>
      </p:sp>
      <p:sp>
        <p:nvSpPr>
          <p:cNvPr id="5" name="QB_5_AN.41_1#a305df5c9.blank?vcp=1&amp;vis=1&amp;pid=58965b1ea&amp;color=0,0,0&amp;vpa=19&amp;vtp=1"/>
          <p:cNvSpPr/>
          <p:nvPr>
            <p:custDataLst>
              <p:tags r:id="rId4"/>
            </p:custDataLst>
          </p:nvPr>
        </p:nvSpPr>
        <p:spPr>
          <a:xfrm>
            <a:off x="10194586" y="3769330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</a:t>
            </a:r>
            <a:endParaRPr lang="en-US" altLang="zh-CN" sz="3200"/>
          </a:p>
        </p:txBody>
      </p:sp>
      <p:sp>
        <p:nvSpPr>
          <p:cNvPr id="6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BD.42_1#f3797b251?vcp=1&amp;vis=1&amp;pid=58965b1ea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656983"/>
            <a:ext cx="10752672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10.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小科在假期乘坐高铁从广州南到香港旅游。列车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时刻表如下。</a:t>
            </a:r>
            <a:endParaRPr lang="en-US" altLang="zh-CN" sz="3200"/>
          </a:p>
        </p:txBody>
      </p:sp>
      <p:pic>
        <p:nvPicPr>
          <p:cNvPr id="3" name="QO_5_BD.42_1#f3797b251?vcp=1&amp;vis=1&amp;pid=58965b1ea&amp;color=0,0,0&amp;tib=255,255,255&amp;iip=11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803287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QO_5_BD.42_2#f3797b251?colgroup=5,3,3,3,6&amp;vcp=1&amp;vis=1&amp;pid=58965b1ea&amp;color=0,0,0&amp;vtp=1&amp;bbb=1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719328" y="2219252"/>
              <a:ext cx="10692384" cy="2659805"/>
            </p:xfrm>
            <a:graphic>
              <a:graphicData uri="http://schemas.openxmlformats.org/drawingml/2006/table">
                <a:tbl>
                  <a:tblPr/>
                  <a:tblGrid>
                    <a:gridCol w="23408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016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65141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广州南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虎门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深圳北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香港西九龙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到站时间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08：12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08：31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08：55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发车时间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07：55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08：14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08：36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里程/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itchFamily="34" charset="-120"/>
                                </a:rPr>
                                <m:t>km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/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141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QO_5_BD.42_2#f3797b251?colgroup=5,3,3,3,6&amp;vcp=1&amp;vis=1&amp;pid=58965b1ea&amp;color=0,0,0&amp;vtp=1&amp;bbb=1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719328" y="2219252"/>
              <a:ext cx="10692384" cy="2659805"/>
            </p:xfrm>
            <a:graphic>
              <a:graphicData uri="http://schemas.openxmlformats.org/drawingml/2006/table">
                <a:tbl>
                  <a:tblPr/>
                  <a:tblGrid>
                    <a:gridCol w="23408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66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016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65141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广州南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虎门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深圳北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香港西九龙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到站时间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08：12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08：31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08：55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发车时间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07：55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08：14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08：36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60" t="-307339" r="-357292" b="-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/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102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141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QO_5_BD.42_3#f3797b251?vcp=1&amp;vis=1&amp;pid=58965b1ea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2944" y="5064052"/>
            <a:ext cx="4693920" cy="9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43_1#5fa1dda38?vcp=1&amp;vis=1&amp;pid=f3797b251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1302482"/>
            <a:ext cx="1075334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（1）高铁从广州南到香港西九龙用时多少分钟？</a:t>
            </a:r>
            <a:endParaRPr lang="en-US" altLang="zh-CN" sz="3200"/>
          </a:p>
        </p:txBody>
      </p:sp>
      <p:pic>
        <p:nvPicPr>
          <p:cNvPr id="3" name="QO_5_BD.43_2#5fa1dda38?vcp=1&amp;vis=1&amp;pid=f3797b25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024" y="2123071"/>
            <a:ext cx="798576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AN.44_1#5fa1dda38?vcp=1&amp;vis=1&amp;pid=f3797b251&amp;color=0,0,0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4019604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【解】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高铁从广州南到香港西九龙用时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=08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：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55−07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：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55=1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6_AN.44_1#5fa1dda38?vcp=1&amp;vis=1&amp;pid=f3797b2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4019604"/>
                <a:ext cx="10753344" cy="1383453"/>
              </a:xfrm>
              <a:prstGeom prst="rect">
                <a:avLst/>
              </a:prstGeom>
              <a:blipFill>
                <a:blip r:embed="rId9"/>
                <a:stretch>
                  <a:fillRect l="-2268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579100" y="12039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45_1#8a83e65e4?vcp=1&amp;vis=1&amp;pid=f3797b251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771367"/>
            <a:ext cx="1075334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（2）高铁从广州南到深圳北的平均速度为多少千米每时？</a:t>
            </a:r>
            <a:endParaRPr lang="en-US" altLang="zh-CN" sz="3200"/>
          </a:p>
        </p:txBody>
      </p:sp>
      <p:pic>
        <p:nvPicPr>
          <p:cNvPr id="3" name="QO_5_BD.45_2#8a83e65e4?vcp=1&amp;vis=1&amp;pid=f3797b25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024" y="1591956"/>
            <a:ext cx="798576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6_AN.46_1#8a83e65e4?vcp=1&amp;vis=1&amp;pid=f3797b251&amp;color=0,0,0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3488489"/>
                <a:ext cx="10753344" cy="2235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高铁从广州南到深圳北的时间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t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=08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：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31−07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：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55=36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min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=0.6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，路程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=102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平均速度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102 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km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0.6 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h</m:t>
                        </m:r>
                      </m:den>
                    </m:f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=170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6_AN.46_1#8a83e65e4?vcp=1&amp;vis=1&amp;pid=f3797b2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3488489"/>
                <a:ext cx="10753344" cy="2235200"/>
              </a:xfrm>
              <a:prstGeom prst="rect">
                <a:avLst/>
              </a:prstGeom>
              <a:blipFill>
                <a:blip r:embed="rId9"/>
                <a:stretch>
                  <a:fillRect l="-2268" r="-850" b="-6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BD.47_1#f6eb641a1?vcp=1&amp;vis=1&amp;pid=f3797b25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355652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（3）已知高铁长度为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180 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，中途以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匀速通过一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个长为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720 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的隧道（如图），则高铁全部在此隧道内运行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的时间为多少秒？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6_BD.47_1#f6eb641a1?vcp=1&amp;vis=1&amp;pid=f3797b25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9328" y="1355652"/>
                <a:ext cx="10753344" cy="2128520"/>
              </a:xfrm>
              <a:prstGeom prst="rect">
                <a:avLst/>
              </a:prstGeom>
              <a:blipFill>
                <a:blip r:embed="rId6"/>
                <a:stretch>
                  <a:fillRect l="-2268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47_2#f6eb641a1?vcp=1&amp;vis=1&amp;pid=f3797b25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024" y="3647748"/>
            <a:ext cx="798576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3521075" y="2538413"/>
            <a:ext cx="8670925" cy="1933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indent="0">
              <a:lnSpc>
                <a:spcPct val="125000"/>
              </a:lnSpc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</a:rPr>
              <a:t>知道匀速直线运动的特点；</a:t>
            </a:r>
          </a:p>
          <a:p>
            <a:pPr indent="0">
              <a:lnSpc>
                <a:spcPct val="125000"/>
              </a:lnSpc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sym typeface="宋体" panose="02010600030101010101" pitchFamily="2" charset="-122"/>
              </a:rPr>
              <a:t>知道变速直线运动的特点；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indent="0">
              <a:lnSpc>
                <a:spcPct val="125000"/>
              </a:lnSpc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</a:rPr>
              <a:t>理解平均速度的含义，会用速度公式进行计算。</a:t>
            </a:r>
          </a:p>
        </p:txBody>
      </p:sp>
      <p:sp>
        <p:nvSpPr>
          <p:cNvPr id="35842" name="文本框 3"/>
          <p:cNvSpPr txBox="1"/>
          <p:nvPr>
            <p:custDataLst>
              <p:tags r:id="rId2"/>
            </p:custDataLst>
          </p:nvPr>
        </p:nvSpPr>
        <p:spPr>
          <a:xfrm>
            <a:off x="5256530" y="1463675"/>
            <a:ext cx="201739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584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6_AN.48_1#f6eb641a1?vcp=1&amp;vis=1&amp;pid=f3797b251&amp;color=0,0,0&amp;vtp=1&amp;bbb=1&amp;hb=1">
                <a:extLst>
                  <a:ext uri="{FF2B5EF4-FFF2-40B4-BE49-F238E27FC236}">
                    <a16:creationId xmlns:a16="http://schemas.microsoft.com/office/drawing/2014/main" id="{A54C1A10-7AA0-FA0E-444B-F468DE9AEC7B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2089882"/>
                <a:ext cx="10753344" cy="22259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高铁的速度为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108 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h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，高铁全部在此隧道内运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行的路程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隧道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高铁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=720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−180 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=540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，所用</a:t>
                </a:r>
              </a:p>
              <a:p>
                <a:pPr latinLnBrk="1">
                  <a:lnSpc>
                    <a:spcPts val="5733"/>
                  </a:lnSpc>
                </a:pP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t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v</m:t>
                            </m:r>
                          </m:e>
                          <m:sub>
                            <m:r>
                              <a:rPr lang="en-US" altLang="zh-CN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540 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30 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m</m:t>
                        </m:r>
                        <m: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=18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C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6_AN.48_1#f6eb641a1?vcp=1&amp;vis=1&amp;pid=f3797b251&amp;color=0,0,0&amp;vtp=1&amp;bbb=1&amp;hb=1">
                <a:extLst>
                  <a:ext uri="{FF2B5EF4-FFF2-40B4-BE49-F238E27FC236}">
                    <a16:creationId xmlns:a16="http://schemas.microsoft.com/office/drawing/2014/main" id="{A54C1A10-7AA0-FA0E-444B-F468DE9AE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19328" y="2089882"/>
                <a:ext cx="10753344" cy="2225972"/>
              </a:xfrm>
              <a:prstGeom prst="rect">
                <a:avLst/>
              </a:prstGeom>
              <a:blipFill>
                <a:blip r:embed="rId5"/>
                <a:stretch>
                  <a:fillRect l="-2268" r="-624" b="-3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18288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EX.49_1#f3797b251?vcp=1&amp;vis=1&amp;pid=58965b1ea&amp;color=0,0,0&amp;tib=255,255,255&amp;iip=12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899" y="1801676"/>
            <a:ext cx="1609344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EX.49_1#f3797b251?vcp=1&amp;vis=1&amp;pid=58965b1ea&amp;color=0,0,0&amp;vtp=1&amp;bt=1&amp;bbb=1&amp;hb=1"/>
          <p:cNvSpPr/>
          <p:nvPr>
            <p:custDataLst>
              <p:tags r:id="rId2"/>
            </p:custDataLst>
          </p:nvPr>
        </p:nvSpPr>
        <p:spPr>
          <a:xfrm>
            <a:off x="719328" y="1716332"/>
            <a:ext cx="10752672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本题的（3）小题是易错题，解题的关键是理解高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铁在隧道内行驶的路程等于隧道的长与高铁的长之差。</a:t>
            </a:r>
            <a:endParaRPr lang="en-US" altLang="zh-CN" sz="133"/>
          </a:p>
        </p:txBody>
      </p:sp>
      <p:pic>
        <p:nvPicPr>
          <p:cNvPr id="4" name="QO_5_EX.49_2#f3797b251?vcp=1&amp;vis=1&amp;pid=58965b1ea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024" y="3285375"/>
            <a:ext cx="7985760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2"/>
          <p:cNvSpPr txBox="1"/>
          <p:nvPr>
            <p:custDataLst>
              <p:tags r:id="rId1"/>
            </p:custDataLst>
          </p:nvPr>
        </p:nvSpPr>
        <p:spPr>
          <a:xfrm>
            <a:off x="3775075" y="2825750"/>
            <a:ext cx="24860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indent="57150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匀速直线运动</a:t>
            </a:r>
          </a:p>
        </p:txBody>
      </p:sp>
      <p:sp>
        <p:nvSpPr>
          <p:cNvPr id="53250" name="文本框 6"/>
          <p:cNvSpPr txBox="1"/>
          <p:nvPr>
            <p:custDataLst>
              <p:tags r:id="rId2"/>
            </p:custDataLst>
          </p:nvPr>
        </p:nvSpPr>
        <p:spPr>
          <a:xfrm>
            <a:off x="3775075" y="4503738"/>
            <a:ext cx="23304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indent="57150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变速直线运动</a:t>
            </a:r>
          </a:p>
        </p:txBody>
      </p:sp>
      <p:sp>
        <p:nvSpPr>
          <p:cNvPr id="53251" name="文本框 14"/>
          <p:cNvSpPr txBox="1"/>
          <p:nvPr>
            <p:custDataLst>
              <p:tags r:id="rId3"/>
            </p:custDataLst>
          </p:nvPr>
        </p:nvSpPr>
        <p:spPr>
          <a:xfrm>
            <a:off x="2571750" y="1531938"/>
            <a:ext cx="579438" cy="3415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匀速和变速直线运动</a:t>
            </a:r>
          </a:p>
        </p:txBody>
      </p:sp>
      <p:sp>
        <p:nvSpPr>
          <p:cNvPr id="53252" name="文本框 4103"/>
          <p:cNvSpPr txBox="1"/>
          <p:nvPr>
            <p:custDataLst>
              <p:tags r:id="rId4"/>
            </p:custDataLst>
          </p:nvPr>
        </p:nvSpPr>
        <p:spPr>
          <a:xfrm>
            <a:off x="119380" y="260668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课堂小结</a:t>
            </a:r>
          </a:p>
        </p:txBody>
      </p:sp>
      <p:sp>
        <p:nvSpPr>
          <p:cNvPr id="53253" name="AutoShape 14"/>
          <p:cNvSpPr/>
          <p:nvPr>
            <p:custDataLst>
              <p:tags r:id="rId5"/>
            </p:custDataLst>
          </p:nvPr>
        </p:nvSpPr>
        <p:spPr>
          <a:xfrm>
            <a:off x="3382963" y="1720850"/>
            <a:ext cx="392112" cy="3030538"/>
          </a:xfrm>
          <a:prstGeom prst="leftBrace">
            <a:avLst>
              <a:gd name="adj1" fmla="val 69630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4" name="AutoShape 14"/>
          <p:cNvSpPr/>
          <p:nvPr>
            <p:custDataLst>
              <p:tags r:id="rId6"/>
            </p:custDataLst>
          </p:nvPr>
        </p:nvSpPr>
        <p:spPr>
          <a:xfrm>
            <a:off x="5940425" y="2466975"/>
            <a:ext cx="204788" cy="1212850"/>
          </a:xfrm>
          <a:prstGeom prst="leftBrace">
            <a:avLst>
              <a:gd name="adj1" fmla="val 69451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5" name="文本框 4"/>
          <p:cNvSpPr txBox="1"/>
          <p:nvPr>
            <p:custDataLst>
              <p:tags r:id="rId7"/>
            </p:custDataLst>
          </p:nvPr>
        </p:nvSpPr>
        <p:spPr>
          <a:xfrm>
            <a:off x="3775075" y="1531938"/>
            <a:ext cx="33020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直线运动和曲线运动</a:t>
            </a:r>
          </a:p>
        </p:txBody>
      </p:sp>
      <p:sp>
        <p:nvSpPr>
          <p:cNvPr id="53256" name="文本框 3"/>
          <p:cNvSpPr txBox="1"/>
          <p:nvPr>
            <p:custDataLst>
              <p:tags r:id="rId8"/>
            </p:custDataLst>
          </p:nvPr>
        </p:nvSpPr>
        <p:spPr>
          <a:xfrm>
            <a:off x="6145213" y="2271713"/>
            <a:ext cx="292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速度不变的直线运动</a:t>
            </a:r>
          </a:p>
        </p:txBody>
      </p:sp>
      <p:sp>
        <p:nvSpPr>
          <p:cNvPr id="53257" name="文本框 4"/>
          <p:cNvSpPr txBox="1"/>
          <p:nvPr>
            <p:custDataLst>
              <p:tags r:id="rId9"/>
            </p:custDataLst>
          </p:nvPr>
        </p:nvSpPr>
        <p:spPr>
          <a:xfrm>
            <a:off x="6145213" y="2825750"/>
            <a:ext cx="3409950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物体的运动速度不变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运动的路线是直线</a:t>
            </a:r>
          </a:p>
        </p:txBody>
      </p:sp>
      <p:sp>
        <p:nvSpPr>
          <p:cNvPr id="53258" name="文本框 5"/>
          <p:cNvSpPr txBox="1"/>
          <p:nvPr>
            <p:custDataLst>
              <p:tags r:id="rId10"/>
            </p:custDataLst>
          </p:nvPr>
        </p:nvSpPr>
        <p:spPr>
          <a:xfrm>
            <a:off x="6145213" y="3962400"/>
            <a:ext cx="3535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速度大小变化的直线运动</a:t>
            </a:r>
          </a:p>
        </p:txBody>
      </p:sp>
      <p:sp>
        <p:nvSpPr>
          <p:cNvPr id="53259" name="文本框 7"/>
          <p:cNvSpPr txBox="1"/>
          <p:nvPr>
            <p:custDataLst>
              <p:tags r:id="rId11"/>
            </p:custDataLst>
          </p:nvPr>
        </p:nvSpPr>
        <p:spPr>
          <a:xfrm>
            <a:off x="6145213" y="4503738"/>
            <a:ext cx="2989262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物体的运动速度改变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运动的路线是直线</a:t>
            </a:r>
          </a:p>
        </p:txBody>
      </p:sp>
      <p:sp>
        <p:nvSpPr>
          <p:cNvPr id="53260" name="AutoShape 14"/>
          <p:cNvSpPr/>
          <p:nvPr>
            <p:custDataLst>
              <p:tags r:id="rId12"/>
            </p:custDataLst>
          </p:nvPr>
        </p:nvSpPr>
        <p:spPr>
          <a:xfrm>
            <a:off x="5940425" y="4127500"/>
            <a:ext cx="204788" cy="1212850"/>
          </a:xfrm>
          <a:prstGeom prst="leftBrace">
            <a:avLst>
              <a:gd name="adj1" fmla="val 69451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 l="9682" t="8015" b="3273"/>
          <a:stretch>
            <a:fillRect/>
          </a:stretch>
        </p:blipFill>
        <p:spPr>
          <a:xfrm>
            <a:off x="2332038" y="2584450"/>
            <a:ext cx="3302000" cy="324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4"/>
          <p:cNvSpPr txBox="1"/>
          <p:nvPr>
            <p:custDataLst>
              <p:tags r:id="rId2"/>
            </p:custDataLst>
          </p:nvPr>
        </p:nvSpPr>
        <p:spPr>
          <a:xfrm>
            <a:off x="1919288" y="1652588"/>
            <a:ext cx="72485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汽车和过山车的运动路线有什么不同呢？</a:t>
            </a:r>
          </a:p>
        </p:txBody>
      </p:sp>
      <p:pic>
        <p:nvPicPr>
          <p:cNvPr id="35846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 l="6651" r="2028" b="2499"/>
          <a:stretch>
            <a:fillRect/>
          </a:stretch>
        </p:blipFill>
        <p:spPr>
          <a:xfrm>
            <a:off x="6061075" y="2600325"/>
            <a:ext cx="3619500" cy="32083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68" name="组合 6147"/>
          <p:cNvGrpSpPr/>
          <p:nvPr>
            <p:custDataLst>
              <p:tags r:id="rId4"/>
            </p:custDataLst>
          </p:nvPr>
        </p:nvGrpSpPr>
        <p:grpSpPr>
          <a:xfrm>
            <a:off x="190818" y="548958"/>
            <a:ext cx="5362575" cy="808990"/>
            <a:chOff x="0" y="0"/>
            <a:chExt cx="8450" cy="1274"/>
          </a:xfrm>
        </p:grpSpPr>
        <p:sp>
          <p:nvSpPr>
            <p:cNvPr id="36869" name="矩形 7"/>
            <p:cNvSpPr/>
            <p:nvPr>
              <p:custDataLst>
                <p:tags r:id="rId6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" name="任意多边形 16"/>
            <p:cNvSpPr/>
            <p:nvPr>
              <p:custDataLst>
                <p:tags r:id="rId7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1" name="矩形 17"/>
            <p:cNvSpPr/>
            <p:nvPr>
              <p:custDataLst>
                <p:tags r:id="rId8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72" name="文本框 6151"/>
            <p:cNvSpPr txBox="1"/>
            <p:nvPr>
              <p:custDataLst>
                <p:tags r:id="rId9"/>
              </p:custDataLst>
            </p:nvPr>
          </p:nvSpPr>
          <p:spPr>
            <a:xfrm>
              <a:off x="878" y="432"/>
              <a:ext cx="757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匀速直线运动和变速直线运动</a:t>
              </a:r>
            </a:p>
          </p:txBody>
        </p:sp>
        <p:sp>
          <p:nvSpPr>
            <p:cNvPr id="36873" name="文本框 6152"/>
            <p:cNvSpPr txBox="1"/>
            <p:nvPr>
              <p:custDataLst>
                <p:tags r:id="rId10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36874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文本框 3"/>
          <p:cNvSpPr txBox="1"/>
          <p:nvPr>
            <p:custDataLst>
              <p:tags r:id="rId1"/>
            </p:custDataLst>
          </p:nvPr>
        </p:nvSpPr>
        <p:spPr>
          <a:xfrm>
            <a:off x="2122488" y="1049338"/>
            <a:ext cx="7796212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       物体做机械运动，按照运动轨迹的曲直、速度是否改变可分为以下情况：</a:t>
            </a:r>
          </a:p>
        </p:txBody>
      </p:sp>
      <p:sp>
        <p:nvSpPr>
          <p:cNvPr id="37893" name="文本框 4"/>
          <p:cNvSpPr txBox="1"/>
          <p:nvPr>
            <p:custDataLst>
              <p:tags r:id="rId2"/>
            </p:custDataLst>
          </p:nvPr>
        </p:nvSpPr>
        <p:spPr>
          <a:xfrm>
            <a:off x="4878388" y="3346450"/>
            <a:ext cx="1651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直线运动</a:t>
            </a:r>
          </a:p>
        </p:txBody>
      </p:sp>
      <p:sp>
        <p:nvSpPr>
          <p:cNvPr id="37894" name="文本框 24"/>
          <p:cNvSpPr txBox="1"/>
          <p:nvPr>
            <p:custDataLst>
              <p:tags r:id="rId3"/>
            </p:custDataLst>
          </p:nvPr>
        </p:nvSpPr>
        <p:spPr>
          <a:xfrm>
            <a:off x="4878388" y="4435475"/>
            <a:ext cx="16541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曲线运动</a:t>
            </a:r>
          </a:p>
        </p:txBody>
      </p:sp>
      <p:sp>
        <p:nvSpPr>
          <p:cNvPr id="7" name="左大括号 6"/>
          <p:cNvSpPr/>
          <p:nvPr>
            <p:custDataLst>
              <p:tags r:id="rId4"/>
            </p:custDataLst>
          </p:nvPr>
        </p:nvSpPr>
        <p:spPr>
          <a:xfrm>
            <a:off x="6529388" y="3190875"/>
            <a:ext cx="127000" cy="1093788"/>
          </a:xfrm>
          <a:prstGeom prst="leftBrace">
            <a:avLst>
              <a:gd name="adj1" fmla="val 370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6" name="文本框 7"/>
          <p:cNvSpPr txBox="1"/>
          <p:nvPr>
            <p:custDataLst>
              <p:tags r:id="rId5"/>
            </p:custDataLst>
          </p:nvPr>
        </p:nvSpPr>
        <p:spPr>
          <a:xfrm>
            <a:off x="6713855" y="2984500"/>
            <a:ext cx="260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匀速直线运动</a:t>
            </a:r>
          </a:p>
        </p:txBody>
      </p:sp>
      <p:sp>
        <p:nvSpPr>
          <p:cNvPr id="37897" name="文本框 28"/>
          <p:cNvSpPr txBox="1"/>
          <p:nvPr>
            <p:custDataLst>
              <p:tags r:id="rId6"/>
            </p:custDataLst>
          </p:nvPr>
        </p:nvSpPr>
        <p:spPr>
          <a:xfrm>
            <a:off x="6686550" y="3968750"/>
            <a:ext cx="2721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变速直线运动</a:t>
            </a:r>
          </a:p>
        </p:txBody>
      </p:sp>
      <p:sp>
        <p:nvSpPr>
          <p:cNvPr id="37898" name="文本框 8"/>
          <p:cNvSpPr txBox="1"/>
          <p:nvPr>
            <p:custDataLst>
              <p:tags r:id="rId7"/>
            </p:custDataLst>
          </p:nvPr>
        </p:nvSpPr>
        <p:spPr>
          <a:xfrm>
            <a:off x="3121025" y="3924300"/>
            <a:ext cx="16764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机械运动</a:t>
            </a:r>
          </a:p>
        </p:txBody>
      </p:sp>
      <p:sp>
        <p:nvSpPr>
          <p:cNvPr id="33" name="左大括号 32"/>
          <p:cNvSpPr/>
          <p:nvPr>
            <p:custDataLst>
              <p:tags r:id="rId8"/>
            </p:custDataLst>
          </p:nvPr>
        </p:nvSpPr>
        <p:spPr>
          <a:xfrm>
            <a:off x="4797425" y="3622675"/>
            <a:ext cx="127000" cy="1095375"/>
          </a:xfrm>
          <a:prstGeom prst="leftBrace">
            <a:avLst>
              <a:gd name="adj1" fmla="val 3709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21" name="文本框 4103"/>
          <p:cNvSpPr txBox="1"/>
          <p:nvPr>
            <p:custDataLst>
              <p:tags r:id="rId9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7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54"/>
          <p:cNvGrpSpPr/>
          <p:nvPr>
            <p:custDataLst>
              <p:tags r:id="rId1"/>
            </p:custDataLst>
          </p:nvPr>
        </p:nvGrpSpPr>
        <p:grpSpPr>
          <a:xfrm>
            <a:off x="1666875" y="1374775"/>
            <a:ext cx="8786813" cy="1236662"/>
            <a:chOff x="142844" y="1488032"/>
            <a:chExt cx="8786874" cy="1237142"/>
          </a:xfrm>
        </p:grpSpPr>
        <p:sp>
          <p:nvSpPr>
            <p:cNvPr id="6" name="矩形 5"/>
            <p:cNvSpPr/>
            <p:nvPr>
              <p:custDataLst>
                <p:tags r:id="rId30"/>
              </p:custDataLst>
            </p:nvPr>
          </p:nvSpPr>
          <p:spPr>
            <a:xfrm flipV="1">
              <a:off x="142844" y="1572203"/>
              <a:ext cx="8786874" cy="5701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3"/>
            </a:lnRef>
            <a:fillRef idx="4294967295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63" name="图片 1" descr="image020.jp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214282" y="185736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6"/>
            <p:cNvSpPr/>
            <p:nvPr>
              <p:custDataLst>
                <p:tags r:id="rId32"/>
              </p:custDataLst>
            </p:nvPr>
          </p:nvSpPr>
          <p:spPr>
            <a:xfrm>
              <a:off x="142844" y="2142336"/>
              <a:ext cx="8786874" cy="714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65" name="图片 7" descr="image020.jp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2000232" y="185736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6" name="图片 8" descr="image020.jp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3786182" y="185736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7" name="图片 9" descr="image020.jp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5643570" y="185736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8" name="图片 10" descr="image020.jp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7429520" y="185736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3" name="直接连接符 22"/>
            <p:cNvCxnSpPr/>
            <p:nvPr>
              <p:custDataLst>
                <p:tags r:id="rId37"/>
              </p:custDataLst>
            </p:nvPr>
          </p:nvCxnSpPr>
          <p:spPr>
            <a:xfrm rot="5400000">
              <a:off x="1107215" y="2319409"/>
              <a:ext cx="214395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38"/>
              </p:custDataLst>
            </p:nvPr>
          </p:nvCxnSpPr>
          <p:spPr>
            <a:xfrm rot="5400000">
              <a:off x="2893959" y="2320203"/>
              <a:ext cx="21439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39"/>
              </p:custDataLst>
            </p:nvPr>
          </p:nvCxnSpPr>
          <p:spPr>
            <a:xfrm rot="5400000">
              <a:off x="4679909" y="2320203"/>
              <a:ext cx="21439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40"/>
              </p:custDataLst>
            </p:nvPr>
          </p:nvCxnSpPr>
          <p:spPr>
            <a:xfrm rot="5400000">
              <a:off x="6535710" y="2320203"/>
              <a:ext cx="21439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41"/>
              </p:custDataLst>
            </p:nvPr>
          </p:nvCxnSpPr>
          <p:spPr>
            <a:xfrm rot="5400000">
              <a:off x="8323247" y="2320203"/>
              <a:ext cx="21439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4" name="TextBox 32"/>
            <p:cNvSpPr txBox="1"/>
            <p:nvPr>
              <p:custDataLst>
                <p:tags r:id="rId42"/>
              </p:custDataLst>
            </p:nvPr>
          </p:nvSpPr>
          <p:spPr>
            <a:xfrm>
              <a:off x="1071538" y="1500174"/>
              <a:ext cx="298452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0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5" name="TextBox 33"/>
            <p:cNvSpPr txBox="1"/>
            <p:nvPr>
              <p:custDataLst>
                <p:tags r:id="rId43"/>
              </p:custDataLst>
            </p:nvPr>
          </p:nvSpPr>
          <p:spPr>
            <a:xfrm>
              <a:off x="1071538" y="2345288"/>
              <a:ext cx="298452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0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6" name="TextBox 36"/>
            <p:cNvSpPr txBox="1"/>
            <p:nvPr>
              <p:custDataLst>
                <p:tags r:id="rId44"/>
              </p:custDataLst>
            </p:nvPr>
          </p:nvSpPr>
          <p:spPr>
            <a:xfrm>
              <a:off x="2786050" y="1488032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10s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7" name="TextBox 39"/>
            <p:cNvSpPr txBox="1"/>
            <p:nvPr>
              <p:custDataLst>
                <p:tags r:id="rId45"/>
              </p:custDataLst>
            </p:nvPr>
          </p:nvSpPr>
          <p:spPr>
            <a:xfrm>
              <a:off x="4572000" y="1500737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20s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8" name="TextBox 41"/>
            <p:cNvSpPr txBox="1"/>
            <p:nvPr>
              <p:custDataLst>
                <p:tags r:id="rId46"/>
              </p:custDataLst>
            </p:nvPr>
          </p:nvSpPr>
          <p:spPr>
            <a:xfrm>
              <a:off x="6438913" y="1488032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30s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9" name="TextBox 43"/>
            <p:cNvSpPr txBox="1"/>
            <p:nvPr>
              <p:custDataLst>
                <p:tags r:id="rId47"/>
              </p:custDataLst>
            </p:nvPr>
          </p:nvSpPr>
          <p:spPr>
            <a:xfrm>
              <a:off x="8224863" y="1488032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40s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0" name="TextBox 46"/>
            <p:cNvSpPr txBox="1"/>
            <p:nvPr>
              <p:custDataLst>
                <p:tags r:id="rId48"/>
              </p:custDataLst>
            </p:nvPr>
          </p:nvSpPr>
          <p:spPr>
            <a:xfrm>
              <a:off x="2708262" y="2356731"/>
              <a:ext cx="712475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300m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1" name="TextBox 47"/>
            <p:cNvSpPr txBox="1"/>
            <p:nvPr>
              <p:custDataLst>
                <p:tags r:id="rId49"/>
              </p:custDataLst>
            </p:nvPr>
          </p:nvSpPr>
          <p:spPr>
            <a:xfrm>
              <a:off x="4500562" y="2356731"/>
              <a:ext cx="712475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600m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2" name="TextBox 48"/>
            <p:cNvSpPr txBox="1"/>
            <p:nvPr>
              <p:custDataLst>
                <p:tags r:id="rId50"/>
              </p:custDataLst>
            </p:nvPr>
          </p:nvSpPr>
          <p:spPr>
            <a:xfrm>
              <a:off x="6351600" y="2345614"/>
              <a:ext cx="712475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900m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83" name="TextBox 49"/>
            <p:cNvSpPr txBox="1"/>
            <p:nvPr>
              <p:custDataLst>
                <p:tags r:id="rId51"/>
              </p:custDataLst>
            </p:nvPr>
          </p:nvSpPr>
          <p:spPr>
            <a:xfrm>
              <a:off x="8093100" y="2356731"/>
              <a:ext cx="828046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1200m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984" name="组合 53"/>
          <p:cNvGrpSpPr/>
          <p:nvPr>
            <p:custDataLst>
              <p:tags r:id="rId2"/>
            </p:custDataLst>
          </p:nvPr>
        </p:nvGrpSpPr>
        <p:grpSpPr>
          <a:xfrm>
            <a:off x="1660525" y="3095625"/>
            <a:ext cx="8786813" cy="1236662"/>
            <a:chOff x="142844" y="2916792"/>
            <a:chExt cx="8786874" cy="1237142"/>
          </a:xfrm>
        </p:grpSpPr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 flipV="1">
              <a:off x="142844" y="3000963"/>
              <a:ext cx="8786874" cy="5701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3"/>
            </a:lnRef>
            <a:fillRef idx="4294967295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86" name="图片 13" descr="image020.jp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214282" y="328612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矩形 14"/>
            <p:cNvSpPr/>
            <p:nvPr>
              <p:custDataLst>
                <p:tags r:id="rId10"/>
              </p:custDataLst>
            </p:nvPr>
          </p:nvSpPr>
          <p:spPr>
            <a:xfrm>
              <a:off x="142844" y="3571096"/>
              <a:ext cx="8786874" cy="714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88" name="图片 15" descr="image020.jp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1285852" y="328612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89" name="图片 16" descr="image020.jp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2857488" y="328612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90" name="图片 17" descr="image020.jp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4857752" y="328612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91" name="图片 18" descr="image020.jp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/>
            <a:srcRect l="3867" r="3349" b="17969"/>
            <a:stretch>
              <a:fillRect/>
            </a:stretch>
          </p:blipFill>
          <p:spPr>
            <a:xfrm flipH="1">
              <a:off x="7429520" y="3286124"/>
              <a:ext cx="1071570" cy="29170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4" name="直接连接符 23"/>
            <p:cNvCxnSpPr/>
            <p:nvPr>
              <p:custDataLst>
                <p:tags r:id="rId15"/>
              </p:custDataLst>
            </p:nvPr>
          </p:nvCxnSpPr>
          <p:spPr>
            <a:xfrm rot="5400000">
              <a:off x="1108009" y="3748963"/>
              <a:ext cx="21439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16"/>
              </p:custDataLst>
            </p:nvPr>
          </p:nvCxnSpPr>
          <p:spPr>
            <a:xfrm rot="5400000">
              <a:off x="2179579" y="3748963"/>
              <a:ext cx="21439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7"/>
              </p:custDataLst>
            </p:nvPr>
          </p:nvCxnSpPr>
          <p:spPr>
            <a:xfrm rot="5400000">
              <a:off x="3751215" y="3748963"/>
              <a:ext cx="21439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8"/>
              </p:custDataLst>
            </p:nvPr>
          </p:nvCxnSpPr>
          <p:spPr>
            <a:xfrm rot="5400000">
              <a:off x="5749891" y="3748963"/>
              <a:ext cx="21439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9"/>
              </p:custDataLst>
            </p:nvPr>
          </p:nvCxnSpPr>
          <p:spPr>
            <a:xfrm rot="5400000">
              <a:off x="8321659" y="3748963"/>
              <a:ext cx="21439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7" name="TextBox 34"/>
            <p:cNvSpPr txBox="1"/>
            <p:nvPr>
              <p:custDataLst>
                <p:tags r:id="rId20"/>
              </p:custDataLst>
            </p:nvPr>
          </p:nvSpPr>
          <p:spPr>
            <a:xfrm>
              <a:off x="1071538" y="2916792"/>
              <a:ext cx="298452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0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98" name="TextBox 35"/>
            <p:cNvSpPr txBox="1"/>
            <p:nvPr>
              <p:custDataLst>
                <p:tags r:id="rId21"/>
              </p:custDataLst>
            </p:nvPr>
          </p:nvSpPr>
          <p:spPr>
            <a:xfrm>
              <a:off x="1055663" y="3785491"/>
              <a:ext cx="298452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0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99" name="TextBox 38"/>
            <p:cNvSpPr txBox="1"/>
            <p:nvPr>
              <p:custDataLst>
                <p:tags r:id="rId22"/>
              </p:custDataLst>
            </p:nvPr>
          </p:nvSpPr>
          <p:spPr>
            <a:xfrm>
              <a:off x="2071670" y="2916792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10s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0" name="TextBox 40"/>
            <p:cNvSpPr txBox="1"/>
            <p:nvPr>
              <p:custDataLst>
                <p:tags r:id="rId23"/>
              </p:custDataLst>
            </p:nvPr>
          </p:nvSpPr>
          <p:spPr>
            <a:xfrm>
              <a:off x="3643306" y="2929497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20s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1" name="TextBox 42"/>
            <p:cNvSpPr txBox="1"/>
            <p:nvPr>
              <p:custDataLst>
                <p:tags r:id="rId24"/>
              </p:custDataLst>
            </p:nvPr>
          </p:nvSpPr>
          <p:spPr>
            <a:xfrm>
              <a:off x="5643570" y="2929497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30s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2" name="TextBox 44"/>
            <p:cNvSpPr txBox="1"/>
            <p:nvPr>
              <p:custDataLst>
                <p:tags r:id="rId25"/>
              </p:custDataLst>
            </p:nvPr>
          </p:nvSpPr>
          <p:spPr>
            <a:xfrm>
              <a:off x="8215338" y="2929497"/>
              <a:ext cx="503558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40s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3" name="TextBox 45"/>
            <p:cNvSpPr txBox="1"/>
            <p:nvPr>
              <p:custDataLst>
                <p:tags r:id="rId26"/>
              </p:custDataLst>
            </p:nvPr>
          </p:nvSpPr>
          <p:spPr>
            <a:xfrm>
              <a:off x="1993882" y="3785491"/>
              <a:ext cx="712475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200m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4" name="TextBox 50"/>
            <p:cNvSpPr txBox="1"/>
            <p:nvPr>
              <p:custDataLst>
                <p:tags r:id="rId27"/>
              </p:custDataLst>
            </p:nvPr>
          </p:nvSpPr>
          <p:spPr>
            <a:xfrm>
              <a:off x="8072462" y="3785491"/>
              <a:ext cx="828046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1200m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5" name="TextBox 51"/>
            <p:cNvSpPr txBox="1"/>
            <p:nvPr>
              <p:custDataLst>
                <p:tags r:id="rId28"/>
              </p:custDataLst>
            </p:nvPr>
          </p:nvSpPr>
          <p:spPr>
            <a:xfrm>
              <a:off x="3565518" y="3785491"/>
              <a:ext cx="712475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450m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06" name="TextBox 52"/>
            <p:cNvSpPr txBox="1"/>
            <p:nvPr>
              <p:custDataLst>
                <p:tags r:id="rId29"/>
              </p:custDataLst>
            </p:nvPr>
          </p:nvSpPr>
          <p:spPr>
            <a:xfrm>
              <a:off x="5565782" y="3785491"/>
              <a:ext cx="712475" cy="3684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>
                  <a:latin typeface="Calibri" panose="020F0502020204030204" pitchFamily="34" charset="0"/>
                  <a:ea typeface="宋体" panose="02010600030101010101" pitchFamily="2" charset="-122"/>
                </a:rPr>
                <a:t>750m</a:t>
              </a: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" name="TextBox 56"/>
          <p:cNvSpPr txBox="1"/>
          <p:nvPr>
            <p:custDataLst>
              <p:tags r:id="rId3"/>
            </p:custDataLst>
          </p:nvPr>
        </p:nvSpPr>
        <p:spPr>
          <a:xfrm>
            <a:off x="1804988" y="4583113"/>
            <a:ext cx="8497887" cy="1891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请计算它们在各段时间中的速度：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在图（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中，汽车在各段时间内的速度有什么特点？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在图（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中，汽车在各段时间内的速度相等吗？</a:t>
            </a:r>
          </a:p>
        </p:txBody>
      </p:sp>
      <p:sp>
        <p:nvSpPr>
          <p:cNvPr id="41008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3117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1009" name="文本框 1"/>
          <p:cNvSpPr txBox="1"/>
          <p:nvPr>
            <p:custDataLst>
              <p:tags r:id="rId5"/>
            </p:custDataLst>
          </p:nvPr>
        </p:nvSpPr>
        <p:spPr>
          <a:xfrm>
            <a:off x="3503930" y="713105"/>
            <a:ext cx="48171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活动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   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比较汽车速度的变化</a:t>
            </a:r>
          </a:p>
        </p:txBody>
      </p:sp>
      <p:sp>
        <p:nvSpPr>
          <p:cNvPr id="41010" name="文本框 1"/>
          <p:cNvSpPr txBox="1"/>
          <p:nvPr>
            <p:custDataLst>
              <p:tags r:id="rId6"/>
            </p:custDataLst>
          </p:nvPr>
        </p:nvSpPr>
        <p:spPr>
          <a:xfrm>
            <a:off x="5643563" y="2609850"/>
            <a:ext cx="820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1011" name="文本框 2"/>
          <p:cNvSpPr txBox="1"/>
          <p:nvPr>
            <p:custDataLst>
              <p:tags r:id="rId7"/>
            </p:custDataLst>
          </p:nvPr>
        </p:nvSpPr>
        <p:spPr>
          <a:xfrm>
            <a:off x="5686425" y="4184650"/>
            <a:ext cx="8343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06650" y="2276475"/>
            <a:ext cx="2635250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246313" y="1484313"/>
            <a:ext cx="80073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物理学中，把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速度不变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直线运动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叫做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匀速直线运动</a:t>
            </a:r>
            <a:r>
              <a:rPr lang="zh-CN" altLang="en-US" sz="260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1987" name="文本框 7"/>
          <p:cNvSpPr txBox="1"/>
          <p:nvPr>
            <p:custDataLst>
              <p:tags r:id="rId3"/>
            </p:custDataLst>
          </p:nvPr>
        </p:nvSpPr>
        <p:spPr>
          <a:xfrm>
            <a:off x="1831975" y="727075"/>
            <a:ext cx="31242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</a:rPr>
              <a:t>）匀速直线运动</a:t>
            </a: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 rot="5400000">
            <a:off x="3432809" y="4608825"/>
            <a:ext cx="591820" cy="2642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自动扶梯匀速升降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268" name="Text Box 4"/>
          <p:cNvSpPr txBox="1"/>
          <p:nvPr>
            <p:custDataLst>
              <p:tags r:id="rId5"/>
            </p:custDataLst>
          </p:nvPr>
        </p:nvSpPr>
        <p:spPr>
          <a:xfrm>
            <a:off x="5503863" y="2276475"/>
            <a:ext cx="46767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在任意相等的时间内通过的路程是相等的。</a:t>
            </a:r>
          </a:p>
        </p:txBody>
      </p:sp>
      <p:sp>
        <p:nvSpPr>
          <p:cNvPr id="11269" name="Text Box 5"/>
          <p:cNvSpPr txBox="1"/>
          <p:nvPr>
            <p:custDataLst>
              <p:tags r:id="rId6"/>
            </p:custDataLst>
          </p:nvPr>
        </p:nvSpPr>
        <p:spPr>
          <a:xfrm>
            <a:off x="5537200" y="3475038"/>
            <a:ext cx="4592638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在任意相等的路程内所需的时间是相等的。</a:t>
            </a:r>
          </a:p>
        </p:txBody>
      </p:sp>
      <p:sp>
        <p:nvSpPr>
          <p:cNvPr id="14340" name="Rectangle 6"/>
          <p:cNvSpPr txBox="1"/>
          <p:nvPr>
            <p:custDataLst>
              <p:tags r:id="rId7"/>
            </p:custDataLst>
          </p:nvPr>
        </p:nvSpPr>
        <p:spPr>
          <a:xfrm>
            <a:off x="5537200" y="4967288"/>
            <a:ext cx="4071938" cy="10147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即：1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物体的运动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速度不变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2.运动的路线是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1992" name="文本框 4103"/>
          <p:cNvSpPr txBox="1"/>
          <p:nvPr>
            <p:custDataLst>
              <p:tags r:id="rId8"/>
            </p:custDataLst>
          </p:nvPr>
        </p:nvSpPr>
        <p:spPr>
          <a:xfrm>
            <a:off x="119063" y="32575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68" grpId="0"/>
      <p:bldP spid="11269" grpId="0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/>
          <p:nvPr>
            <p:custDataLst>
              <p:tags r:id="rId1"/>
            </p:custDataLst>
          </p:nvPr>
        </p:nvSpPr>
        <p:spPr>
          <a:xfrm>
            <a:off x="4457700" y="747713"/>
            <a:ext cx="3992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路程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时间图像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–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图像）</a:t>
            </a:r>
          </a:p>
        </p:txBody>
      </p:sp>
      <p:sp>
        <p:nvSpPr>
          <p:cNvPr id="43010" name="Line 3"/>
          <p:cNvSpPr/>
          <p:nvPr>
            <p:custDataLst>
              <p:tags r:id="rId2"/>
            </p:custDataLst>
          </p:nvPr>
        </p:nvSpPr>
        <p:spPr>
          <a:xfrm flipH="1" flipV="1">
            <a:off x="3390900" y="1514475"/>
            <a:ext cx="0" cy="411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43011" name="Line 4"/>
          <p:cNvSpPr/>
          <p:nvPr>
            <p:custDataLst>
              <p:tags r:id="rId3"/>
            </p:custDataLst>
          </p:nvPr>
        </p:nvSpPr>
        <p:spPr>
          <a:xfrm>
            <a:off x="3371850" y="5600700"/>
            <a:ext cx="57324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43012" name="Group 5"/>
          <p:cNvGrpSpPr/>
          <p:nvPr>
            <p:custDataLst>
              <p:tags r:id="rId4"/>
            </p:custDataLst>
          </p:nvPr>
        </p:nvGrpSpPr>
        <p:grpSpPr>
          <a:xfrm>
            <a:off x="3668713" y="5462588"/>
            <a:ext cx="4941887" cy="152400"/>
            <a:chOff x="0" y="0"/>
            <a:chExt cx="2400" cy="96"/>
          </a:xfrm>
        </p:grpSpPr>
        <p:grpSp>
          <p:nvGrpSpPr>
            <p:cNvPr id="43013" name="Group 6"/>
            <p:cNvGrpSpPr/>
            <p:nvPr>
              <p:custDataLst>
                <p:tags r:id="rId49"/>
              </p:custDataLst>
            </p:nvPr>
          </p:nvGrpSpPr>
          <p:grpSpPr>
            <a:xfrm>
              <a:off x="0" y="0"/>
              <a:ext cx="1152" cy="96"/>
              <a:chOff x="0" y="0"/>
              <a:chExt cx="1152" cy="96"/>
            </a:xfrm>
          </p:grpSpPr>
          <p:sp>
            <p:nvSpPr>
              <p:cNvPr id="43014" name="Line 7"/>
              <p:cNvSpPr/>
              <p:nvPr>
                <p:custDataLst>
                  <p:tags r:id="rId64"/>
                </p:custDataLst>
              </p:nvPr>
            </p:nvSpPr>
            <p:spPr>
              <a:xfrm flipH="1">
                <a:off x="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15" name="Line 8"/>
              <p:cNvSpPr/>
              <p:nvPr>
                <p:custDataLst>
                  <p:tags r:id="rId65"/>
                </p:custDataLst>
              </p:nvPr>
            </p:nvSpPr>
            <p:spPr>
              <a:xfrm flipH="1">
                <a:off x="9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16" name="Line 9"/>
              <p:cNvSpPr/>
              <p:nvPr>
                <p:custDataLst>
                  <p:tags r:id="rId66"/>
                </p:custDataLst>
              </p:nvPr>
            </p:nvSpPr>
            <p:spPr>
              <a:xfrm flipH="1">
                <a:off x="19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17" name="Line 10"/>
              <p:cNvSpPr/>
              <p:nvPr>
                <p:custDataLst>
                  <p:tags r:id="rId67"/>
                </p:custDataLst>
              </p:nvPr>
            </p:nvSpPr>
            <p:spPr>
              <a:xfrm flipH="1">
                <a:off x="288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18" name="Line 11"/>
              <p:cNvSpPr/>
              <p:nvPr>
                <p:custDataLst>
                  <p:tags r:id="rId68"/>
                </p:custDataLst>
              </p:nvPr>
            </p:nvSpPr>
            <p:spPr>
              <a:xfrm flipH="1">
                <a:off x="384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19" name="Line 12"/>
              <p:cNvSpPr/>
              <p:nvPr>
                <p:custDataLst>
                  <p:tags r:id="rId69"/>
                </p:custDataLst>
              </p:nvPr>
            </p:nvSpPr>
            <p:spPr>
              <a:xfrm flipH="1">
                <a:off x="48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0" name="Line 13"/>
              <p:cNvSpPr/>
              <p:nvPr>
                <p:custDataLst>
                  <p:tags r:id="rId70"/>
                </p:custDataLst>
              </p:nvPr>
            </p:nvSpPr>
            <p:spPr>
              <a:xfrm flipH="1">
                <a:off x="57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1" name="Line 14"/>
              <p:cNvSpPr/>
              <p:nvPr>
                <p:custDataLst>
                  <p:tags r:id="rId71"/>
                </p:custDataLst>
              </p:nvPr>
            </p:nvSpPr>
            <p:spPr>
              <a:xfrm flipH="1">
                <a:off x="67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2" name="Line 15"/>
              <p:cNvSpPr/>
              <p:nvPr>
                <p:custDataLst>
                  <p:tags r:id="rId72"/>
                </p:custDataLst>
              </p:nvPr>
            </p:nvSpPr>
            <p:spPr>
              <a:xfrm flipH="1">
                <a:off x="768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3" name="Line 16"/>
              <p:cNvSpPr/>
              <p:nvPr>
                <p:custDataLst>
                  <p:tags r:id="rId73"/>
                </p:custDataLst>
              </p:nvPr>
            </p:nvSpPr>
            <p:spPr>
              <a:xfrm flipH="1">
                <a:off x="864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4" name="Line 17"/>
              <p:cNvSpPr/>
              <p:nvPr>
                <p:custDataLst>
                  <p:tags r:id="rId74"/>
                </p:custDataLst>
              </p:nvPr>
            </p:nvSpPr>
            <p:spPr>
              <a:xfrm flipH="1">
                <a:off x="96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5" name="Line 18"/>
              <p:cNvSpPr/>
              <p:nvPr>
                <p:custDataLst>
                  <p:tags r:id="rId75"/>
                </p:custDataLst>
              </p:nvPr>
            </p:nvSpPr>
            <p:spPr>
              <a:xfrm flipH="1">
                <a:off x="105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6" name="Line 19"/>
              <p:cNvSpPr/>
              <p:nvPr>
                <p:custDataLst>
                  <p:tags r:id="rId76"/>
                </p:custDataLst>
              </p:nvPr>
            </p:nvSpPr>
            <p:spPr>
              <a:xfrm flipH="1">
                <a:off x="115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3027" name="Group 20"/>
            <p:cNvGrpSpPr/>
            <p:nvPr>
              <p:custDataLst>
                <p:tags r:id="rId50"/>
              </p:custDataLst>
            </p:nvPr>
          </p:nvGrpSpPr>
          <p:grpSpPr>
            <a:xfrm>
              <a:off x="1248" y="0"/>
              <a:ext cx="1152" cy="96"/>
              <a:chOff x="0" y="0"/>
              <a:chExt cx="1152" cy="96"/>
            </a:xfrm>
          </p:grpSpPr>
          <p:sp>
            <p:nvSpPr>
              <p:cNvPr id="43028" name="Line 21"/>
              <p:cNvSpPr/>
              <p:nvPr>
                <p:custDataLst>
                  <p:tags r:id="rId51"/>
                </p:custDataLst>
              </p:nvPr>
            </p:nvSpPr>
            <p:spPr>
              <a:xfrm flipH="1">
                <a:off x="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29" name="Line 22"/>
              <p:cNvSpPr/>
              <p:nvPr>
                <p:custDataLst>
                  <p:tags r:id="rId52"/>
                </p:custDataLst>
              </p:nvPr>
            </p:nvSpPr>
            <p:spPr>
              <a:xfrm flipH="1">
                <a:off x="9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0" name="Line 23"/>
              <p:cNvSpPr/>
              <p:nvPr>
                <p:custDataLst>
                  <p:tags r:id="rId53"/>
                </p:custDataLst>
              </p:nvPr>
            </p:nvSpPr>
            <p:spPr>
              <a:xfrm flipH="1">
                <a:off x="19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1" name="Line 24"/>
              <p:cNvSpPr/>
              <p:nvPr>
                <p:custDataLst>
                  <p:tags r:id="rId54"/>
                </p:custDataLst>
              </p:nvPr>
            </p:nvSpPr>
            <p:spPr>
              <a:xfrm flipH="1">
                <a:off x="288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2" name="Line 25"/>
              <p:cNvSpPr/>
              <p:nvPr>
                <p:custDataLst>
                  <p:tags r:id="rId55"/>
                </p:custDataLst>
              </p:nvPr>
            </p:nvSpPr>
            <p:spPr>
              <a:xfrm flipH="1">
                <a:off x="384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3" name="Line 26"/>
              <p:cNvSpPr/>
              <p:nvPr>
                <p:custDataLst>
                  <p:tags r:id="rId56"/>
                </p:custDataLst>
              </p:nvPr>
            </p:nvSpPr>
            <p:spPr>
              <a:xfrm flipH="1">
                <a:off x="48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4" name="Line 27"/>
              <p:cNvSpPr/>
              <p:nvPr>
                <p:custDataLst>
                  <p:tags r:id="rId57"/>
                </p:custDataLst>
              </p:nvPr>
            </p:nvSpPr>
            <p:spPr>
              <a:xfrm flipH="1">
                <a:off x="57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5" name="Line 28"/>
              <p:cNvSpPr/>
              <p:nvPr>
                <p:custDataLst>
                  <p:tags r:id="rId58"/>
                </p:custDataLst>
              </p:nvPr>
            </p:nvSpPr>
            <p:spPr>
              <a:xfrm flipH="1">
                <a:off x="67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6" name="Line 29"/>
              <p:cNvSpPr/>
              <p:nvPr>
                <p:custDataLst>
                  <p:tags r:id="rId59"/>
                </p:custDataLst>
              </p:nvPr>
            </p:nvSpPr>
            <p:spPr>
              <a:xfrm flipH="1">
                <a:off x="768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7" name="Line 30"/>
              <p:cNvSpPr/>
              <p:nvPr>
                <p:custDataLst>
                  <p:tags r:id="rId60"/>
                </p:custDataLst>
              </p:nvPr>
            </p:nvSpPr>
            <p:spPr>
              <a:xfrm flipH="1">
                <a:off x="864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8" name="Line 31"/>
              <p:cNvSpPr/>
              <p:nvPr>
                <p:custDataLst>
                  <p:tags r:id="rId61"/>
                </p:custDataLst>
              </p:nvPr>
            </p:nvSpPr>
            <p:spPr>
              <a:xfrm flipH="1">
                <a:off x="96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39" name="Line 32"/>
              <p:cNvSpPr/>
              <p:nvPr>
                <p:custDataLst>
                  <p:tags r:id="rId62"/>
                </p:custDataLst>
              </p:nvPr>
            </p:nvSpPr>
            <p:spPr>
              <a:xfrm flipH="1">
                <a:off x="105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40" name="Line 33"/>
              <p:cNvSpPr/>
              <p:nvPr>
                <p:custDataLst>
                  <p:tags r:id="rId63"/>
                </p:custDataLst>
              </p:nvPr>
            </p:nvSpPr>
            <p:spPr>
              <a:xfrm flipH="1">
                <a:off x="115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43041" name="Text Box 34"/>
          <p:cNvSpPr txBox="1"/>
          <p:nvPr>
            <p:custDataLst>
              <p:tags r:id="rId5"/>
            </p:custDataLst>
          </p:nvPr>
        </p:nvSpPr>
        <p:spPr>
          <a:xfrm>
            <a:off x="8709025" y="5691188"/>
            <a:ext cx="9874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/s</a:t>
            </a:r>
          </a:p>
        </p:txBody>
      </p:sp>
      <p:sp>
        <p:nvSpPr>
          <p:cNvPr id="43042" name="Text Box 35"/>
          <p:cNvSpPr txBox="1"/>
          <p:nvPr>
            <p:custDataLst>
              <p:tags r:id="rId6"/>
            </p:custDataLst>
          </p:nvPr>
        </p:nvSpPr>
        <p:spPr>
          <a:xfrm>
            <a:off x="3395663" y="1312863"/>
            <a:ext cx="18780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/m</a:t>
            </a:r>
            <a:endParaRPr lang="en-US" altLang="zh-CN" sz="24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3043" name="Text Box 36"/>
          <p:cNvSpPr txBox="1"/>
          <p:nvPr>
            <p:custDataLst>
              <p:tags r:id="rId7"/>
            </p:custDataLst>
          </p:nvPr>
        </p:nvSpPr>
        <p:spPr>
          <a:xfrm>
            <a:off x="4286250" y="5538788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43044" name="Text Box 37"/>
          <p:cNvSpPr txBox="1"/>
          <p:nvPr>
            <p:custDataLst>
              <p:tags r:id="rId8"/>
            </p:custDataLst>
          </p:nvPr>
        </p:nvSpPr>
        <p:spPr>
          <a:xfrm>
            <a:off x="5200650" y="5514975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</a:p>
        </p:txBody>
      </p:sp>
      <p:sp>
        <p:nvSpPr>
          <p:cNvPr id="43045" name="Text Box 38"/>
          <p:cNvSpPr txBox="1"/>
          <p:nvPr>
            <p:custDataLst>
              <p:tags r:id="rId9"/>
            </p:custDataLst>
          </p:nvPr>
        </p:nvSpPr>
        <p:spPr>
          <a:xfrm>
            <a:off x="6205538" y="5529263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</a:p>
        </p:txBody>
      </p:sp>
      <p:sp>
        <p:nvSpPr>
          <p:cNvPr id="43046" name="Text Box 39"/>
          <p:cNvSpPr txBox="1"/>
          <p:nvPr>
            <p:custDataLst>
              <p:tags r:id="rId10"/>
            </p:custDataLst>
          </p:nvPr>
        </p:nvSpPr>
        <p:spPr>
          <a:xfrm>
            <a:off x="7219950" y="5538788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</a:p>
        </p:txBody>
      </p:sp>
      <p:sp>
        <p:nvSpPr>
          <p:cNvPr id="43047" name="Text Box 40"/>
          <p:cNvSpPr txBox="1"/>
          <p:nvPr>
            <p:custDataLst>
              <p:tags r:id="rId11"/>
            </p:custDataLst>
          </p:nvPr>
        </p:nvSpPr>
        <p:spPr>
          <a:xfrm>
            <a:off x="3022600" y="5486400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43048" name="Text Box 41"/>
          <p:cNvSpPr txBox="1"/>
          <p:nvPr>
            <p:custDataLst>
              <p:tags r:id="rId12"/>
            </p:custDataLst>
          </p:nvPr>
        </p:nvSpPr>
        <p:spPr>
          <a:xfrm>
            <a:off x="8215313" y="5538788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</a:p>
        </p:txBody>
      </p:sp>
      <p:sp>
        <p:nvSpPr>
          <p:cNvPr id="43049" name="Line 42"/>
          <p:cNvSpPr/>
          <p:nvPr>
            <p:custDataLst>
              <p:tags r:id="rId13"/>
            </p:custDataLst>
          </p:nvPr>
        </p:nvSpPr>
        <p:spPr>
          <a:xfrm flipH="1">
            <a:off x="4457700" y="5310188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3050" name="Line 43"/>
          <p:cNvSpPr/>
          <p:nvPr>
            <p:custDataLst>
              <p:tags r:id="rId14"/>
            </p:custDataLst>
          </p:nvPr>
        </p:nvSpPr>
        <p:spPr>
          <a:xfrm flipH="1">
            <a:off x="5448300" y="5310188"/>
            <a:ext cx="0" cy="304800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3051" name="Line 44"/>
          <p:cNvSpPr/>
          <p:nvPr>
            <p:custDataLst>
              <p:tags r:id="rId15"/>
            </p:custDataLst>
          </p:nvPr>
        </p:nvSpPr>
        <p:spPr>
          <a:xfrm flipH="1">
            <a:off x="6434138" y="5310188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3052" name="Line 45"/>
          <p:cNvSpPr/>
          <p:nvPr>
            <p:custDataLst>
              <p:tags r:id="rId16"/>
            </p:custDataLst>
          </p:nvPr>
        </p:nvSpPr>
        <p:spPr>
          <a:xfrm flipH="1">
            <a:off x="7424738" y="5310188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3053" name="Line 46"/>
          <p:cNvSpPr/>
          <p:nvPr>
            <p:custDataLst>
              <p:tags r:id="rId17"/>
            </p:custDataLst>
          </p:nvPr>
        </p:nvSpPr>
        <p:spPr>
          <a:xfrm flipH="1">
            <a:off x="8415338" y="5276850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43054" name="Group 47"/>
          <p:cNvGrpSpPr/>
          <p:nvPr>
            <p:custDataLst>
              <p:tags r:id="rId18"/>
            </p:custDataLst>
          </p:nvPr>
        </p:nvGrpSpPr>
        <p:grpSpPr>
          <a:xfrm>
            <a:off x="3371850" y="1957388"/>
            <a:ext cx="323850" cy="3657600"/>
            <a:chOff x="0" y="0"/>
            <a:chExt cx="204" cy="2304"/>
          </a:xfrm>
        </p:grpSpPr>
        <p:grpSp>
          <p:nvGrpSpPr>
            <p:cNvPr id="43055" name="Group 48"/>
            <p:cNvGrpSpPr/>
            <p:nvPr>
              <p:custDataLst>
                <p:tags r:id="rId33"/>
              </p:custDataLst>
            </p:nvPr>
          </p:nvGrpSpPr>
          <p:grpSpPr>
            <a:xfrm rot="5400000">
              <a:off x="-1104" y="1104"/>
              <a:ext cx="2304" cy="96"/>
              <a:chOff x="0" y="0"/>
              <a:chExt cx="1152" cy="96"/>
            </a:xfrm>
          </p:grpSpPr>
          <p:sp>
            <p:nvSpPr>
              <p:cNvPr id="43056" name="Line 49"/>
              <p:cNvSpPr/>
              <p:nvPr>
                <p:custDataLst>
                  <p:tags r:id="rId36"/>
                </p:custDataLst>
              </p:nvPr>
            </p:nvSpPr>
            <p:spPr>
              <a:xfrm flipH="1">
                <a:off x="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57" name="Line 50"/>
              <p:cNvSpPr/>
              <p:nvPr>
                <p:custDataLst>
                  <p:tags r:id="rId37"/>
                </p:custDataLst>
              </p:nvPr>
            </p:nvSpPr>
            <p:spPr>
              <a:xfrm flipH="1">
                <a:off x="9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58" name="Line 51"/>
              <p:cNvSpPr/>
              <p:nvPr>
                <p:custDataLst>
                  <p:tags r:id="rId38"/>
                </p:custDataLst>
              </p:nvPr>
            </p:nvSpPr>
            <p:spPr>
              <a:xfrm flipH="1">
                <a:off x="19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59" name="Line 52"/>
              <p:cNvSpPr/>
              <p:nvPr>
                <p:custDataLst>
                  <p:tags r:id="rId39"/>
                </p:custDataLst>
              </p:nvPr>
            </p:nvSpPr>
            <p:spPr>
              <a:xfrm flipH="1">
                <a:off x="288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0" name="Line 53"/>
              <p:cNvSpPr/>
              <p:nvPr>
                <p:custDataLst>
                  <p:tags r:id="rId40"/>
                </p:custDataLst>
              </p:nvPr>
            </p:nvSpPr>
            <p:spPr>
              <a:xfrm flipH="1">
                <a:off x="384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1" name="Line 54"/>
              <p:cNvSpPr/>
              <p:nvPr>
                <p:custDataLst>
                  <p:tags r:id="rId41"/>
                </p:custDataLst>
              </p:nvPr>
            </p:nvSpPr>
            <p:spPr>
              <a:xfrm flipH="1">
                <a:off x="48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2" name="Line 55"/>
              <p:cNvSpPr/>
              <p:nvPr>
                <p:custDataLst>
                  <p:tags r:id="rId42"/>
                </p:custDataLst>
              </p:nvPr>
            </p:nvSpPr>
            <p:spPr>
              <a:xfrm flipH="1">
                <a:off x="57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3" name="Line 56"/>
              <p:cNvSpPr/>
              <p:nvPr>
                <p:custDataLst>
                  <p:tags r:id="rId43"/>
                </p:custDataLst>
              </p:nvPr>
            </p:nvSpPr>
            <p:spPr>
              <a:xfrm flipH="1">
                <a:off x="67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4" name="Line 57"/>
              <p:cNvSpPr/>
              <p:nvPr>
                <p:custDataLst>
                  <p:tags r:id="rId44"/>
                </p:custDataLst>
              </p:nvPr>
            </p:nvSpPr>
            <p:spPr>
              <a:xfrm flipH="1">
                <a:off x="768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5" name="Line 58"/>
              <p:cNvSpPr/>
              <p:nvPr>
                <p:custDataLst>
                  <p:tags r:id="rId45"/>
                </p:custDataLst>
              </p:nvPr>
            </p:nvSpPr>
            <p:spPr>
              <a:xfrm flipH="1">
                <a:off x="864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6" name="Line 59"/>
              <p:cNvSpPr/>
              <p:nvPr>
                <p:custDataLst>
                  <p:tags r:id="rId46"/>
                </p:custDataLst>
              </p:nvPr>
            </p:nvSpPr>
            <p:spPr>
              <a:xfrm flipH="1">
                <a:off x="960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7" name="Line 60"/>
              <p:cNvSpPr/>
              <p:nvPr>
                <p:custDataLst>
                  <p:tags r:id="rId47"/>
                </p:custDataLst>
              </p:nvPr>
            </p:nvSpPr>
            <p:spPr>
              <a:xfrm flipH="1">
                <a:off x="1056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068" name="Line 61"/>
              <p:cNvSpPr/>
              <p:nvPr>
                <p:custDataLst>
                  <p:tags r:id="rId48"/>
                </p:custDataLst>
              </p:nvPr>
            </p:nvSpPr>
            <p:spPr>
              <a:xfrm flipH="1">
                <a:off x="1152" y="0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43069" name="Line 62"/>
            <p:cNvSpPr/>
            <p:nvPr>
              <p:custDataLst>
                <p:tags r:id="rId34"/>
              </p:custDataLst>
            </p:nvPr>
          </p:nvSpPr>
          <p:spPr>
            <a:xfrm rot="-5400000" flipH="1">
              <a:off x="108" y="1248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3070" name="Line 63"/>
            <p:cNvSpPr/>
            <p:nvPr>
              <p:custDataLst>
                <p:tags r:id="rId35"/>
              </p:custDataLst>
            </p:nvPr>
          </p:nvSpPr>
          <p:spPr>
            <a:xfrm rot="-5400000" flipH="1">
              <a:off x="99" y="288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43071" name="Text Box 64"/>
          <p:cNvSpPr txBox="1"/>
          <p:nvPr>
            <p:custDataLst>
              <p:tags r:id="rId19"/>
            </p:custDataLst>
          </p:nvPr>
        </p:nvSpPr>
        <p:spPr>
          <a:xfrm>
            <a:off x="2557463" y="2411413"/>
            <a:ext cx="838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</a:p>
        </p:txBody>
      </p:sp>
      <p:sp>
        <p:nvSpPr>
          <p:cNvPr id="43072" name="Text Box 65"/>
          <p:cNvSpPr txBox="1"/>
          <p:nvPr>
            <p:custDataLst>
              <p:tags r:id="rId20"/>
            </p:custDataLst>
          </p:nvPr>
        </p:nvSpPr>
        <p:spPr>
          <a:xfrm>
            <a:off x="2686050" y="3862388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</a:p>
        </p:txBody>
      </p:sp>
      <p:sp>
        <p:nvSpPr>
          <p:cNvPr id="43073" name="Line 66"/>
          <p:cNvSpPr/>
          <p:nvPr>
            <p:custDataLst>
              <p:tags r:id="rId21"/>
            </p:custDataLst>
          </p:nvPr>
        </p:nvSpPr>
        <p:spPr>
          <a:xfrm flipV="1">
            <a:off x="3395663" y="2324100"/>
            <a:ext cx="5410200" cy="3276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403" name="Line 67"/>
          <p:cNvSpPr/>
          <p:nvPr>
            <p:custDataLst>
              <p:tags r:id="rId22"/>
            </p:custDataLst>
          </p:nvPr>
        </p:nvSpPr>
        <p:spPr>
          <a:xfrm flipH="1">
            <a:off x="7391400" y="2003425"/>
            <a:ext cx="0" cy="3581400"/>
          </a:xfrm>
          <a:prstGeom prst="line">
            <a:avLst/>
          </a:prstGeom>
          <a:ln w="38100" cap="flat" cmpd="sng">
            <a:solidFill>
              <a:schemeClr val="accent4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404" name="Line 68"/>
          <p:cNvSpPr/>
          <p:nvPr>
            <p:custDataLst>
              <p:tags r:id="rId23"/>
            </p:custDataLst>
          </p:nvPr>
        </p:nvSpPr>
        <p:spPr>
          <a:xfrm>
            <a:off x="3338513" y="3146425"/>
            <a:ext cx="4024313" cy="0"/>
          </a:xfrm>
          <a:prstGeom prst="line">
            <a:avLst/>
          </a:prstGeom>
          <a:ln w="38100" cap="flat" cmpd="sng">
            <a:solidFill>
              <a:schemeClr val="accent4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405" name="Oval 69"/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7315200" y="3146425"/>
            <a:ext cx="125413" cy="12541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406" name="Oval 70"/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7334250" y="1927225"/>
            <a:ext cx="125413" cy="12541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78" name="Line 71"/>
          <p:cNvSpPr/>
          <p:nvPr>
            <p:custDataLst>
              <p:tags r:id="rId26"/>
            </p:custDataLst>
          </p:nvPr>
        </p:nvSpPr>
        <p:spPr>
          <a:xfrm flipV="1">
            <a:off x="3371850" y="1470025"/>
            <a:ext cx="4572000" cy="41433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408" name="Line 72"/>
          <p:cNvSpPr/>
          <p:nvPr>
            <p:custDataLst>
              <p:tags r:id="rId27"/>
            </p:custDataLst>
          </p:nvPr>
        </p:nvSpPr>
        <p:spPr>
          <a:xfrm>
            <a:off x="3362325" y="1960563"/>
            <a:ext cx="4024313" cy="0"/>
          </a:xfrm>
          <a:prstGeom prst="line">
            <a:avLst/>
          </a:prstGeom>
          <a:ln w="38100" cap="flat" cmpd="sng">
            <a:solidFill>
              <a:schemeClr val="accent4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43080" name="Text Box 73"/>
          <p:cNvSpPr txBox="1"/>
          <p:nvPr>
            <p:custDataLst>
              <p:tags r:id="rId28"/>
            </p:custDataLst>
          </p:nvPr>
        </p:nvSpPr>
        <p:spPr>
          <a:xfrm>
            <a:off x="8832850" y="2144713"/>
            <a:ext cx="611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甲</a:t>
            </a:r>
          </a:p>
        </p:txBody>
      </p:sp>
      <p:sp>
        <p:nvSpPr>
          <p:cNvPr id="43081" name="Text Box 74"/>
          <p:cNvSpPr txBox="1"/>
          <p:nvPr>
            <p:custDataLst>
              <p:tags r:id="rId29"/>
            </p:custDataLst>
          </p:nvPr>
        </p:nvSpPr>
        <p:spPr>
          <a:xfrm>
            <a:off x="8004175" y="1208088"/>
            <a:ext cx="6111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乙</a:t>
            </a:r>
          </a:p>
        </p:txBody>
      </p:sp>
      <p:sp>
        <p:nvSpPr>
          <p:cNvPr id="14411" name="Text Box 75"/>
          <p:cNvSpPr txBox="1"/>
          <p:nvPr>
            <p:custDataLst>
              <p:tags r:id="rId30"/>
            </p:custDataLst>
          </p:nvPr>
        </p:nvSpPr>
        <p:spPr>
          <a:xfrm>
            <a:off x="8610600" y="3451225"/>
            <a:ext cx="1566863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甲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=4m/s</a:t>
            </a:r>
          </a:p>
        </p:txBody>
      </p:sp>
      <p:sp>
        <p:nvSpPr>
          <p:cNvPr id="14412" name="Text Box 76"/>
          <p:cNvSpPr txBox="1"/>
          <p:nvPr>
            <p:custDataLst>
              <p:tags r:id="rId31"/>
            </p:custDataLst>
          </p:nvPr>
        </p:nvSpPr>
        <p:spPr>
          <a:xfrm>
            <a:off x="8610600" y="4137025"/>
            <a:ext cx="1677988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乙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=6m/s</a:t>
            </a:r>
          </a:p>
        </p:txBody>
      </p:sp>
      <p:sp>
        <p:nvSpPr>
          <p:cNvPr id="43084" name="文本框 4103"/>
          <p:cNvSpPr txBox="1"/>
          <p:nvPr>
            <p:custDataLst>
              <p:tags r:id="rId3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5" grpId="0" animBg="1"/>
      <p:bldP spid="14406" grpId="0" animBg="1"/>
      <p:bldP spid="144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415.xml><?xml version="1.0" encoding="utf-8"?>
<p:tagLst xmlns:p="http://schemas.openxmlformats.org/presentationml/2006/main">
  <p:tag name="AS_UNIQUEID" val="168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423.xml><?xml version="1.0" encoding="utf-8"?>
<p:tagLst xmlns:p="http://schemas.openxmlformats.org/presentationml/2006/main">
  <p:tag name="AS_UNIQUEID" val="169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438.xml><?xml version="1.0" encoding="utf-8"?>
<p:tagLst xmlns:p="http://schemas.openxmlformats.org/presentationml/2006/main">
  <p:tag name="AS_UNIQUEID" val="170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441.xml><?xml version="1.0" encoding="utf-8"?>
<p:tagLst xmlns:p="http://schemas.openxmlformats.org/presentationml/2006/main">
  <p:tag name="AS_UNIQUEID" val="171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443.xml><?xml version="1.0" encoding="utf-8"?>
<p:tagLst xmlns:p="http://schemas.openxmlformats.org/presentationml/2006/main">
  <p:tag name="AS_UNIQUEID" val="171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451.xml><?xml version="1.0" encoding="utf-8"?>
<p:tagLst xmlns:p="http://schemas.openxmlformats.org/presentationml/2006/main">
  <p:tag name="AS_UNIQUEID" val="172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454.xml><?xml version="1.0" encoding="utf-8"?>
<p:tagLst xmlns:p="http://schemas.openxmlformats.org/presentationml/2006/main">
  <p:tag name="AS_UNIQUEID" val="172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456.xml><?xml version="1.0" encoding="utf-8"?>
<p:tagLst xmlns:p="http://schemas.openxmlformats.org/presentationml/2006/main">
  <p:tag name="AS_UNIQUEID" val="172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458.xml><?xml version="1.0" encoding="utf-8"?>
<p:tagLst xmlns:p="http://schemas.openxmlformats.org/presentationml/2006/main">
  <p:tag name="AS_UNIQUEID" val="172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465.xml><?xml version="1.0" encoding="utf-8"?>
<p:tagLst xmlns:p="http://schemas.openxmlformats.org/presentationml/2006/main">
  <p:tag name="AS_UNIQUEID" val="173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468.xml><?xml version="1.0" encoding="utf-8"?>
<p:tagLst xmlns:p="http://schemas.openxmlformats.org/presentationml/2006/main">
  <p:tag name="AS_UNIQUEID" val="173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70.xml><?xml version="1.0" encoding="utf-8"?>
<p:tagLst xmlns:p="http://schemas.openxmlformats.org/presentationml/2006/main">
  <p:tag name="AS_UNIQUEID" val="173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477.xml><?xml version="1.0" encoding="utf-8"?>
<p:tagLst xmlns:p="http://schemas.openxmlformats.org/presentationml/2006/main">
  <p:tag name="AS_UNIQUEID" val="174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486.xml><?xml version="1.0" encoding="utf-8"?>
<p:tagLst xmlns:p="http://schemas.openxmlformats.org/presentationml/2006/main">
  <p:tag name="AS_UNIQUEID" val="175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1"/>
</p:tagLst>
</file>

<file path=ppt/tags/tag496.xml><?xml version="1.0" encoding="utf-8"?>
<p:tagLst xmlns:p="http://schemas.openxmlformats.org/presentationml/2006/main">
  <p:tag name="AS_UNIQUEID" val="176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522.xml><?xml version="1.0" encoding="utf-8"?>
<p:tagLst xmlns:p="http://schemas.openxmlformats.org/presentationml/2006/main">
  <p:tag name="AS_UNIQUEID" val="179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</p:tagLst>
</file>

<file path=ppt/tags/tag533.xml><?xml version="1.0" encoding="utf-8"?>
<p:tagLst xmlns:p="http://schemas.openxmlformats.org/presentationml/2006/main">
  <p:tag name="AS_UNIQUEID" val="180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536.xml><?xml version="1.0" encoding="utf-8"?>
<p:tagLst xmlns:p="http://schemas.openxmlformats.org/presentationml/2006/main">
  <p:tag name="AS_UNIQUEID" val="180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538.xml><?xml version="1.0" encoding="utf-8"?>
<p:tagLst xmlns:p="http://schemas.openxmlformats.org/presentationml/2006/main">
  <p:tag name="AS_UNIQUEID" val="180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</p:tagLst>
</file>

<file path=ppt/tags/tag546.xml><?xml version="1.0" encoding="utf-8"?>
<p:tagLst xmlns:p="http://schemas.openxmlformats.org/presentationml/2006/main">
  <p:tag name="AS_UNIQUEID" val="18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548.xml><?xml version="1.0" encoding="utf-8"?>
<p:tagLst xmlns:p="http://schemas.openxmlformats.org/presentationml/2006/main">
  <p:tag name="AS_UNIQUEID" val="181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556.xml><?xml version="1.0" encoding="utf-8"?>
<p:tagLst xmlns:p="http://schemas.openxmlformats.org/presentationml/2006/main">
  <p:tag name="AS_UNIQUEID" val="182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60.xml><?xml version="1.0" encoding="utf-8"?>
<p:tagLst xmlns:p="http://schemas.openxmlformats.org/presentationml/2006/main">
  <p:tag name="AS_UNIQUEID" val="182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67.xml><?xml version="1.0" encoding="utf-8"?>
<p:tagLst xmlns:p="http://schemas.openxmlformats.org/presentationml/2006/main">
  <p:tag name="AS_UNIQUEID" val="183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575.xml><?xml version="1.0" encoding="utf-8"?>
<p:tagLst xmlns:p="http://schemas.openxmlformats.org/presentationml/2006/main">
  <p:tag name="AS_UNIQUEID" val="184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597.xml><?xml version="1.0" encoding="utf-8"?>
<p:tagLst xmlns:p="http://schemas.openxmlformats.org/presentationml/2006/main">
  <p:tag name="AS_UNIQUEID" val="18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07.xml><?xml version="1.0" encoding="utf-8"?>
<p:tagLst xmlns:p="http://schemas.openxmlformats.org/presentationml/2006/main">
  <p:tag name="AS_UNIQUEID" val="18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14.xml><?xml version="1.0" encoding="utf-8"?>
<p:tagLst xmlns:p="http://schemas.openxmlformats.org/presentationml/2006/main">
  <p:tag name="AS_UNIQUEID" val="1882"/>
</p:tagLst>
</file>

<file path=ppt/tags/tag618.xml><?xml version="1.0" encoding="utf-8"?>
<p:tagLst xmlns:p="http://schemas.openxmlformats.org/presentationml/2006/main">
  <p:tag name="AS_UNIQUEID" val="188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3470</Words>
  <Application>Microsoft Office PowerPoint</Application>
  <PresentationFormat>宽屏</PresentationFormat>
  <Paragraphs>432</Paragraphs>
  <Slides>43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60" baseType="lpstr">
      <vt:lpstr>方正粗黑宋简体</vt:lpstr>
      <vt:lpstr>方正姚体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2025-04-06T22:18:22Z</cp:lastPrinted>
  <dcterms:created xsi:type="dcterms:W3CDTF">2025-04-06T22:18:22Z</dcterms:created>
  <dcterms:modified xsi:type="dcterms:W3CDTF">2025-04-22T14:11:27Z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