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8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9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0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1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2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4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5.xml" ContentType="application/vnd.openxmlformats-officedocument.presentationml.notesSlide+xml"/>
  <Override PartName="/ppt/tags/tag283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6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7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8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9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0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1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2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5.xml" ContentType="application/vnd.openxmlformats-officedocument.presentationml.tags+xml"/>
  <Override PartName="/ppt/tags/tag347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77.xml" ContentType="application/vnd.openxmlformats-officedocument.presentationml.tags+xml"/>
  <Override PartName="/ppt/tags/tag284.xml" ContentType="application/vnd.openxmlformats-officedocument.presentationml.tags+xml"/>
  <Override PartName="/ppt/tags/tag304.xml" ContentType="application/vnd.openxmlformats-officedocument.presentationml.tags+xml"/>
  <Override PartName="/ppt/tags/tag316.xml" ContentType="application/vnd.openxmlformats-officedocument.presentationml.tags+xml"/>
  <Override PartName="/ppt/tags/tag321.xml" ContentType="application/vnd.openxmlformats-officedocument.presentationml.tags+xml"/>
  <Override PartName="/ppt/tags/tag329.xml" ContentType="application/vnd.openxmlformats-officedocument.presentationml.tags+xml"/>
  <Override PartName="/ppt/tags/tag336.xml" ContentType="application/vnd.openxmlformats-officedocument.presentationml.tags+xml"/>
  <Override PartName="/ppt/tags/tag344.xml" ContentType="application/vnd.openxmlformats-officedocument.presentationml.tags+xml"/>
  <Override PartName="/ppt/tags/tag346.xml" ContentType="application/vnd.openxmlformats-officedocument.presentationml.tags+xml"/>
  <Override PartName="/ppt/tags/tag348.xml" ContentType="application/vnd.openxmlformats-officedocument.presentationml.tags+xml"/>
  <Override PartName="/ppt/tags/tag367.xml" ContentType="application/vnd.openxmlformats-officedocument.presentationml.tags+xml"/>
  <Override PartName="/ppt/tags/tag370.xml" ContentType="application/vnd.openxmlformats-officedocument.presentationml.tags+xml"/>
  <Override PartName="/ppt/tags/tag378.xml" ContentType="application/vnd.openxmlformats-officedocument.presentationml.tags+xml"/>
  <Override PartName="/ppt/tags/tag390.xml" ContentType="application/vnd.openxmlformats-officedocument.presentationml.tags+xml"/>
  <Override PartName="/ppt/tags/tag397.xml" ContentType="application/vnd.openxmlformats-officedocument.presentationml.tags+xml"/>
  <Override PartName="/ppt/tags/tag406.xml" ContentType="application/vnd.openxmlformats-officedocument.presentationml.tags+xml"/>
  <Override PartName="/ppt/tags/tag409.xml" ContentType="application/vnd.openxmlformats-officedocument.presentationml.tags+xml"/>
  <Override PartName="/ppt/tags/tag4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7"/>
  </p:notesMasterIdLst>
  <p:sldIdLst>
    <p:sldId id="549" r:id="rId3"/>
    <p:sldId id="605" r:id="rId4"/>
    <p:sldId id="856" r:id="rId5"/>
    <p:sldId id="857" r:id="rId6"/>
    <p:sldId id="858" r:id="rId7"/>
    <p:sldId id="859" r:id="rId8"/>
    <p:sldId id="860" r:id="rId9"/>
    <p:sldId id="861" r:id="rId10"/>
    <p:sldId id="862" r:id="rId11"/>
    <p:sldId id="863" r:id="rId12"/>
    <p:sldId id="867" r:id="rId13"/>
    <p:sldId id="870" r:id="rId14"/>
    <p:sldId id="864" r:id="rId15"/>
    <p:sldId id="865" r:id="rId16"/>
    <p:sldId id="866" r:id="rId17"/>
    <p:sldId id="868" r:id="rId18"/>
    <p:sldId id="869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81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874" r:id="rId35"/>
    <p:sldId id="550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7"/>
            <p14:sldId id="870"/>
            <p14:sldId id="864"/>
            <p14:sldId id="865"/>
            <p14:sldId id="866"/>
            <p14:sldId id="868"/>
            <p14:sldId id="869"/>
            <p14:sldId id="257"/>
            <p14:sldId id="258"/>
            <p14:sldId id="259"/>
            <p14:sldId id="260"/>
            <p14:sldId id="261"/>
            <p14:sldId id="262"/>
            <p14:sldId id="263"/>
            <p14:sldId id="281"/>
            <p14:sldId id="264"/>
            <p14:sldId id="265"/>
            <p14:sldId id="266"/>
            <p14:sldId id="267"/>
            <p14:sldId id="268"/>
            <p14:sldId id="269"/>
            <p14:sldId id="270"/>
            <p14:sldId id="874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3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301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5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6082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7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813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813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8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017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017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9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222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222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10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734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14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939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15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audio" Target="../media/audio1.wav"/><Relationship Id="rId18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png"/><Relationship Id="rId2" Type="http://schemas.openxmlformats.org/officeDocument/2006/relationships/tags" Target="../tags/tag15.xml"/><Relationship Id="rId16" Type="http://schemas.openxmlformats.org/officeDocument/2006/relationships/image" Target="../media/image5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15" Type="http://schemas.openxmlformats.org/officeDocument/2006/relationships/image" Target="../media/image4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.wmf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oleObject" Target="../embeddings/oleObject2.bin"/><Relationship Id="rId2" Type="http://schemas.openxmlformats.org/officeDocument/2006/relationships/tags" Target="../tags/tag143.xml"/><Relationship Id="rId16" Type="http://schemas.openxmlformats.org/officeDocument/2006/relationships/image" Target="../media/image17.wmf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20.jpeg"/><Relationship Id="rId4" Type="http://schemas.openxmlformats.org/officeDocument/2006/relationships/tags" Target="../tags/tag160.xml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tags" Target="../tags/tag223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41" Type="http://schemas.openxmlformats.org/officeDocument/2006/relationships/tags" Target="../tags/tag225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tags" Target="../tags/tag215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3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.png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image" Target="../media/image9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4" Type="http://schemas.openxmlformats.org/officeDocument/2006/relationships/image" Target="../media/image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audio" Target="../media/audio1.wav"/><Relationship Id="rId48" Type="http://schemas.openxmlformats.org/officeDocument/2006/relationships/image" Target="../media/image11.png"/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microsoft.com/office/2007/relationships/hdphoto" Target="../media/hdphoto1.wdp"/><Relationship Id="rId20" Type="http://schemas.openxmlformats.org/officeDocument/2006/relationships/tags" Target="../tags/tag45.xml"/><Relationship Id="rId4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24.png"/><Relationship Id="rId5" Type="http://schemas.openxmlformats.org/officeDocument/2006/relationships/tags" Target="../tags/tag284.xml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251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image" Target="../media/image27.png"/><Relationship Id="rId5" Type="http://schemas.openxmlformats.org/officeDocument/2006/relationships/tags" Target="../tags/tag261.xml"/><Relationship Id="rId10" Type="http://schemas.openxmlformats.org/officeDocument/2006/relationships/tags" Target="../tags/tag304.xml"/><Relationship Id="rId4" Type="http://schemas.openxmlformats.org/officeDocument/2006/relationships/tags" Target="../tags/tag260.xml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image" Target="../media/image29.pn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316.xml"/><Relationship Id="rId2" Type="http://schemas.openxmlformats.org/officeDocument/2006/relationships/tags" Target="../tags/tag267.xml"/><Relationship Id="rId16" Type="http://schemas.openxmlformats.org/officeDocument/2006/relationships/slide" Target="slide2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image" Target="../media/image24.jpeg"/><Relationship Id="rId5" Type="http://schemas.openxmlformats.org/officeDocument/2006/relationships/tags" Target="../tags/tag270.xml"/><Relationship Id="rId15" Type="http://schemas.openxmlformats.org/officeDocument/2006/relationships/image" Target="../media/image30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269.xml"/><Relationship Id="rId9" Type="http://schemas.openxmlformats.org/officeDocument/2006/relationships/slideLayout" Target="../slideLayouts/slideLayout2.xml"/><Relationship Id="rId14" Type="http://schemas.openxmlformats.org/officeDocument/2006/relationships/tags" Target="../tags/tag3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28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2.xml"/><Relationship Id="rId10" Type="http://schemas.openxmlformats.org/officeDocument/2006/relationships/image" Target="../media/image25.jpeg"/><Relationship Id="rId4" Type="http://schemas.openxmlformats.org/officeDocument/2006/relationships/tags" Target="../tags/tag281.xml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7.xml"/><Relationship Id="rId5" Type="http://schemas.openxmlformats.org/officeDocument/2006/relationships/image" Target="../media/image33.png"/><Relationship Id="rId4" Type="http://schemas.openxmlformats.org/officeDocument/2006/relationships/tags" Target="../tags/tag33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image" Target="../media/image36.png"/><Relationship Id="rId3" Type="http://schemas.openxmlformats.org/officeDocument/2006/relationships/tags" Target="../tags/tag290.xml"/><Relationship Id="rId7" Type="http://schemas.openxmlformats.org/officeDocument/2006/relationships/notesSlide" Target="../notesSlides/notesSlide16.xml"/><Relationship Id="rId12" Type="http://schemas.openxmlformats.org/officeDocument/2006/relationships/tags" Target="../tags/tag348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292.xml"/><Relationship Id="rId10" Type="http://schemas.openxmlformats.org/officeDocument/2006/relationships/tags" Target="../tags/tag346.xml"/><Relationship Id="rId4" Type="http://schemas.openxmlformats.org/officeDocument/2006/relationships/tags" Target="../tags/tag291.xml"/><Relationship Id="rId9" Type="http://schemas.openxmlformats.org/officeDocument/2006/relationships/image" Target="../media/image34.png"/><Relationship Id="rId1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298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9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3" Type="http://schemas.openxmlformats.org/officeDocument/2006/relationships/tags" Target="../tags/tag307.xml"/><Relationship Id="rId7" Type="http://schemas.openxmlformats.org/officeDocument/2006/relationships/image" Target="../media/image27.jpeg"/><Relationship Id="rId12" Type="http://schemas.openxmlformats.org/officeDocument/2006/relationships/image" Target="../media/image40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notesSlide" Target="../notesSlides/notesSlide18.xml"/><Relationship Id="rId11" Type="http://schemas.openxmlformats.org/officeDocument/2006/relationships/tags" Target="../tags/tag3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8.xml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3" Type="http://schemas.openxmlformats.org/officeDocument/2006/relationships/tags" Target="../tags/tag314.xml"/><Relationship Id="rId7" Type="http://schemas.openxmlformats.org/officeDocument/2006/relationships/image" Target="../media/image28.jpe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notesSlide" Target="../notesSlides/notesSlide19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tags" Target="../tags/tag315.xm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9.xml"/><Relationship Id="rId7" Type="http://schemas.openxmlformats.org/officeDocument/2006/relationships/image" Target="../media/image12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image" Target="../media/image29.jpeg"/><Relationship Id="rId2" Type="http://schemas.openxmlformats.org/officeDocument/2006/relationships/tags" Target="../tags/tag322.xml"/><Relationship Id="rId1" Type="http://schemas.openxmlformats.org/officeDocument/2006/relationships/tags" Target="../tags/tag32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324.xml"/><Relationship Id="rId9" Type="http://schemas.openxmlformats.org/officeDocument/2006/relationships/tags" Target="../tags/tag39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331.xml"/><Relationship Id="rId7" Type="http://schemas.openxmlformats.org/officeDocument/2006/relationships/image" Target="../media/image45.png"/><Relationship Id="rId2" Type="http://schemas.openxmlformats.org/officeDocument/2006/relationships/tags" Target="../tags/tag330.xml"/><Relationship Id="rId1" Type="http://schemas.openxmlformats.org/officeDocument/2006/relationships/tags" Target="../tags/tag328.xml"/><Relationship Id="rId6" Type="http://schemas.openxmlformats.org/officeDocument/2006/relationships/tags" Target="../tags/tag397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3" Type="http://schemas.openxmlformats.org/officeDocument/2006/relationships/tags" Target="../tags/tag338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48.png"/><Relationship Id="rId2" Type="http://schemas.openxmlformats.org/officeDocument/2006/relationships/tags" Target="../tags/tag337.xml"/><Relationship Id="rId1" Type="http://schemas.openxmlformats.org/officeDocument/2006/relationships/tags" Target="../tags/tag335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409.xml"/><Relationship Id="rId5" Type="http://schemas.openxmlformats.org/officeDocument/2006/relationships/tags" Target="../tags/tag340.xml"/><Relationship Id="rId15" Type="http://schemas.openxmlformats.org/officeDocument/2006/relationships/slide" Target="slide2.xml"/><Relationship Id="rId10" Type="http://schemas.openxmlformats.org/officeDocument/2006/relationships/image" Target="../media/image30.jpeg"/><Relationship Id="rId4" Type="http://schemas.openxmlformats.org/officeDocument/2006/relationships/tags" Target="../tags/tag339.xml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3" Type="http://schemas.openxmlformats.org/officeDocument/2006/relationships/tags" Target="../tags/tag34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" Type="http://schemas.openxmlformats.org/officeDocument/2006/relationships/tags" Target="../tags/tag347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1" Type="http://schemas.openxmlformats.org/officeDocument/2006/relationships/tags" Target="../tags/tag345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image" Target="../media/image31.wmf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82.xml"/><Relationship Id="rId18" Type="http://schemas.openxmlformats.org/officeDocument/2006/relationships/tags" Target="../tags/tag387.xml"/><Relationship Id="rId26" Type="http://schemas.openxmlformats.org/officeDocument/2006/relationships/image" Target="../media/image32.png"/><Relationship Id="rId39" Type="http://schemas.openxmlformats.org/officeDocument/2006/relationships/image" Target="../media/image57.png"/><Relationship Id="rId21" Type="http://schemas.openxmlformats.org/officeDocument/2006/relationships/tags" Target="../tags/tag391.xml"/><Relationship Id="rId34" Type="http://schemas.openxmlformats.org/officeDocument/2006/relationships/image" Target="../media/image52.png"/><Relationship Id="rId7" Type="http://schemas.openxmlformats.org/officeDocument/2006/relationships/tags" Target="../tags/tag375.xml"/><Relationship Id="rId2" Type="http://schemas.openxmlformats.org/officeDocument/2006/relationships/tags" Target="../tags/tag369.xml"/><Relationship Id="rId16" Type="http://schemas.openxmlformats.org/officeDocument/2006/relationships/tags" Target="../tags/tag385.xml"/><Relationship Id="rId20" Type="http://schemas.openxmlformats.org/officeDocument/2006/relationships/tags" Target="../tags/tag389.xml"/><Relationship Id="rId29" Type="http://schemas.openxmlformats.org/officeDocument/2006/relationships/image" Target="../media/image41.png"/><Relationship Id="rId41" Type="http://schemas.openxmlformats.org/officeDocument/2006/relationships/image" Target="../media/image59.png"/><Relationship Id="rId1" Type="http://schemas.openxmlformats.org/officeDocument/2006/relationships/tags" Target="../tags/tag368.xml"/><Relationship Id="rId6" Type="http://schemas.openxmlformats.org/officeDocument/2006/relationships/tags" Target="../tags/tag374.xml"/><Relationship Id="rId11" Type="http://schemas.openxmlformats.org/officeDocument/2006/relationships/tags" Target="../tags/tag38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5" Type="http://schemas.openxmlformats.org/officeDocument/2006/relationships/tags" Target="../tags/tag373.xml"/><Relationship Id="rId15" Type="http://schemas.openxmlformats.org/officeDocument/2006/relationships/tags" Target="../tags/tag384.xml"/><Relationship Id="rId23" Type="http://schemas.openxmlformats.org/officeDocument/2006/relationships/tags" Target="../tags/tag393.xml"/><Relationship Id="rId28" Type="http://schemas.openxmlformats.org/officeDocument/2006/relationships/image" Target="../media/image38.png"/><Relationship Id="rId36" Type="http://schemas.openxmlformats.org/officeDocument/2006/relationships/image" Target="../media/image54.png"/><Relationship Id="rId10" Type="http://schemas.openxmlformats.org/officeDocument/2006/relationships/tags" Target="../tags/tag379.xml"/><Relationship Id="rId19" Type="http://schemas.openxmlformats.org/officeDocument/2006/relationships/tags" Target="../tags/tag388.xml"/><Relationship Id="rId31" Type="http://schemas.openxmlformats.org/officeDocument/2006/relationships/image" Target="../media/image47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3.xml"/><Relationship Id="rId22" Type="http://schemas.openxmlformats.org/officeDocument/2006/relationships/tags" Target="../tags/tag392.xml"/><Relationship Id="rId27" Type="http://schemas.openxmlformats.org/officeDocument/2006/relationships/image" Target="../media/image37.png"/><Relationship Id="rId30" Type="http://schemas.openxmlformats.org/officeDocument/2006/relationships/image" Target="../media/image43.png"/><Relationship Id="rId35" Type="http://schemas.openxmlformats.org/officeDocument/2006/relationships/image" Target="../media/image53.png"/><Relationship Id="rId8" Type="http://schemas.openxmlformats.org/officeDocument/2006/relationships/tags" Target="../tags/tag376.xml"/><Relationship Id="rId3" Type="http://schemas.openxmlformats.org/officeDocument/2006/relationships/tags" Target="../tags/tag371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audio" Target="../media/audio1.wav"/><Relationship Id="rId33" Type="http://schemas.openxmlformats.org/officeDocument/2006/relationships/image" Target="../media/image51.png"/><Relationship Id="rId38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image" Target="../media/image14.png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hyperlink" Target="&#27604;&#36739;&#35841;&#28216;&#24471;&#24555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16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5.jpeg"/><Relationship Id="rId5" Type="http://schemas.openxmlformats.org/officeDocument/2006/relationships/tags" Target="../tags/tag10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7.2.1</a:t>
              </a:r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运动的快慢和简单的计算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运动和力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0172700" y="10185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57600" y="2289175"/>
            <a:ext cx="4876800" cy="2439988"/>
            <a:chOff x="1134" y="1272"/>
            <a:chExt cx="1872" cy="720"/>
          </a:xfrm>
        </p:grpSpPr>
        <p:sp>
          <p:nvSpPr>
            <p:cNvPr id="51202" name="AutoShape 3"/>
            <p:cNvSpPr>
              <a:spLocks noChangeAspect="1" noTextEdit="1"/>
            </p:cNvSpPr>
            <p:nvPr>
              <p:custDataLst>
                <p:tags r:id="rId7"/>
              </p:custDataLst>
            </p:nvPr>
          </p:nvSpPr>
          <p:spPr>
            <a:xfrm>
              <a:off x="1134" y="1272"/>
              <a:ext cx="1872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1203" name="_s1028"/>
            <p:cNvCxnSpPr>
              <a:stCxn id="51207" idx="0"/>
              <a:endCxn id="51205" idx="2"/>
            </p:cNvCxnSpPr>
            <p:nvPr>
              <p:custDataLst>
                <p:tags r:id="rId8"/>
              </p:custDataLst>
            </p:nvPr>
          </p:nvCxnSpPr>
          <p:spPr>
            <a:xfrm rot="5400000" flipH="1">
              <a:off x="2250" y="1380"/>
              <a:ext cx="144" cy="504"/>
            </a:xfrm>
            <a:prstGeom prst="bentConnector3">
              <a:avLst>
                <a:gd name="adj1" fmla="val 20931"/>
              </a:avLst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1204" name="_s1029"/>
            <p:cNvCxnSpPr>
              <a:stCxn id="51206" idx="0"/>
              <a:endCxn id="51205" idx="2"/>
            </p:cNvCxnSpPr>
            <p:nvPr>
              <p:custDataLst>
                <p:tags r:id="rId9"/>
              </p:custDataLst>
            </p:nvPr>
          </p:nvCxnSpPr>
          <p:spPr>
            <a:xfrm rot="-5400000">
              <a:off x="1746" y="1380"/>
              <a:ext cx="144" cy="504"/>
            </a:xfrm>
            <a:prstGeom prst="bentConnector3">
              <a:avLst>
                <a:gd name="adj1" fmla="val 20931"/>
              </a:avLst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1205" name="_s1030"/>
            <p:cNvSpPr/>
            <p:nvPr>
              <p:custDataLst>
                <p:tags r:id="rId10"/>
              </p:custDataLst>
            </p:nvPr>
          </p:nvSpPr>
          <p:spPr>
            <a:xfrm>
              <a:off x="1638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477AB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lstStyle/>
            <a:p>
              <a:pPr algn="ctr"/>
              <a:endParaRPr lang="en-US" altLang="zh-CN" sz="3200" b="1">
                <a:solidFill>
                  <a:srgbClr val="001E1D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06" name="_s1031"/>
            <p:cNvSpPr/>
            <p:nvPr>
              <p:custDataLst>
                <p:tags r:id="rId11"/>
              </p:custDataLst>
            </p:nvPr>
          </p:nvSpPr>
          <p:spPr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477AB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lstStyle/>
            <a:p>
              <a:pPr algn="ctr"/>
              <a:r>
                <a:rPr lang="en-US" altLang="zh-CN" sz="2800" i="1">
                  <a:solidFill>
                    <a:srgbClr val="001E1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s=vt</a:t>
              </a:r>
            </a:p>
          </p:txBody>
        </p:sp>
        <p:sp>
          <p:nvSpPr>
            <p:cNvPr id="51207" name="_s1032"/>
            <p:cNvSpPr/>
            <p:nvPr>
              <p:custDataLst>
                <p:tags r:id="rId12"/>
              </p:custDataLst>
            </p:nvPr>
          </p:nvSpPr>
          <p:spPr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477AB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lstStyle/>
            <a:p>
              <a:pPr algn="ctr"/>
              <a:endParaRPr lang="en-US" altLang="zh-CN" sz="3200" b="1">
                <a:solidFill>
                  <a:srgbClr val="001E1D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Text Box 10"/>
          <p:cNvSpPr txBox="1"/>
          <p:nvPr>
            <p:custDataLst>
              <p:tags r:id="rId2"/>
            </p:custDataLst>
          </p:nvPr>
        </p:nvSpPr>
        <p:spPr>
          <a:xfrm>
            <a:off x="3500438" y="5248275"/>
            <a:ext cx="504031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由三个量组成的公式都可以变形</a:t>
            </a:r>
          </a:p>
        </p:txBody>
      </p:sp>
      <p:sp>
        <p:nvSpPr>
          <p:cNvPr id="1036" name="文本框 2"/>
          <p:cNvSpPr txBox="1"/>
          <p:nvPr>
            <p:custDataLst>
              <p:tags r:id="rId3"/>
            </p:custDataLst>
          </p:nvPr>
        </p:nvSpPr>
        <p:spPr>
          <a:xfrm>
            <a:off x="1938338" y="946150"/>
            <a:ext cx="453866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相对应的变形公式有：</a:t>
            </a:r>
          </a:p>
        </p:txBody>
      </p:sp>
      <p:graphicFrame>
        <p:nvGraphicFramePr>
          <p:cNvPr id="17418" name="对象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978650" y="3752850"/>
          <a:ext cx="8604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42900" imgH="393700" progId="Equation.DSMT4">
                  <p:embed/>
                </p:oleObj>
              </mc:Choice>
              <mc:Fallback>
                <p:oleObj r:id="rId15" imgW="3429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78650" y="3752850"/>
                        <a:ext cx="860425" cy="95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6" name="Object 46"/>
          <p:cNvGraphicFramePr>
            <a:graphicFrameLocks noGrp="1"/>
          </p:cNvGraphicFramePr>
          <p:nvPr>
            <p:ph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96027604"/>
              </p:ext>
            </p:extLst>
          </p:nvPr>
        </p:nvGraphicFramePr>
        <p:xfrm>
          <a:off x="0" y="2184400"/>
          <a:ext cx="9128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355600" imgH="393065" progId="Equation.3">
                  <p:embed/>
                </p:oleObj>
              </mc:Choice>
              <mc:Fallback>
                <p:oleObj r:id="rId17" imgW="355600" imgH="3930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0" y="2184400"/>
                        <a:ext cx="912813" cy="1009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/>
          <p:nvPr>
            <p:custDataLst>
              <p:tags r:id="rId1"/>
            </p:custDataLst>
          </p:nvPr>
        </p:nvSpPr>
        <p:spPr>
          <a:xfrm>
            <a:off x="1645285" y="687705"/>
            <a:ext cx="5682615" cy="3091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单位：</a:t>
            </a:r>
            <a:endParaRPr lang="en-US" altLang="zh-CN" sz="26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基本单位    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m/s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或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 ·s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zh-CN" altLang="en-US" sz="26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读作    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米每秒</a:t>
            </a:r>
            <a:endParaRPr lang="en-US" altLang="zh-CN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常用单位    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km/h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或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km ·h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读作   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千米每小时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71713" y="4022725"/>
          <a:ext cx="42608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51000" imgH="762000" progId="Equation.DSMT4">
                  <p:embed/>
                </p:oleObj>
              </mc:Choice>
              <mc:Fallback>
                <p:oleObj r:id="rId8" imgW="1651000" imgH="762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1713" y="4022725"/>
                        <a:ext cx="4260850" cy="200025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2059"/>
          <p:cNvGrpSpPr/>
          <p:nvPr>
            <p:custDataLst>
              <p:tags r:id="rId3"/>
            </p:custDataLst>
          </p:nvPr>
        </p:nvGrpSpPr>
        <p:grpSpPr>
          <a:xfrm>
            <a:off x="7389813" y="1154113"/>
            <a:ext cx="2916237" cy="3271837"/>
            <a:chOff x="3695" y="727"/>
            <a:chExt cx="1837" cy="2061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695" y="727"/>
              <a:ext cx="1837" cy="1600"/>
            </a:xfrm>
            <a:prstGeom prst="roundRect">
              <a:avLst>
                <a:gd name="adj" fmla="val 1144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  <p:sp>
          <p:nvSpPr>
            <p:cNvPr id="53253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014" y="2478"/>
              <a:ext cx="115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汽车速度表</a:t>
              </a:r>
            </a:p>
          </p:txBody>
        </p:sp>
      </p:grpSp>
      <p:sp>
        <p:nvSpPr>
          <p:cNvPr id="53254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/>
          <p:nvPr>
            <p:custDataLst>
              <p:tags r:id="rId1"/>
            </p:custDataLst>
          </p:nvPr>
        </p:nvSpPr>
        <p:spPr>
          <a:xfrm>
            <a:off x="1803400" y="1138555"/>
            <a:ext cx="836930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练一练：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读出下列物体的速度，并说出表示的含义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）正常人步行的速度为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1.4m/s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（2）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小汽车正常运动的速度为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28m/s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（3）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声音在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℃的空气中传播的速度大约为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340m/s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（4）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光在真空中传播的速度为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3.0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m/s</a:t>
            </a:r>
          </a:p>
        </p:txBody>
      </p:sp>
      <p:sp>
        <p:nvSpPr>
          <p:cNvPr id="54274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文本框 1"/>
          <p:cNvSpPr txBox="1"/>
          <p:nvPr>
            <p:custDataLst>
              <p:tags r:id="rId1"/>
            </p:custDataLst>
          </p:nvPr>
        </p:nvSpPr>
        <p:spPr>
          <a:xfrm>
            <a:off x="4002405" y="911225"/>
            <a:ext cx="497141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必做实验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测量物体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运动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的速度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r="7500" b="13564"/>
          <a:stretch>
            <a:fillRect/>
          </a:stretch>
        </p:blipFill>
        <p:spPr>
          <a:xfrm>
            <a:off x="3251200" y="2052638"/>
            <a:ext cx="5867400" cy="388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2"/>
          <p:cNvSpPr txBox="1"/>
          <p:nvPr>
            <p:custDataLst>
              <p:tags r:id="rId1"/>
            </p:custDataLst>
          </p:nvPr>
        </p:nvSpPr>
        <p:spPr>
          <a:xfrm>
            <a:off x="2247900" y="1071563"/>
            <a:ext cx="76962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记录四名运动员的成绩填入下面的数据表格中。</a:t>
            </a:r>
          </a:p>
        </p:txBody>
      </p:sp>
      <p:graphicFrame>
        <p:nvGraphicFramePr>
          <p:cNvPr id="17411" name="表格 174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927350" y="2532063"/>
          <a:ext cx="6337300" cy="301815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3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路程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/m</a:t>
                      </a:r>
                    </a:p>
                    <a:p>
                      <a:pPr lvl="0" eaLnBrk="1" hangingPunct="1">
                        <a:buNone/>
                      </a:pPr>
                      <a:endParaRPr lang="en-US" altLang="zh-CN" sz="2400" b="1"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时间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/s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 flipH="1" flipV="1">
            <a:off x="2927350" y="2532063"/>
            <a:ext cx="1657350" cy="118586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61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框 1"/>
          <p:cNvSpPr txBox="1"/>
          <p:nvPr>
            <p:custDataLst>
              <p:tags r:id="rId1"/>
            </p:custDataLst>
          </p:nvPr>
        </p:nvSpPr>
        <p:spPr>
          <a:xfrm>
            <a:off x="2212975" y="665163"/>
            <a:ext cx="7789863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       将四位运动员在各个路程短内所用的时间填入下面的表格。</a:t>
            </a:r>
          </a:p>
        </p:txBody>
      </p:sp>
      <p:graphicFrame>
        <p:nvGraphicFramePr>
          <p:cNvPr id="18435" name="表格 1843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84413" y="2139950"/>
          <a:ext cx="7718425" cy="3018155"/>
        </p:xfrm>
        <a:graphic>
          <a:graphicData uri="http://schemas.openxmlformats.org/drawingml/2006/table">
            <a:tbl>
              <a:tblPr/>
              <a:tblGrid>
                <a:gridCol w="179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3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sz="2000"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zh-CN" altLang="en-US" sz="2000"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zh-CN" altLang="en-US" sz="2000">
                        <a:latin typeface="Times New Roman" panose="02020603050405020304" pitchFamily="18" charset="0"/>
                      </a:endParaRPr>
                    </a:p>
                  </a:txBody>
                  <a:tcPr marL="91444" marR="91444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10m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内）</a:t>
                      </a:r>
                    </a:p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20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20m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内）</a:t>
                      </a:r>
                    </a:p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30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30m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内）</a:t>
                      </a:r>
                    </a:p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40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40m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</a:rPr>
                        <a:t>内）</a:t>
                      </a:r>
                    </a:p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4" marR="91444"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</a:endParaRPr>
                    </a:p>
                  </a:txBody>
                  <a:tcPr marL="91444" marR="91444" anchor="ctr">
                    <a:lnL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6" name="文本框 2"/>
          <p:cNvSpPr txBox="1"/>
          <p:nvPr>
            <p:custDataLst>
              <p:tags r:id="rId3"/>
            </p:custDataLst>
          </p:nvPr>
        </p:nvSpPr>
        <p:spPr>
          <a:xfrm>
            <a:off x="2247900" y="5254625"/>
            <a:ext cx="7789863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分析表中不同路程跑步的数据，描述一下各个运动员在短跑过程中的速度怎样变化？</a:t>
            </a:r>
          </a:p>
        </p:txBody>
      </p:sp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2284413" y="2139950"/>
            <a:ext cx="1795463" cy="1193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0" name="文本框 2"/>
          <p:cNvSpPr txBox="1"/>
          <p:nvPr>
            <p:custDataLst>
              <p:tags r:id="rId5"/>
            </p:custDataLst>
          </p:nvPr>
        </p:nvSpPr>
        <p:spPr>
          <a:xfrm>
            <a:off x="3084513" y="2139950"/>
            <a:ext cx="101155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速度</a:t>
            </a:r>
            <a:r>
              <a:rPr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</a:p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(m·s</a:t>
            </a:r>
            <a:r>
              <a:rPr lang="en-US" altLang="zh-CN" sz="20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58411" name="文本框 3"/>
          <p:cNvSpPr txBox="1"/>
          <p:nvPr>
            <p:custDataLst>
              <p:tags r:id="rId6"/>
            </p:custDataLst>
          </p:nvPr>
        </p:nvSpPr>
        <p:spPr>
          <a:xfrm>
            <a:off x="2362200" y="2627313"/>
            <a:ext cx="106045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运动</a:t>
            </a:r>
          </a:p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员编号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412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3"/>
          <p:cNvSpPr txBox="1"/>
          <p:nvPr>
            <p:custDataLst>
              <p:tags r:id="rId1"/>
            </p:custDataLst>
          </p:nvPr>
        </p:nvSpPr>
        <p:spPr>
          <a:xfrm>
            <a:off x="2027238" y="730250"/>
            <a:ext cx="8137525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张三跑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100m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用了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17s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，而李四用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25s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跑了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165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米，张三和李四谁跑得快些？</a:t>
            </a:r>
          </a:p>
        </p:txBody>
      </p:sp>
      <p:sp>
        <p:nvSpPr>
          <p:cNvPr id="66564" name="Text Box 4"/>
          <p:cNvSpPr txBox="1"/>
          <p:nvPr>
            <p:custDataLst>
              <p:tags r:id="rId2"/>
            </p:custDataLst>
          </p:nvPr>
        </p:nvSpPr>
        <p:spPr>
          <a:xfrm>
            <a:off x="3303588" y="2176463"/>
            <a:ext cx="66278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=100m,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=17s,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=25s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=165m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6565" name="Text Box 5"/>
          <p:cNvSpPr txBox="1"/>
          <p:nvPr>
            <p:custDataLst>
              <p:tags r:id="rId3"/>
            </p:custDataLst>
          </p:nvPr>
        </p:nvSpPr>
        <p:spPr>
          <a:xfrm>
            <a:off x="2376488" y="2178050"/>
            <a:ext cx="9271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已知：</a:t>
            </a:r>
          </a:p>
        </p:txBody>
      </p:sp>
      <p:sp>
        <p:nvSpPr>
          <p:cNvPr id="66566" name="Text Box 6"/>
          <p:cNvSpPr txBox="1"/>
          <p:nvPr>
            <p:custDataLst>
              <p:tags r:id="rId4"/>
            </p:custDataLst>
          </p:nvPr>
        </p:nvSpPr>
        <p:spPr>
          <a:xfrm>
            <a:off x="3303588" y="2760663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="1" baseline="-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66567" name="Text Box 7"/>
          <p:cNvSpPr txBox="1"/>
          <p:nvPr>
            <p:custDataLst>
              <p:tags r:id="rId5"/>
            </p:custDataLst>
          </p:nvPr>
        </p:nvSpPr>
        <p:spPr>
          <a:xfrm>
            <a:off x="2376488" y="2760663"/>
            <a:ext cx="6492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求：</a:t>
            </a:r>
          </a:p>
        </p:txBody>
      </p:sp>
      <p:sp>
        <p:nvSpPr>
          <p:cNvPr id="66568" name="Text Box 8"/>
          <p:cNvSpPr txBox="1"/>
          <p:nvPr>
            <p:custDataLst>
              <p:tags r:id="rId6"/>
            </p:custDataLst>
          </p:nvPr>
        </p:nvSpPr>
        <p:spPr>
          <a:xfrm>
            <a:off x="2378075" y="3446463"/>
            <a:ext cx="647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</a:p>
        </p:txBody>
      </p:sp>
      <p:grpSp>
        <p:nvGrpSpPr>
          <p:cNvPr id="2" name="Group 9"/>
          <p:cNvGrpSpPr/>
          <p:nvPr>
            <p:custDataLst>
              <p:tags r:id="rId7"/>
            </p:custDataLst>
          </p:nvPr>
        </p:nvGrpSpPr>
        <p:grpSpPr>
          <a:xfrm>
            <a:off x="3432175" y="3141663"/>
            <a:ext cx="4068763" cy="993775"/>
            <a:chOff x="0" y="0"/>
            <a:chExt cx="2563" cy="626"/>
          </a:xfrm>
        </p:grpSpPr>
        <p:grpSp>
          <p:nvGrpSpPr>
            <p:cNvPr id="60424" name="Group 10"/>
            <p:cNvGrpSpPr/>
            <p:nvPr>
              <p:custDataLst>
                <p:tags r:id="rId27"/>
              </p:custDataLst>
            </p:nvPr>
          </p:nvGrpSpPr>
          <p:grpSpPr>
            <a:xfrm>
              <a:off x="0" y="0"/>
              <a:ext cx="1008" cy="578"/>
              <a:chOff x="0" y="0"/>
              <a:chExt cx="1008" cy="578"/>
            </a:xfrm>
          </p:grpSpPr>
          <p:sp>
            <p:nvSpPr>
              <p:cNvPr id="60425" name="Text Box 11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0" y="192"/>
                <a:ext cx="33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v</a:t>
                </a:r>
                <a:r>
                  <a:rPr lang="en-US" altLang="zh-CN" sz="2400" b="1" i="1" baseline="-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60426" name="Text Box 12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240" y="192"/>
                <a:ext cx="33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＝</a:t>
                </a:r>
              </a:p>
            </p:txBody>
          </p:sp>
          <p:sp>
            <p:nvSpPr>
              <p:cNvPr id="60427" name="Text Box 13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624" y="0"/>
                <a:ext cx="38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s</a:t>
                </a:r>
                <a:r>
                  <a:rPr lang="en-US" altLang="zh-CN" sz="2400" b="1" i="1" baseline="-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60428" name="Rectangle 14"/>
              <p:cNvSpPr/>
              <p:nvPr>
                <p:custDataLst>
                  <p:tags r:id="rId40"/>
                </p:custDataLst>
              </p:nvPr>
            </p:nvSpPr>
            <p:spPr>
              <a:xfrm>
                <a:off x="620" y="288"/>
                <a:ext cx="231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t</a:t>
                </a:r>
                <a:r>
                  <a:rPr lang="en-US" altLang="zh-CN" sz="2400" b="1" i="1" baseline="-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60429" name="Line 15"/>
              <p:cNvSpPr/>
              <p:nvPr>
                <p:custDataLst>
                  <p:tags r:id="rId41"/>
                </p:custDataLst>
              </p:nvPr>
            </p:nvSpPr>
            <p:spPr>
              <a:xfrm>
                <a:off x="576" y="336"/>
                <a:ext cx="336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60430" name="Group 16"/>
            <p:cNvGrpSpPr/>
            <p:nvPr>
              <p:custDataLst>
                <p:tags r:id="rId28"/>
              </p:custDataLst>
            </p:nvPr>
          </p:nvGrpSpPr>
          <p:grpSpPr>
            <a:xfrm>
              <a:off x="960" y="48"/>
              <a:ext cx="912" cy="578"/>
              <a:chOff x="0" y="0"/>
              <a:chExt cx="912" cy="578"/>
            </a:xfrm>
          </p:grpSpPr>
          <p:sp>
            <p:nvSpPr>
              <p:cNvPr id="60431" name="Text Box 17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0" y="144"/>
                <a:ext cx="24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</a:t>
                </a:r>
              </a:p>
            </p:txBody>
          </p:sp>
          <p:grpSp>
            <p:nvGrpSpPr>
              <p:cNvPr id="60432" name="Group 18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144" y="0"/>
                <a:ext cx="768" cy="578"/>
                <a:chOff x="0" y="0"/>
                <a:chExt cx="768" cy="578"/>
              </a:xfrm>
            </p:grpSpPr>
            <p:grpSp>
              <p:nvGrpSpPr>
                <p:cNvPr id="60433" name="Group 19"/>
                <p:cNvGrpSpPr/>
                <p:nvPr>
                  <p:custDataLst>
                    <p:tags r:id="rId33"/>
                  </p:custDataLst>
                </p:nvPr>
              </p:nvGrpSpPr>
              <p:grpSpPr>
                <a:xfrm>
                  <a:off x="0" y="0"/>
                  <a:ext cx="768" cy="578"/>
                  <a:chOff x="0" y="0"/>
                  <a:chExt cx="768" cy="578"/>
                </a:xfrm>
              </p:grpSpPr>
              <p:sp>
                <p:nvSpPr>
                  <p:cNvPr id="60434" name="Text Box 20"/>
                  <p:cNvSpPr txBox="1"/>
                  <p:nvPr>
                    <p:custDataLst>
                      <p:tags r:id="rId35"/>
                    </p:custDataLst>
                  </p:nvPr>
                </p:nvSpPr>
                <p:spPr>
                  <a:xfrm>
                    <a:off x="0" y="0"/>
                    <a:ext cx="768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 anchorCtr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100m</a:t>
                    </a:r>
                  </a:p>
                </p:txBody>
              </p:sp>
              <p:sp>
                <p:nvSpPr>
                  <p:cNvPr id="60435" name="Text Box 21"/>
                  <p:cNvSpPr txBox="1"/>
                  <p:nvPr>
                    <p:custDataLst>
                      <p:tags r:id="rId36"/>
                    </p:custDataLst>
                  </p:nvPr>
                </p:nvSpPr>
                <p:spPr>
                  <a:xfrm>
                    <a:off x="96" y="288"/>
                    <a:ext cx="528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 anchorCtr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17s</a:t>
                    </a:r>
                  </a:p>
                </p:txBody>
              </p:sp>
            </p:grpSp>
            <p:sp>
              <p:nvSpPr>
                <p:cNvPr id="60436" name="Line 22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96" y="288"/>
                  <a:ext cx="480" cy="0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60437" name="Rectangle 23"/>
            <p:cNvSpPr/>
            <p:nvPr>
              <p:custDataLst>
                <p:tags r:id="rId29"/>
              </p:custDataLst>
            </p:nvPr>
          </p:nvSpPr>
          <p:spPr>
            <a:xfrm>
              <a:off x="1680" y="144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 b="1" baseline="-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≈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60438" name="Text Box 24"/>
            <p:cNvSpPr txBox="1"/>
            <p:nvPr>
              <p:custDataLst>
                <p:tags r:id="rId30"/>
              </p:custDataLst>
            </p:nvPr>
          </p:nvSpPr>
          <p:spPr>
            <a:xfrm>
              <a:off x="1920" y="170"/>
              <a:ext cx="64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5.9m/s</a:t>
              </a:r>
            </a:p>
          </p:txBody>
        </p:sp>
      </p:grpSp>
      <p:grpSp>
        <p:nvGrpSpPr>
          <p:cNvPr id="7" name="Group 25"/>
          <p:cNvGrpSpPr/>
          <p:nvPr>
            <p:custDataLst>
              <p:tags r:id="rId8"/>
            </p:custDataLst>
          </p:nvPr>
        </p:nvGrpSpPr>
        <p:grpSpPr>
          <a:xfrm>
            <a:off x="3530600" y="4076700"/>
            <a:ext cx="4797425" cy="993775"/>
            <a:chOff x="0" y="0"/>
            <a:chExt cx="2521" cy="626"/>
          </a:xfrm>
        </p:grpSpPr>
        <p:grpSp>
          <p:nvGrpSpPr>
            <p:cNvPr id="60440" name="Group 26"/>
            <p:cNvGrpSpPr/>
            <p:nvPr>
              <p:custDataLst>
                <p:tags r:id="rId12"/>
              </p:custDataLst>
            </p:nvPr>
          </p:nvGrpSpPr>
          <p:grpSpPr>
            <a:xfrm>
              <a:off x="0" y="0"/>
              <a:ext cx="1008" cy="578"/>
              <a:chOff x="0" y="0"/>
              <a:chExt cx="1008" cy="578"/>
            </a:xfrm>
          </p:grpSpPr>
          <p:sp>
            <p:nvSpPr>
              <p:cNvPr id="60441" name="Text Box 2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0" y="192"/>
                <a:ext cx="33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v</a:t>
                </a:r>
                <a:r>
                  <a:rPr lang="en-US" altLang="zh-CN" sz="2400" b="1" i="1" baseline="-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60442" name="Text Box 2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40" y="192"/>
                <a:ext cx="33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＝</a:t>
                </a:r>
              </a:p>
            </p:txBody>
          </p:sp>
          <p:sp>
            <p:nvSpPr>
              <p:cNvPr id="60443" name="Text Box 29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624" y="0"/>
                <a:ext cx="38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s</a:t>
                </a:r>
                <a:r>
                  <a:rPr lang="en-US" altLang="zh-CN" sz="2400" b="1" i="1" baseline="-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60444" name="Rectangle 30"/>
              <p:cNvSpPr/>
              <p:nvPr>
                <p:custDataLst>
                  <p:tags r:id="rId25"/>
                </p:custDataLst>
              </p:nvPr>
            </p:nvSpPr>
            <p:spPr>
              <a:xfrm>
                <a:off x="620" y="288"/>
                <a:ext cx="193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t</a:t>
                </a:r>
                <a:r>
                  <a:rPr lang="en-US" altLang="zh-CN" sz="2400" b="1" i="1" baseline="-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60445" name="Line 31"/>
              <p:cNvSpPr/>
              <p:nvPr>
                <p:custDataLst>
                  <p:tags r:id="rId26"/>
                </p:custDataLst>
              </p:nvPr>
            </p:nvSpPr>
            <p:spPr>
              <a:xfrm>
                <a:off x="576" y="336"/>
                <a:ext cx="336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60446" name="Group 32"/>
            <p:cNvGrpSpPr/>
            <p:nvPr>
              <p:custDataLst>
                <p:tags r:id="rId13"/>
              </p:custDataLst>
            </p:nvPr>
          </p:nvGrpSpPr>
          <p:grpSpPr>
            <a:xfrm>
              <a:off x="960" y="48"/>
              <a:ext cx="912" cy="578"/>
              <a:chOff x="0" y="0"/>
              <a:chExt cx="912" cy="578"/>
            </a:xfrm>
          </p:grpSpPr>
          <p:sp>
            <p:nvSpPr>
              <p:cNvPr id="60447" name="Text Box 3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0" y="144"/>
                <a:ext cx="24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</a:t>
                </a:r>
              </a:p>
            </p:txBody>
          </p:sp>
          <p:grpSp>
            <p:nvGrpSpPr>
              <p:cNvPr id="60448" name="Group 34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144" y="0"/>
                <a:ext cx="768" cy="578"/>
                <a:chOff x="0" y="0"/>
                <a:chExt cx="768" cy="578"/>
              </a:xfrm>
            </p:grpSpPr>
            <p:grpSp>
              <p:nvGrpSpPr>
                <p:cNvPr id="60449" name="Group 35"/>
                <p:cNvGrpSpPr/>
                <p:nvPr>
                  <p:custDataLst>
                    <p:tags r:id="rId18"/>
                  </p:custDataLst>
                </p:nvPr>
              </p:nvGrpSpPr>
              <p:grpSpPr>
                <a:xfrm>
                  <a:off x="0" y="0"/>
                  <a:ext cx="768" cy="578"/>
                  <a:chOff x="0" y="0"/>
                  <a:chExt cx="768" cy="578"/>
                </a:xfrm>
              </p:grpSpPr>
              <p:sp>
                <p:nvSpPr>
                  <p:cNvPr id="60450" name="Text Box 36"/>
                  <p:cNvSpPr txBox="1"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0" y="0"/>
                    <a:ext cx="768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 anchorCtr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 </a:t>
                    </a:r>
                    <a:r>
                      <a:rPr lang="zh-CN" altLang="en-US" sz="2400" b="1" baseline="-25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 </a:t>
                    </a:r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165m</a:t>
                    </a:r>
                  </a:p>
                </p:txBody>
              </p:sp>
              <p:sp>
                <p:nvSpPr>
                  <p:cNvPr id="60451" name="Text Box 37"/>
                  <p:cNvSpPr txBox="1"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96" y="288"/>
                    <a:ext cx="528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 anchorCtr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 </a:t>
                    </a:r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25s</a:t>
                    </a:r>
                  </a:p>
                </p:txBody>
              </p:sp>
            </p:grpSp>
            <p:sp>
              <p:nvSpPr>
                <p:cNvPr id="60452" name="Line 38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96" y="288"/>
                  <a:ext cx="480" cy="0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60453" name="Rectangle 39"/>
            <p:cNvSpPr/>
            <p:nvPr>
              <p:custDataLst>
                <p:tags r:id="rId14"/>
              </p:custDataLst>
            </p:nvPr>
          </p:nvSpPr>
          <p:spPr>
            <a:xfrm>
              <a:off x="1680" y="192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60454" name="Text Box 40"/>
            <p:cNvSpPr txBox="1"/>
            <p:nvPr>
              <p:custDataLst>
                <p:tags r:id="rId15"/>
              </p:custDataLst>
            </p:nvPr>
          </p:nvSpPr>
          <p:spPr>
            <a:xfrm>
              <a:off x="1920" y="157"/>
              <a:ext cx="60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6.6m/s</a:t>
              </a:r>
            </a:p>
          </p:txBody>
        </p:sp>
      </p:grpSp>
      <p:sp>
        <p:nvSpPr>
          <p:cNvPr id="66601" name="Text Box 41"/>
          <p:cNvSpPr txBox="1"/>
          <p:nvPr>
            <p:custDataLst>
              <p:tags r:id="rId9"/>
            </p:custDataLst>
          </p:nvPr>
        </p:nvSpPr>
        <p:spPr>
          <a:xfrm>
            <a:off x="3371850" y="5251450"/>
            <a:ext cx="51473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aseline="-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aseline="-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，所以李四跑得快些。　</a:t>
            </a:r>
          </a:p>
        </p:txBody>
      </p:sp>
      <p:sp>
        <p:nvSpPr>
          <p:cNvPr id="66602" name="Text Box 42"/>
          <p:cNvSpPr txBox="1"/>
          <p:nvPr>
            <p:custDataLst>
              <p:tags r:id="rId10"/>
            </p:custDataLst>
          </p:nvPr>
        </p:nvSpPr>
        <p:spPr>
          <a:xfrm>
            <a:off x="2376488" y="5811838"/>
            <a:ext cx="32162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答：李四跑得快些。</a:t>
            </a:r>
          </a:p>
        </p:txBody>
      </p:sp>
      <p:sp>
        <p:nvSpPr>
          <p:cNvPr id="60457" name="文本框 4103"/>
          <p:cNvSpPr txBox="1"/>
          <p:nvPr>
            <p:custDataLst>
              <p:tags r:id="rId11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6" grpId="0"/>
      <p:bldP spid="66567" grpId="0"/>
      <p:bldP spid="66568" grpId="0"/>
      <p:bldP spid="66601" grpId="0"/>
      <p:bldP spid="66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Oval 2"/>
          <p:cNvSpPr/>
          <p:nvPr>
            <p:custDataLst>
              <p:tags r:id="rId1"/>
            </p:custDataLst>
          </p:nvPr>
        </p:nvSpPr>
        <p:spPr>
          <a:xfrm>
            <a:off x="1775460" y="857250"/>
            <a:ext cx="2568575" cy="5445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注意事项：</a:t>
            </a:r>
          </a:p>
        </p:txBody>
      </p:sp>
      <p:sp>
        <p:nvSpPr>
          <p:cNvPr id="61442" name="Text Box 3"/>
          <p:cNvSpPr txBox="1"/>
          <p:nvPr>
            <p:custDataLst>
              <p:tags r:id="rId2"/>
            </p:custDataLst>
          </p:nvPr>
        </p:nvSpPr>
        <p:spPr>
          <a:xfrm>
            <a:off x="1771650" y="1402080"/>
            <a:ext cx="879729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解答时要有已知、求、解、答</a:t>
            </a: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且要上下对齐。</a:t>
            </a:r>
            <a:endParaRPr lang="en-US" altLang="zh-CN" sz="26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用公式解题，在解中写出所依据的公式，公式如需变形，还应写出变形公式，代入数据和单位。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速度、路程、时间这三个量的单位必须统一，或者均用基本单位，或者均用常用单位。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en-US" altLang="zh-CN" sz="26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6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6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必须要对应同一个物体的同一段路程或同一段时间内。若一道题内有两个以上的</a:t>
            </a:r>
            <a:r>
              <a:rPr lang="en-US" altLang="zh-CN" sz="26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6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6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，要用角标进行区分，且同一个物体要用相同的角标。</a:t>
            </a:r>
            <a:endParaRPr lang="en-US" altLang="zh-CN" sz="26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3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65fc2d366?vcp=1&amp;pid=ab1a5b65e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比较运动的快慢</a:t>
            </a:r>
            <a:endParaRPr lang="en-US" altLang="zh-CN" sz="3467"/>
          </a:p>
        </p:txBody>
      </p:sp>
      <p:sp>
        <p:nvSpPr>
          <p:cNvPr id="3" name="QC_6_BD.1_1#cc71005b8?vcp=1&amp;vis=1&amp;pid=65fc2d366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在男子百米短跑比赛中，运动员们快步如飞，下列关于运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动快慢的说法中错误的是(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6_AN.2_1#cc71005b8.bracket?vcp=1&amp;vis=1&amp;pid=65fc2d366&amp;color=0,0,0&amp;vpa=1&amp;vtp=1"/>
          <p:cNvSpPr/>
          <p:nvPr>
            <p:custDataLst>
              <p:tags r:id="rId3"/>
            </p:custDataLst>
          </p:nvPr>
        </p:nvSpPr>
        <p:spPr>
          <a:xfrm>
            <a:off x="5516754" y="214147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6_BD.1_2#cc71005b8.choices?vcp=1&amp;vis=1&amp;pid=65fc2d366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875111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观众用“相同的时间比路程”的方法比较运动的快慢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终点裁判用“相同路程比时间”的方法比较运动的快慢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物理学上用裁判的方法来比较运动的快慢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物理学上用观众的方法来比较运动的快慢</a:t>
            </a:r>
            <a:endParaRPr lang="en-US" altLang="zh-CN" sz="3200"/>
          </a:p>
        </p:txBody>
      </p:sp>
      <p:sp>
        <p:nvSpPr>
          <p:cNvPr id="7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a8648233a?vcp=1&amp;pid=ab1a5b65e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速度</a:t>
            </a:r>
            <a:endParaRPr lang="en-US" altLang="zh-CN" sz="3467"/>
          </a:p>
        </p:txBody>
      </p:sp>
      <p:sp>
        <p:nvSpPr>
          <p:cNvPr id="3" name="QC_6_BD.3_1#35c2f33d8?vcp=1&amp;vis=1&amp;pid=a8648233a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[2024·衡山期末]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人类对运动的研究史，也是一部人类追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求“速度”的发展史。下列关于速度的说法正确的是(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6_AN.4_1#35c2f33d8.bracket?vcp=1&amp;vis=1&amp;pid=a8648233a&amp;color=0,0,0&amp;vpa=2&amp;vtp=1"/>
          <p:cNvSpPr/>
          <p:nvPr>
            <p:custDataLst>
              <p:tags r:id="rId3"/>
            </p:custDataLst>
          </p:nvPr>
        </p:nvSpPr>
        <p:spPr>
          <a:xfrm>
            <a:off x="9940586" y="214147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6_BD.3_2#35c2f33d8.choices?vcp=1&amp;vis=1&amp;pid=a8648233a&amp;color=0,0,0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2875111"/>
                <a:ext cx="10753344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经过的路程越大，速度越大</a:t>
                </a:r>
                <a:endParaRPr lang="en-US" altLang="zh-CN" sz="3200"/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所用的时间越少，速度越大</a:t>
                </a:r>
                <a:endParaRPr lang="en-US" altLang="zh-CN" sz="3200"/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速度是表示物体运动快慢的物理量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的速度大于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6_BD.3_2#35c2f33d8.choices?vcp=1&amp;vis=1&amp;pid=a8648233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2875111"/>
                <a:ext cx="10753344" cy="2867999"/>
              </a:xfrm>
              <a:prstGeom prst="rect">
                <a:avLst/>
              </a:prstGeom>
              <a:blipFill>
                <a:blip r:embed="rId9"/>
                <a:stretch>
                  <a:fillRect l="-2268" b="-8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第七章 因素的过程中，学习运用控制变量法设计实验、收集数据和分析论证，提高学生的科学探究能力和逻辑思维能力。​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通过对生活中运动和力现象的分析，培养学生将物理知识与实际生活相结合的能力，学会用物理知识解决实际问题。​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（三）情感态度与价值观目标​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通过对牛顿第一定律和惯性现象的探究，激发学生对科学的好奇心和求知欲，培养学生敢于质疑、勇于探索的科学精神。​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在小组合作实验探究中，培养学生的团队合作意识和交流能力，让学生体验成功的喜悦，增强学习物理的自信心。​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二、教学重难点​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（一）教学重点​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牛顿第一定律的内容和理解，惯性的概念及应用。​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二力平衡的条件及其应用，会对物体进行简单的受力分析。​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探究影响滑动摩擦力大小的因素，掌握增大和减小摩擦力的方法。​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（二）教学难点​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对牛顿第一定律中 “物体不受力时的运动状态” 的理解，以及理想实验法的科学推理过程。​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区分平衡力和相互作用力，运用二力平衡条件解决实际问题。​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设计实验探究滑动摩擦力的大小与哪些因素有关，以及控制变量法在实验中的正确应用。​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三、教学方法​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讲授法：系统讲解运动和力的基本概念、定律和原理，使学生形成清晰的知识框架。​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实验探究法：组织学生进行斜面小车实验、二力平衡条件探究实验和滑动摩擦力大小探究实验，让学生亲身体验科学探究的过程，培养学生的实践能力和创新精神。​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讨论法：引导学生对实验现象、问题进行讨论，激发学生的思维，促进学生之间的思想碰撞，培养学生的合作交流能力和分析问题的能力。​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案例分析法：通过分析生活中的实际案例，帮助学生理解和应用运动和力的知识，提高学生解决实际问题的能力。​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四、教学过程​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（一）导入新课（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展示一些生活中常见的现象，如汽车急刹车时乘客会向前倾、跳远运动员起跳前要助跑等，引导学生思考这些现象背后的原因，从而引出本节课的主题 </a:t>
            </a:r>
            <a:r>
              <a:rPr lang="en-US" altLang="zh-CN" sz="400">
                <a:solidFill>
                  <a:schemeClr val="bg1"/>
                </a:solidFill>
              </a:rPr>
              <a:t>—— </a:t>
            </a:r>
            <a:r>
              <a:rPr lang="zh-CN" altLang="en-US" sz="400">
                <a:solidFill>
                  <a:schemeClr val="bg1"/>
                </a:solidFill>
              </a:rPr>
              <a:t>运动和力。​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提问学生对运动和力的初步认识，激发学生的学习兴趣和求知欲。​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牛顿第一定律（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：进行斜面小车实验，让同一小车从同一斜面的同一高度由静止滑下，分别在毛巾、棉布和木板表面上运动，观察小车在不同表面上滑行的距离。引导学生思考：小车为什么会停下来？小车滑行的距离与表面的粗糙程度有什么关系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科学推理：在实验的基础上，引导学生进行科学推理：如果表面绝对光滑，小车受到的阻力为零，它将怎样运动？从而得出牛顿第一定律的内容：一切物体在没有受到力的作用时，总保持静止状态或匀速直线运动状态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理解与应用：详细讲解牛顿第一定律的含义，强调 “一切物体”“没有受到力的作用”“总保持” 等关键词的意义。通过举例让学生理解牛顿第一定律在生活中的应用，如飞机投弹、卫星绕地球运动等。​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概念引入：由牛顿第一定律引出惯性的概念：一切物体都有保持原来运动状态不变的性质，这种性质叫做惯性。强调惯性是物体的固有属性，一切物体在任何情况下都具有惯性。​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现象分析：通过演示实验和生活实例，如拍打衣服上的灰尘、汽车启动和刹车时乘客的状态变化等，引导学生运用惯性知识解释这些现象。让学生分组讨论，分析现象中物体原来的运动状态以及后来运动状态改变的原因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二力平衡（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现象引入：展示一些物体处于静止或匀速直线运动状态的图片，如静止在桌面上的书、匀速行驶的汽车等，引导学生思考这些物体受到哪些力的作用，为什么能保持静止或匀速直线运动状态，从而引出二力平衡的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二力平衡的条件：组织学生进行实验探究，用小车、钩码、滑轮等器材设计实验，研究二力平衡时两个力的大小、方向、作用点之间的关系。让学生按照实验步骤进行操作，记录实验数据，分析实验结果，得出二力平衡的条件：作用在同一物体上的两个力，如果大小相等、方向相反，并且在同一条直线上，这两个力就彼此平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应用与拓展：通过例题和实际问题，让学生学会运用二力平衡条件对物体进行受力分析，判断物体是否处于平衡状态，计算未知力的大小和方向。同时，引导学生区分平衡力和相互作用力，明确它们的异同点。​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概念：通过让学生用手在桌面上滑动、推桌子等活动，感受摩擦力的存在，从而引出摩擦力的定义：两个互相接触的物体，当它们做相对运动或有相对运动的趋势时，在接触面上会产生一种阻碍相对运动的力，这种力叫做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摩擦力的分类：介绍摩擦力的分类，包括静摩擦力、滑动摩擦力和滚动摩擦力，通过实例让学生区分不同类型的摩擦力。​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增大和减小摩擦力的方法：结合生活实例，讲解增大和减小摩擦力的方法，如增大压力、增大接触面的粗糙程度可以增大摩擦力；减小压力、减小接触面的粗糙程度、用滚动代替滑动、使接触面彼此分离等可以减小摩擦力。让学生举例说明在生活中哪些地方需要增大摩擦力，哪些地方需要减小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引导学生回顾本节课所学的主要内容，包括牛顿第一定律、惯性、二力平衡和摩擦力的相关知识。​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布置课后作业，包括课本上的练习题和一些拓展性的作业，如让学生观察生活中还有哪些地方应用了运动和力的知识，并写一篇小报告。​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运动和力的知识有了较为深入的理解和掌握。在实验探究环节，学生积极参与，动手能力和探究能力得到了锻炼。但在教学过程中也发现了一些问题，如部分学生对牛顿第一定律的理解还存在困难，在运用二力平衡条件解决实际问题时容易出错。在今后的教学中，应加强对这些重点和难点知识的讲解和练习，关注学生的学习情况，及时调整教学策略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6532" y="0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6_AS.5_1#35c2f33d8?vcp=1&amp;vis=1&amp;pid=a8648233a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205749"/>
                <a:ext cx="10753344" cy="43634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在相同时间内，通过的路程越大，物体运动的速度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就越大，A中缺少相同时间这个条件，故A错误；当物体通过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相同路程时，物体运动的时间越短，物体运动的速度越大，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B中缺少相同路程这个条件，故B错误；速度是表示物体运动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快慢的物理量，故C正确；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=54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，所以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的速度小于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的速度，故D错误。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6_AS.5_1#35c2f33d8?vcp=1&amp;vis=1&amp;pid=a8648233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205749"/>
                <a:ext cx="10753344" cy="4363467"/>
              </a:xfrm>
              <a:prstGeom prst="rect">
                <a:avLst/>
              </a:prstGeom>
              <a:blipFill>
                <a:blip r:embed="rId6"/>
                <a:stretch>
                  <a:fillRect l="-2268" r="-2381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6_1#817348148?vcp=1&amp;vis=1&amp;pid=a8648233a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181070"/>
            <a:ext cx="10752672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在物理学中，我们用“速度”来描述物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体运动的快慢，速度定义为“路程与时间之比”；而在文学中，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常用一些成语来描述物体运动的快慢。下列描述快慢的成语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中，与速度的定义方法最相近的是(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6_BD.6_1#817348148?vcp=1&amp;vis=1&amp;pid=a8648233a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279" y="1178021"/>
            <a:ext cx="3377184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AN.7_1#817348148.bracket?vcp=1&amp;vis=1&amp;pid=a8648233a&amp;color=0,0,0&amp;vpa=3&amp;vtp=1"/>
          <p:cNvSpPr/>
          <p:nvPr>
            <p:custDataLst>
              <p:tags r:id="rId3"/>
            </p:custDataLst>
          </p:nvPr>
        </p:nvSpPr>
        <p:spPr>
          <a:xfrm>
            <a:off x="7142354" y="3401030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6_BD.6_2#817348148.choices?vcp=1&amp;vis=1&amp;pid=a8648233a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4144573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离弦之箭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风驰电掣</a:t>
            </a:r>
            <a:endParaRPr lang="en-US" altLang="zh-CN" sz="3200">
              <a:solidFill>
                <a:srgbClr val="000000"/>
              </a:solidFill>
              <a:latin typeface="SimSun" pitchFamily="34" charset="0"/>
              <a:ea typeface="SimSun" pitchFamily="34" charset="-122"/>
              <a:cs typeface="SimSun" pitchFamily="34" charset="-120"/>
            </a:endParaRPr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一日千里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姗姗来迟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8_1#9e98c2eb9?vcp=1&amp;vis=1&amp;pid=a8648233a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2672" cy="20424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[2024·聊城月考]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以下是代表我们伟大祖国日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益强大的三个标志性物体及它们运动的有关数据，比较它们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速度大小可知(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6_BD.8_1#9e98c2eb9?vcp=1&amp;vis=1&amp;pid=a8648233a&amp;color=0,0,0&amp;tib=255,255,255&amp;iip=2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670560"/>
            <a:ext cx="1962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6_BD.8_2#9e98c2eb9?vcp=1&amp;vis=1&amp;pid=a8648233a&amp;color=0,0,0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589954"/>
                <a:ext cx="10753344" cy="20478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①奔月的“嫦娥五号”每秒钟飞行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11.2 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②正在索马里海域护航的军舰每分钟航行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780 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</a:t>
                </a:r>
                <a:endParaRPr lang="en-US" altLang="zh-CN" sz="3200"/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③“复兴号”高速列车每小时行驶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350 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6_BD.8_2#9e98c2eb9?vcp=1&amp;vis=1&amp;pid=a8648233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2589954"/>
                <a:ext cx="10753344" cy="2047833"/>
              </a:xfrm>
              <a:prstGeom prst="rect">
                <a:avLst/>
              </a:prstGeom>
              <a:blipFill>
                <a:blip r:embed="rId11"/>
                <a:stretch>
                  <a:fillRect l="-2268" b="-11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9_1#9e98c2eb9.bracket?vcp=1&amp;vis=1&amp;pid=a8648233a&amp;color=0,0,0&amp;vpa=4&amp;vtp=1"/>
          <p:cNvSpPr/>
          <p:nvPr>
            <p:custDataLst>
              <p:tags r:id="rId4"/>
            </p:custDataLst>
          </p:nvPr>
        </p:nvSpPr>
        <p:spPr>
          <a:xfrm>
            <a:off x="3467820" y="1949197"/>
            <a:ext cx="588433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6" name="QC_6_BD.8_3#9e98c2eb9.choices?vcp=1&amp;vis=1&amp;pid=a8648233a&amp;color=0,0,0&amp;vtp=1&amp;bbb=1"/>
          <p:cNvSpPr/>
          <p:nvPr>
            <p:custDataLst>
              <p:tags r:id="rId5"/>
            </p:custDataLst>
          </p:nvPr>
        </p:nvSpPr>
        <p:spPr>
          <a:xfrm>
            <a:off x="719328" y="4654296"/>
            <a:ext cx="10753344" cy="13312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“嫦娥五号”的速度最大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军舰的速度最大</a:t>
            </a:r>
            <a:endParaRPr lang="en-US" altLang="zh-CN" sz="3200"/>
          </a:p>
          <a:p>
            <a:pPr latinLnBrk="1">
              <a:lnSpc>
                <a:spcPts val="54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高速列车的速度最大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三者的速度一样大</a:t>
            </a:r>
            <a:endParaRPr lang="en-US" altLang="zh-CN" sz="3200"/>
          </a:p>
        </p:txBody>
      </p:sp>
      <p:sp>
        <p:nvSpPr>
          <p:cNvPr id="7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0_1#6422917f3?sp=1&amp;vcp=1&amp;vis=1&amp;pid=972543678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33844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5.（1）通过物理的学习，我们知道可以用比值定义法定义一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个新的物理量，如我们学过的速度。现在我们这样定义一个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新的物理量：单位路程所用时间，命名为“速度”，根据所学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知识“速度”的国际单位是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，“速度”的数值越大，说明物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体运动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（填“越快”或“越慢”）。</a:t>
            </a:r>
            <a:endParaRPr lang="en-US" altLang="zh-CN" sz="3200">
              <a:solidFill>
                <a:srgbClr val="000000"/>
              </a:solidFill>
            </a:endParaRPr>
          </a:p>
        </p:txBody>
      </p:sp>
      <p:pic>
        <p:nvPicPr>
          <p:cNvPr id="3" name="QB_7#6422917f3?vcp=1&amp;vis=1&amp;pid=972543678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3376" y="4064676"/>
            <a:ext cx="23774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7_AN.11_1#6422917f3.blank?vcp=1&amp;vis=1&amp;pid=972543678&amp;color=0,0,0&amp;vpa=5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5191845" y="2686810"/>
                <a:ext cx="920751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7_AN.11_1#6422917f3.blank?vcp=1&amp;vis=1&amp;pid=972543678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191845" y="2686810"/>
                <a:ext cx="920751" cy="4712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7_AN.12_1#6422917f3.blank?vcp=1&amp;vis=1&amp;pid=972543678&amp;color=0,0,0&amp;vpa=6&amp;vtp=1&amp;bbb=1"/>
          <p:cNvSpPr/>
          <p:nvPr>
            <p:custDataLst>
              <p:tags r:id="rId4"/>
            </p:custDataLst>
          </p:nvPr>
        </p:nvSpPr>
        <p:spPr>
          <a:xfrm>
            <a:off x="1960754" y="3258651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越慢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6" name="QB_7_BD.13_1#84d1fddda?vcp=1&amp;vis=1&amp;pid=972543678&amp;color=0,0,0&amp;vtp=1&amp;bbb=1&amp;hb=1"/>
          <p:cNvSpPr/>
          <p:nvPr>
            <p:custDataLst>
              <p:tags r:id="rId5"/>
            </p:custDataLst>
          </p:nvPr>
        </p:nvSpPr>
        <p:spPr>
          <a:xfrm>
            <a:off x="719328" y="4674277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（2）请你指出一个用比值定义法定义的物理量以及相应的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国际单位：物理量：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，国际单位：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7" name="QB_7_AN.14_1#84d1fddda.blank?vcp=1&amp;vis=1&amp;pid=972543678&amp;color=0,0,0&amp;vpa=7&amp;vtp=1&amp;bbb=1"/>
          <p:cNvSpPr/>
          <p:nvPr>
            <p:custDataLst>
              <p:tags r:id="rId6"/>
            </p:custDataLst>
          </p:nvPr>
        </p:nvSpPr>
        <p:spPr>
          <a:xfrm>
            <a:off x="4399154" y="5313679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密度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7_AN.15_1#84d1fddda.blank?vcp=1&amp;vis=1&amp;pid=972543678&amp;color=0,0,0&amp;vpa=8&amp;vtp=1&amp;bbb=1"/>
              <p:cNvSpPr/>
              <p:nvPr>
                <p:custDataLst>
                  <p:tags r:id="rId7"/>
                </p:custDataLst>
              </p:nvPr>
            </p:nvSpPr>
            <p:spPr>
              <a:xfrm>
                <a:off x="8083212" y="5415871"/>
                <a:ext cx="1348232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QB_7_AN.15_1#84d1fddda.blank?vcp=1&amp;vis=1&amp;pid=972543678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083212" y="5415871"/>
                <a:ext cx="1348232" cy="471255"/>
              </a:xfrm>
              <a:prstGeom prst="rect">
                <a:avLst/>
              </a:prstGeom>
              <a:blipFill>
                <a:blip r:embed="rId1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54">
            <a:hlinkClick r:id="rId16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7" grpId="0" uiExpand="1" build="p" animBg="1"/>
      <p:bldP spid="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BD.16_1#a23c576c0?sp=1&amp;vcp=1&amp;vis=1&amp;pid=a39f4fb5d&amp;color=0,0,0&amp;mp=1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751893"/>
                <a:ext cx="10753344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6.（1）图甲是表示汽车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的表盘；读数是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7_BD.16_1#a23c576c0?sp=1&amp;vcp=1&amp;vis=1&amp;pid=a39f4fb5d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751893"/>
                <a:ext cx="10753344" cy="1377865"/>
              </a:xfrm>
              <a:prstGeom prst="rect">
                <a:avLst/>
              </a:prstGeom>
              <a:blipFill>
                <a:blip r:embed="rId9"/>
                <a:stretch>
                  <a:fillRect l="-2268" b="-18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7_BD.16_2#a23c576c0?vcp=1&amp;vis=1&amp;pid=a39f4fb5d&amp;color=0,0,0&amp;mp=1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5280" y="3312805"/>
            <a:ext cx="3913632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7_AN.17_1#a23c576c0.blank?vcp=1&amp;vis=1&amp;pid=a39f4fb5d&amp;color=0,0,0&amp;mp=1&amp;vpa=9&amp;vtp=1&amp;bbb=1"/>
          <p:cNvSpPr/>
          <p:nvPr>
            <p:custDataLst>
              <p:tags r:id="rId3"/>
            </p:custDataLst>
          </p:nvPr>
        </p:nvSpPr>
        <p:spPr>
          <a:xfrm>
            <a:off x="4907154" y="171463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速度</a:t>
            </a:r>
            <a:endParaRPr lang="en-US" altLang="zh-CN" sz="3200"/>
          </a:p>
        </p:txBody>
      </p:sp>
      <p:sp>
        <p:nvSpPr>
          <p:cNvPr id="5" name="QB_7_AN.18_1#a23c576c0.blank?vcp=1&amp;vis=1&amp;pid=a39f4fb5d&amp;color=0,0,0&amp;mp=1&amp;vpa=10&amp;vtp=1&amp;bbb=1"/>
          <p:cNvSpPr/>
          <p:nvPr>
            <p:custDataLst>
              <p:tags r:id="rId4"/>
            </p:custDataLst>
          </p:nvPr>
        </p:nvSpPr>
        <p:spPr>
          <a:xfrm>
            <a:off x="8971153" y="1714639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90</a:t>
            </a:r>
            <a:endParaRPr lang="en-US" altLang="zh-CN" sz="3200"/>
          </a:p>
        </p:txBody>
      </p:sp>
      <p:sp>
        <p:nvSpPr>
          <p:cNvPr id="6" name="QB_7_AN.19_1#a23c576c0.blank?vcp=1&amp;vis=1&amp;pid=a39f4fb5d&amp;color=0,0,0&amp;mp=1&amp;vpa=11&amp;vtp=1&amp;bbb=1"/>
          <p:cNvSpPr/>
          <p:nvPr>
            <p:custDataLst>
              <p:tags r:id="rId5"/>
            </p:custDataLst>
          </p:nvPr>
        </p:nvSpPr>
        <p:spPr>
          <a:xfrm>
            <a:off x="741554" y="2430919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25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AS.20_1#a23c576c0?vcp=1&amp;vis=1&amp;pid=a39f4fb5d&amp;color=0,0,0&amp;vtp=1&amp;bbb=1&amp;hb=1">
                <a:extLst>
                  <a:ext uri="{FF2B5EF4-FFF2-40B4-BE49-F238E27FC236}">
                    <a16:creationId xmlns:a16="http://schemas.microsoft.com/office/drawing/2014/main" id="{3ECE3946-765C-8718-EFD0-BBA880D569FE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788383"/>
                <a:ext cx="10753344" cy="2980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甲表盘中有“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”，是速度的单位，所以图甲是表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示汽车速度的表盘。读数为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。由于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=3.6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，所以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=90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=90×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3.6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7_AS.20_1#a23c576c0?vcp=1&amp;vis=1&amp;pid=a39f4fb5d&amp;color=0,0,0&amp;vtp=1&amp;bbb=1&amp;hb=1">
                <a:extLst>
                  <a:ext uri="{FF2B5EF4-FFF2-40B4-BE49-F238E27FC236}">
                    <a16:creationId xmlns:a16="http://schemas.microsoft.com/office/drawing/2014/main" id="{3ECE3946-765C-8718-EFD0-BBA880D56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19328" y="1788383"/>
                <a:ext cx="10753344" cy="2980267"/>
              </a:xfrm>
              <a:prstGeom prst="rect">
                <a:avLst/>
              </a:prstGeom>
              <a:blipFill>
                <a:blip r:embed="rId5"/>
                <a:stretch>
                  <a:fillRect l="-2268" r="-1814" b="-5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92826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1_1#b61a83a65?sp=1&amp;vcp=1&amp;vis=1&amp;pid=a39f4fb5d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（2）某司机在机场高速公路的入口处，看到如图乙所示的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标志牌。该标志牌的物理意义分别是</a:t>
            </a:r>
          </a:p>
          <a:p>
            <a:pPr defTabSz="1219170" latinLnBrk="1">
              <a:lnSpc>
                <a:spcPts val="5467"/>
              </a:lnSpc>
              <a:defRPr/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①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；②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</a:t>
            </a:r>
          </a:p>
          <a:p>
            <a:pPr defTabSz="1219170" latinLnBrk="1">
              <a:lnSpc>
                <a:spcPts val="5333"/>
              </a:lnSpc>
              <a:defRPr/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7_AN.22_1#b61a83a65.blank?vcp=1&amp;vis=1&amp;pid=a39f4fb5d&amp;color=0,0,0&amp;vpa=12&amp;vtp=1&amp;bb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1174412" y="1976459"/>
                <a:ext cx="6009217" cy="46498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867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允许行驶的最大速度为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7_AN.22_1#b61a83a65.blank?vcp=1&amp;vis=1&amp;pid=a39f4fb5d&amp;color=0,0,0&amp;vpa=12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174412" y="1976459"/>
                <a:ext cx="6009217" cy="464989"/>
              </a:xfrm>
              <a:prstGeom prst="rect">
                <a:avLst/>
              </a:prstGeom>
              <a:blipFill>
                <a:blip r:embed="rId9"/>
                <a:stretch>
                  <a:fillRect l="-2640" t="-29870" r="0" b="-53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7_AN.23_1#b61a83a65.blank?vcp=1&amp;vis=1&amp;pid=a39f4fb5d&amp;color=0,0,0&amp;vpa=13&amp;vtp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875959"/>
                <a:ext cx="10752672" cy="1308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ct val="142000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从此标志牌到机场的路程为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7_AN.23_1#b61a83a65.blank?vcp=1&amp;vis=1&amp;pid=a39f4fb5d&amp;color=0,0,0&amp;vpa=13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1875959"/>
                <a:ext cx="10752672" cy="1308608"/>
              </a:xfrm>
              <a:prstGeom prst="rect">
                <a:avLst/>
              </a:prstGeom>
              <a:blipFill>
                <a:blip r:embed="rId11"/>
                <a:stretch>
                  <a:fillRect l="-2268" b="-19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7_AS.24_1#b61a83a65?vcp=1&amp;vis=1&amp;pid=a39f4fb5d&amp;color=0,0,0&amp;vtp=1&amp;bbb=1&amp;h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302510"/>
                <a:ext cx="10753344" cy="26830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4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图①标志牌为圆形，上面数字是100，为限速标志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牌，其物理意义是允许行驶的最大速度为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。图②标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志牌为长方形，常用于指路，为指示标志牌，其物理意义是</a:t>
                </a:r>
              </a:p>
              <a:p>
                <a:pPr latinLnBrk="1">
                  <a:lnSpc>
                    <a:spcPts val="52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从此标志牌到机场的路程为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7_AS.24_1#b61a83a65?vcp=1&amp;vis=1&amp;pid=a39f4fb5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3302510"/>
                <a:ext cx="10753344" cy="2683087"/>
              </a:xfrm>
              <a:prstGeom prst="rect">
                <a:avLst/>
              </a:prstGeom>
              <a:blipFill>
                <a:blip r:embed="rId13"/>
                <a:stretch>
                  <a:fillRect l="-2268" r="-1757" b="-9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54">
            <a:hlinkClick r:id="rId1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5_1#4c11daec1?vcp=1&amp;vis=1&amp;pid=b4dc659f2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923936"/>
            <a:ext cx="10752672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诗词中常蕴含着物理知识，根据下列哪句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诗能估算出物体运动的速度(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5_BD.25_1#4c11daec1?vcp=1&amp;vis=1&amp;pid=b4dc659f2&amp;color=0,0,0&amp;tib=255,255,255&amp;iip=3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1943" y="2070239"/>
            <a:ext cx="2657856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26_1#4c11daec1.bracket?vcp=1&amp;vis=1&amp;pid=b4dc659f2&amp;color=0,0,0&amp;vpa=14&amp;vtp=1"/>
          <p:cNvSpPr/>
          <p:nvPr>
            <p:custDataLst>
              <p:tags r:id="rId3"/>
            </p:custDataLst>
          </p:nvPr>
        </p:nvSpPr>
        <p:spPr>
          <a:xfrm>
            <a:off x="5923154" y="2653762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5_BD.25_2#4c11daec1.choices?vcp=1&amp;vis=1&amp;pid=b4dc659f2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3400353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天台四万八千丈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坐地日行八万里</a:t>
            </a:r>
            <a:endParaRPr lang="en-US" altLang="zh-CN" sz="3200"/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春风十里扬州路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桃花潭水深千尺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27_1#e62c31266?htil=1&amp;vcp=1&amp;vis=1&amp;pid=b4dc659f2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84" y="597407"/>
            <a:ext cx="2889504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27_2#e62c31266?htil=1&amp;sp=1&amp;vcp=1&amp;vis=1&amp;pid=b4dc659f2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8"/>
                <a:ext cx="7680960" cy="41760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8.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[2024·长沙阶段练习]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如图所示，是长沙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黄花国际机场全新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T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航站楼的效果图片。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T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航站楼创新设计为“五指廊构型”。如果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普通成年人以正常步行速度从中央大厅中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心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走到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登机口，需要的时间大约为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请你估测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之间的距离最接近(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BD.27_2#e62c31266?htil=1&amp;sp=1&amp;vcp=1&amp;vis=1&amp;pid=b4dc659f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8"/>
                <a:ext cx="7680960" cy="4176099"/>
              </a:xfrm>
              <a:prstGeom prst="rect">
                <a:avLst/>
              </a:prstGeom>
              <a:blipFill>
                <a:blip r:embed="rId9"/>
                <a:stretch>
                  <a:fillRect l="-3175" r="-8175"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28_1#e62c31266.bracket?vcp=1&amp;vis=1&amp;pid=b4dc659f2&amp;color=0,0,0&amp;vpa=15&amp;vtp=1"/>
          <p:cNvSpPr/>
          <p:nvPr>
            <p:custDataLst>
              <p:tags r:id="rId3"/>
            </p:custDataLst>
          </p:nvPr>
        </p:nvSpPr>
        <p:spPr>
          <a:xfrm>
            <a:off x="6460533" y="4082797"/>
            <a:ext cx="565151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27_3#e62c31266.choices?vcp=1&amp;vis=1&amp;pid=b4dc659f2&amp;color=0,0,0&amp;vtp=1&amp;bb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4701879"/>
                <a:ext cx="10753344" cy="13095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>
                  <a:solidFill>
                    <a:srgbClr val="000000"/>
                  </a:solidFill>
                  <a:latin typeface="SimSun" pitchFamily="34" charset="0"/>
                  <a:ea typeface="SimSun" pitchFamily="34" charset="-122"/>
                  <a:cs typeface="SimSun" pitchFamily="34" charset="-120"/>
                </a:endParaRPr>
              </a:p>
              <a:p>
                <a:pPr latinLnBrk="1">
                  <a:lnSpc>
                    <a:spcPts val="5333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1 500 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27_3#e62c31266.choices?vcp=1&amp;vis=1&amp;pid=b4dc659f2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701879"/>
                <a:ext cx="10753344" cy="1309540"/>
              </a:xfrm>
              <a:prstGeom prst="rect">
                <a:avLst/>
              </a:prstGeom>
              <a:blipFill>
                <a:blip r:embed="rId12"/>
                <a:stretch>
                  <a:fillRect l="-2268"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EX.29_1#e62c31266?vcp=1&amp;vis=1&amp;pid=b4dc659f2&amp;color=0,0,0&amp;tib=255,255,255&amp;iip=4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899" y="779241"/>
            <a:ext cx="1609344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EX.29_1#e62c31266?vcp=1&amp;vis=1&amp;pid=b4dc659f2&amp;color=0,0,0&amp;vtp=1&amp;bt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693897"/>
                <a:ext cx="10752672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解答本题的关键是能估测一些物体的速度。如人步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行的速度约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1.1 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，自行车的速度约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，高速公路上小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轿车的速度约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EX.29_1#e62c31266?vcp=1&amp;vis=1&amp;pid=b4dc659f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693897"/>
                <a:ext cx="10752672" cy="2128520"/>
              </a:xfrm>
              <a:prstGeom prst="rect">
                <a:avLst/>
              </a:prstGeom>
              <a:blipFill>
                <a:blip r:embed="rId9"/>
                <a:stretch>
                  <a:fillRect l="-2268" r="-1190" b="-1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5_EX.29_2#e62c31266?vcp=1&amp;vis=1&amp;pid=b4dc659f2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768" y="2992767"/>
            <a:ext cx="293827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副标题 2"/>
          <p:cNvSpPr txBox="1"/>
          <p:nvPr>
            <p:custDataLst>
              <p:tags r:id="rId1"/>
            </p:custDataLst>
          </p:nvPr>
        </p:nvSpPr>
        <p:spPr bwMode="auto">
          <a:xfrm>
            <a:off x="5499100" y="752475"/>
            <a:ext cx="1295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>
              <a:spcBef>
                <a:spcPct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2600" kern="1200" cap="small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想一想</a:t>
            </a:r>
          </a:p>
        </p:txBody>
      </p:sp>
      <p:pic>
        <p:nvPicPr>
          <p:cNvPr id="18436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0819" y="2138075"/>
            <a:ext cx="5748353" cy="40928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r="13388" b="6104"/>
          <a:stretch>
            <a:fillRect/>
          </a:stretch>
        </p:blipFill>
        <p:spPr>
          <a:xfrm>
            <a:off x="6146800" y="2138076"/>
            <a:ext cx="5629182" cy="40928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文本框 3"/>
          <p:cNvSpPr txBox="1"/>
          <p:nvPr>
            <p:custDataLst>
              <p:tags r:id="rId4"/>
            </p:custDataLst>
          </p:nvPr>
        </p:nvSpPr>
        <p:spPr>
          <a:xfrm>
            <a:off x="766763" y="1431940"/>
            <a:ext cx="43434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怎样比较运动员的快慢？</a:t>
            </a:r>
          </a:p>
        </p:txBody>
      </p:sp>
      <p:sp>
        <p:nvSpPr>
          <p:cNvPr id="39941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30_1#6f3ee8911?sp=1&amp;vcp=1&amp;vis=1&amp;pid=b4dc659f2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22120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9.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[2024·兴化一模]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如图为某高速公路上区间测速的警示牌。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根据这块警示牌，小汽车通过这个区间的时间(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31_1#6f3ee8911.bracket?vcp=1&amp;vis=1&amp;pid=b4dc659f2&amp;color=0,0,0&amp;vpa=16&amp;vtp=1"/>
          <p:cNvSpPr/>
          <p:nvPr>
            <p:custDataLst>
              <p:tags r:id="rId2"/>
            </p:custDataLst>
          </p:nvPr>
        </p:nvSpPr>
        <p:spPr>
          <a:xfrm>
            <a:off x="9157420" y="1951028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pic>
        <p:nvPicPr>
          <p:cNvPr id="4" name="QC_5_BD.30_2#6f3ee8911?htil=2&amp;vcp=1&amp;vis=1&amp;pid=b4dc659f2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3492" y="2783469"/>
            <a:ext cx="4328160" cy="23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30_3#6f3ee8911.choices?htil=2&amp;vcp=1&amp;vis=1&amp;pid=b4dc659f2&amp;color=0,0,0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2614136"/>
                <a:ext cx="6254496" cy="28600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不能小于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不能小于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不能超过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不能超过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30_3#6f3ee8911.choices?htil=2&amp;vcp=1&amp;vis=1&amp;pid=b4dc659f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2614136"/>
                <a:ext cx="6254496" cy="2860040"/>
              </a:xfrm>
              <a:prstGeom prst="rect">
                <a:avLst/>
              </a:prstGeom>
              <a:blipFill>
                <a:blip r:embed="rId10"/>
                <a:stretch>
                  <a:fillRect l="-3899" b="-9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32_1#6f3ee8911?vcp=1&amp;vis=1&amp;pid=b4dc659f2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88509"/>
                <a:ext cx="10753344" cy="29921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由警示牌可知，小汽车最大速度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通过的路程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得，小汽车在区间测速段运</a:t>
                </a:r>
              </a:p>
              <a:p>
                <a:pPr latinLnBrk="1">
                  <a:lnSpc>
                    <a:spcPts val="68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动的最短时间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t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m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km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km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h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6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，即不能小于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32_1#6f3ee8911?vcp=1&amp;vis=1&amp;pid=b4dc659f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688509"/>
                <a:ext cx="10753344" cy="2992120"/>
              </a:xfrm>
              <a:prstGeom prst="rect">
                <a:avLst/>
              </a:prstGeom>
              <a:blipFill>
                <a:blip r:embed="rId7"/>
                <a:stretch>
                  <a:fillRect l="-2268" r="-1984" b="-8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32_2#6f3ee8911?vcp=1&amp;vis=1&amp;pid=b4dc659f2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357" y="3856736"/>
            <a:ext cx="3613484" cy="19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33_1#710f9fc3e?vcp=1&amp;vis=1&amp;pid=b4dc659f2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179461"/>
                <a:ext cx="10752672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10.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有甲、乙两个运动的物体，甲、乙运动的时间之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比是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2:3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，甲通过的路程是乙的3倍，则甲、乙的速度之比是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33_1#710f9fc3e?vcp=1&amp;vis=1&amp;pid=b4dc659f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179461"/>
                <a:ext cx="10752672" cy="2122932"/>
              </a:xfrm>
              <a:prstGeom prst="rect">
                <a:avLst/>
              </a:prstGeom>
              <a:blipFill>
                <a:blip r:embed="rId9"/>
                <a:stretch>
                  <a:fillRect l="-2268" r="-850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BD.33_1#710f9fc3e?vcp=1&amp;vis=1&amp;pid=b4dc659f2&amp;color=0,0,0&amp;tib=255,255,255&amp;iip=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1325764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N.34_1#710f9fc3e.blank?vcp=1&amp;vis=1&amp;pid=b4dc659f2&amp;color=0,0,0&amp;vpa=17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818811" y="2753837"/>
                <a:ext cx="831851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9:2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AN.34_1#710f9fc3e.blank?vcp=1&amp;vis=1&amp;pid=b4dc659f2&amp;color=0,0,0&amp;vpa=17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18811" y="2753837"/>
                <a:ext cx="831851" cy="471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S.35_1#710f9fc3e?vcp=1&amp;vis=1&amp;pid=b4dc659f2&amp;color=0,0,0&amp;vtp=1&amp;bbb=1&amp;h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302223"/>
                <a:ext cx="10753344" cy="22521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7733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根据速度公式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可知，速度之比</a:t>
                </a:r>
              </a:p>
              <a:p>
                <a:pPr latinLnBrk="1">
                  <a:lnSpc>
                    <a:spcPts val="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altLang="zh-CN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9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5_AS.35_1#710f9fc3e?vcp=1&amp;vis=1&amp;pid=b4dc659f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3302223"/>
                <a:ext cx="10753344" cy="2252133"/>
              </a:xfrm>
              <a:prstGeom prst="rect">
                <a:avLst/>
              </a:prstGeom>
              <a:blipFill>
                <a:blip r:embed="rId14"/>
                <a:stretch>
                  <a:fillRect l="-2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>
            <a:hlinkClick r:id="rId1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文本框 4103"/>
          <p:cNvSpPr txBox="1"/>
          <p:nvPr>
            <p:custDataLst>
              <p:tags r:id="rId1"/>
            </p:custDataLst>
          </p:nvPr>
        </p:nvSpPr>
        <p:spPr>
          <a:xfrm>
            <a:off x="119380" y="260668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62466" name="文本框 1"/>
          <p:cNvSpPr txBox="1"/>
          <p:nvPr>
            <p:custDataLst>
              <p:tags r:id="rId2"/>
            </p:custDataLst>
          </p:nvPr>
        </p:nvSpPr>
        <p:spPr>
          <a:xfrm>
            <a:off x="2901950" y="4049713"/>
            <a:ext cx="9271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速度</a:t>
            </a:r>
          </a:p>
        </p:txBody>
      </p:sp>
      <p:sp>
        <p:nvSpPr>
          <p:cNvPr id="62467" name="文本框 2"/>
          <p:cNvSpPr txBox="1"/>
          <p:nvPr>
            <p:custDataLst>
              <p:tags r:id="rId3"/>
            </p:custDataLst>
          </p:nvPr>
        </p:nvSpPr>
        <p:spPr>
          <a:xfrm>
            <a:off x="4157663" y="2808288"/>
            <a:ext cx="47799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概念：路程与时间之比叫做速度</a:t>
            </a:r>
          </a:p>
        </p:txBody>
      </p:sp>
      <p:sp>
        <p:nvSpPr>
          <p:cNvPr id="62468" name="文本框 3"/>
          <p:cNvSpPr txBox="1"/>
          <p:nvPr>
            <p:custDataLst>
              <p:tags r:id="rId4"/>
            </p:custDataLst>
          </p:nvPr>
        </p:nvSpPr>
        <p:spPr>
          <a:xfrm>
            <a:off x="4152900" y="3478213"/>
            <a:ext cx="47799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意义：表示物体运动快慢的物理量</a:t>
            </a:r>
          </a:p>
        </p:txBody>
      </p:sp>
      <p:sp>
        <p:nvSpPr>
          <p:cNvPr id="62469" name="文本框 5"/>
          <p:cNvSpPr txBox="1"/>
          <p:nvPr>
            <p:custDataLst>
              <p:tags r:id="rId5"/>
            </p:custDataLst>
          </p:nvPr>
        </p:nvSpPr>
        <p:spPr>
          <a:xfrm>
            <a:off x="4224338" y="5281613"/>
            <a:ext cx="9699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单位：</a:t>
            </a:r>
          </a:p>
        </p:txBody>
      </p:sp>
      <p:sp>
        <p:nvSpPr>
          <p:cNvPr id="62470" name="文本框 6"/>
          <p:cNvSpPr txBox="1"/>
          <p:nvPr>
            <p:custDataLst>
              <p:tags r:id="rId6"/>
            </p:custDataLst>
          </p:nvPr>
        </p:nvSpPr>
        <p:spPr>
          <a:xfrm>
            <a:off x="5443538" y="4911725"/>
            <a:ext cx="17811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m/s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km/h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2471" name="文本框 7"/>
          <p:cNvSpPr txBox="1"/>
          <p:nvPr>
            <p:custDataLst>
              <p:tags r:id="rId7"/>
            </p:custDataLst>
          </p:nvPr>
        </p:nvSpPr>
        <p:spPr>
          <a:xfrm>
            <a:off x="5443538" y="5565775"/>
            <a:ext cx="29511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换算：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1m/s=3.6km/h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2472" name="组合 15"/>
          <p:cNvGrpSpPr/>
          <p:nvPr>
            <p:custDataLst>
              <p:tags r:id="rId8"/>
            </p:custDataLst>
          </p:nvPr>
        </p:nvGrpSpPr>
        <p:grpSpPr>
          <a:xfrm>
            <a:off x="4152900" y="4051300"/>
            <a:ext cx="2170113" cy="808038"/>
            <a:chOff x="5610" y="2990"/>
            <a:chExt cx="3417" cy="1273"/>
          </a:xfrm>
        </p:grpSpPr>
        <p:graphicFrame>
          <p:nvGraphicFramePr>
            <p:cNvPr id="62473" name="对象 5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7166" y="2990"/>
            <a:ext cx="1235" cy="1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368300" imgH="393700" progId="Equation.DSMT4">
                    <p:embed/>
                  </p:oleObj>
                </mc:Choice>
                <mc:Fallback>
                  <p:oleObj r:id="rId22" imgW="3683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166" y="2990"/>
                          <a:ext cx="1235" cy="12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4" name="文本框 4"/>
            <p:cNvSpPr txBox="1"/>
            <p:nvPr>
              <p:custDataLst>
                <p:tags r:id="rId19"/>
              </p:custDataLst>
            </p:nvPr>
          </p:nvSpPr>
          <p:spPr>
            <a:xfrm>
              <a:off x="5637" y="3264"/>
              <a:ext cx="1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公式：</a:t>
              </a:r>
            </a:p>
          </p:txBody>
        </p:sp>
        <p:sp>
          <p:nvSpPr>
            <p:cNvPr id="13" name="矩形 12"/>
            <p:cNvSpPr/>
            <p:nvPr>
              <p:custDataLst>
                <p:tags r:id="rId20"/>
              </p:custDataLst>
            </p:nvPr>
          </p:nvSpPr>
          <p:spPr>
            <a:xfrm>
              <a:off x="5610" y="3130"/>
              <a:ext cx="3417" cy="1133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62476" name="文本框 13"/>
          <p:cNvSpPr txBox="1"/>
          <p:nvPr>
            <p:custDataLst>
              <p:tags r:id="rId9"/>
            </p:custDataLst>
          </p:nvPr>
        </p:nvSpPr>
        <p:spPr>
          <a:xfrm>
            <a:off x="1720850" y="2070100"/>
            <a:ext cx="636588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运动的快慢</a:t>
            </a:r>
          </a:p>
        </p:txBody>
      </p:sp>
      <p:sp>
        <p:nvSpPr>
          <p:cNvPr id="62477" name="AutoShape 14"/>
          <p:cNvSpPr/>
          <p:nvPr>
            <p:custDataLst>
              <p:tags r:id="rId10"/>
            </p:custDataLst>
          </p:nvPr>
        </p:nvSpPr>
        <p:spPr>
          <a:xfrm>
            <a:off x="3863975" y="3035300"/>
            <a:ext cx="306388" cy="2530475"/>
          </a:xfrm>
          <a:prstGeom prst="leftBrace">
            <a:avLst>
              <a:gd name="adj1" fmla="val 69857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78" name="AutoShape 14"/>
          <p:cNvSpPr/>
          <p:nvPr>
            <p:custDataLst>
              <p:tags r:id="rId11"/>
            </p:custDataLst>
          </p:nvPr>
        </p:nvSpPr>
        <p:spPr>
          <a:xfrm>
            <a:off x="5257800" y="5191125"/>
            <a:ext cx="185738" cy="642938"/>
          </a:xfrm>
          <a:prstGeom prst="leftBrace">
            <a:avLst>
              <a:gd name="adj1" fmla="val 69839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79" name="文本框 18"/>
          <p:cNvSpPr txBox="1"/>
          <p:nvPr>
            <p:custDataLst>
              <p:tags r:id="rId12"/>
            </p:custDataLst>
          </p:nvPr>
        </p:nvSpPr>
        <p:spPr>
          <a:xfrm>
            <a:off x="6234113" y="793750"/>
            <a:ext cx="33131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路程相同比时间</a:t>
            </a:r>
          </a:p>
        </p:txBody>
      </p:sp>
      <p:sp>
        <p:nvSpPr>
          <p:cNvPr id="62480" name="文本框 20"/>
          <p:cNvSpPr txBox="1"/>
          <p:nvPr>
            <p:custDataLst>
              <p:tags r:id="rId13"/>
            </p:custDataLst>
          </p:nvPr>
        </p:nvSpPr>
        <p:spPr>
          <a:xfrm>
            <a:off x="6234113" y="1355725"/>
            <a:ext cx="33131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时间相同比路程</a:t>
            </a:r>
          </a:p>
        </p:txBody>
      </p:sp>
      <p:sp>
        <p:nvSpPr>
          <p:cNvPr id="62481" name="文本框 21"/>
          <p:cNvSpPr txBox="1"/>
          <p:nvPr>
            <p:custDataLst>
              <p:tags r:id="rId14"/>
            </p:custDataLst>
          </p:nvPr>
        </p:nvSpPr>
        <p:spPr>
          <a:xfrm>
            <a:off x="6234113" y="1916113"/>
            <a:ext cx="41481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路程和时间都不同，比较速度</a:t>
            </a:r>
          </a:p>
        </p:txBody>
      </p:sp>
      <p:sp>
        <p:nvSpPr>
          <p:cNvPr id="62482" name="AutoShape 14"/>
          <p:cNvSpPr/>
          <p:nvPr>
            <p:custDataLst>
              <p:tags r:id="rId15"/>
            </p:custDataLst>
          </p:nvPr>
        </p:nvSpPr>
        <p:spPr>
          <a:xfrm>
            <a:off x="5927725" y="947738"/>
            <a:ext cx="306388" cy="1203325"/>
          </a:xfrm>
          <a:prstGeom prst="leftBrace">
            <a:avLst>
              <a:gd name="adj1" fmla="val 69966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83" name="文本框 23"/>
          <p:cNvSpPr txBox="1"/>
          <p:nvPr>
            <p:custDataLst>
              <p:tags r:id="rId16"/>
            </p:custDataLst>
          </p:nvPr>
        </p:nvSpPr>
        <p:spPr>
          <a:xfrm>
            <a:off x="2789238" y="1355725"/>
            <a:ext cx="29559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比较物体运动的快慢</a:t>
            </a:r>
          </a:p>
        </p:txBody>
      </p:sp>
      <p:sp>
        <p:nvSpPr>
          <p:cNvPr id="62484" name="AutoShape 14"/>
          <p:cNvSpPr/>
          <p:nvPr>
            <p:custDataLst>
              <p:tags r:id="rId17"/>
            </p:custDataLst>
          </p:nvPr>
        </p:nvSpPr>
        <p:spPr>
          <a:xfrm>
            <a:off x="2482850" y="1608138"/>
            <a:ext cx="306388" cy="2701925"/>
          </a:xfrm>
          <a:prstGeom prst="leftBrace">
            <a:avLst>
              <a:gd name="adj1" fmla="val 69855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/>
          <p:cNvSpPr/>
          <p:nvPr>
            <p:custDataLst>
              <p:tags r:id="rId1"/>
            </p:custDataLst>
          </p:nvPr>
        </p:nvSpPr>
        <p:spPr>
          <a:xfrm>
            <a:off x="2606675" y="2414905"/>
            <a:ext cx="676656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知道比较物体运动快慢的方法；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知道用速度描述物体的运动；（重点）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学会利用速度公式进行计算；（重点）</a:t>
            </a:r>
          </a:p>
        </p:txBody>
      </p:sp>
      <p:sp>
        <p:nvSpPr>
          <p:cNvPr id="40962" name="TextBox 6"/>
          <p:cNvSpPr txBox="1"/>
          <p:nvPr>
            <p:custDataLst>
              <p:tags r:id="rId2"/>
            </p:custDataLst>
          </p:nvPr>
        </p:nvSpPr>
        <p:spPr>
          <a:xfrm>
            <a:off x="5284788" y="1246188"/>
            <a:ext cx="17068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000">
                <a:latin typeface="Times New Roman" panose="02020603050405020304" pitchFamily="18" charset="0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40963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hlinkClick r:id="rId14" action="ppaction://hlinkfile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 r="19041"/>
          <a:stretch>
            <a:fillRect/>
          </a:stretch>
        </p:blipFill>
        <p:spPr>
          <a:xfrm>
            <a:off x="2200275" y="2393950"/>
            <a:ext cx="4800600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文本框 1"/>
          <p:cNvSpPr txBox="1"/>
          <p:nvPr>
            <p:custDataLst>
              <p:tags r:id="rId2"/>
            </p:custDataLst>
          </p:nvPr>
        </p:nvSpPr>
        <p:spPr>
          <a:xfrm>
            <a:off x="3957955" y="1539875"/>
            <a:ext cx="38525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3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  </a:t>
            </a:r>
            <a:r>
              <a:rPr lang="zh-CN" altLang="en-US" sz="3000">
                <a:latin typeface="Arial" panose="020B0604020202020204" pitchFamily="34" charset="0"/>
                <a:ea typeface="黑体" panose="02010609060101010101" pitchFamily="49" charset="-122"/>
              </a:rPr>
              <a:t>判断谁游得快</a:t>
            </a:r>
          </a:p>
        </p:txBody>
      </p:sp>
      <p:sp>
        <p:nvSpPr>
          <p:cNvPr id="20486" name="文本框 2"/>
          <p:cNvSpPr txBox="1"/>
          <p:nvPr>
            <p:custDataLst>
              <p:tags r:id="rId3"/>
            </p:custDataLst>
          </p:nvPr>
        </p:nvSpPr>
        <p:spPr>
          <a:xfrm>
            <a:off x="7379970" y="2393950"/>
            <a:ext cx="35318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       观众认为游在前面的人快，裁判认为到达终点时，计时少的人游得快，你又是如何认为的？</a:t>
            </a:r>
          </a:p>
        </p:txBody>
      </p:sp>
      <p:grpSp>
        <p:nvGrpSpPr>
          <p:cNvPr id="41988" name="组合 6147"/>
          <p:cNvGrpSpPr/>
          <p:nvPr>
            <p:custDataLst>
              <p:tags r:id="rId4"/>
            </p:custDataLst>
          </p:nvPr>
        </p:nvGrpSpPr>
        <p:grpSpPr>
          <a:xfrm>
            <a:off x="119063" y="548958"/>
            <a:ext cx="5363210" cy="809010"/>
            <a:chOff x="0" y="0"/>
            <a:chExt cx="8450" cy="1275"/>
          </a:xfrm>
        </p:grpSpPr>
        <p:sp>
          <p:nvSpPr>
            <p:cNvPr id="41989" name="矩形 7"/>
            <p:cNvSpPr/>
            <p:nvPr>
              <p:custDataLst>
                <p:tags r:id="rId7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0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1" name="矩形 17"/>
            <p:cNvSpPr/>
            <p:nvPr>
              <p:custDataLst>
                <p:tags r:id="rId9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2" name="文本框 6151"/>
            <p:cNvSpPr txBox="1"/>
            <p:nvPr>
              <p:custDataLst>
                <p:tags r:id="rId10"/>
              </p:custDataLst>
            </p:nvPr>
          </p:nvSpPr>
          <p:spPr>
            <a:xfrm>
              <a:off x="878" y="432"/>
              <a:ext cx="7572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比较物体运动快慢的两种方法</a:t>
              </a:r>
            </a:p>
          </p:txBody>
        </p:sp>
        <p:sp>
          <p:nvSpPr>
            <p:cNvPr id="41993" name="文本框 6152"/>
            <p:cNvSpPr txBox="1"/>
            <p:nvPr>
              <p:custDataLst>
                <p:tags r:id="rId11"/>
              </p:custDataLst>
            </p:nvPr>
          </p:nvSpPr>
          <p:spPr>
            <a:xfrm>
              <a:off x="0" y="452"/>
              <a:ext cx="8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1994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727450" y="5883275"/>
            <a:ext cx="17462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点击画面播放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140325" y="2711450"/>
            <a:ext cx="4062413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Arial" panose="020B0604020202020204" pitchFamily="34" charset="0"/>
                <a:ea typeface="黑体" panose="02010609060101010101" pitchFamily="49" charset="-122"/>
              </a:rPr>
              <a:t>相同时间比较路程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140325" y="4676775"/>
            <a:ext cx="3136900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Arial" panose="020B0604020202020204" pitchFamily="34" charset="0"/>
                <a:ea typeface="黑体" panose="02010609060101010101" pitchFamily="49" charset="-122"/>
              </a:rPr>
              <a:t>相同路程比较时间</a:t>
            </a:r>
          </a:p>
        </p:txBody>
      </p:sp>
      <p:sp>
        <p:nvSpPr>
          <p:cNvPr id="22534" name="文本框 1"/>
          <p:cNvSpPr txBox="1"/>
          <p:nvPr>
            <p:custDataLst>
              <p:tags r:id="rId3"/>
            </p:custDataLst>
          </p:nvPr>
        </p:nvSpPr>
        <p:spPr>
          <a:xfrm>
            <a:off x="3179763" y="3595688"/>
            <a:ext cx="1905000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比较方法</a:t>
            </a:r>
          </a:p>
        </p:txBody>
      </p:sp>
      <p:sp>
        <p:nvSpPr>
          <p:cNvPr id="3" name="左大括号 2"/>
          <p:cNvSpPr/>
          <p:nvPr>
            <p:custDataLst>
              <p:tags r:id="rId4"/>
            </p:custDataLst>
          </p:nvPr>
        </p:nvSpPr>
        <p:spPr>
          <a:xfrm>
            <a:off x="4816475" y="2987675"/>
            <a:ext cx="268288" cy="2133600"/>
          </a:xfrm>
          <a:prstGeom prst="leftBrace">
            <a:avLst>
              <a:gd name="adj1" fmla="val 5426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6" name="文本框 3"/>
          <p:cNvSpPr txBox="1"/>
          <p:nvPr>
            <p:custDataLst>
              <p:tags r:id="rId5"/>
            </p:custDataLst>
          </p:nvPr>
        </p:nvSpPr>
        <p:spPr>
          <a:xfrm>
            <a:off x="2224088" y="1081088"/>
            <a:ext cx="7743825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60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中，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观众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与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裁判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判断运动员游泳快慢所用的方法是不同的。我们可以总结如下：</a:t>
            </a:r>
          </a:p>
        </p:txBody>
      </p:sp>
      <p:sp>
        <p:nvSpPr>
          <p:cNvPr id="44038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534" grpId="0"/>
      <p:bldP spid="3" grpId="0" animBg="1"/>
      <p:bldP spid="225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1"/>
          <p:cNvSpPr txBox="1"/>
          <p:nvPr>
            <p:custDataLst>
              <p:tags r:id="rId1"/>
            </p:custDataLst>
          </p:nvPr>
        </p:nvSpPr>
        <p:spPr>
          <a:xfrm>
            <a:off x="2173288" y="947738"/>
            <a:ext cx="1671637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想一想</a:t>
            </a:r>
          </a:p>
        </p:txBody>
      </p:sp>
      <p:sp>
        <p:nvSpPr>
          <p:cNvPr id="23557" name="文本框 2"/>
          <p:cNvSpPr txBox="1"/>
          <p:nvPr>
            <p:custDataLst>
              <p:tags r:id="rId2"/>
            </p:custDataLst>
          </p:nvPr>
        </p:nvSpPr>
        <p:spPr>
          <a:xfrm>
            <a:off x="2481263" y="1862138"/>
            <a:ext cx="7348537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1）如果两个运动物体通过的路程和所用的时间都不同，又该如何比较它们运动的快慢？</a:t>
            </a:r>
          </a:p>
        </p:txBody>
      </p:sp>
      <p:sp>
        <p:nvSpPr>
          <p:cNvPr id="14" name="Rectangle 7"/>
          <p:cNvSpPr txBox="1"/>
          <p:nvPr>
            <p:custDataLst>
              <p:tags r:id="rId3"/>
            </p:custDataLst>
          </p:nvPr>
        </p:nvSpPr>
        <p:spPr>
          <a:xfrm>
            <a:off x="2481263" y="3370263"/>
            <a:ext cx="7480300" cy="2030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2）百米运动员的成绩为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12s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届奥运会万米冠军的成绩为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27min21.46s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，怎样比较他们运动的快慢？</a:t>
            </a:r>
          </a:p>
        </p:txBody>
      </p:sp>
      <p:sp>
        <p:nvSpPr>
          <p:cNvPr id="45060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23000" y="1541463"/>
            <a:ext cx="3352800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l="11687"/>
          <a:stretch>
            <a:fillRect/>
          </a:stretch>
        </p:blipFill>
        <p:spPr>
          <a:xfrm>
            <a:off x="2714625" y="1543050"/>
            <a:ext cx="3357563" cy="253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文本框 5"/>
          <p:cNvSpPr txBox="1"/>
          <p:nvPr>
            <p:custDataLst>
              <p:tags r:id="rId3"/>
            </p:custDataLst>
          </p:nvPr>
        </p:nvSpPr>
        <p:spPr>
          <a:xfrm>
            <a:off x="2684463" y="4122738"/>
            <a:ext cx="360521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）汽车在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120s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内行驶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3600m</a:t>
            </a:r>
            <a:endParaRPr lang="zh-CN" altLang="en-US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07" name="文本框 6"/>
          <p:cNvSpPr txBox="1"/>
          <p:nvPr>
            <p:custDataLst>
              <p:tags r:id="rId4"/>
            </p:custDataLst>
          </p:nvPr>
        </p:nvSpPr>
        <p:spPr>
          <a:xfrm>
            <a:off x="6072188" y="4122738"/>
            <a:ext cx="3652837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（b）飞机在2s内飞行了1000m</a:t>
            </a:r>
          </a:p>
        </p:txBody>
      </p:sp>
      <p:sp>
        <p:nvSpPr>
          <p:cNvPr id="25608" name="文本框 1"/>
          <p:cNvSpPr txBox="1"/>
          <p:nvPr>
            <p:custDataLst>
              <p:tags r:id="rId5"/>
            </p:custDataLst>
          </p:nvPr>
        </p:nvSpPr>
        <p:spPr>
          <a:xfrm>
            <a:off x="2203450" y="815975"/>
            <a:ext cx="6248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观察下面的图片，理解速度的表述。</a:t>
            </a:r>
          </a:p>
        </p:txBody>
      </p:sp>
      <p:sp>
        <p:nvSpPr>
          <p:cNvPr id="9" name="Text Box 9"/>
          <p:cNvSpPr txBox="1"/>
          <p:nvPr>
            <p:custDataLst>
              <p:tags r:id="rId6"/>
            </p:custDataLst>
          </p:nvPr>
        </p:nvSpPr>
        <p:spPr>
          <a:xfrm>
            <a:off x="2684463" y="4597400"/>
            <a:ext cx="3738880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相等时间比较路程长短</a:t>
            </a: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1050" y="5089525"/>
            <a:ext cx="8089900" cy="1383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这种方法比较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符合人们的思维习惯，所以物理学里就用它来定义机械运动中的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速度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  <p:sp>
        <p:nvSpPr>
          <p:cNvPr id="47112" name="文本框 4103"/>
          <p:cNvSpPr txBox="1"/>
          <p:nvPr>
            <p:custDataLst>
              <p:tags r:id="rId8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文本框 1"/>
          <p:cNvSpPr txBox="1"/>
          <p:nvPr>
            <p:custDataLst>
              <p:tags r:id="rId1"/>
            </p:custDataLst>
          </p:nvPr>
        </p:nvSpPr>
        <p:spPr>
          <a:xfrm>
            <a:off x="2200275" y="1600200"/>
            <a:ext cx="7799388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物理学中，把物体通过的路程与通过这段路程所用的时间之比，叫做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7654" name="文本框 6"/>
          <p:cNvSpPr txBox="1"/>
          <p:nvPr>
            <p:custDataLst>
              <p:tags r:id="rId2"/>
            </p:custDataLst>
          </p:nvPr>
        </p:nvSpPr>
        <p:spPr>
          <a:xfrm>
            <a:off x="6154738" y="1771650"/>
            <a:ext cx="1146175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路程</a:t>
            </a:r>
          </a:p>
        </p:txBody>
      </p:sp>
      <p:sp>
        <p:nvSpPr>
          <p:cNvPr id="27655" name="文本框 7"/>
          <p:cNvSpPr txBox="1"/>
          <p:nvPr>
            <p:custDataLst>
              <p:tags r:id="rId3"/>
            </p:custDataLst>
          </p:nvPr>
        </p:nvSpPr>
        <p:spPr>
          <a:xfrm>
            <a:off x="2516188" y="2347913"/>
            <a:ext cx="865187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时间</a:t>
            </a:r>
          </a:p>
        </p:txBody>
      </p:sp>
      <p:grpSp>
        <p:nvGrpSpPr>
          <p:cNvPr id="49156" name="组合 6147"/>
          <p:cNvGrpSpPr/>
          <p:nvPr>
            <p:custDataLst>
              <p:tags r:id="rId4"/>
            </p:custDataLst>
          </p:nvPr>
        </p:nvGrpSpPr>
        <p:grpSpPr>
          <a:xfrm>
            <a:off x="132715" y="588010"/>
            <a:ext cx="2231474" cy="808990"/>
            <a:chOff x="0" y="0"/>
            <a:chExt cx="3516" cy="1274"/>
          </a:xfrm>
        </p:grpSpPr>
        <p:sp>
          <p:nvSpPr>
            <p:cNvPr id="49157" name="矩形 7"/>
            <p:cNvSpPr/>
            <p:nvPr>
              <p:custDataLst>
                <p:tags r:id="rId22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58" name="任意多边形 16"/>
            <p:cNvSpPr/>
            <p:nvPr>
              <p:custDataLst>
                <p:tags r:id="rId23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59" name="矩形 17"/>
            <p:cNvSpPr/>
            <p:nvPr>
              <p:custDataLst>
                <p:tags r:id="rId24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0" name="文本框 6151"/>
            <p:cNvSpPr txBox="1"/>
            <p:nvPr>
              <p:custDataLst>
                <p:tags r:id="rId25"/>
              </p:custDataLst>
            </p:nvPr>
          </p:nvSpPr>
          <p:spPr>
            <a:xfrm>
              <a:off x="878" y="432"/>
              <a:ext cx="140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速度</a:t>
              </a:r>
            </a:p>
          </p:txBody>
        </p:sp>
        <p:sp>
          <p:nvSpPr>
            <p:cNvPr id="49161" name="文本框 6152"/>
            <p:cNvSpPr txBox="1"/>
            <p:nvPr>
              <p:custDataLst>
                <p:tags r:id="rId26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4" name="组合 9"/>
          <p:cNvGrpSpPr/>
          <p:nvPr>
            <p:custDataLst>
              <p:tags r:id="rId5"/>
            </p:custDataLst>
          </p:nvPr>
        </p:nvGrpSpPr>
        <p:grpSpPr>
          <a:xfrm>
            <a:off x="4687888" y="2835275"/>
            <a:ext cx="3276600" cy="1326514"/>
            <a:chOff x="396" y="7914"/>
            <a:chExt cx="5159" cy="2086"/>
          </a:xfrm>
        </p:grpSpPr>
        <p:grpSp>
          <p:nvGrpSpPr>
            <p:cNvPr id="49163" name="组合 6"/>
            <p:cNvGrpSpPr/>
            <p:nvPr>
              <p:custDataLst>
                <p:tags r:id="rId17"/>
              </p:custDataLst>
            </p:nvPr>
          </p:nvGrpSpPr>
          <p:grpSpPr>
            <a:xfrm>
              <a:off x="1911" y="7914"/>
              <a:ext cx="3644" cy="2086"/>
              <a:chOff x="1911" y="7914"/>
              <a:chExt cx="3644" cy="2086"/>
            </a:xfrm>
          </p:grpSpPr>
          <p:cxnSp>
            <p:nvCxnSpPr>
              <p:cNvPr id="3" name="直接连接符 2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2111" y="8898"/>
                <a:ext cx="232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166" name="文本框 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911" y="7914"/>
                <a:ext cx="3644" cy="10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600" b="1" noProof="1"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(  </a:t>
                </a:r>
                <a:r>
                  <a:rPr lang="zh-CN" altLang="en-US" sz="26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路程</a:t>
                </a:r>
                <a:r>
                  <a:rPr lang="en-US" altLang="zh-CN" sz="2600" b="1" noProof="1"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 )</a:t>
                </a:r>
                <a:endParaRPr lang="en-US" altLang="zh-CN" sz="2600" b="1" noProof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9167" name="文本框 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948" y="8913"/>
                <a:ext cx="3535" cy="1087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600" b="1" noProof="1"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(  </a:t>
                </a:r>
                <a:r>
                  <a:rPr lang="zh-CN" altLang="en-US" sz="26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时间</a:t>
                </a:r>
                <a:r>
                  <a:rPr lang="en-US" altLang="zh-CN" sz="2600" b="1" noProof="1"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 )</a:t>
                </a:r>
                <a:endParaRPr lang="en-US" altLang="zh-CN" sz="2600" b="1" noProof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" name="文本框 7"/>
            <p:cNvSpPr txBox="1"/>
            <p:nvPr>
              <p:custDataLst>
                <p:tags r:id="rId18"/>
              </p:custDataLst>
            </p:nvPr>
          </p:nvSpPr>
          <p:spPr>
            <a:xfrm>
              <a:off x="396" y="8512"/>
              <a:ext cx="1950" cy="7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速度</a:t>
              </a:r>
              <a:r>
                <a:rPr lang="en-US" altLang="zh-CN" sz="2600"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</a:p>
          </p:txBody>
        </p:sp>
      </p:grpSp>
      <p:grpSp>
        <p:nvGrpSpPr>
          <p:cNvPr id="6" name="组合 10"/>
          <p:cNvGrpSpPr/>
          <p:nvPr>
            <p:custDataLst>
              <p:tags r:id="rId6"/>
            </p:custDataLst>
          </p:nvPr>
        </p:nvGrpSpPr>
        <p:grpSpPr>
          <a:xfrm>
            <a:off x="4687888" y="5035550"/>
            <a:ext cx="2687637" cy="982663"/>
            <a:chOff x="396" y="8139"/>
            <a:chExt cx="4232" cy="1548"/>
          </a:xfrm>
        </p:grpSpPr>
        <p:grpSp>
          <p:nvGrpSpPr>
            <p:cNvPr id="49169" name="组合 11"/>
            <p:cNvGrpSpPr/>
            <p:nvPr>
              <p:custDataLst>
                <p:tags r:id="rId12"/>
              </p:custDataLst>
            </p:nvPr>
          </p:nvGrpSpPr>
          <p:grpSpPr>
            <a:xfrm>
              <a:off x="2016" y="8139"/>
              <a:ext cx="2612" cy="1548"/>
              <a:chOff x="2016" y="8139"/>
              <a:chExt cx="2612" cy="1548"/>
            </a:xfrm>
          </p:grpSpPr>
          <p:cxnSp>
            <p:nvCxnSpPr>
              <p:cNvPr id="13" name="直接连接符 12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2111" y="8899"/>
                <a:ext cx="232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171" name="文本框 1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016" y="8139"/>
                <a:ext cx="2612" cy="7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600" b="1">
                    <a:latin typeface="宋体" panose="02010600030101010101" pitchFamily="2" charset="-122"/>
                    <a:ea typeface="宋体" panose="02010600030101010101" pitchFamily="2" charset="-122"/>
                  </a:rPr>
                  <a:t>(      )</a:t>
                </a:r>
              </a:p>
            </p:txBody>
          </p:sp>
          <p:sp>
            <p:nvSpPr>
              <p:cNvPr id="49172" name="文本框 1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16" y="8913"/>
                <a:ext cx="2612" cy="7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600" b="1">
                    <a:latin typeface="宋体" panose="02010600030101010101" pitchFamily="2" charset="-122"/>
                    <a:ea typeface="宋体" panose="02010600030101010101" pitchFamily="2" charset="-122"/>
                  </a:rPr>
                  <a:t>(      )</a:t>
                </a:r>
              </a:p>
            </p:txBody>
          </p:sp>
        </p:grpSp>
        <p:sp>
          <p:nvSpPr>
            <p:cNvPr id="49173" name="文本框 16"/>
            <p:cNvSpPr txBox="1"/>
            <p:nvPr>
              <p:custDataLst>
                <p:tags r:id="rId13"/>
              </p:custDataLst>
            </p:nvPr>
          </p:nvSpPr>
          <p:spPr>
            <a:xfrm>
              <a:off x="396" y="8512"/>
              <a:ext cx="1950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600">
                  <a:latin typeface="黑体" panose="02010609060101010101" pitchFamily="49" charset="-122"/>
                  <a:ea typeface="黑体" panose="02010609060101010101" pitchFamily="49" charset="-122"/>
                </a:rPr>
                <a:t>    =</a:t>
              </a:r>
            </a:p>
          </p:txBody>
        </p:sp>
      </p:grpSp>
      <p:sp>
        <p:nvSpPr>
          <p:cNvPr id="15382" name="文本框 17"/>
          <p:cNvSpPr txBox="1"/>
          <p:nvPr>
            <p:custDataLst>
              <p:tags r:id="rId7"/>
            </p:custDataLst>
          </p:nvPr>
        </p:nvSpPr>
        <p:spPr>
          <a:xfrm>
            <a:off x="2200275" y="4133850"/>
            <a:ext cx="7924800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若用字母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表示速度，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表示路程，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表示时间，则上面的公式可写成</a:t>
            </a:r>
          </a:p>
        </p:txBody>
      </p:sp>
      <p:sp>
        <p:nvSpPr>
          <p:cNvPr id="15383" name="文本框 18"/>
          <p:cNvSpPr txBox="1"/>
          <p:nvPr>
            <p:custDataLst>
              <p:tags r:id="rId8"/>
            </p:custDataLst>
          </p:nvPr>
        </p:nvSpPr>
        <p:spPr>
          <a:xfrm>
            <a:off x="4989513" y="5241925"/>
            <a:ext cx="9366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15384" name="文本框 19"/>
          <p:cNvSpPr txBox="1"/>
          <p:nvPr>
            <p:custDataLst>
              <p:tags r:id="rId9"/>
            </p:custDataLst>
          </p:nvPr>
        </p:nvSpPr>
        <p:spPr>
          <a:xfrm>
            <a:off x="6353175" y="4995863"/>
            <a:ext cx="321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15385" name="文本框 20"/>
          <p:cNvSpPr txBox="1"/>
          <p:nvPr>
            <p:custDataLst>
              <p:tags r:id="rId10"/>
            </p:custDataLst>
          </p:nvPr>
        </p:nvSpPr>
        <p:spPr>
          <a:xfrm>
            <a:off x="6353175" y="5526088"/>
            <a:ext cx="2819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t</a:t>
            </a:r>
          </a:p>
        </p:txBody>
      </p:sp>
      <p:sp>
        <p:nvSpPr>
          <p:cNvPr id="49178" name="文本框 4103"/>
          <p:cNvSpPr txBox="1"/>
          <p:nvPr>
            <p:custDataLst>
              <p:tags r:id="rId11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4028 0.174259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E-05 0 L 0.383611 0.163796" pathEditMode="relative" rAng="0" ptsTypes="">
                                      <p:cBhvr>
                                        <p:cTn id="29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4" grpId="1"/>
      <p:bldP spid="27655" grpId="0"/>
      <p:bldP spid="27655" grpId="1"/>
      <p:bldP spid="15382" grpId="0"/>
      <p:bldP spid="15383" grpId="0"/>
      <p:bldP spid="15384" grpId="0"/>
      <p:bldP spid="153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77.xml><?xml version="1.0" encoding="utf-8"?>
<p:tagLst xmlns:p="http://schemas.openxmlformats.org/presentationml/2006/main">
  <p:tag name="AS_UNIQUEID" val="15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84.xml><?xml version="1.0" encoding="utf-8"?>
<p:tagLst xmlns:p="http://schemas.openxmlformats.org/presentationml/2006/main">
  <p:tag name="AS_UNIQUEID" val="155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04.xml><?xml version="1.0" encoding="utf-8"?>
<p:tagLst xmlns:p="http://schemas.openxmlformats.org/presentationml/2006/main">
  <p:tag name="AS_UNIQUEID" val="157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16.xml><?xml version="1.0" encoding="utf-8"?>
<p:tagLst xmlns:p="http://schemas.openxmlformats.org/presentationml/2006/main">
  <p:tag name="AS_UNIQUEID" val="158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21.xml><?xml version="1.0" encoding="utf-8"?>
<p:tagLst xmlns:p="http://schemas.openxmlformats.org/presentationml/2006/main">
  <p:tag name="AS_UNIQUEID" val="158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329.xml><?xml version="1.0" encoding="utf-8"?>
<p:tagLst xmlns:p="http://schemas.openxmlformats.org/presentationml/2006/main">
  <p:tag name="AS_UNIQUEID" val="15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36.xml><?xml version="1.0" encoding="utf-8"?>
<p:tagLst xmlns:p="http://schemas.openxmlformats.org/presentationml/2006/main">
  <p:tag name="AS_UNIQUEID" val="160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44.xml><?xml version="1.0" encoding="utf-8"?>
<p:tagLst xmlns:p="http://schemas.openxmlformats.org/presentationml/2006/main">
  <p:tag name="AS_UNIQUEID" val="16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46.xml><?xml version="1.0" encoding="utf-8"?>
<p:tagLst xmlns:p="http://schemas.openxmlformats.org/presentationml/2006/main">
  <p:tag name="AS_UNIQUEID" val="161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48.xml><?xml version="1.0" encoding="utf-8"?>
<p:tagLst xmlns:p="http://schemas.openxmlformats.org/presentationml/2006/main">
  <p:tag name="AS_UNIQUEID" val="16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367.xml><?xml version="1.0" encoding="utf-8"?>
<p:tagLst xmlns:p="http://schemas.openxmlformats.org/presentationml/2006/main">
  <p:tag name="AS_UNIQUEID" val="163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70.xml><?xml version="1.0" encoding="utf-8"?>
<p:tagLst xmlns:p="http://schemas.openxmlformats.org/presentationml/2006/main">
  <p:tag name="AS_UNIQUEID" val="163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78.xml><?xml version="1.0" encoding="utf-8"?>
<p:tagLst xmlns:p="http://schemas.openxmlformats.org/presentationml/2006/main">
  <p:tag name="AS_UNIQUEID" val="164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90.xml><?xml version="1.0" encoding="utf-8"?>
<p:tagLst xmlns:p="http://schemas.openxmlformats.org/presentationml/2006/main">
  <p:tag name="AS_UNIQUEID" val="165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97.xml><?xml version="1.0" encoding="utf-8"?>
<p:tagLst xmlns:p="http://schemas.openxmlformats.org/presentationml/2006/main">
  <p:tag name="AS_UNIQUEID" val="16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06.xml><?xml version="1.0" encoding="utf-8"?>
<p:tagLst xmlns:p="http://schemas.openxmlformats.org/presentationml/2006/main">
  <p:tag name="AS_UNIQUEID" val="1674"/>
</p:tagLst>
</file>

<file path=ppt/tags/tag409.xml><?xml version="1.0" encoding="utf-8"?>
<p:tagLst xmlns:p="http://schemas.openxmlformats.org/presentationml/2006/main">
  <p:tag name="AS_UNIQUEID" val="16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11.xml><?xml version="1.0" encoding="utf-8"?>
<p:tagLst xmlns:p="http://schemas.openxmlformats.org/presentationml/2006/main">
  <p:tag name="AS_UNIQUEID" val="167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3317</Words>
  <Application>Microsoft Office PowerPoint</Application>
  <PresentationFormat>宽屏</PresentationFormat>
  <Paragraphs>357</Paragraphs>
  <Slides>34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方正粗黑宋简体</vt:lpstr>
      <vt:lpstr>方正姚体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2025-04-06T22:18:23Z</cp:lastPrinted>
  <dcterms:created xsi:type="dcterms:W3CDTF">2025-04-06T22:18:23Z</dcterms:created>
  <dcterms:modified xsi:type="dcterms:W3CDTF">2025-04-22T14:10:42Z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