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activeX/activeX1.xml" ContentType="application/vnd.ms-office.activeX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3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4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5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6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7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8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9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0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1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2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3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4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15.xml" ContentType="application/vnd.openxmlformats-officedocument.presentationml.notesSlide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6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7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18.xml" ContentType="application/vnd.openxmlformats-officedocument.presentationml.notesSlide+xml"/>
  <Override PartName="/ppt/tags/tag274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9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20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21.xml" ContentType="application/vnd.openxmlformats-officedocument.presentationml.notesSlid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64.xml" ContentType="application/vnd.openxmlformats-officedocument.presentationml.tags+xml"/>
  <Override PartName="/ppt/tags/tag27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35"/>
  </p:notesMasterIdLst>
  <p:sldIdLst>
    <p:sldId id="549" r:id="rId3"/>
    <p:sldId id="605" r:id="rId4"/>
    <p:sldId id="872" r:id="rId5"/>
    <p:sldId id="858" r:id="rId6"/>
    <p:sldId id="873" r:id="rId7"/>
    <p:sldId id="859" r:id="rId8"/>
    <p:sldId id="860" r:id="rId9"/>
    <p:sldId id="876" r:id="rId10"/>
    <p:sldId id="874" r:id="rId11"/>
    <p:sldId id="862" r:id="rId12"/>
    <p:sldId id="863" r:id="rId13"/>
    <p:sldId id="864" r:id="rId14"/>
    <p:sldId id="877" r:id="rId15"/>
    <p:sldId id="865" r:id="rId16"/>
    <p:sldId id="86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878" r:id="rId33"/>
    <p:sldId id="550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17360D-BD74-4CB3-ACF1-6DBE7DDF47CF}">
          <p14:sldIdLst>
            <p14:sldId id="549"/>
            <p14:sldId id="605"/>
            <p14:sldId id="872"/>
            <p14:sldId id="858"/>
            <p14:sldId id="873"/>
            <p14:sldId id="859"/>
            <p14:sldId id="860"/>
            <p14:sldId id="876"/>
            <p14:sldId id="874"/>
            <p14:sldId id="862"/>
            <p14:sldId id="863"/>
            <p14:sldId id="864"/>
            <p14:sldId id="877"/>
            <p14:sldId id="865"/>
            <p14:sldId id="86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878"/>
          </p14:sldIdLst>
        </p14:section>
        <p14:section name="无标题节" id="{A250D9B6-14D2-4F43-9E41-C77A8CD450AA}">
          <p14:sldIdLst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heme" Target="../theme/theme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5" Type="http://schemas.openxmlformats.org/officeDocument/2006/relationships/slide" Target="../slides/slide25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5" Type="http://schemas.openxmlformats.org/officeDocument/2006/relationships/slide" Target="../slides/slide26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4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5" Type="http://schemas.openxmlformats.org/officeDocument/2006/relationships/slide" Target="../slides/slide28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5" Type="http://schemas.openxmlformats.org/officeDocument/2006/relationships/slide" Target="../slides/slide30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44034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44035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6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49154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49155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10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51202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51203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11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53250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12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57346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57347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indent="0" algn="r"/>
            <a:fld id="{9A0DB2DC-4C9A-4742-B13C-FB6460FD3503}" type="slidenum">
              <a:rPr lang="en-US" altLang="zh-CN" sz="1200">
                <a:latin typeface="Arial" panose="020B0604020202020204" pitchFamily="34" charset="0"/>
              </a:rPr>
              <a:t>15</a:t>
            </a:fld>
            <a:endParaRPr lang="en-US" altLang="zh-CN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3.jpe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audio" Target="../media/audio1.wav"/><Relationship Id="rId2" Type="http://schemas.openxmlformats.org/officeDocument/2006/relationships/tags" Target="../tags/tag15.xml"/><Relationship Id="rId16" Type="http://schemas.openxmlformats.org/officeDocument/2006/relationships/image" Target="../media/image6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3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140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2.xml"/><Relationship Id="rId4" Type="http://schemas.openxmlformats.org/officeDocument/2006/relationships/tags" Target="../tags/tag1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5" Type="http://schemas.openxmlformats.org/officeDocument/2006/relationships/tags" Target="../tags/tag163.xml"/><Relationship Id="rId15" Type="http://schemas.openxmlformats.org/officeDocument/2006/relationships/image" Target="../media/image23.gif"/><Relationship Id="rId10" Type="http://schemas.openxmlformats.org/officeDocument/2006/relationships/tags" Target="../tags/tag168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17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10" Type="http://schemas.openxmlformats.org/officeDocument/2006/relationships/image" Target="../media/image25.gif"/><Relationship Id="rId4" Type="http://schemas.openxmlformats.org/officeDocument/2006/relationships/tags" Target="../tags/tag174.xml"/><Relationship Id="rId9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182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slide" Target="slide2.xml"/><Relationship Id="rId5" Type="http://schemas.openxmlformats.org/officeDocument/2006/relationships/tags" Target="../tags/tag192.xml"/><Relationship Id="rId10" Type="http://schemas.openxmlformats.org/officeDocument/2006/relationships/image" Target="../media/image26.jpeg"/><Relationship Id="rId4" Type="http://schemas.openxmlformats.org/officeDocument/2006/relationships/tags" Target="../tags/tag191.xml"/><Relationship Id="rId9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image" Target="../media/image28.jpeg"/><Relationship Id="rId5" Type="http://schemas.openxmlformats.org/officeDocument/2006/relationships/tags" Target="../tags/tag202.xml"/><Relationship Id="rId10" Type="http://schemas.openxmlformats.org/officeDocument/2006/relationships/image" Target="../media/image27.jpeg"/><Relationship Id="rId4" Type="http://schemas.openxmlformats.org/officeDocument/2006/relationships/tags" Target="../tags/tag201.xml"/><Relationship Id="rId9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7" Type="http://schemas.openxmlformats.org/officeDocument/2006/relationships/slide" Target="slide2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27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9" Type="http://schemas.openxmlformats.org/officeDocument/2006/relationships/tags" Target="../tags/tag63.xml"/><Relationship Id="rId21" Type="http://schemas.openxmlformats.org/officeDocument/2006/relationships/tags" Target="../tags/tag45.xml"/><Relationship Id="rId34" Type="http://schemas.openxmlformats.org/officeDocument/2006/relationships/tags" Target="../tags/tag58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9.png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9" Type="http://schemas.openxmlformats.org/officeDocument/2006/relationships/tags" Target="../tags/tag53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37" Type="http://schemas.openxmlformats.org/officeDocument/2006/relationships/tags" Target="../tags/tag61.xml"/><Relationship Id="rId40" Type="http://schemas.openxmlformats.org/officeDocument/2006/relationships/tags" Target="../tags/tag64.xml"/><Relationship Id="rId45" Type="http://schemas.openxmlformats.org/officeDocument/2006/relationships/image" Target="../media/image8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36" Type="http://schemas.openxmlformats.org/officeDocument/2006/relationships/tags" Target="../tags/tag60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4" Type="http://schemas.openxmlformats.org/officeDocument/2006/relationships/image" Target="../media/image7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Relationship Id="rId35" Type="http://schemas.openxmlformats.org/officeDocument/2006/relationships/tags" Target="../tags/tag59.xml"/><Relationship Id="rId43" Type="http://schemas.openxmlformats.org/officeDocument/2006/relationships/audio" Target="../media/audio1.wav"/><Relationship Id="rId48" Type="http://schemas.openxmlformats.org/officeDocument/2006/relationships/image" Target="../media/image10.png"/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tags" Target="../tags/tag57.xml"/><Relationship Id="rId38" Type="http://schemas.openxmlformats.org/officeDocument/2006/relationships/tags" Target="../tags/tag62.xml"/><Relationship Id="rId46" Type="http://schemas.microsoft.com/office/2007/relationships/hdphoto" Target="../media/hdphoto1.wdp"/><Relationship Id="rId20" Type="http://schemas.openxmlformats.org/officeDocument/2006/relationships/tags" Target="../tags/tag44.xml"/><Relationship Id="rId4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21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10" Type="http://schemas.openxmlformats.org/officeDocument/2006/relationships/slide" Target="slide2.xml"/><Relationship Id="rId4" Type="http://schemas.openxmlformats.org/officeDocument/2006/relationships/tags" Target="../tags/tag217.xml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3" Type="http://schemas.openxmlformats.org/officeDocument/2006/relationships/tags" Target="../tags/tag225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jpeg"/><Relationship Id="rId5" Type="http://schemas.openxmlformats.org/officeDocument/2006/relationships/tags" Target="../tags/tag227.xml"/><Relationship Id="rId10" Type="http://schemas.openxmlformats.org/officeDocument/2006/relationships/image" Target="../media/image30.jpeg"/><Relationship Id="rId4" Type="http://schemas.openxmlformats.org/officeDocument/2006/relationships/tags" Target="../tags/tag226.xml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tags" Target="../tags/tag233.xml"/><Relationship Id="rId7" Type="http://schemas.openxmlformats.org/officeDocument/2006/relationships/image" Target="../media/image34.png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75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239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1.xml"/><Relationship Id="rId4" Type="http://schemas.openxmlformats.org/officeDocument/2006/relationships/tags" Target="../tags/tag2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7" Type="http://schemas.openxmlformats.org/officeDocument/2006/relationships/slide" Target="slide2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12" Type="http://schemas.openxmlformats.org/officeDocument/2006/relationships/slide" Target="slide2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image" Target="../media/image32.jpeg"/><Relationship Id="rId5" Type="http://schemas.openxmlformats.org/officeDocument/2006/relationships/tags" Target="../tags/tag256.xml"/><Relationship Id="rId10" Type="http://schemas.openxmlformats.org/officeDocument/2006/relationships/notesSlide" Target="../notesSlides/notesSlide16.xml"/><Relationship Id="rId4" Type="http://schemas.openxmlformats.org/officeDocument/2006/relationships/tags" Target="../tags/tag255.xml"/><Relationship Id="rId9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tags" Target="../tags/tag266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265.xml"/><Relationship Id="rId1" Type="http://schemas.openxmlformats.org/officeDocument/2006/relationships/tags" Target="../tags/tag26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5" Type="http://schemas.openxmlformats.org/officeDocument/2006/relationships/slide" Target="slide2.xml"/><Relationship Id="rId4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slide" Target="slide2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12" Type="http://schemas.openxmlformats.org/officeDocument/2006/relationships/image" Target="../media/image36.jpeg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notesSlide" Target="../notesSlides/notesSlide19.xml"/><Relationship Id="rId5" Type="http://schemas.openxmlformats.org/officeDocument/2006/relationships/tags" Target="../tags/tag28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81.xml"/><Relationship Id="rId9" Type="http://schemas.openxmlformats.org/officeDocument/2006/relationships/tags" Target="../tags/tag28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image" Target="../media/image37.jpeg"/><Relationship Id="rId3" Type="http://schemas.openxmlformats.org/officeDocument/2006/relationships/tags" Target="../tags/tag292.xml"/><Relationship Id="rId7" Type="http://schemas.openxmlformats.org/officeDocument/2006/relationships/tags" Target="../tags/tag296.xml"/><Relationship Id="rId12" Type="http://schemas.openxmlformats.org/officeDocument/2006/relationships/notesSlide" Target="../notesSlides/notesSlide20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94.xml"/><Relationship Id="rId10" Type="http://schemas.openxmlformats.org/officeDocument/2006/relationships/tags" Target="../tags/tag299.xml"/><Relationship Id="rId4" Type="http://schemas.openxmlformats.org/officeDocument/2006/relationships/tags" Target="../tags/tag293.xml"/><Relationship Id="rId9" Type="http://schemas.openxmlformats.org/officeDocument/2006/relationships/tags" Target="../tags/tag29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6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305.xml"/><Relationship Id="rId7" Type="http://schemas.openxmlformats.org/officeDocument/2006/relationships/image" Target="../media/image37.jpeg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tags" Target="../tags/tag322.xml"/><Relationship Id="rId3" Type="http://schemas.openxmlformats.org/officeDocument/2006/relationships/tags" Target="../tags/tag312.xml"/><Relationship Id="rId7" Type="http://schemas.openxmlformats.org/officeDocument/2006/relationships/tags" Target="../tags/tag316.xml"/><Relationship Id="rId12" Type="http://schemas.openxmlformats.org/officeDocument/2006/relationships/tags" Target="../tags/tag32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11.xml"/><Relationship Id="rId16" Type="http://schemas.openxmlformats.org/officeDocument/2006/relationships/tags" Target="../tags/tag325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5" Type="http://schemas.openxmlformats.org/officeDocument/2006/relationships/tags" Target="../tags/tag314.xml"/><Relationship Id="rId15" Type="http://schemas.openxmlformats.org/officeDocument/2006/relationships/tags" Target="../tags/tag324.xml"/><Relationship Id="rId10" Type="http://schemas.openxmlformats.org/officeDocument/2006/relationships/tags" Target="../tags/tag319.xml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tags" Target="../tags/tag323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338.xml"/><Relationship Id="rId18" Type="http://schemas.openxmlformats.org/officeDocument/2006/relationships/tags" Target="../tags/tag343.xml"/><Relationship Id="rId26" Type="http://schemas.openxmlformats.org/officeDocument/2006/relationships/image" Target="../media/image38.png"/><Relationship Id="rId39" Type="http://schemas.openxmlformats.org/officeDocument/2006/relationships/image" Target="../media/image51.png"/><Relationship Id="rId21" Type="http://schemas.openxmlformats.org/officeDocument/2006/relationships/tags" Target="../tags/tag346.xml"/><Relationship Id="rId34" Type="http://schemas.openxmlformats.org/officeDocument/2006/relationships/image" Target="../media/image46.png"/><Relationship Id="rId7" Type="http://schemas.openxmlformats.org/officeDocument/2006/relationships/tags" Target="../tags/tag332.xml"/><Relationship Id="rId2" Type="http://schemas.openxmlformats.org/officeDocument/2006/relationships/tags" Target="../tags/tag327.xml"/><Relationship Id="rId16" Type="http://schemas.openxmlformats.org/officeDocument/2006/relationships/tags" Target="../tags/tag341.xml"/><Relationship Id="rId20" Type="http://schemas.openxmlformats.org/officeDocument/2006/relationships/tags" Target="../tags/tag345.xml"/><Relationship Id="rId29" Type="http://schemas.openxmlformats.org/officeDocument/2006/relationships/image" Target="../media/image41.png"/><Relationship Id="rId41" Type="http://schemas.openxmlformats.org/officeDocument/2006/relationships/image" Target="../media/image53.png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2.png"/><Relationship Id="rId5" Type="http://schemas.openxmlformats.org/officeDocument/2006/relationships/tags" Target="../tags/tag330.xml"/><Relationship Id="rId15" Type="http://schemas.openxmlformats.org/officeDocument/2006/relationships/tags" Target="../tags/tag340.xml"/><Relationship Id="rId23" Type="http://schemas.openxmlformats.org/officeDocument/2006/relationships/tags" Target="../tags/tag348.xml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10" Type="http://schemas.openxmlformats.org/officeDocument/2006/relationships/tags" Target="../tags/tag335.xml"/><Relationship Id="rId19" Type="http://schemas.openxmlformats.org/officeDocument/2006/relationships/tags" Target="../tags/tag344.xml"/><Relationship Id="rId31" Type="http://schemas.openxmlformats.org/officeDocument/2006/relationships/image" Target="../media/image43.png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tags" Target="../tags/tag339.xml"/><Relationship Id="rId22" Type="http://schemas.openxmlformats.org/officeDocument/2006/relationships/tags" Target="../tags/tag347.xml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8" Type="http://schemas.openxmlformats.org/officeDocument/2006/relationships/tags" Target="../tags/tag333.xml"/><Relationship Id="rId3" Type="http://schemas.openxmlformats.org/officeDocument/2006/relationships/tags" Target="../tags/tag328.xml"/><Relationship Id="rId12" Type="http://schemas.openxmlformats.org/officeDocument/2006/relationships/tags" Target="../tags/tag337.xml"/><Relationship Id="rId17" Type="http://schemas.openxmlformats.org/officeDocument/2006/relationships/tags" Target="../tags/tag342.xml"/><Relationship Id="rId25" Type="http://schemas.openxmlformats.org/officeDocument/2006/relationships/audio" Target="../media/audio1.wav"/><Relationship Id="rId33" Type="http://schemas.openxmlformats.org/officeDocument/2006/relationships/image" Target="../media/image45.png"/><Relationship Id="rId38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3" Type="http://schemas.openxmlformats.org/officeDocument/2006/relationships/tags" Target="../tags/tag77.xml"/><Relationship Id="rId21" Type="http://schemas.openxmlformats.org/officeDocument/2006/relationships/image" Target="../media/image13.jpe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image" Target="../media/image12.jpe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10" Type="http://schemas.openxmlformats.org/officeDocument/2006/relationships/tags" Target="../tags/tag8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16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15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9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6.xml"/><Relationship Id="rId9" Type="http://schemas.openxmlformats.org/officeDocument/2006/relationships/tags" Target="../tags/tag10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17.jpeg"/><Relationship Id="rId5" Type="http://schemas.openxmlformats.org/officeDocument/2006/relationships/tags" Target="../tags/tag10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8.xml"/><Relationship Id="rId9" Type="http://schemas.openxmlformats.org/officeDocument/2006/relationships/tags" Target="../tags/tag1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image" Target="../media/image18.jpe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../media/image19.png"/><Relationship Id="rId3" Type="http://schemas.openxmlformats.org/officeDocument/2006/relationships/tags" Target="../tags/tag121.xml"/><Relationship Id="rId7" Type="http://schemas.openxmlformats.org/officeDocument/2006/relationships/tags" Target="../tags/tag12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control" Target="../activeX/activeX1.xml"/><Relationship Id="rId11" Type="http://schemas.openxmlformats.org/officeDocument/2006/relationships/tags" Target="../tags/tag128.xml"/><Relationship Id="rId5" Type="http://schemas.openxmlformats.org/officeDocument/2006/relationships/tags" Target="../tags/tag123.xml"/><Relationship Id="rId10" Type="http://schemas.openxmlformats.org/officeDocument/2006/relationships/tags" Target="../tags/tag127.xml"/><Relationship Id="rId4" Type="http://schemas.openxmlformats.org/officeDocument/2006/relationships/tags" Target="../tags/tag122.xml"/><Relationship Id="rId9" Type="http://schemas.openxmlformats.org/officeDocument/2006/relationships/tags" Target="../tags/tag1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-465378" y="104939"/>
            <a:ext cx="12990536" cy="6244490"/>
            <a:chOff x="-465378" y="104939"/>
            <a:chExt cx="12990536" cy="6244490"/>
          </a:xfrm>
        </p:grpSpPr>
        <p:sp>
          <p:nvSpPr>
            <p:cNvPr id="5" name="AutoShap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496912" y="1793226"/>
              <a:ext cx="5133948" cy="1134501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8745" tIns="49372" rIns="98745" bIns="49372" anchor="ctr"/>
            <a:lstStyle>
              <a:lvl1pPr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3275" indent="-30988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3507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2910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22500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797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1369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941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513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7.1 </a:t>
              </a:r>
              <a:r>
                <a:rPr lang="zh-CN" altLang="en-US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运动的描述</a:t>
              </a:r>
            </a:p>
          </p:txBody>
        </p:sp>
        <p:sp>
          <p:nvSpPr>
            <p:cNvPr id="6" name="圆角矩形​​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36250" y="1269811"/>
              <a:ext cx="4536000" cy="648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kern="0">
                  <a:solidFill>
                    <a:srgbClr val="FFFF00"/>
                  </a:solidFill>
                  <a:cs typeface="Arial" panose="020B0604020202020204" pitchFamily="34" charset="0"/>
                  <a:sym typeface="Arial"/>
                </a:rPr>
                <a:t>第七章 运动和力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-465378" y="104939"/>
              <a:ext cx="60960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2025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沪粤版物理八年级下册</a:t>
              </a:r>
            </a:p>
          </p:txBody>
        </p:sp>
        <p:grpSp>
          <p:nvGrpSpPr>
            <p:cNvPr id="9" name="组合 8"/>
            <p:cNvGrpSpPr/>
            <p:nvPr>
              <p:custDataLst>
                <p:tags r:id="rId5"/>
              </p:custDataLst>
            </p:nvPr>
          </p:nvGrpSpPr>
          <p:grpSpPr>
            <a:xfrm>
              <a:off x="-88308" y="421271"/>
              <a:ext cx="10325384" cy="5394009"/>
              <a:chOff x="-88308" y="421271"/>
              <a:chExt cx="10325384" cy="5394009"/>
            </a:xfrm>
          </p:grpSpPr>
          <p:sp>
            <p:nvSpPr>
              <p:cNvPr id="19" name="TextBox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021553" y="3357228"/>
                <a:ext cx="4215523" cy="138497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accent2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授课教师：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班      级</a:t>
                </a: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时      间：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4">
                <a:alphaModFix amt="35000"/>
              </a:blip>
              <a:stretch>
                <a:fillRect/>
              </a:stretch>
            </p:blipFill>
            <p:spPr>
              <a:xfrm rot="21011104">
                <a:off x="2931774" y="3640664"/>
                <a:ext cx="1535614" cy="21746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-88308" y="421271"/>
                <a:ext cx="2174616" cy="2174616"/>
              </a:xfrm>
              <a:prstGeom prst="rect">
                <a:avLst/>
              </a:prstGeom>
            </p:spPr>
          </p:pic>
        </p:grpSp>
        <p:pic>
          <p:nvPicPr>
            <p:cNvPr id="18" name="图片 17" descr="图片包含 人, 女人, 站, 对着  描述已自动生成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095644" y="1796453"/>
              <a:ext cx="3429514" cy="45529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push dir="u"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文本框 1"/>
          <p:cNvSpPr txBox="1"/>
          <p:nvPr>
            <p:custDataLst>
              <p:tags r:id="rId1"/>
            </p:custDataLst>
          </p:nvPr>
        </p:nvSpPr>
        <p:spPr>
          <a:xfrm>
            <a:off x="1991043" y="620713"/>
            <a:ext cx="17526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想一想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079558" y="1125220"/>
            <a:ext cx="4070350" cy="280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919605" y="4005580"/>
            <a:ext cx="7817485" cy="2491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“神舟十三号”载人飞船成功与“天宫”空间站实现自主快速对接。“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神舟十三号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”载人飞船相对于“天宫”空间站处于</a:t>
            </a:r>
            <a:r>
              <a:rPr lang="zh-CN" altLang="en-US" sz="2600" u="sng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zh-CN" sz="2600" u="sng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600" u="sng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状态，而它们相对于地球是处于</a:t>
            </a:r>
            <a:r>
              <a:rPr lang="zh-CN" altLang="en-US" sz="2600" u="sng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en-US" altLang="zh-CN" sz="2600" u="sng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600" u="sng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状态。</a:t>
            </a:r>
          </a:p>
        </p:txBody>
      </p:sp>
      <p:sp>
        <p:nvSpPr>
          <p:cNvPr id="48132" name="文本框 4103"/>
          <p:cNvSpPr txBox="1"/>
          <p:nvPr>
            <p:custDataLst>
              <p:tags r:id="rId4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5087303" y="5301298"/>
            <a:ext cx="8432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静止</a:t>
            </a: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3143568" y="5949315"/>
            <a:ext cx="8432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运动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文本框 1"/>
          <p:cNvSpPr txBox="1"/>
          <p:nvPr>
            <p:custDataLst>
              <p:tags r:id="rId1"/>
            </p:custDataLst>
          </p:nvPr>
        </p:nvSpPr>
        <p:spPr>
          <a:xfrm>
            <a:off x="4760913" y="730250"/>
            <a:ext cx="34290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  <a:r>
              <a:rPr lang="en-US" altLang="zh-CN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选择参照物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695700" y="1539875"/>
            <a:ext cx="5146675" cy="296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336800" y="4870450"/>
            <a:ext cx="706437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）站在自动人行道上的旅客是运动的还是静止的？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336800" y="5559425"/>
            <a:ext cx="74041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）自动扶梯旁边的海报是静止的还是运动的？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为什么？</a:t>
            </a:r>
          </a:p>
        </p:txBody>
      </p:sp>
      <p:sp>
        <p:nvSpPr>
          <p:cNvPr id="50181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 rot="5400000">
            <a:off x="1617271" y="3223330"/>
            <a:ext cx="2583180" cy="52322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600" kern="1200" cap="none" spc="0" normalizeH="0" baseline="0" noProof="0">
                <a:latin typeface="Times New Roman Italic" pitchFamily="18" charset="0"/>
                <a:ea typeface="黑体" panose="02010609060101010101" pitchFamily="49" charset="-122"/>
                <a:cs typeface="+mn-cs"/>
              </a:rPr>
              <a:t>参照物的选择</a:t>
            </a:r>
          </a:p>
        </p:txBody>
      </p:sp>
      <p:sp>
        <p:nvSpPr>
          <p:cNvPr id="91139" name="Rectangle 3"/>
          <p:cNvSpPr>
            <a:spLocks noGrp="1" noRot="1"/>
          </p:cNvSpPr>
          <p:nvPr>
            <p:custDataLst>
              <p:tags r:id="rId2"/>
            </p:custDataLst>
          </p:nvPr>
        </p:nvSpPr>
        <p:spPr>
          <a:xfrm>
            <a:off x="3913188" y="1730375"/>
            <a:ext cx="6224587" cy="350678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 eaLnBrk="0" hangingPunct="0">
              <a:lnSpc>
                <a:spcPct val="200000"/>
              </a:lnSpc>
              <a:spcBef>
                <a:spcPts val="25"/>
              </a:spcBef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不能选</a:t>
            </a: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研究对象本身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为参照物。</a:t>
            </a:r>
          </a:p>
          <a:p>
            <a:pPr marL="342900" indent="-342900" eaLnBrk="0" hangingPunct="0">
              <a:lnSpc>
                <a:spcPct val="200000"/>
              </a:lnSpc>
              <a:spcBef>
                <a:spcPts val="25"/>
              </a:spcBef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参照物可以</a:t>
            </a: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任意选择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 marL="342900" indent="-342900" eaLnBrk="0" hangingPunct="0">
              <a:lnSpc>
                <a:spcPct val="200000"/>
              </a:lnSpc>
              <a:spcBef>
                <a:spcPts val="25"/>
              </a:spcBef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参照物一旦被选定，就</a:t>
            </a: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假定是静止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的。</a:t>
            </a:r>
          </a:p>
          <a:p>
            <a:pPr marL="342900" indent="-342900" eaLnBrk="0" hangingPunct="0">
              <a:lnSpc>
                <a:spcPct val="200000"/>
              </a:lnSpc>
              <a:spcBef>
                <a:spcPts val="25"/>
              </a:spcBef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通常选择</a:t>
            </a: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地面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作为参照物。</a:t>
            </a:r>
          </a:p>
        </p:txBody>
      </p:sp>
      <p:sp>
        <p:nvSpPr>
          <p:cNvPr id="52227" name="AutoShape 14"/>
          <p:cNvSpPr/>
          <p:nvPr>
            <p:custDataLst>
              <p:tags r:id="rId3"/>
            </p:custDataLst>
          </p:nvPr>
        </p:nvSpPr>
        <p:spPr>
          <a:xfrm>
            <a:off x="3430588" y="2309813"/>
            <a:ext cx="296862" cy="2466975"/>
          </a:xfrm>
          <a:prstGeom prst="leftBrace">
            <a:avLst>
              <a:gd name="adj1" fmla="val 70020"/>
              <a:gd name="adj2" fmla="val 50000"/>
            </a:avLst>
          </a:prstGeom>
          <a:noFill/>
          <a:ln w="19050" cap="flat" cmpd="sng">
            <a:solidFill>
              <a:srgbClr val="0D0D0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228" name="文本框 4103"/>
          <p:cNvSpPr txBox="1"/>
          <p:nvPr>
            <p:custDataLst>
              <p:tags r:id="rId4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0" y="903288"/>
            <a:ext cx="7400925" cy="40433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练一练：</a:t>
            </a:r>
            <a:r>
              <a: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下列说法中各是以什么作参照物的。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</a:t>
            </a: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1.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坐在船上的乘客是静止的。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342900" marR="0" lvl="0" indent="-32512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    </a:t>
            </a: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2.“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小小竹排江中游，巍巍青山两岸走”。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      竹排在江中游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      青山在走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</a:t>
            </a: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3.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月亮从云中钻了出来  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4274" name="文本框 4103"/>
          <p:cNvSpPr txBox="1"/>
          <p:nvPr>
            <p:custDataLst>
              <p:tags r:id="rId2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6850063" y="1746250"/>
            <a:ext cx="25146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——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参照物是</a:t>
            </a: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船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313363" y="3024188"/>
            <a:ext cx="3275012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——参照物是</a:t>
            </a:r>
            <a:r>
              <a:rPr lang="en-US" altLang="zh-CN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青山</a:t>
            </a: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5313363" y="3686175"/>
            <a:ext cx="3275012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——参照物是</a:t>
            </a:r>
            <a:r>
              <a:rPr lang="en-US" altLang="zh-CN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竹排</a:t>
            </a: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5711825" y="4248150"/>
            <a:ext cx="268605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——参照物是</a:t>
            </a:r>
            <a:r>
              <a:rPr lang="en-US" altLang="zh-CN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700338" y="2120900"/>
            <a:ext cx="2433637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8" name="文本框 1"/>
          <p:cNvSpPr txBox="1"/>
          <p:nvPr>
            <p:custDataLst>
              <p:tags r:id="rId2"/>
            </p:custDataLst>
          </p:nvPr>
        </p:nvSpPr>
        <p:spPr>
          <a:xfrm>
            <a:off x="2703195" y="1524000"/>
            <a:ext cx="6917055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600">
                <a:latin typeface="Times New Roman Italic" pitchFamily="18" charset="0"/>
                <a:ea typeface="黑体" panose="02010609060101010101" pitchFamily="49" charset="-122"/>
              </a:rPr>
              <a:t>观察下面的图片，认识自然界中运动的多样性。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041525" y="5815013"/>
            <a:ext cx="4162425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）不停流动的河水与静止的树木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134100" y="2749550"/>
            <a:ext cx="3486150" cy="261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6134100" y="5815013"/>
            <a:ext cx="3703638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）现代都市中的车水马龙</a:t>
            </a:r>
          </a:p>
        </p:txBody>
      </p:sp>
      <p:grpSp>
        <p:nvGrpSpPr>
          <p:cNvPr id="55302" name="组合 6147"/>
          <p:cNvGrpSpPr/>
          <p:nvPr>
            <p:custDataLst>
              <p:tags r:id="rId6"/>
            </p:custDataLst>
          </p:nvPr>
        </p:nvGrpSpPr>
        <p:grpSpPr>
          <a:xfrm>
            <a:off x="191135" y="581025"/>
            <a:ext cx="4296410" cy="808990"/>
            <a:chOff x="0" y="0"/>
            <a:chExt cx="6769" cy="1274"/>
          </a:xfrm>
        </p:grpSpPr>
        <p:sp>
          <p:nvSpPr>
            <p:cNvPr id="55303" name="矩形 7"/>
            <p:cNvSpPr/>
            <p:nvPr>
              <p:custDataLst>
                <p:tags r:id="rId8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04" name="任意多边形 16"/>
            <p:cNvSpPr/>
            <p:nvPr>
              <p:custDataLst>
                <p:tags r:id="rId9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05" name="矩形 17"/>
            <p:cNvSpPr/>
            <p:nvPr>
              <p:custDataLst>
                <p:tags r:id="rId10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306" name="文本框 6151"/>
            <p:cNvSpPr txBox="1"/>
            <p:nvPr>
              <p:custDataLst>
                <p:tags r:id="rId11"/>
              </p:custDataLst>
            </p:nvPr>
          </p:nvSpPr>
          <p:spPr>
            <a:xfrm>
              <a:off x="878" y="432"/>
              <a:ext cx="589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自然界中运动的多样性</a:t>
              </a:r>
            </a:p>
          </p:txBody>
        </p:sp>
        <p:sp>
          <p:nvSpPr>
            <p:cNvPr id="55307" name="文本框 6152"/>
            <p:cNvSpPr txBox="1"/>
            <p:nvPr>
              <p:custDataLst>
                <p:tags r:id="rId12"/>
              </p:custDataLst>
            </p:nvPr>
          </p:nvSpPr>
          <p:spPr>
            <a:xfrm>
              <a:off x="0" y="452"/>
              <a:ext cx="87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</p:grpSp>
      <p:sp>
        <p:nvSpPr>
          <p:cNvPr id="55308" name="文本框 4103"/>
          <p:cNvSpPr txBox="1"/>
          <p:nvPr>
            <p:custDataLst>
              <p:tags r:id="rId7"/>
            </p:custDataLst>
          </p:nvPr>
        </p:nvSpPr>
        <p:spPr>
          <a:xfrm>
            <a:off x="119063" y="28067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453188" y="2382838"/>
            <a:ext cx="3851275" cy="2805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700338" y="2339975"/>
            <a:ext cx="3910012" cy="284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865438" y="5410200"/>
            <a:ext cx="3230562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（c）绕着地球旋转的月球</a:t>
            </a: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788150" y="5334000"/>
            <a:ext cx="3182938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（d）基本粒子的运动轨迹</a:t>
            </a:r>
          </a:p>
        </p:txBody>
      </p:sp>
      <p:sp>
        <p:nvSpPr>
          <p:cNvPr id="56325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56326" name="文本框 1"/>
          <p:cNvSpPr txBox="1"/>
          <p:nvPr>
            <p:custDataLst>
              <p:tags r:id="rId6"/>
            </p:custDataLst>
          </p:nvPr>
        </p:nvSpPr>
        <p:spPr>
          <a:xfrm>
            <a:off x="2152650" y="1524000"/>
            <a:ext cx="74676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观察下面的图片，认识自然界中运动的多样性。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81751e151?vcp=1&amp;pid=1180c8f21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知识点1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机械运动</a:t>
            </a:r>
            <a:endParaRPr lang="en-US" altLang="zh-CN" sz="3467"/>
          </a:p>
        </p:txBody>
      </p:sp>
      <p:sp>
        <p:nvSpPr>
          <p:cNvPr id="3" name="QC_5_BD.1_1#d214f9b45?vcp=1&amp;vis=1&amp;pid=81751e151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1411648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宇宙中的万物都在以各种不同的形式运动。下列诗句不是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反映机械运动的是(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5_AN.2_1#d214f9b45.bracket?vcp=1&amp;vis=1&amp;pid=81751e151&amp;color=0,0,0&amp;vpa=1&amp;vtp=1"/>
          <p:cNvSpPr/>
          <p:nvPr>
            <p:custDataLst>
              <p:tags r:id="rId3"/>
            </p:custDataLst>
          </p:nvPr>
        </p:nvSpPr>
        <p:spPr>
          <a:xfrm>
            <a:off x="4280621" y="2141474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</a:t>
            </a:r>
            <a:endParaRPr lang="en-US" altLang="zh-CN" sz="3200"/>
          </a:p>
        </p:txBody>
      </p:sp>
      <p:sp>
        <p:nvSpPr>
          <p:cNvPr id="5" name="QC_5_BD.1_2#d214f9b45.choices?vcp=1&amp;vis=1&amp;pid=81751e151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2875112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一江春水向东流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孤帆一片日边来</a:t>
            </a:r>
            <a:endParaRPr lang="en-US" altLang="zh-CN" sz="3200"/>
          </a:p>
          <a:p>
            <a:pPr latinLnBrk="1">
              <a:lnSpc>
                <a:spcPts val="5600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一行白鹭上青天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霜叶红于二月花</a:t>
            </a:r>
            <a:endParaRPr lang="en-US" altLang="zh-CN" sz="3200"/>
          </a:p>
        </p:txBody>
      </p:sp>
      <p:sp>
        <p:nvSpPr>
          <p:cNvPr id="7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5_BD.3_1#ce65b6b9a?sp=1&amp;vcp=1&amp;vis=1&amp;pid=81751e151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34998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2.如图所示，甲为奔腾的骏马，乙为天空中坠落的流星，丙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为正在徐徐升空的氢气球。总结这三个实例，它们共同的规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律是位置随时间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（填“发生”或“没有”）改变，都在做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运动。如图丁，风力发电机某叶片相对于中间的转轴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位置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（填“发生”或“没有”）改变，它是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</a:p>
          <a:p>
            <a:pPr latinLnBrk="1">
              <a:lnSpc>
                <a:spcPts val="45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（填“静止”或“运动”）的。</a:t>
            </a:r>
            <a:endParaRPr lang="en-US" altLang="zh-CN" sz="3200"/>
          </a:p>
        </p:txBody>
      </p:sp>
      <p:pic>
        <p:nvPicPr>
          <p:cNvPr id="3" name="QB_5_BD.3_2#ce65b6b9a?vcp=1&amp;vis=1&amp;pid=81751e151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5908" y="4183211"/>
            <a:ext cx="7487992" cy="183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5_AN.4_1#ce65b6b9a.blank?vcp=1&amp;vis=1&amp;pid=81751e151&amp;color=0,0,0&amp;vpa=2&amp;vtp=1&amp;bbb=1"/>
          <p:cNvSpPr/>
          <p:nvPr>
            <p:custDataLst>
              <p:tags r:id="rId3"/>
            </p:custDataLst>
          </p:nvPr>
        </p:nvSpPr>
        <p:spPr>
          <a:xfrm>
            <a:off x="3586353" y="1678432"/>
            <a:ext cx="1107017" cy="5367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533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发生</a:t>
            </a:r>
            <a:endParaRPr lang="en-US" altLang="zh-CN" sz="3200"/>
          </a:p>
        </p:txBody>
      </p:sp>
      <p:sp>
        <p:nvSpPr>
          <p:cNvPr id="5" name="QB_5_AN.5_1#ce65b6b9a.blank?vcp=1&amp;vis=1&amp;pid=81751e151&amp;color=0,0,0&amp;vpa=3&amp;vtp=1&amp;bbb=1"/>
          <p:cNvSpPr/>
          <p:nvPr>
            <p:custDataLst>
              <p:tags r:id="rId4"/>
            </p:custDataLst>
          </p:nvPr>
        </p:nvSpPr>
        <p:spPr>
          <a:xfrm>
            <a:off x="741554" y="2271099"/>
            <a:ext cx="1107017" cy="5367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533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机械</a:t>
            </a:r>
            <a:endParaRPr lang="en-US" altLang="zh-CN" sz="3200"/>
          </a:p>
        </p:txBody>
      </p:sp>
      <p:sp>
        <p:nvSpPr>
          <p:cNvPr id="6" name="QB_5_AN.6_1#ce65b6b9a.blank?vcp=1&amp;vis=1&amp;pid=81751e151&amp;color=0,0,0&amp;vpa=4&amp;vtp=1&amp;bbb=1"/>
          <p:cNvSpPr/>
          <p:nvPr>
            <p:custDataLst>
              <p:tags r:id="rId5"/>
            </p:custDataLst>
          </p:nvPr>
        </p:nvSpPr>
        <p:spPr>
          <a:xfrm>
            <a:off x="1554354" y="2863765"/>
            <a:ext cx="1107017" cy="5367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533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发生</a:t>
            </a:r>
            <a:endParaRPr lang="en-US" altLang="zh-CN" sz="3200"/>
          </a:p>
        </p:txBody>
      </p:sp>
      <p:sp>
        <p:nvSpPr>
          <p:cNvPr id="7" name="QB_5_AN.7_1#ce65b6b9a.blank?vcp=1&amp;vis=1&amp;pid=81751e151&amp;color=0,0,0&amp;vpa=5&amp;vtp=1&amp;bbb=1"/>
          <p:cNvSpPr/>
          <p:nvPr>
            <p:custDataLst>
              <p:tags r:id="rId6"/>
            </p:custDataLst>
          </p:nvPr>
        </p:nvSpPr>
        <p:spPr>
          <a:xfrm>
            <a:off x="8776420" y="2863765"/>
            <a:ext cx="1107017" cy="5367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533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运动</a:t>
            </a:r>
            <a:endParaRPr lang="en-US" altLang="zh-CN" sz="3200"/>
          </a:p>
        </p:txBody>
      </p:sp>
      <p:sp>
        <p:nvSpPr>
          <p:cNvPr id="8" name="object 54">
            <a:hlinkClick r:id="rId11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4cf2c7280?vcp=1&amp;pid=1180c8f21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知识点2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运动和静止</a:t>
            </a:r>
            <a:endParaRPr lang="en-US" altLang="zh-CN" sz="3467"/>
          </a:p>
        </p:txBody>
      </p:sp>
      <p:pic>
        <p:nvPicPr>
          <p:cNvPr id="3" name="QC_5_BD.8_1#1d7c46181?htil=1&amp;vcp=1&amp;vis=1&amp;pid=4cf2c7280&amp;color=0,0,0&amp;tib=255,255,255&amp;vtp=1&amp;hs=1&amp;hs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8544" y="1353989"/>
            <a:ext cx="999744" cy="14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5_BD.8_2#1d7c46181?htil=1&amp;vcp=1&amp;vis=1&amp;pid=4cf2c7280&amp;color=0,0,0&amp;vtp=1&amp;bbb=1&amp;hb=1&amp;hs=1"/>
          <p:cNvSpPr/>
          <p:nvPr>
            <p:custDataLst>
              <p:tags r:id="rId3"/>
            </p:custDataLst>
          </p:nvPr>
        </p:nvSpPr>
        <p:spPr>
          <a:xfrm>
            <a:off x="719328" y="1337056"/>
            <a:ext cx="9570720" cy="19250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62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3.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267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从神话故事“嫦娥奔月”到张九龄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的诗句“海上生明月，天涯共此时”，再到朱自清的文</a:t>
            </a:r>
          </a:p>
          <a:p>
            <a:pPr latinLnBrk="1">
              <a:lnSpc>
                <a:spcPts val="45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学作品《荷塘月色》，月亮被赋予了多种寓意。“飞天”</a:t>
            </a:r>
            <a:endParaRPr lang="en-US" altLang="zh-CN" sz="3200"/>
          </a:p>
        </p:txBody>
      </p:sp>
      <p:pic>
        <p:nvPicPr>
          <p:cNvPr id="5" name="QC_5_BD.8_2#1d7c46181?htil=1&amp;vcp=1&amp;vis=1&amp;pid=4cf2c7280&amp;color=0,0,0&amp;tib=255,255,255&amp;iip=1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7371" y="1337056"/>
            <a:ext cx="3352800" cy="7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5_AN.9_1#1d7c46181.bracket?vcp=1&amp;vis=1&amp;pid=4cf2c7280&amp;color=0,0,0&amp;vpa=6&amp;vtp=1"/>
          <p:cNvSpPr/>
          <p:nvPr>
            <p:custDataLst>
              <p:tags r:id="rId5"/>
            </p:custDataLst>
          </p:nvPr>
        </p:nvSpPr>
        <p:spPr>
          <a:xfrm>
            <a:off x="5296621" y="3864948"/>
            <a:ext cx="588433" cy="5365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533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</a:t>
            </a:r>
            <a:endParaRPr lang="en-US" altLang="zh-CN" sz="3200"/>
          </a:p>
        </p:txBody>
      </p:sp>
      <p:sp>
        <p:nvSpPr>
          <p:cNvPr id="7" name="QC_5_BD.8_3#1d7c46181.choices?vcp=1&amp;vis=1&amp;pid=4cf2c7280&amp;color=0,0,0&amp;vtp=1&amp;bbb=1&amp;hs=1"/>
          <p:cNvSpPr/>
          <p:nvPr>
            <p:custDataLst>
              <p:tags r:id="rId6"/>
            </p:custDataLst>
          </p:nvPr>
        </p:nvSpPr>
        <p:spPr>
          <a:xfrm>
            <a:off x="719328" y="4453467"/>
            <a:ext cx="10753344" cy="11111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667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升起的明月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海边的礁石</a:t>
            </a:r>
            <a:endParaRPr lang="en-US" altLang="zh-CN" sz="3200"/>
          </a:p>
          <a:p>
            <a:pPr latinLnBrk="1">
              <a:lnSpc>
                <a:spcPts val="4400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站立的诗人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海边的房屋</a:t>
            </a:r>
            <a:endParaRPr lang="en-US" altLang="zh-CN" sz="3200"/>
          </a:p>
        </p:txBody>
      </p:sp>
      <p:sp>
        <p:nvSpPr>
          <p:cNvPr id="8" name="QC_5_BD.8_2#1d7c46181?htil=1&amp;vcp=1&amp;vis=1&amp;pid=4cf2c7280&amp;color=0,0,0&amp;vtp=1&amp;bbb=1&amp;hb=1&amp;hs=1">
            <a:extLst>
              <a:ext uri="{FF2B5EF4-FFF2-40B4-BE49-F238E27FC236}">
                <a16:creationId xmlns:a16="http://schemas.microsoft.com/office/drawing/2014/main" id="{4796AE0A-085C-3359-3395-B043200ADDF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19328" y="3292094"/>
            <a:ext cx="10752000" cy="11111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兴趣小组依照张九龄的诗绘制了如图所示的一幅图，若以地</a:t>
            </a:r>
          </a:p>
          <a:p>
            <a:pPr latinLnBrk="1">
              <a:lnSpc>
                <a:spcPts val="44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面为参照物，运动的是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AS.10_1#1d7c46181?vcp=1&amp;vis=1&amp;pid=4cf2c7280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28735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海边的礁石、站立的诗人、海边的房屋相对于地面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都没有发生位置的变化，所以以地面为参照物是静止的。升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起的明月相对于地面发生了位置的变化，所以相对于地面是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运动的。</a:t>
            </a:r>
            <a:endParaRPr lang="en-US" altLang="zh-CN" sz="3200"/>
          </a:p>
        </p:txBody>
      </p:sp>
      <p:pic>
        <p:nvPicPr>
          <p:cNvPr id="3" name="QC_5_AS.10_2#1d7c46181?vcp=1&amp;vis=1&amp;pid=4cf2c7280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9408" y="3556677"/>
            <a:ext cx="1853184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object 54">
            <a:hlinkClick r:id="rId7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773526" y="677856"/>
            <a:ext cx="734501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>
                <a:solidFill>
                  <a:schemeClr val="bg1"/>
                </a:solidFill>
              </a:rPr>
              <a:t>第七章 运动和力教案​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一、教学目标​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（一）知识与技能目标​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理解牛顿第一定律的内容，知道物体的惯性，能够用惯性知识解释生活中的相关现象。​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认识二力平衡的条件，会判断物体是否处于二力平衡状态，能根据二力平衡条件分析和解决简单的问题。​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知道摩擦力的存在，了解摩擦力的分类，探究滑动摩擦力的大小与哪些因素有关，并能解释增大和减小摩擦力的方法在生活中的应用。​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（二）过程与方法目标​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通过斜面小车实验，培养学生在实验的基础上进行科学推理的能力，体会理想实验法的科学思想。​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在探究二力平衡条件和影响滑动摩擦力大小因素的过程中，学习运用控制变量法设计实验、收集数据和分析论证，提高学生的科学探究能力和逻辑思维能力。​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通过对生活中运动和力现象的分析，培养学生将物理知识与实际生活相结合的能力，学会用物理知识解决实际问题。​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（三）情感态度与价值观目标​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通过对牛顿第一定律和惯性现象的探究，激发学生对科学的好奇心和求知欲，培养学生敢于质疑、勇于探索的科学精神。​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在小组合作实验探究中，培养学生的团队合作意识和交流能力，让学生体验成功的喜悦，增强学习物理的自信心。​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二、教学重难点​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（一）教学重点​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牛顿第一定律的内容和理解，惯性的概念及应用。​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二力平衡的条件及其应用，会对物体进行简单的受力分析。​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探究影响滑动摩擦力大小的因素，掌握增大和减小摩擦力的方法。​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（二）教学难点​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对牛顿第一定律中 “物体不受力时的运动状态” 的理解，以及理想实验法的科学推理过程。​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区分平衡力和相互作用力，运用二力平衡条件解决实际问题。​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设计实验探究滑动摩擦力的大小与哪些因素有关，以及控制变量法在实验中的正确应用。​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三、教学方法​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讲授法：系统讲解运动和力的基本概念、定律和原理，使学生形成清晰的知识框架。​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实验探究法：组织学生进行斜面小车实验、二力平衡条件探究实验和滑动摩擦力大小探究实验，让学生亲身体验科学探究的过程，培养学生的实践能力和创新精神。​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讨论法：引导学生对实验现象、问题进行讨论，激发学生的思维，促进学生之间的思想碰撞，培养学生的合作交流能力和分析问题的能力。​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案例分析法：通过分析生活中的实际案例，帮助学生理解和应用运动和力的知识，提高学生解决实际问题的能力。​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四、教学过程​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（一）导入新课（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展示一些生活中常见的现象，如汽车急刹车时乘客会向前倾、跳远运动员起跳前要助跑等，引导学生思考这些现象背后的原因，从而引出本节课的主题 </a:t>
            </a:r>
            <a:r>
              <a:rPr lang="en-US" altLang="zh-CN" sz="400">
                <a:solidFill>
                  <a:schemeClr val="bg1"/>
                </a:solidFill>
              </a:rPr>
              <a:t>—— </a:t>
            </a:r>
            <a:r>
              <a:rPr lang="zh-CN" altLang="en-US" sz="400">
                <a:solidFill>
                  <a:schemeClr val="bg1"/>
                </a:solidFill>
              </a:rPr>
              <a:t>运动和力。​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提问学生对运动和力的初步认识，激发学生的学习兴趣和求知欲。​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（二）新课教学​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牛顿第一定律（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验探究：进行斜面小车实验，让同一小车从同一斜面的同一高度由静止滑下，分别在毛巾、棉布和木板表面上运动，观察小车在不同表面上滑行的距离。引导学生思考：小车为什么会停下来？小车滑行的距离与表面的粗糙程度有什么关系？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科学推理：在实验的基础上，引导学生进行科学推理：如果表面绝对光滑，小车受到的阻力为零，它将怎样运动？从而得出牛顿第一定律的内容：一切物体在没有受到力的作用时，总保持静止状态或匀速直线运动状态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理解与应用：详细讲解牛顿第一定律的含义，强调 “一切物体”“没有受到力的作用”“总保持” 等关键词的意义。通过举例让学生理解牛顿第一定律在生活中的应用，如飞机投弹、卫星绕地球运动等。​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惯性（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概念引入：由牛顿第一定律引出惯性的概念：一切物体都有保持原来运动状态不变的性质，这种性质叫做惯性。强调惯性是物体的固有属性，一切物体在任何情况下都具有惯性。​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惯性现象分析：通过演示实验和生活实例，如拍打衣服上的灰尘、汽车启动和刹车时乘客的状态变化等，引导学生运用惯性知识解释这些现象。让学生分组讨论，分析现象中物体原来的运动状态以及后来运动状态改变的原因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二力平衡（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现象引入：展示一些物体处于静止或匀速直线运动状态的图片，如静止在桌面上的书、匀速行驶的汽车等，引导学生思考这些物体受到哪些力的作用，为什么能保持静止或匀速直线运动状态，从而引出二力平衡的概念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二力平衡的条件：组织学生进行实验探究，用小车、钩码、滑轮等器材设计实验，研究二力平衡时两个力的大小、方向、作用点之间的关系。让学生按照实验步骤进行操作，记录实验数据，分析实验结果，得出二力平衡的条件：作用在同一物体上的两个力，如果大小相等、方向相反，并且在同一条直线上，这两个力就彼此平衡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应用与拓展：通过例题和实际问题，让学生学会运用二力平衡条件对物体进行受力分析，判断物体是否处于平衡状态，计算未知力的大小和方向。同时，引导学生区分平衡力和相互作用力，明确它们的异同点。​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摩擦力（</a:t>
            </a:r>
            <a:r>
              <a:rPr lang="en-US" altLang="zh-CN" sz="400">
                <a:solidFill>
                  <a:schemeClr val="bg1"/>
                </a:solidFill>
              </a:rPr>
              <a:t>20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摩擦力的概念：通过让学生用手在桌面上滑动、推桌子等活动，感受摩擦力的存在，从而引出摩擦力的定义：两个互相接触的物体，当它们做相对运动或有相对运动的趋势时，在接触面上会产生一种阻碍相对运动的力，这种力叫做摩擦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摩擦力的分类：介绍摩擦力的分类，包括静摩擦力、滑动摩擦力和滚动摩擦力，通过实例让学生区分不同类型的摩擦力。​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探究影响滑动摩擦力大小的因素：​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提出问题：滑动摩擦力的大小与哪些因素有关？​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猜想假设：引导学生根据生活经验进行猜想，如可能与压力大小、接触面粗糙程度、物体运动速度等因素有关。​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设计实验：组织学生讨论实验方案，确定采用控制变量法进行实验。明确实验中需要控制的变量和改变的变量，选择合适的实验器材，如木块、木板、弹簧测力计、砝码等。​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进行实验：让学生分组进行实验，按照实验步骤操作，记录实验数据。​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分析论证：引导学生对实验数据进行分析，得出滑动摩擦力的大小与压力大小和接触面粗糙程度有关，压力越大，接触面越粗糙，滑动摩擦力越大。​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增大和减小摩擦力的方法：结合生活实例，讲解增大和减小摩擦力的方法，如增大压力、增大接触面的粗糙程度可以增大摩擦力；减小压力、减小接触面的粗糙程度、用滚动代替滑动、使接触面彼此分离等可以减小摩擦力。让学生举例说明在生活中哪些地方需要增大摩擦力，哪些地方需要减小摩擦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（三）课堂小结（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引导学生回顾本节课所学的主要内容，包括牛顿第一定律、惯性、二力平衡和摩擦力的相关知识。​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强调重点知识和易错点，帮助学生梳理知识体系，加深对知识的理解和记忆。​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（四）课堂练习（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展示一些与本节课知识点相关的练习题，包括选择题、填空题、计算题和简答题等。​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让学生独立完成练习，教师巡视指导，及时发现学生存在的问题并进行解答。​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对学生的练习情况进行点评，强调解题思路和方法，帮助学生提高解题能力。​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（五）布置作业（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布置课后作业，包括课本上的练习题和一些拓展性的作业，如让学生观察生活中还有哪些地方应用了运动和力的知识，并写一篇小报告。​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要求学生认真完成作业，下节课进行作业讲解和反馈。​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五、教学反思​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本节课的教学过程中，通过多种教学方法的综合运用，学生对运动和力的知识有了较为深入的理解和掌握。在实验探究环节，学生积极参与，动手能力和探究能力得到了锻炼。但在教学过程中也发现了一些问题，如部分学生对牛顿第一定律的理解还存在困难，在运用二力平衡条件解决实际问题时容易出错。在今后的教学中，应加强对这些重点和难点知识的讲解和练习，关注学生的学习情况，及时调整教学策略，提高教学质量。</a:t>
            </a:r>
          </a:p>
        </p:txBody>
      </p:sp>
      <p:pic>
        <p:nvPicPr>
          <p:cNvPr id="116" name="图片 115">
            <a:extLst>
              <a:ext uri="{FF2B5EF4-FFF2-40B4-BE49-F238E27FC236}">
                <a16:creationId xmlns:a16="http://schemas.microsoft.com/office/drawing/2014/main" id="{99134967-9066-439D-2622-EA023A8084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0" y="0"/>
            <a:ext cx="12205064" cy="6858000"/>
          </a:xfrm>
          <a:prstGeom prst="rect">
            <a:avLst/>
          </a:prstGeom>
        </p:spPr>
      </p:pic>
      <p:pic>
        <p:nvPicPr>
          <p:cNvPr id="117" name="图片 116">
            <a:extLst>
              <a:ext uri="{FF2B5EF4-FFF2-40B4-BE49-F238E27FC236}">
                <a16:creationId xmlns:a16="http://schemas.microsoft.com/office/drawing/2014/main" id="{874B11B6-73AB-4572-A7C7-F5A0B490A1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159" b="97421" l="1851" r="98561">
                        <a14:foregroundMark x1="33242" y1="21032" x2="33242" y2="21032"/>
                        <a14:foregroundMark x1="28855" y1="16071" x2="38999" y2="27381"/>
                      </a14:backgroundRemoval>
                    </a14:imgEffect>
                  </a14:imgLayer>
                </a14:imgProps>
              </a:ext>
            </a:extLst>
          </a:blip>
          <a:srcRect r="75482" b="34528"/>
          <a:stretch>
            <a:fillRect/>
          </a:stretch>
        </p:blipFill>
        <p:spPr>
          <a:xfrm>
            <a:off x="9072146" y="23305"/>
            <a:ext cx="2989169" cy="2757436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5DB54A56-B527-4782-8F1E-81F66267A2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/>
          <a:srcRect l="56750" t="20549" r="8471" b="5314"/>
          <a:stretch>
            <a:fillRect/>
          </a:stretch>
        </p:blipFill>
        <p:spPr>
          <a:xfrm>
            <a:off x="6510762" y="538860"/>
            <a:ext cx="3060186" cy="2205839"/>
          </a:xfrm>
          <a:prstGeom prst="rect">
            <a:avLst/>
          </a:prstGeom>
        </p:spPr>
      </p:pic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65B295A1-12D0-4E66-BF68-2A7220F6A05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680337" y="4397266"/>
            <a:ext cx="669925" cy="2091055"/>
            <a:chOff x="554" y="3826"/>
            <a:chExt cx="1055" cy="3293"/>
          </a:xfrm>
        </p:grpSpPr>
        <p:sp>
          <p:nvSpPr>
            <p:cNvPr id="120" name="矩形: 圆角 7">
              <a:extLst>
                <a:ext uri="{FF2B5EF4-FFF2-40B4-BE49-F238E27FC236}">
                  <a16:creationId xmlns:a16="http://schemas.microsoft.com/office/drawing/2014/main" id="{082A8FB2-88B4-430C-964B-CEEE8D83A67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1" name="流程图: 可选过程 120">
              <a:extLst>
                <a:ext uri="{FF2B5EF4-FFF2-40B4-BE49-F238E27FC236}">
                  <a16:creationId xmlns:a16="http://schemas.microsoft.com/office/drawing/2014/main" id="{FEEB33C7-F66C-4495-AD82-2F2C51677E5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5</a:t>
              </a: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683D6F2-9D44-45F0-983C-E0740E62BC6B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663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课堂检测</a:t>
              </a: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714EB4CC-2938-4646-8A17-C4427476B44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600020" y="4397266"/>
            <a:ext cx="669925" cy="2091055"/>
            <a:chOff x="554" y="3826"/>
            <a:chExt cx="1055" cy="3293"/>
          </a:xfrm>
        </p:grpSpPr>
        <p:sp>
          <p:nvSpPr>
            <p:cNvPr id="124" name="矩形: 圆角 7">
              <a:extLst>
                <a:ext uri="{FF2B5EF4-FFF2-40B4-BE49-F238E27FC236}">
                  <a16:creationId xmlns:a16="http://schemas.microsoft.com/office/drawing/2014/main" id="{26E96C00-CF1E-4FD4-825B-E6CC1526A17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5" name="流程图: 可选过程 124">
              <a:extLst>
                <a:ext uri="{FF2B5EF4-FFF2-40B4-BE49-F238E27FC236}">
                  <a16:creationId xmlns:a16="http://schemas.microsoft.com/office/drawing/2014/main" id="{84099394-45F0-47BF-8FB4-79DD046D81A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4</a:t>
              </a: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EE40274-0B51-4075-A7BA-203BE42B36AC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501675E2-9312-45DB-A2B8-E5423D546A2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702596" y="4397266"/>
            <a:ext cx="669925" cy="2091055"/>
            <a:chOff x="554" y="3826"/>
            <a:chExt cx="1055" cy="3293"/>
          </a:xfrm>
        </p:grpSpPr>
        <p:sp>
          <p:nvSpPr>
            <p:cNvPr id="128" name="矩形: 圆角 7">
              <a:extLst>
                <a:ext uri="{FF2B5EF4-FFF2-40B4-BE49-F238E27FC236}">
                  <a16:creationId xmlns:a16="http://schemas.microsoft.com/office/drawing/2014/main" id="{7EFFCC47-913B-48BD-BCC0-93C59C766CA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9" name="流程图: 可选过程 128">
              <a:extLst>
                <a:ext uri="{FF2B5EF4-FFF2-40B4-BE49-F238E27FC236}">
                  <a16:creationId xmlns:a16="http://schemas.microsoft.com/office/drawing/2014/main" id="{D2166145-074D-4520-A393-3F54899AABE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6</a:t>
              </a: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4F1CDDE8-0491-4193-AFAB-16EB7CC7133B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变式训练</a:t>
              </a: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97D03634-B3F6-44EE-A73F-DEF93CDA75B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732104" y="4397266"/>
            <a:ext cx="669925" cy="2091055"/>
            <a:chOff x="554" y="3826"/>
            <a:chExt cx="1055" cy="3293"/>
          </a:xfrm>
        </p:grpSpPr>
        <p:sp>
          <p:nvSpPr>
            <p:cNvPr id="132" name="矩形: 圆角 7">
              <a:extLst>
                <a:ext uri="{FF2B5EF4-FFF2-40B4-BE49-F238E27FC236}">
                  <a16:creationId xmlns:a16="http://schemas.microsoft.com/office/drawing/2014/main" id="{944DB09C-56E3-4879-A012-98A48CAE878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3" name="流程图: 可选过程 132">
              <a:extLst>
                <a:ext uri="{FF2B5EF4-FFF2-40B4-BE49-F238E27FC236}">
                  <a16:creationId xmlns:a16="http://schemas.microsoft.com/office/drawing/2014/main" id="{848CA787-1D6C-4F41-A613-0B72C882611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7</a:t>
              </a: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1DDEDF09-C5F9-47A8-8B38-5FA1D8E3152F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考试考法</a:t>
              </a: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6865E746-A0BB-4ED6-ACF4-45DDF548299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9710833" y="4397266"/>
            <a:ext cx="669925" cy="2091055"/>
            <a:chOff x="554" y="3826"/>
            <a:chExt cx="1055" cy="3293"/>
          </a:xfrm>
        </p:grpSpPr>
        <p:sp>
          <p:nvSpPr>
            <p:cNvPr id="136" name="矩形: 圆角 7">
              <a:extLst>
                <a:ext uri="{FF2B5EF4-FFF2-40B4-BE49-F238E27FC236}">
                  <a16:creationId xmlns:a16="http://schemas.microsoft.com/office/drawing/2014/main" id="{8127FB7B-BBCD-46CD-9340-0E3258744A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7" name="流程图: 可选过程 136">
              <a:extLst>
                <a:ext uri="{FF2B5EF4-FFF2-40B4-BE49-F238E27FC236}">
                  <a16:creationId xmlns:a16="http://schemas.microsoft.com/office/drawing/2014/main" id="{6B9A7D45-A0FD-4DED-9385-4BB1C074095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8</a:t>
              </a: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6700AD19-CB75-4A27-8D7E-C0D9A4B4766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小结梳理</a:t>
              </a: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3B547A86-E96C-44CB-956E-EC59494F7D5C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41162" y="1884512"/>
            <a:ext cx="3021496" cy="651622"/>
            <a:chOff x="6385560" y="2209799"/>
            <a:chExt cx="3501856" cy="502921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600000" scaled="0"/>
          </a:gradFill>
        </p:grpSpPr>
        <p:sp>
          <p:nvSpPr>
            <p:cNvPr id="140" name="箭头: 五边形 16">
              <a:extLst>
                <a:ext uri="{FF2B5EF4-FFF2-40B4-BE49-F238E27FC236}">
                  <a16:creationId xmlns:a16="http://schemas.microsoft.com/office/drawing/2014/main" id="{65C4C796-42A9-4D15-974B-F30D6D757D9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85560" y="2209799"/>
              <a:ext cx="2529840" cy="502920"/>
            </a:xfrm>
            <a:prstGeom prst="homePlate">
              <a:avLst>
                <a:gd name="adj" fmla="val 58912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spc="225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学习目录</a:t>
              </a:r>
            </a:p>
          </p:txBody>
        </p:sp>
        <p:sp>
          <p:nvSpPr>
            <p:cNvPr id="141" name="箭头: V 形 17">
              <a:extLst>
                <a:ext uri="{FF2B5EF4-FFF2-40B4-BE49-F238E27FC236}">
                  <a16:creationId xmlns:a16="http://schemas.microsoft.com/office/drawing/2014/main" id="{0C37DE8F-906A-4A45-A22C-978B49C6309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53397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2" name="箭头: V 形 18">
              <a:extLst>
                <a:ext uri="{FF2B5EF4-FFF2-40B4-BE49-F238E27FC236}">
                  <a16:creationId xmlns:a16="http://schemas.microsoft.com/office/drawing/2014/main" id="{71865409-B0CA-48F9-8DA6-DB3EBC82924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239405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82B08F8E-E642-4D41-81C1-00B3C60BCB33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2492593" y="4386471"/>
            <a:ext cx="669925" cy="2091055"/>
            <a:chOff x="554" y="3826"/>
            <a:chExt cx="1055" cy="3293"/>
          </a:xfrm>
        </p:grpSpPr>
        <p:sp>
          <p:nvSpPr>
            <p:cNvPr id="144" name="矩形: 圆角 7">
              <a:extLst>
                <a:ext uri="{FF2B5EF4-FFF2-40B4-BE49-F238E27FC236}">
                  <a16:creationId xmlns:a16="http://schemas.microsoft.com/office/drawing/2014/main" id="{9427D0EA-841F-4A69-BF3B-00BE1C570B4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5" name="圆角矩形 8">
              <a:extLst>
                <a:ext uri="{FF2B5EF4-FFF2-40B4-BE49-F238E27FC236}">
                  <a16:creationId xmlns:a16="http://schemas.microsoft.com/office/drawing/2014/main" id="{FF231A83-8E9F-4B1F-98A3-876E910750E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3" y="4018"/>
              <a:ext cx="593" cy="593"/>
            </a:xfrm>
            <a:prstGeom prst="round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1</a:t>
              </a: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AAB1147C-A67C-4B9F-AF22-013B2943380A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641" y="4575"/>
              <a:ext cx="864" cy="25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复习引入</a:t>
              </a:r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9C8C0DC4-F796-4ED2-BAAF-9E595E8698E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511956" y="4397266"/>
            <a:ext cx="669925" cy="2091055"/>
            <a:chOff x="554" y="3826"/>
            <a:chExt cx="1055" cy="3293"/>
          </a:xfrm>
        </p:grpSpPr>
        <p:sp>
          <p:nvSpPr>
            <p:cNvPr id="148" name="矩形: 圆角 7">
              <a:extLst>
                <a:ext uri="{FF2B5EF4-FFF2-40B4-BE49-F238E27FC236}">
                  <a16:creationId xmlns:a16="http://schemas.microsoft.com/office/drawing/2014/main" id="{E9A841D9-47C1-4E5F-B70D-673B2CB1F6E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9" name="流程图: 可选过程 148">
              <a:extLst>
                <a:ext uri="{FF2B5EF4-FFF2-40B4-BE49-F238E27FC236}">
                  <a16:creationId xmlns:a16="http://schemas.microsoft.com/office/drawing/2014/main" id="{08BCACEC-85DD-467D-BBFE-944C6EF799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2</a:t>
              </a:r>
            </a:p>
          </p:txBody>
        </p: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279D78B0-5DEC-42F8-B6F2-4F481DE4F139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5897EF15-CC42-45D6-92EB-F2360872ED5A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4555988" y="4397266"/>
            <a:ext cx="669925" cy="2091055"/>
            <a:chOff x="554" y="3826"/>
            <a:chExt cx="1055" cy="3293"/>
          </a:xfrm>
        </p:grpSpPr>
        <p:sp>
          <p:nvSpPr>
            <p:cNvPr id="152" name="矩形: 圆角 7">
              <a:extLst>
                <a:ext uri="{FF2B5EF4-FFF2-40B4-BE49-F238E27FC236}">
                  <a16:creationId xmlns:a16="http://schemas.microsoft.com/office/drawing/2014/main" id="{16B566C4-246E-4B7B-A82F-5E6EFF3A05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53" name="流程图: 可选过程 152">
              <a:extLst>
                <a:ext uri="{FF2B5EF4-FFF2-40B4-BE49-F238E27FC236}">
                  <a16:creationId xmlns:a16="http://schemas.microsoft.com/office/drawing/2014/main" id="{BC327D9E-984D-46AD-8EAA-8C6B6797AC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3</a:t>
              </a:r>
            </a:p>
          </p:txBody>
        </p: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39E54908-39A7-4E2F-8CF5-8FB19BA7A684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典例讲解</a:t>
              </a:r>
            </a:p>
          </p:txBody>
        </p:sp>
      </p:grpSp>
      <p:pic>
        <p:nvPicPr>
          <p:cNvPr id="155" name="Picture 3">
            <a:extLst>
              <a:ext uri="{FF2B5EF4-FFF2-40B4-BE49-F238E27FC236}">
                <a16:creationId xmlns:a16="http://schemas.microsoft.com/office/drawing/2014/main" id="{ACE5214E-136A-48FB-B173-D06E3A3D3D5F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/>
          <a:stretch>
            <a:fillRect/>
          </a:stretch>
        </p:blipFill>
        <p:spPr bwMode="auto">
          <a:xfrm>
            <a:off x="-814167" y="3463234"/>
            <a:ext cx="3628755" cy="387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  <p:sndAc>
      <p:stSnd>
        <p:snd r:embed="rId4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1_1#f1d9ef78a?vcp=1&amp;vis=1&amp;pid=4cf2c7280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201474"/>
            <a:ext cx="10752672" cy="2122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4.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清晨的天安门广场，五星红旗在庄严的国歌声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中冉冉升起。其中，“五星红旗冉冉升起”所选取的参照物不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恰当的是(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pic>
        <p:nvPicPr>
          <p:cNvPr id="3" name="QC_5_BD.11_1#f1d9ef78a?vcp=1&amp;vis=1&amp;pid=4cf2c7280&amp;color=0,0,0&amp;tib=255,255,255&amp;iip=2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6515" y="1347777"/>
            <a:ext cx="19629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5_AN.12_1#f1d9ef78a.bracket?vcp=1&amp;vis=1&amp;pid=4cf2c7280&amp;color=0,0,0&amp;vpa=7&amp;vtp=1"/>
          <p:cNvSpPr/>
          <p:nvPr>
            <p:custDataLst>
              <p:tags r:id="rId3"/>
            </p:custDataLst>
          </p:nvPr>
        </p:nvSpPr>
        <p:spPr>
          <a:xfrm>
            <a:off x="2655020" y="2676367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</a:t>
            </a:r>
            <a:endParaRPr lang="en-US" altLang="zh-CN" sz="3200"/>
          </a:p>
        </p:txBody>
      </p:sp>
      <p:sp>
        <p:nvSpPr>
          <p:cNvPr id="5" name="QC_5_BD.11_2#f1d9ef78a.choices?vcp=1&amp;vis=1&amp;pid=4cf2c7280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3398827"/>
            <a:ext cx="10753344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  <a:tabLst>
                <a:tab pos="2370441" algn="l"/>
                <a:tab pos="5113405" algn="l"/>
                <a:tab pos="7856370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旗杆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天安门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升旗手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五星红旗</a:t>
            </a:r>
            <a:endParaRPr lang="en-US" altLang="zh-CN" sz="3200"/>
          </a:p>
        </p:txBody>
      </p:sp>
      <p:sp>
        <p:nvSpPr>
          <p:cNvPr id="6" name="QC_5_AS.13_1#f1d9ef78a?vcp=1&amp;vis=1&amp;pid=4cf2c7280&amp;color=0,0,0&amp;vtp=1&amp;bbb=1&amp;hb=1"/>
          <p:cNvSpPr/>
          <p:nvPr>
            <p:custDataLst>
              <p:tags r:id="rId5"/>
            </p:custDataLst>
          </p:nvPr>
        </p:nvSpPr>
        <p:spPr>
          <a:xfrm>
            <a:off x="719328" y="4120611"/>
            <a:ext cx="10753344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判断五星红旗是否运动，不能以五星红旗本身作为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参照物。</a:t>
            </a:r>
            <a:endParaRPr lang="en-US" altLang="zh-CN" sz="3200"/>
          </a:p>
        </p:txBody>
      </p:sp>
      <p:sp>
        <p:nvSpPr>
          <p:cNvPr id="7" name="object 54">
            <a:hlinkClick r:id="rId10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5_BD.14_1#56c3574a1?vcp=1&amp;vis=1&amp;pid=4cf2c7280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657491"/>
                <a:ext cx="10752672" cy="2867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5.</a:t>
                </a:r>
                <a:r>
                  <a:rPr lang="en-US" altLang="zh-CN" sz="3400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1200" kern="0">
                    <a:solidFill>
                      <a:srgbClr val="FFFFFF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                               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2024年5月28日，神舟十八号航天员圆满完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成出舱任务。如图，搭乘机械臂的航天员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已为空间站安装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好空间碎片防护装置，航天员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正在出舱。以空间站为参照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物，安装好的防护装置是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的，航天员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是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5_BD.14_1#56c3574a1?vcp=1&amp;vis=1&amp;pid=4cf2c728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657491"/>
                <a:ext cx="10752672" cy="2867999"/>
              </a:xfrm>
              <a:prstGeom prst="rect">
                <a:avLst/>
              </a:prstGeom>
              <a:blipFill>
                <a:blip r:embed="rId9"/>
                <a:stretch>
                  <a:fillRect l="-2268" r="-1417" b="-89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B_5_BD.14_1#56c3574a1?vcp=1&amp;vis=1&amp;pid=4cf2c7280&amp;color=0,0,0&amp;tib=255,255,255&amp;iip=3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7887" y="654443"/>
            <a:ext cx="2791968" cy="7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4" name="QB_5_BD.14_2#56c3574a1?vcp=1&amp;vis=1&amp;pid=4cf2c7280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2672" y="3706845"/>
            <a:ext cx="4474464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5_AN.15_1#56c3574a1.blank?vcp=1&amp;vis=1&amp;pid=4cf2c7280&amp;color=0,0,0&amp;vpa=8&amp;vtp=1&amp;bbb=1"/>
          <p:cNvSpPr/>
          <p:nvPr>
            <p:custDataLst>
              <p:tags r:id="rId4"/>
            </p:custDataLst>
          </p:nvPr>
        </p:nvSpPr>
        <p:spPr>
          <a:xfrm>
            <a:off x="5211954" y="2826651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静止</a:t>
            </a:r>
            <a:endParaRPr lang="en-US" altLang="zh-CN" sz="3200"/>
          </a:p>
        </p:txBody>
      </p:sp>
      <p:sp>
        <p:nvSpPr>
          <p:cNvPr id="6" name="QB_5_AN.16_1#56c3574a1.blank?vcp=1&amp;vis=1&amp;pid=4cf2c7280&amp;color=0,0,0&amp;vpa=9&amp;vtp=1&amp;bbb=1"/>
          <p:cNvSpPr/>
          <p:nvPr>
            <p:custDataLst>
              <p:tags r:id="rId5"/>
            </p:custDataLst>
          </p:nvPr>
        </p:nvSpPr>
        <p:spPr>
          <a:xfrm>
            <a:off x="9147177" y="2826651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运动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5_AS.17_1#56c3574a1?vcp=1&amp;vis=1&amp;pid=4cf2c7280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849684"/>
                <a:ext cx="10753344" cy="21285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以空间站为参照物，安装好的防护装置相对空间站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的位置不变，是静止的。以空间站为参照物，正在出舱的航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天员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相对空间站的位置不断发生变化，是运动的。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5_AS.17_1#56c3574a1?vcp=1&amp;vis=1&amp;pid=4cf2c728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19328" y="849684"/>
                <a:ext cx="10753344" cy="2128520"/>
              </a:xfrm>
              <a:prstGeom prst="rect">
                <a:avLst/>
              </a:prstGeom>
              <a:blipFill>
                <a:blip r:embed="rId7"/>
                <a:stretch>
                  <a:fillRect l="-2268" r="-680" b="-1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B_5_AS.17_2#56c3574a1?vcp=1&amp;vis=1&amp;pid=4cf2c7280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3760" y="3141780"/>
            <a:ext cx="5376672" cy="273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object 54">
            <a:hlinkClick r:id="rId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61d16c54d?vcp=1&amp;pid=1180c8f21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57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知识点3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运动和静止是相对的</a:t>
            </a:r>
            <a:endParaRPr lang="en-US" altLang="zh-CN" sz="3467"/>
          </a:p>
        </p:txBody>
      </p:sp>
      <p:sp>
        <p:nvSpPr>
          <p:cNvPr id="3" name="QC_5_BD.18_1#486d9f07d?vcp=1&amp;vis=1&amp;pid=61d16c54d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1411647"/>
            <a:ext cx="10753344" cy="1995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6.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采用联合收割机收小麦。在收割过程中，拖拉机和联合收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割机以同样快慢向同一方向行驶，拖拉机装满麦穗后，驶离</a:t>
            </a:r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联合收割机。下列说法正确的是(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5_AN.19_1#486d9f07d.bracket?vcp=1&amp;vis=1&amp;pid=61d16c54d&amp;color=0,0,0&amp;vpa=10&amp;vtp=1"/>
          <p:cNvSpPr/>
          <p:nvPr>
            <p:custDataLst>
              <p:tags r:id="rId3"/>
            </p:custDataLst>
          </p:nvPr>
        </p:nvSpPr>
        <p:spPr>
          <a:xfrm>
            <a:off x="6719021" y="2796117"/>
            <a:ext cx="588433" cy="6000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</a:t>
            </a:r>
            <a:endParaRPr lang="en-US" altLang="zh-CN" sz="3200"/>
          </a:p>
        </p:txBody>
      </p:sp>
      <p:sp>
        <p:nvSpPr>
          <p:cNvPr id="5" name="QC_5_BD.18_2#486d9f07d.choices?vcp=1&amp;vis=1&amp;pid=61d16c54d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3474213"/>
            <a:ext cx="10753344" cy="2690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收割过程，联合收割机相对于拖拉机是静止的</a:t>
            </a:r>
            <a:endParaRPr lang="en-US" altLang="zh-CN" sz="3200"/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收割过程，联合收割机相对于拖拉机是运动的</a:t>
            </a:r>
            <a:endParaRPr lang="en-US" altLang="zh-CN" sz="3200"/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驶离过程，拖拉机相对于联合收割机是静止的</a:t>
            </a:r>
            <a:endParaRPr lang="en-US" altLang="zh-CN" sz="3200"/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驶离过程，拖拉机相对于地面是静止的</a:t>
            </a:r>
            <a:endParaRPr lang="en-US" altLang="zh-CN" sz="3200"/>
          </a:p>
        </p:txBody>
      </p:sp>
      <p:sp>
        <p:nvSpPr>
          <p:cNvPr id="6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20_1#378fbe8c2?vcp=1&amp;vis=1&amp;pid=61d16c54d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811415"/>
            <a:ext cx="10753344" cy="2122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7.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小明查阅资料了解到，高空中的鸟类会对飞机挡风玻璃造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成巨大威胁。鸟与飞机挡风玻璃相撞容易引起玻璃破裂是因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为(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3" name="QC_5_AN.21_1#378fbe8c2.bracket?vcp=1&amp;vis=1&amp;pid=61d16c54d&amp;color=0,0,0&amp;vpa=11&amp;vtp=1"/>
          <p:cNvSpPr/>
          <p:nvPr>
            <p:custDataLst>
              <p:tags r:id="rId2"/>
            </p:custDataLst>
          </p:nvPr>
        </p:nvSpPr>
        <p:spPr>
          <a:xfrm>
            <a:off x="1435821" y="2286308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</a:t>
            </a:r>
            <a:endParaRPr lang="en-US" altLang="zh-CN" sz="3200"/>
          </a:p>
        </p:txBody>
      </p:sp>
      <p:sp>
        <p:nvSpPr>
          <p:cNvPr id="4" name="QC_5_BD.20_2#378fbe8c2.choices?vcp=1&amp;vis=1&amp;pid=61d16c54d&amp;color=0,0,0&amp;vtp=1&amp;bbb=1"/>
          <p:cNvSpPr/>
          <p:nvPr>
            <p:custDataLst>
              <p:tags r:id="rId3"/>
            </p:custDataLst>
          </p:nvPr>
        </p:nvSpPr>
        <p:spPr>
          <a:xfrm>
            <a:off x="719328" y="3017658"/>
            <a:ext cx="10753344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鸟飞行的速度很大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鸟飞行的速度很小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以飞机为参照物，鸟是静止的</a:t>
            </a:r>
            <a:endParaRPr lang="en-US" altLang="zh-CN" sz="3200"/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以飞机为参照物，鸟的速度很大</a:t>
            </a:r>
            <a:endParaRPr lang="en-US" altLang="zh-CN" sz="3200"/>
          </a:p>
        </p:txBody>
      </p:sp>
      <p:sp>
        <p:nvSpPr>
          <p:cNvPr id="5" name="object 54">
            <a:hlinkClick r:id="rId7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5_BD.22_1#031bbe714?htil=2&amp;vcp=1&amp;vis=1&amp;pid=61d16c54d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2224" y="1197283"/>
            <a:ext cx="1995992" cy="280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22_2#031bbe714?htil=2&amp;sp=1&amp;vcp=1&amp;vis=1&amp;pid=61d16c54d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1214215"/>
            <a:ext cx="8534400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8.[2023·佛山期末]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如图为某运动员在北京冬奥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会自由式滑雪女子空中技巧比赛的情景，以滑雪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板为参照物，她是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的；以地面为参照物，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她是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（前两空均填“运动”或“静止”）的；</a:t>
            </a:r>
            <a:endParaRPr lang="en-US" altLang="zh-CN" sz="3200"/>
          </a:p>
        </p:txBody>
      </p:sp>
      <p:sp>
        <p:nvSpPr>
          <p:cNvPr id="4" name="QB_5_AN.23_1#031bbe714.blank?vcp=1&amp;vis=1&amp;pid=61d16c54d&amp;color=0,0,0&amp;vpa=12&amp;vtp=1&amp;bbb=1"/>
          <p:cNvSpPr/>
          <p:nvPr>
            <p:custDataLst>
              <p:tags r:id="rId3"/>
            </p:custDataLst>
          </p:nvPr>
        </p:nvSpPr>
        <p:spPr>
          <a:xfrm>
            <a:off x="3992753" y="2667095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静止</a:t>
            </a:r>
            <a:endParaRPr lang="en-US" altLang="zh-CN" sz="3200"/>
          </a:p>
        </p:txBody>
      </p:sp>
      <p:sp>
        <p:nvSpPr>
          <p:cNvPr id="5" name="QB_5_AN.24_1#031bbe714.blank?vcp=1&amp;vis=1&amp;pid=61d16c54d&amp;color=0,0,0&amp;vpa=13&amp;vtp=1&amp;bbb=1"/>
          <p:cNvSpPr/>
          <p:nvPr>
            <p:custDataLst>
              <p:tags r:id="rId4"/>
            </p:custDataLst>
          </p:nvPr>
        </p:nvSpPr>
        <p:spPr>
          <a:xfrm>
            <a:off x="1554354" y="3383375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运动</a:t>
            </a:r>
            <a:endParaRPr lang="en-US" altLang="zh-CN" sz="3200"/>
          </a:p>
        </p:txBody>
      </p:sp>
      <p:sp>
        <p:nvSpPr>
          <p:cNvPr id="6" name="QB_5_AN.25_1#031bbe714.blank?vcp=1&amp;vis=1&amp;pid=61d16c54d&amp;color=0,0,0&amp;vpa=14&amp;vtp=1&amp;bbb=1"/>
          <p:cNvSpPr/>
          <p:nvPr>
            <p:custDataLst>
              <p:tags r:id="rId5"/>
            </p:custDataLst>
          </p:nvPr>
        </p:nvSpPr>
        <p:spPr>
          <a:xfrm>
            <a:off x="4399825" y="4103041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相对</a:t>
            </a:r>
            <a:endParaRPr lang="en-US" altLang="zh-CN" sz="3200"/>
          </a:p>
        </p:txBody>
      </p:sp>
      <p:sp>
        <p:nvSpPr>
          <p:cNvPr id="7" name="QB_5_AN.26_1#031bbe714.blank?vcp=1&amp;vis=1&amp;pid=61d16c54d&amp;color=0,0,0&amp;vpa=15&amp;vtp=1&amp;bbb=1"/>
          <p:cNvSpPr/>
          <p:nvPr>
            <p:custDataLst>
              <p:tags r:id="rId6"/>
            </p:custDataLst>
          </p:nvPr>
        </p:nvSpPr>
        <p:spPr>
          <a:xfrm>
            <a:off x="9276626" y="4103041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属于</a:t>
            </a:r>
            <a:endParaRPr lang="en-US" altLang="zh-CN" sz="3200"/>
          </a:p>
        </p:txBody>
      </p:sp>
      <p:sp>
        <p:nvSpPr>
          <p:cNvPr id="8" name="QB_5_BD.22_2#031bbe714?htil=2&amp;sp=1&amp;vcp=1&amp;vis=1&amp;pid=61d16c54d&amp;color=0,0,0&amp;vtp=1&amp;bt=1&amp;bbb=1&amp;hb=1&amp;hs=1">
            <a:extLst>
              <a:ext uri="{FF2B5EF4-FFF2-40B4-BE49-F238E27FC236}">
                <a16:creationId xmlns:a16="http://schemas.microsoft.com/office/drawing/2014/main" id="{7A13CC59-AD8A-765C-6481-09112E5ACCF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20000" y="4140295"/>
            <a:ext cx="10752000" cy="1383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这表明运动和静止是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的，而她在空中下落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（填“属于”或“不属于”）机械运动。</a:t>
            </a:r>
            <a:endParaRPr lang="en-US" altLang="zh-CN" sz="3200"/>
          </a:p>
        </p:txBody>
      </p:sp>
      <p:sp>
        <p:nvSpPr>
          <p:cNvPr id="9" name="object 54">
            <a:hlinkClick r:id="rId12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27_1#66de52324?vcp=1&amp;vis=1&amp;pid=41fbaa329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536449"/>
            <a:ext cx="10752672" cy="1140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8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9.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中华古诗词词句优美，蕴含了丰富的物</a:t>
            </a:r>
          </a:p>
          <a:p>
            <a:pPr latinLnBrk="1">
              <a:lnSpc>
                <a:spcPts val="45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理知识。下列说法不正确的是(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pic>
        <p:nvPicPr>
          <p:cNvPr id="3" name="QC_4_BD.27_1#66de52324?vcp=1&amp;vis=1&amp;pid=41fbaa329&amp;color=0,0,0&amp;tib=255,255,255&amp;iip=4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7851" y="621792"/>
            <a:ext cx="2987040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C_4_AN.28_1#66de52324.bracket?vcp=1&amp;vis=1&amp;pid=41fbaa329&amp;color=0,0,0&amp;vpa=16&amp;vtp=1"/>
          <p:cNvSpPr/>
          <p:nvPr>
            <p:custDataLst>
              <p:tags r:id="rId3"/>
            </p:custDataLst>
          </p:nvPr>
        </p:nvSpPr>
        <p:spPr>
          <a:xfrm>
            <a:off x="6312621" y="1120649"/>
            <a:ext cx="588433" cy="5492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</a:t>
            </a:r>
            <a:endParaRPr lang="en-US" altLang="zh-CN" sz="3200"/>
          </a:p>
        </p:txBody>
      </p:sp>
      <p:sp>
        <p:nvSpPr>
          <p:cNvPr id="5" name="QC_4_BD.27_2#66de52324.choices?vcp=1&amp;vis=1&amp;pid=41fbaa329&amp;color=0,0,0&amp;vtp=1&amp;bbb=1&amp;hb=1"/>
          <p:cNvSpPr/>
          <p:nvPr>
            <p:custDataLst>
              <p:tags r:id="rId4"/>
            </p:custDataLst>
          </p:nvPr>
        </p:nvSpPr>
        <p:spPr>
          <a:xfrm>
            <a:off x="719328" y="1738546"/>
            <a:ext cx="10753344" cy="42578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8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“忽然月羞躲云中，原是晚云遮明月”中的“月羞躲云中”是</a:t>
            </a:r>
          </a:p>
          <a:p>
            <a:pPr latinLnBrk="1">
              <a:lnSpc>
                <a:spcPts val="48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以月亮为参照物的</a:t>
            </a:r>
            <a:endParaRPr lang="en-US" altLang="zh-CN" sz="3200"/>
          </a:p>
          <a:p>
            <a:pPr latinLnBrk="1">
              <a:lnSpc>
                <a:spcPts val="49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“问君能有几多愁？恰似一江春水向东流”中的“水向东流”</a:t>
            </a:r>
          </a:p>
          <a:p>
            <a:pPr latinLnBrk="1">
              <a:lnSpc>
                <a:spcPts val="48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是以河岸为参照物的</a:t>
            </a:r>
            <a:endParaRPr lang="en-US" altLang="zh-CN" sz="3200"/>
          </a:p>
          <a:p>
            <a:pPr latinLnBrk="1">
              <a:lnSpc>
                <a:spcPts val="4933"/>
              </a:lnSpc>
            </a:pPr>
            <a:r>
              <a:rPr lang="en-US" altLang="zh-CN" sz="3200" spc="-133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 spc="-1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 spc="-133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“不疑行舫动，唯看远树来”中的“远树来”是以船为参照物的</a:t>
            </a:r>
            <a:endParaRPr lang="en-US" altLang="zh-CN" sz="3200" spc="-133"/>
          </a:p>
          <a:p>
            <a:pPr latinLnBrk="1">
              <a:lnSpc>
                <a:spcPts val="49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“仔细看山山不动，是船行”有力地说明了运动和静止的相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对性</a:t>
            </a:r>
            <a:endParaRPr lang="en-US" altLang="zh-CN" sz="3200"/>
          </a:p>
        </p:txBody>
      </p:sp>
      <p:pic>
        <p:nvPicPr>
          <p:cNvPr id="6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 flipH="1">
            <a:off x="12522200" y="102489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AS.29_1#66de52324?vcp=1&amp;vis=1&amp;pid=41fbaa329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2775470"/>
            <a:ext cx="10753344" cy="11588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800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“月羞躲云中”说明月亮相对于云是运动的，这是以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云为参照物的，故A错误。</a:t>
            </a:r>
            <a:endParaRPr lang="en-US" altLang="zh-CN" sz="3200"/>
          </a:p>
        </p:txBody>
      </p:sp>
      <p:sp>
        <p:nvSpPr>
          <p:cNvPr id="3" name="object 54">
            <a:hlinkClick r:id="rId5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4_BD.30_1#2b3a81abb?htil=3&amp;vcp=1&amp;vis=1&amp;pid=41fbaa329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2304" y="597408"/>
            <a:ext cx="5193792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4_BD.30_2#2b3a81abb?htil=3&amp;sp=1&amp;vcp=1&amp;vis=1&amp;pid=41fbaa329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536449"/>
            <a:ext cx="5376672" cy="19888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10.如图所示的漫画是描述警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车追犯罪嫌疑人车的两个镜头。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请根据漫画回答：</a:t>
            </a:r>
            <a:endParaRPr lang="en-US" altLang="zh-CN" sz="3200"/>
          </a:p>
        </p:txBody>
      </p:sp>
      <p:sp>
        <p:nvSpPr>
          <p:cNvPr id="4" name="QB_5_BD.31_1#b3390ee7f?vcp=1&amp;vis=1&amp;pid=2b3a81abb&amp;color=0,0,0&amp;vtp=1&amp;bbb=1&amp;hb=1&amp;hs=1"/>
          <p:cNvSpPr/>
          <p:nvPr>
            <p:custDataLst>
              <p:tags r:id="rId3"/>
            </p:custDataLst>
          </p:nvPr>
        </p:nvSpPr>
        <p:spPr>
          <a:xfrm>
            <a:off x="719328" y="2605109"/>
            <a:ext cx="10753344" cy="19885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（1）若以警车为参照物，犯罪嫌疑人车是向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运动的；</a:t>
            </a:r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若以犯罪嫌疑人车为参照物，警车是向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运动的。</a:t>
            </a:r>
          </a:p>
          <a:p>
            <a:pPr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（均填“前”或“后”）</a:t>
            </a:r>
            <a:endParaRPr lang="en-US" altLang="zh-CN" sz="3200"/>
          </a:p>
        </p:txBody>
      </p:sp>
      <p:sp>
        <p:nvSpPr>
          <p:cNvPr id="5" name="QB_5_AN.32_1#b3390ee7f.blank?vcp=1&amp;vis=1&amp;pid=2b3a81abb&amp;color=0,0,0&amp;vpa=17&amp;vtp=1"/>
          <p:cNvSpPr/>
          <p:nvPr>
            <p:custDataLst>
              <p:tags r:id="rId4"/>
            </p:custDataLst>
          </p:nvPr>
        </p:nvSpPr>
        <p:spPr>
          <a:xfrm>
            <a:off x="8666353" y="2556086"/>
            <a:ext cx="700617" cy="60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后</a:t>
            </a:r>
            <a:endParaRPr lang="en-US" altLang="zh-CN" sz="3200"/>
          </a:p>
        </p:txBody>
      </p:sp>
      <p:sp>
        <p:nvSpPr>
          <p:cNvPr id="6" name="QB_5_AN.33_1#b3390ee7f.blank?vcp=1&amp;vis=1&amp;pid=2b3a81abb&amp;color=0,0,0&amp;vpa=18&amp;vtp=1"/>
          <p:cNvSpPr/>
          <p:nvPr>
            <p:custDataLst>
              <p:tags r:id="rId5"/>
            </p:custDataLst>
          </p:nvPr>
        </p:nvSpPr>
        <p:spPr>
          <a:xfrm>
            <a:off x="7650354" y="3250354"/>
            <a:ext cx="700617" cy="60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前</a:t>
            </a:r>
            <a:endParaRPr lang="en-US" altLang="zh-CN" sz="3200"/>
          </a:p>
        </p:txBody>
      </p:sp>
      <p:sp>
        <p:nvSpPr>
          <p:cNvPr id="7" name="QB_5_BD.34_1#e3d43d747?vcp=1&amp;vis=1&amp;pid=2b3a81abb&amp;color=0,0,0&amp;vtp=1&amp;bbb=1&amp;hb=1&amp;hs=1"/>
          <p:cNvSpPr/>
          <p:nvPr>
            <p:custDataLst>
              <p:tags r:id="rId6"/>
            </p:custDataLst>
          </p:nvPr>
        </p:nvSpPr>
        <p:spPr>
          <a:xfrm>
            <a:off x="719328" y="4667590"/>
            <a:ext cx="10753344" cy="13016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（2）你估计犯罪嫌疑人是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（填“能”或“不能”）逃脱的，</a:t>
            </a:r>
          </a:p>
          <a:p>
            <a:pPr latinLnBrk="1">
              <a:lnSpc>
                <a:spcPts val="53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因为两车的距离将越来越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8" name="QB_5_AN.35_1#e3d43d747.blank?vcp=1&amp;vis=1&amp;pid=2b3a81abb&amp;color=0,0,0&amp;vpa=19&amp;vtp=1&amp;bbb=1"/>
          <p:cNvSpPr/>
          <p:nvPr>
            <p:custDataLst>
              <p:tags r:id="rId7"/>
            </p:custDataLst>
          </p:nvPr>
        </p:nvSpPr>
        <p:spPr>
          <a:xfrm>
            <a:off x="5415154" y="4618567"/>
            <a:ext cx="1107017" cy="60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不能</a:t>
            </a:r>
            <a:endParaRPr lang="en-US" altLang="zh-CN" sz="3200"/>
          </a:p>
        </p:txBody>
      </p:sp>
      <p:sp>
        <p:nvSpPr>
          <p:cNvPr id="9" name="QB_5_AN.36_1#e3d43d747.blank?vcp=1&amp;vis=1&amp;pid=2b3a81abb&amp;color=0,0,0&amp;vpa=20&amp;vtp=1"/>
          <p:cNvSpPr/>
          <p:nvPr>
            <p:custDataLst>
              <p:tags r:id="rId8"/>
            </p:custDataLst>
          </p:nvPr>
        </p:nvSpPr>
        <p:spPr>
          <a:xfrm>
            <a:off x="5211954" y="5299627"/>
            <a:ext cx="700617" cy="6002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近</a:t>
            </a:r>
            <a:endParaRPr lang="en-US" altLang="zh-CN" sz="3200"/>
          </a:p>
        </p:txBody>
      </p:sp>
      <p:sp>
        <p:nvSpPr>
          <p:cNvPr id="10" name="object 54">
            <a:hlinkClick r:id="rId13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8" grpId="0" uiExpand="1" build="p" animBg="1"/>
      <p:bldP spid="9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4_BD.37_1#fa8c9503a?htil=4&amp;vcp=1&amp;vis=1&amp;pid=41fbaa329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560" y="597408"/>
            <a:ext cx="5193792" cy="23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4_BD.37_2#fa8c9503a?htil=4&amp;sp=1&amp;vcp=1&amp;vis=1&amp;pid=41fbaa329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536449"/>
            <a:ext cx="5376672" cy="18025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9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11.观察图中的烟和小旗，关于</a:t>
            </a:r>
          </a:p>
          <a:p>
            <a:pPr latinLnBrk="1">
              <a:lnSpc>
                <a:spcPts val="49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甲、乙两车相对于房子的运动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情况，回答下列问题：</a:t>
            </a:r>
            <a:endParaRPr lang="en-US" altLang="zh-CN" sz="3200"/>
          </a:p>
        </p:txBody>
      </p:sp>
      <p:sp>
        <p:nvSpPr>
          <p:cNvPr id="4" name="QB_5_BD.38_1#ec80c58a3?htil=4&amp;vcp=1&amp;vis=1&amp;pid=fa8c9503a&amp;color=0,0,0&amp;vtp=1&amp;bbb=1&amp;hb=1&amp;hs=1"/>
          <p:cNvSpPr/>
          <p:nvPr>
            <p:custDataLst>
              <p:tags r:id="rId3"/>
            </p:custDataLst>
          </p:nvPr>
        </p:nvSpPr>
        <p:spPr>
          <a:xfrm>
            <a:off x="719328" y="2386077"/>
            <a:ext cx="5376672" cy="18023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9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（1）当时空气中的风向是</a:t>
            </a:r>
          </a:p>
          <a:p>
            <a:pPr latinLnBrk="1">
              <a:lnSpc>
                <a:spcPts val="4933"/>
              </a:lnSpc>
            </a:pP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（填“向左”“向右”或“无</a:t>
            </a:r>
          </a:p>
          <a:p>
            <a:pPr latinLnBrk="1">
              <a:lnSpc>
                <a:spcPts val="46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风”）的。</a:t>
            </a:r>
            <a:endParaRPr lang="en-US" altLang="zh-CN" sz="3200"/>
          </a:p>
        </p:txBody>
      </p:sp>
      <p:sp>
        <p:nvSpPr>
          <p:cNvPr id="5" name="QB_5_AN.39_1#ec80c58a3.blank?vcp=1&amp;vis=1&amp;pid=fa8c9503a&amp;color=0,0,0&amp;vpa=21&amp;vtp=1&amp;bbb=1"/>
          <p:cNvSpPr/>
          <p:nvPr>
            <p:custDataLst>
              <p:tags r:id="rId4"/>
            </p:custDataLst>
          </p:nvPr>
        </p:nvSpPr>
        <p:spPr>
          <a:xfrm>
            <a:off x="741554" y="2973833"/>
            <a:ext cx="1107017" cy="5494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向左</a:t>
            </a:r>
            <a:endParaRPr lang="en-US" altLang="zh-CN" sz="3200"/>
          </a:p>
        </p:txBody>
      </p:sp>
      <p:sp>
        <p:nvSpPr>
          <p:cNvPr id="6" name="QB_5_BD.40_1#c7dc0f69d?vcp=1&amp;vis=1&amp;pid=fa8c9503a&amp;color=0,0,0&amp;vtp=1&amp;bbb=1&amp;hb=1&amp;hs=1"/>
          <p:cNvSpPr/>
          <p:nvPr>
            <p:custDataLst>
              <p:tags r:id="rId5"/>
            </p:custDataLst>
          </p:nvPr>
        </p:nvSpPr>
        <p:spPr>
          <a:xfrm>
            <a:off x="719328" y="4232064"/>
            <a:ext cx="10753344" cy="18096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9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（2）相对于房子，甲车可能是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的，也可能是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</a:p>
          <a:p>
            <a:pPr latinLnBrk="1">
              <a:lnSpc>
                <a:spcPts val="49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的，甲车可能正向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运动，甲车还可能正向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运动，但</a:t>
            </a:r>
          </a:p>
          <a:p>
            <a:pPr latinLnBrk="1">
              <a:lnSpc>
                <a:spcPts val="48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运动速度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（填“大于”或“小于”）风速。</a:t>
            </a:r>
            <a:endParaRPr lang="en-US" altLang="zh-CN" sz="3200"/>
          </a:p>
        </p:txBody>
      </p:sp>
      <p:sp>
        <p:nvSpPr>
          <p:cNvPr id="7" name="QB_5_AN.41_1#c7dc0f69d.blank?vcp=1&amp;vis=1&amp;pid=fa8c9503a&amp;color=0,0,0&amp;vpa=22&amp;vtp=1&amp;bbb=1"/>
          <p:cNvSpPr/>
          <p:nvPr>
            <p:custDataLst>
              <p:tags r:id="rId6"/>
            </p:custDataLst>
          </p:nvPr>
        </p:nvSpPr>
        <p:spPr>
          <a:xfrm>
            <a:off x="6227954" y="4193286"/>
            <a:ext cx="1107017" cy="5494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静止</a:t>
            </a:r>
            <a:endParaRPr lang="en-US" altLang="zh-CN" sz="3200"/>
          </a:p>
        </p:txBody>
      </p:sp>
      <p:sp>
        <p:nvSpPr>
          <p:cNvPr id="8" name="QB_5_AN.42_1#c7dc0f69d.blank?vcp=1&amp;vis=1&amp;pid=fa8c9503a&amp;color=0,0,0&amp;vpa=23&amp;vtp=1&amp;bbb=1"/>
          <p:cNvSpPr/>
          <p:nvPr>
            <p:custDataLst>
              <p:tags r:id="rId7"/>
            </p:custDataLst>
          </p:nvPr>
        </p:nvSpPr>
        <p:spPr>
          <a:xfrm>
            <a:off x="9885553" y="4193286"/>
            <a:ext cx="1107017" cy="5494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运动</a:t>
            </a:r>
            <a:endParaRPr lang="en-US" altLang="zh-CN" sz="3200"/>
          </a:p>
        </p:txBody>
      </p:sp>
      <p:sp>
        <p:nvSpPr>
          <p:cNvPr id="9" name="QB_5_AN.43_1#c7dc0f69d.blank?vcp=1&amp;vis=1&amp;pid=fa8c9503a&amp;color=0,0,0&amp;vpa=24&amp;vtp=1"/>
          <p:cNvSpPr/>
          <p:nvPr>
            <p:custDataLst>
              <p:tags r:id="rId8"/>
            </p:custDataLst>
          </p:nvPr>
        </p:nvSpPr>
        <p:spPr>
          <a:xfrm>
            <a:off x="3992753" y="4819819"/>
            <a:ext cx="700617" cy="5494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右</a:t>
            </a:r>
            <a:endParaRPr lang="en-US" altLang="zh-CN" sz="3200"/>
          </a:p>
        </p:txBody>
      </p:sp>
      <p:sp>
        <p:nvSpPr>
          <p:cNvPr id="10" name="QB_5_AN.44_1#c7dc0f69d.blank?vcp=1&amp;vis=1&amp;pid=fa8c9503a&amp;color=0,0,0&amp;vpa=25&amp;vtp=1"/>
          <p:cNvSpPr/>
          <p:nvPr>
            <p:custDataLst>
              <p:tags r:id="rId9"/>
            </p:custDataLst>
          </p:nvPr>
        </p:nvSpPr>
        <p:spPr>
          <a:xfrm>
            <a:off x="8869553" y="4819819"/>
            <a:ext cx="700617" cy="5494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左</a:t>
            </a:r>
            <a:endParaRPr lang="en-US" altLang="zh-CN" sz="3200"/>
          </a:p>
        </p:txBody>
      </p:sp>
      <p:sp>
        <p:nvSpPr>
          <p:cNvPr id="11" name="QB_5_AN.45_1#c7dc0f69d.blank?vcp=1&amp;vis=1&amp;pid=fa8c9503a&amp;color=0,0,0&amp;vpa=26&amp;vtp=1&amp;bbb=1"/>
          <p:cNvSpPr/>
          <p:nvPr>
            <p:custDataLst>
              <p:tags r:id="rId10"/>
            </p:custDataLst>
          </p:nvPr>
        </p:nvSpPr>
        <p:spPr>
          <a:xfrm>
            <a:off x="2367153" y="5430605"/>
            <a:ext cx="1107017" cy="5494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小于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文本框 99"/>
          <p:cNvSpPr txBox="1"/>
          <p:nvPr>
            <p:custDataLst>
              <p:tags r:id="rId1"/>
            </p:custDataLst>
          </p:nvPr>
        </p:nvSpPr>
        <p:spPr>
          <a:xfrm>
            <a:off x="2503488" y="5818188"/>
            <a:ext cx="76454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 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自然界中形形色色的运动</a:t>
            </a:r>
          </a:p>
        </p:txBody>
      </p:sp>
      <p:sp>
        <p:nvSpPr>
          <p:cNvPr id="39938" name="文本框 4103"/>
          <p:cNvSpPr txBox="1"/>
          <p:nvPr>
            <p:custDataLst>
              <p:tags r:id="rId2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  <p:grpSp>
        <p:nvGrpSpPr>
          <p:cNvPr id="39939" name="组合 3"/>
          <p:cNvGrpSpPr/>
          <p:nvPr>
            <p:custDataLst>
              <p:tags r:id="rId3"/>
            </p:custDataLst>
          </p:nvPr>
        </p:nvGrpSpPr>
        <p:grpSpPr>
          <a:xfrm>
            <a:off x="1873250" y="731838"/>
            <a:ext cx="1714500" cy="500062"/>
            <a:chOff x="1076" y="1998"/>
            <a:chExt cx="2699" cy="788"/>
          </a:xfrm>
        </p:grpSpPr>
        <p:sp>
          <p:nvSpPr>
            <p:cNvPr id="5" name="流程图: 文档 4"/>
            <p:cNvSpPr/>
            <p:nvPr>
              <p:custDataLst>
                <p:tags r:id="rId5"/>
              </p:custDataLst>
            </p:nvPr>
          </p:nvSpPr>
          <p:spPr>
            <a:xfrm>
              <a:off x="1076" y="2071"/>
              <a:ext cx="2632" cy="715"/>
            </a:xfrm>
            <a:prstGeom prst="flowChartDocumen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文本框 4101"/>
            <p:cNvSpPr txBox="1"/>
            <p:nvPr>
              <p:custDataLst>
                <p:tags r:id="rId6"/>
              </p:custDataLst>
            </p:nvPr>
          </p:nvSpPr>
          <p:spPr>
            <a:xfrm>
              <a:off x="1076" y="1998"/>
              <a:ext cx="2699" cy="7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300" b="1" i="0" u="none" strike="noStrike" kern="1200" cap="none" spc="0" normalizeH="0" baseline="0" noProof="0">
                  <a:ln>
                    <a:noFill/>
                  </a:ln>
                  <a:solidFill>
                    <a:srgbClr val="D6F5F5"/>
                  </a:solidFill>
                  <a:effectLst/>
                  <a:uLnTx/>
                  <a:uFillTx/>
                  <a:latin typeface="宋体" panose="02010600030101010101" pitchFamily="2" charset="-122"/>
                  <a:ea typeface="幼圆" panose="02010509060101010101" pitchFamily="49" charset="-122"/>
                  <a:cs typeface="+mn-cs"/>
                </a:rPr>
                <a:t>观察与思考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9942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797050" y="1516063"/>
            <a:ext cx="8597900" cy="4084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5_BD.46_1#13339118d?vcp=1&amp;vis=1&amp;pid=fa8c9503a&amp;color=0,0,0&amp;vtp=1&amp;bt=1&amp;bbb=1"/>
          <p:cNvSpPr/>
          <p:nvPr>
            <p:custDataLst>
              <p:tags r:id="rId1"/>
            </p:custDataLst>
          </p:nvPr>
        </p:nvSpPr>
        <p:spPr>
          <a:xfrm>
            <a:off x="719329" y="1813530"/>
            <a:ext cx="10962217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（3）乙车的运动情形是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3" name="QB_5_AN.47_1#13339118d.blank?vcp=1&amp;vis=1&amp;pid=fa8c9503a&amp;color=0,0,0&amp;vpa=27&amp;vtp=1&amp;bbb=1"/>
          <p:cNvSpPr/>
          <p:nvPr>
            <p:custDataLst>
              <p:tags r:id="rId2"/>
            </p:custDataLst>
          </p:nvPr>
        </p:nvSpPr>
        <p:spPr>
          <a:xfrm>
            <a:off x="5008754" y="1747489"/>
            <a:ext cx="59838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一定向左运动，且车速大于风速</a:t>
            </a:r>
            <a:endParaRPr lang="en-US" altLang="zh-CN" sz="3200"/>
          </a:p>
        </p:txBody>
      </p:sp>
      <p:pic>
        <p:nvPicPr>
          <p:cNvPr id="4" name="QO_4_BD.46_2#13339118d?vcp=1&amp;vis=1&amp;pid=fa8c9503a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4720" y="2615829"/>
            <a:ext cx="5254752" cy="23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2"/>
          <p:cNvSpPr txBox="1"/>
          <p:nvPr>
            <p:custDataLst>
              <p:tags r:id="rId1"/>
            </p:custDataLst>
          </p:nvPr>
        </p:nvSpPr>
        <p:spPr>
          <a:xfrm>
            <a:off x="5032375" y="2614613"/>
            <a:ext cx="1584325" cy="460375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动与静</a:t>
            </a:r>
          </a:p>
        </p:txBody>
      </p:sp>
      <p:sp>
        <p:nvSpPr>
          <p:cNvPr id="78851" name="Text Box 3"/>
          <p:cNvSpPr txBox="1"/>
          <p:nvPr>
            <p:custDataLst>
              <p:tags r:id="rId2"/>
            </p:custDataLst>
          </p:nvPr>
        </p:nvSpPr>
        <p:spPr>
          <a:xfrm>
            <a:off x="4889500" y="1773238"/>
            <a:ext cx="1800225" cy="460375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机械运动</a:t>
            </a:r>
          </a:p>
        </p:txBody>
      </p:sp>
      <p:sp>
        <p:nvSpPr>
          <p:cNvPr id="78852" name="Text Box 4"/>
          <p:cNvSpPr txBox="1"/>
          <p:nvPr>
            <p:custDataLst>
              <p:tags r:id="rId3"/>
            </p:custDataLst>
          </p:nvPr>
        </p:nvSpPr>
        <p:spPr>
          <a:xfrm>
            <a:off x="5105400" y="3940175"/>
            <a:ext cx="1223963" cy="460375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参照物</a:t>
            </a:r>
          </a:p>
        </p:txBody>
      </p:sp>
      <p:sp>
        <p:nvSpPr>
          <p:cNvPr id="78853" name="Text Box 5"/>
          <p:cNvSpPr txBox="1"/>
          <p:nvPr>
            <p:custDataLst>
              <p:tags r:id="rId4"/>
            </p:custDataLst>
          </p:nvPr>
        </p:nvSpPr>
        <p:spPr>
          <a:xfrm>
            <a:off x="3233738" y="944563"/>
            <a:ext cx="5545137" cy="460375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一个物体相对于另一个物体位置的改变</a:t>
            </a:r>
          </a:p>
        </p:txBody>
      </p:sp>
      <p:sp>
        <p:nvSpPr>
          <p:cNvPr id="78854" name="Text Box 6"/>
          <p:cNvSpPr txBox="1"/>
          <p:nvPr>
            <p:custDataLst>
              <p:tags r:id="rId5"/>
            </p:custDataLst>
          </p:nvPr>
        </p:nvSpPr>
        <p:spPr>
          <a:xfrm>
            <a:off x="4889500" y="5135563"/>
            <a:ext cx="2087563" cy="768350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事先被选定作为标准的物体</a:t>
            </a:r>
          </a:p>
        </p:txBody>
      </p:sp>
      <p:sp>
        <p:nvSpPr>
          <p:cNvPr id="78855" name="Text Box 7"/>
          <p:cNvSpPr txBox="1"/>
          <p:nvPr>
            <p:custDataLst>
              <p:tags r:id="rId6"/>
            </p:custDataLst>
          </p:nvPr>
        </p:nvSpPr>
        <p:spPr>
          <a:xfrm>
            <a:off x="7339013" y="3448050"/>
            <a:ext cx="2519362" cy="14452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如果一个物体相对于参照物的位置没有发生改变，则称这个物体是静止的</a:t>
            </a:r>
          </a:p>
        </p:txBody>
      </p:sp>
      <p:sp>
        <p:nvSpPr>
          <p:cNvPr id="78856" name="AutoShape 8"/>
          <p:cNvSpPr/>
          <p:nvPr>
            <p:custDataLst>
              <p:tags r:id="rId7"/>
            </p:custDataLst>
          </p:nvPr>
        </p:nvSpPr>
        <p:spPr>
          <a:xfrm>
            <a:off x="5608638" y="3071813"/>
            <a:ext cx="360362" cy="865187"/>
          </a:xfrm>
          <a:prstGeom prst="downArrow">
            <a:avLst>
              <a:gd name="adj1" fmla="val 50000"/>
              <a:gd name="adj2" fmla="val 59955"/>
            </a:avLst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8857" name="AutoShape 9"/>
          <p:cNvSpPr/>
          <p:nvPr>
            <p:custDataLst>
              <p:tags r:id="rId8"/>
            </p:custDataLst>
          </p:nvPr>
        </p:nvSpPr>
        <p:spPr>
          <a:xfrm>
            <a:off x="5608638" y="4406900"/>
            <a:ext cx="360362" cy="649288"/>
          </a:xfrm>
          <a:prstGeom prst="downArrow">
            <a:avLst>
              <a:gd name="adj1" fmla="val 50000"/>
              <a:gd name="adj2" fmla="val 44994"/>
            </a:avLst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8858" name="AutoShape 10"/>
          <p:cNvSpPr/>
          <p:nvPr>
            <p:custDataLst>
              <p:tags r:id="rId9"/>
            </p:custDataLst>
          </p:nvPr>
        </p:nvSpPr>
        <p:spPr>
          <a:xfrm rot="5400000">
            <a:off x="4697413" y="3935413"/>
            <a:ext cx="360362" cy="407987"/>
          </a:xfrm>
          <a:prstGeom prst="downArrow">
            <a:avLst>
              <a:gd name="adj1" fmla="val 50000"/>
              <a:gd name="adj2" fmla="val 28272"/>
            </a:avLst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8859" name="AutoShape 11"/>
          <p:cNvSpPr/>
          <p:nvPr>
            <p:custDataLst>
              <p:tags r:id="rId10"/>
            </p:custDataLst>
          </p:nvPr>
        </p:nvSpPr>
        <p:spPr>
          <a:xfrm rot="-5400000">
            <a:off x="6653213" y="3667125"/>
            <a:ext cx="360362" cy="1008063"/>
          </a:xfrm>
          <a:prstGeom prst="downArrow">
            <a:avLst>
              <a:gd name="adj1" fmla="val 50000"/>
              <a:gd name="adj2" fmla="val 69856"/>
            </a:avLst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8860" name="AutoShape 12"/>
          <p:cNvSpPr/>
          <p:nvPr>
            <p:custDataLst>
              <p:tags r:id="rId11"/>
            </p:custDataLst>
          </p:nvPr>
        </p:nvSpPr>
        <p:spPr>
          <a:xfrm rot="10800000">
            <a:off x="5608638" y="2208213"/>
            <a:ext cx="360362" cy="433387"/>
          </a:xfrm>
          <a:prstGeom prst="downArrow">
            <a:avLst>
              <a:gd name="adj1" fmla="val 50000"/>
              <a:gd name="adj2" fmla="val 30032"/>
            </a:avLst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8861" name="AutoShape 13"/>
          <p:cNvSpPr/>
          <p:nvPr>
            <p:custDataLst>
              <p:tags r:id="rId12"/>
            </p:custDataLst>
          </p:nvPr>
        </p:nvSpPr>
        <p:spPr>
          <a:xfrm rot="10800000">
            <a:off x="5608638" y="1404938"/>
            <a:ext cx="360362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8862" name="AutoShape 14"/>
          <p:cNvSpPr/>
          <p:nvPr>
            <p:custDataLst>
              <p:tags r:id="rId13"/>
            </p:custDataLst>
          </p:nvPr>
        </p:nvSpPr>
        <p:spPr>
          <a:xfrm rot="5400000">
            <a:off x="4387850" y="2387600"/>
            <a:ext cx="360363" cy="865188"/>
          </a:xfrm>
          <a:prstGeom prst="downArrow">
            <a:avLst>
              <a:gd name="adj1" fmla="val 50000"/>
              <a:gd name="adj2" fmla="val 59955"/>
            </a:avLst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8863" name="Text Box 15"/>
          <p:cNvSpPr txBox="1"/>
          <p:nvPr>
            <p:custDataLst>
              <p:tags r:id="rId14"/>
            </p:custDataLst>
          </p:nvPr>
        </p:nvSpPr>
        <p:spPr>
          <a:xfrm>
            <a:off x="2560638" y="2395538"/>
            <a:ext cx="1733550" cy="768350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运动和静止的相对性</a:t>
            </a:r>
          </a:p>
        </p:txBody>
      </p:sp>
      <p:sp>
        <p:nvSpPr>
          <p:cNvPr id="78864" name="Text Box 16"/>
          <p:cNvSpPr txBox="1"/>
          <p:nvPr>
            <p:custDataLst>
              <p:tags r:id="rId15"/>
            </p:custDataLst>
          </p:nvPr>
        </p:nvSpPr>
        <p:spPr>
          <a:xfrm>
            <a:off x="2562225" y="3279775"/>
            <a:ext cx="1944688" cy="17837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如果一个物体相对于参照物的位置发生改变，则称这个物体是运动的</a:t>
            </a:r>
          </a:p>
        </p:txBody>
      </p:sp>
      <p:sp>
        <p:nvSpPr>
          <p:cNvPr id="58384" name="文本框 4103"/>
          <p:cNvSpPr txBox="1"/>
          <p:nvPr>
            <p:custDataLst>
              <p:tags r:id="rId16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课堂小结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  <p:bldP spid="78852" grpId="0"/>
      <p:bldP spid="78853" grpId="0"/>
      <p:bldP spid="78854" grpId="0"/>
      <p:bldP spid="78855" grpId="0"/>
      <p:bldP spid="78856" grpId="0" animBg="1"/>
      <p:bldP spid="78857" grpId="0" animBg="1"/>
      <p:bldP spid="78858" grpId="0" animBg="1"/>
      <p:bldP spid="78859" grpId="0" animBg="1"/>
      <p:bldP spid="78860" grpId="0" animBg="1"/>
      <p:bldP spid="78861" grpId="0" animBg="1"/>
      <p:bldP spid="78862" grpId="0" animBg="1"/>
      <p:bldP spid="78863" grpId="0"/>
      <p:bldP spid="788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>
            <p:custDataLst>
              <p:tags r:id="rId1"/>
            </p:custDataLst>
          </p:nvPr>
        </p:nvGrpSpPr>
        <p:grpSpPr>
          <a:xfrm>
            <a:off x="-30953" y="68211"/>
            <a:ext cx="12253906" cy="6721577"/>
            <a:chOff x="-30953" y="68211"/>
            <a:chExt cx="12253906" cy="6721577"/>
          </a:xfrm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2431948" y="737295"/>
              <a:ext cx="7467359" cy="55741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3821798" y="1854709"/>
              <a:ext cx="4582011" cy="342033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93885B"/>
              </a:solidFill>
            </a:ln>
            <a:effectLst>
              <a:outerShdw blurRad="279400" dist="38100" dir="8100000" algn="tr" rotWithShape="0">
                <a:srgbClr val="9388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>
              <a:biLevel thresh="50000"/>
            </a:blip>
            <a:stretch>
              <a:fillRect/>
            </a:stretch>
          </p:blipFill>
          <p:spPr>
            <a:xfrm flipH="1">
              <a:off x="5183699" y="1854708"/>
              <a:ext cx="1862510" cy="92189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>
              <p:custDataLst>
                <p:tags r:id="rId5"/>
              </p:custDataLst>
            </p:nvPr>
          </p:nvGrpSpPr>
          <p:grpSpPr>
            <a:xfrm>
              <a:off x="3036135" y="1275844"/>
              <a:ext cx="6157642" cy="4596494"/>
              <a:chOff x="3017080" y="416684"/>
              <a:chExt cx="6157841" cy="6157841"/>
            </a:xfrm>
          </p:grpSpPr>
          <p:sp>
            <p:nvSpPr>
              <p:cNvPr id="22" name="椭圆 21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3"/>
                </p:custDataLst>
              </p:nvPr>
            </p:nvSpPr>
            <p:spPr>
              <a:xfrm rot="10800000"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7704881" y="4663979"/>
              <a:ext cx="4518072" cy="21131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-30953" y="4067438"/>
              <a:ext cx="3589399" cy="2722350"/>
            </a:xfrm>
            <a:custGeom>
              <a:avLst/>
              <a:gdLst>
                <a:gd name="connsiteX0" fmla="*/ 0 w 5741080"/>
                <a:gd name="connsiteY0" fmla="*/ 0 h 5833155"/>
                <a:gd name="connsiteX1" fmla="*/ 3254688 w 5741080"/>
                <a:gd name="connsiteY1" fmla="*/ 0 h 5833155"/>
                <a:gd name="connsiteX2" fmla="*/ 3254688 w 5741080"/>
                <a:gd name="connsiteY2" fmla="*/ 1173889 h 5833155"/>
                <a:gd name="connsiteX3" fmla="*/ 5633605 w 5741080"/>
                <a:gd name="connsiteY3" fmla="*/ 1173889 h 5833155"/>
                <a:gd name="connsiteX4" fmla="*/ 5633605 w 5741080"/>
                <a:gd name="connsiteY4" fmla="*/ 0 h 5833155"/>
                <a:gd name="connsiteX5" fmla="*/ 5741080 w 5741080"/>
                <a:gd name="connsiteY5" fmla="*/ 0 h 5833155"/>
                <a:gd name="connsiteX6" fmla="*/ 5741080 w 5741080"/>
                <a:gd name="connsiteY6" fmla="*/ 5833155 h 5833155"/>
                <a:gd name="connsiteX7" fmla="*/ 0 w 5741080"/>
                <a:gd name="connsiteY7" fmla="*/ 5833155 h 583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080" h="5833155">
                  <a:moveTo>
                    <a:pt x="0" y="0"/>
                  </a:moveTo>
                  <a:lnTo>
                    <a:pt x="3254688" y="0"/>
                  </a:lnTo>
                  <a:lnTo>
                    <a:pt x="3254688" y="1173889"/>
                  </a:lnTo>
                  <a:lnTo>
                    <a:pt x="5633605" y="1173889"/>
                  </a:lnTo>
                  <a:lnTo>
                    <a:pt x="5633605" y="0"/>
                  </a:lnTo>
                  <a:lnTo>
                    <a:pt x="5741080" y="0"/>
                  </a:lnTo>
                  <a:lnTo>
                    <a:pt x="5741080" y="5833155"/>
                  </a:lnTo>
                  <a:lnTo>
                    <a:pt x="0" y="5833155"/>
                  </a:lnTo>
                  <a:close/>
                </a:path>
              </a:pathLst>
            </a:custGeom>
          </p:spPr>
        </p:pic>
        <p:pic>
          <p:nvPicPr>
            <p:cNvPr id="8" name="PA-图片 6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294" y="10927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9" name="PA-图片 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595" y="13905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0" name="PA-图片 6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02901" y="72798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1" name="PA-图片 6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96493" y="6821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2" name="PA-图片 5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9315" y="755934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3" name="PA-图片 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0443" y="934948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4" name="PA-图片 5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1188" y="76733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5" name="PA-图片 5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7882" y="1608431"/>
              <a:ext cx="924530" cy="740133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4032863" y="2348565"/>
              <a:ext cx="594568" cy="100968"/>
            </a:xfrm>
            <a:custGeom>
              <a:avLst/>
              <a:gdLst>
                <a:gd name="connsiteX0" fmla="*/ 0 w 594587"/>
                <a:gd name="connsiteY0" fmla="*/ 0 h 135265"/>
                <a:gd name="connsiteX1" fmla="*/ 594587 w 594587"/>
                <a:gd name="connsiteY1" fmla="*/ 0 h 135265"/>
                <a:gd name="connsiteX2" fmla="*/ 555758 w 594587"/>
                <a:gd name="connsiteY2" fmla="*/ 39044 h 135265"/>
                <a:gd name="connsiteX3" fmla="*/ 297293 w 594587"/>
                <a:gd name="connsiteY3" fmla="*/ 135265 h 135265"/>
                <a:gd name="connsiteX4" fmla="*/ 38828 w 594587"/>
                <a:gd name="connsiteY4" fmla="*/ 39044 h 135265"/>
                <a:gd name="connsiteX5" fmla="*/ 0 w 594587"/>
                <a:gd name="connsiteY5" fmla="*/ 0 h 13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587" h="135265">
                  <a:moveTo>
                    <a:pt x="0" y="0"/>
                  </a:moveTo>
                  <a:lnTo>
                    <a:pt x="594587" y="0"/>
                  </a:lnTo>
                  <a:lnTo>
                    <a:pt x="555758" y="39044"/>
                  </a:lnTo>
                  <a:cubicBezTo>
                    <a:pt x="481978" y="99793"/>
                    <a:pt x="393034" y="135265"/>
                    <a:pt x="297293" y="135265"/>
                  </a:cubicBezTo>
                  <a:cubicBezTo>
                    <a:pt x="201552" y="135265"/>
                    <a:pt x="112608" y="99793"/>
                    <a:pt x="38828" y="39044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A-图片 5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538909">
              <a:off x="9473152" y="1726233"/>
              <a:ext cx="659806" cy="528208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>
              <a:grayscl/>
            </a:blip>
            <a:stretch>
              <a:fillRect/>
            </a:stretch>
          </p:blipFill>
          <p:spPr>
            <a:xfrm>
              <a:off x="4629216" y="3893875"/>
              <a:ext cx="3072825" cy="124762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5503535" y="3509207"/>
              <a:ext cx="1324182" cy="91006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4046222" y="4464928"/>
              <a:ext cx="3673641" cy="209738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4070405" y="2453061"/>
              <a:ext cx="4699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60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谢谢观看！</a:t>
              </a:r>
            </a:p>
          </p:txBody>
        </p:sp>
      </p:grpSp>
    </p:spTree>
  </p:cSld>
  <p:clrMapOvr>
    <a:masterClrMapping/>
  </p:clrMapOvr>
  <p:transition spd="slow">
    <p:push dir="u"/>
    <p:sndAc>
      <p:stSnd>
        <p:snd r:embed="rId2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"/>
          <p:cNvSpPr/>
          <p:nvPr>
            <p:custDataLst>
              <p:tags r:id="rId1"/>
            </p:custDataLst>
          </p:nvPr>
        </p:nvSpPr>
        <p:spPr>
          <a:xfrm>
            <a:off x="3200400" y="2278063"/>
            <a:ext cx="5791200" cy="249174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知道如何判断物体是否运动；</a:t>
            </a:r>
            <a:endParaRPr lang="en-US" altLang="zh-CN" sz="2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知道参照物的概念；（重点）</a:t>
            </a:r>
            <a:endParaRPr lang="en-US" altLang="zh-CN" sz="2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理解运动与静止的相对性；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（重点）</a:t>
            </a:r>
            <a:endParaRPr lang="en-US" altLang="zh-CN" sz="2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lang="zh-CN" altLang="en-US" sz="2600" b="1">
                <a:latin typeface="Times New Roman" panose="02020603050405020304" pitchFamily="18" charset="0"/>
                <a:ea typeface="宋体" panose="02010600030101010101" pitchFamily="2" charset="-122"/>
              </a:rPr>
              <a:t>学会选择参照物。</a:t>
            </a:r>
            <a:endParaRPr lang="en-US" altLang="zh-CN" sz="2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62" name="TextBox 6"/>
          <p:cNvSpPr txBox="1"/>
          <p:nvPr>
            <p:custDataLst>
              <p:tags r:id="rId2"/>
            </p:custDataLst>
          </p:nvPr>
        </p:nvSpPr>
        <p:spPr>
          <a:xfrm>
            <a:off x="5284788" y="1100138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40963" name="文本框 4103"/>
          <p:cNvSpPr txBox="1"/>
          <p:nvPr>
            <p:custDataLst>
              <p:tags r:id="rId3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>
            <p:custDataLst>
              <p:tags r:id="rId1"/>
            </p:custDataLst>
          </p:nvPr>
        </p:nvGrpSpPr>
        <p:grpSpPr>
          <a:xfrm>
            <a:off x="4972050" y="1685925"/>
            <a:ext cx="2381250" cy="2179638"/>
            <a:chOff x="5543" y="2768"/>
            <a:chExt cx="3750" cy="3432"/>
          </a:xfrm>
        </p:grpSpPr>
        <p:pic>
          <p:nvPicPr>
            <p:cNvPr id="6" name="图片 5" descr="C:\Users\Administrator\Desktop\timg (1).jpgtimg (1)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5543" y="2768"/>
              <a:ext cx="3750" cy="26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1987" name="TextBox 7"/>
            <p:cNvSpPr txBox="1"/>
            <p:nvPr>
              <p:custDataLst>
                <p:tags r:id="rId18"/>
              </p:custDataLst>
            </p:nvPr>
          </p:nvSpPr>
          <p:spPr>
            <a:xfrm>
              <a:off x="5937" y="5475"/>
              <a:ext cx="269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400" b="1">
                  <a:latin typeface="楷体_GB2312" panose="02010609030101010101" pitchFamily="49" charset="-122"/>
                  <a:ea typeface="宋体" panose="02010600030101010101" pitchFamily="2" charset="-122"/>
                </a:rPr>
                <a:t>火车在奔驰</a:t>
              </a:r>
            </a:p>
          </p:txBody>
        </p:sp>
      </p:grpSp>
      <p:grpSp>
        <p:nvGrpSpPr>
          <p:cNvPr id="5" name="组合 8"/>
          <p:cNvGrpSpPr/>
          <p:nvPr>
            <p:custDataLst>
              <p:tags r:id="rId2"/>
            </p:custDataLst>
          </p:nvPr>
        </p:nvGrpSpPr>
        <p:grpSpPr>
          <a:xfrm>
            <a:off x="7585075" y="1682750"/>
            <a:ext cx="2617788" cy="2182813"/>
            <a:chOff x="9657" y="2762"/>
            <a:chExt cx="4123" cy="3438"/>
          </a:xfrm>
        </p:grpSpPr>
        <p:pic>
          <p:nvPicPr>
            <p:cNvPr id="3" name="Picture 4" descr="C:\Users\Administrator\Desktop\timg (2).jpgtimg (2)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/>
            <a:srcRect b="6036"/>
            <a:stretch>
              <a:fillRect/>
            </a:stretch>
          </p:blipFill>
          <p:spPr bwMode="auto">
            <a:xfrm>
              <a:off x="9657" y="2762"/>
              <a:ext cx="4123" cy="26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1990" name="TextBox 8"/>
            <p:cNvSpPr txBox="1"/>
            <p:nvPr>
              <p:custDataLst>
                <p:tags r:id="rId16"/>
              </p:custDataLst>
            </p:nvPr>
          </p:nvSpPr>
          <p:spPr>
            <a:xfrm>
              <a:off x="10369" y="5475"/>
              <a:ext cx="269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400" b="1">
                  <a:latin typeface="楷体_GB2312" panose="02010609030101010101" pitchFamily="49" charset="-122"/>
                  <a:ea typeface="宋体" panose="02010600030101010101" pitchFamily="2" charset="-122"/>
                </a:rPr>
                <a:t>飞机在飞行</a:t>
              </a:r>
            </a:p>
          </p:txBody>
        </p:sp>
      </p:grpSp>
      <p:grpSp>
        <p:nvGrpSpPr>
          <p:cNvPr id="8" name="组合 4"/>
          <p:cNvGrpSpPr/>
          <p:nvPr>
            <p:custDataLst>
              <p:tags r:id="rId3"/>
            </p:custDataLst>
          </p:nvPr>
        </p:nvGrpSpPr>
        <p:grpSpPr>
          <a:xfrm>
            <a:off x="2060575" y="1682750"/>
            <a:ext cx="2500313" cy="2182813"/>
            <a:chOff x="958" y="2762"/>
            <a:chExt cx="3938" cy="3438"/>
          </a:xfrm>
        </p:grpSpPr>
        <p:pic>
          <p:nvPicPr>
            <p:cNvPr id="7" name="图片 6" descr="C:\Users\Administrator\Desktop\timg.jpgtim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958" y="2762"/>
              <a:ext cx="3938" cy="26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1993" name="TextBox 9"/>
            <p:cNvSpPr txBox="1"/>
            <p:nvPr>
              <p:custDataLst>
                <p:tags r:id="rId14"/>
              </p:custDataLst>
            </p:nvPr>
          </p:nvSpPr>
          <p:spPr>
            <a:xfrm>
              <a:off x="1506" y="5475"/>
              <a:ext cx="2698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400" b="1">
                  <a:latin typeface="楷体_GB2312" panose="02010609030101010101" pitchFamily="49" charset="-122"/>
                  <a:ea typeface="宋体" panose="02010600030101010101" pitchFamily="2" charset="-122"/>
                </a:rPr>
                <a:t>轮船在航行</a:t>
              </a:r>
            </a:p>
          </p:txBody>
        </p:sp>
      </p:grp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3430588" y="4283075"/>
            <a:ext cx="5608638" cy="59118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R="0" defTabSz="914400">
              <a:lnSpc>
                <a:spcPct val="125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1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它们的共同特点：</a:t>
            </a:r>
            <a:r>
              <a:rPr kumimoji="0" lang="zh-CN" altLang="en-US" sz="2600" b="1" kern="1200" cap="none" spc="0" normalizeH="0" baseline="0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位置</a:t>
            </a:r>
            <a:r>
              <a:rPr kumimoji="0" lang="zh-CN" altLang="en-US" sz="2600" b="1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不断地</a:t>
            </a:r>
            <a:r>
              <a:rPr kumimoji="0" lang="zh-CN" altLang="en-US" sz="2600" b="1" kern="1200" cap="none" spc="0" normalizeH="0" baseline="0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变化</a:t>
            </a:r>
            <a:r>
              <a:rPr kumimoji="0" lang="zh-CN" altLang="en-US" sz="2600" b="1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  <a:endParaRPr kumimoji="0" lang="zh-CN" altLang="en-US" sz="2600" b="1" kern="1200" cap="none" spc="0" normalizeH="0" baseline="0" noProof="1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95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  <p:grpSp>
        <p:nvGrpSpPr>
          <p:cNvPr id="41996" name="组合 6147"/>
          <p:cNvGrpSpPr/>
          <p:nvPr>
            <p:custDataLst>
              <p:tags r:id="rId6"/>
            </p:custDataLst>
          </p:nvPr>
        </p:nvGrpSpPr>
        <p:grpSpPr>
          <a:xfrm>
            <a:off x="119380" y="588010"/>
            <a:ext cx="2518153" cy="809010"/>
            <a:chOff x="0" y="0"/>
            <a:chExt cx="3967" cy="1275"/>
          </a:xfrm>
        </p:grpSpPr>
        <p:sp>
          <p:nvSpPr>
            <p:cNvPr id="41997" name="矩形 7"/>
            <p:cNvSpPr/>
            <p:nvPr>
              <p:custDataLst>
                <p:tags r:id="rId8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8" name="任意多边形 16"/>
            <p:cNvSpPr/>
            <p:nvPr>
              <p:custDataLst>
                <p:tags r:id="rId9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9" name="矩形 17"/>
            <p:cNvSpPr/>
            <p:nvPr>
              <p:custDataLst>
                <p:tags r:id="rId10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00" name="文本框 6151"/>
            <p:cNvSpPr txBox="1"/>
            <p:nvPr>
              <p:custDataLst>
                <p:tags r:id="rId11"/>
              </p:custDataLst>
            </p:nvPr>
          </p:nvSpPr>
          <p:spPr>
            <a:xfrm>
              <a:off x="878" y="432"/>
              <a:ext cx="3089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运动和静止</a:t>
              </a:r>
            </a:p>
          </p:txBody>
        </p:sp>
        <p:sp>
          <p:nvSpPr>
            <p:cNvPr id="42001" name="文本框 6152"/>
            <p:cNvSpPr txBox="1"/>
            <p:nvPr>
              <p:custDataLst>
                <p:tags r:id="rId12"/>
              </p:custDataLst>
            </p:nvPr>
          </p:nvSpPr>
          <p:spPr>
            <a:xfrm>
              <a:off x="0" y="452"/>
              <a:ext cx="873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2200275" y="5000625"/>
            <a:ext cx="8074025" cy="12915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defRPr/>
            </a:pPr>
            <a:r>
              <a:rPr kumimoji="0" lang="zh-CN" altLang="en-US" sz="2600" b="0" i="0" u="none" strike="noStrike" kern="1200" cap="small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概念：</a:t>
            </a:r>
            <a:r>
              <a:rPr kumimoji="0" lang="zh-CN" altLang="en-US" sz="2600" b="0" i="0" u="none" strike="noStrike" kern="1200" cap="sm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物理学中，把一个物体相对于另一个物体位置的改变叫做</a:t>
            </a:r>
            <a:r>
              <a:rPr kumimoji="0" lang="zh-CN" altLang="en-US" sz="2600" b="0" i="0" u="none" strike="noStrike" kern="1200" cap="small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机械运动</a:t>
            </a:r>
            <a:r>
              <a:rPr kumimoji="0" lang="zh-CN" altLang="en-US" sz="2600" b="0" i="0" u="none" strike="noStrike" kern="1200" cap="sm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，简称为</a:t>
            </a:r>
            <a:r>
              <a:rPr kumimoji="0" lang="zh-CN" altLang="en-US" sz="2600" b="0" i="0" u="none" strike="noStrike" kern="1200" cap="small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运动</a:t>
            </a:r>
            <a:r>
              <a:rPr kumimoji="0" lang="zh-CN" altLang="en-US" sz="2600" b="0" i="0" u="none" strike="noStrike" kern="1200" cap="sm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 Italic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组合 5"/>
          <p:cNvGrpSpPr/>
          <p:nvPr>
            <p:custDataLst>
              <p:tags r:id="rId1"/>
            </p:custDataLst>
          </p:nvPr>
        </p:nvGrpSpPr>
        <p:grpSpPr>
          <a:xfrm>
            <a:off x="3505200" y="785178"/>
            <a:ext cx="5010150" cy="522287"/>
            <a:chOff x="2813" y="1237"/>
            <a:chExt cx="7891" cy="822"/>
          </a:xfrm>
        </p:grpSpPr>
        <p:sp>
          <p:nvSpPr>
            <p:cNvPr id="43010" name="文本框 1"/>
            <p:cNvSpPr txBox="1"/>
            <p:nvPr>
              <p:custDataLst>
                <p:tags r:id="rId8"/>
              </p:custDataLst>
            </p:nvPr>
          </p:nvSpPr>
          <p:spPr>
            <a:xfrm>
              <a:off x="2813" y="1237"/>
              <a:ext cx="208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活动</a:t>
              </a:r>
              <a:r>
                <a:rPr lang="en-US" altLang="zh-CN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</a:p>
          </p:txBody>
        </p:sp>
        <p:sp>
          <p:nvSpPr>
            <p:cNvPr id="43011" name="文本框 2"/>
            <p:cNvSpPr txBox="1"/>
            <p:nvPr>
              <p:custDataLst>
                <p:tags r:id="rId9"/>
              </p:custDataLst>
            </p:nvPr>
          </p:nvSpPr>
          <p:spPr>
            <a:xfrm>
              <a:off x="4644" y="1237"/>
              <a:ext cx="606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rgbClr val="0000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怎样判断物体是否运动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rcRect l="5952" t="10001" r="4881" b="10001"/>
          <a:stretch>
            <a:fillRect/>
          </a:stretch>
        </p:blipFill>
        <p:spPr>
          <a:xfrm>
            <a:off x="6107113" y="2043113"/>
            <a:ext cx="3525837" cy="2373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rcRect l="13332" t="14444" r="1666" b="11111"/>
          <a:stretch>
            <a:fillRect/>
          </a:stretch>
        </p:blipFill>
        <p:spPr>
          <a:xfrm>
            <a:off x="2482850" y="2043113"/>
            <a:ext cx="3613150" cy="2373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278063" y="5102225"/>
            <a:ext cx="8024812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两幅图片中几号同学的位置变化了？你是如何判断的？</a:t>
            </a: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3505200" y="4416425"/>
            <a:ext cx="16002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7620000" y="4416425"/>
            <a:ext cx="16002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43017" name="文本框 4103"/>
          <p:cNvSpPr txBox="1"/>
          <p:nvPr>
            <p:custDataLst>
              <p:tags r:id="rId7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框 2"/>
          <p:cNvSpPr txBox="1"/>
          <p:nvPr>
            <p:custDataLst>
              <p:tags r:id="rId1"/>
            </p:custDataLst>
          </p:nvPr>
        </p:nvSpPr>
        <p:spPr>
          <a:xfrm>
            <a:off x="1951038" y="874713"/>
            <a:ext cx="53340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600">
                <a:latin typeface="Times New Roman Italic" pitchFamily="18" charset="0"/>
                <a:ea typeface="黑体" panose="02010609060101010101" pitchFamily="49" charset="-122"/>
              </a:rPr>
              <a:t>观看下面图片，思考一下问题。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868988" y="1458913"/>
            <a:ext cx="4376737" cy="17532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青山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是否运动？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）相对于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青山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白云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是否运动？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）相对于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青山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瀑布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的状态是？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5951538" y="3357563"/>
            <a:ext cx="4248150" cy="1943100"/>
            <a:chOff x="6973" y="5287"/>
            <a:chExt cx="6690" cy="3060"/>
          </a:xfrm>
        </p:grpSpPr>
        <p:sp>
          <p:nvSpPr>
            <p:cNvPr id="2" name="圆角矩形 1"/>
            <p:cNvSpPr/>
            <p:nvPr>
              <p:custDataLst>
                <p:tags r:id="rId8"/>
              </p:custDataLst>
            </p:nvPr>
          </p:nvSpPr>
          <p:spPr>
            <a:xfrm>
              <a:off x="6973" y="5287"/>
              <a:ext cx="6690" cy="3060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6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7229" y="5332"/>
              <a:ext cx="6418" cy="276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        </a:t>
              </a:r>
              <a:r>
                <a:rPr lang="zh-CN" altLang="en-US" sz="24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参照物</a:t>
              </a:r>
              <a:r>
                <a:rPr lang="zh-CN" altLang="en-US" sz="2400">
                  <a:latin typeface="Times New Roman Italic" pitchFamily="18" charset="0"/>
                  <a:ea typeface="黑体" panose="02010609060101010101" pitchFamily="49" charset="-122"/>
                </a:rPr>
                <a:t>：为了判断其他物体是否运动而选择作为参照的物体。</a:t>
              </a:r>
            </a:p>
          </p:txBody>
        </p:sp>
      </p:grp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3124200" y="5405438"/>
            <a:ext cx="65532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相对于参照物，位置发生改变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运动</a:t>
            </a: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3124200" y="5867400"/>
            <a:ext cx="60198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相对于参照物，位置没有改变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静止</a:t>
            </a:r>
          </a:p>
        </p:txBody>
      </p:sp>
      <p:pic>
        <p:nvPicPr>
          <p:cNvPr id="17417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873249" y="1776729"/>
            <a:ext cx="3649663" cy="2736850"/>
          </a:xfrm>
          <a:prstGeom prst="rect">
            <a:avLst/>
          </a:prstGeom>
          <a:noFill/>
          <a:ln w="9525">
            <a:noFill/>
          </a:ln>
          <a:effectLst>
            <a:reflection blurRad="63500" stA="50000" endA="300" endPos="31000" dir="5400000" sy="-100000" algn="bl" rotWithShape="0"/>
          </a:effectLst>
        </p:spPr>
      </p:pic>
      <p:sp>
        <p:nvSpPr>
          <p:cNvPr id="45065" name="文本框 4103"/>
          <p:cNvSpPr txBox="1"/>
          <p:nvPr>
            <p:custDataLst>
              <p:tags r:id="rId7"/>
            </p:custDataLst>
          </p:nvPr>
        </p:nvSpPr>
        <p:spPr>
          <a:xfrm>
            <a:off x="119063" y="260985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39938" y="1641475"/>
            <a:ext cx="3408363" cy="4541838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870575" y="2282825"/>
            <a:ext cx="4287838" cy="249174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著名诗句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“暮色苍茫看劲松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乱云飞渡仍从容”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，句中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飞渡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乱云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相对于地面是</a:t>
            </a:r>
            <a:r>
              <a:rPr lang="zh-CN" altLang="en-US" sz="2600" u="sng"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的。</a:t>
            </a:r>
          </a:p>
        </p:txBody>
      </p:sp>
      <p:sp>
        <p:nvSpPr>
          <p:cNvPr id="46083" name="文本框 2"/>
          <p:cNvSpPr txBox="1"/>
          <p:nvPr>
            <p:custDataLst>
              <p:tags r:id="rId3"/>
            </p:custDataLst>
          </p:nvPr>
        </p:nvSpPr>
        <p:spPr>
          <a:xfrm>
            <a:off x="1951038" y="874713"/>
            <a:ext cx="53340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观看下面图片，思考一下问题。</a:t>
            </a: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7824470" y="4221163"/>
            <a:ext cx="9652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运动</a:t>
            </a:r>
          </a:p>
        </p:txBody>
      </p:sp>
      <p:sp>
        <p:nvSpPr>
          <p:cNvPr id="46085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18923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05" name="AutoShape 2"/>
          <p:cNvCxnSpPr/>
          <p:nvPr>
            <p:custDataLst>
              <p:tags r:id="rId1"/>
            </p:custDataLst>
          </p:nvPr>
        </p:nvCxnSpPr>
        <p:spPr>
          <a:xfrm rot="-5400000">
            <a:off x="2322513" y="1131888"/>
            <a:ext cx="431800" cy="296862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64516" name="Text Box 4"/>
          <p:cNvSpPr txBox="1"/>
          <p:nvPr>
            <p:custDataLst>
              <p:tags r:id="rId2"/>
            </p:custDataLst>
          </p:nvPr>
        </p:nvSpPr>
        <p:spPr>
          <a:xfrm>
            <a:off x="8105775" y="1573530"/>
            <a:ext cx="2902585" cy="2491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对面的伯伯看到女孩是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静止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的，窗外的人看到女孩是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运动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的。</a:t>
            </a:r>
          </a:p>
        </p:txBody>
      </p:sp>
      <p:grpSp>
        <p:nvGrpSpPr>
          <p:cNvPr id="47107" name="组合 6147"/>
          <p:cNvGrpSpPr/>
          <p:nvPr>
            <p:custDataLst>
              <p:tags r:id="rId3"/>
            </p:custDataLst>
          </p:nvPr>
        </p:nvGrpSpPr>
        <p:grpSpPr>
          <a:xfrm>
            <a:off x="191135" y="580390"/>
            <a:ext cx="3940810" cy="808990"/>
            <a:chOff x="0" y="0"/>
            <a:chExt cx="6209" cy="1274"/>
          </a:xfrm>
        </p:grpSpPr>
        <p:sp>
          <p:nvSpPr>
            <p:cNvPr id="47108" name="矩形 7"/>
            <p:cNvSpPr/>
            <p:nvPr>
              <p:custDataLst>
                <p:tags r:id="rId7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872208"/>
                </a:cxn>
                <a:cxn ang="0">
                  <a:pos x="2520280" y="1872208"/>
                </a:cxn>
                <a:cxn ang="0">
                  <a:pos x="0" y="1872208"/>
                </a:cxn>
                <a:cxn ang="0">
                  <a:pos x="0" y="0"/>
                </a:cxn>
                <a:cxn ang="0">
                  <a:pos x="916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09" name="任意多边形 16"/>
            <p:cNvSpPr/>
            <p:nvPr>
              <p:custDataLst>
                <p:tags r:id="rId8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827" y="0"/>
                </a:cxn>
                <a:cxn ang="0">
                  <a:pos x="459827" y="236483"/>
                </a:cxn>
                <a:cxn ang="0">
                  <a:pos x="696310" y="236483"/>
                </a:cxn>
                <a:cxn ang="0">
                  <a:pos x="696310" y="696310"/>
                </a:cxn>
                <a:cxn ang="0">
                  <a:pos x="0" y="69631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0" name="矩形 17"/>
            <p:cNvSpPr/>
            <p:nvPr>
              <p:custDataLst>
                <p:tags r:id="rId9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111" name="文本框 6151"/>
            <p:cNvSpPr txBox="1"/>
            <p:nvPr>
              <p:custDataLst>
                <p:tags r:id="rId10"/>
              </p:custDataLst>
            </p:nvPr>
          </p:nvSpPr>
          <p:spPr>
            <a:xfrm>
              <a:off x="878" y="432"/>
              <a:ext cx="533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运动和静止是相对的</a:t>
              </a:r>
            </a:p>
          </p:txBody>
        </p:sp>
        <p:sp>
          <p:nvSpPr>
            <p:cNvPr id="47112" name="文本框 6152"/>
            <p:cNvSpPr txBox="1"/>
            <p:nvPr>
              <p:custDataLst>
                <p:tags r:id="rId11"/>
              </p:custDataLst>
            </p:nvPr>
          </p:nvSpPr>
          <p:spPr>
            <a:xfrm>
              <a:off x="0" y="452"/>
              <a:ext cx="87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2390775" y="4956175"/>
            <a:ext cx="798322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        参照物选择的不同，使得物体的运动结论不同的性质叫做</a:t>
            </a:r>
            <a:r>
              <a:rPr lang="zh-CN" altLang="en-US" sz="280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</a:rPr>
              <a:t>运动的相对性</a:t>
            </a:r>
            <a:r>
              <a:rPr lang="zh-CN" altLang="en-US" sz="2800">
                <a:latin typeface="Times New Roman Italic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47114" name="文本框 4103"/>
          <p:cNvSpPr txBox="1"/>
          <p:nvPr>
            <p:custDataLst>
              <p:tags r:id="rId5"/>
            </p:custDataLst>
          </p:nvPr>
        </p:nvSpPr>
        <p:spPr>
          <a:xfrm>
            <a:off x="119063" y="280670"/>
            <a:ext cx="1295400" cy="40132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 sz="2000" b="1">
                <a:solidFill>
                  <a:srgbClr val="006666"/>
                </a:solidFill>
                <a:latin typeface="Arial" panose="020B0604020202020204" pitchFamily="34" charset="0"/>
                <a:ea typeface="方正姚体" panose="02010601030101010101" pitchFamily="2" charset="-122"/>
              </a:rPr>
              <a:t>讲授新课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6" imgW="6184900" imgH="3152775"/>
        </mc:Choice>
        <mc:Fallback>
          <p:control r:id="rId6" imgW="6184900" imgH="3152775">
            <p:pic>
              <p:nvPicPr>
                <p:cNvPr id="2" name="对象 1"/>
                <p:cNvPicPr>
                  <a:picLocks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7363" y="1612900"/>
                  <a:ext cx="6184900" cy="3152775"/>
                </a:xfrm>
                <a:prstGeom prst="rect">
                  <a:avLst/>
                </a:prstGeom>
                <a:noFill/>
                <a:ln/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IwMWFkZjA2MzZjMzdlMjQ1ZjNiMWY2MTM0NWU4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  <p:tag name="KSO_WM_DIAGRAM_VIRTUALLY_FRAME" val="{&quot;height&quot;:377.45236220472447,&quot;left&quot;:394.9966929133858,&quot;top&quot;:138.0355118110236,&quot;width&quot;:404.24787401574815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4"/>
</p:tagLst>
</file>

<file path=ppt/tags/tag264.xml><?xml version="1.0" encoding="utf-8"?>
<p:tagLst xmlns:p="http://schemas.openxmlformats.org/presentationml/2006/main">
  <p:tag name="AS_UNIQUEID" val="153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7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9"/>
</p:tagLst>
</file>

<file path=ppt/tags/tag275.xml><?xml version="1.0" encoding="utf-8"?>
<p:tagLst xmlns:p="http://schemas.openxmlformats.org/presentationml/2006/main">
  <p:tag name="AS_UNIQUEID" val="154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  <p:tag name="KSO_WM_DIAGRAM_VIRTUALLY_FRAME" val="{&quot;height&quot;:281.5,&quot;left&quot;:27.7,&quot;top&quot;:189.5,&quot;width&quot;:664.2}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  <p:tag name="KSO_WM_DIAGRAM_VIRTUALLY_FRAME" val="{&quot;height&quot;:281.5,&quot;left&quot;:27.7,&quot;top&quot;:189.5,&quot;width&quot;:664.2}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  <p:tag name="KSO_WM_DIAGRAM_VIRTUALLY_FRAME" val="{&quot;height&quot;:281.5,&quot;left&quot;:27.7,&quot;top&quot;:189.5,&quot;width&quot;:664.2}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  <p:tag name="KSO_WM_DIAGRAM_VIRTUALLY_FRAME" val="{&quot;height&quot;:281.5,&quot;left&quot;:27.7,&quot;top&quot;:189.5,&quot;width&quot;:664.2}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  <p:tag name="KSO_WM_DIAGRAM_VIRTUALLY_FRAME" val="{&quot;height&quot;:281.5,&quot;left&quot;:27.7,&quot;top&quot;:189.5,&quot;width&quot;:664.2}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  <p:tag name="KSO_WM_DIAGRAM_VIRTUALLY_FRAME" val="{&quot;height&quot;:281.5,&quot;left&quot;:27.7,&quot;top&quot;:189.5,&quot;width&quot;:664.2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  <p:tag name="KSO_WM_DIAGRAM_VIRTUALLY_FRAME" val="{&quot;height&quot;:281.5,&quot;left&quot;:27.7,&quot;top&quot;:189.5,&quot;width&quot;:664.2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  <p:tag name="KSO_WM_DIAGRAM_VIRTUALLY_FRAME" val="{&quot;height&quot;:281.5,&quot;left&quot;:27.7,&quot;top&quot;:189.5,&quot;width&quot;:664.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  <p:tag name="KSO_WM_DIAGRAM_VIRTUALLY_FRAME" val="{&quot;height&quot;:281.5,&quot;left&quot;:27.7,&quot;top&quot;:189.5,&quot;width&quot;:664.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  <p:tag name="KSO_WM_DIAGRAM_VIRTUALLY_FRAME" val="{&quot;height&quot;:281.5,&quot;left&quot;:27.7,&quot;top&quot;:189.5,&quot;width&quot;:664.2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  <p:tag name="KSO_WM_DIAGRAM_VIRTUALLY_FRAME" val="{&quot;height&quot;:281.5,&quot;left&quot;:27.7,&quot;top&quot;:189.5,&quot;width&quot;:664.2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  <p:tag name="KSO_WM_DIAGRAM_VIRTUALLY_FRAME" val="{&quot;height&quot;:281.5,&quot;left&quot;:27.7,&quot;top&quot;:189.5,&quot;width&quot;:664.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  <p:tag name="KSO_WM_DIAGRAM_VIRTUALLY_FRAME" val="{&quot;height&quot;:281.5,&quot;left&quot;:27.7,&quot;top&quot;:189.5,&quot;width&quot;:664.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  <p:tag name="KSO_WM_DIAGRAM_VIRTUALLY_FRAME" val="{&quot;height&quot;:281.5,&quot;left&quot;:27.7,&quot;top&quot;:189.5,&quot;width&quot;:664.2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  <p:tag name="KSO_WM_DIAGRAM_VIRTUALLY_FRAME" val="{&quot;height&quot;:281.5,&quot;left&quot;:27.7,&quot;top&quot;:189.5,&quot;width&quot;:664.2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  <p:tag name="KSO_WM_DIAGRAM_VIRTUALLY_FRAME" val="{&quot;height&quot;:281.5,&quot;left&quot;:27.7,&quot;top&quot;:189.5,&quot;width&quot;:664.2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  <p:tag name="KSO_WM_DIAGRAM_VIRTUALLY_FRAME" val="{&quot;height&quot;:281.5,&quot;left&quot;:27.7,&quot;top&quot;:189.5,&quot;width&quot;:664.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  <p:tag name="KSO_WM_DIAGRAM_VIRTUALLY_FRAME" val="{&quot;height&quot;:281.5,&quot;left&quot;:27.7,&quot;top&quot;:189.5,&quot;width&quot;:664.2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  <p:tag name="KSO_WM_DIAGRAM_VIRTUALLY_FRAME" val="{&quot;height&quot;:281.5,&quot;left&quot;:27.7,&quot;top&quot;:189.5,&quot;width&quot;:664.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  <p:tag name="KSO_WM_DIAGRAM_VIRTUALLY_FRAME" val="{&quot;height&quot;:281.5,&quot;left&quot;:27.7,&quot;top&quot;:189.5,&quot;width&quot;:664.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  <p:tag name="KSO_WM_DIAGRAM_VIRTUALLY_FRAME" val="{&quot;height&quot;:281.5,&quot;left&quot;:27.7,&quot;top&quot;:189.5,&quot;width&quot;:664.2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  <p:tag name="KSO_WM_DIAGRAM_VIRTUALLY_FRAME" val="{&quot;height&quot;:281.5,&quot;left&quot;:27.7,&quot;top&quot;:189.5,&quot;width&quot;:664.2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  <p:tag name="KSO_WM_DIAGRAM_VIRTUALLY_FRAME" val="{&quot;height&quot;:281.5,&quot;left&quot;:27.7,&quot;top&quot;:189.5,&quot;width&quot;:664.2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  <p:tag name="KSO_WM_DIAGRAM_VIRTUALLY_FRAME" val="{&quot;height&quot;:281.5,&quot;left&quot;:27.7,&quot;top&quot;:189.5,&quot;width&quot;:664.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  <p:tag name="KSO_WM_DIAGRAM_VIRTUALLY_FRAME" val="{&quot;height&quot;:281.5,&quot;left&quot;:27.7,&quot;top&quot;:189.5,&quot;width&quot;:664.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  <p:tag name="KSO_WM_DIAGRAM_VIRTUALLY_FRAME" val="{&quot;height&quot;:281.5,&quot;left&quot;:27.7,&quot;top&quot;:189.5,&quot;width&quot;:664.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  <p:tag name="KSO_WM_DIAGRAM_VIRTUALLY_FRAME" val="{&quot;height&quot;:281.5,&quot;left&quot;:27.7,&quot;top&quot;:189.5,&quot;width&quot;:664.2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  <p:tag name="KSO_WM_DIAGRAM_VIRTUALLY_FRAME" val="{&quot;height&quot;:281.5,&quot;left&quot;:27.7,&quot;top&quot;:189.5,&quot;width&quot;:664.2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  <p:tag name="KSO_WM_DIAGRAM_VIRTUALLY_FRAME" val="{&quot;height&quot;:281.5,&quot;left&quot;:27.7,&quot;top&quot;:189.5,&quot;width&quot;:664.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  <p:tag name="KSO_WM_DIAGRAM_VIRTUALLY_FRAME" val="{&quot;height&quot;:281.5,&quot;left&quot;:27.7,&quot;top&quot;:189.5,&quot;width&quot;:664.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  <p:tag name="KSO_WM_DIAGRAM_VIRTUALLY_FRAME" val="{&quot;height&quot;:281.5,&quot;left&quot;:27.7,&quot;top&quot;:189.5,&quot;width&quot;:664.2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  <p:tag name="KSO_WM_DIAGRAM_VIRTUALLY_FRAME" val="{&quot;height&quot;:281.5,&quot;left&quot;:27.7,&quot;top&quot;:189.5,&quot;width&quot;:664.2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heme/theme1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3121</Words>
  <Application>Microsoft Office PowerPoint</Application>
  <PresentationFormat>宽屏</PresentationFormat>
  <Paragraphs>318</Paragraphs>
  <Slides>32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8" baseType="lpstr">
      <vt:lpstr>方正粗黑宋简体</vt:lpstr>
      <vt:lpstr>黑体</vt:lpstr>
      <vt:lpstr>楷体</vt:lpstr>
      <vt:lpstr>楷体_GB2312</vt:lpstr>
      <vt:lpstr>思源宋体 CN</vt:lpstr>
      <vt:lpstr>宋体</vt:lpstr>
      <vt:lpstr>宋体</vt:lpstr>
      <vt:lpstr>微软雅黑</vt:lpstr>
      <vt:lpstr>Arial</vt:lpstr>
      <vt:lpstr>Calibri</vt:lpstr>
      <vt:lpstr>Cambria Math</vt:lpstr>
      <vt:lpstr>Times New Roman</vt:lpstr>
      <vt:lpstr>Times New Roman Italic</vt:lpstr>
      <vt:lpstr>Wingdings</vt:lpstr>
      <vt:lpstr>2_自定义设计方案</vt:lpstr>
      <vt:lpstr>6_自定义设计方案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2025-04-06T22:18:22Z</cp:lastPrinted>
  <dcterms:created xsi:type="dcterms:W3CDTF">2025-04-06T22:18:22Z</dcterms:created>
  <dcterms:modified xsi:type="dcterms:W3CDTF">2025-04-22T14:09:53Z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