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5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9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2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3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5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6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7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8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56.xml" ContentType="application/vnd.openxmlformats-officedocument.presentationml.tags+xml"/>
  <Override PartName="/ppt/tags/tag273.xml" ContentType="application/vnd.openxmlformats-officedocument.presentationml.tags+xml"/>
  <Override PartName="/ppt/tags/tag276.xml" ContentType="application/vnd.openxmlformats-officedocument.presentationml.tags+xml"/>
  <Override PartName="/ppt/tags/tag279.xml" ContentType="application/vnd.openxmlformats-officedocument.presentationml.tags+xml"/>
  <Override PartName="/ppt/tags/tag318.xml" ContentType="application/vnd.openxmlformats-officedocument.presentationml.tags+xml"/>
  <Override PartName="/ppt/tags/tag321.xml" ContentType="application/vnd.openxmlformats-officedocument.presentationml.tags+xml"/>
  <Override PartName="/ppt/tags/tag323.xml" ContentType="application/vnd.openxmlformats-officedocument.presentationml.tags+xml"/>
  <Override PartName="/ppt/tags/tag3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891" r:id="rId5"/>
    <p:sldId id="892" r:id="rId6"/>
    <p:sldId id="893" r:id="rId7"/>
    <p:sldId id="894" r:id="rId8"/>
    <p:sldId id="895" r:id="rId9"/>
    <p:sldId id="896" r:id="rId10"/>
    <p:sldId id="897" r:id="rId11"/>
    <p:sldId id="898" r:id="rId12"/>
    <p:sldId id="899" r:id="rId13"/>
    <p:sldId id="900" r:id="rId14"/>
    <p:sldId id="901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82" r:id="rId28"/>
    <p:sldId id="269" r:id="rId29"/>
    <p:sldId id="270" r:id="rId30"/>
    <p:sldId id="283" r:id="rId31"/>
    <p:sldId id="271" r:id="rId32"/>
    <p:sldId id="272" r:id="rId33"/>
    <p:sldId id="273" r:id="rId34"/>
    <p:sldId id="902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2"/>
            <p14:sldId id="269"/>
            <p14:sldId id="270"/>
            <p14:sldId id="283"/>
            <p14:sldId id="271"/>
            <p14:sldId id="272"/>
            <p14:sldId id="273"/>
            <p14:sldId id="902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79413" y="684213"/>
            <a:ext cx="6096000" cy="3429000"/>
          </a:xfrm>
        </p:spPr>
      </p:sp>
      <p:sp>
        <p:nvSpPr>
          <p:cNvPr id="32771" name="Rectangle 3"/>
          <p:cNvSpPr txBox="1">
            <a:spLocks noGrp="1" noRot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2813" y="4341813"/>
            <a:ext cx="5029200" cy="4114800"/>
          </a:xfrm>
        </p:spPr>
        <p:txBody>
          <a:bodyPr wrap="square" lIns="91440" tIns="45720" rIns="91440" bIns="45720" anchor="ctr" anchorCtr="0"/>
          <a:lstStyle/>
          <a:p>
            <a:pPr lvl="0" eaLnBrk="1" hangingPunct="1"/>
            <a:r>
              <a:rPr lang="zh-CN" altLang="en-US"/>
              <a:t>涂松香或将弓重一些压弦。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29.jpe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28.jpe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audio" Target="../media/audio2.wav"/><Relationship Id="rId5" Type="http://schemas.openxmlformats.org/officeDocument/2006/relationships/tags" Target="../tags/tag1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148.xml"/><Relationship Id="rId7" Type="http://schemas.openxmlformats.org/officeDocument/2006/relationships/image" Target="../media/image30.jpe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53.xml"/><Relationship Id="rId7" Type="http://schemas.openxmlformats.org/officeDocument/2006/relationships/image" Target="../media/image32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37.jpeg"/><Relationship Id="rId5" Type="http://schemas.openxmlformats.org/officeDocument/2006/relationships/tags" Target="../tags/tag159.xml"/><Relationship Id="rId10" Type="http://schemas.openxmlformats.org/officeDocument/2006/relationships/image" Target="../media/image36.png"/><Relationship Id="rId4" Type="http://schemas.openxmlformats.org/officeDocument/2006/relationships/tags" Target="../tags/tag158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slide" Target="slide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40.png"/><Relationship Id="rId5" Type="http://schemas.openxmlformats.org/officeDocument/2006/relationships/tags" Target="../tags/tag256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39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26.xml"/><Relationship Id="rId7" Type="http://schemas.openxmlformats.org/officeDocument/2006/relationships/image" Target="../media/image39.jpeg"/><Relationship Id="rId12" Type="http://schemas.openxmlformats.org/officeDocument/2006/relationships/image" Target="../media/image43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notesSlide" Target="../notesSlides/notesSlide14.xml"/><Relationship Id="rId11" Type="http://schemas.openxmlformats.org/officeDocument/2006/relationships/tags" Target="../tags/tag2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7.xml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39.jpeg"/><Relationship Id="rId5" Type="http://schemas.openxmlformats.org/officeDocument/2006/relationships/image" Target="../media/image44.png"/><Relationship Id="rId4" Type="http://schemas.openxmlformats.org/officeDocument/2006/relationships/tags" Target="../tags/tag2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39.jpe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39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2.jpe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1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5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59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47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321.xml"/><Relationship Id="rId5" Type="http://schemas.openxmlformats.org/officeDocument/2006/relationships/tags" Target="../tags/tag261.xml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4" Type="http://schemas.openxmlformats.org/officeDocument/2006/relationships/tags" Target="../tags/tag260.xml"/><Relationship Id="rId9" Type="http://schemas.openxmlformats.org/officeDocument/2006/relationships/tags" Target="../tags/tag318.xml"/><Relationship Id="rId14" Type="http://schemas.openxmlformats.org/officeDocument/2006/relationships/tags" Target="../tags/tag3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67.xml"/><Relationship Id="rId7" Type="http://schemas.openxmlformats.org/officeDocument/2006/relationships/tags" Target="../tags/tag330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268.xml"/><Relationship Id="rId9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5.xml"/><Relationship Id="rId7" Type="http://schemas.openxmlformats.org/officeDocument/2006/relationships/tags" Target="../tags/tag281.xml"/><Relationship Id="rId2" Type="http://schemas.openxmlformats.org/officeDocument/2006/relationships/tags" Target="../tags/tag274.xml"/><Relationship Id="rId1" Type="http://schemas.openxmlformats.org/officeDocument/2006/relationships/tags" Target="../tags/tag272.xml"/><Relationship Id="rId6" Type="http://schemas.openxmlformats.org/officeDocument/2006/relationships/tags" Target="../tags/tag2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8.xml"/><Relationship Id="rId10" Type="http://schemas.openxmlformats.org/officeDocument/2006/relationships/tags" Target="../tags/tag284.xml"/><Relationship Id="rId4" Type="http://schemas.openxmlformats.org/officeDocument/2006/relationships/tags" Target="../tags/tag277.xml"/><Relationship Id="rId9" Type="http://schemas.openxmlformats.org/officeDocument/2006/relationships/tags" Target="../tags/tag28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image" Target="../media/image45.png"/><Relationship Id="rId39" Type="http://schemas.openxmlformats.org/officeDocument/2006/relationships/image" Target="../media/image62.png"/><Relationship Id="rId21" Type="http://schemas.openxmlformats.org/officeDocument/2006/relationships/tags" Target="../tags/tag305.xml"/><Relationship Id="rId34" Type="http://schemas.openxmlformats.org/officeDocument/2006/relationships/image" Target="../media/image57.png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image" Target="../media/image54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audio" Target="../media/audio1.wav"/><Relationship Id="rId33" Type="http://schemas.openxmlformats.org/officeDocument/2006/relationships/image" Target="../media/image56.png"/><Relationship Id="rId38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14.jpe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6.jpe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20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19.jpeg"/><Relationship Id="rId2" Type="http://schemas.openxmlformats.org/officeDocument/2006/relationships/tags" Target="../tags/tag90.xml"/><Relationship Id="rId16" Type="http://schemas.openxmlformats.org/officeDocument/2006/relationships/image" Target="../media/image18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17.jpeg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21.jpe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image" Target="../media/image23.jpeg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24.jpe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audio" Target="../media/audio2.wav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27.jpe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26.jpeg"/><Relationship Id="rId5" Type="http://schemas.openxmlformats.org/officeDocument/2006/relationships/tags" Target="../tags/tag133.xml"/><Relationship Id="rId10" Type="http://schemas.openxmlformats.org/officeDocument/2006/relationships/image" Target="../media/image25.jpeg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6.4.2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增大摩擦与减小摩擦的方法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/>
          <p:nvPr>
            <p:custDataLst>
              <p:tags r:id="rId1"/>
            </p:custDataLst>
          </p:nvPr>
        </p:nvSpPr>
        <p:spPr>
          <a:xfrm>
            <a:off x="2640013" y="1068388"/>
            <a:ext cx="2951162" cy="22453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Text Box 10"/>
          <p:cNvSpPr txBox="1"/>
          <p:nvPr>
            <p:custDataLst>
              <p:tags r:id="rId2"/>
            </p:custDataLst>
          </p:nvPr>
        </p:nvSpPr>
        <p:spPr>
          <a:xfrm>
            <a:off x="8518525" y="6318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Text Box 12"/>
          <p:cNvSpPr txBox="1"/>
          <p:nvPr>
            <p:custDataLst>
              <p:tags r:id="rId3"/>
            </p:custDataLst>
          </p:nvPr>
        </p:nvSpPr>
        <p:spPr>
          <a:xfrm>
            <a:off x="5013325" y="20796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Text Box 14"/>
          <p:cNvSpPr txBox="1"/>
          <p:nvPr>
            <p:custDataLst>
              <p:tags r:id="rId4"/>
            </p:custDataLst>
          </p:nvPr>
        </p:nvSpPr>
        <p:spPr>
          <a:xfrm>
            <a:off x="4860925" y="45942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7" name="Text Box 9"/>
          <p:cNvSpPr txBox="1"/>
          <p:nvPr>
            <p:custDataLst>
              <p:tags r:id="rId5"/>
            </p:custDataLst>
          </p:nvPr>
        </p:nvSpPr>
        <p:spPr>
          <a:xfrm>
            <a:off x="1831975" y="1687513"/>
            <a:ext cx="6477000" cy="34918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）减小压力；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）减小接触面的粗糙程度；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）变滑动为滚动；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）使两个接触面彼此分离。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  a.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加润滑油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  b.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气垫船和磁悬浮式列车</a:t>
            </a:r>
          </a:p>
        </p:txBody>
      </p:sp>
      <p:sp>
        <p:nvSpPr>
          <p:cNvPr id="34822" name="Rectangle 2"/>
          <p:cNvSpPr/>
          <p:nvPr>
            <p:custDataLst>
              <p:tags r:id="rId6"/>
            </p:custDataLst>
          </p:nvPr>
        </p:nvSpPr>
        <p:spPr>
          <a:xfrm>
            <a:off x="1831975" y="631825"/>
            <a:ext cx="4670425" cy="7397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eaLnBrk="0" hangingPunct="0"/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r>
              <a:rPr lang="zh-CN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</a:t>
            </a:r>
          </a:p>
        </p:txBody>
      </p:sp>
      <p:pic>
        <p:nvPicPr>
          <p:cNvPr id="13319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69175" y="3605213"/>
            <a:ext cx="2741613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58113" y="450850"/>
            <a:ext cx="2049462" cy="2776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文本框 4103"/>
          <p:cNvSpPr txBox="1"/>
          <p:nvPr>
            <p:custDataLst>
              <p:tags r:id="rId9"/>
            </p:custDataLst>
          </p:nvPr>
        </p:nvSpPr>
        <p:spPr>
          <a:xfrm>
            <a:off x="119063" y="23050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  <p:sndAc>
      <p:stSnd>
        <p:snd r:embed="rId1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charRg st="5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7">
                                            <p:txEl>
                                              <p:charRg st="5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charRg st="6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7">
                                            <p:txEl>
                                              <p:charRg st="62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07564" y="3593463"/>
            <a:ext cx="3709670" cy="261810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4694" y="793750"/>
            <a:ext cx="3822700" cy="251079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4339" name="文本框 3"/>
          <p:cNvSpPr/>
          <p:nvPr>
            <p:custDataLst>
              <p:tags r:id="rId3"/>
            </p:custDataLst>
          </p:nvPr>
        </p:nvSpPr>
        <p:spPr>
          <a:xfrm>
            <a:off x="6194425" y="981075"/>
            <a:ext cx="4208145" cy="196784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磁悬浮列车：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靠强磁场把列车从轨道上微微托起，使摩擦力大大减小。</a:t>
            </a:r>
          </a:p>
        </p:txBody>
      </p:sp>
      <p:sp>
        <p:nvSpPr>
          <p:cNvPr id="14340" name="文本框 4"/>
          <p:cNvSpPr/>
          <p:nvPr>
            <p:custDataLst>
              <p:tags r:id="rId4"/>
            </p:custDataLst>
          </p:nvPr>
        </p:nvSpPr>
        <p:spPr>
          <a:xfrm>
            <a:off x="6273800" y="3594100"/>
            <a:ext cx="4311650" cy="258259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气垫船：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靠船体向下喷出的强气流，在船底和水之间形成空气垫，大大减小摩擦力。</a:t>
            </a:r>
          </a:p>
        </p:txBody>
      </p:sp>
      <p:sp>
        <p:nvSpPr>
          <p:cNvPr id="3584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16735" y="4149084"/>
            <a:ext cx="4211297" cy="198945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2227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58865" y="4152899"/>
            <a:ext cx="4210685" cy="19888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2228" name="Text Box 4"/>
          <p:cNvSpPr txBox="1"/>
          <p:nvPr>
            <p:custDataLst>
              <p:tags r:id="rId3"/>
            </p:custDataLst>
          </p:nvPr>
        </p:nvSpPr>
        <p:spPr>
          <a:xfrm>
            <a:off x="1306195" y="719455"/>
            <a:ext cx="937577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古埃及人建造金字塔时，在运送的大石块下面垫上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圆形滚木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；北京故宫有一整块雕龙的大石阶重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多吨，在没有大型起重工具的情况下，据说是在冬天运送的，首先在地上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泼水，结冰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后再推拉运送。这两种方法，利用了什么原理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36868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  <p:sndAc>
      <p:stSnd>
        <p:snd r:embed="rId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51163" y="654050"/>
            <a:ext cx="3429000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523038" y="642938"/>
            <a:ext cx="3429000" cy="272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51163" y="3500438"/>
            <a:ext cx="3429000" cy="278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23038" y="3500438"/>
            <a:ext cx="3429000" cy="278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Text Box 7"/>
          <p:cNvSpPr txBox="1"/>
          <p:nvPr>
            <p:custDataLst>
              <p:tags r:id="rId5"/>
            </p:custDataLst>
          </p:nvPr>
        </p:nvSpPr>
        <p:spPr>
          <a:xfrm>
            <a:off x="2126933" y="769938"/>
            <a:ext cx="582930" cy="55308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说说右图中是如何增大或减小摩擦的</a:t>
            </a:r>
          </a:p>
        </p:txBody>
      </p:sp>
      <p:sp>
        <p:nvSpPr>
          <p:cNvPr id="37894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BD.1_1#1caf70834?sp=1&amp;vcp=1&amp;vis=1&amp;pid=b7a7f8472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479983"/>
            <a:ext cx="10753344" cy="17221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1.如图所示是研冰探究“影响滑动摩擦力大小的因素”的实验。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其中铜块和木块的大小和形状完全相同，在实验前研冰提出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了以下几种猜想：</a:t>
            </a:r>
            <a:endParaRPr lang="en-US" altLang="zh-CN" sz="3200"/>
          </a:p>
        </p:txBody>
      </p:sp>
      <p:pic>
        <p:nvPicPr>
          <p:cNvPr id="3" name="QO_3_BD.1_2#1caf70834?vcp=1&amp;vis=1&amp;pid=b7a7f8472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4422" y="2365679"/>
            <a:ext cx="2863161" cy="16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3_BD.1_3#1caf70834?vcp=1&amp;vis=1&amp;pid=b7a7f8472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4211412"/>
            <a:ext cx="10753344" cy="17221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猜想一：滑动摩擦力的大小与压力的大小有关；</a:t>
            </a:r>
            <a:endParaRPr lang="en-US" altLang="zh-CN" sz="3200"/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猜想二：滑动摩擦力的大小与物体间接触面的粗糙程度有关；</a:t>
            </a:r>
            <a:endParaRPr lang="en-US" altLang="zh-CN" sz="3200"/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猜想三：滑动摩擦力的大小与物体间的接触面积大小有关。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2_1#ca2451f29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18622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1）实验时弹簧测力计拉着物体沿水平方向做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动，此时弹簧测力计的示数即为物体所受滑动摩擦力的大小。</a:t>
            </a:r>
            <a:endParaRPr lang="en-US" altLang="zh-CN" sz="3200" spc="-67"/>
          </a:p>
        </p:txBody>
      </p:sp>
      <p:sp>
        <p:nvSpPr>
          <p:cNvPr id="3" name="QB_4_AN.3_1#ca2451f29.blank?vcp=1&amp;vis=1&amp;pid=1caf70834&amp;color=0,0,0&amp;vpa=1&amp;vtp=1&amp;bbb=1"/>
          <p:cNvSpPr/>
          <p:nvPr>
            <p:custDataLst>
              <p:tags r:id="rId2"/>
            </p:custDataLst>
          </p:nvPr>
        </p:nvSpPr>
        <p:spPr>
          <a:xfrm>
            <a:off x="8890719" y="581368"/>
            <a:ext cx="1877484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匀速直线</a:t>
            </a:r>
            <a:endParaRPr lang="en-US" altLang="zh-CN" sz="3200" spc="-67"/>
          </a:p>
        </p:txBody>
      </p:sp>
      <p:pic>
        <p:nvPicPr>
          <p:cNvPr id="4" name="QO_3_BD.2_2#ca2451f29?vcp=1&amp;vis=1&amp;pid=1caf70834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698" y="2179535"/>
            <a:ext cx="6688605" cy="39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4_1#9a0ea80c5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1862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（2）比较甲、乙两图，可得到的结论是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4_AN.5_1#9a0ea80c5.blank?vcp=1&amp;vis=1&amp;pid=1caf70834&amp;color=0,0,0&amp;vpa=2&amp;vtp=1&amp;bbb=1&amp;hb=1"/>
          <p:cNvSpPr/>
          <p:nvPr>
            <p:custDataLst>
              <p:tags r:id="rId2"/>
            </p:custDataLst>
          </p:nvPr>
        </p:nvSpPr>
        <p:spPr>
          <a:xfrm>
            <a:off x="719328" y="581368"/>
            <a:ext cx="10752672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接触面粗糙程度一定，压力越大，滑动摩擦力越大</a:t>
            </a:r>
            <a:endParaRPr lang="en-US" altLang="zh-CN" sz="3200"/>
          </a:p>
        </p:txBody>
      </p:sp>
      <p:pic>
        <p:nvPicPr>
          <p:cNvPr id="4" name="QO_3_BD.4_2#9a0ea80c5?vcp=1&amp;vis=1&amp;pid=1caf70834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698" y="2179535"/>
            <a:ext cx="6688605" cy="39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AS.6_1#9a0ea80c5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56859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甲、乙两图中接触面的粗糙程度相同，压力不同，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摩擦力不同，因此可得出结论：接触面粗糙程度一定，压力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越大，滑动摩擦力越大。</a:t>
            </a:r>
            <a:endParaRPr lang="en-US" altLang="zh-CN" sz="3200"/>
          </a:p>
        </p:txBody>
      </p:sp>
      <p:pic>
        <p:nvPicPr>
          <p:cNvPr id="3" name="QO_3_AS.6_2#9a0ea80c5?vcp=1&amp;vis=1&amp;pid=1caf70834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2948956"/>
            <a:ext cx="5376672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7_1#d17bea03b?sp=1&amp;vcp=1&amp;vis=1&amp;pid=1caf70834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66027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（3）比较乙、丙两图可得出滑动摩擦力的大小与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有关。</a:t>
            </a:r>
            <a:endParaRPr lang="en-US" altLang="zh-CN" sz="3200"/>
          </a:p>
        </p:txBody>
      </p:sp>
      <p:sp>
        <p:nvSpPr>
          <p:cNvPr id="3" name="QB_4_AN.8_1#d17bea03b.blank?vcp=1&amp;vis=1&amp;pid=1caf70834&amp;color=0,0,0&amp;vpa=3&amp;vtp=1&amp;bbb=1"/>
          <p:cNvSpPr/>
          <p:nvPr>
            <p:custDataLst>
              <p:tags r:id="rId2"/>
            </p:custDataLst>
          </p:nvPr>
        </p:nvSpPr>
        <p:spPr>
          <a:xfrm>
            <a:off x="741554" y="1339304"/>
            <a:ext cx="3545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接触面的粗糙程度</a:t>
            </a:r>
            <a:endParaRPr lang="en-US" altLang="zh-CN" sz="3200"/>
          </a:p>
        </p:txBody>
      </p:sp>
      <p:pic>
        <p:nvPicPr>
          <p:cNvPr id="4" name="QO_3_BD.7_2#d17bea03b?vcp=1&amp;vis=1&amp;pid=1caf70834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1819" y="2222546"/>
            <a:ext cx="6428367" cy="37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AS.9_1#d17bea03b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56859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铜块和木块交换位置叠放的目的是控制压力相同，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比较乙、丙两图可得出滑动摩擦力的大小与接触面的粗糙程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度有关。</a:t>
            </a:r>
            <a:endParaRPr lang="en-US" altLang="zh-CN" sz="3200"/>
          </a:p>
        </p:txBody>
      </p:sp>
      <p:pic>
        <p:nvPicPr>
          <p:cNvPr id="3" name="QO_3_AS.9_2#d17bea03b?vcp=1&amp;vis=1&amp;pid=1caf70834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2948956"/>
            <a:ext cx="5376672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设计实验、收集数据、分析数据并得出结论，提高学生解决问题的能力。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力和滚动摩擦力，通过实例让学生区分不同类型的摩擦力。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讲解增大和减小摩擦的方法，结合生活实例，让学生举例说明在生活中哪些地方需要增大摩擦，哪些地方需要减小摩擦，以及采取的相应措施。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杠杆（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展示一些生活中常见的杠杆，如撬棒、羊角锤、天平、筷子等，引导学生观察这些工具的共同特点，引出杠杆的定义：在力的作用下能绕着固定点转动的硬棒叫做杠杆。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讲解杠杆的五要素：支点（杠杆绕着转动的点，用字母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表示）、动力（使杠杆转动的力，用字母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F₁</a:t>
            </a:r>
            <a:r>
              <a:rPr lang="zh-CN" altLang="en-US" sz="400">
                <a:solidFill>
                  <a:schemeClr val="bg1"/>
                </a:solidFill>
              </a:rPr>
              <a:t>表示）、阻力（阻碍杠杆转动的力，用字母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F₂</a:t>
            </a:r>
            <a:r>
              <a:rPr lang="zh-CN" altLang="en-US" sz="400">
                <a:solidFill>
                  <a:schemeClr val="bg1"/>
                </a:solidFill>
              </a:rPr>
              <a:t>表示）、动力臂（从支点到动力作用线的距离，用字母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L₁</a:t>
            </a:r>
            <a:r>
              <a:rPr lang="zh-CN" altLang="en-US" sz="400">
                <a:solidFill>
                  <a:schemeClr val="bg1"/>
                </a:solidFill>
              </a:rPr>
              <a:t>表示）、阻力臂（从支点到阻力作用线的距离，用字母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L₂</a:t>
            </a:r>
            <a:r>
              <a:rPr lang="zh-CN" altLang="en-US" sz="400">
                <a:solidFill>
                  <a:schemeClr val="bg1"/>
                </a:solidFill>
              </a:rPr>
              <a:t>表示）。通过画图让学生明确五要素的含义，重点讲解力臂的画法。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探究杠杆的平衡条件：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提出问题：杠杆在什么条件下会处于平衡状态？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猜想假设：引导学生根据生活经验进行猜想，如可能与动力、动力臂、阻力、阻力臂有关。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设计实验：组织学生讨论实验方案，选择合适的实验器材，如杠杆、钩码、弹簧测力计等。让学生明确实验中需要测量的物理量和实验步骤。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进行实验：让学生分组进行实验，调节杠杆在水平位置平衡，改变钩码的数量和位置，使杠杆再次平衡，记录动力、动力臂、阻力、阻力臂的数据。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13064" y="34234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0_1#c8975b75d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18621"/>
            <a:ext cx="10753344" cy="1383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（4）研冰同学实验时采用的探究方法是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（填“控制变量法”或“等效替代法”）。</a:t>
            </a:r>
            <a:endParaRPr lang="en-US" altLang="zh-CN" sz="3200"/>
          </a:p>
        </p:txBody>
      </p:sp>
      <p:sp>
        <p:nvSpPr>
          <p:cNvPr id="3" name="QB_4_AN.11_1#c8975b75d.blank?vcp=1&amp;vis=1&amp;pid=1caf70834&amp;color=0,0,0&amp;vpa=4&amp;vtp=1&amp;bbb=1"/>
          <p:cNvSpPr/>
          <p:nvPr>
            <p:custDataLst>
              <p:tags r:id="rId2"/>
            </p:custDataLst>
          </p:nvPr>
        </p:nvSpPr>
        <p:spPr>
          <a:xfrm>
            <a:off x="7853554" y="581368"/>
            <a:ext cx="2326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控制变量法</a:t>
            </a:r>
            <a:endParaRPr lang="en-US" altLang="zh-CN" sz="3200"/>
          </a:p>
        </p:txBody>
      </p:sp>
      <p:pic>
        <p:nvPicPr>
          <p:cNvPr id="4" name="QO_3_BD.10_2#c8975b75d?vcp=1&amp;vis=1&amp;pid=1caf70834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698" y="2179535"/>
            <a:ext cx="6688605" cy="39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2_1#257ea0f91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479983"/>
            <a:ext cx="10753344" cy="2889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（5）要探究“滑动摩擦力大小与接触面积大小是否有关”，研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冰将木块和铜块作为一个整体竖着放置在长木板上，如图丁，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测出滑动摩擦力的大小并与图乙比较，得出：滑动摩擦力的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大小与接触面积的大小有关，你认为研冰同学的结论是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（填“正确”或“错误”）的。</a:t>
            </a:r>
            <a:endParaRPr lang="en-US" altLang="zh-CN" sz="3200"/>
          </a:p>
        </p:txBody>
      </p:sp>
      <p:sp>
        <p:nvSpPr>
          <p:cNvPr id="3" name="QB_4_AN.13_1#257ea0f91.blank?vcp=1&amp;vis=1&amp;pid=1caf70834&amp;color=0,0,0&amp;vpa=5&amp;vtp=1&amp;bbb=1"/>
          <p:cNvSpPr/>
          <p:nvPr>
            <p:custDataLst>
              <p:tags r:id="rId2"/>
            </p:custDataLst>
          </p:nvPr>
        </p:nvSpPr>
        <p:spPr>
          <a:xfrm>
            <a:off x="843154" y="2780037"/>
            <a:ext cx="11070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错误</a:t>
            </a:r>
            <a:endParaRPr lang="en-US" altLang="zh-CN" sz="3200"/>
          </a:p>
        </p:txBody>
      </p:sp>
      <p:pic>
        <p:nvPicPr>
          <p:cNvPr id="4" name="QO_3_BD.12_2#257ea0f91?vcp=1&amp;vis=1&amp;pid=1caf70834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975" y="3534077"/>
            <a:ext cx="4144051" cy="24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AS.14_1#257ea0f91?vcp=1&amp;vis=1&amp;pid=1caf7083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479983"/>
            <a:ext cx="10753344" cy="2907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研冰将木块和铜块作为一个整体竖着放置在长木板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上，如图丁，测出滑动摩擦力的大小并与图乙比较，得出：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滑动摩擦力的大小与接触面积的大小有关，研冰虽然控制了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压力相同，但没有控制接触面的粗糙程度相同，所以结论是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错误的。</a:t>
            </a:r>
            <a:endParaRPr lang="en-US" altLang="zh-CN" sz="3200"/>
          </a:p>
        </p:txBody>
      </p:sp>
      <p:pic>
        <p:nvPicPr>
          <p:cNvPr id="3" name="QO_3_AS.14_2#257ea0f91?vcp=1&amp;vis=1&amp;pid=1caf70834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5043" y="3551012"/>
            <a:ext cx="4234111" cy="24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3_BD.15_1#98a777496?sp=1&amp;vcp=1&amp;vis=1&amp;pid=b7a7f8472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60277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2.在“探究影响滑动摩擦力大小的因素”的实验中，小明按照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如图所示的甲、乙、丙三种情况进行实验，其中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为木块，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为重物。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3_BD.15_1#98a777496?sp=1&amp;vcp=1&amp;vis=1&amp;pid=b7a7f847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60277"/>
                <a:ext cx="10753344" cy="2128520"/>
              </a:xfrm>
              <a:prstGeom prst="rect">
                <a:avLst/>
              </a:prstGeom>
              <a:blipFill>
                <a:blip r:embed="rId6"/>
                <a:stretch>
                  <a:fillRect l="-2268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3_BD.15_2#98a777496?vcp=1&amp;vis=1&amp;pid=b7a7f8472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667" y="2952374"/>
            <a:ext cx="5232859" cy="3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6_1#2137d55cb?vcp=1&amp;vis=1&amp;pid=98a777496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05140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（1）实验过程中，必须用弹簧测力计沿水平方向拉着木块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运动，这样才能测出滑动摩擦力的大小。</a:t>
            </a:r>
            <a:endParaRPr lang="en-US" altLang="zh-CN" sz="3200"/>
          </a:p>
        </p:txBody>
      </p:sp>
      <p:sp>
        <p:nvSpPr>
          <p:cNvPr id="3" name="QB_4_AN.17_1#2137d55cb.blank?vcp=1&amp;vis=1&amp;pid=98a777496&amp;color=0,0,0&amp;vpa=6&amp;vtp=1&amp;bbb=1"/>
          <p:cNvSpPr/>
          <p:nvPr>
            <p:custDataLst>
              <p:tags r:id="rId2"/>
            </p:custDataLst>
          </p:nvPr>
        </p:nvSpPr>
        <p:spPr>
          <a:xfrm>
            <a:off x="1147954" y="1730433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匀速直线</a:t>
            </a:r>
            <a:endParaRPr lang="en-US" altLang="zh-CN" sz="3200"/>
          </a:p>
        </p:txBody>
      </p:sp>
      <p:pic>
        <p:nvPicPr>
          <p:cNvPr id="4" name="QO_3_BD.16_2#2137d55cb?vcp=1&amp;vis=1&amp;pid=98a777496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3488" y="2613675"/>
            <a:ext cx="5145024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3_BD.18_1#8f17e3a3d?htil=1&amp;vcp=1&amp;vis=1&amp;pid=98a777496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336" y="914669"/>
            <a:ext cx="4949952" cy="29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4_BD.18_2#8f17e3a3d?htil=1&amp;vcp=1&amp;vis=1&amp;pid=98a777496&amp;color=0,0,0&amp;mp=1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853711"/>
                <a:ext cx="5620512" cy="36230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（2）在进行图乙所示的实验时，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改变放在木块上的重物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，通过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多次实验得到摩擦力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与作用在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物体表面的压力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的关系图线如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图丁所示，由图可知，当木块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4_BD.18_2#8f17e3a3d?htil=1&amp;vcp=1&amp;vis=1&amp;pid=98a777496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853711"/>
                <a:ext cx="5620512" cy="3623056"/>
              </a:xfrm>
              <a:prstGeom prst="rect">
                <a:avLst/>
              </a:prstGeom>
              <a:blipFill>
                <a:blip r:embed="rId9"/>
                <a:stretch>
                  <a:fillRect l="-4338" r="-954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4_AN.19_1#8f17e3a3d.blank?vcp=1&amp;vis=1&amp;pid=98a777496&amp;color=0,0,0&amp;mp=1&amp;vpa=7&amp;vtp=1&amp;bbb=1"/>
          <p:cNvSpPr/>
          <p:nvPr>
            <p:custDataLst>
              <p:tags r:id="rId3"/>
            </p:custDataLst>
          </p:nvPr>
        </p:nvSpPr>
        <p:spPr>
          <a:xfrm>
            <a:off x="2773553" y="511176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加速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4_BD.18_2#8f17e3a3d?htil=1&amp;vcp=1&amp;vis=1&amp;pid=98a777496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FF9E15D6-6622-84DD-FA8B-64C5FE1246F3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4432740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的总重力为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时，若此时弹簧测力计的读数为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则木块将做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（填“加速”“减速”或“匀速”）运动。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4_BD.18_2#8f17e3a3d?htil=1&amp;vcp=1&amp;vis=1&amp;pid=98a777496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FF9E15D6-6622-84DD-FA8B-64C5FE124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432740"/>
                <a:ext cx="10752000" cy="1377865"/>
              </a:xfrm>
              <a:prstGeom prst="rect">
                <a:avLst/>
              </a:prstGeom>
              <a:blipFill>
                <a:blip r:embed="rId12"/>
                <a:stretch>
                  <a:fillRect l="-2268" r="-2948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4_AS.20_1#8f17e3a3d?htil=1&amp;vcp=1&amp;vis=1&amp;pid=98a777496&amp;color=0,0,0&amp;vtp=1&amp;bbb=1&amp;hb=1">
                <a:extLst>
                  <a:ext uri="{FF2B5EF4-FFF2-40B4-BE49-F238E27FC236}">
                    <a16:creationId xmlns:a16="http://schemas.microsoft.com/office/drawing/2014/main" id="{ADF25494-F216-FB1D-CE53-483391A7B8C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479983"/>
                <a:ext cx="10753344" cy="25687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2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根据摩擦力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与作用在物体表面的压力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的关系图线</a:t>
                </a: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知，当木块与重物的总重力为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时，受到的滑动摩擦力大小</a:t>
                </a: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，若此时弹簧测力计的读数为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（即拉力大小为</a:t>
                </a:r>
              </a:p>
              <a:p>
                <a:pPr latinLnBrk="1">
                  <a:lnSpc>
                    <a:spcPts val="50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），因拉力大于滑动摩擦力，则木块将做加速运动。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4_AS.20_1#8f17e3a3d?htil=1&amp;vcp=1&amp;vis=1&amp;pid=98a777496&amp;color=0,0,0&amp;vtp=1&amp;bbb=1&amp;hb=1">
                <a:extLst>
                  <a:ext uri="{FF2B5EF4-FFF2-40B4-BE49-F238E27FC236}">
                    <a16:creationId xmlns:a16="http://schemas.microsoft.com/office/drawing/2014/main" id="{ADF25494-F216-FB1D-CE53-483391A7B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479983"/>
                <a:ext cx="10753344" cy="2568787"/>
              </a:xfrm>
              <a:prstGeom prst="rect">
                <a:avLst/>
              </a:prstGeom>
              <a:blipFill>
                <a:blip r:embed="rId5"/>
                <a:stretch>
                  <a:fillRect l="-2268" t="-950" r="-2438" b="-9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3_AS.20_2#8f17e3a3d?htil=1&amp;vcp=1&amp;vis=1&amp;pid=98a777496&amp;color=0,0,0&amp;tib=255,255,255&amp;vtp=1">
            <a:extLst>
              <a:ext uri="{FF2B5EF4-FFF2-40B4-BE49-F238E27FC236}">
                <a16:creationId xmlns:a16="http://schemas.microsoft.com/office/drawing/2014/main" id="{20BC8779-9111-5572-EB28-C2AC35278A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217333"/>
            <a:ext cx="53766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4373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3_BD.21_1#dfbef267f?htil=2&amp;vcp=1&amp;vis=1&amp;pid=98a777496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9968" y="849983"/>
            <a:ext cx="3364992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BD.21_2#dfbef267f?htil=2&amp;vcp=1&amp;vis=1&amp;pid=98a777496&amp;color=0,0,0&amp;mp=1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789025"/>
            <a:ext cx="7205472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（3）小明通过甲、乙两图实验得到了正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确的结论，下列现象中利用了该结论的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（填字母）。</a:t>
            </a:r>
            <a:endParaRPr lang="en-US" altLang="zh-CN" sz="3200"/>
          </a:p>
        </p:txBody>
      </p:sp>
      <p:sp>
        <p:nvSpPr>
          <p:cNvPr id="4" name="QC_4_AN.22_1#dfbef267f.blank?vcp=1&amp;vis=1&amp;pid=98a777496&amp;color=0,0,0&amp;mp=1&amp;vpa=8&amp;vtp=1"/>
          <p:cNvSpPr/>
          <p:nvPr>
            <p:custDataLst>
              <p:tags r:id="rId3"/>
            </p:custDataLst>
          </p:nvPr>
        </p:nvSpPr>
        <p:spPr>
          <a:xfrm>
            <a:off x="1114087" y="2213118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4_BD.21_3#dfbef267f.choices?htil=2&amp;vcp=1&amp;vis=1&amp;pid=98a777496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20000" y="2983585"/>
            <a:ext cx="10752000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轴承上加润滑油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体操运动员在手上涂镁粉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刹车时用力捏自行车的车闸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移动很重的石块时，在地上铺设滚木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3_AS.23_1#dfbef267f?htil=3&amp;vcp=1&amp;vis=1&amp;pid=98a777496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0051" y="832288"/>
            <a:ext cx="3442428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AS.23_2#dfbef267f?htil=3&amp;vcp=1&amp;vis=1&amp;pid=98a777496&amp;color=0,0,0&amp;mp=1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771328"/>
            <a:ext cx="6035040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根据甲、乙两图的实验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可知，在接触面粗糙程度相同的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条件下，增大压力可增大滑动摩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擦力。轴承上加润滑油，属于使</a:t>
            </a:r>
            <a:endParaRPr lang="en-US" altLang="zh-CN" sz="3200"/>
          </a:p>
        </p:txBody>
      </p:sp>
      <p:sp>
        <p:nvSpPr>
          <p:cNvPr id="4" name="QC_4_AS.23_2#dfbef267f?htil=3&amp;vcp=1&amp;vis=1&amp;pid=98a777496&amp;color=0,0,0&amp;mp=1&amp;vtp=1&amp;bt=1&amp;bbb=1&amp;hb=1&amp;hs=1">
            <a:extLst>
              <a:ext uri="{FF2B5EF4-FFF2-40B4-BE49-F238E27FC236}">
                <a16:creationId xmlns:a16="http://schemas.microsoft.com/office/drawing/2014/main" id="{169BD7BD-2BE0-9C0F-3AB4-BED277802E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3700119"/>
            <a:ext cx="10752000" cy="2235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接触面彼此分离来减小摩擦，故A不符合题意；体操运动员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在手上涂镁粉，属于通过增大接触面的粗糙程度来增大摩擦，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故B不符合题意；刹车时用力捏自行车的车闸，是通过增大</a:t>
            </a:r>
          </a:p>
          <a:p>
            <a:pPr latinLnBrk="1">
              <a:lnSpc>
                <a:spcPct val="150000"/>
              </a:lnSpc>
            </a:pP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AS.23_2#dfbef267f?htil=3&amp;vcp=1&amp;vis=1&amp;pid=98a777496&amp;color=0,0,0&amp;mp=1&amp;vtp=1&amp;bt=1&amp;bbb=1&amp;hb=1&amp;hs=1&amp;htil=1">
            <a:extLst>
              <a:ext uri="{FF2B5EF4-FFF2-40B4-BE49-F238E27FC236}">
                <a16:creationId xmlns:a16="http://schemas.microsoft.com/office/drawing/2014/main" id="{85D14223-2E0A-D0E2-9DEC-EEEDBA1611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9328" y="1909038"/>
            <a:ext cx="6570701" cy="2873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压力的方法来增大摩擦的，故C符合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题意；移动很重的石块时，在地上铺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设滚木，用滚动摩擦代替滑动摩擦从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而减小摩擦，故D不符合题意。</a:t>
            </a:r>
            <a:endParaRPr lang="en-US" altLang="zh-CN" sz="3200"/>
          </a:p>
        </p:txBody>
      </p:sp>
      <p:pic>
        <p:nvPicPr>
          <p:cNvPr id="3" name="QO_3_AS.23_1#dfbef267f?htil=3&amp;vcp=1&amp;vis=1&amp;pid=98a777496&amp;color=0,0,0&amp;tib=255,255,255&amp;vtp=1&amp;hs=1&amp;hs=1">
            <a:extLst>
              <a:ext uri="{FF2B5EF4-FFF2-40B4-BE49-F238E27FC236}">
                <a16:creationId xmlns:a16="http://schemas.microsoft.com/office/drawing/2014/main" id="{5F484584-82D9-B307-0751-8DC38D7445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9363" y="2245917"/>
            <a:ext cx="3442428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15789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>
            <p:custDataLst>
              <p:tags r:id="rId1"/>
            </p:custDataLst>
          </p:nvPr>
        </p:nvGrpSpPr>
        <p:grpSpPr>
          <a:xfrm>
            <a:off x="1893888" y="723900"/>
            <a:ext cx="3568700" cy="5284788"/>
            <a:chOff x="583" y="1139"/>
            <a:chExt cx="5621" cy="8322"/>
          </a:xfrm>
        </p:grpSpPr>
        <p:pic>
          <p:nvPicPr>
            <p:cNvPr id="26626" name="图片 1" descr="0250400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83" y="1139"/>
              <a:ext cx="5621" cy="61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7" name="TextBox 12"/>
            <p:cNvSpPr txBox="1"/>
            <p:nvPr>
              <p:custDataLst>
                <p:tags r:id="rId10"/>
              </p:custDataLst>
            </p:nvPr>
          </p:nvSpPr>
          <p:spPr>
            <a:xfrm>
              <a:off x="1057" y="7742"/>
              <a:ext cx="4452" cy="17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举重运动员为什么要涂防滑粉？</a:t>
              </a:r>
            </a:p>
          </p:txBody>
        </p:sp>
      </p:grpSp>
      <p:grpSp>
        <p:nvGrpSpPr>
          <p:cNvPr id="3" name="组合 5"/>
          <p:cNvGrpSpPr/>
          <p:nvPr>
            <p:custDataLst>
              <p:tags r:id="rId2"/>
            </p:custDataLst>
          </p:nvPr>
        </p:nvGrpSpPr>
        <p:grpSpPr>
          <a:xfrm>
            <a:off x="6122988" y="723900"/>
            <a:ext cx="4395787" cy="5292725"/>
            <a:chOff x="7242" y="1140"/>
            <a:chExt cx="6922" cy="8335"/>
          </a:xfrm>
        </p:grpSpPr>
        <p:grpSp>
          <p:nvGrpSpPr>
            <p:cNvPr id="26629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7242" y="1140"/>
              <a:ext cx="6922" cy="8335"/>
              <a:chOff x="7242" y="1139"/>
              <a:chExt cx="6924" cy="8336"/>
            </a:xfrm>
          </p:grpSpPr>
          <p:pic>
            <p:nvPicPr>
              <p:cNvPr id="26630" name="图片 2" descr="6e501530e924b899e03dc8886e061d950b7bf6e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/>
              <a:srcRect l="45326"/>
              <a:stretch>
                <a:fillRect/>
              </a:stretch>
            </p:blipFill>
            <p:spPr>
              <a:xfrm>
                <a:off x="7242" y="1139"/>
                <a:ext cx="5545" cy="60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631" name="图片 4" descr="0260400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11750" y="7214"/>
                <a:ext cx="2245" cy="21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" name="椭圆形标注 3"/>
              <p:cNvSpPr/>
              <p:nvPr>
                <p:custDataLst>
                  <p:tags r:id="rId8"/>
                </p:custDataLst>
              </p:nvPr>
            </p:nvSpPr>
            <p:spPr>
              <a:xfrm>
                <a:off x="11578" y="7112"/>
                <a:ext cx="2588" cy="2363"/>
              </a:xfrm>
              <a:prstGeom prst="wedgeEllipseCallout">
                <a:avLst>
                  <a:gd name="adj1" fmla="val -74072"/>
                  <a:gd name="adj2" fmla="val -123973"/>
                </a:avLst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</p:grpSp>
        <p:sp>
          <p:nvSpPr>
            <p:cNvPr id="2663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7242" y="7742"/>
              <a:ext cx="4290" cy="17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自行车轮滚动轴承有什么用？</a:t>
              </a:r>
            </a:p>
          </p:txBody>
        </p:sp>
      </p:grpSp>
      <p:sp>
        <p:nvSpPr>
          <p:cNvPr id="26634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zh-CN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3_BD.24_1#4c067f37a?htil=4&amp;vcp=1&amp;vis=1&amp;pid=98a777496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8480" y="870601"/>
            <a:ext cx="6144768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4_BD.24_2#4c067f37a?htil=4&amp;vcp=1&amp;vis=1&amp;pid=98a777496&amp;color=0,0,0&amp;mp=1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809641"/>
            <a:ext cx="4425696" cy="43637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（4）甲、丙两图实验，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是为了探究滑动摩擦力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的大小与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的关系，根据实验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现象可得正确的结论，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则支持该结论的实验现</a:t>
            </a:r>
            <a:endParaRPr lang="en-US" altLang="zh-CN" sz="3200"/>
          </a:p>
        </p:txBody>
      </p:sp>
      <p:sp>
        <p:nvSpPr>
          <p:cNvPr id="4" name="QB_4_AN.25_1#4c067f37a.blank?vcp=1&amp;vis=1&amp;pid=98a777496&amp;color=0,0,0&amp;mp=1&amp;vpa=9&amp;vtp=1&amp;bbb=1&amp;hb=1"/>
          <p:cNvSpPr/>
          <p:nvPr>
            <p:custDataLst>
              <p:tags r:id="rId3"/>
            </p:custDataLst>
          </p:nvPr>
        </p:nvSpPr>
        <p:spPr>
          <a:xfrm>
            <a:off x="719328" y="2262520"/>
            <a:ext cx="4425696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接触面的粗糙程度</a:t>
            </a:r>
            <a:endParaRPr lang="en-US" altLang="zh-CN" sz="3200"/>
          </a:p>
        </p:txBody>
      </p:sp>
      <p:sp>
        <p:nvSpPr>
          <p:cNvPr id="5" name="QB_4_AN.26_1#4c067f37a.blank?vcp=1&amp;vis=1&amp;pid=98a777496&amp;color=0,0,0&amp;mp=1&amp;vpa=10&amp;vtp=1&amp;bbb=1"/>
          <p:cNvSpPr/>
          <p:nvPr>
            <p:custDataLst>
              <p:tags r:id="rId4"/>
            </p:custDataLst>
          </p:nvPr>
        </p:nvSpPr>
        <p:spPr>
          <a:xfrm>
            <a:off x="1555025" y="5142288"/>
            <a:ext cx="6390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丙图弹簧测力计示数比甲图示数大</a:t>
            </a:r>
            <a:endParaRPr lang="en-US" altLang="zh-CN" sz="3200"/>
          </a:p>
        </p:txBody>
      </p:sp>
      <p:sp>
        <p:nvSpPr>
          <p:cNvPr id="6" name="QB_4_BD.24_2#4c067f37a?htil=4&amp;vcp=1&amp;vis=1&amp;pid=98a777496&amp;color=0,0,0&amp;mp=1&amp;vtp=1&amp;bt=1&amp;bbb=1&amp;hb=1&amp;hs=1">
            <a:extLst>
              <a:ext uri="{FF2B5EF4-FFF2-40B4-BE49-F238E27FC236}">
                <a16:creationId xmlns:a16="http://schemas.microsoft.com/office/drawing/2014/main" id="{5DDDE3D8-CE84-005B-DF90-A7DB604934A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0000" y="5208329"/>
            <a:ext cx="1075200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象是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BD.27_1#58b70e469?htil=5&amp;vcp=1&amp;vis=1&amp;pid=98a777496&amp;color=0,0,0&amp;mp=1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573" y="614094"/>
            <a:ext cx="4219436" cy="14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4_BD.27_2#58b70e469?htil=5&amp;sp=1&amp;vcp=1&amp;vis=1&amp;pid=98a777496&amp;color=0,0,0&amp;mp=1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479983"/>
                <a:ext cx="5974080" cy="16584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（5）[2024·镇江]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如图戊所示，小</a:t>
                </a:r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明在测量滑动摩擦力时，将物块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4267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置于水平木板上，用弹簧测</a:t>
                </a:r>
                <a:endParaRPr lang="en-US" altLang="zh-CN" sz="30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4_BD.27_2#58b70e469?htil=5&amp;sp=1&amp;vcp=1&amp;vis=1&amp;pid=98a777496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479983"/>
                <a:ext cx="5974080" cy="1658451"/>
              </a:xfrm>
              <a:prstGeom prst="rect">
                <a:avLst/>
              </a:prstGeom>
              <a:blipFill>
                <a:blip r:embed="rId10"/>
                <a:stretch>
                  <a:fillRect l="-3980" t="-4412" r="-1837" b="-13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4_AN.28_1#58b70e469.bracket?vcp=1&amp;vis=1&amp;pid=98a777496&amp;color=0,0,0&amp;mp=1&amp;vpa=11&amp;vtp=1"/>
          <p:cNvSpPr/>
          <p:nvPr>
            <p:custDataLst>
              <p:tags r:id="rId3"/>
            </p:custDataLst>
          </p:nvPr>
        </p:nvSpPr>
        <p:spPr>
          <a:xfrm>
            <a:off x="3159845" y="3271272"/>
            <a:ext cx="565151" cy="5067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67"/>
              </a:lnSpc>
            </a:pPr>
            <a:r>
              <a:rPr lang="en-US" altLang="zh-CN" sz="30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0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4_BD.27_3#58b70e469.choices?htil=5&amp;vcp=1&amp;vis=1&amp;pid=98a777496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776561"/>
                <a:ext cx="10753344" cy="2228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在区域1中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对木板的压力更大</a:t>
                </a:r>
                <a:endParaRPr lang="en-US" altLang="zh-CN" sz="3067"/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在区域2中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对木板的压力更大</a:t>
                </a:r>
                <a:endParaRPr lang="en-US" altLang="zh-CN" sz="3067"/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木板上区域1的粗糙程度更大</a:t>
                </a:r>
                <a:endParaRPr lang="en-US" altLang="zh-CN" sz="3067"/>
              </a:p>
              <a:p>
                <a:pPr latinLnBrk="1">
                  <a:lnSpc>
                    <a:spcPts val="4267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木板上区域2的粗糙程度更大</a:t>
                </a:r>
                <a:endParaRPr lang="en-US" altLang="zh-CN" sz="30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4_BD.27_3#58b70e469.choices?htil=5&amp;vcp=1&amp;vis=1&amp;pid=98a77749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3776561"/>
                <a:ext cx="10753344" cy="2228851"/>
              </a:xfrm>
              <a:prstGeom prst="rect">
                <a:avLst/>
              </a:prstGeom>
              <a:blipFill>
                <a:blip r:embed="rId12"/>
                <a:stretch>
                  <a:fillRect l="-2211" t="-3288" b="-10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4_BD.27_2#58b70e469?htil=5&amp;sp=1&amp;vcp=1&amp;vis=1&amp;pid=98a777496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DBFF8544-225A-73A5-8E3E-77FC53606F3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2134028"/>
                <a:ext cx="10752000" cy="16531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力计水平向右拉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，使其始终做匀速直线运动。经过区域1和区</a:t>
                </a:r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域2时，弹簧测力计的示数分别为</a:t>
                </a:r>
                <a14:m>
                  <m:oMath xmlns:m="http://schemas.openxmlformats.org/officeDocument/2006/math">
                    <m: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1.2 </m:t>
                    </m:r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1.8 </m:t>
                    </m:r>
                    <m:r>
                      <m:rPr>
                        <m:sty m:val="p"/>
                      </m:rPr>
                      <a:rPr lang="en-US" altLang="zh-CN" sz="30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。两区域示数不</a:t>
                </a:r>
              </a:p>
              <a:p>
                <a:pPr latinLnBrk="1">
                  <a:lnSpc>
                    <a:spcPts val="4267"/>
                  </a:lnSpc>
                </a:pP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同的原因是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0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30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30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4_BD.27_2#58b70e469?htil=5&amp;sp=1&amp;vcp=1&amp;vis=1&amp;pid=98a777496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DBFF8544-225A-73A5-8E3E-77FC53606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2134028"/>
                <a:ext cx="10752000" cy="1653117"/>
              </a:xfrm>
              <a:prstGeom prst="rect">
                <a:avLst/>
              </a:prstGeom>
              <a:blipFill>
                <a:blip r:embed="rId15"/>
                <a:stretch>
                  <a:fillRect l="-2211" t="-4428" r="-1417" b="-14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4_BD.29_1#48cd02f73?sp=1&amp;vcp=1&amp;vis=1&amp;pid=98a777496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321324"/>
                <a:ext cx="10753344" cy="21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6）实验结束后，小明在图甲的基础上设计了图己所示实验，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请你判断：图己中，木块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水平运动时所受滑动摩擦力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（填“大于”“小于”或“等于”）图甲中木块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所受滑动摩擦力。</a:t>
                </a:r>
                <a:endParaRPr lang="en-US" altLang="zh-CN" sz="3200" spc="-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4_BD.29_1#48cd02f73?sp=1&amp;vcp=1&amp;vis=1&amp;pid=98a77749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321324"/>
                <a:ext cx="10753344" cy="2128267"/>
              </a:xfrm>
              <a:prstGeom prst="rect">
                <a:avLst/>
              </a:prstGeom>
              <a:blipFill>
                <a:blip r:embed="rId8"/>
                <a:stretch>
                  <a:fillRect l="-2268" r="-4252" b="-1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4_AN.30_1#48cd02f73.blank?vcp=1&amp;vis=1&amp;pid=98a777496&amp;color=0,0,0&amp;vpa=12&amp;vtp=1&amp;bbb=1"/>
          <p:cNvSpPr/>
          <p:nvPr>
            <p:custDataLst>
              <p:tags r:id="rId2"/>
            </p:custDataLst>
          </p:nvPr>
        </p:nvSpPr>
        <p:spPr>
          <a:xfrm>
            <a:off x="10135066" y="2029137"/>
            <a:ext cx="1081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等于</a:t>
            </a:r>
            <a:endParaRPr lang="en-US" altLang="zh-CN" sz="3200" spc="-67"/>
          </a:p>
        </p:txBody>
      </p:sp>
      <p:pic>
        <p:nvPicPr>
          <p:cNvPr id="4" name="QB_4_BD.29_2#48cd02f73?vcp=1&amp;vis=1&amp;pid=98a777496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136" y="3613420"/>
            <a:ext cx="4681728" cy="1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3"/>
          <p:cNvSpPr txBox="1"/>
          <p:nvPr>
            <p:custDataLst>
              <p:tags r:id="rId1"/>
            </p:custDataLst>
          </p:nvPr>
        </p:nvSpPr>
        <p:spPr>
          <a:xfrm>
            <a:off x="2398713" y="1425575"/>
            <a:ext cx="579437" cy="45231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增大摩擦与减小摩擦的方法</a:t>
            </a:r>
          </a:p>
        </p:txBody>
      </p:sp>
      <p:sp>
        <p:nvSpPr>
          <p:cNvPr id="38914" name="文本框 4"/>
          <p:cNvSpPr txBox="1"/>
          <p:nvPr>
            <p:custDataLst>
              <p:tags r:id="rId2"/>
            </p:custDataLst>
          </p:nvPr>
        </p:nvSpPr>
        <p:spPr>
          <a:xfrm>
            <a:off x="3395663" y="1820863"/>
            <a:ext cx="15446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增大摩擦</a:t>
            </a:r>
          </a:p>
        </p:txBody>
      </p:sp>
      <p:sp>
        <p:nvSpPr>
          <p:cNvPr id="38915" name="文本框 5"/>
          <p:cNvSpPr txBox="1"/>
          <p:nvPr>
            <p:custDataLst>
              <p:tags r:id="rId3"/>
            </p:custDataLst>
          </p:nvPr>
        </p:nvSpPr>
        <p:spPr>
          <a:xfrm>
            <a:off x="3387725" y="4060825"/>
            <a:ext cx="15446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减小摩擦</a:t>
            </a:r>
          </a:p>
        </p:txBody>
      </p:sp>
      <p:sp>
        <p:nvSpPr>
          <p:cNvPr id="38916" name="文本框 6"/>
          <p:cNvSpPr txBox="1"/>
          <p:nvPr>
            <p:custDataLst>
              <p:tags r:id="rId4"/>
            </p:custDataLst>
          </p:nvPr>
        </p:nvSpPr>
        <p:spPr>
          <a:xfrm>
            <a:off x="5065713" y="1322388"/>
            <a:ext cx="15446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增大压力</a:t>
            </a:r>
          </a:p>
        </p:txBody>
      </p:sp>
      <p:sp>
        <p:nvSpPr>
          <p:cNvPr id="38917" name="文本框 7"/>
          <p:cNvSpPr txBox="1"/>
          <p:nvPr>
            <p:custDataLst>
              <p:tags r:id="rId5"/>
            </p:custDataLst>
          </p:nvPr>
        </p:nvSpPr>
        <p:spPr>
          <a:xfrm>
            <a:off x="5065713" y="2211388"/>
            <a:ext cx="30432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增大接触面粗糙程度</a:t>
            </a:r>
          </a:p>
        </p:txBody>
      </p:sp>
      <p:sp>
        <p:nvSpPr>
          <p:cNvPr id="38918" name="文本框 8"/>
          <p:cNvSpPr txBox="1"/>
          <p:nvPr>
            <p:custDataLst>
              <p:tags r:id="rId6"/>
            </p:custDataLst>
          </p:nvPr>
        </p:nvSpPr>
        <p:spPr>
          <a:xfrm>
            <a:off x="5205413" y="3278188"/>
            <a:ext cx="396557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减小压力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减小接触面的粗糙程度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变滑动为滚动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使两个接触面彼此分离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9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38920" name="AutoShape 14"/>
          <p:cNvSpPr/>
          <p:nvPr>
            <p:custDataLst>
              <p:tags r:id="rId8"/>
            </p:custDataLst>
          </p:nvPr>
        </p:nvSpPr>
        <p:spPr>
          <a:xfrm>
            <a:off x="4879975" y="1541463"/>
            <a:ext cx="133350" cy="1001712"/>
          </a:xfrm>
          <a:prstGeom prst="leftBrace">
            <a:avLst>
              <a:gd name="adj1" fmla="val 70284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1" name="AutoShape 14"/>
          <p:cNvSpPr/>
          <p:nvPr>
            <p:custDataLst>
              <p:tags r:id="rId9"/>
            </p:custDataLst>
          </p:nvPr>
        </p:nvSpPr>
        <p:spPr>
          <a:xfrm>
            <a:off x="4964113" y="3452813"/>
            <a:ext cx="193675" cy="1757362"/>
          </a:xfrm>
          <a:prstGeom prst="leftBrace">
            <a:avLst>
              <a:gd name="adj1" fmla="val 69859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2" name="AutoShape 14"/>
          <p:cNvSpPr/>
          <p:nvPr>
            <p:custDataLst>
              <p:tags r:id="rId10"/>
            </p:custDataLst>
          </p:nvPr>
        </p:nvSpPr>
        <p:spPr>
          <a:xfrm>
            <a:off x="3179763" y="2030413"/>
            <a:ext cx="176212" cy="2216150"/>
          </a:xfrm>
          <a:prstGeom prst="leftBrace">
            <a:avLst>
              <a:gd name="adj1" fmla="val 69928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/>
          <p:nvPr>
            <p:custDataLst>
              <p:tags r:id="rId1"/>
            </p:custDataLst>
          </p:nvPr>
        </p:nvSpPr>
        <p:spPr>
          <a:xfrm>
            <a:off x="2287588" y="1878013"/>
            <a:ext cx="7575550" cy="2076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认识摩擦的利与弊。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认识增大和减少摩擦的办法。（重点）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0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984375" y="1354138"/>
            <a:ext cx="4145280" cy="25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许多情况下摩擦是有用的。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:</a:t>
            </a: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走路；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写字；</a:t>
            </a:r>
            <a:endParaRPr kumimoji="0" lang="zh-CN" altLang="zh-CN" sz="2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传送带运送货物；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用手握住杯子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...</a:t>
            </a: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</a:p>
        </p:txBody>
      </p:sp>
      <p:grpSp>
        <p:nvGrpSpPr>
          <p:cNvPr id="28674" name="组合 6147"/>
          <p:cNvGrpSpPr/>
          <p:nvPr>
            <p:custDataLst>
              <p:tags r:id="rId2"/>
            </p:custDataLst>
          </p:nvPr>
        </p:nvGrpSpPr>
        <p:grpSpPr>
          <a:xfrm>
            <a:off x="190818" y="493078"/>
            <a:ext cx="5007094" cy="808396"/>
            <a:chOff x="0" y="0"/>
            <a:chExt cx="7889" cy="1275"/>
          </a:xfrm>
        </p:grpSpPr>
        <p:sp>
          <p:nvSpPr>
            <p:cNvPr id="28675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78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7011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增大摩擦与减小摩擦的方法</a:t>
              </a:r>
            </a:p>
          </p:txBody>
        </p:sp>
        <p:sp>
          <p:nvSpPr>
            <p:cNvPr id="28679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98725" y="3998913"/>
            <a:ext cx="3260725" cy="2290762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59550" y="1225550"/>
            <a:ext cx="3314700" cy="2481263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  <p:sp>
        <p:nvSpPr>
          <p:cNvPr id="28682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1526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36870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621779" y="3999230"/>
            <a:ext cx="3190240" cy="2290445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>
            <p:custDataLst>
              <p:tags r:id="rId1"/>
            </p:custDataLst>
          </p:nvPr>
        </p:nvGrpSpPr>
        <p:grpSpPr>
          <a:xfrm>
            <a:off x="1735138" y="2168525"/>
            <a:ext cx="2900362" cy="3460878"/>
            <a:chOff x="668769" y="1554700"/>
            <a:chExt cx="3347284" cy="3460948"/>
          </a:xfrm>
        </p:grpSpPr>
        <p:pic>
          <p:nvPicPr>
            <p:cNvPr id="5" name="Picture 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668769" y="1554700"/>
              <a:ext cx="3347284" cy="2165466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9699" name="TextBox 12"/>
            <p:cNvSpPr txBox="1"/>
            <p:nvPr>
              <p:custDataLst>
                <p:tags r:id="rId13"/>
              </p:custDataLst>
            </p:nvPr>
          </p:nvSpPr>
          <p:spPr>
            <a:xfrm>
              <a:off x="1262993" y="4524148"/>
              <a:ext cx="2139746" cy="4915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涂防滑粉</a:t>
              </a:r>
            </a:p>
          </p:txBody>
        </p:sp>
      </p:grpSp>
      <p:grpSp>
        <p:nvGrpSpPr>
          <p:cNvPr id="7" name="组合 23572"/>
          <p:cNvGrpSpPr/>
          <p:nvPr>
            <p:custDataLst>
              <p:tags r:id="rId2"/>
            </p:custDataLst>
          </p:nvPr>
        </p:nvGrpSpPr>
        <p:grpSpPr>
          <a:xfrm>
            <a:off x="7605713" y="2154238"/>
            <a:ext cx="2895600" cy="3482975"/>
            <a:chOff x="3878" y="663"/>
            <a:chExt cx="1503" cy="2194"/>
          </a:xfrm>
        </p:grpSpPr>
        <p:pic>
          <p:nvPicPr>
            <p:cNvPr id="4" name="Picture 8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3878" y="663"/>
              <a:ext cx="1503" cy="1379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9702" name="TextBox 16"/>
            <p:cNvSpPr txBox="1"/>
            <p:nvPr>
              <p:custDataLst>
                <p:tags r:id="rId11"/>
              </p:custDataLst>
            </p:nvPr>
          </p:nvSpPr>
          <p:spPr>
            <a:xfrm>
              <a:off x="4301" y="2547"/>
              <a:ext cx="78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瓶子盖</a:t>
              </a:r>
            </a:p>
          </p:txBody>
        </p:sp>
      </p:grpSp>
      <p:sp>
        <p:nvSpPr>
          <p:cNvPr id="29703" name="Rectangle 2"/>
          <p:cNvSpPr/>
          <p:nvPr>
            <p:custDataLst>
              <p:tags r:id="rId3"/>
            </p:custDataLst>
          </p:nvPr>
        </p:nvSpPr>
        <p:spPr>
          <a:xfrm>
            <a:off x="1743075" y="692150"/>
            <a:ext cx="4670425" cy="6445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eaLnBrk="0" hangingPunct="0"/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增大摩擦</a:t>
            </a:r>
          </a:p>
        </p:txBody>
      </p:sp>
      <p:sp>
        <p:nvSpPr>
          <p:cNvPr id="3" name="TextBox 10"/>
          <p:cNvSpPr txBox="1"/>
          <p:nvPr>
            <p:custDataLst>
              <p:tags r:id="rId4"/>
            </p:custDataLst>
          </p:nvPr>
        </p:nvSpPr>
        <p:spPr>
          <a:xfrm>
            <a:off x="1741488" y="1482725"/>
            <a:ext cx="398018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）增大接触面粗糙程度</a:t>
            </a:r>
          </a:p>
        </p:txBody>
      </p:sp>
      <p:grpSp>
        <p:nvGrpSpPr>
          <p:cNvPr id="8" name="组合 12"/>
          <p:cNvGrpSpPr/>
          <p:nvPr>
            <p:custDataLst>
              <p:tags r:id="rId5"/>
            </p:custDataLst>
          </p:nvPr>
        </p:nvGrpSpPr>
        <p:grpSpPr>
          <a:xfrm>
            <a:off x="4689475" y="2160588"/>
            <a:ext cx="2840038" cy="3460750"/>
            <a:chOff x="5897" y="6328"/>
            <a:chExt cx="4472" cy="545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897" y="6328"/>
              <a:ext cx="4472" cy="3406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9707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6456" y="11004"/>
              <a:ext cx="3231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轮胎的花纹</a:t>
              </a:r>
            </a:p>
          </p:txBody>
        </p:sp>
      </p:grpSp>
      <p:sp>
        <p:nvSpPr>
          <p:cNvPr id="29708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0972800" y="10833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>
            <p:custDataLst>
              <p:tags r:id="rId1"/>
            </p:custDataLst>
          </p:nvPr>
        </p:nvSpPr>
        <p:spPr>
          <a:xfrm>
            <a:off x="1795463" y="655638"/>
            <a:ext cx="232918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）增大压力</a:t>
            </a: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286000" y="1308100"/>
            <a:ext cx="3321050" cy="3631565"/>
            <a:chOff x="1025" y="2371"/>
            <a:chExt cx="5230" cy="5717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25" y="2371"/>
              <a:ext cx="5230" cy="3899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1810" y="7314"/>
              <a:ext cx="2888" cy="7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自行车车闸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6518275" y="1298575"/>
            <a:ext cx="3321050" cy="3588703"/>
            <a:chOff x="7850" y="2276"/>
            <a:chExt cx="5230" cy="565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850" y="2276"/>
              <a:ext cx="5230" cy="3898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TextBox 10"/>
            <p:cNvSpPr txBox="1"/>
            <p:nvPr>
              <p:custDataLst>
                <p:tags r:id="rId9"/>
              </p:custDataLst>
            </p:nvPr>
          </p:nvSpPr>
          <p:spPr>
            <a:xfrm>
              <a:off x="8635" y="7152"/>
              <a:ext cx="3408" cy="7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擦黑板时用力</a:t>
              </a:r>
            </a:p>
          </p:txBody>
        </p:sp>
      </p:grpSp>
      <p:sp>
        <p:nvSpPr>
          <p:cNvPr id="30728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2365375" y="5302250"/>
            <a:ext cx="7345363" cy="793750"/>
            <a:chOff x="1324" y="8350"/>
            <a:chExt cx="11568" cy="1251"/>
          </a:xfrm>
        </p:grpSpPr>
        <p:sp>
          <p:nvSpPr>
            <p:cNvPr id="7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2282" y="8713"/>
              <a:ext cx="10610" cy="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你还能举出</a:t>
              </a: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一些</a:t>
              </a: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生活中增大摩擦力的实例吗？</a:t>
              </a:r>
            </a:p>
          </p:txBody>
        </p:sp>
        <p:pic>
          <p:nvPicPr>
            <p:cNvPr id="30731" name="Picture 6" descr="？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324" y="8350"/>
              <a:ext cx="937" cy="12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/>
          <p:nvPr>
            <p:custDataLst>
              <p:tags r:id="rId1"/>
            </p:custDataLst>
          </p:nvPr>
        </p:nvSpPr>
        <p:spPr>
          <a:xfrm>
            <a:off x="3481388" y="693738"/>
            <a:ext cx="43053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怎样使小提琴拉得更响？</a:t>
            </a:r>
          </a:p>
        </p:txBody>
      </p:sp>
      <p:sp>
        <p:nvSpPr>
          <p:cNvPr id="46084" name="Text Box 4"/>
          <p:cNvSpPr txBox="1"/>
          <p:nvPr>
            <p:custDataLst>
              <p:tags r:id="rId2"/>
            </p:custDataLst>
          </p:nvPr>
        </p:nvSpPr>
        <p:spPr>
          <a:xfrm>
            <a:off x="1979613" y="1355725"/>
            <a:ext cx="1944687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涂松香</a:t>
            </a:r>
          </a:p>
        </p:txBody>
      </p:sp>
      <p:sp>
        <p:nvSpPr>
          <p:cNvPr id="46085" name="Text Box 5"/>
          <p:cNvSpPr txBox="1"/>
          <p:nvPr>
            <p:custDataLst>
              <p:tags r:id="rId3"/>
            </p:custDataLst>
          </p:nvPr>
        </p:nvSpPr>
        <p:spPr>
          <a:xfrm>
            <a:off x="3987800" y="1355725"/>
            <a:ext cx="4465638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增大接触面粗糙程度</a:t>
            </a:r>
          </a:p>
        </p:txBody>
      </p:sp>
      <p:sp>
        <p:nvSpPr>
          <p:cNvPr id="46086" name="Text Box 6"/>
          <p:cNvSpPr txBox="1"/>
          <p:nvPr>
            <p:custDataLst>
              <p:tags r:id="rId4"/>
            </p:custDataLst>
          </p:nvPr>
        </p:nvSpPr>
        <p:spPr>
          <a:xfrm>
            <a:off x="8247063" y="1357313"/>
            <a:ext cx="17446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增大摩擦</a:t>
            </a:r>
          </a:p>
        </p:txBody>
      </p:sp>
      <p:sp>
        <p:nvSpPr>
          <p:cNvPr id="46087" name="Text Box 7"/>
          <p:cNvSpPr txBox="1"/>
          <p:nvPr>
            <p:custDataLst>
              <p:tags r:id="rId5"/>
            </p:custDataLst>
          </p:nvPr>
        </p:nvSpPr>
        <p:spPr>
          <a:xfrm>
            <a:off x="1981200" y="2052638"/>
            <a:ext cx="367347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将弓重一些压弦</a:t>
            </a:r>
          </a:p>
        </p:txBody>
      </p:sp>
      <p:sp>
        <p:nvSpPr>
          <p:cNvPr id="46088" name="Text Box 8"/>
          <p:cNvSpPr txBox="1"/>
          <p:nvPr>
            <p:custDataLst>
              <p:tags r:id="rId6"/>
            </p:custDataLst>
          </p:nvPr>
        </p:nvSpPr>
        <p:spPr>
          <a:xfrm>
            <a:off x="5511800" y="2052638"/>
            <a:ext cx="27352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增大压力</a:t>
            </a:r>
          </a:p>
        </p:txBody>
      </p:sp>
      <p:sp>
        <p:nvSpPr>
          <p:cNvPr id="46089" name="Text Box 9"/>
          <p:cNvSpPr txBox="1"/>
          <p:nvPr>
            <p:custDataLst>
              <p:tags r:id="rId7"/>
            </p:custDataLst>
          </p:nvPr>
        </p:nvSpPr>
        <p:spPr>
          <a:xfrm>
            <a:off x="8247063" y="2051050"/>
            <a:ext cx="22669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增大摩擦</a:t>
            </a:r>
          </a:p>
        </p:txBody>
      </p:sp>
      <p:sp>
        <p:nvSpPr>
          <p:cNvPr id="46090" name="Line 10"/>
          <p:cNvSpPr/>
          <p:nvPr>
            <p:custDataLst>
              <p:tags r:id="rId8"/>
            </p:custDataLst>
          </p:nvPr>
        </p:nvSpPr>
        <p:spPr>
          <a:xfrm>
            <a:off x="3276600" y="1616075"/>
            <a:ext cx="64770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6091" name="Line 11"/>
          <p:cNvSpPr/>
          <p:nvPr>
            <p:custDataLst>
              <p:tags r:id="rId9"/>
            </p:custDataLst>
          </p:nvPr>
        </p:nvSpPr>
        <p:spPr>
          <a:xfrm>
            <a:off x="7464425" y="1616075"/>
            <a:ext cx="64770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6092" name="Line 12"/>
          <p:cNvSpPr/>
          <p:nvPr>
            <p:custDataLst>
              <p:tags r:id="rId10"/>
            </p:custDataLst>
          </p:nvPr>
        </p:nvSpPr>
        <p:spPr>
          <a:xfrm>
            <a:off x="4795838" y="2312988"/>
            <a:ext cx="64770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6093" name="Line 13"/>
          <p:cNvSpPr/>
          <p:nvPr>
            <p:custDataLst>
              <p:tags r:id="rId11"/>
            </p:custDataLst>
          </p:nvPr>
        </p:nvSpPr>
        <p:spPr>
          <a:xfrm>
            <a:off x="7464425" y="2311400"/>
            <a:ext cx="64770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pic>
        <p:nvPicPr>
          <p:cNvPr id="11276" name="图片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468677" y="2636830"/>
            <a:ext cx="5491172" cy="360680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文本框 7"/>
          <p:cNvSpPr txBox="1"/>
          <p:nvPr>
            <p:custDataLst>
              <p:tags r:id="rId13"/>
            </p:custDataLst>
          </p:nvPr>
        </p:nvSpPr>
        <p:spPr>
          <a:xfrm>
            <a:off x="2160588" y="642938"/>
            <a:ext cx="1184275" cy="5127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想一想</a:t>
            </a:r>
          </a:p>
        </p:txBody>
      </p:sp>
      <p:sp>
        <p:nvSpPr>
          <p:cNvPr id="31758" name="文本框 4103"/>
          <p:cNvSpPr txBox="1"/>
          <p:nvPr>
            <p:custDataLst>
              <p:tags r:id="rId14"/>
            </p:custDataLst>
          </p:nvPr>
        </p:nvSpPr>
        <p:spPr>
          <a:xfrm>
            <a:off x="119063" y="24193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  <p:sndAc>
      <p:stSnd>
        <p:snd r:embed="rId1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  <p:bldP spid="46087" grpId="0"/>
      <p:bldP spid="46088" grpId="0"/>
      <p:bldP spid="460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806575" y="600075"/>
            <a:ext cx="414528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很多时候摩擦又是不利的。</a:t>
            </a:r>
          </a:p>
        </p:txBody>
      </p:sp>
      <p:sp>
        <p:nvSpPr>
          <p:cNvPr id="6" name="TextBox 2"/>
          <p:cNvSpPr txBox="1"/>
          <p:nvPr>
            <p:custDataLst>
              <p:tags r:id="rId2"/>
            </p:custDataLst>
          </p:nvPr>
        </p:nvSpPr>
        <p:spPr>
          <a:xfrm>
            <a:off x="6213475" y="1516063"/>
            <a:ext cx="3990975" cy="309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如：地面上的重物太重时会拉不动；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自行车骑久后再骑会觉得吃力；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缝纫机用久了要涂润滑油</a:t>
            </a: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....</a:t>
            </a:r>
            <a:r>
              <a:rPr kumimoji="0" lang="zh-CN" altLang="zh-CN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</a:p>
        </p:txBody>
      </p:sp>
      <p:sp>
        <p:nvSpPr>
          <p:cNvPr id="33795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05025" y="1247775"/>
            <a:ext cx="3535363" cy="2174875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4549" y="3502024"/>
            <a:ext cx="3535363" cy="2222500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3616325" y="5792152"/>
            <a:ext cx="5645150" cy="665798"/>
            <a:chOff x="3295" y="9122"/>
            <a:chExt cx="8889" cy="1047"/>
          </a:xfrm>
        </p:grpSpPr>
        <p:sp>
          <p:nvSpPr>
            <p:cNvPr id="13" name="TextBox 12"/>
            <p:cNvSpPr txBox="1"/>
            <p:nvPr>
              <p:custDataLst>
                <p:tags r:id="rId7"/>
              </p:custDataLst>
            </p:nvPr>
          </p:nvSpPr>
          <p:spPr>
            <a:xfrm>
              <a:off x="4000" y="9300"/>
              <a:ext cx="8184" cy="7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你还知道哪些地方需要减小摩擦？</a:t>
              </a:r>
            </a:p>
          </p:txBody>
        </p:sp>
        <p:pic>
          <p:nvPicPr>
            <p:cNvPr id="33800" name="Picture 6" descr="？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295" y="9122"/>
              <a:ext cx="785" cy="104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  <p:tag name="KSO_WM_DIAGRAM_VIRTUALLY_FRAME" val="{&quot;height&quot;:430.97488188976365,&quot;left&quot;:157.84992125984252,&quot;top&quot;:58.12503937007873,&quot;width&quot;:675.6500787401575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  <p:tag name="KSO_WM_DIAGRAM_VIRTUALLY_FRAME" val="{&quot;height&quot;:430.97488188976365,&quot;left&quot;:157.84992125984252,&quot;top&quot;:58.12503937007873,&quot;width&quot;:675.6500787401575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  <p:tag name="KSO_WM_DIAGRAM_VIRTUALLY_FRAME" val="{&quot;height&quot;:430.97488188976365,&quot;left&quot;:157.84992125984252,&quot;top&quot;:58.12503937007873,&quot;width&quot;:675.6500787401575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  <p:tag name="KSO_WM_DIAGRAM_VIRTUALLY_FRAME" val="{&quot;height&quot;:430.97488188976365,&quot;left&quot;:157.84992125984252,&quot;top&quot;:58.12503937007873,&quot;width&quot;:675.650078740157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56.xml><?xml version="1.0" encoding="utf-8"?>
<p:tagLst xmlns:p="http://schemas.openxmlformats.org/presentationml/2006/main">
  <p:tag name="AS_UNIQUEID" val="15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73.xml><?xml version="1.0" encoding="utf-8"?>
<p:tagLst xmlns:p="http://schemas.openxmlformats.org/presentationml/2006/main">
  <p:tag name="AS_UNIQUEID" val="154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76.xml><?xml version="1.0" encoding="utf-8"?>
<p:tagLst xmlns:p="http://schemas.openxmlformats.org/presentationml/2006/main">
  <p:tag name="AS_UNIQUEID" val="154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79.xml><?xml version="1.0" encoding="utf-8"?>
<p:tagLst xmlns:p="http://schemas.openxmlformats.org/presentationml/2006/main">
  <p:tag name="AS_UNIQUEID" val="15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8.xml><?xml version="1.0" encoding="utf-8"?>
<p:tagLst xmlns:p="http://schemas.openxmlformats.org/presentationml/2006/main">
  <p:tag name="AS_UNIQUEID" val="15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1.xml><?xml version="1.0" encoding="utf-8"?>
<p:tagLst xmlns:p="http://schemas.openxmlformats.org/presentationml/2006/main">
  <p:tag name="AS_UNIQUEID" val="1589"/>
</p:tagLst>
</file>

<file path=ppt/tags/tag323.xml><?xml version="1.0" encoding="utf-8"?>
<p:tagLst xmlns:p="http://schemas.openxmlformats.org/presentationml/2006/main">
  <p:tag name="AS_UNIQUEID" val="15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p="http://schemas.openxmlformats.org/presentationml/2006/main">
  <p:tag name="AS_UNIQUEID" val="15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宽屏</PresentationFormat>
  <Paragraphs>245</Paragraphs>
  <Slides>34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方正粗黑宋简体</vt:lpstr>
      <vt:lpstr>黑体</vt:lpstr>
      <vt:lpstr>楷体</vt:lpstr>
      <vt:lpstr>思源宋体 CN</vt:lpstr>
      <vt:lpstr>SimSun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2025-04-06T21:35:42Z</cp:lastPrinted>
  <dcterms:created xsi:type="dcterms:W3CDTF">2025-04-06T21:35:42Z</dcterms:created>
  <dcterms:modified xsi:type="dcterms:W3CDTF">2025-04-22T14:06:42Z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