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3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6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0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1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2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3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4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5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6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7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9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0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879" r:id="rId5"/>
    <p:sldId id="880" r:id="rId6"/>
    <p:sldId id="881" r:id="rId7"/>
    <p:sldId id="882" r:id="rId8"/>
    <p:sldId id="883" r:id="rId9"/>
    <p:sldId id="887" r:id="rId10"/>
    <p:sldId id="895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896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79"/>
            <p14:sldId id="880"/>
            <p14:sldId id="881"/>
            <p14:sldId id="882"/>
            <p14:sldId id="883"/>
            <p14:sldId id="887"/>
            <p14:sldId id="895"/>
            <p14:sldId id="888"/>
            <p14:sldId id="889"/>
            <p14:sldId id="890"/>
            <p14:sldId id="891"/>
            <p14:sldId id="892"/>
            <p14:sldId id="893"/>
            <p14:sldId id="894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896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heme" Target="../theme/theme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>
            <a:extLst>
              <a:ext uri="{FF2B5EF4-FFF2-40B4-BE49-F238E27FC236}">
                <a16:creationId xmlns:a16="http://schemas.microsoft.com/office/drawing/2014/main" id="{C6BC3D7F-64E8-3B1A-0D7E-3E0879B5475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5539" name="备注占位符 2">
            <a:extLst>
              <a:ext uri="{FF2B5EF4-FFF2-40B4-BE49-F238E27FC236}">
                <a16:creationId xmlns:a16="http://schemas.microsoft.com/office/drawing/2014/main" id="{A55E1BB5-2649-687E-555F-62F3DD12CF27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5540" name="灯片编号占位符 3">
            <a:extLst>
              <a:ext uri="{FF2B5EF4-FFF2-40B4-BE49-F238E27FC236}">
                <a16:creationId xmlns:a16="http://schemas.microsoft.com/office/drawing/2014/main" id="{564993F8-2F88-0A78-4AA5-EA198F9AD17F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39AF6E-DE09-4A0C-8639-4BAC664FDE85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8E46E2C2-6EBE-4DD4-B541-271404CF6E1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2B990CD7-CBD8-D8BC-EFD4-462E539FE62C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B90E9153-EA7E-818D-41C6-A1DDF8A7FD0C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6844BE-4E42-4812-9066-433EF2914001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>
            <a:extLst>
              <a:ext uri="{FF2B5EF4-FFF2-40B4-BE49-F238E27FC236}">
                <a16:creationId xmlns:a16="http://schemas.microsoft.com/office/drawing/2014/main" id="{34CC7DEC-5959-8442-6984-5E4A594A78E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7587" name="备注占位符 2">
            <a:extLst>
              <a:ext uri="{FF2B5EF4-FFF2-40B4-BE49-F238E27FC236}">
                <a16:creationId xmlns:a16="http://schemas.microsoft.com/office/drawing/2014/main" id="{C130BC14-7FB0-C315-38C5-CD114DC2E820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588" name="灯片编号占位符 3">
            <a:extLst>
              <a:ext uri="{FF2B5EF4-FFF2-40B4-BE49-F238E27FC236}">
                <a16:creationId xmlns:a16="http://schemas.microsoft.com/office/drawing/2014/main" id="{0FD1D437-1056-C960-5F44-E96B815D6035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1BBC6E-C48B-48C8-A028-2A146797E36F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05783B-EAEB-F8D2-72CF-17F23B9E2FD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978014C7-6025-3D96-D12E-A37FEE2494F6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A8A924F6-4B25-D11C-E403-0D28277638F1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FF81C8-6786-47AA-8535-3E838F1FA6C6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EC45EA-0733-C302-0AB5-C91FDF72F9C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 noProof="1" smtClean="0"/>
            </a:lvl1pPr>
          </a:lstStyle>
          <a:p>
            <a:pPr>
              <a:defRPr/>
            </a:pPr>
            <a:fld id="{B4AD4C7C-2BD7-44CE-97A8-B3707DC90CF3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AD7BC-B087-AD16-D58B-B0B2F889BB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83786-D3B5-6395-EC4C-5E8C197D513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699CF1-D610-4B20-B66F-403B902540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73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#df=e81d579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7" b="1" i="0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基础题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4373006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#df=32a9fb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7" b="1" i="0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综合应用题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881704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11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audio" Target="../media/audio1.wav"/><Relationship Id="rId2" Type="http://schemas.openxmlformats.org/officeDocument/2006/relationships/tags" Target="../tags/tag23.xml"/><Relationship Id="rId16" Type="http://schemas.openxmlformats.org/officeDocument/2006/relationships/image" Target="../media/image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24.pn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10" Type="http://schemas.openxmlformats.org/officeDocument/2006/relationships/image" Target="../media/image25.png"/><Relationship Id="rId4" Type="http://schemas.openxmlformats.org/officeDocument/2006/relationships/tags" Target="../tags/tag190.xml"/><Relationship Id="rId9" Type="http://schemas.openxmlformats.org/officeDocument/2006/relationships/hyperlink" Target="&#21160;&#30011;&#28436;&#31034;&#65306;&#25705;&#25830;&#21147;&#19982;&#29289;&#20307;&#34920;&#38754;&#30340;&#31895;&#31961;&#31243;&#24230;&#20851;&#31995;.sw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&#21160;&#30011;&#28436;&#31034;&#65306;&#25705;&#25830;&#21147;&#19982;&#29289;&#20307;&#21387;&#21147;&#22823;&#23567;&#30340;&#20851;&#31995;.swf" TargetMode="External"/><Relationship Id="rId3" Type="http://schemas.openxmlformats.org/officeDocument/2006/relationships/tags" Target="../tags/tag19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slide" Target="slide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29.jpe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28.jpeg"/><Relationship Id="rId5" Type="http://schemas.openxmlformats.org/officeDocument/2006/relationships/tags" Target="../tags/tag21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14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2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23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.png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image" Target="../media/image9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image" Target="../media/image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audio" Target="../media/audio1.wav"/><Relationship Id="rId48" Type="http://schemas.openxmlformats.org/officeDocument/2006/relationships/image" Target="../media/image11.png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microsoft.com/office/2007/relationships/hdphoto" Target="../media/hdphoto1.wdp"/><Relationship Id="rId20" Type="http://schemas.openxmlformats.org/officeDocument/2006/relationships/tags" Target="../tags/tag52.xml"/><Relationship Id="rId41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10" Type="http://schemas.openxmlformats.org/officeDocument/2006/relationships/slide" Target="slide2.xml"/><Relationship Id="rId4" Type="http://schemas.openxmlformats.org/officeDocument/2006/relationships/tags" Target="../tags/tag250.xml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5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slide" Target="slide2.xml"/><Relationship Id="rId5" Type="http://schemas.openxmlformats.org/officeDocument/2006/relationships/tags" Target="../tags/tag268.xml"/><Relationship Id="rId10" Type="http://schemas.openxmlformats.org/officeDocument/2006/relationships/image" Target="../media/image32.jpeg"/><Relationship Id="rId4" Type="http://schemas.openxmlformats.org/officeDocument/2006/relationships/tags" Target="../tags/tag267.xml"/><Relationship Id="rId9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7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8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slide" Target="slide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image" Target="../media/image35.jpeg"/><Relationship Id="rId5" Type="http://schemas.openxmlformats.org/officeDocument/2006/relationships/tags" Target="../tags/tag294.xml"/><Relationship Id="rId10" Type="http://schemas.openxmlformats.org/officeDocument/2006/relationships/image" Target="../media/image34.jpeg"/><Relationship Id="rId4" Type="http://schemas.openxmlformats.org/officeDocument/2006/relationships/tags" Target="../tags/tag293.xml"/><Relationship Id="rId9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37.jpe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09.xml"/><Relationship Id="rId7" Type="http://schemas.openxmlformats.org/officeDocument/2006/relationships/image" Target="../media/image37.jpe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316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13.jpe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2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15" Type="http://schemas.openxmlformats.org/officeDocument/2006/relationships/image" Target="../media/image15.jpeg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24.xml"/><Relationship Id="rId7" Type="http://schemas.openxmlformats.org/officeDocument/2006/relationships/image" Target="../media/image38.jpe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40.jpeg"/><Relationship Id="rId5" Type="http://schemas.openxmlformats.org/officeDocument/2006/relationships/tags" Target="../tags/tag333.xml"/><Relationship Id="rId10" Type="http://schemas.openxmlformats.org/officeDocument/2006/relationships/image" Target="../media/image39.jpeg"/><Relationship Id="rId4" Type="http://schemas.openxmlformats.org/officeDocument/2006/relationships/tags" Target="../tags/tag332.xml"/><Relationship Id="rId9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341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10" Type="http://schemas.openxmlformats.org/officeDocument/2006/relationships/tags" Target="../tags/tag356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tags" Target="../tags/tag384.xml"/><Relationship Id="rId34" Type="http://schemas.openxmlformats.org/officeDocument/2006/relationships/image" Target="../media/image49.png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image" Target="../media/image46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tags" Target="../tags/tag371.xml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audio" Target="../media/audio1.wav"/><Relationship Id="rId33" Type="http://schemas.openxmlformats.org/officeDocument/2006/relationships/image" Target="../media/image48.png"/><Relationship Id="rId38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6.jpe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image" Target="../media/image17.jpe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9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8.jpeg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21.jpeg"/><Relationship Id="rId4" Type="http://schemas.openxmlformats.org/officeDocument/2006/relationships/tags" Target="../tags/tag12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6.4.1 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摩擦力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1">
            <a:extLst>
              <a:ext uri="{FF2B5EF4-FFF2-40B4-BE49-F238E27FC236}">
                <a16:creationId xmlns:a16="http://schemas.microsoft.com/office/drawing/2014/main" id="{7DD62D36-F7AA-A57E-803E-348B70D2C99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559050" y="1828800"/>
            <a:ext cx="7689850" cy="609600"/>
            <a:chOff x="1630" y="2880"/>
            <a:chExt cx="12110" cy="960"/>
          </a:xfrm>
        </p:grpSpPr>
        <p:sp>
          <p:nvSpPr>
            <p:cNvPr id="13" name="副标题 2">
              <a:extLst>
                <a:ext uri="{FF2B5EF4-FFF2-40B4-BE49-F238E27FC236}">
                  <a16:creationId xmlns:a16="http://schemas.microsoft.com/office/drawing/2014/main" id="{98F17420-8FE4-14D0-F124-8D02DDCB45A2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1630" y="2880"/>
              <a:ext cx="2125" cy="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0"/>
                </a:spcBef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30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zh-CN" altLang="en-US" sz="26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A822DA1-5D96-98BE-1AA4-EA577B4D658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40" y="2880"/>
              <a:ext cx="10200" cy="8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3000" cap="small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测量滑动摩擦力的大小</a:t>
              </a:r>
            </a:p>
          </p:txBody>
        </p:sp>
      </p:grpSp>
      <p:sp>
        <p:nvSpPr>
          <p:cNvPr id="18" name="Text Box 15">
            <a:extLst>
              <a:ext uri="{FF2B5EF4-FFF2-40B4-BE49-F238E27FC236}">
                <a16:creationId xmlns:a16="http://schemas.microsoft.com/office/drawing/2014/main" id="{00F1D372-3A80-D6DD-EB68-366151EDE9B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9663" y="5273675"/>
            <a:ext cx="6905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9463" name="图片 1">
            <a:extLst>
              <a:ext uri="{FF2B5EF4-FFF2-40B4-BE49-F238E27FC236}">
                <a16:creationId xmlns:a16="http://schemas.microsoft.com/office/drawing/2014/main" id="{05D80EEB-D2AE-4A52-A960-A4CBCC21E15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0" y="2667000"/>
            <a:ext cx="3625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5BE66F6-1B5D-E015-6D80-718CDB7D421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867650" y="3792538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AEA3442-0197-D104-64E6-8E5CC36846F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7029450" y="380365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联系 6">
            <a:extLst>
              <a:ext uri="{FF2B5EF4-FFF2-40B4-BE49-F238E27FC236}">
                <a16:creationId xmlns:a16="http://schemas.microsoft.com/office/drawing/2014/main" id="{2669CA42-584D-DDF6-D9D5-087DA08ADD4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829550" y="3754438"/>
            <a:ext cx="76200" cy="762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9467" name="文本框 7">
            <a:extLst>
              <a:ext uri="{FF2B5EF4-FFF2-40B4-BE49-F238E27FC236}">
                <a16:creationId xmlns:a16="http://schemas.microsoft.com/office/drawing/2014/main" id="{1A1C7B6E-6CE8-9929-012F-1425638520D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5700" y="3386138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木块</a:t>
            </a:r>
          </a:p>
        </p:txBody>
      </p:sp>
      <p:sp>
        <p:nvSpPr>
          <p:cNvPr id="19469" name="文本框 21">
            <a:extLst>
              <a:ext uri="{FF2B5EF4-FFF2-40B4-BE49-F238E27FC236}">
                <a16:creationId xmlns:a16="http://schemas.microsoft.com/office/drawing/2014/main" id="{8888A337-373C-C418-02EB-9B863D796FB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38084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19470" name="文本框 9">
            <a:extLst>
              <a:ext uri="{FF2B5EF4-FFF2-40B4-BE49-F238E27FC236}">
                <a16:creationId xmlns:a16="http://schemas.microsoft.com/office/drawing/2014/main" id="{04075BAA-9948-DCF2-9AC2-5AE7EE3D4F0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2225" y="5670550"/>
            <a:ext cx="233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测量滑动摩擦力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8FA9EF6-93CA-7F82-B8D0-A3AC181305CA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26363" y="5273675"/>
            <a:ext cx="765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7" name="文本框 21">
            <a:extLst>
              <a:ext uri="{FF2B5EF4-FFF2-40B4-BE49-F238E27FC236}">
                <a16:creationId xmlns:a16="http://schemas.microsoft.com/office/drawing/2014/main" id="{ACD169AB-D230-B4F7-5CC1-19F0E2F723F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61388" y="37925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</a:p>
        </p:txBody>
      </p:sp>
      <p:grpSp>
        <p:nvGrpSpPr>
          <p:cNvPr id="50189" name="组合 6147">
            <a:extLst>
              <a:ext uri="{FF2B5EF4-FFF2-40B4-BE49-F238E27FC236}">
                <a16:creationId xmlns:a16="http://schemas.microsoft.com/office/drawing/2014/main" id="{E365E3E4-4723-71CD-FF10-3A513BCD712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19063" y="476250"/>
            <a:ext cx="3228975" cy="809625"/>
            <a:chOff x="0" y="0"/>
            <a:chExt cx="5088" cy="1276"/>
          </a:xfrm>
        </p:grpSpPr>
        <p:sp>
          <p:nvSpPr>
            <p:cNvPr id="50191" name="矩形 7">
              <a:extLst>
                <a:ext uri="{FF2B5EF4-FFF2-40B4-BE49-F238E27FC236}">
                  <a16:creationId xmlns:a16="http://schemas.microsoft.com/office/drawing/2014/main" id="{5275BC0E-4473-AD73-1397-2BF05A63DF01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2" name="任意多边形 16">
              <a:extLst>
                <a:ext uri="{FF2B5EF4-FFF2-40B4-BE49-F238E27FC236}">
                  <a16:creationId xmlns:a16="http://schemas.microsoft.com/office/drawing/2014/main" id="{0B7B8F9C-B7D1-D5F7-F596-6ED7AFCAE3D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3" name="矩形 17">
              <a:extLst>
                <a:ext uri="{FF2B5EF4-FFF2-40B4-BE49-F238E27FC236}">
                  <a16:creationId xmlns:a16="http://schemas.microsoft.com/office/drawing/2014/main" id="{575E2550-8105-C1AC-A3F3-DC002FC814F1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50194" name="文本框 6151">
              <a:extLst>
                <a:ext uri="{FF2B5EF4-FFF2-40B4-BE49-F238E27FC236}">
                  <a16:creationId xmlns:a16="http://schemas.microsoft.com/office/drawing/2014/main" id="{3E0A8B2D-0F73-CAF4-C707-DA619A15FC0F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8" y="432"/>
              <a:ext cx="421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探究滑动摩擦力</a:t>
              </a:r>
            </a:p>
          </p:txBody>
        </p:sp>
        <p:sp>
          <p:nvSpPr>
            <p:cNvPr id="50195" name="文本框 6152">
              <a:extLst>
                <a:ext uri="{FF2B5EF4-FFF2-40B4-BE49-F238E27FC236}">
                  <a16:creationId xmlns:a16="http://schemas.microsoft.com/office/drawing/2014/main" id="{EAE64AFD-BFA6-C8EF-FD88-61595CB62809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452"/>
              <a:ext cx="87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50190" name="文本框 4103">
            <a:extLst>
              <a:ext uri="{FF2B5EF4-FFF2-40B4-BE49-F238E27FC236}">
                <a16:creationId xmlns:a16="http://schemas.microsoft.com/office/drawing/2014/main" id="{27A64E3A-7776-B295-39FC-7680343EF999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1905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19467" grpId="0"/>
      <p:bldP spid="19469" grpId="0"/>
      <p:bldP spid="19470" grpId="0"/>
      <p:bldP spid="2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F0323609-5486-BD87-724F-0BAA38C88ED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4888" y="2117725"/>
            <a:ext cx="64547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按照上面的实验原理选择相应的仪器，测量滑动摩擦力。</a:t>
            </a:r>
          </a:p>
        </p:txBody>
      </p:sp>
      <p:sp>
        <p:nvSpPr>
          <p:cNvPr id="21507" name="文本框 2">
            <a:extLst>
              <a:ext uri="{FF2B5EF4-FFF2-40B4-BE49-F238E27FC236}">
                <a16:creationId xmlns:a16="http://schemas.microsoft.com/office/drawing/2014/main" id="{F053703A-B8E5-1A14-7153-C076974FD2C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30475" y="1506538"/>
            <a:ext cx="2438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活动过程：</a:t>
            </a:r>
          </a:p>
        </p:txBody>
      </p:sp>
      <p:sp>
        <p:nvSpPr>
          <p:cNvPr id="21508" name="文本框 3">
            <a:extLst>
              <a:ext uri="{FF2B5EF4-FFF2-40B4-BE49-F238E27FC236}">
                <a16:creationId xmlns:a16="http://schemas.microsoft.com/office/drawing/2014/main" id="{31ABEF0A-6CBF-A999-9C0B-5D529ED0C7C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9025" y="2178050"/>
            <a:ext cx="14763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步骤一：</a:t>
            </a:r>
          </a:p>
        </p:txBody>
      </p:sp>
      <p:sp>
        <p:nvSpPr>
          <p:cNvPr id="21509" name="文本框 10">
            <a:extLst>
              <a:ext uri="{FF2B5EF4-FFF2-40B4-BE49-F238E27FC236}">
                <a16:creationId xmlns:a16="http://schemas.microsoft.com/office/drawing/2014/main" id="{C29EE36C-34F7-9453-32E9-542ADB95CD6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9025" y="3122613"/>
            <a:ext cx="1476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步骤二：</a:t>
            </a:r>
          </a:p>
        </p:txBody>
      </p:sp>
      <p:sp>
        <p:nvSpPr>
          <p:cNvPr id="21510" name="文本框 5">
            <a:extLst>
              <a:ext uri="{FF2B5EF4-FFF2-40B4-BE49-F238E27FC236}">
                <a16:creationId xmlns:a16="http://schemas.microsoft.com/office/drawing/2014/main" id="{8A5B6718-67D9-93CC-29B0-4267B6AFDFC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40125" y="3122613"/>
            <a:ext cx="6408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用弹簧测力计缓缓地水平拉动木块，使木块保持匀速直线运动状态。</a:t>
            </a:r>
          </a:p>
        </p:txBody>
      </p:sp>
      <p:sp>
        <p:nvSpPr>
          <p:cNvPr id="21511" name="文本框 12">
            <a:extLst>
              <a:ext uri="{FF2B5EF4-FFF2-40B4-BE49-F238E27FC236}">
                <a16:creationId xmlns:a16="http://schemas.microsoft.com/office/drawing/2014/main" id="{82A8D0E6-D8EF-65B2-EF7C-2ED72588597F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59025" y="3951288"/>
            <a:ext cx="14763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步骤三：</a:t>
            </a:r>
          </a:p>
        </p:txBody>
      </p:sp>
      <p:sp>
        <p:nvSpPr>
          <p:cNvPr id="21512" name="文本框 8">
            <a:extLst>
              <a:ext uri="{FF2B5EF4-FFF2-40B4-BE49-F238E27FC236}">
                <a16:creationId xmlns:a16="http://schemas.microsoft.com/office/drawing/2014/main" id="{EEE11D13-3393-E5A8-8B4F-ABF84BF9B8F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0125" y="3863975"/>
            <a:ext cx="64595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在弹簧测力计匀速移动的过程中，观察并记录弹簧测力计的示数。</a:t>
            </a:r>
          </a:p>
        </p:txBody>
      </p:sp>
      <p:sp>
        <p:nvSpPr>
          <p:cNvPr id="21513" name="文本框 11">
            <a:extLst>
              <a:ext uri="{FF2B5EF4-FFF2-40B4-BE49-F238E27FC236}">
                <a16:creationId xmlns:a16="http://schemas.microsoft.com/office/drawing/2014/main" id="{F02A49F3-1BD4-458B-4A9F-7EBEE1978F2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44888" y="4924425"/>
            <a:ext cx="67818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重复测量多次，测得的滑动摩擦力是</a:t>
            </a:r>
            <a:r>
              <a:rPr lang="zh-CN" altLang="en-US" sz="2600" u="sng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600"/>
              <a:t>。</a:t>
            </a:r>
          </a:p>
        </p:txBody>
      </p:sp>
      <p:sp>
        <p:nvSpPr>
          <p:cNvPr id="21514" name="文本框 15">
            <a:extLst>
              <a:ext uri="{FF2B5EF4-FFF2-40B4-BE49-F238E27FC236}">
                <a16:creationId xmlns:a16="http://schemas.microsoft.com/office/drawing/2014/main" id="{1336F294-7A67-958A-F5D2-0CD8EAFB184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46338" y="4897438"/>
            <a:ext cx="1273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步骤四：</a:t>
            </a:r>
          </a:p>
        </p:txBody>
      </p:sp>
      <p:sp>
        <p:nvSpPr>
          <p:cNvPr id="21516" name="文本框 13">
            <a:extLst>
              <a:ext uri="{FF2B5EF4-FFF2-40B4-BE49-F238E27FC236}">
                <a16:creationId xmlns:a16="http://schemas.microsoft.com/office/drawing/2014/main" id="{112DE620-BB79-EC2F-FAA3-DB1EE22D911F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95550" y="5803900"/>
            <a:ext cx="5949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滑动摩擦力的大小跟哪些因素有关？</a:t>
            </a:r>
          </a:p>
        </p:txBody>
      </p:sp>
      <p:grpSp>
        <p:nvGrpSpPr>
          <p:cNvPr id="51212" name="组合 1">
            <a:extLst>
              <a:ext uri="{FF2B5EF4-FFF2-40B4-BE49-F238E27FC236}">
                <a16:creationId xmlns:a16="http://schemas.microsoft.com/office/drawing/2014/main" id="{237302CA-FBF2-AE61-459F-0CDAD8CCD24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343025" y="908050"/>
            <a:ext cx="7689850" cy="609600"/>
            <a:chOff x="1630" y="2880"/>
            <a:chExt cx="12110" cy="960"/>
          </a:xfrm>
        </p:grpSpPr>
        <p:sp>
          <p:nvSpPr>
            <p:cNvPr id="13" name="副标题 2">
              <a:extLst>
                <a:ext uri="{FF2B5EF4-FFF2-40B4-BE49-F238E27FC236}">
                  <a16:creationId xmlns:a16="http://schemas.microsoft.com/office/drawing/2014/main" id="{BC497419-6672-AD20-21D1-F1AEA72D774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1630" y="2880"/>
              <a:ext cx="2125" cy="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0"/>
                </a:spcBef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26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 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DA7883F-8F22-2F07-117B-7345928691D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40" y="2880"/>
              <a:ext cx="10200" cy="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2600" cap="small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测量滑动摩擦力的大小</a:t>
              </a:r>
            </a:p>
          </p:txBody>
        </p:sp>
      </p:grpSp>
      <p:sp>
        <p:nvSpPr>
          <p:cNvPr id="51213" name="文本框 4103">
            <a:extLst>
              <a:ext uri="{FF2B5EF4-FFF2-40B4-BE49-F238E27FC236}">
                <a16:creationId xmlns:a16="http://schemas.microsoft.com/office/drawing/2014/main" id="{5CB57FE9-EEA1-785B-186D-19C9C5BD58A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2">
            <a:extLst>
              <a:ext uri="{FF2B5EF4-FFF2-40B4-BE49-F238E27FC236}">
                <a16:creationId xmlns:a16="http://schemas.microsoft.com/office/drawing/2014/main" id="{4DCE7D18-3CCC-DE6A-D2CF-AF403FD0BA3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095500" y="836613"/>
            <a:ext cx="7958138" cy="736600"/>
            <a:chOff x="1120" y="2635"/>
            <a:chExt cx="12532" cy="1159"/>
          </a:xfrm>
        </p:grpSpPr>
        <p:sp>
          <p:nvSpPr>
            <p:cNvPr id="5" name="副标题 2">
              <a:extLst>
                <a:ext uri="{FF2B5EF4-FFF2-40B4-BE49-F238E27FC236}">
                  <a16:creationId xmlns:a16="http://schemas.microsoft.com/office/drawing/2014/main" id="{BDB928DC-998E-86AF-B31E-43C5C2C470B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auto">
            <a:xfrm>
              <a:off x="1120" y="2890"/>
              <a:ext cx="2670" cy="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73050" indent="-273050" algn="ctr">
                <a:spcBef>
                  <a:spcPts val="600"/>
                </a:spcBef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必做实验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CE67F443-109D-A7F1-285D-8317A72917B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50" y="2635"/>
              <a:ext cx="10202" cy="1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800" cap="small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探究滑动摩擦力的大小与哪些因素有关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C9A80E2-6123-3BC2-128F-45D0ED5E5F0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6625" y="1797050"/>
            <a:ext cx="1106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环节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文本框 2">
            <a:extLst>
              <a:ext uri="{FF2B5EF4-FFF2-40B4-BE49-F238E27FC236}">
                <a16:creationId xmlns:a16="http://schemas.microsoft.com/office/drawing/2014/main" id="{514ED1BD-8267-3AFE-0E35-32B6A069AE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1513" y="1633538"/>
            <a:ext cx="7254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按照课本中的活动内容，猜想滑动摩擦力的大小与哪些因素有关？</a:t>
            </a:r>
          </a:p>
        </p:txBody>
      </p:sp>
      <p:sp>
        <p:nvSpPr>
          <p:cNvPr id="22535" name="文本框 3">
            <a:extLst>
              <a:ext uri="{FF2B5EF4-FFF2-40B4-BE49-F238E27FC236}">
                <a16:creationId xmlns:a16="http://schemas.microsoft.com/office/drawing/2014/main" id="{068927AD-BD51-0230-3530-D8BB8FAAECA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6625" y="3208338"/>
            <a:ext cx="77755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猜想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滑动摩擦力的大小与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接触面的粗糙程度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有关。</a:t>
            </a:r>
          </a:p>
        </p:txBody>
      </p:sp>
      <p:sp>
        <p:nvSpPr>
          <p:cNvPr id="22536" name="文本框 12">
            <a:extLst>
              <a:ext uri="{FF2B5EF4-FFF2-40B4-BE49-F238E27FC236}">
                <a16:creationId xmlns:a16="http://schemas.microsoft.com/office/drawing/2014/main" id="{00E6EAF9-51D8-F279-FF5A-723DE133864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5188" y="3789363"/>
            <a:ext cx="792321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75" indent="-1095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猜想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滑动摩擦力的大小与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接粗面所受的压力大小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有关。</a:t>
            </a:r>
          </a:p>
        </p:txBody>
      </p:sp>
      <p:sp>
        <p:nvSpPr>
          <p:cNvPr id="22537" name="文本框 13">
            <a:extLst>
              <a:ext uri="{FF2B5EF4-FFF2-40B4-BE49-F238E27FC236}">
                <a16:creationId xmlns:a16="http://schemas.microsoft.com/office/drawing/2014/main" id="{B105E018-22EC-F5BB-6FF3-718B0D83D2C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5334000"/>
            <a:ext cx="449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你还有其他不同的猜想吗？</a:t>
            </a:r>
          </a:p>
        </p:txBody>
      </p:sp>
      <p:sp>
        <p:nvSpPr>
          <p:cNvPr id="52232" name="文本框 4103">
            <a:extLst>
              <a:ext uri="{FF2B5EF4-FFF2-40B4-BE49-F238E27FC236}">
                <a16:creationId xmlns:a16="http://schemas.microsoft.com/office/drawing/2014/main" id="{D0F62495-D776-5DDB-5A0F-D1805A7FBD2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4" grpId="0"/>
      <p:bldP spid="22535" grpId="0"/>
      <p:bldP spid="22536" grpId="0"/>
      <p:bldP spid="22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1">
            <a:extLst>
              <a:ext uri="{FF2B5EF4-FFF2-40B4-BE49-F238E27FC236}">
                <a16:creationId xmlns:a16="http://schemas.microsoft.com/office/drawing/2014/main" id="{D63CF7B8-DC4C-EA4A-6BE4-6D574A2ED42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863" y="931863"/>
            <a:ext cx="1176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环节 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6914059-E5D9-3334-463B-A007CEAC0B8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76500" y="1625600"/>
            <a:ext cx="723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探究滑动摩擦力大小与接触面粗糙程度的关系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502975-3F7D-94CA-F3BD-CD5D5DC3FF4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0000" y="3057525"/>
            <a:ext cx="36687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观察不同粗糙程度下弹簧测力计的示数，给予记录</a:t>
            </a:r>
          </a:p>
        </p:txBody>
      </p:sp>
      <p:graphicFrame>
        <p:nvGraphicFramePr>
          <p:cNvPr id="13" name="Group 46">
            <a:extLst>
              <a:ext uri="{FF2B5EF4-FFF2-40B4-BE49-F238E27FC236}">
                <a16:creationId xmlns:a16="http://schemas.microsoft.com/office/drawing/2014/main" id="{29159883-8B8D-2FF8-C364-5B150813836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743200" y="5030788"/>
          <a:ext cx="6705600" cy="979487"/>
        </p:xfrm>
        <a:graphic>
          <a:graphicData uri="http://schemas.openxmlformats.org/drawingml/2006/table">
            <a:tbl>
              <a:tblPr/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接触面所用材料</a:t>
                      </a:r>
                    </a:p>
                  </a:txBody>
                  <a:tcPr marL="91431" marR="9143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木块与桌面</a:t>
                      </a: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木块与冰面</a:t>
                      </a: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滑动摩擦力（</a:t>
                      </a: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1" marR="9143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图片 13">
            <a:hlinkClick r:id="rId9" action="ppaction://hlinkfile"/>
            <a:extLst>
              <a:ext uri="{FF2B5EF4-FFF2-40B4-BE49-F238E27FC236}">
                <a16:creationId xmlns:a16="http://schemas.microsoft.com/office/drawing/2014/main" id="{0B77A4EE-3165-92EB-A6CC-4A41610E92F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2532063"/>
            <a:ext cx="31702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文本框 4103">
            <a:extLst>
              <a:ext uri="{FF2B5EF4-FFF2-40B4-BE49-F238E27FC236}">
                <a16:creationId xmlns:a16="http://schemas.microsoft.com/office/drawing/2014/main" id="{B2B060C1-5375-17B2-DF5D-B4AE6C1819C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492DDB79-FC24-EB46-2233-FCB5AE79CB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9650" y="944563"/>
            <a:ext cx="739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探究滑动摩擦力大小与接触面所受压力的关系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86C9115-6B52-EE52-1010-E838B6AF9E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2325" y="2457450"/>
            <a:ext cx="42973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相同接触面的情况下，改变压力，记录弹簧测力计的示数</a:t>
            </a:r>
          </a:p>
        </p:txBody>
      </p:sp>
      <p:graphicFrame>
        <p:nvGraphicFramePr>
          <p:cNvPr id="14340" name="表格 14339">
            <a:extLst>
              <a:ext uri="{FF2B5EF4-FFF2-40B4-BE49-F238E27FC236}">
                <a16:creationId xmlns:a16="http://schemas.microsoft.com/office/drawing/2014/main" id="{E9F80AFE-23DF-CAAF-EC49-4496460D0E29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152775" y="4800600"/>
          <a:ext cx="5886450" cy="99060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砝码个数</a:t>
                      </a:r>
                    </a:p>
                  </a:txBody>
                  <a:tcPr marT="45704" marB="4570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T="45704" marB="457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T="45704" marB="457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滑动摩擦力</a:t>
                      </a:r>
                    </a:p>
                  </a:txBody>
                  <a:tcPr marT="45704" marB="4570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04" marB="457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45704" marB="457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图片 31">
            <a:hlinkClick r:id="rId8" action="ppaction://hlinkfile"/>
            <a:extLst>
              <a:ext uri="{FF2B5EF4-FFF2-40B4-BE49-F238E27FC236}">
                <a16:creationId xmlns:a16="http://schemas.microsoft.com/office/drawing/2014/main" id="{EDA938CE-53AC-4AC3-4297-D90AB8A0194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325" y="1949450"/>
            <a:ext cx="31432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文本框 4103">
            <a:extLst>
              <a:ext uri="{FF2B5EF4-FFF2-40B4-BE49-F238E27FC236}">
                <a16:creationId xmlns:a16="http://schemas.microsoft.com/office/drawing/2014/main" id="{E419DA4E-B61B-5638-0266-165A496F542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4">
            <a:extLst>
              <a:ext uri="{FF2B5EF4-FFF2-40B4-BE49-F238E27FC236}">
                <a16:creationId xmlns:a16="http://schemas.microsoft.com/office/drawing/2014/main" id="{C0857887-BB6E-D709-52C8-90F6642C20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2038" y="1125538"/>
            <a:ext cx="2168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实验结论</a:t>
            </a:r>
          </a:p>
        </p:txBody>
      </p:sp>
      <p:sp>
        <p:nvSpPr>
          <p:cNvPr id="55299" name="文本框 2">
            <a:extLst>
              <a:ext uri="{FF2B5EF4-FFF2-40B4-BE49-F238E27FC236}">
                <a16:creationId xmlns:a16="http://schemas.microsoft.com/office/drawing/2014/main" id="{BD7AE4E2-4180-674B-1292-9B9AD4E0EFA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6625" y="2212975"/>
            <a:ext cx="7778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滑动摩擦力的大小与物体间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压力的大小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接触面的粗糙程度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均有关。在接触面粗糙程度相同的情况下，压力越大，滑动摩擦力越大；在压力一定的情况下，接触面越粗糙，滑动摩擦力越大。</a:t>
            </a:r>
            <a:endParaRPr lang="zh-CN" altLang="en-US" sz="2800"/>
          </a:p>
        </p:txBody>
      </p:sp>
      <p:sp>
        <p:nvSpPr>
          <p:cNvPr id="55300" name="文本框 4103">
            <a:extLst>
              <a:ext uri="{FF2B5EF4-FFF2-40B4-BE49-F238E27FC236}">
                <a16:creationId xmlns:a16="http://schemas.microsoft.com/office/drawing/2014/main" id="{4C791C08-0423-28B2-166C-9E574663C0E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4F40D7F-440A-2782-90F9-D4F666092C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71526" r="54350" b="14973"/>
          <a:stretch>
            <a:fillRect/>
          </a:stretch>
        </p:blipFill>
        <p:spPr bwMode="auto">
          <a:xfrm>
            <a:off x="2273300" y="2847975"/>
            <a:ext cx="1905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2">
            <a:extLst>
              <a:ext uri="{FF2B5EF4-FFF2-40B4-BE49-F238E27FC236}">
                <a16:creationId xmlns:a16="http://schemas.microsoft.com/office/drawing/2014/main" id="{6A7AB1A1-51C6-C734-6590-D114138C35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3300" y="995363"/>
            <a:ext cx="1331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28678" name="文本框 8">
            <a:extLst>
              <a:ext uri="{FF2B5EF4-FFF2-40B4-BE49-F238E27FC236}">
                <a16:creationId xmlns:a16="http://schemas.microsoft.com/office/drawing/2014/main" id="{9C8A93DA-2254-996C-7EDA-ADE025236AB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3600" y="2273300"/>
            <a:ext cx="52244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在实验时，怎样保持接触面的粗糙程度不变而改变压力的大小？又如何保持压力的大小不变而改变接触面的粗糙程度？</a:t>
            </a:r>
          </a:p>
        </p:txBody>
      </p:sp>
      <p:sp>
        <p:nvSpPr>
          <p:cNvPr id="56325" name="文本框 4103">
            <a:extLst>
              <a:ext uri="{FF2B5EF4-FFF2-40B4-BE49-F238E27FC236}">
                <a16:creationId xmlns:a16="http://schemas.microsoft.com/office/drawing/2014/main" id="{6887E8BC-65A8-D2D2-16ED-33DB76F376E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30363" y="444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566afce7?vcp=1&amp;pid=e81d57943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生活中的摩擦</a:t>
            </a:r>
            <a:endParaRPr lang="en-US" altLang="zh-CN" sz="3467"/>
          </a:p>
        </p:txBody>
      </p:sp>
      <p:pic>
        <p:nvPicPr>
          <p:cNvPr id="3" name="QC_5_BD.1_1#93d7209bc?htil=1&amp;vcp=1&amp;vis=1&amp;pid=4566afce7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168" y="1472607"/>
            <a:ext cx="519379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1_2#93d7209bc?htil=1&amp;vcp=1&amp;vis=1&amp;pid=4566afce7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1411647"/>
            <a:ext cx="5376672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用黑板擦在黑板上擦动时，第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一次沿直线擦动，第二次沿圆</a:t>
            </a:r>
            <a:endParaRPr lang="en-US" altLang="zh-CN" sz="3200"/>
          </a:p>
        </p:txBody>
      </p:sp>
      <p:pic>
        <p:nvPicPr>
          <p:cNvPr id="5" name="QC_5_BD.1_2#93d7209bc?htil=1&amp;vcp=1&amp;vis=1&amp;pid=4566afce7&amp;color=0,0,0&amp;tib=255,255,255&amp;iip=1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1557951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AN.2_1#93d7209bc.bracket?vcp=1&amp;vis=1&amp;pid=4566afce7&amp;color=0,0,0&amp;vpa=1&amp;vtp=1"/>
          <p:cNvSpPr/>
          <p:nvPr>
            <p:custDataLst>
              <p:tags r:id="rId5"/>
            </p:custDataLst>
          </p:nvPr>
        </p:nvSpPr>
        <p:spPr>
          <a:xfrm>
            <a:off x="6719692" y="3597740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7" name="QC_5_BD.1_3#93d7209bc.choices?vcp=1&amp;vis=1&amp;pid=4566afce7&amp;color=0,0,0&amp;vtp=1&amp;bbb=1&amp;hs=1"/>
          <p:cNvSpPr/>
          <p:nvPr>
            <p:custDataLst>
              <p:tags r:id="rId6"/>
            </p:custDataLst>
          </p:nvPr>
        </p:nvSpPr>
        <p:spPr>
          <a:xfrm>
            <a:off x="719328" y="4334765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滑动摩擦，滑动摩擦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滑动摩擦，滚动摩擦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滚动摩擦，滑动摩擦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滚动摩擦，滚动摩擦</a:t>
            </a:r>
            <a:endParaRPr lang="en-US" altLang="zh-CN" sz="3200"/>
          </a:p>
        </p:txBody>
      </p:sp>
      <p:sp>
        <p:nvSpPr>
          <p:cNvPr id="8" name="QC_5_BD.1_2#93d7209bc?htil=1&amp;vcp=1&amp;vis=1&amp;pid=4566afce7&amp;color=0,0,0&amp;vtp=1&amp;bbb=1&amp;hb=1&amp;hs=1">
            <a:extLst>
              <a:ext uri="{FF2B5EF4-FFF2-40B4-BE49-F238E27FC236}">
                <a16:creationId xmlns:a16="http://schemas.microsoft.com/office/drawing/2014/main" id="{B4DF3B26-8AB3-1428-5307-1D0C097F885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0000" y="3612981"/>
            <a:ext cx="1075200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周擦动，前后两次的摩擦分别是(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10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3_1#b3da158af?vcp=1&amp;vis=1&amp;pid=4566afce7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2682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.“我劳动，我快乐”。小红用手将搓衣板向上提起时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（搓衣板竖直），手与搓衣板之间存在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摩擦；洗刷衣服时，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刷子与衣服之间的摩擦为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摩擦。（均填“静”“滑动”或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“滚动”）</a:t>
            </a:r>
            <a:endParaRPr lang="en-US" altLang="zh-CN" sz="3200" spc="-67"/>
          </a:p>
        </p:txBody>
      </p:sp>
      <p:sp>
        <p:nvSpPr>
          <p:cNvPr id="3" name="QB_5_AN.4_1#b3da158af.blank?vcp=1&amp;vis=1&amp;pid=4566afce7&amp;color=0,0,0&amp;vpa=2&amp;vtp=1"/>
          <p:cNvSpPr/>
          <p:nvPr>
            <p:custDataLst>
              <p:tags r:id="rId2"/>
            </p:custDataLst>
          </p:nvPr>
        </p:nvSpPr>
        <p:spPr>
          <a:xfrm>
            <a:off x="7493721" y="1181694"/>
            <a:ext cx="683684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静</a:t>
            </a:r>
            <a:endParaRPr lang="en-US" altLang="zh-CN" sz="3200" spc="-67"/>
          </a:p>
        </p:txBody>
      </p:sp>
      <p:sp>
        <p:nvSpPr>
          <p:cNvPr id="4" name="QB_5_AN.5_1#b3da158af.blank?vcp=1&amp;vis=1&amp;pid=4566afce7&amp;color=0,0,0&amp;vpa=3&amp;vtp=1&amp;bbb=1"/>
          <p:cNvSpPr/>
          <p:nvPr>
            <p:custDataLst>
              <p:tags r:id="rId3"/>
            </p:custDataLst>
          </p:nvPr>
        </p:nvSpPr>
        <p:spPr>
          <a:xfrm>
            <a:off x="5106121" y="1875959"/>
            <a:ext cx="1081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滑动</a:t>
            </a:r>
            <a:endParaRPr lang="en-US" altLang="zh-CN" sz="3200" spc="-67"/>
          </a:p>
        </p:txBody>
      </p:sp>
      <p:sp>
        <p:nvSpPr>
          <p:cNvPr id="5" name="QB_5_AS.6_1#b3da158af?vcp=1&amp;vis=1&amp;pid=4566afce7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3301409"/>
            <a:ext cx="10753344" cy="2683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小红用手将搓衣板向上提起时（搓衣板竖直），手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与搓衣板之间没有相对运动但具有相对运动趋势，故它们之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间属于静摩擦。洗刷衣服时，刷子在衣服表面运动，刷子与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衣服之间的摩擦为滑动摩擦。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6102950e?vcp=1&amp;pid=e81d57943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探究滑动摩擦力</a:t>
            </a:r>
            <a:endParaRPr lang="en-US" altLang="zh-CN" sz="3467"/>
          </a:p>
        </p:txBody>
      </p:sp>
      <p:pic>
        <p:nvPicPr>
          <p:cNvPr id="3" name="QO_5_BD.7_1#a1ae98fda?htil=2&amp;vcp=1&amp;vis=1&amp;pid=f6102950e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7831" y="1472607"/>
            <a:ext cx="3072384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_2#a1ae98fda?htil=2&amp;vcp=1&amp;vis=1&amp;pid=f6102950e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1411647"/>
            <a:ext cx="7498080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在“探究影响滑动摩擦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力大小的因素”的实验中，小明做了如图所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示的三次实验，用到了一个弹簧测力计、</a:t>
            </a:r>
            <a:endParaRPr lang="en-US" altLang="zh-CN" sz="3200"/>
          </a:p>
        </p:txBody>
      </p:sp>
      <p:pic>
        <p:nvPicPr>
          <p:cNvPr id="5" name="QO_5_BD.7_2#a1ae98fda?htil=2&amp;vcp=1&amp;vis=1&amp;pid=f6102950e&amp;color=0,0,0&amp;tib=255,255,255&amp;iip=2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1557951"/>
            <a:ext cx="31821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5_BD.7_2#a1ae98fda?htil=2&amp;vcp=1&amp;vis=1&amp;pid=f6102950e&amp;color=0,0,0&amp;vtp=1&amp;bbb=1&amp;hb=1&amp;hs=1">
            <a:extLst>
              <a:ext uri="{FF2B5EF4-FFF2-40B4-BE49-F238E27FC236}">
                <a16:creationId xmlns:a16="http://schemas.microsoft.com/office/drawing/2014/main" id="{EE4F8C6E-E920-956A-5BD7-8AA956BA0A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328" y="3616283"/>
            <a:ext cx="10752000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一个木块、一个砝码、两个材料相同但表面粗糙程度不同的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长木板。实验中第1次和第2次用相同的长木板，第3次用表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面更加粗糙的长木板。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设计实验、收集数据、分析数据并得出结论，提高学生解决问题的能力。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情感伸长的长度变化。引导学生得出弹力的大小与弹性形变程度有关，弹性形变越大，弹力越大。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介绍弹簧测力计的构造和原理，讲解弹簧测力计的使用方法，包括观察量程、分度值，校零，测量时的注意事项等。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让学生分组进行实验，用弹簧测力计测量一些物体的重力，练习弹簧测力计的使用。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重力（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利用多媒体展示苹果落地、水往低处流等现象，引出重力的概念：地面附近的物体，由于地球的吸引而受到的力叫做重力。强调重力的施力物体是地球。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讲解重力的大小与质量的关系，通过实验数据得出重力与质量成正比，其表达式为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，其中</a:t>
            </a:r>
            <a:r>
              <a:rPr lang="en-US" altLang="zh-CN" sz="400">
                <a:solidFill>
                  <a:schemeClr val="bg1"/>
                </a:solidFill>
              </a:rPr>
              <a:t>\(g = 9.8N/kg\)</a:t>
            </a:r>
            <a:r>
              <a:rPr lang="zh-CN" altLang="en-US" sz="400">
                <a:solidFill>
                  <a:schemeClr val="bg1"/>
                </a:solidFill>
              </a:rPr>
              <a:t>，表示质量为 </a:t>
            </a:r>
            <a:r>
              <a:rPr lang="en-US" altLang="zh-CN" sz="400">
                <a:solidFill>
                  <a:schemeClr val="bg1"/>
                </a:solidFill>
              </a:rPr>
              <a:t>1kg </a:t>
            </a:r>
            <a:r>
              <a:rPr lang="zh-CN" altLang="en-US" sz="400">
                <a:solidFill>
                  <a:schemeClr val="bg1"/>
                </a:solidFill>
              </a:rPr>
              <a:t>的物体所受的重力为 </a:t>
            </a:r>
            <a:r>
              <a:rPr lang="en-US" altLang="zh-CN" sz="400">
                <a:solidFill>
                  <a:schemeClr val="bg1"/>
                </a:solidFill>
              </a:rPr>
              <a:t>9.8N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举例说明如何运用公式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进行计算，让学生进行简单的练习。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演示实验：用细线悬挂一个重物，观察细线的方向，引出重力的方向是竖直向下的。介绍重垂线和水平仪的原理和应用，让学生思考生活中还有哪些地方利用了重力的方向。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讲解重心的概念，通过举例说明物体的重心不一定在物体上，对于形状规则、质量分布均匀的物体，其重心在它的几何中心上。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创设情境，让学生用手推桌子，感受桌子在运动过程中受到的阻力，引出摩擦力的定义：两个互相接触的物体，当它们要发生或已发生相对运动时，在接触面上会产生一种阻碍相对运动的力，这种力叫做摩擦力。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讲解摩擦力的分类，包括静摩擦力、滑动摩擦力和滚动摩擦力，通过实例让学生区分不同类型的摩擦力。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讲解增大和减小摩擦的方法，结合生活实例，让学生举例说明在生活中哪些地方需要增大摩擦，哪些地方需要减小摩擦，以及采取的相应措施。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杠杆（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展示一些生活中常见的杠杆，如撬棒、羊角锤、天平、筷子等，引导学生观察这些工具的共同特点，引出杠杆的定义：在力的作用下能绕着固定点转动的硬棒叫做杠杆。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讲解杠杆的五要素：支点（杠杆绕着转动的点，用字母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表示）、动力（使杠杆转动的力，用字母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F₁</a:t>
            </a:r>
            <a:r>
              <a:rPr lang="zh-CN" altLang="en-US" sz="400">
                <a:solidFill>
                  <a:schemeClr val="bg1"/>
                </a:solidFill>
              </a:rPr>
              <a:t>表示）、阻力（阻碍杠杆转动的力，用字母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F₂</a:t>
            </a:r>
            <a:r>
              <a:rPr lang="zh-CN" altLang="en-US" sz="400">
                <a:solidFill>
                  <a:schemeClr val="bg1"/>
                </a:solidFill>
              </a:rPr>
              <a:t>表示）、动力臂（从支点到动力作用线的距离，用字母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L₁</a:t>
            </a:r>
            <a:r>
              <a:rPr lang="zh-CN" altLang="en-US" sz="400">
                <a:solidFill>
                  <a:schemeClr val="bg1"/>
                </a:solidFill>
              </a:rPr>
              <a:t>表示）、阻力臂（从支点到阻力作用线的距离，用字母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L₂</a:t>
            </a:r>
            <a:r>
              <a:rPr lang="zh-CN" altLang="en-US" sz="400">
                <a:solidFill>
                  <a:schemeClr val="bg1"/>
                </a:solidFill>
              </a:rPr>
              <a:t>表示）。通过画图让学生明确五要素的含义，重点讲解力臂的画法。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探究杠杆的平衡条件：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提出问题：杠杆在什么条件下会处于平衡状态？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猜想假设：引导学生根据生活经验进行猜想，如可能与动力、动力臂、阻力、阻力臂有关。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设计实验：组织学生讨论实验方案，选择合适的实验器材，如杠杆、钩码、弹簧测力计等。让学生明确实验中需要测量的物理量和实验步骤。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进行实验：让学生分组进行实验，调节杠杆在水平位置平衡，改变钩码的数量和位置，使杠杆再次平衡，记录动力、动力臂、阻力、阻力臂的数据。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6532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8_1#9fe62656a?htil=3&amp;vcp=1&amp;vis=1&amp;pid=a1ae98fd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720" y="1265228"/>
            <a:ext cx="2913888" cy="1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8_2#9fe62656a?htil=3&amp;vcp=1&amp;vis=1&amp;pid=a1ae98fda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204268"/>
            <a:ext cx="7668768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（1）实验时用弹簧测力计沿水平方向拉动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木块，使其在长木板上做匀速直线运动，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滑动摩擦力的大小等于拉力的大小，这种</a:t>
            </a:r>
            <a:endParaRPr lang="en-US" altLang="zh-CN" sz="3200"/>
          </a:p>
        </p:txBody>
      </p:sp>
      <p:sp>
        <p:nvSpPr>
          <p:cNvPr id="4" name="QB_6_AN.9_1#9fe62656a.blank?vcp=1&amp;vis=1&amp;pid=a1ae98fda&amp;color=0,0,0&amp;vpa=4&amp;vtp=1&amp;bbb=1"/>
          <p:cNvSpPr/>
          <p:nvPr>
            <p:custDataLst>
              <p:tags r:id="rId3"/>
            </p:custDataLst>
          </p:nvPr>
        </p:nvSpPr>
        <p:spPr>
          <a:xfrm>
            <a:off x="4399154" y="333558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间接</a:t>
            </a:r>
            <a:endParaRPr lang="en-US" altLang="zh-CN" sz="3200"/>
          </a:p>
        </p:txBody>
      </p:sp>
      <p:sp>
        <p:nvSpPr>
          <p:cNvPr id="5" name="QB_6_BD.10_1#bf99fafcb?vcp=1&amp;vis=1&amp;pid=a1ae98fda&amp;color=0,0,0&amp;vtp=1&amp;bbb=1&amp;hb=1&amp;hs=1"/>
          <p:cNvSpPr/>
          <p:nvPr>
            <p:custDataLst>
              <p:tags r:id="rId4"/>
            </p:custDataLst>
          </p:nvPr>
        </p:nvSpPr>
        <p:spPr>
          <a:xfrm>
            <a:off x="719328" y="4123406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（2）第1次和第2次两图所示的实验说明：接触面粗糙程度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相同时，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，滑动摩擦力越大。</a:t>
            </a:r>
            <a:endParaRPr lang="en-US" altLang="zh-CN" sz="3200"/>
          </a:p>
        </p:txBody>
      </p:sp>
      <p:sp>
        <p:nvSpPr>
          <p:cNvPr id="6" name="QB_6_AN.11_1#bf99fafcb.blank?vcp=1&amp;vis=1&amp;pid=a1ae98fda&amp;color=0,0,0&amp;vpa=5&amp;vtp=1&amp;bbb=1"/>
          <p:cNvSpPr/>
          <p:nvPr>
            <p:custDataLst>
              <p:tags r:id="rId5"/>
            </p:custDataLst>
          </p:nvPr>
        </p:nvSpPr>
        <p:spPr>
          <a:xfrm>
            <a:off x="2367153" y="4802432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压力越大</a:t>
            </a:r>
            <a:endParaRPr lang="en-US" altLang="zh-CN" sz="3200"/>
          </a:p>
        </p:txBody>
      </p:sp>
      <p:sp>
        <p:nvSpPr>
          <p:cNvPr id="7" name="QB_6_BD.8_2#9fe62656a?htil=3&amp;vcp=1&amp;vis=1&amp;pid=a1ae98fda&amp;color=0,0,0&amp;vtp=1&amp;bt=1&amp;bbb=1&amp;hb=1&amp;hs=1">
            <a:extLst>
              <a:ext uri="{FF2B5EF4-FFF2-40B4-BE49-F238E27FC236}">
                <a16:creationId xmlns:a16="http://schemas.microsoft.com/office/drawing/2014/main" id="{BB9F1155-B525-8CBC-A362-5543AF2618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9328" y="3401622"/>
            <a:ext cx="1075200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测量摩擦力的方法是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（填“直接”或 “间接”）测量法。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12_1#de8f02dfa?vcp=1&amp;vis=1&amp;pid=a1ae98fda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099621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（3）第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次和第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次两图所示的实验说明：压力相同时，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，滑动摩擦力越小。</a:t>
            </a:r>
            <a:endParaRPr lang="en-US" altLang="zh-CN" sz="3200"/>
          </a:p>
        </p:txBody>
      </p:sp>
      <p:sp>
        <p:nvSpPr>
          <p:cNvPr id="3" name="QB_6_AN.13_1#de8f02dfa.blank?vcp=1&amp;vis=1&amp;pid=a1ae98fda&amp;color=0,0,0&amp;vpa=6&amp;vtp=1"/>
          <p:cNvSpPr/>
          <p:nvPr>
            <p:custDataLst>
              <p:tags r:id="rId2"/>
            </p:custDataLst>
          </p:nvPr>
        </p:nvSpPr>
        <p:spPr>
          <a:xfrm>
            <a:off x="2163953" y="1062367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</a:t>
            </a:r>
            <a:endParaRPr lang="en-US" altLang="zh-CN" sz="3200"/>
          </a:p>
        </p:txBody>
      </p:sp>
      <p:sp>
        <p:nvSpPr>
          <p:cNvPr id="4" name="QB_6_AN.14_1#de8f02dfa.blank?vcp=1&amp;vis=1&amp;pid=a1ae98fda&amp;color=0,0,0&amp;vpa=7&amp;vtp=1"/>
          <p:cNvSpPr/>
          <p:nvPr>
            <p:custDataLst>
              <p:tags r:id="rId3"/>
            </p:custDataLst>
          </p:nvPr>
        </p:nvSpPr>
        <p:spPr>
          <a:xfrm>
            <a:off x="3992753" y="1062367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</a:t>
            </a:r>
            <a:endParaRPr lang="en-US" altLang="zh-CN" sz="3200"/>
          </a:p>
        </p:txBody>
      </p:sp>
      <p:sp>
        <p:nvSpPr>
          <p:cNvPr id="5" name="QB_6_AN.16_1#de8f02dfa.blank?vcp=1&amp;vis=1&amp;pid=a1ae98fda&amp;color=0,0,0&amp;vpa=8&amp;vtp=1&amp;bbb=1"/>
          <p:cNvSpPr/>
          <p:nvPr>
            <p:custDataLst>
              <p:tags r:id="rId4"/>
            </p:custDataLst>
          </p:nvPr>
        </p:nvSpPr>
        <p:spPr>
          <a:xfrm>
            <a:off x="741554" y="1778647"/>
            <a:ext cx="3951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接触面粗糙程度越小</a:t>
            </a:r>
            <a:endParaRPr lang="en-US" altLang="zh-CN" sz="3200"/>
          </a:p>
        </p:txBody>
      </p:sp>
      <p:pic>
        <p:nvPicPr>
          <p:cNvPr id="6" name="QO_5_BD.15_1#de8f02dfa?vcp=1&amp;vis=1&amp;pid=a1ae98fda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20" y="2660533"/>
            <a:ext cx="5254752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7_1#7d14822cb?htil=4&amp;vcp=1&amp;vis=1&amp;pid=f6102950e&amp;color=0,0,0&amp;tib=255,255,255&amp;vtp=1&amp;bt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752" y="834825"/>
            <a:ext cx="4669536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17_2#7d14822cb?htil=4&amp;vcp=1&amp;vis=1&amp;pid=f6102950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817892"/>
            <a:ext cx="5900928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如图所示是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小杰同学探究“滑动摩擦力的大小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与什么因素有关”的实验。</a:t>
            </a:r>
            <a:endParaRPr lang="en-US" altLang="zh-CN" sz="3200"/>
          </a:p>
        </p:txBody>
      </p:sp>
      <p:pic>
        <p:nvPicPr>
          <p:cNvPr id="4" name="QO_5_BD.17_2#7d14822cb?htil=4&amp;vcp=1&amp;vis=1&amp;pid=f6102950e&amp;color=0,0,0&amp;tib=255,255,255&amp;iip=3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814844"/>
            <a:ext cx="3182112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8_1#f4c5a6e8e?htil=4&amp;vcp=1&amp;vis=1&amp;pid=7d14822cb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3025575"/>
            <a:ext cx="5900928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（1）实验时，小杰用弹簧测力计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沿水平方向拉木块，使其做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，此时弹簧测力计示数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的大小等于滑动摩擦力的大小。</a:t>
            </a:r>
            <a:endParaRPr lang="en-US" altLang="zh-CN" sz="3200"/>
          </a:p>
        </p:txBody>
      </p:sp>
      <p:sp>
        <p:nvSpPr>
          <p:cNvPr id="6" name="QB_6_AN.19_1#f4c5a6e8e.blank?vcp=1&amp;vis=1&amp;pid=7d14822cb&amp;color=0,0,0&amp;vpa=9&amp;vtp=1&amp;bbb=1&amp;hb=1"/>
          <p:cNvSpPr/>
          <p:nvPr>
            <p:custDataLst>
              <p:tags r:id="rId5"/>
            </p:custDataLst>
          </p:nvPr>
        </p:nvSpPr>
        <p:spPr>
          <a:xfrm>
            <a:off x="719328" y="3733388"/>
            <a:ext cx="5900928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匀速直线运动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0_1#9d811abf0?htil=5&amp;vcp=1&amp;vis=1&amp;pid=7d14822cb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464" y="597408"/>
            <a:ext cx="2743200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0_2#9d811abf0?htil=5&amp;vcp=1&amp;vis=1&amp;pid=7d14822cb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839456" cy="2683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（2）比较甲、乙实验可以探究滑动摩擦力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的大小与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是否有关；比较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实验可以探究滑动摩擦力的大小与接触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面的粗糙程度是否有关。</a:t>
            </a:r>
            <a:endParaRPr lang="en-US" altLang="zh-CN" sz="3200"/>
          </a:p>
        </p:txBody>
      </p:sp>
      <p:sp>
        <p:nvSpPr>
          <p:cNvPr id="4" name="QB_6_AN.21_1#9d811abf0.blank?vcp=1&amp;vis=1&amp;pid=7d14822cb&amp;color=0,0,0&amp;vpa=10&amp;vtp=1&amp;bbb=1"/>
          <p:cNvSpPr/>
          <p:nvPr>
            <p:custDataLst>
              <p:tags r:id="rId3"/>
            </p:custDataLst>
          </p:nvPr>
        </p:nvSpPr>
        <p:spPr>
          <a:xfrm>
            <a:off x="2367153" y="1181694"/>
            <a:ext cx="19198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压力大小</a:t>
            </a:r>
            <a:endParaRPr lang="en-US" altLang="zh-CN" sz="3200"/>
          </a:p>
        </p:txBody>
      </p:sp>
      <p:sp>
        <p:nvSpPr>
          <p:cNvPr id="5" name="QB_6_AN.22_1#9d811abf0.blank?vcp=1&amp;vis=1&amp;pid=7d14822cb&amp;color=0,0,0&amp;vpa=11&amp;vtp=1&amp;bbb=1&amp;hb=1"/>
          <p:cNvSpPr/>
          <p:nvPr>
            <p:custDataLst>
              <p:tags r:id="rId4"/>
            </p:custDataLst>
          </p:nvPr>
        </p:nvSpPr>
        <p:spPr>
          <a:xfrm>
            <a:off x="719328" y="1181694"/>
            <a:ext cx="7839456" cy="13169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42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甲、丙</a:t>
            </a:r>
            <a:endParaRPr lang="en-US" altLang="zh-CN" sz="3200"/>
          </a:p>
        </p:txBody>
      </p:sp>
      <p:sp>
        <p:nvSpPr>
          <p:cNvPr id="6" name="QB_6_BD.23_1#34561f048?vcp=1&amp;vis=1&amp;pid=7d14822cb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3301155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（3）在操作过程中小杰还发现，弹簧测力计不沿水平方向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拉动时，如图丁所示也可以使木块沿水平方向做匀速直线运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动，经分析后得知此时摩擦力变小了，原因是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7" name="QB_6_AN.24_1#34561f048.blank?vcp=1&amp;vis=1&amp;pid=7d14822cb&amp;color=0,0,0&amp;vpa=12&amp;vtp=1&amp;bbb=1"/>
          <p:cNvSpPr/>
          <p:nvPr>
            <p:custDataLst>
              <p:tags r:id="rId6"/>
            </p:custDataLst>
          </p:nvPr>
        </p:nvSpPr>
        <p:spPr>
          <a:xfrm>
            <a:off x="843154" y="5321726"/>
            <a:ext cx="59838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木块和接触面之间的压力减小了</a:t>
            </a:r>
            <a:endParaRPr lang="en-US" altLang="zh-CN" sz="3200"/>
          </a:p>
        </p:txBody>
      </p:sp>
      <p:sp>
        <p:nvSpPr>
          <p:cNvPr id="8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059effb5?vcp=1&amp;pid=e81d57943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增大与减小摩擦的方法</a:t>
            </a:r>
            <a:endParaRPr lang="en-US" altLang="zh-CN" sz="3467"/>
          </a:p>
        </p:txBody>
      </p:sp>
      <p:sp>
        <p:nvSpPr>
          <p:cNvPr id="3" name="QC_5_BD.25_1#261d060bf?vcp=1&amp;vis=1&amp;pid=c059effb5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855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下列实例中，是为了减小摩擦的是(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6_1#261d060bf.bracket?vcp=1&amp;vis=1&amp;pid=c059effb5&amp;color=0,0,0&amp;vpa=13&amp;vtp=1"/>
          <p:cNvSpPr/>
          <p:nvPr>
            <p:custDataLst>
              <p:tags r:id="rId3"/>
            </p:custDataLst>
          </p:nvPr>
        </p:nvSpPr>
        <p:spPr>
          <a:xfrm>
            <a:off x="7633421" y="1402615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5" name="QC_5_BD.25_2#261d060bf.choices?vcp=1&amp;vis=1&amp;pid=c059effb5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150365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旅行箱下面安装轮子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在我们的鞋底都有凹凸不平的花纹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为了把黑板擦得更干净些，要用更大一点的力压黑板擦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若要把拧得很紧的瓶盖拧开，可在手和瓶盖间垫一条毛巾</a:t>
            </a:r>
            <a:endParaRPr lang="en-US" altLang="zh-CN" sz="3200" spc="-67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6e5034479?vcp=1&amp;vis=1&amp;pid=c059effb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[2023·烟台改编]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自行车是非常方便的交通工具，它涉及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不少有关摩擦的知识。下列说法错误的是(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28_1#6e5034479.bracket?vcp=1&amp;vis=1&amp;pid=c059effb5&amp;color=0,0,0&amp;vpa=14&amp;vtp=1"/>
          <p:cNvSpPr/>
          <p:nvPr>
            <p:custDataLst>
              <p:tags r:id="rId2"/>
            </p:custDataLst>
          </p:nvPr>
        </p:nvSpPr>
        <p:spPr>
          <a:xfrm>
            <a:off x="8344621" y="1226652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4" name="QC_5_BD.27_2#6e5034479.choices?vcp=1&amp;vis=1&amp;pid=c059effb5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1917699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车轮上刻有凹凸不平的花纹是为了增大摩擦力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用力蹬脚踏板，自行车前进是因为受到地面的摩擦力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刹车时用力捏刹车闸是通过增大压力来增大摩擦的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在转动的部分加润滑油是通过变滑动为滚动来减小摩擦的</a:t>
            </a:r>
            <a:endParaRPr lang="en-US" altLang="zh-CN" sz="3200" spc="-67"/>
          </a:p>
        </p:txBody>
      </p:sp>
      <p:sp>
        <p:nvSpPr>
          <p:cNvPr id="5" name="QC_5_AS.29_1#6e5034479?vcp=1&amp;vis=1&amp;pid=c059effb5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4660900"/>
            <a:ext cx="10753344" cy="1294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在转动的部分加润滑油是通过使接触面分离的方法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来减小摩擦的。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0_1#9ac7d0aa5?vcp=1&amp;vis=1&amp;pid=32a9fb15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11415"/>
            <a:ext cx="10752672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如图所示是我国古代劳动人民利用滚木巧妙移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动巨木的情景。下列措施中，改变摩擦力大小的方法与此相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同的是(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4_BD.30_1#9ac7d0aa5?vcp=1&amp;vis=1&amp;pid=32a9fb159&amp;color=0,0,0&amp;tib=255,255,255&amp;iip=4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957719"/>
            <a:ext cx="1962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31_1#9ac7d0aa5.bracket?vcp=1&amp;vis=1&amp;pid=32a9fb159&amp;color=0,0,0&amp;vpa=15&amp;vtp=1"/>
          <p:cNvSpPr/>
          <p:nvPr>
            <p:custDataLst>
              <p:tags r:id="rId3"/>
            </p:custDataLst>
          </p:nvPr>
        </p:nvSpPr>
        <p:spPr>
          <a:xfrm>
            <a:off x="2248620" y="228630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5" name="QC_4_BD.30_2#9ac7d0aa5?htil=6&amp;vcp=1&amp;vis=1&amp;pid=32a9fb15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8276" y="3103511"/>
            <a:ext cx="3133344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4_BD.30_3#9ac7d0aa5.choices?htil=6&amp;vcp=1&amp;vis=1&amp;pid=32a9fb159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3017659"/>
            <a:ext cx="7449312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给门轴的合页加润滑油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鞋底设计有很多凹凸不平的花纹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体操运动员上双杠前在手上抹“镁粉”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 spc="-67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许多机器的转动部分都安装了滚动轴承</a:t>
            </a:r>
            <a:endParaRPr lang="en-US" altLang="zh-CN" sz="3200" spc="-67"/>
          </a:p>
        </p:txBody>
      </p:sp>
      <p:sp>
        <p:nvSpPr>
          <p:cNvPr id="7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1887200" y="12446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2_1#c9d1a35c5?sp=1&amp;vcp=1&amp;vis=1&amp;pid=32a9fb15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7548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[2024·清远期末]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如图是“竹筷提米”实验。玻璃杯和米被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慢慢提起后，以下说法不正确的是(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33_1#c9d1a35c5.bracket?vcp=1&amp;vis=1&amp;pid=32a9fb159&amp;color=0,0,0&amp;vpa=16&amp;vtp=1"/>
          <p:cNvSpPr/>
          <p:nvPr>
            <p:custDataLst>
              <p:tags r:id="rId2"/>
            </p:custDataLst>
          </p:nvPr>
        </p:nvSpPr>
        <p:spPr>
          <a:xfrm>
            <a:off x="7142354" y="1905308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4" name="QC_4_BD.32_2#c9d1a35c5?htil=7&amp;vcp=1&amp;vis=1&amp;pid=32a9fb159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287" y="2737749"/>
            <a:ext cx="1670304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4_BD.32_3#c9d1a35c5.choices?htil=7&amp;vcp=1&amp;vis=1&amp;pid=32a9fb159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651898"/>
            <a:ext cx="8900160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米对竹筷有压力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米压得越紧越不容易掉下来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手上有油时会更容易捏住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杯中倒水后会更不容易掉下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AS.34_1#c9d1a35c5?htil=8&amp;vcp=1&amp;vis=1&amp;pid=32a9fb159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620" y="597408"/>
            <a:ext cx="1670304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AS.34_2#c9d1a35c5?htil=8&amp;vcp=1&amp;vis=1&amp;pid=32a9fb15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8900160" cy="2682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将竹筷插入玻璃杯的米中，米和竹筷之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间相互接触并挤压，产生压力，故A正确，不符合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题意；米压得越紧，米对竹筷的压力越大，摩擦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力越大，玻璃杯越不容易掉下来，故B正确，不符</a:t>
            </a:r>
            <a:endParaRPr lang="en-US" altLang="zh-CN" sz="3200"/>
          </a:p>
        </p:txBody>
      </p:sp>
      <p:sp>
        <p:nvSpPr>
          <p:cNvPr id="4" name="QC_4_AS.34_2#c9d1a35c5?htil=8&amp;vcp=1&amp;vis=1&amp;pid=32a9fb159&amp;color=0,0,0&amp;vtp=1&amp;bt=1&amp;bbb=1&amp;hb=1&amp;hs=1">
            <a:extLst>
              <a:ext uri="{FF2B5EF4-FFF2-40B4-BE49-F238E27FC236}">
                <a16:creationId xmlns:a16="http://schemas.microsoft.com/office/drawing/2014/main" id="{8866E06E-BF79-E755-015F-976075052D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3301409"/>
            <a:ext cx="10752000" cy="2682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合题意；在压力一定时，手上有油时，摩擦力变小，会更不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容易捏住，故C不正确，符合题意；杯中倒水后，米会膨胀，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对竹筷的压力变大，摩擦力变大，所以玻璃杯会更不容易掉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下，故D正确，不符合题意。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BD.35_1#9551995ab?htil=9&amp;vcp=1&amp;vis=1&amp;pid=32a9fb159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3360" y="597407"/>
            <a:ext cx="3950208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BD.35_2#9551995ab?htil=9&amp;sp=1&amp;vcp=1&amp;vis=1&amp;pid=32a9fb15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6620256" cy="1294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9.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为了探究滑动摩擦力，某同学利用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牙刷做实验，当用力在静止的桌面上</a:t>
            </a:r>
            <a:endParaRPr lang="en-US" altLang="zh-CN" sz="3200"/>
          </a:p>
        </p:txBody>
      </p:sp>
      <p:sp>
        <p:nvSpPr>
          <p:cNvPr id="4" name="QC_4_AN.36_1#9551995ab.bracket?vcp=1&amp;vis=1&amp;pid=32a9fb159&amp;color=0,0,0&amp;vpa=17&amp;vtp=1"/>
          <p:cNvSpPr/>
          <p:nvPr>
            <p:custDataLst>
              <p:tags r:id="rId3"/>
            </p:custDataLst>
          </p:nvPr>
        </p:nvSpPr>
        <p:spPr>
          <a:xfrm>
            <a:off x="4687021" y="2597065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5" name="QC_4_BD.35_3#9551995ab.choices?vcp=1&amp;vis=1&amp;pid=32a9fb159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284050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刷毛弯曲越厉害说明牙刷受到的摩擦力越大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从刷毛弯曲的方向可以判断牙刷受到摩擦力的方向向左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仅增大拖动速度，刷毛受到的摩擦力不变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桌面受到的摩擦力大于刷毛受到的摩擦力</a:t>
            </a:r>
            <a:endParaRPr lang="en-US" altLang="zh-CN" sz="3200"/>
          </a:p>
        </p:txBody>
      </p:sp>
      <p:sp>
        <p:nvSpPr>
          <p:cNvPr id="6" name="QC_4_BD.35_2#9551995ab?htil=9&amp;sp=1&amp;vcp=1&amp;vis=1&amp;pid=32a9fb159&amp;color=0,0,0&amp;vtp=1&amp;bt=1&amp;bbb=1&amp;hb=1&amp;hs=1">
            <a:extLst>
              <a:ext uri="{FF2B5EF4-FFF2-40B4-BE49-F238E27FC236}">
                <a16:creationId xmlns:a16="http://schemas.microsoft.com/office/drawing/2014/main" id="{BA35FA94-4E4D-2A10-C1A9-DC9F750036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328" y="1906862"/>
            <a:ext cx="10752000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匀速拖动牙刷时，刷毛发生了如图所示的弯曲。下列对这一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实验的分析错误的是(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E931E25D-6FAE-2C19-20E0-DCB41D5ACE5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81275" y="3017838"/>
            <a:ext cx="2922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运动员为什么能在冰面上快速滑行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D3A2EEC-DEE7-DA02-2FFF-DDDF66911A4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27800" y="3017838"/>
            <a:ext cx="3008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汽车轮胎表面为什么常有凹凸的花纹</a:t>
            </a:r>
          </a:p>
        </p:txBody>
      </p:sp>
      <p:sp>
        <p:nvSpPr>
          <p:cNvPr id="43012" name="文本框 1">
            <a:extLst>
              <a:ext uri="{FF2B5EF4-FFF2-40B4-BE49-F238E27FC236}">
                <a16:creationId xmlns:a16="http://schemas.microsoft.com/office/drawing/2014/main" id="{E9755CB2-D844-45E3-436A-95CE17BA702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61912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生活中的摩擦</a:t>
            </a:r>
          </a:p>
        </p:txBody>
      </p:sp>
      <p:pic>
        <p:nvPicPr>
          <p:cNvPr id="16389" name="图片 2">
            <a:extLst>
              <a:ext uri="{FF2B5EF4-FFF2-40B4-BE49-F238E27FC236}">
                <a16:creationId xmlns:a16="http://schemas.microsoft.com/office/drawing/2014/main" id="{41099C79-678E-88BB-00EC-BAB5690848A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988" y="1112838"/>
            <a:ext cx="29368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3">
            <a:extLst>
              <a:ext uri="{FF2B5EF4-FFF2-40B4-BE49-F238E27FC236}">
                <a16:creationId xmlns:a16="http://schemas.microsoft.com/office/drawing/2014/main" id="{7A86268D-DE62-F984-B624-E3DB90A3BEC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238" y="1108075"/>
            <a:ext cx="30083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4">
            <a:extLst>
              <a:ext uri="{FF2B5EF4-FFF2-40B4-BE49-F238E27FC236}">
                <a16:creationId xmlns:a16="http://schemas.microsoft.com/office/drawing/2014/main" id="{F98D56F5-26C7-07FD-28B2-35EE3D73933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988" y="3790950"/>
            <a:ext cx="2911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5">
            <a:extLst>
              <a:ext uri="{FF2B5EF4-FFF2-40B4-BE49-F238E27FC236}">
                <a16:creationId xmlns:a16="http://schemas.microsoft.com/office/drawing/2014/main" id="{369AE22C-BE21-FB37-4E06-6362B1526BD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0" y="3724275"/>
            <a:ext cx="30305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文本框 6">
            <a:extLst>
              <a:ext uri="{FF2B5EF4-FFF2-40B4-BE49-F238E27FC236}">
                <a16:creationId xmlns:a16="http://schemas.microsoft.com/office/drawing/2014/main" id="{7AA01EAC-30E3-35EE-5650-590C0FE0E1E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81275" y="5684838"/>
            <a:ext cx="3309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机场的传送带为什么能传送行李</a:t>
            </a:r>
          </a:p>
        </p:txBody>
      </p:sp>
      <p:sp>
        <p:nvSpPr>
          <p:cNvPr id="16394" name="文本框 16">
            <a:extLst>
              <a:ext uri="{FF2B5EF4-FFF2-40B4-BE49-F238E27FC236}">
                <a16:creationId xmlns:a16="http://schemas.microsoft.com/office/drawing/2014/main" id="{DBF39599-7A6D-902A-D634-F29B17FFC1D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27800" y="5805488"/>
            <a:ext cx="3322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d.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登山时为什么要穿防滑靴</a:t>
            </a:r>
          </a:p>
        </p:txBody>
      </p:sp>
      <p:sp>
        <p:nvSpPr>
          <p:cNvPr id="43019" name="文本框 4103">
            <a:extLst>
              <a:ext uri="{FF2B5EF4-FFF2-40B4-BE49-F238E27FC236}">
                <a16:creationId xmlns:a16="http://schemas.microsoft.com/office/drawing/2014/main" id="{EE90FD6D-9922-FDF1-BBE0-C6162E849791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8" grpId="0"/>
      <p:bldP spid="16393" grpId="0"/>
      <p:bldP spid="163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AS.37_1#9551995ab?htil=10&amp;vcp=1&amp;vis=1&amp;pid=32a9fb159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146" y="597408"/>
            <a:ext cx="4319836" cy="10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AS.37_2#9551995ab?htil=10&amp;vcp=1&amp;vis=1&amp;pid=32a9fb15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376672" cy="13368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当摩擦力越大时，力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的作用效果越明显，刷毛发生</a:t>
            </a:r>
            <a:endParaRPr lang="en-US" altLang="zh-CN" sz="3200"/>
          </a:p>
        </p:txBody>
      </p:sp>
      <p:sp>
        <p:nvSpPr>
          <p:cNvPr id="4" name="QC_4_AS.37_2#9551995ab?htil=10&amp;vcp=1&amp;vis=1&amp;pid=32a9fb159&amp;color=0,0,0&amp;vtp=1&amp;bt=1&amp;bbb=1&amp;hb=1&amp;hs=1">
            <a:extLst>
              <a:ext uri="{FF2B5EF4-FFF2-40B4-BE49-F238E27FC236}">
                <a16:creationId xmlns:a16="http://schemas.microsoft.com/office/drawing/2014/main" id="{5D4A5E0E-ABC7-BA01-22E5-E39E2F2B3E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1932688"/>
            <a:ext cx="10752000" cy="4181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的形变（即刷毛的弯曲程度）也越明显，故A正确，不符合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题意；在摩擦力的作用下，较软的刷毛向左弯曲，说明了摩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擦力的方向向左，故B正确，不符合题意；仅增大拖动速度，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压力大小、接触面的粗糙程度不变，刷毛受到的摩擦力不变，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故C正确，不符合题意；桌面受到的摩擦力和刷毛受到的摩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擦力是一对相互作用力，大小相等，故D错误，符合题意。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4_BD.38_1#e14184d59?htil=11&amp;vcp=1&amp;vis=1&amp;pid=32a9fb159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1912" y="1254093"/>
            <a:ext cx="2584704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4_BD.38_2#e14184d59?htil=11&amp;vcp=1&amp;vis=1&amp;pid=32a9fb15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193134"/>
            <a:ext cx="798576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在自动化生产线上，常用传送带运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送工件，如图所示。</a:t>
            </a:r>
            <a:endParaRPr lang="en-US" altLang="zh-CN" sz="3200"/>
          </a:p>
        </p:txBody>
      </p:sp>
      <p:pic>
        <p:nvPicPr>
          <p:cNvPr id="4" name="QO_4_BD.38_2#e14184d59?htil=11&amp;vcp=1&amp;vis=1&amp;pid=32a9fb159&amp;color=0,0,0&amp;tib=255,255,255&amp;iip=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339437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39_1#d01c38794?htil=11&amp;vcp=1&amp;vis=1&amp;pid=e14184d59&amp;color=0,0,0&amp;vtp=1&amp;bbb=1&amp;hb=1&amp;hs=1"/>
          <p:cNvSpPr/>
          <p:nvPr>
            <p:custDataLst>
              <p:tags r:id="rId4"/>
            </p:custDataLst>
          </p:nvPr>
        </p:nvSpPr>
        <p:spPr>
          <a:xfrm>
            <a:off x="719328" y="2663964"/>
            <a:ext cx="7985760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（1）工件与传送带一起向右匀速运动时，工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件在水平方向上受力情况是(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6" name="QB_5_AN.40_1#d01c38794.bracket?vcp=1&amp;vis=1&amp;pid=e14184d59&amp;color=0,0,0&amp;vpa=18&amp;vtp=1"/>
          <p:cNvSpPr/>
          <p:nvPr>
            <p:custDataLst>
              <p:tags r:id="rId5"/>
            </p:custDataLst>
          </p:nvPr>
        </p:nvSpPr>
        <p:spPr>
          <a:xfrm>
            <a:off x="5703021" y="3393790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7" name="QB_5_BD.41_1#b94e625b2?vcp=1&amp;vis=1&amp;pid=e14184d59&amp;color=0,0,0&amp;vtp=1&amp;bbb=1&amp;hb=1&amp;hs=1"/>
          <p:cNvSpPr/>
          <p:nvPr>
            <p:custDataLst>
              <p:tags r:id="rId6"/>
            </p:custDataLst>
          </p:nvPr>
        </p:nvSpPr>
        <p:spPr>
          <a:xfrm>
            <a:off x="719328" y="414105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（2）工件刚刚被放上传送带时，工件在水平方向上受力情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况是(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8" name="QB_5_AN.42_1#b94e625b2.bracket?vcp=1&amp;vis=1&amp;pid=e14184d59&amp;color=0,0,0&amp;vpa=19&amp;vtp=1"/>
          <p:cNvSpPr/>
          <p:nvPr>
            <p:custDataLst>
              <p:tags r:id="rId7"/>
            </p:custDataLst>
          </p:nvPr>
        </p:nvSpPr>
        <p:spPr>
          <a:xfrm>
            <a:off x="1655954" y="487088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4_BD.43_1#a7eaa6a9a?htil=12&amp;vcp=1&amp;vis=1&amp;pid=e14184d59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24" y="1646143"/>
            <a:ext cx="292608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43_2#a7eaa6a9a?htil=12&amp;sp=1&amp;vcp=1&amp;vis=1&amp;pid=e14184d5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585183"/>
            <a:ext cx="7656576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（3）运输结束之前，传送带突然减速时，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工件在水平方向上受力情况是(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A.没有受力</a:t>
            </a:r>
            <a:endParaRPr lang="en-US" altLang="zh-CN" sz="3200"/>
          </a:p>
        </p:txBody>
      </p:sp>
      <p:sp>
        <p:nvSpPr>
          <p:cNvPr id="4" name="QB_5_AN.44_1#a7eaa6a9a.bracket?vcp=1&amp;vis=1&amp;pid=e14184d59&amp;color=0,0,0&amp;vpa=20&amp;vtp=1"/>
          <p:cNvSpPr/>
          <p:nvPr>
            <p:custDataLst>
              <p:tags r:id="rId3"/>
            </p:custDataLst>
          </p:nvPr>
        </p:nvSpPr>
        <p:spPr>
          <a:xfrm>
            <a:off x="6126354" y="2343796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B_5_BD.43_2#a7eaa6a9a?htil=12&amp;sp=1&amp;vcp=1&amp;vis=1&amp;pid=e14184d59&amp;color=0,0,0&amp;vtp=1&amp;bt=1&amp;bbb=1&amp;hb=1&amp;hs=1">
            <a:extLst>
              <a:ext uri="{FF2B5EF4-FFF2-40B4-BE49-F238E27FC236}">
                <a16:creationId xmlns:a16="http://schemas.microsoft.com/office/drawing/2014/main" id="{7891F772-C4F2-796C-F312-7C18F86589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0000" y="3701596"/>
            <a:ext cx="10752000" cy="1383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B.只受到向左的摩擦力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C.只受到向右的摩擦力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1">
            <a:extLst>
              <a:ext uri="{FF2B5EF4-FFF2-40B4-BE49-F238E27FC236}">
                <a16:creationId xmlns:a16="http://schemas.microsoft.com/office/drawing/2014/main" id="{2B1F8AE9-EAC6-CA28-C4D4-3236426C7D8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0725" y="2239963"/>
            <a:ext cx="4254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探究滑动摩擦力</a:t>
            </a:r>
          </a:p>
        </p:txBody>
      </p:sp>
      <p:sp>
        <p:nvSpPr>
          <p:cNvPr id="57347" name="文本框 5">
            <a:extLst>
              <a:ext uri="{FF2B5EF4-FFF2-40B4-BE49-F238E27FC236}">
                <a16:creationId xmlns:a16="http://schemas.microsoft.com/office/drawing/2014/main" id="{1821A884-4A9C-F444-E4BB-44FA0DECF94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3713" y="2057400"/>
            <a:ext cx="1362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摩擦力</a:t>
            </a:r>
          </a:p>
        </p:txBody>
      </p:sp>
      <p:sp>
        <p:nvSpPr>
          <p:cNvPr id="57348" name="文本框 6">
            <a:extLst>
              <a:ext uri="{FF2B5EF4-FFF2-40B4-BE49-F238E27FC236}">
                <a16:creationId xmlns:a16="http://schemas.microsoft.com/office/drawing/2014/main" id="{7591768E-021E-F69C-87B2-8672A32AE4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0525" y="4643438"/>
            <a:ext cx="171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滑动摩擦力的影响因素</a:t>
            </a:r>
          </a:p>
        </p:txBody>
      </p:sp>
      <p:sp>
        <p:nvSpPr>
          <p:cNvPr id="57349" name="文本框 7">
            <a:extLst>
              <a:ext uri="{FF2B5EF4-FFF2-40B4-BE49-F238E27FC236}">
                <a16:creationId xmlns:a16="http://schemas.microsoft.com/office/drawing/2014/main" id="{69BD5477-7F60-AA53-15A5-EFCD6EFF5B0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13338" y="4330700"/>
            <a:ext cx="455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压力大小</a:t>
            </a:r>
          </a:p>
        </p:txBody>
      </p:sp>
      <p:sp>
        <p:nvSpPr>
          <p:cNvPr id="57350" name="文本框 9">
            <a:extLst>
              <a:ext uri="{FF2B5EF4-FFF2-40B4-BE49-F238E27FC236}">
                <a16:creationId xmlns:a16="http://schemas.microsoft.com/office/drawing/2014/main" id="{805875E5-E651-62CC-1BAD-6D9A6B3C229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38" y="5295900"/>
            <a:ext cx="455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接触面粗糙程度</a:t>
            </a:r>
          </a:p>
        </p:txBody>
      </p:sp>
      <p:sp>
        <p:nvSpPr>
          <p:cNvPr id="57351" name="文本框 11">
            <a:extLst>
              <a:ext uri="{FF2B5EF4-FFF2-40B4-BE49-F238E27FC236}">
                <a16:creationId xmlns:a16="http://schemas.microsoft.com/office/drawing/2014/main" id="{F8209086-EF32-7A8C-54C1-870226BD906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25950" y="800100"/>
            <a:ext cx="574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</a:p>
        </p:txBody>
      </p:sp>
      <p:sp>
        <p:nvSpPr>
          <p:cNvPr id="57352" name="文本框 12">
            <a:extLst>
              <a:ext uri="{FF2B5EF4-FFF2-40B4-BE49-F238E27FC236}">
                <a16:creationId xmlns:a16="http://schemas.microsoft.com/office/drawing/2014/main" id="{C3FA37C6-1BEB-5328-7BA9-772A92B3447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95788" y="1803400"/>
            <a:ext cx="1423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产生条件</a:t>
            </a:r>
          </a:p>
        </p:txBody>
      </p:sp>
      <p:sp>
        <p:nvSpPr>
          <p:cNvPr id="57353" name="文本框 13">
            <a:extLst>
              <a:ext uri="{FF2B5EF4-FFF2-40B4-BE49-F238E27FC236}">
                <a16:creationId xmlns:a16="http://schemas.microsoft.com/office/drawing/2014/main" id="{CD9B3B46-14D2-D2D3-67C1-75B757997B0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22963" y="1803400"/>
            <a:ext cx="211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接触并挤压</a:t>
            </a:r>
          </a:p>
        </p:txBody>
      </p:sp>
      <p:sp>
        <p:nvSpPr>
          <p:cNvPr id="57354" name="文本框 14">
            <a:extLst>
              <a:ext uri="{FF2B5EF4-FFF2-40B4-BE49-F238E27FC236}">
                <a16:creationId xmlns:a16="http://schemas.microsoft.com/office/drawing/2014/main" id="{2F626AB8-56C8-A297-FE41-064F20C57D81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95788" y="2841625"/>
            <a:ext cx="605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方向：与物体相对运动方向（或趋势）相反</a:t>
            </a:r>
          </a:p>
        </p:txBody>
      </p:sp>
      <p:sp>
        <p:nvSpPr>
          <p:cNvPr id="57355" name="文本框 15">
            <a:extLst>
              <a:ext uri="{FF2B5EF4-FFF2-40B4-BE49-F238E27FC236}">
                <a16:creationId xmlns:a16="http://schemas.microsoft.com/office/drawing/2014/main" id="{28922C75-E13D-092D-F918-B0FFB27CB1E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95788" y="3348038"/>
            <a:ext cx="599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分类：静摩擦力、滑动摩擦力、滚动摩擦力</a:t>
            </a:r>
          </a:p>
        </p:txBody>
      </p:sp>
      <p:sp>
        <p:nvSpPr>
          <p:cNvPr id="57356" name="文本框 16">
            <a:extLst>
              <a:ext uri="{FF2B5EF4-FFF2-40B4-BE49-F238E27FC236}">
                <a16:creationId xmlns:a16="http://schemas.microsoft.com/office/drawing/2014/main" id="{1C3AE26D-C6E7-6117-8B6A-7D33F818CF2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22963" y="2260600"/>
            <a:ext cx="334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有相对运动（或趋势）</a:t>
            </a:r>
          </a:p>
        </p:txBody>
      </p:sp>
      <p:sp>
        <p:nvSpPr>
          <p:cNvPr id="57357" name="文本框 17">
            <a:extLst>
              <a:ext uri="{FF2B5EF4-FFF2-40B4-BE49-F238E27FC236}">
                <a16:creationId xmlns:a16="http://schemas.microsoft.com/office/drawing/2014/main" id="{744DACAF-E539-6C45-EEDE-A283F1538EB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22963" y="1344613"/>
            <a:ext cx="211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接触面粗糙</a:t>
            </a:r>
          </a:p>
        </p:txBody>
      </p:sp>
      <p:sp>
        <p:nvSpPr>
          <p:cNvPr id="57358" name="文本框 4103">
            <a:extLst>
              <a:ext uri="{FF2B5EF4-FFF2-40B4-BE49-F238E27FC236}">
                <a16:creationId xmlns:a16="http://schemas.microsoft.com/office/drawing/2014/main" id="{76224080-F21C-ECB1-AC0C-3D32848BEBC8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57359" name="AutoShape 14">
            <a:extLst>
              <a:ext uri="{FF2B5EF4-FFF2-40B4-BE49-F238E27FC236}">
                <a16:creationId xmlns:a16="http://schemas.microsoft.com/office/drawing/2014/main" id="{5C2D43EE-9BC1-3593-F65A-4B7359177AE7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4151313" y="1020763"/>
            <a:ext cx="265112" cy="2611437"/>
          </a:xfrm>
          <a:prstGeom prst="leftBrace">
            <a:avLst>
              <a:gd name="adj1" fmla="val 69773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60" name="AutoShape 14">
            <a:extLst>
              <a:ext uri="{FF2B5EF4-FFF2-40B4-BE49-F238E27FC236}">
                <a16:creationId xmlns:a16="http://schemas.microsoft.com/office/drawing/2014/main" id="{160A443C-1D68-D28E-CE04-87E5F887E154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2633663" y="2216150"/>
            <a:ext cx="300037" cy="2800350"/>
          </a:xfrm>
          <a:prstGeom prst="leftBrace">
            <a:avLst>
              <a:gd name="adj1" fmla="val 69654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61" name="AutoShape 14">
            <a:extLst>
              <a:ext uri="{FF2B5EF4-FFF2-40B4-BE49-F238E27FC236}">
                <a16:creationId xmlns:a16="http://schemas.microsoft.com/office/drawing/2014/main" id="{A0CE43DB-A152-81E6-8221-48962D7BF22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4992688" y="4491038"/>
            <a:ext cx="144462" cy="1128712"/>
          </a:xfrm>
          <a:prstGeom prst="leftBrace">
            <a:avLst>
              <a:gd name="adj1" fmla="val 69885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62" name="AutoShape 14">
            <a:extLst>
              <a:ext uri="{FF2B5EF4-FFF2-40B4-BE49-F238E27FC236}">
                <a16:creationId xmlns:a16="http://schemas.microsoft.com/office/drawing/2014/main" id="{E77AA967-FFA6-FC7D-1003-415F8AF7C9DA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816600" y="1463675"/>
            <a:ext cx="120650" cy="1130300"/>
          </a:xfrm>
          <a:prstGeom prst="leftBrace">
            <a:avLst>
              <a:gd name="adj1" fmla="val 69005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3241E1-1DF5-749C-BCAC-BD1039DB2C5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363" y="2565400"/>
            <a:ext cx="77549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</a:rPr>
              <a:t>知道生活中的摩擦；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</a:rPr>
              <a:t>2.</a:t>
            </a:r>
            <a:r>
              <a:rPr lang="zh-CN" altLang="en-US" sz="3000" b="1">
                <a:latin typeface="Times New Roman" panose="02020603050405020304" pitchFamily="18" charset="0"/>
              </a:rPr>
              <a:t>了解摩擦的概念；（重点）</a:t>
            </a:r>
            <a:endParaRPr lang="en-US" altLang="zh-CN" sz="30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</a:rPr>
              <a:t>3.</a:t>
            </a:r>
            <a:r>
              <a:rPr lang="zh-CN" altLang="en-US" sz="3000" b="1">
                <a:latin typeface="Times New Roman" panose="02020603050405020304" pitchFamily="18" charset="0"/>
              </a:rPr>
              <a:t>知道影响滑动摩擦力大小的因素；（重点）</a:t>
            </a:r>
            <a:endParaRPr lang="en-US" altLang="zh-CN" sz="2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600" b="1">
              <a:latin typeface="Times New Roman" panose="02020603050405020304" pitchFamily="18" charset="0"/>
            </a:endParaRPr>
          </a:p>
        </p:txBody>
      </p:sp>
      <p:sp>
        <p:nvSpPr>
          <p:cNvPr id="44035" name="TextBox 6">
            <a:extLst>
              <a:ext uri="{FF2B5EF4-FFF2-40B4-BE49-F238E27FC236}">
                <a16:creationId xmlns:a16="http://schemas.microsoft.com/office/drawing/2014/main" id="{0A68507A-0072-BDAA-CDC6-1916A87E987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0188" y="1643063"/>
            <a:ext cx="206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4036" name="文本框 4103">
            <a:extLst>
              <a:ext uri="{FF2B5EF4-FFF2-40B4-BE49-F238E27FC236}">
                <a16:creationId xmlns:a16="http://schemas.microsoft.com/office/drawing/2014/main" id="{3FB6C517-6422-94B7-3694-EF4D62166E0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4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4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DDAD8D7E-0A67-6B13-81EB-43E87A71DE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1225" y="1485900"/>
            <a:ext cx="5440363" cy="4565650"/>
          </a:xfrm>
          <a:prstGeom prst="rect">
            <a:avLst/>
          </a:prstGeom>
          <a:noFill/>
          <a:ln w="9525">
            <a:noFill/>
          </a:ln>
        </p:spPr>
        <p:txBody>
          <a:bodyPr tIns="10800" bIns="10800"/>
          <a:lstStyle/>
          <a:p>
            <a:pPr>
              <a:lnSpc>
                <a:spcPct val="150000"/>
              </a:lnSpc>
              <a:defRPr/>
            </a:pPr>
            <a:r>
              <a:rPr lang="en-US" altLang="zh-CN" sz="300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1.</a:t>
            </a:r>
            <a:r>
              <a:rPr lang="zh-CN" altLang="en-US" sz="300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摩擦力的定义：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</a:t>
            </a:r>
            <a:r>
              <a:rPr lang="zh-CN" altLang="en-US" sz="30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两个互相接触的物体，当它们发生或将要发生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相对运动</a:t>
            </a:r>
            <a:r>
              <a:rPr lang="zh-CN" altLang="en-US" sz="30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时，在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接触面</a:t>
            </a:r>
            <a:r>
              <a:rPr lang="zh-CN" altLang="en-US" sz="30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上会产生一种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阻碍</a:t>
            </a:r>
            <a:r>
              <a:rPr lang="zh-CN" altLang="en-US" sz="30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相对运动或者运动趋势的力，叫做摩擦力。</a:t>
            </a:r>
            <a:endParaRPr lang="zh-CN" altLang="en-US" sz="30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59" name="组合 6147">
            <a:extLst>
              <a:ext uri="{FF2B5EF4-FFF2-40B4-BE49-F238E27FC236}">
                <a16:creationId xmlns:a16="http://schemas.microsoft.com/office/drawing/2014/main" id="{ACAC6269-618A-A8B3-5E04-8BDBBF5C52D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0500" y="404813"/>
            <a:ext cx="2874963" cy="808037"/>
            <a:chOff x="0" y="0"/>
            <a:chExt cx="4528" cy="1275"/>
          </a:xfrm>
        </p:grpSpPr>
        <p:sp>
          <p:nvSpPr>
            <p:cNvPr id="45064" name="矩形 7">
              <a:extLst>
                <a:ext uri="{FF2B5EF4-FFF2-40B4-BE49-F238E27FC236}">
                  <a16:creationId xmlns:a16="http://schemas.microsoft.com/office/drawing/2014/main" id="{D4D2562D-BC24-CC56-1460-B1D07F15A685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5" name="任意多边形 16">
              <a:extLst>
                <a:ext uri="{FF2B5EF4-FFF2-40B4-BE49-F238E27FC236}">
                  <a16:creationId xmlns:a16="http://schemas.microsoft.com/office/drawing/2014/main" id="{9E1C1912-60C4-4C27-0845-7B7693C4702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6" name="矩形 17">
              <a:extLst>
                <a:ext uri="{FF2B5EF4-FFF2-40B4-BE49-F238E27FC236}">
                  <a16:creationId xmlns:a16="http://schemas.microsoft.com/office/drawing/2014/main" id="{FCE5A724-B1C4-DF69-F209-89B9AC86FAA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5067" name="文本框 6151">
              <a:extLst>
                <a:ext uri="{FF2B5EF4-FFF2-40B4-BE49-F238E27FC236}">
                  <a16:creationId xmlns:a16="http://schemas.microsoft.com/office/drawing/2014/main" id="{DEC32DFC-F15B-A8DC-D1FC-F24952AD2B3A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8" y="432"/>
              <a:ext cx="3650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生活中的摩擦</a:t>
              </a:r>
            </a:p>
          </p:txBody>
        </p:sp>
        <p:sp>
          <p:nvSpPr>
            <p:cNvPr id="45068" name="文本框 6152">
              <a:extLst>
                <a:ext uri="{FF2B5EF4-FFF2-40B4-BE49-F238E27FC236}">
                  <a16:creationId xmlns:a16="http://schemas.microsoft.com/office/drawing/2014/main" id="{05DA6D56-E64C-01F6-E733-DA0C01269AAA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452"/>
              <a:ext cx="873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5060" name="文本框 4103">
            <a:extLst>
              <a:ext uri="{FF2B5EF4-FFF2-40B4-BE49-F238E27FC236}">
                <a16:creationId xmlns:a16="http://schemas.microsoft.com/office/drawing/2014/main" id="{52F54FBA-7441-16C9-5B79-E3328343B8C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905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B381121-4E9A-2430-8D78-22A60524789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527800" y="2133600"/>
            <a:ext cx="4398963" cy="3481388"/>
            <a:chOff x="7242" y="2856"/>
            <a:chExt cx="6490" cy="4587"/>
          </a:xfrm>
        </p:grpSpPr>
        <p:pic>
          <p:nvPicPr>
            <p:cNvPr id="45062" name="图片 10" descr="02304001">
              <a:extLst>
                <a:ext uri="{FF2B5EF4-FFF2-40B4-BE49-F238E27FC236}">
                  <a16:creationId xmlns:a16="http://schemas.microsoft.com/office/drawing/2014/main" id="{0C86F94D-82EE-DE68-4F5B-805873C308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" t="3011" r="444" b="-3011"/>
            <a:stretch>
              <a:fillRect/>
            </a:stretch>
          </p:blipFill>
          <p:spPr bwMode="auto">
            <a:xfrm>
              <a:off x="7242" y="2856"/>
              <a:ext cx="6490" cy="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文本框 1">
              <a:extLst>
                <a:ext uri="{FF2B5EF4-FFF2-40B4-BE49-F238E27FC236}">
                  <a16:creationId xmlns:a16="http://schemas.microsoft.com/office/drawing/2014/main" id="{1054F9F9-CC17-45D3-FC8A-C3CD0F22F86D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643" y="6837"/>
              <a:ext cx="387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显微镜下的桌面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>
            <a:extLst>
              <a:ext uri="{FF2B5EF4-FFF2-40B4-BE49-F238E27FC236}">
                <a16:creationId xmlns:a16="http://schemas.microsoft.com/office/drawing/2014/main" id="{C0146A20-ED1C-1EA4-A341-6A085F5F7D1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40288" y="2065338"/>
            <a:ext cx="3746500" cy="5540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接触面不光滑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058B00A-7CCE-7271-4A0A-2E300F7B7F5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1225" y="1444625"/>
            <a:ext cx="36115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摩擦力产生的条件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03F6EEEE-6430-E64D-8BBC-8139114D7B9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692150"/>
            <a:ext cx="4927600" cy="554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两个物体接触且有压力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E5A4BFEA-F85A-D77F-FAA6-96B5F5C5874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40288" y="1379538"/>
            <a:ext cx="5945187" cy="5524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noProof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sz="3000" noProof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有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相对运动</a:t>
            </a:r>
            <a:r>
              <a:rPr lang="zh-CN" altLang="en-US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或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相对运动趋势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6095D-41AC-5404-5FCC-FE649D9F2BF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225" y="2895600"/>
            <a:ext cx="3230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摩擦力的方向：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9DF9A1-EAFC-017E-9975-F82CF926BD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35413" y="2919413"/>
            <a:ext cx="6457950" cy="5524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defRPr/>
            </a:pPr>
            <a:r>
              <a:rPr lang="zh-CN" altLang="en-US" sz="30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与相对运动或相对运动趋势方向相反</a:t>
            </a:r>
          </a:p>
        </p:txBody>
      </p:sp>
      <p:sp>
        <p:nvSpPr>
          <p:cNvPr id="46088" name="文本框 4103">
            <a:extLst>
              <a:ext uri="{FF2B5EF4-FFF2-40B4-BE49-F238E27FC236}">
                <a16:creationId xmlns:a16="http://schemas.microsoft.com/office/drawing/2014/main" id="{9229FEBD-73D4-E883-5DEA-4C5F8363C45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23572" name="AutoShape 14">
            <a:extLst>
              <a:ext uri="{FF2B5EF4-FFF2-40B4-BE49-F238E27FC236}">
                <a16:creationId xmlns:a16="http://schemas.microsoft.com/office/drawing/2014/main" id="{2953FFE0-6190-5B4D-7BB0-7B37C5C27A1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583113" y="1073150"/>
            <a:ext cx="142875" cy="1276350"/>
          </a:xfrm>
          <a:prstGeom prst="leftBrace">
            <a:avLst>
              <a:gd name="adj1" fmla="val 70350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B77BE8-391B-B530-5A68-D2D782C2F4C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rcRect t="1031"/>
          <a:stretch>
            <a:fillRect/>
          </a:stretch>
        </p:blipFill>
        <p:spPr>
          <a:xfrm>
            <a:off x="5657850" y="3771900"/>
            <a:ext cx="3778885" cy="2443477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8" name="组合 15">
            <a:extLst>
              <a:ext uri="{FF2B5EF4-FFF2-40B4-BE49-F238E27FC236}">
                <a16:creationId xmlns:a16="http://schemas.microsoft.com/office/drawing/2014/main" id="{6A491315-B177-7A2F-553B-EF645D839E7A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793163" y="4117975"/>
            <a:ext cx="1293812" cy="628650"/>
            <a:chOff x="11448" y="6484"/>
            <a:chExt cx="2038" cy="990"/>
          </a:xfrm>
        </p:grpSpPr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0CB582A5-0F65-53EE-68B1-587AF50B5C05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11448" y="7474"/>
              <a:ext cx="191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9" name="文本框 10">
              <a:extLst>
                <a:ext uri="{FF2B5EF4-FFF2-40B4-BE49-F238E27FC236}">
                  <a16:creationId xmlns:a16="http://schemas.microsoft.com/office/drawing/2014/main" id="{57A436A1-4DA0-3F7C-5D0F-6F44E5ABB6E0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493" y="6484"/>
              <a:ext cx="993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11" name="组合 16">
            <a:extLst>
              <a:ext uri="{FF2B5EF4-FFF2-40B4-BE49-F238E27FC236}">
                <a16:creationId xmlns:a16="http://schemas.microsoft.com/office/drawing/2014/main" id="{BB80D624-09A3-D0DE-9307-4AD5500F23A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137400" y="4976813"/>
            <a:ext cx="1673225" cy="584200"/>
            <a:chOff x="8839" y="7838"/>
            <a:chExt cx="2636" cy="920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E57E85F-6145-C200-18F6-DC435926F556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>
              <a:off x="9549" y="8438"/>
              <a:ext cx="1926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7" name="文本框 12">
              <a:extLst>
                <a:ext uri="{FF2B5EF4-FFF2-40B4-BE49-F238E27FC236}">
                  <a16:creationId xmlns:a16="http://schemas.microsoft.com/office/drawing/2014/main" id="{71B9CC0C-5F1D-CDFD-4769-6275B2E2FACD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839" y="7838"/>
              <a:ext cx="9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i="1">
                  <a:solidFill>
                    <a:srgbClr val="0D0D0D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59C27BB8-9DC7-E7AE-F271-E4D7B027F7CB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414463" y="4149725"/>
            <a:ext cx="3592512" cy="2028825"/>
            <a:chOff x="-331" y="6473"/>
            <a:chExt cx="5102" cy="3198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2127A05F-F0D3-32DD-921C-EF0CDABB82A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-331" y="6588"/>
              <a:ext cx="5102" cy="2152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6095" name="文本框 13">
              <a:extLst>
                <a:ext uri="{FF2B5EF4-FFF2-40B4-BE49-F238E27FC236}">
                  <a16:creationId xmlns:a16="http://schemas.microsoft.com/office/drawing/2014/main" id="{44E37AAF-B67D-40B6-DF89-816DADA44616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112" y="6473"/>
              <a:ext cx="4679" cy="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/>
                <a:t>球向前滚动，摩擦力阻止其向前运动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  <p:bldP spid="10" grpId="0" animBg="1"/>
      <p:bldP spid="23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8">
            <a:extLst>
              <a:ext uri="{FF2B5EF4-FFF2-40B4-BE49-F238E27FC236}">
                <a16:creationId xmlns:a16="http://schemas.microsoft.com/office/drawing/2014/main" id="{25A57F40-06EB-E616-B17C-5919D24FA3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1225" y="688975"/>
            <a:ext cx="28495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摩擦力的分类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451F531-56C3-A00E-46A9-7D435009807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8" y="1341438"/>
            <a:ext cx="9794875" cy="2374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滑动摩擦力：</a:t>
            </a: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一个物体在另一个物体表面上滑动时产生的摩擦，叫滑动摩擦，滑动摩擦中，在接触面上产生阻碍物体相对运动的力，叫做滑动摩擦力。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C8E173E7-647F-ABBF-4128-78F82F70151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495550" y="3862388"/>
            <a:ext cx="3105150" cy="2738437"/>
            <a:chOff x="1593" y="5288"/>
            <a:chExt cx="5187" cy="453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FB76C1D-F7ED-2DE7-AD55-179C24EAA95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593" y="5288"/>
              <a:ext cx="5187" cy="3553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</p:pic>
        <p:sp>
          <p:nvSpPr>
            <p:cNvPr id="47114" name="文本框 5">
              <a:extLst>
                <a:ext uri="{FF2B5EF4-FFF2-40B4-BE49-F238E27FC236}">
                  <a16:creationId xmlns:a16="http://schemas.microsoft.com/office/drawing/2014/main" id="{2208DE4F-827D-63B6-92FC-CABBF53ACA1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43" y="9008"/>
              <a:ext cx="1808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滑雪</a:t>
              </a:r>
              <a:endParaRPr lang="en-US" altLang="zh-CN" sz="2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8">
            <a:extLst>
              <a:ext uri="{FF2B5EF4-FFF2-40B4-BE49-F238E27FC236}">
                <a16:creationId xmlns:a16="http://schemas.microsoft.com/office/drawing/2014/main" id="{10A64D3D-B7DF-4E47-0785-7DCA285D3B0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50013" y="3862388"/>
            <a:ext cx="3108325" cy="2771775"/>
            <a:chOff x="8055" y="5318"/>
            <a:chExt cx="5156" cy="454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C1BECA5-404C-61D2-FF2D-6581581B7BC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055" y="5318"/>
              <a:ext cx="5156" cy="3520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</p:pic>
        <p:sp>
          <p:nvSpPr>
            <p:cNvPr id="47112" name="文本框 6">
              <a:extLst>
                <a:ext uri="{FF2B5EF4-FFF2-40B4-BE49-F238E27FC236}">
                  <a16:creationId xmlns:a16="http://schemas.microsoft.com/office/drawing/2014/main" id="{AF5F444B-CE1F-9367-BB44-41B1059E1EF7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520" y="9058"/>
              <a:ext cx="180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滑梯</a:t>
              </a:r>
            </a:p>
          </p:txBody>
        </p:sp>
      </p:grpSp>
      <p:sp>
        <p:nvSpPr>
          <p:cNvPr id="47110" name="文本框 4103">
            <a:extLst>
              <a:ext uri="{FF2B5EF4-FFF2-40B4-BE49-F238E27FC236}">
                <a16:creationId xmlns:a16="http://schemas.microsoft.com/office/drawing/2014/main" id="{4F1EF33D-A2A8-1DB7-0592-7723AF29A1E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A18201D0-CEF9-DDC9-ED80-83AAC7CA87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6013" y="755650"/>
            <a:ext cx="9388475" cy="163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滚动摩擦力：</a:t>
            </a: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一个物体在另一个物体上滚动时所产生的摩擦力，叫做滚动摩擦力。</a:t>
            </a:r>
          </a:p>
        </p:txBody>
      </p:sp>
      <p:sp>
        <p:nvSpPr>
          <p:cNvPr id="48131" name="文本框 4103">
            <a:extLst>
              <a:ext uri="{FF2B5EF4-FFF2-40B4-BE49-F238E27FC236}">
                <a16:creationId xmlns:a16="http://schemas.microsoft.com/office/drawing/2014/main" id="{B37879D2-7ECA-59A7-DD3F-E3686DF3AF6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ED5E4-CFCB-6C93-DAFE-CD45BF77670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5775" y="5129213"/>
            <a:ext cx="87487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注意：</a:t>
            </a:r>
            <a:r>
              <a:rPr lang="zh-CN" altLang="en-US" sz="3000" b="1">
                <a:latin typeface="宋体" panose="02010600030101010101" pitchFamily="2" charset="-122"/>
              </a:rPr>
              <a:t>在其他条件相同的情况下，用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</a:rPr>
              <a:t>滚动代替滑动，可以大大地减小摩擦</a:t>
            </a:r>
            <a:r>
              <a:rPr lang="zh-CN" altLang="en-US" sz="3000" b="1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73D2C66-D93F-3B7A-8B65-2E36C28E6CB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5138" y="4652963"/>
            <a:ext cx="345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旱冰鞋与地面间的摩擦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0389C-489E-AF64-ECE9-092800361F2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79650" y="4668838"/>
            <a:ext cx="418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古人利用圆木滚动来搬运巨石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15BC-FB58-6B44-842F-93AA7182F5F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b="5116"/>
          <a:stretch>
            <a:fillRect/>
          </a:stretch>
        </p:blipFill>
        <p:spPr bwMode="auto">
          <a:xfrm>
            <a:off x="6959600" y="2420938"/>
            <a:ext cx="2774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518725-1940-55D5-756B-78E5F197A09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725" y="2784475"/>
            <a:ext cx="45878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103">
            <a:extLst>
              <a:ext uri="{FF2B5EF4-FFF2-40B4-BE49-F238E27FC236}">
                <a16:creationId xmlns:a16="http://schemas.microsoft.com/office/drawing/2014/main" id="{4DEDB0FE-F3FE-7957-3F0A-AEFB3B311C2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B464C6-B7D8-64DF-9BF1-50F90A32115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5675" y="765175"/>
            <a:ext cx="9269413" cy="2398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静摩擦力</a:t>
            </a: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：两个相互接触的物体，当它们要发生而尚未发生相对运动时，在它们接触面上产生一种阻碍物体相对运动趋势的力，称为静摩擦力。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9D70BF-AADE-CD8E-B7AA-1D5B98A637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1846" r="4588" b="2343"/>
          <a:stretch>
            <a:fillRect/>
          </a:stretch>
        </p:blipFill>
        <p:spPr>
          <a:xfrm>
            <a:off x="6887845" y="3478530"/>
            <a:ext cx="2679700" cy="1986280"/>
          </a:xfrm>
          <a:prstGeom prst="roundRect">
            <a:avLst/>
          </a:prstGeom>
          <a:ln>
            <a:solidFill>
              <a:srgbClr val="175B5C"/>
            </a:solidFill>
          </a:ln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BA5C30B9-A24D-4307-9AA2-96DDA932335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64300" y="5500688"/>
            <a:ext cx="358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手握着瓶子时，手与瓶子之间有静摩擦。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0D485C-4602-7865-1CC6-A951AA3CA0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1405" y="3478530"/>
            <a:ext cx="2804160" cy="1907540"/>
          </a:xfrm>
          <a:prstGeom prst="roundRect">
            <a:avLst/>
          </a:prstGeom>
          <a:ln>
            <a:solidFill>
              <a:srgbClr val="175B5C"/>
            </a:solidFill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DB5689D-426E-A021-E829-9388CF32577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14500" y="5500688"/>
            <a:ext cx="4260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推石头但没有推动时，石头与地面之间的摩擦是静摩擦。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  <p:tag name="KSO_WM_DIAGRAM_VIRTUALLY_FRAME" val="{&quot;height&quot;:272.3250393700788,&quot;left&quot;:150.5,&quot;top&quot;:154.15,&quot;width&quot;:681.45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DIAGRAM_VIRTUALLY_FRAME" val="{&quot;height&quot;:272.3250393700788,&quot;left&quot;:150.5,&quot;top&quot;:154.15,&quot;width&quot;:681.45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DIAGRAM_VIRTUALLY_FRAME" val="{&quot;height&quot;:272.3250393700788,&quot;left&quot;:150.5,&quot;top&quot;:154.15,&quot;width&quot;:681.45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  <p:tag name="KSO_WM_DIAGRAM_VIRTUALLY_FRAME" val="{&quot;height&quot;:272.3250393700788,&quot;left&quot;:150.5,&quot;top&quot;:154.15,&quot;width&quot;:681.45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  <p:tag name="KSO_WM_DIAGRAM_VIRTUALLY_FRAME" val="{&quot;height&quot;:272.3250393700788,&quot;left&quot;:150.5,&quot;top&quot;:154.15,&quot;width&quot;:681.45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  <p:tag name="KSO_WM_DIAGRAM_VIRTUALLY_FRAME" val="{&quot;height&quot;:272.3250393700788,&quot;left&quot;:150.5,&quot;top&quot;:154.15,&quot;width&quot;:681.45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  <p:tag name="KSO_WM_DIAGRAM_VIRTUALLY_FRAME" val="{&quot;height&quot;:272.3250393700788,&quot;left&quot;:150.5,&quot;top&quot;:154.15,&quot;width&quot;:681.45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  <p:tag name="KSO_WM_DIAGRAM_VIRTUALLY_FRAME" val="{&quot;height&quot;:272.3250393700788,&quot;left&quot;:150.5,&quot;top&quot;:154.15,&quot;width&quot;:681.4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Microsoft Office PowerPoint</Application>
  <PresentationFormat>宽屏</PresentationFormat>
  <Paragraphs>335</Paragraphs>
  <Slides>34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2025-04-06T21:35:49Z</cp:lastPrinted>
  <dcterms:created xsi:type="dcterms:W3CDTF">2025-04-06T21:35:49Z</dcterms:created>
  <dcterms:modified xsi:type="dcterms:W3CDTF">2025-04-22T14:06:21Z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