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5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6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7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8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9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0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1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12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3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14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6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8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9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0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87.xml" ContentType="application/vnd.openxmlformats-officedocument.presentationml.tags+xml"/>
  <Override PartName="/ppt/tags/tag320.xml" ContentType="application/vnd.openxmlformats-officedocument.presentationml.tags+xml"/>
  <Override PartName="/ppt/tags/tag369.xml" ContentType="application/vnd.openxmlformats-officedocument.presentationml.tags+xml"/>
  <Override PartName="/ppt/tags/tag373.xml" ContentType="application/vnd.openxmlformats-officedocument.presentationml.tags+xml"/>
  <Override PartName="/ppt/tags/tag381.xml" ContentType="application/vnd.openxmlformats-officedocument.presentationml.tags+xml"/>
  <Override PartName="/ppt/tags/tag384.xml" ContentType="application/vnd.openxmlformats-officedocument.presentationml.tags+xml"/>
  <Override PartName="/ppt/tags/tag386.xml" ContentType="application/vnd.openxmlformats-officedocument.presentationml.tags+xml"/>
  <Override PartName="/ppt/tags/tag394.xml" ContentType="application/vnd.openxmlformats-officedocument.presentationml.tags+xml"/>
  <Override PartName="/ppt/tags/tag39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6"/>
  </p:notesMasterIdLst>
  <p:sldIdLst>
    <p:sldId id="549" r:id="rId3"/>
    <p:sldId id="605" r:id="rId4"/>
    <p:sldId id="421" r:id="rId5"/>
    <p:sldId id="422" r:id="rId6"/>
    <p:sldId id="423" r:id="rId7"/>
    <p:sldId id="424" r:id="rId8"/>
    <p:sldId id="425" r:id="rId9"/>
    <p:sldId id="426" r:id="rId10"/>
    <p:sldId id="429" r:id="rId11"/>
    <p:sldId id="434" r:id="rId12"/>
    <p:sldId id="430" r:id="rId13"/>
    <p:sldId id="431" r:id="rId14"/>
    <p:sldId id="43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433" r:id="rId33"/>
    <p:sldId id="444" r:id="rId34"/>
    <p:sldId id="550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421"/>
            <p14:sldId id="422"/>
            <p14:sldId id="423"/>
            <p14:sldId id="424"/>
            <p14:sldId id="425"/>
            <p14:sldId id="426"/>
            <p14:sldId id="429"/>
            <p14:sldId id="434"/>
            <p14:sldId id="430"/>
            <p14:sldId id="431"/>
            <p14:sldId id="435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433"/>
            <p14:sldId id="444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" Target="../slides/slide9.xml"/><Relationship Id="rId5" Type="http://schemas.openxmlformats.org/officeDocument/2006/relationships/notesMaster" Target="../notesMasters/notesMaster1.xml"/><Relationship Id="rId4" Type="http://schemas.openxmlformats.org/officeDocument/2006/relationships/tags" Target="../tags/tag13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48BC6280-F73F-5944-97B1-389499C3B54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9014925D-44B2-0A5C-C67E-F91384CB8952}"/>
              </a:ext>
            </a:extLst>
          </p:cNvPr>
          <p:cNvSpPr txBox="1">
            <a:spLocks noGrp="1" noChangeArrowheads="1"/>
          </p:cNvSpPr>
          <p:nvPr>
            <p:ph type="body" idx="6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63835EAD-50D4-8ABE-1040-5F64AA550FBC}"/>
              </a:ext>
            </a:extLst>
          </p:cNvPr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DB3F2B-D611-445B-BF7A-43E8B02F1987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>
            <a:extLst>
              <a:ext uri="{FF2B5EF4-FFF2-40B4-BE49-F238E27FC236}">
                <a16:creationId xmlns:a16="http://schemas.microsoft.com/office/drawing/2014/main" id="{2E22CE50-1D77-FC82-963E-EB8DCF1FF2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1"/>
            </p:custDataLst>
          </p:nvPr>
        </p:nvSpPr>
        <p:spPr/>
      </p:sp>
      <p:sp>
        <p:nvSpPr>
          <p:cNvPr id="61443" name="备注占位符 2">
            <a:extLst>
              <a:ext uri="{FF2B5EF4-FFF2-40B4-BE49-F238E27FC236}">
                <a16:creationId xmlns:a16="http://schemas.microsoft.com/office/drawing/2014/main" id="{C6981497-2F1B-F52B-2175-3B0C26AC32F9}"/>
              </a:ext>
            </a:extLst>
          </p:cNvPr>
          <p:cNvSpPr txBox="1">
            <a:spLocks noGrp="1" noChangeArrowheads="1"/>
          </p:cNvSpPr>
          <p:nvPr>
            <p:ph type="body" idx="6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444" name="灯片编号占位符 3">
            <a:extLst>
              <a:ext uri="{FF2B5EF4-FFF2-40B4-BE49-F238E27FC236}">
                <a16:creationId xmlns:a16="http://schemas.microsoft.com/office/drawing/2014/main" id="{E9285EA4-F255-2937-3A3F-77FF14952581}"/>
              </a:ext>
            </a:extLst>
          </p:cNvPr>
          <p:cNvSpPr>
            <a:spLocks noGrp="1" noChangeArrowheads="1"/>
          </p:cNvSpPr>
          <p:nvPr>
            <p:ph type="sldNum" sz="quarter" idx="5"/>
            <p:custDataLst>
              <p:tags r:id="rId3"/>
            </p:custDataLst>
          </p:nvPr>
        </p:nvSpPr>
        <p:spPr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6B26C43-59E1-4CE0-A45E-5CE86FAB654F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6855154-C1D2-0E4A-29A0-4217EC6D963C}"/>
              </a:ext>
            </a:extLst>
          </p:cNvPr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6844EF2-A31A-4938-ABFA-449706C37312}" type="slidenum">
              <a:rPr lang="zh-CN" altLang="en-US" sz="1200" b="1"/>
              <a:pPr algn="r" eaLnBrk="1" hangingPunct="1"/>
              <a:t>9</a:t>
            </a:fld>
            <a:endParaRPr lang="zh-CN" altLang="en-US" sz="1200" b="1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D844C75E-EF12-663E-36C2-24A92F4C701C}"/>
              </a:ext>
            </a:extLst>
          </p:cNvPr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482AB86-91FB-4F3B-947E-4F84C2072135}" type="slidenum">
              <a:rPr lang="en-US" altLang="zh-CN" sz="1200" b="1"/>
              <a:pPr algn="r" eaLnBrk="1" hangingPunct="1"/>
              <a:t>9</a:t>
            </a:fld>
            <a:endParaRPr lang="en-US" altLang="zh-CN" sz="1200" b="1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5C6EC484-8617-C1FC-D539-303764323C2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5A3BE26C-B244-CD76-2D38-44C20D2A859A}"/>
              </a:ext>
            </a:extLst>
          </p:cNvPr>
          <p:cNvSpPr txBox="1"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786489-35B1-AA0E-6F0E-0E6E45B097F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 noProof="1" smtClean="0"/>
            </a:lvl1pPr>
          </a:lstStyle>
          <a:p>
            <a:pPr>
              <a:defRPr/>
            </a:pPr>
            <a:fld id="{3EF65218-E53A-4CB3-8390-BA77AE2C42A3}" type="datetimeFigureOut">
              <a:rPr lang="zh-CN" altLang="en-US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029B92-FA29-3E07-033D-D2C450C81E3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FA79CF-B11C-85F9-6206-44DDBE9E9E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D1ED8F-EE54-4E45-8BF4-4105CD19F0B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9216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audio" Target="../media/audio1.wav"/><Relationship Id="rId1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png"/><Relationship Id="rId2" Type="http://schemas.openxmlformats.org/officeDocument/2006/relationships/tags" Target="../tags/tag19.xml"/><Relationship Id="rId16" Type="http://schemas.openxmlformats.org/officeDocument/2006/relationships/image" Target="../media/image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4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hyperlink" Target="&#21147;&#30340;&#19977;&#35201;&#32032;.swf" TargetMode="Externa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19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oleObject" Target="../embeddings/oleObject1.bin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image" Target="../media/image21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slide" Target="slide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23.jpeg"/><Relationship Id="rId5" Type="http://schemas.openxmlformats.org/officeDocument/2006/relationships/tags" Target="../tags/tag198.xml"/><Relationship Id="rId10" Type="http://schemas.openxmlformats.org/officeDocument/2006/relationships/image" Target="../media/image22.jpeg"/><Relationship Id="rId4" Type="http://schemas.openxmlformats.org/officeDocument/2006/relationships/tags" Target="../tags/tag197.xml"/><Relationship Id="rId9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1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slide" Target="slide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2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3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9.xml"/><Relationship Id="rId10" Type="http://schemas.openxmlformats.org/officeDocument/2006/relationships/image" Target="../media/image28.jpeg"/><Relationship Id="rId4" Type="http://schemas.openxmlformats.org/officeDocument/2006/relationships/tags" Target="../tags/tag238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tags" Target="../tags/tag68.xml"/><Relationship Id="rId21" Type="http://schemas.openxmlformats.org/officeDocument/2006/relationships/tags" Target="../tags/tag50.xml"/><Relationship Id="rId34" Type="http://schemas.openxmlformats.org/officeDocument/2006/relationships/tags" Target="../tags/tag63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.png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9" Type="http://schemas.openxmlformats.org/officeDocument/2006/relationships/tags" Target="../tags/tag58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40" Type="http://schemas.openxmlformats.org/officeDocument/2006/relationships/tags" Target="../tags/tag69.xml"/><Relationship Id="rId45" Type="http://schemas.openxmlformats.org/officeDocument/2006/relationships/image" Target="../media/image9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36" Type="http://schemas.openxmlformats.org/officeDocument/2006/relationships/tags" Target="../tags/tag65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tags" Target="../tags/tag60.xml"/><Relationship Id="rId44" Type="http://schemas.openxmlformats.org/officeDocument/2006/relationships/image" Target="../media/image8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43" Type="http://schemas.openxmlformats.org/officeDocument/2006/relationships/audio" Target="../media/audio1.wav"/><Relationship Id="rId48" Type="http://schemas.openxmlformats.org/officeDocument/2006/relationships/image" Target="../media/image11.png"/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tags" Target="../tags/tag62.xml"/><Relationship Id="rId38" Type="http://schemas.openxmlformats.org/officeDocument/2006/relationships/tags" Target="../tags/tag67.xml"/><Relationship Id="rId46" Type="http://schemas.microsoft.com/office/2007/relationships/hdphoto" Target="../media/hdphoto1.wdp"/><Relationship Id="rId20" Type="http://schemas.openxmlformats.org/officeDocument/2006/relationships/tags" Target="../tags/tag49.xml"/><Relationship Id="rId41" Type="http://schemas.openxmlformats.org/officeDocument/2006/relationships/tags" Target="../tags/tag7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245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30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287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253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31.jpeg"/><Relationship Id="rId2" Type="http://schemas.openxmlformats.org/officeDocument/2006/relationships/tags" Target="../tags/tag260.xml"/><Relationship Id="rId16" Type="http://schemas.openxmlformats.org/officeDocument/2006/relationships/image" Target="../media/image30.jpe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63.xml"/><Relationship Id="rId15" Type="http://schemas.openxmlformats.org/officeDocument/2006/relationships/image" Target="../media/image29.jpeg"/><Relationship Id="rId10" Type="http://schemas.openxmlformats.org/officeDocument/2006/relationships/tags" Target="../tags/tag268.xml"/><Relationship Id="rId19" Type="http://schemas.openxmlformats.org/officeDocument/2006/relationships/slide" Target="slide2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27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jpeg"/><Relationship Id="rId5" Type="http://schemas.openxmlformats.org/officeDocument/2006/relationships/tags" Target="../tags/tag276.xml"/><Relationship Id="rId10" Type="http://schemas.openxmlformats.org/officeDocument/2006/relationships/image" Target="../media/image33.jpeg"/><Relationship Id="rId4" Type="http://schemas.openxmlformats.org/officeDocument/2006/relationships/tags" Target="../tags/tag275.xml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28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4.xml"/><Relationship Id="rId10" Type="http://schemas.openxmlformats.org/officeDocument/2006/relationships/slide" Target="slide2.xml"/><Relationship Id="rId4" Type="http://schemas.openxmlformats.org/officeDocument/2006/relationships/tags" Target="../tags/tag283.xml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37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slide" Target="slide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37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3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10" Type="http://schemas.openxmlformats.org/officeDocument/2006/relationships/slide" Target="slide2.xml"/><Relationship Id="rId4" Type="http://schemas.openxmlformats.org/officeDocument/2006/relationships/tags" Target="../tags/tag305.xml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tags" Target="../tags/tag313.xml"/><Relationship Id="rId7" Type="http://schemas.openxmlformats.org/officeDocument/2006/relationships/notesSlide" Target="../notesSlides/notesSlide19.xml"/><Relationship Id="rId12" Type="http://schemas.openxmlformats.org/officeDocument/2006/relationships/tags" Target="../tags/tag37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5.xml"/><Relationship Id="rId10" Type="http://schemas.openxmlformats.org/officeDocument/2006/relationships/image" Target="../media/image43.png"/><Relationship Id="rId4" Type="http://schemas.openxmlformats.org/officeDocument/2006/relationships/tags" Target="../tags/tag314.xml"/><Relationship Id="rId9" Type="http://schemas.openxmlformats.org/officeDocument/2006/relationships/tags" Target="../tags/tag36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322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47.png"/><Relationship Id="rId2" Type="http://schemas.openxmlformats.org/officeDocument/2006/relationships/tags" Target="../tags/tag321.xml"/><Relationship Id="rId1" Type="http://schemas.openxmlformats.org/officeDocument/2006/relationships/tags" Target="../tags/tag319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384.xml"/><Relationship Id="rId5" Type="http://schemas.openxmlformats.org/officeDocument/2006/relationships/tags" Target="../tags/tag324.xml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4" Type="http://schemas.openxmlformats.org/officeDocument/2006/relationships/tags" Target="../tags/tag323.xml"/><Relationship Id="rId9" Type="http://schemas.openxmlformats.org/officeDocument/2006/relationships/tags" Target="../tags/tag381.xml"/><Relationship Id="rId14" Type="http://schemas.openxmlformats.org/officeDocument/2006/relationships/tags" Target="../tags/tag38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3.jpe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2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15" Type="http://schemas.openxmlformats.org/officeDocument/2006/relationships/image" Target="../media/image15.jpeg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30.xml"/><Relationship Id="rId7" Type="http://schemas.openxmlformats.org/officeDocument/2006/relationships/image" Target="../media/image40.jpeg"/><Relationship Id="rId12" Type="http://schemas.openxmlformats.org/officeDocument/2006/relationships/slide" Target="slide2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396.xml"/><Relationship Id="rId4" Type="http://schemas.openxmlformats.org/officeDocument/2006/relationships/tags" Target="../tags/tag331.xml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70.xml"/><Relationship Id="rId26" Type="http://schemas.openxmlformats.org/officeDocument/2006/relationships/image" Target="../media/image41.png"/><Relationship Id="rId39" Type="http://schemas.openxmlformats.org/officeDocument/2006/relationships/image" Target="../media/image61.png"/><Relationship Id="rId21" Type="http://schemas.openxmlformats.org/officeDocument/2006/relationships/tags" Target="../tags/tag374.xml"/><Relationship Id="rId34" Type="http://schemas.openxmlformats.org/officeDocument/2006/relationships/image" Target="../media/image56.png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2.xml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6.xml"/><Relationship Id="rId28" Type="http://schemas.openxmlformats.org/officeDocument/2006/relationships/image" Target="../media/image45.png"/><Relationship Id="rId36" Type="http://schemas.openxmlformats.org/officeDocument/2006/relationships/image" Target="../media/image58.png"/><Relationship Id="rId10" Type="http://schemas.openxmlformats.org/officeDocument/2006/relationships/tags" Target="../tags/tag361.xml"/><Relationship Id="rId19" Type="http://schemas.openxmlformats.org/officeDocument/2006/relationships/tags" Target="../tags/tag371.xml"/><Relationship Id="rId31" Type="http://schemas.openxmlformats.org/officeDocument/2006/relationships/image" Target="../media/image53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5.xml"/><Relationship Id="rId27" Type="http://schemas.openxmlformats.org/officeDocument/2006/relationships/image" Target="../media/image42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8" Type="http://schemas.openxmlformats.org/officeDocument/2006/relationships/tags" Target="../tags/tag359.xml"/><Relationship Id="rId3" Type="http://schemas.openxmlformats.org/officeDocument/2006/relationships/tags" Target="../tags/tag354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audio" Target="../media/audio1.wav"/><Relationship Id="rId33" Type="http://schemas.openxmlformats.org/officeDocument/2006/relationships/image" Target="../media/image55.png"/><Relationship Id="rId38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3" Type="http://schemas.openxmlformats.org/officeDocument/2006/relationships/tags" Target="../tags/tag100.xml"/><Relationship Id="rId21" Type="http://schemas.openxmlformats.org/officeDocument/2006/relationships/image" Target="../media/image17.jpe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6.2 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弹力  力的测量和表示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1010900" y="10718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>
            <a:hlinkClick r:id="rId12"/>
            <a:extLst>
              <a:ext uri="{FF2B5EF4-FFF2-40B4-BE49-F238E27FC236}">
                <a16:creationId xmlns:a16="http://schemas.microsoft.com/office/drawing/2014/main" id="{CE2ACA7D-CCE1-3D72-E259-3FB07325F51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9650" y="3263900"/>
            <a:ext cx="5800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力的三要素：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大小、方向、作用点。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6" name="矩形 35">
            <a:extLst>
              <a:ext uri="{FF2B5EF4-FFF2-40B4-BE49-F238E27FC236}">
                <a16:creationId xmlns:a16="http://schemas.microsoft.com/office/drawing/2014/main" id="{7F5A37C5-3EFA-E2C8-85A9-CA7EBA299FE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8925" y="1701800"/>
            <a:ext cx="86741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要想全面准确地说明一个力，应该从哪几个方面进行描述？</a:t>
            </a:r>
          </a:p>
        </p:txBody>
      </p:sp>
      <p:sp>
        <p:nvSpPr>
          <p:cNvPr id="27658" name="矩形 37">
            <a:extLst>
              <a:ext uri="{FF2B5EF4-FFF2-40B4-BE49-F238E27FC236}">
                <a16:creationId xmlns:a16="http://schemas.microsoft.com/office/drawing/2014/main" id="{39D49047-6C15-4A81-C747-FE5952AF69F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9650" y="4186238"/>
            <a:ext cx="7294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物理学中，常用一段带箭头的线段来表示力。</a:t>
            </a:r>
          </a:p>
        </p:txBody>
      </p:sp>
      <p:grpSp>
        <p:nvGrpSpPr>
          <p:cNvPr id="47109" name="组合 6147">
            <a:extLst>
              <a:ext uri="{FF2B5EF4-FFF2-40B4-BE49-F238E27FC236}">
                <a16:creationId xmlns:a16="http://schemas.microsoft.com/office/drawing/2014/main" id="{FF3CF5D3-957F-3E0F-A29A-CB737A37BB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0500" y="476250"/>
            <a:ext cx="2519363" cy="809625"/>
            <a:chOff x="0" y="0"/>
            <a:chExt cx="3968" cy="1274"/>
          </a:xfrm>
        </p:grpSpPr>
        <p:sp>
          <p:nvSpPr>
            <p:cNvPr id="47111" name="矩形 7">
              <a:extLst>
                <a:ext uri="{FF2B5EF4-FFF2-40B4-BE49-F238E27FC236}">
                  <a16:creationId xmlns:a16="http://schemas.microsoft.com/office/drawing/2014/main" id="{28B5C866-C98C-AACE-9117-A88DDA587AD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2" name="任意多边形 16">
              <a:extLst>
                <a:ext uri="{FF2B5EF4-FFF2-40B4-BE49-F238E27FC236}">
                  <a16:creationId xmlns:a16="http://schemas.microsoft.com/office/drawing/2014/main" id="{EAF68229-2A39-EB17-C43A-FCFE6D6619F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13" name="矩形 17">
              <a:extLst>
                <a:ext uri="{FF2B5EF4-FFF2-40B4-BE49-F238E27FC236}">
                  <a16:creationId xmlns:a16="http://schemas.microsoft.com/office/drawing/2014/main" id="{A8740722-9764-A092-4755-47F0E705DE1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47114" name="文本框 6151">
              <a:extLst>
                <a:ext uri="{FF2B5EF4-FFF2-40B4-BE49-F238E27FC236}">
                  <a16:creationId xmlns:a16="http://schemas.microsoft.com/office/drawing/2014/main" id="{8A6D0ADD-2F5E-2490-EBF1-361E2CCDB3CA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78" y="432"/>
              <a:ext cx="309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力的示意图</a:t>
              </a:r>
            </a:p>
          </p:txBody>
        </p:sp>
        <p:sp>
          <p:nvSpPr>
            <p:cNvPr id="47115" name="文本框 6152">
              <a:extLst>
                <a:ext uri="{FF2B5EF4-FFF2-40B4-BE49-F238E27FC236}">
                  <a16:creationId xmlns:a16="http://schemas.microsoft.com/office/drawing/2014/main" id="{06C47DA9-0C80-A721-7F94-625246544A68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452"/>
              <a:ext cx="87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47110" name="文本框 4103">
            <a:extLst>
              <a:ext uri="{FF2B5EF4-FFF2-40B4-BE49-F238E27FC236}">
                <a16:creationId xmlns:a16="http://schemas.microsoft.com/office/drawing/2014/main" id="{0E27D32F-7C2C-6629-D9E4-7952C9BA906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25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2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图片 28681">
            <a:extLst>
              <a:ext uri="{FF2B5EF4-FFF2-40B4-BE49-F238E27FC236}">
                <a16:creationId xmlns:a16="http://schemas.microsoft.com/office/drawing/2014/main" id="{631C1D38-B5C1-B356-1FE0-52A468AF87C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975" y="1485900"/>
            <a:ext cx="67040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标注 4">
            <a:extLst>
              <a:ext uri="{FF2B5EF4-FFF2-40B4-BE49-F238E27FC236}">
                <a16:creationId xmlns:a16="http://schemas.microsoft.com/office/drawing/2014/main" id="{3FC77F8B-5359-A1EC-132E-A24FEF83BF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38500" y="2071688"/>
            <a:ext cx="2214563" cy="928687"/>
          </a:xfrm>
          <a:prstGeom prst="wedgeRectCallout">
            <a:avLst>
              <a:gd name="adj1" fmla="val 41325"/>
              <a:gd name="adj2" fmla="val 10767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40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起点表示力的作用点</a:t>
            </a:r>
          </a:p>
        </p:txBody>
      </p:sp>
      <p:sp>
        <p:nvSpPr>
          <p:cNvPr id="28677" name="矩形标注 4">
            <a:extLst>
              <a:ext uri="{FF2B5EF4-FFF2-40B4-BE49-F238E27FC236}">
                <a16:creationId xmlns:a16="http://schemas.microsoft.com/office/drawing/2014/main" id="{6A9FC569-CB15-D556-2825-F095124730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38563" y="4365625"/>
            <a:ext cx="2717800" cy="1728788"/>
          </a:xfrm>
          <a:prstGeom prst="wedgeRectCallout">
            <a:avLst>
              <a:gd name="adj1" fmla="val 30551"/>
              <a:gd name="adj2" fmla="val -105833"/>
            </a:avLst>
          </a:prstGeom>
          <a:solidFill>
            <a:srgbClr val="4F81BD"/>
          </a:solidFill>
          <a:ln w="381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zh-CN" sz="24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沿力的方向画一条线段，用箭头表示力的方向</a:t>
            </a:r>
          </a:p>
        </p:txBody>
      </p:sp>
      <p:sp>
        <p:nvSpPr>
          <p:cNvPr id="28678" name="圆角矩形标注 5">
            <a:extLst>
              <a:ext uri="{FF2B5EF4-FFF2-40B4-BE49-F238E27FC236}">
                <a16:creationId xmlns:a16="http://schemas.microsoft.com/office/drawing/2014/main" id="{55554E73-48C1-2C27-B6A4-EF69B3A7A0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97775" y="765175"/>
            <a:ext cx="2459038" cy="1439863"/>
          </a:xfrm>
          <a:prstGeom prst="wedgeRoundRectCallout">
            <a:avLst>
              <a:gd name="adj1" fmla="val -80019"/>
              <a:gd name="adj2" fmla="val 66208"/>
              <a:gd name="adj3" fmla="val 16667"/>
            </a:avLst>
          </a:prstGeom>
          <a:solidFill>
            <a:srgbClr val="C0504D"/>
          </a:solidFill>
          <a:ln w="381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CN" altLang="en-US" sz="24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标出力的符号（大小和单位）</a:t>
            </a:r>
          </a:p>
        </p:txBody>
      </p:sp>
      <p:sp>
        <p:nvSpPr>
          <p:cNvPr id="48134" name="文本框 4103">
            <a:extLst>
              <a:ext uri="{FF2B5EF4-FFF2-40B4-BE49-F238E27FC236}">
                <a16:creationId xmlns:a16="http://schemas.microsoft.com/office/drawing/2014/main" id="{8C0182CB-83A1-BA9F-EF9E-06CB189B73D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677" grpId="0" animBg="1"/>
      <p:bldP spid="286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>
            <a:extLst>
              <a:ext uri="{FF2B5EF4-FFF2-40B4-BE49-F238E27FC236}">
                <a16:creationId xmlns:a16="http://schemas.microsoft.com/office/drawing/2014/main" id="{90855981-D101-09ED-C68B-F3A41D43C1F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317625" y="3221038"/>
            <a:ext cx="4238625" cy="1871662"/>
            <a:chOff x="1392" y="1488"/>
            <a:chExt cx="2064" cy="720"/>
          </a:xfrm>
        </p:grpSpPr>
        <p:sp>
          <p:nvSpPr>
            <p:cNvPr id="49166" name="Rectangle 3">
              <a:extLst>
                <a:ext uri="{FF2B5EF4-FFF2-40B4-BE49-F238E27FC236}">
                  <a16:creationId xmlns:a16="http://schemas.microsoft.com/office/drawing/2014/main" id="{37067EB7-1BE2-2779-DE84-3D4DCAB9D48A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92" y="1488"/>
              <a:ext cx="2064" cy="9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7" name="Rectangle 4">
              <a:extLst>
                <a:ext uri="{FF2B5EF4-FFF2-40B4-BE49-F238E27FC236}">
                  <a16:creationId xmlns:a16="http://schemas.microsoft.com/office/drawing/2014/main" id="{690A924C-8DCE-82A5-8D83-BBB61DA3B0C1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32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8" name="Rectangle 5">
              <a:extLst>
                <a:ext uri="{FF2B5EF4-FFF2-40B4-BE49-F238E27FC236}">
                  <a16:creationId xmlns:a16="http://schemas.microsoft.com/office/drawing/2014/main" id="{C8A71F14-DA11-401B-257D-842C60EDACC0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7413" name="Text Box 13">
            <a:extLst>
              <a:ext uri="{FF2B5EF4-FFF2-40B4-BE49-F238E27FC236}">
                <a16:creationId xmlns:a16="http://schemas.microsoft.com/office/drawing/2014/main" id="{FC7D01C4-CBAD-85B7-BC5E-294C249B4CE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48350" y="2246313"/>
            <a:ext cx="4419600" cy="1252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"/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确定受力物体，力的作用点和方向</a:t>
            </a:r>
          </a:p>
        </p:txBody>
      </p:sp>
      <p:sp>
        <p:nvSpPr>
          <p:cNvPr id="16398" name="Oval 14">
            <a:extLst>
              <a:ext uri="{FF2B5EF4-FFF2-40B4-BE49-F238E27FC236}">
                <a16:creationId xmlns:a16="http://schemas.microsoft.com/office/drawing/2014/main" id="{3B00DF91-EDC3-D5E0-CB7D-D791438F4AF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7588" y="3273425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15" name="Text Box 17">
            <a:extLst>
              <a:ext uri="{FF2B5EF4-FFF2-40B4-BE49-F238E27FC236}">
                <a16:creationId xmlns:a16="http://schemas.microsoft.com/office/drawing/2014/main" id="{98A2DF94-6F82-0CDF-A78A-E4FA111E394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48350" y="3714750"/>
            <a:ext cx="4419600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"/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沿力的方向画一条线段</a:t>
            </a:r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id="{C1098771-181C-A2A8-1D65-A7D2281C0580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363788" y="3311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Text Box 21">
            <a:extLst>
              <a:ext uri="{FF2B5EF4-FFF2-40B4-BE49-F238E27FC236}">
                <a16:creationId xmlns:a16="http://schemas.microsoft.com/office/drawing/2014/main" id="{A70DC500-8FA7-B09A-1A22-BE860446C1C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48350" y="4495800"/>
            <a:ext cx="4419600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"/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用箭头表示力的方向</a:t>
            </a:r>
          </a:p>
        </p:txBody>
      </p:sp>
      <p:sp>
        <p:nvSpPr>
          <p:cNvPr id="16406" name="Line 22">
            <a:extLst>
              <a:ext uri="{FF2B5EF4-FFF2-40B4-BE49-F238E27FC236}">
                <a16:creationId xmlns:a16="http://schemas.microsoft.com/office/drawing/2014/main" id="{927EF84C-9831-A71F-E888-2664A316D3AC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06788" y="33210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Text Box 25">
            <a:extLst>
              <a:ext uri="{FF2B5EF4-FFF2-40B4-BE49-F238E27FC236}">
                <a16:creationId xmlns:a16="http://schemas.microsoft.com/office/drawing/2014/main" id="{A5DD4BFB-BA3B-58FE-49C2-8996C9CB9C53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48350" y="5384800"/>
            <a:ext cx="4419600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"/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标上力的大小</a:t>
            </a: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840F8756-7F69-F185-26DF-3A8A19B8B0B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00300" y="3573463"/>
            <a:ext cx="1258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=80N</a:t>
            </a:r>
          </a:p>
        </p:txBody>
      </p:sp>
      <p:sp>
        <p:nvSpPr>
          <p:cNvPr id="49163" name="文本框 6">
            <a:extLst>
              <a:ext uri="{FF2B5EF4-FFF2-40B4-BE49-F238E27FC236}">
                <a16:creationId xmlns:a16="http://schemas.microsoft.com/office/drawing/2014/main" id="{B044F598-66B9-8E47-10AB-B43BEF3ECFD9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57775" y="619125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</a:p>
        </p:txBody>
      </p:sp>
      <p:sp>
        <p:nvSpPr>
          <p:cNvPr id="49164" name="文本框 4103">
            <a:extLst>
              <a:ext uri="{FF2B5EF4-FFF2-40B4-BE49-F238E27FC236}">
                <a16:creationId xmlns:a16="http://schemas.microsoft.com/office/drawing/2014/main" id="{FC78A0BA-A3DF-E265-7970-9B4BAAE70DAC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9063" y="217488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49165" name="文本框 1">
            <a:extLst>
              <a:ext uri="{FF2B5EF4-FFF2-40B4-BE49-F238E27FC236}">
                <a16:creationId xmlns:a16="http://schemas.microsoft.com/office/drawing/2014/main" id="{187B5A36-9719-84A1-9D99-7104C31968FD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36688" y="1111250"/>
            <a:ext cx="8821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例题：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80N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的力水平向右推桌子，用力的示意图将这个力表示出来。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6398" grpId="0" animBg="1"/>
      <p:bldP spid="17415" grpId="0" animBg="1"/>
      <p:bldP spid="17417" grpId="0" animBg="1"/>
      <p:bldP spid="17419" grpId="0" animBg="1"/>
      <p:bldP spid="16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B674F356-06ED-2B05-1B53-82ECDBFF30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517775" y="234315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1994040" imgH="438120" progId="Flash.Movie">
                  <p:embed/>
                </p:oleObj>
              </mc:Choice>
              <mc:Fallback>
                <p:oleObj r:id="rId26" imgW="1994040" imgH="43812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7775" y="2343150"/>
                        <a:ext cx="19939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5">
            <a:extLst>
              <a:ext uri="{FF2B5EF4-FFF2-40B4-BE49-F238E27FC236}">
                <a16:creationId xmlns:a16="http://schemas.microsoft.com/office/drawing/2014/main" id="{EED977A7-3A52-0D91-E049-75FFCC2F133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8213" y="2708275"/>
            <a:ext cx="2735262" cy="433388"/>
          </a:xfrm>
          <a:prstGeom prst="rect">
            <a:avLst/>
          </a:prstGeom>
          <a:solidFill>
            <a:srgbClr val="996633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/>
          </a:p>
        </p:txBody>
      </p:sp>
      <p:sp>
        <p:nvSpPr>
          <p:cNvPr id="142342" name="Line 6">
            <a:extLst>
              <a:ext uri="{FF2B5EF4-FFF2-40B4-BE49-F238E27FC236}">
                <a16:creationId xmlns:a16="http://schemas.microsoft.com/office/drawing/2014/main" id="{00BE7B59-710E-23C7-C4F7-1866DC1B23B6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503613" y="2708275"/>
            <a:ext cx="0" cy="1295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Text Box 7">
            <a:extLst>
              <a:ext uri="{FF2B5EF4-FFF2-40B4-BE49-F238E27FC236}">
                <a16:creationId xmlns:a16="http://schemas.microsoft.com/office/drawing/2014/main" id="{605B20F7-54DB-151E-7759-540739260D7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9288" y="620713"/>
            <a:ext cx="84248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请你画出放在书桌上的书对桌子的压力、手对墙的压力、绳子对灯的拉力。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2344" name="Oval 8">
            <a:extLst>
              <a:ext uri="{FF2B5EF4-FFF2-40B4-BE49-F238E27FC236}">
                <a16:creationId xmlns:a16="http://schemas.microsoft.com/office/drawing/2014/main" id="{08F6D4D1-206E-D56C-A3D2-AA7DE28407E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54400" y="2673350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/>
          </a:p>
        </p:txBody>
      </p:sp>
      <p:pic>
        <p:nvPicPr>
          <p:cNvPr id="1031" name="Picture 4">
            <a:extLst>
              <a:ext uri="{FF2B5EF4-FFF2-40B4-BE49-F238E27FC236}">
                <a16:creationId xmlns:a16="http://schemas.microsoft.com/office/drawing/2014/main" id="{F1A65FB9-8392-A930-A134-1064B2D122B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9" t="62979" r="45773" b="14816"/>
          <a:stretch>
            <a:fillRect/>
          </a:stretch>
        </p:blipFill>
        <p:spPr bwMode="auto">
          <a:xfrm>
            <a:off x="6311900" y="2779713"/>
            <a:ext cx="11414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">
            <a:extLst>
              <a:ext uri="{FF2B5EF4-FFF2-40B4-BE49-F238E27FC236}">
                <a16:creationId xmlns:a16="http://schemas.microsoft.com/office/drawing/2014/main" id="{4C937691-320C-5BC9-071A-134AA966BF1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4975" y="2341563"/>
            <a:ext cx="792163" cy="29511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/>
          </a:p>
        </p:txBody>
      </p:sp>
      <p:sp>
        <p:nvSpPr>
          <p:cNvPr id="1033" name="Line 6">
            <a:extLst>
              <a:ext uri="{FF2B5EF4-FFF2-40B4-BE49-F238E27FC236}">
                <a16:creationId xmlns:a16="http://schemas.microsoft.com/office/drawing/2014/main" id="{2E4F0075-9976-4F0B-055F-769E5520B2C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514975" y="26304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" name="Line 7">
            <a:extLst>
              <a:ext uri="{FF2B5EF4-FFF2-40B4-BE49-F238E27FC236}">
                <a16:creationId xmlns:a16="http://schemas.microsoft.com/office/drawing/2014/main" id="{3D060C49-7EC7-9E1C-F759-41F46FCDAC50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514975" y="38544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Line 8">
            <a:extLst>
              <a:ext uri="{FF2B5EF4-FFF2-40B4-BE49-F238E27FC236}">
                <a16:creationId xmlns:a16="http://schemas.microsoft.com/office/drawing/2014/main" id="{21B9F52A-5D9B-6DF9-8EF6-5BB64AAF55EF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14975" y="50069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F8CF4436-FD5E-1D47-6198-CF0D309608E3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400000" flipH="1">
            <a:off x="5664201" y="3141662"/>
            <a:ext cx="0" cy="14382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7CDD37B0-9B35-B8E6-7481-12975E37024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75388" y="3797300"/>
            <a:ext cx="107950" cy="1079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C1A0434-6B2A-B787-F251-2FB7AF8C687E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8069263" y="1914525"/>
            <a:ext cx="1503362" cy="3363913"/>
            <a:chOff x="2761" y="663"/>
            <a:chExt cx="1038" cy="2546"/>
          </a:xfrm>
        </p:grpSpPr>
        <p:sp>
          <p:nvSpPr>
            <p:cNvPr id="50200" name="AutoShape 5">
              <a:extLst>
                <a:ext uri="{FF2B5EF4-FFF2-40B4-BE49-F238E27FC236}">
                  <a16:creationId xmlns:a16="http://schemas.microsoft.com/office/drawing/2014/main" id="{079D0485-97E5-C528-6438-38F299B33B86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8036214">
              <a:off x="2750" y="2161"/>
              <a:ext cx="1043" cy="1038"/>
            </a:xfrm>
            <a:prstGeom prst="rtTriangle">
              <a:avLst/>
            </a:prstGeom>
            <a:solidFill>
              <a:schemeClr val="accent1"/>
            </a:solidFill>
            <a:ln w="25400">
              <a:solidFill>
                <a:schemeClr val="hlink"/>
              </a:solidFill>
              <a:miter lim="800000"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600" b="1"/>
            </a:p>
          </p:txBody>
        </p:sp>
        <p:sp>
          <p:nvSpPr>
            <p:cNvPr id="50201" name="Line 6">
              <a:extLst>
                <a:ext uri="{FF2B5EF4-FFF2-40B4-BE49-F238E27FC236}">
                  <a16:creationId xmlns:a16="http://schemas.microsoft.com/office/drawing/2014/main" id="{FED3A349-1885-667C-9E69-FEBC7F604150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3243" y="663"/>
              <a:ext cx="0" cy="127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A279845F-BBE8-23BC-9A2A-37C02FFB6B74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88388" y="3557588"/>
            <a:ext cx="144462" cy="1428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B49EFB23-C874-D46A-FB40-0D895DE1CC42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8767763" y="2060575"/>
            <a:ext cx="0" cy="1512888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1" name="矩形 18">
            <a:extLst>
              <a:ext uri="{FF2B5EF4-FFF2-40B4-BE49-F238E27FC236}">
                <a16:creationId xmlns:a16="http://schemas.microsoft.com/office/drawing/2014/main" id="{063F24F8-AE84-EC6E-1A33-9864CFEBD9D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92313" y="4546600"/>
            <a:ext cx="2519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 b="1">
                <a:latin typeface="宋体" panose="02010600030101010101" pitchFamily="2" charset="-122"/>
              </a:rPr>
              <a:t>放在书桌上的书对桌子的压力</a:t>
            </a:r>
            <a:endParaRPr lang="zh-CN" altLang="en-US" sz="2600" b="1"/>
          </a:p>
        </p:txBody>
      </p:sp>
      <p:sp>
        <p:nvSpPr>
          <p:cNvPr id="1042" name="矩形 19">
            <a:extLst>
              <a:ext uri="{FF2B5EF4-FFF2-40B4-BE49-F238E27FC236}">
                <a16:creationId xmlns:a16="http://schemas.microsoft.com/office/drawing/2014/main" id="{A7A4E68D-CF8A-60CB-B21E-D912C9E878BB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72038" y="5372100"/>
            <a:ext cx="2174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/>
              <a:t>手对墙的压力</a:t>
            </a:r>
          </a:p>
        </p:txBody>
      </p:sp>
      <p:sp>
        <p:nvSpPr>
          <p:cNvPr id="1043" name="矩形 20">
            <a:extLst>
              <a:ext uri="{FF2B5EF4-FFF2-40B4-BE49-F238E27FC236}">
                <a16:creationId xmlns:a16="http://schemas.microsoft.com/office/drawing/2014/main" id="{0DA92A60-402C-AF64-C530-EE65D817A82E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08888" y="4797425"/>
            <a:ext cx="2508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/>
              <a:t>绳子对灯的拉力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B7736-9E0E-5824-6EA2-08DFA9501260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8563" y="3357563"/>
            <a:ext cx="385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1E91F-2BA5-9CCC-8E74-C83FF603D83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10125" y="4071938"/>
            <a:ext cx="385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6DF037-26DB-9478-A5D4-2EC6753DD5DB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310563" y="2571750"/>
            <a:ext cx="385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9" name="文本框 4103">
            <a:extLst>
              <a:ext uri="{FF2B5EF4-FFF2-40B4-BE49-F238E27FC236}">
                <a16:creationId xmlns:a16="http://schemas.microsoft.com/office/drawing/2014/main" id="{5E7BE57C-4C86-93AC-B065-4F2EE6DB7B95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9063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42344" grpId="0" animBg="1"/>
      <p:bldP spid="1032" grpId="0" animBg="1"/>
      <p:bldP spid="13" grpId="0" animBg="1"/>
      <p:bldP spid="17" grpId="0" animBg="1"/>
      <p:bldP spid="1041" grpId="0"/>
      <p:bldP spid="1042" grpId="0"/>
      <p:bldP spid="1043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dbcdb410?vcp=1&amp;pid=3a70d57d8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认识弹力</a:t>
            </a:r>
            <a:endParaRPr lang="en-US" altLang="zh-CN" sz="3467"/>
          </a:p>
        </p:txBody>
      </p:sp>
      <p:sp>
        <p:nvSpPr>
          <p:cNvPr id="3" name="QB_5_BD.1_1#8c1395e6e?vcp=1&amp;vis=1&amp;pid=3dbcdb410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2672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如图所示，是在排球比赛中成功拦网的情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景。用力按压排球时，排球会变扁，说明力可以改变物体的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，松手后排球又恢复到原来的形状，排球的这种特性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叫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（填“弹性”或“塑性”）。</a:t>
            </a:r>
            <a:endParaRPr lang="en-US" altLang="zh-CN" sz="3200"/>
          </a:p>
        </p:txBody>
      </p:sp>
      <p:pic>
        <p:nvPicPr>
          <p:cNvPr id="4" name="QB_5_BD.1_1#8c1395e6e?vcp=1&amp;vis=1&amp;pid=3dbcdb410&amp;color=0,0,0&amp;tib=255,255,255&amp;iip=1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555" y="1557951"/>
            <a:ext cx="269443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AN.2_1#8c1395e6e.blank?vcp=1&amp;vis=1&amp;pid=3dbcdb410&amp;color=0,0,0&amp;vpa=1&amp;vtp=1&amp;bbb=1"/>
          <p:cNvSpPr/>
          <p:nvPr>
            <p:custDataLst>
              <p:tags r:id="rId4"/>
            </p:custDataLst>
          </p:nvPr>
        </p:nvSpPr>
        <p:spPr>
          <a:xfrm>
            <a:off x="741554" y="286452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形状</a:t>
            </a:r>
            <a:endParaRPr lang="en-US" altLang="zh-CN" sz="3200"/>
          </a:p>
        </p:txBody>
      </p:sp>
      <p:sp>
        <p:nvSpPr>
          <p:cNvPr id="6" name="QB_5_AN.4_1#8c1395e6e.blank?vcp=1&amp;vis=1&amp;pid=3dbcdb410&amp;color=0,0,0&amp;vpa=2&amp;vtp=1&amp;bbb=1"/>
          <p:cNvSpPr/>
          <p:nvPr>
            <p:custDataLst>
              <p:tags r:id="rId5"/>
            </p:custDataLst>
          </p:nvPr>
        </p:nvSpPr>
        <p:spPr>
          <a:xfrm>
            <a:off x="1147954" y="3580807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弹性</a:t>
            </a:r>
            <a:endParaRPr lang="en-US" altLang="zh-CN" sz="3200"/>
          </a:p>
        </p:txBody>
      </p:sp>
      <p:pic>
        <p:nvPicPr>
          <p:cNvPr id="7" name="QB_5_BD.3_1#8c1395e6e?vcp=1&amp;vis=1&amp;pid=3dbcdb410&amp;color=0,0,0&amp;tib=255,255,255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321" y="4435856"/>
            <a:ext cx="2247553" cy="15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0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B_5_BD.5_1#d5a8a18da?vcp=1&amp;vis=1&amp;pid=3dbcdb410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571383"/>
            <a:ext cx="10753344" cy="36186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2.放在桌上的书本，受到支持力的作用，这个力的受力物体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，施力物体是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。乒乓球掉在地上，会弹起来，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使乒乓球弹起来的力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（填“属于”或“不属于”）弹力，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它是由于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（填“乒乓球”“地面”或“桌子”）发生弹性形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变产生的。</a:t>
            </a:r>
            <a:endParaRPr lang="en-US" altLang="zh-CN" sz="3200"/>
          </a:p>
        </p:txBody>
      </p:sp>
      <p:sp>
        <p:nvSpPr>
          <p:cNvPr id="3" name="QB_5_AN.6_1#d5a8a18da.blank?vcp=1&amp;vis=1&amp;pid=3dbcdb410&amp;color=0,0,0&amp;vpa=3&amp;vtp=1&amp;bbb=1"/>
          <p:cNvSpPr/>
          <p:nvPr>
            <p:custDataLst>
              <p:tags r:id="rId2"/>
            </p:custDataLst>
          </p:nvPr>
        </p:nvSpPr>
        <p:spPr>
          <a:xfrm>
            <a:off x="1147954" y="2279196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书本</a:t>
            </a:r>
            <a:endParaRPr lang="en-US" altLang="zh-CN" sz="3200"/>
          </a:p>
        </p:txBody>
      </p:sp>
      <p:sp>
        <p:nvSpPr>
          <p:cNvPr id="4" name="QB_5_AN.7_1#d5a8a18da.blank?vcp=1&amp;vis=1&amp;pid=3dbcdb410&amp;color=0,0,0&amp;vpa=4&amp;vtp=1&amp;bbb=1"/>
          <p:cNvSpPr/>
          <p:nvPr>
            <p:custDataLst>
              <p:tags r:id="rId3"/>
            </p:custDataLst>
          </p:nvPr>
        </p:nvSpPr>
        <p:spPr>
          <a:xfrm>
            <a:off x="4805554" y="2279196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桌子</a:t>
            </a:r>
            <a:endParaRPr lang="en-US" altLang="zh-CN" sz="3200"/>
          </a:p>
        </p:txBody>
      </p:sp>
      <p:sp>
        <p:nvSpPr>
          <p:cNvPr id="5" name="QB_5_AN.8_1#d5a8a18da.blank?vcp=1&amp;vis=1&amp;pid=3dbcdb410&amp;color=0,0,0&amp;vpa=5&amp;vtp=1&amp;bbb=1"/>
          <p:cNvSpPr/>
          <p:nvPr>
            <p:custDataLst>
              <p:tags r:id="rId4"/>
            </p:custDataLst>
          </p:nvPr>
        </p:nvSpPr>
        <p:spPr>
          <a:xfrm>
            <a:off x="4399154" y="302426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属于</a:t>
            </a:r>
            <a:endParaRPr lang="en-US" altLang="zh-CN" sz="3200"/>
          </a:p>
        </p:txBody>
      </p:sp>
      <p:sp>
        <p:nvSpPr>
          <p:cNvPr id="6" name="QB_5_AN.9_1#d5a8a18da.blank?vcp=1&amp;vis=1&amp;pid=3dbcdb410&amp;color=0,0,0&amp;vpa=6&amp;vtp=1&amp;bbb=1"/>
          <p:cNvSpPr/>
          <p:nvPr>
            <p:custDataLst>
              <p:tags r:id="rId5"/>
            </p:custDataLst>
          </p:nvPr>
        </p:nvSpPr>
        <p:spPr>
          <a:xfrm>
            <a:off x="2367153" y="376932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地面</a:t>
            </a:r>
            <a:endParaRPr lang="en-US" altLang="zh-CN" sz="3200"/>
          </a:p>
        </p:txBody>
      </p:sp>
      <p:sp>
        <p:nvSpPr>
          <p:cNvPr id="7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7e4263e01?vcp=1&amp;pid=3a70d57d8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弹力产生的条件</a:t>
            </a:r>
            <a:endParaRPr lang="en-US" altLang="zh-CN" sz="3467"/>
          </a:p>
        </p:txBody>
      </p:sp>
      <p:sp>
        <p:nvSpPr>
          <p:cNvPr id="3" name="QC_5_BD.10_1#0a2537a35?sp=1&amp;vcp=1&amp;vis=1&amp;pid=7e4263e01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3.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如图所示，水平地面上并列放着两个相互接触的静止木箱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甲和乙，则(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11_1#0a2537a35.bracket?vcp=1&amp;vis=1&amp;pid=7e4263e01&amp;color=0,0,0&amp;vpa=7&amp;vtp=1"/>
          <p:cNvSpPr/>
          <p:nvPr>
            <p:custDataLst>
              <p:tags r:id="rId3"/>
            </p:custDataLst>
          </p:nvPr>
        </p:nvSpPr>
        <p:spPr>
          <a:xfrm>
            <a:off x="3061420" y="2141474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pic>
        <p:nvPicPr>
          <p:cNvPr id="5" name="QC_5_BD.10_2#0a2537a35?htil=1&amp;vcp=1&amp;vis=1&amp;pid=7e4263e01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3536" y="2960963"/>
            <a:ext cx="3340608" cy="18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5_BD.10_3#0a2537a35.choices?htil=1&amp;vcp=1&amp;vis=1&amp;pid=7e4263e01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2875111"/>
            <a:ext cx="7229856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甲和乙之间没有弹力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甲对乙有弹力，乙对甲也有弹力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只有甲对乙有弹力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只有乙对甲有弹力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12_1#0a2537a35?vcp=1&amp;vis=1&amp;pid=7e4263e01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1312980"/>
            <a:ext cx="10753344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弹力的产生必须满足两个条件：相互接触且发生弹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性形变。竖直放置的甲、乙两个木箱之间没有“挤压”，无形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变，所以没有弹力。</a:t>
            </a:r>
            <a:endParaRPr lang="en-US" altLang="zh-CN" sz="3200"/>
          </a:p>
        </p:txBody>
      </p:sp>
      <p:pic>
        <p:nvPicPr>
          <p:cNvPr id="3" name="QC_5_AS.12_2#0a2537a35?vcp=1&amp;vis=1&amp;pid=7e4263e01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1312" y="3605076"/>
            <a:ext cx="3401568" cy="18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3_1#67c925aab?htil=2&amp;vcp=1&amp;vis=1&amp;pid=7e4263e01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4448" y="878215"/>
            <a:ext cx="2999232" cy="1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13_2#67c925aab?htil=2&amp;sp=1&amp;vcp=1&amp;vis=1&amp;pid=7e4263e01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817257"/>
            <a:ext cx="7571232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4.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[2024·无锡模拟]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如图所示，用手水平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向右拉固定在竖直墙上的弹簧，下列关于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弹力的说法，正确的是(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5_AN.14_1#67c925aab.bracket?vcp=1&amp;vis=1&amp;pid=7e4263e01&amp;color=0,0,0&amp;vpa=8&amp;vtp=1"/>
          <p:cNvSpPr/>
          <p:nvPr>
            <p:custDataLst>
              <p:tags r:id="rId3"/>
            </p:custDataLst>
          </p:nvPr>
        </p:nvSpPr>
        <p:spPr>
          <a:xfrm>
            <a:off x="5110354" y="2292150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5_BD.13_3#67c925aab.choices?vcp=1&amp;vis=1&amp;pid=7e4263e01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011817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墙受到向右的弹力，施力物体是手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墙对弹簧有向左的弹力，但墙没有发生形变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手受到的弹力是由于弹簧试图恢复原状产生的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手受到向右的弹力，施力物体是墙</a:t>
            </a:r>
            <a:endParaRPr lang="en-US" altLang="zh-CN" sz="3200"/>
          </a:p>
        </p:txBody>
      </p:sp>
      <p:sp>
        <p:nvSpPr>
          <p:cNvPr id="6" name="object 54">
            <a:hlinkClick r:id="rId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74b70255?vcp=1&amp;pid=3a70d57d8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测量力的大小</a:t>
            </a:r>
            <a:endParaRPr lang="en-US" altLang="zh-CN" sz="3467"/>
          </a:p>
        </p:txBody>
      </p:sp>
      <p:sp>
        <p:nvSpPr>
          <p:cNvPr id="3" name="QO_5_BD.15_1#d5154d6f5?vcp=1&amp;vis=1&amp;pid=a74b70255&amp;color=0,0,0&amp;vtp=1&amp;bbb=1"/>
          <p:cNvSpPr/>
          <p:nvPr>
            <p:custDataLst>
              <p:tags r:id="rId2"/>
            </p:custDataLst>
          </p:nvPr>
        </p:nvSpPr>
        <p:spPr>
          <a:xfrm>
            <a:off x="719328" y="1417195"/>
            <a:ext cx="10752672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    </a:t>
            </a:r>
            <a:r>
              <a:rPr lang="en-US" altLang="zh-CN" sz="3200" spc="-67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请结合弹簧测力计的知识，回答下列问题：</a:t>
            </a:r>
            <a:endParaRPr lang="en-US" altLang="zh-CN" sz="3200" spc="-67"/>
          </a:p>
        </p:txBody>
      </p:sp>
      <p:pic>
        <p:nvPicPr>
          <p:cNvPr id="4" name="QO_5_BD.15_1#d5154d6f5?vcp=1&amp;vis=1&amp;pid=a74b70255&amp;color=0,0,0&amp;tib=255,255,255&amp;iip=2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756" y="1573321"/>
            <a:ext cx="3206496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O_5_BD.15_3#d5154d6f5?htil=1&amp;vcp=1&amp;vis=1&amp;pid=a74b70255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0864" y="2236216"/>
            <a:ext cx="2133600" cy="3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O_5_BD.15_4#d5154d6f5?htil=1&amp;vcp=1&amp;vis=1&amp;pid=a74b70255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0016" y="2528824"/>
            <a:ext cx="548640" cy="29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设计实验、收集数据、分析数据并得出结论，提高学生解决问题的能力。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情感态度与价值观目标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通过对生活中力和机械现象的探究，激发学生学习物理的兴趣，培养学生热爱科学的情感。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在实验探究和小组合作学习中，培养学生的团队协作精神和实事求是的科学态度。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二、教学重难点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教学重点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弹力的概念、弹簧测力计的使用。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重力的大小、方向和作用点，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的应用。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滑动摩擦力的大小与压力和接触面粗糙程度的关系，增大和减小摩擦的方法。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杠杆的平衡条件及其应用，杠杆力臂的画法。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定滑轮、动滑轮和滑轮组的特点及作用。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教学难点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对弹力产生原因的理解。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重力方向 “竖直向下” 的理解及应用。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探究影响滑动摩擦力大小因素的实验设计与操作。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理解杠杆平衡条件的得出过程，运用杠杆平衡条件解决实际问题。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滑轮组绳子绕法的设计及省力情况的判断。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三、教学方法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讲授法：讲解力和机械的基本概念、原理和规律，确保学生掌握系统的知识。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实验法：通过演示实验和学生分组实验，让学生直观地观察物理现象，亲身体验物理过程，培养学生的观察能力和动手操作能力。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讨论法：组织学生对实验现象、问题进行讨论，激发学生的思维，促进学生之间的交流与合作，培养学生的合作精神和分析问题的能力。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练习法：通过课堂练习和课后作业，巩固学生所学的知识，提高学生运用知识解决问题的能力。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四、教学过程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（一）导入新课（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展示一些生活中常见的现象，如拉伸橡皮筋、压缩弹簧、用力弯曲钢尺等，引导学生观察物体的形状变化。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提问：这些物体在受力时发生了什么变化？当撤去力后又会怎样？由此引出弹力的概念。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弹力（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讲解弹性和塑性的概念，通过实例让学生区分弹性形变和塑性形变。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给出弹力的定义：物体由于发生弹性形变而产生的力叫做弹力。举例说明生活中的弹力，如拉力、压力、支持力等。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演示实验：用不同大小的力拉伸弹簧，观察弹簧伸长的长度变化。引导学生得出弹力的大小与弹性形变程度有关，弹性形变越大，弹力越大。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介绍弹簧测力计的构造和原理，讲解弹簧测力计的使用方法，包括观察量程、分度值，校零，测量时的注意事项等。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让学生分组进行实验，用弹簧测力计测量一些物体的重力，练习弹簧测力计的使用。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重力（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利用多媒体展示苹果落地、水往低处流等现象，引出重力的概念：地面附近的物体，由于地球的吸引而受到的力叫做重力。强调重力的施力物体是地球。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讲解重力的大小与质量的关系，通过实验数据得出重力与质量成正比，其表达式为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，其中</a:t>
            </a:r>
            <a:r>
              <a:rPr lang="en-US" altLang="zh-CN" sz="400">
                <a:solidFill>
                  <a:schemeClr val="bg1"/>
                </a:solidFill>
              </a:rPr>
              <a:t>\(g = 9.8N/kg\)</a:t>
            </a:r>
            <a:r>
              <a:rPr lang="zh-CN" altLang="en-US" sz="400">
                <a:solidFill>
                  <a:schemeClr val="bg1"/>
                </a:solidFill>
              </a:rPr>
              <a:t>，表示质量为 </a:t>
            </a:r>
            <a:r>
              <a:rPr lang="en-US" altLang="zh-CN" sz="400">
                <a:solidFill>
                  <a:schemeClr val="bg1"/>
                </a:solidFill>
              </a:rPr>
              <a:t>1kg </a:t>
            </a:r>
            <a:r>
              <a:rPr lang="zh-CN" altLang="en-US" sz="400">
                <a:solidFill>
                  <a:schemeClr val="bg1"/>
                </a:solidFill>
              </a:rPr>
              <a:t>的物体所受的重力为 </a:t>
            </a:r>
            <a:r>
              <a:rPr lang="en-US" altLang="zh-CN" sz="400">
                <a:solidFill>
                  <a:schemeClr val="bg1"/>
                </a:solidFill>
              </a:rPr>
              <a:t>9.8N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举例说明如何运用公式</a:t>
            </a:r>
            <a:r>
              <a:rPr lang="en-US" altLang="zh-CN" sz="400">
                <a:solidFill>
                  <a:schemeClr val="bg1"/>
                </a:solidFill>
              </a:rPr>
              <a:t>\(G = mg\)</a:t>
            </a:r>
            <a:r>
              <a:rPr lang="zh-CN" altLang="en-US" sz="400">
                <a:solidFill>
                  <a:schemeClr val="bg1"/>
                </a:solidFill>
              </a:rPr>
              <a:t>进行计算，让学生进行简单的练习。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演示实验：用细线悬挂一个重物，观察细线的方向，引出重力的方向是竖直向下的。介绍重垂线和水平仪的原理和应用，让学生思考生活中还有哪些地方利用了重力的方向。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讲解重心的概念，通过举例说明物体的重心不一定在物体上，对于形状规则、质量分布均匀的物体，其重心在它的几何中心上。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摩擦力（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创设情境，让学生用手推桌子，感受桌子在运动过程中受到的阻力，引出摩擦力的定义：两个互相接触的物体，当它们要发生或已发生相对运动时，在接触面上会产生一种阻碍相对运动的力，这种力叫做摩擦力。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讲解摩擦力的分类，包括静摩擦力、滑动摩擦力和滚动摩擦力，通过实例让学生区分不同类型的摩擦力。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探究影响滑动摩擦力大小的因素：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提出问题：滑动摩擦力的大小与哪些因素有关？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猜想假设：引导学生根据生活经验进行猜想，如可能与压力大小、接触面粗糙程度、物体运动速度等因素有关。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设计实验：组织学生讨论实验方案，确定采用控制变量法进行实验。明确实验中需要控制的变量和改变的变量，选择合适的实验器材，如木块、木板、弹簧测力计、砝码等。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进行实验：让学生分组进行实验，按照实验步骤操作，记录实验数据。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分析论证：引导学生对实验数据进行分析，得出滑动摩擦力的大小与压力大小和接触面粗糙程度有关，压力越大，接触面越粗糙，滑动摩擦力越大。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讲解增大和减小摩擦的方法，结合生活实例，让学生举例说明在生活中哪些地方需要增大摩擦，哪些地方需要减小摩擦，以及采取的相应措施。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杠杆（</a:t>
            </a:r>
            <a:r>
              <a:rPr lang="en-US" altLang="zh-CN" sz="400">
                <a:solidFill>
                  <a:schemeClr val="bg1"/>
                </a:solidFill>
              </a:rPr>
              <a:t>20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展示一些生活中常见的杠杆，如撬棒、羊角锤、天平、筷子等，引导学生观察这些工具的共同特点，引出杠杆的定义：在力的作用下能绕着固定点转动的硬棒叫做杠杆。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讲解杠杆的五要素：支点（杠杆绕着转动的点，用字母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表示）、动力（使杠杆转动的力，用字母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F₁</a:t>
            </a:r>
            <a:r>
              <a:rPr lang="zh-CN" altLang="en-US" sz="400">
                <a:solidFill>
                  <a:schemeClr val="bg1"/>
                </a:solidFill>
              </a:rPr>
              <a:t>表示）、阻力（阻碍杠杆转动的力，用字母 </a:t>
            </a:r>
            <a:r>
              <a:rPr lang="en-US" altLang="zh-CN" sz="400">
                <a:solidFill>
                  <a:schemeClr val="bg1"/>
                </a:solidFill>
              </a:rPr>
              <a:t>F₂</a:t>
            </a:r>
            <a:r>
              <a:rPr lang="zh-CN" altLang="en-US" sz="400">
                <a:solidFill>
                  <a:schemeClr val="bg1"/>
                </a:solidFill>
              </a:rPr>
              <a:t>表示）、动力臂（从支点到动力作用线的距离，用字母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L₁</a:t>
            </a:r>
            <a:r>
              <a:rPr lang="zh-CN" altLang="en-US" sz="400">
                <a:solidFill>
                  <a:schemeClr val="bg1"/>
                </a:solidFill>
              </a:rPr>
              <a:t>表示）、阻力臂（从支点到阻力作用线的距离，用字母 </a:t>
            </a:r>
            <a:r>
              <a:rPr lang="en-US" altLang="zh-CN" sz="400">
                <a:solidFill>
                  <a:schemeClr val="bg1"/>
                </a:solidFill>
              </a:rPr>
              <a:t>L₂</a:t>
            </a:r>
            <a:r>
              <a:rPr lang="zh-CN" altLang="en-US" sz="400">
                <a:solidFill>
                  <a:schemeClr val="bg1"/>
                </a:solidFill>
              </a:rPr>
              <a:t>表示）。通过画图让学生明确五要素的含义，重点讲解力臂的画法。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探究杠杆的平衡条件：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提出问题：杠杆在什么条件下会处于平衡状态？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猜想假设：引导学生根据生活经验进行猜想，如可能与动力、动力臂、阻力、阻力臂有关。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设计实验：组织学生讨论实验方案，选择合适的实验器材，如杠杆、钩码、弹簧测力计等。让学生明确实验中需要测量的物理量和实验步骤。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进行实验：让学生分组进行实验，调节杠杆在水平位置平衡，改变钩码的数量和位置，使杠杆再次平衡，记录动力、动力臂、阻力、阻力臂的数据。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分析论证：引导学生对实验数据进行分析，得出杠杆的平衡条件：动力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应用杠杆的平衡条件解决实际问题，通过例题让学生学会运用杠杆平衡条件进行计算，判断杠杆的类型（省力杠杆、费力杠杆、等臂杠杆）。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滑轮（</a:t>
            </a:r>
            <a:r>
              <a:rPr lang="en-US" altLang="zh-CN" sz="400">
                <a:solidFill>
                  <a:schemeClr val="bg1"/>
                </a:solidFill>
              </a:rPr>
              <a:t>15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展示定滑轮和动滑轮的实物，介绍它们的结构和特点。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讲解定滑轮的实质是等臂杠杆，通过实验演示，让学生观察使用定滑轮时力的大小和方向的变化，得出使用定滑轮不能省力，但可以改变力的方向的结论。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讲解动滑轮的实质是动力臂为阻力臂 </a:t>
            </a:r>
            <a:r>
              <a:rPr lang="en-US" altLang="zh-CN" sz="400">
                <a:solidFill>
                  <a:schemeClr val="bg1"/>
                </a:solidFill>
              </a:rPr>
              <a:t>2 </a:t>
            </a:r>
            <a:r>
              <a:rPr lang="zh-CN" altLang="en-US" sz="400">
                <a:solidFill>
                  <a:schemeClr val="bg1"/>
                </a:solidFill>
              </a:rPr>
              <a:t>倍的省力杠杆，通过实验演示，让学生观察使用动滑轮时力的大小变化，得出使用动滑轮能省一半力，但不能改变力的方向的结论。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介绍滑轮组的组成和特点，通过实例让学生了解滑轮组既能省力又能改变力的方向。讲解滑轮组绳子绕法的设计原则，让学生学会根据要求组装简单的滑轮组。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0" y="0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16_1#ca3bd854d?vcp=1&amp;vis=1&amp;pid=d5154d6f5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1422243"/>
            <a:ext cx="10753344" cy="632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（1）[2023·北京]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如图甲所示，弹簧测力计的示数为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C_6_AN.17_1#ca3bd854d.blank?vcp=1&amp;vis=1&amp;pid=d5154d6f5&amp;color=0,0,0&amp;vpa=9&amp;vtp=1"/>
          <p:cNvSpPr/>
          <p:nvPr>
            <p:custDataLst>
              <p:tags r:id="rId2"/>
            </p:custDataLst>
          </p:nvPr>
        </p:nvSpPr>
        <p:spPr>
          <a:xfrm>
            <a:off x="10054886" y="1356203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pic>
        <p:nvPicPr>
          <p:cNvPr id="4" name="QO_5_BD.16_3#ca3bd854d?htil=1&amp;vcp=1&amp;vis=1&amp;pid=d5154d6f5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856" y="2224543"/>
            <a:ext cx="1511808" cy="22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O_5_BD.16_4#ca3bd854d?htil=1&amp;vcp=1&amp;vis=1&amp;pid=d5154d6f5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2383039"/>
            <a:ext cx="37795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6_BD.16_5#ca3bd854d.choices?vcp=1&amp;vis=1&amp;pid=d5154d6f5&amp;color=0,0,0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4696810"/>
                <a:ext cx="10753344" cy="6237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  <a:tabLst>
                    <a:tab pos="2776831" algn="l"/>
                    <a:tab pos="5519795" algn="l"/>
                    <a:tab pos="8262760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2.0 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2.2 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3.2 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6_BD.16_5#ca3bd854d.choices?vcp=1&amp;vis=1&amp;pid=d5154d6f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4696810"/>
                <a:ext cx="10753344" cy="623740"/>
              </a:xfrm>
              <a:prstGeom prst="rect">
                <a:avLst/>
              </a:prstGeom>
              <a:blipFill>
                <a:blip r:embed="rId12"/>
                <a:stretch>
                  <a:fillRect l="-2268" b="-39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18_1#5278a3807?vcp=1&amp;vis=1&amp;pid=d5154d6f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536449"/>
            <a:ext cx="10753344" cy="18435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（2）[2024·盐城]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如图乙所示，弹簧测力计未挂重物时指针</a:t>
            </a:r>
          </a:p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在零刻度线下方。在竖直方向上测量弹簧测力计对钩码的拉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力之前，应该先(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3" name="QC_6_AN.19_1#5278a3807.bracket?vcp=1&amp;vis=1&amp;pid=d5154d6f5&amp;color=0,0,0&amp;vpa=10&amp;vtp=1"/>
          <p:cNvSpPr/>
          <p:nvPr>
            <p:custDataLst>
              <p:tags r:id="rId2"/>
            </p:custDataLst>
          </p:nvPr>
        </p:nvSpPr>
        <p:spPr>
          <a:xfrm>
            <a:off x="3874220" y="1808734"/>
            <a:ext cx="588433" cy="5746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4" name="QO_5_BD.18_3#5278a3807?htil=1&amp;vcp=1&amp;vis=1&amp;pid=d5154d6f5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584" y="2686980"/>
            <a:ext cx="1280160" cy="19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O_5_BD.18_4#5278a3807?htil=1&amp;vcp=1&amp;vis=1&amp;pid=d5154d6f5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2540676"/>
            <a:ext cx="377952" cy="21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18_5#5278a3807.choices?vcp=1&amp;vis=1&amp;pid=d5154d6f5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4826677"/>
            <a:ext cx="10753344" cy="1200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067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把挂钩向下拉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把挂钩向上托</a:t>
            </a:r>
            <a:endParaRPr lang="en-US" altLang="zh-CN" sz="3200"/>
          </a:p>
          <a:p>
            <a:pPr latinLnBrk="1">
              <a:lnSpc>
                <a:spcPts val="4800"/>
              </a:lnSpc>
              <a:tabLst>
                <a:tab pos="551979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把面板向上移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把面板向下移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BD.20_1#185e290ee?vcp=1&amp;vis=1&amp;pid=d5154d6f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782121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（3）如图为小军使用弹簧测力计测量力的情景，其中测量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方法错误的是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3" name="QC_6_AN.21_1#185e290ee.blank?vcp=1&amp;vis=1&amp;pid=d5154d6f5&amp;color=0,0,0&amp;vpa=11&amp;vtp=1"/>
          <p:cNvSpPr/>
          <p:nvPr>
            <p:custDataLst>
              <p:tags r:id="rId2"/>
            </p:custDataLst>
          </p:nvPr>
        </p:nvSpPr>
        <p:spPr>
          <a:xfrm>
            <a:off x="3129153" y="1461147"/>
            <a:ext cx="588433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</a:t>
            </a:r>
            <a:endParaRPr lang="en-US" altLang="zh-CN" sz="3200"/>
          </a:p>
        </p:txBody>
      </p:sp>
      <p:pic>
        <p:nvPicPr>
          <p:cNvPr id="4" name="QO_5_BD.20_3#185e290ee?htil=1&amp;vcp=1&amp;vis=1&amp;pid=d5154d6f5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1008" y="2405348"/>
            <a:ext cx="1353312" cy="20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O_5_BD.20_4#185e290ee?htil=1&amp;vcp=1&amp;vis=1&amp;pid=d5154d6f5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2344388"/>
            <a:ext cx="37795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20_5#185e290ee.choices?vcp=1&amp;vis=1&amp;pid=d5154d6f5&amp;color=0,0,0&amp;vtp=1&amp;bbb=1"/>
          <p:cNvSpPr/>
          <p:nvPr>
            <p:custDataLst>
              <p:tags r:id="rId5"/>
            </p:custDataLst>
          </p:nvPr>
        </p:nvSpPr>
        <p:spPr>
          <a:xfrm>
            <a:off x="719328" y="4664255"/>
            <a:ext cx="10752672" cy="12680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1333"/>
              </a:lnSpc>
              <a:tabLst>
                <a:tab pos="2395840" algn="l"/>
                <a:tab pos="5672192" algn="l"/>
                <a:tab pos="8338958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</a:t>
            </a:r>
            <a:r>
              <a:rPr lang="en-US" altLang="zh-CN" sz="3200" spc="-13733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6333" kern="0" spc="-100000">
                <a:solidFill>
                  <a:srgbClr val="FFFFFF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 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7" name="QC_6_BD.20_5#185e290ee.choice_image?vcp=1&amp;vis=1&amp;pid=d5154d6f5&amp;color=0,0,0&amp;tib=255,255,255&amp;iip=3&amp;vtp=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344" y="4670689"/>
            <a:ext cx="475488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20_5#185e290ee.choice_image?vcp=1&amp;vis=1&amp;pid=d5154d6f5&amp;color=0,0,0&amp;tib=255,255,255&amp;iip=4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839" y="4670689"/>
            <a:ext cx="1426464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20_5#185e290ee.choice_image?vcp=1&amp;vis=1&amp;pid=d5154d6f5&amp;color=0,0,0&amp;tib=255,255,255&amp;iip=5&amp;vtp=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2823" y="4670689"/>
            <a:ext cx="768096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20_5#185e290ee.choice_image?vcp=1&amp;vis=1&amp;pid=d5154d6f5&amp;color=0,0,0&amp;tib=255,255,255&amp;iip=6&amp;vtp=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0068" y="4670689"/>
            <a:ext cx="792480" cy="12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object 54">
            <a:hlinkClick r:id="rId19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085455520?vcp=1&amp;pid=3a70d57d8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知识点4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怎样表示力——力的示意图</a:t>
            </a:r>
            <a:endParaRPr lang="en-US" altLang="zh-CN" sz="3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O_6_BD.22_1#d1d6a8f85?sp=1&amp;vcp=1&amp;vis=1&amp;pid=63ac0c5fd&amp;color=0,0,0&amp;vtp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411647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6.（1）如图甲所示，请你画出静止在指尖上的塑料尺所受弹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力示意图（实心点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表示力的作用点）。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O_6_BD.22_1#d1d6a8f85?sp=1&amp;vcp=1&amp;vis=1&amp;pid=63ac0c5f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411647"/>
                <a:ext cx="10753344" cy="1383453"/>
              </a:xfrm>
              <a:prstGeom prst="rect">
                <a:avLst/>
              </a:prstGeom>
              <a:blipFill>
                <a:blip r:embed="rId9"/>
                <a:stretch>
                  <a:fillRect l="-2268" r="-1644" b="-171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22_2#d1d6a8f85?htil=7&amp;vcp=1&amp;vis=1&amp;pid=63ac0c5fd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6752" y="3555323"/>
            <a:ext cx="226771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O_6_AN.23_1#d1d6a8f85?htil=7&amp;vcp=1&amp;vis=1&amp;pid=63ac0c5fd&amp;color=0,0,0&amp;vtp=1&amp;bbb=1"/>
          <p:cNvSpPr/>
          <p:nvPr>
            <p:custDataLst>
              <p:tags r:id="rId4"/>
            </p:custDataLst>
          </p:nvPr>
        </p:nvSpPr>
        <p:spPr>
          <a:xfrm>
            <a:off x="6083808" y="2808563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如图甲所示。</a:t>
            </a:r>
            <a:endParaRPr lang="en-US" altLang="zh-CN" sz="3200"/>
          </a:p>
        </p:txBody>
      </p:sp>
      <p:pic>
        <p:nvPicPr>
          <p:cNvPr id="6" name="QO_6_AN.23_2#d1d6a8f85?htil=7&amp;vcp=1&amp;vis=1&amp;pid=63ac0c5fd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616283"/>
            <a:ext cx="1719072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24_1#846c092d8?sp=1&amp;vcp=1&amp;vis=1&amp;pid=63ac0c5fd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837450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（2）如图乙所示，小李用绳子拉木箱，请画出绳子对箱子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拉力的示意图。</a:t>
            </a:r>
            <a:endParaRPr lang="en-US" altLang="zh-CN" sz="3200"/>
          </a:p>
        </p:txBody>
      </p:sp>
      <p:pic>
        <p:nvPicPr>
          <p:cNvPr id="3" name="QO_6_BD.24_2#846c092d8?htil=8&amp;vcp=1&amp;vis=1&amp;pid=63ac0c5fd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4144" y="3271192"/>
            <a:ext cx="2852928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AN.25_1#846c092d8?htil=8&amp;vcp=1&amp;vis=1&amp;pid=63ac0c5fd&amp;color=0,0,0&amp;vtp=1&amp;bbb=1"/>
          <p:cNvSpPr/>
          <p:nvPr>
            <p:custDataLst>
              <p:tags r:id="rId3"/>
            </p:custDataLst>
          </p:nvPr>
        </p:nvSpPr>
        <p:spPr>
          <a:xfrm>
            <a:off x="6083808" y="2304976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如图乙所示。</a:t>
            </a:r>
            <a:endParaRPr lang="en-US" altLang="zh-CN" sz="3200"/>
          </a:p>
        </p:txBody>
      </p:sp>
      <p:pic>
        <p:nvPicPr>
          <p:cNvPr id="5" name="QO_6_AN.25_2#846c092d8?htil=8&amp;vcp=1&amp;vis=1&amp;pid=63ac0c5fd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112696"/>
            <a:ext cx="2353056" cy="27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BD.26_1#bd9b9bf32?htil=9&amp;vcp=1&amp;vis=1&amp;pid=65467260f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896" y="872373"/>
            <a:ext cx="2840736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BD.26_2#bd9b9bf32?htil=9&amp;sp=1&amp;vcp=1&amp;vis=1&amp;pid=65467260f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811415"/>
            <a:ext cx="7729728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7.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［多选］如图，一个铁块放在一块薄木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板上，关于铁块和木板受力情况的叙述正确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4_AN.27_1#bd9b9bf32.bracket?vcp=1&amp;vis=1&amp;pid=65467260f&amp;color=0,0,0&amp;vpa=12&amp;vtp=1&amp;bbb=1"/>
          <p:cNvSpPr/>
          <p:nvPr>
            <p:custDataLst>
              <p:tags r:id="rId3"/>
            </p:custDataLst>
          </p:nvPr>
        </p:nvSpPr>
        <p:spPr>
          <a:xfrm>
            <a:off x="1909954" y="2286308"/>
            <a:ext cx="85936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CD</a:t>
            </a:r>
            <a:endParaRPr lang="en-US" altLang="zh-CN" sz="3200"/>
          </a:p>
        </p:txBody>
      </p:sp>
      <p:sp>
        <p:nvSpPr>
          <p:cNvPr id="5" name="QC_4_BD.26_3#bd9b9bf32.choices?vcp=1&amp;vis=1&amp;pid=65467260f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3017658"/>
            <a:ext cx="10753344" cy="2867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铁块受到向上的弹力是因为铁块发生了弹性形变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木板受到向下的弹力是因为木板发生了弹性形变</a:t>
            </a:r>
            <a:endParaRPr lang="en-US" altLang="zh-CN" sz="3200"/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铁块受到向上的弹力是因为木板发生了弹性形变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木板受到向下的弹力是因为铁块发生了弹性形变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AS.28_1#bd9b9bf32?vcp=1&amp;vis=1&amp;pid=65467260f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912338"/>
            <a:ext cx="10753344" cy="28733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铁块受到向上的弹力即木板对铁块的支持力，是因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为木板发生了弹性形变产生的，故A错误，C正确；木板受到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向下的弹力即铁块对木板的压力，是因为铁块发生了弹性形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变产生的，故B错误，D正确。</a:t>
            </a:r>
            <a:endParaRPr lang="en-US" altLang="zh-CN" sz="3200"/>
          </a:p>
        </p:txBody>
      </p:sp>
      <p:pic>
        <p:nvPicPr>
          <p:cNvPr id="3" name="QC_4_AS.28_2#bd9b9bf32?vcp=1&amp;vis=1&amp;pid=65467260f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5152" y="3932567"/>
            <a:ext cx="2901696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object 54">
            <a:hlinkClick r:id="rId7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4_BD.29_1#acb39deb7?htil=10&amp;vcp=1&amp;vis=1&amp;pid=65467260f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6656" y="597407"/>
            <a:ext cx="2109216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4_BD.29_2#acb39deb7?htil=10&amp;sp=1&amp;vcp=1&amp;vis=1&amp;pid=65467260f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536449"/>
            <a:ext cx="8473440" cy="1750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8.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如图所示，游乐园里小朋友们在蹦床上欢快</a:t>
            </a:r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跳跃，关于蹦床所产生的弹力，下列说法正确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的是(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)</a:t>
            </a:r>
            <a:endParaRPr lang="en-US" altLang="zh-CN" sz="3200"/>
          </a:p>
        </p:txBody>
      </p:sp>
      <p:sp>
        <p:nvSpPr>
          <p:cNvPr id="4" name="QC_4_AN.30_1#acb39deb7.bracket?vcp=1&amp;vis=1&amp;pid=65467260f&amp;color=0,0,0&amp;vpa=13&amp;vtp=1"/>
          <p:cNvSpPr/>
          <p:nvPr>
            <p:custDataLst>
              <p:tags r:id="rId3"/>
            </p:custDataLst>
          </p:nvPr>
        </p:nvSpPr>
        <p:spPr>
          <a:xfrm>
            <a:off x="1859154" y="1733888"/>
            <a:ext cx="565151" cy="536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</a:t>
            </a:r>
            <a:endParaRPr lang="en-US" altLang="zh-CN" sz="3200"/>
          </a:p>
        </p:txBody>
      </p:sp>
      <p:sp>
        <p:nvSpPr>
          <p:cNvPr id="5" name="QC_4_BD.29_3#acb39deb7.choices?vcp=1&amp;vis=1&amp;pid=65467260f&amp;color=0,0,0&amp;vtp=1&amp;bbb=1&amp;hs=1"/>
          <p:cNvSpPr/>
          <p:nvPr>
            <p:custDataLst>
              <p:tags r:id="rId4"/>
            </p:custDataLst>
          </p:nvPr>
        </p:nvSpPr>
        <p:spPr>
          <a:xfrm>
            <a:off x="719328" y="2343402"/>
            <a:ext cx="10753344" cy="2359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小朋友与蹦床刚接触时，受到蹦床的弹力最大</a:t>
            </a:r>
            <a:endParaRPr lang="en-US" altLang="zh-CN" sz="3200"/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小朋友降到最低点时，受到蹦床的弹力最大</a:t>
            </a:r>
            <a:endParaRPr lang="en-US" altLang="zh-CN" sz="3200"/>
          </a:p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小朋友被弹到最高点时，受到蹦床的弹力最大</a:t>
            </a:r>
            <a:endParaRPr lang="en-US" altLang="zh-CN" sz="3200"/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小朋友受到蹦床的弹力大小不变</a:t>
            </a:r>
            <a:endParaRPr lang="en-US" altLang="zh-CN" sz="3200"/>
          </a:p>
        </p:txBody>
      </p:sp>
      <p:sp>
        <p:nvSpPr>
          <p:cNvPr id="6" name="QC_4_AS.31_1#acb39deb7?vcp=1&amp;vis=1&amp;pid=65467260f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4757840"/>
            <a:ext cx="10753344" cy="1146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小朋友降到最低点时，蹦床发生的弹性形变最大，</a:t>
            </a:r>
          </a:p>
          <a:p>
            <a:pPr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蹦床产生的弹力最大。</a:t>
            </a:r>
            <a:endParaRPr lang="en-US" altLang="zh-CN" sz="3200"/>
          </a:p>
        </p:txBody>
      </p:sp>
      <p:sp>
        <p:nvSpPr>
          <p:cNvPr id="7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32_1#02004bcca?htil=11&amp;vcp=1&amp;vis=1&amp;pid=5359cb51a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5381" y="597407"/>
            <a:ext cx="1475232" cy="14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32_2#02004bcca?htil=11&amp;sp=1&amp;vcp=1&amp;vis=1&amp;pid=5359cb51a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9"/>
                <a:ext cx="9107424" cy="202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9.（1）如图甲是一轻质弹簧的长度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L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和弹力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关系的图像，由图可知弹簧的原长是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，当弹</a:t>
                </a:r>
              </a:p>
              <a:p>
                <a:pPr latinLnBrk="1">
                  <a:lnSpc>
                    <a:spcPts val="53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簧伸长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时，产生的弹力的大小是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5_BD.32_2#02004bcca?htil=11&amp;sp=1&amp;vcp=1&amp;vis=1&amp;pid=5359cb51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536449"/>
                <a:ext cx="9107424" cy="2029799"/>
              </a:xfrm>
              <a:prstGeom prst="rect">
                <a:avLst/>
              </a:prstGeom>
              <a:blipFill>
                <a:blip r:embed="rId10"/>
                <a:stretch>
                  <a:fillRect l="-2677" r="-268" b="-117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33_1#02004bcca.blank?vcp=1&amp;vis=1&amp;pid=5359cb51a&amp;color=0,0,0&amp;vpa=14&amp;vtp=1&amp;bbb=1"/>
          <p:cNvSpPr/>
          <p:nvPr>
            <p:custDataLst>
              <p:tags r:id="rId3"/>
            </p:custDataLst>
          </p:nvPr>
        </p:nvSpPr>
        <p:spPr>
          <a:xfrm>
            <a:off x="7193154" y="1205824"/>
            <a:ext cx="802217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0.1</a:t>
            </a:r>
            <a:endParaRPr lang="en-US" altLang="zh-CN" sz="3200"/>
          </a:p>
        </p:txBody>
      </p:sp>
      <p:sp>
        <p:nvSpPr>
          <p:cNvPr id="5" name="QB_5_AN.34_1#02004bcca.blank?vcp=1&amp;vis=1&amp;pid=5359cb51a&amp;color=0,0,0&amp;vpa=15&amp;vtp=1&amp;bbb=1"/>
          <p:cNvSpPr/>
          <p:nvPr>
            <p:custDataLst>
              <p:tags r:id="rId4"/>
            </p:custDataLst>
          </p:nvPr>
        </p:nvSpPr>
        <p:spPr>
          <a:xfrm>
            <a:off x="7263004" y="1889337"/>
            <a:ext cx="700617" cy="6254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467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10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AS.35_1#02004bcca?vcp=1&amp;vis=1&amp;pid=5359cb51a&amp;color=0,0,0&amp;vtp=1&amp;bbb=1&amp;hb=1&amp;hs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2573781"/>
                <a:ext cx="10753344" cy="34704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弹簧的弹力大小和弹簧形变量有关，当弹簧为原长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时，没有发生形变，弹力为零，由图甲可知弹簧的原长是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0.1 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。当弹簧伸长量为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时，弹簧的长度为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=15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，由图甲可知，此时产生的弹力大小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5_AS.35_1#02004bcca?vcp=1&amp;vis=1&amp;pid=5359cb51a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2573781"/>
                <a:ext cx="10753344" cy="3470487"/>
              </a:xfrm>
              <a:prstGeom prst="rect">
                <a:avLst/>
              </a:prstGeom>
              <a:blipFill>
                <a:blip r:embed="rId13"/>
                <a:stretch>
                  <a:fillRect l="-2268" r="-680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36_1#3119b9cc4?htil=12&amp;vcp=1&amp;vis=1&amp;pid=5359cb51a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6112" y="1603301"/>
            <a:ext cx="197510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BD.36_2#3119b9cc4?htil=12&amp;sp=1&amp;vcp=1&amp;vis=1&amp;pid=5359cb51a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542343"/>
                <a:ext cx="8595360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（2）图乙是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两根弹簧的伸长量与所受拉力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的关系图像，根据图像可知，在弹性限度内，弹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簧的伸长量与所受拉力的大小成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。若要利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5_BD.36_2#3119b9cc4?htil=12&amp;sp=1&amp;vcp=1&amp;vis=1&amp;pid=5359cb51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1542343"/>
                <a:ext cx="8595360" cy="2122932"/>
              </a:xfrm>
              <a:prstGeom prst="rect">
                <a:avLst/>
              </a:prstGeom>
              <a:blipFill>
                <a:blip r:embed="rId10"/>
                <a:stretch>
                  <a:fillRect l="-2837" r="-2340"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37_1#3119b9cc4.blank?vcp=1&amp;vis=1&amp;pid=5359cb51a&amp;color=0,0,0&amp;vpa=16&amp;vtp=1&amp;bbb=1"/>
          <p:cNvSpPr/>
          <p:nvPr>
            <p:custDataLst>
              <p:tags r:id="rId3"/>
            </p:custDataLst>
          </p:nvPr>
        </p:nvSpPr>
        <p:spPr>
          <a:xfrm>
            <a:off x="6431154" y="2966436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正比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N.38_1#3119b9cc4.blank?vcp=1&amp;vis=1&amp;pid=5359cb51a&amp;color=0,0,0&amp;vpa=17&amp;vtp=1&amp;bbb=1"/>
              <p:cNvSpPr/>
              <p:nvPr>
                <p:custDataLst>
                  <p:tags r:id="rId4"/>
                </p:custDataLst>
              </p:nvPr>
            </p:nvSpPr>
            <p:spPr>
              <a:xfrm>
                <a:off x="2410544" y="4625647"/>
                <a:ext cx="485056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AN.38_1#3119b9cc4.blank?vcp=1&amp;vis=1&amp;pid=5359cb51a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2410544" y="4625647"/>
                <a:ext cx="485056" cy="471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BD.36_2#3119b9cc4?htil=12&amp;sp=1&amp;vcp=1&amp;vis=1&amp;pid=5359cb51a&amp;color=0,0,0&amp;vtp=1&amp;bt=1&amp;bbb=1&amp;hb=1&amp;hs=1">
                <a:extLst>
                  <a:ext uri="{FF2B5EF4-FFF2-40B4-BE49-F238E27FC236}">
                    <a16:creationId xmlns:a16="http://schemas.microsoft.com/office/drawing/2014/main" id="{DB57EFC4-564A-F38D-8136-66081A4E7D34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3800572"/>
                <a:ext cx="10752000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两弹簧中的一根制作一个量程较大的弹簧测力计，应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选择弹簧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5_BD.36_2#3119b9cc4?htil=12&amp;sp=1&amp;vcp=1&amp;vis=1&amp;pid=5359cb51a&amp;color=0,0,0&amp;vtp=1&amp;bt=1&amp;bbb=1&amp;hb=1&amp;hs=1">
                <a:extLst>
                  <a:ext uri="{FF2B5EF4-FFF2-40B4-BE49-F238E27FC236}">
                    <a16:creationId xmlns:a16="http://schemas.microsoft.com/office/drawing/2014/main" id="{DB57EFC4-564A-F38D-8136-66081A4E7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3800572"/>
                <a:ext cx="10752000" cy="1377865"/>
              </a:xfrm>
              <a:prstGeom prst="rect">
                <a:avLst/>
              </a:prstGeom>
              <a:blipFill>
                <a:blip r:embed="rId15"/>
                <a:stretch>
                  <a:fillRect l="-2268" r="-1984" b="-18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副标题 2">
            <a:extLst>
              <a:ext uri="{FF2B5EF4-FFF2-40B4-BE49-F238E27FC236}">
                <a16:creationId xmlns:a16="http://schemas.microsoft.com/office/drawing/2014/main" id="{72FE3F44-9635-6F0C-4865-F28F0A5005D5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4179888" y="5313363"/>
            <a:ext cx="5627687" cy="493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0"/>
              </a:spcBef>
              <a:buClr>
                <a:schemeClr val="accent1"/>
              </a:buClr>
              <a:buSzPct val="70000"/>
              <a:buFontTx/>
              <a:buNone/>
              <a:defRPr/>
            </a:pPr>
            <a:r>
              <a:rPr lang="zh-CN" altLang="en-US" sz="2800" cap="small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思考：怎样测量力的大小、表示力？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9821310-1E47-CDF4-C4AF-43230240D77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71526" r="54350" b="14973"/>
          <a:stretch>
            <a:fillRect/>
          </a:stretch>
        </p:blipFill>
        <p:spPr bwMode="auto">
          <a:xfrm>
            <a:off x="2389188" y="4827588"/>
            <a:ext cx="1617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文本框 1">
            <a:extLst>
              <a:ext uri="{FF2B5EF4-FFF2-40B4-BE49-F238E27FC236}">
                <a16:creationId xmlns:a16="http://schemas.microsoft.com/office/drawing/2014/main" id="{457F79EA-4534-C210-4440-C2BAE88E610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4888" y="790575"/>
            <a:ext cx="7681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欣赏下面的图片，结合所提问题给出你的理解。</a:t>
            </a:r>
          </a:p>
        </p:txBody>
      </p:sp>
      <p:pic>
        <p:nvPicPr>
          <p:cNvPr id="8197" name="图片 4">
            <a:extLst>
              <a:ext uri="{FF2B5EF4-FFF2-40B4-BE49-F238E27FC236}">
                <a16:creationId xmlns:a16="http://schemas.microsoft.com/office/drawing/2014/main" id="{9DBA52F7-595D-0922-7B55-0D7F6325716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4666" r="12253" b="2000"/>
          <a:stretch>
            <a:fillRect/>
          </a:stretch>
        </p:blipFill>
        <p:spPr bwMode="auto">
          <a:xfrm>
            <a:off x="2678113" y="1679575"/>
            <a:ext cx="16795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5">
            <a:extLst>
              <a:ext uri="{FF2B5EF4-FFF2-40B4-BE49-F238E27FC236}">
                <a16:creationId xmlns:a16="http://schemas.microsoft.com/office/drawing/2014/main" id="{29D94985-713D-DFA8-FCEC-BA2B3813EBB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18546"/>
          <a:stretch>
            <a:fillRect/>
          </a:stretch>
        </p:blipFill>
        <p:spPr bwMode="auto">
          <a:xfrm>
            <a:off x="8077200" y="1631950"/>
            <a:ext cx="17303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6">
            <a:extLst>
              <a:ext uri="{FF2B5EF4-FFF2-40B4-BE49-F238E27FC236}">
                <a16:creationId xmlns:a16="http://schemas.microsoft.com/office/drawing/2014/main" id="{E24C5E66-D0C7-E44F-6632-6A986C6E005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500" y="2124075"/>
            <a:ext cx="31940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文本框 7">
            <a:extLst>
              <a:ext uri="{FF2B5EF4-FFF2-40B4-BE49-F238E27FC236}">
                <a16:creationId xmlns:a16="http://schemas.microsoft.com/office/drawing/2014/main" id="{A13AEED7-3BE5-EE5C-F69B-947FBE59569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888" y="4102100"/>
            <a:ext cx="2424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测量握力的握力计</a:t>
            </a:r>
          </a:p>
        </p:txBody>
      </p:sp>
      <p:sp>
        <p:nvSpPr>
          <p:cNvPr id="8201" name="文本框 18">
            <a:extLst>
              <a:ext uri="{FF2B5EF4-FFF2-40B4-BE49-F238E27FC236}">
                <a16:creationId xmlns:a16="http://schemas.microsoft.com/office/drawing/2014/main" id="{5DF01A9D-6777-4832-914A-5BCA9EFED78C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32300" y="4102100"/>
            <a:ext cx="336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测量重力、拉力的器材</a:t>
            </a:r>
          </a:p>
        </p:txBody>
      </p:sp>
      <p:sp>
        <p:nvSpPr>
          <p:cNvPr id="8202" name="文本框 19">
            <a:extLst>
              <a:ext uri="{FF2B5EF4-FFF2-40B4-BE49-F238E27FC236}">
                <a16:creationId xmlns:a16="http://schemas.microsoft.com/office/drawing/2014/main" id="{D72B123A-7C80-EB95-512D-BF0DBBF1452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50175" y="4102100"/>
            <a:ext cx="238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测量体重的器材</a:t>
            </a:r>
          </a:p>
        </p:txBody>
      </p:sp>
      <p:sp>
        <p:nvSpPr>
          <p:cNvPr id="39947" name="文本框 4103">
            <a:extLst>
              <a:ext uri="{FF2B5EF4-FFF2-40B4-BE49-F238E27FC236}">
                <a16:creationId xmlns:a16="http://schemas.microsoft.com/office/drawing/2014/main" id="{B8419C45-34CD-DBFE-38F8-303743EA701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200" grpId="0"/>
      <p:bldP spid="8201" grpId="0"/>
      <p:bldP spid="82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AS.39_1#3119b9cc4?htil=13&amp;vcp=1&amp;vis=1&amp;pid=5359cb51a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7224" y="1632639"/>
            <a:ext cx="2231136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AS.39_2#3119b9cc4?htil=13&amp;vcp=1&amp;vis=1&amp;pid=5359cb51a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571679"/>
                <a:ext cx="8339328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由图乙可知，在弹性限度内，弹簧的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伸长量与所受拉力的大小成正比；在伸长量相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同时，弹簧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承受的拉力比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大，且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承受的最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大拉力为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承受的最大拉力为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，所以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5_AS.39_2#3119b9cc4?htil=13&amp;vcp=1&amp;vis=1&amp;pid=5359cb51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571679"/>
                <a:ext cx="8339328" cy="2873587"/>
              </a:xfrm>
              <a:prstGeom prst="rect">
                <a:avLst/>
              </a:prstGeom>
              <a:blipFill>
                <a:blip r:embed="rId9"/>
                <a:stretch>
                  <a:fillRect l="-2924" r="-731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S.39_2#3119b9cc4?htil=13&amp;vcp=1&amp;vis=1&amp;pid=5359cb51a&amp;color=0,0,0&amp;vtp=1&amp;bt=1&amp;bbb=1&amp;hb=1&amp;hs=1">
                <a:extLst>
                  <a:ext uri="{FF2B5EF4-FFF2-40B4-BE49-F238E27FC236}">
                    <a16:creationId xmlns:a16="http://schemas.microsoft.com/office/drawing/2014/main" id="{868059FF-C360-2D74-98A8-3D8C21435C6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20000" y="4497165"/>
                <a:ext cx="10752000" cy="6383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要制作一个量程较大的弹簧测力计，应选择弹簧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AS.39_2#3119b9cc4?htil=13&amp;vcp=1&amp;vis=1&amp;pid=5359cb51a&amp;color=0,0,0&amp;vtp=1&amp;bt=1&amp;bbb=1&amp;hb=1&amp;hs=1">
                <a:extLst>
                  <a:ext uri="{FF2B5EF4-FFF2-40B4-BE49-F238E27FC236}">
                    <a16:creationId xmlns:a16="http://schemas.microsoft.com/office/drawing/2014/main" id="{868059FF-C360-2D74-98A8-3D8C21435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0000" y="4497165"/>
                <a:ext cx="10752000" cy="638387"/>
              </a:xfrm>
              <a:prstGeom prst="rect">
                <a:avLst/>
              </a:prstGeom>
              <a:blipFill>
                <a:blip r:embed="rId11"/>
                <a:stretch>
                  <a:fillRect l="-2268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20481">
            <a:extLst>
              <a:ext uri="{FF2B5EF4-FFF2-40B4-BE49-F238E27FC236}">
                <a16:creationId xmlns:a16="http://schemas.microsoft.com/office/drawing/2014/main" id="{0C5CF9A4-FBB1-B893-8C63-AA0A8EDCB36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4950" y="1479550"/>
            <a:ext cx="91122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力的示意图：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在受力物体上沿力的方向画一条带箭头的线段并标出力的作用点，表示物体在这个方向上受到的力。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力的表示：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(1)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作用点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在受力物体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(2)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箭头表示力的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(3)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箭头末端标注力的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（符号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7">
            <a:extLst>
              <a:ext uri="{FF2B5EF4-FFF2-40B4-BE49-F238E27FC236}">
                <a16:creationId xmlns:a16="http://schemas.microsoft.com/office/drawing/2014/main" id="{6D885649-5503-0DA0-BBE4-8464F0DB952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31950" y="836613"/>
            <a:ext cx="896938" cy="5127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zh-CN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小结</a:t>
            </a:r>
          </a:p>
        </p:txBody>
      </p:sp>
      <p:sp>
        <p:nvSpPr>
          <p:cNvPr id="51204" name="文本框 4103">
            <a:extLst>
              <a:ext uri="{FF2B5EF4-FFF2-40B4-BE49-F238E27FC236}">
                <a16:creationId xmlns:a16="http://schemas.microsoft.com/office/drawing/2014/main" id="{66D05D56-EF24-96C8-B493-159729A53C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8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1">
            <a:extLst>
              <a:ext uri="{FF2B5EF4-FFF2-40B4-BE49-F238E27FC236}">
                <a16:creationId xmlns:a16="http://schemas.microsoft.com/office/drawing/2014/main" id="{E2BA98DC-EABC-E00F-7807-0869F05457B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8988" y="1905000"/>
            <a:ext cx="561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怎样测量和表示力</a:t>
            </a:r>
          </a:p>
        </p:txBody>
      </p:sp>
      <p:sp>
        <p:nvSpPr>
          <p:cNvPr id="52227" name="文本框 3">
            <a:extLst>
              <a:ext uri="{FF2B5EF4-FFF2-40B4-BE49-F238E27FC236}">
                <a16:creationId xmlns:a16="http://schemas.microsoft.com/office/drawing/2014/main" id="{5077A33A-A421-1ADC-8F16-E6E3ECB85DE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84525" y="1965325"/>
            <a:ext cx="178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弹簧测力计</a:t>
            </a:r>
          </a:p>
        </p:txBody>
      </p:sp>
      <p:sp>
        <p:nvSpPr>
          <p:cNvPr id="52228" name="文本框 6">
            <a:extLst>
              <a:ext uri="{FF2B5EF4-FFF2-40B4-BE49-F238E27FC236}">
                <a16:creationId xmlns:a16="http://schemas.microsoft.com/office/drawing/2014/main" id="{343AF62D-46A0-0DAB-69E8-9EC51765178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80025" y="1312863"/>
            <a:ext cx="82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构造</a:t>
            </a:r>
          </a:p>
        </p:txBody>
      </p:sp>
      <p:sp>
        <p:nvSpPr>
          <p:cNvPr id="52229" name="文本框 7">
            <a:extLst>
              <a:ext uri="{FF2B5EF4-FFF2-40B4-BE49-F238E27FC236}">
                <a16:creationId xmlns:a16="http://schemas.microsoft.com/office/drawing/2014/main" id="{046530FE-9166-48BE-15C4-B7843ACD80C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80025" y="1944688"/>
            <a:ext cx="828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原理</a:t>
            </a:r>
          </a:p>
        </p:txBody>
      </p:sp>
      <p:sp>
        <p:nvSpPr>
          <p:cNvPr id="52230" name="文本框 8">
            <a:extLst>
              <a:ext uri="{FF2B5EF4-FFF2-40B4-BE49-F238E27FC236}">
                <a16:creationId xmlns:a16="http://schemas.microsoft.com/office/drawing/2014/main" id="{CD92E2E9-89B0-0EFE-27E3-85FDA6629DF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80025" y="2576513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使用方法</a:t>
            </a:r>
          </a:p>
        </p:txBody>
      </p:sp>
      <p:sp>
        <p:nvSpPr>
          <p:cNvPr id="52231" name="文本框 4103">
            <a:extLst>
              <a:ext uri="{FF2B5EF4-FFF2-40B4-BE49-F238E27FC236}">
                <a16:creationId xmlns:a16="http://schemas.microsoft.com/office/drawing/2014/main" id="{4EA3064C-79A1-5020-2022-4639783A68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38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sp>
        <p:nvSpPr>
          <p:cNvPr id="52232" name="AutoShape 14">
            <a:extLst>
              <a:ext uri="{FF2B5EF4-FFF2-40B4-BE49-F238E27FC236}">
                <a16:creationId xmlns:a16="http://schemas.microsoft.com/office/drawing/2014/main" id="{7E1C9C39-AB12-A0BF-1B37-B5C5B3638AA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046663" y="1476375"/>
            <a:ext cx="233362" cy="1414463"/>
          </a:xfrm>
          <a:prstGeom prst="leftBrace">
            <a:avLst>
              <a:gd name="adj1" fmla="val 70294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3" name="AutoShape 14">
            <a:extLst>
              <a:ext uri="{FF2B5EF4-FFF2-40B4-BE49-F238E27FC236}">
                <a16:creationId xmlns:a16="http://schemas.microsoft.com/office/drawing/2014/main" id="{551248A5-2A7E-8983-1E0E-710FD9820F29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2895600" y="2176463"/>
            <a:ext cx="288925" cy="2138362"/>
          </a:xfrm>
          <a:prstGeom prst="leftBrace">
            <a:avLst>
              <a:gd name="adj1" fmla="val 70139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4" name="文本框 3">
            <a:extLst>
              <a:ext uri="{FF2B5EF4-FFF2-40B4-BE49-F238E27FC236}">
                <a16:creationId xmlns:a16="http://schemas.microsoft.com/office/drawing/2014/main" id="{945CFD96-C1E3-3575-FA58-0A40E91A7BE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4525" y="4013200"/>
            <a:ext cx="178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力的示意图</a:t>
            </a:r>
          </a:p>
        </p:txBody>
      </p:sp>
      <p:sp>
        <p:nvSpPr>
          <p:cNvPr id="52235" name="AutoShape 14">
            <a:extLst>
              <a:ext uri="{FF2B5EF4-FFF2-40B4-BE49-F238E27FC236}">
                <a16:creationId xmlns:a16="http://schemas.microsoft.com/office/drawing/2014/main" id="{6E1DE75B-5AA7-77CA-35DD-95DD62DCD5E0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4981575" y="3313113"/>
            <a:ext cx="215900" cy="1922462"/>
          </a:xfrm>
          <a:prstGeom prst="leftBrace">
            <a:avLst>
              <a:gd name="adj1" fmla="val 70122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6" name="Text Box 13">
            <a:extLst>
              <a:ext uri="{FF2B5EF4-FFF2-40B4-BE49-F238E27FC236}">
                <a16:creationId xmlns:a16="http://schemas.microsoft.com/office/drawing/2014/main" id="{87928F72-ABDA-FF6A-9239-6B2723647611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97475" y="3009900"/>
            <a:ext cx="4986338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确定受力物体，力的作用点和方向</a:t>
            </a:r>
          </a:p>
        </p:txBody>
      </p:sp>
      <p:sp>
        <p:nvSpPr>
          <p:cNvPr id="52237" name="Text Box 17">
            <a:extLst>
              <a:ext uri="{FF2B5EF4-FFF2-40B4-BE49-F238E27FC236}">
                <a16:creationId xmlns:a16="http://schemas.microsoft.com/office/drawing/2014/main" id="{B93BD421-A0DB-C718-2DE8-C9866ACCE581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97475" y="3638550"/>
            <a:ext cx="4419600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沿力的方向画一条线段</a:t>
            </a:r>
          </a:p>
        </p:txBody>
      </p:sp>
      <p:sp>
        <p:nvSpPr>
          <p:cNvPr id="52238" name="Text Box 21">
            <a:extLst>
              <a:ext uri="{FF2B5EF4-FFF2-40B4-BE49-F238E27FC236}">
                <a16:creationId xmlns:a16="http://schemas.microsoft.com/office/drawing/2014/main" id="{D8C2F922-F4C6-77B1-804A-3280C5025B88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97475" y="4265613"/>
            <a:ext cx="4419600" cy="631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用箭头表示力的方向</a:t>
            </a:r>
          </a:p>
        </p:txBody>
      </p:sp>
      <p:sp>
        <p:nvSpPr>
          <p:cNvPr id="52239" name="Text Box 25">
            <a:extLst>
              <a:ext uri="{FF2B5EF4-FFF2-40B4-BE49-F238E27FC236}">
                <a16:creationId xmlns:a16="http://schemas.microsoft.com/office/drawing/2014/main" id="{93232405-DED4-63D2-F259-A26FF2CA480B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97475" y="4892675"/>
            <a:ext cx="4419600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标上力的大小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>
            <a:extLst>
              <a:ext uri="{FF2B5EF4-FFF2-40B4-BE49-F238E27FC236}">
                <a16:creationId xmlns:a16="http://schemas.microsoft.com/office/drawing/2014/main" id="{2D00DA4F-C69F-6901-3334-D545AFA44F1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8638" y="2311400"/>
            <a:ext cx="61356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</a:rPr>
              <a:t>知道如何测量力的大小；（</a:t>
            </a:r>
            <a:r>
              <a:rPr lang="zh-CN" altLang="zh-CN" sz="2800" b="1">
                <a:latin typeface="Times New Roman" panose="02020603050405020304" pitchFamily="18" charset="0"/>
              </a:rPr>
              <a:t>重点）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</a:rPr>
              <a:t>认识弹簧测力计；（</a:t>
            </a:r>
            <a:r>
              <a:rPr lang="zh-CN" altLang="zh-CN" sz="2800" b="1">
                <a:latin typeface="Times New Roman" panose="02020603050405020304" pitchFamily="18" charset="0"/>
              </a:rPr>
              <a:t>重点）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3.</a:t>
            </a:r>
            <a:r>
              <a:rPr lang="zh-CN" altLang="en-US" sz="2800" b="1">
                <a:latin typeface="Times New Roman" panose="02020603050405020304" pitchFamily="18" charset="0"/>
              </a:rPr>
              <a:t>知道怎样用图表示力。（</a:t>
            </a:r>
            <a:r>
              <a:rPr lang="zh-CN" altLang="zh-CN" sz="2800" b="1">
                <a:latin typeface="Times New Roman" panose="02020603050405020304" pitchFamily="18" charset="0"/>
              </a:rPr>
              <a:t>重点）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0963" name="TextBox 6">
            <a:extLst>
              <a:ext uri="{FF2B5EF4-FFF2-40B4-BE49-F238E27FC236}">
                <a16:creationId xmlns:a16="http://schemas.microsoft.com/office/drawing/2014/main" id="{72053A1C-2491-DCD6-C8BD-A3623017AE7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86375" y="1389063"/>
            <a:ext cx="200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40964" name="文本框 4103">
            <a:extLst>
              <a:ext uri="{FF2B5EF4-FFF2-40B4-BE49-F238E27FC236}">
                <a16:creationId xmlns:a16="http://schemas.microsoft.com/office/drawing/2014/main" id="{7BF50C17-9984-BFE0-DC79-6D69D981800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>
            <a:extLst>
              <a:ext uri="{FF2B5EF4-FFF2-40B4-BE49-F238E27FC236}">
                <a16:creationId xmlns:a16="http://schemas.microsoft.com/office/drawing/2014/main" id="{C0FAA84B-1ABA-67F8-3B2C-4E28EE22333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7777" r="1852" b="17778"/>
          <a:stretch>
            <a:fillRect/>
          </a:stretch>
        </p:blipFill>
        <p:spPr bwMode="auto">
          <a:xfrm>
            <a:off x="6605588" y="2568575"/>
            <a:ext cx="32766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2">
            <a:extLst>
              <a:ext uri="{FF2B5EF4-FFF2-40B4-BE49-F238E27FC236}">
                <a16:creationId xmlns:a16="http://schemas.microsoft.com/office/drawing/2014/main" id="{25B889CA-2456-3AD0-15E3-C313951E0F9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72288" y="56181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试比较哪个用力大？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8E00891-F289-1148-0DFF-162CC7CFEC0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9325" y="2535238"/>
            <a:ext cx="40862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弹簧测力计设计原理：</a:t>
            </a:r>
            <a:endParaRPr lang="en-US" altLang="zh-CN" sz="28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在一定范围内，弹簧受到的拉力越大，会被拉得越长。</a:t>
            </a:r>
          </a:p>
        </p:txBody>
      </p:sp>
      <p:grpSp>
        <p:nvGrpSpPr>
          <p:cNvPr id="41989" name="组合 6147">
            <a:extLst>
              <a:ext uri="{FF2B5EF4-FFF2-40B4-BE49-F238E27FC236}">
                <a16:creationId xmlns:a16="http://schemas.microsoft.com/office/drawing/2014/main" id="{1033C3EF-71E6-8651-7AE9-9C5517E29DD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9063" y="461963"/>
            <a:ext cx="2874962" cy="808037"/>
            <a:chOff x="0" y="0"/>
            <a:chExt cx="4528" cy="1275"/>
          </a:xfrm>
        </p:grpSpPr>
        <p:sp>
          <p:nvSpPr>
            <p:cNvPr id="41992" name="矩形 7">
              <a:extLst>
                <a:ext uri="{FF2B5EF4-FFF2-40B4-BE49-F238E27FC236}">
                  <a16:creationId xmlns:a16="http://schemas.microsoft.com/office/drawing/2014/main" id="{DF08EB7C-28A6-2066-DD59-035AD4D50AA5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3" name="任意多边形 16">
              <a:extLst>
                <a:ext uri="{FF2B5EF4-FFF2-40B4-BE49-F238E27FC236}">
                  <a16:creationId xmlns:a16="http://schemas.microsoft.com/office/drawing/2014/main" id="{96133102-824F-ED78-8962-9E0C2F1FCD54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4" name="矩形 17">
              <a:extLst>
                <a:ext uri="{FF2B5EF4-FFF2-40B4-BE49-F238E27FC236}">
                  <a16:creationId xmlns:a16="http://schemas.microsoft.com/office/drawing/2014/main" id="{C06B7F33-2F71-E0D4-A7EF-0405E84E3C1A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41995" name="文本框 6151">
              <a:extLst>
                <a:ext uri="{FF2B5EF4-FFF2-40B4-BE49-F238E27FC236}">
                  <a16:creationId xmlns:a16="http://schemas.microsoft.com/office/drawing/2014/main" id="{8359AF64-7B6A-3239-D998-C6066EB1FFBD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8" y="432"/>
              <a:ext cx="3650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测量力的大小</a:t>
              </a:r>
            </a:p>
          </p:txBody>
        </p:sp>
        <p:sp>
          <p:nvSpPr>
            <p:cNvPr id="41996" name="文本框 6152">
              <a:extLst>
                <a:ext uri="{FF2B5EF4-FFF2-40B4-BE49-F238E27FC236}">
                  <a16:creationId xmlns:a16="http://schemas.microsoft.com/office/drawing/2014/main" id="{0E064393-E3CF-4BC7-AD83-CE9DC9C95296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452"/>
              <a:ext cx="873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41990" name="文本框 2">
            <a:extLst>
              <a:ext uri="{FF2B5EF4-FFF2-40B4-BE49-F238E27FC236}">
                <a16:creationId xmlns:a16="http://schemas.microsoft.com/office/drawing/2014/main" id="{22945B45-1E14-00AC-AECB-2FC05AD9DAC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9325" y="1862138"/>
            <a:ext cx="7662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人们常用</a:t>
            </a:r>
            <a:r>
              <a:rPr lang="zh-CN" altLang="en-US" sz="2800">
                <a:solidFill>
                  <a:srgbClr val="F808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弹簧测力计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来测量力的大小。</a:t>
            </a:r>
          </a:p>
        </p:txBody>
      </p:sp>
      <p:sp>
        <p:nvSpPr>
          <p:cNvPr id="41991" name="文本框 4103">
            <a:extLst>
              <a:ext uri="{FF2B5EF4-FFF2-40B4-BE49-F238E27FC236}">
                <a16:creationId xmlns:a16="http://schemas.microsoft.com/office/drawing/2014/main" id="{F31C18A2-2E24-13C9-E291-3A155EAA220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>
            <a:extLst>
              <a:ext uri="{FF2B5EF4-FFF2-40B4-BE49-F238E27FC236}">
                <a16:creationId xmlns:a16="http://schemas.microsoft.com/office/drawing/2014/main" id="{1FE07967-6AD7-A681-6051-C38DF81EF51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3" b="14581"/>
          <a:stretch>
            <a:fillRect/>
          </a:stretch>
        </p:blipFill>
        <p:spPr bwMode="auto">
          <a:xfrm>
            <a:off x="6848475" y="2452688"/>
            <a:ext cx="2295525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组合 6">
            <a:extLst>
              <a:ext uri="{FF2B5EF4-FFF2-40B4-BE49-F238E27FC236}">
                <a16:creationId xmlns:a16="http://schemas.microsoft.com/office/drawing/2014/main" id="{7C82ED19-0860-51C5-F9C2-2A49493F15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008438" y="676275"/>
            <a:ext cx="4478337" cy="612775"/>
            <a:chOff x="3913" y="1178"/>
            <a:chExt cx="7052" cy="965"/>
          </a:xfrm>
        </p:grpSpPr>
        <p:sp>
          <p:nvSpPr>
            <p:cNvPr id="43026" name="文本框 7">
              <a:extLst>
                <a:ext uri="{FF2B5EF4-FFF2-40B4-BE49-F238E27FC236}">
                  <a16:creationId xmlns:a16="http://schemas.microsoft.com/office/drawing/2014/main" id="{35EFF11D-5619-851F-6803-3CC8975B6266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40" y="1261"/>
              <a:ext cx="452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认识弹簧测力计</a:t>
              </a:r>
            </a:p>
          </p:txBody>
        </p:sp>
        <p:sp>
          <p:nvSpPr>
            <p:cNvPr id="43027" name="文本框 8">
              <a:extLst>
                <a:ext uri="{FF2B5EF4-FFF2-40B4-BE49-F238E27FC236}">
                  <a16:creationId xmlns:a16="http://schemas.microsoft.com/office/drawing/2014/main" id="{1027AEAD-FF87-4719-34A3-4DBD7F05981D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4624" y="465"/>
              <a:ext cx="965" cy="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必做实验</a:t>
              </a:r>
            </a:p>
          </p:txBody>
        </p:sp>
      </p:grp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FB7C83BB-C8C5-D4B0-DB05-698C2D11499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835775" y="3846513"/>
            <a:ext cx="546100" cy="3016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0106F07-54B2-FEB3-642D-34A60A6C41D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7772400" y="3154363"/>
            <a:ext cx="206375" cy="39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2279533-9532-E2A7-BB3E-D4842610CDA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8645525" y="4262438"/>
            <a:ext cx="312738" cy="519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A6E3A87-CD6C-CFBA-9C0A-873EDC30F79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8774113" y="3138488"/>
            <a:ext cx="369887" cy="3508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文本框 9">
            <a:extLst>
              <a:ext uri="{FF2B5EF4-FFF2-40B4-BE49-F238E27FC236}">
                <a16:creationId xmlns:a16="http://schemas.microsoft.com/office/drawing/2014/main" id="{3AF98B45-2AE5-F8B5-D716-F827B2AE5E1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75575" y="2817813"/>
            <a:ext cx="769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指针</a:t>
            </a:r>
          </a:p>
        </p:txBody>
      </p:sp>
      <p:sp>
        <p:nvSpPr>
          <p:cNvPr id="10255" name="文本框 23">
            <a:extLst>
              <a:ext uri="{FF2B5EF4-FFF2-40B4-BE49-F238E27FC236}">
                <a16:creationId xmlns:a16="http://schemas.microsoft.com/office/drawing/2014/main" id="{A83D0CFE-040A-94A5-2F73-3BFC79E33DE7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74125" y="3902075"/>
            <a:ext cx="63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指针</a:t>
            </a:r>
          </a:p>
        </p:txBody>
      </p:sp>
      <p:sp>
        <p:nvSpPr>
          <p:cNvPr id="10256" name="文本框 24">
            <a:extLst>
              <a:ext uri="{FF2B5EF4-FFF2-40B4-BE49-F238E27FC236}">
                <a16:creationId xmlns:a16="http://schemas.microsoft.com/office/drawing/2014/main" id="{8490679E-F30B-7059-374C-079B1C40B99A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58263" y="2733675"/>
            <a:ext cx="63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弹簧</a:t>
            </a:r>
          </a:p>
        </p:txBody>
      </p:sp>
      <p:sp>
        <p:nvSpPr>
          <p:cNvPr id="10257" name="文本框 25">
            <a:extLst>
              <a:ext uri="{FF2B5EF4-FFF2-40B4-BE49-F238E27FC236}">
                <a16:creationId xmlns:a16="http://schemas.microsoft.com/office/drawing/2014/main" id="{70EA21A0-9130-FBCD-0C3D-B55C8615F07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81750" y="3398838"/>
            <a:ext cx="6381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刻度板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774F63E-7C95-43D0-43CC-872D8BD27C00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90763" y="1489075"/>
            <a:ext cx="4254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观察弹簧测力计的结构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5F7C8E4-531D-5F0B-6C72-0B2E867198A4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44713" y="2565400"/>
            <a:ext cx="33829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）弹簧测力计量程（量程范围）是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，分度值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5B878E-F0D1-8194-D6B2-B12E26356F1B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90763" y="3879850"/>
            <a:ext cx="104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0~5 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18A7EE4-85F8-9831-3ADE-F0DE3EE6A302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0613" y="4506913"/>
            <a:ext cx="104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0.2 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FA3AD5F-9D74-2BFF-581E-77431586D57C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44713" y="2098675"/>
            <a:ext cx="6327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）仔细观察弹簧测力计，它由什么组成？</a:t>
            </a:r>
          </a:p>
        </p:txBody>
      </p:sp>
      <p:sp>
        <p:nvSpPr>
          <p:cNvPr id="43025" name="文本框 4103">
            <a:extLst>
              <a:ext uri="{FF2B5EF4-FFF2-40B4-BE49-F238E27FC236}">
                <a16:creationId xmlns:a16="http://schemas.microsoft.com/office/drawing/2014/main" id="{1FEBA7FC-8C1A-8C19-4325-46CFB0D8A3B2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25400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6" grpId="0"/>
      <p:bldP spid="10257" grpId="0"/>
      <p:bldP spid="2" grpId="0"/>
      <p:bldP spid="3" grpId="0"/>
      <p:bldP spid="5" grpId="0"/>
      <p:bldP spid="1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4">
            <a:extLst>
              <a:ext uri="{FF2B5EF4-FFF2-40B4-BE49-F238E27FC236}">
                <a16:creationId xmlns:a16="http://schemas.microsoft.com/office/drawing/2014/main" id="{43563684-5F70-44BD-9B10-38C485867CA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7488" y="889000"/>
            <a:ext cx="7488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阅读“弹簧测力计的使用说明”</a:t>
            </a:r>
          </a:p>
        </p:txBody>
      </p:sp>
      <p:sp>
        <p:nvSpPr>
          <p:cNvPr id="19459" name="矩形 6">
            <a:extLst>
              <a:ext uri="{FF2B5EF4-FFF2-40B4-BE49-F238E27FC236}">
                <a16:creationId xmlns:a16="http://schemas.microsoft.com/office/drawing/2014/main" id="{A47B4BE1-5145-CCA6-0E17-C599D6BAFEB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4825" y="1511300"/>
            <a:ext cx="1503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使用前：</a:t>
            </a:r>
          </a:p>
        </p:txBody>
      </p:sp>
      <p:sp>
        <p:nvSpPr>
          <p:cNvPr id="19460" name="矩形 7">
            <a:extLst>
              <a:ext uri="{FF2B5EF4-FFF2-40B4-BE49-F238E27FC236}">
                <a16:creationId xmlns:a16="http://schemas.microsoft.com/office/drawing/2014/main" id="{7FFCF2B7-1F71-617E-98F0-C8EEDB4FF96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7850" y="2060575"/>
            <a:ext cx="8982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）观察弹簧测力计的“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0”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刻线（校零）、量程和分度值；</a:t>
            </a:r>
          </a:p>
        </p:txBody>
      </p:sp>
      <p:sp>
        <p:nvSpPr>
          <p:cNvPr id="19461" name="矩形 8">
            <a:extLst>
              <a:ext uri="{FF2B5EF4-FFF2-40B4-BE49-F238E27FC236}">
                <a16:creationId xmlns:a16="http://schemas.microsoft.com/office/drawing/2014/main" id="{8CC51862-F9A1-6CD2-5ABF-469F1C05C9B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47850" y="2781300"/>
            <a:ext cx="86947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）应先估测待测力的大小，一定不能超出弹簧测力计的量程；</a:t>
            </a:r>
          </a:p>
        </p:txBody>
      </p:sp>
      <p:sp>
        <p:nvSpPr>
          <p:cNvPr id="19462" name="矩形 9">
            <a:extLst>
              <a:ext uri="{FF2B5EF4-FFF2-40B4-BE49-F238E27FC236}">
                <a16:creationId xmlns:a16="http://schemas.microsoft.com/office/drawing/2014/main" id="{2472B713-FBA4-12D2-AA31-284AD578451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19288" y="4081463"/>
            <a:ext cx="8621712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）来回拉动几下弹簧，</a:t>
            </a:r>
            <a:r>
              <a:rPr lang="zh-CN" altLang="en-US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避免指针、弹簧和外壳之间的摩擦而影响测量的准确性。</a:t>
            </a:r>
          </a:p>
        </p:txBody>
      </p:sp>
      <p:sp>
        <p:nvSpPr>
          <p:cNvPr id="44039" name="文本框 4103">
            <a:extLst>
              <a:ext uri="{FF2B5EF4-FFF2-40B4-BE49-F238E27FC236}">
                <a16:creationId xmlns:a16="http://schemas.microsoft.com/office/drawing/2014/main" id="{DC88E963-A780-4430-EF7F-9051671B635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10">
            <a:extLst>
              <a:ext uri="{FF2B5EF4-FFF2-40B4-BE49-F238E27FC236}">
                <a16:creationId xmlns:a16="http://schemas.microsoft.com/office/drawing/2014/main" id="{A3EFEA9E-645C-3BBE-CEAD-48BB055DE92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6263" y="2060575"/>
            <a:ext cx="7272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要使弹簧测力计的受力方向沿轴线方向。</a:t>
            </a:r>
          </a:p>
        </p:txBody>
      </p:sp>
      <p:sp>
        <p:nvSpPr>
          <p:cNvPr id="19464" name="矩形 11">
            <a:extLst>
              <a:ext uri="{FF2B5EF4-FFF2-40B4-BE49-F238E27FC236}">
                <a16:creationId xmlns:a16="http://schemas.microsoft.com/office/drawing/2014/main" id="{94E8E438-1E78-13C3-C2F2-362A3B2B20F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90725" y="1341438"/>
            <a:ext cx="1503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测量时：</a:t>
            </a:r>
            <a:endParaRPr lang="en-US" altLang="zh-CN" sz="2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5" name="矩形 12">
            <a:extLst>
              <a:ext uri="{FF2B5EF4-FFF2-40B4-BE49-F238E27FC236}">
                <a16:creationId xmlns:a16="http://schemas.microsoft.com/office/drawing/2014/main" id="{260A0CB4-0F79-FFF3-A72C-51E3985852F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5188" y="2852738"/>
            <a:ext cx="15033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读数时：</a:t>
            </a:r>
          </a:p>
        </p:txBody>
      </p:sp>
      <p:sp>
        <p:nvSpPr>
          <p:cNvPr id="19466" name="矩形 13">
            <a:extLst>
              <a:ext uri="{FF2B5EF4-FFF2-40B4-BE49-F238E27FC236}">
                <a16:creationId xmlns:a16="http://schemas.microsoft.com/office/drawing/2014/main" id="{5995596C-FC26-6F11-A9F9-DD4A6A98349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0725" y="3429000"/>
            <a:ext cx="89185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应保持测力计处于静止或匀速直线运动状态，视线必须与刻度板垂直，记下数值和单位。</a:t>
            </a:r>
          </a:p>
        </p:txBody>
      </p:sp>
      <p:sp>
        <p:nvSpPr>
          <p:cNvPr id="45062" name="文本框 4103">
            <a:extLst>
              <a:ext uri="{FF2B5EF4-FFF2-40B4-BE49-F238E27FC236}">
                <a16:creationId xmlns:a16="http://schemas.microsoft.com/office/drawing/2014/main" id="{5384D804-6788-A5BA-DC3B-88880489542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625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6">
            <a:extLst>
              <a:ext uri="{FF2B5EF4-FFF2-40B4-BE49-F238E27FC236}">
                <a16:creationId xmlns:a16="http://schemas.microsoft.com/office/drawing/2014/main" id="{34E29680-FFB6-AD5D-AEF6-DEC9F680256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3"/>
          <a:stretch>
            <a:fillRect/>
          </a:stretch>
        </p:blipFill>
        <p:spPr bwMode="auto">
          <a:xfrm>
            <a:off x="3152775" y="2203450"/>
            <a:ext cx="996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7">
            <a:extLst>
              <a:ext uri="{FF2B5EF4-FFF2-40B4-BE49-F238E27FC236}">
                <a16:creationId xmlns:a16="http://schemas.microsoft.com/office/drawing/2014/main" id="{754CA22C-6A9D-0E04-2580-179E53D5B97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1" t="15846" r="11124"/>
          <a:stretch>
            <a:fillRect/>
          </a:stretch>
        </p:blipFill>
        <p:spPr bwMode="auto">
          <a:xfrm>
            <a:off x="7391400" y="2420938"/>
            <a:ext cx="23860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3953087-B13A-68DF-E2B1-D8725805C28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2000" y="765175"/>
            <a:ext cx="6697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弹簧测力计错误的使用方法</a:t>
            </a:r>
          </a:p>
        </p:txBody>
      </p:sp>
      <p:sp>
        <p:nvSpPr>
          <p:cNvPr id="165893" name="Text Box 10">
            <a:extLst>
              <a:ext uri="{FF2B5EF4-FFF2-40B4-BE49-F238E27FC236}">
                <a16:creationId xmlns:a16="http://schemas.microsoft.com/office/drawing/2014/main" id="{03BA7912-0E64-6ABD-EF7C-8B113F619EA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9725" y="2574925"/>
            <a:ext cx="2163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不能倒挂使用</a:t>
            </a:r>
          </a:p>
        </p:txBody>
      </p:sp>
      <p:sp>
        <p:nvSpPr>
          <p:cNvPr id="165894" name="Text Box 11">
            <a:extLst>
              <a:ext uri="{FF2B5EF4-FFF2-40B4-BE49-F238E27FC236}">
                <a16:creationId xmlns:a16="http://schemas.microsoft.com/office/drawing/2014/main" id="{6E6DD1F9-C802-3F54-0064-B3C2959AA7A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72313" y="1420813"/>
            <a:ext cx="30241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所测力没有通过弹簧中心轴线</a:t>
            </a:r>
          </a:p>
        </p:txBody>
      </p:sp>
      <p:sp>
        <p:nvSpPr>
          <p:cNvPr id="46087" name="文本框 4103">
            <a:extLst>
              <a:ext uri="{FF2B5EF4-FFF2-40B4-BE49-F238E27FC236}">
                <a16:creationId xmlns:a16="http://schemas.microsoft.com/office/drawing/2014/main" id="{6EC32413-6C6B-9F4B-7FB8-A45D0880107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188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658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  <p:tag name="KSO_WM_DIAGRAM_VIRTUALLY_FRAME" val="{&quot;height&quot;:316.2,&quot;left&quot;:156.87503937007872,&quot;top&quot;:150.75,&quot;width&quot;:625.35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  <p:tag name="KSO_WM_DIAGRAM_VIRTUALLY_FRAME" val="{&quot;height&quot;:316.2,&quot;left&quot;:156.87503937007872,&quot;top&quot;:150.75,&quot;width&quot;:625.35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  <p:tag name="KSO_WM_DIAGRAM_VIRTUALLY_FRAME" val="{&quot;height&quot;:316.2,&quot;left&quot;:156.87503937007872,&quot;top&quot;:150.75,&quot;width&quot;:625.35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  <p:tag name="KSO_WM_DIAGRAM_VIRTUALLY_FRAME" val="{&quot;height&quot;:316.2,&quot;left&quot;:156.87503937007872,&quot;top&quot;:150.75,&quot;width&quot;:625.35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  <p:tag name="KSO_WM_DIAGRAM_VIRTUALLY_FRAME" val="{&quot;height&quot;:316.2,&quot;left&quot;:156.87503937007872,&quot;top&quot;:150.75,&quot;width&quot;:625.35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  <p:tag name="KSO_WM_DIAGRAM_VIRTUALLY_FRAME" val="{&quot;height&quot;:316.2,&quot;left&quot;:156.87503937007872,&quot;top&quot;:150.75,&quot;width&quot;:625.35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  <p:tag name="KSO_WM_DIAGRAM_VIRTUALLY_FRAME" val="{&quot;height&quot;:316.2,&quot;left&quot;:156.87503937007872,&quot;top&quot;:150.75,&quot;width&quot;:625.35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  <p:tag name="KSO_WM_DIAGRAM_VIRTUALLY_FRAME" val="{&quot;height&quot;:316.2,&quot;left&quot;:156.87503937007872,&quot;top&quot;:150.75,&quot;width&quot;:625.35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  <p:tag name="KSO_WM_DIAGRAM_VIRTUALLY_FRAME" val="{&quot;height&quot;:316.2,&quot;left&quot;:156.87503937007872,&quot;top&quot;:150.75,&quot;width&quot;:625.3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  <p:tag name="KSO_WM_DIAGRAM_VIRTUALLY_FRAME" val="{&quot;height&quot;:316.2,&quot;left&quot;:156.87503937007872,&quot;top&quot;:150.75,&quot;width&quot;:625.35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  <p:tag name="KSO_WM_DIAGRAM_VIRTUALLY_FRAME" val="{&quot;height&quot;:316.2,&quot;left&quot;:156.87503937007872,&quot;top&quot;:150.75,&quot;width&quot;:625.35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  <p:tag name="KSO_WM_DIAGRAM_VIRTUALLY_FRAME" val="{&quot;height&quot;:316.2,&quot;left&quot;:156.87503937007872,&quot;top&quot;:150.75,&quot;width&quot;:625.35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  <p:tag name="KSO_WM_DIAGRAM_VIRTUALLY_FRAME" val="{&quot;height&quot;:316.2,&quot;left&quot;:156.87503937007872,&quot;top&quot;:150.75,&quot;width&quot;:625.35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  <p:tag name="KSO_WM_DIAGRAM_VIRTUALLY_FRAME" val="{&quot;height&quot;:316.2,&quot;left&quot;:156.87503937007872,&quot;top&quot;:150.75,&quot;width&quot;:625.35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  <p:tag name="KSO_WM_DIAGRAM_VIRTUALLY_FRAME" val="{&quot;height&quot;:316.2,&quot;left&quot;:156.87503937007872,&quot;top&quot;:150.75,&quot;width&quot;:625.35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  <p:tag name="KSO_WM_DIAGRAM_VIRTUALLY_FRAME" val="{&quot;height&quot;:316.2,&quot;left&quot;:156.87503937007872,&quot;top&quot;:150.75,&quot;width&quot;:625.35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  <p:tag name="KSO_WM_DIAGRAM_VIRTUALLY_FRAME" val="{&quot;height&quot;:316.2,&quot;left&quot;:156.87503937007872,&quot;top&quot;:150.75,&quot;width&quot;:625.35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  <p:tag name="KSO_WM_DIAGRAM_VIRTUALLY_FRAME" val="{&quot;height&quot;:316.2,&quot;left&quot;:156.87503937007872,&quot;top&quot;:150.75,&quot;width&quot;:625.35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  <p:tag name="KSO_WM_DIAGRAM_VIRTUALLY_FRAME" val="{&quot;height&quot;:316.2,&quot;left&quot;:156.87503937007872,&quot;top&quot;:150.75,&quot;width&quot;:625.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  <p:tag name="KSO_WM_DIAGRAM_VIRTUALLY_FRAME" val="{&quot;height&quot;:316.2,&quot;left&quot;:156.87503937007872,&quot;top&quot;:150.75,&quot;width&quot;:625.35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  <p:tag name="KSO_WM_DIAGRAM_VIRTUALLY_FRAME" val="{&quot;height&quot;:316.2,&quot;left&quot;:156.87503937007872,&quot;top&quot;:150.75,&quot;width&quot;:625.35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  <p:tag name="KSO_WM_DIAGRAM_VIRTUALLY_FRAME" val="{&quot;height&quot;:316.2,&quot;left&quot;:156.87503937007872,&quot;top&quot;:150.75,&quot;width&quot;:625.35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87.xml><?xml version="1.0" encoding="utf-8"?>
<p:tagLst xmlns:p="http://schemas.openxmlformats.org/presentationml/2006/main">
  <p:tag name="AS_UNIQUEID" val="155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20.xml><?xml version="1.0" encoding="utf-8"?>
<p:tagLst xmlns:p="http://schemas.openxmlformats.org/presentationml/2006/main">
  <p:tag name="AS_UNIQUEID" val="158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369.xml><?xml version="1.0" encoding="utf-8"?>
<p:tagLst xmlns:p="http://schemas.openxmlformats.org/presentationml/2006/main">
  <p:tag name="AS_UNIQUEID" val="16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373.xml><?xml version="1.0" encoding="utf-8"?>
<p:tagLst xmlns:p="http://schemas.openxmlformats.org/presentationml/2006/main">
  <p:tag name="AS_UNIQUEID" val="164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81.xml><?xml version="1.0" encoding="utf-8"?>
<p:tagLst xmlns:p="http://schemas.openxmlformats.org/presentationml/2006/main">
  <p:tag name="AS_UNIQUEID" val="1649"/>
</p:tagLst>
</file>

<file path=ppt/tags/tag384.xml><?xml version="1.0" encoding="utf-8"?>
<p:tagLst xmlns:p="http://schemas.openxmlformats.org/presentationml/2006/main">
  <p:tag name="AS_UNIQUEID" val="1652"/>
</p:tagLst>
</file>

<file path=ppt/tags/tag386.xml><?xml version="1.0" encoding="utf-8"?>
<p:tagLst xmlns:p="http://schemas.openxmlformats.org/presentationml/2006/main">
  <p:tag name="AS_UNIQUEID" val="16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94.xml><?xml version="1.0" encoding="utf-8"?>
<p:tagLst xmlns:p="http://schemas.openxmlformats.org/presentationml/2006/main">
  <p:tag name="AS_UNIQUEID" val="1662"/>
</p:tagLst>
</file>

<file path=ppt/tags/tag396.xml><?xml version="1.0" encoding="utf-8"?>
<p:tagLst xmlns:p="http://schemas.openxmlformats.org/presentationml/2006/main">
  <p:tag name="AS_UNIQUEID" val="16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3111</Words>
  <Application>Microsoft Office PowerPoint</Application>
  <PresentationFormat>宽屏</PresentationFormat>
  <Paragraphs>323</Paragraphs>
  <Slides>33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方正粗黑宋简体</vt:lpstr>
      <vt:lpstr>方正姚体</vt:lpstr>
      <vt:lpstr>黑体</vt:lpstr>
      <vt:lpstr>楷体</vt:lpstr>
      <vt:lpstr>思源宋体 CN</vt:lpstr>
      <vt:lpstr>SimSun</vt:lpstr>
      <vt:lpstr>SimSun</vt:lpstr>
      <vt:lpstr>微软雅黑</vt:lpstr>
      <vt:lpstr>Arial</vt:lpstr>
      <vt:lpstr>Calibri</vt:lpstr>
      <vt:lpstr>Cambria Math</vt:lpstr>
      <vt:lpstr>Times New Roman</vt:lpstr>
      <vt:lpstr>Wingdings</vt:lpstr>
      <vt:lpstr>2_自定义设计方案</vt:lpstr>
      <vt:lpstr>6_自定义设计方案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2025-04-06T21:35:45Z</cp:lastPrinted>
  <dcterms:created xsi:type="dcterms:W3CDTF">2025-04-06T21:35:45Z</dcterms:created>
  <dcterms:modified xsi:type="dcterms:W3CDTF">2025-04-22T14:05:37Z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