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embedTrueTypeFonts="1" saveSubsetFonts="1">
  <p:sldMasterIdLst>
    <p:sldMasterId id="2147483648" r:id="rId2"/>
    <p:sldMasterId id="2147483652" r:id="rId3"/>
  </p:sldMasterIdLst>
  <p:notesMasterIdLst>
    <p:notesMasterId r:id="rId4"/>
  </p:notesMasterIdLst>
  <p:handoutMasterIdLst>
    <p:handoutMasterId r:id="rId5"/>
  </p:handoutMasterIdLst>
  <p:sldIdLst>
    <p:sldId id="885" r:id="rId6"/>
    <p:sldId id="886" r:id="rId7"/>
    <p:sldId id="887" r:id="rId8"/>
    <p:sldId id="888" r:id="rId9"/>
    <p:sldId id="889" r:id="rId10"/>
    <p:sldId id="890" r:id="rId11"/>
    <p:sldId id="891" r:id="rId12"/>
    <p:sldId id="892" r:id="rId13"/>
    <p:sldId id="893" r:id="rId14"/>
    <p:sldId id="894" r:id="rId15"/>
    <p:sldId id="895" r:id="rId16"/>
    <p:sldId id="896" r:id="rId17"/>
    <p:sldId id="897" r:id="rId18"/>
    <p:sldId id="898" r:id="rId19"/>
    <p:sldId id="899" r:id="rId20"/>
    <p:sldId id="900" r:id="rId21"/>
    <p:sldId id="901" r:id="rId22"/>
    <p:sldId id="902" r:id="rId23"/>
    <p:sldId id="903" r:id="rId24"/>
    <p:sldId id="904" r:id="rId25"/>
    <p:sldId id="905" r:id="rId26"/>
    <p:sldId id="906" r:id="rId27"/>
    <p:sldId id="907" r:id="rId28"/>
    <p:sldId id="908" r:id="rId29"/>
    <p:sldId id="909" r:id="rId30"/>
    <p:sldId id="910" r:id="rId31"/>
    <p:sldId id="911" r:id="rId32"/>
    <p:sldId id="912" r:id="rId33"/>
    <p:sldId id="913" r:id="rId34"/>
  </p:sldIdLst>
  <p:sldSz cx="12192000" cy="6858000"/>
  <p:notesSz cx="6858000" cy="9144000"/>
  <p:embeddedFontLst>
    <p:embeddedFont>
      <p:font typeface="方正大标宋简体" panose="02000000000000000000" charset="-122"/>
      <p:regular r:id="rId36"/>
    </p:embeddedFont>
    <p:embeddedFont>
      <p:font typeface="方正风雅宋简体" panose="02000000000000000000" charset="-122"/>
      <p:regular r:id="rId37"/>
    </p:embeddedFont>
    <p:embeddedFont>
      <p:font typeface="黑体" panose="02010609060101010101" charset="-122"/>
      <p:regular r:id="rId38"/>
    </p:embeddedFont>
    <p:embeddedFont>
      <p:font typeface="华文楷体" panose="02010600040101010101" pitchFamily="2" charset="-122"/>
      <p:regular r:id="rId39"/>
    </p:embeddedFont>
    <p:embeddedFont>
      <p:font typeface="微软雅黑" panose="020B0503020204020204" charset="-122"/>
      <p:regular r:id="rId40"/>
    </p:embeddedFont>
    <p:embeddedFont>
      <p:font typeface="Calibri" panose="020F0502020204030204" charset="0"/>
      <p:regular r:id="rId41"/>
      <p:bold r:id="rId42"/>
      <p:italic r:id="rId43"/>
      <p:boldItalic r:id="rId44"/>
    </p:embeddedFont>
    <p:embeddedFont>
      <p:font typeface="楷体" panose="02010609060101010101" charset="-122"/>
      <p:regular r:id="rId45"/>
    </p:embeddedFont>
  </p:embeddedFontLst>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86" userDrawn="1">
          <p15:clr>
            <a:srgbClr val="A4A3A4"/>
          </p15:clr>
        </p15:guide>
        <p15:guide id="2" pos="3972" userDrawn="1">
          <p15:clr>
            <a:srgbClr val="A4A3A4"/>
          </p15:clr>
        </p15:guide>
      </p15:sldGuideLst>
    </p:ext>
  </p:extLst>
</p:presentation>
</file>

<file path=ppt/commentAuthors.xml><?xml version="1.0" encoding="utf-8"?>
<p:cmAuthorLst xmlns:p="http://schemas.openxmlformats.org/presentationml/2006/main">
  <p:cmAuthor id="1" name="作者" initials="作" lastIdx="0" clrIdx="1"/>
  <p:cmAuthor id="2" name="xjj" initials="x" lastIdx="0" clrIdx="1"/>
  <p:cmAuthor id="3" name="lenovo" initials="l" lastIdx="0" clrIdx="2"/>
  <p:cmAuthor id="4" name="admin" initials="a" lastIdx="0" clrIdx="3"/>
  <p:cmAuthor id="5" name="Administrator" initials="A" lastIdx="0" clrIdx="4"/>
  <p:cmAuthor id="6" name="夏风sunny" initials="夏" lastIdx="0" clrIdx="5"/>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3786"/>
        <p:guide pos="3972"/>
      </p:guideLst>
    </p:cSldViewPr>
  </p:slideViewPr>
  <p:notesTextViewPr>
    <p:cViewPr>
      <p:scale>
        <a:sx n="3" d="2"/>
        <a:sy n="3" d="2"/>
      </p:scale>
      <p:origin x="0" y="0"/>
    </p:cViewPr>
  </p:notesTextViewPr>
  <p:notesViewPr>
    <p:cSldViewPr>
      <p:cViewPr>
        <p:scale>
          <a:sx n="1" d="100"/>
          <a:sy n="1" d="100"/>
        </p:scale>
        <p:origin x="0" y="0"/>
      </p:cViewPr>
    </p:cSldViewPr>
  </p:notesViewPr>
  <p:gridSpacing cx="72000" cy="720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tags" Target="tags/tag265.xml" /><Relationship Id="rId36" Type="http://schemas.openxmlformats.org/officeDocument/2006/relationships/font" Target="fonts/font1.fntdata" /><Relationship Id="rId37" Type="http://schemas.openxmlformats.org/officeDocument/2006/relationships/font" Target="fonts/font2.fntdata" /><Relationship Id="rId38" Type="http://schemas.openxmlformats.org/officeDocument/2006/relationships/font" Target="fonts/font3.fntdata" /><Relationship Id="rId39" Type="http://schemas.openxmlformats.org/officeDocument/2006/relationships/font" Target="fonts/font4.fntdata" /><Relationship Id="rId4" Type="http://schemas.openxmlformats.org/officeDocument/2006/relationships/notesMaster" Target="notesMasters/notesMaster1.xml" /><Relationship Id="rId40" Type="http://schemas.openxmlformats.org/officeDocument/2006/relationships/font" Target="fonts/font5.fntdata" /><Relationship Id="rId41" Type="http://schemas.openxmlformats.org/officeDocument/2006/relationships/font" Target="fonts/font6.fntdata" /><Relationship Id="rId42" Type="http://schemas.openxmlformats.org/officeDocument/2006/relationships/font" Target="fonts/font7.fntdata" /><Relationship Id="rId43" Type="http://schemas.openxmlformats.org/officeDocument/2006/relationships/font" Target="fonts/font8.fntdata" /><Relationship Id="rId44" Type="http://schemas.openxmlformats.org/officeDocument/2006/relationships/font" Target="fonts/font9.fntdata" /><Relationship Id="rId45" Type="http://schemas.openxmlformats.org/officeDocument/2006/relationships/font" Target="fonts/font10.fntdata"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
            </a:fld>
            <a:endParaRPr lang="zh-CN" altLang="en-US" strike="noStrike" noProof="1"/>
          </a:p>
        </p:txBody>
      </p:sp>
      <p:sp>
        <p:nvSpPr>
          <p:cNvPr id="13316" name="幻灯片图像占位符 3"/>
          <p:cNvSpPr>
            <a:spLocks noGrp="1" noRot="1" noChangeAspect="1"/>
          </p:cNvSpPr>
          <p:nvPr>
            <p:ph type="sldImg" idx="6"/>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idx="7"/>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p:nvPr>
            <p:ph type="sldImg"/>
          </p:nvPr>
        </p:nvSpPr>
        <p:spPr/>
      </p:sp>
      <p:sp>
        <p:nvSpPr>
          <p:cNvPr id="3" name="文本占位符 2"/>
          <p:cNvSpPr txBox="1"/>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p:nvPr>
            <p:ph type="sldImg"/>
          </p:nvPr>
        </p:nvSpPr>
        <p:spPr/>
      </p:sp>
      <p:sp>
        <p:nvSpPr>
          <p:cNvPr id="3" name="文本占位符 2"/>
          <p:cNvSpPr txBox="1"/>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p:cNvSpPr>
          <p:nvPr>
            <p:ph type="sldImg"/>
          </p:nvPr>
        </p:nvSpPr>
        <p:spPr/>
      </p:sp>
      <p:sp>
        <p:nvSpPr>
          <p:cNvPr id="3" name="文本占位符 2"/>
          <p:cNvSpPr txBox="1">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p:cNvSpPr>
          <p:nvPr>
            <p:ph type="sldImg"/>
          </p:nvPr>
        </p:nvSpPr>
        <p:spPr/>
      </p:sp>
      <p:sp>
        <p:nvSpPr>
          <p:cNvPr id="3" name="文本占位符 2"/>
          <p:cNvSpPr txBox="1">
            <a:spLocks noGrp="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image" Target="../media/image1.png" /><Relationship Id="rId4" Type="http://schemas.openxmlformats.org/officeDocument/2006/relationships/tags" Target="../tags/tag3.xml" /><Relationship Id="rId5"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4.xml" /><Relationship Id="rId2" Type="http://schemas.openxmlformats.org/officeDocument/2006/relationships/image" Target="../media/image2.png" /><Relationship Id="rId3" Type="http://schemas.openxmlformats.org/officeDocument/2006/relationships/tags" Target="../tags/tag5.xml"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image" Target="../media/image1.png" /><Relationship Id="rId4" Type="http://schemas.openxmlformats.org/officeDocument/2006/relationships/tags" Target="../tags/tag8.xml" /><Relationship Id="rId5"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image" Target="../media/image2.png" /><Relationship Id="rId3" Type="http://schemas.openxmlformats.org/officeDocument/2006/relationships/tags" Target="../tags/tag10.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sp>
        <p:nvSpPr>
          <p:cNvPr id="10" name="文本框 9"/>
          <p:cNvSpPr txBox="1"/>
          <p:nvPr userDrawn="1">
            <p:custDataLst>
              <p:tags r:id="rId1"/>
            </p:custDataLst>
          </p:nvPr>
        </p:nvSpPr>
        <p:spPr>
          <a:xfrm>
            <a:off x="207748" y="47631"/>
            <a:ext cx="2401570" cy="460375"/>
          </a:xfrm>
          <a:prstGeom prst="rect">
            <a:avLst/>
          </a:prstGeom>
          <a:noFill/>
        </p:spPr>
        <p:txBody>
          <a:bodyPr wrap="none" rtlCol="0" anchor="t">
            <a:spAutoFit/>
          </a:bodyPr>
          <a:lstStyle/>
          <a:p>
            <a:pPr lvl="0" algn="l">
              <a:buClrTx/>
              <a:buSzTx/>
              <a:buFontTx/>
            </a:pPr>
            <a:r>
              <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rPr>
              <a:t>第</a:t>
            </a:r>
            <a:r>
              <a:rPr lang="zh-CN" altLang="en-US" sz="2400" b="1">
                <a:solidFill>
                  <a:schemeClr val="tx1"/>
                </a:solidFill>
                <a:latin typeface="Times New Roman" panose="02020603050405020304" charset="0"/>
                <a:ea typeface="方正大标宋简体" panose="02000000000000000000" charset="-122"/>
                <a:cs typeface="Times New Roman" panose="02020603050405020304" charset="0"/>
                <a:sym typeface="+mn-ea"/>
              </a:rPr>
              <a:t>二节</a:t>
            </a:r>
            <a:r>
              <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rPr>
              <a:t> 力的合成</a:t>
            </a:r>
            <a:endPar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endParaRPr>
          </a:p>
        </p:txBody>
      </p:sp>
      <p:sp>
        <p:nvSpPr>
          <p:cNvPr id="11" name="矩形 10"/>
          <p:cNvSpPr/>
          <p:nvPr userDrawn="1">
            <p:custDataLst>
              <p:tags r:id="rId2"/>
            </p:custDataLst>
          </p:nvPr>
        </p:nvSpPr>
        <p:spPr>
          <a:xfrm>
            <a:off x="73025" y="508000"/>
            <a:ext cx="12037695" cy="6250305"/>
          </a:xfrm>
          <a:prstGeom prst="rect">
            <a:avLst/>
          </a:prstGeom>
          <a:solidFill>
            <a:schemeClr val="bg1">
              <a:alpha val="80000"/>
            </a:schemeClr>
          </a:solidFill>
          <a:ln w="22225">
            <a:noFill/>
          </a:ln>
          <a:effectLst>
            <a:outerShdw blurRad="203200" dist="1016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p:cNvSpPr txBox="1"/>
          <p:nvPr userDrawn="1"/>
        </p:nvSpPr>
        <p:spPr>
          <a:xfrm>
            <a:off x="9596755" y="-5080"/>
            <a:ext cx="2595245" cy="460375"/>
          </a:xfrm>
          <a:prstGeom prst="rect">
            <a:avLst/>
          </a:prstGeom>
          <a:noFill/>
        </p:spPr>
        <p:txBody>
          <a:bodyPr wrap="square" rtlCol="0">
            <a:spAutoFit/>
          </a:bodyPr>
          <a:lstStyle/>
          <a:p>
            <a:r>
              <a:rPr lang="zh-CN" altLang="en-US" sz="2400" b="1">
                <a:solidFill>
                  <a:srgbClr val="DA251D"/>
                </a:solidFill>
                <a:latin typeface="方正大标宋简体" panose="02000000000000000000" charset="-122"/>
                <a:ea typeface="方正大标宋简体" panose="02000000000000000000" charset="-122"/>
              </a:rPr>
              <a:t>情境题</a:t>
            </a:r>
            <a:r>
              <a:rPr lang="zh-CN" altLang="en-US" b="1">
                <a:solidFill>
                  <a:srgbClr val="DA251D"/>
                </a:solidFill>
                <a:latin typeface="方正大标宋简体" panose="02000000000000000000" charset="-122"/>
                <a:ea typeface="方正大标宋简体" panose="02000000000000000000" charset="-122"/>
              </a:rPr>
              <a:t>与中考新考法</a:t>
            </a:r>
            <a:endParaRPr lang="zh-CN" altLang="en-US" b="1">
              <a:solidFill>
                <a:srgbClr val="DA251D"/>
              </a:solidFill>
              <a:latin typeface="方正大标宋简体" panose="02000000000000000000" charset="-122"/>
              <a:ea typeface="方正大标宋简体" panose="02000000000000000000" charset="-122"/>
            </a:endParaRPr>
          </a:p>
        </p:txBody>
      </p:sp>
      <p:pic>
        <p:nvPicPr>
          <p:cNvPr id="13" name="图片 12"/>
          <p:cNvPicPr>
            <a:picLocks noChangeAspect="1"/>
          </p:cNvPicPr>
          <p:nvPr userDrawn="1">
            <p:custDataLst>
              <p:tags r:id="rId4"/>
            </p:custDataLst>
          </p:nvPr>
        </p:nvPicPr>
        <p:blipFill>
          <a:blip r:embed="rId3">
            <a:extLst>
              <a:ext uri="{28A0092B-C50C-407E-A947-70E740481C1C}">
                <a14:useLocalDpi xmlns:a14="http://schemas.microsoft.com/office/drawing/2010/main" val="0"/>
              </a:ext>
            </a:extLst>
          </a:blip>
          <a:srcRect l="11089"/>
          <a:stretch>
            <a:fillRect/>
          </a:stretch>
        </p:blipFill>
        <p:spPr>
          <a:xfrm>
            <a:off x="9129395" y="0"/>
            <a:ext cx="715662" cy="522000"/>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自定义版式">
    <p:spTree>
      <p:nvGrpSpPr>
        <p:cNvPr id="1" name=""/>
        <p:cNvGrpSpPr/>
        <p:nvPr/>
      </p:nvGrpSpPr>
      <p:grpSpPr>
        <a:xfrm>
          <a:off x="0" y="0"/>
          <a:ext cx="0" cy="0"/>
        </a:xfrm>
      </p:grpSpPr>
      <p:grpSp>
        <p:nvGrpSpPr>
          <p:cNvPr id="3" name="组合 2"/>
          <p:cNvGrpSpPr/>
          <p:nvPr userDrawn="1"/>
        </p:nvGrpSpPr>
        <p:grpSpPr>
          <a:xfrm>
            <a:off x="660400" y="617855"/>
            <a:ext cx="10990580" cy="5844540"/>
            <a:chOff x="1040" y="973"/>
            <a:chExt cx="17308" cy="9204"/>
          </a:xfrm>
        </p:grpSpPr>
        <p:sp>
          <p:nvSpPr>
            <p:cNvPr id="7" name="矩形 6"/>
            <p:cNvSpPr/>
            <p:nvPr>
              <p:custDataLst>
                <p:tags r:id="rId1"/>
              </p:custDataLst>
            </p:nvPr>
          </p:nvSpPr>
          <p:spPr>
            <a:xfrm>
              <a:off x="1040" y="973"/>
              <a:ext cx="17309" cy="9205"/>
            </a:xfrm>
            <a:prstGeom prst="rect">
              <a:avLst/>
            </a:prstGeom>
            <a:solidFill>
              <a:schemeClr val="bg1">
                <a:alpha val="80000"/>
              </a:schemeClr>
            </a:solidFill>
            <a:ln w="22225">
              <a:noFill/>
            </a:ln>
            <a:effectLst>
              <a:outerShdw blurRad="203200" dist="1016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pic>
          <p:nvPicPr>
            <p:cNvPr id="14" name="图片 13"/>
            <p:cNvPicPr>
              <a:picLocks noChangeAspect="1"/>
            </p:cNvPicPr>
            <p:nvPr userDrawn="1">
              <p:custDataLst>
                <p:tags r:id="rId3"/>
              </p:custDataLst>
            </p:nvPr>
          </p:nvPicPr>
          <p:blipFill>
            <a:blip r:embed="rId2">
              <a:clrChange>
                <a:clrFrom>
                  <a:srgbClr val="FFFFFF">
                    <a:alpha val="100000"/>
                  </a:srgbClr>
                </a:clrFrom>
                <a:clrTo>
                  <a:srgbClr val="FFFFFF">
                    <a:alpha val="100000"/>
                    <a:alpha val="0"/>
                  </a:srgbClr>
                </a:clrTo>
              </a:clrChange>
            </a:blip>
            <a:stretch>
              <a:fillRect/>
            </a:stretch>
          </p:blipFill>
          <p:spPr>
            <a:xfrm>
              <a:off x="2348" y="1729"/>
              <a:ext cx="14505" cy="7482"/>
            </a:xfrm>
            <a:prstGeom prst="rect">
              <a:avLst/>
            </a:prstGeom>
          </p:spPr>
        </p:pic>
      </p:gr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sp>
        <p:nvSpPr>
          <p:cNvPr id="10" name="文本框 9"/>
          <p:cNvSpPr txBox="1"/>
          <p:nvPr userDrawn="1">
            <p:custDataLst>
              <p:tags r:id="rId1"/>
            </p:custDataLst>
          </p:nvPr>
        </p:nvSpPr>
        <p:spPr>
          <a:xfrm>
            <a:off x="207748" y="47631"/>
            <a:ext cx="2401570" cy="460375"/>
          </a:xfrm>
          <a:prstGeom prst="rect">
            <a:avLst/>
          </a:prstGeom>
          <a:noFill/>
        </p:spPr>
        <p:txBody>
          <a:bodyPr wrap="none" rtlCol="0" anchor="t">
            <a:spAutoFit/>
          </a:bodyPr>
          <a:lstStyle/>
          <a:p>
            <a:pPr lvl="0" algn="l">
              <a:buClrTx/>
              <a:buSzTx/>
              <a:buFontTx/>
            </a:pPr>
            <a:r>
              <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rPr>
              <a:t>第</a:t>
            </a:r>
            <a:r>
              <a:rPr lang="zh-CN" altLang="en-US" sz="2400" b="1">
                <a:solidFill>
                  <a:schemeClr val="tx1"/>
                </a:solidFill>
                <a:latin typeface="Times New Roman" panose="02020603050405020304" charset="0"/>
                <a:ea typeface="方正大标宋简体" panose="02000000000000000000" charset="-122"/>
                <a:cs typeface="Times New Roman" panose="02020603050405020304" charset="0"/>
                <a:sym typeface="+mn-ea"/>
              </a:rPr>
              <a:t>二节</a:t>
            </a:r>
            <a:r>
              <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rPr>
              <a:t> 力的合成</a:t>
            </a:r>
            <a:endParaRPr lang="zh-CN" sz="2400" b="1">
              <a:solidFill>
                <a:schemeClr val="tx1"/>
              </a:solidFill>
              <a:latin typeface="Times New Roman" panose="02020603050405020304" charset="0"/>
              <a:ea typeface="方正大标宋简体" panose="02000000000000000000" charset="-122"/>
              <a:cs typeface="Times New Roman" panose="02020603050405020304" charset="0"/>
              <a:sym typeface="+mn-ea"/>
            </a:endParaRPr>
          </a:p>
        </p:txBody>
      </p:sp>
      <p:sp>
        <p:nvSpPr>
          <p:cNvPr id="11" name="矩形 10"/>
          <p:cNvSpPr/>
          <p:nvPr userDrawn="1">
            <p:custDataLst>
              <p:tags r:id="rId2"/>
            </p:custDataLst>
          </p:nvPr>
        </p:nvSpPr>
        <p:spPr>
          <a:xfrm>
            <a:off x="73025" y="508000"/>
            <a:ext cx="12037695" cy="6250305"/>
          </a:xfrm>
          <a:prstGeom prst="rect">
            <a:avLst/>
          </a:prstGeom>
          <a:solidFill>
            <a:schemeClr val="bg1">
              <a:alpha val="80000"/>
            </a:schemeClr>
          </a:solidFill>
          <a:ln w="22225">
            <a:noFill/>
          </a:ln>
          <a:effectLst>
            <a:outerShdw blurRad="203200" dist="1016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p:cNvSpPr txBox="1"/>
          <p:nvPr userDrawn="1"/>
        </p:nvSpPr>
        <p:spPr>
          <a:xfrm>
            <a:off x="9596755" y="-5080"/>
            <a:ext cx="2595245" cy="460375"/>
          </a:xfrm>
          <a:prstGeom prst="rect">
            <a:avLst/>
          </a:prstGeom>
          <a:noFill/>
        </p:spPr>
        <p:txBody>
          <a:bodyPr wrap="square" rtlCol="0">
            <a:spAutoFit/>
          </a:bodyPr>
          <a:lstStyle/>
          <a:p>
            <a:r>
              <a:rPr lang="zh-CN" altLang="en-US" sz="2400" b="1">
                <a:solidFill>
                  <a:srgbClr val="DA251D"/>
                </a:solidFill>
                <a:latin typeface="方正大标宋简体" panose="02000000000000000000" charset="-122"/>
                <a:ea typeface="方正大标宋简体" panose="02000000000000000000" charset="-122"/>
              </a:rPr>
              <a:t>情境题</a:t>
            </a:r>
            <a:r>
              <a:rPr lang="zh-CN" altLang="en-US" sz="1800" b="1">
                <a:solidFill>
                  <a:srgbClr val="DA251D"/>
                </a:solidFill>
                <a:latin typeface="方正大标宋简体" panose="02000000000000000000" charset="-122"/>
                <a:ea typeface="方正大标宋简体" panose="02000000000000000000" charset="-122"/>
              </a:rPr>
              <a:t>与中考新考法</a:t>
            </a:r>
            <a:endParaRPr lang="zh-CN" altLang="en-US" sz="1800" b="1">
              <a:solidFill>
                <a:srgbClr val="DA251D"/>
              </a:solidFill>
              <a:latin typeface="方正大标宋简体" panose="02000000000000000000" charset="-122"/>
              <a:ea typeface="方正大标宋简体" panose="02000000000000000000" charset="-122"/>
            </a:endParaRPr>
          </a:p>
        </p:txBody>
      </p:sp>
      <p:pic>
        <p:nvPicPr>
          <p:cNvPr id="13" name="图片 12"/>
          <p:cNvPicPr>
            <a:picLocks noChangeAspect="1"/>
          </p:cNvPicPr>
          <p:nvPr userDrawn="1">
            <p:custDataLst>
              <p:tags r:id="rId4"/>
            </p:custDataLst>
          </p:nvPr>
        </p:nvPicPr>
        <p:blipFill>
          <a:blip r:embed="rId3">
            <a:extLst>
              <a:ext uri="{28A0092B-C50C-407E-A947-70E740481C1C}">
                <a14:useLocalDpi xmlns:a14="http://schemas.microsoft.com/office/drawing/2010/main" val="0"/>
              </a:ext>
            </a:extLst>
          </a:blip>
          <a:srcRect l="11089"/>
          <a:stretch>
            <a:fillRect/>
          </a:stretch>
        </p:blipFill>
        <p:spPr>
          <a:xfrm>
            <a:off x="9129395" y="0"/>
            <a:ext cx="715662" cy="522000"/>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自定义版式">
    <p:spTree>
      <p:nvGrpSpPr>
        <p:cNvPr id="1" name=""/>
        <p:cNvGrpSpPr/>
        <p:nvPr/>
      </p:nvGrpSpPr>
      <p:grpSpPr>
        <a:xfrm>
          <a:off x="0" y="0"/>
          <a:ext cx="0" cy="0"/>
        </a:xfrm>
      </p:grpSpPr>
      <p:grpSp>
        <p:nvGrpSpPr>
          <p:cNvPr id="3" name="组合 2"/>
          <p:cNvGrpSpPr/>
          <p:nvPr userDrawn="1"/>
        </p:nvGrpSpPr>
        <p:grpSpPr>
          <a:xfrm>
            <a:off x="660400" y="617855"/>
            <a:ext cx="10990580" cy="5844540"/>
            <a:chOff x="1040" y="973"/>
            <a:chExt cx="17308" cy="9204"/>
          </a:xfrm>
        </p:grpSpPr>
        <p:sp>
          <p:nvSpPr>
            <p:cNvPr id="7" name="矩形 6"/>
            <p:cNvSpPr/>
            <p:nvPr>
              <p:custDataLst>
                <p:tags r:id="rId1"/>
              </p:custDataLst>
            </p:nvPr>
          </p:nvSpPr>
          <p:spPr>
            <a:xfrm>
              <a:off x="1040" y="973"/>
              <a:ext cx="17309" cy="9205"/>
            </a:xfrm>
            <a:prstGeom prst="rect">
              <a:avLst/>
            </a:prstGeom>
            <a:solidFill>
              <a:schemeClr val="bg1">
                <a:alpha val="80000"/>
              </a:schemeClr>
            </a:solidFill>
            <a:ln w="22225">
              <a:noFill/>
            </a:ln>
            <a:effectLst>
              <a:outerShdw blurRad="203200" dist="1016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pic>
          <p:nvPicPr>
            <p:cNvPr id="14" name="图片 13"/>
            <p:cNvPicPr>
              <a:picLocks noChangeAspect="1"/>
            </p:cNvPicPr>
            <p:nvPr userDrawn="1">
              <p:custDataLst>
                <p:tags r:id="rId3"/>
              </p:custDataLst>
            </p:nvPr>
          </p:nvPicPr>
          <p:blipFill>
            <a:blip r:embed="rId2">
              <a:clrChange>
                <a:clrFrom>
                  <a:srgbClr val="FFFFFF">
                    <a:alpha val="100000"/>
                  </a:srgbClr>
                </a:clrFrom>
                <a:clrTo>
                  <a:srgbClr val="FFFFFF">
                    <a:alpha val="100000"/>
                    <a:alpha val="0"/>
                  </a:srgbClr>
                </a:clrTo>
              </a:clrChange>
            </a:blip>
            <a:stretch>
              <a:fillRect/>
            </a:stretch>
          </p:blipFill>
          <p:spPr>
            <a:xfrm>
              <a:off x="2348" y="1729"/>
              <a:ext cx="14505" cy="7482"/>
            </a:xfrm>
            <a:prstGeom prst="rect">
              <a:avLst/>
            </a:prstGeom>
          </p:spPr>
        </p:pic>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file:///D:\qq&#25991;&#20214;\712321467\Image\C2C\Image2\%7b75232B38-A165-1FB7-499C-2E1C792CACB5%7d.png" TargetMode="External" /><Relationship Id="rId5" Type="http://schemas.openxmlformats.org/officeDocument/2006/relationships/image" Target="../media/image3.png"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image" Target="file:///D:\qq&#25991;&#20214;\712321467\Image\C2C\Image2\%7b75232B38-A165-1FB7-499C-2E1C792CACB5%7d.png" TargetMode="External" /><Relationship Id="rId5" Type="http://schemas.openxmlformats.org/officeDocument/2006/relationships/image" Target="../media/image3.png" /><Relationship Id="rId6"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5"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599565"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0965"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165"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696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5"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ransition/>
  <p:timing/>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599565"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0965"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165"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696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tags" Target="../tags/tag1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jpeg" /><Relationship Id="rId3" Type="http://schemas.openxmlformats.org/officeDocument/2006/relationships/tags" Target="../tags/tag8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84.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tags" Target="../tags/tag85.xml" /><Relationship Id="rId6" Type="http://schemas.openxmlformats.org/officeDocument/2006/relationships/tags" Target="../tags/tag86.xml" /><Relationship Id="rId7" Type="http://schemas.openxmlformats.org/officeDocument/2006/relationships/image" Target="../media/image19.png" /><Relationship Id="rId8" Type="http://schemas.openxmlformats.org/officeDocument/2006/relationships/image" Target="../media/image20.svg" /><Relationship Id="rId9" Type="http://schemas.openxmlformats.org/officeDocument/2006/relationships/tags" Target="../tags/tag8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8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97.xml" /><Relationship Id="rId11" Type="http://schemas.openxmlformats.org/officeDocument/2006/relationships/tags" Target="../tags/tag98.xml" /><Relationship Id="rId12" Type="http://schemas.openxmlformats.org/officeDocument/2006/relationships/tags" Target="../tags/tag99.xml" /><Relationship Id="rId13" Type="http://schemas.openxmlformats.org/officeDocument/2006/relationships/tags" Target="../tags/tag100.xml" /><Relationship Id="rId14" Type="http://schemas.openxmlformats.org/officeDocument/2006/relationships/tags" Target="../tags/tag101.xml" /><Relationship Id="rId15" Type="http://schemas.openxmlformats.org/officeDocument/2006/relationships/tags" Target="../tags/tag102.xml" /><Relationship Id="rId16" Type="http://schemas.openxmlformats.org/officeDocument/2006/relationships/tags" Target="../tags/tag103.xml" /><Relationship Id="rId17" Type="http://schemas.openxmlformats.org/officeDocument/2006/relationships/tags" Target="../tags/tag104.xml" /><Relationship Id="rId18" Type="http://schemas.openxmlformats.org/officeDocument/2006/relationships/tags" Target="../tags/tag105.xml" /><Relationship Id="rId19" Type="http://schemas.openxmlformats.org/officeDocument/2006/relationships/tags" Target="../tags/tag106.xml" /><Relationship Id="rId2" Type="http://schemas.openxmlformats.org/officeDocument/2006/relationships/tags" Target="../tags/tag89.xml" /><Relationship Id="rId20" Type="http://schemas.openxmlformats.org/officeDocument/2006/relationships/tags" Target="../tags/tag107.xml" /><Relationship Id="rId21" Type="http://schemas.openxmlformats.org/officeDocument/2006/relationships/tags" Target="../tags/tag108.xml" /><Relationship Id="rId22" Type="http://schemas.openxmlformats.org/officeDocument/2006/relationships/tags" Target="../tags/tag109.xml" /><Relationship Id="rId23" Type="http://schemas.openxmlformats.org/officeDocument/2006/relationships/tags" Target="../tags/tag110.xml" /><Relationship Id="rId24" Type="http://schemas.openxmlformats.org/officeDocument/2006/relationships/tags" Target="../tags/tag111.xml" /><Relationship Id="rId25" Type="http://schemas.openxmlformats.org/officeDocument/2006/relationships/tags" Target="../tags/tag112.xml" /><Relationship Id="rId26" Type="http://schemas.openxmlformats.org/officeDocument/2006/relationships/tags" Target="../tags/tag113.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tags" Target="../tags/tag95.xml" /><Relationship Id="rId9" Type="http://schemas.openxmlformats.org/officeDocument/2006/relationships/tags" Target="../tags/tag9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tags" Target="../tags/tag116.xml" /><Relationship Id="rId7" Type="http://schemas.openxmlformats.org/officeDocument/2006/relationships/tags" Target="../tags/tag11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1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26.xml" /><Relationship Id="rId11" Type="http://schemas.openxmlformats.org/officeDocument/2006/relationships/tags" Target="../tags/tag127.xml" /><Relationship Id="rId12" Type="http://schemas.openxmlformats.org/officeDocument/2006/relationships/tags" Target="../tags/tag128.xml" /><Relationship Id="rId13" Type="http://schemas.openxmlformats.org/officeDocument/2006/relationships/tags" Target="../tags/tag129.xml" /><Relationship Id="rId14" Type="http://schemas.openxmlformats.org/officeDocument/2006/relationships/tags" Target="../tags/tag130.xml" /><Relationship Id="rId15" Type="http://schemas.openxmlformats.org/officeDocument/2006/relationships/tags" Target="../tags/tag131.xml" /><Relationship Id="rId16" Type="http://schemas.openxmlformats.org/officeDocument/2006/relationships/tags" Target="../tags/tag132.xml" /><Relationship Id="rId17" Type="http://schemas.openxmlformats.org/officeDocument/2006/relationships/tags" Target="../tags/tag133.xml" /><Relationship Id="rId18" Type="http://schemas.openxmlformats.org/officeDocument/2006/relationships/tags" Target="../tags/tag134.xml" /><Relationship Id="rId19" Type="http://schemas.openxmlformats.org/officeDocument/2006/relationships/tags" Target="../tags/tag135.xml" /><Relationship Id="rId2" Type="http://schemas.openxmlformats.org/officeDocument/2006/relationships/notesSlide" Target="../notesSlides/notesSlide4.xml" /><Relationship Id="rId20" Type="http://schemas.openxmlformats.org/officeDocument/2006/relationships/tags" Target="../tags/tag136.xml" /><Relationship Id="rId21" Type="http://schemas.openxmlformats.org/officeDocument/2006/relationships/tags" Target="../tags/tag137.xml" /><Relationship Id="rId22" Type="http://schemas.openxmlformats.org/officeDocument/2006/relationships/tags" Target="../tags/tag138.xml" /><Relationship Id="rId23" Type="http://schemas.openxmlformats.org/officeDocument/2006/relationships/tags" Target="../tags/tag139.xml" /><Relationship Id="rId24" Type="http://schemas.openxmlformats.org/officeDocument/2006/relationships/tags" Target="../tags/tag140.xml" /><Relationship Id="rId25" Type="http://schemas.openxmlformats.org/officeDocument/2006/relationships/tags" Target="../tags/tag141.xml" /><Relationship Id="rId26" Type="http://schemas.openxmlformats.org/officeDocument/2006/relationships/tags" Target="../tags/tag142.xml" /><Relationship Id="rId27" Type="http://schemas.openxmlformats.org/officeDocument/2006/relationships/tags" Target="../tags/tag143.xml" /><Relationship Id="rId28" Type="http://schemas.openxmlformats.org/officeDocument/2006/relationships/image" Target="../media/image23.png" /><Relationship Id="rId3" Type="http://schemas.openxmlformats.org/officeDocument/2006/relationships/tags" Target="../tags/tag119.xml" /><Relationship Id="rId4" Type="http://schemas.openxmlformats.org/officeDocument/2006/relationships/tags" Target="../tags/tag120.xml" /><Relationship Id="rId5" Type="http://schemas.openxmlformats.org/officeDocument/2006/relationships/tags" Target="../tags/tag121.xml" /><Relationship Id="rId6" Type="http://schemas.openxmlformats.org/officeDocument/2006/relationships/tags" Target="../tags/tag122.xml" /><Relationship Id="rId7" Type="http://schemas.openxmlformats.org/officeDocument/2006/relationships/tags" Target="../tags/tag123.xml" /><Relationship Id="rId8" Type="http://schemas.openxmlformats.org/officeDocument/2006/relationships/tags" Target="../tags/tag124.xml" /><Relationship Id="rId9" Type="http://schemas.openxmlformats.org/officeDocument/2006/relationships/tags" Target="../tags/tag12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image" Target="../media/image9.png" /><Relationship Id="rId6" Type="http://schemas.openxmlformats.org/officeDocument/2006/relationships/image" Target="../media/image10.svg" /><Relationship Id="rId7" Type="http://schemas.openxmlformats.org/officeDocument/2006/relationships/tags" Target="../tags/tag14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tags" Target="../tags/tag151.xml" /><Relationship Id="rId6" Type="http://schemas.openxmlformats.org/officeDocument/2006/relationships/image" Target="../media/image24.png" /><Relationship Id="rId7" Type="http://schemas.openxmlformats.org/officeDocument/2006/relationships/image" Target="../media/image25.sv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8.png" /><Relationship Id="rId3" Type="http://schemas.openxmlformats.org/officeDocument/2006/relationships/image" Target="../media/image26.png" /><Relationship Id="rId4" Type="http://schemas.openxmlformats.org/officeDocument/2006/relationships/tags" Target="../tags/tag152.xml" /><Relationship Id="rId5" Type="http://schemas.openxmlformats.org/officeDocument/2006/relationships/tags" Target="../tags/tag153.xml" /><Relationship Id="rId6" Type="http://schemas.openxmlformats.org/officeDocument/2006/relationships/tags" Target="../tags/tag154.xml" /><Relationship Id="rId7" Type="http://schemas.openxmlformats.org/officeDocument/2006/relationships/tags" Target="../tags/tag155.xml" /><Relationship Id="rId8" Type="http://schemas.openxmlformats.org/officeDocument/2006/relationships/tags" Target="../tags/tag15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2.xml" /><Relationship Id="rId11" Type="http://schemas.openxmlformats.org/officeDocument/2006/relationships/tags" Target="../tags/tag23.xml" /><Relationship Id="rId12" Type="http://schemas.openxmlformats.org/officeDocument/2006/relationships/tags" Target="../tags/tag24.xml" /><Relationship Id="rId13" Type="http://schemas.openxmlformats.org/officeDocument/2006/relationships/tags" Target="../tags/tag25.xml" /><Relationship Id="rId14" Type="http://schemas.openxmlformats.org/officeDocument/2006/relationships/tags" Target="../tags/tag26.xml" /><Relationship Id="rId15" Type="http://schemas.openxmlformats.org/officeDocument/2006/relationships/tags" Target="../tags/tag27.xml" /><Relationship Id="rId16" Type="http://schemas.openxmlformats.org/officeDocument/2006/relationships/tags" Target="../tags/tag28.xml" /><Relationship Id="rId17" Type="http://schemas.openxmlformats.org/officeDocument/2006/relationships/tags" Target="../tags/tag29.xml" /><Relationship Id="rId18" Type="http://schemas.openxmlformats.org/officeDocument/2006/relationships/tags" Target="../tags/tag30.xml" /><Relationship Id="rId19" Type="http://schemas.openxmlformats.org/officeDocument/2006/relationships/tags" Target="../tags/tag31.xml" /><Relationship Id="rId2" Type="http://schemas.openxmlformats.org/officeDocument/2006/relationships/notesSlide" Target="../notesSlides/notesSlide2.xml" /><Relationship Id="rId20" Type="http://schemas.openxmlformats.org/officeDocument/2006/relationships/tags" Target="../tags/tag32.xml" /><Relationship Id="rId21" Type="http://schemas.openxmlformats.org/officeDocument/2006/relationships/tags" Target="../tags/tag33.xml" /><Relationship Id="rId22" Type="http://schemas.openxmlformats.org/officeDocument/2006/relationships/tags" Target="../tags/tag34.xml" /><Relationship Id="rId23" Type="http://schemas.openxmlformats.org/officeDocument/2006/relationships/tags" Target="../tags/tag35.xml" /><Relationship Id="rId24" Type="http://schemas.openxmlformats.org/officeDocument/2006/relationships/tags" Target="../tags/tag36.xml" /><Relationship Id="rId25" Type="http://schemas.openxmlformats.org/officeDocument/2006/relationships/tags" Target="../tags/tag37.xml" /><Relationship Id="rId26" Type="http://schemas.openxmlformats.org/officeDocument/2006/relationships/tags" Target="../tags/tag38.xml" /><Relationship Id="rId27" Type="http://schemas.openxmlformats.org/officeDocument/2006/relationships/tags" Target="../tags/tag39.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tags" Target="../tags/tag19.xml" /><Relationship Id="rId8" Type="http://schemas.openxmlformats.org/officeDocument/2006/relationships/tags" Target="../tags/tag20.xml" /><Relationship Id="rId9" Type="http://schemas.openxmlformats.org/officeDocument/2006/relationships/tags" Target="../tags/tag2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63.xml" /><Relationship Id="rId2" Type="http://schemas.openxmlformats.org/officeDocument/2006/relationships/image" Target="../media/image6.png" /><Relationship Id="rId3" Type="http://schemas.openxmlformats.org/officeDocument/2006/relationships/image" Target="../media/image7.png" /><Relationship Id="rId4" Type="http://schemas.openxmlformats.org/officeDocument/2006/relationships/tags" Target="../tags/tag157.xml" /><Relationship Id="rId5" Type="http://schemas.openxmlformats.org/officeDocument/2006/relationships/tags" Target="../tags/tag158.xml" /><Relationship Id="rId6" Type="http://schemas.openxmlformats.org/officeDocument/2006/relationships/tags" Target="../tags/tag159.xml" /><Relationship Id="rId7" Type="http://schemas.openxmlformats.org/officeDocument/2006/relationships/tags" Target="../tags/tag160.xml" /><Relationship Id="rId8" Type="http://schemas.openxmlformats.org/officeDocument/2006/relationships/tags" Target="../tags/tag161.xml" /><Relationship Id="rId9" Type="http://schemas.openxmlformats.org/officeDocument/2006/relationships/tags" Target="../tags/tag16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image" Target="../media/image2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70.xml" /><Relationship Id="rId11" Type="http://schemas.openxmlformats.org/officeDocument/2006/relationships/tags" Target="../tags/tag171.xml" /><Relationship Id="rId12" Type="http://schemas.openxmlformats.org/officeDocument/2006/relationships/tags" Target="../tags/tag172.xml" /><Relationship Id="rId13" Type="http://schemas.openxmlformats.org/officeDocument/2006/relationships/tags" Target="../tags/tag173.xml" /><Relationship Id="rId14" Type="http://schemas.openxmlformats.org/officeDocument/2006/relationships/tags" Target="../tags/tag174.xml" /><Relationship Id="rId15" Type="http://schemas.openxmlformats.org/officeDocument/2006/relationships/tags" Target="../tags/tag175.xml" /><Relationship Id="rId16" Type="http://schemas.openxmlformats.org/officeDocument/2006/relationships/tags" Target="../tags/tag176.xml" /><Relationship Id="rId17" Type="http://schemas.openxmlformats.org/officeDocument/2006/relationships/tags" Target="../tags/tag177.xml" /><Relationship Id="rId2" Type="http://schemas.openxmlformats.org/officeDocument/2006/relationships/tags" Target="../tags/tag164.xml" /><Relationship Id="rId3" Type="http://schemas.openxmlformats.org/officeDocument/2006/relationships/tags" Target="../tags/tag165.xml" /><Relationship Id="rId4" Type="http://schemas.openxmlformats.org/officeDocument/2006/relationships/image" Target="../media/image9.png" /><Relationship Id="rId5" Type="http://schemas.openxmlformats.org/officeDocument/2006/relationships/image" Target="../media/image10.svg" /><Relationship Id="rId6" Type="http://schemas.openxmlformats.org/officeDocument/2006/relationships/tags" Target="../tags/tag166.xml" /><Relationship Id="rId7" Type="http://schemas.openxmlformats.org/officeDocument/2006/relationships/tags" Target="../tags/tag167.xml" /><Relationship Id="rId8" Type="http://schemas.openxmlformats.org/officeDocument/2006/relationships/tags" Target="../tags/tag168.xml" /><Relationship Id="rId9" Type="http://schemas.openxmlformats.org/officeDocument/2006/relationships/tags" Target="../tags/tag16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0.jpeg" /><Relationship Id="rId3" Type="http://schemas.openxmlformats.org/officeDocument/2006/relationships/image" Target="../media/image31.jpeg" /><Relationship Id="rId4" Type="http://schemas.openxmlformats.org/officeDocument/2006/relationships/image" Target="../media/image3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85.xml" /><Relationship Id="rId11" Type="http://schemas.openxmlformats.org/officeDocument/2006/relationships/tags" Target="../tags/tag186.xml" /><Relationship Id="rId2" Type="http://schemas.openxmlformats.org/officeDocument/2006/relationships/tags" Target="../tags/tag178.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image" Target="../media/image4.png" /><Relationship Id="rId8" Type="http://schemas.openxmlformats.org/officeDocument/2006/relationships/tags" Target="../tags/tag183.xml" /><Relationship Id="rId9" Type="http://schemas.openxmlformats.org/officeDocument/2006/relationships/tags" Target="../tags/tag18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94.xml" /><Relationship Id="rId11" Type="http://schemas.openxmlformats.org/officeDocument/2006/relationships/tags" Target="../tags/tag195.xml" /><Relationship Id="rId12" Type="http://schemas.openxmlformats.org/officeDocument/2006/relationships/tags" Target="../tags/tag196.xml" /><Relationship Id="rId2" Type="http://schemas.openxmlformats.org/officeDocument/2006/relationships/tags" Target="../tags/tag187.xml" /><Relationship Id="rId3" Type="http://schemas.openxmlformats.org/officeDocument/2006/relationships/tags" Target="../tags/tag188.xml" /><Relationship Id="rId4" Type="http://schemas.openxmlformats.org/officeDocument/2006/relationships/image" Target="../media/image4.png" /><Relationship Id="rId5" Type="http://schemas.openxmlformats.org/officeDocument/2006/relationships/tags" Target="../tags/tag189.xml" /><Relationship Id="rId6" Type="http://schemas.openxmlformats.org/officeDocument/2006/relationships/tags" Target="../tags/tag190.xml" /><Relationship Id="rId7" Type="http://schemas.openxmlformats.org/officeDocument/2006/relationships/tags" Target="../tags/tag191.xml" /><Relationship Id="rId8" Type="http://schemas.openxmlformats.org/officeDocument/2006/relationships/tags" Target="../tags/tag192.xml" /><Relationship Id="rId9" Type="http://schemas.openxmlformats.org/officeDocument/2006/relationships/tags" Target="../tags/tag19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04.xml" /><Relationship Id="rId11" Type="http://schemas.openxmlformats.org/officeDocument/2006/relationships/tags" Target="../tags/tag205.xml" /><Relationship Id="rId12" Type="http://schemas.openxmlformats.org/officeDocument/2006/relationships/tags" Target="../tags/tag206.xml" /><Relationship Id="rId13" Type="http://schemas.openxmlformats.org/officeDocument/2006/relationships/tags" Target="../tags/tag207.xml" /><Relationship Id="rId14" Type="http://schemas.openxmlformats.org/officeDocument/2006/relationships/tags" Target="../tags/tag208.xml" /><Relationship Id="rId15" Type="http://schemas.openxmlformats.org/officeDocument/2006/relationships/tags" Target="../tags/tag209.xml" /><Relationship Id="rId16" Type="http://schemas.openxmlformats.org/officeDocument/2006/relationships/tags" Target="../tags/tag210.xml" /><Relationship Id="rId17" Type="http://schemas.openxmlformats.org/officeDocument/2006/relationships/tags" Target="../tags/tag211.xml" /><Relationship Id="rId18" Type="http://schemas.openxmlformats.org/officeDocument/2006/relationships/tags" Target="../tags/tag212.xml" /><Relationship Id="rId19" Type="http://schemas.openxmlformats.org/officeDocument/2006/relationships/tags" Target="../tags/tag213.xml" /><Relationship Id="rId2" Type="http://schemas.openxmlformats.org/officeDocument/2006/relationships/image" Target="../media/image33.png" /><Relationship Id="rId20" Type="http://schemas.openxmlformats.org/officeDocument/2006/relationships/tags" Target="../tags/tag214.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tags" Target="../tags/tag200.xml" /><Relationship Id="rId7" Type="http://schemas.openxmlformats.org/officeDocument/2006/relationships/tags" Target="../tags/tag201.xml" /><Relationship Id="rId8" Type="http://schemas.openxmlformats.org/officeDocument/2006/relationships/tags" Target="../tags/tag202.xml" /><Relationship Id="rId9" Type="http://schemas.openxmlformats.org/officeDocument/2006/relationships/tags" Target="../tags/tag20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23.xml" /><Relationship Id="rId11" Type="http://schemas.openxmlformats.org/officeDocument/2006/relationships/tags" Target="../tags/tag224.xml" /><Relationship Id="rId12" Type="http://schemas.openxmlformats.org/officeDocument/2006/relationships/tags" Target="../tags/tag225.xml" /><Relationship Id="rId13" Type="http://schemas.openxmlformats.org/officeDocument/2006/relationships/tags" Target="../tags/tag226.xml" /><Relationship Id="rId14" Type="http://schemas.openxmlformats.org/officeDocument/2006/relationships/tags" Target="../tags/tag227.xml" /><Relationship Id="rId15" Type="http://schemas.openxmlformats.org/officeDocument/2006/relationships/tags" Target="../tags/tag228.xml" /><Relationship Id="rId16" Type="http://schemas.openxmlformats.org/officeDocument/2006/relationships/tags" Target="../tags/tag229.xml" /><Relationship Id="rId17" Type="http://schemas.openxmlformats.org/officeDocument/2006/relationships/tags" Target="../tags/tag230.xml" /><Relationship Id="rId18" Type="http://schemas.openxmlformats.org/officeDocument/2006/relationships/tags" Target="../tags/tag231.xml" /><Relationship Id="rId19" Type="http://schemas.openxmlformats.org/officeDocument/2006/relationships/tags" Target="../tags/tag232.xml" /><Relationship Id="rId2" Type="http://schemas.openxmlformats.org/officeDocument/2006/relationships/tags" Target="../tags/tag215.xml" /><Relationship Id="rId20" Type="http://schemas.openxmlformats.org/officeDocument/2006/relationships/tags" Target="../tags/tag233.xml" /><Relationship Id="rId21" Type="http://schemas.openxmlformats.org/officeDocument/2006/relationships/tags" Target="../tags/tag234.xml" /><Relationship Id="rId3" Type="http://schemas.openxmlformats.org/officeDocument/2006/relationships/tags" Target="../tags/tag216.xml" /><Relationship Id="rId4" Type="http://schemas.openxmlformats.org/officeDocument/2006/relationships/tags" Target="../tags/tag217.xml" /><Relationship Id="rId5" Type="http://schemas.openxmlformats.org/officeDocument/2006/relationships/tags" Target="../tags/tag218.xml" /><Relationship Id="rId6" Type="http://schemas.openxmlformats.org/officeDocument/2006/relationships/tags" Target="../tags/tag219.xml" /><Relationship Id="rId7" Type="http://schemas.openxmlformats.org/officeDocument/2006/relationships/tags" Target="../tags/tag220.xml" /><Relationship Id="rId8" Type="http://schemas.openxmlformats.org/officeDocument/2006/relationships/tags" Target="../tags/tag221.xml" /><Relationship Id="rId9" Type="http://schemas.openxmlformats.org/officeDocument/2006/relationships/tags" Target="../tags/tag22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42.xml" /><Relationship Id="rId11" Type="http://schemas.openxmlformats.org/officeDocument/2006/relationships/tags" Target="../tags/tag243.xml" /><Relationship Id="rId12" Type="http://schemas.openxmlformats.org/officeDocument/2006/relationships/tags" Target="../tags/tag244.xml" /><Relationship Id="rId13" Type="http://schemas.openxmlformats.org/officeDocument/2006/relationships/tags" Target="../tags/tag245.xml" /><Relationship Id="rId14" Type="http://schemas.openxmlformats.org/officeDocument/2006/relationships/tags" Target="../tags/tag246.xml" /><Relationship Id="rId15" Type="http://schemas.openxmlformats.org/officeDocument/2006/relationships/tags" Target="../tags/tag247.xml" /><Relationship Id="rId16" Type="http://schemas.openxmlformats.org/officeDocument/2006/relationships/tags" Target="../tags/tag248.xml" /><Relationship Id="rId17" Type="http://schemas.openxmlformats.org/officeDocument/2006/relationships/tags" Target="../tags/tag249.xml" /><Relationship Id="rId18" Type="http://schemas.openxmlformats.org/officeDocument/2006/relationships/tags" Target="../tags/tag250.xml" /><Relationship Id="rId19" Type="http://schemas.openxmlformats.org/officeDocument/2006/relationships/tags" Target="../tags/tag251.xml" /><Relationship Id="rId2" Type="http://schemas.openxmlformats.org/officeDocument/2006/relationships/tags" Target="../tags/tag235.xml" /><Relationship Id="rId20" Type="http://schemas.openxmlformats.org/officeDocument/2006/relationships/tags" Target="../tags/tag252.xml" /><Relationship Id="rId21" Type="http://schemas.openxmlformats.org/officeDocument/2006/relationships/tags" Target="../tags/tag253.xml" /><Relationship Id="rId22" Type="http://schemas.openxmlformats.org/officeDocument/2006/relationships/tags" Target="../tags/tag254.xml" /><Relationship Id="rId23" Type="http://schemas.openxmlformats.org/officeDocument/2006/relationships/tags" Target="../tags/tag255.xml" /><Relationship Id="rId24" Type="http://schemas.openxmlformats.org/officeDocument/2006/relationships/tags" Target="../tags/tag256.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image" Target="../media/image34.jpeg" /><Relationship Id="rId7" Type="http://schemas.openxmlformats.org/officeDocument/2006/relationships/tags" Target="../tags/tag239.xml" /><Relationship Id="rId8" Type="http://schemas.openxmlformats.org/officeDocument/2006/relationships/tags" Target="../tags/tag240.xml" /><Relationship Id="rId9" Type="http://schemas.openxmlformats.org/officeDocument/2006/relationships/tags" Target="../tags/tag24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257.xml" /><Relationship Id="rId3" Type="http://schemas.openxmlformats.org/officeDocument/2006/relationships/tags" Target="../tags/tag258.xml" /><Relationship Id="rId4" Type="http://schemas.openxmlformats.org/officeDocument/2006/relationships/tags" Target="../tags/tag259.xml" /><Relationship Id="rId5" Type="http://schemas.openxmlformats.org/officeDocument/2006/relationships/tags" Target="../tags/tag260.xml" /><Relationship Id="rId6" Type="http://schemas.openxmlformats.org/officeDocument/2006/relationships/tags" Target="../tags/tag261.xml" /><Relationship Id="rId7" Type="http://schemas.openxmlformats.org/officeDocument/2006/relationships/tags" Target="../tags/tag262.xml" /><Relationship Id="rId8" Type="http://schemas.openxmlformats.org/officeDocument/2006/relationships/tags" Target="../tags/tag263.xml" /><Relationship Id="rId9" Type="http://schemas.openxmlformats.org/officeDocument/2006/relationships/tags" Target="../tags/tag26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png"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image" Target="../media/image5.png" /><Relationship Id="rId7" Type="http://schemas.openxmlformats.org/officeDocument/2006/relationships/tags" Target="../tags/tag43.xml" /><Relationship Id="rId8" Type="http://schemas.openxmlformats.org/officeDocument/2006/relationships/tags" Target="../tags/tag4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45.xml" /><Relationship Id="rId3" Type="http://schemas.openxmlformats.org/officeDocument/2006/relationships/image" Target="../media/image4.png"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tags" Target="../tags/tag48.xml"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55.xml" /><Relationship Id="rId11" Type="http://schemas.openxmlformats.org/officeDocument/2006/relationships/tags" Target="../tags/tag56.xml" /><Relationship Id="rId12" Type="http://schemas.openxmlformats.org/officeDocument/2006/relationships/image" Target="../media/image9.png" /><Relationship Id="rId13" Type="http://schemas.openxmlformats.org/officeDocument/2006/relationships/image" Target="../media/image10.svg" /><Relationship Id="rId14" Type="http://schemas.openxmlformats.org/officeDocument/2006/relationships/tags" Target="../tags/tag57.xml" /><Relationship Id="rId15" Type="http://schemas.openxmlformats.org/officeDocument/2006/relationships/tags" Target="../tags/tag58.xml" /><Relationship Id="rId16" Type="http://schemas.openxmlformats.org/officeDocument/2006/relationships/tags" Target="../tags/tag59.xml" /><Relationship Id="rId17" Type="http://schemas.openxmlformats.org/officeDocument/2006/relationships/tags" Target="../tags/tag60.xml" /><Relationship Id="rId18" Type="http://schemas.openxmlformats.org/officeDocument/2006/relationships/image" Target="../media/image11.jpeg" /><Relationship Id="rId19" Type="http://schemas.openxmlformats.org/officeDocument/2006/relationships/image" Target="../media/image12.jpeg" /><Relationship Id="rId2" Type="http://schemas.openxmlformats.org/officeDocument/2006/relationships/notesSlide" Target="../notesSlides/notesSlide3.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tags" Target="../tags/tag52.xml" /><Relationship Id="rId7" Type="http://schemas.openxmlformats.org/officeDocument/2006/relationships/image" Target="../media/image4.png" /><Relationship Id="rId8" Type="http://schemas.openxmlformats.org/officeDocument/2006/relationships/tags" Target="../tags/tag53.xml" /><Relationship Id="rId9" Type="http://schemas.openxmlformats.org/officeDocument/2006/relationships/tags" Target="../tags/tag5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image" Target="../media/image13.png"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image" Target="../media/image1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73.xml" /><Relationship Id="rId2" Type="http://schemas.openxmlformats.org/officeDocument/2006/relationships/image" Target="../media/image15.jpeg"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 Id="rId8" Type="http://schemas.openxmlformats.org/officeDocument/2006/relationships/tags" Target="../tags/tag71.xml" /><Relationship Id="rId9" Type="http://schemas.openxmlformats.org/officeDocument/2006/relationships/tags" Target="../tags/tag7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74.xml" /><Relationship Id="rId3" Type="http://schemas.openxmlformats.org/officeDocument/2006/relationships/tags" Target="../tags/tag75.xml" /><Relationship Id="rId4" Type="http://schemas.openxmlformats.org/officeDocument/2006/relationships/tags" Target="../tags/tag7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8.png"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7" name="矩形 6" title=""/>
          <p:cNvSpPr/>
          <p:nvPr userDrawn="1">
            <p:custDataLst>
              <p:tags r:id="rId3"/>
            </p:custDataLst>
          </p:nvPr>
        </p:nvSpPr>
        <p:spPr>
          <a:xfrm>
            <a:off x="-12700" y="1801495"/>
            <a:ext cx="12218035" cy="2509520"/>
          </a:xfrm>
          <a:prstGeom prst="rect">
            <a:avLst/>
          </a:prstGeom>
          <a:solidFill>
            <a:schemeClr val="bg1">
              <a:alpha val="70000"/>
            </a:schemeClr>
          </a:solidFill>
          <a:ln w="22225">
            <a:noFill/>
          </a:ln>
          <a:effectLst>
            <a:outerShdw blurRad="203200" dist="1016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22" title=""/>
          <p:cNvSpPr txBox="1"/>
          <p:nvPr>
            <p:custDataLst>
              <p:tags r:id="rId4"/>
            </p:custDataLst>
          </p:nvPr>
        </p:nvSpPr>
        <p:spPr>
          <a:xfrm>
            <a:off x="0" y="2541905"/>
            <a:ext cx="12205335" cy="1106805"/>
          </a:xfrm>
          <a:prstGeom prst="rect">
            <a:avLst/>
          </a:prstGeom>
          <a:noFill/>
        </p:spPr>
        <p:txBody>
          <a:bodyPr wrap="square" rtlCol="0" anchor="t" anchorCtr="0">
            <a:spAutoFit/>
          </a:bodyPr>
          <a:lstStyle/>
          <a:p>
            <a:pPr algn="ctr">
              <a:buClrTx/>
              <a:buSzTx/>
              <a:buFontTx/>
            </a:pPr>
            <a:r>
              <a:rPr lang="zh-CN" sz="6600" b="1">
                <a:effectLst>
                  <a:outerShdw blurRad="101600" dist="38100" dir="2700000" algn="tl" rotWithShape="0">
                    <a:prstClr val="black">
                      <a:alpha val="20000"/>
                    </a:prstClr>
                  </a:outerShdw>
                </a:effectLst>
                <a:latin typeface="方正风雅宋简体" panose="02000000000000000000" charset="-122"/>
                <a:ea typeface="方正风雅宋简体" panose="02000000000000000000" charset="-122"/>
                <a:cs typeface="Times New Roman" panose="02020603050405020304" charset="0"/>
                <a:sym typeface="+mn-ea"/>
              </a:rPr>
              <a:t>第</a:t>
            </a:r>
            <a:r>
              <a:rPr lang="zh-CN" altLang="en-US" sz="6600" b="1">
                <a:effectLst>
                  <a:outerShdw blurRad="101600" dist="38100" dir="2700000" algn="tl" rotWithShape="0">
                    <a:prstClr val="black">
                      <a:alpha val="20000"/>
                    </a:prstClr>
                  </a:outerShdw>
                </a:effectLst>
                <a:latin typeface="方正风雅宋简体" panose="02000000000000000000" charset="-122"/>
                <a:ea typeface="方正风雅宋简体" panose="02000000000000000000" charset="-122"/>
                <a:cs typeface="Times New Roman" panose="02020603050405020304" charset="0"/>
                <a:sym typeface="+mn-ea"/>
              </a:rPr>
              <a:t>二</a:t>
            </a:r>
            <a:r>
              <a:rPr lang="zh-CN" altLang="en-US" sz="6600" b="1">
                <a:effectLst>
                  <a:outerShdw blurRad="101600" dist="38100" dir="2700000" algn="tl" rotWithShape="0">
                    <a:prstClr val="black">
                      <a:alpha val="20000"/>
                    </a:prstClr>
                  </a:outerShdw>
                </a:effectLst>
                <a:latin typeface="Times New Roman" panose="02020603050405020304" charset="0"/>
                <a:ea typeface="方正大标宋简体" panose="02000000000000000000" charset="-122"/>
                <a:cs typeface="Times New Roman" panose="02020603050405020304" charset="0"/>
                <a:sym typeface="+mn-ea"/>
              </a:rPr>
              <a:t>节</a:t>
            </a:r>
            <a:r>
              <a:rPr lang="zh-CN" sz="6600" b="1">
                <a:effectLst>
                  <a:outerShdw blurRad="101600" dist="38100" dir="2700000" algn="tl" rotWithShape="0">
                    <a:prstClr val="black">
                      <a:alpha val="20000"/>
                    </a:prstClr>
                  </a:outerShdw>
                </a:effectLst>
                <a:latin typeface="Times New Roman" panose="02020603050405020304" charset="0"/>
                <a:ea typeface="方正大标宋简体" panose="02000000000000000000" charset="-122"/>
                <a:cs typeface="Times New Roman" panose="02020603050405020304" charset="0"/>
                <a:sym typeface="+mn-ea"/>
              </a:rPr>
              <a:t>  力的合成</a:t>
            </a:r>
            <a:endParaRPr lang="zh-CN" sz="6600" b="1">
              <a:effectLst>
                <a:outerShdw blurRad="101600" dist="38100" dir="2700000" algn="tl" rotWithShape="0">
                  <a:prstClr val="black">
                    <a:alpha val="20000"/>
                  </a:prstClr>
                </a:outerShdw>
              </a:effectLst>
              <a:latin typeface="Times New Roman" panose="02020603050405020304" charset="0"/>
              <a:ea typeface="方正大标宋简体" panose="02000000000000000000" charset="-122"/>
              <a:cs typeface="Times New Roman" panose="02020603050405020304" charset="0"/>
              <a:sym typeface="+mn-ea"/>
            </a:endParaRPr>
          </a:p>
        </p:txBody>
      </p:sp>
      <p:grpSp>
        <p:nvGrpSpPr>
          <p:cNvPr id="13" name="组合 12" title=""/>
          <p:cNvGrpSpPr/>
          <p:nvPr/>
        </p:nvGrpSpPr>
        <p:grpSpPr>
          <a:xfrm>
            <a:off x="9503410" y="5918200"/>
            <a:ext cx="2603500" cy="577850"/>
            <a:chOff x="14966" y="9320"/>
            <a:chExt cx="4100" cy="910"/>
          </a:xfrm>
        </p:grpSpPr>
        <p:sp>
          <p:nvSpPr>
            <p:cNvPr id="15" name="文本框 21" descr="7b0a20202020227461726765744964223a202270726f636573734f6e6c696e6542756c6c6574220a7d0a"/>
            <p:cNvSpPr txBox="1"/>
            <p:nvPr>
              <p:custDataLst>
                <p:tags r:id="rId5"/>
              </p:custDataLst>
            </p:nvPr>
          </p:nvSpPr>
          <p:spPr>
            <a:xfrm>
              <a:off x="14966" y="9320"/>
              <a:ext cx="4101" cy="910"/>
            </a:xfrm>
            <a:prstGeom prst="rect">
              <a:avLst/>
            </a:prstGeom>
            <a:noFill/>
            <a:ln w="9525">
              <a:noFill/>
            </a:ln>
          </p:spPr>
          <p:txBody>
            <a:bodyPr wrap="square" anchor="t" anchorCtr="0">
              <a:noAutofit/>
            </a:bodyPr>
            <a:lstStyle/>
            <a:p>
              <a:pPr algn="ctr">
                <a:lnSpc>
                  <a:spcPct val="100000"/>
                </a:lnSpc>
              </a:pPr>
              <a:r>
                <a:rPr lang="zh-CN" altLang="en-US" sz="3600" b="1">
                  <a:solidFill>
                    <a:srgbClr val="DA251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rPr>
                <a:t>八</a:t>
              </a:r>
              <a:r>
                <a:rPr lang="zh-CN" altLang="en-US" sz="2800" b="1">
                  <a:solidFill>
                    <a:srgbClr val="DA251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rPr>
                <a:t>年级下</a:t>
              </a:r>
              <a:r>
                <a:rPr lang="en-US" altLang="zh-CN" sz="2800" b="1">
                  <a:solidFill>
                    <a:srgbClr val="0093D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rPr>
                <a:t> </a:t>
              </a:r>
              <a:r>
                <a:rPr lang="en-US" altLang="zh-CN" sz="2800" b="1">
                  <a:solidFill>
                    <a:srgbClr val="DA251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rPr>
                <a:t>HK</a:t>
              </a:r>
              <a:r>
                <a:rPr lang="en-US" altLang="zh-CN" sz="2800" b="1">
                  <a:solidFill>
                    <a:srgbClr val="0093D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rPr>
                <a:t>   </a:t>
              </a:r>
              <a:endParaRPr lang="en-US" altLang="zh-CN" sz="2800" b="1">
                <a:solidFill>
                  <a:srgbClr val="0093DD"/>
                </a:solidFill>
                <a:latin typeface="方正大标宋简体" panose="02000000000000000000" charset="-122"/>
                <a:ea typeface="方正大标宋简体" panose="02000000000000000000" charset="-122"/>
                <a:cs typeface="方正大标宋简体" panose="02000000000000000000" charset="-122"/>
                <a:sym typeface="宋体" panose="02010600030101010101" pitchFamily="2" charset="-122"/>
              </a:endParaRPr>
            </a:p>
          </p:txBody>
        </p:sp>
        <p:cxnSp>
          <p:nvCxnSpPr>
            <p:cNvPr id="16" name="直接连接符 15"/>
            <p:cNvCxnSpPr/>
            <p:nvPr>
              <p:custDataLst>
                <p:tags r:id="rId6"/>
              </p:custDataLst>
            </p:nvPr>
          </p:nvCxnSpPr>
          <p:spPr>
            <a:xfrm flipH="1">
              <a:off x="17808" y="9528"/>
              <a:ext cx="0" cy="680"/>
            </a:xfrm>
            <a:prstGeom prst="line">
              <a:avLst/>
            </a:prstGeom>
            <a:ln w="28575">
              <a:solidFill>
                <a:srgbClr val="DA251D"/>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30" name="图片 29" title=""/>
          <p:cNvPicPr>
            <a:picLocks noChangeAspect="1"/>
          </p:cNvPicPr>
          <p:nvPr userDrawn="1">
            <p:custDataLst>
              <p:tags r:id="rId3"/>
            </p:custDataLst>
          </p:nvPr>
        </p:nvPicPr>
        <p:blipFill>
          <a:blip r:embed="rId2">
            <a:clrChange>
              <a:clrFrom>
                <a:srgbClr val="FFFFFF">
                  <a:alpha val="100000"/>
                </a:srgbClr>
              </a:clrFrom>
              <a:clrTo>
                <a:srgbClr val="FFFFFF">
                  <a:alpha val="100000"/>
                  <a:alpha val="0"/>
                </a:srgbClr>
              </a:clrTo>
            </a:clrChange>
          </a:blip>
          <a:stretch>
            <a:fillRect/>
          </a:stretch>
        </p:blipFill>
        <p:spPr>
          <a:xfrm>
            <a:off x="460375" y="2326005"/>
            <a:ext cx="1981200" cy="1980565"/>
          </a:xfrm>
          <a:prstGeom prst="rect">
            <a:avLst/>
          </a:prstGeom>
        </p:spPr>
      </p:pic>
      <p:sp>
        <p:nvSpPr>
          <p:cNvPr id="103" name="文本框 102" title=""/>
          <p:cNvSpPr txBox="1"/>
          <p:nvPr/>
        </p:nvSpPr>
        <p:spPr>
          <a:xfrm>
            <a:off x="2441575" y="2746375"/>
            <a:ext cx="7792085" cy="1641475"/>
          </a:xfrm>
          <a:prstGeom prst="rect">
            <a:avLst/>
          </a:prstGeom>
          <a:noFill/>
          <a:ln w="9525">
            <a:noFill/>
          </a:ln>
        </p:spPr>
        <p:txBody>
          <a:bodyPr wrap="square">
            <a:spAutoFit/>
          </a:bodyPr>
          <a:lstStyle/>
          <a:p>
            <a:pPr>
              <a:lnSpc>
                <a:spcPct val="120000"/>
              </a:lnSpc>
            </a:pPr>
            <a:r>
              <a:rPr lang="en-US" altLang="zh-CN" sz="2800" b="1">
                <a:latin typeface="Times New Roman" panose="02020603050405020304" charset="0"/>
                <a:ea typeface="黑体" panose="02010609060101010101" charset="-122"/>
                <a:cs typeface="Times New Roman" panose="02020603050405020304" charset="0"/>
              </a:rPr>
              <a:t>        </a:t>
            </a:r>
            <a:r>
              <a:rPr lang="zh-CN" sz="2800" b="1">
                <a:latin typeface="Times New Roman" panose="02020603050405020304" charset="0"/>
                <a:ea typeface="黑体" panose="02010609060101010101" charset="-122"/>
                <a:cs typeface="Times New Roman" panose="02020603050405020304" charset="0"/>
              </a:rPr>
              <a:t>若</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1</a:t>
            </a:r>
            <a:r>
              <a:rPr lang="zh-CN" sz="2800" b="1">
                <a:latin typeface="Times New Roman" panose="02020603050405020304" charset="0"/>
                <a:ea typeface="黑体" panose="02010609060101010101" charset="-122"/>
                <a:cs typeface="Times New Roman" panose="02020603050405020304" charset="0"/>
              </a:rPr>
              <a:t>和</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2</a:t>
            </a:r>
            <a:r>
              <a:rPr lang="zh-CN" sz="2800" b="1">
                <a:latin typeface="Times New Roman" panose="02020603050405020304" charset="0"/>
                <a:ea typeface="黑体" panose="02010609060101010101" charset="-122"/>
                <a:cs typeface="Times New Roman" panose="02020603050405020304" charset="0"/>
              </a:rPr>
              <a:t>在同一直线上，则涉及同一直线上的二力合成，此时力</a:t>
            </a:r>
            <a:r>
              <a:rPr lang="zh-CN" sz="2800" b="1" i="1">
                <a:latin typeface="Times New Roman" panose="02020603050405020304" charset="0"/>
                <a:ea typeface="黑体" panose="02010609060101010101" charset="-122"/>
                <a:cs typeface="Times New Roman" panose="02020603050405020304" charset="0"/>
              </a:rPr>
              <a:t>F</a:t>
            </a:r>
            <a:r>
              <a:rPr lang="zh-CN" sz="2800" b="1">
                <a:latin typeface="Times New Roman" panose="02020603050405020304" charset="0"/>
                <a:ea typeface="黑体" panose="02010609060101010101" charset="-122"/>
                <a:cs typeface="Times New Roman" panose="02020603050405020304" charset="0"/>
              </a:rPr>
              <a:t>与力</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1</a:t>
            </a:r>
            <a:r>
              <a:rPr lang="zh-CN" sz="2800" b="1">
                <a:latin typeface="Times New Roman" panose="02020603050405020304" charset="0"/>
                <a:ea typeface="黑体" panose="02010609060101010101" charset="-122"/>
                <a:cs typeface="Times New Roman" panose="02020603050405020304" charset="0"/>
              </a:rPr>
              <a:t>和</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2</a:t>
            </a:r>
            <a:r>
              <a:rPr lang="zh-CN" sz="2800" b="1">
                <a:latin typeface="Times New Roman" panose="02020603050405020304" charset="0"/>
                <a:ea typeface="黑体" panose="02010609060101010101" charset="-122"/>
                <a:cs typeface="Times New Roman" panose="02020603050405020304" charset="0"/>
              </a:rPr>
              <a:t>的大小和方向有什么关系呢？</a:t>
            </a:r>
            <a:endParaRPr lang="zh-CN" sz="2800" b="1">
              <a:latin typeface="Times New Roman" panose="02020603050405020304" charset="0"/>
              <a:ea typeface="黑体" panose="02010609060101010101" charset="-122"/>
              <a:cs typeface="Times New Roman" panose="02020603050405020304" charset="0"/>
            </a:endParaRPr>
          </a:p>
        </p:txBody>
      </p:sp>
      <p:sp>
        <p:nvSpPr>
          <p:cNvPr id="4" name="文本框 3" title=""/>
          <p:cNvSpPr txBox="1"/>
          <p:nvPr/>
        </p:nvSpPr>
        <p:spPr>
          <a:xfrm rot="20880000">
            <a:off x="9982835" y="3345180"/>
            <a:ext cx="1578610" cy="2214880"/>
          </a:xfrm>
          <a:prstGeom prst="rect">
            <a:avLst/>
          </a:prstGeom>
          <a:noFill/>
        </p:spPr>
        <p:txBody>
          <a:bodyPr wrap="square" rtlCol="0">
            <a:spAutoFit/>
            <a:scene3d>
              <a:camera prst="orthographicFront"/>
              <a:lightRig rig="threePt" dir="t"/>
            </a:scene3d>
          </a:bodyPr>
          <a:lstStyle/>
          <a:p>
            <a:r>
              <a:rPr lang="zh-CN" altLang="en-US" sz="138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138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1" name="文本框 10" title=""/>
          <p:cNvSpPr txBox="1"/>
          <p:nvPr/>
        </p:nvSpPr>
        <p:spPr>
          <a:xfrm>
            <a:off x="3667760" y="1176655"/>
            <a:ext cx="4874895" cy="521970"/>
          </a:xfrm>
          <a:prstGeom prst="rect">
            <a:avLst/>
          </a:prstGeom>
          <a:noFill/>
        </p:spPr>
        <p:txBody>
          <a:bodyPr wrap="square" rtlCol="0">
            <a:spAutoFit/>
          </a:bodyPr>
          <a:lstStyle/>
          <a:p>
            <a:r>
              <a:rPr lang="zh-CN" sz="2800" b="1">
                <a:solidFill>
                  <a:prstClr val="black"/>
                </a:solidFill>
                <a:latin typeface="黑体" panose="02010609060101010101" charset="-122"/>
                <a:ea typeface="黑体" panose="02010609060101010101" charset="-122"/>
              </a:rPr>
              <a:t>探究同一直线上</a:t>
            </a:r>
            <a:r>
              <a:rPr lang="zh-CN" sz="2800" b="1">
                <a:solidFill>
                  <a:prstClr val="black"/>
                </a:solidFill>
                <a:latin typeface="黑体" panose="02010609060101010101" charset="-122"/>
                <a:ea typeface="黑体" panose="02010609060101010101" charset="-122"/>
                <a:sym typeface="+mn-ea"/>
              </a:rPr>
              <a:t>的</a:t>
            </a:r>
            <a:r>
              <a:rPr lang="zh-CN" sz="2800" b="1">
                <a:solidFill>
                  <a:prstClr val="black"/>
                </a:solidFill>
                <a:latin typeface="黑体" panose="02010609060101010101" charset="-122"/>
                <a:ea typeface="黑体" panose="02010609060101010101" charset="-122"/>
              </a:rPr>
              <a:t>二力合成</a:t>
            </a:r>
            <a:endParaRPr lang="zh-CN" sz="2800" b="1">
              <a:solidFill>
                <a:prstClr val="black"/>
              </a:solidFill>
              <a:latin typeface="黑体" panose="02010609060101010101" charset="-122"/>
              <a:ea typeface="黑体" panose="02010609060101010101" charset="-122"/>
            </a:endParaRPr>
          </a:p>
        </p:txBody>
      </p:sp>
      <p:sp>
        <p:nvSpPr>
          <p:cNvPr id="4" name="文本框 3" title=""/>
          <p:cNvSpPr txBox="1"/>
          <p:nvPr/>
        </p:nvSpPr>
        <p:spPr>
          <a:xfrm>
            <a:off x="365125" y="1676400"/>
            <a:ext cx="8177530" cy="1210945"/>
          </a:xfrm>
          <a:prstGeom prst="rect">
            <a:avLst/>
          </a:prstGeom>
          <a:noFill/>
        </p:spPr>
        <p:txBody>
          <a:bodyPr wrap="square" rtlCol="0">
            <a:spAutoFit/>
          </a:bodyPr>
          <a:lstStyle/>
          <a:p>
            <a:pPr>
              <a:lnSpc>
                <a:spcPct val="130000"/>
              </a:lnSpc>
            </a:pPr>
            <a:r>
              <a:rPr lang="en-US" altLang="zh-CN" sz="2800" b="1">
                <a:solidFill>
                  <a:prstClr val="black"/>
                </a:solidFill>
                <a:latin typeface="Times New Roman" panose="02020603050405020304" charset="0"/>
                <a:ea typeface="黑体" panose="02010609060101010101" charset="-122"/>
                <a:cs typeface="Times New Roman" panose="02020603050405020304" charset="0"/>
              </a:rPr>
              <a:t>        </a:t>
            </a:r>
            <a:r>
              <a:rPr lang="zh-CN" altLang="en-US" sz="2800" b="1">
                <a:solidFill>
                  <a:prstClr val="black"/>
                </a:solidFill>
                <a:latin typeface="Times New Roman" panose="02020603050405020304" charset="0"/>
                <a:ea typeface="黑体" panose="02010609060101010101" charset="-122"/>
                <a:cs typeface="Times New Roman" panose="02020603050405020304" charset="0"/>
              </a:rPr>
              <a:t>橡皮筋的原长为</a:t>
            </a:r>
            <a:r>
              <a:rPr lang="en-US" altLang="zh-CN" sz="2800" b="1" i="1">
                <a:solidFill>
                  <a:prstClr val="black"/>
                </a:solidFill>
                <a:latin typeface="Times New Roman" panose="02020603050405020304" charset="0"/>
                <a:ea typeface="黑体" panose="02010609060101010101" charset="-122"/>
                <a:cs typeface="Times New Roman" panose="02020603050405020304" charset="0"/>
              </a:rPr>
              <a:t>AE</a:t>
            </a:r>
            <a:r>
              <a:rPr lang="zh-CN" altLang="en-US" sz="2800" b="1">
                <a:solidFill>
                  <a:prstClr val="black"/>
                </a:solidFill>
                <a:latin typeface="Times New Roman" panose="02020603050405020304" charset="0"/>
                <a:ea typeface="黑体" panose="02010609060101010101" charset="-122"/>
                <a:cs typeface="Times New Roman" panose="02020603050405020304" charset="0"/>
              </a:rPr>
              <a:t>，</a:t>
            </a:r>
            <a:r>
              <a:rPr sz="2800" b="1">
                <a:solidFill>
                  <a:prstClr val="black"/>
                </a:solidFill>
                <a:latin typeface="Times New Roman" panose="02020603050405020304" charset="0"/>
                <a:ea typeface="黑体" panose="02010609060101010101" charset="-122"/>
                <a:cs typeface="Times New Roman" panose="02020603050405020304" charset="0"/>
              </a:rPr>
              <a:t>用不同的方式拉橡皮筋，使其伸长相同长度，记录拉力的大小和方向.</a:t>
            </a:r>
            <a:endParaRPr sz="2800" b="1">
              <a:solidFill>
                <a:prstClr val="black"/>
              </a:solidFill>
              <a:latin typeface="Times New Roman" panose="02020603050405020304" charset="0"/>
              <a:ea typeface="黑体" panose="02010609060101010101" charset="-122"/>
              <a:cs typeface="Times New Roman" panose="02020603050405020304" charset="0"/>
            </a:endParaRPr>
          </a:p>
        </p:txBody>
      </p:sp>
      <p:sp>
        <p:nvSpPr>
          <p:cNvPr id="24" name="文本框 23" title=""/>
          <p:cNvSpPr txBox="1"/>
          <p:nvPr>
            <p:custDataLst>
              <p:tags r:id="rId2"/>
            </p:custDataLst>
          </p:nvPr>
        </p:nvSpPr>
        <p:spPr>
          <a:xfrm>
            <a:off x="373380" y="2873375"/>
            <a:ext cx="3756025" cy="521970"/>
          </a:xfrm>
          <a:prstGeom prst="rect">
            <a:avLst/>
          </a:prstGeom>
          <a:noFill/>
        </p:spPr>
        <p:txBody>
          <a:bodyPr wrap="none" rtlCol="0" anchor="t">
            <a:spAutoFit/>
          </a:bodyPr>
          <a:lstStyle/>
          <a:p>
            <a:pPr algn="l">
              <a:spcBef>
                <a:spcPct val="50000"/>
              </a:spcBef>
            </a:pP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1. </a:t>
            </a:r>
            <a:r>
              <a:rPr sz="2800" b="1">
                <a:solidFill>
                  <a:srgbClr val="0000FF"/>
                </a:solidFill>
                <a:latin typeface="Times New Roman" panose="02020603050405020304" charset="0"/>
                <a:ea typeface="黑体" panose="02010609060101010101" charset="-122"/>
                <a:cs typeface="Times New Roman" panose="02020603050405020304" charset="0"/>
                <a:sym typeface="+mn-ea"/>
              </a:rPr>
              <a:t>方向相同的二力合成</a:t>
            </a:r>
            <a:endParaRPr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25" name="文本框 24" title=""/>
          <p:cNvSpPr txBox="1"/>
          <p:nvPr/>
        </p:nvSpPr>
        <p:spPr>
          <a:xfrm>
            <a:off x="373380" y="3324225"/>
            <a:ext cx="7960360" cy="1296670"/>
          </a:xfrm>
          <a:prstGeom prst="rect">
            <a:avLst/>
          </a:prstGeom>
          <a:noFill/>
        </p:spPr>
        <p:txBody>
          <a:bodyPr wrap="square" rtlCol="0" anchor="t">
            <a:spAutoFit/>
          </a:bodyPr>
          <a:lstStyle/>
          <a:p>
            <a:pPr>
              <a:lnSpc>
                <a:spcPct val="140000"/>
              </a:lnSpc>
              <a:spcBef>
                <a:spcPct val="0"/>
              </a:spcBef>
            </a:pPr>
            <a:r>
              <a:rPr lang="en-US" sz="2800" b="1">
                <a:latin typeface="Times New Roman" panose="02020603050405020304" charset="0"/>
                <a:ea typeface="黑体" panose="02010609060101010101" charset="-122"/>
                <a:cs typeface="Times New Roman" panose="02020603050405020304" charset="0"/>
                <a:sym typeface="+mn-ea"/>
              </a:rPr>
              <a:t>       </a:t>
            </a:r>
            <a:r>
              <a:rPr sz="2800" b="1">
                <a:latin typeface="Times New Roman" panose="02020603050405020304" charset="0"/>
                <a:ea typeface="黑体" panose="02010609060101010101" charset="-122"/>
                <a:cs typeface="Times New Roman" panose="02020603050405020304" charset="0"/>
                <a:sym typeface="+mn-ea"/>
              </a:rPr>
              <a:t>用方向相同的二力</a:t>
            </a:r>
            <a:r>
              <a:rPr sz="2800" b="1" i="1">
                <a:latin typeface="Times New Roman" panose="02020603050405020304" charset="0"/>
                <a:ea typeface="黑体" panose="02010609060101010101" charset="-122"/>
                <a:cs typeface="Times New Roman" panose="02020603050405020304" charset="0"/>
                <a:sym typeface="+mn-ea"/>
              </a:rPr>
              <a:t>F</a:t>
            </a:r>
            <a:r>
              <a:rPr sz="2800" b="1" baseline="-25000">
                <a:latin typeface="Times New Roman" panose="02020603050405020304" charset="0"/>
                <a:ea typeface="黑体" panose="02010609060101010101" charset="-122"/>
                <a:cs typeface="Times New Roman" panose="02020603050405020304" charset="0"/>
                <a:sym typeface="+mn-ea"/>
              </a:rPr>
              <a:t>1</a:t>
            </a:r>
            <a:r>
              <a:rPr sz="2800" b="1">
                <a:latin typeface="Times New Roman" panose="02020603050405020304" charset="0"/>
                <a:ea typeface="黑体" panose="02010609060101010101" charset="-122"/>
                <a:cs typeface="Times New Roman" panose="02020603050405020304" charset="0"/>
                <a:sym typeface="+mn-ea"/>
              </a:rPr>
              <a:t>和</a:t>
            </a:r>
            <a:r>
              <a:rPr sz="2800" b="1" i="1">
                <a:latin typeface="Times New Roman" panose="02020603050405020304" charset="0"/>
                <a:ea typeface="黑体" panose="02010609060101010101" charset="-122"/>
                <a:cs typeface="Times New Roman" panose="02020603050405020304" charset="0"/>
                <a:sym typeface="+mn-ea"/>
              </a:rPr>
              <a:t>F</a:t>
            </a:r>
            <a:r>
              <a:rPr sz="2800" b="1" baseline="-25000">
                <a:latin typeface="Times New Roman" panose="02020603050405020304" charset="0"/>
                <a:ea typeface="黑体" panose="02010609060101010101" charset="-122"/>
                <a:cs typeface="Times New Roman" panose="02020603050405020304" charset="0"/>
                <a:sym typeface="+mn-ea"/>
              </a:rPr>
              <a:t>2</a:t>
            </a:r>
            <a:r>
              <a:rPr sz="2800" b="1">
                <a:latin typeface="Times New Roman" panose="02020603050405020304" charset="0"/>
                <a:ea typeface="黑体" panose="02010609060101010101" charset="-122"/>
                <a:cs typeface="Times New Roman" panose="02020603050405020304" charset="0"/>
                <a:sym typeface="+mn-ea"/>
              </a:rPr>
              <a:t>同时拉伸橡皮筋至某一长度.然后</a:t>
            </a:r>
            <a:r>
              <a:rPr lang="zh-CN" sz="2800" b="1">
                <a:latin typeface="Times New Roman" panose="02020603050405020304" charset="0"/>
                <a:ea typeface="黑体" panose="02010609060101010101" charset="-122"/>
                <a:cs typeface="Times New Roman" panose="02020603050405020304" charset="0"/>
                <a:sym typeface="+mn-ea"/>
              </a:rPr>
              <a:t>用</a:t>
            </a:r>
            <a:r>
              <a:rPr sz="2800" b="1">
                <a:latin typeface="Times New Roman" panose="02020603050405020304" charset="0"/>
                <a:ea typeface="黑体" panose="02010609060101010101" charset="-122"/>
                <a:cs typeface="Times New Roman" panose="02020603050405020304" charset="0"/>
                <a:sym typeface="+mn-ea"/>
              </a:rPr>
              <a:t>一个力</a:t>
            </a:r>
            <a:r>
              <a:rPr sz="2800" b="1" i="1">
                <a:latin typeface="Times New Roman" panose="02020603050405020304" charset="0"/>
                <a:ea typeface="黑体" panose="02010609060101010101" charset="-122"/>
                <a:cs typeface="Times New Roman" panose="02020603050405020304" charset="0"/>
                <a:sym typeface="+mn-ea"/>
              </a:rPr>
              <a:t>F</a:t>
            </a:r>
            <a:r>
              <a:rPr sz="2800" b="1">
                <a:latin typeface="Times New Roman" panose="02020603050405020304" charset="0"/>
                <a:ea typeface="黑体" panose="02010609060101010101" charset="-122"/>
                <a:cs typeface="Times New Roman" panose="02020603050405020304" charset="0"/>
                <a:sym typeface="+mn-ea"/>
              </a:rPr>
              <a:t>拉伸橡皮筋至相同长度.</a:t>
            </a:r>
            <a:endParaRPr sz="2800" b="1">
              <a:latin typeface="Times New Roman" panose="02020603050405020304" charset="0"/>
              <a:ea typeface="黑体" panose="02010609060101010101" charset="-122"/>
              <a:cs typeface="Times New Roman" panose="02020603050405020304" charset="0"/>
              <a:sym typeface="+mn-ea"/>
            </a:endParaRPr>
          </a:p>
        </p:txBody>
      </p:sp>
      <p:pic>
        <p:nvPicPr>
          <p:cNvPr id="67588" name="Picture 4" title=""/>
          <p:cNvPicPr>
            <a:picLocks noChangeAspect="1"/>
          </p:cNvPicPr>
          <p:nvPr/>
        </p:nvPicPr>
        <p:blipFill>
          <a:blip r:embed="rId3">
            <a:clrChange>
              <a:clrFrom>
                <a:srgbClr val="D2D6D7">
                  <a:alpha val="100000"/>
                </a:srgbClr>
              </a:clrFrom>
              <a:clrTo>
                <a:srgbClr val="D2D6D7">
                  <a:alpha val="100000"/>
                  <a:alpha val="0"/>
                </a:srgbClr>
              </a:clrTo>
            </a:clrChange>
            <a:lum bright="-6000" contrast="66000"/>
          </a:blip>
          <a:stretch>
            <a:fillRect/>
          </a:stretch>
        </p:blipFill>
        <p:spPr>
          <a:xfrm>
            <a:off x="429895" y="4716780"/>
            <a:ext cx="4093210" cy="1293495"/>
          </a:xfrm>
          <a:prstGeom prst="rect">
            <a:avLst/>
          </a:prstGeom>
          <a:noFill/>
          <a:ln w="38100" cap="flat" cmpd="sng">
            <a:noFill/>
            <a:prstDash val="solid"/>
            <a:miter/>
            <a:headEnd type="none" w="med" len="med"/>
            <a:tailEnd type="none" w="med" len="med"/>
          </a:ln>
        </p:spPr>
      </p:pic>
      <p:pic>
        <p:nvPicPr>
          <p:cNvPr id="67589" name="Picture 5" title=""/>
          <p:cNvPicPr>
            <a:picLocks noChangeAspect="1"/>
          </p:cNvPicPr>
          <p:nvPr>
            <p:custDataLst>
              <p:tags r:id="rId5"/>
            </p:custDataLst>
          </p:nvPr>
        </p:nvPicPr>
        <p:blipFill>
          <a:blip r:embed="rId4">
            <a:lum contrast="82000"/>
          </a:blip>
          <a:stretch>
            <a:fillRect/>
          </a:stretch>
        </p:blipFill>
        <p:spPr>
          <a:xfrm>
            <a:off x="4558665" y="4716780"/>
            <a:ext cx="3494405" cy="1485900"/>
          </a:xfrm>
          <a:prstGeom prst="rect">
            <a:avLst/>
          </a:prstGeom>
          <a:noFill/>
          <a:ln w="38100" cap="flat" cmpd="sng">
            <a:noFill/>
            <a:prstDash val="solid"/>
            <a:miter/>
            <a:headEnd type="none" w="med" len="med"/>
            <a:tailEnd type="none" w="med" len="med"/>
          </a:ln>
        </p:spPr>
      </p:pic>
      <p:grpSp>
        <p:nvGrpSpPr>
          <p:cNvPr id="2" name="组合 1" title=""/>
          <p:cNvGrpSpPr/>
          <p:nvPr/>
        </p:nvGrpSpPr>
        <p:grpSpPr>
          <a:xfrm>
            <a:off x="271780" y="703580"/>
            <a:ext cx="11666220" cy="5597525"/>
            <a:chOff x="428" y="1108"/>
            <a:chExt cx="18372" cy="8815"/>
          </a:xfrm>
        </p:grpSpPr>
        <p:sp>
          <p:nvSpPr>
            <p:cNvPr id="7" name="矩形 6"/>
            <p:cNvSpPr/>
            <p:nvPr/>
          </p:nvSpPr>
          <p:spPr>
            <a:xfrm>
              <a:off x="428" y="1529"/>
              <a:ext cx="18372" cy="8395"/>
            </a:xfrm>
            <a:prstGeom prst="rect">
              <a:avLst/>
            </a:prstGeom>
            <a:noFill/>
            <a:ln w="22225">
              <a:solidFill>
                <a:srgbClr val="01A16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20" name="组合 19"/>
            <p:cNvGrpSpPr/>
            <p:nvPr/>
          </p:nvGrpSpPr>
          <p:grpSpPr>
            <a:xfrm>
              <a:off x="677" y="1108"/>
              <a:ext cx="3325" cy="853"/>
              <a:chOff x="13726" y="9120"/>
              <a:chExt cx="3325" cy="853"/>
            </a:xfrm>
          </p:grpSpPr>
          <p:sp>
            <p:nvSpPr>
              <p:cNvPr id="26" name="六边形 25"/>
              <p:cNvSpPr/>
              <p:nvPr/>
            </p:nvSpPr>
            <p:spPr>
              <a:xfrm>
                <a:off x="14019" y="9135"/>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1" name="六边形 20"/>
              <p:cNvSpPr/>
              <p:nvPr/>
            </p:nvSpPr>
            <p:spPr>
              <a:xfrm>
                <a:off x="15527"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六边形 21"/>
              <p:cNvSpPr/>
              <p:nvPr/>
            </p:nvSpPr>
            <p:spPr>
              <a:xfrm>
                <a:off x="14769"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文本框 22"/>
              <p:cNvSpPr txBox="1"/>
              <p:nvPr>
                <p:custDataLst>
                  <p:tags r:id="rId6"/>
                </p:custDataLst>
              </p:nvPr>
            </p:nvSpPr>
            <p:spPr>
              <a:xfrm>
                <a:off x="13726" y="9239"/>
                <a:ext cx="3325" cy="686"/>
              </a:xfrm>
              <a:prstGeom prst="rect">
                <a:avLst/>
              </a:prstGeom>
              <a:noFill/>
            </p:spPr>
            <p:txBody>
              <a:bodyPr wrap="square" rtlCol="0" anchor="t">
                <a:spAutoFit/>
              </a:bodyPr>
              <a:lstStyle/>
              <a:p>
                <a:pPr algn="l">
                  <a:lnSpc>
                    <a:spcPct val="80000"/>
                  </a:lnSpc>
                </a:pPr>
                <a:r>
                  <a:rPr lang="en-US" altLang="zh-CN" sz="2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做</a:t>
                </a:r>
                <a:r>
                  <a:rPr lang="en-US" altLang="zh-CN" sz="24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中</a:t>
                </a:r>
                <a:r>
                  <a:rPr lang="en-US" altLang="zh-CN" sz="1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学</a:t>
                </a:r>
                <a:endParaRPr lang="zh-CN" sz="2800" b="1">
                  <a:latin typeface="黑体" panose="02010609060101010101" charset="-122"/>
                  <a:ea typeface="黑体" panose="02010609060101010101" charset="-122"/>
                  <a:sym typeface="+mn-ea"/>
                </a:endParaRPr>
              </a:p>
            </p:txBody>
          </p:sp>
        </p:grpSp>
      </p:grpSp>
      <p:grpSp>
        <p:nvGrpSpPr>
          <p:cNvPr id="3" name="组合 2" title=""/>
          <p:cNvGrpSpPr/>
          <p:nvPr/>
        </p:nvGrpSpPr>
        <p:grpSpPr>
          <a:xfrm>
            <a:off x="8798560" y="1232535"/>
            <a:ext cx="2790190" cy="4766945"/>
            <a:chOff x="5026" y="8480"/>
            <a:chExt cx="4394" cy="7507"/>
          </a:xfrm>
        </p:grpSpPr>
        <p:sp>
          <p:nvSpPr>
            <p:cNvPr id="5" name="矩形 4"/>
            <p:cNvSpPr/>
            <p:nvPr/>
          </p:nvSpPr>
          <p:spPr>
            <a:xfrm>
              <a:off x="5026" y="9077"/>
              <a:ext cx="4394" cy="6910"/>
            </a:xfrm>
            <a:prstGeom prst="rect">
              <a:avLst/>
            </a:prstGeom>
            <a:noFill/>
            <a:ln w="19050">
              <a:solidFill>
                <a:srgbClr val="01A16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6" name="组合 5"/>
            <p:cNvGrpSpPr/>
            <p:nvPr/>
          </p:nvGrpSpPr>
          <p:grpSpPr>
            <a:xfrm>
              <a:off x="5282" y="8480"/>
              <a:ext cx="3116" cy="1131"/>
              <a:chOff x="8880" y="4680"/>
              <a:chExt cx="3116" cy="1131"/>
            </a:xfrm>
          </p:grpSpPr>
          <p:pic>
            <p:nvPicPr>
              <p:cNvPr id="8" name="图片 7" descr="加油站"/>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0" y="4680"/>
                <a:ext cx="1131" cy="1131"/>
              </a:xfrm>
              <a:prstGeom prst="rect">
                <a:avLst/>
              </a:prstGeom>
            </p:spPr>
          </p:pic>
          <p:sp>
            <p:nvSpPr>
              <p:cNvPr id="9" name="文本框 8"/>
              <p:cNvSpPr txBox="1"/>
              <p:nvPr/>
            </p:nvSpPr>
            <p:spPr>
              <a:xfrm>
                <a:off x="10011" y="4811"/>
                <a:ext cx="1985" cy="822"/>
              </a:xfrm>
              <a:prstGeom prst="rect">
                <a:avLst/>
              </a:prstGeom>
              <a:solidFill>
                <a:srgbClr val="E4E9E0"/>
              </a:solidFill>
            </p:spPr>
            <p:txBody>
              <a:bodyPr wrap="square" rtlCol="0">
                <a:spAutoFit/>
              </a:bodyPr>
              <a:lstStyle/>
              <a:p>
                <a:r>
                  <a:rPr lang="zh-CN" altLang="en-US" sz="2800" b="1">
                    <a:solidFill>
                      <a:srgbClr val="00923F"/>
                    </a:solidFill>
                    <a:latin typeface="黑体" panose="02010609060101010101" charset="-122"/>
                    <a:ea typeface="黑体" panose="02010609060101010101" charset="-122"/>
                    <a:cs typeface="+mn-ea"/>
                    <a:sym typeface="+mn-ea"/>
                  </a:rPr>
                  <a:t>加油站</a:t>
                </a:r>
                <a:endParaRPr lang="zh-CN" altLang="en-US" sz="2800" b="1">
                  <a:solidFill>
                    <a:srgbClr val="00923F"/>
                  </a:solidFill>
                  <a:latin typeface="黑体" panose="02010609060101010101" charset="-122"/>
                  <a:ea typeface="黑体" panose="02010609060101010101" charset="-122"/>
                  <a:cs typeface="+mn-ea"/>
                  <a:sym typeface="+mn-ea"/>
                </a:endParaRPr>
              </a:p>
            </p:txBody>
          </p:sp>
        </p:grpSp>
      </p:grpSp>
      <p:sp>
        <p:nvSpPr>
          <p:cNvPr id="65" name="Title 6" title=""/>
          <p:cNvSpPr txBox="1"/>
          <p:nvPr>
            <p:custDataLst>
              <p:tags r:id="rId9"/>
            </p:custDataLst>
          </p:nvPr>
        </p:nvSpPr>
        <p:spPr>
          <a:xfrm>
            <a:off x="8779510" y="1824355"/>
            <a:ext cx="2862580" cy="42246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rtlCol="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auto">
              <a:lnSpc>
                <a:spcPct val="120000"/>
              </a:lnSpc>
              <a:spcBef>
                <a:spcPts val="800"/>
              </a:spcBef>
              <a:spcAft>
                <a:spcPct val="0"/>
              </a:spcAft>
              <a:buSzTx/>
              <a:buFont typeface="Wingdings" panose="05000000000000000000" charset="0"/>
            </a:pPr>
            <a:r>
              <a:rPr sz="2800" b="1" spc="160">
                <a:ln w="3175">
                  <a:noFill/>
                  <a:prstDash val="dash"/>
                </a:ln>
                <a:solidFill>
                  <a:schemeClr val="tx1"/>
                </a:solidFill>
                <a:uFillTx/>
                <a:latin typeface="Times New Roman" panose="02020603050405020304" charset="0"/>
                <a:ea typeface="楷体" panose="02010609060101010101" charset="-122"/>
                <a:cs typeface="Times New Roman" panose="02020603050405020304" charset="0"/>
                <a:sym typeface="+mn-ea"/>
              </a:rPr>
              <a:t>       当钩码保持静止时，悬挂钩码的细线经过</a:t>
            </a:r>
            <a:r>
              <a:rPr lang="zh-CN" altLang="en-US" sz="2800" b="1" spc="160">
                <a:ln w="3175">
                  <a:noFill/>
                  <a:prstDash val="dash"/>
                </a:ln>
                <a:solidFill>
                  <a:schemeClr val="tx1"/>
                </a:solidFill>
                <a:uFillTx/>
                <a:latin typeface="Times New Roman" panose="02020603050405020304" charset="0"/>
                <a:ea typeface="楷体" panose="02010609060101010101" charset="-122"/>
                <a:cs typeface="Times New Roman" panose="02020603050405020304" charset="0"/>
                <a:sym typeface="+mn-ea"/>
              </a:rPr>
              <a:t>轻质</a:t>
            </a:r>
            <a:r>
              <a:rPr sz="2800" b="1" spc="160">
                <a:ln w="3175">
                  <a:noFill/>
                  <a:prstDash val="dash"/>
                </a:ln>
                <a:solidFill>
                  <a:schemeClr val="tx1"/>
                </a:solidFill>
                <a:uFillTx/>
                <a:latin typeface="Times New Roman" panose="02020603050405020304" charset="0"/>
                <a:ea typeface="楷体" panose="02010609060101010101" charset="-122"/>
                <a:cs typeface="Times New Roman" panose="02020603050405020304" charset="0"/>
                <a:sym typeface="+mn-ea"/>
              </a:rPr>
              <a:t>定滑轮拉橡皮筋，橡皮筋受到的拉力大小等于所悬挂钩码的重力大小.</a:t>
            </a:r>
            <a:endParaRPr sz="2800" b="1" spc="160">
              <a:ln w="3175">
                <a:noFill/>
                <a:prstDash val="dash"/>
              </a:ln>
              <a:solidFill>
                <a:schemeClr val="tx1"/>
              </a:solidFill>
              <a:uFillTx/>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67588"/>
                                        </p:tgtEl>
                                        <p:attrNameLst>
                                          <p:attrName>style.visibility</p:attrName>
                                        </p:attrNameLst>
                                      </p:cBhvr>
                                      <p:to>
                                        <p:strVal val="visible"/>
                                      </p:to>
                                    </p:set>
                                    <p:animEffect transition="in" filter="blinds(horizontal)">
                                      <p:cBhvr>
                                        <p:cTn id="14" dur="500"/>
                                        <p:tgtEl>
                                          <p:spTgt spid="67588"/>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67589"/>
                                        </p:tgtEl>
                                        <p:attrNameLst>
                                          <p:attrName>style.visibility</p:attrName>
                                        </p:attrNameLst>
                                      </p:cBhvr>
                                      <p:to>
                                        <p:strVal val="visible"/>
                                      </p:to>
                                    </p:set>
                                    <p:animEffect transition="in" filter="blinds(horizontal)">
                                      <p:cBhvr>
                                        <p:cTn id="18" dur="500"/>
                                        <p:tgtEl>
                                          <p:spTgt spid="67589"/>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6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52" name="组合 51" title=""/>
          <p:cNvGrpSpPr/>
          <p:nvPr/>
        </p:nvGrpSpPr>
        <p:grpSpPr>
          <a:xfrm>
            <a:off x="5027295" y="3020060"/>
            <a:ext cx="397510" cy="338455"/>
            <a:chOff x="6523" y="4966"/>
            <a:chExt cx="626" cy="533"/>
          </a:xfrm>
        </p:grpSpPr>
        <p:cxnSp>
          <p:nvCxnSpPr>
            <p:cNvPr id="14" name="直接箭头连接符 13"/>
            <p:cNvCxnSpPr/>
            <p:nvPr/>
          </p:nvCxnSpPr>
          <p:spPr>
            <a:xfrm flipH="1">
              <a:off x="6850"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3" name="矩形 12"/>
            <p:cNvSpPr/>
            <p:nvPr/>
          </p:nvSpPr>
          <p:spPr>
            <a:xfrm>
              <a:off x="6523"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cxnSp>
        <p:nvCxnSpPr>
          <p:cNvPr id="46" name="直接箭头连接符 45" title=""/>
          <p:cNvCxnSpPr/>
          <p:nvPr/>
        </p:nvCxnSpPr>
        <p:spPr>
          <a:xfrm flipH="1">
            <a:off x="4684395" y="5735955"/>
            <a:ext cx="1905" cy="8382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11" name="直接箭头连接符 10" title=""/>
          <p:cNvCxnSpPr/>
          <p:nvPr/>
        </p:nvCxnSpPr>
        <p:spPr>
          <a:xfrm>
            <a:off x="4055110" y="2081530"/>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2" name="矩形 11" title=""/>
          <p:cNvSpPr/>
          <p:nvPr/>
        </p:nvSpPr>
        <p:spPr>
          <a:xfrm>
            <a:off x="3863975" y="2758440"/>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6" name="矩形 25" title=""/>
          <p:cNvSpPr/>
          <p:nvPr/>
        </p:nvSpPr>
        <p:spPr>
          <a:xfrm>
            <a:off x="1513205" y="1480185"/>
            <a:ext cx="173990" cy="1144270"/>
          </a:xfrm>
          <a:prstGeom prst="rect">
            <a:avLst/>
          </a:prstGeom>
          <a:solidFill>
            <a:schemeClr val="tx1">
              <a:lumMod val="50000"/>
              <a:lumOff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27" name="直接箭头连接符 26" title=""/>
          <p:cNvCxnSpPr/>
          <p:nvPr/>
        </p:nvCxnSpPr>
        <p:spPr>
          <a:xfrm flipV="1">
            <a:off x="1687195" y="1932940"/>
            <a:ext cx="3249930" cy="889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3" name="直接箭头连接符 2" title=""/>
          <p:cNvCxnSpPr/>
          <p:nvPr/>
        </p:nvCxnSpPr>
        <p:spPr>
          <a:xfrm>
            <a:off x="5218430" y="2100580"/>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grpSp>
        <p:nvGrpSpPr>
          <p:cNvPr id="7" name="组合 6" title=""/>
          <p:cNvGrpSpPr/>
          <p:nvPr/>
        </p:nvGrpSpPr>
        <p:grpSpPr>
          <a:xfrm>
            <a:off x="4814570" y="1920240"/>
            <a:ext cx="406400" cy="397510"/>
            <a:chOff x="6233" y="1964"/>
            <a:chExt cx="640" cy="626"/>
          </a:xfrm>
        </p:grpSpPr>
        <p:sp>
          <p:nvSpPr>
            <p:cNvPr id="4" name="椭圆 3"/>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5" name="椭圆 4"/>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6" name="矩形 5" title=""/>
          <p:cNvSpPr/>
          <p:nvPr/>
        </p:nvSpPr>
        <p:spPr>
          <a:xfrm>
            <a:off x="5027295" y="2777490"/>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8" name="组合 7" title=""/>
          <p:cNvGrpSpPr/>
          <p:nvPr/>
        </p:nvGrpSpPr>
        <p:grpSpPr>
          <a:xfrm>
            <a:off x="3651250" y="1929765"/>
            <a:ext cx="406400" cy="397510"/>
            <a:chOff x="6233" y="1964"/>
            <a:chExt cx="640" cy="626"/>
          </a:xfrm>
        </p:grpSpPr>
        <p:sp>
          <p:nvSpPr>
            <p:cNvPr id="9" name="椭圆 8"/>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10" name="椭圆 9"/>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15" name="文本框 14" title=""/>
          <p:cNvSpPr txBox="1"/>
          <p:nvPr/>
        </p:nvSpPr>
        <p:spPr>
          <a:xfrm>
            <a:off x="5494655" y="2777490"/>
            <a:ext cx="64325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mn-ea"/>
              </a:rPr>
              <a:t>F</a:t>
            </a:r>
            <a:r>
              <a:rPr sz="2800" b="1" baseline="-25000">
                <a:latin typeface="Times New Roman" panose="02020603050405020304" charset="0"/>
                <a:ea typeface="黑体" panose="02010609060101010101" charset="-122"/>
                <a:cs typeface="Times New Roman" panose="02020603050405020304" charset="0"/>
                <a:sym typeface="+mn-ea"/>
              </a:rPr>
              <a:t>1</a:t>
            </a:r>
            <a:endParaRPr lang="en-US" sz="2800" b="1">
              <a:latin typeface="Times New Roman" panose="02020603050405020304" charset="0"/>
              <a:ea typeface="黑体" panose="02010609060101010101" charset="-122"/>
              <a:cs typeface="Times New Roman" panose="02020603050405020304" charset="0"/>
              <a:sym typeface="+mn-ea"/>
            </a:endParaRPr>
          </a:p>
        </p:txBody>
      </p:sp>
      <p:sp>
        <p:nvSpPr>
          <p:cNvPr id="16" name="文本框 15" title=""/>
          <p:cNvSpPr txBox="1"/>
          <p:nvPr/>
        </p:nvSpPr>
        <p:spPr>
          <a:xfrm>
            <a:off x="3252470" y="2835275"/>
            <a:ext cx="564515" cy="588645"/>
          </a:xfrm>
          <a:prstGeom prst="rect">
            <a:avLst/>
          </a:prstGeom>
          <a:noFill/>
        </p:spPr>
        <p:txBody>
          <a:bodyPr wrap="square" rtlCol="0" anchor="t">
            <a:noAutofit/>
          </a:bodyPr>
          <a:lstStyle/>
          <a:p>
            <a:r>
              <a:rPr sz="2800" b="1" i="1">
                <a:latin typeface="Times New Roman" panose="02020603050405020304" charset="0"/>
                <a:ea typeface="黑体" panose="02010609060101010101" charset="-122"/>
                <a:cs typeface="Times New Roman" panose="02020603050405020304" charset="0"/>
                <a:sym typeface="+mn-ea"/>
              </a:rPr>
              <a:t>F</a:t>
            </a:r>
            <a:r>
              <a:rPr lang="en-US" sz="2800" b="1" baseline="-25000">
                <a:latin typeface="Times New Roman" panose="02020603050405020304" charset="0"/>
                <a:ea typeface="黑体" panose="02010609060101010101" charset="-122"/>
                <a:cs typeface="Times New Roman" panose="02020603050405020304" charset="0"/>
                <a:sym typeface="+mn-ea"/>
              </a:rPr>
              <a:t>2</a:t>
            </a:r>
            <a:endParaRPr lang="en-US" sz="2800" b="1">
              <a:latin typeface="Times New Roman" panose="02020603050405020304" charset="0"/>
              <a:ea typeface="黑体" panose="02010609060101010101" charset="-122"/>
              <a:cs typeface="Times New Roman" panose="02020603050405020304" charset="0"/>
              <a:sym typeface="+mn-ea"/>
            </a:endParaRPr>
          </a:p>
          <a:p>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17" name="文本框 16" title=""/>
          <p:cNvSpPr txBox="1"/>
          <p:nvPr/>
        </p:nvSpPr>
        <p:spPr>
          <a:xfrm>
            <a:off x="1650365" y="145478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A</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18" name="文本框 17" title=""/>
          <p:cNvSpPr txBox="1"/>
          <p:nvPr/>
        </p:nvSpPr>
        <p:spPr>
          <a:xfrm>
            <a:off x="2651760" y="143573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19" name="椭圆 18" title=""/>
          <p:cNvSpPr/>
          <p:nvPr/>
        </p:nvSpPr>
        <p:spPr>
          <a:xfrm>
            <a:off x="2819400" y="190119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20" name="直接箭头连接符 19" title=""/>
          <p:cNvCxnSpPr/>
          <p:nvPr/>
        </p:nvCxnSpPr>
        <p:spPr>
          <a:xfrm flipV="1">
            <a:off x="1687195" y="1929765"/>
            <a:ext cx="2167890" cy="11430"/>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title=""/>
          <p:cNvCxnSpPr/>
          <p:nvPr/>
        </p:nvCxnSpPr>
        <p:spPr>
          <a:xfrm flipV="1">
            <a:off x="2859405" y="1929765"/>
            <a:ext cx="2167890" cy="11430"/>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2" name="文本框 21" title=""/>
          <p:cNvSpPr txBox="1"/>
          <p:nvPr/>
        </p:nvSpPr>
        <p:spPr>
          <a:xfrm>
            <a:off x="4365625" y="1073150"/>
            <a:ext cx="4022725" cy="521970"/>
          </a:xfrm>
          <a:prstGeom prst="rect">
            <a:avLst/>
          </a:prstGeom>
          <a:noFill/>
        </p:spPr>
        <p:txBody>
          <a:bodyPr wrap="square" rtlCol="0" anchor="t">
            <a:spAutoFit/>
          </a:bodyPr>
          <a:lstStyle/>
          <a:p>
            <a:r>
              <a:rPr lang="zh-CN" altLang="en-US" sz="2800" b="1">
                <a:latin typeface="Times New Roman" panose="02020603050405020304" charset="0"/>
                <a:ea typeface="黑体" panose="02010609060101010101" charset="-122"/>
                <a:cs typeface="Times New Roman" panose="02020603050405020304" charset="0"/>
                <a:sym typeface="+mn-ea"/>
              </a:rPr>
              <a:t>每个钩码的重力</a:t>
            </a:r>
            <a:r>
              <a:rPr lang="en-US" sz="2800" b="1" i="1">
                <a:latin typeface="Times New Roman" panose="02020603050405020304" charset="0"/>
                <a:ea typeface="黑体" panose="02010609060101010101" charset="-122"/>
                <a:cs typeface="Times New Roman" panose="02020603050405020304" charset="0"/>
                <a:sym typeface="+mn-ea"/>
              </a:rPr>
              <a:t>G</a:t>
            </a:r>
            <a:r>
              <a:rPr lang="en-US" sz="2800" b="1">
                <a:latin typeface="Times New Roman" panose="02020603050405020304" charset="0"/>
                <a:ea typeface="黑体" panose="02010609060101010101" charset="-122"/>
                <a:cs typeface="Times New Roman" panose="02020603050405020304" charset="0"/>
                <a:sym typeface="+mn-ea"/>
              </a:rPr>
              <a:t>=0.5 N</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cxnSp>
        <p:nvCxnSpPr>
          <p:cNvPr id="25" name="直接箭头连接符 24" title=""/>
          <p:cNvCxnSpPr/>
          <p:nvPr/>
        </p:nvCxnSpPr>
        <p:spPr>
          <a:xfrm flipH="1">
            <a:off x="4684395" y="5418455"/>
            <a:ext cx="1905" cy="8382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28" name="矩形 27" title=""/>
          <p:cNvSpPr/>
          <p:nvPr/>
        </p:nvSpPr>
        <p:spPr>
          <a:xfrm>
            <a:off x="1513205" y="3869055"/>
            <a:ext cx="173990" cy="1144270"/>
          </a:xfrm>
          <a:prstGeom prst="rect">
            <a:avLst/>
          </a:prstGeom>
          <a:solidFill>
            <a:schemeClr val="tx1">
              <a:lumMod val="50000"/>
              <a:lumOff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29" name="直接箭头连接符 28" title=""/>
          <p:cNvCxnSpPr/>
          <p:nvPr/>
        </p:nvCxnSpPr>
        <p:spPr>
          <a:xfrm flipV="1">
            <a:off x="1687195" y="4318635"/>
            <a:ext cx="2780665" cy="12065"/>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30" name="直接箭头连接符 29" title=""/>
          <p:cNvCxnSpPr/>
          <p:nvPr/>
        </p:nvCxnSpPr>
        <p:spPr>
          <a:xfrm>
            <a:off x="4667885" y="4498975"/>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grpSp>
        <p:nvGrpSpPr>
          <p:cNvPr id="31" name="组合 30" title=""/>
          <p:cNvGrpSpPr/>
          <p:nvPr/>
        </p:nvGrpSpPr>
        <p:grpSpPr>
          <a:xfrm>
            <a:off x="4264025" y="4318635"/>
            <a:ext cx="406400" cy="397510"/>
            <a:chOff x="6233" y="1964"/>
            <a:chExt cx="640" cy="626"/>
          </a:xfrm>
        </p:grpSpPr>
        <p:sp>
          <p:nvSpPr>
            <p:cNvPr id="32" name="椭圆 31"/>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3" name="椭圆 32"/>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34" name="矩形 33" title=""/>
          <p:cNvSpPr/>
          <p:nvPr/>
        </p:nvSpPr>
        <p:spPr>
          <a:xfrm>
            <a:off x="4476750" y="5175885"/>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8" name="矩形 37" title=""/>
          <p:cNvSpPr/>
          <p:nvPr/>
        </p:nvSpPr>
        <p:spPr>
          <a:xfrm>
            <a:off x="4476750" y="5495290"/>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41" name="文本框 40" title=""/>
          <p:cNvSpPr txBox="1"/>
          <p:nvPr/>
        </p:nvSpPr>
        <p:spPr>
          <a:xfrm>
            <a:off x="1650365" y="384365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A</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42" name="文本框 41" title=""/>
          <p:cNvSpPr txBox="1"/>
          <p:nvPr/>
        </p:nvSpPr>
        <p:spPr>
          <a:xfrm>
            <a:off x="2651760" y="382460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43" name="椭圆 42" title=""/>
          <p:cNvSpPr/>
          <p:nvPr/>
        </p:nvSpPr>
        <p:spPr>
          <a:xfrm>
            <a:off x="2819400" y="429006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44" name="直接箭头连接符 43" title=""/>
          <p:cNvCxnSpPr/>
          <p:nvPr/>
        </p:nvCxnSpPr>
        <p:spPr>
          <a:xfrm flipV="1">
            <a:off x="1687195" y="4318635"/>
            <a:ext cx="2780665" cy="11430"/>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47" name="矩形 46" title=""/>
          <p:cNvSpPr/>
          <p:nvPr/>
        </p:nvSpPr>
        <p:spPr>
          <a:xfrm>
            <a:off x="4476750" y="5812790"/>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48" name="文本框 47" title=""/>
          <p:cNvSpPr txBox="1"/>
          <p:nvPr/>
        </p:nvSpPr>
        <p:spPr>
          <a:xfrm>
            <a:off x="5164455" y="5234940"/>
            <a:ext cx="53911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mn-ea"/>
              </a:rPr>
              <a:t>F</a:t>
            </a:r>
            <a:endParaRPr lang="en-US" sz="2800" b="1">
              <a:latin typeface="Times New Roman" panose="02020603050405020304" charset="0"/>
              <a:ea typeface="黑体" panose="02010609060101010101" charset="-122"/>
              <a:cs typeface="Times New Roman" panose="02020603050405020304" charset="0"/>
              <a:sym typeface="+mn-ea"/>
            </a:endParaRPr>
          </a:p>
        </p:txBody>
      </p:sp>
      <p:grpSp>
        <p:nvGrpSpPr>
          <p:cNvPr id="51" name="组合 50" title=""/>
          <p:cNvGrpSpPr/>
          <p:nvPr/>
        </p:nvGrpSpPr>
        <p:grpSpPr>
          <a:xfrm>
            <a:off x="3855085" y="3020060"/>
            <a:ext cx="397510" cy="338455"/>
            <a:chOff x="4677" y="4966"/>
            <a:chExt cx="626" cy="533"/>
          </a:xfrm>
        </p:grpSpPr>
        <p:cxnSp>
          <p:nvCxnSpPr>
            <p:cNvPr id="49" name="直接箭头连接符 48"/>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50" name="矩形 49"/>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grpSp>
        <p:nvGrpSpPr>
          <p:cNvPr id="53" name="组合 52" title=""/>
          <p:cNvGrpSpPr/>
          <p:nvPr/>
        </p:nvGrpSpPr>
        <p:grpSpPr>
          <a:xfrm>
            <a:off x="3855085" y="3340100"/>
            <a:ext cx="397510" cy="338455"/>
            <a:chOff x="4677" y="4966"/>
            <a:chExt cx="626" cy="533"/>
          </a:xfrm>
        </p:grpSpPr>
        <p:cxnSp>
          <p:nvCxnSpPr>
            <p:cNvPr id="54" name="直接箭头连接符 53"/>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55" name="矩形 54"/>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grpSp>
        <p:nvGrpSpPr>
          <p:cNvPr id="57" name="组合 56" title=""/>
          <p:cNvGrpSpPr/>
          <p:nvPr/>
        </p:nvGrpSpPr>
        <p:grpSpPr>
          <a:xfrm>
            <a:off x="4476750" y="6074410"/>
            <a:ext cx="397510" cy="338455"/>
            <a:chOff x="4677" y="4966"/>
            <a:chExt cx="626" cy="533"/>
          </a:xfrm>
        </p:grpSpPr>
        <p:cxnSp>
          <p:nvCxnSpPr>
            <p:cNvPr id="58" name="直接箭头连接符 57"/>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59" name="矩形 58"/>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73" name="文本框 72" title=""/>
          <p:cNvSpPr txBox="1"/>
          <p:nvPr/>
        </p:nvSpPr>
        <p:spPr>
          <a:xfrm>
            <a:off x="3407410" y="143573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r>
              <a:rPr lang="en-US" sz="2800" b="1" i="1">
                <a:latin typeface="微软雅黑" panose="020b0503020204020204" charset="-122"/>
                <a:ea typeface="微软雅黑" panose="020b0503020204020204" charset="-122"/>
                <a:cs typeface="Times New Roman" panose="02020603050405020304" charset="0"/>
                <a:sym typeface="+mn-ea"/>
              </a:rPr>
              <a:t>′</a:t>
            </a:r>
            <a:endParaRPr lang="en-US" sz="2800" b="1" i="1" baseline="-25000">
              <a:latin typeface="微软雅黑" panose="020b0503020204020204" charset="-122"/>
              <a:ea typeface="微软雅黑" panose="020b0503020204020204" charset="-122"/>
              <a:cs typeface="Times New Roman" panose="02020603050405020304" charset="0"/>
              <a:sym typeface="+mn-ea"/>
            </a:endParaRPr>
          </a:p>
        </p:txBody>
      </p:sp>
      <p:sp>
        <p:nvSpPr>
          <p:cNvPr id="74" name="椭圆 73" title=""/>
          <p:cNvSpPr/>
          <p:nvPr/>
        </p:nvSpPr>
        <p:spPr>
          <a:xfrm>
            <a:off x="3575050" y="190119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75" name="文本框 74" title=""/>
          <p:cNvSpPr txBox="1"/>
          <p:nvPr/>
        </p:nvSpPr>
        <p:spPr>
          <a:xfrm>
            <a:off x="3407410" y="382460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r>
              <a:rPr lang="en-US" sz="2800" b="1" i="1">
                <a:latin typeface="微软雅黑" panose="020b0503020204020204" charset="-122"/>
                <a:ea typeface="微软雅黑" panose="020b0503020204020204" charset="-122"/>
                <a:cs typeface="Times New Roman" panose="02020603050405020304" charset="0"/>
                <a:sym typeface="+mn-ea"/>
              </a:rPr>
              <a:t>′</a:t>
            </a:r>
            <a:endParaRPr lang="en-US" sz="2800" b="1" i="1" baseline="-25000">
              <a:latin typeface="微软雅黑" panose="020b0503020204020204" charset="-122"/>
              <a:ea typeface="微软雅黑" panose="020b0503020204020204" charset="-122"/>
              <a:cs typeface="Times New Roman" panose="02020603050405020304" charset="0"/>
              <a:sym typeface="+mn-ea"/>
            </a:endParaRPr>
          </a:p>
        </p:txBody>
      </p:sp>
      <p:sp>
        <p:nvSpPr>
          <p:cNvPr id="76" name="椭圆 75" title=""/>
          <p:cNvSpPr/>
          <p:nvPr/>
        </p:nvSpPr>
        <p:spPr>
          <a:xfrm>
            <a:off x="3575050" y="429006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77" name="文本框 76" title=""/>
          <p:cNvSpPr txBox="1"/>
          <p:nvPr/>
        </p:nvSpPr>
        <p:spPr>
          <a:xfrm>
            <a:off x="6337300" y="189166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78" name="文本框 77" title=""/>
          <p:cNvSpPr txBox="1"/>
          <p:nvPr/>
        </p:nvSpPr>
        <p:spPr>
          <a:xfrm>
            <a:off x="8409940" y="1891665"/>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0" name="文本框 79" title=""/>
          <p:cNvSpPr txBox="1"/>
          <p:nvPr/>
        </p:nvSpPr>
        <p:spPr>
          <a:xfrm>
            <a:off x="6337300" y="243459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1" name="文本框 80" title=""/>
          <p:cNvSpPr txBox="1"/>
          <p:nvPr/>
        </p:nvSpPr>
        <p:spPr>
          <a:xfrm>
            <a:off x="8409940" y="243459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2" name="文本框 81" title=""/>
          <p:cNvSpPr txBox="1"/>
          <p:nvPr/>
        </p:nvSpPr>
        <p:spPr>
          <a:xfrm>
            <a:off x="6337300" y="296672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3" name="文本框 82" title=""/>
          <p:cNvSpPr txBox="1"/>
          <p:nvPr/>
        </p:nvSpPr>
        <p:spPr>
          <a:xfrm>
            <a:off x="8409940" y="296672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4" name="文本框 83" title=""/>
          <p:cNvSpPr txBox="1"/>
          <p:nvPr/>
        </p:nvSpPr>
        <p:spPr>
          <a:xfrm>
            <a:off x="6337300" y="348869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5" name="文本框 84" title=""/>
          <p:cNvSpPr txBox="1"/>
          <p:nvPr/>
        </p:nvSpPr>
        <p:spPr>
          <a:xfrm>
            <a:off x="8409940" y="348869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6" name="文本框 85" title=""/>
          <p:cNvSpPr txBox="1"/>
          <p:nvPr/>
        </p:nvSpPr>
        <p:spPr>
          <a:xfrm>
            <a:off x="6257290" y="453326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7" name="文本框 86" title=""/>
          <p:cNvSpPr txBox="1"/>
          <p:nvPr/>
        </p:nvSpPr>
        <p:spPr>
          <a:xfrm>
            <a:off x="8329930" y="453326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8" name="文本框 87" title=""/>
          <p:cNvSpPr txBox="1"/>
          <p:nvPr/>
        </p:nvSpPr>
        <p:spPr>
          <a:xfrm>
            <a:off x="6337300" y="507682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=2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9" name="文本框 88" title=""/>
          <p:cNvSpPr txBox="1"/>
          <p:nvPr/>
        </p:nvSpPr>
        <p:spPr>
          <a:xfrm>
            <a:off x="8329930" y="508952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=2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2" name="文本框 1" title=""/>
          <p:cNvSpPr txBox="1"/>
          <p:nvPr/>
        </p:nvSpPr>
        <p:spPr>
          <a:xfrm>
            <a:off x="5424170" y="5890895"/>
            <a:ext cx="5549265" cy="521970"/>
          </a:xfrm>
          <a:prstGeom prst="rect">
            <a:avLst/>
          </a:prstGeom>
          <a:noFill/>
        </p:spPr>
        <p:txBody>
          <a:bodyPr wrap="square" rtlCol="0" anchor="t">
            <a:spAutoFit/>
          </a:bodyPr>
          <a:lstStyle/>
          <a:p>
            <a:r>
              <a:rPr sz="2800" b="1">
                <a:solidFill>
                  <a:srgbClr val="FF0000"/>
                </a:solidFill>
                <a:latin typeface="Times New Roman" panose="02020603050405020304" charset="0"/>
                <a:ea typeface="黑体" panose="02010609060101010101" charset="-122"/>
                <a:cs typeface="Times New Roman" panose="02020603050405020304" charset="0"/>
                <a:sym typeface="+mn-ea"/>
              </a:rPr>
              <a:t>力</a:t>
            </a:r>
            <a:r>
              <a:rPr sz="2800" b="1" i="1">
                <a:solidFill>
                  <a:srgbClr val="FF0000"/>
                </a:solidFill>
                <a:latin typeface="Times New Roman" panose="02020603050405020304" charset="0"/>
                <a:ea typeface="黑体" panose="02010609060101010101" charset="-122"/>
                <a:cs typeface="Times New Roman" panose="02020603050405020304" charset="0"/>
                <a:sym typeface="+mn-ea"/>
              </a:rPr>
              <a:t>F</a:t>
            </a:r>
            <a:r>
              <a:rPr sz="2800" b="1">
                <a:solidFill>
                  <a:srgbClr val="FF0000"/>
                </a:solidFill>
                <a:latin typeface="Times New Roman" panose="02020603050405020304" charset="0"/>
                <a:ea typeface="黑体" panose="02010609060101010101" charset="-122"/>
                <a:cs typeface="Times New Roman" panose="02020603050405020304" charset="0"/>
                <a:sym typeface="+mn-ea"/>
              </a:rPr>
              <a:t>跟力</a:t>
            </a:r>
            <a:r>
              <a:rPr sz="2800" b="1" i="1">
                <a:solidFill>
                  <a:srgbClr val="FF0000"/>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mn-ea"/>
              </a:rPr>
              <a:t>1</a:t>
            </a:r>
            <a:r>
              <a:rPr sz="2800" b="1">
                <a:solidFill>
                  <a:srgbClr val="FF0000"/>
                </a:solidFill>
                <a:latin typeface="Times New Roman" panose="02020603050405020304" charset="0"/>
                <a:ea typeface="黑体" panose="02010609060101010101" charset="-122"/>
                <a:cs typeface="Times New Roman" panose="02020603050405020304" charset="0"/>
                <a:sym typeface="+mn-ea"/>
              </a:rPr>
              <a:t>和</a:t>
            </a:r>
            <a:r>
              <a:rPr sz="2800" b="1" i="1">
                <a:solidFill>
                  <a:srgbClr val="FF0000"/>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mn-ea"/>
              </a:rPr>
              <a:t>2</a:t>
            </a:r>
            <a:r>
              <a:rPr sz="2800" b="1">
                <a:solidFill>
                  <a:srgbClr val="FF0000"/>
                </a:solidFill>
                <a:latin typeface="Times New Roman" panose="02020603050405020304" charset="0"/>
                <a:ea typeface="黑体" panose="02010609060101010101" charset="-122"/>
                <a:cs typeface="Times New Roman" panose="02020603050405020304" charset="0"/>
                <a:sym typeface="+mn-ea"/>
              </a:rPr>
              <a:t>的作用效果相同</a:t>
            </a:r>
            <a:r>
              <a:rPr 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endParaRPr lang="en-US" sz="2800" b="1">
              <a:solidFill>
                <a:srgbClr val="FF0000"/>
              </a:solidFill>
              <a:latin typeface="Times New Roman" panose="02020603050405020304" charset="0"/>
              <a:ea typeface="黑体" panose="02010609060101010101" charset="-122"/>
              <a:cs typeface="Times New Roman" panose="02020603050405020304" charset="0"/>
              <a:sym typeface="+mn-ea"/>
            </a:endParaRPr>
          </a:p>
        </p:txBody>
      </p:sp>
      <p:grpSp>
        <p:nvGrpSpPr>
          <p:cNvPr id="24" name="组合 23" title=""/>
          <p:cNvGrpSpPr/>
          <p:nvPr/>
        </p:nvGrpSpPr>
        <p:grpSpPr>
          <a:xfrm>
            <a:off x="271780" y="571500"/>
            <a:ext cx="11666220" cy="5999480"/>
            <a:chOff x="428" y="1108"/>
            <a:chExt cx="18372" cy="9448"/>
          </a:xfrm>
        </p:grpSpPr>
        <p:sp>
          <p:nvSpPr>
            <p:cNvPr id="23" name="矩形 22"/>
            <p:cNvSpPr/>
            <p:nvPr/>
          </p:nvSpPr>
          <p:spPr>
            <a:xfrm>
              <a:off x="428" y="1529"/>
              <a:ext cx="18372" cy="9027"/>
            </a:xfrm>
            <a:prstGeom prst="rect">
              <a:avLst/>
            </a:prstGeom>
            <a:noFill/>
            <a:ln w="22225">
              <a:solidFill>
                <a:srgbClr val="01A16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35" name="组合 34"/>
            <p:cNvGrpSpPr/>
            <p:nvPr/>
          </p:nvGrpSpPr>
          <p:grpSpPr>
            <a:xfrm>
              <a:off x="677" y="1108"/>
              <a:ext cx="3325" cy="853"/>
              <a:chOff x="13726" y="9120"/>
              <a:chExt cx="3325" cy="853"/>
            </a:xfrm>
          </p:grpSpPr>
          <p:sp>
            <p:nvSpPr>
              <p:cNvPr id="36" name="六边形 35"/>
              <p:cNvSpPr/>
              <p:nvPr/>
            </p:nvSpPr>
            <p:spPr>
              <a:xfrm>
                <a:off x="14019" y="9135"/>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7" name="六边形 36"/>
              <p:cNvSpPr/>
              <p:nvPr/>
            </p:nvSpPr>
            <p:spPr>
              <a:xfrm>
                <a:off x="15527"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9" name="六边形 38"/>
              <p:cNvSpPr/>
              <p:nvPr/>
            </p:nvSpPr>
            <p:spPr>
              <a:xfrm>
                <a:off x="14769"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40" name="文本框 39"/>
              <p:cNvSpPr txBox="1"/>
              <p:nvPr>
                <p:custDataLst>
                  <p:tags r:id="rId2"/>
                </p:custDataLst>
              </p:nvPr>
            </p:nvSpPr>
            <p:spPr>
              <a:xfrm>
                <a:off x="13726" y="9239"/>
                <a:ext cx="3325" cy="686"/>
              </a:xfrm>
              <a:prstGeom prst="rect">
                <a:avLst/>
              </a:prstGeom>
              <a:noFill/>
            </p:spPr>
            <p:txBody>
              <a:bodyPr wrap="square" rtlCol="0" anchor="t">
                <a:spAutoFit/>
              </a:bodyPr>
              <a:lstStyle/>
              <a:p>
                <a:pPr algn="l">
                  <a:lnSpc>
                    <a:spcPct val="80000"/>
                  </a:lnSpc>
                </a:pPr>
                <a:r>
                  <a:rPr lang="en-US" altLang="zh-CN" sz="2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做</a:t>
                </a:r>
                <a:r>
                  <a:rPr lang="en-US" altLang="zh-CN" sz="24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中</a:t>
                </a:r>
                <a:r>
                  <a:rPr lang="en-US" altLang="zh-CN" sz="1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学</a:t>
                </a:r>
                <a:endParaRPr lang="zh-CN" sz="2800" b="1">
                  <a:latin typeface="黑体" panose="02010609060101010101" charset="-122"/>
                  <a:ea typeface="黑体" panose="02010609060101010101" charset="-122"/>
                  <a:sym typeface="+mn-ea"/>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8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childTnLst>
                          </p:cTn>
                        </p:par>
                        <p:par>
                          <p:cTn id="57" fill="hold" nodeType="afterGroup">
                            <p:stCondLst>
                              <p:cond delay="1"/>
                            </p:stCondLst>
                            <p:childTnLst>
                              <p:par>
                                <p:cTn id="58" presetID="1" presetClass="entr" presetSubtype="0"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8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8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88"/>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500" fill="hold"/>
                                        <p:tgtEl>
                                          <p:spTgt spid="2"/>
                                        </p:tgtEl>
                                        <p:attrNameLst>
                                          <p:attrName>ppt_x</p:attrName>
                                        </p:attrNameLst>
                                      </p:cBhvr>
                                      <p:tavLst>
                                        <p:tav tm="0">
                                          <p:val>
                                            <p:strVal val="#ppt_x"/>
                                          </p:val>
                                        </p:tav>
                                        <p:tav tm="100000">
                                          <p:val>
                                            <p:strVal val="#ppt_x"/>
                                          </p:val>
                                        </p:tav>
                                      </p:tavLst>
                                    </p:anim>
                                    <p:anim calcmode="lin" valueType="num">
                                      <p:cBhvr additive="base">
                                        <p:cTn id="7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0" grpId="0"/>
      <p:bldP spid="81" grpId="0"/>
      <p:bldP spid="82" grpId="0"/>
      <p:bldP spid="83" grpId="0"/>
      <p:bldP spid="85" grpId="0"/>
      <p:bldP spid="84" grpId="0"/>
      <p:bldP spid="86" grpId="0"/>
      <p:bldP spid="87" grpId="0"/>
      <p:bldP spid="88" grpId="0"/>
      <p:bldP spid="89" grpId="0"/>
      <p:bldP spid="78" grpId="1"/>
      <p:bldP spid="77" grpId="1"/>
      <p:bldP spid="80" grpId="1"/>
      <p:bldP spid="81" grpId="1"/>
      <p:bldP spid="82" grpId="1"/>
      <p:bldP spid="83" grpId="1"/>
      <p:bldP spid="86" grpId="1"/>
      <p:bldP spid="87" grpId="1"/>
      <p:bldP spid="88" grpId="1"/>
      <p:bldP spid="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aphicFrame>
        <p:nvGraphicFramePr>
          <p:cNvPr id="4" name="表格 3" title=""/>
          <p:cNvGraphicFramePr>
            <a:graphicFrameLocks noGrp="1"/>
          </p:cNvGraphicFramePr>
          <p:nvPr>
            <p:custDataLst>
              <p:tags r:id="rId2"/>
            </p:custDataLst>
          </p:nvPr>
        </p:nvGraphicFramePr>
        <p:xfrm>
          <a:off x="897890" y="1082675"/>
          <a:ext cx="10396220" cy="3529330"/>
        </p:xfrm>
        <a:graphic>
          <a:graphicData uri="http://schemas.openxmlformats.org/drawingml/2006/table">
            <a:tbl>
              <a:tblPr firstRow="1" bandRow="1">
                <a:tableStyleId>{5C22544A-7EE6-4342-B048-85BDC9FD1C3A}</a:tableStyleId>
              </a:tblPr>
              <a:tblGrid>
                <a:gridCol w="979805"/>
                <a:gridCol w="1296670"/>
                <a:gridCol w="1651000"/>
                <a:gridCol w="1296670"/>
                <a:gridCol w="1931035"/>
                <a:gridCol w="1286510"/>
                <a:gridCol w="1954530"/>
              </a:tblGrid>
              <a:tr h="603250">
                <a:tc>
                  <a:txBody>
                    <a:bodyPr vert="horz" wrap="square"/>
                    <a:lstStyle/>
                    <a:p>
                      <a:pPr algn="ctr">
                        <a:lnSpc>
                          <a:spcPct val="120000"/>
                        </a:lnSpc>
                        <a:buNone/>
                      </a:pP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次数</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1</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en-US" altLang="zh-CN" sz="2800">
                        <a:solidFill>
                          <a:schemeClr val="tx1"/>
                        </a:solidFill>
                        <a:latin typeface="Times New Roman" panose="02020603050405020304" charset="0"/>
                        <a:ea typeface="黑体" panose="02010609060101010101" charset="-122"/>
                        <a:cs typeface="黑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1</a:t>
                      </a:r>
                      <a:r>
                        <a:rPr lang="zh-CN" altLang="en-US" sz="2800">
                          <a:solidFill>
                            <a:schemeClr val="tx1"/>
                          </a:solidFill>
                          <a:latin typeface="Times New Roman" panose="02020603050405020304" charset="0"/>
                          <a:ea typeface="黑体" panose="02010609060101010101" charset="-122"/>
                          <a:cs typeface="黑体" panose="02010609060101010101" charset="-122"/>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2</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2</a:t>
                      </a: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1</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2</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3</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4</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3" name="文本框 22" title=""/>
          <p:cNvSpPr txBox="1"/>
          <p:nvPr>
            <p:custDataLst>
              <p:tags r:id="rId3"/>
            </p:custDataLst>
          </p:nvPr>
        </p:nvSpPr>
        <p:spPr>
          <a:xfrm>
            <a:off x="1909445" y="174434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4" name="文本框 23" title=""/>
          <p:cNvSpPr txBox="1"/>
          <p:nvPr>
            <p:custDataLst>
              <p:tags r:id="rId4"/>
            </p:custDataLst>
          </p:nvPr>
        </p:nvSpPr>
        <p:spPr>
          <a:xfrm>
            <a:off x="4880610" y="173418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5" name="文本框 24" title=""/>
          <p:cNvSpPr txBox="1"/>
          <p:nvPr>
            <p:custDataLst>
              <p:tags r:id="rId5"/>
            </p:custDataLst>
          </p:nvPr>
        </p:nvSpPr>
        <p:spPr>
          <a:xfrm>
            <a:off x="8115935" y="174561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7" name="文本框 36" title=""/>
          <p:cNvSpPr txBox="1"/>
          <p:nvPr>
            <p:custDataLst>
              <p:tags r:id="rId6"/>
            </p:custDataLst>
          </p:nvPr>
        </p:nvSpPr>
        <p:spPr>
          <a:xfrm>
            <a:off x="3153410" y="175069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8" name="文本框 37" title=""/>
          <p:cNvSpPr txBox="1"/>
          <p:nvPr>
            <p:custDataLst>
              <p:tags r:id="rId7"/>
            </p:custDataLst>
          </p:nvPr>
        </p:nvSpPr>
        <p:spPr>
          <a:xfrm>
            <a:off x="6232525" y="177609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9" name="文本框 38" title=""/>
          <p:cNvSpPr txBox="1"/>
          <p:nvPr>
            <p:custDataLst>
              <p:tags r:id="rId8"/>
            </p:custDataLst>
          </p:nvPr>
        </p:nvSpPr>
        <p:spPr>
          <a:xfrm>
            <a:off x="9465310" y="174307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 name="文本框 1" title=""/>
          <p:cNvSpPr txBox="1"/>
          <p:nvPr>
            <p:custDataLst>
              <p:tags r:id="rId9"/>
            </p:custDataLst>
          </p:nvPr>
        </p:nvSpPr>
        <p:spPr>
          <a:xfrm>
            <a:off x="1940560" y="25209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 name="文本框 2" title=""/>
          <p:cNvSpPr txBox="1"/>
          <p:nvPr>
            <p:custDataLst>
              <p:tags r:id="rId10"/>
            </p:custDataLst>
          </p:nvPr>
        </p:nvSpPr>
        <p:spPr>
          <a:xfrm>
            <a:off x="4911725" y="256032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 name="文本框 4" title=""/>
          <p:cNvSpPr txBox="1"/>
          <p:nvPr>
            <p:custDataLst>
              <p:tags r:id="rId11"/>
            </p:custDataLst>
          </p:nvPr>
        </p:nvSpPr>
        <p:spPr>
          <a:xfrm>
            <a:off x="8147050" y="252222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6" name="文本框 5" title=""/>
          <p:cNvSpPr txBox="1"/>
          <p:nvPr>
            <p:custDataLst>
              <p:tags r:id="rId12"/>
            </p:custDataLst>
          </p:nvPr>
        </p:nvSpPr>
        <p:spPr>
          <a:xfrm>
            <a:off x="3184525" y="252730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7" name="文本框 6" title=""/>
          <p:cNvSpPr txBox="1"/>
          <p:nvPr>
            <p:custDataLst>
              <p:tags r:id="rId13"/>
            </p:custDataLst>
          </p:nvPr>
        </p:nvSpPr>
        <p:spPr>
          <a:xfrm>
            <a:off x="6263640" y="255270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8" name="文本框 7" title=""/>
          <p:cNvSpPr txBox="1"/>
          <p:nvPr>
            <p:custDataLst>
              <p:tags r:id="rId14"/>
            </p:custDataLst>
          </p:nvPr>
        </p:nvSpPr>
        <p:spPr>
          <a:xfrm>
            <a:off x="9496425" y="251968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9" name="文本框 8" title=""/>
          <p:cNvSpPr txBox="1"/>
          <p:nvPr>
            <p:custDataLst>
              <p:tags r:id="rId15"/>
            </p:custDataLst>
          </p:nvPr>
        </p:nvSpPr>
        <p:spPr>
          <a:xfrm>
            <a:off x="1940560" y="319849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0" name="文本框 9" title=""/>
          <p:cNvSpPr txBox="1"/>
          <p:nvPr>
            <p:custDataLst>
              <p:tags r:id="rId16"/>
            </p:custDataLst>
          </p:nvPr>
        </p:nvSpPr>
        <p:spPr>
          <a:xfrm>
            <a:off x="4911725" y="323786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1" name="文本框 10" title=""/>
          <p:cNvSpPr txBox="1"/>
          <p:nvPr>
            <p:custDataLst>
              <p:tags r:id="rId17"/>
            </p:custDataLst>
          </p:nvPr>
        </p:nvSpPr>
        <p:spPr>
          <a:xfrm>
            <a:off x="8147050" y="319976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2</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2" name="文本框 11" title=""/>
          <p:cNvSpPr txBox="1"/>
          <p:nvPr>
            <p:custDataLst>
              <p:tags r:id="rId18"/>
            </p:custDataLst>
          </p:nvPr>
        </p:nvSpPr>
        <p:spPr>
          <a:xfrm>
            <a:off x="3184525" y="320484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3" name="文本框 12" title=""/>
          <p:cNvSpPr txBox="1"/>
          <p:nvPr>
            <p:custDataLst>
              <p:tags r:id="rId19"/>
            </p:custDataLst>
          </p:nvPr>
        </p:nvSpPr>
        <p:spPr>
          <a:xfrm>
            <a:off x="6263640" y="323024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4" name="文本框 13" title=""/>
          <p:cNvSpPr txBox="1"/>
          <p:nvPr>
            <p:custDataLst>
              <p:tags r:id="rId20"/>
            </p:custDataLst>
          </p:nvPr>
        </p:nvSpPr>
        <p:spPr>
          <a:xfrm>
            <a:off x="9496425" y="319722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5" name="文本框 14" title=""/>
          <p:cNvSpPr txBox="1"/>
          <p:nvPr>
            <p:custDataLst>
              <p:tags r:id="rId21"/>
            </p:custDataLst>
          </p:nvPr>
        </p:nvSpPr>
        <p:spPr>
          <a:xfrm>
            <a:off x="1940560" y="394208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6" name="文本框 15" title=""/>
          <p:cNvSpPr txBox="1"/>
          <p:nvPr>
            <p:custDataLst>
              <p:tags r:id="rId22"/>
            </p:custDataLst>
          </p:nvPr>
        </p:nvSpPr>
        <p:spPr>
          <a:xfrm>
            <a:off x="4911725" y="39814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7" name="文本框 16" title=""/>
          <p:cNvSpPr txBox="1"/>
          <p:nvPr>
            <p:custDataLst>
              <p:tags r:id="rId23"/>
            </p:custDataLst>
          </p:nvPr>
        </p:nvSpPr>
        <p:spPr>
          <a:xfrm>
            <a:off x="8147050" y="39433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2</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8" name="文本框 17" title=""/>
          <p:cNvSpPr txBox="1"/>
          <p:nvPr>
            <p:custDataLst>
              <p:tags r:id="rId24"/>
            </p:custDataLst>
          </p:nvPr>
        </p:nvSpPr>
        <p:spPr>
          <a:xfrm>
            <a:off x="3184525" y="394843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9" name="文本框 18" title=""/>
          <p:cNvSpPr txBox="1"/>
          <p:nvPr>
            <p:custDataLst>
              <p:tags r:id="rId25"/>
            </p:custDataLst>
          </p:nvPr>
        </p:nvSpPr>
        <p:spPr>
          <a:xfrm>
            <a:off x="6263640" y="397383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0" name="文本框 19" title=""/>
          <p:cNvSpPr txBox="1"/>
          <p:nvPr>
            <p:custDataLst>
              <p:tags r:id="rId26"/>
            </p:custDataLst>
          </p:nvPr>
        </p:nvSpPr>
        <p:spPr>
          <a:xfrm>
            <a:off x="9496425" y="394081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1" name="文本框 20" title=""/>
          <p:cNvSpPr txBox="1"/>
          <p:nvPr/>
        </p:nvSpPr>
        <p:spPr>
          <a:xfrm>
            <a:off x="237490" y="467360"/>
            <a:ext cx="2026920" cy="607695"/>
          </a:xfrm>
          <a:prstGeom prst="rect">
            <a:avLst/>
          </a:prstGeom>
          <a:noFill/>
        </p:spPr>
        <p:txBody>
          <a:bodyPr wrap="square" rtlCol="0" anchor="t">
            <a:spAutoFit/>
          </a:bodyPr>
          <a:lstStyle/>
          <a:p>
            <a:pPr algn="ctr">
              <a:lnSpc>
                <a:spcPct val="120000"/>
              </a:lnSpc>
              <a:buNone/>
            </a:pPr>
            <a:r>
              <a:rPr lang="zh-CN" altLang="en-US" sz="2800" b="1">
                <a:latin typeface="Times New Roman" panose="02020603050405020304" charset="0"/>
                <a:ea typeface="黑体" panose="02010609060101010101" charset="-122"/>
                <a:cs typeface="黑体" panose="02010609060101010101" charset="-122"/>
                <a:sym typeface="+mn-ea"/>
              </a:rPr>
              <a:t>数据表格</a:t>
            </a:r>
            <a:endParaRPr lang="zh-CN" altLang="en-US" sz="2800" b="1">
              <a:latin typeface="Times New Roman" panose="02020603050405020304" charset="0"/>
              <a:ea typeface="黑体" panose="02010609060101010101" charset="-122"/>
              <a:cs typeface="黑体" panose="02010609060101010101" charset="-122"/>
              <a:sym typeface="+mn-ea"/>
            </a:endParaRPr>
          </a:p>
        </p:txBody>
      </p:sp>
      <p:sp>
        <p:nvSpPr>
          <p:cNvPr id="22" name="文本框 21" title=""/>
          <p:cNvSpPr txBox="1"/>
          <p:nvPr/>
        </p:nvSpPr>
        <p:spPr>
          <a:xfrm>
            <a:off x="1805940" y="4743450"/>
            <a:ext cx="2225675" cy="607695"/>
          </a:xfrm>
          <a:prstGeom prst="rect">
            <a:avLst/>
          </a:prstGeom>
          <a:noFill/>
        </p:spPr>
        <p:txBody>
          <a:bodyPr wrap="square" rtlCol="0" anchor="t">
            <a:spAutoFit/>
          </a:bodyPr>
          <a:lstStyle/>
          <a:p>
            <a:pPr algn="ctr">
              <a:lnSpc>
                <a:spcPct val="120000"/>
              </a:lnSpc>
              <a:buNone/>
            </a:pPr>
            <a:r>
              <a:rPr lang="zh-CN" altLang="en-US" sz="2800" b="1">
                <a:latin typeface="Times New Roman" panose="02020603050405020304" charset="0"/>
                <a:ea typeface="黑体" panose="02010609060101010101" charset="-122"/>
                <a:cs typeface="黑体" panose="02010609060101010101" charset="-122"/>
                <a:sym typeface="+mn-ea"/>
              </a:rPr>
              <a:t>合力的大小：</a:t>
            </a:r>
            <a:endParaRPr lang="zh-CN" altLang="en-US" sz="2800" b="1">
              <a:latin typeface="Times New Roman" panose="02020603050405020304" charset="0"/>
              <a:ea typeface="黑体" panose="02010609060101010101" charset="-122"/>
              <a:cs typeface="黑体" panose="02010609060101010101" charset="-122"/>
              <a:sym typeface="+mn-ea"/>
            </a:endParaRPr>
          </a:p>
        </p:txBody>
      </p:sp>
      <p:sp>
        <p:nvSpPr>
          <p:cNvPr id="26" name="文本框 25" title=""/>
          <p:cNvSpPr txBox="1"/>
          <p:nvPr/>
        </p:nvSpPr>
        <p:spPr>
          <a:xfrm>
            <a:off x="3761740" y="4749800"/>
            <a:ext cx="2026920" cy="607695"/>
          </a:xfrm>
          <a:prstGeom prst="rect">
            <a:avLst/>
          </a:prstGeom>
          <a:noFill/>
        </p:spPr>
        <p:txBody>
          <a:bodyPr wrap="square" rtlCol="0" anchor="t">
            <a:spAutoFit/>
          </a:bodyPr>
          <a:lstStyle/>
          <a:p>
            <a:pPr algn="l">
              <a:lnSpc>
                <a:spcPct val="120000"/>
              </a:lnSpc>
              <a:buNone/>
            </a:pP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a:solidFill>
                  <a:srgbClr val="0000FF"/>
                </a:solidFill>
                <a:latin typeface="Times New Roman" panose="02020603050405020304" charset="0"/>
                <a:ea typeface="黑体" panose="02010609060101010101" charset="-122"/>
                <a:cs typeface="黑体" panose="02010609060101010101" charset="-122"/>
                <a:sym typeface="+mn-ea"/>
              </a:rPr>
              <a:t>=</a:t>
            </a: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baseline="-25000">
                <a:solidFill>
                  <a:srgbClr val="0000FF"/>
                </a:solidFill>
                <a:latin typeface="Times New Roman" panose="02020603050405020304" charset="0"/>
                <a:ea typeface="黑体" panose="02010609060101010101" charset="-122"/>
                <a:cs typeface="黑体" panose="02010609060101010101" charset="-122"/>
                <a:sym typeface="+mn-ea"/>
              </a:rPr>
              <a:t>1</a:t>
            </a:r>
            <a:r>
              <a:rPr lang="en-US" altLang="zh-CN" sz="2800" b="1">
                <a:solidFill>
                  <a:srgbClr val="0000FF"/>
                </a:solidFill>
                <a:latin typeface="Times New Roman" panose="02020603050405020304" charset="0"/>
                <a:ea typeface="黑体" panose="02010609060101010101" charset="-122"/>
                <a:cs typeface="黑体" panose="02010609060101010101" charset="-122"/>
                <a:sym typeface="+mn-ea"/>
              </a:rPr>
              <a:t>+</a:t>
            </a: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baseline="-25000">
                <a:solidFill>
                  <a:srgbClr val="0000FF"/>
                </a:solidFill>
                <a:latin typeface="Times New Roman" panose="02020603050405020304" charset="0"/>
                <a:ea typeface="黑体" panose="02010609060101010101" charset="-122"/>
                <a:cs typeface="黑体" panose="02010609060101010101" charset="-122"/>
                <a:sym typeface="+mn-ea"/>
              </a:rPr>
              <a:t>2</a:t>
            </a:r>
            <a:endParaRPr lang="en-US" altLang="zh-CN" sz="2800" b="1" baseline="-25000">
              <a:solidFill>
                <a:srgbClr val="0000FF"/>
              </a:solidFill>
              <a:latin typeface="Times New Roman" panose="02020603050405020304" charset="0"/>
              <a:ea typeface="黑体" panose="02010609060101010101" charset="-122"/>
              <a:cs typeface="黑体" panose="02010609060101010101" charset="-122"/>
              <a:sym typeface="+mn-ea"/>
            </a:endParaRPr>
          </a:p>
        </p:txBody>
      </p:sp>
      <p:sp>
        <p:nvSpPr>
          <p:cNvPr id="27" name="文本框 26" title=""/>
          <p:cNvSpPr txBox="1"/>
          <p:nvPr/>
        </p:nvSpPr>
        <p:spPr>
          <a:xfrm>
            <a:off x="6063615" y="4736465"/>
            <a:ext cx="2307590" cy="607695"/>
          </a:xfrm>
          <a:prstGeom prst="rect">
            <a:avLst/>
          </a:prstGeom>
          <a:noFill/>
        </p:spPr>
        <p:txBody>
          <a:bodyPr wrap="square" rtlCol="0" anchor="t">
            <a:spAutoFit/>
          </a:bodyPr>
          <a:lstStyle/>
          <a:p>
            <a:pPr algn="ctr">
              <a:lnSpc>
                <a:spcPct val="120000"/>
              </a:lnSpc>
              <a:buNone/>
            </a:pPr>
            <a:r>
              <a:rPr lang="zh-CN" altLang="en-US" sz="2800" b="1">
                <a:latin typeface="Times New Roman" panose="02020603050405020304" charset="0"/>
                <a:ea typeface="黑体" panose="02010609060101010101" charset="-122"/>
                <a:cs typeface="黑体" panose="02010609060101010101" charset="-122"/>
                <a:sym typeface="+mn-ea"/>
              </a:rPr>
              <a:t>合力的方向：</a:t>
            </a:r>
            <a:endParaRPr lang="zh-CN" altLang="en-US" sz="2800" b="1">
              <a:latin typeface="Times New Roman" panose="02020603050405020304" charset="0"/>
              <a:ea typeface="黑体" panose="02010609060101010101" charset="-122"/>
              <a:cs typeface="黑体" panose="02010609060101010101" charset="-122"/>
              <a:sym typeface="+mn-ea"/>
            </a:endParaRPr>
          </a:p>
        </p:txBody>
      </p:sp>
      <p:sp>
        <p:nvSpPr>
          <p:cNvPr id="28" name="文本框 27" title=""/>
          <p:cNvSpPr txBox="1"/>
          <p:nvPr/>
        </p:nvSpPr>
        <p:spPr>
          <a:xfrm>
            <a:off x="8087995" y="4643120"/>
            <a:ext cx="3904615" cy="737235"/>
          </a:xfrm>
          <a:prstGeom prst="rect">
            <a:avLst/>
          </a:prstGeom>
          <a:noFill/>
        </p:spPr>
        <p:txBody>
          <a:bodyPr wrap="square" rtlCol="0" anchor="t">
            <a:spAutoFit/>
          </a:bodyPr>
          <a:lstStyle/>
          <a:p>
            <a:pPr lvl="0" algn="l">
              <a:lnSpc>
                <a:spcPct val="150000"/>
              </a:lnSpc>
              <a:buClrTx/>
              <a:buSzTx/>
              <a:buFontTx/>
            </a:pPr>
            <a:r>
              <a:rPr lang="zh-CN" altLang="en-US" sz="2800" b="1">
                <a:solidFill>
                  <a:srgbClr val="0000FF"/>
                </a:solidFill>
                <a:latin typeface="Times New Roman" panose="02020603050405020304" charset="0"/>
                <a:ea typeface="黑体" panose="02010609060101010101" charset="-122"/>
                <a:cs typeface="Times New Roman" panose="02020603050405020304" charset="0"/>
                <a:sym typeface="+mn-ea"/>
              </a:rPr>
              <a:t>与</a:t>
            </a:r>
            <a:r>
              <a:rPr lang="zh-CN" altLang="en-US"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zh-CN" alt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zh-CN" altLang="en-US" sz="2800" b="1">
                <a:solidFill>
                  <a:srgbClr val="0000FF"/>
                </a:solidFill>
                <a:latin typeface="Times New Roman" panose="02020603050405020304" charset="0"/>
                <a:ea typeface="黑体" panose="02010609060101010101" charset="-122"/>
                <a:cs typeface="Times New Roman" panose="02020603050405020304" charset="0"/>
                <a:sym typeface="+mn-ea"/>
              </a:rPr>
              <a:t>、</a:t>
            </a:r>
            <a:r>
              <a:rPr lang="zh-CN" altLang="en-US"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zh-CN" alt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zh-CN" altLang="en-US" sz="2800" b="1">
                <a:solidFill>
                  <a:srgbClr val="0000FF"/>
                </a:solidFill>
                <a:latin typeface="Times New Roman" panose="02020603050405020304" charset="0"/>
                <a:ea typeface="黑体" panose="02010609060101010101" charset="-122"/>
                <a:cs typeface="Times New Roman" panose="02020603050405020304" charset="0"/>
                <a:sym typeface="+mn-ea"/>
              </a:rPr>
              <a:t>的方向相同</a:t>
            </a:r>
            <a:endParaRPr lang="zh-CN" altLang="en-US" sz="2800" b="1" baseline="-25000">
              <a:solidFill>
                <a:srgbClr val="0000FF"/>
              </a:solidFill>
              <a:latin typeface="Times New Roman" panose="02020603050405020304" charset="0"/>
              <a:ea typeface="黑体" panose="02010609060101010101" charset="-122"/>
              <a:cs typeface="黑体" panose="02010609060101010101" charset="-122"/>
              <a:sym typeface="+mn-ea"/>
            </a:endParaRPr>
          </a:p>
        </p:txBody>
      </p:sp>
      <p:sp>
        <p:nvSpPr>
          <p:cNvPr id="29" name="文本框 28" title=""/>
          <p:cNvSpPr txBox="1"/>
          <p:nvPr/>
        </p:nvSpPr>
        <p:spPr>
          <a:xfrm>
            <a:off x="618490" y="5459095"/>
            <a:ext cx="10913745" cy="1132205"/>
          </a:xfrm>
          <a:prstGeom prst="rect">
            <a:avLst/>
          </a:prstGeom>
          <a:solidFill>
            <a:schemeClr val="accent6">
              <a:lumMod val="40000"/>
              <a:lumOff val="60000"/>
            </a:schemeClr>
          </a:solidFill>
        </p:spPr>
        <p:txBody>
          <a:bodyPr wrap="square" rtlCol="0" anchor="t">
            <a:noAutofit/>
          </a:bodyPr>
          <a:lstStyle/>
          <a:p>
            <a:pPr lvl="0" algn="l">
              <a:lnSpc>
                <a:spcPct val="120000"/>
              </a:lnSpc>
              <a:buClrTx/>
              <a:buSzTx/>
              <a:buFontTx/>
            </a:pPr>
            <a:r>
              <a:rPr lang="zh-CN" altLang="en-US" sz="2800" b="1">
                <a:effectLst>
                  <a:outerShdw blurRad="38100" dist="38100" dir="2700000" algn="tl">
                    <a:srgbClr val="000000">
                      <a:alpha val="43137"/>
                    </a:srgbClr>
                  </a:outerShdw>
                </a:effectLst>
                <a:latin typeface="Times New Roman" panose="02020603050405020304" charset="0"/>
                <a:ea typeface="黑体" panose="02010609060101010101" charset="-122"/>
                <a:cs typeface="Times New Roman" panose="02020603050405020304" charset="0"/>
                <a:sym typeface="+mn-ea"/>
              </a:rPr>
              <a:t>大量实验表明：</a:t>
            </a:r>
            <a:r>
              <a:rPr lang="en-US" sz="2800" b="1">
                <a:latin typeface="Times New Roman" panose="02020603050405020304" charset="0"/>
                <a:ea typeface="黑体" panose="02010609060101010101" charset="-122"/>
                <a:cs typeface="Times New Roman" panose="02020603050405020304" charset="0"/>
                <a:sym typeface="+mn-ea"/>
              </a:rPr>
              <a:t>同一直线上</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sz="2800" b="1">
                <a:latin typeface="Times New Roman" panose="02020603050405020304" charset="0"/>
                <a:ea typeface="黑体" panose="02010609060101010101" charset="-122"/>
                <a:cs typeface="Times New Roman" panose="02020603050405020304" charset="0"/>
                <a:sym typeface="+mn-ea"/>
              </a:rPr>
              <a:t>方向相同的两个力</a:t>
            </a:r>
            <a:r>
              <a:rPr lang="zh-CN" altLang="en-US" sz="2800" b="1">
                <a:latin typeface="Times New Roman" panose="02020603050405020304" charset="0"/>
                <a:ea typeface="黑体" panose="02010609060101010101" charset="-122"/>
                <a:cs typeface="Times New Roman" panose="02020603050405020304" charset="0"/>
                <a:sym typeface="+mn-ea"/>
              </a:rPr>
              <a:t>的合力，</a:t>
            </a:r>
            <a:r>
              <a:rPr lang="en-US" sz="2800" b="1">
                <a:solidFill>
                  <a:srgbClr val="FF0000"/>
                </a:solidFill>
                <a:latin typeface="Times New Roman" panose="02020603050405020304" charset="0"/>
                <a:ea typeface="黑体" panose="02010609060101010101" charset="-122"/>
                <a:cs typeface="Times New Roman" panose="02020603050405020304" charset="0"/>
                <a:sym typeface="+mn-ea"/>
              </a:rPr>
              <a:t>大小</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等于这两个力的大小之和</a:t>
            </a:r>
            <a:r>
              <a:rPr lang="en-US" sz="2800" b="1">
                <a:latin typeface="Times New Roman" panose="02020603050405020304" charset="0"/>
                <a:ea typeface="黑体" panose="02010609060101010101" charset="-122"/>
                <a:cs typeface="Times New Roman" panose="02020603050405020304" charset="0"/>
                <a:sym typeface="+mn-ea"/>
              </a:rPr>
              <a:t>，</a:t>
            </a:r>
            <a:r>
              <a:rPr lang="en-US" sz="2800" b="1">
                <a:solidFill>
                  <a:srgbClr val="FF0000"/>
                </a:solidFill>
                <a:latin typeface="Times New Roman" panose="02020603050405020304" charset="0"/>
                <a:ea typeface="黑体" panose="02010609060101010101" charset="-122"/>
                <a:cs typeface="Times New Roman" panose="02020603050405020304" charset="0"/>
                <a:sym typeface="+mn-ea"/>
              </a:rPr>
              <a:t>方向</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与这两个力的方向相同</a:t>
            </a:r>
            <a:r>
              <a:rPr lang="zh-CN" altLang="en-US" sz="2800" b="1">
                <a:latin typeface="Times New Roman" panose="02020603050405020304" charset="0"/>
                <a:ea typeface="黑体" panose="02010609060101010101" charset="-122"/>
                <a:cs typeface="Times New Roman" panose="02020603050405020304" charset="0"/>
                <a:sym typeface="+mn-ea"/>
              </a:rPr>
              <a:t>，即</a:t>
            </a:r>
            <a:endParaRPr lang="zh-CN" altLang="en-US" sz="2800" b="1">
              <a:latin typeface="Times New Roman" panose="02020603050405020304" charset="0"/>
              <a:ea typeface="黑体" panose="02010609060101010101" charset="-122"/>
              <a:cs typeface="Times New Roman" panose="02020603050405020304" charset="0"/>
              <a:sym typeface="+mn-ea"/>
            </a:endParaRPr>
          </a:p>
        </p:txBody>
      </p:sp>
      <p:sp>
        <p:nvSpPr>
          <p:cNvPr id="30" name="文本框 29" title=""/>
          <p:cNvSpPr txBox="1"/>
          <p:nvPr/>
        </p:nvSpPr>
        <p:spPr>
          <a:xfrm>
            <a:off x="8879205" y="5975350"/>
            <a:ext cx="2026920" cy="607695"/>
          </a:xfrm>
          <a:prstGeom prst="rect">
            <a:avLst/>
          </a:prstGeom>
          <a:noFill/>
        </p:spPr>
        <p:txBody>
          <a:bodyPr wrap="square" rtlCol="0" anchor="t">
            <a:spAutoFit/>
          </a:bodyPr>
          <a:lstStyle/>
          <a:p>
            <a:pPr algn="l">
              <a:lnSpc>
                <a:spcPct val="120000"/>
              </a:lnSpc>
              <a:buNone/>
            </a:pP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a:solidFill>
                  <a:srgbClr val="0000FF"/>
                </a:solidFill>
                <a:latin typeface="Times New Roman" panose="02020603050405020304" charset="0"/>
                <a:ea typeface="黑体" panose="02010609060101010101" charset="-122"/>
                <a:cs typeface="黑体" panose="02010609060101010101" charset="-122"/>
                <a:sym typeface="+mn-ea"/>
              </a:rPr>
              <a:t>=</a:t>
            </a: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baseline="-25000">
                <a:solidFill>
                  <a:srgbClr val="0000FF"/>
                </a:solidFill>
                <a:latin typeface="Times New Roman" panose="02020603050405020304" charset="0"/>
                <a:ea typeface="黑体" panose="02010609060101010101" charset="-122"/>
                <a:cs typeface="黑体" panose="02010609060101010101" charset="-122"/>
                <a:sym typeface="+mn-ea"/>
              </a:rPr>
              <a:t>1</a:t>
            </a:r>
            <a:r>
              <a:rPr lang="en-US" altLang="zh-CN" sz="2800" b="1">
                <a:solidFill>
                  <a:srgbClr val="0000FF"/>
                </a:solidFill>
                <a:latin typeface="Times New Roman" panose="02020603050405020304" charset="0"/>
                <a:ea typeface="黑体" panose="02010609060101010101" charset="-122"/>
                <a:cs typeface="黑体" panose="02010609060101010101" charset="-122"/>
                <a:sym typeface="+mn-ea"/>
              </a:rPr>
              <a:t>+</a:t>
            </a:r>
            <a:r>
              <a:rPr lang="en-US" altLang="zh-CN" sz="2800" b="1" i="1">
                <a:solidFill>
                  <a:srgbClr val="0000FF"/>
                </a:solidFill>
                <a:latin typeface="Times New Roman" panose="02020603050405020304" charset="0"/>
                <a:ea typeface="黑体" panose="02010609060101010101" charset="-122"/>
                <a:cs typeface="黑体" panose="02010609060101010101" charset="-122"/>
                <a:sym typeface="+mn-ea"/>
              </a:rPr>
              <a:t>F</a:t>
            </a:r>
            <a:r>
              <a:rPr lang="en-US" altLang="zh-CN" sz="2800" b="1" baseline="-25000">
                <a:solidFill>
                  <a:srgbClr val="0000FF"/>
                </a:solidFill>
                <a:latin typeface="Times New Roman" panose="02020603050405020304" charset="0"/>
                <a:ea typeface="黑体" panose="02010609060101010101" charset="-122"/>
                <a:cs typeface="黑体" panose="02010609060101010101" charset="-122"/>
                <a:sym typeface="+mn-ea"/>
              </a:rPr>
              <a:t>2 </a:t>
            </a:r>
            <a:r>
              <a:rPr lang="en-US" altLang="zh-CN" sz="2800" b="1">
                <a:latin typeface="Times New Roman" panose="02020603050405020304" charset="0"/>
                <a:ea typeface="黑体" panose="02010609060101010101" charset="-122"/>
                <a:cs typeface="Times New Roman" panose="02020603050405020304" charset="0"/>
                <a:sym typeface="+mn-ea"/>
              </a:rPr>
              <a:t>.</a:t>
            </a:r>
            <a:endParaRPr lang="en-US" altLang="zh-CN" sz="28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par>
                          <p:cTn id="77" fill="hold" nodeType="afterGroup">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7" grpId="0"/>
      <p:bldP spid="38" grpId="0"/>
      <p:bldP spid="39" grpId="0"/>
      <p:bldP spid="2" grpId="0"/>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9" grpId="0" animBg="1"/>
      <p:bldP spid="22" grpId="0"/>
      <p:bldP spid="26" grpId="0"/>
      <p:bldP spid="27" grpId="0"/>
      <p:bldP spid="28" grpId="0"/>
      <p:bldP spid="3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文本框 1" title=""/>
          <p:cNvSpPr txBox="1"/>
          <p:nvPr>
            <p:custDataLst>
              <p:tags r:id="rId2"/>
            </p:custDataLst>
          </p:nvPr>
        </p:nvSpPr>
        <p:spPr>
          <a:xfrm>
            <a:off x="502285" y="1302385"/>
            <a:ext cx="3756025" cy="521970"/>
          </a:xfrm>
          <a:prstGeom prst="rect">
            <a:avLst/>
          </a:prstGeom>
          <a:noFill/>
        </p:spPr>
        <p:txBody>
          <a:bodyPr wrap="none" rtlCol="0" anchor="t">
            <a:spAutoFit/>
          </a:bodyPr>
          <a:lstStyle/>
          <a:p>
            <a:pPr algn="l">
              <a:spcBef>
                <a:spcPct val="50000"/>
              </a:spcBef>
            </a:pP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2. </a:t>
            </a:r>
            <a:r>
              <a:rPr sz="2800" b="1">
                <a:solidFill>
                  <a:srgbClr val="0000FF"/>
                </a:solidFill>
                <a:latin typeface="Times New Roman" panose="02020603050405020304" charset="0"/>
                <a:ea typeface="黑体" panose="02010609060101010101" charset="-122"/>
                <a:cs typeface="Times New Roman" panose="02020603050405020304" charset="0"/>
                <a:sym typeface="+mn-ea"/>
              </a:rPr>
              <a:t>方向相反的二力合成</a:t>
            </a:r>
            <a:endParaRPr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10" name="Text Box 2" title=""/>
          <p:cNvSpPr txBox="1"/>
          <p:nvPr>
            <p:custDataLst>
              <p:tags r:id="rId3"/>
            </p:custDataLst>
          </p:nvPr>
        </p:nvSpPr>
        <p:spPr>
          <a:xfrm>
            <a:off x="614680" y="1950085"/>
            <a:ext cx="10982325" cy="1383665"/>
          </a:xfrm>
          <a:prstGeom prst="rect">
            <a:avLst/>
          </a:prstGeom>
          <a:noFill/>
          <a:ln w="9525">
            <a:noFill/>
          </a:ln>
        </p:spPr>
        <p:txBody>
          <a:bodyPr wrap="square">
            <a:spAutoFit/>
          </a:bodyPr>
          <a:lstStyle/>
          <a:p>
            <a:pPr>
              <a:lnSpc>
                <a:spcPct val="150000"/>
              </a:lnSpc>
              <a:spcBef>
                <a:spcPct val="0"/>
              </a:spcBef>
            </a:pPr>
            <a:r>
              <a:rPr lang="en-US" sz="2800" b="1">
                <a:latin typeface="Times New Roman" panose="02020603050405020304" charset="0"/>
                <a:ea typeface="黑体" panose="02010609060101010101" charset="-122"/>
                <a:cs typeface="Times New Roman" panose="02020603050405020304" charset="0"/>
              </a:rPr>
              <a:t>        </a:t>
            </a:r>
            <a:r>
              <a:rPr sz="2800" b="1">
                <a:latin typeface="Times New Roman" panose="02020603050405020304" charset="0"/>
                <a:ea typeface="黑体" panose="02010609060101010101" charset="-122"/>
                <a:cs typeface="Times New Roman" panose="02020603050405020304" charset="0"/>
              </a:rPr>
              <a:t>用方向相反的二力</a:t>
            </a:r>
            <a:r>
              <a:rPr lang="en-US" sz="2800" b="1" i="1">
                <a:latin typeface="Times New Roman" panose="02020603050405020304" charset="0"/>
                <a:ea typeface="黑体" panose="02010609060101010101" charset="-122"/>
                <a:cs typeface="Times New Roman" panose="02020603050405020304" charset="0"/>
              </a:rPr>
              <a:t>F</a:t>
            </a:r>
            <a:r>
              <a:rPr lang="en-US" sz="2800" b="1" baseline="-25000">
                <a:latin typeface="Times New Roman" panose="02020603050405020304" charset="0"/>
                <a:ea typeface="黑体" panose="02010609060101010101" charset="-122"/>
                <a:cs typeface="Times New Roman" panose="02020603050405020304" charset="0"/>
              </a:rPr>
              <a:t>1</a:t>
            </a:r>
            <a:r>
              <a:rPr lang="en-US" sz="2800" b="1">
                <a:latin typeface="微软雅黑" panose="020b0503020204020204" charset="-122"/>
                <a:ea typeface="微软雅黑" panose="020b0503020204020204" charset="-122"/>
                <a:cs typeface="Times New Roman" panose="02020603050405020304" charset="0"/>
              </a:rPr>
              <a:t>′</a:t>
            </a:r>
            <a:r>
              <a:rPr sz="2800" b="1">
                <a:latin typeface="Times New Roman" panose="02020603050405020304" charset="0"/>
                <a:ea typeface="黑体" panose="02010609060101010101" charset="-122"/>
                <a:cs typeface="Times New Roman" panose="02020603050405020304" charset="0"/>
              </a:rPr>
              <a:t>和</a:t>
            </a:r>
            <a:r>
              <a:rPr lang="en-US" sz="2800" b="1" i="1">
                <a:latin typeface="Times New Roman" panose="02020603050405020304" charset="0"/>
                <a:ea typeface="黑体" panose="02010609060101010101" charset="-122"/>
                <a:cs typeface="Times New Roman" panose="02020603050405020304" charset="0"/>
                <a:sym typeface="+mn-ea"/>
              </a:rPr>
              <a:t>F</a:t>
            </a:r>
            <a:r>
              <a:rPr lang="en-US" sz="2800" b="1" baseline="-25000">
                <a:latin typeface="Times New Roman" panose="02020603050405020304" charset="0"/>
                <a:ea typeface="黑体" panose="02010609060101010101" charset="-122"/>
                <a:cs typeface="Times New Roman" panose="02020603050405020304" charset="0"/>
                <a:sym typeface="+mn-ea"/>
              </a:rPr>
              <a:t>2</a:t>
            </a:r>
            <a:r>
              <a:rPr lang="en-US" sz="2800" b="1">
                <a:latin typeface="微软雅黑" panose="020b0503020204020204" charset="-122"/>
                <a:ea typeface="微软雅黑" panose="020b0503020204020204" charset="-122"/>
                <a:cs typeface="Times New Roman" panose="02020603050405020304" charset="0"/>
                <a:sym typeface="+mn-ea"/>
              </a:rPr>
              <a:t>′</a:t>
            </a:r>
            <a:r>
              <a:rPr sz="2800" b="1">
                <a:latin typeface="Times New Roman" panose="02020603050405020304" charset="0"/>
                <a:ea typeface="黑体" panose="02010609060101010101" charset="-122"/>
                <a:cs typeface="Times New Roman" panose="02020603050405020304" charset="0"/>
              </a:rPr>
              <a:t>同时拉伸橡皮筋至某一长度.然后</a:t>
            </a:r>
            <a:r>
              <a:rPr lang="zh-CN" sz="2800" b="1">
                <a:latin typeface="Times New Roman" panose="02020603050405020304" charset="0"/>
                <a:ea typeface="黑体" panose="02010609060101010101" charset="-122"/>
                <a:cs typeface="Times New Roman" panose="02020603050405020304" charset="0"/>
              </a:rPr>
              <a:t>用</a:t>
            </a:r>
            <a:r>
              <a:rPr sz="2800" b="1">
                <a:latin typeface="Times New Roman" panose="02020603050405020304" charset="0"/>
                <a:ea typeface="黑体" panose="02010609060101010101" charset="-122"/>
                <a:cs typeface="Times New Roman" panose="02020603050405020304" charset="0"/>
              </a:rPr>
              <a:t>一个力</a:t>
            </a:r>
            <a:r>
              <a:rPr lang="en-US" sz="2800" b="1" i="1">
                <a:latin typeface="Times New Roman" panose="02020603050405020304" charset="0"/>
                <a:ea typeface="黑体" panose="02010609060101010101" charset="-122"/>
                <a:cs typeface="Times New Roman" panose="02020603050405020304" charset="0"/>
                <a:sym typeface="+mn-ea"/>
              </a:rPr>
              <a:t>F</a:t>
            </a:r>
            <a:r>
              <a:rPr lang="en-US" sz="2800" b="1">
                <a:latin typeface="微软雅黑" panose="020b0503020204020204" charset="-122"/>
                <a:ea typeface="微软雅黑" panose="020b0503020204020204" charset="-122"/>
                <a:cs typeface="Times New Roman" panose="02020603050405020304" charset="0"/>
                <a:sym typeface="+mn-ea"/>
              </a:rPr>
              <a:t>′</a:t>
            </a:r>
            <a:r>
              <a:rPr sz="2800" b="1">
                <a:latin typeface="Times New Roman" panose="02020603050405020304" charset="0"/>
                <a:ea typeface="黑体" panose="02010609060101010101" charset="-122"/>
                <a:cs typeface="Times New Roman" panose="02020603050405020304" charset="0"/>
              </a:rPr>
              <a:t>拉伸橡皮筋至相同长度</a:t>
            </a:r>
            <a:r>
              <a:rPr lang="en-US" sz="2800" b="1">
                <a:latin typeface="Times New Roman" panose="02020603050405020304" charset="0"/>
                <a:ea typeface="黑体" panose="02010609060101010101" charset="-122"/>
                <a:cs typeface="Times New Roman" panose="02020603050405020304" charset="0"/>
              </a:rPr>
              <a:t>.</a:t>
            </a:r>
            <a:endParaRPr lang="en-US" sz="2800" b="1">
              <a:latin typeface="Times New Roman" panose="02020603050405020304" charset="0"/>
              <a:ea typeface="黑体" panose="02010609060101010101" charset="-122"/>
              <a:cs typeface="Times New Roman" panose="02020603050405020304" charset="0"/>
            </a:endParaRPr>
          </a:p>
        </p:txBody>
      </p:sp>
      <p:pic>
        <p:nvPicPr>
          <p:cNvPr id="68611" name="Picture 3" title=""/>
          <p:cNvPicPr>
            <a:picLocks noChangeAspect="1"/>
          </p:cNvPicPr>
          <p:nvPr/>
        </p:nvPicPr>
        <p:blipFill>
          <a:blip r:embed="rId4">
            <a:lum contrast="70000"/>
          </a:blip>
          <a:stretch>
            <a:fillRect/>
          </a:stretch>
        </p:blipFill>
        <p:spPr>
          <a:xfrm>
            <a:off x="955675" y="3721100"/>
            <a:ext cx="5280660" cy="2300605"/>
          </a:xfrm>
          <a:prstGeom prst="rect">
            <a:avLst/>
          </a:prstGeom>
          <a:noFill/>
          <a:ln w="38100" cap="flat" cmpd="sng">
            <a:noFill/>
            <a:prstDash val="solid"/>
            <a:miter/>
            <a:headEnd type="none" w="med" len="med"/>
            <a:tailEnd type="none" w="med" len="med"/>
          </a:ln>
        </p:spPr>
      </p:pic>
      <p:pic>
        <p:nvPicPr>
          <p:cNvPr id="4" name="Picture 5" title=""/>
          <p:cNvPicPr>
            <a:picLocks noChangeAspect="1"/>
          </p:cNvPicPr>
          <p:nvPr>
            <p:custDataLst>
              <p:tags r:id="rId6"/>
            </p:custDataLst>
          </p:nvPr>
        </p:nvPicPr>
        <p:blipFill>
          <a:blip r:embed="rId5">
            <a:lum contrast="82000"/>
          </a:blip>
          <a:stretch>
            <a:fillRect/>
          </a:stretch>
        </p:blipFill>
        <p:spPr>
          <a:xfrm>
            <a:off x="6358255" y="3773805"/>
            <a:ext cx="4708525" cy="2002155"/>
          </a:xfrm>
          <a:prstGeom prst="rect">
            <a:avLst/>
          </a:prstGeom>
          <a:noFill/>
          <a:ln w="38100" cap="flat" cmpd="sng">
            <a:noFill/>
            <a:prstDash val="solid"/>
            <a:miter/>
            <a:headEnd type="none" w="med" len="med"/>
            <a:tailEnd type="none" w="med" len="med"/>
          </a:ln>
        </p:spPr>
      </p:pic>
      <p:grpSp>
        <p:nvGrpSpPr>
          <p:cNvPr id="24" name="组合 23" title=""/>
          <p:cNvGrpSpPr/>
          <p:nvPr/>
        </p:nvGrpSpPr>
        <p:grpSpPr>
          <a:xfrm>
            <a:off x="271780" y="703580"/>
            <a:ext cx="11666220" cy="5597525"/>
            <a:chOff x="428" y="1108"/>
            <a:chExt cx="18372" cy="8815"/>
          </a:xfrm>
        </p:grpSpPr>
        <p:sp>
          <p:nvSpPr>
            <p:cNvPr id="3" name="矩形 2"/>
            <p:cNvSpPr/>
            <p:nvPr/>
          </p:nvSpPr>
          <p:spPr>
            <a:xfrm>
              <a:off x="428" y="1529"/>
              <a:ext cx="18372" cy="8395"/>
            </a:xfrm>
            <a:prstGeom prst="rect">
              <a:avLst/>
            </a:prstGeom>
            <a:noFill/>
            <a:ln w="22225">
              <a:solidFill>
                <a:srgbClr val="01A16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20" name="组合 19"/>
            <p:cNvGrpSpPr/>
            <p:nvPr/>
          </p:nvGrpSpPr>
          <p:grpSpPr>
            <a:xfrm>
              <a:off x="677" y="1108"/>
              <a:ext cx="3325" cy="853"/>
              <a:chOff x="13726" y="9120"/>
              <a:chExt cx="3325" cy="853"/>
            </a:xfrm>
          </p:grpSpPr>
          <p:sp>
            <p:nvSpPr>
              <p:cNvPr id="26" name="六边形 25"/>
              <p:cNvSpPr/>
              <p:nvPr/>
            </p:nvSpPr>
            <p:spPr>
              <a:xfrm>
                <a:off x="14019" y="9135"/>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1" name="六边形 20"/>
              <p:cNvSpPr/>
              <p:nvPr/>
            </p:nvSpPr>
            <p:spPr>
              <a:xfrm>
                <a:off x="15527"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六边形 21"/>
              <p:cNvSpPr/>
              <p:nvPr/>
            </p:nvSpPr>
            <p:spPr>
              <a:xfrm>
                <a:off x="14769"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文本框 22"/>
              <p:cNvSpPr txBox="1"/>
              <p:nvPr>
                <p:custDataLst>
                  <p:tags r:id="rId7"/>
                </p:custDataLst>
              </p:nvPr>
            </p:nvSpPr>
            <p:spPr>
              <a:xfrm>
                <a:off x="13726" y="9239"/>
                <a:ext cx="3325" cy="686"/>
              </a:xfrm>
              <a:prstGeom prst="rect">
                <a:avLst/>
              </a:prstGeom>
              <a:noFill/>
            </p:spPr>
            <p:txBody>
              <a:bodyPr wrap="square" rtlCol="0" anchor="t">
                <a:spAutoFit/>
              </a:bodyPr>
              <a:lstStyle/>
              <a:p>
                <a:pPr algn="l">
                  <a:lnSpc>
                    <a:spcPct val="80000"/>
                  </a:lnSpc>
                </a:pPr>
                <a:r>
                  <a:rPr lang="en-US" altLang="zh-CN" sz="2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做</a:t>
                </a:r>
                <a:r>
                  <a:rPr lang="en-US" altLang="zh-CN" sz="24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中</a:t>
                </a:r>
                <a:r>
                  <a:rPr lang="en-US" altLang="zh-CN" sz="1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学</a:t>
                </a:r>
                <a:endParaRPr lang="zh-CN" sz="2800" b="1">
                  <a:latin typeface="黑体" panose="02010609060101010101" charset="-122"/>
                  <a:ea typeface="黑体" panose="02010609060101010101" charset="-122"/>
                  <a:sym typeface="+mn-ea"/>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nodeType="afterGroup">
                            <p:stCondLst>
                              <p:cond delay="80"/>
                            </p:stCondLst>
                            <p:childTnLst>
                              <p:par>
                                <p:cTn id="16" presetID="3" presetClass="entr" presetSubtype="10" fill="hold" nodeType="afterEffect">
                                  <p:stCondLst>
                                    <p:cond delay="0"/>
                                  </p:stCondLst>
                                  <p:childTnLst>
                                    <p:set>
                                      <p:cBhvr>
                                        <p:cTn id="17" dur="1" fill="hold">
                                          <p:stCondLst>
                                            <p:cond delay="0"/>
                                          </p:stCondLst>
                                        </p:cTn>
                                        <p:tgtEl>
                                          <p:spTgt spid="68611"/>
                                        </p:tgtEl>
                                        <p:attrNameLst>
                                          <p:attrName>style.visibility</p:attrName>
                                        </p:attrNameLst>
                                      </p:cBhvr>
                                      <p:to>
                                        <p:strVal val="visible"/>
                                      </p:to>
                                    </p:set>
                                    <p:animEffect transition="in" filter="blinds(horizontal)">
                                      <p:cBhvr>
                                        <p:cTn id="18" dur="1000"/>
                                        <p:tgtEl>
                                          <p:spTgt spid="68611"/>
                                        </p:tgtEl>
                                      </p:cBhvr>
                                    </p:animEffect>
                                  </p:childTnLst>
                                </p:cTn>
                              </p:par>
                            </p:childTnLst>
                          </p:cTn>
                        </p:par>
                        <p:par>
                          <p:cTn id="19" fill="hold" nodeType="afterGroup">
                            <p:stCondLst>
                              <p:cond delay="1080"/>
                            </p:stCondLst>
                            <p:childTnLst>
                              <p:par>
                                <p:cTn id="20" presetID="3"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76" name="组合 75" title=""/>
          <p:cNvGrpSpPr/>
          <p:nvPr/>
        </p:nvGrpSpPr>
        <p:grpSpPr>
          <a:xfrm>
            <a:off x="4793615" y="6044565"/>
            <a:ext cx="397510" cy="338455"/>
            <a:chOff x="4677" y="4966"/>
            <a:chExt cx="626" cy="533"/>
          </a:xfrm>
        </p:grpSpPr>
        <p:cxnSp>
          <p:nvCxnSpPr>
            <p:cNvPr id="77" name="直接箭头连接符 76"/>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78" name="矩形 77"/>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grpSp>
        <p:nvGrpSpPr>
          <p:cNvPr id="71" name="组合 70" title=""/>
          <p:cNvGrpSpPr/>
          <p:nvPr/>
        </p:nvGrpSpPr>
        <p:grpSpPr>
          <a:xfrm>
            <a:off x="5876290" y="4118610"/>
            <a:ext cx="397510" cy="338455"/>
            <a:chOff x="4677" y="4966"/>
            <a:chExt cx="626" cy="533"/>
          </a:xfrm>
        </p:grpSpPr>
        <p:cxnSp>
          <p:nvCxnSpPr>
            <p:cNvPr id="72" name="直接箭头连接符 71"/>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75" name="矩形 74"/>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grpSp>
        <p:nvGrpSpPr>
          <p:cNvPr id="70" name="组合 69" title=""/>
          <p:cNvGrpSpPr/>
          <p:nvPr/>
        </p:nvGrpSpPr>
        <p:grpSpPr>
          <a:xfrm>
            <a:off x="4793615" y="5706110"/>
            <a:ext cx="397510" cy="338455"/>
            <a:chOff x="9050" y="8254"/>
            <a:chExt cx="626" cy="533"/>
          </a:xfrm>
        </p:grpSpPr>
        <p:cxnSp>
          <p:nvCxnSpPr>
            <p:cNvPr id="38" name="直接箭头连接符 37"/>
            <p:cNvCxnSpPr/>
            <p:nvPr/>
          </p:nvCxnSpPr>
          <p:spPr>
            <a:xfrm flipH="1">
              <a:off x="9377" y="8254"/>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47" name="矩形 46"/>
            <p:cNvSpPr/>
            <p:nvPr/>
          </p:nvSpPr>
          <p:spPr>
            <a:xfrm>
              <a:off x="9050" y="8375"/>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cxnSp>
        <p:nvCxnSpPr>
          <p:cNvPr id="65" name="直接箭头连接符 64" title=""/>
          <p:cNvCxnSpPr/>
          <p:nvPr/>
        </p:nvCxnSpPr>
        <p:spPr>
          <a:xfrm flipV="1">
            <a:off x="3114675" y="2361565"/>
            <a:ext cx="2780665" cy="12065"/>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grpSp>
        <p:nvGrpSpPr>
          <p:cNvPr id="52" name="组合 51" title=""/>
          <p:cNvGrpSpPr/>
          <p:nvPr/>
        </p:nvGrpSpPr>
        <p:grpSpPr>
          <a:xfrm>
            <a:off x="5866765" y="3461385"/>
            <a:ext cx="397510" cy="338455"/>
            <a:chOff x="6523" y="4966"/>
            <a:chExt cx="626" cy="533"/>
          </a:xfrm>
        </p:grpSpPr>
        <p:cxnSp>
          <p:nvCxnSpPr>
            <p:cNvPr id="2" name="直接箭头连接符 1"/>
            <p:cNvCxnSpPr/>
            <p:nvPr/>
          </p:nvCxnSpPr>
          <p:spPr>
            <a:xfrm flipH="1">
              <a:off x="6850"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3" name="矩形 12"/>
            <p:cNvSpPr/>
            <p:nvPr/>
          </p:nvSpPr>
          <p:spPr>
            <a:xfrm>
              <a:off x="6523"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cxnSp>
        <p:nvCxnSpPr>
          <p:cNvPr id="4" name="直接箭头连接符 3" title=""/>
          <p:cNvCxnSpPr/>
          <p:nvPr/>
        </p:nvCxnSpPr>
        <p:spPr>
          <a:xfrm>
            <a:off x="3218180" y="2521585"/>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2" name="矩形 11" title=""/>
          <p:cNvSpPr/>
          <p:nvPr/>
        </p:nvSpPr>
        <p:spPr>
          <a:xfrm>
            <a:off x="3027045" y="3198495"/>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6" name="矩形 25" title=""/>
          <p:cNvSpPr/>
          <p:nvPr/>
        </p:nvSpPr>
        <p:spPr>
          <a:xfrm>
            <a:off x="1320800" y="1918970"/>
            <a:ext cx="173990" cy="1144270"/>
          </a:xfrm>
          <a:prstGeom prst="rect">
            <a:avLst/>
          </a:prstGeom>
          <a:solidFill>
            <a:schemeClr val="tx1">
              <a:lumMod val="50000"/>
              <a:lumOff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27" name="直接箭头连接符 26" title=""/>
          <p:cNvCxnSpPr/>
          <p:nvPr/>
        </p:nvCxnSpPr>
        <p:spPr>
          <a:xfrm>
            <a:off x="1494155" y="2370455"/>
            <a:ext cx="1993265" cy="127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6" name="直接箭头连接符 5" title=""/>
          <p:cNvCxnSpPr/>
          <p:nvPr/>
        </p:nvCxnSpPr>
        <p:spPr>
          <a:xfrm>
            <a:off x="6057900" y="2541905"/>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grpSp>
        <p:nvGrpSpPr>
          <p:cNvPr id="9" name="组合 8" title=""/>
          <p:cNvGrpSpPr/>
          <p:nvPr/>
        </p:nvGrpSpPr>
        <p:grpSpPr>
          <a:xfrm>
            <a:off x="5654040" y="2361565"/>
            <a:ext cx="406400" cy="397510"/>
            <a:chOff x="6233" y="1964"/>
            <a:chExt cx="640" cy="626"/>
          </a:xfrm>
        </p:grpSpPr>
        <p:sp>
          <p:nvSpPr>
            <p:cNvPr id="15" name="椭圆 14"/>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16" name="椭圆 15"/>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17" name="矩形 16" title=""/>
          <p:cNvSpPr/>
          <p:nvPr/>
        </p:nvSpPr>
        <p:spPr>
          <a:xfrm>
            <a:off x="5866765" y="3218815"/>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20" name="组合 19" title=""/>
          <p:cNvGrpSpPr/>
          <p:nvPr/>
        </p:nvGrpSpPr>
        <p:grpSpPr>
          <a:xfrm>
            <a:off x="3218180" y="2379980"/>
            <a:ext cx="406400" cy="397510"/>
            <a:chOff x="6233" y="1964"/>
            <a:chExt cx="640" cy="626"/>
          </a:xfrm>
        </p:grpSpPr>
        <p:sp>
          <p:nvSpPr>
            <p:cNvPr id="21" name="椭圆 20"/>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椭圆 21"/>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23" name="文本框 22" title=""/>
          <p:cNvSpPr txBox="1"/>
          <p:nvPr/>
        </p:nvSpPr>
        <p:spPr>
          <a:xfrm>
            <a:off x="6334125" y="3272790"/>
            <a:ext cx="64325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mn-ea"/>
              </a:rPr>
              <a:t>F</a:t>
            </a:r>
            <a:r>
              <a:rPr sz="2800" b="1" baseline="-25000">
                <a:latin typeface="Times New Roman" panose="02020603050405020304" charset="0"/>
                <a:ea typeface="黑体" panose="02010609060101010101" charset="-122"/>
                <a:cs typeface="Times New Roman" panose="02020603050405020304" charset="0"/>
                <a:sym typeface="+mn-ea"/>
              </a:rPr>
              <a:t>1</a:t>
            </a:r>
            <a:endParaRPr lang="en-US" sz="2800" b="1">
              <a:latin typeface="Times New Roman" panose="02020603050405020304" charset="0"/>
              <a:ea typeface="黑体" panose="02010609060101010101" charset="-122"/>
              <a:cs typeface="Times New Roman" panose="02020603050405020304" charset="0"/>
              <a:sym typeface="+mn-ea"/>
            </a:endParaRPr>
          </a:p>
        </p:txBody>
      </p:sp>
      <p:sp>
        <p:nvSpPr>
          <p:cNvPr id="24" name="文本框 23" title=""/>
          <p:cNvSpPr txBox="1"/>
          <p:nvPr/>
        </p:nvSpPr>
        <p:spPr>
          <a:xfrm>
            <a:off x="2491105" y="3293745"/>
            <a:ext cx="564515" cy="588645"/>
          </a:xfrm>
          <a:prstGeom prst="rect">
            <a:avLst/>
          </a:prstGeom>
          <a:noFill/>
        </p:spPr>
        <p:txBody>
          <a:bodyPr wrap="square" rtlCol="0" anchor="t">
            <a:noAutofit/>
          </a:bodyPr>
          <a:lstStyle/>
          <a:p>
            <a:r>
              <a:rPr sz="2800" b="1" i="1">
                <a:latin typeface="Times New Roman" panose="02020603050405020304" charset="0"/>
                <a:ea typeface="黑体" panose="02010609060101010101" charset="-122"/>
                <a:cs typeface="Times New Roman" panose="02020603050405020304" charset="0"/>
                <a:sym typeface="+mn-ea"/>
              </a:rPr>
              <a:t>F</a:t>
            </a:r>
            <a:r>
              <a:rPr lang="en-US" sz="2800" b="1" baseline="-25000">
                <a:latin typeface="Times New Roman" panose="02020603050405020304" charset="0"/>
                <a:ea typeface="黑体" panose="02010609060101010101" charset="-122"/>
                <a:cs typeface="Times New Roman" panose="02020603050405020304" charset="0"/>
                <a:sym typeface="+mn-ea"/>
              </a:rPr>
              <a:t>2</a:t>
            </a:r>
            <a:endParaRPr lang="en-US" sz="2800" b="1">
              <a:latin typeface="Times New Roman" panose="02020603050405020304" charset="0"/>
              <a:ea typeface="黑体" panose="02010609060101010101" charset="-122"/>
              <a:cs typeface="Times New Roman" panose="02020603050405020304" charset="0"/>
              <a:sym typeface="+mn-ea"/>
            </a:endParaRPr>
          </a:p>
          <a:p>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29" name="文本框 28" title=""/>
          <p:cNvSpPr txBox="1"/>
          <p:nvPr/>
        </p:nvSpPr>
        <p:spPr>
          <a:xfrm>
            <a:off x="1445260" y="1893570"/>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A</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30" name="文本框 29" title=""/>
          <p:cNvSpPr txBox="1"/>
          <p:nvPr/>
        </p:nvSpPr>
        <p:spPr>
          <a:xfrm>
            <a:off x="2446655" y="1874520"/>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31" name="椭圆 30" title=""/>
          <p:cNvSpPr/>
          <p:nvPr/>
        </p:nvSpPr>
        <p:spPr>
          <a:xfrm>
            <a:off x="2614295" y="233997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32" name="直接箭头连接符 31" title=""/>
          <p:cNvCxnSpPr/>
          <p:nvPr/>
        </p:nvCxnSpPr>
        <p:spPr>
          <a:xfrm flipV="1">
            <a:off x="1503680" y="2353310"/>
            <a:ext cx="4305300" cy="19050"/>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3" name="直接箭头连接符 32" title=""/>
          <p:cNvCxnSpPr/>
          <p:nvPr/>
        </p:nvCxnSpPr>
        <p:spPr>
          <a:xfrm flipH="1">
            <a:off x="3460115" y="2360295"/>
            <a:ext cx="887730" cy="8255"/>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6" name="文本框 35" title=""/>
          <p:cNvSpPr txBox="1"/>
          <p:nvPr/>
        </p:nvSpPr>
        <p:spPr>
          <a:xfrm>
            <a:off x="1802765" y="1278890"/>
            <a:ext cx="4022725" cy="521970"/>
          </a:xfrm>
          <a:prstGeom prst="rect">
            <a:avLst/>
          </a:prstGeom>
          <a:noFill/>
        </p:spPr>
        <p:txBody>
          <a:bodyPr wrap="square" rtlCol="0" anchor="t">
            <a:spAutoFit/>
          </a:bodyPr>
          <a:lstStyle/>
          <a:p>
            <a:r>
              <a:rPr lang="zh-CN" altLang="en-US" sz="2800" b="1">
                <a:latin typeface="Times New Roman" panose="02020603050405020304" charset="0"/>
                <a:ea typeface="黑体" panose="02010609060101010101" charset="-122"/>
                <a:cs typeface="Times New Roman" panose="02020603050405020304" charset="0"/>
                <a:sym typeface="+mn-ea"/>
              </a:rPr>
              <a:t>每个钩码的重力</a:t>
            </a:r>
            <a:r>
              <a:rPr lang="en-US" sz="2800" b="1" i="1">
                <a:latin typeface="Times New Roman" panose="02020603050405020304" charset="0"/>
                <a:ea typeface="黑体" panose="02010609060101010101" charset="-122"/>
                <a:cs typeface="Times New Roman" panose="02020603050405020304" charset="0"/>
                <a:sym typeface="+mn-ea"/>
              </a:rPr>
              <a:t>G</a:t>
            </a:r>
            <a:r>
              <a:rPr lang="en-US" sz="2800" b="1">
                <a:latin typeface="Times New Roman" panose="02020603050405020304" charset="0"/>
                <a:ea typeface="黑体" panose="02010609060101010101" charset="-122"/>
                <a:cs typeface="Times New Roman" panose="02020603050405020304" charset="0"/>
                <a:sym typeface="+mn-ea"/>
              </a:rPr>
              <a:t>=0.5 N</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39" name="矩形 38" title=""/>
          <p:cNvSpPr/>
          <p:nvPr/>
        </p:nvSpPr>
        <p:spPr>
          <a:xfrm>
            <a:off x="1300480" y="4169410"/>
            <a:ext cx="173990" cy="1144270"/>
          </a:xfrm>
          <a:prstGeom prst="rect">
            <a:avLst/>
          </a:prstGeom>
          <a:solidFill>
            <a:schemeClr val="tx1">
              <a:lumMod val="50000"/>
              <a:lumOff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40" name="直接箭头连接符 39" title=""/>
          <p:cNvCxnSpPr/>
          <p:nvPr/>
        </p:nvCxnSpPr>
        <p:spPr>
          <a:xfrm flipV="1">
            <a:off x="1464310" y="4629785"/>
            <a:ext cx="3214370" cy="6985"/>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41" name="直接箭头连接符 40" title=""/>
          <p:cNvCxnSpPr/>
          <p:nvPr/>
        </p:nvCxnSpPr>
        <p:spPr>
          <a:xfrm>
            <a:off x="4984750" y="4786630"/>
            <a:ext cx="11430" cy="676910"/>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grpSp>
        <p:nvGrpSpPr>
          <p:cNvPr id="42" name="组合 41" title=""/>
          <p:cNvGrpSpPr/>
          <p:nvPr/>
        </p:nvGrpSpPr>
        <p:grpSpPr>
          <a:xfrm>
            <a:off x="4580890" y="4606290"/>
            <a:ext cx="406400" cy="397510"/>
            <a:chOff x="6233" y="1964"/>
            <a:chExt cx="640" cy="626"/>
          </a:xfrm>
        </p:grpSpPr>
        <p:sp>
          <p:nvSpPr>
            <p:cNvPr id="43" name="椭圆 42"/>
            <p:cNvSpPr/>
            <p:nvPr/>
          </p:nvSpPr>
          <p:spPr>
            <a:xfrm>
              <a:off x="6233" y="1964"/>
              <a:ext cx="641" cy="626"/>
            </a:xfrm>
            <a:prstGeom prst="ellipse">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44" name="椭圆 43"/>
            <p:cNvSpPr/>
            <p:nvPr/>
          </p:nvSpPr>
          <p:spPr>
            <a:xfrm>
              <a:off x="6494" y="2218"/>
              <a:ext cx="119" cy="119"/>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45" name="矩形 44" title=""/>
          <p:cNvSpPr/>
          <p:nvPr/>
        </p:nvSpPr>
        <p:spPr>
          <a:xfrm>
            <a:off x="4793615" y="5463540"/>
            <a:ext cx="397510" cy="26162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48" name="文本框 47" title=""/>
          <p:cNvSpPr txBox="1"/>
          <p:nvPr/>
        </p:nvSpPr>
        <p:spPr>
          <a:xfrm>
            <a:off x="1437640" y="4144010"/>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A</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50" name="文本框 49" title=""/>
          <p:cNvSpPr txBox="1"/>
          <p:nvPr/>
        </p:nvSpPr>
        <p:spPr>
          <a:xfrm>
            <a:off x="2370455" y="414083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endParaRPr lang="en-US" sz="2800" b="1" baseline="-25000">
              <a:latin typeface="Times New Roman" panose="02020603050405020304" charset="0"/>
              <a:ea typeface="黑体" panose="02010609060101010101" charset="-122"/>
              <a:cs typeface="Times New Roman" panose="02020603050405020304" charset="0"/>
              <a:sym typeface="+mn-ea"/>
            </a:endParaRPr>
          </a:p>
        </p:txBody>
      </p:sp>
      <p:sp>
        <p:nvSpPr>
          <p:cNvPr id="51" name="椭圆 50" title=""/>
          <p:cNvSpPr/>
          <p:nvPr/>
        </p:nvSpPr>
        <p:spPr>
          <a:xfrm>
            <a:off x="2606675" y="459041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cxnSp>
        <p:nvCxnSpPr>
          <p:cNvPr id="53" name="直接箭头连接符 52" title=""/>
          <p:cNvCxnSpPr/>
          <p:nvPr/>
        </p:nvCxnSpPr>
        <p:spPr>
          <a:xfrm flipV="1">
            <a:off x="1454150" y="4626610"/>
            <a:ext cx="3260090" cy="10160"/>
          </a:xfrm>
          <a:prstGeom prst="straightConnector1">
            <a:avLst/>
          </a:prstGeom>
          <a:ln w="222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5" name="文本框 54" title=""/>
          <p:cNvSpPr txBox="1"/>
          <p:nvPr/>
        </p:nvSpPr>
        <p:spPr>
          <a:xfrm>
            <a:off x="5481320" y="5522595"/>
            <a:ext cx="53911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mn-ea"/>
              </a:rPr>
              <a:t>F</a:t>
            </a:r>
            <a:endParaRPr lang="en-US" sz="2800" b="1">
              <a:latin typeface="Times New Roman" panose="02020603050405020304" charset="0"/>
              <a:ea typeface="黑体" panose="02010609060101010101" charset="-122"/>
              <a:cs typeface="Times New Roman" panose="02020603050405020304" charset="0"/>
              <a:sym typeface="+mn-ea"/>
            </a:endParaRPr>
          </a:p>
        </p:txBody>
      </p:sp>
      <p:grpSp>
        <p:nvGrpSpPr>
          <p:cNvPr id="56" name="组合 55" title=""/>
          <p:cNvGrpSpPr/>
          <p:nvPr/>
        </p:nvGrpSpPr>
        <p:grpSpPr>
          <a:xfrm>
            <a:off x="3018155" y="3460115"/>
            <a:ext cx="397510" cy="338455"/>
            <a:chOff x="4677" y="4966"/>
            <a:chExt cx="626" cy="533"/>
          </a:xfrm>
        </p:grpSpPr>
        <p:cxnSp>
          <p:nvCxnSpPr>
            <p:cNvPr id="57" name="直接箭头连接符 56"/>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58" name="矩形 57"/>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grpSp>
        <p:nvGrpSpPr>
          <p:cNvPr id="59" name="组合 58" title=""/>
          <p:cNvGrpSpPr/>
          <p:nvPr/>
        </p:nvGrpSpPr>
        <p:grpSpPr>
          <a:xfrm>
            <a:off x="5876290" y="3805555"/>
            <a:ext cx="397510" cy="338455"/>
            <a:chOff x="4677" y="4966"/>
            <a:chExt cx="626" cy="533"/>
          </a:xfrm>
        </p:grpSpPr>
        <p:cxnSp>
          <p:nvCxnSpPr>
            <p:cNvPr id="60" name="直接箭头连接符 59"/>
            <p:cNvCxnSpPr/>
            <p:nvPr/>
          </p:nvCxnSpPr>
          <p:spPr>
            <a:xfrm flipH="1">
              <a:off x="5004" y="4966"/>
              <a:ext cx="3" cy="132"/>
            </a:xfrm>
            <a:prstGeom prst="straightConnector1">
              <a:avLst/>
            </a:prstGeom>
            <a:ln w="15875">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61" name="矩形 60"/>
            <p:cNvSpPr/>
            <p:nvPr/>
          </p:nvSpPr>
          <p:spPr>
            <a:xfrm>
              <a:off x="4677" y="5087"/>
              <a:ext cx="626" cy="412"/>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73" name="文本框 72" title=""/>
          <p:cNvSpPr txBox="1"/>
          <p:nvPr/>
        </p:nvSpPr>
        <p:spPr>
          <a:xfrm>
            <a:off x="4107180" y="1874520"/>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r>
              <a:rPr lang="en-US" sz="2800" b="1" i="1">
                <a:latin typeface="微软雅黑" panose="020b0503020204020204" charset="-122"/>
                <a:ea typeface="微软雅黑" panose="020b0503020204020204" charset="-122"/>
                <a:cs typeface="Times New Roman" panose="02020603050405020304" charset="0"/>
                <a:sym typeface="+mn-ea"/>
              </a:rPr>
              <a:t>′</a:t>
            </a:r>
            <a:endParaRPr lang="en-US" sz="2800" b="1" i="1" baseline="-25000">
              <a:latin typeface="微软雅黑" panose="020b0503020204020204" charset="-122"/>
              <a:ea typeface="微软雅黑" panose="020b0503020204020204" charset="-122"/>
              <a:cs typeface="Times New Roman" panose="02020603050405020304" charset="0"/>
              <a:sym typeface="+mn-ea"/>
            </a:endParaRPr>
          </a:p>
        </p:txBody>
      </p:sp>
      <p:sp>
        <p:nvSpPr>
          <p:cNvPr id="74" name="椭圆 73" title=""/>
          <p:cNvSpPr/>
          <p:nvPr/>
        </p:nvSpPr>
        <p:spPr>
          <a:xfrm>
            <a:off x="4274820" y="232092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67" name="文本框 66" title=""/>
          <p:cNvSpPr txBox="1"/>
          <p:nvPr/>
        </p:nvSpPr>
        <p:spPr>
          <a:xfrm>
            <a:off x="4107180" y="4125595"/>
            <a:ext cx="647700" cy="521970"/>
          </a:xfrm>
          <a:prstGeom prst="rect">
            <a:avLst/>
          </a:prstGeom>
          <a:noFill/>
        </p:spPr>
        <p:txBody>
          <a:bodyPr wrap="square" rtlCol="0" anchor="t">
            <a:spAutoFit/>
          </a:bodyPr>
          <a:lstStyle/>
          <a:p>
            <a:r>
              <a:rPr lang="en-US" sz="2800" b="1" i="1">
                <a:latin typeface="Times New Roman" panose="02020603050405020304" charset="0"/>
                <a:ea typeface="黑体" panose="02010609060101010101" charset="-122"/>
                <a:cs typeface="Times New Roman" panose="02020603050405020304" charset="0"/>
                <a:sym typeface="+mn-ea"/>
              </a:rPr>
              <a:t>E</a:t>
            </a:r>
            <a:r>
              <a:rPr lang="en-US" sz="2800" b="1" i="1">
                <a:latin typeface="微软雅黑" panose="020b0503020204020204" charset="-122"/>
                <a:ea typeface="微软雅黑" panose="020b0503020204020204" charset="-122"/>
                <a:cs typeface="Times New Roman" panose="02020603050405020304" charset="0"/>
                <a:sym typeface="+mn-ea"/>
              </a:rPr>
              <a:t>′</a:t>
            </a:r>
            <a:endParaRPr lang="en-US" sz="2800" b="1" i="1" baseline="-25000">
              <a:latin typeface="微软雅黑" panose="020b0503020204020204" charset="-122"/>
              <a:ea typeface="微软雅黑" panose="020b0503020204020204" charset="-122"/>
              <a:cs typeface="Times New Roman" panose="02020603050405020304" charset="0"/>
              <a:sym typeface="+mn-ea"/>
            </a:endParaRPr>
          </a:p>
        </p:txBody>
      </p:sp>
      <p:sp>
        <p:nvSpPr>
          <p:cNvPr id="68" name="椭圆 67" title=""/>
          <p:cNvSpPr/>
          <p:nvPr/>
        </p:nvSpPr>
        <p:spPr>
          <a:xfrm>
            <a:off x="4274820" y="459105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79" name="文本框 78" title=""/>
          <p:cNvSpPr txBox="1"/>
          <p:nvPr/>
        </p:nvSpPr>
        <p:spPr>
          <a:xfrm>
            <a:off x="7675245" y="201993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0" name="文本框 79" title=""/>
          <p:cNvSpPr txBox="1"/>
          <p:nvPr/>
        </p:nvSpPr>
        <p:spPr>
          <a:xfrm>
            <a:off x="9384665" y="2019935"/>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1" name="文本框 80" title=""/>
          <p:cNvSpPr txBox="1"/>
          <p:nvPr/>
        </p:nvSpPr>
        <p:spPr>
          <a:xfrm>
            <a:off x="7675245" y="256286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2" name="文本框 81" title=""/>
          <p:cNvSpPr txBox="1"/>
          <p:nvPr/>
        </p:nvSpPr>
        <p:spPr>
          <a:xfrm>
            <a:off x="9384665" y="256286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3" name="文本框 82" title=""/>
          <p:cNvSpPr txBox="1"/>
          <p:nvPr/>
        </p:nvSpPr>
        <p:spPr>
          <a:xfrm>
            <a:off x="7675245" y="309499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4" name="文本框 83" title=""/>
          <p:cNvSpPr txBox="1"/>
          <p:nvPr/>
        </p:nvSpPr>
        <p:spPr>
          <a:xfrm>
            <a:off x="9384665" y="309499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5" name="文本框 84" title=""/>
          <p:cNvSpPr txBox="1"/>
          <p:nvPr/>
        </p:nvSpPr>
        <p:spPr>
          <a:xfrm>
            <a:off x="7675245" y="3616960"/>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=2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6" name="文本框 85" title=""/>
          <p:cNvSpPr txBox="1"/>
          <p:nvPr/>
        </p:nvSpPr>
        <p:spPr>
          <a:xfrm>
            <a:off x="9384665" y="3616960"/>
            <a:ext cx="1590675"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7" name="文本框 86" title=""/>
          <p:cNvSpPr txBox="1"/>
          <p:nvPr/>
        </p:nvSpPr>
        <p:spPr>
          <a:xfrm>
            <a:off x="7595235" y="474408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8" name="文本框 87" title=""/>
          <p:cNvSpPr txBox="1"/>
          <p:nvPr/>
        </p:nvSpPr>
        <p:spPr>
          <a:xfrm>
            <a:off x="9304655" y="474408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89" name="文本框 88" title=""/>
          <p:cNvSpPr txBox="1"/>
          <p:nvPr/>
        </p:nvSpPr>
        <p:spPr>
          <a:xfrm>
            <a:off x="7675245" y="547814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=0.5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90" name="文本框 89" title=""/>
          <p:cNvSpPr txBox="1"/>
          <p:nvPr/>
        </p:nvSpPr>
        <p:spPr>
          <a:xfrm>
            <a:off x="9304655" y="5490845"/>
            <a:ext cx="1709420" cy="521970"/>
          </a:xfrm>
          <a:prstGeom prst="rect">
            <a:avLst/>
          </a:prstGeom>
          <a:noFill/>
        </p:spPr>
        <p:txBody>
          <a:bodyPr wrap="square" rtlCol="0" anchor="t">
            <a:spAutoFit/>
          </a:bodyPr>
          <a:lstStyle/>
          <a:p>
            <a:r>
              <a:rPr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800" b="1">
                <a:solidFill>
                  <a:srgbClr val="0000FF"/>
                </a:solidFill>
                <a:latin typeface="Times New Roman" panose="02020603050405020304" charset="0"/>
                <a:ea typeface="黑体" panose="02010609060101010101" charset="-122"/>
                <a:cs typeface="Times New Roman" panose="02020603050405020304" charset="0"/>
                <a:sym typeface="+mn-ea"/>
              </a:rPr>
              <a:t>=1.5 N</a:t>
            </a:r>
            <a:endParaRPr lang="en-US" sz="2800" b="1">
              <a:solidFill>
                <a:srgbClr val="0000FF"/>
              </a:solidFill>
              <a:latin typeface="Times New Roman" panose="02020603050405020304" charset="0"/>
              <a:ea typeface="黑体" panose="02010609060101010101" charset="-122"/>
              <a:cs typeface="Times New Roman" panose="02020603050405020304" charset="0"/>
              <a:sym typeface="+mn-ea"/>
            </a:endParaRPr>
          </a:p>
        </p:txBody>
      </p:sp>
      <p:grpSp>
        <p:nvGrpSpPr>
          <p:cNvPr id="3" name="组合 2" title=""/>
          <p:cNvGrpSpPr/>
          <p:nvPr/>
        </p:nvGrpSpPr>
        <p:grpSpPr>
          <a:xfrm>
            <a:off x="271780" y="703580"/>
            <a:ext cx="11666220" cy="5885815"/>
            <a:chOff x="428" y="1108"/>
            <a:chExt cx="18372" cy="9269"/>
          </a:xfrm>
        </p:grpSpPr>
        <p:sp>
          <p:nvSpPr>
            <p:cNvPr id="10" name="矩形 9"/>
            <p:cNvSpPr/>
            <p:nvPr/>
          </p:nvSpPr>
          <p:spPr>
            <a:xfrm>
              <a:off x="428" y="1529"/>
              <a:ext cx="18372" cy="8848"/>
            </a:xfrm>
            <a:prstGeom prst="rect">
              <a:avLst/>
            </a:prstGeom>
            <a:noFill/>
            <a:ln w="22225">
              <a:solidFill>
                <a:srgbClr val="01A16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11" name="组合 10"/>
            <p:cNvGrpSpPr/>
            <p:nvPr/>
          </p:nvGrpSpPr>
          <p:grpSpPr>
            <a:xfrm>
              <a:off x="677" y="1108"/>
              <a:ext cx="3325" cy="853"/>
              <a:chOff x="13726" y="9120"/>
              <a:chExt cx="3325" cy="853"/>
            </a:xfrm>
          </p:grpSpPr>
          <p:sp>
            <p:nvSpPr>
              <p:cNvPr id="25" name="六边形 24"/>
              <p:cNvSpPr/>
              <p:nvPr/>
            </p:nvSpPr>
            <p:spPr>
              <a:xfrm>
                <a:off x="14019" y="9135"/>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4" name="六边形 33"/>
              <p:cNvSpPr/>
              <p:nvPr/>
            </p:nvSpPr>
            <p:spPr>
              <a:xfrm>
                <a:off x="15527"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5" name="六边形 34"/>
              <p:cNvSpPr/>
              <p:nvPr/>
            </p:nvSpPr>
            <p:spPr>
              <a:xfrm>
                <a:off x="14769" y="9120"/>
                <a:ext cx="908" cy="838"/>
              </a:xfrm>
              <a:prstGeom prst="hexagon">
                <a:avLst/>
              </a:prstGeom>
              <a:solidFill>
                <a:schemeClr val="accent6">
                  <a:lumMod val="40000"/>
                  <a:lumOff val="60000"/>
                </a:schemeClr>
              </a:solidFill>
              <a:ln w="15875">
                <a:solidFill>
                  <a:srgbClr val="019542">
                    <a:alpha val="65000"/>
                  </a:srgbClr>
                </a:solidFill>
              </a:ln>
              <a:effectLst>
                <a:glow>
                  <a:schemeClr val="accent1">
                    <a:satMod val="175000"/>
                    <a:alpha val="21000"/>
                  </a:schemeClr>
                </a:glow>
                <a:innerShdw blurRad="279400" dir="1200000">
                  <a:srgbClr val="63CB55">
                    <a:alpha val="28000"/>
                  </a:srgbClr>
                </a:innerShdw>
              </a:effectLst>
              <a:scene3d>
                <a:camera prst="orthographicFront"/>
                <a:lightRig rig="threePt" dir="t"/>
              </a:scene3d>
              <a:sp3d extrusionH="44450">
                <a:extrusionClr>
                  <a:srgbClr val="92D050"/>
                </a:extrusionClr>
              </a:sp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7" name="文本框 36"/>
              <p:cNvSpPr txBox="1"/>
              <p:nvPr>
                <p:custDataLst>
                  <p:tags r:id="rId2"/>
                </p:custDataLst>
              </p:nvPr>
            </p:nvSpPr>
            <p:spPr>
              <a:xfrm>
                <a:off x="13726" y="9239"/>
                <a:ext cx="3325" cy="686"/>
              </a:xfrm>
              <a:prstGeom prst="rect">
                <a:avLst/>
              </a:prstGeom>
              <a:noFill/>
            </p:spPr>
            <p:txBody>
              <a:bodyPr wrap="square" rtlCol="0" anchor="t">
                <a:spAutoFit/>
              </a:bodyPr>
              <a:lstStyle/>
              <a:p>
                <a:pPr algn="l">
                  <a:lnSpc>
                    <a:spcPct val="80000"/>
                  </a:lnSpc>
                </a:pPr>
                <a:r>
                  <a:rPr lang="en-US" altLang="zh-CN" sz="2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做</a:t>
                </a:r>
                <a:r>
                  <a:rPr lang="en-US" altLang="zh-CN" sz="24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中</a:t>
                </a:r>
                <a:r>
                  <a:rPr lang="en-US" altLang="zh-CN" sz="1800" b="1">
                    <a:latin typeface="黑体" panose="02010609060101010101" charset="-122"/>
                    <a:ea typeface="黑体" panose="02010609060101010101" charset="-122"/>
                    <a:sym typeface="+mn-ea"/>
                  </a:rPr>
                  <a:t> </a:t>
                </a:r>
                <a:r>
                  <a:rPr lang="zh-CN" sz="2800" b="1">
                    <a:latin typeface="黑体" panose="02010609060101010101" charset="-122"/>
                    <a:ea typeface="黑体" panose="02010609060101010101" charset="-122"/>
                    <a:sym typeface="+mn-ea"/>
                  </a:rPr>
                  <a:t>学</a:t>
                </a:r>
                <a:endParaRPr lang="zh-CN" sz="2800" b="1">
                  <a:latin typeface="黑体" panose="02010609060101010101" charset="-122"/>
                  <a:ea typeface="黑体" panose="02010609060101010101" charset="-122"/>
                  <a:sym typeface="+mn-ea"/>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par>
                          <p:cTn id="9" fill="hold" nodeType="afterGroup">
                            <p:stCondLst>
                              <p:cond delay="1"/>
                            </p:stCondLst>
                            <p:childTnLst>
                              <p:par>
                                <p:cTn id="10" presetID="1" presetClass="entr" presetSubtype="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7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8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70"/>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8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88"/>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56"/>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8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8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89"/>
                                        </p:tgtEl>
                                        <p:attrNameLst>
                                          <p:attrName>style.visibility</p:attrName>
                                        </p:attrNameLst>
                                      </p:cBhvr>
                                      <p:to>
                                        <p:strVal val="hidden"/>
                                      </p:to>
                                    </p:set>
                                  </p:childTnLst>
                                </p:cTn>
                              </p:par>
                            </p:childTnLst>
                          </p:cTn>
                        </p:par>
                        <p:par>
                          <p:cTn id="68" fill="hold" nodeType="afterGroup">
                            <p:stCondLst>
                              <p:cond delay="1"/>
                            </p:stCondLst>
                            <p:childTnLst>
                              <p:par>
                                <p:cTn id="69" presetID="1" presetClass="entr" presetSubtype="0"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6" grpId="0"/>
      <p:bldP spid="85" grpId="0"/>
      <p:bldP spid="87" grpId="0"/>
      <p:bldP spid="88" grpId="0"/>
      <p:bldP spid="89" grpId="0"/>
      <p:bldP spid="90" grpId="0"/>
      <p:bldP spid="79" grpId="1"/>
      <p:bldP spid="80" grpId="1"/>
      <p:bldP spid="81" grpId="1"/>
      <p:bldP spid="82" grpId="1"/>
      <p:bldP spid="83" grpId="1"/>
      <p:bldP spid="84" grpId="1"/>
      <p:bldP spid="87" grpId="1"/>
      <p:bldP spid="88" grpId="1"/>
      <p:bldP spid="89" grpId="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aphicFrame>
        <p:nvGraphicFramePr>
          <p:cNvPr id="9" name="表格 8" title=""/>
          <p:cNvGraphicFramePr>
            <a:graphicFrameLocks noGrp="1"/>
          </p:cNvGraphicFramePr>
          <p:nvPr>
            <p:custDataLst>
              <p:tags r:id="rId3"/>
            </p:custDataLst>
          </p:nvPr>
        </p:nvGraphicFramePr>
        <p:xfrm>
          <a:off x="897890" y="1082675"/>
          <a:ext cx="10396220" cy="3529330"/>
        </p:xfrm>
        <a:graphic>
          <a:graphicData uri="http://schemas.openxmlformats.org/drawingml/2006/table">
            <a:tbl>
              <a:tblPr firstRow="1" bandRow="1">
                <a:tableStyleId>{5C22544A-7EE6-4342-B048-85BDC9FD1C3A}</a:tableStyleId>
              </a:tblPr>
              <a:tblGrid>
                <a:gridCol w="979805"/>
                <a:gridCol w="1191895"/>
                <a:gridCol w="1843405"/>
                <a:gridCol w="1209040"/>
                <a:gridCol w="1931035"/>
                <a:gridCol w="1286510"/>
                <a:gridCol w="1954530"/>
              </a:tblGrid>
              <a:tr h="603250">
                <a:tc>
                  <a:txBody>
                    <a:bodyPr vert="horz" wrap="square"/>
                    <a:lstStyle/>
                    <a:p>
                      <a:pPr algn="ctr">
                        <a:lnSpc>
                          <a:spcPct val="120000"/>
                        </a:lnSpc>
                        <a:buNone/>
                      </a:pP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次数</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1</a:t>
                      </a:r>
                      <a:r>
                        <a:rPr lang="en-US" altLang="zh-CN" sz="2800">
                          <a:solidFill>
                            <a:schemeClr val="tx1"/>
                          </a:solidFill>
                          <a:latin typeface="微软雅黑" panose="020b0503020204020204" charset="-122"/>
                          <a:ea typeface="微软雅黑" panose="020b0503020204020204" charset="-122"/>
                          <a:cs typeface="黑体" panose="02010609060101010101" charset="-122"/>
                          <a:sym typeface="+mn-ea"/>
                        </a:rPr>
                        <a:t>′</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en-US" altLang="zh-CN" sz="2800">
                        <a:solidFill>
                          <a:schemeClr val="tx1"/>
                        </a:solidFill>
                        <a:latin typeface="Times New Roman" panose="02020603050405020304" charset="0"/>
                        <a:ea typeface="黑体" panose="02010609060101010101" charset="-122"/>
                        <a:cs typeface="黑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1</a:t>
                      </a:r>
                      <a:r>
                        <a:rPr lang="en-US" altLang="zh-CN" sz="2800" i="1">
                          <a:solidFill>
                            <a:schemeClr val="tx1"/>
                          </a:solidFill>
                          <a:latin typeface="微软雅黑" panose="020b0503020204020204" charset="-122"/>
                          <a:ea typeface="微软雅黑" panose="020b0503020204020204" charset="-122"/>
                          <a:cs typeface="黑体" panose="02010609060101010101" charset="-122"/>
                          <a:sym typeface="+mn-ea"/>
                        </a:rPr>
                        <a:t>′</a:t>
                      </a:r>
                      <a:r>
                        <a:rPr lang="zh-CN" altLang="en-US" sz="2800">
                          <a:solidFill>
                            <a:schemeClr val="tx1"/>
                          </a:solidFill>
                          <a:latin typeface="Times New Roman" panose="02020603050405020304" charset="0"/>
                          <a:ea typeface="黑体" panose="02010609060101010101" charset="-122"/>
                          <a:cs typeface="黑体" panose="02010609060101010101" charset="-122"/>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2</a:t>
                      </a:r>
                      <a:r>
                        <a:rPr lang="en-US" altLang="zh-CN" sz="2800">
                          <a:solidFill>
                            <a:schemeClr val="tx1"/>
                          </a:solidFill>
                          <a:latin typeface="微软雅黑" panose="020b0503020204020204" charset="-122"/>
                          <a:ea typeface="微软雅黑" panose="020b0503020204020204" charset="-122"/>
                          <a:cs typeface="黑体" panose="02010609060101010101" charset="-122"/>
                          <a:sym typeface="+mn-ea"/>
                        </a:rPr>
                        <a:t>′</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baseline="-25000">
                          <a:solidFill>
                            <a:schemeClr val="tx1"/>
                          </a:solidFill>
                          <a:latin typeface="Times New Roman" panose="02020603050405020304" charset="0"/>
                          <a:ea typeface="黑体" panose="02010609060101010101" charset="-122"/>
                          <a:cs typeface="黑体" panose="02010609060101010101" charset="-122"/>
                          <a:sym typeface="+mn-ea"/>
                        </a:rPr>
                        <a:t>2</a:t>
                      </a:r>
                      <a:r>
                        <a:rPr lang="en-US" altLang="zh-CN" sz="2800">
                          <a:solidFill>
                            <a:schemeClr val="tx1"/>
                          </a:solidFill>
                          <a:latin typeface="微软雅黑" panose="020b0503020204020204" charset="-122"/>
                          <a:ea typeface="微软雅黑" panose="020b0503020204020204" charset="-122"/>
                          <a:cs typeface="黑体" panose="02010609060101010101" charset="-122"/>
                          <a:sym typeface="+mn-ea"/>
                        </a:rPr>
                        <a:t>′</a:t>
                      </a: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a:solidFill>
                            <a:schemeClr val="tx1"/>
                          </a:solidFill>
                          <a:latin typeface="微软雅黑" panose="020b0503020204020204" charset="-122"/>
                          <a:ea typeface="微软雅黑" panose="020b0503020204020204" charset="-122"/>
                          <a:cs typeface="黑体" panose="02010609060101010101" charset="-122"/>
                          <a:sym typeface="+mn-ea"/>
                        </a:rPr>
                        <a:t>′</a:t>
                      </a:r>
                      <a:r>
                        <a:rPr lang="en-US" altLang="zh-CN" sz="2800">
                          <a:solidFill>
                            <a:schemeClr val="tx1"/>
                          </a:solidFill>
                          <a:latin typeface="Times New Roman" panose="02020603050405020304" charset="0"/>
                          <a:ea typeface="黑体" panose="02010609060101010101" charset="-122"/>
                          <a:cs typeface="黑体" panose="02010609060101010101" charset="-122"/>
                          <a:sym typeface="+mn-ea"/>
                        </a:rPr>
                        <a:t>/N</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r>
                        <a:rPr lang="en-US" altLang="zh-CN" sz="2800" i="1">
                          <a:solidFill>
                            <a:schemeClr val="tx1"/>
                          </a:solidFill>
                          <a:latin typeface="Times New Roman" panose="02020603050405020304" charset="0"/>
                          <a:ea typeface="黑体" panose="02010609060101010101" charset="-122"/>
                          <a:cs typeface="黑体" panose="02010609060101010101" charset="-122"/>
                          <a:sym typeface="+mn-ea"/>
                        </a:rPr>
                        <a:t>F</a:t>
                      </a:r>
                      <a:r>
                        <a:rPr lang="en-US" altLang="zh-CN" sz="2800">
                          <a:solidFill>
                            <a:schemeClr val="tx1"/>
                          </a:solidFill>
                          <a:latin typeface="微软雅黑" panose="020b0503020204020204" charset="-122"/>
                          <a:ea typeface="微软雅黑" panose="020b0503020204020204" charset="-122"/>
                          <a:cs typeface="黑体" panose="02010609060101010101" charset="-122"/>
                          <a:sym typeface="+mn-ea"/>
                        </a:rPr>
                        <a:t>′</a:t>
                      </a:r>
                      <a:r>
                        <a:rPr lang="zh-CN" altLang="en-US" sz="2800">
                          <a:solidFill>
                            <a:schemeClr val="tx1"/>
                          </a:solidFill>
                          <a:latin typeface="Times New Roman" panose="02020603050405020304" charset="0"/>
                          <a:ea typeface="黑体" panose="02010609060101010101" charset="-122"/>
                          <a:cs typeface="黑体" panose="02010609060101010101" charset="-122"/>
                          <a:sym typeface="+mn-ea"/>
                        </a:rPr>
                        <a:t>的方向</a:t>
                      </a:r>
                      <a:endParaRPr lang="zh-CN" altLang="en-US" sz="2800">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1</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2</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3</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1520">
                <a:tc>
                  <a:txBody>
                    <a:bodyPr vert="horz" wrap="square"/>
                    <a:lstStyle/>
                    <a:p>
                      <a:pPr algn="ctr">
                        <a:lnSpc>
                          <a:spcPct val="120000"/>
                        </a:lnSpc>
                        <a:buNone/>
                      </a:pPr>
                      <a:r>
                        <a:rPr lang="en-US" altLang="zh-CN" sz="2800" b="1">
                          <a:solidFill>
                            <a:schemeClr val="tx1"/>
                          </a:solidFill>
                          <a:latin typeface="Times New Roman" panose="02020603050405020304" charset="0"/>
                          <a:ea typeface="黑体" panose="02010609060101010101" charset="-122"/>
                          <a:cs typeface="黑体" panose="02010609060101010101" charset="-122"/>
                        </a:rPr>
                        <a:t>4</a:t>
                      </a:r>
                      <a:endParaRPr lang="en-US" altLang="zh-CN"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20000"/>
                        </a:lnSpc>
                        <a:buNone/>
                      </a:pPr>
                      <a:endParaRPr lang="zh-CN" altLang="en-US" sz="2800" b="1">
                        <a:solidFill>
                          <a:schemeClr val="tx1"/>
                        </a:solidFill>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a:lnSpc>
                          <a:spcPct val="150000"/>
                        </a:lnSpc>
                        <a:buNone/>
                      </a:pPr>
                      <a:endParaRPr lang="zh-CN" altLang="en-US" sz="2800" b="1">
                        <a:latin typeface="Times New Roman" panose="02020603050405020304" charset="0"/>
                        <a:ea typeface="黑体" panose="02010609060101010101" charset="-122"/>
                        <a:cs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7" name="文本框 16" title=""/>
          <p:cNvSpPr txBox="1"/>
          <p:nvPr>
            <p:custDataLst>
              <p:tags r:id="rId4"/>
            </p:custDataLst>
          </p:nvPr>
        </p:nvSpPr>
        <p:spPr>
          <a:xfrm>
            <a:off x="1909445" y="174434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8" name="文本框 17" title=""/>
          <p:cNvSpPr txBox="1"/>
          <p:nvPr>
            <p:custDataLst>
              <p:tags r:id="rId5"/>
            </p:custDataLst>
          </p:nvPr>
        </p:nvSpPr>
        <p:spPr>
          <a:xfrm>
            <a:off x="4880610" y="173418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19" name="文本框 18" title=""/>
          <p:cNvSpPr txBox="1"/>
          <p:nvPr>
            <p:custDataLst>
              <p:tags r:id="rId6"/>
            </p:custDataLst>
          </p:nvPr>
        </p:nvSpPr>
        <p:spPr>
          <a:xfrm>
            <a:off x="8115935" y="174561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0" name="文本框 19" title=""/>
          <p:cNvSpPr txBox="1"/>
          <p:nvPr>
            <p:custDataLst>
              <p:tags r:id="rId7"/>
            </p:custDataLst>
          </p:nvPr>
        </p:nvSpPr>
        <p:spPr>
          <a:xfrm>
            <a:off x="3153410" y="175069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1" name="文本框 20" title=""/>
          <p:cNvSpPr txBox="1"/>
          <p:nvPr>
            <p:custDataLst>
              <p:tags r:id="rId8"/>
            </p:custDataLst>
          </p:nvPr>
        </p:nvSpPr>
        <p:spPr>
          <a:xfrm>
            <a:off x="6232525" y="177609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水平向左</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2" name="文本框 21" title=""/>
          <p:cNvSpPr txBox="1"/>
          <p:nvPr>
            <p:custDataLst>
              <p:tags r:id="rId9"/>
            </p:custDataLst>
          </p:nvPr>
        </p:nvSpPr>
        <p:spPr>
          <a:xfrm>
            <a:off x="9465310" y="174307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6" name="文本框 25" title=""/>
          <p:cNvSpPr txBox="1"/>
          <p:nvPr>
            <p:custDataLst>
              <p:tags r:id="rId10"/>
            </p:custDataLst>
          </p:nvPr>
        </p:nvSpPr>
        <p:spPr>
          <a:xfrm>
            <a:off x="1940560" y="25209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7" name="文本框 26" title=""/>
          <p:cNvSpPr txBox="1"/>
          <p:nvPr>
            <p:custDataLst>
              <p:tags r:id="rId11"/>
            </p:custDataLst>
          </p:nvPr>
        </p:nvSpPr>
        <p:spPr>
          <a:xfrm>
            <a:off x="4911725" y="256032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8" name="文本框 27" title=""/>
          <p:cNvSpPr txBox="1"/>
          <p:nvPr>
            <p:custDataLst>
              <p:tags r:id="rId12"/>
            </p:custDataLst>
          </p:nvPr>
        </p:nvSpPr>
        <p:spPr>
          <a:xfrm>
            <a:off x="8147050" y="252222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29" name="文本框 28" title=""/>
          <p:cNvSpPr txBox="1"/>
          <p:nvPr>
            <p:custDataLst>
              <p:tags r:id="rId13"/>
            </p:custDataLst>
          </p:nvPr>
        </p:nvSpPr>
        <p:spPr>
          <a:xfrm>
            <a:off x="3184525" y="252730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0" name="文本框 29" title=""/>
          <p:cNvSpPr txBox="1"/>
          <p:nvPr>
            <p:custDataLst>
              <p:tags r:id="rId14"/>
            </p:custDataLst>
          </p:nvPr>
        </p:nvSpPr>
        <p:spPr>
          <a:xfrm>
            <a:off x="6263640" y="255270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水平向左</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1" name="文本框 30" title=""/>
          <p:cNvSpPr txBox="1"/>
          <p:nvPr>
            <p:custDataLst>
              <p:tags r:id="rId15"/>
            </p:custDataLst>
          </p:nvPr>
        </p:nvSpPr>
        <p:spPr>
          <a:xfrm>
            <a:off x="9496425" y="251968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2" name="文本框 31" title=""/>
          <p:cNvSpPr txBox="1"/>
          <p:nvPr>
            <p:custDataLst>
              <p:tags r:id="rId16"/>
            </p:custDataLst>
          </p:nvPr>
        </p:nvSpPr>
        <p:spPr>
          <a:xfrm>
            <a:off x="1940560" y="319849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3" name="文本框 32" title=""/>
          <p:cNvSpPr txBox="1"/>
          <p:nvPr>
            <p:custDataLst>
              <p:tags r:id="rId17"/>
            </p:custDataLst>
          </p:nvPr>
        </p:nvSpPr>
        <p:spPr>
          <a:xfrm>
            <a:off x="4911725" y="323786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4" name="文本框 33" title=""/>
          <p:cNvSpPr txBox="1"/>
          <p:nvPr>
            <p:custDataLst>
              <p:tags r:id="rId18"/>
            </p:custDataLst>
          </p:nvPr>
        </p:nvSpPr>
        <p:spPr>
          <a:xfrm>
            <a:off x="8147050" y="3199765"/>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35" name="文本框 34" title=""/>
          <p:cNvSpPr txBox="1"/>
          <p:nvPr>
            <p:custDataLst>
              <p:tags r:id="rId19"/>
            </p:custDataLst>
          </p:nvPr>
        </p:nvSpPr>
        <p:spPr>
          <a:xfrm>
            <a:off x="3184525" y="320484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46" name="文本框 45" title=""/>
          <p:cNvSpPr txBox="1"/>
          <p:nvPr>
            <p:custDataLst>
              <p:tags r:id="rId20"/>
            </p:custDataLst>
          </p:nvPr>
        </p:nvSpPr>
        <p:spPr>
          <a:xfrm>
            <a:off x="6263640" y="323024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水平向左</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47" name="文本框 46" title=""/>
          <p:cNvSpPr txBox="1"/>
          <p:nvPr>
            <p:custDataLst>
              <p:tags r:id="rId21"/>
            </p:custDataLst>
          </p:nvPr>
        </p:nvSpPr>
        <p:spPr>
          <a:xfrm>
            <a:off x="9496425" y="3197225"/>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48" name="文本框 47" title=""/>
          <p:cNvSpPr txBox="1"/>
          <p:nvPr>
            <p:custDataLst>
              <p:tags r:id="rId22"/>
            </p:custDataLst>
          </p:nvPr>
        </p:nvSpPr>
        <p:spPr>
          <a:xfrm>
            <a:off x="1940560" y="394208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2</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49" name="文本框 48" title=""/>
          <p:cNvSpPr txBox="1"/>
          <p:nvPr>
            <p:custDataLst>
              <p:tags r:id="rId23"/>
            </p:custDataLst>
          </p:nvPr>
        </p:nvSpPr>
        <p:spPr>
          <a:xfrm>
            <a:off x="4911725" y="39814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0.5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0" name="文本框 49" title=""/>
          <p:cNvSpPr txBox="1"/>
          <p:nvPr>
            <p:custDataLst>
              <p:tags r:id="rId24"/>
            </p:custDataLst>
          </p:nvPr>
        </p:nvSpPr>
        <p:spPr>
          <a:xfrm>
            <a:off x="8147050" y="3943350"/>
            <a:ext cx="1183005" cy="607695"/>
          </a:xfrm>
          <a:prstGeom prst="rect">
            <a:avLst/>
          </a:prstGeom>
          <a:noFill/>
        </p:spPr>
        <p:txBody>
          <a:bodyPr wrap="square" rtlCol="0" anchor="t">
            <a:spAutoFit/>
          </a:bodyPr>
          <a:lstStyle/>
          <a:p>
            <a:pPr algn="ctr">
              <a:lnSpc>
                <a:spcPct val="120000"/>
              </a:lnSpc>
              <a:buNone/>
            </a:pPr>
            <a:r>
              <a:rPr lang="en-US" altLang="zh-CN" sz="2800" b="1">
                <a:solidFill>
                  <a:srgbClr val="FF0000"/>
                </a:solidFill>
                <a:latin typeface="Times New Roman" panose="02020603050405020304" charset="0"/>
                <a:ea typeface="黑体" panose="02010609060101010101" charset="-122"/>
                <a:cs typeface="黑体" panose="02010609060101010101" charset="-122"/>
                <a:sym typeface="+mn-ea"/>
              </a:rPr>
              <a:t>1.5</a:t>
            </a:r>
            <a:endParaRPr lang="en-US" altLang="zh-CN"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1" name="文本框 50" title=""/>
          <p:cNvSpPr txBox="1"/>
          <p:nvPr>
            <p:custDataLst>
              <p:tags r:id="rId25"/>
            </p:custDataLst>
          </p:nvPr>
        </p:nvSpPr>
        <p:spPr>
          <a:xfrm>
            <a:off x="3184525" y="394843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2" name="文本框 51" title=""/>
          <p:cNvSpPr txBox="1"/>
          <p:nvPr>
            <p:custDataLst>
              <p:tags r:id="rId26"/>
            </p:custDataLst>
          </p:nvPr>
        </p:nvSpPr>
        <p:spPr>
          <a:xfrm>
            <a:off x="6263640" y="397383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水平向左</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3" name="文本框 52" title=""/>
          <p:cNvSpPr txBox="1"/>
          <p:nvPr>
            <p:custDataLst>
              <p:tags r:id="rId27"/>
            </p:custDataLst>
          </p:nvPr>
        </p:nvSpPr>
        <p:spPr>
          <a:xfrm>
            <a:off x="9496425" y="3940810"/>
            <a:ext cx="1758315" cy="607695"/>
          </a:xfrm>
          <a:prstGeom prst="rect">
            <a:avLst/>
          </a:prstGeom>
          <a:noFill/>
        </p:spPr>
        <p:txBody>
          <a:bodyPr wrap="square" rtlCol="0" anchor="t">
            <a:spAutoFit/>
          </a:bodyPr>
          <a:lstStyle/>
          <a:p>
            <a:pPr algn="ctr">
              <a:lnSpc>
                <a:spcPct val="120000"/>
              </a:lnSpc>
              <a:buNone/>
            </a:pPr>
            <a:r>
              <a:rPr lang="zh-CN" altLang="en-US" sz="2800" b="1">
                <a:solidFill>
                  <a:srgbClr val="FF0000"/>
                </a:solidFill>
                <a:latin typeface="Times New Roman" panose="02020603050405020304" charset="0"/>
                <a:ea typeface="黑体" panose="02010609060101010101" charset="-122"/>
                <a:cs typeface="黑体" panose="02010609060101010101" charset="-122"/>
                <a:sym typeface="+mn-ea"/>
              </a:rPr>
              <a:t>水平向右</a:t>
            </a:r>
            <a:endParaRPr lang="zh-CN" altLang="en-US" sz="2800" b="1">
              <a:solidFill>
                <a:srgbClr val="FF0000"/>
              </a:solidFill>
              <a:latin typeface="Times New Roman" panose="02020603050405020304" charset="0"/>
              <a:ea typeface="黑体" panose="02010609060101010101" charset="-122"/>
              <a:cs typeface="黑体" panose="02010609060101010101" charset="-122"/>
              <a:sym typeface="+mn-ea"/>
            </a:endParaRPr>
          </a:p>
        </p:txBody>
      </p:sp>
      <p:sp>
        <p:nvSpPr>
          <p:cNvPr id="54" name="文本框 53" title=""/>
          <p:cNvSpPr txBox="1"/>
          <p:nvPr/>
        </p:nvSpPr>
        <p:spPr>
          <a:xfrm>
            <a:off x="237490" y="467360"/>
            <a:ext cx="2026920" cy="607695"/>
          </a:xfrm>
          <a:prstGeom prst="rect">
            <a:avLst/>
          </a:prstGeom>
          <a:noFill/>
        </p:spPr>
        <p:txBody>
          <a:bodyPr wrap="square" rtlCol="0" anchor="t">
            <a:spAutoFit/>
          </a:bodyPr>
          <a:lstStyle/>
          <a:p>
            <a:pPr algn="ctr">
              <a:lnSpc>
                <a:spcPct val="120000"/>
              </a:lnSpc>
              <a:buNone/>
            </a:pPr>
            <a:r>
              <a:rPr lang="zh-CN" altLang="en-US" sz="2800" b="1">
                <a:latin typeface="Times New Roman" panose="02020603050405020304" charset="0"/>
                <a:ea typeface="黑体" panose="02010609060101010101" charset="-122"/>
                <a:cs typeface="黑体" panose="02010609060101010101" charset="-122"/>
                <a:sym typeface="+mn-ea"/>
              </a:rPr>
              <a:t>数据表格</a:t>
            </a:r>
            <a:endParaRPr lang="zh-CN" altLang="en-US" sz="2800" b="1">
              <a:latin typeface="Times New Roman" panose="02020603050405020304" charset="0"/>
              <a:ea typeface="黑体" panose="02010609060101010101" charset="-122"/>
              <a:cs typeface="黑体" panose="02010609060101010101" charset="-122"/>
              <a:sym typeface="+mn-ea"/>
            </a:endParaRPr>
          </a:p>
        </p:txBody>
      </p:sp>
      <p:sp>
        <p:nvSpPr>
          <p:cNvPr id="60" name="文本框 59" title=""/>
          <p:cNvSpPr txBox="1"/>
          <p:nvPr/>
        </p:nvSpPr>
        <p:spPr>
          <a:xfrm>
            <a:off x="859790" y="4616450"/>
            <a:ext cx="2009140" cy="737235"/>
          </a:xfrm>
          <a:prstGeom prst="rect">
            <a:avLst/>
          </a:prstGeom>
          <a:noFill/>
        </p:spPr>
        <p:txBody>
          <a:bodyPr wrap="square" rtlCol="0" anchor="t">
            <a:spAutoFit/>
          </a:bodyPr>
          <a:lstStyle/>
          <a:p>
            <a:pPr lvl="0" algn="l">
              <a:lnSpc>
                <a:spcPct val="150000"/>
              </a:lnSpc>
              <a:buClrTx/>
              <a:buSzTx/>
              <a:buFontTx/>
            </a:pPr>
            <a:r>
              <a:rPr lang="zh-CN" altLang="en-US" sz="2800" b="1">
                <a:latin typeface="Times New Roman" panose="02020603050405020304" charset="0"/>
                <a:ea typeface="黑体" panose="02010609060101010101" charset="-122"/>
                <a:cs typeface="Times New Roman" panose="02020603050405020304" charset="0"/>
                <a:sym typeface="+mn-ea"/>
              </a:rPr>
              <a:t>合力的大小：</a:t>
            </a:r>
            <a:endParaRPr lang="zh-CN" altLang="en-US" sz="2800" b="1">
              <a:latin typeface="Times New Roman" panose="02020603050405020304" charset="0"/>
              <a:ea typeface="黑体" panose="02010609060101010101" charset="-122"/>
              <a:cs typeface="Times New Roman" panose="02020603050405020304" charset="0"/>
              <a:sym typeface="+mn-ea"/>
            </a:endParaRPr>
          </a:p>
        </p:txBody>
      </p:sp>
      <p:sp>
        <p:nvSpPr>
          <p:cNvPr id="61" name="文本框 60" title=""/>
          <p:cNvSpPr txBox="1"/>
          <p:nvPr/>
        </p:nvSpPr>
        <p:spPr>
          <a:xfrm>
            <a:off x="2892425" y="4793615"/>
            <a:ext cx="3218815" cy="521970"/>
          </a:xfrm>
          <a:prstGeom prst="rect">
            <a:avLst/>
          </a:prstGeom>
          <a:noFill/>
        </p:spPr>
        <p:txBody>
          <a:bodyPr wrap="square" rtlCol="0" anchor="t">
            <a:spAutoFit/>
          </a:bodyPr>
          <a:lstStyle/>
          <a:p>
            <a:r>
              <a:rPr lang="en-US"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sz="2800" b="1" i="1">
                <a:solidFill>
                  <a:srgbClr val="0000FF"/>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zh-CN" alt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较大</a:t>
            </a: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zh-CN" alt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rPr>
              <a:t>较小</a:t>
            </a:r>
            <a:endParaRPr lang="zh-CN" altLang="en-US" sz="28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62" name="文本框 61" title=""/>
          <p:cNvSpPr txBox="1"/>
          <p:nvPr/>
        </p:nvSpPr>
        <p:spPr>
          <a:xfrm>
            <a:off x="5910580" y="4653280"/>
            <a:ext cx="2044065" cy="737235"/>
          </a:xfrm>
          <a:prstGeom prst="rect">
            <a:avLst/>
          </a:prstGeom>
          <a:noFill/>
        </p:spPr>
        <p:txBody>
          <a:bodyPr wrap="square" rtlCol="0" anchor="t">
            <a:spAutoFit/>
          </a:bodyPr>
          <a:lstStyle/>
          <a:p>
            <a:pPr lvl="0" algn="l">
              <a:lnSpc>
                <a:spcPct val="150000"/>
              </a:lnSpc>
              <a:buClrTx/>
              <a:buSzTx/>
              <a:buFontTx/>
            </a:pPr>
            <a:r>
              <a:rPr lang="zh-CN" altLang="en-US" sz="2800" b="1">
                <a:latin typeface="Times New Roman" panose="02020603050405020304" charset="0"/>
                <a:ea typeface="黑体" panose="02010609060101010101" charset="-122"/>
                <a:cs typeface="Times New Roman" panose="02020603050405020304" charset="0"/>
                <a:sym typeface="+mn-ea"/>
              </a:rPr>
              <a:t>合力的方向：</a:t>
            </a:r>
            <a:endParaRPr lang="zh-CN" altLang="en-US" sz="2800" b="1">
              <a:latin typeface="Times New Roman" panose="02020603050405020304" charset="0"/>
              <a:ea typeface="黑体" panose="02010609060101010101" charset="-122"/>
              <a:cs typeface="Times New Roman" panose="02020603050405020304" charset="0"/>
              <a:sym typeface="+mn-ea"/>
            </a:endParaRPr>
          </a:p>
        </p:txBody>
      </p:sp>
      <p:sp>
        <p:nvSpPr>
          <p:cNvPr id="63" name="文本框 62" title=""/>
          <p:cNvSpPr txBox="1"/>
          <p:nvPr/>
        </p:nvSpPr>
        <p:spPr>
          <a:xfrm>
            <a:off x="7922260" y="4837430"/>
            <a:ext cx="3218815" cy="521970"/>
          </a:xfrm>
          <a:prstGeom prst="rect">
            <a:avLst/>
          </a:prstGeom>
          <a:noFill/>
        </p:spPr>
        <p:txBody>
          <a:bodyPr wrap="square" rtlCol="0" anchor="t">
            <a:spAutoFit/>
          </a:bodyPr>
          <a:lstStyle/>
          <a:p>
            <a:r>
              <a:rPr lang="zh-CN" sz="2800" b="1">
                <a:solidFill>
                  <a:srgbClr val="0000FF"/>
                </a:solidFill>
                <a:latin typeface="Times New Roman" panose="02020603050405020304" charset="0"/>
                <a:ea typeface="黑体" panose="02010609060101010101" charset="-122"/>
                <a:cs typeface="Times New Roman" panose="02020603050405020304" charset="0"/>
                <a:sym typeface="+mn-ea"/>
              </a:rPr>
              <a:t>与较大的力一致</a:t>
            </a:r>
            <a:endParaRPr lang="zh-CN" sz="28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64" name="文本框 63" title=""/>
          <p:cNvSpPr txBox="1"/>
          <p:nvPr/>
        </p:nvSpPr>
        <p:spPr>
          <a:xfrm>
            <a:off x="400685" y="5358765"/>
            <a:ext cx="11649710" cy="1289050"/>
          </a:xfrm>
          <a:prstGeom prst="rect">
            <a:avLst/>
          </a:prstGeom>
          <a:solidFill>
            <a:schemeClr val="accent6">
              <a:lumMod val="40000"/>
              <a:lumOff val="60000"/>
            </a:schemeClr>
          </a:solidFill>
        </p:spPr>
        <p:txBody>
          <a:bodyPr wrap="square" rtlCol="0" anchor="t">
            <a:noAutofit/>
          </a:bodyPr>
          <a:lstStyle/>
          <a:p>
            <a:pPr lvl="0" algn="l">
              <a:lnSpc>
                <a:spcPct val="130000"/>
              </a:lnSpc>
              <a:buClrTx/>
              <a:buSzTx/>
              <a:buFontTx/>
            </a:pPr>
            <a:r>
              <a:rPr lang="zh-CN" altLang="en-US" sz="2800" b="1">
                <a:effectLst>
                  <a:outerShdw blurRad="38100" dist="38100" dir="2700000" algn="tl">
                    <a:srgbClr val="000000">
                      <a:alpha val="43137"/>
                    </a:srgbClr>
                  </a:outerShdw>
                </a:effectLst>
                <a:latin typeface="Times New Roman" panose="02020603050405020304" charset="0"/>
                <a:ea typeface="黑体" panose="02010609060101010101" charset="-122"/>
                <a:cs typeface="Times New Roman" panose="02020603050405020304" charset="0"/>
                <a:sym typeface="+mn-ea"/>
              </a:rPr>
              <a:t>大量实验表明：</a:t>
            </a:r>
            <a:r>
              <a:rPr lang="zh-CN" altLang="en-US" sz="2800" b="1">
                <a:latin typeface="Times New Roman" panose="02020603050405020304" charset="0"/>
                <a:ea typeface="黑体" panose="02010609060101010101" charset="-122"/>
                <a:cs typeface="Times New Roman" panose="02020603050405020304" charset="0"/>
                <a:sym typeface="+mn-ea"/>
              </a:rPr>
              <a:t>同一直线上，方向相反的两个力的</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合力</a:t>
            </a:r>
            <a:r>
              <a:rPr lang="zh-CN" altLang="en-US" sz="2800" b="1">
                <a:latin typeface="Times New Roman" panose="02020603050405020304" charset="0"/>
                <a:ea typeface="黑体" panose="02010609060101010101" charset="-122"/>
                <a:cs typeface="Times New Roman" panose="02020603050405020304" charset="0"/>
                <a:sym typeface="+mn-ea"/>
              </a:rPr>
              <a:t>，</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大小</a:t>
            </a:r>
            <a:r>
              <a:rPr lang="zh-CN" altLang="en-US" sz="2800" b="1">
                <a:solidFill>
                  <a:srgbClr val="0000FF"/>
                </a:solidFill>
                <a:latin typeface="Times New Roman" panose="02020603050405020304" charset="0"/>
                <a:ea typeface="黑体" panose="02010609060101010101" charset="-122"/>
                <a:cs typeface="Times New Roman" panose="02020603050405020304" charset="0"/>
                <a:sym typeface="+mn-ea"/>
              </a:rPr>
              <a:t>等于这两个力的大小之差</a:t>
            </a:r>
            <a:r>
              <a:rPr lang="zh-CN" altLang="en-US" sz="2800" b="1">
                <a:latin typeface="Times New Roman" panose="02020603050405020304" charset="0"/>
                <a:ea typeface="黑体" panose="02010609060101010101" charset="-122"/>
                <a:cs typeface="Times New Roman" panose="02020603050405020304" charset="0"/>
                <a:sym typeface="+mn-ea"/>
              </a:rPr>
              <a:t>，</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方向</a:t>
            </a:r>
            <a:r>
              <a:rPr lang="zh-CN" altLang="en-US" sz="2800" b="1">
                <a:solidFill>
                  <a:srgbClr val="0000FF"/>
                </a:solidFill>
                <a:latin typeface="Times New Roman" panose="02020603050405020304" charset="0"/>
                <a:ea typeface="黑体" panose="02010609060101010101" charset="-122"/>
                <a:cs typeface="Times New Roman" panose="02020603050405020304" charset="0"/>
                <a:sym typeface="+mn-ea"/>
              </a:rPr>
              <a:t>与较大的那个力的方向相同</a:t>
            </a:r>
            <a:r>
              <a:rPr lang="zh-CN" altLang="en-US" sz="2800" b="1">
                <a:latin typeface="Times New Roman" panose="02020603050405020304" charset="0"/>
                <a:ea typeface="黑体" panose="02010609060101010101" charset="-122"/>
                <a:cs typeface="Times New Roman" panose="02020603050405020304" charset="0"/>
                <a:sym typeface="+mn-ea"/>
              </a:rPr>
              <a:t>，即</a:t>
            </a:r>
            <a:r>
              <a:rPr lang="en-US" altLang="zh-CN" sz="2800" b="1">
                <a:latin typeface="Times New Roman" panose="02020603050405020304" charset="0"/>
                <a:ea typeface="黑体" panose="02010609060101010101" charset="-122"/>
                <a:cs typeface="Times New Roman" panose="02020603050405020304" charset="0"/>
                <a:sym typeface="+mn-ea"/>
              </a:rPr>
              <a:t>                 </a:t>
            </a:r>
            <a:r>
              <a:rPr lang="en-US" altLang="zh-CN" sz="2800" b="1">
                <a:solidFill>
                  <a:schemeClr val="tx1"/>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mn-ea"/>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mn-ea"/>
              </a:rPr>
              <a:t>1</a:t>
            </a:r>
            <a:r>
              <a:rPr lang="zh-CN" altLang="en-US" sz="2800" b="1">
                <a:solidFill>
                  <a:schemeClr val="tx1"/>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mn-ea"/>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mn-ea"/>
              </a:rPr>
              <a:t>2</a:t>
            </a:r>
            <a:r>
              <a:rPr lang="en-US" altLang="zh-CN" sz="2800" b="1">
                <a:solidFill>
                  <a:schemeClr val="tx1"/>
                </a:solidFill>
                <a:latin typeface="Times New Roman" panose="02020603050405020304" charset="0"/>
                <a:ea typeface="黑体" panose="02010609060101010101" charset="-122"/>
                <a:cs typeface="Times New Roman" panose="02020603050405020304" charset="0"/>
                <a:sym typeface="+mn-ea"/>
              </a:rPr>
              <a:t>)</a:t>
            </a:r>
            <a:endParaRPr lang="en-US" altLang="zh-CN" sz="2800" b="1">
              <a:solidFill>
                <a:schemeClr val="tx1"/>
              </a:solidFill>
              <a:latin typeface="Times New Roman" panose="02020603050405020304" charset="0"/>
              <a:ea typeface="黑体" panose="02010609060101010101" charset="-122"/>
              <a:cs typeface="Times New Roman" panose="02020603050405020304" charset="0"/>
              <a:sym typeface="+mn-ea"/>
            </a:endParaRPr>
          </a:p>
        </p:txBody>
      </p:sp>
      <p:sp>
        <p:nvSpPr>
          <p:cNvPr id="2" name="文本框 1" title=""/>
          <p:cNvSpPr txBox="1"/>
          <p:nvPr/>
        </p:nvSpPr>
        <p:spPr>
          <a:xfrm>
            <a:off x="8680450" y="6017260"/>
            <a:ext cx="1586865" cy="521970"/>
          </a:xfrm>
          <a:prstGeom prst="rect">
            <a:avLst/>
          </a:prstGeom>
          <a:noFill/>
        </p:spPr>
        <p:txBody>
          <a:bodyPr wrap="square" rtlCol="0" anchor="t">
            <a:spAutoFit/>
          </a:bodyPr>
          <a:lstStyle/>
          <a:p>
            <a:r>
              <a:rPr lang="en-US"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altLang="zh-CN" sz="28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altLang="zh-CN" sz="2800" b="1">
                <a:solidFill>
                  <a:srgbClr val="0000FF"/>
                </a:solidFill>
                <a:latin typeface="Times New Roman" panose="02020603050405020304" charset="0"/>
                <a:ea typeface="黑体" panose="02010609060101010101" charset="-122"/>
                <a:cs typeface="Times New Roman" panose="02020603050405020304" charset="0"/>
                <a:sym typeface="+mn-ea"/>
              </a:rPr>
              <a:t>-</a:t>
            </a:r>
            <a:r>
              <a:rPr lang="en-US" altLang="zh-CN" sz="28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altLang="zh-CN" sz="28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altLang="zh-CN" sz="2800" b="1">
                <a:latin typeface="Times New Roman" panose="02020603050405020304" charset="0"/>
                <a:ea typeface="黑体" panose="02010609060101010101" charset="-122"/>
                <a:cs typeface="Times New Roman" panose="02020603050405020304" charset="0"/>
                <a:sym typeface="+mn-ea"/>
              </a:rPr>
              <a:t>.</a:t>
            </a:r>
            <a:endParaRPr lang="en-US" altLang="zh-CN" sz="28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pic>
        <p:nvPicPr>
          <p:cNvPr id="3" name="Picture 3"/>
          <p:cNvPicPr>
            <a:picLocks noChangeAspect="1"/>
          </p:cNvPicPr>
          <p:nvPr/>
        </p:nvPicPr>
        <p:blipFill>
          <a:blip r:embed="rId28"/>
          <a:stretch>
            <a:fillRect/>
          </a:stretch>
        </p:blipFill>
        <p:spPr>
          <a:xfrm flipH="1">
            <a:off x="10274300" y="10807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left)">
                                      <p:cBhvr>
                                        <p:cTn id="71" dur="500"/>
                                        <p:tgtEl>
                                          <p:spTgt spid="61"/>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left)">
                                      <p:cBhvr>
                                        <p:cTn id="76" dur="500"/>
                                        <p:tgtEl>
                                          <p:spTgt spid="62"/>
                                        </p:tgtEl>
                                      </p:cBhvr>
                                    </p:animEffect>
                                  </p:childTnLst>
                                </p:cTn>
                              </p:par>
                            </p:childTnLst>
                          </p:cTn>
                        </p:par>
                        <p:par>
                          <p:cTn id="77" fill="hold" nodeType="afterGroup">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500" fill="hold"/>
                                        <p:tgtEl>
                                          <p:spTgt spid="64"/>
                                        </p:tgtEl>
                                        <p:attrNameLst>
                                          <p:attrName>ppt_x</p:attrName>
                                        </p:attrNameLst>
                                      </p:cBhvr>
                                      <p:tavLst>
                                        <p:tav tm="0">
                                          <p:val>
                                            <p:strVal val="#ppt_x"/>
                                          </p:val>
                                        </p:tav>
                                        <p:tav tm="100000">
                                          <p:val>
                                            <p:strVal val="#ppt_x"/>
                                          </p:val>
                                        </p:tav>
                                      </p:tavLst>
                                    </p:anim>
                                    <p:anim calcmode="lin" valueType="num">
                                      <p:cBhvr additive="base">
                                        <p:cTn id="86" dur="500" fill="hold"/>
                                        <p:tgtEl>
                                          <p:spTgt spid="64"/>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left)">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6" grpId="0"/>
      <p:bldP spid="27" grpId="0"/>
      <p:bldP spid="28" grpId="0"/>
      <p:bldP spid="29" grpId="0"/>
      <p:bldP spid="30" grpId="0"/>
      <p:bldP spid="31" grpId="0"/>
      <p:bldP spid="32" grpId="0"/>
      <p:bldP spid="33" grpId="0"/>
      <p:bldP spid="34" grpId="0"/>
      <p:bldP spid="35" grpId="0"/>
      <p:bldP spid="46" grpId="0"/>
      <p:bldP spid="47" grpId="0"/>
      <p:bldP spid="48" grpId="0"/>
      <p:bldP spid="49" grpId="0"/>
      <p:bldP spid="50" grpId="0"/>
      <p:bldP spid="51" grpId="0"/>
      <p:bldP spid="52" grpId="0"/>
      <p:bldP spid="53" grpId="0"/>
      <p:bldP spid="60" grpId="0"/>
      <p:bldP spid="61" grpId="0"/>
      <p:bldP spid="62" grpId="0"/>
      <p:bldP spid="63" grpId="0"/>
      <p:bldP spid="64" grpId="0" animBg="1"/>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文本框 1" title=""/>
          <p:cNvSpPr txBox="1"/>
          <p:nvPr>
            <p:custDataLst>
              <p:tags r:id="rId2"/>
            </p:custDataLst>
          </p:nvPr>
        </p:nvSpPr>
        <p:spPr>
          <a:xfrm>
            <a:off x="2028190" y="1722120"/>
            <a:ext cx="9998075" cy="737235"/>
          </a:xfrm>
          <a:prstGeom prst="rect">
            <a:avLst/>
          </a:prstGeom>
          <a:noFill/>
        </p:spPr>
        <p:txBody>
          <a:bodyPr wrap="square" rtlCol="0">
            <a:spAutoFit/>
          </a:bodyPr>
          <a:lstStyle/>
          <a:p>
            <a:pPr>
              <a:lnSpc>
                <a:spcPct val="150000"/>
              </a:lnSpc>
            </a:pPr>
            <a:r>
              <a:rPr lang="zh-CN" altLang="en-US" sz="2800" b="1">
                <a:latin typeface="黑体" panose="02010609060101010101" charset="-122"/>
                <a:ea typeface="黑体" panose="02010609060101010101" charset="-122"/>
              </a:rPr>
              <a:t>同一直线上两个力的合力一定大于两个力中的任意一个吗</a:t>
            </a:r>
            <a:r>
              <a:rPr lang="zh-CN" sz="2800" b="1">
                <a:solidFill>
                  <a:prstClr val="black"/>
                </a:solidFill>
                <a:latin typeface="Times New Roman" panose="02020603050405020304" charset="0"/>
                <a:ea typeface="黑体" panose="02010609060101010101" charset="-122"/>
                <a:cs typeface="Times New Roman" panose="02020603050405020304" charset="0"/>
                <a:sym typeface="+mn-ea"/>
              </a:rPr>
              <a:t>?</a:t>
            </a:r>
            <a:endParaRPr lang="zh-CN" altLang="en-US" sz="2800" b="1">
              <a:latin typeface="黑体" panose="02010609060101010101" charset="-122"/>
              <a:ea typeface="黑体" panose="02010609060101010101" charset="-122"/>
            </a:endParaRPr>
          </a:p>
        </p:txBody>
      </p:sp>
      <p:sp>
        <p:nvSpPr>
          <p:cNvPr id="3" name="文本框 2" title=""/>
          <p:cNvSpPr txBox="1"/>
          <p:nvPr>
            <p:custDataLst>
              <p:tags r:id="rId3"/>
            </p:custDataLst>
          </p:nvPr>
        </p:nvSpPr>
        <p:spPr>
          <a:xfrm>
            <a:off x="1016000" y="3084830"/>
            <a:ext cx="10336530" cy="1641475"/>
          </a:xfrm>
          <a:prstGeom prst="rect">
            <a:avLst/>
          </a:prstGeom>
          <a:noFill/>
        </p:spPr>
        <p:txBody>
          <a:bodyPr wrap="square" rtlCol="0">
            <a:spAutoFit/>
          </a:bodyPr>
          <a:lstStyle/>
          <a:p>
            <a:pPr>
              <a:lnSpc>
                <a:spcPct val="120000"/>
              </a:lnSpc>
            </a:pPr>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不一定！若两个力的方向相同，则合力大于两个力中的任意一个；若两个力的方向相反，则合力一定小于两个力中较大的那个力.</a:t>
            </a:r>
            <a:endParaRPr lang="zh-CN" altLang="en-US" sz="2800" b="1">
              <a:solidFill>
                <a:srgbClr val="FF0000"/>
              </a:solidFill>
              <a:latin typeface="黑体" panose="02010609060101010101" charset="-122"/>
              <a:ea typeface="黑体" panose="02010609060101010101" charset="-122"/>
            </a:endParaRPr>
          </a:p>
        </p:txBody>
      </p:sp>
      <p:grpSp>
        <p:nvGrpSpPr>
          <p:cNvPr id="15" name="组合 14" title=""/>
          <p:cNvGrpSpPr/>
          <p:nvPr/>
        </p:nvGrpSpPr>
        <p:grpSpPr>
          <a:xfrm>
            <a:off x="421640" y="1835150"/>
            <a:ext cx="1543050" cy="624205"/>
            <a:chOff x="1067" y="1539"/>
            <a:chExt cx="2430" cy="983"/>
          </a:xfrm>
        </p:grpSpPr>
        <p:sp>
          <p:nvSpPr>
            <p:cNvPr id="16" name="文本框 15"/>
            <p:cNvSpPr txBox="1"/>
            <p:nvPr>
              <p:custDataLst>
                <p:tags r:id="rId4"/>
              </p:custDataLst>
            </p:nvPr>
          </p:nvSpPr>
          <p:spPr>
            <a:xfrm>
              <a:off x="2003" y="1651"/>
              <a:ext cx="1494" cy="871"/>
            </a:xfrm>
            <a:prstGeom prst="rect">
              <a:avLst/>
            </a:prstGeom>
            <a:noFill/>
          </p:spPr>
          <p:txBody>
            <a:bodyPr wrap="none" rtlCol="0" anchor="t">
              <a:spAutoFit/>
            </a:bodyPr>
            <a:lstStyle/>
            <a:p>
              <a:r>
                <a:rPr lang="zh-CN" altLang="en-US" sz="3000" b="1">
                  <a:solidFill>
                    <a:srgbClr val="00923F"/>
                  </a:solidFill>
                  <a:latin typeface="黑体" panose="02010609060101010101" charset="-122"/>
                  <a:ea typeface="黑体" panose="02010609060101010101" charset="-122"/>
                  <a:sym typeface="+mn-ea"/>
                </a:rPr>
                <a:t>思考</a:t>
              </a:r>
              <a:endParaRPr lang="zh-CN" altLang="en-US" sz="3000" b="1">
                <a:solidFill>
                  <a:srgbClr val="00923F"/>
                </a:solidFill>
                <a:latin typeface="黑体" panose="02010609060101010101" charset="-122"/>
                <a:ea typeface="黑体" panose="02010609060101010101" charset="-122"/>
                <a:sym typeface="+mn-ea"/>
              </a:endParaRPr>
            </a:p>
          </p:txBody>
        </p:sp>
        <p:pic>
          <p:nvPicPr>
            <p:cNvPr id="17" name="图片 16" descr="303b32303233353030363bb5c6c5dd"/>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a:off x="1067" y="1539"/>
              <a:ext cx="1181" cy="98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Rectangle 2" title=""/>
          <p:cNvSpPr>
            <a:spLocks noGrp="1"/>
          </p:cNvSpPr>
          <p:nvPr/>
        </p:nvSpPr>
        <p:spPr>
          <a:xfrm>
            <a:off x="1287145" y="2084070"/>
            <a:ext cx="9691370" cy="3198495"/>
          </a:xfrm>
          <a:prstGeom prst="rect">
            <a:avLst/>
          </a:prstGeom>
          <a:noFill/>
          <a:ln w="38100">
            <a:miter lim="400000"/>
          </a:ln>
        </p:spPr>
        <p:txBody>
          <a:bodyPr vert="horz" wrap="square" lIns="91440" tIns="45720" rIns="91440" bIns="45720" anchor="t"/>
          <a:lstStyle>
            <a:lvl1pPr marL="342900" indent="-342900">
              <a:spcBef>
                <a:spcPts val="700"/>
              </a:spcBef>
              <a:buSzTx/>
              <a:buChar char="•"/>
              <a:defRPr sz="3200">
                <a:latin typeface="Arial"/>
                <a:ea typeface="Arial"/>
                <a:cs typeface="Arial"/>
                <a:sym typeface="Arial"/>
              </a:defRPr>
            </a:lvl1pPr>
            <a:lvl2pPr marL="783590" indent="-326390">
              <a:spcBef>
                <a:spcPts val="700"/>
              </a:spcBef>
              <a:buSzTx/>
              <a:buChar char="–"/>
              <a:defRPr sz="3200">
                <a:latin typeface="Arial"/>
                <a:ea typeface="Arial"/>
                <a:cs typeface="Arial"/>
                <a:sym typeface="Arial"/>
              </a:defRPr>
            </a:lvl2pPr>
            <a:lvl3pPr marL="1219200" indent="-304800">
              <a:spcBef>
                <a:spcPts val="700"/>
              </a:spcBef>
              <a:buSzTx/>
              <a:buChar char="•"/>
              <a:defRPr sz="3200">
                <a:latin typeface="Arial"/>
                <a:ea typeface="Arial"/>
                <a:cs typeface="Arial"/>
                <a:sym typeface="Arial"/>
              </a:defRPr>
            </a:lvl3pPr>
            <a:lvl4pPr marL="1737360" indent="-365760">
              <a:spcBef>
                <a:spcPts val="700"/>
              </a:spcBef>
              <a:buSzTx/>
              <a:buChar char="–"/>
              <a:defRPr sz="3200">
                <a:latin typeface="Arial"/>
                <a:ea typeface="Arial"/>
                <a:cs typeface="Arial"/>
                <a:sym typeface="Arial"/>
              </a:defRPr>
            </a:lvl4pPr>
            <a:lvl5pPr marL="2194560" indent="-365760">
              <a:spcBef>
                <a:spcPts val="700"/>
              </a:spcBef>
              <a:buSzTx/>
              <a:buChar char="»"/>
              <a:defRPr sz="3200">
                <a:latin typeface="Arial"/>
                <a:ea typeface="Arial"/>
                <a:cs typeface="Arial"/>
                <a:sym typeface="Arial"/>
              </a:defRPr>
            </a:lvl5pPr>
            <a:lvl6pPr marL="2692400" indent="-406400">
              <a:spcBef>
                <a:spcPts val="700"/>
              </a:spcBef>
              <a:buSzTx/>
              <a:buChar char="•"/>
              <a:defRPr sz="3200">
                <a:latin typeface="Arial"/>
                <a:ea typeface="Arial"/>
                <a:cs typeface="Arial"/>
                <a:sym typeface="Arial"/>
              </a:defRPr>
            </a:lvl6pPr>
            <a:lvl7pPr marL="3149600" indent="-406400">
              <a:spcBef>
                <a:spcPts val="700"/>
              </a:spcBef>
              <a:buSzTx/>
              <a:buChar char="•"/>
              <a:defRPr sz="3200">
                <a:latin typeface="Arial"/>
                <a:ea typeface="Arial"/>
                <a:cs typeface="Arial"/>
                <a:sym typeface="Arial"/>
              </a:defRPr>
            </a:lvl7pPr>
            <a:lvl8pPr marL="3606800" indent="-406400">
              <a:spcBef>
                <a:spcPts val="700"/>
              </a:spcBef>
              <a:buSzTx/>
              <a:buChar char="•"/>
              <a:defRPr sz="3200">
                <a:latin typeface="Arial"/>
                <a:ea typeface="Arial"/>
                <a:cs typeface="Arial"/>
                <a:sym typeface="Arial"/>
              </a:defRPr>
            </a:lvl8pPr>
            <a:lvl9pPr marL="4064000" indent="-406400">
              <a:spcBef>
                <a:spcPts val="700"/>
              </a:spcBef>
              <a:buSzTx/>
              <a:buChar char="•"/>
              <a:defRPr sz="3200">
                <a:latin typeface="Arial"/>
                <a:ea typeface="Arial"/>
                <a:cs typeface="Arial"/>
                <a:sym typeface="Arial"/>
              </a:defRPr>
            </a:lvl9pPr>
          </a:lstStyle>
          <a:p>
            <a:pPr algn="just">
              <a:lnSpc>
                <a:spcPct val="170000"/>
              </a:lnSpc>
              <a:buFont typeface="Wingdings" panose="05000000000000000000" charset="0"/>
              <a:buChar char="Ø"/>
            </a:pPr>
            <a:r>
              <a:rPr lang="en-US" altLang="zh-CN" sz="2800" b="1">
                <a:solidFill>
                  <a:schemeClr val="tx1"/>
                </a:solidFill>
                <a:latin typeface="黑体" panose="02010609060101010101" charset="-122"/>
                <a:ea typeface="黑体" panose="02010609060101010101" charset="-122"/>
                <a:cs typeface="黑体" panose="02010609060101010101" charset="-122"/>
              </a:rPr>
              <a:t> </a:t>
            </a:r>
            <a:r>
              <a:rPr lang="zh-CN" altLang="en-US" sz="2800" b="1">
                <a:solidFill>
                  <a:schemeClr val="tx1"/>
                </a:solidFill>
                <a:latin typeface="黑体" panose="02010609060101010101" charset="-122"/>
                <a:ea typeface="黑体" panose="02010609060101010101" charset="-122"/>
                <a:cs typeface="黑体" panose="02010609060101010101" charset="-122"/>
              </a:rPr>
              <a:t>只有</a:t>
            </a:r>
            <a:r>
              <a:rPr lang="zh-CN" altLang="en-US" sz="2800" b="1">
                <a:solidFill>
                  <a:srgbClr val="FF0000"/>
                </a:solidFill>
                <a:latin typeface="黑体" panose="02010609060101010101" charset="-122"/>
                <a:ea typeface="黑体" panose="02010609060101010101" charset="-122"/>
                <a:cs typeface="黑体" panose="02010609060101010101" charset="-122"/>
              </a:rPr>
              <a:t>同一物体</a:t>
            </a:r>
            <a:r>
              <a:rPr lang="zh-CN" altLang="en-US" sz="2800" b="1">
                <a:solidFill>
                  <a:schemeClr val="tx1"/>
                </a:solidFill>
                <a:latin typeface="黑体" panose="02010609060101010101" charset="-122"/>
                <a:ea typeface="黑体" panose="02010609060101010101" charset="-122"/>
                <a:cs typeface="黑体" panose="02010609060101010101" charset="-122"/>
              </a:rPr>
              <a:t>所受的力才可合成；</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algn="just">
              <a:lnSpc>
                <a:spcPct val="170000"/>
              </a:lnSpc>
              <a:buFont typeface="Wingdings" panose="05000000000000000000" charset="0"/>
              <a:buChar char="Ø"/>
            </a:pPr>
            <a:r>
              <a:rPr lang="zh-CN" altLang="en-US" sz="2800" b="1">
                <a:solidFill>
                  <a:srgbClr val="FF0000"/>
                </a:solidFill>
                <a:latin typeface="黑体" panose="02010609060101010101" charset="-122"/>
                <a:ea typeface="黑体" panose="02010609060101010101" charset="-122"/>
                <a:cs typeface="黑体" panose="02010609060101010101" charset="-122"/>
              </a:rPr>
              <a:t>不同性质的力也可以合成</a:t>
            </a:r>
            <a:r>
              <a:rPr lang="zh-CN" altLang="en-US" sz="2800" b="1">
                <a:solidFill>
                  <a:schemeClr val="tx1"/>
                </a:solidFill>
                <a:latin typeface="黑体" panose="02010609060101010101" charset="-122"/>
                <a:ea typeface="黑体" panose="02010609060101010101" charset="-122"/>
                <a:cs typeface="黑体" panose="02010609060101010101" charset="-122"/>
              </a:rPr>
              <a:t>；</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algn="just">
              <a:lnSpc>
                <a:spcPct val="170000"/>
              </a:lnSpc>
              <a:buFont typeface="Wingdings" panose="05000000000000000000" charset="0"/>
              <a:buChar char="Ø"/>
            </a:pPr>
            <a:r>
              <a:rPr lang="zh-CN" altLang="en-US" sz="2800" b="1">
                <a:solidFill>
                  <a:schemeClr val="tx1"/>
                </a:solidFill>
                <a:latin typeface="黑体" panose="02010609060101010101" charset="-122"/>
                <a:ea typeface="黑体" panose="02010609060101010101" charset="-122"/>
                <a:cs typeface="黑体" panose="02010609060101010101" charset="-122"/>
              </a:rPr>
              <a:t>分力与合力从物理实质上讲是在力的作用效果方面的一种</a:t>
            </a:r>
            <a:r>
              <a:rPr lang="zh-CN" altLang="en-US" sz="2800" b="1">
                <a:solidFill>
                  <a:srgbClr val="FF0000"/>
                </a:solidFill>
                <a:latin typeface="黑体" panose="02010609060101010101" charset="-122"/>
                <a:ea typeface="黑体" panose="02010609060101010101" charset="-122"/>
                <a:cs typeface="黑体" panose="02010609060101010101" charset="-122"/>
              </a:rPr>
              <a:t>等效替代</a:t>
            </a:r>
            <a:r>
              <a:rPr lang="zh-CN" altLang="en-US" sz="2800" b="1">
                <a:solidFill>
                  <a:schemeClr val="tx1"/>
                </a:solidFill>
                <a:latin typeface="黑体" panose="02010609060101010101" charset="-122"/>
                <a:ea typeface="黑体" panose="02010609060101010101" charset="-122"/>
                <a:cs typeface="黑体" panose="02010609060101010101" charset="-122"/>
              </a:rPr>
              <a:t>关系，而</a:t>
            </a:r>
            <a:r>
              <a:rPr lang="zh-CN" altLang="en-US" sz="2800" b="1">
                <a:solidFill>
                  <a:srgbClr val="FF0000"/>
                </a:solidFill>
                <a:latin typeface="黑体" panose="02010609060101010101" charset="-122"/>
                <a:ea typeface="黑体" panose="02010609060101010101" charset="-122"/>
                <a:cs typeface="黑体" panose="02010609060101010101" charset="-122"/>
              </a:rPr>
              <a:t>不是物体的重复受力</a:t>
            </a:r>
            <a:r>
              <a:rPr lang="zh-CN" altLang="en-US" sz="2800" b="1">
                <a:solidFill>
                  <a:schemeClr val="tx1"/>
                </a:solidFill>
                <a:latin typeface="黑体" panose="02010609060101010101" charset="-122"/>
                <a:ea typeface="黑体" panose="02010609060101010101" charset="-122"/>
                <a:cs typeface="黑体" panose="02010609060101010101" charset="-122"/>
              </a:rPr>
              <a:t>．</a:t>
            </a:r>
            <a:endParaRPr lang="zh-CN" altLang="en-US" sz="2800" b="1">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title=""/>
          <p:cNvGrpSpPr/>
          <p:nvPr/>
        </p:nvGrpSpPr>
        <p:grpSpPr>
          <a:xfrm>
            <a:off x="974725" y="1336040"/>
            <a:ext cx="10236200" cy="4453890"/>
            <a:chOff x="2025" y="3805"/>
            <a:chExt cx="16120" cy="6654"/>
          </a:xfrm>
        </p:grpSpPr>
        <p:grpSp>
          <p:nvGrpSpPr>
            <p:cNvPr id="9" name="组合 8"/>
            <p:cNvGrpSpPr/>
            <p:nvPr>
              <p:custDataLst>
                <p:tags r:id="rId2"/>
              </p:custDataLst>
            </p:nvPr>
          </p:nvGrpSpPr>
          <p:grpSpPr>
            <a:xfrm>
              <a:off x="2025" y="3805"/>
              <a:ext cx="16120" cy="6654"/>
              <a:chOff x="2025" y="5246"/>
              <a:chExt cx="16120" cy="6654"/>
            </a:xfrm>
          </p:grpSpPr>
          <p:sp>
            <p:nvSpPr>
              <p:cNvPr id="11" name="圆角矩形 10"/>
              <p:cNvSpPr/>
              <p:nvPr>
                <p:custDataLst>
                  <p:tags r:id="rId3"/>
                </p:custDataLst>
              </p:nvPr>
            </p:nvSpPr>
            <p:spPr>
              <a:xfrm>
                <a:off x="2026" y="5246"/>
                <a:ext cx="16118" cy="6654"/>
              </a:xfrm>
              <a:prstGeom prst="roundRect">
                <a:avLst>
                  <a:gd name="adj" fmla="val 4113"/>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2" name="同侧圆角矩形 11"/>
              <p:cNvSpPr/>
              <p:nvPr>
                <p:custDataLst>
                  <p:tags r:id="rId4"/>
                </p:custDataLst>
              </p:nvPr>
            </p:nvSpPr>
            <p:spPr>
              <a:xfrm>
                <a:off x="2025" y="5246"/>
                <a:ext cx="16120" cy="18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grpSp>
        <p:sp>
          <p:nvSpPr>
            <p:cNvPr id="79" name="Freeform 79"/>
            <p:cNvSpPr/>
            <p:nvPr>
              <p:custDataLst>
                <p:tags r:id="rId5"/>
              </p:custDataLst>
            </p:nvPr>
          </p:nvSpPr>
          <p:spPr>
            <a:xfrm>
              <a:off x="8487" y="4166"/>
              <a:ext cx="2789" cy="1002"/>
            </a:xfrm>
            <a:custGeom>
              <a:rect l="l" t="t" r="r" b="b"/>
              <a:pathLst>
                <a:path w="7315200" h="3483864">
                  <a:moveTo>
                    <a:pt x="0" y="0"/>
                  </a:moveTo>
                  <a:lnTo>
                    <a:pt x="7315200" y="0"/>
                  </a:lnTo>
                  <a:lnTo>
                    <a:pt x="7315200" y="3483864"/>
                  </a:lnTo>
                  <a:lnTo>
                    <a:pt x="0" y="3483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build="allAtOnce"/>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4" name="图片 3" title=""/>
          <p:cNvPicPr>
            <a:picLocks noChangeAspect="1"/>
          </p:cNvPicPr>
          <p:nvPr/>
        </p:nvPicPr>
        <p:blipFill>
          <a:blip r:embed="rId2">
            <a:lum contrast="30000"/>
          </a:blip>
          <a:srcRect l="11388" r="4615"/>
          <a:stretch>
            <a:fillRect/>
          </a:stretch>
        </p:blipFill>
        <p:spPr>
          <a:xfrm>
            <a:off x="801370" y="3802380"/>
            <a:ext cx="5450840" cy="2225040"/>
          </a:xfrm>
          <a:prstGeom prst="rect">
            <a:avLst/>
          </a:prstGeom>
        </p:spPr>
      </p:pic>
      <p:grpSp>
        <p:nvGrpSpPr>
          <p:cNvPr id="31" name="组合 30" title=""/>
          <p:cNvGrpSpPr/>
          <p:nvPr/>
        </p:nvGrpSpPr>
        <p:grpSpPr>
          <a:xfrm>
            <a:off x="658495" y="869950"/>
            <a:ext cx="1164590" cy="601980"/>
            <a:chOff x="3501" y="1236"/>
            <a:chExt cx="1834" cy="948"/>
          </a:xfrm>
        </p:grpSpPr>
        <p:pic>
          <p:nvPicPr>
            <p:cNvPr id="32" name="图片 31" descr="b-14"/>
            <p:cNvPicPr>
              <a:picLocks noChangeAspect="1"/>
            </p:cNvPicPr>
            <p:nvPr/>
          </p:nvPicPr>
          <p:blipFill>
            <a:blip r:embed="rId3"/>
            <a:stretch>
              <a:fillRect/>
            </a:stretch>
          </p:blipFill>
          <p:spPr>
            <a:xfrm>
              <a:off x="3501" y="1236"/>
              <a:ext cx="1834" cy="948"/>
            </a:xfrm>
            <a:prstGeom prst="rect">
              <a:avLst/>
            </a:prstGeom>
          </p:spPr>
        </p:pic>
        <p:sp>
          <p:nvSpPr>
            <p:cNvPr id="34" name="文本框 33"/>
            <p:cNvSpPr txBox="1"/>
            <p:nvPr/>
          </p:nvSpPr>
          <p:spPr>
            <a:xfrm>
              <a:off x="3626" y="1338"/>
              <a:ext cx="1697" cy="822"/>
            </a:xfrm>
            <a:prstGeom prst="rect">
              <a:avLst/>
            </a:prstGeom>
            <a:noFill/>
          </p:spPr>
          <p:txBody>
            <a:bodyPr wrap="none" rtlCol="0" anchor="t">
              <a:spAutoFit/>
            </a:bodyPr>
            <a:lstStyle/>
            <a:p>
              <a:pPr algn="l"/>
              <a:r>
                <a:rPr lang="zh-CN" altLang="en-US" sz="2800" b="1">
                  <a:solidFill>
                    <a:schemeClr val="tx1"/>
                  </a:solidFill>
                  <a:latin typeface="楷体" panose="02010609060101010101" charset="-122"/>
                  <a:ea typeface="楷体" panose="02010609060101010101" charset="-122"/>
                  <a:cs typeface="楷体" panose="02010609060101010101" charset="-122"/>
                  <a:sym typeface="+mn-ea"/>
                </a:rPr>
                <a:t>释</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疑</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p:txBody>
        </p:sp>
      </p:grpSp>
      <p:sp>
        <p:nvSpPr>
          <p:cNvPr id="2" name="文本框 1" title=""/>
          <p:cNvSpPr txBox="1"/>
          <p:nvPr>
            <p:custDataLst>
              <p:tags r:id="rId4"/>
            </p:custDataLst>
          </p:nvPr>
        </p:nvSpPr>
        <p:spPr>
          <a:xfrm>
            <a:off x="737870" y="1456690"/>
            <a:ext cx="10894695" cy="2030095"/>
          </a:xfrm>
          <a:prstGeom prst="rect">
            <a:avLst/>
          </a:prstGeom>
          <a:noFill/>
        </p:spPr>
        <p:txBody>
          <a:bodyPr wrap="square" rtlCol="0">
            <a:spAutoFit/>
          </a:bodyPr>
          <a:lstStyle/>
          <a:p>
            <a:pPr>
              <a:lnSpc>
                <a:spcPct val="150000"/>
              </a:lnSpc>
            </a:pPr>
            <a:r>
              <a:rPr lang="en-US" altLang="zh-CN" sz="2800" b="1">
                <a:latin typeface="Times New Roman" panose="02020603050405020304" charset="0"/>
                <a:ea typeface="黑体" panose="02010609060101010101" charset="-122"/>
                <a:cs typeface="Times New Roman" panose="02020603050405020304" charset="0"/>
              </a:rPr>
              <a:t>        </a:t>
            </a:r>
            <a:r>
              <a:rPr lang="zh-CN" sz="2800" b="1">
                <a:latin typeface="Times New Roman" panose="02020603050405020304" charset="0"/>
                <a:ea typeface="黑体" panose="02010609060101010101" charset="-122"/>
                <a:cs typeface="Times New Roman" panose="02020603050405020304" charset="0"/>
              </a:rPr>
              <a:t>两人推拉车时，车同时受到相同方向的拉力</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1</a:t>
            </a:r>
            <a:r>
              <a:rPr lang="zh-CN" sz="2800" b="1">
                <a:latin typeface="Times New Roman" panose="02020603050405020304" charset="0"/>
                <a:ea typeface="黑体" panose="02010609060101010101" charset="-122"/>
                <a:cs typeface="Times New Roman" panose="02020603050405020304" charset="0"/>
              </a:rPr>
              <a:t>和推力</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2</a:t>
            </a:r>
            <a:r>
              <a:rPr lang="zh-CN" sz="2800" b="1">
                <a:latin typeface="Times New Roman" panose="02020603050405020304" charset="0"/>
                <a:ea typeface="黑体" panose="02010609060101010101" charset="-122"/>
                <a:cs typeface="Times New Roman" panose="02020603050405020304" charset="0"/>
              </a:rPr>
              <a:t>的作用；一个人用更大的力</a:t>
            </a:r>
            <a:r>
              <a:rPr lang="zh-CN" sz="2800" b="1" i="1">
                <a:latin typeface="Times New Roman" panose="02020603050405020304" charset="0"/>
                <a:ea typeface="黑体" panose="02010609060101010101" charset="-122"/>
                <a:cs typeface="Times New Roman" panose="02020603050405020304" charset="0"/>
              </a:rPr>
              <a:t>F</a:t>
            </a:r>
            <a:r>
              <a:rPr lang="zh-CN" sz="2800" b="1">
                <a:latin typeface="Times New Roman" panose="02020603050405020304" charset="0"/>
                <a:ea typeface="黑体" panose="02010609060101010101" charset="-122"/>
                <a:cs typeface="Times New Roman" panose="02020603050405020304" charset="0"/>
              </a:rPr>
              <a:t>拉车，车做同样的运动，若</a:t>
            </a:r>
            <a:r>
              <a:rPr lang="zh-CN" sz="2800" b="1" i="1">
                <a:latin typeface="Times New Roman" panose="02020603050405020304" charset="0"/>
                <a:ea typeface="黑体" panose="02010609060101010101" charset="-122"/>
                <a:cs typeface="Times New Roman" panose="02020603050405020304" charset="0"/>
                <a:sym typeface="+mn-ea"/>
              </a:rPr>
              <a:t>F</a:t>
            </a:r>
            <a:r>
              <a:rPr lang="zh-CN" sz="2800" b="1" baseline="-25000">
                <a:latin typeface="Times New Roman" panose="02020603050405020304" charset="0"/>
                <a:ea typeface="黑体" panose="02010609060101010101" charset="-122"/>
                <a:cs typeface="Times New Roman" panose="02020603050405020304" charset="0"/>
                <a:sym typeface="+mn-ea"/>
              </a:rPr>
              <a:t>1</a:t>
            </a:r>
            <a:r>
              <a:rPr lang="zh-CN" sz="2800" b="1">
                <a:latin typeface="Times New Roman" panose="02020603050405020304" charset="0"/>
                <a:ea typeface="黑体" panose="02010609060101010101" charset="-122"/>
                <a:cs typeface="Times New Roman" panose="02020603050405020304" charset="0"/>
              </a:rPr>
              <a:t>和</a:t>
            </a:r>
            <a:r>
              <a:rPr lang="zh-CN" sz="2800" b="1" i="1">
                <a:latin typeface="Times New Roman" panose="02020603050405020304" charset="0"/>
                <a:ea typeface="黑体" panose="02010609060101010101" charset="-122"/>
                <a:cs typeface="Times New Roman" panose="02020603050405020304" charset="0"/>
                <a:sym typeface="+mn-ea"/>
              </a:rPr>
              <a:t>F</a:t>
            </a:r>
            <a:r>
              <a:rPr lang="zh-CN" sz="2800" b="1" baseline="-25000">
                <a:latin typeface="Times New Roman" panose="02020603050405020304" charset="0"/>
                <a:ea typeface="黑体" panose="02010609060101010101" charset="-122"/>
                <a:cs typeface="Times New Roman" panose="02020603050405020304" charset="0"/>
                <a:sym typeface="+mn-ea"/>
              </a:rPr>
              <a:t>2</a:t>
            </a:r>
            <a:r>
              <a:rPr lang="zh-CN" sz="2800" b="1">
                <a:latin typeface="Times New Roman" panose="02020603050405020304" charset="0"/>
                <a:ea typeface="黑体" panose="02010609060101010101" charset="-122"/>
                <a:cs typeface="Times New Roman" panose="02020603050405020304" charset="0"/>
              </a:rPr>
              <a:t>在同一直线上，此时力</a:t>
            </a:r>
            <a:r>
              <a:rPr lang="zh-CN" sz="2800" b="1" i="1">
                <a:latin typeface="Times New Roman" panose="02020603050405020304" charset="0"/>
                <a:ea typeface="黑体" panose="02010609060101010101" charset="-122"/>
                <a:cs typeface="Times New Roman" panose="02020603050405020304" charset="0"/>
              </a:rPr>
              <a:t>F</a:t>
            </a:r>
            <a:r>
              <a:rPr lang="zh-CN" sz="2800" b="1">
                <a:latin typeface="Times New Roman" panose="02020603050405020304" charset="0"/>
                <a:ea typeface="黑体" panose="02010609060101010101" charset="-122"/>
                <a:cs typeface="Times New Roman" panose="02020603050405020304" charset="0"/>
              </a:rPr>
              <a:t>与力</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1</a:t>
            </a:r>
            <a:r>
              <a:rPr lang="zh-CN" sz="2800" b="1">
                <a:latin typeface="Times New Roman" panose="02020603050405020304" charset="0"/>
                <a:ea typeface="黑体" panose="02010609060101010101" charset="-122"/>
                <a:cs typeface="Times New Roman" panose="02020603050405020304" charset="0"/>
              </a:rPr>
              <a:t>和</a:t>
            </a:r>
            <a:r>
              <a:rPr lang="zh-CN" sz="2800" b="1" i="1">
                <a:latin typeface="Times New Roman" panose="02020603050405020304" charset="0"/>
                <a:ea typeface="黑体" panose="02010609060101010101" charset="-122"/>
                <a:cs typeface="Times New Roman" panose="02020603050405020304" charset="0"/>
              </a:rPr>
              <a:t>F</a:t>
            </a:r>
            <a:r>
              <a:rPr lang="zh-CN" sz="2800" b="1" baseline="-25000">
                <a:latin typeface="Times New Roman" panose="02020603050405020304" charset="0"/>
                <a:ea typeface="黑体" panose="02010609060101010101" charset="-122"/>
                <a:cs typeface="Times New Roman" panose="02020603050405020304" charset="0"/>
              </a:rPr>
              <a:t>2</a:t>
            </a:r>
            <a:r>
              <a:rPr lang="zh-CN" sz="2800" b="1">
                <a:latin typeface="Times New Roman" panose="02020603050405020304" charset="0"/>
                <a:ea typeface="黑体" panose="02010609060101010101" charset="-122"/>
                <a:cs typeface="Times New Roman" panose="02020603050405020304" charset="0"/>
              </a:rPr>
              <a:t>的大小和方向有什么关系呢？</a:t>
            </a:r>
            <a:endParaRPr lang="zh-CN" sz="2800" b="1">
              <a:latin typeface="Times New Roman" panose="02020603050405020304" charset="0"/>
              <a:ea typeface="黑体" panose="02010609060101010101" charset="-122"/>
              <a:cs typeface="Times New Roman" panose="02020603050405020304" charset="0"/>
            </a:endParaRPr>
          </a:p>
        </p:txBody>
      </p:sp>
      <p:sp>
        <p:nvSpPr>
          <p:cNvPr id="110" name="文本框 109" title=""/>
          <p:cNvSpPr txBox="1"/>
          <p:nvPr/>
        </p:nvSpPr>
        <p:spPr>
          <a:xfrm>
            <a:off x="6583045" y="4066540"/>
            <a:ext cx="4634865" cy="1210945"/>
          </a:xfrm>
          <a:prstGeom prst="rect">
            <a:avLst/>
          </a:prstGeom>
          <a:noFill/>
          <a:ln w="9525">
            <a:noFill/>
          </a:ln>
        </p:spPr>
        <p:txBody>
          <a:bodyPr wrap="square">
            <a:spAutoFit/>
          </a:bodyPr>
          <a:lstStyle/>
          <a:p>
            <a:pPr>
              <a:lnSpc>
                <a:spcPct val="130000"/>
              </a:lnSpc>
            </a:pP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a:solidFill>
                  <a:srgbClr val="FF0000"/>
                </a:solidFill>
                <a:latin typeface="Times New Roman" panose="02020603050405020304" charset="0"/>
                <a:ea typeface="黑体" panose="02010609060101010101" charset="-122"/>
                <a:cs typeface="Times New Roman" panose="02020603050405020304" charset="0"/>
              </a:rPr>
              <a:t>=</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1</a:t>
            </a:r>
            <a:r>
              <a:rPr lang="en-US" sz="2800" b="1">
                <a:solidFill>
                  <a:srgbClr val="FF0000"/>
                </a:solidFill>
                <a:latin typeface="Times New Roman" panose="02020603050405020304" charset="0"/>
                <a:ea typeface="黑体" panose="02010609060101010101" charset="-122"/>
                <a:cs typeface="Times New Roman" panose="02020603050405020304" charset="0"/>
              </a:rPr>
              <a:t>+</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sz="2800" b="1">
                <a:solidFill>
                  <a:srgbClr val="FF0000"/>
                </a:solidFill>
                <a:latin typeface="Times New Roman" panose="02020603050405020304" charset="0"/>
                <a:ea typeface="黑体" panose="02010609060101010101" charset="-122"/>
                <a:cs typeface="Times New Roman" panose="02020603050405020304" charset="0"/>
              </a:rPr>
              <a:t>，</a:t>
            </a:r>
            <a:endParaRPr lang="zh-CN" sz="2800" b="1">
              <a:solidFill>
                <a:srgbClr val="FF0000"/>
              </a:solidFill>
              <a:latin typeface="Times New Roman" panose="02020603050405020304" charset="0"/>
              <a:ea typeface="黑体" panose="02010609060101010101" charset="-122"/>
              <a:cs typeface="Times New Roman" panose="02020603050405020304" charset="0"/>
            </a:endParaRPr>
          </a:p>
          <a:p>
            <a:pPr>
              <a:lnSpc>
                <a:spcPct val="130000"/>
              </a:lnSpc>
            </a:pPr>
            <a:r>
              <a:rPr lang="zh-CN" sz="2800" b="1">
                <a:solidFill>
                  <a:srgbClr val="FF0000"/>
                </a:solidFill>
                <a:latin typeface="Times New Roman" panose="02020603050405020304" charset="0"/>
                <a:ea typeface="黑体" panose="02010609060101010101" charset="-122"/>
                <a:cs typeface="Times New Roman" panose="02020603050405020304" charset="0"/>
              </a:rPr>
              <a:t>力</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zh-CN" sz="2800" b="1">
                <a:solidFill>
                  <a:srgbClr val="FF0000"/>
                </a:solidFill>
                <a:latin typeface="Times New Roman" panose="02020603050405020304" charset="0"/>
                <a:ea typeface="黑体" panose="02010609060101010101" charset="-122"/>
                <a:cs typeface="Times New Roman" panose="02020603050405020304" charset="0"/>
              </a:rPr>
              <a:t>与</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1</a:t>
            </a:r>
            <a:r>
              <a:rPr lang="zh-CN" sz="2800" b="1">
                <a:solidFill>
                  <a:srgbClr val="FF0000"/>
                </a:solidFill>
                <a:latin typeface="Times New Roman" panose="02020603050405020304" charset="0"/>
                <a:ea typeface="黑体" panose="02010609060101010101" charset="-122"/>
                <a:cs typeface="Times New Roman" panose="02020603050405020304" charset="0"/>
              </a:rPr>
              <a:t>和</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sz="2800" b="1">
                <a:solidFill>
                  <a:srgbClr val="FF0000"/>
                </a:solidFill>
                <a:latin typeface="Times New Roman" panose="02020603050405020304" charset="0"/>
                <a:ea typeface="黑体" panose="02010609060101010101" charset="-122"/>
                <a:cs typeface="Times New Roman" panose="02020603050405020304" charset="0"/>
              </a:rPr>
              <a:t>的方向相同</a:t>
            </a:r>
            <a:r>
              <a:rPr lang="en-US" sz="2800" b="1">
                <a:solidFill>
                  <a:srgbClr val="FF0000"/>
                </a:solidFill>
                <a:latin typeface="Times New Roman" panose="02020603050405020304" charset="0"/>
                <a:ea typeface="黑体" panose="02010609060101010101" charset="-122"/>
                <a:cs typeface="Times New Roman" panose="02020603050405020304" charset="0"/>
              </a:rPr>
              <a:t>.</a:t>
            </a:r>
            <a:endParaRPr lang="en-US" altLang="en-US" sz="2800" b="1">
              <a:solidFill>
                <a:srgbClr val="FF0000"/>
              </a:solidFill>
              <a:latin typeface="Times New Roman" panose="02020603050405020304" charset="0"/>
              <a:ea typeface="黑体" panose="02010609060101010101" charset="-122"/>
              <a:cs typeface="Times New Roman" panose="02020603050405020304" charset="0"/>
            </a:endParaRPr>
          </a:p>
        </p:txBody>
      </p:sp>
      <p:grpSp>
        <p:nvGrpSpPr>
          <p:cNvPr id="13" name="组合 12" title=""/>
          <p:cNvGrpSpPr/>
          <p:nvPr/>
        </p:nvGrpSpPr>
        <p:grpSpPr>
          <a:xfrm rot="16200000">
            <a:off x="4299268" y="4030104"/>
            <a:ext cx="90170" cy="598766"/>
            <a:chOff x="5559" y="3583"/>
            <a:chExt cx="142" cy="1018"/>
          </a:xfrm>
        </p:grpSpPr>
        <p:sp>
          <p:nvSpPr>
            <p:cNvPr id="14" name="椭圆 13"/>
            <p:cNvSpPr/>
            <p:nvPr>
              <p:custDataLst>
                <p:tags r:id="rId5"/>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5" name="直接连接符 14"/>
            <p:cNvCxnSpPr/>
            <p:nvPr>
              <p:custDataLst>
                <p:tags r:id="rId6"/>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16" name="组合 15" title=""/>
          <p:cNvGrpSpPr/>
          <p:nvPr/>
        </p:nvGrpSpPr>
        <p:grpSpPr>
          <a:xfrm rot="16200000">
            <a:off x="2366328" y="4025024"/>
            <a:ext cx="90170" cy="598766"/>
            <a:chOff x="5559" y="3583"/>
            <a:chExt cx="142" cy="1018"/>
          </a:xfrm>
        </p:grpSpPr>
        <p:sp>
          <p:nvSpPr>
            <p:cNvPr id="17" name="椭圆 16"/>
            <p:cNvSpPr/>
            <p:nvPr>
              <p:custDataLst>
                <p:tags r:id="rId7"/>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8" name="直接连接符 17"/>
            <p:cNvCxnSpPr/>
            <p:nvPr>
              <p:custDataLst>
                <p:tags r:id="rId8"/>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19" name="文本框 18" title=""/>
          <p:cNvSpPr txBox="1"/>
          <p:nvPr/>
        </p:nvSpPr>
        <p:spPr>
          <a:xfrm>
            <a:off x="3722370" y="3678555"/>
            <a:ext cx="54038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Helvetica" charset="0"/>
              </a:rPr>
              <a:t>F</a:t>
            </a:r>
            <a:r>
              <a:rPr lang="en-US" sz="2800" b="1" baseline="-25000">
                <a:latin typeface="Times New Roman" panose="02020603050405020304" charset="0"/>
                <a:ea typeface="黑体" panose="02010609060101010101" charset="-122"/>
                <a:cs typeface="Times New Roman" panose="02020603050405020304" charset="0"/>
                <a:sym typeface="Helvetica" charset="0"/>
              </a:rPr>
              <a:t>1</a:t>
            </a:r>
            <a:endParaRPr lang="en-US" sz="2800" b="1" baseline="-25000">
              <a:latin typeface="Times New Roman" panose="02020603050405020304" charset="0"/>
              <a:ea typeface="黑体" panose="02010609060101010101" charset="-122"/>
              <a:cs typeface="Times New Roman" panose="02020603050405020304" charset="0"/>
              <a:sym typeface="Helvetica" charset="0"/>
            </a:endParaRPr>
          </a:p>
        </p:txBody>
      </p:sp>
      <p:sp>
        <p:nvSpPr>
          <p:cNvPr id="20" name="文本框 19" title=""/>
          <p:cNvSpPr txBox="1"/>
          <p:nvPr/>
        </p:nvSpPr>
        <p:spPr>
          <a:xfrm>
            <a:off x="1806575" y="3757295"/>
            <a:ext cx="54038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Helvetica" charset="0"/>
              </a:rPr>
              <a:t>F</a:t>
            </a:r>
            <a:r>
              <a:rPr lang="en-US" sz="2800" b="1" baseline="-25000">
                <a:latin typeface="Times New Roman" panose="02020603050405020304" charset="0"/>
                <a:ea typeface="黑体" panose="02010609060101010101" charset="-122"/>
                <a:cs typeface="Times New Roman" panose="02020603050405020304" charset="0"/>
                <a:sym typeface="Helvetica" charset="0"/>
              </a:rPr>
              <a:t>2</a:t>
            </a:r>
            <a:endParaRPr lang="en-US" sz="2800" b="1" baseline="-25000">
              <a:latin typeface="Times New Roman" panose="02020603050405020304" charset="0"/>
              <a:ea typeface="黑体" panose="02010609060101010101" charset="-122"/>
              <a:cs typeface="Times New Roman" panose="02020603050405020304" charset="0"/>
              <a:sym typeface="Helvetic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nodeType="afterGroup">
                            <p:stCondLst>
                              <p:cond delay="501"/>
                            </p:stCondLst>
                            <p:childTnLst>
                              <p:par>
                                <p:cTn id="12" presetID="2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nodeType="afterGroup">
                            <p:stCondLst>
                              <p:cond delay="1001"/>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blinds(horizontal)">
                                      <p:cBhvr>
                                        <p:cTn id="2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0" grpId="0"/>
      <p:bldP spid="1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5" name="组合 4" title=""/>
          <p:cNvGrpSpPr/>
          <p:nvPr/>
        </p:nvGrpSpPr>
        <p:grpSpPr>
          <a:xfrm>
            <a:off x="302260" y="986790"/>
            <a:ext cx="11625580" cy="4924425"/>
            <a:chOff x="446" y="1554"/>
            <a:chExt cx="18308" cy="7755"/>
          </a:xfrm>
        </p:grpSpPr>
        <p:sp>
          <p:nvSpPr>
            <p:cNvPr id="8" name="矩形 7"/>
            <p:cNvSpPr/>
            <p:nvPr>
              <p:custDataLst>
                <p:tags r:id="rId3"/>
              </p:custDataLst>
            </p:nvPr>
          </p:nvSpPr>
          <p:spPr>
            <a:xfrm>
              <a:off x="446" y="1572"/>
              <a:ext cx="18308" cy="773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半闭框 8"/>
            <p:cNvSpPr/>
            <p:nvPr>
              <p:custDataLst>
                <p:tags r:id="rId4"/>
              </p:custDataLst>
            </p:nvPr>
          </p:nvSpPr>
          <p:spPr>
            <a:xfrm>
              <a:off x="446" y="1554"/>
              <a:ext cx="808" cy="898"/>
            </a:xfrm>
            <a:prstGeom prst="halfFram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4" name="半闭框 33"/>
            <p:cNvSpPr/>
            <p:nvPr>
              <p:custDataLst>
                <p:tags r:id="rId5"/>
              </p:custDataLst>
            </p:nvPr>
          </p:nvSpPr>
          <p:spPr>
            <a:xfrm flipH="1" flipV="1">
              <a:off x="17946" y="8411"/>
              <a:ext cx="808" cy="898"/>
            </a:xfrm>
            <a:prstGeom prst="halfFram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文本框 34"/>
            <p:cNvSpPr txBox="1"/>
            <p:nvPr>
              <p:custDataLst>
                <p:tags r:id="rId6"/>
              </p:custDataLst>
            </p:nvPr>
          </p:nvSpPr>
          <p:spPr>
            <a:xfrm>
              <a:off x="2822" y="3287"/>
              <a:ext cx="2032" cy="4088"/>
            </a:xfrm>
            <a:prstGeom prst="rect">
              <a:avLst/>
            </a:prstGeom>
            <a:noFill/>
          </p:spPr>
          <p:txBody>
            <a:bodyPr vert="eaVert" wrap="square" rtlCol="0">
              <a:spAutoFit/>
            </a:bodyPr>
            <a:lstStyle/>
            <a:p>
              <a:pPr algn="ctr">
                <a:lnSpc>
                  <a:spcPct val="100000"/>
                </a:lnSpc>
              </a:pPr>
              <a:r>
                <a:rPr lang="zh-CN" altLang="en-US" sz="7200" b="1">
                  <a:solidFill>
                    <a:schemeClr val="tx1">
                      <a:lumMod val="75000"/>
                      <a:lumOff val="25000"/>
                    </a:schemeClr>
                  </a:solidFill>
                  <a:latin typeface="Times New Roman" panose="02020603050405020304" charset="0"/>
                  <a:ea typeface="黑体" panose="02010609060101010101" charset="-122"/>
                  <a:cs typeface="Times New Roman" panose="02020603050405020304" charset="0"/>
                </a:rPr>
                <a:t>目</a:t>
              </a:r>
              <a:r>
                <a:rPr lang="en-US" altLang="zh-CN" sz="7200" b="1">
                  <a:solidFill>
                    <a:schemeClr val="tx1">
                      <a:lumMod val="75000"/>
                      <a:lumOff val="25000"/>
                    </a:schemeClr>
                  </a:solidFill>
                  <a:latin typeface="Times New Roman" panose="02020603050405020304" charset="0"/>
                  <a:ea typeface="黑体" panose="02010609060101010101" charset="-122"/>
                  <a:cs typeface="Times New Roman" panose="02020603050405020304" charset="0"/>
                </a:rPr>
                <a:t> </a:t>
              </a:r>
              <a:r>
                <a:rPr lang="zh-CN" altLang="en-US" sz="7200" b="1">
                  <a:solidFill>
                    <a:schemeClr val="tx1">
                      <a:lumMod val="75000"/>
                      <a:lumOff val="25000"/>
                    </a:schemeClr>
                  </a:solidFill>
                  <a:latin typeface="Times New Roman" panose="02020603050405020304" charset="0"/>
                  <a:ea typeface="黑体" panose="02010609060101010101" charset="-122"/>
                  <a:cs typeface="Times New Roman" panose="02020603050405020304" charset="0"/>
                </a:rPr>
                <a:t>录</a:t>
              </a:r>
              <a:endParaRPr lang="zh-CN" altLang="en-US" sz="7200" b="1">
                <a:solidFill>
                  <a:schemeClr val="tx1">
                    <a:lumMod val="75000"/>
                    <a:lumOff val="25000"/>
                  </a:schemeClr>
                </a:solidFill>
                <a:latin typeface="Times New Roman" panose="02020603050405020304" charset="0"/>
                <a:ea typeface="黑体" panose="02010609060101010101" charset="-122"/>
                <a:cs typeface="Times New Roman" panose="02020603050405020304" charset="0"/>
              </a:endParaRPr>
            </a:p>
          </p:txBody>
        </p:sp>
        <p:cxnSp>
          <p:nvCxnSpPr>
            <p:cNvPr id="36" name="直接连接符 35"/>
            <p:cNvCxnSpPr/>
            <p:nvPr>
              <p:custDataLst>
                <p:tags r:id="rId7"/>
              </p:custDataLst>
            </p:nvPr>
          </p:nvCxnSpPr>
          <p:spPr>
            <a:xfrm flipH="1">
              <a:off x="5288" y="1572"/>
              <a:ext cx="0" cy="6860"/>
            </a:xfrm>
            <a:prstGeom prst="line">
              <a:avLst/>
            </a:prstGeom>
            <a:ln>
              <a:solidFill>
                <a:srgbClr val="546C8B"/>
              </a:solidFill>
            </a:ln>
          </p:spPr>
          <p:style>
            <a:lnRef idx="1">
              <a:schemeClr val="accent1"/>
            </a:lnRef>
            <a:fillRef idx="0">
              <a:schemeClr val="accent1"/>
            </a:fillRef>
            <a:effectRef idx="0">
              <a:schemeClr val="accent1"/>
            </a:effectRef>
            <a:fontRef idx="minor">
              <a:schemeClr val="tx1"/>
            </a:fontRef>
          </p:style>
        </p:cxnSp>
      </p:grpSp>
      <p:grpSp>
        <p:nvGrpSpPr>
          <p:cNvPr id="37" name="组合 36" title=""/>
          <p:cNvGrpSpPr/>
          <p:nvPr>
            <p:custDataLst>
              <p:tags r:id="rId8"/>
            </p:custDataLst>
          </p:nvPr>
        </p:nvGrpSpPr>
        <p:grpSpPr>
          <a:xfrm>
            <a:off x="5243830" y="2206625"/>
            <a:ext cx="3616960" cy="647700"/>
            <a:chOff x="6238" y="3582"/>
            <a:chExt cx="5696" cy="1020"/>
          </a:xfrm>
        </p:grpSpPr>
        <p:sp>
          <p:nvSpPr>
            <p:cNvPr id="38" name="文本框 37"/>
            <p:cNvSpPr txBox="1"/>
            <p:nvPr>
              <p:custDataLst>
                <p:tags r:id="rId9"/>
              </p:custDataLst>
            </p:nvPr>
          </p:nvSpPr>
          <p:spPr>
            <a:xfrm>
              <a:off x="7674" y="3584"/>
              <a:ext cx="4260" cy="1016"/>
            </a:xfrm>
            <a:prstGeom prst="rect">
              <a:avLst/>
            </a:prstGeom>
            <a:noFill/>
          </p:spPr>
          <p:txBody>
            <a:bodyPr wrap="square" rtlCol="0" anchor="t">
              <a:spAutoFit/>
            </a:bodyPr>
            <a:lstStyle/>
            <a:p>
              <a:pPr algn="l"/>
              <a:r>
                <a:rPr lang="zh-CN" altLang="en-US" sz="3600" b="1">
                  <a:latin typeface="Times New Roman" panose="02020603050405020304" charset="0"/>
                  <a:ea typeface="黑体" panose="02010609060101010101" charset="-122"/>
                  <a:sym typeface="+mn-ea"/>
                </a:rPr>
                <a:t>新课引入</a:t>
              </a:r>
              <a:endParaRPr lang="zh-CN" altLang="en-US" sz="3600" b="1">
                <a:latin typeface="Times New Roman" panose="02020603050405020304" charset="0"/>
                <a:ea typeface="黑体" panose="02010609060101010101" charset="-122"/>
                <a:cs typeface="黑体" panose="02010609060101010101" charset="-122"/>
                <a:sym typeface="+mn-ea"/>
              </a:endParaRPr>
            </a:p>
          </p:txBody>
        </p:sp>
        <p:grpSp>
          <p:nvGrpSpPr>
            <p:cNvPr id="39" name="组合 38"/>
            <p:cNvGrpSpPr/>
            <p:nvPr/>
          </p:nvGrpSpPr>
          <p:grpSpPr>
            <a:xfrm>
              <a:off x="6238" y="3582"/>
              <a:ext cx="1020" cy="1020"/>
              <a:chOff x="6238" y="2056"/>
              <a:chExt cx="1020" cy="1020"/>
            </a:xfrm>
          </p:grpSpPr>
          <p:sp>
            <p:nvSpPr>
              <p:cNvPr id="40" name="椭圆 39"/>
              <p:cNvSpPr/>
              <p:nvPr>
                <p:custDataLst>
                  <p:tags r:id="rId10"/>
                </p:custDataLst>
              </p:nvPr>
            </p:nvSpPr>
            <p:spPr>
              <a:xfrm>
                <a:off x="6238" y="2056"/>
                <a:ext cx="1020" cy="1020"/>
              </a:xfrm>
              <a:prstGeom prst="ellipse">
                <a:avLst/>
              </a:prstGeom>
              <a:solidFill>
                <a:schemeClr val="bg1"/>
              </a:solidFill>
              <a:ln>
                <a:solidFill>
                  <a:srgbClr val="01A550">
                    <a:alpha val="50000"/>
                  </a:srgb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charset="0"/>
                  <a:cs typeface="Times New Roman" panose="02020603050405020304" charset="0"/>
                </a:endParaRPr>
              </a:p>
            </p:txBody>
          </p:sp>
          <p:sp>
            <p:nvSpPr>
              <p:cNvPr id="41" name="文本框 40"/>
              <p:cNvSpPr txBox="1"/>
              <p:nvPr>
                <p:custDataLst>
                  <p:tags r:id="rId11"/>
                </p:custDataLst>
              </p:nvPr>
            </p:nvSpPr>
            <p:spPr>
              <a:xfrm>
                <a:off x="6367" y="2058"/>
                <a:ext cx="763" cy="1016"/>
              </a:xfrm>
              <a:prstGeom prst="rect">
                <a:avLst/>
              </a:prstGeom>
              <a:noFill/>
            </p:spPr>
            <p:txBody>
              <a:bodyPr wrap="square" rtlCol="0">
                <a:spAutoFit/>
              </a:bodyPr>
              <a:lstStyle/>
              <a:p>
                <a:pPr algn="ctr"/>
                <a:r>
                  <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rPr>
                  <a:t>2</a:t>
                </a:r>
                <a:endPar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endParaRPr>
              </a:p>
            </p:txBody>
          </p:sp>
        </p:grpSp>
      </p:grpSp>
      <p:grpSp>
        <p:nvGrpSpPr>
          <p:cNvPr id="42" name="组合 41" title=""/>
          <p:cNvGrpSpPr/>
          <p:nvPr>
            <p:custDataLst>
              <p:tags r:id="rId12"/>
            </p:custDataLst>
          </p:nvPr>
        </p:nvGrpSpPr>
        <p:grpSpPr>
          <a:xfrm>
            <a:off x="5243830" y="3110865"/>
            <a:ext cx="3616960" cy="647700"/>
            <a:chOff x="6238" y="5233"/>
            <a:chExt cx="5696" cy="1020"/>
          </a:xfrm>
        </p:grpSpPr>
        <p:sp>
          <p:nvSpPr>
            <p:cNvPr id="43" name="文本框 42"/>
            <p:cNvSpPr txBox="1"/>
            <p:nvPr>
              <p:custDataLst>
                <p:tags r:id="rId13"/>
              </p:custDataLst>
            </p:nvPr>
          </p:nvSpPr>
          <p:spPr>
            <a:xfrm>
              <a:off x="7674" y="5235"/>
              <a:ext cx="4260" cy="1016"/>
            </a:xfrm>
            <a:prstGeom prst="rect">
              <a:avLst/>
            </a:prstGeom>
            <a:noFill/>
          </p:spPr>
          <p:txBody>
            <a:bodyPr wrap="square" rtlCol="0" anchor="t">
              <a:spAutoFit/>
            </a:bodyPr>
            <a:lstStyle/>
            <a:p>
              <a:pPr algn="l"/>
              <a:r>
                <a:rPr lang="zh-CN" sz="3600" b="1">
                  <a:latin typeface="Times New Roman" panose="02020603050405020304" charset="0"/>
                  <a:ea typeface="黑体" panose="02010609060101010101" charset="-122"/>
                  <a:sym typeface="+mn-ea"/>
                </a:rPr>
                <a:t>新知学习</a:t>
              </a:r>
              <a:endParaRPr lang="zh-CN" altLang="en-US" sz="3600" b="1">
                <a:latin typeface="Times New Roman" panose="02020603050405020304" charset="0"/>
                <a:ea typeface="黑体" panose="02010609060101010101" charset="-122"/>
                <a:cs typeface="黑体" panose="02010609060101010101" charset="-122"/>
                <a:sym typeface="+mn-ea"/>
              </a:endParaRPr>
            </a:p>
          </p:txBody>
        </p:sp>
        <p:grpSp>
          <p:nvGrpSpPr>
            <p:cNvPr id="44" name="组合 43"/>
            <p:cNvGrpSpPr/>
            <p:nvPr/>
          </p:nvGrpSpPr>
          <p:grpSpPr>
            <a:xfrm>
              <a:off x="6238" y="5233"/>
              <a:ext cx="1020" cy="1020"/>
              <a:chOff x="6238" y="2056"/>
              <a:chExt cx="1020" cy="1020"/>
            </a:xfrm>
          </p:grpSpPr>
          <p:sp>
            <p:nvSpPr>
              <p:cNvPr id="45" name="椭圆 44"/>
              <p:cNvSpPr/>
              <p:nvPr>
                <p:custDataLst>
                  <p:tags r:id="rId14"/>
                </p:custDataLst>
              </p:nvPr>
            </p:nvSpPr>
            <p:spPr>
              <a:xfrm>
                <a:off x="6238" y="2056"/>
                <a:ext cx="1020" cy="1020"/>
              </a:xfrm>
              <a:prstGeom prst="ellipse">
                <a:avLst/>
              </a:prstGeom>
              <a:solidFill>
                <a:schemeClr val="bg1"/>
              </a:solidFill>
              <a:ln>
                <a:solidFill>
                  <a:srgbClr val="01A550">
                    <a:alpha val="50000"/>
                  </a:srgb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charset="0"/>
                  <a:cs typeface="Times New Roman" panose="02020603050405020304" charset="0"/>
                </a:endParaRPr>
              </a:p>
            </p:txBody>
          </p:sp>
          <p:sp>
            <p:nvSpPr>
              <p:cNvPr id="46" name="文本框 45"/>
              <p:cNvSpPr txBox="1"/>
              <p:nvPr>
                <p:custDataLst>
                  <p:tags r:id="rId15"/>
                </p:custDataLst>
              </p:nvPr>
            </p:nvSpPr>
            <p:spPr>
              <a:xfrm>
                <a:off x="6367" y="2058"/>
                <a:ext cx="763" cy="1016"/>
              </a:xfrm>
              <a:prstGeom prst="rect">
                <a:avLst/>
              </a:prstGeom>
              <a:noFill/>
            </p:spPr>
            <p:txBody>
              <a:bodyPr wrap="square" rtlCol="0">
                <a:spAutoFit/>
              </a:bodyPr>
              <a:lstStyle/>
              <a:p>
                <a:pPr algn="ctr"/>
                <a:r>
                  <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rPr>
                  <a:t>3</a:t>
                </a:r>
                <a:endPar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endParaRPr>
              </a:p>
            </p:txBody>
          </p:sp>
        </p:grpSp>
      </p:grpSp>
      <p:grpSp>
        <p:nvGrpSpPr>
          <p:cNvPr id="47" name="组合 46" title=""/>
          <p:cNvGrpSpPr/>
          <p:nvPr>
            <p:custDataLst>
              <p:tags r:id="rId16"/>
            </p:custDataLst>
          </p:nvPr>
        </p:nvGrpSpPr>
        <p:grpSpPr>
          <a:xfrm>
            <a:off x="5243830" y="4015105"/>
            <a:ext cx="3616960" cy="647700"/>
            <a:chOff x="6238" y="6907"/>
            <a:chExt cx="5696" cy="1020"/>
          </a:xfrm>
        </p:grpSpPr>
        <p:sp>
          <p:nvSpPr>
            <p:cNvPr id="48" name="文本框 47"/>
            <p:cNvSpPr txBox="1"/>
            <p:nvPr>
              <p:custDataLst>
                <p:tags r:id="rId17"/>
              </p:custDataLst>
            </p:nvPr>
          </p:nvSpPr>
          <p:spPr>
            <a:xfrm>
              <a:off x="7674" y="6909"/>
              <a:ext cx="4260" cy="1016"/>
            </a:xfrm>
            <a:prstGeom prst="rect">
              <a:avLst/>
            </a:prstGeom>
            <a:noFill/>
          </p:spPr>
          <p:txBody>
            <a:bodyPr wrap="square" rtlCol="0" anchor="t">
              <a:spAutoFit/>
            </a:bodyPr>
            <a:lstStyle/>
            <a:p>
              <a:pPr algn="l"/>
              <a:r>
                <a:rPr lang="zh-CN" sz="3600" b="1">
                  <a:latin typeface="Times New Roman" panose="02020603050405020304" charset="0"/>
                  <a:ea typeface="黑体" panose="02010609060101010101" charset="-122"/>
                  <a:sym typeface="+mn-ea"/>
                </a:rPr>
                <a:t>课堂小结</a:t>
              </a:r>
              <a:endParaRPr lang="zh-CN" altLang="en-US" sz="3600" b="1">
                <a:latin typeface="Times New Roman" panose="02020603050405020304" charset="0"/>
                <a:ea typeface="黑体" panose="02010609060101010101" charset="-122"/>
                <a:cs typeface="黑体" panose="02010609060101010101" charset="-122"/>
                <a:sym typeface="+mn-ea"/>
              </a:endParaRPr>
            </a:p>
          </p:txBody>
        </p:sp>
        <p:grpSp>
          <p:nvGrpSpPr>
            <p:cNvPr id="49" name="组合 48"/>
            <p:cNvGrpSpPr/>
            <p:nvPr/>
          </p:nvGrpSpPr>
          <p:grpSpPr>
            <a:xfrm>
              <a:off x="6238" y="6907"/>
              <a:ext cx="1020" cy="1020"/>
              <a:chOff x="6238" y="2056"/>
              <a:chExt cx="1020" cy="1020"/>
            </a:xfrm>
          </p:grpSpPr>
          <p:sp>
            <p:nvSpPr>
              <p:cNvPr id="50" name="椭圆 49"/>
              <p:cNvSpPr/>
              <p:nvPr>
                <p:custDataLst>
                  <p:tags r:id="rId18"/>
                </p:custDataLst>
              </p:nvPr>
            </p:nvSpPr>
            <p:spPr>
              <a:xfrm>
                <a:off x="6238" y="2056"/>
                <a:ext cx="1020" cy="1020"/>
              </a:xfrm>
              <a:prstGeom prst="ellipse">
                <a:avLst/>
              </a:prstGeom>
              <a:solidFill>
                <a:schemeClr val="bg1"/>
              </a:solidFill>
              <a:ln>
                <a:solidFill>
                  <a:srgbClr val="01A5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alpha val="50000"/>
                    </a:schemeClr>
                  </a:solidFill>
                  <a:latin typeface="Times New Roman" panose="02020603050405020304" charset="0"/>
                  <a:cs typeface="Times New Roman" panose="02020603050405020304" charset="0"/>
                </a:endParaRPr>
              </a:p>
            </p:txBody>
          </p:sp>
          <p:sp>
            <p:nvSpPr>
              <p:cNvPr id="52" name="文本框 51"/>
              <p:cNvSpPr txBox="1"/>
              <p:nvPr>
                <p:custDataLst>
                  <p:tags r:id="rId19"/>
                </p:custDataLst>
              </p:nvPr>
            </p:nvSpPr>
            <p:spPr>
              <a:xfrm>
                <a:off x="6367" y="2058"/>
                <a:ext cx="763" cy="1016"/>
              </a:xfrm>
              <a:prstGeom prst="rect">
                <a:avLst/>
              </a:prstGeom>
              <a:noFill/>
            </p:spPr>
            <p:txBody>
              <a:bodyPr wrap="square" rtlCol="0">
                <a:spAutoFit/>
              </a:bodyPr>
              <a:lstStyle/>
              <a:p>
                <a:pPr algn="ctr"/>
                <a:r>
                  <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rPr>
                  <a:t>4</a:t>
                </a:r>
                <a:endPar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endParaRPr>
              </a:p>
            </p:txBody>
          </p:sp>
        </p:grpSp>
      </p:grpSp>
      <p:grpSp>
        <p:nvGrpSpPr>
          <p:cNvPr id="53" name="组合 52" title=""/>
          <p:cNvGrpSpPr/>
          <p:nvPr>
            <p:custDataLst>
              <p:tags r:id="rId20"/>
            </p:custDataLst>
          </p:nvPr>
        </p:nvGrpSpPr>
        <p:grpSpPr>
          <a:xfrm>
            <a:off x="5243830" y="1282700"/>
            <a:ext cx="3616960" cy="667385"/>
            <a:chOff x="6238" y="1929"/>
            <a:chExt cx="5696" cy="1051"/>
          </a:xfrm>
        </p:grpSpPr>
        <p:sp>
          <p:nvSpPr>
            <p:cNvPr id="54" name="文本框 53"/>
            <p:cNvSpPr txBox="1"/>
            <p:nvPr>
              <p:custDataLst>
                <p:tags r:id="rId21"/>
              </p:custDataLst>
            </p:nvPr>
          </p:nvSpPr>
          <p:spPr>
            <a:xfrm>
              <a:off x="7674" y="1964"/>
              <a:ext cx="4260" cy="1016"/>
            </a:xfrm>
            <a:prstGeom prst="rect">
              <a:avLst/>
            </a:prstGeom>
            <a:noFill/>
          </p:spPr>
          <p:txBody>
            <a:bodyPr wrap="square" rtlCol="0" anchor="t">
              <a:spAutoFit/>
            </a:bodyPr>
            <a:lstStyle/>
            <a:p>
              <a:pPr algn="l"/>
              <a:r>
                <a:rPr lang="zh-CN" sz="3600" b="1">
                  <a:latin typeface="Times New Roman" panose="02020603050405020304" charset="0"/>
                  <a:ea typeface="黑体" panose="02010609060101010101" charset="-122"/>
                  <a:sym typeface="+mn-ea"/>
                </a:rPr>
                <a:t>学习目标</a:t>
              </a:r>
              <a:endParaRPr lang="zh-CN" altLang="en-US" sz="3600" b="1">
                <a:latin typeface="Times New Roman" panose="02020603050405020304" charset="0"/>
                <a:ea typeface="黑体" panose="02010609060101010101" charset="-122"/>
                <a:cs typeface="黑体" panose="02010609060101010101" charset="-122"/>
                <a:sym typeface="+mn-ea"/>
              </a:endParaRPr>
            </a:p>
          </p:txBody>
        </p:sp>
        <p:grpSp>
          <p:nvGrpSpPr>
            <p:cNvPr id="55" name="组合 54"/>
            <p:cNvGrpSpPr/>
            <p:nvPr/>
          </p:nvGrpSpPr>
          <p:grpSpPr>
            <a:xfrm>
              <a:off x="6238" y="1929"/>
              <a:ext cx="1020" cy="1020"/>
              <a:chOff x="6238" y="2056"/>
              <a:chExt cx="1020" cy="1020"/>
            </a:xfrm>
          </p:grpSpPr>
          <p:sp>
            <p:nvSpPr>
              <p:cNvPr id="56" name="椭圆 55"/>
              <p:cNvSpPr/>
              <p:nvPr>
                <p:custDataLst>
                  <p:tags r:id="rId22"/>
                </p:custDataLst>
              </p:nvPr>
            </p:nvSpPr>
            <p:spPr>
              <a:xfrm>
                <a:off x="6238" y="2056"/>
                <a:ext cx="1020" cy="1020"/>
              </a:xfrm>
              <a:prstGeom prst="ellipse">
                <a:avLst/>
              </a:prstGeom>
              <a:solidFill>
                <a:schemeClr val="bg1"/>
              </a:solidFill>
              <a:ln>
                <a:solidFill>
                  <a:srgbClr val="01A550">
                    <a:alpha val="50000"/>
                  </a:srgb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charset="0"/>
                  <a:cs typeface="Times New Roman" panose="02020603050405020304" charset="0"/>
                </a:endParaRPr>
              </a:p>
            </p:txBody>
          </p:sp>
          <p:sp>
            <p:nvSpPr>
              <p:cNvPr id="57" name="文本框 56"/>
              <p:cNvSpPr txBox="1"/>
              <p:nvPr>
                <p:custDataLst>
                  <p:tags r:id="rId23"/>
                </p:custDataLst>
              </p:nvPr>
            </p:nvSpPr>
            <p:spPr>
              <a:xfrm>
                <a:off x="6367" y="2058"/>
                <a:ext cx="763" cy="1016"/>
              </a:xfrm>
              <a:prstGeom prst="rect">
                <a:avLst/>
              </a:prstGeom>
              <a:noFill/>
            </p:spPr>
            <p:txBody>
              <a:bodyPr wrap="square" rtlCol="0">
                <a:spAutoFit/>
              </a:bodyPr>
              <a:lstStyle/>
              <a:p>
                <a:pPr algn="ctr"/>
                <a:r>
                  <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rPr>
                  <a:t>1</a:t>
                </a:r>
                <a:endPar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endParaRPr>
              </a:p>
            </p:txBody>
          </p:sp>
        </p:grpSp>
      </p:grpSp>
      <p:grpSp>
        <p:nvGrpSpPr>
          <p:cNvPr id="59" name="组合 58" title=""/>
          <p:cNvGrpSpPr/>
          <p:nvPr>
            <p:custDataLst>
              <p:tags r:id="rId24"/>
            </p:custDataLst>
          </p:nvPr>
        </p:nvGrpSpPr>
        <p:grpSpPr>
          <a:xfrm>
            <a:off x="5243830" y="4919345"/>
            <a:ext cx="3616960" cy="647700"/>
            <a:chOff x="6238" y="8291"/>
            <a:chExt cx="5696" cy="1020"/>
          </a:xfrm>
        </p:grpSpPr>
        <p:sp>
          <p:nvSpPr>
            <p:cNvPr id="60" name="文本框 59"/>
            <p:cNvSpPr txBox="1"/>
            <p:nvPr>
              <p:custDataLst>
                <p:tags r:id="rId25"/>
              </p:custDataLst>
            </p:nvPr>
          </p:nvSpPr>
          <p:spPr>
            <a:xfrm>
              <a:off x="7674" y="8293"/>
              <a:ext cx="4260" cy="1016"/>
            </a:xfrm>
            <a:prstGeom prst="rect">
              <a:avLst/>
            </a:prstGeom>
            <a:noFill/>
          </p:spPr>
          <p:txBody>
            <a:bodyPr wrap="square" rtlCol="0" anchor="t">
              <a:spAutoFit/>
            </a:bodyPr>
            <a:lstStyle/>
            <a:p>
              <a:pPr algn="l"/>
              <a:r>
                <a:rPr lang="zh-CN" altLang="en-US" sz="3600" b="1">
                  <a:latin typeface="Times New Roman" panose="02020603050405020304" charset="0"/>
                  <a:ea typeface="黑体" panose="02010609060101010101" charset="-122"/>
                  <a:cs typeface="黑体" panose="02010609060101010101" charset="-122"/>
                  <a:sym typeface="+mn-ea"/>
                </a:rPr>
                <a:t>随堂练习</a:t>
              </a:r>
              <a:endParaRPr lang="zh-CN" altLang="en-US" sz="3600" b="1">
                <a:latin typeface="Times New Roman" panose="02020603050405020304" charset="0"/>
                <a:ea typeface="黑体" panose="02010609060101010101" charset="-122"/>
                <a:cs typeface="黑体" panose="02010609060101010101" charset="-122"/>
                <a:sym typeface="+mn-ea"/>
              </a:endParaRPr>
            </a:p>
          </p:txBody>
        </p:sp>
        <p:grpSp>
          <p:nvGrpSpPr>
            <p:cNvPr id="61" name="组合 60"/>
            <p:cNvGrpSpPr/>
            <p:nvPr/>
          </p:nvGrpSpPr>
          <p:grpSpPr>
            <a:xfrm>
              <a:off x="6238" y="8291"/>
              <a:ext cx="1020" cy="1020"/>
              <a:chOff x="6238" y="2056"/>
              <a:chExt cx="1020" cy="1020"/>
            </a:xfrm>
          </p:grpSpPr>
          <p:sp>
            <p:nvSpPr>
              <p:cNvPr id="62" name="椭圆 61"/>
              <p:cNvSpPr/>
              <p:nvPr>
                <p:custDataLst>
                  <p:tags r:id="rId26"/>
                </p:custDataLst>
              </p:nvPr>
            </p:nvSpPr>
            <p:spPr>
              <a:xfrm>
                <a:off x="6238" y="2056"/>
                <a:ext cx="1020" cy="1020"/>
              </a:xfrm>
              <a:prstGeom prst="ellipse">
                <a:avLst/>
              </a:prstGeom>
              <a:solidFill>
                <a:schemeClr val="bg1"/>
              </a:solidFill>
              <a:ln>
                <a:solidFill>
                  <a:srgbClr val="01A5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alpha val="50000"/>
                    </a:schemeClr>
                  </a:solidFill>
                  <a:latin typeface="Times New Roman" panose="02020603050405020304" charset="0"/>
                  <a:cs typeface="Times New Roman" panose="02020603050405020304" charset="0"/>
                </a:endParaRPr>
              </a:p>
            </p:txBody>
          </p:sp>
          <p:sp>
            <p:nvSpPr>
              <p:cNvPr id="63" name="文本框 62"/>
              <p:cNvSpPr txBox="1"/>
              <p:nvPr>
                <p:custDataLst>
                  <p:tags r:id="rId27"/>
                </p:custDataLst>
              </p:nvPr>
            </p:nvSpPr>
            <p:spPr>
              <a:xfrm>
                <a:off x="6367" y="2058"/>
                <a:ext cx="763" cy="1016"/>
              </a:xfrm>
              <a:prstGeom prst="rect">
                <a:avLst/>
              </a:prstGeom>
              <a:noFill/>
            </p:spPr>
            <p:txBody>
              <a:bodyPr wrap="square" rtlCol="0">
                <a:spAutoFit/>
              </a:bodyPr>
              <a:lstStyle/>
              <a:p>
                <a:pPr algn="ctr"/>
                <a:r>
                  <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rPr>
                  <a:t>5</a:t>
                </a:r>
                <a:endParaRPr lang="en-US" altLang="zh-CN" sz="3600" b="1">
                  <a:solidFill>
                    <a:srgbClr val="00923F">
                      <a:alpha val="60000"/>
                    </a:srgbClr>
                  </a:solidFill>
                  <a:latin typeface="Times New Roman" panose="02020603050405020304" charset="0"/>
                  <a:ea typeface="黑体" panose="02010609060101010101" charset="-122"/>
                  <a:cs typeface="Times New Roman" panose="02020603050405020304" charset="0"/>
                </a:endParaRPr>
              </a:p>
            </p:txBody>
          </p:sp>
        </p:grpSp>
      </p:gr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4" name="图片 13" title=""/>
          <p:cNvPicPr>
            <a:picLocks noChangeAspect="1"/>
          </p:cNvPicPr>
          <p:nvPr/>
        </p:nvPicPr>
        <p:blipFill>
          <a:blip r:embed="rId2">
            <a:clrChange>
              <a:clrFrom>
                <a:srgbClr val="010101">
                  <a:alpha val="392"/>
                </a:srgbClr>
              </a:clrFrom>
              <a:clrTo>
                <a:srgbClr val="010101">
                  <a:alpha val="392"/>
                  <a:alpha val="0"/>
                </a:srgbClr>
              </a:clrTo>
            </a:clrChange>
            <a:lum bright="-12000" contrast="-6000"/>
          </a:blip>
          <a:stretch>
            <a:fillRect/>
          </a:stretch>
        </p:blipFill>
        <p:spPr>
          <a:xfrm>
            <a:off x="747395" y="2320290"/>
            <a:ext cx="1746885" cy="2493645"/>
          </a:xfrm>
          <a:prstGeom prst="rect">
            <a:avLst/>
          </a:prstGeom>
        </p:spPr>
      </p:pic>
      <p:pic>
        <p:nvPicPr>
          <p:cNvPr id="18" name="图片 17" title=""/>
          <p:cNvPicPr>
            <a:picLocks noChangeAspect="1"/>
          </p:cNvPicPr>
          <p:nvPr/>
        </p:nvPicPr>
        <p:blipFill>
          <a:blip r:embed="rId3">
            <a:clrChange>
              <a:clrFrom>
                <a:srgbClr val="FFFFFF">
                  <a:alpha val="100000"/>
                </a:srgbClr>
              </a:clrFrom>
              <a:clrTo>
                <a:srgbClr val="FFFFFF">
                  <a:alpha val="100000"/>
                  <a:alpha val="0"/>
                </a:srgbClr>
              </a:clrTo>
            </a:clrChange>
            <a:lum bright="-12000"/>
          </a:blip>
          <a:stretch>
            <a:fillRect/>
          </a:stretch>
        </p:blipFill>
        <p:spPr>
          <a:xfrm>
            <a:off x="4054475" y="2292350"/>
            <a:ext cx="1122680" cy="2521585"/>
          </a:xfrm>
          <a:prstGeom prst="rect">
            <a:avLst/>
          </a:prstGeom>
        </p:spPr>
      </p:pic>
      <p:sp>
        <p:nvSpPr>
          <p:cNvPr id="13" name="文本框 12" title=""/>
          <p:cNvSpPr txBox="1"/>
          <p:nvPr>
            <p:custDataLst>
              <p:tags r:id="rId4"/>
            </p:custDataLst>
          </p:nvPr>
        </p:nvSpPr>
        <p:spPr>
          <a:xfrm>
            <a:off x="449580" y="989330"/>
            <a:ext cx="7319010" cy="694055"/>
          </a:xfrm>
          <a:prstGeom prst="rect">
            <a:avLst/>
          </a:prstGeom>
          <a:noFill/>
        </p:spPr>
        <p:txBody>
          <a:bodyPr wrap="square" rtlCol="0">
            <a:spAutoFit/>
          </a:bodyPr>
          <a:lstStyle/>
          <a:p>
            <a:pPr>
              <a:lnSpc>
                <a:spcPct val="140000"/>
              </a:lnSpc>
            </a:pPr>
            <a:r>
              <a:rPr sz="2800" b="1">
                <a:latin typeface="Times New Roman" panose="02020603050405020304" charset="0"/>
                <a:ea typeface="黑体" panose="02010609060101010101" charset="-122"/>
              </a:rPr>
              <a:t>两人合力提起一桶水和一人单独提起一桶水</a:t>
            </a:r>
            <a:r>
              <a:rPr lang="en-US" sz="2800" b="1">
                <a:latin typeface="Times New Roman" panose="02020603050405020304" charset="0"/>
                <a:ea typeface="黑体" panose="02010609060101010101" charset="-122"/>
              </a:rPr>
              <a:t>.</a:t>
            </a:r>
            <a:endParaRPr lang="en-US" sz="2800" b="1">
              <a:latin typeface="Times New Roman" panose="02020603050405020304" charset="0"/>
              <a:ea typeface="黑体" panose="02010609060101010101" charset="-122"/>
            </a:endParaRPr>
          </a:p>
        </p:txBody>
      </p:sp>
      <p:grpSp>
        <p:nvGrpSpPr>
          <p:cNvPr id="4" name="组合 3" title=""/>
          <p:cNvGrpSpPr/>
          <p:nvPr/>
        </p:nvGrpSpPr>
        <p:grpSpPr>
          <a:xfrm>
            <a:off x="4787545" y="2508322"/>
            <a:ext cx="99060" cy="967368"/>
            <a:chOff x="5559" y="3243"/>
            <a:chExt cx="142" cy="1358"/>
          </a:xfrm>
        </p:grpSpPr>
        <p:sp>
          <p:nvSpPr>
            <p:cNvPr id="10" name="椭圆 9"/>
            <p:cNvSpPr/>
            <p:nvPr>
              <p:custDataLst>
                <p:tags r:id="rId5"/>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1" name="直接连接符 10"/>
            <p:cNvCxnSpPr/>
            <p:nvPr>
              <p:custDataLst>
                <p:tags r:id="rId6"/>
              </p:custDataLst>
            </p:nvPr>
          </p:nvCxnSpPr>
          <p:spPr>
            <a:xfrm flipH="1" flipV="1">
              <a:off x="5612" y="3243"/>
              <a:ext cx="18" cy="120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组合 4" title=""/>
          <p:cNvGrpSpPr/>
          <p:nvPr/>
        </p:nvGrpSpPr>
        <p:grpSpPr>
          <a:xfrm>
            <a:off x="1535710" y="3094261"/>
            <a:ext cx="99060" cy="518589"/>
            <a:chOff x="5559" y="3873"/>
            <a:chExt cx="142" cy="728"/>
          </a:xfrm>
        </p:grpSpPr>
        <p:sp>
          <p:nvSpPr>
            <p:cNvPr id="6" name="椭圆 5"/>
            <p:cNvSpPr/>
            <p:nvPr>
              <p:custDataLst>
                <p:tags r:id="rId7"/>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5" name="直接连接符 14"/>
            <p:cNvCxnSpPr/>
            <p:nvPr>
              <p:custDataLst>
                <p:tags r:id="rId8"/>
              </p:custDataLst>
            </p:nvPr>
          </p:nvCxnSpPr>
          <p:spPr>
            <a:xfrm flipH="1" flipV="1">
              <a:off x="5630" y="3873"/>
              <a:ext cx="0" cy="57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27" name="文本框 26" title=""/>
          <p:cNvSpPr txBox="1"/>
          <p:nvPr/>
        </p:nvSpPr>
        <p:spPr>
          <a:xfrm>
            <a:off x="963295" y="284480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1</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28" name="文本框 27" title=""/>
          <p:cNvSpPr txBox="1"/>
          <p:nvPr/>
        </p:nvSpPr>
        <p:spPr>
          <a:xfrm>
            <a:off x="1818640" y="284480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2</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grpSp>
        <p:nvGrpSpPr>
          <p:cNvPr id="8" name="组合 7" title=""/>
          <p:cNvGrpSpPr/>
          <p:nvPr/>
        </p:nvGrpSpPr>
        <p:grpSpPr>
          <a:xfrm>
            <a:off x="1719860" y="3093626"/>
            <a:ext cx="99060" cy="518589"/>
            <a:chOff x="5559" y="3873"/>
            <a:chExt cx="142" cy="728"/>
          </a:xfrm>
        </p:grpSpPr>
        <p:sp>
          <p:nvSpPr>
            <p:cNvPr id="12" name="椭圆 11"/>
            <p:cNvSpPr/>
            <p:nvPr>
              <p:custDataLst>
                <p:tags r:id="rId9"/>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6" name="直接连接符 15"/>
            <p:cNvCxnSpPr/>
            <p:nvPr>
              <p:custDataLst>
                <p:tags r:id="rId10"/>
              </p:custDataLst>
            </p:nvPr>
          </p:nvCxnSpPr>
          <p:spPr>
            <a:xfrm flipH="1" flipV="1">
              <a:off x="5630" y="3873"/>
              <a:ext cx="0" cy="57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31" name="文本框 30" title=""/>
          <p:cNvSpPr txBox="1"/>
          <p:nvPr/>
        </p:nvSpPr>
        <p:spPr>
          <a:xfrm>
            <a:off x="4886325" y="232283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2" name="文本框 1" title=""/>
          <p:cNvSpPr txBox="1"/>
          <p:nvPr/>
        </p:nvSpPr>
        <p:spPr>
          <a:xfrm>
            <a:off x="7412990" y="2508250"/>
            <a:ext cx="3815080" cy="694055"/>
          </a:xfrm>
          <a:prstGeom prst="rect">
            <a:avLst/>
          </a:prstGeom>
          <a:noFill/>
        </p:spPr>
        <p:txBody>
          <a:bodyPr wrap="square" rtlCol="0">
            <a:spAutoFit/>
          </a:bodyPr>
          <a:lstStyle/>
          <a:p>
            <a:pPr>
              <a:lnSpc>
                <a:spcPct val="140000"/>
              </a:lnSpc>
            </a:pPr>
            <a:r>
              <a:rPr sz="2800" b="1">
                <a:latin typeface="Times New Roman" panose="02020603050405020304" charset="0"/>
                <a:ea typeface="黑体" panose="02010609060101010101" charset="-122"/>
              </a:rPr>
              <a:t>产生的</a:t>
            </a:r>
            <a:r>
              <a:rPr sz="2800" b="1">
                <a:solidFill>
                  <a:srgbClr val="0000FF"/>
                </a:solidFill>
                <a:latin typeface="Times New Roman" panose="02020603050405020304" charset="0"/>
                <a:ea typeface="黑体" panose="02010609060101010101" charset="-122"/>
              </a:rPr>
              <a:t>作用效果相同</a:t>
            </a:r>
            <a:endParaRPr sz="2800" b="1">
              <a:solidFill>
                <a:srgbClr val="0000FF"/>
              </a:solidFill>
              <a:latin typeface="Times New Roman" panose="02020603050405020304" charset="0"/>
              <a:ea typeface="黑体" panose="02010609060101010101" charset="-122"/>
            </a:endParaRPr>
          </a:p>
        </p:txBody>
      </p:sp>
      <p:sp>
        <p:nvSpPr>
          <p:cNvPr id="110" name="文本框 109" title=""/>
          <p:cNvSpPr txBox="1"/>
          <p:nvPr/>
        </p:nvSpPr>
        <p:spPr>
          <a:xfrm>
            <a:off x="7768590" y="3729355"/>
            <a:ext cx="3103880" cy="521970"/>
          </a:xfrm>
          <a:prstGeom prst="rect">
            <a:avLst/>
          </a:prstGeom>
          <a:noFill/>
          <a:ln w="9525">
            <a:noFill/>
          </a:ln>
        </p:spPr>
        <p:txBody>
          <a:bodyPr wrap="square">
            <a:spAutoFit/>
          </a:bodyPr>
          <a:lstStyle/>
          <a:p>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zh-CN" sz="2800" b="1">
                <a:solidFill>
                  <a:srgbClr val="FF0000"/>
                </a:solidFill>
                <a:latin typeface="Times New Roman" panose="02020603050405020304" charset="0"/>
                <a:ea typeface="黑体" panose="02010609060101010101" charset="-122"/>
                <a:cs typeface="Times New Roman" panose="02020603050405020304" charset="0"/>
              </a:rPr>
              <a:t>为</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1</a:t>
            </a:r>
            <a:r>
              <a:rPr lang="zh-CN" sz="2800" b="1">
                <a:solidFill>
                  <a:srgbClr val="FF0000"/>
                </a:solidFill>
                <a:latin typeface="Times New Roman" panose="02020603050405020304" charset="0"/>
                <a:ea typeface="黑体" panose="02010609060101010101" charset="-122"/>
                <a:cs typeface="Times New Roman" panose="02020603050405020304" charset="0"/>
              </a:rPr>
              <a:t>和</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sz="2800" b="1">
                <a:solidFill>
                  <a:srgbClr val="FF0000"/>
                </a:solidFill>
                <a:latin typeface="Times New Roman" panose="02020603050405020304" charset="0"/>
                <a:ea typeface="黑体" panose="02010609060101010101" charset="-122"/>
                <a:cs typeface="Times New Roman" panose="02020603050405020304" charset="0"/>
              </a:rPr>
              <a:t>的合力</a:t>
            </a:r>
            <a:endParaRPr lang="zh-CN" altLang="en-US"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7" name="文本框 6" title=""/>
          <p:cNvSpPr txBox="1"/>
          <p:nvPr/>
        </p:nvSpPr>
        <p:spPr>
          <a:xfrm>
            <a:off x="855345" y="5166995"/>
            <a:ext cx="10976610" cy="1210945"/>
          </a:xfrm>
          <a:prstGeom prst="rect">
            <a:avLst/>
          </a:prstGeom>
          <a:noFill/>
          <a:ln w="9525">
            <a:noFill/>
          </a:ln>
        </p:spPr>
        <p:txBody>
          <a:bodyPr wrap="square">
            <a:spAutoFit/>
          </a:bodyPr>
          <a:lstStyle/>
          <a:p>
            <a:pPr>
              <a:lnSpc>
                <a:spcPct val="130000"/>
              </a:lnSpc>
            </a:pPr>
            <a:r>
              <a:rPr lang="en-US" altLang="zh-CN" sz="2800" b="1">
                <a:latin typeface="Times New Roman" panose="02020603050405020304" charset="0"/>
                <a:ea typeface="黑体" panose="02010609060101010101" charset="-122"/>
                <a:cs typeface="Times New Roman" panose="02020603050405020304" charset="0"/>
              </a:rPr>
              <a:t>        </a:t>
            </a:r>
            <a:r>
              <a:rPr lang="zh-CN" sz="2800" b="1">
                <a:latin typeface="Times New Roman" panose="02020603050405020304" charset="0"/>
                <a:ea typeface="黑体" panose="02010609060101010101" charset="-122"/>
                <a:cs typeface="Times New Roman" panose="02020603050405020304" charset="0"/>
              </a:rPr>
              <a:t>将力</a:t>
            </a:r>
            <a:r>
              <a:rPr lang="en-US" sz="2800" b="1" i="1">
                <a:latin typeface="Times New Roman" panose="02020603050405020304" charset="0"/>
                <a:ea typeface="黑体" panose="02010609060101010101" charset="-122"/>
                <a:cs typeface="Times New Roman" panose="02020603050405020304" charset="0"/>
              </a:rPr>
              <a:t>F</a:t>
            </a:r>
            <a:r>
              <a:rPr lang="en-US" sz="2800" b="1" baseline="-25000">
                <a:latin typeface="Times New Roman" panose="02020603050405020304" charset="0"/>
                <a:ea typeface="黑体" panose="02010609060101010101" charset="-122"/>
                <a:cs typeface="Times New Roman" panose="02020603050405020304" charset="0"/>
              </a:rPr>
              <a:t>1</a:t>
            </a:r>
            <a:r>
              <a:rPr lang="zh-CN" sz="2800" b="1">
                <a:latin typeface="Times New Roman" panose="02020603050405020304" charset="0"/>
                <a:ea typeface="黑体" panose="02010609060101010101" charset="-122"/>
                <a:cs typeface="Times New Roman" panose="02020603050405020304" charset="0"/>
              </a:rPr>
              <a:t>和</a:t>
            </a:r>
            <a:r>
              <a:rPr lang="en-US" sz="2800" b="1" i="1">
                <a:latin typeface="Times New Roman" panose="02020603050405020304" charset="0"/>
                <a:ea typeface="黑体" panose="02010609060101010101" charset="-122"/>
                <a:cs typeface="Times New Roman" panose="02020603050405020304" charset="0"/>
              </a:rPr>
              <a:t>F</a:t>
            </a:r>
            <a:r>
              <a:rPr lang="en-US" sz="2800" b="1" baseline="-25000">
                <a:latin typeface="Times New Roman" panose="02020603050405020304" charset="0"/>
                <a:ea typeface="黑体" panose="02010609060101010101" charset="-122"/>
                <a:cs typeface="Times New Roman" panose="02020603050405020304" charset="0"/>
              </a:rPr>
              <a:t>2</a:t>
            </a:r>
            <a:r>
              <a:rPr lang="zh-CN" sz="2800" b="1">
                <a:latin typeface="Times New Roman" panose="02020603050405020304" charset="0"/>
                <a:ea typeface="黑体" panose="02010609060101010101" charset="-122"/>
                <a:cs typeface="Times New Roman" panose="02020603050405020304" charset="0"/>
              </a:rPr>
              <a:t>近似看作在同一直线上，根据同一直线的二力合成，则有</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a:solidFill>
                  <a:srgbClr val="FF0000"/>
                </a:solidFill>
                <a:latin typeface="Times New Roman" panose="02020603050405020304" charset="0"/>
                <a:ea typeface="黑体" panose="02010609060101010101" charset="-122"/>
                <a:cs typeface="Times New Roman" panose="02020603050405020304" charset="0"/>
              </a:rPr>
              <a:t>=</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1</a:t>
            </a:r>
            <a:r>
              <a:rPr lang="en-US" sz="2800" b="1">
                <a:solidFill>
                  <a:srgbClr val="FF0000"/>
                </a:solidFill>
                <a:latin typeface="Times New Roman" panose="02020603050405020304" charset="0"/>
                <a:ea typeface="黑体" panose="02010609060101010101" charset="-122"/>
                <a:cs typeface="Times New Roman" panose="02020603050405020304" charset="0"/>
              </a:rPr>
              <a:t>+</a:t>
            </a:r>
            <a:r>
              <a:rPr lang="en-US" sz="2800" b="1" i="1">
                <a:solidFill>
                  <a:srgbClr val="FF0000"/>
                </a:solidFill>
                <a:latin typeface="Times New Roman" panose="02020603050405020304" charset="0"/>
                <a:ea typeface="黑体" panose="02010609060101010101" charset="-122"/>
                <a:cs typeface="Times New Roman" panose="02020603050405020304" charset="0"/>
              </a:rPr>
              <a:t>F</a:t>
            </a:r>
            <a:r>
              <a:rPr lang="en-US"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en-US" sz="2800" b="1">
                <a:latin typeface="Times New Roman" panose="02020603050405020304" charset="0"/>
                <a:ea typeface="黑体" panose="02010609060101010101" charset="-122"/>
                <a:cs typeface="Times New Roman" panose="02020603050405020304" charset="0"/>
              </a:rPr>
              <a:t>.</a:t>
            </a:r>
            <a:endParaRPr lang="en-US" altLang="en-US" sz="2800" b="1">
              <a:latin typeface="Times New Roman" panose="02020603050405020304" charset="0"/>
              <a:ea typeface="黑体" panose="02010609060101010101"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2" grpId="0"/>
      <p:bldP spid="110" grpId="0"/>
      <p:bldP spid="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44" name="组合 43" title=""/>
          <p:cNvGrpSpPr/>
          <p:nvPr/>
        </p:nvGrpSpPr>
        <p:grpSpPr>
          <a:xfrm>
            <a:off x="300355" y="736600"/>
            <a:ext cx="2376170" cy="629920"/>
            <a:chOff x="3980" y="7249"/>
            <a:chExt cx="3742" cy="992"/>
          </a:xfrm>
        </p:grpSpPr>
        <p:sp>
          <p:nvSpPr>
            <p:cNvPr id="31" name="文本框 30"/>
            <p:cNvSpPr txBox="1"/>
            <p:nvPr/>
          </p:nvSpPr>
          <p:spPr>
            <a:xfrm>
              <a:off x="5022" y="7249"/>
              <a:ext cx="2700" cy="822"/>
            </a:xfrm>
            <a:prstGeom prst="rect">
              <a:avLst/>
            </a:prstGeom>
            <a:noFill/>
          </p:spPr>
          <p:txBody>
            <a:bodyPr wrap="square" rtlCol="0">
              <a:spAutoFit/>
            </a:bodyPr>
            <a:lstStyle/>
            <a:p>
              <a:pPr indent="0">
                <a:lnSpc>
                  <a:spcPct val="100000"/>
                </a:lnSpc>
                <a:spcBef>
                  <a:spcPct val="50000"/>
                </a:spcBef>
                <a:buFont typeface="Wingdings" panose="05000000000000000000" charset="0"/>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cs typeface="+mn-ea"/>
                  <a:sym typeface="+mn-ea"/>
                </a:rPr>
                <a:t>物理聊吧</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cs typeface="+mn-ea"/>
              </a:endParaRPr>
            </a:p>
          </p:txBody>
        </p:sp>
        <p:pic>
          <p:nvPicPr>
            <p:cNvPr id="38" name="图片 37" descr="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986" y="7303"/>
              <a:ext cx="2682" cy="867"/>
            </a:xfrm>
            <a:prstGeom prst="rect">
              <a:avLst/>
            </a:prstGeom>
          </p:spPr>
        </p:pic>
        <p:pic>
          <p:nvPicPr>
            <p:cNvPr id="36" name="图片 3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980" y="7283"/>
              <a:ext cx="1024" cy="959"/>
            </a:xfrm>
            <a:prstGeom prst="rect">
              <a:avLst/>
            </a:prstGeom>
          </p:spPr>
        </p:pic>
      </p:grpSp>
      <p:sp>
        <p:nvSpPr>
          <p:cNvPr id="3" name="文本框 2" title=""/>
          <p:cNvSpPr txBox="1"/>
          <p:nvPr/>
        </p:nvSpPr>
        <p:spPr>
          <a:xfrm>
            <a:off x="497205" y="1274445"/>
            <a:ext cx="11066780" cy="2022475"/>
          </a:xfrm>
          <a:prstGeom prst="rect">
            <a:avLst/>
          </a:prstGeom>
          <a:noFill/>
        </p:spPr>
        <p:txBody>
          <a:bodyPr wrap="square" rtlCol="0" anchor="t">
            <a:noAutofit/>
          </a:bodyPr>
          <a:lstStyle/>
          <a:p>
            <a:pPr lvl="0" algn="l">
              <a:lnSpc>
                <a:spcPct val="140000"/>
              </a:lnSpc>
              <a:buClrTx/>
              <a:buSzTx/>
              <a:buFontTx/>
            </a:pPr>
            <a:r>
              <a:rPr lang="en-US" altLang="zh-CN" sz="2800" b="1">
                <a:latin typeface="Times New Roman" panose="02020603050405020304" charset="0"/>
                <a:ea typeface="黑体" panose="02010609060101010101" charset="-122"/>
                <a:cs typeface="Times New Roman" panose="02020603050405020304" charset="0"/>
                <a:sym typeface="+mn-ea"/>
              </a:rPr>
              <a:t>        </a:t>
            </a:r>
            <a:r>
              <a:rPr lang="zh-CN" sz="2800" b="1">
                <a:latin typeface="Times New Roman" panose="02020603050405020304" charset="0"/>
                <a:ea typeface="黑体" panose="02010609060101010101" charset="-122"/>
                <a:cs typeface="Times New Roman" panose="02020603050405020304" charset="0"/>
                <a:sym typeface="+mn-ea"/>
              </a:rPr>
              <a:t>赛龙舟是我国重要的节日民俗活动之一，相传是为纪念爱国诗人屈原而兴起的</a:t>
            </a:r>
            <a:r>
              <a:rPr lang="en-US" altLang="zh-CN" sz="2800" b="1">
                <a:latin typeface="Times New Roman" panose="02020603050405020304" charset="0"/>
                <a:ea typeface="黑体" panose="02010609060101010101" charset="-122"/>
                <a:cs typeface="Times New Roman" panose="02020603050405020304" charset="0"/>
                <a:sym typeface="+mn-ea"/>
              </a:rPr>
              <a:t>. </a:t>
            </a:r>
            <a:r>
              <a:rPr lang="zh-CN" sz="2800" b="1">
                <a:latin typeface="Times New Roman" panose="02020603050405020304" charset="0"/>
                <a:ea typeface="黑体" panose="02010609060101010101" charset="-122"/>
                <a:cs typeface="Times New Roman" panose="02020603050405020304" charset="0"/>
                <a:sym typeface="+mn-ea"/>
              </a:rPr>
              <a:t>这项活动也运用了合力的知识，同学们可以分析一下，人们是如何运用合力的呢?</a:t>
            </a:r>
            <a:endParaRPr lang="zh-CN" sz="2800" b="1">
              <a:latin typeface="Times New Roman" panose="02020603050405020304" charset="0"/>
              <a:ea typeface="黑体" panose="02010609060101010101" charset="-122"/>
              <a:cs typeface="Times New Roman" panose="02020603050405020304" charset="0"/>
              <a:sym typeface="+mn-ea"/>
            </a:endParaRPr>
          </a:p>
        </p:txBody>
      </p:sp>
      <p:pic>
        <p:nvPicPr>
          <p:cNvPr id="106" name="图片 105" title=""/>
          <p:cNvPicPr/>
          <p:nvPr/>
        </p:nvPicPr>
        <p:blipFill>
          <a:blip r:embed="rId4"/>
          <a:stretch>
            <a:fillRect/>
          </a:stretch>
        </p:blipFill>
        <p:spPr>
          <a:xfrm>
            <a:off x="851535" y="3385820"/>
            <a:ext cx="3771900" cy="2790825"/>
          </a:xfrm>
          <a:prstGeom prst="rect">
            <a:avLst/>
          </a:prstGeom>
          <a:noFill/>
          <a:ln w="9525">
            <a:noFill/>
          </a:ln>
        </p:spPr>
      </p:pic>
      <p:sp>
        <p:nvSpPr>
          <p:cNvPr id="4" name="文本框 3" title=""/>
          <p:cNvSpPr txBox="1"/>
          <p:nvPr/>
        </p:nvSpPr>
        <p:spPr>
          <a:xfrm>
            <a:off x="4849495" y="2829560"/>
            <a:ext cx="7030085" cy="3791585"/>
          </a:xfrm>
          <a:prstGeom prst="rect">
            <a:avLst/>
          </a:prstGeom>
          <a:noFill/>
        </p:spPr>
        <p:txBody>
          <a:bodyPr wrap="square" rtlCol="0" anchor="t">
            <a:noAutofit/>
          </a:bodyPr>
          <a:lstStyle/>
          <a:p>
            <a:pPr lvl="0" algn="l">
              <a:lnSpc>
                <a:spcPct val="120000"/>
              </a:lnSpc>
              <a:buClrTx/>
              <a:buSzTx/>
              <a:buFontTx/>
            </a:pP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        运动员用桨向后划水</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给水一</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个</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向后的作用力</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根据物体间力的作用是相互的</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水就给浆一</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个</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向前的力</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使</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龙舟可以</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前</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进</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a:t>
            </a:r>
            <a:endPar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endParaRPr>
          </a:p>
          <a:p>
            <a:pPr lvl="0" algn="l">
              <a:lnSpc>
                <a:spcPct val="120000"/>
              </a:lnSpc>
              <a:buClrTx/>
              <a:buSzTx/>
              <a:buFontTx/>
            </a:pP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        </a:t>
            </a:r>
            <a:r>
              <a:rPr sz="2800" b="1">
                <a:solidFill>
                  <a:srgbClr val="FF0000"/>
                </a:solidFill>
                <a:latin typeface="Times New Roman" panose="02020603050405020304" charset="0"/>
                <a:ea typeface="黑体" panose="02010609060101010101" charset="-122"/>
                <a:cs typeface="Times New Roman" panose="02020603050405020304" charset="0"/>
                <a:sym typeface="+mn-ea"/>
              </a:rPr>
              <a:t>比赛时，运动员们一起向后划桨，此时水对每个桨都有一个向前</a:t>
            </a:r>
            <a:r>
              <a:rPr lang="zh-CN" sz="2800" b="1">
                <a:solidFill>
                  <a:srgbClr val="FF0000"/>
                </a:solidFill>
                <a:latin typeface="Times New Roman" panose="02020603050405020304" charset="0"/>
                <a:ea typeface="黑体" panose="02010609060101010101" charset="-122"/>
                <a:cs typeface="Times New Roman" panose="02020603050405020304" charset="0"/>
                <a:sym typeface="+mn-ea"/>
              </a:rPr>
              <a:t>的</a:t>
            </a:r>
            <a:r>
              <a:rPr sz="2800" b="1">
                <a:solidFill>
                  <a:srgbClr val="FF0000"/>
                </a:solidFill>
                <a:latin typeface="Times New Roman" panose="02020603050405020304" charset="0"/>
                <a:ea typeface="黑体" panose="02010609060101010101" charset="-122"/>
                <a:cs typeface="Times New Roman" panose="02020603050405020304" charset="0"/>
                <a:sym typeface="+mn-ea"/>
              </a:rPr>
              <a:t>作用力，此时龙舟受到的是水对每个船桨作用力的合力，可以使龙舟更快前进.</a:t>
            </a:r>
            <a:endParaRPr sz="2800" b="1">
              <a:solidFill>
                <a:srgbClr val="FF0000"/>
              </a:solidFill>
              <a:latin typeface="Times New Roman" panose="02020603050405020304" charset="0"/>
              <a:ea typeface="黑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4" name="文本框 3" title=""/>
          <p:cNvSpPr txBox="1"/>
          <p:nvPr>
            <p:custDataLst>
              <p:tags r:id="rId2"/>
            </p:custDataLst>
          </p:nvPr>
        </p:nvSpPr>
        <p:spPr>
          <a:xfrm>
            <a:off x="1972945" y="969645"/>
            <a:ext cx="9197340" cy="521970"/>
          </a:xfrm>
          <a:prstGeom prst="rect">
            <a:avLst/>
          </a:prstGeom>
          <a:noFill/>
          <a:ln w="9525">
            <a:noFill/>
          </a:ln>
        </p:spPr>
        <p:txBody>
          <a:bodyPr wrap="square" anchor="t">
            <a:spAutoFit/>
          </a:bodyPr>
          <a:lstStyle/>
          <a:p>
            <a:pPr>
              <a:spcBef>
                <a:spcPct val="50000"/>
              </a:spcBef>
              <a:buFont typeface="Arial" panose="020b0604020202020204" pitchFamily="34" charset="0"/>
            </a:pPr>
            <a:r>
              <a:rPr lang="zh-CN" altLang="en-US" sz="2800" b="1">
                <a:latin typeface="黑体" panose="02010609060101010101" charset="-122"/>
                <a:ea typeface="黑体" panose="02010609060101010101" charset="-122"/>
                <a:cs typeface="华文楷体" panose="02010600040101010101" pitchFamily="2" charset="-122"/>
              </a:rPr>
              <a:t>当物体所受合力为零时，情况会怎么样呢？</a:t>
            </a:r>
            <a:endParaRPr lang="zh-CN" altLang="en-US" sz="2800" b="1">
              <a:latin typeface="黑体" panose="02010609060101010101" charset="-122"/>
              <a:ea typeface="黑体" panose="02010609060101010101" charset="-122"/>
              <a:cs typeface="华文楷体" panose="02010600040101010101" pitchFamily="2" charset="-122"/>
            </a:endParaRPr>
          </a:p>
        </p:txBody>
      </p:sp>
      <p:grpSp>
        <p:nvGrpSpPr>
          <p:cNvPr id="24" name="组合 23" title=""/>
          <p:cNvGrpSpPr/>
          <p:nvPr/>
        </p:nvGrpSpPr>
        <p:grpSpPr>
          <a:xfrm>
            <a:off x="556260" y="865505"/>
            <a:ext cx="1543050" cy="624205"/>
            <a:chOff x="1067" y="1539"/>
            <a:chExt cx="2430" cy="983"/>
          </a:xfrm>
        </p:grpSpPr>
        <p:sp>
          <p:nvSpPr>
            <p:cNvPr id="25" name="文本框 24"/>
            <p:cNvSpPr txBox="1"/>
            <p:nvPr>
              <p:custDataLst>
                <p:tags r:id="rId3"/>
              </p:custDataLst>
            </p:nvPr>
          </p:nvSpPr>
          <p:spPr>
            <a:xfrm>
              <a:off x="2003" y="1651"/>
              <a:ext cx="1494" cy="871"/>
            </a:xfrm>
            <a:prstGeom prst="rect">
              <a:avLst/>
            </a:prstGeom>
            <a:noFill/>
          </p:spPr>
          <p:txBody>
            <a:bodyPr wrap="none" rtlCol="0" anchor="t">
              <a:spAutoFit/>
            </a:bodyPr>
            <a:lstStyle/>
            <a:p>
              <a:r>
                <a:rPr lang="zh-CN" altLang="en-US" sz="3000" b="1">
                  <a:solidFill>
                    <a:srgbClr val="00923F"/>
                  </a:solidFill>
                  <a:latin typeface="黑体" panose="02010609060101010101" charset="-122"/>
                  <a:ea typeface="黑体" panose="02010609060101010101" charset="-122"/>
                  <a:sym typeface="+mn-ea"/>
                </a:rPr>
                <a:t>思考</a:t>
              </a:r>
              <a:endParaRPr lang="zh-CN" altLang="en-US" sz="3000" b="1">
                <a:solidFill>
                  <a:srgbClr val="00923F"/>
                </a:solidFill>
                <a:latin typeface="黑体" panose="02010609060101010101" charset="-122"/>
                <a:ea typeface="黑体" panose="02010609060101010101" charset="-122"/>
                <a:sym typeface="+mn-ea"/>
              </a:endParaRPr>
            </a:p>
          </p:txBody>
        </p:sp>
        <p:pic>
          <p:nvPicPr>
            <p:cNvPr id="26" name="图片 25" descr="303b32303233353030363bb5c6c5dd"/>
            <p:cNvPicPr>
              <a:picLocks noChangeAspect="1"/>
            </p:cNvPicPr>
            <p:nvPr>
              <p:custDataLst>
                <p:tags r:id="rId6"/>
              </p:custDataLst>
            </p:nvPr>
          </p:nvPicPr>
          <p:blipFill>
            <a:blip r:embed="rId4">
              <a:extLst>
                <a:ext uri="{96DAC541-7B7A-43D3-8B79-37D633B846F1}">
                  <asvg:svgBlip xmlns:asvg="http://schemas.microsoft.com/office/drawing/2016/SVG/main" r:embed="rId5"/>
                </a:ext>
              </a:extLst>
            </a:blip>
            <a:stretch>
              <a:fillRect/>
            </a:stretch>
          </p:blipFill>
          <p:spPr>
            <a:xfrm>
              <a:off x="1067" y="1539"/>
              <a:ext cx="1181" cy="982"/>
            </a:xfrm>
            <a:prstGeom prst="rect">
              <a:avLst/>
            </a:prstGeom>
          </p:spPr>
        </p:pic>
      </p:grpSp>
      <p:sp>
        <p:nvSpPr>
          <p:cNvPr id="2" name="文本框 1" title=""/>
          <p:cNvSpPr txBox="1"/>
          <p:nvPr>
            <p:custDataLst>
              <p:tags r:id="rId7"/>
            </p:custDataLst>
          </p:nvPr>
        </p:nvSpPr>
        <p:spPr>
          <a:xfrm>
            <a:off x="822325" y="1727835"/>
            <a:ext cx="10812780" cy="1210945"/>
          </a:xfrm>
          <a:prstGeom prst="rect">
            <a:avLst/>
          </a:prstGeom>
          <a:noFill/>
          <a:ln w="9525">
            <a:noFill/>
          </a:ln>
        </p:spPr>
        <p:txBody>
          <a:bodyPr wrap="square" anchor="t">
            <a:spAutoFit/>
          </a:bodyPr>
          <a:lstStyle/>
          <a:p>
            <a:pPr>
              <a:lnSpc>
                <a:spcPct val="130000"/>
              </a:lnSpc>
              <a:spcBef>
                <a:spcPct val="50000"/>
              </a:spcBef>
              <a:buFont typeface="Arial" panose="020b0604020202020204" pitchFamily="34" charset="0"/>
            </a:pPr>
            <a:r>
              <a:rPr lang="en-US" sz="2800" b="1">
                <a:solidFill>
                  <a:srgbClr val="FF0000"/>
                </a:solidFill>
                <a:latin typeface="黑体" panose="02010609060101010101" charset="-122"/>
                <a:ea typeface="黑体" panose="02010609060101010101" charset="-122"/>
                <a:cs typeface="华文楷体" panose="02010600040101010101" pitchFamily="2" charset="-122"/>
              </a:rPr>
              <a:t>    </a:t>
            </a:r>
            <a:r>
              <a:rPr sz="2800" b="1">
                <a:solidFill>
                  <a:srgbClr val="FF0000"/>
                </a:solidFill>
                <a:latin typeface="黑体" panose="02010609060101010101" charset="-122"/>
                <a:ea typeface="黑体" panose="02010609060101010101" charset="-122"/>
                <a:cs typeface="华文楷体" panose="02010600040101010101" pitchFamily="2" charset="-122"/>
              </a:rPr>
              <a:t>物体所受合力为零时，根据牛顿第一定律可知，物体处于静止或匀速直线运动状态.</a:t>
            </a:r>
            <a:endParaRPr sz="2800" b="1">
              <a:solidFill>
                <a:srgbClr val="FF0000"/>
              </a:solidFill>
              <a:latin typeface="黑体" panose="02010609060101010101" charset="-122"/>
              <a:ea typeface="黑体" panose="02010609060101010101" charset="-122"/>
              <a:cs typeface="华文楷体" panose="02010600040101010101" pitchFamily="2" charset="-122"/>
            </a:endParaRPr>
          </a:p>
        </p:txBody>
      </p:sp>
      <p:sp>
        <p:nvSpPr>
          <p:cNvPr id="3" name="矩形 2" title=""/>
          <p:cNvSpPr/>
          <p:nvPr/>
        </p:nvSpPr>
        <p:spPr>
          <a:xfrm>
            <a:off x="2470785" y="3933190"/>
            <a:ext cx="1066165" cy="725170"/>
          </a:xfrm>
          <a:prstGeom prst="rect">
            <a:avLst/>
          </a:prstGeom>
          <a:solidFill>
            <a:schemeClr val="bg1">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9" name="组合 8" title=""/>
          <p:cNvGrpSpPr/>
          <p:nvPr/>
        </p:nvGrpSpPr>
        <p:grpSpPr>
          <a:xfrm rot="16200000">
            <a:off x="2357438" y="3683635"/>
            <a:ext cx="90170" cy="1224000"/>
            <a:chOff x="5559" y="2520"/>
            <a:chExt cx="142" cy="2081"/>
          </a:xfrm>
        </p:grpSpPr>
        <p:sp>
          <p:nvSpPr>
            <p:cNvPr id="15" name="椭圆 14"/>
            <p:cNvSpPr/>
            <p:nvPr>
              <p:custDataLst>
                <p:tags r:id="rId8"/>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7" name="直接连接符 16"/>
            <p:cNvCxnSpPr/>
            <p:nvPr>
              <p:custDataLst>
                <p:tags r:id="rId9"/>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组合 7" title=""/>
          <p:cNvGrpSpPr/>
          <p:nvPr/>
        </p:nvGrpSpPr>
        <p:grpSpPr>
          <a:xfrm rot="5400000">
            <a:off x="3497898" y="3683635"/>
            <a:ext cx="90170" cy="1224000"/>
            <a:chOff x="5559" y="2520"/>
            <a:chExt cx="142" cy="2081"/>
          </a:xfrm>
        </p:grpSpPr>
        <p:sp>
          <p:nvSpPr>
            <p:cNvPr id="10" name="椭圆 9"/>
            <p:cNvSpPr/>
            <p:nvPr>
              <p:custDataLst>
                <p:tags r:id="rId10"/>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1" name="直接连接符 10"/>
            <p:cNvCxnSpPr/>
            <p:nvPr>
              <p:custDataLst>
                <p:tags r:id="rId11"/>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27" name="文本框 26" title=""/>
          <p:cNvSpPr txBox="1"/>
          <p:nvPr/>
        </p:nvSpPr>
        <p:spPr>
          <a:xfrm>
            <a:off x="1150620" y="403479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1</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28" name="文本框 27" title=""/>
          <p:cNvSpPr txBox="1"/>
          <p:nvPr/>
        </p:nvSpPr>
        <p:spPr>
          <a:xfrm>
            <a:off x="4185920" y="403479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2</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12" name="文本框 11" title=""/>
          <p:cNvSpPr txBox="1"/>
          <p:nvPr/>
        </p:nvSpPr>
        <p:spPr>
          <a:xfrm>
            <a:off x="2470785" y="3169920"/>
            <a:ext cx="1247140" cy="521970"/>
          </a:xfrm>
          <a:prstGeom prst="rect">
            <a:avLst/>
          </a:prstGeom>
          <a:noFill/>
        </p:spPr>
        <p:txBody>
          <a:bodyPr wrap="square" rtlCol="0" anchor="t">
            <a:spAutoFit/>
          </a:bodyPr>
          <a:lstStyle/>
          <a:p>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Helvetica" charset="0"/>
              </a:rPr>
              <a:t>1</a:t>
            </a:r>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Helvetica" charset="0"/>
              </a:rPr>
              <a:t>2</a:t>
            </a:r>
            <a:endParaRPr lang="en-US" altLang="zh-CN" sz="2800" b="1" i="1" baseline="-25000">
              <a:solidFill>
                <a:schemeClr val="tx1"/>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13" name="矩形 12" title=""/>
          <p:cNvSpPr/>
          <p:nvPr/>
        </p:nvSpPr>
        <p:spPr>
          <a:xfrm>
            <a:off x="6845300" y="3933190"/>
            <a:ext cx="1066165" cy="725170"/>
          </a:xfrm>
          <a:prstGeom prst="rect">
            <a:avLst/>
          </a:prstGeom>
          <a:solidFill>
            <a:schemeClr val="bg1">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nvGrpSpPr>
          <p:cNvPr id="14" name="组合 13" title=""/>
          <p:cNvGrpSpPr/>
          <p:nvPr/>
        </p:nvGrpSpPr>
        <p:grpSpPr>
          <a:xfrm rot="16200000">
            <a:off x="6731953" y="3683635"/>
            <a:ext cx="90170" cy="1224000"/>
            <a:chOff x="5559" y="2520"/>
            <a:chExt cx="142" cy="2081"/>
          </a:xfrm>
        </p:grpSpPr>
        <p:sp>
          <p:nvSpPr>
            <p:cNvPr id="16" name="椭圆 15"/>
            <p:cNvSpPr/>
            <p:nvPr>
              <p:custDataLst>
                <p:tags r:id="rId12"/>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8" name="直接连接符 17"/>
            <p:cNvCxnSpPr/>
            <p:nvPr>
              <p:custDataLst>
                <p:tags r:id="rId13"/>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19" name="组合 18" title=""/>
          <p:cNvGrpSpPr/>
          <p:nvPr/>
        </p:nvGrpSpPr>
        <p:grpSpPr>
          <a:xfrm rot="5400000">
            <a:off x="7872413" y="3683635"/>
            <a:ext cx="90170" cy="1224000"/>
            <a:chOff x="5559" y="2520"/>
            <a:chExt cx="142" cy="2081"/>
          </a:xfrm>
        </p:grpSpPr>
        <p:sp>
          <p:nvSpPr>
            <p:cNvPr id="20" name="椭圆 19"/>
            <p:cNvSpPr/>
            <p:nvPr>
              <p:custDataLst>
                <p:tags r:id="rId14"/>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1" name="直接连接符 20"/>
            <p:cNvCxnSpPr/>
            <p:nvPr>
              <p:custDataLst>
                <p:tags r:id="rId15"/>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22" name="文本框 21" title=""/>
          <p:cNvSpPr txBox="1"/>
          <p:nvPr/>
        </p:nvSpPr>
        <p:spPr>
          <a:xfrm>
            <a:off x="5525135" y="403479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1</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23" name="文本框 22" title=""/>
          <p:cNvSpPr txBox="1"/>
          <p:nvPr/>
        </p:nvSpPr>
        <p:spPr>
          <a:xfrm>
            <a:off x="8560435" y="4034790"/>
            <a:ext cx="671195" cy="521970"/>
          </a:xfrm>
          <a:prstGeom prst="rect">
            <a:avLst/>
          </a:prstGeom>
          <a:noFill/>
        </p:spPr>
        <p:txBody>
          <a:bodyPr wrap="square" rtlCol="0" anchor="t">
            <a:spAutoFit/>
          </a:bodyPr>
          <a:lstStyle/>
          <a:p>
            <a:r>
              <a:rPr lang="en-US" altLang="zh-CN"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2</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29" name="文本框 28" title=""/>
          <p:cNvSpPr txBox="1"/>
          <p:nvPr/>
        </p:nvSpPr>
        <p:spPr>
          <a:xfrm>
            <a:off x="6845300" y="3169920"/>
            <a:ext cx="1247140" cy="521970"/>
          </a:xfrm>
          <a:prstGeom prst="rect">
            <a:avLst/>
          </a:prstGeom>
          <a:noFill/>
        </p:spPr>
        <p:txBody>
          <a:bodyPr wrap="square" rtlCol="0" anchor="t">
            <a:spAutoFit/>
          </a:bodyPr>
          <a:lstStyle/>
          <a:p>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Helvetica" charset="0"/>
              </a:rPr>
              <a:t>1</a:t>
            </a:r>
            <a:r>
              <a:rPr lang="en-US" altLang="zh-CN" sz="2800" b="1" i="1">
                <a:solidFill>
                  <a:schemeClr val="tx1"/>
                </a:solidFill>
                <a:latin typeface="Times New Roman" panose="02020603050405020304" charset="0"/>
                <a:ea typeface="黑体" panose="02010609060101010101" charset="-122"/>
                <a:cs typeface="Times New Roman" panose="02020603050405020304" charset="0"/>
                <a:sym typeface="Helvetica" charset="0"/>
              </a:rPr>
              <a:t>=F</a:t>
            </a:r>
            <a:r>
              <a:rPr lang="en-US" altLang="zh-CN" sz="2800" b="1" baseline="-25000">
                <a:solidFill>
                  <a:schemeClr val="tx1"/>
                </a:solidFill>
                <a:latin typeface="Times New Roman" panose="02020603050405020304" charset="0"/>
                <a:ea typeface="黑体" panose="02010609060101010101" charset="-122"/>
                <a:cs typeface="Times New Roman" panose="02020603050405020304" charset="0"/>
                <a:sym typeface="Helvetica" charset="0"/>
              </a:rPr>
              <a:t>2</a:t>
            </a:r>
            <a:endParaRPr lang="en-US" altLang="zh-CN" sz="2800" b="1" i="1" baseline="-25000">
              <a:solidFill>
                <a:schemeClr val="tx1"/>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30" name="文本框 29" title=""/>
          <p:cNvSpPr txBox="1"/>
          <p:nvPr>
            <p:custDataLst>
              <p:tags r:id="rId16"/>
            </p:custDataLst>
          </p:nvPr>
        </p:nvSpPr>
        <p:spPr>
          <a:xfrm>
            <a:off x="2179320" y="5161915"/>
            <a:ext cx="1649730" cy="521970"/>
          </a:xfrm>
          <a:prstGeom prst="rect">
            <a:avLst/>
          </a:prstGeom>
          <a:noFill/>
          <a:ln w="9525">
            <a:noFill/>
          </a:ln>
        </p:spPr>
        <p:txBody>
          <a:bodyPr wrap="square" anchor="t">
            <a:spAutoFit/>
          </a:bodyPr>
          <a:lstStyle/>
          <a:p>
            <a:pPr>
              <a:spcBef>
                <a:spcPct val="50000"/>
              </a:spcBef>
              <a:buFont typeface="Arial" panose="020b0604020202020204" pitchFamily="34" charset="0"/>
            </a:pPr>
            <a:r>
              <a:rPr lang="zh-CN" sz="2800" b="1">
                <a:solidFill>
                  <a:srgbClr val="FF0000"/>
                </a:solidFill>
                <a:latin typeface="黑体" panose="02010609060101010101" charset="-122"/>
                <a:ea typeface="黑体" panose="02010609060101010101" charset="-122"/>
                <a:cs typeface="华文楷体" panose="02010600040101010101" pitchFamily="2" charset="-122"/>
              </a:rPr>
              <a:t>静止状态</a:t>
            </a:r>
            <a:endParaRPr lang="zh-CN" sz="2800" b="1">
              <a:solidFill>
                <a:srgbClr val="FF0000"/>
              </a:solidFill>
              <a:latin typeface="黑体" panose="02010609060101010101" charset="-122"/>
              <a:ea typeface="黑体" panose="02010609060101010101" charset="-122"/>
              <a:cs typeface="华文楷体" panose="02010600040101010101" pitchFamily="2" charset="-122"/>
            </a:endParaRPr>
          </a:p>
        </p:txBody>
      </p:sp>
      <p:sp>
        <p:nvSpPr>
          <p:cNvPr id="31" name="文本框 30" title=""/>
          <p:cNvSpPr txBox="1"/>
          <p:nvPr>
            <p:custDataLst>
              <p:tags r:id="rId17"/>
            </p:custDataLst>
          </p:nvPr>
        </p:nvSpPr>
        <p:spPr>
          <a:xfrm>
            <a:off x="7465060" y="5161915"/>
            <a:ext cx="2383790" cy="521970"/>
          </a:xfrm>
          <a:prstGeom prst="rect">
            <a:avLst/>
          </a:prstGeom>
          <a:noFill/>
          <a:ln w="9525">
            <a:noFill/>
          </a:ln>
        </p:spPr>
        <p:txBody>
          <a:bodyPr wrap="square" anchor="t">
            <a:spAutoFit/>
          </a:bodyPr>
          <a:lstStyle/>
          <a:p>
            <a:pPr>
              <a:spcBef>
                <a:spcPct val="50000"/>
              </a:spcBef>
              <a:buFont typeface="Arial" panose="020b0604020202020204" pitchFamily="34" charset="0"/>
            </a:pPr>
            <a:r>
              <a:rPr lang="zh-CN" sz="2800" b="1">
                <a:solidFill>
                  <a:srgbClr val="FF0000"/>
                </a:solidFill>
                <a:latin typeface="黑体" panose="02010609060101010101" charset="-122"/>
                <a:ea typeface="黑体" panose="02010609060101010101" charset="-122"/>
                <a:cs typeface="华文楷体" panose="02010600040101010101" pitchFamily="2" charset="-122"/>
              </a:rPr>
              <a:t>匀速运动状态</a:t>
            </a:r>
            <a:endParaRPr lang="zh-CN" sz="2800" b="1">
              <a:solidFill>
                <a:srgbClr val="FF0000"/>
              </a:solidFill>
              <a:latin typeface="黑体" panose="02010609060101010101" charset="-122"/>
              <a:ea typeface="黑体" panose="02010609060101010101" charset="-122"/>
              <a:cs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2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0 0 L 0.156615 0.00138889" pathEditMode="relative" ptsTypes="">
                                      <p:cBhvr>
                                        <p:cTn id="54" dur="2000" fill="hold"/>
                                        <p:tgtEl>
                                          <p:spTgt spid="14"/>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156615 0.00138889" pathEditMode="relative" ptsTypes="">
                                      <p:cBhvr>
                                        <p:cTn id="56" dur="2000" fill="hold"/>
                                        <p:tgtEl>
                                          <p:spTgt spid="19"/>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156615 0.00138889" pathEditMode="relative" ptsTypes="">
                                      <p:cBhvr>
                                        <p:cTn id="58" dur="2000" fill="hold"/>
                                        <p:tgtEl>
                                          <p:spTgt spid="13"/>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156615 0.00138889" pathEditMode="relative" ptsTypes="">
                                      <p:cBhvr>
                                        <p:cTn id="60" dur="2000" fill="hold"/>
                                        <p:tgtEl>
                                          <p:spTgt spid="22"/>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156615 0.00138889" pathEditMode="relative" ptsTypes="">
                                      <p:cBhvr>
                                        <p:cTn id="62" dur="2000" fill="hold"/>
                                        <p:tgtEl>
                                          <p:spTgt spid="23"/>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2" grpId="0"/>
      <p:bldP spid="23" grpId="0"/>
      <p:bldP spid="30" grpId="0"/>
      <p:bldP spid="31" grpId="0"/>
      <p:bldP spid="13" grpId="0" animBg="1"/>
      <p:bldP spid="22" grpId="1"/>
      <p:bldP spid="23" grpId="1"/>
      <p:bldP spid="12" grpId="1"/>
      <p:bldP spid="3" grpId="0" animBg="1"/>
      <p:bldP spid="29" grpId="1"/>
      <p:bldP spid="13" grpId="1"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7" name="组合 6" title=""/>
          <p:cNvGrpSpPr/>
          <p:nvPr/>
        </p:nvGrpSpPr>
        <p:grpSpPr>
          <a:xfrm>
            <a:off x="4414520" y="2346325"/>
            <a:ext cx="3362960" cy="3456940"/>
            <a:chOff x="7275" y="3161"/>
            <a:chExt cx="5296" cy="5444"/>
          </a:xfrm>
        </p:grpSpPr>
        <p:pic>
          <p:nvPicPr>
            <p:cNvPr id="107" name="图片 106"/>
            <p:cNvPicPr/>
            <p:nvPr/>
          </p:nvPicPr>
          <p:blipFill>
            <a:blip r:embed="rId2"/>
            <a:stretch>
              <a:fillRect/>
            </a:stretch>
          </p:blipFill>
          <p:spPr>
            <a:xfrm>
              <a:off x="7275" y="3161"/>
              <a:ext cx="5296" cy="4396"/>
            </a:xfrm>
            <a:prstGeom prst="rect">
              <a:avLst/>
            </a:prstGeom>
            <a:noFill/>
            <a:ln w="9525">
              <a:noFill/>
            </a:ln>
          </p:spPr>
        </p:pic>
        <p:sp>
          <p:nvSpPr>
            <p:cNvPr id="4" name="文本框 3"/>
            <p:cNvSpPr txBox="1"/>
            <p:nvPr/>
          </p:nvSpPr>
          <p:spPr>
            <a:xfrm>
              <a:off x="9294" y="7715"/>
              <a:ext cx="1693" cy="890"/>
            </a:xfrm>
            <a:prstGeom prst="rect">
              <a:avLst/>
            </a:prstGeom>
            <a:noFill/>
          </p:spPr>
          <p:txBody>
            <a:bodyPr wrap="square" rtlCol="0" anchor="t">
              <a:spAutoFit/>
            </a:bodyPr>
            <a:lstStyle/>
            <a:p>
              <a:pPr>
                <a:lnSpc>
                  <a:spcPct val="110000"/>
                </a:lnSpc>
                <a:buClrTx/>
                <a:buSzTx/>
                <a:buFontTx/>
              </a:pPr>
              <a:r>
                <a:rPr lang="zh-CN" sz="2800" b="1">
                  <a:latin typeface="Times New Roman" panose="02020603050405020304" charset="0"/>
                  <a:ea typeface="黑体" panose="02010609060101010101" charset="-122"/>
                  <a:cs typeface="Times New Roman" panose="02020603050405020304" charset="0"/>
                  <a:sym typeface="+mn-ea"/>
                </a:rPr>
                <a:t>拔河</a:t>
              </a:r>
              <a:endParaRPr lang="zh-CN" sz="2800" b="1">
                <a:latin typeface="Times New Roman" panose="02020603050405020304" charset="0"/>
                <a:ea typeface="黑体" panose="02010609060101010101" charset="-122"/>
                <a:cs typeface="Times New Roman" panose="02020603050405020304" charset="0"/>
                <a:sym typeface="+mn-ea"/>
              </a:endParaRPr>
            </a:p>
          </p:txBody>
        </p:sp>
      </p:grpSp>
      <p:grpSp>
        <p:nvGrpSpPr>
          <p:cNvPr id="8" name="组合 7" title=""/>
          <p:cNvGrpSpPr/>
          <p:nvPr/>
        </p:nvGrpSpPr>
        <p:grpSpPr>
          <a:xfrm>
            <a:off x="8387080" y="2347595"/>
            <a:ext cx="3366135" cy="3455670"/>
            <a:chOff x="13074" y="3162"/>
            <a:chExt cx="5301" cy="5442"/>
          </a:xfrm>
        </p:grpSpPr>
        <p:pic>
          <p:nvPicPr>
            <p:cNvPr id="108" name="图片 107"/>
            <p:cNvPicPr/>
            <p:nvPr/>
          </p:nvPicPr>
          <p:blipFill>
            <a:blip r:embed="rId3"/>
            <a:stretch>
              <a:fillRect/>
            </a:stretch>
          </p:blipFill>
          <p:spPr>
            <a:xfrm>
              <a:off x="13074" y="3162"/>
              <a:ext cx="5301" cy="4395"/>
            </a:xfrm>
            <a:prstGeom prst="rect">
              <a:avLst/>
            </a:prstGeom>
            <a:noFill/>
            <a:ln w="9525">
              <a:noFill/>
            </a:ln>
          </p:spPr>
        </p:pic>
        <p:sp>
          <p:nvSpPr>
            <p:cNvPr id="5" name="文本框 4"/>
            <p:cNvSpPr txBox="1"/>
            <p:nvPr/>
          </p:nvSpPr>
          <p:spPr>
            <a:xfrm>
              <a:off x="14878" y="7714"/>
              <a:ext cx="2107" cy="890"/>
            </a:xfrm>
            <a:prstGeom prst="rect">
              <a:avLst/>
            </a:prstGeom>
            <a:noFill/>
          </p:spPr>
          <p:txBody>
            <a:bodyPr wrap="square" rtlCol="0" anchor="t">
              <a:spAutoFit/>
            </a:bodyPr>
            <a:lstStyle/>
            <a:p>
              <a:pPr>
                <a:lnSpc>
                  <a:spcPct val="110000"/>
                </a:lnSpc>
                <a:buClrTx/>
                <a:buSzTx/>
                <a:buFontTx/>
              </a:pPr>
              <a:r>
                <a:rPr lang="zh-CN" sz="2800" b="1">
                  <a:latin typeface="Times New Roman" panose="02020603050405020304" charset="0"/>
                  <a:ea typeface="黑体" panose="02010609060101010101" charset="-122"/>
                  <a:cs typeface="Times New Roman" panose="02020603050405020304" charset="0"/>
                  <a:sym typeface="+mn-ea"/>
                </a:rPr>
                <a:t>斜拉桥</a:t>
              </a:r>
              <a:endParaRPr lang="zh-CN" sz="2800" b="1">
                <a:latin typeface="Times New Roman" panose="02020603050405020304" charset="0"/>
                <a:ea typeface="黑体" panose="02010609060101010101" charset="-122"/>
                <a:cs typeface="Times New Roman" panose="02020603050405020304" charset="0"/>
                <a:sym typeface="+mn-ea"/>
              </a:endParaRPr>
            </a:p>
          </p:txBody>
        </p:sp>
      </p:grpSp>
      <p:sp>
        <p:nvSpPr>
          <p:cNvPr id="3" name="文本框 2" title=""/>
          <p:cNvSpPr txBox="1"/>
          <p:nvPr/>
        </p:nvSpPr>
        <p:spPr>
          <a:xfrm>
            <a:off x="1778635" y="5238115"/>
            <a:ext cx="1395730" cy="565150"/>
          </a:xfrm>
          <a:prstGeom prst="rect">
            <a:avLst/>
          </a:prstGeom>
          <a:noFill/>
        </p:spPr>
        <p:txBody>
          <a:bodyPr wrap="square" rtlCol="0" anchor="t">
            <a:spAutoFit/>
          </a:bodyPr>
          <a:lstStyle/>
          <a:p>
            <a:pPr>
              <a:lnSpc>
                <a:spcPct val="110000"/>
              </a:lnSpc>
              <a:buClrTx/>
              <a:buSzTx/>
              <a:buFontTx/>
            </a:pPr>
            <a:r>
              <a:rPr lang="zh-CN" sz="2800" b="1">
                <a:latin typeface="Times New Roman" panose="02020603050405020304" charset="0"/>
                <a:ea typeface="黑体" panose="02010609060101010101" charset="-122"/>
                <a:cs typeface="Times New Roman" panose="02020603050405020304" charset="0"/>
                <a:sym typeface="+mn-ea"/>
              </a:rPr>
              <a:t>抬沙发</a:t>
            </a:r>
            <a:endParaRPr lang="zh-CN" sz="2800" b="1">
              <a:latin typeface="Times New Roman" panose="02020603050405020304" charset="0"/>
              <a:ea typeface="黑体" panose="02010609060101010101" charset="-122"/>
              <a:cs typeface="Times New Roman" panose="02020603050405020304" charset="0"/>
              <a:sym typeface="+mn-ea"/>
            </a:endParaRPr>
          </a:p>
        </p:txBody>
      </p:sp>
      <p:grpSp>
        <p:nvGrpSpPr>
          <p:cNvPr id="20" name="组合 19" title=""/>
          <p:cNvGrpSpPr/>
          <p:nvPr/>
        </p:nvGrpSpPr>
        <p:grpSpPr>
          <a:xfrm>
            <a:off x="274955" y="1149985"/>
            <a:ext cx="4868545" cy="650875"/>
            <a:chOff x="3186" y="7638"/>
            <a:chExt cx="7667" cy="1025"/>
          </a:xfrm>
        </p:grpSpPr>
        <p:sp>
          <p:nvSpPr>
            <p:cNvPr id="21" name="圆角矩形 20"/>
            <p:cNvSpPr/>
            <p:nvPr/>
          </p:nvSpPr>
          <p:spPr>
            <a:xfrm>
              <a:off x="3186" y="7638"/>
              <a:ext cx="7376" cy="1025"/>
            </a:xfrm>
            <a:prstGeom prst="roundRect">
              <a:avLst/>
            </a:prstGeom>
            <a:gradFill>
              <a:gsLst>
                <a:gs pos="0">
                  <a:srgbClr val="6ABC91">
                    <a:lumMod val="84000"/>
                    <a:alpha val="100000"/>
                  </a:srgbClr>
                </a:gs>
                <a:gs pos="100000">
                  <a:srgbClr val="FFFFFF">
                    <a:alpha val="100000"/>
                  </a:srgbClr>
                </a:gs>
              </a:gsLst>
              <a:path path="circle">
                <a:fillToRect t="100000" r="100000"/>
              </a:path>
              <a:tileRect l="-100000" b="-10000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圆角矩形 21"/>
            <p:cNvSpPr/>
            <p:nvPr/>
          </p:nvSpPr>
          <p:spPr>
            <a:xfrm>
              <a:off x="3460" y="7776"/>
              <a:ext cx="7103" cy="750"/>
            </a:xfrm>
            <a:prstGeom prst="roundRect">
              <a:avLst/>
            </a:prstGeom>
            <a:solidFill>
              <a:schemeClr val="bg1">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文本框 22"/>
            <p:cNvSpPr txBox="1"/>
            <p:nvPr/>
          </p:nvSpPr>
          <p:spPr>
            <a:xfrm>
              <a:off x="3460" y="7840"/>
              <a:ext cx="7393" cy="686"/>
            </a:xfrm>
            <a:prstGeom prst="rect">
              <a:avLst/>
            </a:prstGeom>
            <a:noFill/>
          </p:spPr>
          <p:txBody>
            <a:bodyPr wrap="square" rtlCol="0">
              <a:spAutoFit/>
            </a:bodyPr>
            <a:lstStyle/>
            <a:p>
              <a:pPr indent="0">
                <a:lnSpc>
                  <a:spcPct val="80000"/>
                </a:lnSpc>
                <a:spcBef>
                  <a:spcPct val="50000"/>
                </a:spcBef>
                <a:buFont typeface="Wingdings" panose="05000000000000000000" charset="0"/>
                <a:buNone/>
              </a:pPr>
              <a:r>
                <a:rPr lang="zh-CN" altLang="en-US" sz="2800" b="1">
                  <a:latin typeface="黑体" panose="02010609060101010101" charset="-122"/>
                  <a:ea typeface="黑体" panose="02010609060101010101" charset="-122"/>
                  <a:cs typeface="+mn-ea"/>
                  <a:sym typeface="+mn-ea"/>
                </a:rPr>
                <a:t>三、合力在生活中的应用</a:t>
              </a:r>
              <a:endParaRPr lang="zh-CN" altLang="en-US" sz="2800" b="1">
                <a:latin typeface="黑体" panose="02010609060101010101" charset="-122"/>
                <a:ea typeface="黑体" panose="02010609060101010101" charset="-122"/>
                <a:cs typeface="+mn-ea"/>
                <a:sym typeface="+mn-ea"/>
              </a:endParaRPr>
            </a:p>
          </p:txBody>
        </p:sp>
      </p:grpSp>
      <p:pic>
        <p:nvPicPr>
          <p:cNvPr id="110" name="图片 109" title=""/>
          <p:cNvPicPr/>
          <p:nvPr/>
        </p:nvPicPr>
        <p:blipFill>
          <a:blip r:embed="rId4">
            <a:clrChange>
              <a:clrFrom>
                <a:srgbClr val="F6F6F6">
                  <a:alpha val="100000"/>
                </a:srgbClr>
              </a:clrFrom>
              <a:clrTo>
                <a:srgbClr val="F6F6F6">
                  <a:alpha val="100000"/>
                  <a:alpha val="0"/>
                </a:srgbClr>
              </a:clrTo>
            </a:clrChange>
          </a:blip>
          <a:srcRect t="15900" b="14055"/>
          <a:stretch>
            <a:fillRect/>
          </a:stretch>
        </p:blipFill>
        <p:spPr>
          <a:xfrm>
            <a:off x="274955" y="2459355"/>
            <a:ext cx="3832225" cy="25679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2531" name="文本框 2" title=""/>
          <p:cNvSpPr txBox="1"/>
          <p:nvPr/>
        </p:nvSpPr>
        <p:spPr>
          <a:xfrm>
            <a:off x="3524250" y="1315085"/>
            <a:ext cx="909955" cy="460375"/>
          </a:xfrm>
          <a:prstGeom prst="rect">
            <a:avLst/>
          </a:prstGeom>
          <a:noFill/>
          <a:ln w="9525">
            <a:noFill/>
          </a:ln>
        </p:spPr>
        <p:txBody>
          <a:bodyPr wrap="square">
            <a:spAutoFit/>
          </a:bodyPr>
          <a:lstStyle/>
          <a:p>
            <a:pPr algn="ctr"/>
            <a:r>
              <a:rPr lang="zh-CN" altLang="en-US" sz="2400" b="1">
                <a:latin typeface="楷体" panose="02010609060101010101" charset="-122"/>
                <a:ea typeface="楷体" panose="02010609060101010101" charset="-122"/>
              </a:rPr>
              <a:t>合力：</a:t>
            </a:r>
            <a:endParaRPr lang="zh-CN" altLang="en-US" sz="2400" b="1">
              <a:latin typeface="楷体" panose="02010609060101010101" charset="-122"/>
              <a:ea typeface="楷体" panose="02010609060101010101" charset="-122"/>
            </a:endParaRPr>
          </a:p>
        </p:txBody>
      </p:sp>
      <p:sp>
        <p:nvSpPr>
          <p:cNvPr id="22532" name="文本框 4" title=""/>
          <p:cNvSpPr txBox="1"/>
          <p:nvPr>
            <p:custDataLst>
              <p:tags r:id="rId2"/>
            </p:custDataLst>
          </p:nvPr>
        </p:nvSpPr>
        <p:spPr>
          <a:xfrm>
            <a:off x="2379980" y="4382453"/>
            <a:ext cx="1873250" cy="829945"/>
          </a:xfrm>
          <a:prstGeom prst="rect">
            <a:avLst/>
          </a:prstGeom>
          <a:solidFill>
            <a:srgbClr val="CBEAC0"/>
          </a:solidFill>
          <a:ln w="9525">
            <a:noFill/>
          </a:ln>
        </p:spPr>
        <p:txBody>
          <a:bodyPr>
            <a:spAutoFit/>
          </a:bodyPr>
          <a:lstStyle/>
          <a:p>
            <a:r>
              <a:rPr lang="zh-CN" altLang="en-US" sz="2400" b="1">
                <a:latin typeface="楷体" panose="02010609060101010101" charset="-122"/>
                <a:ea typeface="楷体" panose="02010609060101010101" charset="-122"/>
              </a:rPr>
              <a:t>同一直线上</a:t>
            </a:r>
            <a:r>
              <a:rPr lang="zh-CN" altLang="en-US" sz="2400" b="1">
                <a:latin typeface="楷体" panose="02010609060101010101" charset="-122"/>
                <a:ea typeface="楷体" panose="02010609060101010101" charset="-122"/>
                <a:sym typeface="+mn-ea"/>
              </a:rPr>
              <a:t>的</a:t>
            </a:r>
            <a:r>
              <a:rPr lang="zh-CN" altLang="en-US" sz="2400" b="1">
                <a:latin typeface="楷体" panose="02010609060101010101" charset="-122"/>
                <a:ea typeface="楷体" panose="02010609060101010101" charset="-122"/>
              </a:rPr>
              <a:t>二力合成</a:t>
            </a:r>
            <a:endParaRPr lang="zh-CN" altLang="en-US" sz="2400" b="1">
              <a:latin typeface="楷体" panose="02010609060101010101" charset="-122"/>
              <a:ea typeface="楷体" panose="02010609060101010101" charset="-122"/>
            </a:endParaRPr>
          </a:p>
        </p:txBody>
      </p:sp>
      <p:sp>
        <p:nvSpPr>
          <p:cNvPr id="22538" name="文本框 1" title=""/>
          <p:cNvSpPr txBox="1"/>
          <p:nvPr>
            <p:custDataLst>
              <p:tags r:id="rId3"/>
            </p:custDataLst>
          </p:nvPr>
        </p:nvSpPr>
        <p:spPr>
          <a:xfrm>
            <a:off x="4405630" y="1238885"/>
            <a:ext cx="7720330" cy="1050290"/>
          </a:xfrm>
          <a:prstGeom prst="rect">
            <a:avLst/>
          </a:prstGeom>
          <a:noFill/>
          <a:ln w="9525">
            <a:noFill/>
          </a:ln>
        </p:spPr>
        <p:txBody>
          <a:bodyPr wrap="square">
            <a:spAutoFit/>
          </a:bodyPr>
          <a:lstStyle/>
          <a:p>
            <a:pPr lvl="0" algn="l">
              <a:lnSpc>
                <a:spcPct val="130000"/>
              </a:lnSpc>
              <a:buClrTx/>
              <a:buSzTx/>
              <a:buFontTx/>
            </a:pPr>
            <a:r>
              <a:rPr sz="2400" b="1">
                <a:latin typeface="楷体" panose="02010609060101010101" charset="-122"/>
                <a:ea typeface="楷体" panose="02010609060101010101" charset="-122"/>
                <a:cs typeface="楷体" panose="02010609060101010101" charset="-122"/>
                <a:sym typeface="+mn-ea"/>
              </a:rPr>
              <a:t>如果一个力</a:t>
            </a:r>
            <a:r>
              <a:rPr lang="zh-CN" sz="2400" b="1">
                <a:latin typeface="楷体" panose="02010609060101010101" charset="-122"/>
                <a:ea typeface="楷体" panose="02010609060101010101" charset="-122"/>
                <a:cs typeface="楷体" panose="02010609060101010101" charset="-122"/>
                <a:sym typeface="+mn-ea"/>
              </a:rPr>
              <a:t>产生</a:t>
            </a:r>
            <a:r>
              <a:rPr sz="2400" b="1">
                <a:latin typeface="楷体" panose="02010609060101010101" charset="-122"/>
                <a:ea typeface="楷体" panose="02010609060101010101" charset="-122"/>
                <a:cs typeface="楷体" panose="02010609060101010101" charset="-122"/>
                <a:sym typeface="+mn-ea"/>
              </a:rPr>
              <a:t>的</a:t>
            </a:r>
            <a:r>
              <a:rPr lang="zh-CN" sz="2400" b="1">
                <a:latin typeface="楷体" panose="02010609060101010101" charset="-122"/>
                <a:ea typeface="楷体" panose="02010609060101010101" charset="-122"/>
                <a:cs typeface="楷体" panose="02010609060101010101" charset="-122"/>
                <a:sym typeface="+mn-ea"/>
              </a:rPr>
              <a:t>作用</a:t>
            </a:r>
            <a:r>
              <a:rPr sz="2400" b="1">
                <a:latin typeface="楷体" panose="02010609060101010101" charset="-122"/>
                <a:ea typeface="楷体" panose="02010609060101010101" charset="-122"/>
                <a:cs typeface="楷体" panose="02010609060101010101" charset="-122"/>
                <a:sym typeface="+mn-ea"/>
              </a:rPr>
              <a:t>效果与几个力共同作用</a:t>
            </a:r>
            <a:r>
              <a:rPr lang="zh-CN" sz="2400" b="1">
                <a:latin typeface="楷体" panose="02010609060101010101" charset="-122"/>
                <a:ea typeface="楷体" panose="02010609060101010101" charset="-122"/>
                <a:cs typeface="楷体" panose="02010609060101010101" charset="-122"/>
                <a:sym typeface="+mn-ea"/>
              </a:rPr>
              <a:t>产生</a:t>
            </a:r>
            <a:r>
              <a:rPr sz="2400" b="1">
                <a:latin typeface="楷体" panose="02010609060101010101" charset="-122"/>
                <a:ea typeface="楷体" panose="02010609060101010101" charset="-122"/>
                <a:cs typeface="楷体" panose="02010609060101010101" charset="-122"/>
                <a:sym typeface="+mn-ea"/>
              </a:rPr>
              <a:t>的效果</a:t>
            </a:r>
            <a:r>
              <a:rPr lang="en-US" sz="2400" b="1">
                <a:latin typeface="楷体" panose="02010609060101010101" charset="-122"/>
                <a:ea typeface="楷体" panose="02010609060101010101" charset="-122"/>
                <a:cs typeface="楷体" panose="02010609060101010101" charset="-122"/>
                <a:sym typeface="+mn-ea"/>
              </a:rPr>
              <a:t>_____</a:t>
            </a:r>
            <a:r>
              <a:rPr sz="2400" b="1">
                <a:latin typeface="楷体" panose="02010609060101010101" charset="-122"/>
                <a:ea typeface="楷体" panose="02010609060101010101" charset="-122"/>
                <a:cs typeface="楷体" panose="02010609060101010101" charset="-122"/>
                <a:sym typeface="+mn-ea"/>
              </a:rPr>
              <a:t>，这个力就叫</a:t>
            </a:r>
            <a:r>
              <a:rPr lang="zh-CN" sz="2400" b="1">
                <a:latin typeface="楷体" panose="02010609060101010101" charset="-122"/>
                <a:ea typeface="楷体" panose="02010609060101010101" charset="-122"/>
                <a:cs typeface="楷体" panose="02010609060101010101" charset="-122"/>
                <a:sym typeface="+mn-ea"/>
              </a:rPr>
              <a:t>做</a:t>
            </a:r>
            <a:r>
              <a:rPr sz="2400" b="1">
                <a:latin typeface="楷体" panose="02010609060101010101" charset="-122"/>
                <a:ea typeface="楷体" panose="02010609060101010101" charset="-122"/>
                <a:cs typeface="楷体" panose="02010609060101010101" charset="-122"/>
                <a:sym typeface="+mn-ea"/>
              </a:rPr>
              <a:t>那几个力的</a:t>
            </a:r>
            <a:r>
              <a:rPr sz="2400" b="1">
                <a:solidFill>
                  <a:schemeClr val="tx1"/>
                </a:solidFill>
                <a:latin typeface="楷体" panose="02010609060101010101" charset="-122"/>
                <a:ea typeface="楷体" panose="02010609060101010101" charset="-122"/>
                <a:cs typeface="楷体" panose="02010609060101010101" charset="-122"/>
                <a:sym typeface="+mn-ea"/>
              </a:rPr>
              <a:t>合力</a:t>
            </a:r>
            <a:r>
              <a:rPr 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22539" name="文本框 2" title=""/>
          <p:cNvSpPr txBox="1"/>
          <p:nvPr>
            <p:custDataLst>
              <p:tags r:id="rId4"/>
            </p:custDataLst>
          </p:nvPr>
        </p:nvSpPr>
        <p:spPr>
          <a:xfrm>
            <a:off x="4485640" y="3178810"/>
            <a:ext cx="7131050" cy="1014730"/>
          </a:xfrm>
          <a:prstGeom prst="rect">
            <a:avLst/>
          </a:prstGeom>
          <a:noFill/>
          <a:ln w="9525">
            <a:noFill/>
          </a:ln>
        </p:spPr>
        <p:txBody>
          <a:bodyPr wrap="square">
            <a:spAutoFit/>
          </a:bodyPr>
          <a:lstStyle/>
          <a:p>
            <a:pPr>
              <a:lnSpc>
                <a:spcPct val="125000"/>
              </a:lnSpc>
              <a:spcBef>
                <a:spcPct val="50000"/>
              </a:spcBef>
            </a:pPr>
            <a:r>
              <a:rPr lang="zh-CN" altLang="en-US" sz="2400" b="1">
                <a:latin typeface="楷体" panose="02010609060101010101" charset="-122"/>
                <a:ea typeface="楷体" panose="02010609060101010101" charset="-122"/>
              </a:rPr>
              <a:t>同一直线上，方向相同的两个力的合力，大小</a:t>
            </a:r>
            <a:r>
              <a:rPr lang="zh-CN" altLang="en-US" sz="2400" b="1">
                <a:latin typeface="楷体" panose="02010609060101010101" charset="-122"/>
                <a:ea typeface="楷体" panose="02010609060101010101" charset="-122"/>
                <a:cs typeface="楷体" panose="02010609060101010101" charset="-122"/>
                <a:sym typeface="+mn-ea"/>
              </a:rPr>
              <a:t>等于</a:t>
            </a:r>
            <a:r>
              <a:rPr lang="zh-CN" altLang="en-US" sz="2400" b="1">
                <a:latin typeface="楷体" panose="02010609060101010101" charset="-122"/>
                <a:ea typeface="楷体" panose="02010609060101010101" charset="-122"/>
              </a:rPr>
              <a:t>这两个力的</a:t>
            </a:r>
            <a:r>
              <a:rPr lang="en-US" sz="2400" b="1">
                <a:latin typeface="楷体" panose="02010609060101010101" charset="-122"/>
                <a:ea typeface="楷体" panose="02010609060101010101" charset="-122"/>
                <a:cs typeface="楷体" panose="02010609060101010101" charset="-122"/>
                <a:sym typeface="+mn-ea"/>
              </a:rPr>
              <a:t>________</a:t>
            </a:r>
            <a:r>
              <a:rPr lang="zh-CN" altLang="en-US" sz="2400" b="1">
                <a:latin typeface="楷体" panose="02010609060101010101" charset="-122"/>
                <a:ea typeface="楷体" panose="02010609060101010101" charset="-122"/>
              </a:rPr>
              <a:t>，方向跟这两个力的方向</a:t>
            </a:r>
            <a:r>
              <a:rPr lang="en-US" sz="2400" b="1">
                <a:latin typeface="楷体" panose="02010609060101010101" charset="-122"/>
                <a:ea typeface="楷体" panose="02010609060101010101" charset="-122"/>
                <a:cs typeface="楷体" panose="02010609060101010101" charset="-122"/>
                <a:sym typeface="+mn-ea"/>
              </a:rPr>
              <a:t>_____</a:t>
            </a:r>
            <a:r>
              <a:rPr lang="en-US" altLang="zh-CN" sz="2400" b="1">
                <a:latin typeface="楷体" panose="02010609060101010101" charset="-122"/>
                <a:ea typeface="楷体" panose="02010609060101010101" charset="-122"/>
              </a:rPr>
              <a:t>.</a:t>
            </a:r>
            <a:endParaRPr lang="en-US" altLang="zh-CN" sz="2400" b="1">
              <a:latin typeface="楷体" panose="02010609060101010101" charset="-122"/>
              <a:ea typeface="楷体" panose="02010609060101010101" charset="-122"/>
            </a:endParaRPr>
          </a:p>
        </p:txBody>
      </p:sp>
      <p:sp>
        <p:nvSpPr>
          <p:cNvPr id="22540" name="Text Box 11" title=""/>
          <p:cNvSpPr txBox="1"/>
          <p:nvPr>
            <p:custDataLst>
              <p:tags r:id="rId5"/>
            </p:custDataLst>
          </p:nvPr>
        </p:nvSpPr>
        <p:spPr>
          <a:xfrm>
            <a:off x="4485640" y="4814570"/>
            <a:ext cx="7265035" cy="1014730"/>
          </a:xfrm>
          <a:prstGeom prst="rect">
            <a:avLst/>
          </a:prstGeom>
          <a:noFill/>
          <a:ln w="9525">
            <a:noFill/>
          </a:ln>
        </p:spPr>
        <p:txBody>
          <a:bodyPr wrap="square">
            <a:spAutoFit/>
          </a:bodyPr>
          <a:lstStyle/>
          <a:p>
            <a:pPr>
              <a:lnSpc>
                <a:spcPct val="125000"/>
              </a:lnSpc>
              <a:spcBef>
                <a:spcPct val="50000"/>
              </a:spcBef>
            </a:pPr>
            <a:r>
              <a:rPr lang="zh-CN" altLang="en-US" sz="2400" b="1">
                <a:latin typeface="楷体" panose="02010609060101010101" charset="-122"/>
                <a:ea typeface="楷体" panose="02010609060101010101" charset="-122"/>
              </a:rPr>
              <a:t>同一直线</a:t>
            </a:r>
            <a:r>
              <a:rPr lang="zh-CN" altLang="en-US" sz="2400" b="1">
                <a:latin typeface="楷体" panose="02010609060101010101" charset="-122"/>
                <a:ea typeface="楷体" panose="02010609060101010101" charset="-122"/>
                <a:sym typeface="+mn-ea"/>
              </a:rPr>
              <a:t>上，</a:t>
            </a:r>
            <a:r>
              <a:rPr lang="zh-CN" altLang="en-US" sz="2400" b="1">
                <a:latin typeface="楷体" panose="02010609060101010101" charset="-122"/>
                <a:ea typeface="楷体" panose="02010609060101010101" charset="-122"/>
              </a:rPr>
              <a:t>方向相反的两个力的合力，大小等于这两个力的</a:t>
            </a:r>
            <a:r>
              <a:rPr lang="en-US" sz="2400" b="1">
                <a:latin typeface="楷体" panose="02010609060101010101" charset="-122"/>
                <a:ea typeface="楷体" panose="02010609060101010101" charset="-122"/>
                <a:cs typeface="楷体" panose="02010609060101010101" charset="-122"/>
                <a:sym typeface="+mn-ea"/>
              </a:rPr>
              <a:t>________</a:t>
            </a:r>
            <a:r>
              <a:rPr lang="zh-CN" altLang="en-US" sz="2400" b="1">
                <a:latin typeface="楷体" panose="02010609060101010101" charset="-122"/>
                <a:ea typeface="楷体" panose="02010609060101010101" charset="-122"/>
              </a:rPr>
              <a:t>，方向与</a:t>
            </a:r>
            <a:r>
              <a:rPr lang="en-US" sz="2400" b="1">
                <a:latin typeface="楷体" panose="02010609060101010101" charset="-122"/>
                <a:ea typeface="楷体" panose="02010609060101010101" charset="-122"/>
                <a:cs typeface="楷体" panose="02010609060101010101" charset="-122"/>
                <a:sym typeface="+mn-ea"/>
              </a:rPr>
              <a:t>__________</a:t>
            </a:r>
            <a:r>
              <a:rPr lang="zh-CN" altLang="en-US" sz="2400" b="1">
                <a:latin typeface="楷体" panose="02010609060101010101" charset="-122"/>
                <a:ea typeface="楷体" panose="02010609060101010101" charset="-122"/>
              </a:rPr>
              <a:t>的方向相同</a:t>
            </a:r>
            <a:r>
              <a:rPr lang="en-US" altLang="zh-CN" sz="2400" b="1">
                <a:latin typeface="楷体" panose="02010609060101010101" charset="-122"/>
                <a:ea typeface="楷体" panose="02010609060101010101" charset="-122"/>
              </a:rPr>
              <a:t>.</a:t>
            </a:r>
            <a:endParaRPr lang="en-US" altLang="zh-CN" sz="2400" b="1">
              <a:latin typeface="楷体" panose="02010609060101010101" charset="-122"/>
              <a:ea typeface="楷体" panose="02010609060101010101" charset="-122"/>
            </a:endParaRPr>
          </a:p>
        </p:txBody>
      </p:sp>
      <p:sp>
        <p:nvSpPr>
          <p:cNvPr id="22541" name="Text Box 5" title=""/>
          <p:cNvSpPr txBox="1"/>
          <p:nvPr>
            <p:custDataLst>
              <p:tags r:id="rId6"/>
            </p:custDataLst>
          </p:nvPr>
        </p:nvSpPr>
        <p:spPr>
          <a:xfrm>
            <a:off x="5116195" y="4144010"/>
            <a:ext cx="2452370" cy="515620"/>
          </a:xfrm>
          <a:prstGeom prst="rect">
            <a:avLst/>
          </a:prstGeom>
          <a:noFill/>
          <a:ln w="9525">
            <a:noFill/>
          </a:ln>
        </p:spPr>
        <p:txBody>
          <a:bodyPr wrap="square">
            <a:spAutoFit/>
          </a:bodyPr>
          <a:lstStyle/>
          <a:p>
            <a:pPr>
              <a:lnSpc>
                <a:spcPct val="115000"/>
              </a:lnSpc>
              <a:spcBef>
                <a:spcPct val="50000"/>
              </a:spcBef>
            </a:pPr>
            <a:r>
              <a:rPr lang="zh-CN" altLang="en-US" sz="2400" b="1">
                <a:latin typeface="Times New Roman" panose="02020603050405020304" charset="0"/>
                <a:ea typeface="楷体" panose="02010609060101010101" charset="-122"/>
                <a:cs typeface="Times New Roman" panose="02020603050405020304" charset="0"/>
              </a:rPr>
              <a:t>即</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a:latin typeface="Times New Roman" panose="02020603050405020304" charset="0"/>
                <a:ea typeface="楷体" panose="02010609060101010101" charset="-122"/>
                <a:cs typeface="Times New Roman" panose="02020603050405020304" charset="0"/>
              </a:rPr>
              <a:t>= </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baseline="-18000">
                <a:latin typeface="Times New Roman" panose="02020603050405020304" charset="0"/>
                <a:ea typeface="楷体" panose="02010609060101010101" charset="-122"/>
                <a:cs typeface="Times New Roman" panose="02020603050405020304" charset="0"/>
              </a:rPr>
              <a:t>1</a:t>
            </a:r>
            <a:r>
              <a:rPr lang="en-US" altLang="zh-CN" sz="2400" b="1">
                <a:latin typeface="Times New Roman" panose="02020603050405020304" charset="0"/>
                <a:ea typeface="楷体" panose="02010609060101010101" charset="-122"/>
                <a:cs typeface="Times New Roman" panose="02020603050405020304" charset="0"/>
              </a:rPr>
              <a:t> </a:t>
            </a:r>
            <a:r>
              <a:rPr lang="en-US" sz="2400" b="1">
                <a:latin typeface="楷体" panose="02010609060101010101" charset="-122"/>
                <a:ea typeface="楷体" panose="02010609060101010101" charset="-122"/>
                <a:cs typeface="楷体" panose="02010609060101010101" charset="-122"/>
                <a:sym typeface="+mn-ea"/>
              </a:rPr>
              <a:t>___</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baseline="-18000">
                <a:latin typeface="Times New Roman" panose="02020603050405020304" charset="0"/>
                <a:ea typeface="楷体" panose="02010609060101010101" charset="-122"/>
                <a:cs typeface="Times New Roman" panose="02020603050405020304" charset="0"/>
              </a:rPr>
              <a:t>2</a:t>
            </a:r>
            <a:endParaRPr lang="en-US" altLang="zh-CN" sz="2400" b="1" baseline="-18000">
              <a:latin typeface="Times New Roman" panose="02020603050405020304" charset="0"/>
              <a:ea typeface="楷体" panose="02010609060101010101" charset="-122"/>
              <a:cs typeface="Times New Roman" panose="02020603050405020304" charset="0"/>
            </a:endParaRPr>
          </a:p>
        </p:txBody>
      </p:sp>
      <p:sp>
        <p:nvSpPr>
          <p:cNvPr id="22542" name="Text Box 5" title=""/>
          <p:cNvSpPr txBox="1"/>
          <p:nvPr/>
        </p:nvSpPr>
        <p:spPr>
          <a:xfrm>
            <a:off x="5116195" y="5754370"/>
            <a:ext cx="3376930" cy="515620"/>
          </a:xfrm>
          <a:prstGeom prst="rect">
            <a:avLst/>
          </a:prstGeom>
          <a:noFill/>
          <a:ln w="9525">
            <a:noFill/>
          </a:ln>
        </p:spPr>
        <p:txBody>
          <a:bodyPr wrap="square">
            <a:spAutoFit/>
          </a:bodyPr>
          <a:lstStyle/>
          <a:p>
            <a:pPr>
              <a:lnSpc>
                <a:spcPct val="115000"/>
              </a:lnSpc>
              <a:spcBef>
                <a:spcPct val="50000"/>
              </a:spcBef>
            </a:pPr>
            <a:r>
              <a:rPr lang="zh-CN" altLang="en-US" sz="2400" b="1">
                <a:latin typeface="Times New Roman" panose="02020603050405020304" charset="0"/>
                <a:ea typeface="楷体" panose="02010609060101010101" charset="-122"/>
                <a:cs typeface="Times New Roman" panose="02020603050405020304" charset="0"/>
                <a:sym typeface="+mn-ea"/>
              </a:rPr>
              <a:t>即</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a:latin typeface="Times New Roman" panose="02020603050405020304" charset="0"/>
                <a:ea typeface="楷体" panose="02010609060101010101" charset="-122"/>
                <a:cs typeface="Times New Roman" panose="02020603050405020304" charset="0"/>
              </a:rPr>
              <a:t>= </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baseline="-18000">
                <a:latin typeface="Times New Roman" panose="02020603050405020304" charset="0"/>
                <a:ea typeface="楷体" panose="02010609060101010101" charset="-122"/>
                <a:cs typeface="Times New Roman" panose="02020603050405020304" charset="0"/>
              </a:rPr>
              <a:t>1</a:t>
            </a:r>
            <a:r>
              <a:rPr lang="en-US" sz="2400" b="1">
                <a:latin typeface="楷体" panose="02010609060101010101" charset="-122"/>
                <a:ea typeface="楷体" panose="02010609060101010101" charset="-122"/>
                <a:cs typeface="楷体" panose="02010609060101010101" charset="-122"/>
                <a:sym typeface="+mn-ea"/>
              </a:rPr>
              <a:t>___</a:t>
            </a:r>
            <a:r>
              <a:rPr lang="en-US" altLang="zh-CN" sz="2400" b="1" i="1">
                <a:latin typeface="Times New Roman" panose="02020603050405020304" charset="0"/>
                <a:ea typeface="楷体" panose="02010609060101010101" charset="-122"/>
                <a:cs typeface="Times New Roman" panose="02020603050405020304" charset="0"/>
              </a:rPr>
              <a:t>F</a:t>
            </a:r>
            <a:r>
              <a:rPr lang="en-US" altLang="zh-CN" sz="2400" b="1" baseline="-18000">
                <a:latin typeface="Times New Roman" panose="02020603050405020304" charset="0"/>
                <a:ea typeface="楷体" panose="02010609060101010101" charset="-122"/>
                <a:cs typeface="Times New Roman" panose="02020603050405020304" charset="0"/>
              </a:rPr>
              <a:t>2</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i="1">
                <a:latin typeface="Times New Roman" panose="02020603050405020304" charset="0"/>
                <a:ea typeface="楷体" panose="02010609060101010101" charset="-122"/>
                <a:cs typeface="Times New Roman" panose="02020603050405020304" charset="0"/>
                <a:sym typeface="+mn-ea"/>
              </a:rPr>
              <a:t>F</a:t>
            </a:r>
            <a:r>
              <a:rPr lang="en-US" altLang="zh-CN" sz="2400" b="1" baseline="-18000">
                <a:latin typeface="Times New Roman" panose="02020603050405020304" charset="0"/>
                <a:ea typeface="楷体" panose="02010609060101010101" charset="-122"/>
                <a:cs typeface="Times New Roman" panose="02020603050405020304" charset="0"/>
                <a:sym typeface="+mn-ea"/>
              </a:rPr>
              <a:t>1</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i="1">
                <a:latin typeface="Times New Roman" panose="02020603050405020304" charset="0"/>
                <a:ea typeface="楷体" panose="02010609060101010101" charset="-122"/>
                <a:cs typeface="Times New Roman" panose="02020603050405020304" charset="0"/>
                <a:sym typeface="+mn-ea"/>
              </a:rPr>
              <a:t>F</a:t>
            </a:r>
            <a:r>
              <a:rPr lang="en-US" altLang="zh-CN" sz="2400" b="1" baseline="-18000">
                <a:latin typeface="Times New Roman" panose="02020603050405020304" charset="0"/>
                <a:ea typeface="楷体" panose="02010609060101010101" charset="-122"/>
                <a:cs typeface="Times New Roman" panose="02020603050405020304" charset="0"/>
                <a:sym typeface="+mn-ea"/>
              </a:rPr>
              <a:t>2</a:t>
            </a:r>
            <a:r>
              <a:rPr lang="en-US" altLang="zh-CN" sz="2400" b="1">
                <a:latin typeface="楷体" panose="02010609060101010101" charset="-122"/>
                <a:ea typeface="楷体" panose="02010609060101010101" charset="-122"/>
                <a:cs typeface="楷体" panose="02010609060101010101" charset="-122"/>
                <a:sym typeface="+mn-ea"/>
              </a:rPr>
              <a:t>)</a:t>
            </a:r>
            <a:endParaRPr lang="en-US" altLang="zh-CN" sz="2400" b="1" baseline="-18000">
              <a:latin typeface="Times New Roman" panose="02020603050405020304" charset="0"/>
              <a:ea typeface="楷体" panose="02010609060101010101" charset="-122"/>
              <a:cs typeface="Times New Roman" panose="02020603050405020304" charset="0"/>
            </a:endParaRPr>
          </a:p>
        </p:txBody>
      </p:sp>
      <p:sp>
        <p:nvSpPr>
          <p:cNvPr id="4" name="左大括号 3" title=""/>
          <p:cNvSpPr/>
          <p:nvPr/>
        </p:nvSpPr>
        <p:spPr>
          <a:xfrm>
            <a:off x="2179955" y="2195195"/>
            <a:ext cx="153670" cy="2722880"/>
          </a:xfrm>
          <a:prstGeom prst="leftBrace">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2" name="文本框 1" title=""/>
          <p:cNvSpPr txBox="1"/>
          <p:nvPr/>
        </p:nvSpPr>
        <p:spPr>
          <a:xfrm>
            <a:off x="5048250" y="2661920"/>
            <a:ext cx="6819900" cy="570865"/>
          </a:xfrm>
          <a:prstGeom prst="rect">
            <a:avLst/>
          </a:prstGeom>
          <a:noFill/>
        </p:spPr>
        <p:txBody>
          <a:bodyPr wrap="square" rtlCol="0" anchor="t">
            <a:spAutoFit/>
          </a:bodyPr>
          <a:lstStyle/>
          <a:p>
            <a:pPr lvl="0" algn="l">
              <a:lnSpc>
                <a:spcPct val="130000"/>
              </a:lnSpc>
              <a:buClrTx/>
              <a:buSzTx/>
              <a:buFontTx/>
            </a:pPr>
            <a:r>
              <a:rPr sz="2400" b="1">
                <a:solidFill>
                  <a:schemeClr val="tx1"/>
                </a:solidFill>
                <a:latin typeface="楷体" panose="02010609060101010101" charset="-122"/>
                <a:ea typeface="楷体" panose="02010609060101010101" charset="-122"/>
                <a:cs typeface="楷体" panose="02010609060101010101" charset="-122"/>
                <a:sym typeface="+mn-ea"/>
              </a:rPr>
              <a:t>求几个力</a:t>
            </a:r>
            <a:r>
              <a:rPr lang="zh-CN" sz="2400" b="1">
                <a:solidFill>
                  <a:schemeClr val="tx1"/>
                </a:solidFill>
                <a:latin typeface="楷体" panose="02010609060101010101" charset="-122"/>
                <a:ea typeface="楷体" panose="02010609060101010101" charset="-122"/>
                <a:cs typeface="楷体" panose="02010609060101010101" charset="-122"/>
                <a:sym typeface="+mn-ea"/>
              </a:rPr>
              <a:t>的</a:t>
            </a:r>
            <a:r>
              <a:rPr lang="en-US" sz="2400" b="1">
                <a:solidFill>
                  <a:schemeClr val="tx1"/>
                </a:solidFill>
                <a:latin typeface="楷体" panose="02010609060101010101" charset="-122"/>
                <a:ea typeface="楷体" panose="02010609060101010101" charset="-122"/>
                <a:cs typeface="楷体" panose="02010609060101010101" charset="-122"/>
                <a:sym typeface="+mn-ea"/>
              </a:rPr>
              <a:t>____</a:t>
            </a:r>
            <a:r>
              <a:rPr sz="2400" b="1">
                <a:solidFill>
                  <a:schemeClr val="tx1"/>
                </a:solidFill>
                <a:latin typeface="楷体" panose="02010609060101010101" charset="-122"/>
                <a:ea typeface="楷体" panose="02010609060101010101" charset="-122"/>
                <a:cs typeface="楷体" panose="02010609060101010101" charset="-122"/>
                <a:sym typeface="+mn-ea"/>
              </a:rPr>
              <a:t>过程</a:t>
            </a:r>
            <a:r>
              <a:rPr sz="2400" b="1">
                <a:latin typeface="楷体" panose="02010609060101010101" charset="-122"/>
                <a:ea typeface="楷体" panose="02010609060101010101" charset="-122"/>
                <a:cs typeface="楷体" panose="02010609060101010101" charset="-122"/>
                <a:sym typeface="+mn-ea"/>
              </a:rPr>
              <a:t>叫</a:t>
            </a:r>
            <a:r>
              <a:rPr lang="zh-CN" sz="2400" b="1">
                <a:latin typeface="楷体" panose="02010609060101010101" charset="-122"/>
                <a:ea typeface="楷体" panose="02010609060101010101" charset="-122"/>
                <a:cs typeface="楷体" panose="02010609060101010101" charset="-122"/>
                <a:sym typeface="+mn-ea"/>
              </a:rPr>
              <a:t>做</a:t>
            </a:r>
            <a:r>
              <a:rPr sz="2400" b="1">
                <a:solidFill>
                  <a:schemeClr val="tx1"/>
                </a:solidFill>
                <a:latin typeface="楷体" panose="02010609060101010101" charset="-122"/>
                <a:ea typeface="楷体" panose="02010609060101010101" charset="-122"/>
                <a:cs typeface="楷体" panose="02010609060101010101" charset="-122"/>
                <a:sym typeface="+mn-ea"/>
              </a:rPr>
              <a:t>力的合成</a:t>
            </a:r>
            <a:r>
              <a:rPr lang="en-US" sz="2400" b="1">
                <a:latin typeface="楷体" panose="02010609060101010101" charset="-122"/>
                <a:ea typeface="楷体" panose="02010609060101010101" charset="-122"/>
                <a:cs typeface="楷体" panose="02010609060101010101" charset="-122"/>
                <a:sym typeface="+mn-ea"/>
              </a:rPr>
              <a:t>.</a:t>
            </a:r>
            <a:endParaRPr lang="en-US" altLang="en-US" sz="2400" b="1">
              <a:latin typeface="楷体" panose="02010609060101010101" charset="-122"/>
              <a:ea typeface="楷体" panose="02010609060101010101" charset="-122"/>
              <a:cs typeface="楷体" panose="02010609060101010101" charset="-122"/>
              <a:sym typeface="+mn-ea"/>
            </a:endParaRPr>
          </a:p>
        </p:txBody>
      </p:sp>
      <p:sp>
        <p:nvSpPr>
          <p:cNvPr id="6" name="文本框 2" title=""/>
          <p:cNvSpPr txBox="1"/>
          <p:nvPr/>
        </p:nvSpPr>
        <p:spPr>
          <a:xfrm>
            <a:off x="3524250" y="2743835"/>
            <a:ext cx="1562735" cy="460375"/>
          </a:xfrm>
          <a:prstGeom prst="rect">
            <a:avLst/>
          </a:prstGeom>
          <a:noFill/>
          <a:ln w="9525">
            <a:noFill/>
          </a:ln>
        </p:spPr>
        <p:txBody>
          <a:bodyPr wrap="square">
            <a:spAutoFit/>
          </a:bodyPr>
          <a:lstStyle/>
          <a:p>
            <a:pPr algn="ctr"/>
            <a:r>
              <a:rPr lang="zh-CN" altLang="en-US" sz="2400" b="1">
                <a:latin typeface="楷体" panose="02010609060101010101" charset="-122"/>
                <a:ea typeface="楷体" panose="02010609060101010101" charset="-122"/>
              </a:rPr>
              <a:t>力的合成：</a:t>
            </a:r>
            <a:endParaRPr lang="zh-CN" altLang="en-US" sz="2400" b="1">
              <a:latin typeface="楷体" panose="02010609060101010101" charset="-122"/>
              <a:ea typeface="楷体" panose="02010609060101010101" charset="-122"/>
            </a:endParaRPr>
          </a:p>
        </p:txBody>
      </p:sp>
      <p:sp>
        <p:nvSpPr>
          <p:cNvPr id="7" name="左大括号 6" title=""/>
          <p:cNvSpPr/>
          <p:nvPr/>
        </p:nvSpPr>
        <p:spPr>
          <a:xfrm>
            <a:off x="4393565" y="3397885"/>
            <a:ext cx="82550" cy="2799080"/>
          </a:xfrm>
          <a:prstGeom prst="leftBrace">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8" name="文本框 7" title=""/>
          <p:cNvSpPr txBox="1"/>
          <p:nvPr/>
        </p:nvSpPr>
        <p:spPr>
          <a:xfrm>
            <a:off x="4758055" y="1775460"/>
            <a:ext cx="819150" cy="460375"/>
          </a:xfrm>
          <a:prstGeom prst="rect">
            <a:avLst/>
          </a:prstGeom>
          <a:noFill/>
        </p:spPr>
        <p:txBody>
          <a:bodyPr wrap="square" rtlCol="0" anchor="t">
            <a:spAutoFit/>
          </a:bodyPr>
          <a:lstStyle/>
          <a:p>
            <a:r>
              <a:rPr sz="2400" b="1">
                <a:solidFill>
                  <a:srgbClr val="FF0000"/>
                </a:solidFill>
                <a:latin typeface="楷体" panose="02010609060101010101" charset="-122"/>
                <a:ea typeface="楷体" panose="02010609060101010101" charset="-122"/>
                <a:cs typeface="楷体" panose="02010609060101010101" charset="-122"/>
                <a:sym typeface="+mn-ea"/>
              </a:rPr>
              <a:t>相同</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grpSp>
        <p:nvGrpSpPr>
          <p:cNvPr id="16" name="组合 15" title=""/>
          <p:cNvGrpSpPr/>
          <p:nvPr/>
        </p:nvGrpSpPr>
        <p:grpSpPr>
          <a:xfrm>
            <a:off x="294640" y="810260"/>
            <a:ext cx="2301875" cy="583565"/>
            <a:chOff x="4830" y="1436"/>
            <a:chExt cx="3625" cy="919"/>
          </a:xfrm>
        </p:grpSpPr>
        <p:grpSp>
          <p:nvGrpSpPr>
            <p:cNvPr id="17" name="组合 16"/>
            <p:cNvGrpSpPr/>
            <p:nvPr/>
          </p:nvGrpSpPr>
          <p:grpSpPr>
            <a:xfrm>
              <a:off x="4830" y="1509"/>
              <a:ext cx="3412" cy="777"/>
              <a:chOff x="7140" y="1337"/>
              <a:chExt cx="3412" cy="777"/>
            </a:xfrm>
          </p:grpSpPr>
          <p:pic>
            <p:nvPicPr>
              <p:cNvPr id="18" name="图片 17"/>
              <p:cNvPicPr>
                <a:picLocks noChangeAspect="1"/>
              </p:cNvPicPr>
              <p:nvPr>
                <p:custDataLst>
                  <p:tags r:id="rId8"/>
                </p:custDataLst>
              </p:nvPr>
            </p:nvPicPr>
            <p:blipFill>
              <a:blip r:embed="rId7"/>
              <a:srcRect t="-5020" r="85155"/>
              <a:stretch>
                <a:fillRect/>
              </a:stretch>
            </p:blipFill>
            <p:spPr>
              <a:xfrm>
                <a:off x="7140" y="1337"/>
                <a:ext cx="787" cy="777"/>
              </a:xfrm>
              <a:prstGeom prst="rect">
                <a:avLst/>
              </a:prstGeom>
            </p:spPr>
          </p:pic>
          <p:cxnSp>
            <p:nvCxnSpPr>
              <p:cNvPr id="19" name="直接连接符 18"/>
              <p:cNvCxnSpPr/>
              <p:nvPr>
                <p:custDataLst>
                  <p:tags r:id="rId9"/>
                </p:custDataLst>
              </p:nvPr>
            </p:nvCxnSpPr>
            <p:spPr>
              <a:xfrm>
                <a:off x="7264" y="2095"/>
                <a:ext cx="3288"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20" name="文本框 5"/>
            <p:cNvSpPr txBox="1"/>
            <p:nvPr>
              <p:custDataLst>
                <p:tags r:id="rId10"/>
              </p:custDataLst>
            </p:nvPr>
          </p:nvSpPr>
          <p:spPr>
            <a:xfrm>
              <a:off x="5178" y="1436"/>
              <a:ext cx="3277" cy="919"/>
            </a:xfrm>
            <a:prstGeom prst="rect">
              <a:avLst/>
            </a:prstGeom>
            <a:noFill/>
            <a:ln w="9525">
              <a:noFill/>
            </a:ln>
          </p:spPr>
          <p:txBody>
            <a:bodyPr wrap="square" anchor="t" anchorCtr="0">
              <a:spAutoFit/>
            </a:bodyPr>
            <a:lstStyle/>
            <a:p>
              <a:pPr lvl="0" algn="l">
                <a:buClrTx/>
                <a:buSzTx/>
                <a:buFontTx/>
              </a:pPr>
              <a:r>
                <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rPr>
                <a:t> 课堂小结</a:t>
              </a:r>
              <a:endPar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sp>
        <p:nvSpPr>
          <p:cNvPr id="10" name="文本框 9" title=""/>
          <p:cNvSpPr txBox="1"/>
          <p:nvPr/>
        </p:nvSpPr>
        <p:spPr>
          <a:xfrm>
            <a:off x="6558915" y="2734945"/>
            <a:ext cx="819150" cy="46037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合力</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1" name="文本框 10" title=""/>
          <p:cNvSpPr txBox="1"/>
          <p:nvPr/>
        </p:nvSpPr>
        <p:spPr>
          <a:xfrm>
            <a:off x="6002655" y="3696335"/>
            <a:ext cx="1447800" cy="460375"/>
          </a:xfrm>
          <a:prstGeom prst="rect">
            <a:avLst/>
          </a:prstGeom>
          <a:noFill/>
        </p:spPr>
        <p:txBody>
          <a:bodyPr wrap="square" rtlCol="0" anchor="t">
            <a:spAutoFit/>
          </a:bodyPr>
          <a:lstStyle/>
          <a:p>
            <a:r>
              <a:rPr lang="zh-CN" sz="2400" b="1">
                <a:solidFill>
                  <a:srgbClr val="FF0000"/>
                </a:solidFill>
                <a:latin typeface="楷体" panose="02010609060101010101" charset="-122"/>
                <a:ea typeface="楷体" panose="02010609060101010101" charset="-122"/>
                <a:cs typeface="楷体" panose="02010609060101010101" charset="-122"/>
                <a:sym typeface="+mn-ea"/>
              </a:rPr>
              <a:t>大小之和</a:t>
            </a:r>
            <a:endParaRPr 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2" name="文本框 11" title=""/>
          <p:cNvSpPr txBox="1"/>
          <p:nvPr/>
        </p:nvSpPr>
        <p:spPr>
          <a:xfrm>
            <a:off x="10671810" y="3683635"/>
            <a:ext cx="819150" cy="46037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相同</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3" name="文本框 12" title=""/>
          <p:cNvSpPr txBox="1"/>
          <p:nvPr/>
        </p:nvSpPr>
        <p:spPr>
          <a:xfrm>
            <a:off x="6399530" y="4197985"/>
            <a:ext cx="495300" cy="460375"/>
          </a:xfrm>
          <a:prstGeom prst="rect">
            <a:avLst/>
          </a:prstGeom>
          <a:noFill/>
        </p:spPr>
        <p:txBody>
          <a:bodyPr wrap="square" rtlCol="0" anchor="t">
            <a:spAutoFit/>
          </a:bodyPr>
          <a:lstStyle/>
          <a:p>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4" name="文本框 13" title=""/>
          <p:cNvSpPr txBox="1"/>
          <p:nvPr/>
        </p:nvSpPr>
        <p:spPr>
          <a:xfrm>
            <a:off x="5715000" y="5325745"/>
            <a:ext cx="1468120" cy="46037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大小之差</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5" name="文本框 14" title=""/>
          <p:cNvSpPr txBox="1"/>
          <p:nvPr/>
        </p:nvSpPr>
        <p:spPr>
          <a:xfrm>
            <a:off x="8366760" y="5325745"/>
            <a:ext cx="1468120" cy="46037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较大的力</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21" name="文本框 20" title=""/>
          <p:cNvSpPr txBox="1"/>
          <p:nvPr/>
        </p:nvSpPr>
        <p:spPr>
          <a:xfrm>
            <a:off x="6330950" y="5811520"/>
            <a:ext cx="495300" cy="460375"/>
          </a:xfrm>
          <a:prstGeom prst="rect">
            <a:avLst/>
          </a:prstGeom>
          <a:noFill/>
        </p:spPr>
        <p:txBody>
          <a:bodyPr wrap="square" rtlCol="0" anchor="t">
            <a:spAutoFit/>
          </a:bodyPr>
          <a:lstStyle/>
          <a:p>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3" name="文本框 2" title=""/>
          <p:cNvSpPr txBox="1"/>
          <p:nvPr/>
        </p:nvSpPr>
        <p:spPr>
          <a:xfrm>
            <a:off x="2379980" y="1771650"/>
            <a:ext cx="869950" cy="829945"/>
          </a:xfrm>
          <a:prstGeom prst="rect">
            <a:avLst/>
          </a:prstGeom>
          <a:solidFill>
            <a:srgbClr val="CBEAC0"/>
          </a:solidFill>
          <a:ln w="9525">
            <a:noFill/>
          </a:ln>
        </p:spPr>
        <p:txBody>
          <a:bodyPr wrap="square">
            <a:spAutoFit/>
          </a:bodyPr>
          <a:lstStyle/>
          <a:p>
            <a:pPr lvl="0" algn="ctr">
              <a:buClrTx/>
              <a:buSzTx/>
              <a:buFontTx/>
            </a:pPr>
            <a:r>
              <a:rPr lang="zh-CN" altLang="en-US" sz="2400" b="1">
                <a:latin typeface="楷体" panose="02010609060101010101" charset="-122"/>
                <a:ea typeface="楷体" panose="02010609060101010101" charset="-122"/>
                <a:sym typeface="+mn-ea"/>
              </a:rPr>
              <a:t>力的</a:t>
            </a:r>
            <a:endParaRPr lang="zh-CN" altLang="en-US" sz="2400" b="1">
              <a:latin typeface="楷体" panose="02010609060101010101" charset="-122"/>
              <a:ea typeface="楷体" panose="02010609060101010101" charset="-122"/>
              <a:sym typeface="+mn-ea"/>
            </a:endParaRPr>
          </a:p>
          <a:p>
            <a:pPr lvl="0" algn="ctr">
              <a:buClrTx/>
              <a:buSzTx/>
              <a:buFontTx/>
            </a:pPr>
            <a:r>
              <a:rPr lang="zh-CN" altLang="en-US" sz="2400" b="1">
                <a:latin typeface="楷体" panose="02010609060101010101" charset="-122"/>
                <a:ea typeface="楷体" panose="02010609060101010101" charset="-122"/>
                <a:sym typeface="+mn-ea"/>
              </a:rPr>
              <a:t>合成</a:t>
            </a:r>
            <a:endParaRPr lang="zh-CN" altLang="en-US" sz="2400" b="1">
              <a:latin typeface="楷体" panose="02010609060101010101" charset="-122"/>
              <a:ea typeface="楷体" panose="02010609060101010101" charset="-122"/>
              <a:sym typeface="+mn-ea"/>
            </a:endParaRPr>
          </a:p>
        </p:txBody>
      </p:sp>
      <p:sp>
        <p:nvSpPr>
          <p:cNvPr id="5" name="左大括号 4" title=""/>
          <p:cNvSpPr/>
          <p:nvPr/>
        </p:nvSpPr>
        <p:spPr>
          <a:xfrm>
            <a:off x="3405505" y="1393825"/>
            <a:ext cx="118745" cy="1793875"/>
          </a:xfrm>
          <a:prstGeom prst="leftBrace">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9" name="文本框 2" title=""/>
          <p:cNvSpPr txBox="1"/>
          <p:nvPr/>
        </p:nvSpPr>
        <p:spPr>
          <a:xfrm>
            <a:off x="3524250" y="2289175"/>
            <a:ext cx="996315" cy="460375"/>
          </a:xfrm>
          <a:prstGeom prst="rect">
            <a:avLst/>
          </a:prstGeom>
          <a:noFill/>
          <a:ln w="9525">
            <a:noFill/>
          </a:ln>
        </p:spPr>
        <p:txBody>
          <a:bodyPr wrap="square">
            <a:spAutoFit/>
          </a:bodyPr>
          <a:lstStyle/>
          <a:p>
            <a:pPr algn="ctr"/>
            <a:r>
              <a:rPr lang="zh-CN" altLang="en-US" sz="2400" b="1">
                <a:latin typeface="楷体" panose="02010609060101010101" charset="-122"/>
                <a:ea typeface="楷体" panose="02010609060101010101" charset="-122"/>
              </a:rPr>
              <a:t>分力：</a:t>
            </a:r>
            <a:endParaRPr lang="zh-CN" altLang="en-US" sz="2400" b="1">
              <a:latin typeface="楷体" panose="02010609060101010101" charset="-122"/>
              <a:ea typeface="楷体" panose="02010609060101010101" charset="-122"/>
            </a:endParaRPr>
          </a:p>
        </p:txBody>
      </p:sp>
      <p:sp>
        <p:nvSpPr>
          <p:cNvPr id="22" name="文本框 21" title=""/>
          <p:cNvSpPr txBox="1"/>
          <p:nvPr/>
        </p:nvSpPr>
        <p:spPr>
          <a:xfrm>
            <a:off x="4283710" y="2194560"/>
            <a:ext cx="6819900" cy="570865"/>
          </a:xfrm>
          <a:prstGeom prst="rect">
            <a:avLst/>
          </a:prstGeom>
          <a:noFill/>
        </p:spPr>
        <p:txBody>
          <a:bodyPr wrap="square" rtlCol="0" anchor="t">
            <a:spAutoFit/>
          </a:bodyPr>
          <a:lstStyle/>
          <a:p>
            <a:pPr lvl="0" algn="l">
              <a:lnSpc>
                <a:spcPct val="130000"/>
              </a:lnSpc>
              <a:buClrTx/>
              <a:buSzTx/>
              <a:buFontTx/>
            </a:pPr>
            <a:r>
              <a:rPr lang="zh-CN" sz="2400" b="1">
                <a:latin typeface="楷体" panose="02010609060101010101" charset="-122"/>
                <a:ea typeface="楷体" panose="02010609060101010101" charset="-122"/>
                <a:cs typeface="楷体" panose="02010609060101010101" charset="-122"/>
                <a:sym typeface="+mn-ea"/>
              </a:rPr>
              <a:t>组成</a:t>
            </a:r>
            <a:r>
              <a:rPr lang="en-US" altLang="zh-CN" sz="2400" b="1">
                <a:latin typeface="楷体" panose="02010609060101010101" charset="-122"/>
                <a:ea typeface="楷体" panose="02010609060101010101" charset="-122"/>
                <a:cs typeface="楷体" panose="02010609060101010101" charset="-122"/>
                <a:sym typeface="+mn-ea"/>
              </a:rPr>
              <a:t>____</a:t>
            </a:r>
            <a:r>
              <a:rPr lang="zh-CN" sz="2400" b="1">
                <a:latin typeface="楷体" panose="02010609060101010101" charset="-122"/>
                <a:ea typeface="楷体" panose="02010609060101010101" charset="-122"/>
                <a:cs typeface="楷体" panose="02010609060101010101" charset="-122"/>
                <a:sym typeface="+mn-ea"/>
              </a:rPr>
              <a:t>的每一个力</a:t>
            </a:r>
            <a:r>
              <a:rPr lang="en-US" altLang="zh-CN" sz="2400" b="1">
                <a:latin typeface="楷体" panose="02010609060101010101" charset="-122"/>
                <a:ea typeface="楷体" panose="02010609060101010101" charset="-122"/>
                <a:cs typeface="楷体" panose="02010609060101010101" charset="-122"/>
                <a:sym typeface="+mn-ea"/>
              </a:rPr>
              <a:t>.</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23" name="文本框 22" title=""/>
          <p:cNvSpPr txBox="1"/>
          <p:nvPr/>
        </p:nvSpPr>
        <p:spPr>
          <a:xfrm>
            <a:off x="4958715" y="2250440"/>
            <a:ext cx="913765" cy="46037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合力</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24" name="文本框 1" title=""/>
          <p:cNvSpPr txBox="1">
            <a:spLocks noChangeArrowheads="1"/>
          </p:cNvSpPr>
          <p:nvPr>
            <p:custDataLst>
              <p:tags r:id="rId11"/>
            </p:custDataLst>
          </p:nvPr>
        </p:nvSpPr>
        <p:spPr bwMode="auto">
          <a:xfrm>
            <a:off x="229235" y="3286760"/>
            <a:ext cx="1784350" cy="539750"/>
          </a:xfrm>
          <a:prstGeom prst="roundRect">
            <a:avLst/>
          </a:prstGeom>
          <a:solidFill>
            <a:srgbClr val="22AF49"/>
          </a:solidFill>
          <a:ln w="19050">
            <a:noFill/>
            <a:miter lim="800000"/>
          </a:ln>
        </p:spPr>
        <p:txBody>
          <a:bodyPr wrap="square">
            <a:noAutofit/>
          </a:bodyPr>
          <a:lstStyle/>
          <a:p>
            <a:pPr lvl="0" algn="ctr">
              <a:lnSpc>
                <a:spcPct val="90000"/>
              </a:lnSpc>
              <a:buClrTx/>
              <a:buSzTx/>
              <a:buFont typeface="Arial" panose="020b0604020202020204" pitchFamily="34" charset="0"/>
            </a:pPr>
            <a:r>
              <a:rPr lang="zh-CN" altLang="en-US" sz="2800" b="1">
                <a:solidFill>
                  <a:schemeClr val="bg1"/>
                </a:solidFill>
                <a:latin typeface="楷体" panose="02010609060101010101" charset="-122"/>
                <a:ea typeface="楷体" panose="02010609060101010101" charset="-122"/>
                <a:sym typeface="+mn-ea"/>
              </a:rPr>
              <a:t>力的合成</a:t>
            </a:r>
            <a:endParaRPr lang="zh-CN" altLang="en-US" sz="2800" b="1">
              <a:solidFill>
                <a:schemeClr val="bg1"/>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blinds(horizontal)">
                                      <p:cBhvr>
                                        <p:cTn id="15" dur="500"/>
                                        <p:tgtEl>
                                          <p:spTgt spid="22531"/>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538"/>
                                        </p:tgtEl>
                                        <p:attrNameLst>
                                          <p:attrName>style.visibility</p:attrName>
                                        </p:attrNameLst>
                                      </p:cBhvr>
                                      <p:to>
                                        <p:strVal val="visible"/>
                                      </p:to>
                                    </p:set>
                                    <p:animEffect transition="in" filter="blinds(horizontal)">
                                      <p:cBhvr>
                                        <p:cTn id="20" dur="500"/>
                                        <p:tgtEl>
                                          <p:spTgt spid="2253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532"/>
                                        </p:tgtEl>
                                        <p:attrNameLst>
                                          <p:attrName>style.visibility</p:attrName>
                                        </p:attrNameLst>
                                      </p:cBhvr>
                                      <p:to>
                                        <p:strVal val="visible"/>
                                      </p:to>
                                    </p:set>
                                    <p:animEffect transition="in" filter="blinds(horizontal)">
                                      <p:cBhvr>
                                        <p:cTn id="63" dur="500"/>
                                        <p:tgtEl>
                                          <p:spTgt spid="22532"/>
                                        </p:tgtEl>
                                      </p:cBhvr>
                                    </p:animEffect>
                                  </p:childTnLst>
                                </p:cTn>
                              </p:par>
                            </p:childTnLst>
                          </p:cTn>
                        </p:par>
                      </p:childTnLst>
                    </p:cTn>
                  </p:par>
                  <p:par>
                    <p:cTn id="64" fill="hold" nodeType="clickPar">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linds(horizontal)">
                                      <p:cBhvr>
                                        <p:cTn id="68" dur="500"/>
                                        <p:tgtEl>
                                          <p:spTgt spid="7"/>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2539"/>
                                        </p:tgtEl>
                                        <p:attrNameLst>
                                          <p:attrName>style.visibility</p:attrName>
                                        </p:attrNameLst>
                                      </p:cBhvr>
                                      <p:to>
                                        <p:strVal val="visible"/>
                                      </p:to>
                                    </p:set>
                                    <p:animEffect transition="in" filter="blinds(horizontal)">
                                      <p:cBhvr>
                                        <p:cTn id="73" dur="500"/>
                                        <p:tgtEl>
                                          <p:spTgt spid="22539"/>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2541"/>
                                        </p:tgtEl>
                                        <p:attrNameLst>
                                          <p:attrName>style.visibility</p:attrName>
                                        </p:attrNameLst>
                                      </p:cBhvr>
                                      <p:to>
                                        <p:strVal val="visible"/>
                                      </p:to>
                                    </p:set>
                                    <p:animEffect transition="in" filter="wipe(left)">
                                      <p:cBhvr>
                                        <p:cTn id="90" dur="500"/>
                                        <p:tgtEl>
                                          <p:spTgt spid="22541"/>
                                        </p:tgtEl>
                                      </p:cBhvr>
                                    </p:animEffect>
                                  </p:childTnLst>
                                </p:cTn>
                              </p:par>
                            </p:childTnLst>
                          </p:cTn>
                        </p:par>
                      </p:childTnLst>
                    </p:cTn>
                  </p:par>
                  <p:par>
                    <p:cTn id="91" fill="hold" nodeType="clickPar">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540"/>
                                        </p:tgtEl>
                                        <p:attrNameLst>
                                          <p:attrName>style.visibility</p:attrName>
                                        </p:attrNameLst>
                                      </p:cBhvr>
                                      <p:to>
                                        <p:strVal val="visible"/>
                                      </p:to>
                                    </p:set>
                                    <p:animEffect transition="in" filter="blinds(horizontal)">
                                      <p:cBhvr>
                                        <p:cTn id="101" dur="500"/>
                                        <p:tgtEl>
                                          <p:spTgt spid="22540"/>
                                        </p:tgtEl>
                                      </p:cBhvr>
                                    </p:animEffect>
                                  </p:childTnLst>
                                </p:cTn>
                              </p:par>
                            </p:childTnLst>
                          </p:cTn>
                        </p:par>
                      </p:childTnLst>
                    </p:cTn>
                  </p:par>
                  <p:par>
                    <p:cTn id="102" fill="hold" nodeType="clickPar">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additive="base">
                                        <p:cTn id="106" dur="500" fill="hold"/>
                                        <p:tgtEl>
                                          <p:spTgt spid="14"/>
                                        </p:tgtEl>
                                        <p:attrNameLst>
                                          <p:attrName>ppt_x</p:attrName>
                                        </p:attrNameLst>
                                      </p:cBhvr>
                                      <p:tavLst>
                                        <p:tav tm="0">
                                          <p:val>
                                            <p:strVal val="#ppt_x"/>
                                          </p:val>
                                        </p:tav>
                                        <p:tav tm="100000">
                                          <p:val>
                                            <p:strVal val="#ppt_x"/>
                                          </p:val>
                                        </p:tav>
                                      </p:tavLst>
                                    </p:anim>
                                    <p:anim calcmode="lin" valueType="num">
                                      <p:cBhvr additive="base">
                                        <p:cTn id="10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 fill="hold"/>
                                        <p:tgtEl>
                                          <p:spTgt spid="15"/>
                                        </p:tgtEl>
                                        <p:attrNameLst>
                                          <p:attrName>ppt_x</p:attrName>
                                        </p:attrNameLst>
                                      </p:cBhvr>
                                      <p:tavLst>
                                        <p:tav tm="0">
                                          <p:val>
                                            <p:strVal val="#ppt_x"/>
                                          </p:val>
                                        </p:tav>
                                        <p:tav tm="100000">
                                          <p:val>
                                            <p:strVal val="#ppt_x"/>
                                          </p:val>
                                        </p:tav>
                                      </p:tavLst>
                                    </p:anim>
                                    <p:anim calcmode="lin" valueType="num">
                                      <p:cBhvr additive="base">
                                        <p:cTn id="1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2542"/>
                                        </p:tgtEl>
                                        <p:attrNameLst>
                                          <p:attrName>style.visibility</p:attrName>
                                        </p:attrNameLst>
                                      </p:cBhvr>
                                      <p:to>
                                        <p:strVal val="visible"/>
                                      </p:to>
                                    </p:set>
                                    <p:animEffect transition="in" filter="wipe(left)">
                                      <p:cBhvr>
                                        <p:cTn id="118" dur="500"/>
                                        <p:tgtEl>
                                          <p:spTgt spid="22542"/>
                                        </p:tgtEl>
                                      </p:cBhvr>
                                    </p:animEffect>
                                  </p:childTnLst>
                                </p:cTn>
                              </p:par>
                            </p:childTnLst>
                          </p:cTn>
                        </p:par>
                      </p:childTnLst>
                    </p:cTn>
                  </p:par>
                  <p:par>
                    <p:cTn id="119" fill="hold" nodeType="clickPar">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8" grpId="0"/>
      <p:bldP spid="6" grpId="0" animBg="1"/>
      <p:bldP spid="2" grpId="0"/>
      <p:bldP spid="22532" grpId="0" animBg="1"/>
      <p:bldP spid="7" grpId="0" animBg="1"/>
      <p:bldP spid="22539" grpId="0"/>
      <p:bldP spid="22540" grpId="0"/>
      <p:bldP spid="8" grpId="0"/>
      <p:bldP spid="10" grpId="0"/>
      <p:bldP spid="11" grpId="0"/>
      <p:bldP spid="12" grpId="0"/>
      <p:bldP spid="13" grpId="0"/>
      <p:bldP spid="14" grpId="0"/>
      <p:bldP spid="15" grpId="0"/>
      <p:bldP spid="21" grpId="0"/>
      <p:bldP spid="22541" grpId="0"/>
      <p:bldP spid="22542" grpId="0"/>
      <p:bldP spid="3" grpId="0" animBg="1"/>
      <p:bldP spid="5" grpId="0" animBg="1"/>
      <p:bldP spid="9" grpId="0" animBg="1"/>
      <p:bldP spid="22" grpId="0"/>
      <p:bldP spid="2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9" name="矩形 6" title=""/>
          <p:cNvSpPr>
            <a:spLocks noChangeArrowheads="1"/>
          </p:cNvSpPr>
          <p:nvPr>
            <p:custDataLst>
              <p:tags r:id="rId2"/>
            </p:custDataLst>
          </p:nvPr>
        </p:nvSpPr>
        <p:spPr bwMode="auto">
          <a:xfrm>
            <a:off x="832485" y="1855470"/>
            <a:ext cx="1053528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1655" indent="-54165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41655" marR="0" lvl="0" indent="-541655" algn="l" defTabSz="914400" rtl="0" eaLnBrk="1" fontAlgn="base" latinLnBrk="0" hangingPunct="1">
              <a:lnSpc>
                <a:spcPct val="150000"/>
              </a:lnSpc>
              <a:spcBef>
                <a:spcPct val="0"/>
              </a:spcBef>
              <a:spcAft>
                <a:spcPct val="0"/>
              </a:spcAft>
              <a:buClrTx/>
              <a:buSzTx/>
              <a:buFontTx/>
              <a:buNone/>
              <a:defRPr/>
            </a:pPr>
            <a:r>
              <a:rPr kumimoji="0" 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1. </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关于同一直线上二力的合力，下列说法中正确的是</a:t>
            </a: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　　</a:t>
            </a: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a:t>
            </a:r>
            <a:endPar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endParaRPr>
          </a:p>
          <a:p>
            <a:pPr marL="0" marR="0" lvl="0" indent="0" algn="l" defTabSz="914400" rtl="0" eaLnBrk="1" hangingPunct="1">
              <a:lnSpc>
                <a:spcPct val="15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A. </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这两个力越大，合力就越大</a:t>
            </a:r>
            <a:endPar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endParaRPr>
          </a:p>
          <a:p>
            <a:pPr marL="0" marR="0" lvl="0" indent="0" algn="l" defTabSz="914400" rtl="0" eaLnBrk="1" hangingPunct="1">
              <a:lnSpc>
                <a:spcPct val="15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B. </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这两个力越大，合力就越小</a:t>
            </a:r>
            <a:endPar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endParaRPr>
          </a:p>
          <a:p>
            <a:pPr marL="0" marR="0" lvl="0" indent="0" algn="l" defTabSz="914400" rtl="0" eaLnBrk="1" hangingPunct="1">
              <a:lnSpc>
                <a:spcPct val="15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C. </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合力的大小与两个力的大小和方向都有关</a:t>
            </a:r>
            <a:endPar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endParaRPr>
          </a:p>
          <a:p>
            <a:pPr marL="0" marR="0" lvl="0" indent="0" algn="l" defTabSz="914400" rtl="0" eaLnBrk="1" hangingPunct="1">
              <a:lnSpc>
                <a:spcPct val="15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D. </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rPr>
              <a:t>合力一定大于其中任一个力</a:t>
            </a:r>
            <a:endParaRPr kumimoji="0" lang="zh-CN" altLang="en-US" sz="2800" b="1" i="0" u="none" strike="noStrike" kern="1200" cap="none" spc="0" normalizeH="0" baseline="0" noProof="0" smtClean="0">
              <a:ln>
                <a:noFill/>
              </a:ln>
              <a:solidFill>
                <a:schemeClr val="tx1"/>
              </a:solidFill>
              <a:effectLst/>
              <a:uLnTx/>
              <a:uFillTx/>
              <a:latin typeface="Times New Roman" panose="02020603050405020304" charset="0"/>
              <a:ea typeface="黑体" panose="02010609060101010101" charset="-122"/>
              <a:cs typeface="Times New Roman" panose="02020603050405020304" charset="0"/>
            </a:endParaRPr>
          </a:p>
        </p:txBody>
      </p:sp>
      <p:sp>
        <p:nvSpPr>
          <p:cNvPr id="20" name="矩形 19" title=""/>
          <p:cNvSpPr/>
          <p:nvPr>
            <p:custDataLst>
              <p:tags r:id="rId3"/>
            </p:custDataLst>
          </p:nvPr>
        </p:nvSpPr>
        <p:spPr>
          <a:xfrm>
            <a:off x="9425940" y="2049780"/>
            <a:ext cx="603250" cy="521970"/>
          </a:xfrm>
          <a:prstGeom prst="rect">
            <a:avLst/>
          </a:prstGeom>
          <a:noFill/>
          <a:ln w="9525">
            <a:noFill/>
          </a:ln>
        </p:spPr>
        <p:txBody>
          <a:bodyPr wrap="square">
            <a:spAutoFit/>
          </a:bodyPr>
          <a:lstStyle/>
          <a:p>
            <a:r>
              <a:rPr lang="en-US" altLang="zh-CN" sz="2800" b="1">
                <a:solidFill>
                  <a:srgbClr val="FF0000"/>
                </a:solidFill>
                <a:latin typeface="Times New Roman" panose="02020603050405020304" charset="0"/>
                <a:cs typeface="Times New Roman" panose="02020603050405020304" charset="0"/>
              </a:rPr>
              <a:t>C</a:t>
            </a:r>
            <a:endParaRPr lang="en-US" altLang="zh-CN" sz="2800" b="1">
              <a:solidFill>
                <a:srgbClr val="FF0000"/>
              </a:solidFill>
              <a:latin typeface="Times New Roman" panose="02020603050405020304" charset="0"/>
              <a:cs typeface="Times New Roman" panose="02020603050405020304" charset="0"/>
            </a:endParaRPr>
          </a:p>
        </p:txBody>
      </p:sp>
      <p:grpSp>
        <p:nvGrpSpPr>
          <p:cNvPr id="21" name="组合 20" title=""/>
          <p:cNvGrpSpPr/>
          <p:nvPr/>
        </p:nvGrpSpPr>
        <p:grpSpPr>
          <a:xfrm>
            <a:off x="582930" y="1154430"/>
            <a:ext cx="2465705" cy="583565"/>
            <a:chOff x="4830" y="1436"/>
            <a:chExt cx="3883" cy="919"/>
          </a:xfrm>
        </p:grpSpPr>
        <p:grpSp>
          <p:nvGrpSpPr>
            <p:cNvPr id="24" name="组合 23"/>
            <p:cNvGrpSpPr/>
            <p:nvPr/>
          </p:nvGrpSpPr>
          <p:grpSpPr>
            <a:xfrm>
              <a:off x="4830" y="1509"/>
              <a:ext cx="3412" cy="777"/>
              <a:chOff x="7140" y="1337"/>
              <a:chExt cx="3412" cy="777"/>
            </a:xfrm>
          </p:grpSpPr>
          <p:pic>
            <p:nvPicPr>
              <p:cNvPr id="25" name="图片 24"/>
              <p:cNvPicPr>
                <a:picLocks noChangeAspect="1"/>
              </p:cNvPicPr>
              <p:nvPr>
                <p:custDataLst>
                  <p:tags r:id="rId5"/>
                </p:custDataLst>
              </p:nvPr>
            </p:nvPicPr>
            <p:blipFill>
              <a:blip r:embed="rId4"/>
              <a:srcRect t="-5020" r="85155"/>
              <a:stretch>
                <a:fillRect/>
              </a:stretch>
            </p:blipFill>
            <p:spPr>
              <a:xfrm>
                <a:off x="7140" y="1337"/>
                <a:ext cx="787" cy="777"/>
              </a:xfrm>
              <a:prstGeom prst="rect">
                <a:avLst/>
              </a:prstGeom>
            </p:spPr>
          </p:pic>
          <p:cxnSp>
            <p:nvCxnSpPr>
              <p:cNvPr id="26" name="直接连接符 25"/>
              <p:cNvCxnSpPr/>
              <p:nvPr>
                <p:custDataLst>
                  <p:tags r:id="rId6"/>
                </p:custDataLst>
              </p:nvPr>
            </p:nvCxnSpPr>
            <p:spPr>
              <a:xfrm>
                <a:off x="7264" y="2095"/>
                <a:ext cx="3288"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27" name="文本框 5"/>
            <p:cNvSpPr txBox="1"/>
            <p:nvPr>
              <p:custDataLst>
                <p:tags r:id="rId7"/>
              </p:custDataLst>
            </p:nvPr>
          </p:nvSpPr>
          <p:spPr>
            <a:xfrm>
              <a:off x="5223" y="1436"/>
              <a:ext cx="3490" cy="919"/>
            </a:xfrm>
            <a:prstGeom prst="rect">
              <a:avLst/>
            </a:prstGeom>
            <a:noFill/>
            <a:ln w="9525">
              <a:noFill/>
            </a:ln>
          </p:spPr>
          <p:txBody>
            <a:bodyPr wrap="square" anchor="t" anchorCtr="0">
              <a:spAutoFit/>
            </a:bodyPr>
            <a:lstStyle/>
            <a:p>
              <a:pPr lvl="0" algn="l">
                <a:buClrTx/>
                <a:buSzTx/>
                <a:buFontTx/>
              </a:pPr>
              <a:r>
                <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rPr>
                <a:t> 随堂练习</a:t>
              </a:r>
              <a:endPar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sp>
        <p:nvSpPr>
          <p:cNvPr id="28" name="圆角矩形 27" title=""/>
          <p:cNvSpPr/>
          <p:nvPr>
            <p:custDataLst>
              <p:tags r:id="rId8"/>
            </p:custDataLst>
          </p:nvPr>
        </p:nvSpPr>
        <p:spPr bwMode="auto">
          <a:xfrm>
            <a:off x="2002155" y="2082800"/>
            <a:ext cx="3573780" cy="405765"/>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9" name="矩形 28" title=""/>
          <p:cNvSpPr/>
          <p:nvPr>
            <p:custDataLst>
              <p:tags r:id="rId9"/>
            </p:custDataLst>
          </p:nvPr>
        </p:nvSpPr>
        <p:spPr>
          <a:xfrm>
            <a:off x="5490845" y="2552700"/>
            <a:ext cx="657225" cy="605790"/>
          </a:xfrm>
          <a:prstGeom prst="rect">
            <a:avLst/>
          </a:prstGeom>
        </p:spPr>
        <p:txBody>
          <a:bodyPr wrap="none" lIns="121917" tIns="60958" rIns="121917" bIns="60958">
            <a:noAutofit/>
          </a:bodyPr>
          <a:lstStyle/>
          <a:p>
            <a:pPr>
              <a:lnSpc>
                <a:spcPct val="100000"/>
              </a:lnSpc>
              <a:defRPr/>
            </a:pPr>
            <a:r>
              <a:rPr lang="en-US" altLang="zh-CN" sz="4400">
                <a:solidFill>
                  <a:srgbClr val="C00000"/>
                </a:solidFill>
                <a:latin typeface="黑体" panose="02010609060101010101" charset="-122"/>
                <a:ea typeface="黑体" panose="02010609060101010101" charset="-122"/>
              </a:rPr>
              <a:t>×</a:t>
            </a:r>
            <a:endParaRPr lang="en-US" altLang="zh-CN" sz="4400">
              <a:solidFill>
                <a:srgbClr val="C00000"/>
              </a:solidFill>
              <a:latin typeface="黑体" panose="02010609060101010101" charset="-122"/>
              <a:ea typeface="黑体" panose="02010609060101010101" charset="-122"/>
            </a:endParaRPr>
          </a:p>
        </p:txBody>
      </p:sp>
      <p:sp>
        <p:nvSpPr>
          <p:cNvPr id="30" name="矩形 29" title=""/>
          <p:cNvSpPr/>
          <p:nvPr>
            <p:custDataLst>
              <p:tags r:id="rId10"/>
            </p:custDataLst>
          </p:nvPr>
        </p:nvSpPr>
        <p:spPr>
          <a:xfrm>
            <a:off x="7745095" y="3862705"/>
            <a:ext cx="657225" cy="605790"/>
          </a:xfrm>
          <a:prstGeom prst="rect">
            <a:avLst/>
          </a:prstGeom>
        </p:spPr>
        <p:txBody>
          <a:bodyPr wrap="none" lIns="121917" tIns="60958" rIns="121917" bIns="60958">
            <a:noAutofit/>
          </a:bodyPr>
          <a:lstStyle/>
          <a:p>
            <a:pPr algn="l">
              <a:lnSpc>
                <a:spcPct val="100000"/>
              </a:lnSpc>
              <a:defRPr/>
            </a:pPr>
            <a:r>
              <a:rPr lang="en-US" altLang="zh-CN" sz="4400" b="1">
                <a:solidFill>
                  <a:srgbClr val="C00000"/>
                </a:solidFill>
                <a:latin typeface="Times New Roman" panose="02020603050405020304" charset="0"/>
                <a:ea typeface="微软雅黑" panose="020b0503020204020204" charset="-122"/>
                <a:sym typeface="+mn-ea"/>
              </a:rPr>
              <a:t>√</a:t>
            </a:r>
            <a:endParaRPr lang="en-US" altLang="zh-CN" sz="4400" b="1">
              <a:solidFill>
                <a:srgbClr val="C00000"/>
              </a:solidFill>
              <a:latin typeface="Times New Roman" panose="02020603050405020304" charset="0"/>
              <a:ea typeface="微软雅黑" panose="020b0503020204020204" charset="-122"/>
            </a:endParaRPr>
          </a:p>
        </p:txBody>
      </p:sp>
      <p:sp>
        <p:nvSpPr>
          <p:cNvPr id="31" name="矩形 30" title=""/>
          <p:cNvSpPr/>
          <p:nvPr>
            <p:custDataLst>
              <p:tags r:id="rId11"/>
            </p:custDataLst>
          </p:nvPr>
        </p:nvSpPr>
        <p:spPr>
          <a:xfrm>
            <a:off x="5490845" y="3175000"/>
            <a:ext cx="657225" cy="605790"/>
          </a:xfrm>
          <a:prstGeom prst="rect">
            <a:avLst/>
          </a:prstGeom>
        </p:spPr>
        <p:txBody>
          <a:bodyPr wrap="none" lIns="121917" tIns="60958" rIns="121917" bIns="60958">
            <a:noAutofit/>
          </a:bodyPr>
          <a:lstStyle/>
          <a:p>
            <a:pPr>
              <a:lnSpc>
                <a:spcPct val="100000"/>
              </a:lnSpc>
              <a:defRPr/>
            </a:pPr>
            <a:r>
              <a:rPr lang="en-US" altLang="zh-CN" sz="4400">
                <a:solidFill>
                  <a:srgbClr val="C00000"/>
                </a:solidFill>
                <a:latin typeface="黑体" panose="02010609060101010101" charset="-122"/>
                <a:ea typeface="黑体" panose="02010609060101010101" charset="-122"/>
              </a:rPr>
              <a:t>×</a:t>
            </a:r>
            <a:endParaRPr lang="en-US" altLang="zh-CN" sz="4400">
              <a:solidFill>
                <a:srgbClr val="C00000"/>
              </a:solidFill>
              <a:latin typeface="黑体" panose="02010609060101010101" charset="-122"/>
              <a:ea typeface="黑体" panose="02010609060101010101" charset="-122"/>
            </a:endParaRPr>
          </a:p>
        </p:txBody>
      </p:sp>
      <p:sp>
        <p:nvSpPr>
          <p:cNvPr id="32" name="矩形 31" title=""/>
          <p:cNvSpPr/>
          <p:nvPr>
            <p:custDataLst>
              <p:tags r:id="rId12"/>
            </p:custDataLst>
          </p:nvPr>
        </p:nvSpPr>
        <p:spPr>
          <a:xfrm>
            <a:off x="5490845" y="4516120"/>
            <a:ext cx="657225" cy="605790"/>
          </a:xfrm>
          <a:prstGeom prst="rect">
            <a:avLst/>
          </a:prstGeom>
        </p:spPr>
        <p:txBody>
          <a:bodyPr wrap="none" lIns="121917" tIns="60958" rIns="121917" bIns="60958">
            <a:noAutofit/>
          </a:bodyPr>
          <a:lstStyle/>
          <a:p>
            <a:pPr>
              <a:lnSpc>
                <a:spcPct val="100000"/>
              </a:lnSpc>
              <a:defRPr/>
            </a:pPr>
            <a:r>
              <a:rPr lang="en-US" altLang="zh-CN" sz="4400">
                <a:solidFill>
                  <a:srgbClr val="C00000"/>
                </a:solidFill>
                <a:latin typeface="黑体" panose="02010609060101010101" charset="-122"/>
                <a:ea typeface="黑体" panose="02010609060101010101" charset="-122"/>
              </a:rPr>
              <a:t>×</a:t>
            </a:r>
            <a:endParaRPr lang="en-US" altLang="zh-CN" sz="4400">
              <a:solidFill>
                <a:srgbClr val="C0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P spid="29" grpId="0"/>
      <p:bldP spid="30" grpId="0"/>
      <p:bldP spid="31" grpId="0"/>
      <p:bldP spid="3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矩形 2" title=""/>
          <p:cNvSpPr/>
          <p:nvPr/>
        </p:nvSpPr>
        <p:spPr bwMode="auto">
          <a:xfrm>
            <a:off x="469900" y="1122045"/>
            <a:ext cx="11047730" cy="39693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chor="t">
            <a:spAutoFit/>
          </a:bodyPr>
          <a:lstStyle>
            <a:lvl1pPr marL="541655" indent="-54165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50000"/>
              </a:lnSpc>
              <a:buClrTx/>
              <a:buSzTx/>
              <a:buFontTx/>
              <a:defRPr/>
            </a:pP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2. (2024</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武汉</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2024</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年</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4月30日</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神舟十七号载人</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飞</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船返</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回</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舱在东风着陆场成功着陆，如图所</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示，</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返</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回</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舱在落地前的某段时</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间</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内沿竖直方向匀速下落</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若降落伞和返回舱受到的重力分别为</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1</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和</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2</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降落伞对返回舱的拉力为</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空气对返</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回</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舱的</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阻力为</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 </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则</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下列</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关系式</a:t>
            </a:r>
            <a:r>
              <a:rPr lang="zh-CN" alt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正确的是</a:t>
            </a:r>
            <a:r>
              <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      )</a:t>
            </a:r>
            <a:endParaRPr lang="en-US"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endParaRPr>
          </a:p>
          <a:p>
            <a:pPr marL="0" lvl="0" indent="0" algn="l" eaLnBrk="1" hangingPunct="1">
              <a:lnSpc>
                <a:spcPct val="150000"/>
              </a:lnSpc>
              <a:buClrTx/>
              <a:buSzTx/>
              <a:buFontTx/>
              <a:defRPr/>
            </a:pP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 </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1</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2                                   </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B. </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2</a:t>
            </a:r>
            <a:endPar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endParaRPr>
          </a:p>
          <a:p>
            <a:pPr marL="0" lvl="0" indent="0" algn="l" eaLnBrk="1" hangingPunct="1">
              <a:lnSpc>
                <a:spcPct val="150000"/>
              </a:lnSpc>
              <a:buClrTx/>
              <a:buSzTx/>
              <a:buFontTx/>
              <a:defRPr/>
            </a:pP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C. </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1</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2</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                       </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D. </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G</a:t>
            </a:r>
            <a:r>
              <a:rPr lang="en-US" sz="2800" b="1" baseline="-25000" noProof="0" smtClean="0">
                <a:ln>
                  <a:noFill/>
                </a:ln>
                <a:effectLst/>
                <a:uLnTx/>
                <a:uFillTx/>
                <a:latin typeface="Times New Roman" panose="02020603050405020304" charset="0"/>
                <a:ea typeface="黑体" panose="02010609060101010101" charset="-122"/>
                <a:cs typeface="Times New Roman" panose="02020603050405020304" charset="0"/>
                <a:sym typeface="+mn-ea"/>
              </a:rPr>
              <a:t>2</a:t>
            </a:r>
            <a:r>
              <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a:t>
            </a:r>
            <a:r>
              <a:rPr lang="en-US" altLang="zh-CN" sz="2800" b="1" i="1" noProof="0" smtClean="0">
                <a:ln>
                  <a:noFill/>
                </a:ln>
                <a:effectLst/>
                <a:uLnTx/>
                <a:uFillTx/>
                <a:latin typeface="Times New Roman" panose="02020603050405020304" charset="0"/>
                <a:ea typeface="黑体" panose="02010609060101010101" charset="-122"/>
                <a:cs typeface="Times New Roman" panose="02020603050405020304" charset="0"/>
                <a:sym typeface="+mn-ea"/>
              </a:rPr>
              <a:t>f</a:t>
            </a:r>
            <a:endParaRPr lang="en-US" altLang="zh-CN" sz="2800" b="1" noProof="0" smtClean="0">
              <a:ln>
                <a:noFill/>
              </a:ln>
              <a:effectLst/>
              <a:uLnTx/>
              <a:uFillTx/>
              <a:latin typeface="Times New Roman" panose="02020603050405020304" charset="0"/>
              <a:ea typeface="黑体" panose="02010609060101010101" charset="-122"/>
              <a:cs typeface="Times New Roman" panose="02020603050405020304" charset="0"/>
              <a:sym typeface="+mn-ea"/>
            </a:endParaRPr>
          </a:p>
        </p:txBody>
      </p:sp>
      <p:grpSp>
        <p:nvGrpSpPr>
          <p:cNvPr id="5" name="组合 4" title=""/>
          <p:cNvGrpSpPr/>
          <p:nvPr/>
        </p:nvGrpSpPr>
        <p:grpSpPr>
          <a:xfrm>
            <a:off x="9153525" y="3876675"/>
            <a:ext cx="1900555" cy="1906270"/>
            <a:chOff x="15636" y="5504"/>
            <a:chExt cx="2993" cy="3002"/>
          </a:xfrm>
        </p:grpSpPr>
        <p:pic>
          <p:nvPicPr>
            <p:cNvPr id="100" name="图片 99"/>
            <p:cNvPicPr/>
            <p:nvPr/>
          </p:nvPicPr>
          <p:blipFill>
            <a:blip r:embed="rId2"/>
            <a:srcRect l="42491" t="22682" r="40630" b="33503"/>
            <a:stretch>
              <a:fillRect/>
            </a:stretch>
          </p:blipFill>
          <p:spPr>
            <a:xfrm flipH="1">
              <a:off x="15636" y="5504"/>
              <a:ext cx="1969" cy="3003"/>
            </a:xfrm>
            <a:prstGeom prst="rect">
              <a:avLst/>
            </a:prstGeom>
            <a:noFill/>
            <a:ln w="9525">
              <a:noFill/>
            </a:ln>
          </p:spPr>
        </p:pic>
        <p:sp>
          <p:nvSpPr>
            <p:cNvPr id="4" name="文本框 3"/>
            <p:cNvSpPr txBox="1"/>
            <p:nvPr/>
          </p:nvSpPr>
          <p:spPr>
            <a:xfrm>
              <a:off x="16873" y="7782"/>
              <a:ext cx="1756" cy="725"/>
            </a:xfrm>
            <a:prstGeom prst="rect">
              <a:avLst/>
            </a:prstGeom>
            <a:noFill/>
          </p:spPr>
          <p:txBody>
            <a:bodyPr wrap="square" rtlCol="0" anchor="t">
              <a:spAutoFit/>
            </a:bodyPr>
            <a:lstStyle/>
            <a:p>
              <a:r>
                <a:rPr lang="en-US" sz="24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返</a:t>
              </a:r>
              <a:r>
                <a:rPr lang="zh-CN" altLang="en-US" sz="24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回</a:t>
              </a:r>
              <a:r>
                <a:rPr lang="en-US" sz="2400" b="1" noProof="0" smtClean="0">
                  <a:ln>
                    <a:noFill/>
                  </a:ln>
                  <a:effectLst/>
                  <a:uLnTx/>
                  <a:uFillTx/>
                  <a:latin typeface="Times New Roman" panose="02020603050405020304" charset="0"/>
                  <a:ea typeface="黑体" panose="02010609060101010101" charset="-122"/>
                  <a:cs typeface="Times New Roman" panose="02020603050405020304" charset="0"/>
                  <a:sym typeface="+mn-ea"/>
                </a:rPr>
                <a:t>舱</a:t>
              </a:r>
              <a:endParaRPr lang="en-US" altLang="en-US" sz="2400" b="1" noProof="0" smtClean="0">
                <a:ln>
                  <a:noFill/>
                </a:ln>
                <a:effectLst/>
                <a:uLnTx/>
                <a:uFillTx/>
                <a:latin typeface="Times New Roman" panose="02020603050405020304" charset="0"/>
                <a:ea typeface="黑体" panose="02010609060101010101" charset="-122"/>
                <a:cs typeface="Times New Roman" panose="02020603050405020304" charset="0"/>
                <a:sym typeface="+mn-ea"/>
              </a:endParaRPr>
            </a:p>
          </p:txBody>
        </p:sp>
      </p:grpSp>
      <p:sp>
        <p:nvSpPr>
          <p:cNvPr id="7" name="矩形 6" title=""/>
          <p:cNvSpPr/>
          <p:nvPr>
            <p:custDataLst>
              <p:tags r:id="rId3"/>
            </p:custDataLst>
          </p:nvPr>
        </p:nvSpPr>
        <p:spPr>
          <a:xfrm>
            <a:off x="10839450" y="3253105"/>
            <a:ext cx="603250" cy="521970"/>
          </a:xfrm>
          <a:prstGeom prst="rect">
            <a:avLst/>
          </a:prstGeom>
          <a:noFill/>
          <a:ln w="9525">
            <a:noFill/>
          </a:ln>
        </p:spPr>
        <p:txBody>
          <a:bodyPr wrap="square">
            <a:spAutoFit/>
          </a:bodyPr>
          <a:lstStyle/>
          <a:p>
            <a:r>
              <a:rPr lang="en-US" altLang="zh-CN" sz="2800" b="1">
                <a:solidFill>
                  <a:srgbClr val="FF0000"/>
                </a:solidFill>
                <a:latin typeface="Times New Roman" panose="02020603050405020304" charset="0"/>
                <a:cs typeface="Times New Roman" panose="02020603050405020304" charset="0"/>
              </a:rPr>
              <a:t>B</a:t>
            </a:r>
            <a:endParaRPr lang="en-US" altLang="zh-CN" sz="2800" b="1">
              <a:solidFill>
                <a:srgbClr val="FF0000"/>
              </a:solidFill>
              <a:latin typeface="Times New Roman" panose="02020603050405020304" charset="0"/>
              <a:cs typeface="Times New Roman" panose="02020603050405020304" charset="0"/>
            </a:endParaRPr>
          </a:p>
        </p:txBody>
      </p:sp>
      <p:sp>
        <p:nvSpPr>
          <p:cNvPr id="16" name="圆角矩形 15" title=""/>
          <p:cNvSpPr/>
          <p:nvPr>
            <p:custDataLst>
              <p:tags r:id="rId4"/>
            </p:custDataLst>
          </p:nvPr>
        </p:nvSpPr>
        <p:spPr bwMode="auto">
          <a:xfrm>
            <a:off x="2355215" y="2623185"/>
            <a:ext cx="8964295"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6" name="圆角矩形 5" title=""/>
          <p:cNvSpPr/>
          <p:nvPr>
            <p:custDataLst>
              <p:tags r:id="rId5"/>
            </p:custDataLst>
          </p:nvPr>
        </p:nvSpPr>
        <p:spPr bwMode="auto">
          <a:xfrm>
            <a:off x="469900" y="3253105"/>
            <a:ext cx="626872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8" name="圆角矩形 7" title=""/>
          <p:cNvSpPr/>
          <p:nvPr>
            <p:custDataLst>
              <p:tags r:id="rId6"/>
            </p:custDataLst>
          </p:nvPr>
        </p:nvSpPr>
        <p:spPr bwMode="auto">
          <a:xfrm>
            <a:off x="9134475" y="1993265"/>
            <a:ext cx="2185035"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9" name="圆角矩形 8" title=""/>
          <p:cNvSpPr/>
          <p:nvPr>
            <p:custDataLst>
              <p:tags r:id="rId7"/>
            </p:custDataLst>
          </p:nvPr>
        </p:nvSpPr>
        <p:spPr bwMode="auto">
          <a:xfrm>
            <a:off x="526415" y="2623185"/>
            <a:ext cx="1127125"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0" name="圆角矩形标注 9" title=""/>
          <p:cNvSpPr/>
          <p:nvPr>
            <p:custDataLst>
              <p:tags r:id="rId8"/>
            </p:custDataLst>
          </p:nvPr>
        </p:nvSpPr>
        <p:spPr bwMode="auto">
          <a:xfrm>
            <a:off x="9640570" y="699135"/>
            <a:ext cx="1563370" cy="501650"/>
          </a:xfrm>
          <a:prstGeom prst="wedgeRoundRectCallout">
            <a:avLst>
              <a:gd name="adj1" fmla="val 15515"/>
              <a:gd name="adj2" fmla="val 191898"/>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受力平衡</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2" name="文本框 11" title=""/>
          <p:cNvSpPr txBox="1"/>
          <p:nvPr/>
        </p:nvSpPr>
        <p:spPr>
          <a:xfrm>
            <a:off x="527050" y="5224780"/>
            <a:ext cx="3605530" cy="460375"/>
          </a:xfrm>
          <a:prstGeom prst="rect">
            <a:avLst/>
          </a:prstGeom>
          <a:noFill/>
        </p:spPr>
        <p:txBody>
          <a:bodyPr wrap="square" rtlCol="0" anchor="t">
            <a:sp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返回舱受到三个力的作用</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grpSp>
        <p:nvGrpSpPr>
          <p:cNvPr id="43" name="组合 42" title=""/>
          <p:cNvGrpSpPr/>
          <p:nvPr>
            <p:custDataLst>
              <p:tags r:id="rId9"/>
            </p:custDataLst>
          </p:nvPr>
        </p:nvGrpSpPr>
        <p:grpSpPr>
          <a:xfrm>
            <a:off x="9781540" y="5264150"/>
            <a:ext cx="90170" cy="1035050"/>
            <a:chOff x="16330" y="4429"/>
            <a:chExt cx="142" cy="1391"/>
          </a:xfrm>
        </p:grpSpPr>
        <p:cxnSp>
          <p:nvCxnSpPr>
            <p:cNvPr id="13" name="直接连接符 12"/>
            <p:cNvCxnSpPr/>
            <p:nvPr>
              <p:custDataLst>
                <p:tags r:id="rId10"/>
              </p:custDataLst>
            </p:nvPr>
          </p:nvCxnSpPr>
          <p:spPr>
            <a:xfrm flipH="1">
              <a:off x="16401" y="4508"/>
              <a:ext cx="0" cy="1312"/>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41" name="椭圆 40"/>
            <p:cNvSpPr/>
            <p:nvPr>
              <p:custDataLst>
                <p:tags r:id="rId11"/>
              </p:custDataLst>
            </p:nvPr>
          </p:nvSpPr>
          <p:spPr>
            <a:xfrm>
              <a:off x="16330" y="442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4" name="文本框 13" title=""/>
          <p:cNvSpPr txBox="1"/>
          <p:nvPr>
            <p:custDataLst>
              <p:tags r:id="rId12"/>
            </p:custDataLst>
          </p:nvPr>
        </p:nvSpPr>
        <p:spPr>
          <a:xfrm>
            <a:off x="10030460" y="5986145"/>
            <a:ext cx="714375" cy="521970"/>
          </a:xfrm>
          <a:prstGeom prst="rect">
            <a:avLst/>
          </a:prstGeom>
          <a:noFill/>
        </p:spPr>
        <p:txBody>
          <a:bodyPr wrap="square" rtlCol="0" anchor="t">
            <a:spAutoFit/>
          </a:bodyPr>
          <a:lstStyle/>
          <a:p>
            <a:r>
              <a:rPr lang="en-US" sz="2800" b="1" i="1">
                <a:solidFill>
                  <a:srgbClr val="FF0000"/>
                </a:solidFill>
                <a:latin typeface="Times New Roman" panose="02020603050405020304" charset="0"/>
                <a:ea typeface="黑体" panose="02010609060101010101" charset="-122"/>
                <a:cs typeface="Times New Roman" panose="02020603050405020304" charset="0"/>
                <a:sym typeface="+mn-ea"/>
              </a:rPr>
              <a:t>G</a:t>
            </a:r>
            <a:r>
              <a:rPr lang="en-US" sz="2800" b="1" baseline="-25000">
                <a:solidFill>
                  <a:srgbClr val="FF0000"/>
                </a:solidFill>
                <a:latin typeface="Times New Roman" panose="02020603050405020304" charset="0"/>
                <a:ea typeface="黑体" panose="02010609060101010101" charset="-122"/>
                <a:cs typeface="Times New Roman" panose="02020603050405020304" charset="0"/>
                <a:sym typeface="+mn-ea"/>
              </a:rPr>
              <a:t>2</a:t>
            </a:r>
            <a:endParaRPr lang="en-US" altLang="en-US" sz="2800" b="1" baseline="-25000">
              <a:solidFill>
                <a:srgbClr val="FF0000"/>
              </a:solidFill>
              <a:latin typeface="Times New Roman" panose="02020603050405020304" charset="0"/>
              <a:ea typeface="黑体" panose="02010609060101010101" charset="-122"/>
              <a:cs typeface="Times New Roman" panose="02020603050405020304" charset="0"/>
              <a:sym typeface="+mn-ea"/>
            </a:endParaRPr>
          </a:p>
        </p:txBody>
      </p:sp>
      <p:grpSp>
        <p:nvGrpSpPr>
          <p:cNvPr id="19" name="组合 18" title=""/>
          <p:cNvGrpSpPr/>
          <p:nvPr>
            <p:custDataLst>
              <p:tags r:id="rId13"/>
            </p:custDataLst>
          </p:nvPr>
        </p:nvGrpSpPr>
        <p:grpSpPr>
          <a:xfrm rot="10800000">
            <a:off x="9786620" y="4872990"/>
            <a:ext cx="90170" cy="495574"/>
            <a:chOff x="16330" y="4429"/>
            <a:chExt cx="142" cy="666"/>
          </a:xfrm>
        </p:grpSpPr>
        <p:cxnSp>
          <p:nvCxnSpPr>
            <p:cNvPr id="20" name="直接连接符 19"/>
            <p:cNvCxnSpPr/>
            <p:nvPr>
              <p:custDataLst>
                <p:tags r:id="rId14"/>
              </p:custDataLst>
            </p:nvPr>
          </p:nvCxnSpPr>
          <p:spPr>
            <a:xfrm>
              <a:off x="16401" y="4508"/>
              <a:ext cx="11" cy="587"/>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15"/>
              </p:custDataLst>
            </p:nvPr>
          </p:nvSpPr>
          <p:spPr>
            <a:xfrm>
              <a:off x="16330" y="442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title=""/>
          <p:cNvGrpSpPr/>
          <p:nvPr>
            <p:custDataLst>
              <p:tags r:id="rId16"/>
            </p:custDataLst>
          </p:nvPr>
        </p:nvGrpSpPr>
        <p:grpSpPr>
          <a:xfrm rot="10800000">
            <a:off x="9775190" y="4763135"/>
            <a:ext cx="90170" cy="605702"/>
            <a:chOff x="16330" y="4429"/>
            <a:chExt cx="142" cy="814"/>
          </a:xfrm>
        </p:grpSpPr>
        <p:cxnSp>
          <p:nvCxnSpPr>
            <p:cNvPr id="23" name="直接连接符 22"/>
            <p:cNvCxnSpPr/>
            <p:nvPr>
              <p:custDataLst>
                <p:tags r:id="rId17"/>
              </p:custDataLst>
            </p:nvPr>
          </p:nvCxnSpPr>
          <p:spPr>
            <a:xfrm flipH="1">
              <a:off x="16387" y="4508"/>
              <a:ext cx="14" cy="73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18"/>
              </p:custDataLst>
            </p:nvPr>
          </p:nvSpPr>
          <p:spPr>
            <a:xfrm>
              <a:off x="16330" y="442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5" name="文本框 24" title=""/>
          <p:cNvSpPr txBox="1"/>
          <p:nvPr>
            <p:custDataLst>
              <p:tags r:id="rId19"/>
            </p:custDataLst>
          </p:nvPr>
        </p:nvSpPr>
        <p:spPr>
          <a:xfrm>
            <a:off x="9386570" y="4872990"/>
            <a:ext cx="400685" cy="521970"/>
          </a:xfrm>
          <a:prstGeom prst="rect">
            <a:avLst/>
          </a:prstGeom>
          <a:noFill/>
        </p:spPr>
        <p:txBody>
          <a:bodyPr wrap="square" rtlCol="0" anchor="t">
            <a:spAutoFit/>
          </a:bodyPr>
          <a:lstStyle/>
          <a:p>
            <a:r>
              <a:rPr lang="en-US" sz="2800" b="1" i="1">
                <a:solidFill>
                  <a:srgbClr val="FF0000"/>
                </a:solidFill>
                <a:latin typeface="Times New Roman" panose="02020603050405020304" charset="0"/>
                <a:ea typeface="黑体" panose="02010609060101010101" charset="-122"/>
                <a:cs typeface="Times New Roman" panose="02020603050405020304" charset="0"/>
                <a:sym typeface="+mn-ea"/>
              </a:rPr>
              <a:t>f</a:t>
            </a:r>
            <a:endParaRPr lang="en-US" altLang="en-US" sz="2800" b="1" baseline="-2500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26" name="文本框 25" title=""/>
          <p:cNvSpPr txBox="1"/>
          <p:nvPr>
            <p:custDataLst>
              <p:tags r:id="rId20"/>
            </p:custDataLst>
          </p:nvPr>
        </p:nvSpPr>
        <p:spPr>
          <a:xfrm>
            <a:off x="9904095" y="4478020"/>
            <a:ext cx="400685" cy="521970"/>
          </a:xfrm>
          <a:prstGeom prst="rect">
            <a:avLst/>
          </a:prstGeom>
          <a:noFill/>
        </p:spPr>
        <p:txBody>
          <a:bodyPr wrap="square" rtlCol="0" anchor="t">
            <a:spAutoFit/>
          </a:bodyPr>
          <a:lstStyle/>
          <a:p>
            <a:r>
              <a:rPr lang="en-US" sz="2800" b="1" i="1">
                <a:solidFill>
                  <a:srgbClr val="FF0000"/>
                </a:solidFill>
                <a:latin typeface="Times New Roman" panose="02020603050405020304" charset="0"/>
                <a:ea typeface="黑体" panose="02010609060101010101" charset="-122"/>
                <a:cs typeface="Times New Roman" panose="02020603050405020304" charset="0"/>
                <a:sym typeface="+mn-ea"/>
              </a:rPr>
              <a:t>F</a:t>
            </a:r>
            <a:endParaRPr lang="en-US" altLang="en-US" sz="2800" b="1" baseline="-2500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27" name="文本框 26" title=""/>
          <p:cNvSpPr txBox="1"/>
          <p:nvPr/>
        </p:nvSpPr>
        <p:spPr>
          <a:xfrm>
            <a:off x="549275" y="5694680"/>
            <a:ext cx="8224520" cy="460375"/>
          </a:xfrm>
          <a:prstGeom prst="rect">
            <a:avLst/>
          </a:prstGeom>
          <a:noFill/>
        </p:spPr>
        <p:txBody>
          <a:bodyPr wrap="square" rtlCol="0" anchor="t">
            <a:sp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返回舱受力平衡，即向上的两个力的合力大小等于向下的力</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000"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000" fill="hold">
                                          <p:stCondLst>
                                            <p:cond delay="0"/>
                                          </p:stCondLst>
                                        </p:cTn>
                                        <p:tgtEl>
                                          <p:spTgt spid="16"/>
                                        </p:tgtEl>
                                        <p:attrNameLst>
                                          <p:attrName>style.visibility</p:attrName>
                                        </p:attrNameLst>
                                      </p:cBhvr>
                                      <p:to>
                                        <p:strVal val="visible"/>
                                      </p:to>
                                    </p:set>
                                    <p:animEffect transition="in" filter="wheel(1)">
                                      <p:cBhvr>
                                        <p:cTn id="20" dur="1000"/>
                                        <p:tgtEl>
                                          <p:spTgt spid="16"/>
                                        </p:tgtEl>
                                      </p:cBhvr>
                                    </p:animEffect>
                                  </p:childTnLst>
                                </p:cTn>
                              </p:par>
                            </p:childTnLst>
                          </p:cTn>
                        </p:par>
                        <p:par>
                          <p:cTn id="21" fill="hold" nodeType="afterGroup">
                            <p:stCondLst>
                              <p:cond delay="1000"/>
                            </p:stCondLst>
                            <p:childTnLst>
                              <p:par>
                                <p:cTn id="22" presetID="21" presetClass="entr" presetSubtype="1" fill="hold" grpId="0" nodeType="afterEffect">
                                  <p:stCondLst>
                                    <p:cond delay="0"/>
                                  </p:stCondLst>
                                  <p:childTnLst>
                                    <p:set>
                                      <p:cBhvr>
                                        <p:cTn id="23" dur="1000" fill="hold">
                                          <p:stCondLst>
                                            <p:cond delay="0"/>
                                          </p:stCondLst>
                                        </p:cTn>
                                        <p:tgtEl>
                                          <p:spTgt spid="6"/>
                                        </p:tgtEl>
                                        <p:attrNameLst>
                                          <p:attrName>style.visibility</p:attrName>
                                        </p:attrNameLst>
                                      </p:cBhvr>
                                      <p:to>
                                        <p:strVal val="visible"/>
                                      </p:to>
                                    </p:set>
                                    <p:animEffect transition="in" filter="wheel(1)">
                                      <p:cBhvr>
                                        <p:cTn id="24" dur="1000"/>
                                        <p:tgtEl>
                                          <p:spTgt spid="6"/>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up)">
                                      <p:cBhvr>
                                        <p:cTn id="33" dur="500"/>
                                        <p:tgtEl>
                                          <p:spTgt spid="43"/>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6" grpId="0" animBg="1"/>
      <p:bldP spid="8" grpId="0" animBg="1"/>
      <p:bldP spid="9" grpId="0" animBg="1"/>
      <p:bldP spid="10" grpId="0" animBg="1"/>
      <p:bldP spid="14" grpId="0"/>
      <p:bldP spid="12" grpId="0"/>
      <p:bldP spid="25" grpId="0"/>
      <p:bldP spid="26" grpId="0"/>
      <p:bldP spid="2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9698" name="Text Box 3" title=""/>
          <p:cNvSpPr txBox="1"/>
          <p:nvPr>
            <p:custDataLst>
              <p:tags r:id="rId2"/>
            </p:custDataLst>
          </p:nvPr>
        </p:nvSpPr>
        <p:spPr>
          <a:xfrm>
            <a:off x="465455" y="714375"/>
            <a:ext cx="11162030" cy="1383665"/>
          </a:xfrm>
          <a:prstGeom prst="rect">
            <a:avLst/>
          </a:prstGeom>
          <a:noFill/>
          <a:ln w="9525">
            <a:noFill/>
          </a:ln>
        </p:spPr>
        <p:txBody>
          <a:bodyPr wrap="square">
            <a:spAutoFit/>
          </a:bodyPr>
          <a:lstStyle/>
          <a:p>
            <a:pPr>
              <a:lnSpc>
                <a:spcPct val="150000"/>
              </a:lnSpc>
            </a:pPr>
            <a:r>
              <a:rPr lang="en-US" altLang="zh-CN" sz="2800" b="1">
                <a:latin typeface="Times New Roman" panose="02020603050405020304" charset="0"/>
                <a:ea typeface="黑体" panose="02010609060101010101" charset="-122"/>
                <a:cs typeface="Times New Roman" panose="02020603050405020304" charset="0"/>
              </a:rPr>
              <a:t>3. </a:t>
            </a:r>
            <a:r>
              <a:rPr lang="zh-CN" altLang="en-US" sz="2800" b="1">
                <a:latin typeface="Times New Roman" panose="02020603050405020304" charset="0"/>
                <a:ea typeface="黑体" panose="02010609060101010101" charset="-122"/>
                <a:cs typeface="Times New Roman" panose="02020603050405020304" charset="0"/>
              </a:rPr>
              <a:t>在水平面上有一个物体</a:t>
            </a:r>
            <a:r>
              <a:rPr lang="en-US" altLang="zh-CN" sz="2800" b="1" i="1">
                <a:latin typeface="Times New Roman" panose="02020603050405020304" charset="0"/>
                <a:ea typeface="黑体" panose="02010609060101010101" charset="-122"/>
                <a:cs typeface="Times New Roman" panose="02020603050405020304" charset="0"/>
              </a:rPr>
              <a:t>A</a:t>
            </a:r>
            <a:r>
              <a:rPr lang="zh-CN" altLang="en-US" sz="2800" b="1">
                <a:latin typeface="Times New Roman" panose="02020603050405020304" charset="0"/>
                <a:ea typeface="黑体" panose="02010609060101010101" charset="-122"/>
                <a:cs typeface="Times New Roman" panose="02020603050405020304" charset="0"/>
              </a:rPr>
              <a:t>，作用其上的同一直线的两个力分别为</a:t>
            </a:r>
            <a:r>
              <a:rPr lang="en-US" altLang="zh-CN" sz="2800" b="1">
                <a:latin typeface="Times New Roman" panose="02020603050405020304" charset="0"/>
                <a:ea typeface="黑体" panose="02010609060101010101" charset="-122"/>
                <a:cs typeface="Times New Roman" panose="02020603050405020304" charset="0"/>
              </a:rPr>
              <a:t>8 N</a:t>
            </a:r>
            <a:r>
              <a:rPr lang="zh-CN" altLang="en-US" sz="2800" b="1">
                <a:latin typeface="Times New Roman" panose="02020603050405020304" charset="0"/>
                <a:ea typeface="黑体" panose="02010609060101010101" charset="-122"/>
                <a:cs typeface="Times New Roman" panose="02020603050405020304" charset="0"/>
              </a:rPr>
              <a:t>和</a:t>
            </a:r>
            <a:r>
              <a:rPr lang="en-US" altLang="zh-CN" sz="2800" b="1">
                <a:latin typeface="Times New Roman" panose="02020603050405020304" charset="0"/>
                <a:ea typeface="黑体" panose="02010609060101010101" charset="-122"/>
                <a:cs typeface="Times New Roman" panose="02020603050405020304" charset="0"/>
              </a:rPr>
              <a:t>3 N</a:t>
            </a:r>
            <a:r>
              <a:rPr lang="zh-CN" altLang="en-US" sz="2800" b="1">
                <a:latin typeface="Times New Roman" panose="02020603050405020304" charset="0"/>
                <a:ea typeface="黑体" panose="02010609060101010101" charset="-122"/>
                <a:cs typeface="Times New Roman" panose="02020603050405020304" charset="0"/>
              </a:rPr>
              <a:t>，那么它们的合力最大是</a:t>
            </a:r>
            <a:r>
              <a:rPr lang="en-US" altLang="zh-CN" sz="2800" b="1">
                <a:latin typeface="Times New Roman" panose="02020603050405020304" charset="0"/>
                <a:ea typeface="黑体" panose="02010609060101010101" charset="-122"/>
                <a:cs typeface="Times New Roman" panose="02020603050405020304" charset="0"/>
              </a:rPr>
              <a:t>____N</a:t>
            </a:r>
            <a:r>
              <a:rPr lang="zh-CN" altLang="en-US" sz="2800" b="1">
                <a:latin typeface="Times New Roman" panose="02020603050405020304" charset="0"/>
                <a:ea typeface="黑体" panose="02010609060101010101" charset="-122"/>
                <a:cs typeface="Times New Roman" panose="02020603050405020304" charset="0"/>
              </a:rPr>
              <a:t>，合力最小是</a:t>
            </a:r>
            <a:r>
              <a:rPr lang="en-US" altLang="zh-CN" sz="2800" b="1">
                <a:latin typeface="Times New Roman" panose="02020603050405020304" charset="0"/>
                <a:ea typeface="黑体" panose="02010609060101010101" charset="-122"/>
                <a:cs typeface="Times New Roman" panose="02020603050405020304" charset="0"/>
              </a:rPr>
              <a:t>____N.</a:t>
            </a:r>
            <a:endParaRPr lang="en-US" altLang="zh-CN" sz="2800" b="1">
              <a:latin typeface="Times New Roman" panose="02020603050405020304" charset="0"/>
              <a:ea typeface="黑体" panose="02010609060101010101" charset="-122"/>
              <a:cs typeface="Times New Roman" panose="02020603050405020304" charset="0"/>
              <a:sym typeface="+mn-ea"/>
            </a:endParaRPr>
          </a:p>
        </p:txBody>
      </p:sp>
      <p:sp>
        <p:nvSpPr>
          <p:cNvPr id="240645" name="Text Box 5" title=""/>
          <p:cNvSpPr txBox="1"/>
          <p:nvPr/>
        </p:nvSpPr>
        <p:spPr>
          <a:xfrm>
            <a:off x="5466715" y="1365885"/>
            <a:ext cx="645160"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11</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2" name="Text Box 5" title=""/>
          <p:cNvSpPr txBox="1"/>
          <p:nvPr/>
        </p:nvSpPr>
        <p:spPr>
          <a:xfrm>
            <a:off x="8587105" y="1377315"/>
            <a:ext cx="953135"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5</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9" name="圆角矩形 8" title=""/>
          <p:cNvSpPr/>
          <p:nvPr>
            <p:custDataLst>
              <p:tags r:id="rId3"/>
            </p:custDataLst>
          </p:nvPr>
        </p:nvSpPr>
        <p:spPr bwMode="auto">
          <a:xfrm>
            <a:off x="1273810" y="931545"/>
            <a:ext cx="144272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4" name="圆角矩形 3" title=""/>
          <p:cNvSpPr/>
          <p:nvPr>
            <p:custDataLst>
              <p:tags r:id="rId4"/>
            </p:custDataLst>
          </p:nvPr>
        </p:nvSpPr>
        <p:spPr bwMode="auto">
          <a:xfrm>
            <a:off x="6877050" y="934720"/>
            <a:ext cx="448945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2" name="文本框 11" title=""/>
          <p:cNvSpPr txBox="1"/>
          <p:nvPr/>
        </p:nvSpPr>
        <p:spPr>
          <a:xfrm>
            <a:off x="593725" y="2348230"/>
            <a:ext cx="4252595" cy="460375"/>
          </a:xfrm>
          <a:prstGeom prst="rect">
            <a:avLst/>
          </a:prstGeom>
          <a:noFill/>
        </p:spPr>
        <p:txBody>
          <a:bodyPr wrap="square" rtlCol="0" anchor="t">
            <a:sp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这两个力可能同向也可能反向</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6" name="文本框 5" title=""/>
          <p:cNvSpPr txBox="1"/>
          <p:nvPr/>
        </p:nvSpPr>
        <p:spPr>
          <a:xfrm>
            <a:off x="1080770" y="3058795"/>
            <a:ext cx="871220" cy="460375"/>
          </a:xfrm>
          <a:prstGeom prst="rect">
            <a:avLst/>
          </a:prstGeom>
          <a:noFill/>
        </p:spPr>
        <p:txBody>
          <a:bodyPr wrap="square" rtlCol="0" anchor="t">
            <a:sp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同向</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7" name="矩形 6" title=""/>
          <p:cNvSpPr/>
          <p:nvPr/>
        </p:nvSpPr>
        <p:spPr>
          <a:xfrm>
            <a:off x="2540635" y="3623945"/>
            <a:ext cx="952500" cy="571500"/>
          </a:xfrm>
          <a:prstGeom prst="rect">
            <a:avLst/>
          </a:prstGeom>
          <a:no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solidFill>
                <a:srgbClr val="0000FF"/>
              </a:solidFill>
            </a:endParaRPr>
          </a:p>
        </p:txBody>
      </p:sp>
      <p:grpSp>
        <p:nvGrpSpPr>
          <p:cNvPr id="43" name="组合 42" title=""/>
          <p:cNvGrpSpPr/>
          <p:nvPr>
            <p:custDataLst>
              <p:tags r:id="rId5"/>
            </p:custDataLst>
          </p:nvPr>
        </p:nvGrpSpPr>
        <p:grpSpPr>
          <a:xfrm rot="5400000">
            <a:off x="2474595" y="3402965"/>
            <a:ext cx="90170" cy="1035050"/>
            <a:chOff x="16330" y="4429"/>
            <a:chExt cx="142" cy="1391"/>
          </a:xfrm>
        </p:grpSpPr>
        <p:cxnSp>
          <p:nvCxnSpPr>
            <p:cNvPr id="13" name="直接连接符 12"/>
            <p:cNvCxnSpPr/>
            <p:nvPr>
              <p:custDataLst>
                <p:tags r:id="rId6"/>
              </p:custDataLst>
            </p:nvPr>
          </p:nvCxnSpPr>
          <p:spPr>
            <a:xfrm flipH="1">
              <a:off x="16401" y="4508"/>
              <a:ext cx="0" cy="1312"/>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41" name="椭圆 40"/>
            <p:cNvSpPr/>
            <p:nvPr>
              <p:custDataLst>
                <p:tags r:id="rId7"/>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14" name="文本框 13" title=""/>
          <p:cNvSpPr txBox="1"/>
          <p:nvPr>
            <p:custDataLst>
              <p:tags r:id="rId8"/>
            </p:custDataLst>
          </p:nvPr>
        </p:nvSpPr>
        <p:spPr>
          <a:xfrm>
            <a:off x="1317625" y="3662680"/>
            <a:ext cx="714375" cy="460375"/>
          </a:xfrm>
          <a:prstGeom prst="rect">
            <a:avLst/>
          </a:prstGeom>
          <a:noFill/>
        </p:spPr>
        <p:txBody>
          <a:bodyPr wrap="square" rtlCol="0" anchor="t">
            <a:spAutoFit/>
          </a:bodyPr>
          <a:lstStyle/>
          <a:p>
            <a:r>
              <a:rPr lang="en-US" sz="2400" b="1">
                <a:solidFill>
                  <a:srgbClr val="0000FF"/>
                </a:solidFill>
                <a:latin typeface="Times New Roman" panose="02020603050405020304" charset="0"/>
                <a:ea typeface="黑体" panose="02010609060101010101" charset="-122"/>
                <a:cs typeface="Times New Roman" panose="02020603050405020304" charset="0"/>
                <a:sym typeface="+mn-ea"/>
              </a:rPr>
              <a:t>8 N</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grpSp>
        <p:nvGrpSpPr>
          <p:cNvPr id="8" name="组合 7" title=""/>
          <p:cNvGrpSpPr/>
          <p:nvPr>
            <p:custDataLst>
              <p:tags r:id="rId9"/>
            </p:custDataLst>
          </p:nvPr>
        </p:nvGrpSpPr>
        <p:grpSpPr>
          <a:xfrm rot="5400000">
            <a:off x="2769633" y="3696098"/>
            <a:ext cx="90170" cy="444975"/>
            <a:chOff x="16330" y="4429"/>
            <a:chExt cx="142" cy="598"/>
          </a:xfrm>
        </p:grpSpPr>
        <p:cxnSp>
          <p:nvCxnSpPr>
            <p:cNvPr id="11" name="直接连接符 10"/>
            <p:cNvCxnSpPr/>
            <p:nvPr>
              <p:custDataLst>
                <p:tags r:id="rId10"/>
              </p:custDataLst>
            </p:nvPr>
          </p:nvCxnSpPr>
          <p:spPr>
            <a:xfrm flipH="1">
              <a:off x="16393" y="4508"/>
              <a:ext cx="8" cy="519"/>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11"/>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16" name="文本框 15" title=""/>
          <p:cNvSpPr txBox="1"/>
          <p:nvPr>
            <p:custDataLst>
              <p:tags r:id="rId12"/>
            </p:custDataLst>
          </p:nvPr>
        </p:nvSpPr>
        <p:spPr>
          <a:xfrm>
            <a:off x="2500630" y="3397885"/>
            <a:ext cx="714375" cy="460375"/>
          </a:xfrm>
          <a:prstGeom prst="rect">
            <a:avLst/>
          </a:prstGeom>
          <a:noFill/>
        </p:spPr>
        <p:txBody>
          <a:bodyPr wrap="square" rtlCol="0" anchor="t">
            <a:spAutoFit/>
          </a:bodyPr>
          <a:lstStyle/>
          <a:p>
            <a:r>
              <a:rPr lang="en-US" sz="2400" b="1">
                <a:solidFill>
                  <a:srgbClr val="0000FF"/>
                </a:solidFill>
                <a:latin typeface="Times New Roman" panose="02020603050405020304" charset="0"/>
                <a:ea typeface="黑体" panose="02010609060101010101" charset="-122"/>
                <a:cs typeface="Times New Roman" panose="02020603050405020304" charset="0"/>
                <a:sym typeface="+mn-ea"/>
              </a:rPr>
              <a:t>3 N</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17" name="文本框 16" title=""/>
          <p:cNvSpPr txBox="1"/>
          <p:nvPr/>
        </p:nvSpPr>
        <p:spPr>
          <a:xfrm>
            <a:off x="1214120" y="4617085"/>
            <a:ext cx="2779395" cy="460375"/>
          </a:xfrm>
          <a:prstGeom prst="rect">
            <a:avLst/>
          </a:prstGeom>
          <a:noFill/>
        </p:spPr>
        <p:txBody>
          <a:bodyPr wrap="square" rtlCol="0" anchor="t">
            <a:spAutoFit/>
          </a:bodyPr>
          <a:lstStyle/>
          <a:p>
            <a:pPr lvl="0" algn="l">
              <a:buClrTx/>
              <a:buSzTx/>
              <a:buFontTx/>
            </a:pPr>
            <a:r>
              <a:rPr lang="en-US" altLang="zh-CN" sz="2400" b="1" i="1">
                <a:solidFill>
                  <a:srgbClr val="0000FF"/>
                </a:solidFill>
                <a:latin typeface="Times New Roman" panose="02020603050405020304" charset="0"/>
                <a:ea typeface="楷体" panose="02010609060101010101" charset="-122"/>
                <a:cs typeface="Times New Roman" panose="02020603050405020304" charset="0"/>
                <a:sym typeface="+mn-ea"/>
              </a:rPr>
              <a:t>F</a:t>
            </a:r>
            <a:r>
              <a:rPr lang="zh-CN" altLang="en-US" sz="2400" b="1" baseline="-25000">
                <a:solidFill>
                  <a:srgbClr val="0000FF"/>
                </a:solidFill>
                <a:latin typeface="Times New Roman" panose="02020603050405020304" charset="0"/>
                <a:ea typeface="楷体" panose="02010609060101010101" charset="-122"/>
                <a:cs typeface="Times New Roman" panose="02020603050405020304" charset="0"/>
                <a:sym typeface="+mn-ea"/>
              </a:rPr>
              <a:t>合</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=8 N+3 N=11 N</a:t>
            </a:r>
            <a:endPar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8" name="文本框 17" title=""/>
          <p:cNvSpPr txBox="1"/>
          <p:nvPr/>
        </p:nvSpPr>
        <p:spPr>
          <a:xfrm>
            <a:off x="6044565" y="3064510"/>
            <a:ext cx="871220" cy="460375"/>
          </a:xfrm>
          <a:prstGeom prst="rect">
            <a:avLst/>
          </a:prstGeom>
          <a:noFill/>
        </p:spPr>
        <p:txBody>
          <a:bodyPr wrap="square" rtlCol="0" anchor="t">
            <a:sp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反向</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9" name="矩形 18" title=""/>
          <p:cNvSpPr/>
          <p:nvPr/>
        </p:nvSpPr>
        <p:spPr>
          <a:xfrm>
            <a:off x="7504430" y="3629660"/>
            <a:ext cx="952500" cy="571500"/>
          </a:xfrm>
          <a:prstGeom prst="rect">
            <a:avLst/>
          </a:prstGeom>
          <a:no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solidFill>
                <a:srgbClr val="0000FF"/>
              </a:solidFill>
            </a:endParaRPr>
          </a:p>
        </p:txBody>
      </p:sp>
      <p:grpSp>
        <p:nvGrpSpPr>
          <p:cNvPr id="20" name="组合 19" title=""/>
          <p:cNvGrpSpPr/>
          <p:nvPr>
            <p:custDataLst>
              <p:tags r:id="rId13"/>
            </p:custDataLst>
          </p:nvPr>
        </p:nvGrpSpPr>
        <p:grpSpPr>
          <a:xfrm rot="5400000">
            <a:off x="7438390" y="3408680"/>
            <a:ext cx="90170" cy="1035050"/>
            <a:chOff x="16330" y="4429"/>
            <a:chExt cx="142" cy="1391"/>
          </a:xfrm>
        </p:grpSpPr>
        <p:cxnSp>
          <p:nvCxnSpPr>
            <p:cNvPr id="21" name="直接连接符 20"/>
            <p:cNvCxnSpPr/>
            <p:nvPr>
              <p:custDataLst>
                <p:tags r:id="rId14"/>
              </p:custDataLst>
            </p:nvPr>
          </p:nvCxnSpPr>
          <p:spPr>
            <a:xfrm flipH="1">
              <a:off x="16401" y="4508"/>
              <a:ext cx="0" cy="1312"/>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15"/>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23" name="文本框 22" title=""/>
          <p:cNvSpPr txBox="1"/>
          <p:nvPr>
            <p:custDataLst>
              <p:tags r:id="rId16"/>
            </p:custDataLst>
          </p:nvPr>
        </p:nvSpPr>
        <p:spPr>
          <a:xfrm>
            <a:off x="6281420" y="3668395"/>
            <a:ext cx="714375" cy="460375"/>
          </a:xfrm>
          <a:prstGeom prst="rect">
            <a:avLst/>
          </a:prstGeom>
          <a:noFill/>
        </p:spPr>
        <p:txBody>
          <a:bodyPr wrap="square" rtlCol="0" anchor="t">
            <a:spAutoFit/>
          </a:bodyPr>
          <a:lstStyle/>
          <a:p>
            <a:r>
              <a:rPr lang="en-US" sz="2400" b="1">
                <a:solidFill>
                  <a:srgbClr val="0000FF"/>
                </a:solidFill>
                <a:latin typeface="Times New Roman" panose="02020603050405020304" charset="0"/>
                <a:ea typeface="黑体" panose="02010609060101010101" charset="-122"/>
                <a:cs typeface="Times New Roman" panose="02020603050405020304" charset="0"/>
                <a:sym typeface="+mn-ea"/>
              </a:rPr>
              <a:t>8 N</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grpSp>
        <p:nvGrpSpPr>
          <p:cNvPr id="24" name="组合 23" title=""/>
          <p:cNvGrpSpPr/>
          <p:nvPr>
            <p:custDataLst>
              <p:tags r:id="rId17"/>
            </p:custDataLst>
          </p:nvPr>
        </p:nvGrpSpPr>
        <p:grpSpPr>
          <a:xfrm rot="15900000">
            <a:off x="8073532" y="3675417"/>
            <a:ext cx="90170" cy="472507"/>
            <a:chOff x="16330" y="4429"/>
            <a:chExt cx="142" cy="635"/>
          </a:xfrm>
        </p:grpSpPr>
        <p:cxnSp>
          <p:nvCxnSpPr>
            <p:cNvPr id="25" name="直接连接符 24"/>
            <p:cNvCxnSpPr/>
            <p:nvPr>
              <p:custDataLst>
                <p:tags r:id="rId18"/>
              </p:custDataLst>
            </p:nvPr>
          </p:nvCxnSpPr>
          <p:spPr>
            <a:xfrm flipH="1">
              <a:off x="16333" y="4508"/>
              <a:ext cx="68" cy="556"/>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p:cNvSpPr/>
            <p:nvPr>
              <p:custDataLst>
                <p:tags r:id="rId19"/>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27" name="文本框 26" title=""/>
          <p:cNvSpPr txBox="1"/>
          <p:nvPr>
            <p:custDataLst>
              <p:tags r:id="rId20"/>
            </p:custDataLst>
          </p:nvPr>
        </p:nvSpPr>
        <p:spPr>
          <a:xfrm>
            <a:off x="8400415" y="3712845"/>
            <a:ext cx="714375" cy="460375"/>
          </a:xfrm>
          <a:prstGeom prst="rect">
            <a:avLst/>
          </a:prstGeom>
          <a:noFill/>
        </p:spPr>
        <p:txBody>
          <a:bodyPr wrap="square" rtlCol="0" anchor="t">
            <a:spAutoFit/>
          </a:bodyPr>
          <a:lstStyle/>
          <a:p>
            <a:r>
              <a:rPr lang="en-US" sz="2400" b="1">
                <a:solidFill>
                  <a:srgbClr val="0000FF"/>
                </a:solidFill>
                <a:latin typeface="Times New Roman" panose="02020603050405020304" charset="0"/>
                <a:ea typeface="黑体" panose="02010609060101010101" charset="-122"/>
                <a:cs typeface="Times New Roman" panose="02020603050405020304" charset="0"/>
                <a:sym typeface="+mn-ea"/>
              </a:rPr>
              <a:t>3 N</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28" name="文本框 27" title=""/>
          <p:cNvSpPr txBox="1"/>
          <p:nvPr/>
        </p:nvSpPr>
        <p:spPr>
          <a:xfrm>
            <a:off x="6177915" y="4622800"/>
            <a:ext cx="2779395" cy="460375"/>
          </a:xfrm>
          <a:prstGeom prst="rect">
            <a:avLst/>
          </a:prstGeom>
          <a:noFill/>
        </p:spPr>
        <p:txBody>
          <a:bodyPr wrap="square" rtlCol="0" anchor="t">
            <a:spAutoFit/>
          </a:bodyPr>
          <a:lstStyle/>
          <a:p>
            <a:pPr lvl="0" algn="l">
              <a:buClrTx/>
              <a:buSzTx/>
              <a:buFontTx/>
            </a:pPr>
            <a:r>
              <a:rPr lang="en-US" altLang="zh-CN" sz="2400" b="1" i="1">
                <a:solidFill>
                  <a:srgbClr val="0000FF"/>
                </a:solidFill>
                <a:latin typeface="Times New Roman" panose="02020603050405020304" charset="0"/>
                <a:ea typeface="楷体" panose="02010609060101010101" charset="-122"/>
                <a:cs typeface="Times New Roman" panose="02020603050405020304" charset="0"/>
                <a:sym typeface="+mn-ea"/>
              </a:rPr>
              <a:t>F</a:t>
            </a:r>
            <a:r>
              <a:rPr sz="2400" b="1" i="1">
                <a:solidFill>
                  <a:srgbClr val="0000FF"/>
                </a:solidFill>
                <a:latin typeface="Times New Roman" panose="02020603050405020304" charset="0"/>
                <a:ea typeface="黑体" panose="02010609060101010101" charset="-122"/>
                <a:cs typeface="Times New Roman" panose="02020603050405020304" charset="0"/>
                <a:sym typeface="+mn-ea"/>
              </a:rPr>
              <a:t>'</a:t>
            </a:r>
            <a:r>
              <a:rPr lang="zh-CN" altLang="en-US" sz="2400" b="1" baseline="-25000">
                <a:solidFill>
                  <a:srgbClr val="0000FF"/>
                </a:solidFill>
                <a:latin typeface="Times New Roman" panose="02020603050405020304" charset="0"/>
                <a:ea typeface="楷体" panose="02010609060101010101" charset="-122"/>
                <a:cs typeface="Times New Roman" panose="02020603050405020304" charset="0"/>
                <a:sym typeface="+mn-ea"/>
              </a:rPr>
              <a:t>合</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=8 N- 3 N=5 N</a:t>
            </a:r>
            <a:endPar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3" name="圆角矩形 2" title=""/>
          <p:cNvSpPr/>
          <p:nvPr>
            <p:custDataLst>
              <p:tags r:id="rId21"/>
            </p:custDataLst>
          </p:nvPr>
        </p:nvSpPr>
        <p:spPr bwMode="auto">
          <a:xfrm>
            <a:off x="465455" y="1565910"/>
            <a:ext cx="98933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000"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nodeType="afterGroup">
                            <p:stCondLst>
                              <p:cond delay="2000"/>
                            </p:stCondLst>
                            <p:childTnLst>
                              <p:par>
                                <p:cTn id="13" presetID="21" presetClass="entr" presetSubtype="1" fill="hold" grpId="0" nodeType="after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wheel(1)">
                                      <p:cBhvr>
                                        <p:cTn id="15" dur="1000"/>
                                        <p:tgtEl>
                                          <p:spTgt spid="3"/>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right)">
                                      <p:cBhvr>
                                        <p:cTn id="30" dur="500"/>
                                        <p:tgtEl>
                                          <p:spTgt spid="43"/>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500"/>
                                        <p:tgtEl>
                                          <p:spTgt spid="20"/>
                                        </p:tgtEl>
                                      </p:cBhvr>
                                    </p:animEffect>
                                  </p:childTnLst>
                                </p:cTn>
                              </p:par>
                            </p:childTnLst>
                          </p:cTn>
                        </p:par>
                        <p:par>
                          <p:cTn id="57" fill="hold" nodeType="afterGroup">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nodeType="afterGroup">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064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p:bldP spid="2" grpId="0" animBg="1"/>
      <p:bldP spid="9" grpId="0" animBg="1"/>
      <p:bldP spid="4" grpId="0" animBg="1"/>
      <p:bldP spid="12" grpId="0"/>
      <p:bldP spid="6" grpId="0"/>
      <p:bldP spid="14" grpId="0"/>
      <p:bldP spid="16" grpId="0"/>
      <p:bldP spid="17" grpId="0"/>
      <p:bldP spid="18" grpId="0"/>
      <p:bldP spid="23" grpId="0"/>
      <p:bldP spid="27" grpId="0"/>
      <p:bldP spid="28" grpId="0"/>
      <p:bldP spid="7" grpId="0" animBg="1"/>
      <p:bldP spid="19" grpId="0" animBg="1"/>
      <p:bldP spid="3"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11" name="文本框 110" title=""/>
          <p:cNvSpPr txBox="1"/>
          <p:nvPr/>
        </p:nvSpPr>
        <p:spPr>
          <a:xfrm>
            <a:off x="615950" y="996950"/>
            <a:ext cx="11075035" cy="1641475"/>
          </a:xfrm>
          <a:prstGeom prst="rect">
            <a:avLst/>
          </a:prstGeom>
          <a:noFill/>
          <a:ln w="9525">
            <a:noFill/>
          </a:ln>
        </p:spPr>
        <p:txBody>
          <a:bodyPr wrap="square">
            <a:spAutoFit/>
          </a:bodyPr>
          <a:lstStyle/>
          <a:p>
            <a:pPr>
              <a:lnSpc>
                <a:spcPct val="120000"/>
              </a:lnSpc>
            </a:pPr>
            <a:r>
              <a:rPr lang="en-US" sz="2800" b="1">
                <a:latin typeface="Times New Roman" panose="02020603050405020304" charset="0"/>
                <a:ea typeface="黑体" panose="02010609060101010101" charset="-122"/>
                <a:cs typeface="Times New Roman" panose="02020603050405020304" charset="0"/>
              </a:rPr>
              <a:t>4. </a:t>
            </a:r>
            <a:r>
              <a:rPr lang="zh-CN" sz="2800" b="1">
                <a:latin typeface="Times New Roman" panose="02020603050405020304" charset="0"/>
                <a:ea typeface="黑体" panose="02010609060101010101" charset="-122"/>
                <a:cs typeface="Times New Roman" panose="02020603050405020304" charset="0"/>
              </a:rPr>
              <a:t>竖直向上抛出重</a:t>
            </a:r>
            <a:r>
              <a:rPr lang="en-US" sz="2800" b="1">
                <a:latin typeface="Times New Roman" panose="02020603050405020304" charset="0"/>
                <a:ea typeface="黑体" panose="02010609060101010101" charset="-122"/>
                <a:cs typeface="Times New Roman" panose="02020603050405020304" charset="0"/>
              </a:rPr>
              <a:t>10 N</a:t>
            </a:r>
            <a:r>
              <a:rPr lang="zh-CN" sz="2800" b="1">
                <a:latin typeface="Times New Roman" panose="02020603050405020304" charset="0"/>
                <a:ea typeface="黑体" panose="02010609060101010101" charset="-122"/>
                <a:cs typeface="Times New Roman" panose="02020603050405020304" charset="0"/>
              </a:rPr>
              <a:t>的篮球，若篮球在空中运动时所受的阻力大小恒为</a:t>
            </a:r>
            <a:r>
              <a:rPr lang="en-US" sz="2800" b="1">
                <a:latin typeface="Times New Roman" panose="02020603050405020304" charset="0"/>
                <a:ea typeface="黑体" panose="02010609060101010101" charset="-122"/>
                <a:cs typeface="Times New Roman" panose="02020603050405020304" charset="0"/>
              </a:rPr>
              <a:t>1 N</a:t>
            </a:r>
            <a:r>
              <a:rPr lang="zh-CN" sz="2800" b="1">
                <a:latin typeface="Times New Roman" panose="02020603050405020304" charset="0"/>
                <a:ea typeface="黑体" panose="02010609060101010101" charset="-122"/>
                <a:cs typeface="Times New Roman" panose="02020603050405020304" charset="0"/>
              </a:rPr>
              <a:t>，则篮球在上升和下降过程中所受的合力大小分别为</a:t>
            </a:r>
            <a:r>
              <a:rPr lang="en-US" altLang="zh-CN" sz="2800" b="1">
                <a:latin typeface="Times New Roman" panose="02020603050405020304" charset="0"/>
                <a:ea typeface="黑体" panose="02010609060101010101" charset="-122"/>
                <a:cs typeface="Times New Roman" panose="02020603050405020304" charset="0"/>
                <a:sym typeface="+mn-ea"/>
              </a:rPr>
              <a:t>______</a:t>
            </a:r>
            <a:r>
              <a:rPr lang="en-US" sz="2800" b="1">
                <a:latin typeface="Times New Roman" panose="02020603050405020304" charset="0"/>
                <a:ea typeface="黑体" panose="02010609060101010101" charset="-122"/>
                <a:cs typeface="Times New Roman" panose="02020603050405020304" charset="0"/>
              </a:rPr>
              <a:t>N</a:t>
            </a:r>
            <a:r>
              <a:rPr lang="zh-CN" sz="2800" b="1">
                <a:latin typeface="Times New Roman" panose="02020603050405020304" charset="0"/>
                <a:ea typeface="黑体" panose="02010609060101010101" charset="-122"/>
                <a:cs typeface="Times New Roman" panose="02020603050405020304" charset="0"/>
              </a:rPr>
              <a:t>和</a:t>
            </a:r>
            <a:r>
              <a:rPr lang="en-US" altLang="zh-CN" sz="2800" b="1">
                <a:latin typeface="Times New Roman" panose="02020603050405020304" charset="0"/>
                <a:ea typeface="黑体" panose="02010609060101010101" charset="-122"/>
                <a:cs typeface="Times New Roman" panose="02020603050405020304" charset="0"/>
              </a:rPr>
              <a:t>______</a:t>
            </a:r>
            <a:r>
              <a:rPr lang="en-US" sz="2800" b="1">
                <a:latin typeface="Times New Roman" panose="02020603050405020304" charset="0"/>
                <a:ea typeface="黑体" panose="02010609060101010101" charset="-122"/>
                <a:cs typeface="Times New Roman" panose="02020603050405020304" charset="0"/>
              </a:rPr>
              <a:t>N</a:t>
            </a:r>
            <a:r>
              <a:rPr lang="zh-CN" sz="2800" b="1">
                <a:latin typeface="Times New Roman" panose="02020603050405020304" charset="0"/>
                <a:ea typeface="黑体" panose="02010609060101010101" charset="-122"/>
                <a:cs typeface="Times New Roman" panose="02020603050405020304" charset="0"/>
              </a:rPr>
              <a:t>，这两个合力的方向</a:t>
            </a:r>
            <a:r>
              <a:rPr lang="en-US" altLang="zh-CN" sz="2800" b="1">
                <a:latin typeface="Times New Roman" panose="02020603050405020304" charset="0"/>
                <a:ea typeface="黑体" panose="02010609060101010101" charset="-122"/>
                <a:cs typeface="Times New Roman" panose="02020603050405020304" charset="0"/>
                <a:sym typeface="+mn-ea"/>
              </a:rPr>
              <a:t>______(</a:t>
            </a:r>
            <a:r>
              <a:rPr lang="zh-CN" sz="2800" b="1">
                <a:latin typeface="Times New Roman" panose="02020603050405020304" charset="0"/>
                <a:ea typeface="黑体" panose="02010609060101010101" charset="-122"/>
                <a:cs typeface="Times New Roman" panose="02020603050405020304" charset="0"/>
              </a:rPr>
              <a:t>选填“相同”或“不同”</a:t>
            </a:r>
            <a:r>
              <a:rPr lang="en-US" altLang="zh-CN" sz="2800" b="1">
                <a:latin typeface="Times New Roman" panose="02020603050405020304" charset="0"/>
                <a:ea typeface="黑体" panose="02010609060101010101" charset="-122"/>
                <a:cs typeface="Times New Roman" panose="02020603050405020304" charset="0"/>
              </a:rPr>
              <a:t>)</a:t>
            </a:r>
            <a:r>
              <a:rPr lang="en-US" sz="2800" b="1">
                <a:latin typeface="Times New Roman" panose="02020603050405020304" charset="0"/>
                <a:ea typeface="黑体" panose="02010609060101010101" charset="-122"/>
                <a:cs typeface="Times New Roman" panose="02020603050405020304" charset="0"/>
              </a:rPr>
              <a:t>.</a:t>
            </a:r>
            <a:endParaRPr lang="en-US" altLang="en-US" sz="2800" b="1">
              <a:latin typeface="Times New Roman" panose="02020603050405020304" charset="0"/>
              <a:ea typeface="黑体" panose="02010609060101010101" charset="-122"/>
              <a:cs typeface="Times New Roman" panose="02020603050405020304" charset="0"/>
            </a:endParaRPr>
          </a:p>
        </p:txBody>
      </p:sp>
      <p:sp>
        <p:nvSpPr>
          <p:cNvPr id="4" name="圆角矩形 3" title=""/>
          <p:cNvSpPr/>
          <p:nvPr>
            <p:custDataLst>
              <p:tags r:id="rId2"/>
            </p:custDataLst>
          </p:nvPr>
        </p:nvSpPr>
        <p:spPr bwMode="auto">
          <a:xfrm>
            <a:off x="3204845" y="1079500"/>
            <a:ext cx="2144395"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 name="圆角矩形 1" title=""/>
          <p:cNvSpPr/>
          <p:nvPr>
            <p:custDataLst>
              <p:tags r:id="rId3"/>
            </p:custDataLst>
          </p:nvPr>
        </p:nvSpPr>
        <p:spPr bwMode="auto">
          <a:xfrm>
            <a:off x="8918575" y="1079500"/>
            <a:ext cx="253619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3" name="圆角矩形 2" title=""/>
          <p:cNvSpPr/>
          <p:nvPr>
            <p:custDataLst>
              <p:tags r:id="rId4"/>
            </p:custDataLst>
          </p:nvPr>
        </p:nvSpPr>
        <p:spPr bwMode="auto">
          <a:xfrm>
            <a:off x="668655" y="1596390"/>
            <a:ext cx="128143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5" name="圆角矩形 4" title=""/>
          <p:cNvSpPr/>
          <p:nvPr>
            <p:custDataLst>
              <p:tags r:id="rId5"/>
            </p:custDataLst>
          </p:nvPr>
        </p:nvSpPr>
        <p:spPr bwMode="auto">
          <a:xfrm>
            <a:off x="3709035" y="1596390"/>
            <a:ext cx="289052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40645" name="Text Box 5" title=""/>
          <p:cNvSpPr txBox="1"/>
          <p:nvPr/>
        </p:nvSpPr>
        <p:spPr>
          <a:xfrm>
            <a:off x="10416540" y="1403985"/>
            <a:ext cx="645160"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11</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7" name="Text Box 5" title=""/>
          <p:cNvSpPr txBox="1"/>
          <p:nvPr/>
        </p:nvSpPr>
        <p:spPr>
          <a:xfrm>
            <a:off x="1445895" y="1934210"/>
            <a:ext cx="645160"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9</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8" name="Text Box 5" title=""/>
          <p:cNvSpPr txBox="1"/>
          <p:nvPr/>
        </p:nvSpPr>
        <p:spPr>
          <a:xfrm>
            <a:off x="5690870" y="1901190"/>
            <a:ext cx="1057910" cy="737235"/>
          </a:xfrm>
          <a:prstGeom prst="rect">
            <a:avLst/>
          </a:prstGeom>
          <a:noFill/>
          <a:ln w="9525">
            <a:noFill/>
          </a:ln>
        </p:spPr>
        <p:txBody>
          <a:bodyPr wrap="square">
            <a:spAutoFit/>
          </a:bodyPr>
          <a:lstStyle/>
          <a:p>
            <a:pPr>
              <a:lnSpc>
                <a:spcPct val="150000"/>
              </a:lnSpc>
            </a:pPr>
            <a:r>
              <a:rPr lang="zh-CN" altLang="en-US" sz="2800" b="1">
                <a:solidFill>
                  <a:srgbClr val="FF0000"/>
                </a:solidFill>
                <a:latin typeface="Times New Roman" panose="02020603050405020304" charset="0"/>
                <a:ea typeface="黑体" panose="02010609060101010101" charset="-122"/>
                <a:cs typeface="Times New Roman" panose="02020603050405020304" charset="0"/>
              </a:rPr>
              <a:t>相同</a:t>
            </a:r>
            <a:endParaRPr lang="zh-CN" altLang="en-US"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11" name="文本框 10" title=""/>
          <p:cNvSpPr txBox="1"/>
          <p:nvPr/>
        </p:nvSpPr>
        <p:spPr>
          <a:xfrm>
            <a:off x="3425825" y="4777740"/>
            <a:ext cx="2044700" cy="460375"/>
          </a:xfrm>
          <a:prstGeom prst="rect">
            <a:avLst/>
          </a:prstGeom>
          <a:noFill/>
        </p:spPr>
        <p:txBody>
          <a:bodyPr wrap="square" rtlCol="0" anchor="t">
            <a:spAutoFit/>
          </a:bodyPr>
          <a:lstStyle/>
          <a:p>
            <a:r>
              <a:rPr lang="zh-CN" sz="2400" b="1">
                <a:latin typeface="Times New Roman" panose="02020603050405020304" charset="0"/>
                <a:ea typeface="黑体" panose="02010609060101010101" charset="-122"/>
                <a:cs typeface="Times New Roman" panose="02020603050405020304" charset="0"/>
                <a:sym typeface="+mn-ea"/>
              </a:rPr>
              <a:t>上升过程</a:t>
            </a:r>
            <a:endParaRPr lang="zh-CN" altLang="en-US" sz="2400" b="1">
              <a:latin typeface="Times New Roman" panose="02020603050405020304" charset="0"/>
              <a:ea typeface="黑体" panose="02010609060101010101" charset="-122"/>
              <a:cs typeface="Times New Roman" panose="02020603050405020304" charset="0"/>
              <a:sym typeface="+mn-ea"/>
            </a:endParaRPr>
          </a:p>
        </p:txBody>
      </p:sp>
      <p:pic>
        <p:nvPicPr>
          <p:cNvPr id="12" name="https://photo-static-api.fotomore.com/creative/vcg/400/version23/VCG41165617791.jpg?uid=386&amp;timestamp=1725267291&amp;sign=681ce3b2f7edcfa0750a12b1467900b0" title=""/>
          <p:cNvPicPr>
            <a:picLocks noChangeAspect="1"/>
          </p:cNvPicPr>
          <p:nvPr/>
        </p:nvPicPr>
        <p:blipFill>
          <a:blip r:embed="rId6">
            <a:clrChange>
              <a:clrFrom>
                <a:srgbClr val="FFFFFF">
                  <a:alpha val="100000"/>
                </a:srgbClr>
              </a:clrFrom>
              <a:clrTo>
                <a:srgbClr val="FFFFFF">
                  <a:alpha val="100000"/>
                  <a:alpha val="0"/>
                </a:srgbClr>
              </a:clrTo>
            </a:clrChange>
            <a:lum bright="24000" contrast="6000"/>
          </a:blip>
          <a:stretch>
            <a:fillRect/>
          </a:stretch>
        </p:blipFill>
        <p:spPr>
          <a:xfrm>
            <a:off x="3821430" y="3155950"/>
            <a:ext cx="824865" cy="824865"/>
          </a:xfrm>
          <a:prstGeom prst="rect">
            <a:avLst/>
          </a:prstGeom>
        </p:spPr>
      </p:pic>
      <p:grpSp>
        <p:nvGrpSpPr>
          <p:cNvPr id="42" name="组合 41" title=""/>
          <p:cNvGrpSpPr/>
          <p:nvPr/>
        </p:nvGrpSpPr>
        <p:grpSpPr>
          <a:xfrm>
            <a:off x="2884805" y="3168650"/>
            <a:ext cx="378460" cy="811530"/>
            <a:chOff x="4543" y="4990"/>
            <a:chExt cx="596" cy="1278"/>
          </a:xfrm>
        </p:grpSpPr>
        <p:cxnSp>
          <p:nvCxnSpPr>
            <p:cNvPr id="13" name="直接箭头连接符 12"/>
            <p:cNvCxnSpPr/>
            <p:nvPr/>
          </p:nvCxnSpPr>
          <p:spPr>
            <a:xfrm flipH="1" flipV="1">
              <a:off x="5126" y="4990"/>
              <a:ext cx="0" cy="1279"/>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4543" y="5222"/>
              <a:ext cx="596" cy="725"/>
            </a:xfrm>
            <a:prstGeom prst="rect">
              <a:avLst/>
            </a:prstGeom>
            <a:noFill/>
          </p:spPr>
          <p:txBody>
            <a:bodyPr wrap="square" rtlCol="0" anchor="t">
              <a:spAutoFit/>
            </a:bodyPr>
            <a:lstStyle/>
            <a:p>
              <a:r>
                <a:rPr lang="en-US" altLang="zh-CN" sz="2400" b="1" i="1">
                  <a:latin typeface="Times New Roman" panose="02020603050405020304" charset="0"/>
                  <a:ea typeface="黑体" panose="02010609060101010101" charset="-122"/>
                  <a:cs typeface="Times New Roman" panose="02020603050405020304" charset="0"/>
                  <a:sym typeface="+mn-ea"/>
                </a:rPr>
                <a:t>v</a:t>
              </a:r>
              <a:endParaRPr lang="en-US" altLang="zh-CN" sz="2400" b="1" i="1">
                <a:latin typeface="Times New Roman" panose="02020603050405020304" charset="0"/>
                <a:ea typeface="黑体" panose="02010609060101010101" charset="-122"/>
                <a:cs typeface="Times New Roman" panose="02020603050405020304" charset="0"/>
                <a:sym typeface="+mn-ea"/>
              </a:endParaRPr>
            </a:p>
          </p:txBody>
        </p:sp>
      </p:grpSp>
      <p:grpSp>
        <p:nvGrpSpPr>
          <p:cNvPr id="43" name="组合 42" title=""/>
          <p:cNvGrpSpPr/>
          <p:nvPr>
            <p:custDataLst>
              <p:tags r:id="rId7"/>
            </p:custDataLst>
          </p:nvPr>
        </p:nvGrpSpPr>
        <p:grpSpPr>
          <a:xfrm>
            <a:off x="4185285" y="3523615"/>
            <a:ext cx="90170" cy="1035050"/>
            <a:chOff x="16330" y="4429"/>
            <a:chExt cx="142" cy="1391"/>
          </a:xfrm>
        </p:grpSpPr>
        <p:cxnSp>
          <p:nvCxnSpPr>
            <p:cNvPr id="15" name="直接连接符 14"/>
            <p:cNvCxnSpPr/>
            <p:nvPr>
              <p:custDataLst>
                <p:tags r:id="rId8"/>
              </p:custDataLst>
            </p:nvPr>
          </p:nvCxnSpPr>
          <p:spPr>
            <a:xfrm flipH="1">
              <a:off x="16401" y="4508"/>
              <a:ext cx="0" cy="1312"/>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41" name="椭圆 40"/>
            <p:cNvSpPr/>
            <p:nvPr>
              <p:custDataLst>
                <p:tags r:id="rId9"/>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19" name="文本框 18" title=""/>
          <p:cNvSpPr txBox="1"/>
          <p:nvPr>
            <p:custDataLst>
              <p:tags r:id="rId10"/>
            </p:custDataLst>
          </p:nvPr>
        </p:nvSpPr>
        <p:spPr>
          <a:xfrm>
            <a:off x="4366895" y="4316730"/>
            <a:ext cx="1301115" cy="460375"/>
          </a:xfrm>
          <a:prstGeom prst="rect">
            <a:avLst/>
          </a:prstGeom>
          <a:noFill/>
        </p:spPr>
        <p:txBody>
          <a:bodyPr wrap="square" rtlCol="0" anchor="t">
            <a:spAutoFit/>
          </a:bodyPr>
          <a:lstStyle/>
          <a:p>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G</a:t>
            </a:r>
            <a:r>
              <a:rPr lang="en-US" sz="2400" b="1">
                <a:solidFill>
                  <a:srgbClr val="0000FF"/>
                </a:solidFill>
                <a:latin typeface="Times New Roman" panose="02020603050405020304" charset="0"/>
                <a:ea typeface="黑体" panose="02010609060101010101" charset="-122"/>
                <a:cs typeface="Times New Roman" panose="02020603050405020304" charset="0"/>
                <a:sym typeface="+mn-ea"/>
              </a:rPr>
              <a:t>=10 N</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grpSp>
        <p:nvGrpSpPr>
          <p:cNvPr id="20" name="组合 19" title=""/>
          <p:cNvGrpSpPr/>
          <p:nvPr>
            <p:custDataLst>
              <p:tags r:id="rId11"/>
            </p:custDataLst>
          </p:nvPr>
        </p:nvGrpSpPr>
        <p:grpSpPr>
          <a:xfrm>
            <a:off x="4175125" y="3524885"/>
            <a:ext cx="90170" cy="495574"/>
            <a:chOff x="16330" y="4429"/>
            <a:chExt cx="142" cy="666"/>
          </a:xfrm>
        </p:grpSpPr>
        <p:cxnSp>
          <p:nvCxnSpPr>
            <p:cNvPr id="21" name="直接连接符 20"/>
            <p:cNvCxnSpPr/>
            <p:nvPr>
              <p:custDataLst>
                <p:tags r:id="rId12"/>
              </p:custDataLst>
            </p:nvPr>
          </p:nvCxnSpPr>
          <p:spPr>
            <a:xfrm>
              <a:off x="16401" y="4508"/>
              <a:ext cx="11" cy="587"/>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13"/>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25" name="文本框 24" title=""/>
          <p:cNvSpPr txBox="1"/>
          <p:nvPr>
            <p:custDataLst>
              <p:tags r:id="rId14"/>
            </p:custDataLst>
          </p:nvPr>
        </p:nvSpPr>
        <p:spPr>
          <a:xfrm>
            <a:off x="3709035" y="3794760"/>
            <a:ext cx="400685" cy="460375"/>
          </a:xfrm>
          <a:prstGeom prst="rect">
            <a:avLst/>
          </a:prstGeom>
          <a:noFill/>
        </p:spPr>
        <p:txBody>
          <a:bodyPr wrap="square" rtlCol="0" anchor="t">
            <a:spAutoFit/>
          </a:bodyPr>
          <a:lstStyle/>
          <a:p>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endParaRPr lang="en-US" altLang="en-US" sz="2400" b="1" i="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pic>
        <p:nvPicPr>
          <p:cNvPr id="23" name="https://photo-static-api.fotomore.com/creative/vcg/400/version23/VCG41165617791.jpg?uid=386&amp;timestamp=1725267291&amp;sign=681ce3b2f7edcfa0750a12b1467900b0" title=""/>
          <p:cNvPicPr>
            <a:picLocks noChangeAspect="1"/>
          </p:cNvPicPr>
          <p:nvPr/>
        </p:nvPicPr>
        <p:blipFill>
          <a:blip r:embed="rId6">
            <a:clrChange>
              <a:clrFrom>
                <a:srgbClr val="FFFFFF">
                  <a:alpha val="100000"/>
                </a:srgbClr>
              </a:clrFrom>
              <a:clrTo>
                <a:srgbClr val="FFFFFF">
                  <a:alpha val="100000"/>
                  <a:alpha val="0"/>
                </a:srgbClr>
              </a:clrTo>
            </a:clrChange>
            <a:lum bright="24000" contrast="6000"/>
          </a:blip>
          <a:stretch>
            <a:fillRect/>
          </a:stretch>
        </p:blipFill>
        <p:spPr>
          <a:xfrm>
            <a:off x="7214235" y="3106420"/>
            <a:ext cx="824865" cy="824865"/>
          </a:xfrm>
          <a:prstGeom prst="rect">
            <a:avLst/>
          </a:prstGeom>
        </p:spPr>
      </p:pic>
      <p:grpSp>
        <p:nvGrpSpPr>
          <p:cNvPr id="24" name="组合 23" title=""/>
          <p:cNvGrpSpPr/>
          <p:nvPr>
            <p:custDataLst>
              <p:tags r:id="rId15"/>
            </p:custDataLst>
          </p:nvPr>
        </p:nvGrpSpPr>
        <p:grpSpPr>
          <a:xfrm>
            <a:off x="7581900" y="3478530"/>
            <a:ext cx="90170" cy="1035050"/>
            <a:chOff x="16330" y="4429"/>
            <a:chExt cx="142" cy="1391"/>
          </a:xfrm>
        </p:grpSpPr>
        <p:cxnSp>
          <p:nvCxnSpPr>
            <p:cNvPr id="27" name="直接连接符 26"/>
            <p:cNvCxnSpPr/>
            <p:nvPr>
              <p:custDataLst>
                <p:tags r:id="rId16"/>
              </p:custDataLst>
            </p:nvPr>
          </p:nvCxnSpPr>
          <p:spPr>
            <a:xfrm flipH="1">
              <a:off x="16401" y="4508"/>
              <a:ext cx="0" cy="1312"/>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28" name="椭圆 27"/>
            <p:cNvSpPr/>
            <p:nvPr>
              <p:custDataLst>
                <p:tags r:id="rId17"/>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grpSp>
        <p:nvGrpSpPr>
          <p:cNvPr id="29" name="组合 28" title=""/>
          <p:cNvGrpSpPr/>
          <p:nvPr>
            <p:custDataLst>
              <p:tags r:id="rId18"/>
            </p:custDataLst>
          </p:nvPr>
        </p:nvGrpSpPr>
        <p:grpSpPr>
          <a:xfrm rot="10800000">
            <a:off x="7579360" y="3084195"/>
            <a:ext cx="90170" cy="495574"/>
            <a:chOff x="16330" y="4429"/>
            <a:chExt cx="142" cy="666"/>
          </a:xfrm>
        </p:grpSpPr>
        <p:cxnSp>
          <p:nvCxnSpPr>
            <p:cNvPr id="30" name="直接连接符 29"/>
            <p:cNvCxnSpPr/>
            <p:nvPr>
              <p:custDataLst>
                <p:tags r:id="rId19"/>
              </p:custDataLst>
            </p:nvPr>
          </p:nvCxnSpPr>
          <p:spPr>
            <a:xfrm>
              <a:off x="16401" y="4508"/>
              <a:ext cx="11" cy="587"/>
            </a:xfrm>
            <a:prstGeom prst="line">
              <a:avLst/>
            </a:prstGeom>
            <a:ln w="31750">
              <a:solidFill>
                <a:srgbClr val="0000FF"/>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31" name="椭圆 30"/>
            <p:cNvSpPr/>
            <p:nvPr>
              <p:custDataLst>
                <p:tags r:id="rId20"/>
              </p:custDataLst>
            </p:nvPr>
          </p:nvSpPr>
          <p:spPr>
            <a:xfrm>
              <a:off x="16330" y="4429"/>
              <a:ext cx="142" cy="14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FF"/>
                </a:solidFill>
              </a:endParaRPr>
            </a:p>
          </p:txBody>
        </p:sp>
      </p:grpSp>
      <p:sp>
        <p:nvSpPr>
          <p:cNvPr id="32" name="文本框 31" title=""/>
          <p:cNvSpPr txBox="1"/>
          <p:nvPr>
            <p:custDataLst>
              <p:tags r:id="rId21"/>
            </p:custDataLst>
          </p:nvPr>
        </p:nvSpPr>
        <p:spPr>
          <a:xfrm>
            <a:off x="7115175" y="2703195"/>
            <a:ext cx="400685" cy="460375"/>
          </a:xfrm>
          <a:prstGeom prst="rect">
            <a:avLst/>
          </a:prstGeom>
          <a:noFill/>
        </p:spPr>
        <p:txBody>
          <a:bodyPr wrap="square" rtlCol="0" anchor="t">
            <a:spAutoFit/>
          </a:bodyPr>
          <a:lstStyle/>
          <a:p>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endParaRPr lang="en-US" alt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33" name="文本框 32" title=""/>
          <p:cNvSpPr txBox="1"/>
          <p:nvPr>
            <p:custDataLst>
              <p:tags r:id="rId22"/>
            </p:custDataLst>
          </p:nvPr>
        </p:nvSpPr>
        <p:spPr>
          <a:xfrm>
            <a:off x="7606030" y="4098925"/>
            <a:ext cx="714375" cy="460375"/>
          </a:xfrm>
          <a:prstGeom prst="rect">
            <a:avLst/>
          </a:prstGeom>
          <a:noFill/>
        </p:spPr>
        <p:txBody>
          <a:bodyPr wrap="square" rtlCol="0" anchor="t">
            <a:spAutoFit/>
          </a:bodyPr>
          <a:lstStyle/>
          <a:p>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G</a:t>
            </a:r>
            <a:endParaRPr lang="en-US" altLang="en-US" sz="2400" b="1" i="1" baseline="-25000">
              <a:solidFill>
                <a:srgbClr val="0000FF"/>
              </a:solidFill>
              <a:latin typeface="Times New Roman" panose="02020603050405020304" charset="0"/>
              <a:ea typeface="黑体" panose="02010609060101010101" charset="-122"/>
              <a:cs typeface="Times New Roman" panose="02020603050405020304" charset="0"/>
              <a:sym typeface="+mn-ea"/>
            </a:endParaRPr>
          </a:p>
        </p:txBody>
      </p:sp>
      <p:sp>
        <p:nvSpPr>
          <p:cNvPr id="34" name="文本框 33" title=""/>
          <p:cNvSpPr txBox="1"/>
          <p:nvPr/>
        </p:nvSpPr>
        <p:spPr>
          <a:xfrm>
            <a:off x="6731000" y="4788535"/>
            <a:ext cx="2044700" cy="460375"/>
          </a:xfrm>
          <a:prstGeom prst="rect">
            <a:avLst/>
          </a:prstGeom>
          <a:noFill/>
        </p:spPr>
        <p:txBody>
          <a:bodyPr wrap="square" rtlCol="0" anchor="t">
            <a:spAutoFit/>
          </a:bodyPr>
          <a:lstStyle/>
          <a:p>
            <a:r>
              <a:rPr lang="zh-CN" sz="2400" b="1">
                <a:latin typeface="Times New Roman" panose="02020603050405020304" charset="0"/>
                <a:ea typeface="黑体" panose="02010609060101010101" charset="-122"/>
                <a:cs typeface="Times New Roman" panose="02020603050405020304" charset="0"/>
                <a:sym typeface="+mn-ea"/>
              </a:rPr>
              <a:t>下降过程</a:t>
            </a:r>
            <a:endParaRPr lang="zh-CN" altLang="en-US" sz="2400" b="1">
              <a:latin typeface="Times New Roman" panose="02020603050405020304" charset="0"/>
              <a:ea typeface="黑体" panose="02010609060101010101" charset="-122"/>
              <a:cs typeface="Times New Roman" panose="02020603050405020304" charset="0"/>
              <a:sym typeface="+mn-ea"/>
            </a:endParaRPr>
          </a:p>
        </p:txBody>
      </p:sp>
      <p:grpSp>
        <p:nvGrpSpPr>
          <p:cNvPr id="44" name="组合 43" title=""/>
          <p:cNvGrpSpPr/>
          <p:nvPr/>
        </p:nvGrpSpPr>
        <p:grpSpPr>
          <a:xfrm>
            <a:off x="8482965" y="3262630"/>
            <a:ext cx="403225" cy="592455"/>
            <a:chOff x="13359" y="5138"/>
            <a:chExt cx="635" cy="933"/>
          </a:xfrm>
        </p:grpSpPr>
        <p:cxnSp>
          <p:nvCxnSpPr>
            <p:cNvPr id="35" name="直接箭头连接符 34"/>
            <p:cNvCxnSpPr/>
            <p:nvPr/>
          </p:nvCxnSpPr>
          <p:spPr>
            <a:xfrm flipH="1">
              <a:off x="13359" y="5139"/>
              <a:ext cx="17" cy="933"/>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36" name="文本框 35"/>
            <p:cNvSpPr txBox="1"/>
            <p:nvPr/>
          </p:nvSpPr>
          <p:spPr>
            <a:xfrm>
              <a:off x="13376" y="5138"/>
              <a:ext cx="618" cy="725"/>
            </a:xfrm>
            <a:prstGeom prst="rect">
              <a:avLst/>
            </a:prstGeom>
            <a:noFill/>
          </p:spPr>
          <p:txBody>
            <a:bodyPr wrap="square" rtlCol="0" anchor="t">
              <a:spAutoFit/>
            </a:bodyPr>
            <a:lstStyle/>
            <a:p>
              <a:r>
                <a:rPr lang="en-US" altLang="zh-CN" sz="2400" b="1" i="1">
                  <a:latin typeface="Times New Roman" panose="02020603050405020304" charset="0"/>
                  <a:ea typeface="黑体" panose="02010609060101010101" charset="-122"/>
                  <a:cs typeface="Times New Roman" panose="02020603050405020304" charset="0"/>
                  <a:sym typeface="+mn-ea"/>
                </a:rPr>
                <a:t>v</a:t>
              </a:r>
              <a:endParaRPr lang="en-US" altLang="zh-CN" sz="2400" b="1" i="1">
                <a:latin typeface="Times New Roman" panose="02020603050405020304" charset="0"/>
                <a:ea typeface="黑体" panose="02010609060101010101" charset="-122"/>
                <a:cs typeface="Times New Roman" panose="02020603050405020304" charset="0"/>
                <a:sym typeface="+mn-ea"/>
              </a:endParaRPr>
            </a:p>
          </p:txBody>
        </p:sp>
      </p:grpSp>
      <p:sp>
        <p:nvSpPr>
          <p:cNvPr id="37" name="Text Box 5" title=""/>
          <p:cNvSpPr txBox="1"/>
          <p:nvPr/>
        </p:nvSpPr>
        <p:spPr>
          <a:xfrm>
            <a:off x="2033270" y="5313680"/>
            <a:ext cx="3897630" cy="645160"/>
          </a:xfrm>
          <a:prstGeom prst="rect">
            <a:avLst/>
          </a:prstGeom>
          <a:noFill/>
          <a:ln w="9525">
            <a:noFill/>
          </a:ln>
        </p:spPr>
        <p:txBody>
          <a:bodyPr wrap="square">
            <a:spAutoFit/>
          </a:bodyPr>
          <a:lstStyle/>
          <a:p>
            <a:pPr>
              <a:lnSpc>
                <a:spcPct val="150000"/>
              </a:lnSpc>
            </a:pPr>
            <a:r>
              <a:rPr lang="en-US" altLang="zh-CN" sz="2400" b="1" i="1">
                <a:solidFill>
                  <a:srgbClr val="0000FF"/>
                </a:solidFill>
                <a:latin typeface="Times New Roman" panose="02020603050405020304" charset="0"/>
                <a:ea typeface="黑体" panose="02010609060101010101" charset="-122"/>
                <a:cs typeface="Times New Roman" panose="02020603050405020304" charset="0"/>
              </a:rPr>
              <a:t>F</a:t>
            </a:r>
            <a:r>
              <a:rPr lang="zh-CN" altLang="en-US" sz="2400" b="1" baseline="-25000">
                <a:solidFill>
                  <a:srgbClr val="0000FF"/>
                </a:solidFill>
                <a:latin typeface="Times New Roman" panose="02020603050405020304" charset="0"/>
                <a:ea typeface="黑体" panose="02010609060101010101" charset="-122"/>
                <a:cs typeface="Times New Roman" panose="02020603050405020304" charset="0"/>
              </a:rPr>
              <a:t>合</a:t>
            </a:r>
            <a:r>
              <a:rPr lang="en-US" altLang="zh-CN" sz="2400" b="1" baseline="-25000">
                <a:solidFill>
                  <a:srgbClr val="0000FF"/>
                </a:solidFill>
                <a:latin typeface="Times New Roman" panose="02020603050405020304" charset="0"/>
                <a:ea typeface="黑体" panose="02010609060101010101" charset="-122"/>
                <a:cs typeface="Times New Roman" panose="02020603050405020304" charset="0"/>
              </a:rPr>
              <a:t>1</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a:t>
            </a:r>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G</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a:t>
            </a:r>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rPr>
              <a:t>1</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=10 N+1 N=11 N</a:t>
            </a:r>
            <a:endParaRPr lang="en-US" altLang="zh-CN" sz="2400" b="1">
              <a:solidFill>
                <a:srgbClr val="0000FF"/>
              </a:solidFill>
              <a:latin typeface="Times New Roman" panose="02020603050405020304" charset="0"/>
              <a:ea typeface="黑体" panose="02010609060101010101" charset="-122"/>
              <a:cs typeface="Times New Roman" panose="02020603050405020304" charset="0"/>
            </a:endParaRPr>
          </a:p>
        </p:txBody>
      </p:sp>
      <p:sp>
        <p:nvSpPr>
          <p:cNvPr id="38" name="Text Box 5" title=""/>
          <p:cNvSpPr txBox="1"/>
          <p:nvPr/>
        </p:nvSpPr>
        <p:spPr>
          <a:xfrm>
            <a:off x="6323330" y="5313680"/>
            <a:ext cx="3897630" cy="645160"/>
          </a:xfrm>
          <a:prstGeom prst="rect">
            <a:avLst/>
          </a:prstGeom>
          <a:noFill/>
          <a:ln w="9525">
            <a:noFill/>
          </a:ln>
        </p:spPr>
        <p:txBody>
          <a:bodyPr wrap="square">
            <a:spAutoFit/>
          </a:bodyPr>
          <a:lstStyle/>
          <a:p>
            <a:pPr>
              <a:lnSpc>
                <a:spcPct val="150000"/>
              </a:lnSpc>
            </a:pPr>
            <a:r>
              <a:rPr lang="en-US" altLang="zh-CN" sz="2400" b="1" i="1">
                <a:solidFill>
                  <a:srgbClr val="0000FF"/>
                </a:solidFill>
                <a:latin typeface="Times New Roman" panose="02020603050405020304" charset="0"/>
                <a:ea typeface="黑体" panose="02010609060101010101" charset="-122"/>
                <a:cs typeface="Times New Roman" panose="02020603050405020304" charset="0"/>
              </a:rPr>
              <a:t>F</a:t>
            </a:r>
            <a:r>
              <a:rPr lang="zh-CN" altLang="en-US" sz="2400" b="1" baseline="-25000">
                <a:solidFill>
                  <a:srgbClr val="0000FF"/>
                </a:solidFill>
                <a:latin typeface="Times New Roman" panose="02020603050405020304" charset="0"/>
                <a:ea typeface="黑体" panose="02010609060101010101" charset="-122"/>
                <a:cs typeface="Times New Roman" panose="02020603050405020304" charset="0"/>
              </a:rPr>
              <a:t>合</a:t>
            </a:r>
            <a:r>
              <a:rPr lang="en-US" altLang="zh-CN" sz="2400" b="1" baseline="-25000">
                <a:solidFill>
                  <a:srgbClr val="0000FF"/>
                </a:solidFill>
                <a:latin typeface="Times New Roman" panose="02020603050405020304" charset="0"/>
                <a:ea typeface="黑体" panose="02010609060101010101" charset="-122"/>
                <a:cs typeface="Times New Roman" panose="02020603050405020304" charset="0"/>
              </a:rPr>
              <a:t>2</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a:t>
            </a:r>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G</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a:t>
            </a:r>
            <a:r>
              <a:rPr lang="en-US" sz="2400" b="1" i="1">
                <a:solidFill>
                  <a:srgbClr val="0000FF"/>
                </a:solidFill>
                <a:latin typeface="Times New Roman" panose="02020603050405020304" charset="0"/>
                <a:ea typeface="黑体" panose="02010609060101010101" charset="-122"/>
                <a:cs typeface="Times New Roman" panose="02020603050405020304" charset="0"/>
                <a:sym typeface="+mn-ea"/>
              </a:rPr>
              <a:t>f</a:t>
            </a:r>
            <a:r>
              <a:rPr lang="en-US" sz="2400" b="1" baseline="-25000">
                <a:solidFill>
                  <a:srgbClr val="0000FF"/>
                </a:solidFill>
                <a:latin typeface="Times New Roman" panose="02020603050405020304" charset="0"/>
                <a:ea typeface="黑体" panose="02010609060101010101" charset="-122"/>
                <a:cs typeface="Times New Roman" panose="02020603050405020304" charset="0"/>
                <a:sym typeface="+mn-ea"/>
              </a:rPr>
              <a:t>2</a:t>
            </a:r>
            <a:r>
              <a:rPr lang="en-US" altLang="zh-CN" sz="2400" b="1">
                <a:solidFill>
                  <a:srgbClr val="0000FF"/>
                </a:solidFill>
                <a:latin typeface="Times New Roman" panose="02020603050405020304" charset="0"/>
                <a:ea typeface="黑体" panose="02010609060101010101" charset="-122"/>
                <a:cs typeface="Times New Roman" panose="02020603050405020304" charset="0"/>
              </a:rPr>
              <a:t>=10 N-1 N=9 N</a:t>
            </a:r>
            <a:endParaRPr lang="en-US" altLang="zh-CN" sz="2400" b="1">
              <a:solidFill>
                <a:srgbClr val="0000FF"/>
              </a:solidFill>
              <a:latin typeface="Times New Roman" panose="02020603050405020304" charset="0"/>
              <a:ea typeface="黑体" panose="02010609060101010101" charset="-122"/>
              <a:cs typeface="Times New Roman" panose="02020603050405020304" charset="0"/>
            </a:endParaRPr>
          </a:p>
        </p:txBody>
      </p:sp>
      <p:sp>
        <p:nvSpPr>
          <p:cNvPr id="39" name="圆角矩形 38" title=""/>
          <p:cNvSpPr/>
          <p:nvPr>
            <p:custDataLst>
              <p:tags r:id="rId23"/>
            </p:custDataLst>
          </p:nvPr>
        </p:nvSpPr>
        <p:spPr bwMode="auto">
          <a:xfrm>
            <a:off x="3096260" y="2113280"/>
            <a:ext cx="2499995"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40" name="圆角矩形标注 39" title=""/>
          <p:cNvSpPr/>
          <p:nvPr>
            <p:custDataLst>
              <p:tags r:id="rId24"/>
            </p:custDataLst>
          </p:nvPr>
        </p:nvSpPr>
        <p:spPr bwMode="auto">
          <a:xfrm>
            <a:off x="823595" y="3085465"/>
            <a:ext cx="1563370" cy="770255"/>
          </a:xfrm>
          <a:prstGeom prst="wedgeRoundRectCallout">
            <a:avLst>
              <a:gd name="adj1" fmla="val 87002"/>
              <a:gd name="adj2" fmla="val -111005"/>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合力方向均向下</a:t>
            </a:r>
            <a:endPar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par>
                          <p:cTn id="13" fill="hold" nodeType="afterGroup">
                            <p:stCondLst>
                              <p:cond delay="1000"/>
                            </p:stCondLst>
                            <p:childTnLst>
                              <p:par>
                                <p:cTn id="14" presetID="21" presetClass="entr" presetSubtype="1" fill="hold" grpId="0" nodeType="after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000"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000" fill="hold">
                                          <p:stCondLst>
                                            <p:cond delay="0"/>
                                          </p:stCondLst>
                                        </p:cTn>
                                        <p:tgtEl>
                                          <p:spTgt spid="39"/>
                                        </p:tgtEl>
                                        <p:attrNameLst>
                                          <p:attrName>style.visibility</p:attrName>
                                        </p:attrNameLst>
                                      </p:cBhvr>
                                      <p:to>
                                        <p:strVal val="visible"/>
                                      </p:to>
                                    </p:set>
                                    <p:animEffect transition="in" filter="wheel(1)">
                                      <p:cBhvr>
                                        <p:cTn id="26" dur="1000"/>
                                        <p:tgtEl>
                                          <p:spTgt spid="39"/>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064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par>
                          <p:cTn id="70" fill="hold" nodeType="afterGroup">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par>
                          <p:cTn id="78" fill="hold" nodeType="afterGroup">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500"/>
                                        <p:tgtEl>
                                          <p:spTgt spid="40"/>
                                        </p:tgtEl>
                                      </p:cBhvr>
                                    </p:animEffect>
                                  </p:childTnLst>
                                </p:cTn>
                              </p:par>
                            </p:childTnLst>
                          </p:cTn>
                        </p:par>
                      </p:childTnLst>
                    </p:cTn>
                  </p:par>
                  <p:par>
                    <p:cTn id="94" fill="hold" nodeType="clickPar">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240645" grpId="0" animBg="1"/>
      <p:bldP spid="7" grpId="0" animBg="1"/>
      <p:bldP spid="8" grpId="0" animBg="1"/>
      <p:bldP spid="19" grpId="0"/>
      <p:bldP spid="25" grpId="0"/>
      <p:bldP spid="32" grpId="0"/>
      <p:bldP spid="33" grpId="0"/>
      <p:bldP spid="37" grpId="0" animBg="1"/>
      <p:bldP spid="38" grpId="0" animBg="1"/>
      <p:bldP spid="39" grpId="0" animBg="1"/>
      <p:bldP spid="40" grpId="0" animBg="1"/>
      <p:bldP spid="11" grpId="0"/>
      <p:bldP spid="3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文本框 2" title=""/>
          <p:cNvSpPr txBox="1"/>
          <p:nvPr/>
        </p:nvSpPr>
        <p:spPr>
          <a:xfrm>
            <a:off x="646430" y="1650365"/>
            <a:ext cx="11176000" cy="2676525"/>
          </a:xfrm>
          <a:prstGeom prst="rect">
            <a:avLst/>
          </a:prstGeom>
          <a:noFill/>
          <a:ln w="9525">
            <a:noFill/>
          </a:ln>
        </p:spPr>
        <p:txBody>
          <a:bodyPr wrap="square" rtlCol="0" anchor="t">
            <a:spAutoFit/>
          </a:bodyPr>
          <a:lstStyle/>
          <a:p>
            <a:pPr lvl="0" algn="l">
              <a:lnSpc>
                <a:spcPct val="150000"/>
              </a:lnSpc>
              <a:buClrTx/>
              <a:buSzTx/>
              <a:buFontTx/>
            </a:pPr>
            <a:r>
              <a:rPr lang="en-US" sz="2800" b="1">
                <a:latin typeface="Times New Roman" panose="02020603050405020304" charset="0"/>
                <a:ea typeface="黑体" panose="02010609060101010101" charset="-122"/>
                <a:cs typeface="Times New Roman" panose="02020603050405020304" charset="0"/>
                <a:sym typeface="+mn-ea"/>
              </a:rPr>
              <a:t>5</a:t>
            </a:r>
            <a:r>
              <a:rPr sz="2800" b="1">
                <a:latin typeface="Times New Roman" panose="02020603050405020304" charset="0"/>
                <a:ea typeface="黑体" panose="02010609060101010101" charset="-122"/>
                <a:cs typeface="Times New Roman" panose="02020603050405020304" charset="0"/>
                <a:sym typeface="+mn-ea"/>
              </a:rPr>
              <a:t>. 小明帮妈妈提一袋重为100 N的大米回家</a:t>
            </a:r>
            <a:r>
              <a:rPr lang="en-US" sz="2800" b="1">
                <a:latin typeface="Times New Roman" panose="02020603050405020304" charset="0"/>
                <a:ea typeface="黑体" panose="02010609060101010101" charset="-122"/>
                <a:cs typeface="Times New Roman" panose="02020603050405020304" charset="0"/>
                <a:sym typeface="+mn-ea"/>
              </a:rPr>
              <a:t>. </a:t>
            </a:r>
            <a:r>
              <a:rPr sz="2800" b="1">
                <a:latin typeface="Times New Roman" panose="02020603050405020304" charset="0"/>
                <a:ea typeface="黑体" panose="02010609060101010101" charset="-122"/>
                <a:cs typeface="Times New Roman" panose="02020603050405020304" charset="0"/>
                <a:sym typeface="+mn-ea"/>
              </a:rPr>
              <a:t>当他用80 N的力竖直向上提放在水平地面上的米袋时，没能提起，此时这袋米所受合力的大小为</a:t>
            </a:r>
            <a:r>
              <a:rPr lang="en-US" sz="2800" b="1">
                <a:latin typeface="Times New Roman" panose="02020603050405020304" charset="0"/>
                <a:ea typeface="黑体" panose="02010609060101010101" charset="-122"/>
                <a:cs typeface="Times New Roman" panose="02020603050405020304" charset="0"/>
                <a:sym typeface="+mn-ea"/>
              </a:rPr>
              <a:t>_____</a:t>
            </a:r>
            <a:r>
              <a:rPr sz="2800" b="1">
                <a:latin typeface="Times New Roman" panose="02020603050405020304" charset="0"/>
                <a:ea typeface="黑体" panose="02010609060101010101" charset="-122"/>
                <a:cs typeface="Times New Roman" panose="02020603050405020304" charset="0"/>
                <a:sym typeface="+mn-ea"/>
              </a:rPr>
              <a:t>N；他改用125 N的力竖直向上提米袋时，米袋被提起，此时这袋米所受合力的大小为</a:t>
            </a:r>
            <a:r>
              <a:rPr lang="en-US" sz="2800" b="1">
                <a:latin typeface="Times New Roman" panose="02020603050405020304" charset="0"/>
                <a:ea typeface="黑体" panose="02010609060101010101" charset="-122"/>
                <a:cs typeface="Times New Roman" panose="02020603050405020304" charset="0"/>
                <a:sym typeface="+mn-ea"/>
              </a:rPr>
              <a:t>_____</a:t>
            </a:r>
            <a:r>
              <a:rPr sz="2800" b="1">
                <a:latin typeface="Times New Roman" panose="02020603050405020304" charset="0"/>
                <a:ea typeface="黑体" panose="02010609060101010101" charset="-122"/>
                <a:cs typeface="Times New Roman" panose="02020603050405020304" charset="0"/>
                <a:sym typeface="+mn-ea"/>
              </a:rPr>
              <a:t>N，方向为</a:t>
            </a:r>
            <a:r>
              <a:rPr lang="en-US" sz="2800" b="1">
                <a:latin typeface="Times New Roman" panose="02020603050405020304" charset="0"/>
                <a:ea typeface="黑体" panose="02010609060101010101" charset="-122"/>
                <a:cs typeface="Times New Roman" panose="02020603050405020304" charset="0"/>
                <a:sym typeface="+mn-ea"/>
              </a:rPr>
              <a:t>_________</a:t>
            </a:r>
            <a:r>
              <a:rPr sz="2800" b="1">
                <a:latin typeface="Times New Roman" panose="02020603050405020304" charset="0"/>
                <a:ea typeface="黑体" panose="02010609060101010101" charset="-122"/>
                <a:cs typeface="Times New Roman" panose="02020603050405020304" charset="0"/>
                <a:sym typeface="+mn-ea"/>
              </a:rPr>
              <a:t>.</a:t>
            </a:r>
            <a:endParaRPr sz="2800" b="1">
              <a:latin typeface="Times New Roman" panose="02020603050405020304" charset="0"/>
              <a:ea typeface="黑体" panose="02010609060101010101" charset="-122"/>
              <a:cs typeface="Times New Roman" panose="02020603050405020304" charset="0"/>
              <a:sym typeface="+mn-ea"/>
            </a:endParaRPr>
          </a:p>
        </p:txBody>
      </p:sp>
      <p:sp>
        <p:nvSpPr>
          <p:cNvPr id="4" name="圆角矩形 3" title=""/>
          <p:cNvSpPr/>
          <p:nvPr>
            <p:custDataLst>
              <p:tags r:id="rId2"/>
            </p:custDataLst>
          </p:nvPr>
        </p:nvSpPr>
        <p:spPr bwMode="auto">
          <a:xfrm>
            <a:off x="3962400" y="1852930"/>
            <a:ext cx="266065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40645" name="Text Box 5" title=""/>
          <p:cNvSpPr txBox="1"/>
          <p:nvPr/>
        </p:nvSpPr>
        <p:spPr>
          <a:xfrm>
            <a:off x="1327150" y="2924810"/>
            <a:ext cx="645160"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0</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2" name="Text Box 5" title=""/>
          <p:cNvSpPr txBox="1"/>
          <p:nvPr/>
        </p:nvSpPr>
        <p:spPr>
          <a:xfrm>
            <a:off x="4512310" y="3573145"/>
            <a:ext cx="645160" cy="737235"/>
          </a:xfrm>
          <a:prstGeom prst="rect">
            <a:avLst/>
          </a:prstGeom>
          <a:noFill/>
          <a:ln w="9525">
            <a:noFill/>
          </a:ln>
        </p:spPr>
        <p:txBody>
          <a:bodyPr wrap="square">
            <a:spAutoFit/>
          </a:bodyPr>
          <a:lstStyle/>
          <a:p>
            <a:pPr>
              <a:lnSpc>
                <a:spcPct val="150000"/>
              </a:lnSpc>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25</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6" name="Text Box 5" title=""/>
          <p:cNvSpPr txBox="1"/>
          <p:nvPr/>
        </p:nvSpPr>
        <p:spPr>
          <a:xfrm>
            <a:off x="6890385" y="3519805"/>
            <a:ext cx="1797685" cy="737235"/>
          </a:xfrm>
          <a:prstGeom prst="rect">
            <a:avLst/>
          </a:prstGeom>
          <a:noFill/>
          <a:ln w="9525">
            <a:noFill/>
          </a:ln>
        </p:spPr>
        <p:txBody>
          <a:bodyPr wrap="square">
            <a:spAutoFit/>
          </a:bodyPr>
          <a:lstStyle/>
          <a:p>
            <a:pPr>
              <a:lnSpc>
                <a:spcPct val="150000"/>
              </a:lnSpc>
            </a:pPr>
            <a:r>
              <a:rPr lang="zh-CN" altLang="en-US" sz="2800" b="1">
                <a:solidFill>
                  <a:srgbClr val="FF0000"/>
                </a:solidFill>
                <a:latin typeface="Times New Roman" panose="02020603050405020304" charset="0"/>
                <a:ea typeface="黑体" panose="02010609060101010101" charset="-122"/>
                <a:cs typeface="Times New Roman" panose="02020603050405020304" charset="0"/>
              </a:rPr>
              <a:t>竖直向上</a:t>
            </a:r>
            <a:endParaRPr lang="zh-CN" altLang="en-US" sz="2800" b="1">
              <a:solidFill>
                <a:srgbClr val="FF0000"/>
              </a:solidFill>
              <a:latin typeface="Times New Roman" panose="02020603050405020304" charset="0"/>
              <a:ea typeface="黑体" panose="02010609060101010101" charset="-122"/>
              <a:cs typeface="Times New Roman" panose="02020603050405020304" charset="0"/>
            </a:endParaRPr>
          </a:p>
        </p:txBody>
      </p:sp>
      <p:sp>
        <p:nvSpPr>
          <p:cNvPr id="11" name="圆角矩形 10" title=""/>
          <p:cNvSpPr/>
          <p:nvPr>
            <p:custDataLst>
              <p:tags r:id="rId3"/>
            </p:custDataLst>
          </p:nvPr>
        </p:nvSpPr>
        <p:spPr bwMode="auto">
          <a:xfrm>
            <a:off x="8214360" y="1852930"/>
            <a:ext cx="178689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3" name="圆角矩形 12" title=""/>
          <p:cNvSpPr/>
          <p:nvPr>
            <p:custDataLst>
              <p:tags r:id="rId4"/>
            </p:custDataLst>
          </p:nvPr>
        </p:nvSpPr>
        <p:spPr bwMode="auto">
          <a:xfrm>
            <a:off x="3308350" y="3123565"/>
            <a:ext cx="338963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4" name="圆角矩形标注 13" title=""/>
          <p:cNvSpPr/>
          <p:nvPr>
            <p:custDataLst>
              <p:tags r:id="rId5"/>
            </p:custDataLst>
          </p:nvPr>
        </p:nvSpPr>
        <p:spPr bwMode="auto">
          <a:xfrm>
            <a:off x="6359525" y="861695"/>
            <a:ext cx="2859405" cy="770890"/>
          </a:xfrm>
          <a:prstGeom prst="wedgeRoundRectCallout">
            <a:avLst>
              <a:gd name="adj1" fmla="val -32966"/>
              <a:gd name="adj2" fmla="val 154612"/>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zh-CN" altLang="en-US" sz="2400" b="1">
                <a:solidFill>
                  <a:srgbClr val="0000FF"/>
                </a:solidFill>
                <a:latin typeface="Times New Roman" panose="02020603050405020304" charset="0"/>
                <a:ea typeface="楷体" panose="02010609060101010101" charset="-122"/>
                <a:cs typeface="Times New Roman" panose="02020603050405020304" charset="0"/>
                <a:sym typeface="+mn-ea"/>
              </a:rPr>
              <a:t>米袋处于静止状态，所受合力为</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0</a:t>
            </a:r>
            <a:endPar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15" name="圆角矩形 14" title=""/>
          <p:cNvSpPr/>
          <p:nvPr>
            <p:custDataLst>
              <p:tags r:id="rId6"/>
            </p:custDataLst>
          </p:nvPr>
        </p:nvSpPr>
        <p:spPr bwMode="auto">
          <a:xfrm>
            <a:off x="5341620" y="2493010"/>
            <a:ext cx="1508760" cy="467360"/>
          </a:xfrm>
          <a:prstGeom prst="roundRect">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defRPr/>
            </a:pPr>
            <a:endParaRPr lang="en-US" altLang="zh-CN" sz="28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0" name="圆角矩形标注 19" title=""/>
          <p:cNvSpPr/>
          <p:nvPr>
            <p:custDataLst>
              <p:tags r:id="rId7"/>
            </p:custDataLst>
          </p:nvPr>
        </p:nvSpPr>
        <p:spPr bwMode="auto">
          <a:xfrm>
            <a:off x="1767840" y="4663440"/>
            <a:ext cx="4060825" cy="680720"/>
          </a:xfrm>
          <a:prstGeom prst="wedgeRoundRectCallout">
            <a:avLst>
              <a:gd name="adj1" fmla="val -2212"/>
              <a:gd name="adj2" fmla="val -196735"/>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en-US" sz="2400" b="1" i="1">
                <a:solidFill>
                  <a:srgbClr val="0000FF"/>
                </a:solidFill>
                <a:latin typeface="Times New Roman" panose="02020603050405020304" charset="0"/>
                <a:ea typeface="楷体" panose="02010609060101010101" charset="-122"/>
                <a:cs typeface="Times New Roman" panose="02020603050405020304" charset="0"/>
                <a:sym typeface="+mn-ea"/>
              </a:rPr>
              <a:t>F</a:t>
            </a:r>
            <a:r>
              <a:rPr lang="zh-CN" altLang="en-US" sz="2400" b="1" baseline="-25000">
                <a:solidFill>
                  <a:srgbClr val="0000FF"/>
                </a:solidFill>
                <a:latin typeface="Times New Roman" panose="02020603050405020304" charset="0"/>
                <a:ea typeface="楷体" panose="02010609060101010101" charset="-122"/>
                <a:cs typeface="Times New Roman" panose="02020603050405020304" charset="0"/>
                <a:sym typeface="+mn-ea"/>
              </a:rPr>
              <a:t>合</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a:t>
            </a:r>
            <a:r>
              <a:rPr lang="en-US" altLang="zh-CN" sz="2400" b="1" i="1">
                <a:solidFill>
                  <a:srgbClr val="0000FF"/>
                </a:solidFill>
                <a:latin typeface="Times New Roman" panose="02020603050405020304" charset="0"/>
                <a:ea typeface="楷体" panose="02010609060101010101" charset="-122"/>
                <a:cs typeface="Times New Roman" panose="02020603050405020304" charset="0"/>
                <a:sym typeface="+mn-ea"/>
              </a:rPr>
              <a:t>F</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a:t>
            </a:r>
            <a:r>
              <a:rPr lang="en-US" altLang="zh-CN" sz="2400" b="1" i="1">
                <a:solidFill>
                  <a:srgbClr val="0000FF"/>
                </a:solidFill>
                <a:latin typeface="Times New Roman" panose="02020603050405020304" charset="0"/>
                <a:ea typeface="楷体" panose="02010609060101010101" charset="-122"/>
                <a:cs typeface="Times New Roman" panose="02020603050405020304" charset="0"/>
                <a:sym typeface="+mn-ea"/>
              </a:rPr>
              <a:t>G</a:t>
            </a:r>
            <a:r>
              <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rPr>
              <a:t>=125 N-100 N=25 N</a:t>
            </a:r>
            <a:endPar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2" name="圆角矩形标注 21" title=""/>
          <p:cNvSpPr/>
          <p:nvPr>
            <p:custDataLst>
              <p:tags r:id="rId8"/>
            </p:custDataLst>
          </p:nvPr>
        </p:nvSpPr>
        <p:spPr bwMode="auto">
          <a:xfrm>
            <a:off x="1553210" y="879475"/>
            <a:ext cx="2800350" cy="554355"/>
          </a:xfrm>
          <a:prstGeom prst="wedgeRoundRectCallout">
            <a:avLst>
              <a:gd name="adj1" fmla="val 49387"/>
              <a:gd name="adj2" fmla="val 97537"/>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zh-CN" sz="2400" b="1">
                <a:solidFill>
                  <a:srgbClr val="0000FF"/>
                </a:solidFill>
                <a:latin typeface="Times New Roman" panose="02020603050405020304" charset="0"/>
                <a:ea typeface="楷体" panose="02010609060101010101" charset="-122"/>
                <a:cs typeface="Times New Roman" panose="02020603050405020304" charset="0"/>
                <a:sym typeface="+mn-ea"/>
              </a:rPr>
              <a:t>米袋重力竖直向下</a:t>
            </a:r>
            <a:endParaRPr lang="en-US" alt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
        <p:nvSpPr>
          <p:cNvPr id="23" name="圆角矩形标注 22" title=""/>
          <p:cNvSpPr/>
          <p:nvPr>
            <p:custDataLst>
              <p:tags r:id="rId9"/>
            </p:custDataLst>
          </p:nvPr>
        </p:nvSpPr>
        <p:spPr bwMode="auto">
          <a:xfrm>
            <a:off x="6697980" y="4663440"/>
            <a:ext cx="2728595" cy="680720"/>
          </a:xfrm>
          <a:prstGeom prst="wedgeRoundRectCallout">
            <a:avLst>
              <a:gd name="adj1" fmla="val -20304"/>
              <a:gd name="adj2" fmla="val -112126"/>
              <a:gd name="adj3" fmla="val 16667"/>
            </a:avLst>
          </a:prstGeom>
          <a:noFill/>
          <a:ln w="25400">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21917" tIns="60958" rIns="121917" bIns="60958" numCol="1" spcCol="0" rtlCol="0" fromWordArt="0" anchor="ctr" anchorCtr="0" forceAA="0" compatLnSpc="1">
            <a:noAutofit/>
          </a:bodyPr>
          <a:lstStyle/>
          <a:p>
            <a:pPr lvl="0" algn="l">
              <a:buClrTx/>
              <a:buSzTx/>
              <a:buFontTx/>
            </a:pPr>
            <a:r>
              <a:rPr lang="zh-CN" sz="2400" b="1">
                <a:solidFill>
                  <a:srgbClr val="0000FF"/>
                </a:solidFill>
                <a:latin typeface="Times New Roman" panose="02020603050405020304" charset="0"/>
                <a:ea typeface="楷体" panose="02010609060101010101" charset="-122"/>
                <a:cs typeface="Times New Roman" panose="02020603050405020304" charset="0"/>
                <a:sym typeface="+mn-ea"/>
              </a:rPr>
              <a:t>合力的方向与较大的力方向一致</a:t>
            </a:r>
            <a:endParaRPr lang="zh-CN" sz="2400" b="1">
              <a:solidFill>
                <a:srgbClr val="0000FF"/>
              </a:solidFill>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000"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000" fill="hold">
                                          <p:stCondLst>
                                            <p:cond delay="0"/>
                                          </p:stCondLst>
                                        </p:cTn>
                                        <p:tgtEl>
                                          <p:spTgt spid="15"/>
                                        </p:tgtEl>
                                        <p:attrNameLst>
                                          <p:attrName>style.visibility</p:attrName>
                                        </p:attrNameLst>
                                      </p:cBhvr>
                                      <p:to>
                                        <p:strVal val="visible"/>
                                      </p:to>
                                    </p:set>
                                    <p:animEffect transition="in" filter="wheel(1)">
                                      <p:cBhvr>
                                        <p:cTn id="21" dur="1000"/>
                                        <p:tgtEl>
                                          <p:spTgt spid="15"/>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064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000" fill="hold">
                                          <p:stCondLst>
                                            <p:cond delay="0"/>
                                          </p:stCondLst>
                                        </p:cTn>
                                        <p:tgtEl>
                                          <p:spTgt spid="13"/>
                                        </p:tgtEl>
                                        <p:attrNameLst>
                                          <p:attrName>style.visibility</p:attrName>
                                        </p:attrNameLst>
                                      </p:cBhvr>
                                      <p:to>
                                        <p:strVal val="visible"/>
                                      </p:to>
                                    </p:set>
                                    <p:animEffect transition="in" filter="wheel(1)">
                                      <p:cBhvr>
                                        <p:cTn id="34" dur="1000"/>
                                        <p:tgtEl>
                                          <p:spTgt spid="13"/>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0645" grpId="0" animBg="1"/>
      <p:bldP spid="2" grpId="0" animBg="1"/>
      <p:bldP spid="6" grpId="0" animBg="1"/>
      <p:bldP spid="11" grpId="0" animBg="1"/>
      <p:bldP spid="13" grpId="0" animBg="1"/>
      <p:bldP spid="14" grpId="0" animBg="1"/>
      <p:bldP spid="15" grpId="0" animBg="1"/>
      <p:bldP spid="20"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00" name="文本框 99" title=""/>
          <p:cNvSpPr txBox="1"/>
          <p:nvPr/>
        </p:nvSpPr>
        <p:spPr>
          <a:xfrm>
            <a:off x="426085" y="1826895"/>
            <a:ext cx="11299825" cy="3538220"/>
          </a:xfrm>
          <a:prstGeom prst="rect">
            <a:avLst/>
          </a:prstGeom>
          <a:noFill/>
          <a:ln w="9525">
            <a:noFill/>
          </a:ln>
        </p:spPr>
        <p:txBody>
          <a:bodyPr wrap="square">
            <a:spAutoFit/>
          </a:bodyPr>
          <a:lstStyle/>
          <a:p>
            <a:pPr>
              <a:lnSpc>
                <a:spcPct val="200000"/>
              </a:lnSpc>
            </a:pPr>
            <a:r>
              <a:rPr lang="en-US" sz="2800" b="1">
                <a:latin typeface="Times New Roman" panose="02020603050405020304" charset="0"/>
                <a:ea typeface="黑体" panose="02010609060101010101" charset="-122"/>
                <a:cs typeface="Times New Roman" panose="02020603050405020304" charset="0"/>
              </a:rPr>
              <a:t>1. </a:t>
            </a:r>
            <a:r>
              <a:rPr sz="2800" b="1">
                <a:latin typeface="Times New Roman" panose="02020603050405020304" charset="0"/>
                <a:ea typeface="黑体" panose="02010609060101010101" charset="-122"/>
                <a:cs typeface="Times New Roman" panose="02020603050405020304" charset="0"/>
              </a:rPr>
              <a:t>从力的作用效果认识分力和合力.2. </a:t>
            </a:r>
            <a:r>
              <a:rPr lang="zh-CN" altLang="en-US" sz="2800" b="1">
                <a:latin typeface="Times New Roman" panose="02020603050405020304" charset="0"/>
                <a:ea typeface="黑体" panose="02010609060101010101" charset="-122"/>
                <a:cs typeface="Times New Roman" panose="02020603050405020304" charset="0"/>
              </a:rPr>
              <a:t>能通过实验，了解同一直线上的二力合成</a:t>
            </a:r>
            <a:r>
              <a:rPr lang="en-US" altLang="zh-CN" sz="2800" b="1">
                <a:latin typeface="Times New Roman" panose="02020603050405020304" charset="0"/>
                <a:ea typeface="黑体" panose="02010609060101010101" charset="-122"/>
                <a:cs typeface="Times New Roman" panose="02020603050405020304" charset="0"/>
              </a:rPr>
              <a:t>.
</a:t>
            </a:r>
            <a:endParaRPr lang="zh-CN" altLang="en-US" sz="2800" b="1">
              <a:latin typeface="Times New Roman" panose="02020603050405020304" charset="0"/>
              <a:ea typeface="黑体" panose="02010609060101010101" charset="-122"/>
              <a:cs typeface="Times New Roman" panose="02020603050405020304" charset="0"/>
            </a:endParaRPr>
          </a:p>
          <a:p>
            <a:pPr>
              <a:lnSpc>
                <a:spcPct val="200000"/>
              </a:lnSpc>
            </a:pPr>
            <a:r>
              <a:rPr lang="en-US" altLang="zh-CN" sz="2800" b="1">
                <a:latin typeface="Times New Roman" panose="02020603050405020304" charset="0"/>
                <a:ea typeface="黑体" panose="02010609060101010101" charset="-122"/>
                <a:cs typeface="Times New Roman" panose="02020603050405020304" charset="0"/>
              </a:rPr>
              <a:t>3. </a:t>
            </a:r>
            <a:r>
              <a:rPr sz="2800" b="1">
                <a:latin typeface="Times New Roman" panose="02020603050405020304" charset="0"/>
                <a:ea typeface="黑体" panose="02010609060101010101" charset="-122"/>
                <a:cs typeface="Times New Roman" panose="02020603050405020304" charset="0"/>
              </a:rPr>
              <a:t>能运用力的合成解决日常生活中的简单问题</a:t>
            </a:r>
            <a:r>
              <a:rPr lang="en-US" sz="2800" b="1">
                <a:latin typeface="Times New Roman" panose="02020603050405020304" charset="0"/>
                <a:ea typeface="黑体" panose="02010609060101010101" charset="-122"/>
                <a:cs typeface="Times New Roman" panose="02020603050405020304" charset="0"/>
              </a:rPr>
              <a:t>.</a:t>
            </a:r>
            <a:endParaRPr lang="en-US" sz="2800" b="1">
              <a:latin typeface="Times New Roman" panose="02020603050405020304" charset="0"/>
              <a:ea typeface="黑体" panose="02010609060101010101" charset="-122"/>
              <a:cs typeface="Times New Roman" panose="02020603050405020304" charset="0"/>
            </a:endParaRPr>
          </a:p>
          <a:p>
            <a:pPr>
              <a:lnSpc>
                <a:spcPct val="200000"/>
              </a:lnSpc>
            </a:pPr>
            <a:r>
              <a:rPr lang="en-US" sz="2800" b="1">
                <a:latin typeface="Times New Roman" panose="02020603050405020304" charset="0"/>
                <a:ea typeface="黑体" panose="02010609060101010101" charset="-122"/>
                <a:cs typeface="Times New Roman" panose="02020603050405020304" charset="0"/>
              </a:rPr>
              <a:t>4. 能体会利用等效替代思想研究物理问题的重要性.</a:t>
            </a:r>
            <a:endParaRPr lang="en-US" sz="2800" b="1">
              <a:latin typeface="Times New Roman" panose="02020603050405020304" charset="0"/>
              <a:ea typeface="黑体" panose="02010609060101010101" charset="-122"/>
              <a:cs typeface="Times New Roman" panose="02020603050405020304" charset="0"/>
            </a:endParaRPr>
          </a:p>
        </p:txBody>
      </p:sp>
      <p:grpSp>
        <p:nvGrpSpPr>
          <p:cNvPr id="9" name="组合 8" title=""/>
          <p:cNvGrpSpPr/>
          <p:nvPr/>
        </p:nvGrpSpPr>
        <p:grpSpPr>
          <a:xfrm>
            <a:off x="426085" y="1159510"/>
            <a:ext cx="2408555" cy="583565"/>
            <a:chOff x="4830" y="1436"/>
            <a:chExt cx="3793" cy="919"/>
          </a:xfrm>
        </p:grpSpPr>
        <p:grpSp>
          <p:nvGrpSpPr>
            <p:cNvPr id="5" name="组合 4"/>
            <p:cNvGrpSpPr/>
            <p:nvPr/>
          </p:nvGrpSpPr>
          <p:grpSpPr>
            <a:xfrm>
              <a:off x="4830" y="1509"/>
              <a:ext cx="3412" cy="777"/>
              <a:chOff x="7140" y="1337"/>
              <a:chExt cx="3412" cy="777"/>
            </a:xfrm>
          </p:grpSpPr>
          <p:pic>
            <p:nvPicPr>
              <p:cNvPr id="2" name="图片 1"/>
              <p:cNvPicPr>
                <a:picLocks noChangeAspect="1"/>
              </p:cNvPicPr>
              <p:nvPr>
                <p:custDataLst>
                  <p:tags r:id="rId3"/>
                </p:custDataLst>
              </p:nvPr>
            </p:nvPicPr>
            <p:blipFill>
              <a:blip r:embed="rId2"/>
              <a:srcRect t="-5020" r="85155"/>
              <a:stretch>
                <a:fillRect/>
              </a:stretch>
            </p:blipFill>
            <p:spPr>
              <a:xfrm>
                <a:off x="7140" y="1337"/>
                <a:ext cx="787" cy="777"/>
              </a:xfrm>
              <a:prstGeom prst="rect">
                <a:avLst/>
              </a:prstGeom>
            </p:spPr>
          </p:pic>
          <p:cxnSp>
            <p:nvCxnSpPr>
              <p:cNvPr id="3" name="直接连接符 2"/>
              <p:cNvCxnSpPr/>
              <p:nvPr>
                <p:custDataLst>
                  <p:tags r:id="rId4"/>
                </p:custDataLst>
              </p:nvPr>
            </p:nvCxnSpPr>
            <p:spPr>
              <a:xfrm>
                <a:off x="7264" y="2095"/>
                <a:ext cx="3288"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4" name="文本框 5"/>
            <p:cNvSpPr txBox="1"/>
            <p:nvPr>
              <p:custDataLst>
                <p:tags r:id="rId5"/>
              </p:custDataLst>
            </p:nvPr>
          </p:nvSpPr>
          <p:spPr>
            <a:xfrm>
              <a:off x="5178" y="1436"/>
              <a:ext cx="3445" cy="919"/>
            </a:xfrm>
            <a:prstGeom prst="rect">
              <a:avLst/>
            </a:prstGeom>
            <a:noFill/>
            <a:ln w="9525">
              <a:noFill/>
            </a:ln>
          </p:spPr>
          <p:txBody>
            <a:bodyPr wrap="square" anchor="t" anchorCtr="0">
              <a:spAutoFit/>
            </a:bodyPr>
            <a:lstStyle/>
            <a:p>
              <a:pPr lvl="0" algn="l">
                <a:buClrTx/>
                <a:buSzTx/>
                <a:buFontTx/>
              </a:pPr>
              <a:r>
                <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rPr>
                <a:t> 学习目标</a:t>
              </a:r>
              <a:endPar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grpSp>
        <p:nvGrpSpPr>
          <p:cNvPr id="6" name="组合 5" title=""/>
          <p:cNvGrpSpPr/>
          <p:nvPr/>
        </p:nvGrpSpPr>
        <p:grpSpPr>
          <a:xfrm>
            <a:off x="7440295" y="2897505"/>
            <a:ext cx="1078230" cy="655955"/>
            <a:chOff x="7698" y="1754"/>
            <a:chExt cx="1698" cy="1033"/>
          </a:xfrm>
        </p:grpSpPr>
        <p:pic>
          <p:nvPicPr>
            <p:cNvPr id="8" name="图片 7"/>
            <p:cNvPicPr>
              <a:picLocks noChangeAspect="1"/>
            </p:cNvPicPr>
            <p:nvPr>
              <p:custDataLst>
                <p:tags r:id="rId7"/>
              </p:custDataLst>
            </p:nvPr>
          </p:nvPicPr>
          <p:blipFill>
            <a:blip r:embed="rId6"/>
            <a:srcRect t="6926" r="21904" b="18543"/>
            <a:stretch>
              <a:fillRect/>
            </a:stretch>
          </p:blipFill>
          <p:spPr>
            <a:xfrm>
              <a:off x="7698" y="1754"/>
              <a:ext cx="1592" cy="1033"/>
            </a:xfrm>
            <a:prstGeom prst="rect">
              <a:avLst/>
            </a:prstGeom>
          </p:spPr>
        </p:pic>
        <p:sp>
          <p:nvSpPr>
            <p:cNvPr id="7" name="文本框 6"/>
            <p:cNvSpPr txBox="1"/>
            <p:nvPr>
              <p:custDataLst>
                <p:tags r:id="rId8"/>
              </p:custDataLst>
            </p:nvPr>
          </p:nvSpPr>
          <p:spPr>
            <a:xfrm>
              <a:off x="7756" y="1895"/>
              <a:ext cx="1640" cy="822"/>
            </a:xfrm>
            <a:prstGeom prst="rect">
              <a:avLst/>
            </a:prstGeom>
            <a:noFill/>
          </p:spPr>
          <p:txBody>
            <a:bodyPr wrap="square" rtlCol="0">
              <a:spAutoFit/>
            </a:bodyPr>
            <a:lstStyle/>
            <a:p>
              <a:r>
                <a:rPr lang="zh-CN" sz="2800" b="1">
                  <a:ln>
                    <a:noFill/>
                  </a:ln>
                  <a:solidFill>
                    <a:schemeClr val="bg1"/>
                  </a:solidFill>
                  <a:latin typeface="方正大标宋简体" panose="02000000000000000000" charset="-122"/>
                  <a:ea typeface="方正大标宋简体" panose="02000000000000000000" charset="-122"/>
                </a:rPr>
                <a:t>重点</a:t>
              </a:r>
              <a:endParaRPr lang="zh-CN" sz="2800" b="1">
                <a:ln>
                  <a:noFill/>
                </a:ln>
                <a:solidFill>
                  <a:schemeClr val="bg1"/>
                </a:solidFill>
                <a:latin typeface="方正大标宋简体" panose="02000000000000000000" charset="-122"/>
                <a:ea typeface="方正大标宋简体" panose="02000000000000000000" charset="-122"/>
              </a:endParaRP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9" name="文本框 8" title=""/>
          <p:cNvSpPr txBox="1"/>
          <p:nvPr>
            <p:custDataLst>
              <p:tags r:id="rId2"/>
            </p:custDataLst>
          </p:nvPr>
        </p:nvSpPr>
        <p:spPr>
          <a:xfrm>
            <a:off x="415925" y="1455420"/>
            <a:ext cx="11282680" cy="2030095"/>
          </a:xfrm>
          <a:prstGeom prst="rect">
            <a:avLst/>
          </a:prstGeom>
          <a:noFill/>
        </p:spPr>
        <p:txBody>
          <a:bodyPr wrap="square" rtlCol="0" anchor="t">
            <a:spAutoFit/>
          </a:bodyPr>
          <a:lstStyle/>
          <a:p>
            <a:pPr indent="711200" fontAlgn="auto">
              <a:lnSpc>
                <a:spcPct val="150000"/>
              </a:lnSpc>
            </a:pPr>
            <a:r>
              <a:rPr sz="2800" b="1">
                <a:latin typeface="黑体" panose="02010609060101010101" charset="-122"/>
                <a:ea typeface="黑体" panose="02010609060101010101" charset="-122"/>
                <a:cs typeface="黑体" panose="02010609060101010101" charset="-122"/>
              </a:rPr>
              <a:t>在学校做清洁时，你是否有这样的感受</a:t>
            </a:r>
            <a:r>
              <a:rPr lang="zh-CN" sz="2800" b="1">
                <a:latin typeface="黑体" panose="02010609060101010101" charset="-122"/>
                <a:ea typeface="黑体" panose="02010609060101010101" charset="-122"/>
                <a:cs typeface="黑体" panose="02010609060101010101" charset="-122"/>
              </a:rPr>
              <a:t>：</a:t>
            </a:r>
            <a:r>
              <a:rPr sz="2800" b="1">
                <a:latin typeface="黑体" panose="02010609060101010101" charset="-122"/>
                <a:ea typeface="黑体" panose="02010609060101010101" charset="-122"/>
                <a:cs typeface="黑体" panose="02010609060101010101" charset="-122"/>
              </a:rPr>
              <a:t>一个人提</a:t>
            </a:r>
            <a:r>
              <a:rPr lang="zh-CN" sz="2800" b="1">
                <a:latin typeface="黑体" panose="02010609060101010101" charset="-122"/>
                <a:ea typeface="黑体" panose="02010609060101010101" charset="-122"/>
                <a:cs typeface="黑体" panose="02010609060101010101" charset="-122"/>
              </a:rPr>
              <a:t>一桶</a:t>
            </a:r>
            <a:r>
              <a:rPr sz="2800" b="1">
                <a:latin typeface="黑体" panose="02010609060101010101" charset="-122"/>
                <a:ea typeface="黑体" panose="02010609060101010101" charset="-122"/>
                <a:cs typeface="黑体" panose="02010609060101010101" charset="-122"/>
              </a:rPr>
              <a:t>水</a:t>
            </a:r>
            <a:r>
              <a:rPr lang="zh-CN" sz="2800" b="1">
                <a:latin typeface="黑体" panose="02010609060101010101" charset="-122"/>
                <a:ea typeface="黑体" panose="02010609060101010101" charset="-122"/>
                <a:cs typeface="黑体" panose="02010609060101010101" charset="-122"/>
              </a:rPr>
              <a:t>往往</a:t>
            </a:r>
            <a:r>
              <a:rPr sz="2800" b="1">
                <a:latin typeface="黑体" panose="02010609060101010101" charset="-122"/>
                <a:ea typeface="黑体" panose="02010609060101010101" charset="-122"/>
                <a:cs typeface="黑体" panose="02010609060101010101" charset="-122"/>
              </a:rPr>
              <a:t>比两个人合作提</a:t>
            </a:r>
            <a:r>
              <a:rPr lang="zh-CN" sz="2800" b="1">
                <a:latin typeface="黑体" panose="02010609060101010101" charset="-122"/>
                <a:ea typeface="黑体" panose="02010609060101010101" charset="-122"/>
                <a:cs typeface="黑体" panose="02010609060101010101" charset="-122"/>
              </a:rPr>
              <a:t>这桶</a:t>
            </a:r>
            <a:r>
              <a:rPr sz="2800" b="1">
                <a:latin typeface="黑体" panose="02010609060101010101" charset="-122"/>
                <a:ea typeface="黑体" panose="02010609060101010101" charset="-122"/>
                <a:cs typeface="黑体" panose="02010609060101010101" charset="-122"/>
              </a:rPr>
              <a:t>水要费力一些?当看见一个人费劲拉车时，经常会有人在后面帮忙推车,这样拉车人会轻松一些</a:t>
            </a:r>
            <a:r>
              <a:rPr lang="en-US" sz="2800" b="1">
                <a:latin typeface="黑体" panose="02010609060101010101" charset="-122"/>
                <a:ea typeface="黑体" panose="02010609060101010101" charset="-122"/>
                <a:cs typeface="黑体" panose="02010609060101010101" charset="-122"/>
              </a:rPr>
              <a:t>.</a:t>
            </a:r>
            <a:r>
              <a:rPr sz="2800" b="1">
                <a:latin typeface="黑体" panose="02010609060101010101" charset="-122"/>
                <a:ea typeface="黑体" panose="02010609060101010101" charset="-122"/>
                <a:cs typeface="黑体" panose="02010609060101010101" charset="-122"/>
              </a:rPr>
              <a:t>你知道这是为什么吗?</a:t>
            </a:r>
            <a:endParaRPr lang="en-US" sz="2800" b="1">
              <a:latin typeface="黑体" panose="02010609060101010101" charset="-122"/>
              <a:ea typeface="黑体" panose="02010609060101010101" charset="-122"/>
              <a:cs typeface="黑体" panose="02010609060101010101" charset="-122"/>
            </a:endParaRPr>
          </a:p>
        </p:txBody>
      </p:sp>
      <p:grpSp>
        <p:nvGrpSpPr>
          <p:cNvPr id="5" name="组合 4" title=""/>
          <p:cNvGrpSpPr/>
          <p:nvPr/>
        </p:nvGrpSpPr>
        <p:grpSpPr>
          <a:xfrm>
            <a:off x="415925" y="767715"/>
            <a:ext cx="2329815" cy="583565"/>
            <a:chOff x="4830" y="1436"/>
            <a:chExt cx="3669" cy="919"/>
          </a:xfrm>
        </p:grpSpPr>
        <p:grpSp>
          <p:nvGrpSpPr>
            <p:cNvPr id="6" name="组合 5"/>
            <p:cNvGrpSpPr/>
            <p:nvPr/>
          </p:nvGrpSpPr>
          <p:grpSpPr>
            <a:xfrm>
              <a:off x="4830" y="1509"/>
              <a:ext cx="3412" cy="777"/>
              <a:chOff x="7140" y="1337"/>
              <a:chExt cx="3412" cy="777"/>
            </a:xfrm>
          </p:grpSpPr>
          <p:pic>
            <p:nvPicPr>
              <p:cNvPr id="8" name="图片 7"/>
              <p:cNvPicPr>
                <a:picLocks noChangeAspect="1"/>
              </p:cNvPicPr>
              <p:nvPr>
                <p:custDataLst>
                  <p:tags r:id="rId4"/>
                </p:custDataLst>
              </p:nvPr>
            </p:nvPicPr>
            <p:blipFill>
              <a:blip r:embed="rId3"/>
              <a:srcRect t="-5020" r="85155"/>
              <a:stretch>
                <a:fillRect/>
              </a:stretch>
            </p:blipFill>
            <p:spPr>
              <a:xfrm>
                <a:off x="7140" y="1337"/>
                <a:ext cx="787" cy="777"/>
              </a:xfrm>
              <a:prstGeom prst="rect">
                <a:avLst/>
              </a:prstGeom>
            </p:spPr>
          </p:pic>
          <p:cxnSp>
            <p:nvCxnSpPr>
              <p:cNvPr id="2" name="直接连接符 1"/>
              <p:cNvCxnSpPr/>
              <p:nvPr>
                <p:custDataLst>
                  <p:tags r:id="rId5"/>
                </p:custDataLst>
              </p:nvPr>
            </p:nvCxnSpPr>
            <p:spPr>
              <a:xfrm>
                <a:off x="7264" y="2095"/>
                <a:ext cx="3288"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13" name="文本框 5"/>
            <p:cNvSpPr txBox="1"/>
            <p:nvPr>
              <p:custDataLst>
                <p:tags r:id="rId6"/>
              </p:custDataLst>
            </p:nvPr>
          </p:nvSpPr>
          <p:spPr>
            <a:xfrm>
              <a:off x="5178" y="1436"/>
              <a:ext cx="3321" cy="919"/>
            </a:xfrm>
            <a:prstGeom prst="rect">
              <a:avLst/>
            </a:prstGeom>
            <a:noFill/>
            <a:ln w="9525">
              <a:noFill/>
            </a:ln>
          </p:spPr>
          <p:txBody>
            <a:bodyPr wrap="square" anchor="t" anchorCtr="0">
              <a:spAutoFit/>
            </a:bodyPr>
            <a:lstStyle/>
            <a:p>
              <a:pPr lvl="0" algn="l">
                <a:buClrTx/>
                <a:buSzTx/>
                <a:buFontTx/>
              </a:pPr>
              <a:r>
                <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rPr>
                <a:t> </a:t>
              </a:r>
              <a:r>
                <a:rPr lang="en-US" altLang="zh-CN" sz="3200" b="1">
                  <a:latin typeface="黑体" panose="02010609060101010101" charset="-122"/>
                  <a:ea typeface="黑体" panose="02010609060101010101" charset="-122"/>
                  <a:cs typeface="黑体" panose="02010609060101010101" charset="-122"/>
                  <a:sym typeface="+mn-ea"/>
                </a:rPr>
                <a:t>新课引入</a:t>
              </a:r>
              <a:endPar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grpSp>
        <p:nvGrpSpPr>
          <p:cNvPr id="7" name="组合 6" title=""/>
          <p:cNvGrpSpPr/>
          <p:nvPr/>
        </p:nvGrpSpPr>
        <p:grpSpPr>
          <a:xfrm>
            <a:off x="1177925" y="3859530"/>
            <a:ext cx="3206750" cy="2521585"/>
            <a:chOff x="1083" y="5183"/>
            <a:chExt cx="5668" cy="4290"/>
          </a:xfrm>
        </p:grpSpPr>
        <p:pic>
          <p:nvPicPr>
            <p:cNvPr id="10" name="图片 9"/>
            <p:cNvPicPr>
              <a:picLocks noChangeAspect="1"/>
            </p:cNvPicPr>
            <p:nvPr/>
          </p:nvPicPr>
          <p:blipFill>
            <a:blip r:embed="rId7">
              <a:clrChange>
                <a:clrFrom>
                  <a:srgbClr val="010101">
                    <a:alpha val="392"/>
                  </a:srgbClr>
                </a:clrFrom>
                <a:clrTo>
                  <a:srgbClr val="010101">
                    <a:alpha val="392"/>
                    <a:alpha val="0"/>
                  </a:srgbClr>
                </a:clrTo>
              </a:clrChange>
              <a:lum contrast="-24000"/>
            </a:blip>
            <a:stretch>
              <a:fillRect/>
            </a:stretch>
          </p:blipFill>
          <p:spPr>
            <a:xfrm>
              <a:off x="1083" y="5231"/>
              <a:ext cx="3088" cy="4084"/>
            </a:xfrm>
            <a:prstGeom prst="rect">
              <a:avLst/>
            </a:prstGeom>
          </p:spPr>
        </p:pic>
        <p:pic>
          <p:nvPicPr>
            <p:cNvPr id="11" name="图片 10"/>
            <p:cNvPicPr>
              <a:picLocks noChangeAspect="1"/>
            </p:cNvPicPr>
            <p:nvPr/>
          </p:nvPicPr>
          <p:blipFill>
            <a:blip r:embed="rId8">
              <a:clrChange>
                <a:clrFrom>
                  <a:srgbClr val="FFFFFF">
                    <a:alpha val="100000"/>
                  </a:srgbClr>
                </a:clrFrom>
                <a:clrTo>
                  <a:srgbClr val="FFFFFF">
                    <a:alpha val="100000"/>
                    <a:alpha val="0"/>
                  </a:srgbClr>
                </a:clrTo>
              </a:clrChange>
              <a:lum contrast="-18000"/>
            </a:blip>
            <a:stretch>
              <a:fillRect/>
            </a:stretch>
          </p:blipFill>
          <p:spPr>
            <a:xfrm>
              <a:off x="4767" y="5183"/>
              <a:ext cx="1984" cy="4290"/>
            </a:xfrm>
            <a:prstGeom prst="rect">
              <a:avLst/>
            </a:prstGeom>
          </p:spPr>
        </p:pic>
      </p:grpSp>
      <p:pic>
        <p:nvPicPr>
          <p:cNvPr id="4" name="图片 3" title=""/>
          <p:cNvPicPr>
            <a:picLocks noChangeAspect="1"/>
          </p:cNvPicPr>
          <p:nvPr/>
        </p:nvPicPr>
        <p:blipFill>
          <a:blip r:embed="rId9">
            <a:lum contrast="30000"/>
          </a:blip>
          <a:srcRect l="11388" r="4615"/>
          <a:stretch>
            <a:fillRect/>
          </a:stretch>
        </p:blipFill>
        <p:spPr>
          <a:xfrm>
            <a:off x="5579745" y="3887470"/>
            <a:ext cx="5450840" cy="22250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2" name="文本框 11" title=""/>
          <p:cNvSpPr txBox="1"/>
          <p:nvPr>
            <p:custDataLst>
              <p:tags r:id="rId3"/>
            </p:custDataLst>
          </p:nvPr>
        </p:nvSpPr>
        <p:spPr>
          <a:xfrm>
            <a:off x="2346960" y="5048885"/>
            <a:ext cx="3118485" cy="735965"/>
          </a:xfrm>
          <a:prstGeom prst="rect">
            <a:avLst/>
          </a:prstGeom>
          <a:noFill/>
          <a:ln w="12700" cap="flat">
            <a:noFill/>
            <a:miter lim="400000"/>
          </a:ln>
          <a:effectLst/>
        </p:spPr>
        <p:txBody>
          <a:bodyPr rot="0" vertOverflow="overflow" horzOverflow="overflow" vert="horz" wrap="square" lIns="45719" tIns="45719" rIns="45719" bIns="45719" numCol="1" spcCol="38100" rtlCol="0" anchor="t" forceAA="0">
            <a:spAutoFit/>
          </a:bodyPr>
          <a:lstStyle/>
          <a:p>
            <a:pPr marR="0" defTabSz="914400" fontAlgn="auto" latinLnBrk="1" hangingPunct="0">
              <a:lnSpc>
                <a:spcPct val="150000"/>
              </a:lnSpc>
              <a:spcBef>
                <a:spcPct val="0"/>
              </a:spcBef>
              <a:spcAft>
                <a:spcPct val="0"/>
              </a:spcAft>
              <a:buClrTx/>
              <a:buSzTx/>
              <a:buFontTx/>
              <a:buNone/>
            </a:pPr>
            <a:r>
              <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Helvetica" charset="0"/>
              </a:rPr>
              <a:t>数只蚂蚁抬起树叶</a:t>
            </a:r>
            <a:endPar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Helvetica" charset="0"/>
            </a:endParaRPr>
          </a:p>
        </p:txBody>
      </p:sp>
      <p:sp>
        <p:nvSpPr>
          <p:cNvPr id="4" name="文本框 3" title=""/>
          <p:cNvSpPr txBox="1"/>
          <p:nvPr>
            <p:custDataLst>
              <p:tags r:id="rId4"/>
            </p:custDataLst>
          </p:nvPr>
        </p:nvSpPr>
        <p:spPr>
          <a:xfrm>
            <a:off x="1754505" y="2327275"/>
            <a:ext cx="9197340" cy="521970"/>
          </a:xfrm>
          <a:prstGeom prst="rect">
            <a:avLst/>
          </a:prstGeom>
          <a:noFill/>
          <a:ln w="9525">
            <a:noFill/>
          </a:ln>
        </p:spPr>
        <p:txBody>
          <a:bodyPr wrap="square" anchor="t">
            <a:spAutoFit/>
          </a:bodyPr>
          <a:lstStyle/>
          <a:p>
            <a:pPr>
              <a:spcBef>
                <a:spcPct val="50000"/>
              </a:spcBef>
              <a:buFont typeface="Arial" panose="020b0604020202020204" pitchFamily="34" charset="0"/>
            </a:pPr>
            <a:r>
              <a:rPr lang="zh-CN" altLang="en-US" sz="2800" b="1">
                <a:latin typeface="黑体" panose="02010609060101010101" charset="-122"/>
                <a:ea typeface="黑体" panose="02010609060101010101" charset="-122"/>
                <a:cs typeface="华文楷体" panose="02010600040101010101" pitchFamily="2" charset="-122"/>
              </a:rPr>
              <a:t>观察下列图片，从力的角度分析他们有什么相同和不同？</a:t>
            </a:r>
            <a:endParaRPr lang="zh-CN" altLang="en-US" sz="2800" b="1">
              <a:latin typeface="黑体" panose="02010609060101010101" charset="-122"/>
              <a:ea typeface="黑体" panose="02010609060101010101" charset="-122"/>
              <a:cs typeface="华文楷体" panose="02010600040101010101" pitchFamily="2" charset="-122"/>
            </a:endParaRPr>
          </a:p>
        </p:txBody>
      </p:sp>
      <p:sp>
        <p:nvSpPr>
          <p:cNvPr id="11" name="文本框 10" title=""/>
          <p:cNvSpPr txBox="1"/>
          <p:nvPr>
            <p:custDataLst>
              <p:tags r:id="rId5"/>
            </p:custDataLst>
          </p:nvPr>
        </p:nvSpPr>
        <p:spPr>
          <a:xfrm>
            <a:off x="3748405" y="5875020"/>
            <a:ext cx="366522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ct val="0"/>
              </a:spcBef>
              <a:spcAft>
                <a:spcPct val="0"/>
              </a:spcAft>
              <a:buClrTx/>
              <a:buSzTx/>
              <a:buFontTx/>
              <a:buNone/>
            </a:pPr>
            <a:r>
              <a:rPr sz="2800" b="1">
                <a:solidFill>
                  <a:srgbClr val="0000FF"/>
                </a:solidFill>
                <a:latin typeface="黑体" panose="02010609060101010101" charset="-122"/>
                <a:ea typeface="黑体" panose="02010609060101010101" charset="-122"/>
                <a:sym typeface="+mn-ea"/>
              </a:rPr>
              <a:t>力的作用效果是一样的</a:t>
            </a:r>
            <a:endParaRPr sz="2800" b="1">
              <a:solidFill>
                <a:srgbClr val="0000FF"/>
              </a:solidFill>
              <a:latin typeface="黑体" panose="02010609060101010101" charset="-122"/>
              <a:ea typeface="黑体" panose="02010609060101010101" charset="-122"/>
              <a:sym typeface="+mn-ea"/>
            </a:endParaRPr>
          </a:p>
        </p:txBody>
      </p:sp>
      <p:grpSp>
        <p:nvGrpSpPr>
          <p:cNvPr id="7" name="组合 6" title=""/>
          <p:cNvGrpSpPr/>
          <p:nvPr>
            <p:custDataLst>
              <p:tags r:id="rId6"/>
            </p:custDataLst>
          </p:nvPr>
        </p:nvGrpSpPr>
        <p:grpSpPr>
          <a:xfrm>
            <a:off x="337820" y="554990"/>
            <a:ext cx="2369820" cy="583565"/>
            <a:chOff x="4830" y="1451"/>
            <a:chExt cx="3732" cy="919"/>
          </a:xfrm>
        </p:grpSpPr>
        <p:grpSp>
          <p:nvGrpSpPr>
            <p:cNvPr id="16" name="组合 15"/>
            <p:cNvGrpSpPr/>
            <p:nvPr/>
          </p:nvGrpSpPr>
          <p:grpSpPr>
            <a:xfrm>
              <a:off x="4830" y="1509"/>
              <a:ext cx="3412" cy="777"/>
              <a:chOff x="7140" y="1337"/>
              <a:chExt cx="3412" cy="777"/>
            </a:xfrm>
          </p:grpSpPr>
          <p:pic>
            <p:nvPicPr>
              <p:cNvPr id="17" name="图片 16"/>
              <p:cNvPicPr>
                <a:picLocks noChangeAspect="1"/>
              </p:cNvPicPr>
              <p:nvPr>
                <p:custDataLst>
                  <p:tags r:id="rId8"/>
                </p:custDataLst>
              </p:nvPr>
            </p:nvPicPr>
            <p:blipFill>
              <a:blip r:embed="rId7"/>
              <a:srcRect t="-5020" r="85155"/>
              <a:stretch>
                <a:fillRect/>
              </a:stretch>
            </p:blipFill>
            <p:spPr>
              <a:xfrm>
                <a:off x="7140" y="1337"/>
                <a:ext cx="787" cy="777"/>
              </a:xfrm>
              <a:prstGeom prst="rect">
                <a:avLst/>
              </a:prstGeom>
            </p:spPr>
          </p:pic>
          <p:cxnSp>
            <p:nvCxnSpPr>
              <p:cNvPr id="18" name="直接连接符 17"/>
              <p:cNvCxnSpPr/>
              <p:nvPr>
                <p:custDataLst>
                  <p:tags r:id="rId9"/>
                </p:custDataLst>
              </p:nvPr>
            </p:nvCxnSpPr>
            <p:spPr>
              <a:xfrm>
                <a:off x="7264" y="2095"/>
                <a:ext cx="3288"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19" name="文本框 5"/>
            <p:cNvSpPr txBox="1"/>
            <p:nvPr>
              <p:custDataLst>
                <p:tags r:id="rId10"/>
              </p:custDataLst>
            </p:nvPr>
          </p:nvSpPr>
          <p:spPr>
            <a:xfrm>
              <a:off x="5193" y="1451"/>
              <a:ext cx="3369" cy="919"/>
            </a:xfrm>
            <a:prstGeom prst="rect">
              <a:avLst/>
            </a:prstGeom>
            <a:noFill/>
            <a:ln w="9525">
              <a:noFill/>
            </a:ln>
          </p:spPr>
          <p:txBody>
            <a:bodyPr wrap="square" anchor="t" anchorCtr="0">
              <a:spAutoFit/>
            </a:bodyPr>
            <a:lstStyle/>
            <a:p>
              <a:pPr lvl="0" algn="l">
                <a:buClrTx/>
                <a:buSzTx/>
                <a:buFontTx/>
              </a:pPr>
              <a:r>
                <a:rPr lang="en-US" altLang="zh-CN" sz="3200" b="1">
                  <a:latin typeface="黑体" panose="02010609060101010101" charset="-122"/>
                  <a:ea typeface="黑体" panose="02010609060101010101" charset="-122"/>
                  <a:cs typeface="黑体" panose="02010609060101010101" charset="-122"/>
                  <a:sym typeface="宋体" panose="02010600030101010101" pitchFamily="2" charset="-122"/>
                </a:rPr>
                <a:t> </a:t>
              </a:r>
              <a:r>
                <a:rPr lang="zh-CN" altLang="en-US" sz="3200" b="1">
                  <a:latin typeface="黑体" panose="02010609060101010101" charset="-122"/>
                  <a:ea typeface="黑体" panose="02010609060101010101" charset="-122"/>
                  <a:cs typeface="黑体" panose="02010609060101010101" charset="-122"/>
                  <a:sym typeface="宋体" panose="02010600030101010101" pitchFamily="2" charset="-122"/>
                </a:rPr>
                <a:t>新知学习</a:t>
              </a:r>
              <a:endParaRPr lang="zh-CN" altLang="en-US" sz="3200" b="1">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grpSp>
        <p:nvGrpSpPr>
          <p:cNvPr id="20" name="组合 19" title=""/>
          <p:cNvGrpSpPr/>
          <p:nvPr/>
        </p:nvGrpSpPr>
        <p:grpSpPr>
          <a:xfrm>
            <a:off x="337820" y="1372870"/>
            <a:ext cx="5443855" cy="650875"/>
            <a:chOff x="3186" y="7638"/>
            <a:chExt cx="8573" cy="1025"/>
          </a:xfrm>
        </p:grpSpPr>
        <p:sp>
          <p:nvSpPr>
            <p:cNvPr id="21" name="圆角矩形 20"/>
            <p:cNvSpPr/>
            <p:nvPr/>
          </p:nvSpPr>
          <p:spPr>
            <a:xfrm>
              <a:off x="3186" y="7638"/>
              <a:ext cx="8375" cy="1025"/>
            </a:xfrm>
            <a:prstGeom prst="roundRect">
              <a:avLst/>
            </a:prstGeom>
            <a:gradFill>
              <a:gsLst>
                <a:gs pos="0">
                  <a:srgbClr val="6ABC91">
                    <a:lumMod val="84000"/>
                    <a:alpha val="100000"/>
                  </a:srgbClr>
                </a:gs>
                <a:gs pos="100000">
                  <a:srgbClr val="FFFFFF">
                    <a:alpha val="100000"/>
                  </a:srgbClr>
                </a:gs>
              </a:gsLst>
              <a:path path="circle">
                <a:fillToRect t="100000" r="100000"/>
              </a:path>
              <a:tileRect l="-100000" b="-10000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圆角矩形 21"/>
            <p:cNvSpPr/>
            <p:nvPr/>
          </p:nvSpPr>
          <p:spPr>
            <a:xfrm>
              <a:off x="3460" y="7776"/>
              <a:ext cx="8100" cy="750"/>
            </a:xfrm>
            <a:prstGeom prst="roundRect">
              <a:avLst/>
            </a:prstGeom>
            <a:solidFill>
              <a:schemeClr val="bg1">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文本框 22"/>
            <p:cNvSpPr txBox="1"/>
            <p:nvPr/>
          </p:nvSpPr>
          <p:spPr>
            <a:xfrm>
              <a:off x="3460" y="7840"/>
              <a:ext cx="8299" cy="686"/>
            </a:xfrm>
            <a:prstGeom prst="rect">
              <a:avLst/>
            </a:prstGeom>
            <a:noFill/>
          </p:spPr>
          <p:txBody>
            <a:bodyPr wrap="square" rtlCol="0">
              <a:spAutoFit/>
            </a:bodyPr>
            <a:lstStyle/>
            <a:p>
              <a:pPr indent="0">
                <a:lnSpc>
                  <a:spcPct val="80000"/>
                </a:lnSpc>
                <a:spcBef>
                  <a:spcPct val="50000"/>
                </a:spcBef>
                <a:buFont typeface="Wingdings" panose="05000000000000000000" charset="0"/>
                <a:buNone/>
              </a:pPr>
              <a:r>
                <a:rPr lang="zh-CN" altLang="en-US" sz="2800" b="1">
                  <a:latin typeface="黑体" panose="02010609060101010101" charset="-122"/>
                  <a:ea typeface="黑体" panose="02010609060101010101" charset="-122"/>
                  <a:cs typeface="+mn-ea"/>
                  <a:sym typeface="+mn-ea"/>
                </a:rPr>
                <a:t>一、生活中与力合成相关的现象</a:t>
              </a:r>
              <a:endParaRPr lang="zh-CN" altLang="en-US" sz="2800" b="1">
                <a:latin typeface="黑体" panose="02010609060101010101" charset="-122"/>
                <a:ea typeface="黑体" panose="02010609060101010101" charset="-122"/>
                <a:cs typeface="+mn-ea"/>
                <a:sym typeface="+mn-ea"/>
              </a:endParaRPr>
            </a:p>
          </p:txBody>
        </p:sp>
      </p:grpSp>
      <p:grpSp>
        <p:nvGrpSpPr>
          <p:cNvPr id="24" name="组合 23" title=""/>
          <p:cNvGrpSpPr/>
          <p:nvPr/>
        </p:nvGrpSpPr>
        <p:grpSpPr>
          <a:xfrm>
            <a:off x="337820" y="2223135"/>
            <a:ext cx="1543050" cy="624205"/>
            <a:chOff x="1067" y="1539"/>
            <a:chExt cx="2430" cy="983"/>
          </a:xfrm>
        </p:grpSpPr>
        <p:sp>
          <p:nvSpPr>
            <p:cNvPr id="25" name="文本框 24"/>
            <p:cNvSpPr txBox="1"/>
            <p:nvPr>
              <p:custDataLst>
                <p:tags r:id="rId11"/>
              </p:custDataLst>
            </p:nvPr>
          </p:nvSpPr>
          <p:spPr>
            <a:xfrm>
              <a:off x="2003" y="1651"/>
              <a:ext cx="1494" cy="871"/>
            </a:xfrm>
            <a:prstGeom prst="rect">
              <a:avLst/>
            </a:prstGeom>
            <a:noFill/>
          </p:spPr>
          <p:txBody>
            <a:bodyPr wrap="none" rtlCol="0" anchor="t">
              <a:spAutoFit/>
            </a:bodyPr>
            <a:lstStyle/>
            <a:p>
              <a:r>
                <a:rPr lang="zh-CN" altLang="en-US" sz="3000" b="1">
                  <a:solidFill>
                    <a:srgbClr val="00923F"/>
                  </a:solidFill>
                  <a:latin typeface="黑体" panose="02010609060101010101" charset="-122"/>
                  <a:ea typeface="黑体" panose="02010609060101010101" charset="-122"/>
                  <a:sym typeface="+mn-ea"/>
                </a:rPr>
                <a:t>思考</a:t>
              </a:r>
              <a:endParaRPr lang="zh-CN" altLang="en-US" sz="3000" b="1">
                <a:solidFill>
                  <a:srgbClr val="00923F"/>
                </a:solidFill>
                <a:latin typeface="黑体" panose="02010609060101010101" charset="-122"/>
                <a:ea typeface="黑体" panose="02010609060101010101" charset="-122"/>
                <a:sym typeface="+mn-ea"/>
              </a:endParaRPr>
            </a:p>
          </p:txBody>
        </p:sp>
        <p:pic>
          <p:nvPicPr>
            <p:cNvPr id="26" name="图片 25" descr="303b32303233353030363bb5c6c5dd"/>
            <p:cNvPicPr>
              <a:picLocks noChangeAspect="1"/>
            </p:cNvPicPr>
            <p:nvPr>
              <p:custDataLst>
                <p:tags r:id="rId14"/>
              </p:custDataLst>
            </p:nvPr>
          </p:nvPicPr>
          <p:blipFill>
            <a:blip r:embed="rId12">
              <a:extLst>
                <a:ext uri="{96DAC541-7B7A-43D3-8B79-37D633B846F1}">
                  <asvg:svgBlip xmlns:asvg="http://schemas.microsoft.com/office/drawing/2016/SVG/main" r:embed="rId13"/>
                </a:ext>
              </a:extLst>
            </a:blip>
            <a:stretch>
              <a:fillRect/>
            </a:stretch>
          </p:blipFill>
          <p:spPr>
            <a:xfrm>
              <a:off x="1067" y="1539"/>
              <a:ext cx="1181" cy="982"/>
            </a:xfrm>
            <a:prstGeom prst="rect">
              <a:avLst/>
            </a:prstGeom>
          </p:spPr>
        </p:pic>
      </p:grpSp>
      <p:sp>
        <p:nvSpPr>
          <p:cNvPr id="29" name="文本框 28" title=""/>
          <p:cNvSpPr txBox="1"/>
          <p:nvPr>
            <p:custDataLst>
              <p:tags r:id="rId15"/>
            </p:custDataLst>
          </p:nvPr>
        </p:nvSpPr>
        <p:spPr>
          <a:xfrm>
            <a:off x="6115050" y="5048885"/>
            <a:ext cx="4436110" cy="735965"/>
          </a:xfrm>
          <a:prstGeom prst="rect">
            <a:avLst/>
          </a:prstGeom>
          <a:noFill/>
          <a:ln w="12700" cap="flat">
            <a:noFill/>
            <a:miter lim="400000"/>
          </a:ln>
          <a:effectLst/>
        </p:spPr>
        <p:txBody>
          <a:bodyPr rot="0" vertOverflow="overflow" horzOverflow="overflow" vert="horz" wrap="square" lIns="45719" tIns="45719" rIns="45719" bIns="45719" numCol="1" spcCol="38100" rtlCol="0" anchor="t" forceAA="0">
            <a:spAutoFit/>
          </a:bodyPr>
          <a:lstStyle/>
          <a:p>
            <a:pPr marR="0" defTabSz="914400" fontAlgn="auto" latinLnBrk="1" hangingPunct="0">
              <a:lnSpc>
                <a:spcPct val="150000"/>
              </a:lnSpc>
              <a:spcBef>
                <a:spcPct val="0"/>
              </a:spcBef>
              <a:spcAft>
                <a:spcPct val="0"/>
              </a:spcAft>
              <a:buClrTx/>
              <a:buSzTx/>
              <a:buFontTx/>
              <a:buNone/>
            </a:pPr>
            <a:r>
              <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Helvetica" charset="0"/>
              </a:rPr>
              <a:t>一只甲壳虫抬起相同的树叶</a:t>
            </a:r>
            <a:endPar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Helvetica" charset="0"/>
            </a:endParaRPr>
          </a:p>
        </p:txBody>
      </p:sp>
      <p:sp>
        <p:nvSpPr>
          <p:cNvPr id="30" name="Text Box 3" title=""/>
          <p:cNvSpPr txBox="1"/>
          <p:nvPr>
            <p:custDataLst>
              <p:tags r:id="rId16"/>
            </p:custDataLst>
          </p:nvPr>
        </p:nvSpPr>
        <p:spPr>
          <a:xfrm>
            <a:off x="737235" y="3934460"/>
            <a:ext cx="1337945" cy="521970"/>
          </a:xfrm>
          <a:prstGeom prst="rect">
            <a:avLst/>
          </a:prstGeom>
          <a:noFill/>
          <a:ln w="9525">
            <a:noFill/>
          </a:ln>
        </p:spPr>
        <p:txBody>
          <a:bodyPr wrap="square">
            <a:spAutoFit/>
          </a:bodyPr>
          <a:lstStyle/>
          <a:p>
            <a:pPr>
              <a:spcBef>
                <a:spcPct val="50000"/>
              </a:spcBef>
            </a:pPr>
            <a:r>
              <a:rPr lang="zh-CN" sz="2800" b="1">
                <a:solidFill>
                  <a:srgbClr val="FF0000"/>
                </a:solidFill>
                <a:latin typeface="黑体" panose="02010609060101010101" charset="-122"/>
                <a:ea typeface="黑体" panose="02010609060101010101" charset="-122"/>
              </a:rPr>
              <a:t>多个力</a:t>
            </a:r>
            <a:endParaRPr lang="zh-CN" sz="2800" b="1">
              <a:solidFill>
                <a:srgbClr val="FF0000"/>
              </a:solidFill>
              <a:latin typeface="黑体" panose="02010609060101010101" charset="-122"/>
              <a:ea typeface="黑体" panose="02010609060101010101" charset="-122"/>
            </a:endParaRPr>
          </a:p>
        </p:txBody>
      </p:sp>
      <p:sp>
        <p:nvSpPr>
          <p:cNvPr id="32" name="Text Box 3" title=""/>
          <p:cNvSpPr txBox="1"/>
          <p:nvPr>
            <p:custDataLst>
              <p:tags r:id="rId17"/>
            </p:custDataLst>
          </p:nvPr>
        </p:nvSpPr>
        <p:spPr>
          <a:xfrm>
            <a:off x="9732010" y="3934460"/>
            <a:ext cx="1337945" cy="521970"/>
          </a:xfrm>
          <a:prstGeom prst="rect">
            <a:avLst/>
          </a:prstGeom>
          <a:noFill/>
          <a:ln w="9525">
            <a:noFill/>
          </a:ln>
        </p:spPr>
        <p:txBody>
          <a:bodyPr wrap="square">
            <a:spAutoFit/>
          </a:bodyPr>
          <a:lstStyle/>
          <a:p>
            <a:pPr>
              <a:spcBef>
                <a:spcPct val="50000"/>
              </a:spcBef>
            </a:pPr>
            <a:r>
              <a:rPr lang="zh-CN" sz="2800" b="1">
                <a:solidFill>
                  <a:srgbClr val="FF0000"/>
                </a:solidFill>
                <a:latin typeface="黑体" panose="02010609060101010101" charset="-122"/>
                <a:ea typeface="黑体" panose="02010609060101010101" charset="-122"/>
              </a:rPr>
              <a:t>一个力</a:t>
            </a:r>
            <a:endParaRPr lang="zh-CN" sz="2800" b="1">
              <a:solidFill>
                <a:srgbClr val="FF0000"/>
              </a:solidFill>
              <a:latin typeface="黑体" panose="02010609060101010101" charset="-122"/>
              <a:ea typeface="黑体" panose="02010609060101010101" charset="-122"/>
            </a:endParaRPr>
          </a:p>
        </p:txBody>
      </p:sp>
      <p:pic>
        <p:nvPicPr>
          <p:cNvPr id="101" name="图片 100" title=""/>
          <p:cNvPicPr/>
          <p:nvPr/>
        </p:nvPicPr>
        <p:blipFill>
          <a:blip r:embed="rId18"/>
          <a:srcRect b="16380"/>
          <a:stretch>
            <a:fillRect/>
          </a:stretch>
        </p:blipFill>
        <p:spPr>
          <a:xfrm>
            <a:off x="2504440" y="3041650"/>
            <a:ext cx="2802890" cy="1997075"/>
          </a:xfrm>
          <a:prstGeom prst="rect">
            <a:avLst/>
          </a:prstGeom>
          <a:noFill/>
          <a:ln w="9525">
            <a:noFill/>
          </a:ln>
        </p:spPr>
      </p:pic>
      <p:pic>
        <p:nvPicPr>
          <p:cNvPr id="102" name="图片 101" title=""/>
          <p:cNvPicPr/>
          <p:nvPr/>
        </p:nvPicPr>
        <p:blipFill>
          <a:blip r:embed="rId19"/>
          <a:srcRect b="10167"/>
          <a:stretch>
            <a:fillRect/>
          </a:stretch>
        </p:blipFill>
        <p:spPr>
          <a:xfrm>
            <a:off x="7060565" y="3051810"/>
            <a:ext cx="2545715" cy="20358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par>
                                <p:cTn id="8" presetID="3" presetClass="entr" presetSubtype="1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linds(horizontal)">
                                      <p:cBhvr>
                                        <p:cTn id="10" dur="500"/>
                                        <p:tgtEl>
                                          <p:spTgt spid="10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
                                        </p:tgtEl>
                                        <p:attrNameLst>
                                          <p:attrName>style.visibility</p:attrName>
                                        </p:attrNameLst>
                                      </p:cBhvr>
                                      <p:to>
                                        <p:strVal val="visible"/>
                                      </p:to>
                                    </p:set>
                                    <p:anim calcmode="discrete" valueType="clr">
                                      <p:cBhvr override="childStyle">
                                        <p:cTn id="21"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
                                        </p:tgtEl>
                                        <p:attrNameLst>
                                          <p:attrName>fillcolor</p:attrName>
                                        </p:attrNameLst>
                                      </p:cBhvr>
                                      <p:tavLst>
                                        <p:tav tm="0">
                                          <p:val>
                                            <p:clrVal>
                                              <a:schemeClr val="accent2"/>
                                            </p:clrVal>
                                          </p:val>
                                        </p:tav>
                                        <p:tav tm="50000">
                                          <p:val>
                                            <p:clrVal>
                                              <a:schemeClr val="hlink"/>
                                            </p:clrVal>
                                          </p:val>
                                        </p:tav>
                                      </p:tavLst>
                                    </p:anim>
                                    <p:set>
                                      <p:cBhvr>
                                        <p:cTn id="23" dur="80"/>
                                        <p:tgtEl>
                                          <p:spTgt spid="3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2"/>
                                        </p:tgtEl>
                                        <p:attrNameLst>
                                          <p:attrName>style.visibility</p:attrName>
                                        </p:attrNameLst>
                                      </p:cBhvr>
                                      <p:to>
                                        <p:strVal val="visible"/>
                                      </p:to>
                                    </p:set>
                                    <p:anim calcmode="discrete" valueType="clr">
                                      <p:cBhvr override="childStyle">
                                        <p:cTn id="28"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2"/>
                                        </p:tgtEl>
                                        <p:attrNameLst>
                                          <p:attrName>fillcolor</p:attrName>
                                        </p:attrNameLst>
                                      </p:cBhvr>
                                      <p:tavLst>
                                        <p:tav tm="0">
                                          <p:val>
                                            <p:clrVal>
                                              <a:schemeClr val="accent2"/>
                                            </p:clrVal>
                                          </p:val>
                                        </p:tav>
                                        <p:tav tm="50000">
                                          <p:val>
                                            <p:clrVal>
                                              <a:schemeClr val="hlink"/>
                                            </p:clrVal>
                                          </p:val>
                                        </p:tav>
                                      </p:tavLst>
                                    </p:anim>
                                    <p:set>
                                      <p:cBhvr>
                                        <p:cTn id="30" dur="80"/>
                                        <p:tgtEl>
                                          <p:spTgt spid="3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500"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p:bldP spid="32" grpId="0"/>
      <p:bldP spid="12" grpId="0" animBg="1"/>
      <p:bldP spid="2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6" name="文本框 15" title=""/>
          <p:cNvSpPr txBox="1"/>
          <p:nvPr>
            <p:custDataLst>
              <p:tags r:id="rId2"/>
            </p:custDataLst>
          </p:nvPr>
        </p:nvSpPr>
        <p:spPr>
          <a:xfrm>
            <a:off x="1604645" y="3608705"/>
            <a:ext cx="4429760" cy="735965"/>
          </a:xfrm>
          <a:prstGeom prst="rect">
            <a:avLst/>
          </a:prstGeom>
          <a:noFill/>
          <a:ln w="12700" cap="flat">
            <a:noFill/>
            <a:miter lim="400000"/>
          </a:ln>
          <a:effectLst/>
        </p:spPr>
        <p:txBody>
          <a:bodyPr rot="0" vertOverflow="overflow" horzOverflow="overflow" vert="horz" wrap="square" lIns="45719" tIns="45719" rIns="45719" bIns="45719" numCol="1" spcCol="38100" rtlCol="0" fromWordArt="0" anchor="t" anchorCtr="0" forceAA="0" compatLnSpc="0">
            <a:spAutoFit/>
          </a:bodyPr>
          <a:lstStyle/>
          <a:p>
            <a:pPr fontAlgn="auto" latinLnBrk="1" hangingPunct="0">
              <a:lnSpc>
                <a:spcPct val="150000"/>
              </a:lnSpc>
              <a:spcBef>
                <a:spcPct val="0"/>
              </a:spcBef>
              <a:spcAft>
                <a:spcPct val="0"/>
              </a:spcAft>
              <a:buClrTx/>
              <a:buSzTx/>
              <a:buFontTx/>
            </a:pPr>
            <a:r>
              <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mn-ea"/>
              </a:rPr>
              <a:t>多个船帆才能驱动的航船</a:t>
            </a:r>
            <a:endPar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mn-ea"/>
            </a:endParaRPr>
          </a:p>
        </p:txBody>
      </p:sp>
      <p:grpSp>
        <p:nvGrpSpPr>
          <p:cNvPr id="34" name="组合 33" title=""/>
          <p:cNvGrpSpPr/>
          <p:nvPr/>
        </p:nvGrpSpPr>
        <p:grpSpPr>
          <a:xfrm>
            <a:off x="6132195" y="1468120"/>
            <a:ext cx="4824730" cy="2876550"/>
            <a:chOff x="9765" y="1371"/>
            <a:chExt cx="7598" cy="4530"/>
          </a:xfrm>
        </p:grpSpPr>
        <p:sp>
          <p:nvSpPr>
            <p:cNvPr id="17" name="文本框 16"/>
            <p:cNvSpPr txBox="1"/>
            <p:nvPr>
              <p:custDataLst>
                <p:tags r:id="rId3"/>
              </p:custDataLst>
            </p:nvPr>
          </p:nvSpPr>
          <p:spPr>
            <a:xfrm>
              <a:off x="9765" y="4742"/>
              <a:ext cx="7598" cy="1159"/>
            </a:xfrm>
            <a:prstGeom prst="rect">
              <a:avLst/>
            </a:prstGeom>
            <a:noFill/>
            <a:ln w="12700" cap="flat">
              <a:noFill/>
              <a:miter lim="400000"/>
            </a:ln>
            <a:effectLst/>
          </p:spPr>
          <p:txBody>
            <a:bodyPr rot="0" vertOverflow="overflow" horzOverflow="overflow" vert="horz" wrap="square" lIns="45719" tIns="45719" rIns="45719" bIns="45719" numCol="1" spcCol="38100" rtlCol="0" fromWordArt="0" anchor="t" anchorCtr="0" forceAA="0" compatLnSpc="0">
              <a:spAutoFit/>
            </a:bodyPr>
            <a:lstStyle/>
            <a:p>
              <a:pPr fontAlgn="auto" latinLnBrk="1" hangingPunct="0">
                <a:lnSpc>
                  <a:spcPct val="150000"/>
                </a:lnSpc>
                <a:spcBef>
                  <a:spcPct val="0"/>
                </a:spcBef>
                <a:spcAft>
                  <a:spcPct val="0"/>
                </a:spcAft>
                <a:buClrTx/>
                <a:buSzTx/>
                <a:buFontTx/>
              </a:pPr>
              <a:r>
                <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mn-ea"/>
                </a:rPr>
                <a:t>一台发动机驱动相同的航船</a:t>
              </a:r>
              <a:endParaRPr lang="zh-CN" altLang="en-US" sz="2800" b="1">
                <a:solidFill>
                  <a:srgbClr val="000000"/>
                </a:solidFill>
                <a:latin typeface="黑体" panose="02010609060101010101" charset="-122"/>
                <a:ea typeface="黑体" panose="02010609060101010101" charset="-122"/>
                <a:cs typeface="华文楷体" panose="02010600040101010101" pitchFamily="2" charset="-122"/>
                <a:sym typeface="+mn-ea"/>
              </a:endParaRPr>
            </a:p>
          </p:txBody>
        </p:sp>
        <p:pic>
          <p:nvPicPr>
            <p:cNvPr id="108" name="图片 107"/>
            <p:cNvPicPr/>
            <p:nvPr/>
          </p:nvPicPr>
          <p:blipFill>
            <a:blip r:embed="rId4"/>
            <a:srcRect b="13874"/>
            <a:stretch>
              <a:fillRect/>
            </a:stretch>
          </p:blipFill>
          <p:spPr>
            <a:xfrm>
              <a:off x="10103" y="1371"/>
              <a:ext cx="6116" cy="3633"/>
            </a:xfrm>
            <a:prstGeom prst="rect">
              <a:avLst/>
            </a:prstGeom>
            <a:noFill/>
            <a:ln w="9525">
              <a:noFill/>
            </a:ln>
          </p:spPr>
        </p:pic>
      </p:grpSp>
      <p:sp>
        <p:nvSpPr>
          <p:cNvPr id="28" name="文本框 27" title=""/>
          <p:cNvSpPr txBox="1"/>
          <p:nvPr>
            <p:custDataLst>
              <p:tags r:id="rId5"/>
            </p:custDataLst>
          </p:nvPr>
        </p:nvSpPr>
        <p:spPr>
          <a:xfrm>
            <a:off x="2082800" y="4777740"/>
            <a:ext cx="8528685" cy="12096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30000"/>
              </a:lnSpc>
              <a:spcBef>
                <a:spcPct val="0"/>
              </a:spcBef>
              <a:spcAft>
                <a:spcPct val="0"/>
              </a:spcAft>
              <a:buClrTx/>
              <a:buSzTx/>
              <a:buFontTx/>
              <a:buNone/>
            </a:pPr>
            <a:r>
              <a:rPr sz="2800" b="1">
                <a:solidFill>
                  <a:schemeClr val="tx1"/>
                </a:solidFill>
                <a:latin typeface="黑体" panose="02010609060101010101" charset="-122"/>
                <a:ea typeface="黑体" panose="02010609060101010101" charset="-122"/>
                <a:sym typeface="+mn-ea"/>
              </a:rPr>
              <a:t>这台发动机对航船产生的作用效果与多个船帆对航船产生的作用效果</a:t>
            </a:r>
            <a:r>
              <a:rPr lang="zh-CN" sz="2800" b="1">
                <a:solidFill>
                  <a:schemeClr val="tx1"/>
                </a:solidFill>
                <a:latin typeface="黑体" panose="02010609060101010101" charset="-122"/>
                <a:ea typeface="黑体" panose="02010609060101010101" charset="-122"/>
                <a:sym typeface="+mn-ea"/>
              </a:rPr>
              <a:t>是</a:t>
            </a:r>
            <a:r>
              <a:rPr lang="zh-CN" sz="2800" b="1">
                <a:solidFill>
                  <a:srgbClr val="0000FF"/>
                </a:solidFill>
                <a:latin typeface="黑体" panose="02010609060101010101" charset="-122"/>
                <a:ea typeface="黑体" panose="02010609060101010101" charset="-122"/>
                <a:sym typeface="+mn-ea"/>
              </a:rPr>
              <a:t>一样</a:t>
            </a:r>
            <a:r>
              <a:rPr lang="zh-CN" sz="2800" b="1">
                <a:solidFill>
                  <a:schemeClr val="tx1"/>
                </a:solidFill>
                <a:latin typeface="黑体" panose="02010609060101010101" charset="-122"/>
                <a:ea typeface="黑体" panose="02010609060101010101" charset="-122"/>
                <a:sym typeface="+mn-ea"/>
              </a:rPr>
              <a:t>的</a:t>
            </a:r>
            <a:r>
              <a:rPr lang="en-US" sz="2800" b="1">
                <a:solidFill>
                  <a:schemeClr val="tx1"/>
                </a:solidFill>
                <a:latin typeface="黑体" panose="02010609060101010101" charset="-122"/>
                <a:ea typeface="黑体" panose="02010609060101010101" charset="-122"/>
                <a:sym typeface="+mn-ea"/>
              </a:rPr>
              <a:t>.</a:t>
            </a:r>
            <a:endParaRPr lang="en-US" sz="2800" b="1">
              <a:solidFill>
                <a:schemeClr val="tx1"/>
              </a:solidFill>
              <a:latin typeface="黑体" panose="02010609060101010101" charset="-122"/>
              <a:ea typeface="黑体" panose="02010609060101010101" charset="-122"/>
              <a:sym typeface="+mn-ea"/>
            </a:endParaRPr>
          </a:p>
        </p:txBody>
      </p:sp>
      <p:sp>
        <p:nvSpPr>
          <p:cNvPr id="30" name="Text Box 3" title=""/>
          <p:cNvSpPr txBox="1"/>
          <p:nvPr>
            <p:custDataLst>
              <p:tags r:id="rId6"/>
            </p:custDataLst>
          </p:nvPr>
        </p:nvSpPr>
        <p:spPr>
          <a:xfrm>
            <a:off x="520065" y="2326005"/>
            <a:ext cx="1337945" cy="521970"/>
          </a:xfrm>
          <a:prstGeom prst="rect">
            <a:avLst/>
          </a:prstGeom>
          <a:noFill/>
          <a:ln w="9525">
            <a:noFill/>
          </a:ln>
        </p:spPr>
        <p:txBody>
          <a:bodyPr wrap="square">
            <a:spAutoFit/>
          </a:bodyPr>
          <a:lstStyle/>
          <a:p>
            <a:pPr>
              <a:spcBef>
                <a:spcPct val="50000"/>
              </a:spcBef>
            </a:pPr>
            <a:r>
              <a:rPr lang="zh-CN" sz="2800" b="1">
                <a:solidFill>
                  <a:srgbClr val="FF0000"/>
                </a:solidFill>
                <a:latin typeface="黑体" panose="02010609060101010101" charset="-122"/>
                <a:ea typeface="黑体" panose="02010609060101010101" charset="-122"/>
              </a:rPr>
              <a:t>多个力</a:t>
            </a:r>
            <a:endParaRPr lang="zh-CN" sz="2800" b="1">
              <a:solidFill>
                <a:srgbClr val="FF0000"/>
              </a:solidFill>
              <a:latin typeface="黑体" panose="02010609060101010101" charset="-122"/>
              <a:ea typeface="黑体" panose="02010609060101010101" charset="-122"/>
            </a:endParaRPr>
          </a:p>
        </p:txBody>
      </p:sp>
      <p:sp>
        <p:nvSpPr>
          <p:cNvPr id="32" name="Text Box 3" title=""/>
          <p:cNvSpPr txBox="1"/>
          <p:nvPr>
            <p:custDataLst>
              <p:tags r:id="rId7"/>
            </p:custDataLst>
          </p:nvPr>
        </p:nvSpPr>
        <p:spPr>
          <a:xfrm>
            <a:off x="10349865" y="2412365"/>
            <a:ext cx="1337945" cy="521970"/>
          </a:xfrm>
          <a:prstGeom prst="rect">
            <a:avLst/>
          </a:prstGeom>
          <a:noFill/>
          <a:ln w="9525">
            <a:noFill/>
          </a:ln>
        </p:spPr>
        <p:txBody>
          <a:bodyPr wrap="square">
            <a:spAutoFit/>
          </a:bodyPr>
          <a:lstStyle/>
          <a:p>
            <a:pPr>
              <a:spcBef>
                <a:spcPct val="50000"/>
              </a:spcBef>
            </a:pPr>
            <a:r>
              <a:rPr lang="zh-CN" sz="2800" b="1">
                <a:solidFill>
                  <a:srgbClr val="FF0000"/>
                </a:solidFill>
                <a:latin typeface="黑体" panose="02010609060101010101" charset="-122"/>
                <a:ea typeface="黑体" panose="02010609060101010101" charset="-122"/>
              </a:rPr>
              <a:t>一个力</a:t>
            </a:r>
            <a:endParaRPr lang="zh-CN" sz="2800" b="1">
              <a:solidFill>
                <a:srgbClr val="FF0000"/>
              </a:solidFill>
              <a:latin typeface="黑体" panose="02010609060101010101" charset="-122"/>
              <a:ea typeface="黑体" panose="02010609060101010101" charset="-122"/>
            </a:endParaRPr>
          </a:p>
        </p:txBody>
      </p:sp>
      <p:pic>
        <p:nvPicPr>
          <p:cNvPr id="2" name="图片 1" title=""/>
          <p:cNvPicPr/>
          <p:nvPr/>
        </p:nvPicPr>
        <p:blipFill>
          <a:blip r:embed="rId8"/>
          <a:stretch>
            <a:fillRect/>
          </a:stretch>
        </p:blipFill>
        <p:spPr>
          <a:xfrm>
            <a:off x="2403475" y="1409700"/>
            <a:ext cx="2832735" cy="22955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500" fill="hold">
                                          <p:stCondLst>
                                            <p:cond delay="0"/>
                                          </p:stCondLst>
                                        </p:cTn>
                                        <p:tgtEl>
                                          <p:spTgt spid="30"/>
                                        </p:tgtEl>
                                        <p:attrNameLst>
                                          <p:attrName>style.visibility</p:attrName>
                                        </p:attrNameLst>
                                      </p:cBhvr>
                                      <p:to>
                                        <p:strVal val="visible"/>
                                      </p:to>
                                    </p:set>
                                    <p:anim calcmode="discrete" valueType="clr">
                                      <p:cBhvr override="childStyle">
                                        <p:cTn id="12" dur="50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30"/>
                                        </p:tgtEl>
                                        <p:attrNameLst>
                                          <p:attrName>fillcolor</p:attrName>
                                        </p:attrNameLst>
                                      </p:cBhvr>
                                      <p:tavLst>
                                        <p:tav tm="0">
                                          <p:val>
                                            <p:clrVal>
                                              <a:schemeClr val="accent2"/>
                                            </p:clrVal>
                                          </p:val>
                                        </p:tav>
                                        <p:tav tm="50000">
                                          <p:val>
                                            <p:clrVal>
                                              <a:schemeClr val="hlink"/>
                                            </p:clrVal>
                                          </p:val>
                                        </p:tav>
                                      </p:tavLst>
                                    </p:anim>
                                    <p:set>
                                      <p:cBhvr>
                                        <p:cTn id="14" dur="500"/>
                                        <p:tgtEl>
                                          <p:spTgt spid="30"/>
                                        </p:tgtEl>
                                        <p:attrNameLst>
                                          <p:attrName>fill.type</p:attrName>
                                        </p:attrNameLst>
                                      </p:cBhvr>
                                      <p:to>
                                        <p:strVal val="solid"/>
                                      </p:to>
                                    </p:set>
                                  </p:childTnLst>
                                </p:cTn>
                              </p:par>
                            </p:childTnLst>
                          </p:cTn>
                        </p:par>
                        <p:par>
                          <p:cTn id="15" fill="hold" nodeType="afterGroup">
                            <p:stCondLst>
                              <p:cond delay="500"/>
                            </p:stCondLst>
                            <p:childTnLst>
                              <p:par>
                                <p:cTn id="16" presetID="27" presetClass="entr" presetSubtype="0" fill="hold" grpId="0" nodeType="afterEffect">
                                  <p:stCondLst>
                                    <p:cond delay="0"/>
                                  </p:stCondLst>
                                  <p:iterate type="lt">
                                    <p:tmPct val="50000"/>
                                  </p:iterate>
                                  <p:childTnLst>
                                    <p:set>
                                      <p:cBhvr>
                                        <p:cTn id="17" dur="500" fill="hold">
                                          <p:stCondLst>
                                            <p:cond delay="0"/>
                                          </p:stCondLst>
                                        </p:cTn>
                                        <p:tgtEl>
                                          <p:spTgt spid="32"/>
                                        </p:tgtEl>
                                        <p:attrNameLst>
                                          <p:attrName>style.visibility</p:attrName>
                                        </p:attrNameLst>
                                      </p:cBhvr>
                                      <p:to>
                                        <p:strVal val="visible"/>
                                      </p:to>
                                    </p:set>
                                    <p:anim calcmode="discrete" valueType="clr">
                                      <p:cBhvr override="childStyle">
                                        <p:cTn id="18" dur="50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32"/>
                                        </p:tgtEl>
                                        <p:attrNameLst>
                                          <p:attrName>fillcolor</p:attrName>
                                        </p:attrNameLst>
                                      </p:cBhvr>
                                      <p:tavLst>
                                        <p:tav tm="0">
                                          <p:val>
                                            <p:clrVal>
                                              <a:schemeClr val="accent2"/>
                                            </p:clrVal>
                                          </p:val>
                                        </p:tav>
                                        <p:tav tm="50000">
                                          <p:val>
                                            <p:clrVal>
                                              <a:schemeClr val="hlink"/>
                                            </p:clrVal>
                                          </p:val>
                                        </p:tav>
                                      </p:tavLst>
                                    </p:anim>
                                    <p:set>
                                      <p:cBhvr>
                                        <p:cTn id="20" dur="500"/>
                                        <p:tgtEl>
                                          <p:spTgt spid="32"/>
                                        </p:tgtEl>
                                        <p:attrNameLst>
                                          <p:attrName>fill.type</p:attrName>
                                        </p:attrNameLst>
                                      </p:cBhvr>
                                      <p:to>
                                        <p:strVal val="solid"/>
                                      </p:to>
                                    </p:se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1" presetClass="entr" presetSubtype="1" fill="hold" grpId="0" nodeType="clickEffect">
                                  <p:stCondLst>
                                    <p:cond delay="0"/>
                                  </p:stCondLst>
                                  <p:childTnLst>
                                    <p:set>
                                      <p:cBhvr>
                                        <p:cTn id="24" dur="500" fill="hold">
                                          <p:stCondLst>
                                            <p:cond delay="0"/>
                                          </p:stCondLst>
                                        </p:cTn>
                                        <p:tgtEl>
                                          <p:spTgt spid="28"/>
                                        </p:tgtEl>
                                        <p:attrNameLst>
                                          <p:attrName>style.visibility</p:attrName>
                                        </p:attrNameLst>
                                      </p:cBhvr>
                                      <p:to>
                                        <p:strVal val="visible"/>
                                      </p:to>
                                    </p:set>
                                    <p:animEffect transition="in" filter="wheel(1)">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9218" name="Text Box 8" title=""/>
          <p:cNvSpPr txBox="1"/>
          <p:nvPr/>
        </p:nvSpPr>
        <p:spPr>
          <a:xfrm>
            <a:off x="1674495" y="5529580"/>
            <a:ext cx="9813925" cy="521970"/>
          </a:xfrm>
          <a:prstGeom prst="rect">
            <a:avLst/>
          </a:prstGeom>
          <a:noFill/>
          <a:ln w="9525">
            <a:noFill/>
          </a:ln>
        </p:spPr>
        <p:txBody>
          <a:bodyPr wrap="square">
            <a:spAutoFit/>
          </a:bodyPr>
          <a:lstStyle/>
          <a:p>
            <a:r>
              <a:rPr lang="zh-CN" altLang="en-US" sz="2800" b="1">
                <a:solidFill>
                  <a:schemeClr val="tx1"/>
                </a:solidFill>
                <a:latin typeface="黑体" panose="02010609060101010101" charset="-122"/>
                <a:ea typeface="黑体" panose="02010609060101010101" charset="-122"/>
              </a:rPr>
              <a:t>两头毛驴拉车与一匹马拉车施加的力，</a:t>
            </a:r>
            <a:r>
              <a:rPr lang="zh-CN" altLang="en-US" sz="2800" b="1">
                <a:solidFill>
                  <a:srgbClr val="0000FF"/>
                </a:solidFill>
                <a:latin typeface="黑体" panose="02010609060101010101" charset="-122"/>
                <a:ea typeface="黑体" panose="02010609060101010101" charset="-122"/>
              </a:rPr>
              <a:t>产生的作用效果相同.</a:t>
            </a:r>
            <a:endParaRPr lang="zh-CN" altLang="en-US" sz="2800" b="1">
              <a:solidFill>
                <a:srgbClr val="0000FF"/>
              </a:solidFill>
              <a:latin typeface="黑体" panose="02010609060101010101" charset="-122"/>
              <a:ea typeface="黑体" panose="02010609060101010101" charset="-122"/>
            </a:endParaRPr>
          </a:p>
        </p:txBody>
      </p:sp>
      <p:pic>
        <p:nvPicPr>
          <p:cNvPr id="7" name="Picture 10" title=""/>
          <p:cNvPicPr>
            <a:picLocks noChangeAspect="1"/>
          </p:cNvPicPr>
          <p:nvPr>
            <p:custDataLst>
              <p:tags r:id="rId3"/>
            </p:custDataLst>
          </p:nvPr>
        </p:nvPicPr>
        <p:blipFill>
          <a:blip r:embed="rId2">
            <a:clrChange>
              <a:clrFrom>
                <a:srgbClr val="FFFFFF">
                  <a:alpha val="100000"/>
                </a:srgbClr>
              </a:clrFrom>
              <a:clrTo>
                <a:srgbClr val="FFFFFF">
                  <a:alpha val="100000"/>
                  <a:alpha val="0"/>
                </a:srgbClr>
              </a:clrTo>
            </a:clrChange>
          </a:blip>
          <a:srcRect b="59951"/>
          <a:stretch>
            <a:fillRect/>
          </a:stretch>
        </p:blipFill>
        <p:spPr>
          <a:xfrm>
            <a:off x="981710" y="2552065"/>
            <a:ext cx="5297805" cy="1666240"/>
          </a:xfrm>
          <a:prstGeom prst="rect">
            <a:avLst/>
          </a:prstGeom>
          <a:noFill/>
          <a:ln w="9525">
            <a:noFill/>
          </a:ln>
        </p:spPr>
      </p:pic>
      <p:pic>
        <p:nvPicPr>
          <p:cNvPr id="10" name="Picture 10" title=""/>
          <p:cNvPicPr>
            <a:picLocks noChangeAspect="1"/>
          </p:cNvPicPr>
          <p:nvPr>
            <p:custDataLst>
              <p:tags r:id="rId4"/>
            </p:custDataLst>
          </p:nvPr>
        </p:nvPicPr>
        <p:blipFill>
          <a:blip r:embed="rId2">
            <a:clrChange>
              <a:clrFrom>
                <a:srgbClr val="FFFFFF">
                  <a:alpha val="100000"/>
                </a:srgbClr>
              </a:clrFrom>
              <a:clrTo>
                <a:srgbClr val="FFFFFF">
                  <a:alpha val="100000"/>
                  <a:alpha val="0"/>
                </a:srgbClr>
              </a:clrTo>
            </a:clrChange>
          </a:blip>
          <a:srcRect t="51190" b="5540"/>
          <a:stretch>
            <a:fillRect/>
          </a:stretch>
        </p:blipFill>
        <p:spPr>
          <a:xfrm>
            <a:off x="6279515" y="2418080"/>
            <a:ext cx="5297805" cy="1800225"/>
          </a:xfrm>
          <a:prstGeom prst="rect">
            <a:avLst/>
          </a:prstGeom>
          <a:noFill/>
          <a:ln w="9525">
            <a:noFill/>
          </a:ln>
        </p:spPr>
      </p:pic>
      <p:grpSp>
        <p:nvGrpSpPr>
          <p:cNvPr id="11" name="组合 10" title=""/>
          <p:cNvGrpSpPr/>
          <p:nvPr/>
        </p:nvGrpSpPr>
        <p:grpSpPr>
          <a:xfrm rot="16200000">
            <a:off x="3834448" y="3133484"/>
            <a:ext cx="90170" cy="598766"/>
            <a:chOff x="5559" y="3583"/>
            <a:chExt cx="142" cy="1018"/>
          </a:xfrm>
        </p:grpSpPr>
        <p:sp>
          <p:nvSpPr>
            <p:cNvPr id="12" name="椭圆 11"/>
            <p:cNvSpPr/>
            <p:nvPr>
              <p:custDataLst>
                <p:tags r:id="rId5"/>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3" name="直接连接符 12"/>
            <p:cNvCxnSpPr/>
            <p:nvPr>
              <p:custDataLst>
                <p:tags r:id="rId6"/>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14" name="组合 13" title=""/>
          <p:cNvGrpSpPr/>
          <p:nvPr/>
        </p:nvGrpSpPr>
        <p:grpSpPr>
          <a:xfrm rot="16200000">
            <a:off x="3452813" y="2889009"/>
            <a:ext cx="90170" cy="598766"/>
            <a:chOff x="5559" y="3583"/>
            <a:chExt cx="142" cy="1018"/>
          </a:xfrm>
        </p:grpSpPr>
        <p:sp>
          <p:nvSpPr>
            <p:cNvPr id="16" name="椭圆 15"/>
            <p:cNvSpPr/>
            <p:nvPr>
              <p:custDataLst>
                <p:tags r:id="rId7"/>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8" name="直接连接符 17"/>
            <p:cNvCxnSpPr/>
            <p:nvPr>
              <p:custDataLst>
                <p:tags r:id="rId8"/>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19" name="组合 18" title=""/>
          <p:cNvGrpSpPr/>
          <p:nvPr/>
        </p:nvGrpSpPr>
        <p:grpSpPr>
          <a:xfrm rot="16200000">
            <a:off x="8044498" y="2576195"/>
            <a:ext cx="90170" cy="1224000"/>
            <a:chOff x="5559" y="2520"/>
            <a:chExt cx="142" cy="2081"/>
          </a:xfrm>
        </p:grpSpPr>
        <p:sp>
          <p:nvSpPr>
            <p:cNvPr id="22" name="椭圆 21"/>
            <p:cNvSpPr/>
            <p:nvPr>
              <p:custDataLst>
                <p:tags r:id="rId9"/>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3" name="直接连接符 22"/>
            <p:cNvCxnSpPr/>
            <p:nvPr>
              <p:custDataLst>
                <p:tags r:id="rId10"/>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100" name="文本框 99" title=""/>
          <p:cNvSpPr txBox="1"/>
          <p:nvPr/>
        </p:nvSpPr>
        <p:spPr>
          <a:xfrm>
            <a:off x="530225" y="963295"/>
            <a:ext cx="7709535" cy="750570"/>
          </a:xfrm>
          <a:prstGeom prst="rect">
            <a:avLst/>
          </a:prstGeom>
          <a:noFill/>
        </p:spPr>
        <p:txBody>
          <a:bodyPr wrap="square" rtlCol="0" anchor="t">
            <a:noAutofit/>
          </a:bodyPr>
          <a:lstStyle/>
          <a:p>
            <a:pPr lvl="0" algn="l">
              <a:lnSpc>
                <a:spcPct val="140000"/>
              </a:lnSpc>
              <a:buClrTx/>
              <a:buSzTx/>
              <a:buFontTx/>
            </a:pPr>
            <a:r>
              <a:rPr sz="2800" b="1">
                <a:latin typeface="Times New Roman" panose="02020603050405020304" charset="0"/>
                <a:ea typeface="黑体" panose="02010609060101010101" charset="-122"/>
                <a:cs typeface="Times New Roman" panose="02020603050405020304" charset="0"/>
                <a:sym typeface="+mn-ea"/>
              </a:rPr>
              <a:t>两头毛驴拉车和一匹马拉车</a:t>
            </a:r>
            <a:r>
              <a:rPr lang="en-US" sz="2800" b="1">
                <a:latin typeface="Times New Roman" panose="02020603050405020304" charset="0"/>
                <a:ea typeface="黑体" panose="02010609060101010101" charset="-122"/>
                <a:cs typeface="Times New Roman" panose="02020603050405020304" charset="0"/>
                <a:sym typeface="+mn-ea"/>
              </a:rPr>
              <a:t>(</a:t>
            </a:r>
            <a:r>
              <a:rPr sz="2800" b="1">
                <a:latin typeface="Times New Roman" panose="02020603050405020304" charset="0"/>
                <a:ea typeface="黑体" panose="02010609060101010101" charset="-122"/>
                <a:cs typeface="Times New Roman" panose="02020603050405020304" charset="0"/>
                <a:sym typeface="+mn-ea"/>
              </a:rPr>
              <a:t>相同的两辆车</a:t>
            </a:r>
            <a:r>
              <a:rPr lang="en-US" sz="2800" b="1">
                <a:latin typeface="Times New Roman" panose="02020603050405020304" charset="0"/>
                <a:ea typeface="黑体" panose="02010609060101010101" charset="-122"/>
                <a:cs typeface="Times New Roman" panose="02020603050405020304" charset="0"/>
                <a:sym typeface="+mn-ea"/>
              </a:rPr>
              <a:t>)</a:t>
            </a:r>
            <a:endParaRPr lang="en-US" sz="2800" b="1">
              <a:latin typeface="Times New Roman" panose="02020603050405020304" charset="0"/>
              <a:ea typeface="黑体" panose="02010609060101010101" charset="-122"/>
              <a:cs typeface="Times New Roman" panose="02020603050405020304" charset="0"/>
              <a:sym typeface="+mn-ea"/>
            </a:endParaRPr>
          </a:p>
        </p:txBody>
      </p:sp>
      <p:sp>
        <p:nvSpPr>
          <p:cNvPr id="24" name="文本框 23" title=""/>
          <p:cNvSpPr txBox="1"/>
          <p:nvPr/>
        </p:nvSpPr>
        <p:spPr>
          <a:xfrm>
            <a:off x="5338445" y="4408805"/>
            <a:ext cx="2433320" cy="750570"/>
          </a:xfrm>
          <a:prstGeom prst="rect">
            <a:avLst/>
          </a:prstGeom>
          <a:noFill/>
        </p:spPr>
        <p:txBody>
          <a:bodyPr wrap="square" rtlCol="0" anchor="t">
            <a:noAutofit/>
          </a:bodyPr>
          <a:lstStyle/>
          <a:p>
            <a:pPr lvl="0" algn="l">
              <a:lnSpc>
                <a:spcPct val="140000"/>
              </a:lnSpc>
              <a:buClrTx/>
              <a:buSzTx/>
              <a:buFontTx/>
            </a:pPr>
            <a:r>
              <a:rPr sz="2800" b="1">
                <a:latin typeface="Times New Roman" panose="02020603050405020304" charset="0"/>
                <a:ea typeface="黑体" panose="02010609060101010101" charset="-122"/>
                <a:cs typeface="Times New Roman" panose="02020603050405020304" charset="0"/>
                <a:sym typeface="+mn-ea"/>
              </a:rPr>
              <a:t>匀速直线前进</a:t>
            </a:r>
            <a:endParaRPr sz="2800" b="1">
              <a:latin typeface="Times New Roman" panose="02020603050405020304" charset="0"/>
              <a:ea typeface="黑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2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文本框 2" title=""/>
          <p:cNvSpPr txBox="1"/>
          <p:nvPr>
            <p:custDataLst>
              <p:tags r:id="rId2"/>
            </p:custDataLst>
          </p:nvPr>
        </p:nvSpPr>
        <p:spPr>
          <a:xfrm>
            <a:off x="1429385" y="1212850"/>
            <a:ext cx="10163175" cy="1383665"/>
          </a:xfrm>
          <a:prstGeom prst="rect">
            <a:avLst/>
          </a:prstGeom>
          <a:noFill/>
        </p:spPr>
        <p:txBody>
          <a:bodyPr wrap="square" rtlCol="0" anchor="t">
            <a:spAutoFit/>
          </a:bodyPr>
          <a:lstStyle/>
          <a:p>
            <a:pPr>
              <a:lnSpc>
                <a:spcPct val="150000"/>
              </a:lnSpc>
            </a:pPr>
            <a:r>
              <a:rPr lang="zh-CN" altLang="en-US" sz="2800" b="1">
                <a:solidFill>
                  <a:schemeClr val="tx1"/>
                </a:solidFill>
                <a:latin typeface="黑体" panose="02010609060101010101" charset="-122"/>
                <a:ea typeface="黑体" panose="02010609060101010101" charset="-122"/>
                <a:cs typeface="华文楷体" panose="02010600040101010101" pitchFamily="2" charset="-122"/>
                <a:sym typeface="Helvetica" charset="0"/>
              </a:rPr>
              <a:t>如果</a:t>
            </a:r>
            <a:r>
              <a:rPr lang="zh-CN" altLang="en-US" sz="2800" b="1">
                <a:solidFill>
                  <a:srgbClr val="0000FF"/>
                </a:solidFill>
                <a:latin typeface="黑体" panose="02010609060101010101" charset="-122"/>
                <a:ea typeface="黑体" panose="02010609060101010101" charset="-122"/>
                <a:cs typeface="华文楷体" panose="02010600040101010101" pitchFamily="2" charset="-122"/>
                <a:sym typeface="Helvetica" charset="0"/>
              </a:rPr>
              <a:t>一个力产生的作用效果</a:t>
            </a:r>
            <a:r>
              <a:rPr lang="zh-CN" altLang="en-US" sz="2800" b="1">
                <a:solidFill>
                  <a:schemeClr val="tx1"/>
                </a:solidFill>
                <a:latin typeface="黑体" panose="02010609060101010101" charset="-122"/>
                <a:ea typeface="黑体" panose="02010609060101010101" charset="-122"/>
                <a:cs typeface="华文楷体" panose="02010600040101010101" pitchFamily="2" charset="-122"/>
                <a:sym typeface="Helvetica" charset="0"/>
              </a:rPr>
              <a:t>与</a:t>
            </a:r>
            <a:r>
              <a:rPr lang="zh-CN" altLang="en-US" sz="2800" b="1">
                <a:solidFill>
                  <a:srgbClr val="0000FF"/>
                </a:solidFill>
                <a:latin typeface="黑体" panose="02010609060101010101" charset="-122"/>
                <a:ea typeface="黑体" panose="02010609060101010101" charset="-122"/>
                <a:cs typeface="华文楷体" panose="02010600040101010101" pitchFamily="2" charset="-122"/>
                <a:sym typeface="Helvetica" charset="0"/>
              </a:rPr>
              <a:t>几个力共同作用产生的效果</a:t>
            </a:r>
            <a:r>
              <a:rPr lang="zh-CN" altLang="en-US" sz="2800" b="1">
                <a:solidFill>
                  <a:srgbClr val="FF0000"/>
                </a:solidFill>
                <a:latin typeface="黑体" panose="02010609060101010101" charset="-122"/>
                <a:ea typeface="黑体" panose="02010609060101010101" charset="-122"/>
                <a:cs typeface="华文楷体" panose="02010600040101010101" pitchFamily="2" charset="-122"/>
                <a:sym typeface="Helvetica" charset="0"/>
              </a:rPr>
              <a:t>相同</a:t>
            </a:r>
            <a:r>
              <a:rPr lang="zh-CN" altLang="en-US" sz="2800" b="1">
                <a:solidFill>
                  <a:schemeClr val="tx1"/>
                </a:solidFill>
                <a:latin typeface="黑体" panose="02010609060101010101" charset="-122"/>
                <a:ea typeface="黑体" panose="02010609060101010101" charset="-122"/>
                <a:cs typeface="华文楷体" panose="02010600040101010101" pitchFamily="2" charset="-122"/>
                <a:sym typeface="Helvetica" charset="0"/>
              </a:rPr>
              <a:t>，这个力就叫做那几个力的合力</a:t>
            </a:r>
            <a:r>
              <a:rPr lang="en-US" altLang="zh-CN" sz="2800" b="1">
                <a:solidFill>
                  <a:schemeClr val="tx1"/>
                </a:solidFill>
                <a:latin typeface="黑体" panose="02010609060101010101" charset="-122"/>
                <a:ea typeface="黑体" panose="02010609060101010101" charset="-122"/>
                <a:cs typeface="华文楷体" panose="02010600040101010101" pitchFamily="2" charset="-122"/>
                <a:sym typeface="Helvetica" charset="0"/>
              </a:rPr>
              <a:t>.</a:t>
            </a:r>
            <a:endParaRPr lang="en-US" altLang="zh-CN" sz="2800" b="1">
              <a:solidFill>
                <a:schemeClr val="tx1"/>
              </a:solidFill>
              <a:latin typeface="黑体" panose="02010609060101010101" charset="-122"/>
              <a:ea typeface="黑体" panose="02010609060101010101" charset="-122"/>
              <a:cs typeface="华文楷体" panose="02010600040101010101" pitchFamily="2" charset="-122"/>
              <a:sym typeface="Helvetica" charset="0"/>
            </a:endParaRPr>
          </a:p>
        </p:txBody>
      </p:sp>
      <p:sp>
        <p:nvSpPr>
          <p:cNvPr id="4" name="文本框 3" title=""/>
          <p:cNvSpPr txBox="1"/>
          <p:nvPr/>
        </p:nvSpPr>
        <p:spPr>
          <a:xfrm>
            <a:off x="1429385" y="2964815"/>
            <a:ext cx="4551680" cy="521970"/>
          </a:xfrm>
          <a:prstGeom prst="rect">
            <a:avLst/>
          </a:prstGeom>
          <a:noFill/>
        </p:spPr>
        <p:txBody>
          <a:bodyPr wrap="none" rtlCol="0" anchor="t">
            <a:spAutoFit/>
          </a:bodyPr>
          <a:lstStyle/>
          <a:p>
            <a:r>
              <a:rPr lang="zh-CN" altLang="en-US" sz="2800" b="1">
                <a:solidFill>
                  <a:srgbClr val="0000FF"/>
                </a:solidFill>
                <a:latin typeface="黑体" panose="02010609060101010101" charset="-122"/>
                <a:ea typeface="黑体" panose="02010609060101010101" charset="-122"/>
                <a:cs typeface="黑体" panose="02010609060101010101" charset="-122"/>
                <a:sym typeface="Helvetica" charset="0"/>
              </a:rPr>
              <a:t>组成合力的每一个力</a:t>
            </a:r>
            <a:r>
              <a:rPr lang="zh-CN" altLang="en-US" sz="2800" b="1">
                <a:latin typeface="黑体" panose="02010609060101010101" charset="-122"/>
                <a:ea typeface="黑体" panose="02010609060101010101" charset="-122"/>
                <a:cs typeface="黑体" panose="02010609060101010101" charset="-122"/>
                <a:sym typeface="Helvetica" charset="0"/>
              </a:rPr>
              <a:t>叫</a:t>
            </a:r>
            <a:r>
              <a:rPr lang="zh-CN" altLang="en-US" sz="2800" b="1">
                <a:solidFill>
                  <a:srgbClr val="FF0000"/>
                </a:solidFill>
                <a:latin typeface="黑体" panose="02010609060101010101" charset="-122"/>
                <a:ea typeface="黑体" panose="02010609060101010101" charset="-122"/>
                <a:cs typeface="黑体" panose="02010609060101010101" charset="-122"/>
                <a:sym typeface="Helvetica" charset="0"/>
              </a:rPr>
              <a:t>分力</a:t>
            </a:r>
            <a:r>
              <a:rPr lang="en-US" altLang="zh-CN" sz="2800" b="1">
                <a:latin typeface="黑体" panose="02010609060101010101" charset="-122"/>
                <a:ea typeface="黑体" panose="02010609060101010101" charset="-122"/>
                <a:cs typeface="黑体" panose="02010609060101010101" charset="-122"/>
                <a:sym typeface="Helvetica" charset="0"/>
              </a:rPr>
              <a:t>.</a:t>
            </a:r>
            <a:endParaRPr lang="en-US" altLang="zh-CN" sz="2800" b="1">
              <a:latin typeface="黑体" panose="02010609060101010101" charset="-122"/>
              <a:ea typeface="黑体" panose="02010609060101010101" charset="-122"/>
              <a:cs typeface="黑体" panose="02010609060101010101" charset="-122"/>
              <a:sym typeface="Helvetica" charset="0"/>
            </a:endParaRPr>
          </a:p>
        </p:txBody>
      </p:sp>
      <p:sp>
        <p:nvSpPr>
          <p:cNvPr id="54" name="文本框 53" title=""/>
          <p:cNvSpPr txBox="1"/>
          <p:nvPr>
            <p:custDataLst>
              <p:tags r:id="rId3"/>
            </p:custDataLst>
          </p:nvPr>
        </p:nvSpPr>
        <p:spPr>
          <a:xfrm>
            <a:off x="439420" y="1367790"/>
            <a:ext cx="989965" cy="521970"/>
          </a:xfrm>
          <a:prstGeom prst="rect">
            <a:avLst/>
          </a:prstGeom>
          <a:solidFill>
            <a:srgbClr val="19994B"/>
          </a:solidFill>
        </p:spPr>
        <p:txBody>
          <a:bodyPr wrap="square" rtlCol="0">
            <a:spAutoFit/>
          </a:bodyPr>
          <a:lstStyle/>
          <a:p>
            <a:pPr>
              <a:lnSpc>
                <a:spcPct val="100000"/>
              </a:lnSpc>
            </a:pPr>
            <a:r>
              <a:rPr lang="zh-CN" altLang="en-US" sz="2800" b="1">
                <a:solidFill>
                  <a:schemeClr val="bg1"/>
                </a:solidFill>
                <a:latin typeface="Times New Roman" panose="02020603050405020304" charset="0"/>
                <a:ea typeface="黑体" panose="02010609060101010101" charset="-122"/>
                <a:cs typeface="Times New Roman" panose="02020603050405020304" charset="0"/>
                <a:sym typeface="+mn-ea"/>
              </a:rPr>
              <a:t>合力：</a:t>
            </a:r>
            <a:endParaRPr lang="zh-CN" altLang="en-US" sz="2800" b="1">
              <a:solidFill>
                <a:schemeClr val="bg1"/>
              </a:solidFill>
              <a:latin typeface="Times New Roman" panose="02020603050405020304" charset="0"/>
              <a:ea typeface="黑体" panose="02010609060101010101" charset="-122"/>
              <a:cs typeface="Times New Roman" panose="02020603050405020304" charset="0"/>
              <a:sym typeface="+mn-ea"/>
            </a:endParaRPr>
          </a:p>
        </p:txBody>
      </p:sp>
      <p:sp>
        <p:nvSpPr>
          <p:cNvPr id="29" name="文本框 28" title=""/>
          <p:cNvSpPr txBox="1"/>
          <p:nvPr/>
        </p:nvSpPr>
        <p:spPr>
          <a:xfrm>
            <a:off x="1428750" y="4135755"/>
            <a:ext cx="9551035" cy="1383665"/>
          </a:xfrm>
          <a:prstGeom prst="rect">
            <a:avLst/>
          </a:prstGeom>
          <a:noFill/>
        </p:spPr>
        <p:txBody>
          <a:bodyPr wrap="square" rtlCol="0" anchor="t">
            <a:spAutoFit/>
          </a:bodyPr>
          <a:lstStyle/>
          <a:p>
            <a:pPr algn="l">
              <a:lnSpc>
                <a:spcPct val="150000"/>
              </a:lnSpc>
            </a:pPr>
            <a:r>
              <a:rPr sz="2800" b="1">
                <a:ea typeface="黑体" panose="02010609060101010101" charset="-122"/>
                <a:sym typeface="Helvetica" charset="0"/>
              </a:rPr>
              <a:t>    </a:t>
            </a:r>
            <a:r>
              <a:rPr lang="en-US" sz="2800" b="1">
                <a:ea typeface="黑体" panose="02010609060101010101" charset="-122"/>
                <a:sym typeface="Helvetica" charset="0"/>
              </a:rPr>
              <a:t>   </a:t>
            </a:r>
            <a:r>
              <a:rPr sz="2800" b="1">
                <a:ea typeface="黑体" panose="02010609060101010101" charset="-122"/>
                <a:sym typeface="Helvetica" charset="0"/>
              </a:rPr>
              <a:t>要研究多个力的合成问题，可以从简单的情况入手. 同一直线上二力合成的情况最简单.</a:t>
            </a:r>
            <a:endParaRPr sz="2800" b="1">
              <a:ea typeface="黑体" panose="02010609060101010101" charset="-122"/>
              <a:sym typeface="Helvetica" charset="0"/>
            </a:endParaRPr>
          </a:p>
        </p:txBody>
      </p:sp>
      <p:sp>
        <p:nvSpPr>
          <p:cNvPr id="5" name="文本框 4" title=""/>
          <p:cNvSpPr txBox="1"/>
          <p:nvPr>
            <p:custDataLst>
              <p:tags r:id="rId4"/>
            </p:custDataLst>
          </p:nvPr>
        </p:nvSpPr>
        <p:spPr>
          <a:xfrm>
            <a:off x="439420" y="2964815"/>
            <a:ext cx="989965" cy="521970"/>
          </a:xfrm>
          <a:prstGeom prst="rect">
            <a:avLst/>
          </a:prstGeom>
          <a:solidFill>
            <a:srgbClr val="19994B"/>
          </a:solidFill>
        </p:spPr>
        <p:txBody>
          <a:bodyPr wrap="square" rtlCol="0">
            <a:spAutoFit/>
          </a:bodyPr>
          <a:lstStyle/>
          <a:p>
            <a:pPr>
              <a:lnSpc>
                <a:spcPct val="100000"/>
              </a:lnSpc>
            </a:pPr>
            <a:r>
              <a:rPr lang="zh-CN" altLang="en-US" sz="2800" b="1">
                <a:solidFill>
                  <a:schemeClr val="bg1"/>
                </a:solidFill>
                <a:latin typeface="Times New Roman" panose="02020603050405020304" charset="0"/>
                <a:ea typeface="黑体" panose="02010609060101010101" charset="-122"/>
                <a:cs typeface="Times New Roman" panose="02020603050405020304" charset="0"/>
                <a:sym typeface="+mn-ea"/>
              </a:rPr>
              <a:t>分力：</a:t>
            </a:r>
            <a:endParaRPr lang="zh-CN" altLang="en-US" sz="2800" b="1">
              <a:solidFill>
                <a:schemeClr val="bg1"/>
              </a:solidFill>
              <a:latin typeface="Times New Roman" panose="02020603050405020304" charset="0"/>
              <a:ea typeface="黑体" panose="02010609060101010101"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nodeType="afterGroup">
                            <p:stCondLst>
                              <p:cond delay="1"/>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p:bldP spid="5"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2" name="图片 1" title=""/>
          <p:cNvPicPr>
            <a:picLocks noChangeAspect="1"/>
          </p:cNvPicPr>
          <p:nvPr/>
        </p:nvPicPr>
        <p:blipFill>
          <a:blip r:embed="rId2">
            <a:lum contrast="30000"/>
          </a:blip>
          <a:srcRect l="11388" r="30977"/>
          <a:stretch>
            <a:fillRect/>
          </a:stretch>
        </p:blipFill>
        <p:spPr>
          <a:xfrm>
            <a:off x="1267460" y="4129405"/>
            <a:ext cx="3442970" cy="2048510"/>
          </a:xfrm>
          <a:prstGeom prst="rect">
            <a:avLst/>
          </a:prstGeom>
        </p:spPr>
      </p:pic>
      <p:pic>
        <p:nvPicPr>
          <p:cNvPr id="4" name="图片 3" title=""/>
          <p:cNvPicPr>
            <a:picLocks noChangeAspect="1"/>
          </p:cNvPicPr>
          <p:nvPr/>
        </p:nvPicPr>
        <p:blipFill>
          <a:blip r:embed="rId2">
            <a:lum contrast="30000"/>
          </a:blip>
          <a:srcRect l="11388" r="4615"/>
          <a:stretch>
            <a:fillRect/>
          </a:stretch>
        </p:blipFill>
        <p:spPr>
          <a:xfrm>
            <a:off x="780415" y="1276985"/>
            <a:ext cx="4752975" cy="1939925"/>
          </a:xfrm>
          <a:prstGeom prst="rect">
            <a:avLst/>
          </a:prstGeom>
        </p:spPr>
      </p:pic>
      <p:grpSp>
        <p:nvGrpSpPr>
          <p:cNvPr id="20" name="组合 19" title=""/>
          <p:cNvGrpSpPr/>
          <p:nvPr/>
        </p:nvGrpSpPr>
        <p:grpSpPr>
          <a:xfrm>
            <a:off x="274955" y="553720"/>
            <a:ext cx="4868545" cy="650875"/>
            <a:chOff x="3186" y="7638"/>
            <a:chExt cx="7667" cy="1025"/>
          </a:xfrm>
        </p:grpSpPr>
        <p:sp>
          <p:nvSpPr>
            <p:cNvPr id="21" name="圆角矩形 20"/>
            <p:cNvSpPr/>
            <p:nvPr/>
          </p:nvSpPr>
          <p:spPr>
            <a:xfrm>
              <a:off x="3186" y="7638"/>
              <a:ext cx="7376" cy="1025"/>
            </a:xfrm>
            <a:prstGeom prst="roundRect">
              <a:avLst/>
            </a:prstGeom>
            <a:gradFill>
              <a:gsLst>
                <a:gs pos="0">
                  <a:srgbClr val="6ABC91">
                    <a:lumMod val="84000"/>
                    <a:alpha val="100000"/>
                  </a:srgbClr>
                </a:gs>
                <a:gs pos="100000">
                  <a:srgbClr val="FFFFFF">
                    <a:alpha val="100000"/>
                  </a:srgbClr>
                </a:gs>
              </a:gsLst>
              <a:path path="circle">
                <a:fillToRect t="100000" r="100000"/>
              </a:path>
              <a:tileRect l="-100000" b="-10000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圆角矩形 21"/>
            <p:cNvSpPr/>
            <p:nvPr/>
          </p:nvSpPr>
          <p:spPr>
            <a:xfrm>
              <a:off x="3460" y="7776"/>
              <a:ext cx="7103" cy="750"/>
            </a:xfrm>
            <a:prstGeom prst="roundRect">
              <a:avLst/>
            </a:prstGeom>
            <a:solidFill>
              <a:schemeClr val="bg1">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文本框 22"/>
            <p:cNvSpPr txBox="1"/>
            <p:nvPr/>
          </p:nvSpPr>
          <p:spPr>
            <a:xfrm>
              <a:off x="3460" y="7840"/>
              <a:ext cx="7393" cy="686"/>
            </a:xfrm>
            <a:prstGeom prst="rect">
              <a:avLst/>
            </a:prstGeom>
            <a:noFill/>
          </p:spPr>
          <p:txBody>
            <a:bodyPr wrap="square" rtlCol="0">
              <a:spAutoFit/>
            </a:bodyPr>
            <a:lstStyle/>
            <a:p>
              <a:pPr indent="0">
                <a:lnSpc>
                  <a:spcPct val="80000"/>
                </a:lnSpc>
                <a:spcBef>
                  <a:spcPct val="50000"/>
                </a:spcBef>
                <a:buFont typeface="Wingdings" panose="05000000000000000000" charset="0"/>
                <a:buNone/>
              </a:pPr>
              <a:r>
                <a:rPr lang="zh-CN" altLang="en-US" sz="2800" b="1">
                  <a:latin typeface="黑体" panose="02010609060101010101" charset="-122"/>
                  <a:ea typeface="黑体" panose="02010609060101010101" charset="-122"/>
                  <a:cs typeface="+mn-ea"/>
                  <a:sym typeface="+mn-ea"/>
                </a:rPr>
                <a:t>二、同一直线上的二力合成</a:t>
              </a:r>
              <a:endParaRPr lang="zh-CN" altLang="en-US" sz="2800" b="1">
                <a:latin typeface="黑体" panose="02010609060101010101" charset="-122"/>
                <a:ea typeface="黑体" panose="02010609060101010101" charset="-122"/>
                <a:cs typeface="+mn-ea"/>
                <a:sym typeface="+mn-ea"/>
              </a:endParaRPr>
            </a:p>
          </p:txBody>
        </p:sp>
      </p:grpSp>
      <p:sp>
        <p:nvSpPr>
          <p:cNvPr id="8" name="文本框 7" title=""/>
          <p:cNvSpPr txBox="1"/>
          <p:nvPr/>
        </p:nvSpPr>
        <p:spPr>
          <a:xfrm>
            <a:off x="393700" y="3039110"/>
            <a:ext cx="5526405" cy="1124585"/>
          </a:xfrm>
          <a:prstGeom prst="rect">
            <a:avLst/>
          </a:prstGeom>
          <a:noFill/>
        </p:spPr>
        <p:txBody>
          <a:bodyPr wrap="square" rtlCol="0" anchor="t">
            <a:spAutoFit/>
          </a:bodyPr>
          <a:lstStyle/>
          <a:p>
            <a:pPr algn="ctr">
              <a:lnSpc>
                <a:spcPct val="120000"/>
              </a:lnSpc>
            </a:pPr>
            <a:r>
              <a:rPr sz="2800" b="1">
                <a:latin typeface="Times New Roman" panose="02020603050405020304" charset="0"/>
                <a:ea typeface="黑体" panose="02010609060101010101" charset="-122"/>
                <a:cs typeface="Times New Roman" panose="02020603050405020304" charset="0"/>
                <a:sym typeface="Helvetica" charset="0"/>
              </a:rPr>
              <a:t>两人推拉车时，车同时受到相同方向的拉力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baseline="-25000">
                <a:latin typeface="Times New Roman" panose="02020603050405020304" charset="0"/>
                <a:ea typeface="黑体" panose="02010609060101010101" charset="-122"/>
                <a:cs typeface="Times New Roman" panose="02020603050405020304" charset="0"/>
                <a:sym typeface="Helvetica" charset="0"/>
              </a:rPr>
              <a:t>1</a:t>
            </a:r>
            <a:r>
              <a:rPr sz="2800" b="1">
                <a:latin typeface="Times New Roman" panose="02020603050405020304" charset="0"/>
                <a:ea typeface="黑体" panose="02010609060101010101" charset="-122"/>
                <a:cs typeface="Times New Roman" panose="02020603050405020304" charset="0"/>
                <a:sym typeface="Helvetica" charset="0"/>
              </a:rPr>
              <a:t>和推力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baseline="-25000">
                <a:latin typeface="Times New Roman" panose="02020603050405020304" charset="0"/>
                <a:ea typeface="黑体" panose="02010609060101010101" charset="-122"/>
                <a:cs typeface="Times New Roman" panose="02020603050405020304" charset="0"/>
                <a:sym typeface="Helvetica" charset="0"/>
              </a:rPr>
              <a:t>2</a:t>
            </a:r>
            <a:r>
              <a:rPr sz="2800" b="1">
                <a:latin typeface="Times New Roman" panose="02020603050405020304" charset="0"/>
                <a:ea typeface="黑体" panose="02010609060101010101" charset="-122"/>
                <a:cs typeface="Times New Roman" panose="02020603050405020304" charset="0"/>
                <a:sym typeface="Helvetica" charset="0"/>
              </a:rPr>
              <a:t>的作用          </a:t>
            </a:r>
            <a:endParaRPr sz="2800" b="1">
              <a:latin typeface="Times New Roman" panose="02020603050405020304" charset="0"/>
              <a:ea typeface="黑体" panose="02010609060101010101" charset="-122"/>
              <a:cs typeface="Times New Roman" panose="02020603050405020304" charset="0"/>
              <a:sym typeface="Helvetica" charset="0"/>
            </a:endParaRPr>
          </a:p>
        </p:txBody>
      </p:sp>
      <p:sp>
        <p:nvSpPr>
          <p:cNvPr id="12" name="文本框 11" title=""/>
          <p:cNvSpPr txBox="1"/>
          <p:nvPr/>
        </p:nvSpPr>
        <p:spPr>
          <a:xfrm>
            <a:off x="393700" y="5998210"/>
            <a:ext cx="5526405" cy="650875"/>
          </a:xfrm>
          <a:prstGeom prst="rect">
            <a:avLst/>
          </a:prstGeom>
          <a:noFill/>
        </p:spPr>
        <p:txBody>
          <a:bodyPr wrap="square" rtlCol="0" anchor="t">
            <a:spAutoFit/>
          </a:bodyPr>
          <a:lstStyle/>
          <a:p>
            <a:pPr algn="ctr">
              <a:lnSpc>
                <a:spcPct val="130000"/>
              </a:lnSpc>
            </a:pPr>
            <a:r>
              <a:rPr sz="2800" b="1">
                <a:latin typeface="Times New Roman" panose="02020603050405020304" charset="0"/>
                <a:ea typeface="黑体" panose="02010609060101010101" charset="-122"/>
                <a:cs typeface="Times New Roman" panose="02020603050405020304" charset="0"/>
                <a:sym typeface="Helvetica" charset="0"/>
              </a:rPr>
              <a:t>一个人用更大的力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a:latin typeface="Times New Roman" panose="02020603050405020304" charset="0"/>
                <a:ea typeface="黑体" panose="02010609060101010101" charset="-122"/>
                <a:cs typeface="Times New Roman" panose="02020603050405020304" charset="0"/>
                <a:sym typeface="Helvetica" charset="0"/>
              </a:rPr>
              <a:t>拉车</a:t>
            </a:r>
            <a:endParaRPr sz="2800" b="1">
              <a:latin typeface="Times New Roman" panose="02020603050405020304" charset="0"/>
              <a:ea typeface="黑体" panose="02010609060101010101" charset="-122"/>
              <a:cs typeface="Times New Roman" panose="02020603050405020304" charset="0"/>
              <a:sym typeface="Helvetica" charset="0"/>
            </a:endParaRPr>
          </a:p>
        </p:txBody>
      </p:sp>
      <p:sp>
        <p:nvSpPr>
          <p:cNvPr id="13" name="右大括号 12" title=""/>
          <p:cNvSpPr/>
          <p:nvPr/>
        </p:nvSpPr>
        <p:spPr>
          <a:xfrm>
            <a:off x="6189345" y="1974850"/>
            <a:ext cx="370840" cy="4042410"/>
          </a:xfrm>
          <a:prstGeom prst="rightBrace">
            <a:avLst/>
          </a:prstGeom>
          <a:ln w="254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800"/>
          </a:p>
        </p:txBody>
      </p:sp>
      <p:grpSp>
        <p:nvGrpSpPr>
          <p:cNvPr id="19" name="组合 18" title=""/>
          <p:cNvGrpSpPr/>
          <p:nvPr/>
        </p:nvGrpSpPr>
        <p:grpSpPr>
          <a:xfrm rot="16200000">
            <a:off x="2325688" y="4012565"/>
            <a:ext cx="90170" cy="1224000"/>
            <a:chOff x="5559" y="2520"/>
            <a:chExt cx="142" cy="2081"/>
          </a:xfrm>
        </p:grpSpPr>
        <p:sp>
          <p:nvSpPr>
            <p:cNvPr id="17" name="椭圆 16"/>
            <p:cNvSpPr/>
            <p:nvPr>
              <p:custDataLst>
                <p:tags r:id="rId3"/>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8" name="直接连接符 17"/>
            <p:cNvCxnSpPr/>
            <p:nvPr>
              <p:custDataLst>
                <p:tags r:id="rId4"/>
              </p:custDataLst>
            </p:nvPr>
          </p:nvCxnSpPr>
          <p:spPr>
            <a:xfrm flipH="1" flipV="1">
              <a:off x="5630" y="2520"/>
              <a:ext cx="0" cy="1928"/>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30" name="组合 29" title=""/>
          <p:cNvGrpSpPr/>
          <p:nvPr/>
        </p:nvGrpSpPr>
        <p:grpSpPr>
          <a:xfrm rot="16200000">
            <a:off x="3720148" y="1446924"/>
            <a:ext cx="90170" cy="598766"/>
            <a:chOff x="5559" y="3583"/>
            <a:chExt cx="142" cy="1018"/>
          </a:xfrm>
        </p:grpSpPr>
        <p:sp>
          <p:nvSpPr>
            <p:cNvPr id="31" name="椭圆 30"/>
            <p:cNvSpPr/>
            <p:nvPr>
              <p:custDataLst>
                <p:tags r:id="rId5"/>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2" name="直接连接符 31"/>
            <p:cNvCxnSpPr/>
            <p:nvPr>
              <p:custDataLst>
                <p:tags r:id="rId6"/>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grpSp>
        <p:nvGrpSpPr>
          <p:cNvPr id="33" name="组合 32" title=""/>
          <p:cNvGrpSpPr/>
          <p:nvPr/>
        </p:nvGrpSpPr>
        <p:grpSpPr>
          <a:xfrm rot="16200000">
            <a:off x="2061528" y="1441844"/>
            <a:ext cx="90170" cy="598766"/>
            <a:chOff x="5559" y="3583"/>
            <a:chExt cx="142" cy="1018"/>
          </a:xfrm>
        </p:grpSpPr>
        <p:sp>
          <p:nvSpPr>
            <p:cNvPr id="34" name="椭圆 33"/>
            <p:cNvSpPr/>
            <p:nvPr>
              <p:custDataLst>
                <p:tags r:id="rId7"/>
              </p:custDataLst>
            </p:nvPr>
          </p:nvSpPr>
          <p:spPr>
            <a:xfrm>
              <a:off x="5559" y="4459"/>
              <a:ext cx="142" cy="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5" name="直接连接符 34"/>
            <p:cNvCxnSpPr/>
            <p:nvPr>
              <p:custDataLst>
                <p:tags r:id="rId8"/>
              </p:custDataLst>
            </p:nvPr>
          </p:nvCxnSpPr>
          <p:spPr>
            <a:xfrm flipV="1">
              <a:off x="5630" y="3583"/>
              <a:ext cx="8" cy="865"/>
            </a:xfrm>
            <a:prstGeom prst="line">
              <a:avLst/>
            </a:prstGeom>
            <a:ln w="31750">
              <a:solidFill>
                <a:srgbClr val="FF000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grpSp>
      <p:sp>
        <p:nvSpPr>
          <p:cNvPr id="36" name="文本框 35" title=""/>
          <p:cNvSpPr txBox="1"/>
          <p:nvPr/>
        </p:nvSpPr>
        <p:spPr>
          <a:xfrm>
            <a:off x="7706360" y="1736090"/>
            <a:ext cx="3304540" cy="650875"/>
          </a:xfrm>
          <a:prstGeom prst="rect">
            <a:avLst/>
          </a:prstGeom>
          <a:noFill/>
        </p:spPr>
        <p:txBody>
          <a:bodyPr wrap="square" rtlCol="0" anchor="t">
            <a:spAutoFit/>
          </a:bodyPr>
          <a:lstStyle/>
          <a:p>
            <a:pPr algn="ctr">
              <a:lnSpc>
                <a:spcPct val="130000"/>
              </a:lnSpc>
            </a:pPr>
            <a:r>
              <a:rPr sz="2800" b="1">
                <a:latin typeface="Times New Roman" panose="02020603050405020304" charset="0"/>
                <a:ea typeface="黑体" panose="02010609060101010101" charset="-122"/>
                <a:cs typeface="Times New Roman" panose="02020603050405020304" charset="0"/>
                <a:sym typeface="Helvetica" charset="0"/>
              </a:rPr>
              <a:t>车做同样的运动</a:t>
            </a:r>
            <a:endParaRPr sz="2800" b="1">
              <a:latin typeface="Times New Roman" panose="02020603050405020304" charset="0"/>
              <a:ea typeface="黑体" panose="02010609060101010101" charset="-122"/>
              <a:cs typeface="Times New Roman" panose="02020603050405020304" charset="0"/>
              <a:sym typeface="Helvetica" charset="0"/>
            </a:endParaRPr>
          </a:p>
        </p:txBody>
      </p:sp>
      <p:sp>
        <p:nvSpPr>
          <p:cNvPr id="38" name="下箭头 37" title=""/>
          <p:cNvSpPr/>
          <p:nvPr/>
        </p:nvSpPr>
        <p:spPr>
          <a:xfrm>
            <a:off x="9036685" y="2498725"/>
            <a:ext cx="643890" cy="35623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39" name="文本框 38" title=""/>
          <p:cNvSpPr txBox="1"/>
          <p:nvPr/>
        </p:nvSpPr>
        <p:spPr>
          <a:xfrm>
            <a:off x="6829425" y="2966720"/>
            <a:ext cx="5059045" cy="1210945"/>
          </a:xfrm>
          <a:prstGeom prst="rect">
            <a:avLst/>
          </a:prstGeom>
          <a:noFill/>
        </p:spPr>
        <p:txBody>
          <a:bodyPr wrap="square" rtlCol="0" anchor="t">
            <a:spAutoFit/>
          </a:bodyPr>
          <a:lstStyle/>
          <a:p>
            <a:pPr algn="ctr">
              <a:lnSpc>
                <a:spcPct val="130000"/>
              </a:lnSpc>
            </a:pPr>
            <a:r>
              <a:rPr sz="2800" b="1">
                <a:latin typeface="Times New Roman" panose="02020603050405020304" charset="0"/>
                <a:ea typeface="黑体" panose="02010609060101010101" charset="-122"/>
                <a:cs typeface="Times New Roman" panose="02020603050405020304" charset="0"/>
                <a:sym typeface="Helvetica" charset="0"/>
              </a:rPr>
              <a:t>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a:latin typeface="Times New Roman" panose="02020603050405020304" charset="0"/>
                <a:ea typeface="黑体" panose="02010609060101010101" charset="-122"/>
                <a:cs typeface="Times New Roman" panose="02020603050405020304" charset="0"/>
                <a:sym typeface="Helvetica" charset="0"/>
              </a:rPr>
              <a:t>产生的</a:t>
            </a:r>
            <a:r>
              <a:rPr sz="2800" b="1">
                <a:solidFill>
                  <a:srgbClr val="0000FF"/>
                </a:solidFill>
                <a:latin typeface="Times New Roman" panose="02020603050405020304" charset="0"/>
                <a:ea typeface="黑体" panose="02010609060101010101" charset="-122"/>
                <a:cs typeface="Times New Roman" panose="02020603050405020304" charset="0"/>
                <a:sym typeface="Helvetica" charset="0"/>
              </a:rPr>
              <a:t>作用效果</a:t>
            </a:r>
            <a:r>
              <a:rPr sz="2800" b="1">
                <a:latin typeface="Times New Roman" panose="02020603050405020304" charset="0"/>
                <a:ea typeface="黑体" panose="02010609060101010101" charset="-122"/>
                <a:cs typeface="Times New Roman" panose="02020603050405020304" charset="0"/>
                <a:sym typeface="Helvetica" charset="0"/>
              </a:rPr>
              <a:t>跟拉力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baseline="-25000">
                <a:latin typeface="Times New Roman" panose="02020603050405020304" charset="0"/>
                <a:ea typeface="黑体" panose="02010609060101010101" charset="-122"/>
                <a:cs typeface="Times New Roman" panose="02020603050405020304" charset="0"/>
                <a:sym typeface="Helvetica" charset="0"/>
              </a:rPr>
              <a:t>1</a:t>
            </a:r>
            <a:r>
              <a:rPr sz="2800" b="1">
                <a:latin typeface="Times New Roman" panose="02020603050405020304" charset="0"/>
                <a:ea typeface="黑体" panose="02010609060101010101" charset="-122"/>
                <a:cs typeface="Times New Roman" panose="02020603050405020304" charset="0"/>
                <a:sym typeface="Helvetica" charset="0"/>
              </a:rPr>
              <a:t>和推力</a:t>
            </a:r>
            <a:r>
              <a:rPr sz="2800" b="1" i="1">
                <a:latin typeface="Times New Roman" panose="02020603050405020304" charset="0"/>
                <a:ea typeface="黑体" panose="02010609060101010101" charset="-122"/>
                <a:cs typeface="Times New Roman" panose="02020603050405020304" charset="0"/>
                <a:sym typeface="Helvetica" charset="0"/>
              </a:rPr>
              <a:t>F</a:t>
            </a:r>
            <a:r>
              <a:rPr sz="2800" b="1" baseline="-25000">
                <a:latin typeface="Times New Roman" panose="02020603050405020304" charset="0"/>
                <a:ea typeface="黑体" panose="02010609060101010101" charset="-122"/>
                <a:cs typeface="Times New Roman" panose="02020603050405020304" charset="0"/>
                <a:sym typeface="Helvetica" charset="0"/>
              </a:rPr>
              <a:t>2</a:t>
            </a:r>
            <a:r>
              <a:rPr sz="2800" b="1">
                <a:latin typeface="Times New Roman" panose="02020603050405020304" charset="0"/>
                <a:ea typeface="黑体" panose="02010609060101010101" charset="-122"/>
                <a:cs typeface="Times New Roman" panose="02020603050405020304" charset="0"/>
                <a:sym typeface="Helvetica" charset="0"/>
              </a:rPr>
              <a:t>的</a:t>
            </a:r>
            <a:r>
              <a:rPr sz="2800" b="1">
                <a:solidFill>
                  <a:srgbClr val="0000FF"/>
                </a:solidFill>
                <a:latin typeface="Times New Roman" panose="02020603050405020304" charset="0"/>
                <a:ea typeface="黑体" panose="02010609060101010101" charset="-122"/>
                <a:cs typeface="Times New Roman" panose="02020603050405020304" charset="0"/>
                <a:sym typeface="Helvetica" charset="0"/>
              </a:rPr>
              <a:t>共同作用效果</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相同</a:t>
            </a:r>
            <a:endParaRPr sz="2800" b="1">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40" name="文本框 39" title=""/>
          <p:cNvSpPr txBox="1"/>
          <p:nvPr/>
        </p:nvSpPr>
        <p:spPr>
          <a:xfrm>
            <a:off x="1218565" y="4346575"/>
            <a:ext cx="54038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Helvetica" charset="0"/>
              </a:rPr>
              <a:t>F</a:t>
            </a:r>
            <a:endParaRPr lang="zh-CN" altLang="en-US" sz="2800" b="1" i="1">
              <a:latin typeface="Times New Roman" panose="02020603050405020304" charset="0"/>
              <a:ea typeface="黑体" panose="02010609060101010101" charset="-122"/>
              <a:cs typeface="Times New Roman" panose="02020603050405020304" charset="0"/>
              <a:sym typeface="Helvetica" charset="0"/>
            </a:endParaRPr>
          </a:p>
        </p:txBody>
      </p:sp>
      <p:sp>
        <p:nvSpPr>
          <p:cNvPr id="41" name="文本框 40" title=""/>
          <p:cNvSpPr txBox="1"/>
          <p:nvPr/>
        </p:nvSpPr>
        <p:spPr>
          <a:xfrm>
            <a:off x="3166745" y="1117600"/>
            <a:ext cx="54038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Helvetica" charset="0"/>
              </a:rPr>
              <a:t>F</a:t>
            </a:r>
            <a:r>
              <a:rPr lang="en-US" sz="2800" b="1" baseline="-25000">
                <a:latin typeface="Times New Roman" panose="02020603050405020304" charset="0"/>
                <a:ea typeface="黑体" panose="02010609060101010101" charset="-122"/>
                <a:cs typeface="Times New Roman" panose="02020603050405020304" charset="0"/>
                <a:sym typeface="Helvetica" charset="0"/>
              </a:rPr>
              <a:t>1</a:t>
            </a:r>
            <a:endParaRPr lang="en-US" sz="2800" b="1" baseline="-25000">
              <a:latin typeface="Times New Roman" panose="02020603050405020304" charset="0"/>
              <a:ea typeface="黑体" panose="02010609060101010101" charset="-122"/>
              <a:cs typeface="Times New Roman" panose="02020603050405020304" charset="0"/>
              <a:sym typeface="Helvetica" charset="0"/>
            </a:endParaRPr>
          </a:p>
        </p:txBody>
      </p:sp>
      <p:sp>
        <p:nvSpPr>
          <p:cNvPr id="42" name="文本框 41" title=""/>
          <p:cNvSpPr txBox="1"/>
          <p:nvPr/>
        </p:nvSpPr>
        <p:spPr>
          <a:xfrm>
            <a:off x="1545590" y="1165860"/>
            <a:ext cx="540385" cy="521970"/>
          </a:xfrm>
          <a:prstGeom prst="rect">
            <a:avLst/>
          </a:prstGeom>
          <a:noFill/>
        </p:spPr>
        <p:txBody>
          <a:bodyPr wrap="square" rtlCol="0" anchor="t">
            <a:spAutoFit/>
          </a:bodyPr>
          <a:lstStyle/>
          <a:p>
            <a:r>
              <a:rPr sz="2800" b="1" i="1">
                <a:latin typeface="Times New Roman" panose="02020603050405020304" charset="0"/>
                <a:ea typeface="黑体" panose="02010609060101010101" charset="-122"/>
                <a:cs typeface="Times New Roman" panose="02020603050405020304" charset="0"/>
                <a:sym typeface="Helvetica" charset="0"/>
              </a:rPr>
              <a:t>F</a:t>
            </a:r>
            <a:r>
              <a:rPr lang="en-US" sz="2800" b="1" baseline="-25000">
                <a:latin typeface="Times New Roman" panose="02020603050405020304" charset="0"/>
                <a:ea typeface="黑体" panose="02010609060101010101" charset="-122"/>
                <a:cs typeface="Times New Roman" panose="02020603050405020304" charset="0"/>
                <a:sym typeface="Helvetica" charset="0"/>
              </a:rPr>
              <a:t>2</a:t>
            </a:r>
            <a:endParaRPr lang="en-US" sz="2800" b="1" baseline="-25000">
              <a:latin typeface="Times New Roman" panose="02020603050405020304" charset="0"/>
              <a:ea typeface="黑体" panose="02010609060101010101" charset="-122"/>
              <a:cs typeface="Times New Roman" panose="02020603050405020304" charset="0"/>
              <a:sym typeface="Helvetica" charset="0"/>
            </a:endParaRPr>
          </a:p>
        </p:txBody>
      </p:sp>
      <p:sp>
        <p:nvSpPr>
          <p:cNvPr id="43" name="文本框 42" title=""/>
          <p:cNvSpPr txBox="1"/>
          <p:nvPr/>
        </p:nvSpPr>
        <p:spPr>
          <a:xfrm>
            <a:off x="7054215" y="4966970"/>
            <a:ext cx="4608830" cy="1210945"/>
          </a:xfrm>
          <a:prstGeom prst="rect">
            <a:avLst/>
          </a:prstGeom>
          <a:noFill/>
        </p:spPr>
        <p:txBody>
          <a:bodyPr wrap="square" rtlCol="0" anchor="t">
            <a:spAutoFit/>
          </a:bodyPr>
          <a:lstStyle/>
          <a:p>
            <a:pPr algn="ctr">
              <a:lnSpc>
                <a:spcPct val="130000"/>
              </a:lnSpc>
            </a:pP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力</a:t>
            </a:r>
            <a:r>
              <a:rPr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sz="2800" b="1">
                <a:latin typeface="Times New Roman" panose="02020603050405020304" charset="0"/>
                <a:ea typeface="黑体" panose="02010609060101010101" charset="-122"/>
                <a:cs typeface="Times New Roman" panose="02020603050405020304" charset="0"/>
                <a:sym typeface="Helvetica" charset="0"/>
              </a:rPr>
              <a:t>叫做</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力</a:t>
            </a:r>
            <a:r>
              <a:rPr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1</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和</a:t>
            </a:r>
            <a:r>
              <a:rPr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2</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的合力</a:t>
            </a:r>
            <a:r>
              <a:rPr sz="2800" b="1">
                <a:latin typeface="Times New Roman" panose="02020603050405020304" charset="0"/>
                <a:ea typeface="黑体" panose="02010609060101010101" charset="-122"/>
                <a:cs typeface="Times New Roman" panose="02020603050405020304" charset="0"/>
                <a:sym typeface="Helvetica" charset="0"/>
              </a:rPr>
              <a:t>，</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力</a:t>
            </a:r>
            <a:r>
              <a:rPr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1</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和</a:t>
            </a:r>
            <a:r>
              <a:rPr sz="2800" b="1" i="1">
                <a:solidFill>
                  <a:srgbClr val="FF0000"/>
                </a:solidFill>
                <a:latin typeface="Times New Roman" panose="02020603050405020304" charset="0"/>
                <a:ea typeface="黑体" panose="02010609060101010101" charset="-122"/>
                <a:cs typeface="Times New Roman" panose="02020603050405020304" charset="0"/>
                <a:sym typeface="Helvetica" charset="0"/>
              </a:rPr>
              <a:t>F</a:t>
            </a:r>
            <a:r>
              <a:rPr sz="2800" b="1" baseline="-25000">
                <a:solidFill>
                  <a:srgbClr val="FF0000"/>
                </a:solidFill>
                <a:latin typeface="Times New Roman" panose="02020603050405020304" charset="0"/>
                <a:ea typeface="黑体" panose="02010609060101010101" charset="-122"/>
                <a:cs typeface="Times New Roman" panose="02020603050405020304" charset="0"/>
                <a:sym typeface="Helvetica" charset="0"/>
              </a:rPr>
              <a:t>2</a:t>
            </a:r>
            <a:r>
              <a:rPr sz="2800" b="1">
                <a:solidFill>
                  <a:srgbClr val="FF0000"/>
                </a:solidFill>
                <a:latin typeface="Times New Roman" panose="02020603050405020304" charset="0"/>
                <a:ea typeface="黑体" panose="02010609060101010101" charset="-122"/>
                <a:cs typeface="Times New Roman" panose="02020603050405020304" charset="0"/>
                <a:sym typeface="Helvetica" charset="0"/>
              </a:rPr>
              <a:t>则为分力</a:t>
            </a:r>
            <a:endParaRPr sz="2800" b="1">
              <a:solidFill>
                <a:srgbClr val="FF0000"/>
              </a:solidFill>
              <a:latin typeface="Times New Roman" panose="02020603050405020304" charset="0"/>
              <a:ea typeface="黑体" panose="02010609060101010101" charset="-122"/>
              <a:cs typeface="Times New Roman" panose="02020603050405020304" charset="0"/>
              <a:sym typeface="Helvetica" charset="0"/>
            </a:endParaRPr>
          </a:p>
        </p:txBody>
      </p:sp>
      <p:sp>
        <p:nvSpPr>
          <p:cNvPr id="44" name="下箭头 43" title=""/>
          <p:cNvSpPr/>
          <p:nvPr/>
        </p:nvSpPr>
        <p:spPr>
          <a:xfrm>
            <a:off x="9036685" y="4394200"/>
            <a:ext cx="643890" cy="5734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par>
                          <p:cTn id="15" fill="hold" nodeType="afterGroup">
                            <p:stCondLst>
                              <p:cond delay="1001"/>
                            </p:stCondLst>
                            <p:childTnLst>
                              <p:par>
                                <p:cTn id="16" presetID="22" presetClass="entr" presetSubtype="2"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par>
                          <p:cTn id="19" fill="hold" nodeType="afterGroup">
                            <p:stCondLst>
                              <p:cond delay="1501"/>
                            </p:stCondLst>
                            <p:childTnLst>
                              <p:par>
                                <p:cTn id="20" presetID="1"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par>
                          <p:cTn id="25" fill="hold" nodeType="afterGroup">
                            <p:stCondLst>
                              <p:cond delay="2001"/>
                            </p:stCondLst>
                            <p:childTnLst>
                              <p:par>
                                <p:cTn id="26" presetID="2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nodeType="afterGroup">
                            <p:stCondLst>
                              <p:cond delay="2501"/>
                            </p:stCondLst>
                            <p:childTnLst>
                              <p:par>
                                <p:cTn id="30" presetID="1"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up)">
                                      <p:cBhvr>
                                        <p:cTn id="54" dur="500"/>
                                        <p:tgtEl>
                                          <p:spTgt spid="44"/>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P spid="8" grpId="0"/>
      <p:bldP spid="42" grpId="0"/>
      <p:bldP spid="41" grpId="0"/>
      <p:bldP spid="12" grpId="0"/>
      <p:bldP spid="40" grpId="0"/>
      <p:bldP spid="13" grpId="0" animBg="1"/>
      <p:bldP spid="38" grpId="0" animBg="1"/>
      <p:bldP spid="44"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UNIT_PLACING_PICTURE_USER_VIEWPORT" val="{&quot;height&quot;:7482,&quot;width&quot;:14505}"/>
</p:tagLst>
</file>

<file path=ppt/tags/tag100.xml><?xml version="1.0" encoding="utf-8"?>
<p:tagLst xmlns:p="http://schemas.openxmlformats.org/presentationml/2006/main">
  <p:tag name="KSO_WM_DIAGRAM_VIRTUALLY_FRAME" val="{&quot;height&quot;:116.2,&quot;left&quot;:569.2,&quot;top&quot;:233.25,&quot;width&quot;:331.65}"/>
</p:tagLst>
</file>

<file path=ppt/tags/tag101.xml><?xml version="1.0" encoding="utf-8"?>
<p:tagLst xmlns:p="http://schemas.openxmlformats.org/presentationml/2006/main">
  <p:tag name="KSO_WM_DIAGRAM_VIRTUALLY_FRAME" val="{&quot;height&quot;:116.2,&quot;left&quot;:569.2,&quot;top&quot;:233.25,&quot;width&quot;:331.65}"/>
</p:tagLst>
</file>

<file path=ppt/tags/tag102.xml><?xml version="1.0" encoding="utf-8"?>
<p:tagLst xmlns:p="http://schemas.openxmlformats.org/presentationml/2006/main">
  <p:tag name="KSO_WM_DIAGRAM_VIRTUALLY_FRAME" val="{&quot;height&quot;:116.2,&quot;left&quot;:569.2,&quot;top&quot;:233.25,&quot;width&quot;:331.65}"/>
</p:tagLst>
</file>

<file path=ppt/tags/tag103.xml><?xml version="1.0" encoding="utf-8"?>
<p:tagLst xmlns:p="http://schemas.openxmlformats.org/presentationml/2006/main">
  <p:tag name="KSO_WM_DIAGRAM_VIRTUALLY_FRAME" val="{&quot;height&quot;:116.2,&quot;left&quot;:569.2,&quot;top&quot;:233.25,&quot;width&quot;:331.65}"/>
</p:tagLst>
</file>

<file path=ppt/tags/tag104.xml><?xml version="1.0" encoding="utf-8"?>
<p:tagLst xmlns:p="http://schemas.openxmlformats.org/presentationml/2006/main">
  <p:tag name="KSO_WM_DIAGRAM_VIRTUALLY_FRAME" val="{&quot;height&quot;:116.2,&quot;left&quot;:569.2,&quot;top&quot;:233.25,&quot;width&quot;:331.65}"/>
</p:tagLst>
</file>

<file path=ppt/tags/tag105.xml><?xml version="1.0" encoding="utf-8"?>
<p:tagLst xmlns:p="http://schemas.openxmlformats.org/presentationml/2006/main">
  <p:tag name="KSO_WM_DIAGRAM_VIRTUALLY_FRAME" val="{&quot;height&quot;:116.2,&quot;left&quot;:569.2,&quot;top&quot;:233.25,&quot;width&quot;:331.65}"/>
</p:tagLst>
</file>

<file path=ppt/tags/tag106.xml><?xml version="1.0" encoding="utf-8"?>
<p:tagLst xmlns:p="http://schemas.openxmlformats.org/presentationml/2006/main">
  <p:tag name="KSO_WM_DIAGRAM_VIRTUALLY_FRAME" val="{&quot;height&quot;:116.2,&quot;left&quot;:569.2,&quot;top&quot;:233.25,&quot;width&quot;:331.65}"/>
</p:tagLst>
</file>

<file path=ppt/tags/tag107.xml><?xml version="1.0" encoding="utf-8"?>
<p:tagLst xmlns:p="http://schemas.openxmlformats.org/presentationml/2006/main">
  <p:tag name="KSO_WM_DIAGRAM_VIRTUALLY_FRAME" val="{&quot;height&quot;:116.2,&quot;left&quot;:569.2,&quot;top&quot;:233.25,&quot;width&quot;:331.65}"/>
</p:tagLst>
</file>

<file path=ppt/tags/tag108.xml><?xml version="1.0" encoding="utf-8"?>
<p:tagLst xmlns:p="http://schemas.openxmlformats.org/presentationml/2006/main">
  <p:tag name="KSO_WM_DIAGRAM_VIRTUALLY_FRAME" val="{&quot;height&quot;:116.2,&quot;left&quot;:569.2,&quot;top&quot;:233.25,&quot;width&quot;:331.65}"/>
</p:tagLst>
</file>

<file path=ppt/tags/tag109.xml><?xml version="1.0" encoding="utf-8"?>
<p:tagLst xmlns:p="http://schemas.openxmlformats.org/presentationml/2006/main">
  <p:tag name="KSO_WM_DIAGRAM_VIRTUALLY_FRAME" val="{&quot;height&quot;:116.2,&quot;left&quot;:569.2,&quot;top&quot;:233.25,&quot;width&quot;:331.65}"/>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DIAGRAM_VIRTUALLY_FRAME" val="{&quot;height&quot;:116.2,&quot;left&quot;:569.2,&quot;top&quot;:233.25,&quot;width&quot;:331.65}"/>
</p:tagLst>
</file>

<file path=ppt/tags/tag111.xml><?xml version="1.0" encoding="utf-8"?>
<p:tagLst xmlns:p="http://schemas.openxmlformats.org/presentationml/2006/main">
  <p:tag name="KSO_WM_DIAGRAM_VIRTUALLY_FRAME" val="{&quot;height&quot;:116.2,&quot;left&quot;:569.2,&quot;top&quot;:233.25,&quot;width&quot;:331.65}"/>
</p:tagLst>
</file>

<file path=ppt/tags/tag112.xml><?xml version="1.0" encoding="utf-8"?>
<p:tagLst xmlns:p="http://schemas.openxmlformats.org/presentationml/2006/main">
  <p:tag name="KSO_WM_DIAGRAM_VIRTUALLY_FRAME" val="{&quot;height&quot;:116.2,&quot;left&quot;:569.2,&quot;top&quot;:233.25,&quot;width&quot;:331.65}"/>
</p:tagLst>
</file>

<file path=ppt/tags/tag113.xml><?xml version="1.0" encoding="utf-8"?>
<p:tagLst xmlns:p="http://schemas.openxmlformats.org/presentationml/2006/main">
  <p:tag name="KSO_WM_DIAGRAM_VIRTUALLY_FRAME" val="{&quot;height&quot;:116.2,&quot;left&quot;:569.2,&quot;top&quot;:233.25,&quot;width&quot;:331.65}"/>
</p:tagLst>
</file>

<file path=ppt/tags/tag114.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15.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16.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UNIT_TABLE_BEAUTIFY" val="smartTable{2fb80c0b-cb50-4717-a842-6f8a73b82250}"/>
  <p:tag name="TABLE_ENDDRAG_ORIGIN_RECT" val="818*263"/>
  <p:tag name="TABLE_ENDDRAG_RECT" val="70*85*818*263"/>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DIAGRAM_VIRTUALLY_FRAME" val="{&quot;height&quot;:116.2,&quot;left&quot;:569.2,&quot;top&quot;:233.25,&quot;width&quot;:331.65}"/>
</p:tagLst>
</file>

<file path=ppt/tags/tag121.xml><?xml version="1.0" encoding="utf-8"?>
<p:tagLst xmlns:p="http://schemas.openxmlformats.org/presentationml/2006/main">
  <p:tag name="KSO_WM_DIAGRAM_VIRTUALLY_FRAME" val="{&quot;height&quot;:116.2,&quot;left&quot;:569.2,&quot;top&quot;:233.25,&quot;width&quot;:331.65}"/>
</p:tagLst>
</file>

<file path=ppt/tags/tag122.xml><?xml version="1.0" encoding="utf-8"?>
<p:tagLst xmlns:p="http://schemas.openxmlformats.org/presentationml/2006/main">
  <p:tag name="KSO_WM_DIAGRAM_VIRTUALLY_FRAME" val="{&quot;height&quot;:116.2,&quot;left&quot;:569.2,&quot;top&quot;:233.25,&quot;width&quot;:331.65}"/>
</p:tagLst>
</file>

<file path=ppt/tags/tag123.xml><?xml version="1.0" encoding="utf-8"?>
<p:tagLst xmlns:p="http://schemas.openxmlformats.org/presentationml/2006/main">
  <p:tag name="KSO_WM_DIAGRAM_VIRTUALLY_FRAME" val="{&quot;height&quot;:116.2,&quot;left&quot;:569.2,&quot;top&quot;:233.25,&quot;width&quot;:331.65}"/>
</p:tagLst>
</file>

<file path=ppt/tags/tag124.xml><?xml version="1.0" encoding="utf-8"?>
<p:tagLst xmlns:p="http://schemas.openxmlformats.org/presentationml/2006/main">
  <p:tag name="KSO_WM_DIAGRAM_VIRTUALLY_FRAME" val="{&quot;height&quot;:116.2,&quot;left&quot;:569.2,&quot;top&quot;:233.25,&quot;width&quot;:331.65}"/>
</p:tagLst>
</file>

<file path=ppt/tags/tag125.xml><?xml version="1.0" encoding="utf-8"?>
<p:tagLst xmlns:p="http://schemas.openxmlformats.org/presentationml/2006/main">
  <p:tag name="KSO_WM_DIAGRAM_VIRTUALLY_FRAME" val="{&quot;height&quot;:116.2,&quot;left&quot;:569.2,&quot;top&quot;:233.25,&quot;width&quot;:331.65}"/>
</p:tagLst>
</file>

<file path=ppt/tags/tag126.xml><?xml version="1.0" encoding="utf-8"?>
<p:tagLst xmlns:p="http://schemas.openxmlformats.org/presentationml/2006/main">
  <p:tag name="KSO_WM_DIAGRAM_VIRTUALLY_FRAME" val="{&quot;height&quot;:116.2,&quot;left&quot;:569.2,&quot;top&quot;:233.25,&quot;width&quot;:331.65}"/>
</p:tagLst>
</file>

<file path=ppt/tags/tag127.xml><?xml version="1.0" encoding="utf-8"?>
<p:tagLst xmlns:p="http://schemas.openxmlformats.org/presentationml/2006/main">
  <p:tag name="KSO_WM_DIAGRAM_VIRTUALLY_FRAME" val="{&quot;height&quot;:116.2,&quot;left&quot;:569.2,&quot;top&quot;:233.25,&quot;width&quot;:331.65}"/>
</p:tagLst>
</file>

<file path=ppt/tags/tag128.xml><?xml version="1.0" encoding="utf-8"?>
<p:tagLst xmlns:p="http://schemas.openxmlformats.org/presentationml/2006/main">
  <p:tag name="KSO_WM_DIAGRAM_VIRTUALLY_FRAME" val="{&quot;height&quot;:116.2,&quot;left&quot;:569.2,&quot;top&quot;:233.25,&quot;width&quot;:331.65}"/>
</p:tagLst>
</file>

<file path=ppt/tags/tag129.xml><?xml version="1.0" encoding="utf-8"?>
<p:tagLst xmlns:p="http://schemas.openxmlformats.org/presentationml/2006/main">
  <p:tag name="KSO_WM_DIAGRAM_VIRTUALLY_FRAME" val="{&quot;height&quot;:116.2,&quot;left&quot;:569.2,&quot;top&quot;:233.25,&quot;width&quot;:331.65}"/>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DIAGRAM_VIRTUALLY_FRAME" val="{&quot;height&quot;:116.2,&quot;left&quot;:569.2,&quot;top&quot;:233.25,&quot;width&quot;:331.65}"/>
</p:tagLst>
</file>

<file path=ppt/tags/tag131.xml><?xml version="1.0" encoding="utf-8"?>
<p:tagLst xmlns:p="http://schemas.openxmlformats.org/presentationml/2006/main">
  <p:tag name="KSO_WM_DIAGRAM_VIRTUALLY_FRAME" val="{&quot;height&quot;:116.2,&quot;left&quot;:569.2,&quot;top&quot;:233.25,&quot;width&quot;:331.65}"/>
</p:tagLst>
</file>

<file path=ppt/tags/tag132.xml><?xml version="1.0" encoding="utf-8"?>
<p:tagLst xmlns:p="http://schemas.openxmlformats.org/presentationml/2006/main">
  <p:tag name="KSO_WM_DIAGRAM_VIRTUALLY_FRAME" val="{&quot;height&quot;:116.2,&quot;left&quot;:569.2,&quot;top&quot;:233.25,&quot;width&quot;:331.65}"/>
</p:tagLst>
</file>

<file path=ppt/tags/tag133.xml><?xml version="1.0" encoding="utf-8"?>
<p:tagLst xmlns:p="http://schemas.openxmlformats.org/presentationml/2006/main">
  <p:tag name="KSO_WM_DIAGRAM_VIRTUALLY_FRAME" val="{&quot;height&quot;:116.2,&quot;left&quot;:569.2,&quot;top&quot;:233.25,&quot;width&quot;:331.65}"/>
</p:tagLst>
</file>

<file path=ppt/tags/tag134.xml><?xml version="1.0" encoding="utf-8"?>
<p:tagLst xmlns:p="http://schemas.openxmlformats.org/presentationml/2006/main">
  <p:tag name="KSO_WM_DIAGRAM_VIRTUALLY_FRAME" val="{&quot;height&quot;:116.2,&quot;left&quot;:569.2,&quot;top&quot;:233.25,&quot;width&quot;:331.65}"/>
</p:tagLst>
</file>

<file path=ppt/tags/tag135.xml><?xml version="1.0" encoding="utf-8"?>
<p:tagLst xmlns:p="http://schemas.openxmlformats.org/presentationml/2006/main">
  <p:tag name="KSO_WM_DIAGRAM_VIRTUALLY_FRAME" val="{&quot;height&quot;:116.2,&quot;left&quot;:569.2,&quot;top&quot;:233.25,&quot;width&quot;:331.65}"/>
</p:tagLst>
</file>

<file path=ppt/tags/tag136.xml><?xml version="1.0" encoding="utf-8"?>
<p:tagLst xmlns:p="http://schemas.openxmlformats.org/presentationml/2006/main">
  <p:tag name="KSO_WM_DIAGRAM_VIRTUALLY_FRAME" val="{&quot;height&quot;:116.2,&quot;left&quot;:569.2,&quot;top&quot;:233.25,&quot;width&quot;:331.65}"/>
</p:tagLst>
</file>

<file path=ppt/tags/tag137.xml><?xml version="1.0" encoding="utf-8"?>
<p:tagLst xmlns:p="http://schemas.openxmlformats.org/presentationml/2006/main">
  <p:tag name="KSO_WM_DIAGRAM_VIRTUALLY_FRAME" val="{&quot;height&quot;:116.2,&quot;left&quot;:569.2,&quot;top&quot;:233.25,&quot;width&quot;:331.65}"/>
</p:tagLst>
</file>

<file path=ppt/tags/tag138.xml><?xml version="1.0" encoding="utf-8"?>
<p:tagLst xmlns:p="http://schemas.openxmlformats.org/presentationml/2006/main">
  <p:tag name="KSO_WM_DIAGRAM_VIRTUALLY_FRAME" val="{&quot;height&quot;:116.2,&quot;left&quot;:569.2,&quot;top&quot;:233.25,&quot;width&quot;:331.65}"/>
</p:tagLst>
</file>

<file path=ppt/tags/tag139.xml><?xml version="1.0" encoding="utf-8"?>
<p:tagLst xmlns:p="http://schemas.openxmlformats.org/presentationml/2006/main">
  <p:tag name="KSO_WM_DIAGRAM_VIRTUALLY_FRAME" val="{&quot;height&quot;:116.2,&quot;left&quot;:569.2,&quot;top&quot;:233.25,&quot;width&quot;:331.65}"/>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DIAGRAM_VIRTUALLY_FRAME" val="{&quot;height&quot;:116.2,&quot;left&quot;:569.2,&quot;top&quot;:233.25,&quot;width&quot;:331.65}"/>
</p:tagLst>
</file>

<file path=ppt/tags/tag141.xml><?xml version="1.0" encoding="utf-8"?>
<p:tagLst xmlns:p="http://schemas.openxmlformats.org/presentationml/2006/main">
  <p:tag name="KSO_WM_DIAGRAM_VIRTUALLY_FRAME" val="{&quot;height&quot;:116.2,&quot;left&quot;:569.2,&quot;top&quot;:233.25,&quot;width&quot;:331.65}"/>
</p:tagLst>
</file>

<file path=ppt/tags/tag142.xml><?xml version="1.0" encoding="utf-8"?>
<p:tagLst xmlns:p="http://schemas.openxmlformats.org/presentationml/2006/main">
  <p:tag name="KSO_WM_DIAGRAM_VIRTUALLY_FRAME" val="{&quot;height&quot;:116.2,&quot;left&quot;:569.2,&quot;top&quot;:233.25,&quot;width&quot;:331.65}"/>
</p:tagLst>
</file>

<file path=ppt/tags/tag143.xml><?xml version="1.0" encoding="utf-8"?>
<p:tagLst xmlns:p="http://schemas.openxmlformats.org/presentationml/2006/main">
  <p:tag name="KSO_WM_DIAGRAM_VIRTUALLY_FRAME" val="{&quot;height&quot;:116.2,&quot;left&quot;:569.2,&quot;top&quot;:233.25,&quot;width&quot;:331.65}"/>
</p:tagLst>
</file>

<file path=ppt/tags/tag144.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45.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TEXTBOXSTYLE_GUID" val="{d893cf21-db81-4e88-a0dc-0946430a1df1}"/>
</p:tagLst>
</file>

<file path=ppt/tags/tag149.xml><?xml version="1.0" encoding="utf-8"?>
<p:tagLst xmlns:p="http://schemas.openxmlformats.org/presentationml/2006/main">
  <p:tag name="KSO_WM_BEAUTIFY_FLAG" val="#wm#"/>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80*i*1"/>
  <p:tag name="KSO_WM_UNIT_INDEX" val="1"/>
  <p:tag name="KSO_WM_UNIT_LAYERLEVEL" val="1"/>
  <p:tag name="KSO_WM_UNIT_LINE_FILL_TYPE" val="2"/>
  <p:tag name="KSO_WM_UNIT_LINE_FORE_SCHEMECOLOR_INDEX" val="5"/>
  <p:tag name="KSO_WM_UNIT_LINE_FORE_SCHEMECOLOR_INDEX_BRIGHTNESS" val="0.4"/>
  <p:tag name="KSO_WM_UNIT_TEXT_FILL_FORE_SCHEMECOLOR_INDEX" val="2"/>
  <p:tag name="KSO_WM_UNIT_TEXT_FILL_FORE_SCHEMECOLOR_INDEX_BRIGHTNESS" val="0"/>
  <p:tag name="KSO_WM_UNIT_TEXT_FILL_TYPE" val="1"/>
  <p:tag name="KSO_WM_UNIT_TEXTBOXSTYLE_ADJUSTHEIGTH" val="100_64.79999"/>
  <p:tag name="KSO_WM_UNIT_TEXTBOXSTYLE_ADJUSTLEFT" val="0_-40.25"/>
  <p:tag name="KSO_WM_UNIT_TEXTBOXSTYLE_ADJUSTTOP" val="0_-44.89999"/>
  <p:tag name="KSO_WM_UNIT_TEXTBOXSTYLE_ADJUSTWIDTH" val="100_80.39999"/>
  <p:tag name="KSO_WM_UNIT_TEXTBOXSTYLE_GUID" val="{d893cf21-db81-4e88-a0dc-0946430a1df1}"/>
  <p:tag name="KSO_WM_UNIT_TEXTBOXSTYLE_SHAPETYPE" val="1"/>
  <p:tag name="KSO_WM_UNIT_TYPE" val="i"/>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wm#"/>
  <p:tag name="KSO_WM_TAG_VERSION" val="1.0"/>
  <p:tag name="KSO_WM_TEMPLATE_CATEGORY" val="mixed"/>
  <p:tag name="KSO_WM_TEMPLATE_INDEX" val="20201941"/>
  <p:tag name="KSO_WM_UNIT_COMPATIBLE" val="0"/>
  <p:tag name="KSO_WM_UNIT_DIAGRAM_ISNUMVISUAL" val="0"/>
  <p:tag name="KSO_WM_UNIT_DIAGRAM_ISREFERUNIT" val="0"/>
  <p:tag name="KSO_WM_UNIT_FILL_FORE_SCHEMECOLOR_INDEX" val="5"/>
  <p:tag name="KSO_WM_UNIT_FILL_FORE_SCHEMECOLOR_INDEX_BRIGHTNESS" val="0.4"/>
  <p:tag name="KSO_WM_UNIT_FILL_TYPE" val="1"/>
  <p:tag name="KSO_WM_UNIT_HIGHLIGHT" val="0"/>
  <p:tag name="KSO_WM_UNIT_ID" val="mixed20201941_80*i*3"/>
  <p:tag name="KSO_WM_UNIT_INDEX" val="3"/>
  <p:tag name="KSO_WM_UNIT_LAYERLEVEL" val="1"/>
  <p:tag name="KSO_WM_UNIT_TEXT_FILL_FORE_SCHEMECOLOR_INDEX" val="2"/>
  <p:tag name="KSO_WM_UNIT_TEXT_FILL_FORE_SCHEMECOLOR_INDEX_BRIGHTNESS" val="0"/>
  <p:tag name="KSO_WM_UNIT_TEXT_FILL_TYPE" val="1"/>
  <p:tag name="KSO_WM_UNIT_TEXTBOXSTYLE_ADJUSTLEFT" val="0_-40.29999"/>
  <p:tag name="KSO_WM_UNIT_TEXTBOXSTYLE_ADJUSTTOP" val="0_-44.89999"/>
  <p:tag name="KSO_WM_UNIT_TEXTBOXSTYLE_ADJUSTWIDTH" val="100_80.5"/>
  <p:tag name="KSO_WM_UNIT_TEXTBOXSTYLE_SHAPETYPE" val="1"/>
  <p:tag name="KSO_WM_UNIT_TYPE" val="i"/>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77.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78.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79.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181.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2.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8.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49.35,&quot;left&quot;:330.1,&quot;top&quot;:96.5,&quot;width&quot;:392.8}"/>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DIAGRAM_VIRTUALLY_FRAME" val="{&quot;height&quot;:450.25,&quot;left&quot;:44.25,&quot;top&quot;:62.2,&quot;width&quot;:834.75}"/>
</p:tagLst>
</file>

<file path=ppt/tags/tag204.xml><?xml version="1.0" encoding="utf-8"?>
<p:tagLst xmlns:p="http://schemas.openxmlformats.org/presentationml/2006/main">
  <p:tag name="KSO_WM_BEAUTIFY_FLAG" val=""/>
  <p:tag name="KSO_WM_DIAGRAM_VIRTUALLY_FRAME" val="{&quot;height&quot;:450.25,&quot;left&quot;:44.25,&quot;top&quot;:62.2,&quot;width&quot;:834.75}"/>
</p:tagLst>
</file>

<file path=ppt/tags/tag205.xml><?xml version="1.0" encoding="utf-8"?>
<p:tagLst xmlns:p="http://schemas.openxmlformats.org/presentationml/2006/main">
  <p:tag name="KSO_WM_BEAUTIFY_FLAG" val=""/>
  <p:tag name="KSO_WM_DIAGRAM_VIRTUALLY_FRAME" val="{&quot;height&quot;:450.25,&quot;left&quot;:44.25,&quot;top&quot;:62.2,&quot;width&quot;:834.75}"/>
</p:tagLst>
</file>

<file path=ppt/tags/tag206.xml><?xml version="1.0" encoding="utf-8"?>
<p:tagLst xmlns:p="http://schemas.openxmlformats.org/presentationml/2006/main">
  <p:tag name="KSO_WM_DIAGRAM_VIRTUALLY_FRAME" val="{&quot;height&quot;:450.25,&quot;left&quot;:44.25,&quot;top&quot;:62.2,&quot;width&quot;:834.75}"/>
</p:tagLst>
</file>

<file path=ppt/tags/tag207.xml><?xml version="1.0" encoding="utf-8"?>
<p:tagLst xmlns:p="http://schemas.openxmlformats.org/presentationml/2006/main">
  <p:tag name="KSO_WM_DIAGRAM_VIRTUALLY_FRAME" val="{&quot;height&quot;:450.25,&quot;left&quot;:44.25,&quot;top&quot;:62.2,&quot;width&quot;:834.75}"/>
</p:tagLst>
</file>

<file path=ppt/tags/tag208.xml><?xml version="1.0" encoding="utf-8"?>
<p:tagLst xmlns:p="http://schemas.openxmlformats.org/presentationml/2006/main">
  <p:tag name="KSO_WM_BEAUTIFY_FLAG" val=""/>
  <p:tag name="KSO_WM_DIAGRAM_VIRTUALLY_FRAME" val="{&quot;height&quot;:450.25,&quot;left&quot;:44.25,&quot;top&quot;:62.2,&quot;width&quot;:834.75}"/>
</p:tagLst>
</file>

<file path=ppt/tags/tag209.xml><?xml version="1.0" encoding="utf-8"?>
<p:tagLst xmlns:p="http://schemas.openxmlformats.org/presentationml/2006/main">
  <p:tag name="KSO_WM_BEAUTIFY_FLAG" val=""/>
  <p:tag name="KSO_WM_DIAGRAM_VIRTUALLY_FRAME" val="{&quot;height&quot;:450.25,&quot;left&quot;:44.25,&quot;top&quot;:62.2,&quot;width&quot;:834.75}"/>
</p:tagLst>
</file>

<file path=ppt/tags/tag21.xml><?xml version="1.0" encoding="utf-8"?>
<p:tagLst xmlns:p="http://schemas.openxmlformats.org/presentationml/2006/main">
  <p:tag name="KSO_WM_BEAUTIFY_FLAG" val=""/>
  <p:tag name="KSO_WM_DIAGRAM_VIRTUALLY_FRAME" val="{&quot;height&quot;:349.35,&quot;left&quot;:330.1,&quot;top&quot;:96.5,&quot;width&quot;:392.8}"/>
</p:tagLst>
</file>

<file path=ppt/tags/tag210.xml><?xml version="1.0" encoding="utf-8"?>
<p:tagLst xmlns:p="http://schemas.openxmlformats.org/presentationml/2006/main">
  <p:tag name="KSO_WM_DIAGRAM_VIRTUALLY_FRAME" val="{&quot;height&quot;:450.25,&quot;left&quot;:44.25,&quot;top&quot;:62.2,&quot;width&quot;:834.75}"/>
</p:tagLst>
</file>

<file path=ppt/tags/tag211.xml><?xml version="1.0" encoding="utf-8"?>
<p:tagLst xmlns:p="http://schemas.openxmlformats.org/presentationml/2006/main">
  <p:tag name="KSO_WM_BEAUTIFY_FLAG" val=""/>
  <p:tag name="KSO_WM_DIAGRAM_VIRTUALLY_FRAME" val="{&quot;height&quot;:450.25,&quot;left&quot;:44.25,&quot;top&quot;:62.2,&quot;width&quot;:834.75}"/>
</p:tagLst>
</file>

<file path=ppt/tags/tag212.xml><?xml version="1.0" encoding="utf-8"?>
<p:tagLst xmlns:p="http://schemas.openxmlformats.org/presentationml/2006/main">
  <p:tag name="KSO_WM_BEAUTIFY_FLAG" val=""/>
  <p:tag name="KSO_WM_DIAGRAM_VIRTUALLY_FRAME" val="{&quot;height&quot;:450.25,&quot;left&quot;:44.25,&quot;top&quot;:62.2,&quot;width&quot;:834.75}"/>
</p:tagLst>
</file>

<file path=ppt/tags/tag213.xml><?xml version="1.0" encoding="utf-8"?>
<p:tagLst xmlns:p="http://schemas.openxmlformats.org/presentationml/2006/main">
  <p:tag name="KSO_WM_DIAGRAM_VIRTUALLY_FRAME" val="{&quot;height&quot;:450.25,&quot;left&quot;:44.25,&quot;top&quot;:62.2,&quot;width&quot;:834.75}"/>
</p:tagLst>
</file>

<file path=ppt/tags/tag214.xml><?xml version="1.0" encoding="utf-8"?>
<p:tagLst xmlns:p="http://schemas.openxmlformats.org/presentationml/2006/main">
  <p:tag name="KSO_WM_DIAGRAM_VIRTUALLY_FRAME" val="{&quot;height&quot;:450.25,&quot;left&quot;:44.25,&quot;top&quot;:62.2,&quot;width&quot;:834.75}"/>
</p:tagLst>
</file>

<file path=ppt/tags/tag215.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DIAGRAM_VIRTUALLY_FRAME" val="{&quot;height&quot;:450.25,&quot;left&quot;:44.25,&quot;top&quot;:62.2,&quot;width&quot;:834.75}"/>
</p:tagLst>
</file>

<file path=ppt/tags/tag219.xml><?xml version="1.0" encoding="utf-8"?>
<p:tagLst xmlns:p="http://schemas.openxmlformats.org/presentationml/2006/main">
  <p:tag name="KSO_WM_BEAUTIFY_FLAG" val=""/>
  <p:tag name="KSO_WM_DIAGRAM_VIRTUALLY_FRAME" val="{&quot;height&quot;:450.25,&quot;left&quot;:44.25,&quot;top&quot;:62.2,&quot;width&quot;:834.75}"/>
</p:tagLst>
</file>

<file path=ppt/tags/tag22.xml><?xml version="1.0" encoding="utf-8"?>
<p:tagLst xmlns:p="http://schemas.openxmlformats.org/presentationml/2006/main">
  <p:tag name="KSO_WM_BEAUTIFY_FLAG" val=""/>
  <p:tag name="KSO_WM_DIAGRAM_VIRTUALLY_FRAME" val="{&quot;height&quot;:349.35,&quot;left&quot;:330.1,&quot;top&quot;:96.5,&quot;width&quot;:392.8}"/>
</p:tagLst>
</file>

<file path=ppt/tags/tag220.xml><?xml version="1.0" encoding="utf-8"?>
<p:tagLst xmlns:p="http://schemas.openxmlformats.org/presentationml/2006/main">
  <p:tag name="KSO_WM_BEAUTIFY_FLAG" val=""/>
  <p:tag name="KSO_WM_DIAGRAM_VIRTUALLY_FRAME" val="{&quot;height&quot;:450.25,&quot;left&quot;:44.25,&quot;top&quot;:62.2,&quot;width&quot;:834.75}"/>
</p:tagLst>
</file>

<file path=ppt/tags/tag221.xml><?xml version="1.0" encoding="utf-8"?>
<p:tagLst xmlns:p="http://schemas.openxmlformats.org/presentationml/2006/main">
  <p:tag name="KSO_WM_DIAGRAM_VIRTUALLY_FRAME" val="{&quot;height&quot;:450.25,&quot;left&quot;:44.25,&quot;top&quot;:62.2,&quot;width&quot;:834.75}"/>
</p:tagLst>
</file>

<file path=ppt/tags/tag222.xml><?xml version="1.0" encoding="utf-8"?>
<p:tagLst xmlns:p="http://schemas.openxmlformats.org/presentationml/2006/main">
  <p:tag name="KSO_WM_DIAGRAM_VIRTUALLY_FRAME" val="{&quot;height&quot;:450.25,&quot;left&quot;:44.25,&quot;top&quot;:62.2,&quot;width&quot;:834.75}"/>
</p:tagLst>
</file>

<file path=ppt/tags/tag223.xml><?xml version="1.0" encoding="utf-8"?>
<p:tagLst xmlns:p="http://schemas.openxmlformats.org/presentationml/2006/main">
  <p:tag name="KSO_WM_BEAUTIFY_FLAG" val=""/>
  <p:tag name="KSO_WM_DIAGRAM_VIRTUALLY_FRAME" val="{&quot;height&quot;:450.25,&quot;left&quot;:44.25,&quot;top&quot;:62.2,&quot;width&quot;:834.75}"/>
</p:tagLst>
</file>

<file path=ppt/tags/tag224.xml><?xml version="1.0" encoding="utf-8"?>
<p:tagLst xmlns:p="http://schemas.openxmlformats.org/presentationml/2006/main">
  <p:tag name="KSO_WM_BEAUTIFY_FLAG" val=""/>
  <p:tag name="KSO_WM_DIAGRAM_VIRTUALLY_FRAME" val="{&quot;height&quot;:450.25,&quot;left&quot;:44.25,&quot;top&quot;:62.2,&quot;width&quot;:834.75}"/>
</p:tagLst>
</file>

<file path=ppt/tags/tag225.xml><?xml version="1.0" encoding="utf-8"?>
<p:tagLst xmlns:p="http://schemas.openxmlformats.org/presentationml/2006/main">
  <p:tag name="KSO_WM_DIAGRAM_VIRTUALLY_FRAME" val="{&quot;height&quot;:450.25,&quot;left&quot;:44.25,&quot;top&quot;:62.2,&quot;width&quot;:834.75}"/>
</p:tagLst>
</file>

<file path=ppt/tags/tag226.xml><?xml version="1.0" encoding="utf-8"?>
<p:tagLst xmlns:p="http://schemas.openxmlformats.org/presentationml/2006/main">
  <p:tag name="KSO_WM_DIAGRAM_VIRTUALLY_FRAME" val="{&quot;height&quot;:450.25,&quot;left&quot;:44.25,&quot;top&quot;:62.2,&quot;width&quot;:834.75}"/>
</p:tagLst>
</file>

<file path=ppt/tags/tag227.xml><?xml version="1.0" encoding="utf-8"?>
<p:tagLst xmlns:p="http://schemas.openxmlformats.org/presentationml/2006/main">
  <p:tag name="KSO_WM_BEAUTIFY_FLAG" val=""/>
  <p:tag name="KSO_WM_DIAGRAM_VIRTUALLY_FRAME" val="{&quot;height&quot;:450.25,&quot;left&quot;:44.25,&quot;top&quot;:62.2,&quot;width&quot;:834.75}"/>
</p:tagLst>
</file>

<file path=ppt/tags/tag228.xml><?xml version="1.0" encoding="utf-8"?>
<p:tagLst xmlns:p="http://schemas.openxmlformats.org/presentationml/2006/main">
  <p:tag name="KSO_WM_BEAUTIFY_FLAG" val=""/>
  <p:tag name="KSO_WM_DIAGRAM_VIRTUALLY_FRAME" val="{&quot;height&quot;:450.25,&quot;left&quot;:44.25,&quot;top&quot;:62.2,&quot;width&quot;:834.75}"/>
</p:tagLst>
</file>

<file path=ppt/tags/tag229.xml><?xml version="1.0" encoding="utf-8"?>
<p:tagLst xmlns:p="http://schemas.openxmlformats.org/presentationml/2006/main">
  <p:tag name="KSO_WM_DIAGRAM_VIRTUALLY_FRAME" val="{&quot;height&quot;:450.25,&quot;left&quot;:44.25,&quot;top&quot;:62.2,&quot;width&quot;:834.75}"/>
</p:tagLst>
</file>

<file path=ppt/tags/tag23.xml><?xml version="1.0" encoding="utf-8"?>
<p:tagLst xmlns:p="http://schemas.openxmlformats.org/presentationml/2006/main">
  <p:tag name="KSO_WM_BEAUTIFY_FLAG" val=""/>
  <p:tag name="KSO_WM_DIAGRAM_VIRTUALLY_FRAME" val="{&quot;height&quot;:349.35,&quot;left&quot;:330.1,&quot;top&quot;:96.5,&quot;width&quot;:392.8}"/>
</p:tagLst>
</file>

<file path=ppt/tags/tag230.xml><?xml version="1.0" encoding="utf-8"?>
<p:tagLst xmlns:p="http://schemas.openxmlformats.org/presentationml/2006/main">
  <p:tag name="KSO_WM_DIAGRAM_VIRTUALLY_FRAME" val="{&quot;height&quot;:450.25,&quot;left&quot;:44.25,&quot;top&quot;:62.2,&quot;width&quot;:834.75}"/>
</p:tagLst>
</file>

<file path=ppt/tags/tag231.xml><?xml version="1.0" encoding="utf-8"?>
<p:tagLst xmlns:p="http://schemas.openxmlformats.org/presentationml/2006/main">
  <p:tag name="KSO_WM_BEAUTIFY_FLAG" val=""/>
  <p:tag name="KSO_WM_DIAGRAM_VIRTUALLY_FRAME" val="{&quot;height&quot;:450.25,&quot;left&quot;:44.25,&quot;top&quot;:62.2,&quot;width&quot;:834.75}"/>
</p:tagLst>
</file>

<file path=ppt/tags/tag232.xml><?xml version="1.0" encoding="utf-8"?>
<p:tagLst xmlns:p="http://schemas.openxmlformats.org/presentationml/2006/main">
  <p:tag name="KSO_WM_BEAUTIFY_FLAG" val=""/>
  <p:tag name="KSO_WM_DIAGRAM_VIRTUALLY_FRAME" val="{&quot;height&quot;:450.25,&quot;left&quot;:44.25,&quot;top&quot;:62.2,&quot;width&quot;:834.75}"/>
</p:tagLst>
</file>

<file path=ppt/tags/tag233.xml><?xml version="1.0" encoding="utf-8"?>
<p:tagLst xmlns:p="http://schemas.openxmlformats.org/presentationml/2006/main">
  <p:tag name="KSO_WM_DIAGRAM_VIRTUALLY_FRAME" val="{&quot;height&quot;:450.25,&quot;left&quot;:44.25,&quot;top&quot;:62.2,&quot;width&quot;:834.75}"/>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DIAGRAM_VIRTUALLY_FRAME" val="{&quot;height&quot;:450.25,&quot;left&quot;:44.25,&quot;top&quot;:62.2,&quot;width&quot;:834.75}"/>
</p:tagLst>
</file>

<file path=ppt/tags/tag24.xml><?xml version="1.0" encoding="utf-8"?>
<p:tagLst xmlns:p="http://schemas.openxmlformats.org/presentationml/2006/main">
  <p:tag name="KSO_WM_DIAGRAM_VIRTUALLY_FRAME" val="{&quot;height&quot;:349.35,&quot;left&quot;:330.1,&quot;top&quot;:96.5,&quot;width&quot;:392.8}"/>
</p:tagLst>
</file>

<file path=ppt/tags/tag240.xml><?xml version="1.0" encoding="utf-8"?>
<p:tagLst xmlns:p="http://schemas.openxmlformats.org/presentationml/2006/main">
  <p:tag name="KSO_WM_BEAUTIFY_FLAG" val=""/>
  <p:tag name="KSO_WM_DIAGRAM_VIRTUALLY_FRAME" val="{&quot;height&quot;:450.25,&quot;left&quot;:44.25,&quot;top&quot;:62.2,&quot;width&quot;:834.75}"/>
</p:tagLst>
</file>

<file path=ppt/tags/tag241.xml><?xml version="1.0" encoding="utf-8"?>
<p:tagLst xmlns:p="http://schemas.openxmlformats.org/presentationml/2006/main">
  <p:tag name="KSO_WM_BEAUTIFY_FLAG" val=""/>
  <p:tag name="KSO_WM_DIAGRAM_VIRTUALLY_FRAME" val="{&quot;height&quot;:450.25,&quot;left&quot;:44.25,&quot;top&quot;:62.2,&quot;width&quot;:834.75}"/>
</p:tagLst>
</file>

<file path=ppt/tags/tag242.xml><?xml version="1.0" encoding="utf-8"?>
<p:tagLst xmlns:p="http://schemas.openxmlformats.org/presentationml/2006/main">
  <p:tag name="KSO_WM_DIAGRAM_VIRTUALLY_FRAME" val="{&quot;height&quot;:450.25,&quot;left&quot;:44.25,&quot;top&quot;:62.2,&quot;width&quot;:834.75}"/>
</p:tagLst>
</file>

<file path=ppt/tags/tag243.xml><?xml version="1.0" encoding="utf-8"?>
<p:tagLst xmlns:p="http://schemas.openxmlformats.org/presentationml/2006/main">
  <p:tag name="KSO_WM_DIAGRAM_VIRTUALLY_FRAME" val="{&quot;height&quot;:450.25,&quot;left&quot;:44.25,&quot;top&quot;:62.2,&quot;width&quot;:834.75}"/>
</p:tagLst>
</file>

<file path=ppt/tags/tag244.xml><?xml version="1.0" encoding="utf-8"?>
<p:tagLst xmlns:p="http://schemas.openxmlformats.org/presentationml/2006/main">
  <p:tag name="KSO_WM_BEAUTIFY_FLAG" val=""/>
  <p:tag name="KSO_WM_DIAGRAM_VIRTUALLY_FRAME" val="{&quot;height&quot;:450.25,&quot;left&quot;:44.25,&quot;top&quot;:62.2,&quot;width&quot;:834.75}"/>
</p:tagLst>
</file>

<file path=ppt/tags/tag245.xml><?xml version="1.0" encoding="utf-8"?>
<p:tagLst xmlns:p="http://schemas.openxmlformats.org/presentationml/2006/main">
  <p:tag name="KSO_WM_BEAUTIFY_FLAG" val=""/>
  <p:tag name="KSO_WM_DIAGRAM_VIRTUALLY_FRAME" val="{&quot;height&quot;:450.25,&quot;left&quot;:44.25,&quot;top&quot;:62.2,&quot;width&quot;:834.75}"/>
</p:tagLst>
</file>

<file path=ppt/tags/tag246.xml><?xml version="1.0" encoding="utf-8"?>
<p:tagLst xmlns:p="http://schemas.openxmlformats.org/presentationml/2006/main">
  <p:tag name="KSO_WM_DIAGRAM_VIRTUALLY_FRAME" val="{&quot;height&quot;:450.25,&quot;left&quot;:44.25,&quot;top&quot;:62.2,&quot;width&quot;:834.75}"/>
</p:tagLst>
</file>

<file path=ppt/tags/tag247.xml><?xml version="1.0" encoding="utf-8"?>
<p:tagLst xmlns:p="http://schemas.openxmlformats.org/presentationml/2006/main">
  <p:tag name="KSO_WM_DIAGRAM_VIRTUALLY_FRAME" val="{&quot;height&quot;:450.25,&quot;left&quot;:44.25,&quot;top&quot;:62.2,&quot;width&quot;:834.75}"/>
</p:tagLst>
</file>

<file path=ppt/tags/tag248.xml><?xml version="1.0" encoding="utf-8"?>
<p:tagLst xmlns:p="http://schemas.openxmlformats.org/presentationml/2006/main">
  <p:tag name="KSO_WM_BEAUTIFY_FLAG" val=""/>
  <p:tag name="KSO_WM_DIAGRAM_VIRTUALLY_FRAME" val="{&quot;height&quot;:450.25,&quot;left&quot;:44.25,&quot;top&quot;:62.2,&quot;width&quot;:834.75}"/>
</p:tagLst>
</file>

<file path=ppt/tags/tag249.xml><?xml version="1.0" encoding="utf-8"?>
<p:tagLst xmlns:p="http://schemas.openxmlformats.org/presentationml/2006/main">
  <p:tag name="KSO_WM_BEAUTIFY_FLAG" val=""/>
  <p:tag name="KSO_WM_DIAGRAM_VIRTUALLY_FRAME" val="{&quot;height&quot;:450.25,&quot;left&quot;:44.25,&quot;top&quot;:62.2,&quot;width&quot;:834.75}"/>
</p:tagLst>
</file>

<file path=ppt/tags/tag25.xml><?xml version="1.0" encoding="utf-8"?>
<p:tagLst xmlns:p="http://schemas.openxmlformats.org/presentationml/2006/main">
  <p:tag name="KSO_WM_BEAUTIFY_FLAG" val=""/>
  <p:tag name="KSO_WM_DIAGRAM_VIRTUALLY_FRAME" val="{&quot;height&quot;:349.35,&quot;left&quot;:330.1,&quot;top&quot;:96.5,&quot;width&quot;:392.8}"/>
</p:tagLst>
</file>

<file path=ppt/tags/tag250.xml><?xml version="1.0" encoding="utf-8"?>
<p:tagLst xmlns:p="http://schemas.openxmlformats.org/presentationml/2006/main">
  <p:tag name="KSO_WM_DIAGRAM_VIRTUALLY_FRAME" val="{&quot;height&quot;:450.25,&quot;left&quot;:44.25,&quot;top&quot;:62.2,&quot;width&quot;:834.75}"/>
</p:tagLst>
</file>

<file path=ppt/tags/tag251.xml><?xml version="1.0" encoding="utf-8"?>
<p:tagLst xmlns:p="http://schemas.openxmlformats.org/presentationml/2006/main">
  <p:tag name="KSO_WM_BEAUTIFY_FLAG" val=""/>
  <p:tag name="KSO_WM_DIAGRAM_VIRTUALLY_FRAME" val="{&quot;height&quot;:450.25,&quot;left&quot;:44.25,&quot;top&quot;:62.2,&quot;width&quot;:834.75}"/>
</p:tagLst>
</file>

<file path=ppt/tags/tag252.xml><?xml version="1.0" encoding="utf-8"?>
<p:tagLst xmlns:p="http://schemas.openxmlformats.org/presentationml/2006/main">
  <p:tag name="KSO_WM_BEAUTIFY_FLAG" val=""/>
  <p:tag name="KSO_WM_DIAGRAM_VIRTUALLY_FRAME" val="{&quot;height&quot;:450.25,&quot;left&quot;:44.25,&quot;top&quot;:62.2,&quot;width&quot;:834.75}"/>
</p:tagLst>
</file>

<file path=ppt/tags/tag253.xml><?xml version="1.0" encoding="utf-8"?>
<p:tagLst xmlns:p="http://schemas.openxmlformats.org/presentationml/2006/main">
  <p:tag name="KSO_WM_DIAGRAM_VIRTUALLY_FRAME" val="{&quot;height&quot;:450.25,&quot;left&quot;:44.25,&quot;top&quot;:62.2,&quot;width&quot;:834.75}"/>
</p:tagLst>
</file>

<file path=ppt/tags/tag254.xml><?xml version="1.0" encoding="utf-8"?>
<p:tagLst xmlns:p="http://schemas.openxmlformats.org/presentationml/2006/main">
  <p:tag name="KSO_WM_DIAGRAM_VIRTUALLY_FRAME" val="{&quot;height&quot;:450.25,&quot;left&quot;:44.25,&quot;top&quot;:62.2,&quot;width&quot;:834.75}"/>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 name="KSO_WM_DIAGRAM_VIRTUALLY_FRAME" val="{&quot;height&quot;:349.35,&quot;left&quot;:330.1,&quot;top&quot;:96.5,&quot;width&quot;:392.8}"/>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AS_OS" val="Unix 3.10 unknown"/>
  <p:tag name="AS_RELEASE_DATE" val="2023.03.31"/>
  <p:tag name="AS_TITLE" val="Aspose.Slides for Java"/>
  <p:tag name="AS_VERSION" val="23.3"/>
  <p:tag name="COMMONDATA" val="eyJoZGlkIjoiNWZlMGUwZDk2NmUxYmJjZWMyMzE2MTkxMDliMWZmYzgifQ=="/>
  <p:tag name="KSO_WPP_MARK_KEY" val="657aa098-c08d-4490-82a1-950189a5b620"/>
  <p:tag name="RESOURCE_RECORD_KEY" val="{&quot;71&quot;:[76235680030]}"/>
</p:tagLst>
</file>

<file path=ppt/tags/tag27.xml><?xml version="1.0" encoding="utf-8"?>
<p:tagLst xmlns:p="http://schemas.openxmlformats.org/presentationml/2006/main">
  <p:tag name="KSO_WM_BEAUTIFY_FLAG" val=""/>
  <p:tag name="KSO_WM_DIAGRAM_VIRTUALLY_FRAME" val="{&quot;height&quot;:349.35,&quot;left&quot;:330.1,&quot;top&quot;:96.5,&quot;width&quot;:392.8}"/>
</p:tagLst>
</file>

<file path=ppt/tags/tag28.xml><?xml version="1.0" encoding="utf-8"?>
<p:tagLst xmlns:p="http://schemas.openxmlformats.org/presentationml/2006/main">
  <p:tag name="KSO_WM_DIAGRAM_VIRTUALLY_FRAME" val="{&quot;height&quot;:349.35,&quot;left&quot;:330.1,&quot;top&quot;:96.5,&quot;width&quot;:392.8}"/>
</p:tagLst>
</file>

<file path=ppt/tags/tag29.xml><?xml version="1.0" encoding="utf-8"?>
<p:tagLst xmlns:p="http://schemas.openxmlformats.org/presentationml/2006/main">
  <p:tag name="KSO_WM_BEAUTIFY_FLAG" val=""/>
  <p:tag name="KSO_WM_DIAGRAM_VIRTUALLY_FRAME" val="{&quot;height&quot;:349.35,&quot;left&quot;:330.1,&quot;top&quot;:96.5,&quot;width&quot;:392.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 name="KSO_WM_DIAGRAM_VIRTUALLY_FRAME" val="{&quot;height&quot;:349.35,&quot;left&quot;:330.1,&quot;top&quot;:96.5,&quot;width&quot;:392.8}"/>
</p:tagLst>
</file>

<file path=ppt/tags/tag31.xml><?xml version="1.0" encoding="utf-8"?>
<p:tagLst xmlns:p="http://schemas.openxmlformats.org/presentationml/2006/main">
  <p:tag name="KSO_WM_BEAUTIFY_FLAG" val=""/>
  <p:tag name="KSO_WM_DIAGRAM_VIRTUALLY_FRAME" val="{&quot;height&quot;:349.35,&quot;left&quot;:330.1,&quot;top&quot;:96.5,&quot;width&quot;:392.8}"/>
</p:tagLst>
</file>

<file path=ppt/tags/tag32.xml><?xml version="1.0" encoding="utf-8"?>
<p:tagLst xmlns:p="http://schemas.openxmlformats.org/presentationml/2006/main">
  <p:tag name="KSO_WM_DIAGRAM_VIRTUALLY_FRAME" val="{&quot;height&quot;:349.35,&quot;left&quot;:330.1,&quot;top&quot;:96.5,&quot;width&quot;:392.8}"/>
</p:tagLst>
</file>

<file path=ppt/tags/tag33.xml><?xml version="1.0" encoding="utf-8"?>
<p:tagLst xmlns:p="http://schemas.openxmlformats.org/presentationml/2006/main">
  <p:tag name="KSO_WM_BEAUTIFY_FLAG" val=""/>
  <p:tag name="KSO_WM_DIAGRAM_VIRTUALLY_FRAME" val="{&quot;height&quot;:349.35,&quot;left&quot;:330.1,&quot;top&quot;:96.5,&quot;width&quot;:392.8}"/>
</p:tagLst>
</file>

<file path=ppt/tags/tag34.xml><?xml version="1.0" encoding="utf-8"?>
<p:tagLst xmlns:p="http://schemas.openxmlformats.org/presentationml/2006/main">
  <p:tag name="KSO_WM_BEAUTIFY_FLAG" val=""/>
  <p:tag name="KSO_WM_DIAGRAM_VIRTUALLY_FRAME" val="{&quot;height&quot;:349.35,&quot;left&quot;:330.1,&quot;top&quot;:96.5,&quot;width&quot;:392.8}"/>
</p:tagLst>
</file>

<file path=ppt/tags/tag35.xml><?xml version="1.0" encoding="utf-8"?>
<p:tagLst xmlns:p="http://schemas.openxmlformats.org/presentationml/2006/main">
  <p:tag name="KSO_WM_BEAUTIFY_FLAG" val=""/>
  <p:tag name="KSO_WM_DIAGRAM_VIRTUALLY_FRAME" val="{&quot;height&quot;:349.35,&quot;left&quot;:330.1,&quot;top&quot;:96.5,&quot;width&quot;:392.8}"/>
</p:tagLst>
</file>

<file path=ppt/tags/tag36.xml><?xml version="1.0" encoding="utf-8"?>
<p:tagLst xmlns:p="http://schemas.openxmlformats.org/presentationml/2006/main">
  <p:tag name="KSO_WM_DIAGRAM_VIRTUALLY_FRAME" val="{&quot;height&quot;:349.35,&quot;left&quot;:330.1,&quot;top&quot;:96.5,&quot;width&quot;:392.8}"/>
</p:tagLst>
</file>

<file path=ppt/tags/tag37.xml><?xml version="1.0" encoding="utf-8"?>
<p:tagLst xmlns:p="http://schemas.openxmlformats.org/presentationml/2006/main">
  <p:tag name="KSO_WM_BEAUTIFY_FLAG" val=""/>
  <p:tag name="KSO_WM_DIAGRAM_VIRTUALLY_FRAME" val="{&quot;height&quot;:349.35,&quot;left&quot;:330.1,&quot;top&quot;:96.5,&quot;width&quot;:392.8}"/>
</p:tagLst>
</file>

<file path=ppt/tags/tag38.xml><?xml version="1.0" encoding="utf-8"?>
<p:tagLst xmlns:p="http://schemas.openxmlformats.org/presentationml/2006/main">
  <p:tag name="KSO_WM_BEAUTIFY_FLAG" val=""/>
  <p:tag name="KSO_WM_DIAGRAM_VIRTUALLY_FRAME" val="{&quot;height&quot;:349.35,&quot;left&quot;:330.1,&quot;top&quot;:96.5,&quot;width&quot;:392.8}"/>
</p:tagLst>
</file>

<file path=ppt/tags/tag39.xml><?xml version="1.0" encoding="utf-8"?>
<p:tagLst xmlns:p="http://schemas.openxmlformats.org/presentationml/2006/main">
  <p:tag name="KSO_WM_BEAUTIFY_FLAG" val=""/>
  <p:tag name="KSO_WM_DIAGRAM_VIRTUALLY_FRAME" val="{&quot;height&quot;:349.35,&quot;left&quot;:330.1,&quot;top&quot;:96.5,&quot;width&quot;:392.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xml><?xml version="1.0" encoding="utf-8"?>
<p:tagLst xmlns:p="http://schemas.openxmlformats.org/presentationml/2006/main">
  <p:tag name="KSO_WM_BEAUTIFY_FLAG" val=""/>
  <p:tag name="KSO_WM_UNIT_PLACING_PICTURE_USER_VIEWPORT" val="{&quot;height&quot;:7482,&quot;width&quot;:14505}"/>
</p:tagLst>
</file>

<file path=ppt/tags/tag50.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DIAGRAM_VIRTUALLY_FRAME" val="{&quot;height&quot;:371.15,&quot;left&quot;:31.5,&quot;top&quot;:40.25,&quot;width&quot;:858.35}"/>
</p:tagLst>
</file>

<file path=ppt/tags/tag53.xml><?xml version="1.0" encoding="utf-8"?>
<p:tagLst xmlns:p="http://schemas.openxmlformats.org/presentationml/2006/main">
  <p:tag name="KSO_WM_BEAUTIFY_FLAG" val=""/>
  <p:tag name="KSO_WM_DIAGRAM_VIRTUALLY_FRAME" val="{&quot;height&quot;:371.15,&quot;left&quot;:31.5,&quot;top&quot;:40.25,&quot;width&quot;:858.35}"/>
</p:tagLst>
</file>

<file path=ppt/tags/tag54.xml><?xml version="1.0" encoding="utf-8"?>
<p:tagLst xmlns:p="http://schemas.openxmlformats.org/presentationml/2006/main">
  <p:tag name="KSO_WM_BEAUTIFY_FLAG" val=""/>
  <p:tag name="KSO_WM_DIAGRAM_VIRTUALLY_FRAME" val="{&quot;height&quot;:371.15,&quot;left&quot;:31.5,&quot;top&quot;:40.25,&quot;width&quot;:858.35}"/>
</p:tagLst>
</file>

<file path=ppt/tags/tag55.xml><?xml version="1.0" encoding="utf-8"?>
<p:tagLst xmlns:p="http://schemas.openxmlformats.org/presentationml/2006/main">
  <p:tag name="KSO_WM_BEAUTIFY_FLAG" val=""/>
  <p:tag name="KSO_WM_DIAGRAM_VIRTUALLY_FRAME" val="{&quot;height&quot;:371.15,&quot;left&quot;:31.5,&quot;top&quot;:40.25,&quot;width&quot;:858.35}"/>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62.xml><?xml version="1.0" encoding="utf-8"?>
<p:tagLst xmlns:p="http://schemas.openxmlformats.org/presentationml/2006/main">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PLACING_PICTURE_USER_VIEWPORT" val="{&quot;height&quot;:4961,&quot;width&quot;:6318}"/>
</p:tagLst>
</file>

<file path=ppt/tags/tag67.xml><?xml version="1.0" encoding="utf-8"?>
<p:tagLst xmlns:p="http://schemas.openxmlformats.org/presentationml/2006/main">
  <p:tag name="KSO_WM_UNIT_PLACING_PICTURE_USER_VIEWPORT" val="{&quot;height&quot;:4961,&quot;width&quot;:6318}"/>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75.xml><?xml version="1.0" encoding="utf-8"?>
<p:tagLst xmlns:p="http://schemas.openxmlformats.org/presentationml/2006/main">
  <p:tag name="KSO_WM_BEAUTIFY_FLAG" val=""/>
  <p:tag name="KSO_WM_DIAGRAM_VIRTUALLY_FRAME" val="{&quot;height&quot;:414,&quot;left&quot;:32.15,&quot;top&quot;:109.1,&quot;width&quot;:909.4085039370078}"/>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76.xml><?xml version="1.0" encoding="utf-8"?>
<p:tagLst xmlns:p="http://schemas.openxmlformats.org/presentationml/2006/main">
  <p:tag name="KSO_WM_DIAGRAM_VIRTUALLY_FRAME" val="{&quot;height&quot;:414,&quot;left&quot;:32.15,&quot;top&quot;:109.1,&quot;width&quot;:909.4085039370078}"/>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85.xml><?xml version="1.0" encoding="utf-8"?>
<p:tagLst xmlns:p="http://schemas.openxmlformats.org/presentationml/2006/main">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255*f*1"/>
  <p:tag name="KSO_WM_UNIT_LAYERLEVEL" val="1"/>
  <p:tag name="KSO_WM_UNIT_NOCLEAR"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TEXTBOXSTYLE_GUID" val="{637e38f4-a7e2-4f07-ae66-35d257d0b9a2}"/>
  <p:tag name="KSO_WM_UNIT_TEXTBOXSTYLE_SHAPETYPE" val="0"/>
  <p:tag name="KSO_WM_UNIT_TEXTBOXSTYLE_TEMPLATEID" val="3135445"/>
  <p:tag name="KSO_WM_UNIT_TEXTBOXSTYLE_TEMPLATETYPE" val="1"/>
  <p:tag name="KSO_WM_UNIT_TEXTBOXSTYLE_TYPE" val="8"/>
  <p:tag name="KSO_WM_UNIT_VALUE" val="5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TABLE_BEAUTIFY" val="smartTable{0509ccc1-5e4d-4167-a3f5-18b5ef4df307}"/>
  <p:tag name="TABLE_ENDDRAG_ORIGIN_RECT" val="818*263"/>
  <p:tag name="TABLE_ENDDRAG_RECT" val="70*85*818*263"/>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116.2,&quot;left&quot;:569.2,&quot;top&quot;:233.25,&quot;width&quot;:331.65}"/>
</p:tagLst>
</file>

<file path=ppt/tags/tag91.xml><?xml version="1.0" encoding="utf-8"?>
<p:tagLst xmlns:p="http://schemas.openxmlformats.org/presentationml/2006/main">
  <p:tag name="KSO_WM_DIAGRAM_VIRTUALLY_FRAME" val="{&quot;height&quot;:116.2,&quot;left&quot;:569.2,&quot;top&quot;:233.25,&quot;width&quot;:331.65}"/>
</p:tagLst>
</file>

<file path=ppt/tags/tag92.xml><?xml version="1.0" encoding="utf-8"?>
<p:tagLst xmlns:p="http://schemas.openxmlformats.org/presentationml/2006/main">
  <p:tag name="KSO_WM_DIAGRAM_VIRTUALLY_FRAME" val="{&quot;height&quot;:116.2,&quot;left&quot;:569.2,&quot;top&quot;:233.25,&quot;width&quot;:331.65}"/>
</p:tagLst>
</file>

<file path=ppt/tags/tag93.xml><?xml version="1.0" encoding="utf-8"?>
<p:tagLst xmlns:p="http://schemas.openxmlformats.org/presentationml/2006/main">
  <p:tag name="KSO_WM_DIAGRAM_VIRTUALLY_FRAME" val="{&quot;height&quot;:116.2,&quot;left&quot;:569.2,&quot;top&quot;:233.25,&quot;width&quot;:331.65}"/>
</p:tagLst>
</file>

<file path=ppt/tags/tag94.xml><?xml version="1.0" encoding="utf-8"?>
<p:tagLst xmlns:p="http://schemas.openxmlformats.org/presentationml/2006/main">
  <p:tag name="KSO_WM_DIAGRAM_VIRTUALLY_FRAME" val="{&quot;height&quot;:116.2,&quot;left&quot;:569.2,&quot;top&quot;:233.25,&quot;width&quot;:331.65}"/>
</p:tagLst>
</file>

<file path=ppt/tags/tag95.xml><?xml version="1.0" encoding="utf-8"?>
<p:tagLst xmlns:p="http://schemas.openxmlformats.org/presentationml/2006/main">
  <p:tag name="KSO_WM_DIAGRAM_VIRTUALLY_FRAME" val="{&quot;height&quot;:116.2,&quot;left&quot;:569.2,&quot;top&quot;:233.25,&quot;width&quot;:331.65}"/>
</p:tagLst>
</file>

<file path=ppt/tags/tag96.xml><?xml version="1.0" encoding="utf-8"?>
<p:tagLst xmlns:p="http://schemas.openxmlformats.org/presentationml/2006/main">
  <p:tag name="KSO_WM_DIAGRAM_VIRTUALLY_FRAME" val="{&quot;height&quot;:116.2,&quot;left&quot;:569.2,&quot;top&quot;:233.25,&quot;width&quot;:331.65}"/>
</p:tagLst>
</file>

<file path=ppt/tags/tag97.xml><?xml version="1.0" encoding="utf-8"?>
<p:tagLst xmlns:p="http://schemas.openxmlformats.org/presentationml/2006/main">
  <p:tag name="KSO_WM_DIAGRAM_VIRTUALLY_FRAME" val="{&quot;height&quot;:116.2,&quot;left&quot;:569.2,&quot;top&quot;:233.25,&quot;width&quot;:331.65}"/>
</p:tagLst>
</file>

<file path=ppt/tags/tag98.xml><?xml version="1.0" encoding="utf-8"?>
<p:tagLst xmlns:p="http://schemas.openxmlformats.org/presentationml/2006/main">
  <p:tag name="KSO_WM_DIAGRAM_VIRTUALLY_FRAME" val="{&quot;height&quot;:116.2,&quot;left&quot;:569.2,&quot;top&quot;:233.25,&quot;width&quot;:331.65}"/>
</p:tagLst>
</file>

<file path=ppt/tags/tag99.xml><?xml version="1.0" encoding="utf-8"?>
<p:tagLst xmlns:p="http://schemas.openxmlformats.org/presentationml/2006/main">
  <p:tag name="KSO_WM_DIAGRAM_VIRTUALLY_FRAME" val="{&quot;height&quot;:116.2,&quot;left&quot;:569.2,&quot;top&quot;:233.25,&quot;width&quot;:331.65}"/>
</p:tagLst>
</file>

<file path=ppt/theme/theme1.xml><?xml version="1.0" encoding="utf-8"?>
<a:theme xmlns:r="http://schemas.openxmlformats.org/officeDocument/2006/relationships" xmlns:a="http://schemas.openxmlformats.org/drawingml/2006/main" name="1_物理课件咨询：18092199615（微信）   1045472853（QQ）">
  <a:themeElements>
    <a:clrScheme nam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2A54F"/>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物理课件咨询：18092199615（微信）   1045472853（QQ）">
  <a:themeElements>
    <a:clrScheme name="">
      <a:dk1>
        <a:srgbClr val="000000"/>
      </a:dk1>
      <a:lt1>
        <a:srgbClr val="FFFFFF"/>
      </a:lt1>
      <a:dk2>
        <a:srgbClr val="352011"/>
      </a:dk2>
      <a:lt2>
        <a:srgbClr val="FCF8F5"/>
      </a:lt2>
      <a:accent1>
        <a:srgbClr val="B27554"/>
      </a:accent1>
      <a:accent2>
        <a:srgbClr val="D4A07B"/>
      </a:accent2>
      <a:accent3>
        <a:srgbClr val="B66E5E"/>
      </a:accent3>
      <a:accent4>
        <a:srgbClr val="D4957B"/>
      </a:accent4>
      <a:accent5>
        <a:srgbClr val="B48B55"/>
      </a:accent5>
      <a:accent6>
        <a:srgbClr val="CCAE76"/>
      </a:accent6>
      <a:hlink>
        <a:srgbClr val="0026E5"/>
      </a:hlink>
      <a:folHlink>
        <a:srgbClr val="7E1FAD"/>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291</Paragraphs>
  <Slides>29</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宋体</vt:lpstr>
      <vt:lpstr>Times New Roman</vt:lpstr>
      <vt:lpstr>方正大标宋简体</vt:lpstr>
      <vt:lpstr>Calibri Light</vt:lpstr>
      <vt:lpstr>Calibri</vt:lpstr>
      <vt:lpstr>方正风雅宋简体</vt:lpstr>
      <vt:lpstr>黑体</vt:lpstr>
      <vt:lpstr>华文楷体</vt:lpstr>
      <vt:lpstr>Helvetica</vt:lpstr>
      <vt:lpstr>Wingdings</vt:lpstr>
      <vt:lpstr>Segoe UI</vt:lpstr>
      <vt:lpstr>楷体</vt:lpstr>
      <vt:lpstr>微软雅黑</vt:lpstr>
      <vt:lpstr>1_物理课件咨询：18092199615（微信）   1045472853（QQ）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2025-02-24T15:26:50Z</cp:lastPrinted>
  <dcterms:created xsi:type="dcterms:W3CDTF">2025-02-24T15:26:50Z</dcterms:created>
  <dcterms:modified xsi:type="dcterms:W3CDTF">2025-02-24T07:26:50Z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