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59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</p:sldIdLst>
  <p:sldSz cx="9144000" cy="5143500" type="screen16x9"/>
  <p:notesSz cx="6858000" cy="9144000"/>
  <p:embeddedFontLst>
    <p:embeddedFont>
      <p:font typeface="微软雅黑" pitchFamily="34" charset="-122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黑体" pitchFamily="49" charset="-122"/>
      <p:regular r:id="rId2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483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17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生活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复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158" y="1423661"/>
            <a:ext cx="71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4400" dirty="0" smtClean="0">
                <a:latin typeface="+mn-ea"/>
                <a:ea typeface="+mn-ea"/>
                <a:cs typeface="+mn-ea"/>
              </a:rPr>
              <a:t>1</a:t>
            </a:r>
            <a:r>
              <a:rPr lang="zh-CN" altLang="en-US" sz="4400" dirty="0" smtClean="0">
                <a:latin typeface="+mn-ea"/>
                <a:ea typeface="+mn-ea"/>
                <a:cs typeface="+mn-ea"/>
              </a:rPr>
              <a:t>章 走进实验室</a:t>
            </a:r>
            <a:endParaRPr lang="en-US" altLang="zh-CN" sz="3600" dirty="0">
              <a:latin typeface="+mn-ea"/>
              <a:ea typeface="+mn-ea"/>
              <a:cs typeface="+mn-ea"/>
            </a:endParaRPr>
          </a:p>
          <a:p>
            <a:r>
              <a:rPr lang="zh-CN" altLang="en-US" sz="4000" dirty="0" smtClean="0">
                <a:latin typeface="+mn-ea"/>
                <a:ea typeface="+mn-ea"/>
                <a:cs typeface="+mn-ea"/>
              </a:rPr>
              <a:t>            </a:t>
            </a:r>
          </a:p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第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3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节 跨学科实践：降落伞</a:t>
            </a:r>
            <a:endParaRPr lang="zh-CN" altLang="en-US" sz="40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02310" y="1226185"/>
            <a:ext cx="7922260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结论：</a:t>
            </a:r>
            <a:r>
              <a:rPr kumimoji="1"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  <a:p>
            <a:pPr fontAlgn="base">
              <a:lnSpc>
                <a:spcPct val="150000"/>
              </a:lnSpc>
              <a:buFontTx/>
              <a:buNone/>
            </a:pPr>
            <a:r>
              <a:rPr kumimoji="1" lang="zh-CN" altLang="en-US" sz="3200" b="1" dirty="0">
                <a:solidFill>
                  <a:schemeClr val="tx1"/>
                </a:solidFill>
                <a:latin typeface="+mj-ea"/>
                <a:ea typeface="+mj-ea"/>
              </a:rPr>
              <a:t>    </a:t>
            </a:r>
            <a:r>
              <a:rPr kumimoji="1" lang="zh-CN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降落伞</a:t>
            </a:r>
            <a:r>
              <a:rPr kumimoji="1" lang="zh-CN" altLang="en-US" sz="2400" b="1" dirty="0">
                <a:solidFill>
                  <a:schemeClr val="tx1"/>
                </a:solidFill>
                <a:latin typeface="+mj-ea"/>
                <a:ea typeface="+mj-ea"/>
              </a:rPr>
              <a:t>在空中滞留的时间与伞的面积、伞的总重量、伞的高度有关，而与伞的形状和伞绳的长度无关。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3260" y="1406525"/>
            <a:ext cx="723201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每一个影响探究结果的因素，都可以叫作一个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变量</a:t>
            </a:r>
            <a:r>
              <a:rPr kumimoji="1"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80085" y="2072640"/>
            <a:ext cx="7910830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在有多个变量影响探究结果的情况下，进行实验时，每次只让某一个变量改变数值，保持其它的变量值不变，以便确定这个变量对探究结果的影响，这种方法叫</a:t>
            </a:r>
            <a:r>
              <a:rPr kumimoji="1"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控制变量法</a:t>
            </a:r>
            <a:r>
              <a:rPr kumimoji="1" lang="zh-CN" altLang="en-US" sz="2400" b="1" dirty="0">
                <a:latin typeface="宋体" panose="02010600030101010101" pitchFamily="2" charset="-122"/>
                <a:sym typeface="+mn-ea"/>
              </a:rPr>
              <a:t>。</a:t>
            </a:r>
            <a:endParaRPr kumimoji="1" lang="zh-CN" altLang="en-US" sz="24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491880" y="1891463"/>
            <a:ext cx="2494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88" y="21367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教材课后练习题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课后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练习册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68300" y="1133475"/>
            <a:ext cx="840740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/>
              <a:t>1.学生体验自主探究活动过程，领悟“控制变量”等科学研究方法；经历长度、时间与面积的测量过程，体会物理测量的基本方法，会根据测量对象选择适当的仪器。</a:t>
            </a:r>
          </a:p>
          <a:p>
            <a:pPr>
              <a:lnSpc>
                <a:spcPct val="150000"/>
              </a:lnSpc>
            </a:pPr>
            <a:r>
              <a:rPr lang="zh-CN" altLang="en-US" sz="2400" smtClean="0"/>
              <a:t>2.通过经历探究过程，树立善于参与讨论与交流，勇于发表自己的观点与成果的意识。通过参与探究活动，培养尊重事实的科学态度，以及善于与他人合作的精神。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46071" y="1851670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tx1"/>
                </a:solidFill>
              </a:rPr>
              <a:t>举办降落伞比赛。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46124" y="1347614"/>
            <a:ext cx="8290371" cy="1615440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</a:rPr>
              <a:t>探究问题</a:t>
            </a:r>
            <a:r>
              <a:rPr kumimoji="0" lang="zh-CN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楷体_GB2312" pitchFamily="49" charset="-122"/>
              </a:rPr>
              <a:t>：</a:t>
            </a:r>
          </a:p>
          <a:p>
            <a:pPr marL="0" marR="0" lvl="0" indent="0" algn="l" defTabSz="6858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</a:rPr>
              <a:t>       降落伞在空中的滞留时间</a:t>
            </a:r>
            <a:r>
              <a:rPr lang="zh-CN" altLang="en-US" sz="30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sym typeface="+mn-ea"/>
              </a:rPr>
              <a:t>与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</a:rPr>
              <a:t>什么因素有关？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6120" y="1249680"/>
            <a:ext cx="179514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进行猜想：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77875" y="1834515"/>
            <a:ext cx="494220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en-US" altLang="zh-CN" sz="2800" b="1" dirty="0">
                <a:solidFill>
                  <a:schemeClr val="tx1"/>
                </a:solidFill>
                <a:latin typeface="+mj-ea"/>
                <a:ea typeface="+mj-ea"/>
              </a:rPr>
              <a:t>A.</a:t>
            </a:r>
            <a:r>
              <a:rPr kumimoji="1" lang="zh-CN" altLang="en-US" sz="2800" b="1" dirty="0">
                <a:solidFill>
                  <a:schemeClr val="tx1"/>
                </a:solidFill>
                <a:latin typeface="+mj-ea"/>
                <a:ea typeface="+mj-ea"/>
              </a:rPr>
              <a:t>可能与降落伞的伞绳长有关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77875" y="2356485"/>
            <a:ext cx="461581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chemeClr val="tx1"/>
                </a:solidFill>
                <a:latin typeface="+mj-ea"/>
                <a:ea typeface="+mj-ea"/>
              </a:rPr>
              <a:t>B.</a:t>
            </a:r>
            <a:r>
              <a:rPr kumimoji="1"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可能与降落伞的形状有关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77875" y="2878455"/>
            <a:ext cx="454406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chemeClr val="tx1"/>
                </a:solidFill>
                <a:latin typeface="+mj-ea"/>
                <a:ea typeface="+mj-ea"/>
              </a:rPr>
              <a:t>C.</a:t>
            </a:r>
            <a:r>
              <a:rPr kumimoji="1"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可能与降落伞的面积有关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77875" y="3400425"/>
            <a:ext cx="570928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chemeClr val="tx1"/>
                </a:solidFill>
                <a:latin typeface="+mj-ea"/>
                <a:ea typeface="+mj-ea"/>
              </a:rPr>
              <a:t>D.</a:t>
            </a:r>
            <a:r>
              <a:rPr kumimoji="1"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可能与降落伞开始下落高度有关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77875" y="3975100"/>
            <a:ext cx="501459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chemeClr val="tx1"/>
                </a:solidFill>
                <a:latin typeface="+mj-ea"/>
                <a:ea typeface="+mj-ea"/>
              </a:rPr>
              <a:t>E.</a:t>
            </a:r>
            <a:r>
              <a:rPr kumimoji="1" lang="zh-CN" altLang="en-US" sz="2800" b="1">
                <a:solidFill>
                  <a:schemeClr val="tx1"/>
                </a:solidFill>
                <a:latin typeface="+mj-ea"/>
                <a:ea typeface="+mj-ea"/>
              </a:rPr>
              <a:t>可能与降落伞的总重量有关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0" grpId="0" bldLvl="0" animBg="1" autoUpdateAnimBg="0"/>
      <p:bldP spid="11" grpId="0" bldLvl="0" animBg="1" autoUpdateAnimBg="0"/>
      <p:bldP spid="12" grpId="0" bldLvl="0" animBg="1" autoUpdateAnimBg="0"/>
      <p:bldP spid="13" grpId="0" bldLvl="0" animBg="1" autoUpdateAnimBg="0"/>
      <p:bldP spid="14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674620" y="1266190"/>
            <a:ext cx="3557905" cy="5981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设计记录数据的表格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/>
            </a:r>
            <a:b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</a:b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aphicFrame>
        <p:nvGraphicFramePr>
          <p:cNvPr id="11" name="Group 90"/>
          <p:cNvGraphicFramePr/>
          <p:nvPr>
            <p:extLst>
              <p:ext uri="{D42A27DB-BD31-4B8C-83A1-F6EECF244321}">
                <p14:modId xmlns:p14="http://schemas.microsoft.com/office/powerpoint/2010/main" val="981669582"/>
              </p:ext>
            </p:extLst>
          </p:nvPr>
        </p:nvGraphicFramePr>
        <p:xfrm>
          <a:off x="1668145" y="2016760"/>
          <a:ext cx="6048375" cy="2569845"/>
        </p:xfrm>
        <a:graphic>
          <a:graphicData uri="http://schemas.openxmlformats.org/drawingml/2006/table">
            <a:tbl>
              <a:tblPr/>
              <a:tblGrid>
                <a:gridCol w="655955"/>
                <a:gridCol w="882650"/>
                <a:gridCol w="917575"/>
                <a:gridCol w="824230"/>
                <a:gridCol w="864870"/>
                <a:gridCol w="868045"/>
                <a:gridCol w="1035050"/>
              </a:tblGrid>
              <a:tr h="591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实验次数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降落伞伞绳长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降落伞的形状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降落伞的面积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降落伞的高度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降落伞总重量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降落伞滞留的时间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84580" y="1198880"/>
            <a:ext cx="242189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实验数据记录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0" name="Group 81"/>
          <p:cNvGraphicFramePr/>
          <p:nvPr>
            <p:extLst>
              <p:ext uri="{D42A27DB-BD31-4B8C-83A1-F6EECF244321}">
                <p14:modId xmlns:p14="http://schemas.microsoft.com/office/powerpoint/2010/main" val="29487271"/>
              </p:ext>
            </p:extLst>
          </p:nvPr>
        </p:nvGraphicFramePr>
        <p:xfrm>
          <a:off x="1294478" y="1808785"/>
          <a:ext cx="6757670" cy="2893060"/>
        </p:xfrm>
        <a:graphic>
          <a:graphicData uri="http://schemas.openxmlformats.org/drawingml/2006/table">
            <a:tbl>
              <a:tblPr/>
              <a:tblGrid>
                <a:gridCol w="800100"/>
                <a:gridCol w="965835"/>
                <a:gridCol w="1001713"/>
                <a:gridCol w="955357"/>
                <a:gridCol w="936625"/>
                <a:gridCol w="932815"/>
                <a:gridCol w="1165225"/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实验次数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降落伞伞绳长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降落伞的形状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降落伞的面积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降落伞的高度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降落伞总重量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降落伞滞留的时间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圆形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0.5m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3.67s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圆形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  <a:r>
                        <a:rPr kumimoji="0" lang="en-US" altLang="zh-CN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5.82s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圆形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4.91s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正方形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5.82s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正方形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5.82s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正方形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1m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20g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仿宋_GB2312" pitchFamily="49" charset="-122"/>
                          <a:cs typeface="Times New Roman" pitchFamily="18" charset="0"/>
                        </a:rPr>
                        <a:t>9.24s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7"/>
          <p:cNvSpPr txBox="1">
            <a:spLocks noChangeArrowheads="1"/>
          </p:cNvSpPr>
          <p:nvPr/>
        </p:nvSpPr>
        <p:spPr bwMode="auto">
          <a:xfrm>
            <a:off x="565150" y="1593215"/>
            <a:ext cx="8046720" cy="151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latinLnBrk="0" hangingPunct="1">
              <a:lnSpc>
                <a:spcPts val="3700"/>
              </a:lnSpc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比较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第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两组数据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可知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，在其他条件一定的情况下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降落伞在空中滞留的时间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与伞的面积有关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伞的面积越大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伞在空中滞留的时间越长。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556895" y="3121660"/>
            <a:ext cx="8127365" cy="151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latinLnBrk="0" hangingPunct="1">
              <a:lnSpc>
                <a:spcPts val="3700"/>
              </a:lnSpc>
              <a:buFontTx/>
              <a:buNone/>
            </a:pP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比较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第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两组数据可知，在其他条件一定的情况下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降落伞在空中滞留的时间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与伞的总重量有关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伞的总重量越大</a:t>
            </a: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  <a:r>
              <a:rPr kumimoji="1"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伞在空中滞留的时间越短。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6846" y="1041709"/>
            <a:ext cx="35877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buFontTx/>
              <a:buNone/>
            </a:pPr>
            <a:r>
              <a:rPr kumimoji="1" lang="zh-CN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实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验数据分析及结论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 autoUpdateAnimBg="0"/>
      <p:bldP spid="10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579755" y="1018540"/>
            <a:ext cx="7898130" cy="991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 fontAlgn="base">
              <a:lnSpc>
                <a:spcPts val="3700"/>
              </a:lnSpc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比较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第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2、4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两组数据可知，在其他条件一定的情况下,降落伞在空中滞留的时间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与伞的形状无关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579755" y="2115185"/>
            <a:ext cx="7953375" cy="991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 fontAlgn="base">
              <a:lnSpc>
                <a:spcPts val="3700"/>
              </a:lnSpc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比较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第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4、5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两组数据可知，在其他条件一定的情况下,降落伞在空中滞留的时间与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伞的伞绳长无关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。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579755" y="3291840"/>
            <a:ext cx="8098155" cy="151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 fontAlgn="base">
              <a:lnSpc>
                <a:spcPts val="3700"/>
              </a:lnSpc>
              <a:buFontTx/>
              <a:buNone/>
            </a:pPr>
            <a:r>
              <a:rPr kumimoji="1" lang="zh-CN" altLang="en-US" sz="2400" b="1" dirty="0">
                <a:latin typeface="Times New Roman" panose="02020603050405020304" pitchFamily="18" charset="0"/>
              </a:rPr>
              <a:t>比较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第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5、6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两组数据可知，在其他条件一定的情况下,降落伞在空中滞留的时间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与伞高度有关</a:t>
            </a:r>
            <a:r>
              <a:rPr kumimoji="1" lang="zh-CN" altLang="en-US" sz="2400" b="1" dirty="0">
                <a:latin typeface="Times New Roman" panose="02020603050405020304" pitchFamily="18" charset="0"/>
              </a:rPr>
              <a:t>，伞的高度越高,伞在空中滞留的时间越长。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569</Words>
  <PresentationFormat>全屏显示(16:9)</PresentationFormat>
  <Paragraphs>84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Times New Roman</vt:lpstr>
      <vt:lpstr>仿宋_GB2312</vt:lpstr>
      <vt:lpstr>Calibri</vt:lpstr>
      <vt:lpstr>黑体</vt:lpstr>
      <vt:lpstr>楷体_GB2312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