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9" r:id="rId1"/>
  </p:sldMasterIdLst>
  <p:notesMasterIdLst>
    <p:notesMasterId r:id="rId38"/>
  </p:notesMasterIdLst>
  <p:sldIdLst>
    <p:sldId id="277" r:id="rId2"/>
    <p:sldId id="258" r:id="rId3"/>
    <p:sldId id="259" r:id="rId4"/>
    <p:sldId id="261" r:id="rId5"/>
    <p:sldId id="759" r:id="rId6"/>
    <p:sldId id="771" r:id="rId7"/>
    <p:sldId id="746" r:id="rId8"/>
    <p:sldId id="1374" r:id="rId9"/>
    <p:sldId id="744" r:id="rId10"/>
    <p:sldId id="1375" r:id="rId11"/>
    <p:sldId id="1315" r:id="rId12"/>
    <p:sldId id="1316" r:id="rId13"/>
    <p:sldId id="760" r:id="rId14"/>
    <p:sldId id="745" r:id="rId15"/>
    <p:sldId id="761" r:id="rId16"/>
    <p:sldId id="762" r:id="rId17"/>
    <p:sldId id="763" r:id="rId18"/>
    <p:sldId id="765" r:id="rId19"/>
    <p:sldId id="766" r:id="rId20"/>
    <p:sldId id="767" r:id="rId21"/>
    <p:sldId id="768" r:id="rId22"/>
    <p:sldId id="764" r:id="rId23"/>
    <p:sldId id="1376" r:id="rId24"/>
    <p:sldId id="1308" r:id="rId25"/>
    <p:sldId id="769" r:id="rId26"/>
    <p:sldId id="770" r:id="rId27"/>
    <p:sldId id="1311" r:id="rId28"/>
    <p:sldId id="1305" r:id="rId29"/>
    <p:sldId id="1312" r:id="rId30"/>
    <p:sldId id="758" r:id="rId31"/>
    <p:sldId id="1317" r:id="rId32"/>
    <p:sldId id="1318" r:id="rId33"/>
    <p:sldId id="1319" r:id="rId34"/>
    <p:sldId id="642" r:id="rId35"/>
    <p:sldId id="1377" r:id="rId36"/>
    <p:sldId id="1378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14" y="72"/>
      </p:cViewPr>
      <p:guideLst>
        <p:guide orient="horz" pos="216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1001992" y="222673"/>
            <a:ext cx="2687691" cy="69762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51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2" y="222673"/>
            <a:ext cx="2687691" cy="69762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55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2" y="222673"/>
            <a:ext cx="2687691" cy="69762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135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1001992" y="222673"/>
            <a:ext cx="2687691" cy="69762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17" name="菱形 16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790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484766" y="356921"/>
            <a:ext cx="2165551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863600" y="1049025"/>
            <a:ext cx="11328400" cy="847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5348" y="260776"/>
            <a:ext cx="654473" cy="9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34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633413" y="318308"/>
            <a:ext cx="10802939" cy="633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3119443" y="1334820"/>
            <a:ext cx="5830887" cy="9985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4450705" y="1412777"/>
            <a:ext cx="3168352" cy="697627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algn="ctr"/>
            <a:r>
              <a:rPr lang="zh-CN" altLang="en-US" sz="3700" b="0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</p:spTree>
    <p:extLst>
      <p:ext uri="{BB962C8B-B14F-4D97-AF65-F5344CB8AC3E}">
        <p14:creationId xmlns:p14="http://schemas.microsoft.com/office/powerpoint/2010/main" val="117508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2" y="222673"/>
            <a:ext cx="2687691" cy="69762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33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77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1001988" y="222673"/>
            <a:ext cx="7561719" cy="692491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 了解望远镜的基本原理</a:t>
            </a:r>
          </a:p>
        </p:txBody>
      </p:sp>
    </p:spTree>
    <p:extLst>
      <p:ext uri="{BB962C8B-B14F-4D97-AF65-F5344CB8AC3E}">
        <p14:creationId xmlns:p14="http://schemas.microsoft.com/office/powerpoint/2010/main" val="347628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630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1001989" y="222673"/>
            <a:ext cx="6682488" cy="692491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知识点二  设置简易望远镜</a:t>
            </a:r>
            <a:r>
              <a:rPr lang="zh-CN" altLang="en-US" sz="37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078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676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1001989" y="222673"/>
            <a:ext cx="6438160" cy="69762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知识点三  制作及调试望远镜</a:t>
            </a:r>
          </a:p>
        </p:txBody>
      </p:sp>
    </p:spTree>
    <p:extLst>
      <p:ext uri="{BB962C8B-B14F-4D97-AF65-F5344CB8AC3E}">
        <p14:creationId xmlns:p14="http://schemas.microsoft.com/office/powerpoint/2010/main" val="177052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542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1001989" y="222673"/>
            <a:ext cx="5382043" cy="69762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知识点四  反思与拓展</a:t>
            </a:r>
          </a:p>
        </p:txBody>
      </p:sp>
    </p:spTree>
    <p:extLst>
      <p:ext uri="{BB962C8B-B14F-4D97-AF65-F5344CB8AC3E}">
        <p14:creationId xmlns:p14="http://schemas.microsoft.com/office/powerpoint/2010/main" val="244694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542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1001989" y="222673"/>
            <a:ext cx="5382043" cy="69762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知识点五  时间</a:t>
            </a:r>
            <a:r>
              <a:rPr lang="zh-CN" altLang="en-US" sz="3700" dirty="0">
                <a:latin typeface="黑体" panose="02010609060101010101" pitchFamily="49" charset="-122"/>
                <a:ea typeface="黑体" panose="02010609060101010101" pitchFamily="49" charset="-122"/>
              </a:rPr>
              <a:t>的测量 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941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521549" y="373382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403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1001989" y="222673"/>
            <a:ext cx="5382043" cy="69762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知识点六  误差</a:t>
            </a:r>
          </a:p>
        </p:txBody>
      </p:sp>
    </p:spTree>
    <p:extLst>
      <p:ext uri="{BB962C8B-B14F-4D97-AF65-F5344CB8AC3E}">
        <p14:creationId xmlns:p14="http://schemas.microsoft.com/office/powerpoint/2010/main" val="275433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03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94" y="260773"/>
            <a:ext cx="1711879" cy="69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8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4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宋体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宋体" pitchFamily="2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宋体" pitchFamily="2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宋体" pitchFamily="2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宋体" pitchFamily="2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宋体" pitchFamily="2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8.xml"/><Relationship Id="rId7" Type="http://schemas.openxmlformats.org/officeDocument/2006/relationships/image" Target="../media/image1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slideLayout" Target="../slideLayouts/slideLayout9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51.xml"/><Relationship Id="rId7" Type="http://schemas.openxmlformats.org/officeDocument/2006/relationships/image" Target="../media/image27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916701" y="1824335"/>
            <a:ext cx="9547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latin typeface="隶书" panose="02010509060101010101" pitchFamily="49" charset="-122"/>
                <a:ea typeface="隶书" panose="02010509060101010101" pitchFamily="49" charset="-122"/>
              </a:rPr>
              <a:t>第五章  透镜及其应用</a:t>
            </a:r>
          </a:p>
        </p:txBody>
      </p:sp>
      <p:sp>
        <p:nvSpPr>
          <p:cNvPr id="6" name="矩形 5"/>
          <p:cNvSpPr/>
          <p:nvPr/>
        </p:nvSpPr>
        <p:spPr>
          <a:xfrm>
            <a:off x="1281859" y="3429000"/>
            <a:ext cx="10365644" cy="119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5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5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节  跨学科实践：制作望远镜</a:t>
            </a:r>
            <a:endParaRPr lang="en-US" altLang="zh-CN" sz="5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43315" t="23465" r="15825" b="40717"/>
          <a:stretch>
            <a:fillRect/>
          </a:stretch>
        </p:blipFill>
        <p:spPr>
          <a:xfrm>
            <a:off x="1996166" y="1940670"/>
            <a:ext cx="2413923" cy="1588048"/>
          </a:xfrm>
          <a:prstGeom prst="rect">
            <a:avLst/>
          </a:prstGeom>
        </p:spPr>
      </p:pic>
      <p:sp>
        <p:nvSpPr>
          <p:cNvPr id="3" name="文本框 9"/>
          <p:cNvSpPr txBox="1">
            <a:spLocks noChangeArrowheads="1"/>
          </p:cNvSpPr>
          <p:nvPr/>
        </p:nvSpPr>
        <p:spPr bwMode="auto">
          <a:xfrm>
            <a:off x="4636770" y="1940670"/>
            <a:ext cx="7294392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A4B3DD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highlight>
                  <a:srgbClr val="FF0000"/>
                </a:highlight>
                <a:latin typeface="+mj-ea"/>
                <a:ea typeface="+mj-ea"/>
                <a:cs typeface="华文楷体" panose="02010600040101010101" charset="-122"/>
              </a:rPr>
              <a:t>[思考与讨论]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200" b="1" dirty="0">
                <a:solidFill>
                  <a:srgbClr val="000000"/>
                </a:solidFill>
                <a:latin typeface="+mj-ea"/>
                <a:ea typeface="+mj-ea"/>
                <a:cs typeface="华文楷体" panose="02010600040101010101" charset="-122"/>
                <a:sym typeface="+mn-ea"/>
              </a:rPr>
              <a:t>物镜和目镜分别对应凸透镜的哪种应用？分别起到怎样的效果？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22" y="2136921"/>
            <a:ext cx="750194" cy="5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>
            <p:custDataLst>
              <p:tags r:id="rId1"/>
            </p:custDataLst>
          </p:nvPr>
        </p:nvSpPr>
        <p:spPr>
          <a:xfrm>
            <a:off x="1184861" y="1895133"/>
            <a:ext cx="103117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sym typeface="+mn-lt"/>
              </a:rPr>
              <a:t> 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6" name="Rectangle 2"/>
          <p:cNvSpPr/>
          <p:nvPr>
            <p:custDataLst>
              <p:tags r:id="rId2"/>
            </p:custDataLst>
          </p:nvPr>
        </p:nvSpPr>
        <p:spPr>
          <a:xfrm>
            <a:off x="1311861" y="2022133"/>
            <a:ext cx="103117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sym typeface="+mn-lt"/>
              </a:rPr>
              <a:t> 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24046" y="3402623"/>
            <a:ext cx="5232523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sz="3600" b="1" dirty="0">
                <a:solidFill>
                  <a:srgbClr val="0070C0"/>
                </a:solidFill>
                <a:latin typeface="+mj-ea"/>
                <a:ea typeface="+mj-ea"/>
              </a:rPr>
              <a:t>物镜</a:t>
            </a:r>
            <a:r>
              <a:rPr lang="zh-CN" sz="2800" b="1" dirty="0">
                <a:latin typeface="+mj-ea"/>
                <a:ea typeface="+mj-ea"/>
              </a:rPr>
              <a:t>的作用（相当于</a:t>
            </a:r>
            <a:r>
              <a:rPr lang="zh-CN" sz="3200" b="1" dirty="0">
                <a:solidFill>
                  <a:srgbClr val="FF3300"/>
                </a:solidFill>
                <a:latin typeface="+mj-ea"/>
                <a:ea typeface="+mj-ea"/>
              </a:rPr>
              <a:t>照相机</a:t>
            </a:r>
            <a:r>
              <a:rPr lang="zh-CN" sz="2800" b="1" dirty="0">
                <a:latin typeface="+mj-ea"/>
                <a:ea typeface="+mj-ea"/>
              </a:rPr>
              <a:t>）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47446" y="1384911"/>
            <a:ext cx="5232523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sz="3600" b="1" dirty="0">
                <a:solidFill>
                  <a:srgbClr val="0070C0"/>
                </a:solidFill>
                <a:latin typeface="+mj-ea"/>
                <a:ea typeface="+mj-ea"/>
              </a:rPr>
              <a:t>目镜</a:t>
            </a:r>
            <a:r>
              <a:rPr lang="zh-CN" sz="2800" b="1" dirty="0">
                <a:latin typeface="+mj-ea"/>
                <a:ea typeface="+mj-ea"/>
              </a:rPr>
              <a:t>的作用（相当于</a:t>
            </a:r>
            <a:r>
              <a:rPr lang="zh-CN" sz="3200" b="1" dirty="0">
                <a:solidFill>
                  <a:srgbClr val="FF3300"/>
                </a:solidFill>
                <a:latin typeface="+mj-ea"/>
                <a:ea typeface="+mj-ea"/>
              </a:rPr>
              <a:t>放大镜</a:t>
            </a:r>
            <a:r>
              <a:rPr lang="zh-CN" sz="2800" b="1" dirty="0">
                <a:latin typeface="+mj-ea"/>
                <a:ea typeface="+mj-ea"/>
              </a:rPr>
              <a:t>）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976446" y="4164623"/>
            <a:ext cx="4489450" cy="1141413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Dot"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2800" b="1">
                <a:latin typeface="+mj-ea"/>
                <a:ea typeface="+mj-ea"/>
              </a:rPr>
              <a:t>    </a:t>
            </a:r>
            <a:r>
              <a:rPr lang="zh-CN" sz="2800" b="1">
                <a:latin typeface="+mj-ea"/>
                <a:ea typeface="+mj-ea"/>
              </a:rPr>
              <a:t>使被观察的物体成一个</a:t>
            </a:r>
          </a:p>
          <a:p>
            <a:pPr>
              <a:spcBef>
                <a:spcPct val="20000"/>
              </a:spcBef>
            </a:pPr>
            <a:r>
              <a:rPr lang="zh-CN" sz="3200" b="1">
                <a:solidFill>
                  <a:srgbClr val="FF3300"/>
                </a:solidFill>
                <a:latin typeface="+mj-ea"/>
                <a:ea typeface="+mj-ea"/>
              </a:rPr>
              <a:t>倒立</a:t>
            </a:r>
            <a:r>
              <a:rPr lang="zh-CN" sz="3200" b="1">
                <a:latin typeface="+mj-ea"/>
                <a:ea typeface="+mj-ea"/>
              </a:rPr>
              <a:t>、</a:t>
            </a:r>
            <a:r>
              <a:rPr lang="zh-CN" sz="3200" b="1">
                <a:solidFill>
                  <a:srgbClr val="FF3300"/>
                </a:solidFill>
                <a:latin typeface="+mj-ea"/>
                <a:ea typeface="+mj-ea"/>
              </a:rPr>
              <a:t>缩小</a:t>
            </a:r>
            <a:r>
              <a:rPr lang="zh-CN" sz="3200" b="1">
                <a:latin typeface="+mj-ea"/>
                <a:ea typeface="+mj-ea"/>
              </a:rPr>
              <a:t>、</a:t>
            </a:r>
            <a:r>
              <a:rPr lang="zh-CN" sz="3200" b="1">
                <a:solidFill>
                  <a:srgbClr val="FF3300"/>
                </a:solidFill>
                <a:latin typeface="+mj-ea"/>
                <a:ea typeface="+mj-ea"/>
              </a:rPr>
              <a:t>实像</a:t>
            </a:r>
            <a:r>
              <a:rPr lang="zh-CN" sz="2800" b="1">
                <a:latin typeface="+mj-ea"/>
                <a:ea typeface="+mj-ea"/>
              </a:rPr>
              <a:t>。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776046" y="2107223"/>
            <a:ext cx="4845050" cy="1141413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Dot"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2800" b="1">
                <a:latin typeface="+mj-ea"/>
                <a:ea typeface="+mj-ea"/>
              </a:rPr>
              <a:t>    </a:t>
            </a:r>
            <a:r>
              <a:rPr lang="zh-CN" sz="2800" b="1">
                <a:latin typeface="+mj-ea"/>
                <a:ea typeface="+mj-ea"/>
              </a:rPr>
              <a:t>把物镜成的实像，再一次</a:t>
            </a:r>
          </a:p>
          <a:p>
            <a:pPr>
              <a:spcBef>
                <a:spcPct val="20000"/>
              </a:spcBef>
            </a:pPr>
            <a:r>
              <a:rPr lang="zh-CN" sz="3200" b="1">
                <a:solidFill>
                  <a:srgbClr val="FF3300"/>
                </a:solidFill>
                <a:latin typeface="+mj-ea"/>
                <a:ea typeface="+mj-ea"/>
              </a:rPr>
              <a:t>放大</a:t>
            </a:r>
            <a:r>
              <a:rPr lang="zh-CN" sz="2800" b="1">
                <a:latin typeface="+mj-ea"/>
                <a:ea typeface="+mj-ea"/>
              </a:rPr>
              <a:t>成</a:t>
            </a:r>
            <a:r>
              <a:rPr lang="zh-CN" sz="3200" b="1">
                <a:solidFill>
                  <a:srgbClr val="FF3300"/>
                </a:solidFill>
                <a:latin typeface="+mj-ea"/>
                <a:ea typeface="+mj-ea"/>
              </a:rPr>
              <a:t>虚像</a:t>
            </a:r>
            <a:r>
              <a:rPr lang="zh-CN" sz="2800" b="1">
                <a:latin typeface="+mj-ea"/>
                <a:ea typeface="+mj-ea"/>
              </a:rPr>
              <a:t>。</a:t>
            </a:r>
          </a:p>
        </p:txBody>
      </p:sp>
      <p:pic>
        <p:nvPicPr>
          <p:cNvPr id="14" name="Picture 7" descr="望远镜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04" t="12019" r="1802"/>
          <a:stretch>
            <a:fillRect/>
          </a:stretch>
        </p:blipFill>
        <p:spPr bwMode="auto">
          <a:xfrm>
            <a:off x="1014046" y="3174023"/>
            <a:ext cx="39624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  <p:bldP spid="11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望远镜光路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092" b="5882"/>
          <a:stretch>
            <a:fillRect/>
          </a:stretch>
        </p:blipFill>
        <p:spPr bwMode="auto">
          <a:xfrm>
            <a:off x="2015556" y="1923577"/>
            <a:ext cx="81057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6816136" y="3752373"/>
            <a:ext cx="228594" cy="60958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vert="eaVert" wrap="none" anchor="ctr"/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4530196" y="4361957"/>
            <a:ext cx="3276598" cy="1219168"/>
          </a:xfrm>
          <a:prstGeom prst="line">
            <a:avLst/>
          </a:prstGeom>
          <a:noFill/>
          <a:ln w="38100">
            <a:solidFill>
              <a:srgbClr val="FF3300"/>
            </a:solidFill>
            <a:prstDash val="lgDash"/>
            <a:round/>
          </a:ln>
        </p:spPr>
        <p:txBody>
          <a:bodyPr/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4453998" y="4514353"/>
            <a:ext cx="3733786" cy="1066772"/>
          </a:xfrm>
          <a:prstGeom prst="line">
            <a:avLst/>
          </a:prstGeom>
          <a:noFill/>
          <a:ln w="28575">
            <a:solidFill>
              <a:srgbClr val="FF3300"/>
            </a:solidFill>
            <a:prstDash val="lgDash"/>
            <a:round/>
          </a:ln>
        </p:spPr>
        <p:txBody>
          <a:bodyPr/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4301556" y="2533177"/>
            <a:ext cx="457200" cy="3038475"/>
          </a:xfrm>
          <a:prstGeom prst="downArrow">
            <a:avLst>
              <a:gd name="adj1" fmla="val 43046"/>
              <a:gd name="adj2" fmla="val 261864"/>
            </a:avLst>
          </a:prstGeom>
          <a:noFill/>
          <a:ln w="38100">
            <a:solidFill>
              <a:srgbClr val="FF00FF"/>
            </a:solidFill>
            <a:prstDash val="lgDash"/>
            <a:miter lim="800000"/>
          </a:ln>
        </p:spPr>
        <p:txBody>
          <a:bodyPr vert="eaVert" wrap="none" anchor="ctr"/>
          <a:lstStyle/>
          <a:p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15" name="Group 7"/>
          <p:cNvGrpSpPr/>
          <p:nvPr/>
        </p:nvGrpSpPr>
        <p:grpSpPr>
          <a:xfrm rot="-430439">
            <a:off x="1863156" y="2866552"/>
            <a:ext cx="2362200" cy="276225"/>
            <a:chOff x="0" y="0"/>
            <a:chExt cx="1488" cy="174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0" y="30"/>
              <a:ext cx="1488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grpSp>
          <p:nvGrpSpPr>
            <p:cNvPr id="17" name="Group 9"/>
            <p:cNvGrpSpPr/>
            <p:nvPr/>
          </p:nvGrpSpPr>
          <p:grpSpPr>
            <a:xfrm>
              <a:off x="384" y="0"/>
              <a:ext cx="240" cy="144"/>
              <a:chOff x="0" y="0"/>
              <a:chExt cx="240" cy="144"/>
            </a:xfrm>
          </p:grpSpPr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48" y="0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9" name="Line 11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0" name="Group 12"/>
          <p:cNvGrpSpPr/>
          <p:nvPr/>
        </p:nvGrpSpPr>
        <p:grpSpPr>
          <a:xfrm rot="407582">
            <a:off x="4134614" y="3199287"/>
            <a:ext cx="3611315" cy="1334766"/>
            <a:chOff x="0" y="0"/>
            <a:chExt cx="2064" cy="768"/>
          </a:xfrm>
        </p:grpSpPr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0" y="0"/>
              <a:ext cx="2064" cy="76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grpSp>
          <p:nvGrpSpPr>
            <p:cNvPr id="22" name="Group 14"/>
            <p:cNvGrpSpPr/>
            <p:nvPr/>
          </p:nvGrpSpPr>
          <p:grpSpPr>
            <a:xfrm rot="684879">
              <a:off x="516" y="159"/>
              <a:ext cx="240" cy="144"/>
              <a:chOff x="0" y="0"/>
              <a:chExt cx="240" cy="144"/>
            </a:xfrm>
          </p:grpSpPr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48" y="0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24" name="Line 1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5" name="Group 17"/>
          <p:cNvGrpSpPr/>
          <p:nvPr/>
        </p:nvGrpSpPr>
        <p:grpSpPr>
          <a:xfrm rot="21433544">
            <a:off x="7668039" y="4361302"/>
            <a:ext cx="1114425" cy="276225"/>
            <a:chOff x="0" y="0"/>
            <a:chExt cx="702" cy="174"/>
          </a:xfrm>
        </p:grpSpPr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0" y="0"/>
              <a:ext cx="702" cy="17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grpSp>
          <p:nvGrpSpPr>
            <p:cNvPr id="27" name="Group 19"/>
            <p:cNvGrpSpPr/>
            <p:nvPr/>
          </p:nvGrpSpPr>
          <p:grpSpPr>
            <a:xfrm rot="-1418487">
              <a:off x="240" y="9"/>
              <a:ext cx="240" cy="144"/>
              <a:chOff x="0" y="0"/>
              <a:chExt cx="240" cy="144"/>
            </a:xfrm>
          </p:grpSpPr>
          <p:sp>
            <p:nvSpPr>
              <p:cNvPr id="28" name="Line 20"/>
              <p:cNvSpPr>
                <a:spLocks noChangeShapeType="1"/>
              </p:cNvSpPr>
              <p:nvPr/>
            </p:nvSpPr>
            <p:spPr bwMode="auto">
              <a:xfrm>
                <a:off x="48" y="0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29" name="Line 21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30" name="Group 22"/>
          <p:cNvGrpSpPr/>
          <p:nvPr/>
        </p:nvGrpSpPr>
        <p:grpSpPr>
          <a:xfrm rot="165658">
            <a:off x="1971106" y="3076102"/>
            <a:ext cx="2286000" cy="609600"/>
            <a:chOff x="0" y="0"/>
            <a:chExt cx="1536" cy="210"/>
          </a:xfrm>
        </p:grpSpPr>
        <p:sp>
          <p:nvSpPr>
            <p:cNvPr id="31" name="Line 23"/>
            <p:cNvSpPr>
              <a:spLocks noChangeShapeType="1"/>
            </p:cNvSpPr>
            <p:nvPr/>
          </p:nvSpPr>
          <p:spPr bwMode="auto">
            <a:xfrm>
              <a:off x="0" y="59"/>
              <a:ext cx="1536" cy="15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grpSp>
          <p:nvGrpSpPr>
            <p:cNvPr id="32" name="Group 24"/>
            <p:cNvGrpSpPr/>
            <p:nvPr/>
          </p:nvGrpSpPr>
          <p:grpSpPr>
            <a:xfrm>
              <a:off x="144" y="0"/>
              <a:ext cx="240" cy="144"/>
              <a:chOff x="0" y="0"/>
              <a:chExt cx="240" cy="144"/>
            </a:xfrm>
          </p:grpSpPr>
          <p:sp>
            <p:nvSpPr>
              <p:cNvPr id="33" name="Line 25"/>
              <p:cNvSpPr>
                <a:spLocks noChangeShapeType="1"/>
              </p:cNvSpPr>
              <p:nvPr/>
            </p:nvSpPr>
            <p:spPr bwMode="auto">
              <a:xfrm>
                <a:off x="48" y="0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34" name="Line 2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35" name="Group 27"/>
          <p:cNvGrpSpPr/>
          <p:nvPr/>
        </p:nvGrpSpPr>
        <p:grpSpPr>
          <a:xfrm rot="270708">
            <a:off x="4148787" y="3837933"/>
            <a:ext cx="3438277" cy="533400"/>
            <a:chOff x="0" y="0"/>
            <a:chExt cx="1968" cy="240"/>
          </a:xfrm>
        </p:grpSpPr>
        <p:sp>
          <p:nvSpPr>
            <p:cNvPr id="36" name="Line 28"/>
            <p:cNvSpPr>
              <a:spLocks noChangeShapeType="1"/>
            </p:cNvSpPr>
            <p:nvPr/>
          </p:nvSpPr>
          <p:spPr bwMode="auto">
            <a:xfrm>
              <a:off x="0" y="7"/>
              <a:ext cx="1968" cy="23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grpSp>
          <p:nvGrpSpPr>
            <p:cNvPr id="37" name="Group 29"/>
            <p:cNvGrpSpPr/>
            <p:nvPr/>
          </p:nvGrpSpPr>
          <p:grpSpPr>
            <a:xfrm>
              <a:off x="480" y="0"/>
              <a:ext cx="240" cy="144"/>
              <a:chOff x="0" y="0"/>
              <a:chExt cx="240" cy="144"/>
            </a:xfrm>
          </p:grpSpPr>
          <p:sp>
            <p:nvSpPr>
              <p:cNvPr id="38" name="Line 30"/>
              <p:cNvSpPr>
                <a:spLocks noChangeShapeType="1"/>
              </p:cNvSpPr>
              <p:nvPr/>
            </p:nvSpPr>
            <p:spPr bwMode="auto">
              <a:xfrm>
                <a:off x="48" y="0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39" name="Line 31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</p:grp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3463356" y="1771177"/>
            <a:ext cx="13716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sz="3200" b="1">
                <a:latin typeface="+mj-ea"/>
                <a:ea typeface="+mj-ea"/>
              </a:rPr>
              <a:t>物镜</a:t>
            </a:r>
          </a:p>
        </p:txBody>
      </p: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7120956" y="1847377"/>
            <a:ext cx="11430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sz="3200" b="1">
                <a:latin typeface="+mj-ea"/>
                <a:ea typeface="+mj-ea"/>
              </a:rPr>
              <a:t>目镜</a:t>
            </a:r>
          </a:p>
        </p:txBody>
      </p:sp>
      <p:sp>
        <p:nvSpPr>
          <p:cNvPr id="42" name="Text Box 34"/>
          <p:cNvSpPr txBox="1">
            <a:spLocks noChangeArrowheads="1"/>
          </p:cNvSpPr>
          <p:nvPr/>
        </p:nvSpPr>
        <p:spPr bwMode="auto">
          <a:xfrm>
            <a:off x="6480339" y="5052489"/>
            <a:ext cx="4479925" cy="52863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sz="2800" b="1">
                <a:solidFill>
                  <a:srgbClr val="3333FF"/>
                </a:solidFill>
                <a:latin typeface="+mj-ea"/>
                <a:ea typeface="+mj-ea"/>
              </a:rPr>
              <a:t>第一次：倒立、缩小、实像</a:t>
            </a:r>
          </a:p>
        </p:txBody>
      </p:sp>
      <p:sp>
        <p:nvSpPr>
          <p:cNvPr id="44" name="Rectangle 36"/>
          <p:cNvSpPr>
            <a:spLocks noChangeArrowheads="1"/>
          </p:cNvSpPr>
          <p:nvPr/>
        </p:nvSpPr>
        <p:spPr bwMode="auto">
          <a:xfrm>
            <a:off x="3844333" y="1206027"/>
            <a:ext cx="61722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zh-CN" sz="3600" b="1" dirty="0">
                <a:solidFill>
                  <a:srgbClr val="FF0000"/>
                </a:solidFill>
                <a:latin typeface="+mj-ea"/>
                <a:ea typeface="+mj-ea"/>
              </a:rPr>
              <a:t>望远镜的光路图</a:t>
            </a:r>
          </a:p>
        </p:txBody>
      </p:sp>
      <p:grpSp>
        <p:nvGrpSpPr>
          <p:cNvPr id="45" name="Group 37"/>
          <p:cNvGrpSpPr/>
          <p:nvPr/>
        </p:nvGrpSpPr>
        <p:grpSpPr>
          <a:xfrm rot="21184440">
            <a:off x="7743101" y="4047151"/>
            <a:ext cx="1114425" cy="276225"/>
            <a:chOff x="0" y="0"/>
            <a:chExt cx="702" cy="174"/>
          </a:xfrm>
        </p:grpSpPr>
        <p:sp>
          <p:nvSpPr>
            <p:cNvPr id="46" name="Line 38"/>
            <p:cNvSpPr>
              <a:spLocks noChangeShapeType="1"/>
            </p:cNvSpPr>
            <p:nvPr/>
          </p:nvSpPr>
          <p:spPr bwMode="auto">
            <a:xfrm flipV="1">
              <a:off x="0" y="0"/>
              <a:ext cx="702" cy="17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grpSp>
          <p:nvGrpSpPr>
            <p:cNvPr id="47" name="Group 39"/>
            <p:cNvGrpSpPr/>
            <p:nvPr/>
          </p:nvGrpSpPr>
          <p:grpSpPr>
            <a:xfrm rot="-1418487">
              <a:off x="240" y="9"/>
              <a:ext cx="240" cy="144"/>
              <a:chOff x="0" y="0"/>
              <a:chExt cx="240" cy="144"/>
            </a:xfrm>
          </p:grpSpPr>
          <p:sp>
            <p:nvSpPr>
              <p:cNvPr id="48" name="Line 40"/>
              <p:cNvSpPr>
                <a:spLocks noChangeShapeType="1"/>
              </p:cNvSpPr>
              <p:nvPr/>
            </p:nvSpPr>
            <p:spPr bwMode="auto">
              <a:xfrm>
                <a:off x="48" y="0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49" name="Line 41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3387156" y="5704270"/>
            <a:ext cx="5715000" cy="528638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txBody>
          <a:bodyPr>
            <a:spAutoFit/>
          </a:bodyPr>
          <a:lstStyle/>
          <a:p>
            <a:r>
              <a:rPr lang="zh-CN" sz="2800" b="1">
                <a:solidFill>
                  <a:srgbClr val="FF00FF"/>
                </a:solidFill>
                <a:latin typeface="+mj-ea"/>
                <a:ea typeface="+mj-ea"/>
              </a:rPr>
              <a:t>第二次：“正立”、放大、虚像</a:t>
            </a:r>
          </a:p>
        </p:txBody>
      </p:sp>
      <p:sp>
        <p:nvSpPr>
          <p:cNvPr id="51" name="AutoShape 43"/>
          <p:cNvSpPr>
            <a:spLocks noChangeArrowheads="1"/>
          </p:cNvSpPr>
          <p:nvPr/>
        </p:nvSpPr>
        <p:spPr bwMode="auto">
          <a:xfrm flipH="1" flipV="1">
            <a:off x="1634672" y="2990393"/>
            <a:ext cx="381000" cy="76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vert="eaVert" wrap="none" anchor="ctr"/>
          <a:lstStyle/>
          <a:p>
            <a:endParaRPr lang="zh-CN" altLang="en-US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40" grpId="0"/>
      <p:bldP spid="41" grpId="0"/>
      <p:bldP spid="42" grpId="0" animBg="1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>
            <p:custDataLst>
              <p:tags r:id="rId1"/>
            </p:custDataLst>
          </p:nvPr>
        </p:nvSpPr>
        <p:spPr>
          <a:xfrm>
            <a:off x="551815" y="1921510"/>
            <a:ext cx="103117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sym typeface="+mn-lt"/>
              </a:rPr>
              <a:t> 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sym typeface="+mn-lt"/>
            </a:endParaRPr>
          </a:p>
        </p:txBody>
      </p:sp>
      <p:sp>
        <p:nvSpPr>
          <p:cNvPr id="6" name="Rectangle 2"/>
          <p:cNvSpPr/>
          <p:nvPr>
            <p:custDataLst>
              <p:tags r:id="rId2"/>
            </p:custDataLst>
          </p:nvPr>
        </p:nvSpPr>
        <p:spPr>
          <a:xfrm>
            <a:off x="678815" y="2048510"/>
            <a:ext cx="103117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sym typeface="+mn-lt"/>
              </a:rPr>
              <a:t> 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楷体" pitchFamily="49" charset="-122"/>
              <a:ea typeface="楷体" pitchFamily="49" charset="-122"/>
              <a:sym typeface="+mn-lt"/>
            </a:endParaRPr>
          </a:p>
        </p:txBody>
      </p:sp>
      <p:sp>
        <p:nvSpPr>
          <p:cNvPr id="7" name="文本框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0405" y="1198880"/>
            <a:ext cx="10451465" cy="721995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     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人眼使用望远镜看到的像比人眼看到物体大还是小？</a:t>
            </a:r>
            <a:endParaRPr lang="zh-CN" altLang="en-US" sz="3200" b="1" dirty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华文楷体" panose="0201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640" y="2048510"/>
            <a:ext cx="2663003" cy="36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10" y="2048510"/>
            <a:ext cx="2701055" cy="3600000"/>
          </a:xfrm>
          <a:prstGeom prst="rect">
            <a:avLst/>
          </a:prstGeom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981759" y="5775374"/>
            <a:ext cx="10451465" cy="721995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为什么使用望远镜观察物体时，感觉物体被放大了呢？</a:t>
            </a:r>
            <a:endParaRPr lang="zh-CN" altLang="en-US" sz="3200" b="1" dirty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1183107" y="5268364"/>
            <a:ext cx="10792016" cy="1267036"/>
          </a:xfrm>
          <a:prstGeom prst="rect">
            <a:avLst/>
          </a:prstGeom>
          <a:noFill/>
          <a:ln w="28575" cmpd="sng">
            <a:solidFill>
              <a:srgbClr val="4472C4"/>
            </a:solidFill>
            <a:prstDash val="solid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457200" algn="l" fontAlgn="auto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3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人看物体经望远镜所成的像的视角比直接看物体时的视角大，所以感觉物体被放大了。</a:t>
            </a:r>
            <a:endParaRPr lang="zh-CN" altLang="en-US" sz="3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1261" y="3126740"/>
            <a:ext cx="2675890" cy="220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ree"/>
          <p:cNvSpPr>
            <a:spLocks noEditPoints="1"/>
          </p:cNvSpPr>
          <p:nvPr/>
        </p:nvSpPr>
        <p:spPr>
          <a:xfrm>
            <a:off x="3681341" y="3633419"/>
            <a:ext cx="440690" cy="1193800"/>
          </a:xfrm>
          <a:custGeom>
            <a:avLst/>
            <a:gdLst>
              <a:gd name="A1" fmla="val 18900"/>
              <a:gd name="G0" fmla="+- 0 0 0"/>
              <a:gd name="G1" fmla="*/ A1 1 3"/>
              <a:gd name="G2" fmla="*/ A1 2 3"/>
              <a:gd name="G3" fmla="+- A1 0 0"/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10800" y="0"/>
              </a:cxn>
              <a:cxn ang="11796480">
                <a:pos x="6171" y="G1"/>
              </a:cxn>
              <a:cxn ang="11796480">
                <a:pos x="3086" y="G2"/>
              </a:cxn>
              <a:cxn ang="11796480">
                <a:pos x="0" y="G3"/>
              </a:cxn>
              <a:cxn ang="0">
                <a:pos x="15429" y="G1"/>
              </a:cxn>
              <a:cxn ang="0">
                <a:pos x="18514" y="G2"/>
              </a:cxn>
              <a:cxn ang="0">
                <a:pos x="21600" y="G3"/>
              </a:cxn>
            </a:cxnLst>
            <a:rect l="txL" t="txT" r="txR" b="txB"/>
            <a:pathLst>
              <a:path w="21600" h="21600">
                <a:moveTo>
                  <a:pt x="0" y="G3"/>
                </a:moveTo>
                <a:lnTo>
                  <a:pt x="9257" y="G3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G3"/>
                </a:lnTo>
                <a:lnTo>
                  <a:pt x="21600" y="G3"/>
                </a:lnTo>
                <a:lnTo>
                  <a:pt x="12343" y="G2"/>
                </a:lnTo>
                <a:lnTo>
                  <a:pt x="18514" y="G2"/>
                </a:lnTo>
                <a:lnTo>
                  <a:pt x="12343" y="G1"/>
                </a:lnTo>
                <a:lnTo>
                  <a:pt x="15429" y="G1"/>
                </a:lnTo>
                <a:lnTo>
                  <a:pt x="10800" y="0"/>
                </a:lnTo>
                <a:lnTo>
                  <a:pt x="6171" y="G1"/>
                </a:lnTo>
                <a:lnTo>
                  <a:pt x="9257" y="G1"/>
                </a:lnTo>
                <a:lnTo>
                  <a:pt x="3086" y="G2"/>
                </a:lnTo>
                <a:lnTo>
                  <a:pt x="9257" y="G2"/>
                </a:lnTo>
                <a:close/>
              </a:path>
            </a:pathLst>
          </a:custGeom>
          <a:solidFill>
            <a:srgbClr val="0080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5" name="直接连接符 14"/>
          <p:cNvSpPr/>
          <p:nvPr/>
        </p:nvSpPr>
        <p:spPr>
          <a:xfrm flipV="1">
            <a:off x="3915656" y="4260799"/>
            <a:ext cx="3337560" cy="56578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grpSp>
        <p:nvGrpSpPr>
          <p:cNvPr id="16" name="组合 15"/>
          <p:cNvGrpSpPr/>
          <p:nvPr/>
        </p:nvGrpSpPr>
        <p:grpSpPr>
          <a:xfrm>
            <a:off x="3915656" y="3624580"/>
            <a:ext cx="3336925" cy="817847"/>
            <a:chOff x="9898" y="5404"/>
            <a:chExt cx="7700" cy="1913"/>
          </a:xfrm>
        </p:grpSpPr>
        <p:sp>
          <p:nvSpPr>
            <p:cNvPr id="17" name="直接连接符 16"/>
            <p:cNvSpPr/>
            <p:nvPr>
              <p:custDataLst>
                <p:tags r:id="rId2"/>
              </p:custDataLst>
            </p:nvPr>
          </p:nvSpPr>
          <p:spPr>
            <a:xfrm>
              <a:off x="9898" y="5404"/>
              <a:ext cx="7700" cy="1466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" name="任意多边形 7"/>
            <p:cNvSpPr/>
            <p:nvPr>
              <p:custDataLst>
                <p:tags r:id="rId3"/>
              </p:custDataLst>
            </p:nvPr>
          </p:nvSpPr>
          <p:spPr>
            <a:xfrm rot="21501808" flipH="1">
              <a:off x="14204" y="6332"/>
              <a:ext cx="295" cy="985"/>
            </a:xfrm>
            <a:custGeom>
              <a:avLst/>
              <a:gdLst>
                <a:gd name="txL" fmla="*/ 0 w 21600"/>
                <a:gd name="txT" fmla="*/ 0 h 42134"/>
                <a:gd name="txR" fmla="*/ 21600 w 21600"/>
                <a:gd name="txB" fmla="*/ 42134 h 42134"/>
              </a:gdLst>
              <a:ahLst/>
              <a:cxnLst>
                <a:cxn ang="270">
                  <a:pos x="4402" y="0"/>
                </a:cxn>
                <a:cxn ang="90">
                  <a:pos x="5110" y="42133"/>
                </a:cxn>
                <a:cxn ang="180">
                  <a:pos x="0" y="21147"/>
                </a:cxn>
              </a:cxnLst>
              <a:rect l="txL" t="txT" r="txR" b="txB"/>
              <a:pathLst>
                <a:path w="21600" h="42134" fill="none">
                  <a:moveTo>
                    <a:pt x="4402" y="0"/>
                  </a:moveTo>
                  <a:arcTo wR="21600" hR="21600" stAng="-4694467" swAng="9273370"/>
                </a:path>
                <a:path w="21600" h="42134" stroke="0">
                  <a:moveTo>
                    <a:pt x="4402" y="0"/>
                  </a:moveTo>
                  <a:arcTo wR="21600" hR="21600" stAng="-4694467" swAng="9273370"/>
                  <a:lnTo>
                    <a:pt x="0" y="21147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4"/>
              </p:custDataLst>
            </p:nvPr>
          </p:nvSpPr>
          <p:spPr>
            <a:xfrm>
              <a:off x="12070" y="5997"/>
              <a:ext cx="927" cy="69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altLang="zh-CN" sz="3200">
                  <a:solidFill>
                    <a:srgbClr val="FF0000"/>
                  </a:solidFill>
                  <a:latin typeface="Symbol" panose="05050102010706020507" pitchFamily="2" charset="2"/>
                </a:rPr>
                <a:t>2</a:t>
              </a: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0835" y="1250104"/>
            <a:ext cx="2675890" cy="220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直接连接符 20"/>
          <p:cNvSpPr/>
          <p:nvPr/>
        </p:nvSpPr>
        <p:spPr>
          <a:xfrm>
            <a:off x="670560" y="1250104"/>
            <a:ext cx="8951595" cy="1107440"/>
          </a:xfrm>
          <a:prstGeom prst="line">
            <a:avLst/>
          </a:prstGeom>
          <a:ln w="28575" cap="flat" cmpd="sng">
            <a:solidFill>
              <a:srgbClr val="0066CC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2" name="任意多边形 21"/>
          <p:cNvSpPr/>
          <p:nvPr/>
        </p:nvSpPr>
        <p:spPr>
          <a:xfrm rot="21501808" flipH="1">
            <a:off x="7943850" y="2201334"/>
            <a:ext cx="139700" cy="351790"/>
          </a:xfrm>
          <a:custGeom>
            <a:avLst/>
            <a:gdLst>
              <a:gd name="txL" fmla="*/ 0 w 21600"/>
              <a:gd name="txT" fmla="*/ 0 h 42134"/>
              <a:gd name="txR" fmla="*/ 21600 w 21600"/>
              <a:gd name="txB" fmla="*/ 42134 h 42134"/>
            </a:gdLst>
            <a:ahLst/>
            <a:cxnLst>
              <a:cxn ang="270">
                <a:pos x="4402" y="0"/>
              </a:cxn>
              <a:cxn ang="90">
                <a:pos x="5110" y="42133"/>
              </a:cxn>
              <a:cxn ang="180">
                <a:pos x="0" y="21147"/>
              </a:cxn>
            </a:cxnLst>
            <a:rect l="txL" t="txT" r="txR" b="txB"/>
            <a:pathLst>
              <a:path w="21600" h="42134" fill="none">
                <a:moveTo>
                  <a:pt x="4402" y="0"/>
                </a:moveTo>
                <a:arcTo wR="21600" hR="21600" stAng="-4694467" swAng="9273370"/>
              </a:path>
              <a:path w="21600" h="42134" stroke="0">
                <a:moveTo>
                  <a:pt x="4402" y="0"/>
                </a:moveTo>
                <a:arcTo wR="21600" hR="21600" stAng="-4694467" swAng="9273370"/>
                <a:lnTo>
                  <a:pt x="0" y="211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960235" y="2124499"/>
            <a:ext cx="588645" cy="44069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noAutofit/>
          </a:bodyPr>
          <a:lstStyle/>
          <a:p>
            <a:pPr algn="ctr"/>
            <a:r>
              <a:rPr lang="en-US" altLang="zh-CN" sz="3200">
                <a:solidFill>
                  <a:srgbClr val="0066CC"/>
                </a:solidFill>
                <a:latin typeface="Symbol" panose="05050102010706020507" pitchFamily="2" charset="2"/>
              </a:rPr>
              <a:t>1</a:t>
            </a:r>
          </a:p>
        </p:txBody>
      </p:sp>
      <p:sp>
        <p:nvSpPr>
          <p:cNvPr id="24" name="Tree"/>
          <p:cNvSpPr>
            <a:spLocks noEditPoints="1"/>
          </p:cNvSpPr>
          <p:nvPr/>
        </p:nvSpPr>
        <p:spPr>
          <a:xfrm>
            <a:off x="200660" y="1250104"/>
            <a:ext cx="895985" cy="2098040"/>
          </a:xfrm>
          <a:custGeom>
            <a:avLst/>
            <a:gdLst>
              <a:gd name="A1" fmla="val 18900"/>
              <a:gd name="G0" fmla="+- 0 0 0"/>
              <a:gd name="G1" fmla="*/ A1 1 3"/>
              <a:gd name="G2" fmla="*/ A1 2 3"/>
              <a:gd name="G3" fmla="+- A1 0 0"/>
              <a:gd name="txL" fmla="*/ 761 w 21600"/>
              <a:gd name="txT" fmla="*/ 22454 h 21600"/>
              <a:gd name="txR" fmla="*/ 21069 w 21600"/>
              <a:gd name="txB" fmla="*/ 28282 h 21600"/>
            </a:gdLst>
            <a:ahLst/>
            <a:cxnLst>
              <a:cxn ang="17694720">
                <a:pos x="10800" y="0"/>
              </a:cxn>
              <a:cxn ang="11796480">
                <a:pos x="6171" y="G1"/>
              </a:cxn>
              <a:cxn ang="11796480">
                <a:pos x="3086" y="G2"/>
              </a:cxn>
              <a:cxn ang="11796480">
                <a:pos x="0" y="G3"/>
              </a:cxn>
              <a:cxn ang="0">
                <a:pos x="15429" y="G1"/>
              </a:cxn>
              <a:cxn ang="0">
                <a:pos x="18514" y="G2"/>
              </a:cxn>
              <a:cxn ang="0">
                <a:pos x="21600" y="G3"/>
              </a:cxn>
            </a:cxnLst>
            <a:rect l="txL" t="txT" r="txR" b="txB"/>
            <a:pathLst>
              <a:path w="21600" h="21600">
                <a:moveTo>
                  <a:pt x="0" y="G3"/>
                </a:moveTo>
                <a:lnTo>
                  <a:pt x="9257" y="G3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G3"/>
                </a:lnTo>
                <a:lnTo>
                  <a:pt x="21600" y="G3"/>
                </a:lnTo>
                <a:lnTo>
                  <a:pt x="12343" y="G2"/>
                </a:lnTo>
                <a:lnTo>
                  <a:pt x="18514" y="G2"/>
                </a:lnTo>
                <a:lnTo>
                  <a:pt x="12343" y="G1"/>
                </a:lnTo>
                <a:lnTo>
                  <a:pt x="15429" y="G1"/>
                </a:lnTo>
                <a:lnTo>
                  <a:pt x="10800" y="0"/>
                </a:lnTo>
                <a:lnTo>
                  <a:pt x="6171" y="G1"/>
                </a:lnTo>
                <a:lnTo>
                  <a:pt x="9257" y="G1"/>
                </a:lnTo>
                <a:lnTo>
                  <a:pt x="3086" y="G2"/>
                </a:lnTo>
                <a:lnTo>
                  <a:pt x="9257" y="G2"/>
                </a:lnTo>
                <a:close/>
              </a:path>
            </a:pathLst>
          </a:custGeom>
          <a:solidFill>
            <a:srgbClr val="0080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5" name="直接连接符 24"/>
          <p:cNvSpPr/>
          <p:nvPr/>
        </p:nvSpPr>
        <p:spPr>
          <a:xfrm flipV="1">
            <a:off x="609764" y="2366383"/>
            <a:ext cx="8950960" cy="990600"/>
          </a:xfrm>
          <a:prstGeom prst="line">
            <a:avLst/>
          </a:prstGeom>
          <a:ln w="28575" cap="flat" cmpd="sng">
            <a:solidFill>
              <a:srgbClr val="0066CC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7922" y="1845539"/>
            <a:ext cx="10176231" cy="1259840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    </a:t>
            </a:r>
            <a:r>
              <a:rPr lang="zh-CN" altLang="en-US" sz="3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尝试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交换物镜和目镜</a:t>
            </a:r>
            <a:r>
              <a:rPr lang="zh-CN" altLang="en-US" sz="3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，再次观察</a:t>
            </a:r>
            <a:r>
              <a:rPr lang="en-US" altLang="zh-CN" sz="3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A4</a:t>
            </a:r>
            <a:r>
              <a:rPr lang="zh-CN" altLang="en-US" sz="3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纸上的字，</a:t>
            </a:r>
            <a:endParaRPr lang="en-US" altLang="zh-CN" sz="3600" b="1" dirty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华文楷体" panose="0201060004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你有什么新发现？</a:t>
            </a:r>
            <a:endParaRPr lang="zh-CN" altLang="en-US" sz="3600" b="1" dirty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华文楷体" panose="0201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42574" t="21382" r="12344" b="39727"/>
          <a:stretch>
            <a:fillRect/>
          </a:stretch>
        </p:blipFill>
        <p:spPr>
          <a:xfrm>
            <a:off x="2728873" y="3629398"/>
            <a:ext cx="2163096" cy="14000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41192" t="15755" r="20284" b="39726"/>
          <a:stretch>
            <a:fillRect/>
          </a:stretch>
        </p:blipFill>
        <p:spPr>
          <a:xfrm>
            <a:off x="7895302" y="3629398"/>
            <a:ext cx="1848465" cy="1602658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5521379" y="4326194"/>
            <a:ext cx="820427" cy="282001"/>
          </a:xfrm>
          <a:prstGeom prst="right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29" y="4128969"/>
            <a:ext cx="750194" cy="5977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156" y="4195834"/>
            <a:ext cx="750194" cy="5977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88599" y="2648902"/>
            <a:ext cx="3024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</a:rPr>
              <a:t>望远镜的</a:t>
            </a:r>
          </a:p>
          <a:p>
            <a:pPr algn="ctr"/>
            <a:r>
              <a:rPr lang="zh-CN" altLang="en-US" sz="3600" b="1" dirty="0">
                <a:solidFill>
                  <a:srgbClr val="FF0000"/>
                </a:solidFill>
              </a:rPr>
              <a:t>放大倍数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920854" y="2864167"/>
            <a:ext cx="30245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/>
              <a:t>=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19149" y="2864167"/>
            <a:ext cx="30245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/>
              <a:t>——————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14704" y="2245677"/>
            <a:ext cx="302450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1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4400" b="1" baseline="-25000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519149" y="3215957"/>
            <a:ext cx="302450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1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4400" b="1" baseline="-2500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目</a:t>
            </a:r>
          </a:p>
        </p:txBody>
      </p:sp>
      <p:pic>
        <p:nvPicPr>
          <p:cNvPr id="9" name="Picture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39902" y="1449653"/>
            <a:ext cx="4279639" cy="32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3869803" y="4709109"/>
            <a:ext cx="7876719" cy="86550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3600" b="1" i="1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3600" b="1" baseline="-25000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华文楷体" panose="02010600040101010101" charset="-122"/>
              </a:rPr>
              <a:t>是物镜的焦距，</a:t>
            </a: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华文楷体" panose="02010600040101010101" charset="-122"/>
              </a:rPr>
              <a:t> </a:t>
            </a:r>
            <a:r>
              <a:rPr lang="en-US" altLang="zh-CN" sz="3600" b="1" i="1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3600" b="1" baseline="-25000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目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华文楷体" panose="02010600040101010101" charset="-122"/>
              </a:rPr>
              <a:t>是目镜的焦距。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75005" y="1548823"/>
            <a:ext cx="1082865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   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使用望远镜时，我们前后拉动镜筒，调节目镜与物镜的距离，可以看到一个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最大、最清晰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的像。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l="44201" t="22394" r="17988" b="36717"/>
          <a:stretch>
            <a:fillRect/>
          </a:stretch>
        </p:blipFill>
        <p:spPr>
          <a:xfrm>
            <a:off x="7602796" y="3618981"/>
            <a:ext cx="2713704" cy="2201745"/>
          </a:xfrm>
          <a:prstGeom prst="rect">
            <a:avLst/>
          </a:prstGeom>
        </p:spPr>
      </p:pic>
      <p:sp>
        <p:nvSpPr>
          <p:cNvPr id="5" name="云形标注 7"/>
          <p:cNvSpPr/>
          <p:nvPr>
            <p:custDataLst>
              <p:tags r:id="rId3"/>
            </p:custDataLst>
          </p:nvPr>
        </p:nvSpPr>
        <p:spPr>
          <a:xfrm>
            <a:off x="8153400" y="2419249"/>
            <a:ext cx="3840480" cy="1550035"/>
          </a:xfrm>
          <a:prstGeom prst="cloudCallout">
            <a:avLst>
              <a:gd name="adj1" fmla="val -25965"/>
              <a:gd name="adj2" fmla="val 71462"/>
            </a:avLst>
          </a:prstGeom>
          <a:gradFill>
            <a:gsLst>
              <a:gs pos="0">
                <a:srgbClr val="D92763"/>
              </a:gs>
              <a:gs pos="50000">
                <a:srgbClr val="E3447A"/>
              </a:gs>
              <a:gs pos="100000">
                <a:srgbClr val="EC609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t="35658" r="4524" b="30517"/>
          <a:stretch>
            <a:fillRect/>
          </a:stretch>
        </p:blipFill>
        <p:spPr>
          <a:xfrm>
            <a:off x="1875500" y="3877927"/>
            <a:ext cx="4171606" cy="1235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0283" y="4029400"/>
            <a:ext cx="749873" cy="597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923" y="4328130"/>
            <a:ext cx="749873" cy="59746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8348980" y="2688489"/>
            <a:ext cx="35058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如何准确知道成像的最佳距离？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2009427" y="3349869"/>
            <a:ext cx="8547364" cy="116603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457200" algn="l">
              <a:lnSpc>
                <a:spcPct val="15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chemeClr val="accent1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为了让成像质量好一些，其放大倍数不过大，取放大倍数为</a:t>
            </a:r>
            <a:r>
              <a:rPr lang="en-US" altLang="zh-CN" sz="3200" b="1" dirty="0">
                <a:solidFill>
                  <a:schemeClr val="accent1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2</a:t>
            </a:r>
            <a:r>
              <a:rPr lang="zh-CN" altLang="en-US" sz="3200" b="1" dirty="0">
                <a:solidFill>
                  <a:schemeClr val="accent1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至</a:t>
            </a:r>
            <a:r>
              <a:rPr lang="en-US" altLang="zh-CN" sz="3200" b="1" dirty="0">
                <a:solidFill>
                  <a:schemeClr val="accent1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3</a:t>
            </a:r>
            <a:r>
              <a:rPr lang="zh-CN" altLang="en-US" sz="3200" b="1" dirty="0">
                <a:solidFill>
                  <a:schemeClr val="accent1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倍即可。</a:t>
            </a: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772662" y="4893543"/>
            <a:ext cx="10626090" cy="1259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     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ea"/>
              </a:rPr>
              <a:t>如果要制作一个望远镜，应该选择什么样的凸透镜做物镜，什么样的凸透镜做目镜？</a:t>
            </a:r>
            <a:endParaRPr lang="zh-CN" altLang="en-US" sz="3200" b="1" dirty="0">
              <a:solidFill>
                <a:schemeClr val="tx1"/>
              </a:solidFill>
              <a:latin typeface="楷体" pitchFamily="49" charset="-122"/>
              <a:ea typeface="楷体" pitchFamily="49" charset="-122"/>
              <a:cs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7343" y="1318581"/>
            <a:ext cx="4070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1.</a:t>
            </a:r>
            <a:r>
              <a:rPr lang="zh-CN" altLang="en-US" sz="3200" b="1" dirty="0">
                <a:solidFill>
                  <a:srgbClr val="0070C0"/>
                </a:solidFill>
              </a:rPr>
              <a:t>确定望远镜倍率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25739" y="1670702"/>
            <a:ext cx="3024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+mj-ea"/>
                <a:ea typeface="+mj-ea"/>
              </a:rPr>
              <a:t>望远镜的</a:t>
            </a: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+mj-ea"/>
                <a:ea typeface="+mj-ea"/>
              </a:rPr>
              <a:t>放大倍数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770857" y="2103742"/>
            <a:ext cx="30245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=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69152" y="2103742"/>
            <a:ext cx="30245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——————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64707" y="1485252"/>
            <a:ext cx="302450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1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4400" b="1" baseline="-25000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369152" y="2455532"/>
            <a:ext cx="302450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1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4400" b="1" baseline="-2500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81643" y="1407400"/>
            <a:ext cx="356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2.</a:t>
            </a:r>
            <a:r>
              <a:rPr lang="zh-CN" altLang="en-US" sz="3200" b="1" dirty="0">
                <a:solidFill>
                  <a:srgbClr val="0070C0"/>
                </a:solidFill>
              </a:rPr>
              <a:t>选择物镜和目镜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81643" y="2351248"/>
            <a:ext cx="101640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（</a:t>
            </a:r>
            <a:r>
              <a:rPr lang="en-US" altLang="zh-CN" sz="3200" dirty="0"/>
              <a:t>1</a:t>
            </a:r>
            <a:r>
              <a:rPr lang="zh-CN" altLang="en-US" sz="3200" dirty="0"/>
              <a:t>）焦距：根据放大倍数，选择焦距合适的两块凸透镜。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3200" dirty="0"/>
              <a:t>（</a:t>
            </a:r>
            <a:r>
              <a:rPr lang="en-US" altLang="zh-CN" sz="3200" dirty="0"/>
              <a:t>2</a:t>
            </a:r>
            <a:r>
              <a:rPr lang="zh-CN" altLang="en-US" sz="3200" dirty="0"/>
              <a:t>）直径：物镜的直径还要比目镜的直径大一些。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3200" dirty="0"/>
              <a:t>测量凸透镜的直径，以便于制作直径合适的镜筒。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3324665" y="1582366"/>
            <a:ext cx="6777530" cy="751207"/>
            <a:chOff x="535585" y="783218"/>
            <a:chExt cx="5644032" cy="751207"/>
          </a:xfrm>
        </p:grpSpPr>
        <p:sp>
          <p:nvSpPr>
            <p:cNvPr id="52" name="Title 1"/>
            <p:cNvSpPr txBox="1"/>
            <p:nvPr>
              <p:custDataLst>
                <p:tags r:id="rId13"/>
              </p:custDataLst>
            </p:nvPr>
          </p:nvSpPr>
          <p:spPr>
            <a:xfrm>
              <a:off x="535585" y="783218"/>
              <a:ext cx="5644032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学习内容导览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14"/>
              </p:custDataLst>
            </p:nvPr>
          </p:nvCxnSpPr>
          <p:spPr>
            <a:xfrm>
              <a:off x="705485" y="1534424"/>
              <a:ext cx="5036511" cy="1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>
            <a:endCxn id="3" idx="2"/>
          </p:cNvCxnSpPr>
          <p:nvPr>
            <p:custDataLst>
              <p:tags r:id="rId2"/>
            </p:custDataLst>
          </p:nvPr>
        </p:nvCxnSpPr>
        <p:spPr>
          <a:xfrm flipV="1">
            <a:off x="2071049" y="4069660"/>
            <a:ext cx="7566911" cy="22265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60" name="Oval 120"/>
          <p:cNvSpPr/>
          <p:nvPr>
            <p:custDataLst>
              <p:tags r:id="rId3"/>
            </p:custDataLst>
          </p:nvPr>
        </p:nvSpPr>
        <p:spPr>
          <a:xfrm>
            <a:off x="1748486" y="3344520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 dirty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Oval 121"/>
          <p:cNvSpPr/>
          <p:nvPr>
            <p:custDataLst>
              <p:tags r:id="rId4"/>
            </p:custDataLst>
          </p:nvPr>
        </p:nvSpPr>
        <p:spPr>
          <a:xfrm>
            <a:off x="3785681" y="3355018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Oval 122"/>
          <p:cNvSpPr/>
          <p:nvPr>
            <p:custDataLst>
              <p:tags r:id="rId5"/>
            </p:custDataLst>
          </p:nvPr>
        </p:nvSpPr>
        <p:spPr>
          <a:xfrm>
            <a:off x="5753651" y="3355018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Text Placeholder 45"/>
          <p:cNvSpPr txBox="1"/>
          <p:nvPr>
            <p:custDataLst>
              <p:tags r:id="rId6"/>
            </p:custDataLst>
          </p:nvPr>
        </p:nvSpPr>
        <p:spPr>
          <a:xfrm>
            <a:off x="1724240" y="3709637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任务</a:t>
            </a:r>
            <a:endParaRPr kumimoji="0" lang="zh-CN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Text Placeholder 45"/>
          <p:cNvSpPr txBox="1"/>
          <p:nvPr>
            <p:custDataLst>
              <p:tags r:id="rId7"/>
            </p:custDataLst>
          </p:nvPr>
        </p:nvSpPr>
        <p:spPr>
          <a:xfrm>
            <a:off x="3659570" y="3536569"/>
            <a:ext cx="1762454" cy="10293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了解望远镜基本原理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Text Placeholder 45"/>
          <p:cNvSpPr txBox="1"/>
          <p:nvPr>
            <p:custDataLst>
              <p:tags r:id="rId8"/>
            </p:custDataLst>
          </p:nvPr>
        </p:nvSpPr>
        <p:spPr>
          <a:xfrm>
            <a:off x="5854504" y="3699639"/>
            <a:ext cx="1435946" cy="8107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设计简易望远镜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Oval 121"/>
          <p:cNvSpPr/>
          <p:nvPr>
            <p:custDataLst>
              <p:tags r:id="rId9"/>
            </p:custDataLst>
          </p:nvPr>
        </p:nvSpPr>
        <p:spPr>
          <a:xfrm>
            <a:off x="7669990" y="3333388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Oval 122"/>
          <p:cNvSpPr/>
          <p:nvPr>
            <p:custDataLst>
              <p:tags r:id="rId10"/>
            </p:custDataLst>
          </p:nvPr>
        </p:nvSpPr>
        <p:spPr>
          <a:xfrm>
            <a:off x="9637960" y="3333388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 Placeholder 45"/>
          <p:cNvSpPr txBox="1"/>
          <p:nvPr>
            <p:custDataLst>
              <p:tags r:id="rId11"/>
            </p:custDataLst>
          </p:nvPr>
        </p:nvSpPr>
        <p:spPr>
          <a:xfrm>
            <a:off x="7655930" y="3480991"/>
            <a:ext cx="1538352" cy="10293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制作及调试望远镜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 Placeholder 45"/>
          <p:cNvSpPr txBox="1"/>
          <p:nvPr>
            <p:custDataLst>
              <p:tags r:id="rId12"/>
            </p:custDataLst>
          </p:nvPr>
        </p:nvSpPr>
        <p:spPr>
          <a:xfrm>
            <a:off x="9674898" y="3660166"/>
            <a:ext cx="1435946" cy="8107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反思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与拓展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>
            <p:custDataLst>
              <p:tags r:id="rId1"/>
            </p:custDataLst>
          </p:nvPr>
        </p:nvSpPr>
        <p:spPr>
          <a:xfrm>
            <a:off x="551815" y="2026285"/>
            <a:ext cx="10311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方正细圆简体" panose="03000509000000000000" pitchFamily="2" charset="-122"/>
                <a:ea typeface="方正细圆简体" panose="03000509000000000000" pitchFamily="2" charset="-122"/>
                <a:sym typeface="+mn-lt"/>
              </a:rPr>
              <a:t> 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方正细圆简体" panose="03000509000000000000" pitchFamily="2" charset="-122"/>
              <a:ea typeface="方正细圆简体" panose="03000509000000000000" pitchFamily="2" charset="-122"/>
              <a:sym typeface="+mn-lt"/>
            </a:endParaRPr>
          </a:p>
        </p:txBody>
      </p:sp>
      <p:sp>
        <p:nvSpPr>
          <p:cNvPr id="5" name="文本框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34036" y="5012690"/>
            <a:ext cx="10171184" cy="13093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     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假设物体距离物镜很远，请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根据凸透镜成像特点，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推理并论证成像的最佳距离。</a:t>
            </a:r>
            <a:endParaRPr lang="zh-CN" altLang="en-US" sz="3200" b="1" dirty="0">
              <a:solidFill>
                <a:srgbClr val="000000"/>
              </a:solidFill>
              <a:effectLst/>
              <a:latin typeface="楷体" pitchFamily="49" charset="-122"/>
              <a:ea typeface="楷体" pitchFamily="49" charset="-122"/>
              <a:cs typeface="华文楷体" panose="02010600040101010101" charset="-12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18680" y="2609533"/>
            <a:ext cx="5816600" cy="16619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chemeClr val="tx1"/>
                </a:solidFill>
                <a:ea typeface="+mj-ea"/>
                <a:sym typeface="+mn-ea"/>
              </a:rPr>
              <a:t>最佳成像间距</a:t>
            </a:r>
            <a:r>
              <a:rPr lang="en-US" altLang="zh-CN" sz="3600" b="1" dirty="0" err="1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+mn-ea"/>
              </a:rPr>
              <a:t>约等于</a:t>
            </a:r>
            <a:r>
              <a:rPr lang="zh-CN" altLang="en-US" sz="3200" b="1" dirty="0">
                <a:solidFill>
                  <a:schemeClr val="tx1"/>
                </a:solidFill>
                <a:ea typeface="+mj-ea"/>
              </a:rPr>
              <a:t>物镜焦距与目镜焦距之和，即</a:t>
            </a:r>
            <a:r>
              <a:rPr lang="en-US" altLang="zh-CN" sz="3200" b="1" i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3200" b="1" baseline="-2500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+mn-ea"/>
              </a:rPr>
              <a:t>物</a:t>
            </a:r>
            <a:r>
              <a:rPr lang="en-US" altLang="zh-CN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zh-CN" sz="3200" b="1" i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3200" b="1" baseline="-2500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  <a:sym typeface="+mn-ea"/>
              </a:rPr>
              <a:t>目</a:t>
            </a:r>
            <a:r>
              <a:rPr lang="zh-CN" altLang="en-US" sz="3200" b="1" dirty="0">
                <a:solidFill>
                  <a:schemeClr val="tx1"/>
                </a:solidFill>
                <a:ea typeface="+mj-ea"/>
              </a:rPr>
              <a:t>。</a:t>
            </a:r>
            <a:endParaRPr lang="en-US" altLang="zh-CN" sz="3200" b="1" dirty="0">
              <a:solidFill>
                <a:schemeClr val="tx1"/>
              </a:solidFill>
              <a:ea typeface="+mj-ea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5289" y="2026285"/>
            <a:ext cx="3921125" cy="298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框 14"/>
          <p:cNvSpPr txBox="1"/>
          <p:nvPr/>
        </p:nvSpPr>
        <p:spPr>
          <a:xfrm>
            <a:off x="927442" y="1199635"/>
            <a:ext cx="6836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活动</a:t>
            </a:r>
            <a:r>
              <a:rPr lang="en-US" altLang="zh-CN" dirty="0"/>
              <a:t>3</a:t>
            </a:r>
            <a:r>
              <a:rPr lang="zh-CN" altLang="en-US" dirty="0"/>
              <a:t>：确定最佳成像距离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798000" y="4207461"/>
            <a:ext cx="11079480" cy="16148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altLang="zh-CN" sz="3200" b="1" dirty="0"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    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通过两个凸透镜组合使用，两次成像，可以使我们看清楚远处的物体。通过光具座可以实现共轴调节。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相较于手持望远镜，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  <a:cs typeface="华文楷体" panose="02010600040101010101" charset="-122"/>
              </a:rPr>
              <a:t>还有哪些不足之处？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zh-CN" altLang="en-US" sz="3200" b="1" dirty="0">
              <a:solidFill>
                <a:srgbClr val="FF0000"/>
              </a:solidFill>
              <a:highlight>
                <a:srgbClr val="FFFF00"/>
              </a:highlight>
              <a:latin typeface="楷体" pitchFamily="49" charset="-122"/>
              <a:ea typeface="楷体" pitchFamily="49" charset="-122"/>
              <a:cs typeface="华文楷体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466" y="1526344"/>
            <a:ext cx="6720840" cy="24688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>
            <p:custDataLst>
              <p:tags r:id="rId1"/>
            </p:custDataLst>
          </p:nvPr>
        </p:nvSpPr>
        <p:spPr>
          <a:xfrm>
            <a:off x="551815" y="2026285"/>
            <a:ext cx="10311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方正细圆简体" panose="03000509000000000000" pitchFamily="2" charset="-122"/>
                <a:ea typeface="方正细圆简体" panose="03000509000000000000" pitchFamily="2" charset="-122"/>
                <a:sym typeface="+mn-lt"/>
              </a:rPr>
              <a:t> 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方正细圆简体" panose="03000509000000000000" pitchFamily="2" charset="-122"/>
              <a:ea typeface="方正细圆简体" panose="03000509000000000000" pitchFamily="2" charset="-122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15900" y="1421203"/>
            <a:ext cx="10862507" cy="121016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实验步骤：①如图所示组装实验器材，调节光源、两个不同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焦距的凸透镜，使三者中心位于</a:t>
            </a:r>
            <a:r>
              <a:rPr lang="zh-C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同一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水平高度</a:t>
            </a:r>
            <a:r>
              <a:rPr lang="zh-CN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418" y="3380350"/>
            <a:ext cx="3314065" cy="24879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>
            <p:custDataLst>
              <p:tags r:id="rId1"/>
            </p:custDataLst>
          </p:nvPr>
        </p:nvSpPr>
        <p:spPr>
          <a:xfrm>
            <a:off x="551815" y="2026285"/>
            <a:ext cx="10311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方正细圆简体" panose="03000509000000000000" pitchFamily="2" charset="-122"/>
                <a:ea typeface="方正细圆简体" panose="03000509000000000000" pitchFamily="2" charset="-122"/>
                <a:sym typeface="+mn-lt"/>
              </a:rPr>
              <a:t> 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方正细圆简体" panose="03000509000000000000" pitchFamily="2" charset="-122"/>
              <a:ea typeface="方正细圆简体" panose="03000509000000000000" pitchFamily="2" charset="-122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3201" y="1449313"/>
            <a:ext cx="11331575" cy="19838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zh-CN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实验步骤：②将</a:t>
            </a:r>
            <a:r>
              <a:rPr lang="en-US" altLang="zh-CN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型光源放在</a:t>
            </a:r>
            <a:r>
              <a:rPr lang="en-US" altLang="zh-CN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 98 cm</a:t>
            </a:r>
            <a:r>
              <a:rPr lang="zh-CN" altLang="en-US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刻度线处，物镜（</a:t>
            </a:r>
            <a:r>
              <a:rPr lang="en-US" altLang="zh-CN" sz="3200" b="1" i="1" dirty="0">
                <a:ea typeface="宋体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lang="en-US" altLang="zh-CN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=10 cm</a:t>
            </a:r>
            <a:r>
              <a:rPr lang="zh-CN" altLang="en-US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）放在</a:t>
            </a:r>
            <a:r>
              <a:rPr lang="en-US" altLang="zh-CN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20cm</a:t>
            </a:r>
            <a:r>
              <a:rPr lang="zh-CN" altLang="en-US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刻度线处，前后调节目镜（</a:t>
            </a:r>
            <a:r>
              <a:rPr lang="en-US" altLang="zh-CN" sz="3200" b="1" i="1" dirty="0"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 </a:t>
            </a:r>
            <a:r>
              <a:rPr lang="en-US" altLang="zh-CN" sz="3200" b="1" dirty="0"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5cm</a:t>
            </a:r>
            <a:r>
              <a:rPr lang="zh-CN" altLang="en-US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）直至透过凸透镜看到</a:t>
            </a:r>
            <a:r>
              <a:rPr lang="en-US" altLang="zh-CN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型光源</a:t>
            </a:r>
            <a:r>
              <a:rPr lang="zh-CN" altLang="en-US" sz="3200" b="1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最大、最清晰</a:t>
            </a:r>
            <a:r>
              <a:rPr lang="zh-CN" altLang="en-US" sz="3200" b="1" dirty="0">
                <a:ea typeface="宋体" panose="02010600030101010101" pitchFamily="2" charset="-122"/>
                <a:cs typeface="Times New Roman" panose="02020603050405020304" pitchFamily="18" charset="0"/>
              </a:rPr>
              <a:t>的像。记录物镜与目镜之间最佳成像距离。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zh-CN" altLang="en-US" sz="3200" b="1" dirty="0">
              <a:solidFill>
                <a:srgbClr val="FF0000"/>
              </a:solidFill>
              <a:highlight>
                <a:srgbClr val="FFFF00"/>
              </a:highlight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140" y="4173220"/>
            <a:ext cx="6720840" cy="2468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10" y="4107497"/>
            <a:ext cx="3314065" cy="2487930"/>
          </a:xfrm>
          <a:prstGeom prst="rect">
            <a:avLst/>
          </a:prstGeom>
        </p:spPr>
      </p:pic>
      <p:sp>
        <p:nvSpPr>
          <p:cNvPr id="8" name="右箭头 8"/>
          <p:cNvSpPr/>
          <p:nvPr/>
        </p:nvSpPr>
        <p:spPr>
          <a:xfrm>
            <a:off x="4170045" y="5212080"/>
            <a:ext cx="307340" cy="278765"/>
          </a:xfrm>
          <a:prstGeom prst="right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7201" y="1400464"/>
            <a:ext cx="6110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/>
            </a:lvl1pPr>
          </a:lstStyle>
          <a:p>
            <a:r>
              <a:rPr lang="zh-CN" altLang="en-US" sz="3200" dirty="0"/>
              <a:t>设计镜筒</a:t>
            </a:r>
            <a:endParaRPr lang="zh-CN" altLang="zh-CN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996744" y="3303157"/>
            <a:ext cx="10943210" cy="3017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dirty="0"/>
              <a:t>在用望远镜对不同远近的物体进行观察时，需要调节两块凸透镜间的距离。</a:t>
            </a:r>
            <a:endParaRPr lang="en-US" altLang="zh-CN" sz="2600" dirty="0"/>
          </a:p>
          <a:p>
            <a:pPr>
              <a:lnSpc>
                <a:spcPct val="150000"/>
              </a:lnSpc>
            </a:pPr>
            <a:r>
              <a:rPr lang="zh-CN" altLang="en-US" sz="2600" dirty="0"/>
              <a:t>镜筒可以设计成两段，让物镜的镜简较目镜的镜筒粗一些，这样套在一起，便于在使用时调节。</a:t>
            </a:r>
            <a:endParaRPr lang="en-US" altLang="zh-CN" sz="2600" dirty="0"/>
          </a:p>
          <a:p>
            <a:pPr>
              <a:lnSpc>
                <a:spcPct val="150000"/>
              </a:lnSpc>
            </a:pPr>
            <a:r>
              <a:rPr lang="zh-CN" altLang="en-US" sz="2600" dirty="0"/>
              <a:t>观察最远处的物体时，两块凸透镜闼的距离约等于两块凸透镜的焦距之和；</a:t>
            </a:r>
            <a:endParaRPr lang="en-US" altLang="zh-CN" sz="2600" dirty="0"/>
          </a:p>
          <a:p>
            <a:pPr>
              <a:lnSpc>
                <a:spcPct val="150000"/>
              </a:lnSpc>
            </a:pPr>
            <a:r>
              <a:rPr lang="zh-CN" altLang="en-US" sz="2600" dirty="0"/>
              <a:t>观察较近处的物体时，两块凸透镜间的距离要稍大一些。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210" y="1400464"/>
            <a:ext cx="5145152" cy="19026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>
            <p:custDataLst>
              <p:tags r:id="rId1"/>
            </p:custDataLst>
          </p:nvPr>
        </p:nvSpPr>
        <p:spPr>
          <a:xfrm>
            <a:off x="768615" y="2943554"/>
            <a:ext cx="110166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lt"/>
              </a:rPr>
              <a:t>     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  <a:sym typeface="+mn-lt"/>
              </a:rPr>
              <a:t>观察手持望远镜，尝试使用凸透镜、瓦楞纸、剪刀、胶带等材料，通过小组合作，自制一个望远镜，实现望远功能。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35658" r="4524" b="30517"/>
          <a:stretch>
            <a:fillRect/>
          </a:stretch>
        </p:blipFill>
        <p:spPr>
          <a:xfrm>
            <a:off x="4205746" y="2092234"/>
            <a:ext cx="3227442" cy="9558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966" y="4752162"/>
            <a:ext cx="2066925" cy="1381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775" y="4475049"/>
            <a:ext cx="3796872" cy="191089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50925" y="1165274"/>
            <a:ext cx="4980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活动</a:t>
            </a:r>
            <a:r>
              <a:rPr lang="en-US" altLang="zh-CN" dirty="0"/>
              <a:t>4</a:t>
            </a:r>
            <a:r>
              <a:rPr lang="zh-CN" altLang="en-US" dirty="0"/>
              <a:t>：制作望远镜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5465" y="1185545"/>
            <a:ext cx="9908540" cy="655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①如图所示，分别用瓦楞纸包裹物镜、目镜，制作镜筒。</a:t>
            </a: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55625" y="1738630"/>
            <a:ext cx="9690735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②根据测算的最佳距离，确定镜筒的长度范围。裁出凹槽，作为目镜和物镜前后调节的轨道。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25146" y="2803525"/>
            <a:ext cx="9678126" cy="10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③将两个镜筒嵌套在一起。根据需要，调整目镜镜筒的粗细，以便实现共轴调节。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311015" y="3952875"/>
            <a:ext cx="3582670" cy="2689225"/>
            <a:chOff x="843" y="6226"/>
            <a:chExt cx="5642" cy="423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843" y="6226"/>
              <a:ext cx="5642" cy="423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3188" y="8507"/>
              <a:ext cx="1910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800">
                  <a:latin typeface="Arial" panose="020B0604020202020204" pitchFamily="34" charset="0"/>
                  <a:ea typeface="微软雅黑" panose="020B0503020204020204" charset="-122"/>
                </a:rPr>
                <a:t>目镜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5785" y="3952875"/>
            <a:ext cx="3586480" cy="2688590"/>
            <a:chOff x="343" y="6227"/>
            <a:chExt cx="5648" cy="423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 flipH="1">
              <a:off x="1050" y="5520"/>
              <a:ext cx="4234" cy="564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2598" y="8508"/>
              <a:ext cx="1910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800">
                  <a:latin typeface="Arial" panose="020B0604020202020204" pitchFamily="34" charset="0"/>
                  <a:ea typeface="微软雅黑" panose="020B0503020204020204" charset="-122"/>
                </a:rPr>
                <a:t>物镜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51800" y="3954145"/>
            <a:ext cx="3536950" cy="2687320"/>
            <a:chOff x="12680" y="6227"/>
            <a:chExt cx="5570" cy="423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/>
            <a:srcRect r="24380" b="1311"/>
            <a:stretch>
              <a:fillRect/>
            </a:stretch>
          </p:blipFill>
          <p:spPr>
            <a:xfrm rot="16200000">
              <a:off x="13349" y="5558"/>
              <a:ext cx="4233" cy="557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3836" y="6335"/>
              <a:ext cx="4415" cy="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800">
                  <a:latin typeface="Arial" panose="020B0604020202020204" pitchFamily="34" charset="0"/>
                  <a:ea typeface="微软雅黑" panose="020B0503020204020204" charset="-122"/>
                </a:rPr>
                <a:t>自制望远镜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060132" y="2091899"/>
            <a:ext cx="107127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/>
              <a:t>1.</a:t>
            </a:r>
            <a:r>
              <a:rPr lang="zh-CN" altLang="en-US" sz="3200" dirty="0"/>
              <a:t>把目镜镜筒插入物镜镜筒内，把目镜放到眼前，通过望远镜观察远处的物体。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en-US" altLang="zh-CN" sz="3200" dirty="0"/>
              <a:t>2.</a:t>
            </a:r>
            <a:r>
              <a:rPr lang="zh-CN" altLang="en-US" sz="3200" dirty="0"/>
              <a:t>在观察时要通过对镜筒长度的调节，改变物镜与目镜间的距离，直到在望远镜中看到远处物体清晰的像为止。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60132" y="1271329"/>
            <a:ext cx="480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活动</a:t>
            </a:r>
            <a:r>
              <a:rPr lang="en-US" altLang="zh-CN" dirty="0"/>
              <a:t>5</a:t>
            </a:r>
            <a:r>
              <a:rPr lang="zh-CN" altLang="en-US" dirty="0"/>
              <a:t>：试用与调整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/>
          <p:nvPr>
            <p:custDataLst>
              <p:tags r:id="rId1"/>
            </p:custDataLst>
          </p:nvPr>
        </p:nvSpPr>
        <p:spPr>
          <a:xfrm>
            <a:off x="1370965" y="1566887"/>
            <a:ext cx="97513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  </a:t>
            </a:r>
            <a:r>
              <a:rPr lang="en-US" altLang="zh-CN" sz="3200" dirty="0">
                <a:solidFill>
                  <a:srgbClr val="FF0000"/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   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作品展示：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华文楷体" panose="02010600040101010101" charset="-122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      1.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自制的望远镜能否看清楚远处的物体？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 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     </a:t>
            </a:r>
            <a:r>
              <a:rPr lang="en-US" altLang="zh-CN" sz="3200" dirty="0">
                <a:solidFill>
                  <a:schemeClr val="tx1"/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2.</a:t>
            </a:r>
            <a:r>
              <a:rPr lang="zh-CN" altLang="en-US" sz="3200" dirty="0">
                <a:solidFill>
                  <a:schemeClr val="tx1"/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简要介绍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如何制作的镜筒。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      3.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介绍制作过程中遇到了什么困难？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 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     4. </a:t>
            </a: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该望远镜还有哪些可以改进之处？</a:t>
            </a:r>
            <a:endParaRPr lang="zh-CN" altLang="en-US" sz="3200" dirty="0">
              <a:solidFill>
                <a:srgbClr val="FF0000"/>
              </a:solidFill>
              <a:latin typeface="+mj-ea"/>
              <a:ea typeface="+mj-ea"/>
              <a:cs typeface="华文楷体" panose="02010600040101010101" charset="-122"/>
              <a:sym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02323" y="1392866"/>
            <a:ext cx="10902462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70C0"/>
                </a:solidFill>
              </a:rPr>
              <a:t>这里制作的望远镜使用了两块凸透镜，观察到的远处物体的像是倒立的，怎样才能通过望远镜看到正立的像呢?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/>
              <a:t>有两种方法：</a:t>
            </a: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第一种</a:t>
            </a:r>
            <a:r>
              <a:rPr lang="zh-CN" altLang="en-US" sz="2800" dirty="0"/>
              <a:t>是使用两个相互垂直的平面反射装置把所成的像先上下颠倒一次，再左右颠倒一次。</a:t>
            </a: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第二种</a:t>
            </a:r>
            <a:r>
              <a:rPr lang="zh-CN" altLang="en-US" sz="2800" dirty="0"/>
              <a:t>是物镜使用凸透镜，目镜使用凹透镜，望远镜所成的像就是正立的了。</a:t>
            </a:r>
            <a:endParaRPr lang="en-US" altLang="zh-CN" sz="2800" dirty="0"/>
          </a:p>
          <a:p>
            <a:pPr>
              <a:lnSpc>
                <a:spcPct val="125000"/>
              </a:lnSpc>
            </a:pPr>
            <a:r>
              <a:rPr lang="zh-CN" altLang="en-US" sz="2800" dirty="0"/>
              <a:t>请你利用上面的方法改进你制作的望远镜，也可以针对你发现的望远镜的其他问题，设计解决的办法，让你的望远镜更加完善。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271203" y="1224130"/>
            <a:ext cx="10257790" cy="460732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285750" lvl="0" indent="-28575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25" lvl="1" indent="-238125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23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lvl="2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500" lvl="3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500" lvl="5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500" lvl="6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500" lvl="7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500" lvl="8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lang="zh-CN" altLang="en-US" sz="32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zh-CN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zh-CN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了解望远镜的构造及原理</a:t>
            </a:r>
            <a:r>
              <a:rPr lang="zh-CN" altLang="zh-CN" sz="32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3200" b="1" kern="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04800"/>
            <a:endParaRPr lang="zh-CN" altLang="zh-CN" sz="32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zh-CN" sz="32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en-US" altLang="zh-CN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制作一个望远镜</a:t>
            </a:r>
            <a:r>
              <a:rPr lang="zh-CN" altLang="zh-CN" sz="32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algn="l"/>
            <a:endParaRPr lang="en-US" altLang="zh-CN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None/>
            </a:pPr>
            <a:r>
              <a:rPr lang="en-US" altLang="zh-C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zh-CN" sz="3200" b="1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确定望远镜物镜和目镜之间的最佳成像距离</a:t>
            </a:r>
            <a:r>
              <a:rPr lang="zh-CN" altLang="zh-CN" sz="32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50817" y="313334"/>
            <a:ext cx="861737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科学世界</a:t>
            </a:r>
          </a:p>
        </p:txBody>
      </p:sp>
      <p:sp>
        <p:nvSpPr>
          <p:cNvPr id="2" name="AutoShape 2"/>
          <p:cNvSpPr/>
          <p:nvPr/>
        </p:nvSpPr>
        <p:spPr>
          <a:xfrm>
            <a:off x="3658776" y="2675334"/>
            <a:ext cx="1954703" cy="1969616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" name="AutoShape 3"/>
          <p:cNvSpPr/>
          <p:nvPr/>
        </p:nvSpPr>
        <p:spPr>
          <a:xfrm>
            <a:off x="5834033" y="3025574"/>
            <a:ext cx="2699191" cy="2719784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AutoShape 4"/>
          <p:cNvSpPr/>
          <p:nvPr/>
        </p:nvSpPr>
        <p:spPr>
          <a:xfrm>
            <a:off x="5462489" y="1414902"/>
            <a:ext cx="1721774" cy="1721774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1875" r="21875"/>
          <a:stretch>
            <a:fillRect/>
          </a:stretch>
        </p:blipFill>
        <p:spPr>
          <a:xfrm>
            <a:off x="5571979" y="1525027"/>
            <a:ext cx="1500254" cy="1500254"/>
          </a:xfrm>
          <a:prstGeom prst="ellipse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t="16667" b="16667"/>
          <a:stretch>
            <a:fillRect/>
          </a:stretch>
        </p:blipFill>
        <p:spPr>
          <a:xfrm>
            <a:off x="5993514" y="3195351"/>
            <a:ext cx="2380229" cy="2380229"/>
          </a:xfrm>
          <a:prstGeom prst="ellipse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/>
          <a:srcRect l="16626" r="16626"/>
          <a:stretch>
            <a:fillRect/>
          </a:stretch>
        </p:blipFill>
        <p:spPr>
          <a:xfrm>
            <a:off x="3810402" y="2834416"/>
            <a:ext cx="1651452" cy="1651452"/>
          </a:xfrm>
          <a:prstGeom prst="ellipse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9646" y="1413767"/>
            <a:ext cx="346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各种望远镜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b.hiphotos.baidu.com/baike/c0%3Dbaike80%2C5%2C5%2C80%2C26/sign=a7984b1b28381f308a1485fbc868276d/2e2eb9389b504fc2ecd5c926e5dde71190ef6d0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5342" y="2163095"/>
            <a:ext cx="5660658" cy="324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p356牛顿的反射望远镜a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89955" y="1331154"/>
            <a:ext cx="3591232" cy="492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3"/>
          <p:cNvSpPr txBox="1"/>
          <p:nvPr/>
        </p:nvSpPr>
        <p:spPr>
          <a:xfrm>
            <a:off x="450817" y="313334"/>
            <a:ext cx="861737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科学世界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35242" y="5037803"/>
            <a:ext cx="3886200" cy="897005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cs"/>
              </a:defRPr>
            </a:lvl1pPr>
          </a:lstStyle>
          <a:p>
            <a:pPr algn="l">
              <a:spcAft>
                <a:spcPct val="0"/>
              </a:spcAft>
              <a:defRPr/>
            </a:pPr>
            <a:r>
              <a:rPr lang="zh-CN" altLang="en-US" sz="3600" dirty="0">
                <a:latin typeface="+mj-ea"/>
                <a:ea typeface="+mj-ea"/>
              </a:rPr>
              <a:t>卡塞格林反射镜</a:t>
            </a:r>
          </a:p>
        </p:txBody>
      </p:sp>
      <p:pic>
        <p:nvPicPr>
          <p:cNvPr id="3" name="Picture 5" descr="mp506卡反射镜原理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8990" y="2460217"/>
            <a:ext cx="70104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895053" y="1122388"/>
            <a:ext cx="7772400" cy="1143000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cs"/>
              </a:defRPr>
            </a:lvl1pPr>
          </a:lstStyle>
          <a:p>
            <a:pPr>
              <a:spcAft>
                <a:spcPct val="0"/>
              </a:spcAft>
              <a:defRPr/>
            </a:pPr>
            <a:r>
              <a:rPr lang="zh-CN" altLang="en-US" sz="3600" dirty="0">
                <a:latin typeface="+mj-ea"/>
                <a:ea typeface="+mj-ea"/>
              </a:rPr>
              <a:t>巨型反射镜</a:t>
            </a:r>
          </a:p>
        </p:txBody>
      </p:sp>
      <p:pic>
        <p:nvPicPr>
          <p:cNvPr id="6" name="Picture 4" descr="mp502美国帕洛马山5米望远镜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36309" y="1818749"/>
            <a:ext cx="3583858" cy="477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3"/>
          <p:cNvSpPr txBox="1"/>
          <p:nvPr/>
        </p:nvSpPr>
        <p:spPr>
          <a:xfrm>
            <a:off x="450817" y="313334"/>
            <a:ext cx="861737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科学世界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350242" y="1307904"/>
            <a:ext cx="7772400" cy="1143000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cs"/>
              </a:defRPr>
            </a:lvl1pPr>
          </a:lstStyle>
          <a:p>
            <a:pPr>
              <a:spcAft>
                <a:spcPct val="0"/>
              </a:spcAft>
              <a:defRPr/>
            </a:pPr>
            <a:r>
              <a:rPr lang="zh-CN" altLang="en-US" sz="3600" dirty="0">
                <a:latin typeface="+mj-ea"/>
                <a:ea typeface="+mj-ea"/>
              </a:rPr>
              <a:t>折反射望远镜</a:t>
            </a:r>
          </a:p>
        </p:txBody>
      </p:sp>
      <p:pic>
        <p:nvPicPr>
          <p:cNvPr id="3" name="Picture 5" descr="362基特峰天文台施密特镜n158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818814" y="2287029"/>
            <a:ext cx="482453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mp500大望远镜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80966" y="2156800"/>
            <a:ext cx="2485528" cy="365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3"/>
          <p:cNvSpPr txBox="1"/>
          <p:nvPr/>
        </p:nvSpPr>
        <p:spPr>
          <a:xfrm>
            <a:off x="450817" y="313334"/>
            <a:ext cx="861737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科学世界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6285" y="1896299"/>
            <a:ext cx="61963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+mj-ea"/>
                <a:ea typeface="+mj-ea"/>
                <a:cs typeface="华文楷体" panose="02010600040101010101" charset="-122"/>
                <a:sym typeface="+mn-lt"/>
              </a:rPr>
              <a:t>通过本节课的学习，简要谈一谈你有哪些体会和收获？</a:t>
            </a:r>
            <a:endParaRPr lang="zh-CN" altLang="en-US" sz="3200" dirty="0">
              <a:latin typeface="+mj-ea"/>
              <a:ea typeface="+mj-ea"/>
            </a:endParaRP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/>
          <a:srcRect t="16667" b="16667"/>
          <a:stretch>
            <a:fillRect/>
          </a:stretch>
        </p:blipFill>
        <p:spPr>
          <a:xfrm>
            <a:off x="8130615" y="1869922"/>
            <a:ext cx="3549445" cy="3549445"/>
          </a:xfrm>
          <a:prstGeom prst="ellipse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3783741" y="2573308"/>
            <a:ext cx="5717804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4300" dirty="0">
                <a:latin typeface="+mj-ea"/>
                <a:ea typeface="+mj-ea"/>
              </a:rPr>
              <a:t>根据课堂安排适量练习</a:t>
            </a:r>
          </a:p>
        </p:txBody>
      </p:sp>
    </p:spTree>
    <p:extLst>
      <p:ext uri="{BB962C8B-B14F-4D97-AF65-F5344CB8AC3E}">
        <p14:creationId xmlns:p14="http://schemas.microsoft.com/office/powerpoint/2010/main" val="586965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00983" y="2633619"/>
            <a:ext cx="7831456" cy="12481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7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教材课后练习题</a:t>
            </a:r>
            <a:endParaRPr lang="en-US" altLang="zh-CN" sz="37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921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照相机 的图像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81" y="2488480"/>
            <a:ext cx="2657322" cy="276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投影仪 的图像结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35" y="2578405"/>
            <a:ext cx="34671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放大镜 的图像结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65" y="2578405"/>
            <a:ext cx="258127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4184158" y="1444086"/>
            <a:ext cx="4813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</a:rPr>
              <a:t>复习凸透镜的应用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45998" y="1258038"/>
            <a:ext cx="2310581" cy="147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</a:rPr>
              <a:t>活动</a:t>
            </a:r>
            <a:r>
              <a:rPr lang="en-US" altLang="zh-CN" sz="3200" b="1" dirty="0">
                <a:solidFill>
                  <a:srgbClr val="0070C0"/>
                </a:solidFill>
              </a:rPr>
              <a:t>1</a:t>
            </a:r>
            <a:r>
              <a:rPr lang="zh-CN" altLang="en-US" sz="3200" b="1" dirty="0">
                <a:solidFill>
                  <a:srgbClr val="0070C0"/>
                </a:solidFill>
              </a:rPr>
              <a:t>：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</a:rPr>
              <a:t>寻找月球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4775" y="4785977"/>
            <a:ext cx="10886048" cy="17280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lnSpc>
                <a:spcPct val="80000"/>
              </a:lnSpc>
              <a:buClrTx/>
              <a:buSzTx/>
              <a:buFontTx/>
            </a:pPr>
            <a:r>
              <a:rPr lang="zh-CN" altLang="en-US" sz="3200" dirty="0">
                <a:latin typeface="+mj-ea"/>
                <a:ea typeface="+mj-ea"/>
              </a:rPr>
              <a:t> </a:t>
            </a:r>
            <a:r>
              <a:rPr lang="en-US" altLang="zh-CN" sz="3200" dirty="0">
                <a:latin typeface="+mj-ea"/>
                <a:ea typeface="+mj-ea"/>
              </a:rPr>
              <a:t>     </a:t>
            </a:r>
            <a:r>
              <a:rPr lang="zh-CN" altLang="en-US" sz="3200" dirty="0">
                <a:latin typeface="+mj-ea"/>
                <a:ea typeface="+mj-ea"/>
              </a:rPr>
              <a:t>请</a:t>
            </a:r>
            <a:r>
              <a:rPr lang="zh-CN" altLang="en-US" sz="3200" dirty="0">
                <a:latin typeface="+mj-ea"/>
                <a:ea typeface="+mj-ea"/>
                <a:sym typeface="+mn-ea"/>
              </a:rPr>
              <a:t>任选实验箱里的器材，</a:t>
            </a:r>
            <a:r>
              <a:rPr lang="zh-CN" altLang="en-US" sz="3200" dirty="0">
                <a:latin typeface="+mj-ea"/>
                <a:ea typeface="+mj-ea"/>
              </a:rPr>
              <a:t>观察</a:t>
            </a:r>
            <a:r>
              <a:rPr lang="zh-CN" altLang="en-US" sz="3200" dirty="0">
                <a:latin typeface="+mj-ea"/>
                <a:ea typeface="+mj-ea"/>
                <a:sym typeface="+mn-ea"/>
              </a:rPr>
              <a:t>教室</a:t>
            </a:r>
            <a:r>
              <a:rPr lang="zh-CN" altLang="en-US" sz="3200" dirty="0">
                <a:latin typeface="+mj-ea"/>
                <a:ea typeface="+mj-ea"/>
              </a:rPr>
              <a:t>墙壁上的星球图片，比一比谁最先找到</a:t>
            </a:r>
            <a:r>
              <a:rPr lang="en-US" altLang="zh-CN" sz="3200" dirty="0">
                <a:latin typeface="+mj-ea"/>
                <a:ea typeface="+mj-ea"/>
              </a:rPr>
              <a:t>“</a:t>
            </a:r>
            <a:r>
              <a:rPr lang="zh-CN" altLang="en-US" sz="3200" dirty="0">
                <a:latin typeface="+mj-ea"/>
                <a:ea typeface="+mj-ea"/>
              </a:rPr>
              <a:t>火星</a:t>
            </a:r>
            <a:r>
              <a:rPr lang="en-US" altLang="zh-CN" sz="3200" dirty="0">
                <a:latin typeface="+mj-ea"/>
                <a:ea typeface="+mj-ea"/>
              </a:rPr>
              <a:t>”</a:t>
            </a:r>
            <a:r>
              <a:rPr lang="zh-CN" altLang="en-US" sz="3200" dirty="0">
                <a:latin typeface="+mj-ea"/>
                <a:ea typeface="+mj-ea"/>
              </a:rPr>
              <a:t>吧。</a:t>
            </a:r>
            <a:r>
              <a:rPr lang="en-US" altLang="zh-CN" sz="7200" b="1" dirty="0">
                <a:latin typeface="+mj-ea"/>
                <a:ea typeface="+mj-ea"/>
              </a:rPr>
              <a:t>           </a:t>
            </a:r>
            <a:endParaRPr lang="zh-CN" altLang="en-US" sz="7200" b="1" dirty="0">
              <a:latin typeface="+mj-ea"/>
              <a:ea typeface="+mj-ea"/>
            </a:endParaRPr>
          </a:p>
        </p:txBody>
      </p:sp>
      <p:pic>
        <p:nvPicPr>
          <p:cNvPr id="3" name="Picture 2" descr="科学网—《太空地图》系列之月球全图、火星全图、太阳系全图、宇宙全图 - 郑永春的博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" b="39641"/>
          <a:stretch>
            <a:fillRect/>
          </a:stretch>
        </p:blipFill>
        <p:spPr bwMode="auto">
          <a:xfrm>
            <a:off x="3495838" y="1258038"/>
            <a:ext cx="7664248" cy="328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望远镜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04" t="12019" r="1802"/>
          <a:stretch>
            <a:fillRect/>
          </a:stretch>
        </p:blipFill>
        <p:spPr bwMode="auto">
          <a:xfrm>
            <a:off x="2433484" y="2426109"/>
            <a:ext cx="6858000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66684" y="3721509"/>
            <a:ext cx="1243013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sz="3200" b="1">
                <a:solidFill>
                  <a:srgbClr val="FF3300"/>
                </a:solidFill>
                <a:latin typeface="+mj-ea"/>
                <a:ea typeface="+mj-ea"/>
              </a:rPr>
              <a:t>靠近眼睛的凸透镜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084276" y="1518059"/>
            <a:ext cx="677108" cy="4742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3200" b="1" dirty="0">
                <a:solidFill>
                  <a:srgbClr val="FF3300"/>
                </a:solidFill>
                <a:latin typeface="+mj-ea"/>
                <a:ea typeface="+mj-ea"/>
              </a:rPr>
              <a:t>靠近被观测物体的凸透镜</a:t>
            </a:r>
            <a:r>
              <a:rPr lang="zh-CN" sz="32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929284" y="1159284"/>
            <a:ext cx="2232025" cy="936625"/>
          </a:xfrm>
          <a:prstGeom prst="wedgeEllipseCallout">
            <a:avLst>
              <a:gd name="adj1" fmla="val -3769"/>
              <a:gd name="adj2" fmla="val 147625"/>
            </a:avLst>
          </a:prstGeom>
          <a:solidFill>
            <a:schemeClr val="accent1"/>
          </a:solidFill>
          <a:ln w="57150">
            <a:solidFill>
              <a:schemeClr val="accent1"/>
            </a:solidFill>
            <a:miter lim="800000"/>
          </a:ln>
        </p:spPr>
        <p:txBody>
          <a:bodyPr/>
          <a:lstStyle/>
          <a:p>
            <a:pPr algn="ctr"/>
            <a:r>
              <a:rPr lang="zh-CN" sz="4000" b="1">
                <a:solidFill>
                  <a:schemeClr val="bg1"/>
                </a:solidFill>
                <a:latin typeface="+mj-ea"/>
                <a:ea typeface="+mj-ea"/>
              </a:rPr>
              <a:t>物镜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465234" y="3534184"/>
            <a:ext cx="2232025" cy="936625"/>
          </a:xfrm>
          <a:prstGeom prst="wedgeEllipseCallout">
            <a:avLst>
              <a:gd name="adj1" fmla="val 3486"/>
              <a:gd name="adj2" fmla="val 165593"/>
            </a:avLst>
          </a:prstGeom>
          <a:solidFill>
            <a:schemeClr val="accent1"/>
          </a:solidFill>
          <a:ln w="57150">
            <a:solidFill>
              <a:schemeClr val="accent1"/>
            </a:solidFill>
            <a:miter lim="800000"/>
          </a:ln>
        </p:spPr>
        <p:txBody>
          <a:bodyPr/>
          <a:lstStyle/>
          <a:p>
            <a:pPr algn="ctr"/>
            <a:r>
              <a:rPr lang="zh-CN" sz="4000" b="1">
                <a:solidFill>
                  <a:schemeClr val="bg1"/>
                </a:solidFill>
                <a:latin typeface="+mj-ea"/>
                <a:ea typeface="+mj-ea"/>
              </a:rPr>
              <a:t>目镜</a:t>
            </a:r>
          </a:p>
        </p:txBody>
      </p:sp>
      <p:sp>
        <p:nvSpPr>
          <p:cNvPr id="9" name="线形标注 1 10"/>
          <p:cNvSpPr/>
          <p:nvPr/>
        </p:nvSpPr>
        <p:spPr>
          <a:xfrm>
            <a:off x="5862484" y="2545756"/>
            <a:ext cx="1208608" cy="676836"/>
          </a:xfrm>
          <a:prstGeom prst="borderCallout1">
            <a:avLst>
              <a:gd name="adj1" fmla="val 99654"/>
              <a:gd name="adj2" fmla="val 54893"/>
              <a:gd name="adj3" fmla="val 167761"/>
              <a:gd name="adj4" fmla="val 33920"/>
            </a:avLst>
          </a:prstGeom>
          <a:solidFill>
            <a:srgbClr val="4472C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+mj-ea"/>
                <a:ea typeface="+mj-ea"/>
              </a:rPr>
              <a:t>镜筒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73240" y="1322479"/>
            <a:ext cx="5063792" cy="7494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</a:rPr>
              <a:t>望远镜的主要结构是什么？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华文楷体" panose="0201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华文楷体" panose="02010600040101010101" charset="-122"/>
                <a:sym typeface="+mn-ea"/>
              </a:rPr>
              <a:t>如何使用？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>
            <p:custDataLst>
              <p:tags r:id="rId1"/>
            </p:custDataLst>
          </p:nvPr>
        </p:nvSpPr>
        <p:spPr>
          <a:xfrm>
            <a:off x="665350" y="3218131"/>
            <a:ext cx="10311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方正细圆简体" panose="03000509000000000000" pitchFamily="2" charset="-122"/>
                <a:ea typeface="方正细圆简体" panose="03000509000000000000" pitchFamily="2" charset="-122"/>
                <a:sym typeface="+mn-lt"/>
              </a:rPr>
              <a:t> 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方正细圆简体" panose="03000509000000000000" pitchFamily="2" charset="-122"/>
              <a:ea typeface="方正细圆简体" panose="03000509000000000000" pitchFamily="2" charset="-122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5950" y="2514551"/>
            <a:ext cx="8130857" cy="60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lt"/>
              </a:rPr>
              <a:t>    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  <a:cs typeface="华文楷体" panose="02010600040101010101" charset="-122"/>
                <a:sym typeface="+mn-lt"/>
              </a:rPr>
              <a:t>使用一个凸透镜可以实现望远功能吗？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-2329" r="17647" b="36463"/>
          <a:stretch>
            <a:fillRect/>
          </a:stretch>
        </p:blipFill>
        <p:spPr>
          <a:xfrm rot="5400000">
            <a:off x="8992105" y="2257059"/>
            <a:ext cx="2538730" cy="270700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8806685" y="2341196"/>
            <a:ext cx="1344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 5 cm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0036045" y="2330401"/>
            <a:ext cx="1578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 10 cm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32280" y="4014028"/>
            <a:ext cx="10744835" cy="626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试一试用焦距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10 cm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的凸透镜看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A4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纸上的字。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>
            <a:spLocks noChangeArrowheads="1"/>
          </p:cNvSpPr>
          <p:nvPr/>
        </p:nvSpPr>
        <p:spPr bwMode="auto">
          <a:xfrm>
            <a:off x="959111" y="1502928"/>
            <a:ext cx="10626090" cy="29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A4B3DD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+mj-ea"/>
                <a:ea typeface="+mj-ea"/>
                <a:cs typeface="华文楷体" panose="02010600040101010101" charset="-122"/>
              </a:rPr>
              <a:t>[</a:t>
            </a:r>
            <a:r>
              <a:rPr lang="zh-CN" altLang="en-US" sz="3200" b="1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+mj-ea"/>
                <a:ea typeface="+mj-ea"/>
                <a:cs typeface="华文楷体" panose="02010600040101010101" charset="-122"/>
              </a:rPr>
              <a:t>思考与讨论</a:t>
            </a:r>
            <a:r>
              <a:rPr lang="en-US" altLang="zh-CN" sz="3200" b="1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+mj-ea"/>
                <a:ea typeface="+mj-ea"/>
                <a:cs typeface="华文楷体" panose="02010600040101010101" charset="-122"/>
              </a:rPr>
              <a:t>]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+mj-ea"/>
                <a:ea typeface="+mj-ea"/>
                <a:cs typeface="华文楷体" panose="02010600040101010101" charset="-122"/>
                <a:sym typeface="+mn-ea"/>
              </a:rPr>
              <a:t>1. </a:t>
            </a:r>
            <a:r>
              <a:rPr lang="zh-CN" altLang="en-US" sz="3200" b="1" dirty="0">
                <a:solidFill>
                  <a:srgbClr val="000000"/>
                </a:solidFill>
                <a:latin typeface="+mj-ea"/>
                <a:ea typeface="+mj-ea"/>
                <a:cs typeface="华文楷体" panose="02010600040101010101" charset="-122"/>
                <a:sym typeface="+mn-ea"/>
              </a:rPr>
              <a:t>估测字到凸透镜的距离，结合给定的焦距，分析与论证该凸透镜为什么会成这样的像？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+mj-ea"/>
                <a:ea typeface="+mj-ea"/>
                <a:cs typeface="华文楷体" panose="02010600040101010101" charset="-122"/>
              </a:rPr>
              <a:t>2. </a:t>
            </a:r>
            <a:r>
              <a:rPr lang="zh-CN" altLang="en-US" sz="3200" b="1" dirty="0">
                <a:solidFill>
                  <a:srgbClr val="000000"/>
                </a:solidFill>
                <a:latin typeface="+mj-ea"/>
                <a:ea typeface="+mj-ea"/>
                <a:cs typeface="华文楷体" panose="02010600040101010101" charset="-122"/>
              </a:rPr>
              <a:t>当物体逐渐远离凸透镜，凸透镜所成像大小会怎么变化？有什么办法可以看清楚这个像？</a:t>
            </a:r>
          </a:p>
        </p:txBody>
      </p:sp>
    </p:spTree>
    <p:extLst>
      <p:ext uri="{BB962C8B-B14F-4D97-AF65-F5344CB8AC3E}">
        <p14:creationId xmlns:p14="http://schemas.microsoft.com/office/powerpoint/2010/main" val="186457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>
            <p:custDataLst>
              <p:tags r:id="rId1"/>
            </p:custDataLst>
          </p:nvPr>
        </p:nvSpPr>
        <p:spPr>
          <a:xfrm>
            <a:off x="630946" y="2856230"/>
            <a:ext cx="10311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方正细圆简体" panose="03000509000000000000" pitchFamily="2" charset="-122"/>
                <a:ea typeface="方正细圆简体" panose="03000509000000000000" pitchFamily="2" charset="-122"/>
                <a:sym typeface="+mn-lt"/>
              </a:rPr>
              <a:t> 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方正细圆简体" panose="03000509000000000000" pitchFamily="2" charset="-122"/>
              <a:ea typeface="方正细圆简体" panose="03000509000000000000" pitchFamily="2" charset="-122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7636" y="2290568"/>
            <a:ext cx="9352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lt"/>
              </a:rPr>
              <a:t>        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尝试使用两块凸透镜组合，观察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A4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纸上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的字时，可以试着像望远镜那样，调节两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个凸透镜间的距离，以达到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最佳的观察效果。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建议：固定物镜，前后移动目镜，观察成像的情况。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35" r="36474" b="36463"/>
          <a:stretch>
            <a:fillRect/>
          </a:stretch>
        </p:blipFill>
        <p:spPr>
          <a:xfrm rot="5400000">
            <a:off x="9433951" y="1621155"/>
            <a:ext cx="1958340" cy="260985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9035806" y="1994535"/>
            <a:ext cx="13449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 5 cm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169916" y="1916430"/>
            <a:ext cx="15709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 10 cm</a:t>
            </a:r>
          </a:p>
        </p:txBody>
      </p:sp>
      <p:sp>
        <p:nvSpPr>
          <p:cNvPr id="16" name="文本框 1"/>
          <p:cNvSpPr txBox="1"/>
          <p:nvPr/>
        </p:nvSpPr>
        <p:spPr>
          <a:xfrm>
            <a:off x="1045998" y="1258038"/>
            <a:ext cx="4563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</a:rPr>
              <a:t>活动</a:t>
            </a:r>
            <a:r>
              <a:rPr lang="en-US" altLang="zh-CN" sz="3200" b="1" dirty="0">
                <a:solidFill>
                  <a:srgbClr val="0070C0"/>
                </a:solidFill>
              </a:rPr>
              <a:t>2</a:t>
            </a:r>
            <a:r>
              <a:rPr lang="zh-CN" altLang="en-US" sz="3200" b="1" dirty="0">
                <a:solidFill>
                  <a:srgbClr val="0070C0"/>
                </a:solidFill>
              </a:rPr>
              <a:t>：认识目镜和透镜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ASSEMBLE_CHIP_INDEX" val="ba28c40bb95945a5a4e748a293b73aa4"/>
  <p:tag name="KSO_WM_BEAUTIFY_FLAG" val=""/>
  <p:tag name="KSO_WM_CHIP_FILLAREA_FILL_RULE" val="{&quot;fill_align&quot;:&quot;lt&quot;,&quot;fill_mode&quot;:&quot;full&quot;,&quot;sacle_strategy&quot;:&quot;smart&quot;}"/>
  <p:tag name="KSO_WM_CHIP_GROUPID" val="5e6b05596848fb12bee65ac8"/>
  <p:tag name="KSO_WM_CHIP_XID" val="5e6b05596848fb12bee65aca"/>
  <p:tag name="KSO_WM_TAG_VERSION" val="1.0"/>
  <p:tag name="KSO_WM_TEMPLATE_ASSEMBLE_GROUPID" val="606570534054ed1e2fb814c7"/>
  <p:tag name="KSO_WM_TEMPLATE_ASSEMBLE_XID" val="606570534054ed1e2fb814c7"/>
  <p:tag name="KSO_WM_TEMPLATE_CATEGORY" val="diagram"/>
  <p:tag name="KSO_WM_TEMPLATE_INDEX" val="20217073"/>
  <p:tag name="KSO_WM_UNIT_BLOCK" val="0"/>
  <p:tag name="KSO_WM_UNIT_COMPATIBLE" val="0"/>
  <p:tag name="KSO_WM_UNIT_DEC_AREA_ID" val="ce82e2753746471daed8748529970ba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14;20;2"/>
  <p:tag name="KSO_WM_UNIT_DIAGRAM_ISNUMVISUAL" val="0"/>
  <p:tag name="KSO_WM_UNIT_DIAGRAM_ISREFERUNIT" val="0"/>
  <p:tag name="KSO_WM_UNIT_HIGHLIGHT" val="0"/>
  <p:tag name="KSO_WM_UNIT_ID" val="diagram20217073_1*f*1"/>
  <p:tag name="KSO_WM_UNIT_LAYERLEVEL" val="1"/>
  <p:tag name="KSO_WM_UNIT_NOCLEAR" val="0"/>
  <p:tag name="KSO_WM_UNIT_PRESET_TEXT" val="单击此处添加正文，文字是您思想的提炼，为了演示发布的良好效果，请言简意赅的阐述您的观点。您的内容已经简明扼要。"/>
  <p:tag name="KSO_WM_UNIT_SHOW_EDIT_AREA_INDICATION" val="1"/>
  <p:tag name="KSO_WM_UNIT_SM_LIMIT_TYPE" val="2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VALUE" val="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  <p:tag name="KSO_WM_BEAUTIFY_FLAG" val="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1300</Words>
  <Application>Microsoft Office PowerPoint</Application>
  <PresentationFormat>宽屏</PresentationFormat>
  <Paragraphs>136</Paragraphs>
  <Slides>36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8" baseType="lpstr">
      <vt:lpstr>方正细圆简体</vt:lpstr>
      <vt:lpstr>黑体</vt:lpstr>
      <vt:lpstr>华文楷体</vt:lpstr>
      <vt:lpstr>楷体</vt:lpstr>
      <vt:lpstr>隶书</vt:lpstr>
      <vt:lpstr>宋体</vt:lpstr>
      <vt:lpstr>微软雅黑</vt:lpstr>
      <vt:lpstr>Arial</vt:lpstr>
      <vt:lpstr>Calibri</vt:lpstr>
      <vt:lpstr>Symbol</vt:lpstr>
      <vt:lpstr>Times New Roman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2024-09-27T07:07:28Z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3384DD6E51344B599410B8A877B2842F</vt:lpwstr>
  </property>
</Properties>
</file>