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84" r:id="rId10"/>
    <p:sldId id="266" r:id="rId11"/>
    <p:sldId id="267" r:id="rId12"/>
    <p:sldId id="268" r:id="rId13"/>
    <p:sldId id="269" r:id="rId14"/>
    <p:sldId id="283" r:id="rId15"/>
    <p:sldId id="270" r:id="rId16"/>
    <p:sldId id="271" r:id="rId17"/>
    <p:sldId id="272" r:id="rId18"/>
    <p:sldId id="273" r:id="rId19"/>
    <p:sldId id="274" r:id="rId20"/>
    <p:sldId id="278" r:id="rId21"/>
    <p:sldId id="282" r:id="rId22"/>
    <p:sldId id="285" r:id="rId23"/>
    <p:sldId id="286" r:id="rId24"/>
  </p:sldIdLst>
  <p:sldSz cx="12192000" cy="6858000"/>
  <p:notesSz cx="6858000" cy="9144000"/>
  <p:defaultTextStyle>
    <a:defPPr>
      <a:defRPr lang="zh-CN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82" y="-96"/>
      </p:cViewPr>
      <p:guideLst>
        <p:guide orient="horz" pos="2155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69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633413" y="318308"/>
            <a:ext cx="10802939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3119445" y="1334821"/>
            <a:ext cx="5830887" cy="998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4450705" y="1412777"/>
            <a:ext cx="3168352" cy="697627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zh-CN" altLang="en-US" sz="37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37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菱形 16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91" y="243189"/>
            <a:ext cx="6392343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平面镜成像特点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21545" y="867504"/>
            <a:ext cx="637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91" y="260773"/>
            <a:ext cx="6849543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平面镜成虚像的原理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21545" y="867504"/>
            <a:ext cx="734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0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484764" y="356921"/>
            <a:ext cx="208280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63600" y="1049026"/>
            <a:ext cx="11328400" cy="847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8" y="260776"/>
            <a:ext cx="654473" cy="926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95" y="260775"/>
            <a:ext cx="1711879" cy="693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5" r:id="rId8"/>
    <p:sldLayoutId id="2147483672" r:id="rId9"/>
    <p:sldLayoutId id="214748367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550" indent="-380981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3925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493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06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63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3268989" y="1593271"/>
            <a:ext cx="5466715" cy="9335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5500" dirty="0">
                <a:latin typeface="隶书" panose="02010509060101010101" pitchFamily="49" charset="-122"/>
                <a:ea typeface="隶书" panose="02010509060101010101" pitchFamily="49" charset="-122"/>
              </a:rPr>
              <a:t>第四章  光现象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1840121" y="2846716"/>
            <a:ext cx="9512243" cy="2123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第3节      平面镜成像  </a:t>
            </a:r>
          </a:p>
          <a:p>
            <a:pPr lvl="0" algn="ctr"/>
            <a:endParaRPr lang="zh-CN" altLang="en-US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    第1课时     平面镜成像的特点 </a:t>
            </a:r>
            <a:endParaRPr lang="en-US" altLang="zh-CN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274445" y="1866265"/>
          <a:ext cx="9839961" cy="325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551"/>
                <a:gridCol w="3533775"/>
                <a:gridCol w="3048635"/>
              </a:tblGrid>
              <a:tr h="896620"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替代蜡烛是否与像重合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物体到镜面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的的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距离(cm)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像到镜面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的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距离(cm)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实验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7465" y="1244600"/>
            <a:ext cx="6658611" cy="5236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直接连接符 19457"/>
          <p:cNvSpPr/>
          <p:nvPr/>
        </p:nvSpPr>
        <p:spPr>
          <a:xfrm>
            <a:off x="2993391" y="4751751"/>
            <a:ext cx="6019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59" name="直接连接符 19458"/>
          <p:cNvSpPr/>
          <p:nvPr/>
        </p:nvSpPr>
        <p:spPr>
          <a:xfrm flipV="1">
            <a:off x="5812791" y="2618151"/>
            <a:ext cx="0" cy="2057400"/>
          </a:xfrm>
          <a:prstGeom prst="line">
            <a:avLst/>
          </a:prstGeom>
          <a:ln w="57150" cap="flat" cmpd="thickThin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9460" name="组合 19459"/>
          <p:cNvGrpSpPr/>
          <p:nvPr/>
        </p:nvGrpSpPr>
        <p:grpSpPr>
          <a:xfrm>
            <a:off x="2993391" y="2694351"/>
            <a:ext cx="5867400" cy="1828800"/>
            <a:chOff x="0" y="0"/>
            <a:chExt cx="3696" cy="1152"/>
          </a:xfrm>
        </p:grpSpPr>
        <p:grpSp>
          <p:nvGrpSpPr>
            <p:cNvPr id="19461" name="组合 19460"/>
            <p:cNvGrpSpPr/>
            <p:nvPr/>
          </p:nvGrpSpPr>
          <p:grpSpPr>
            <a:xfrm>
              <a:off x="0" y="0"/>
              <a:ext cx="288" cy="1152"/>
              <a:chOff x="0" y="0"/>
              <a:chExt cx="288" cy="1152"/>
            </a:xfrm>
          </p:grpSpPr>
          <p:sp>
            <p:nvSpPr>
              <p:cNvPr id="19462" name="矩形 19461"/>
              <p:cNvSpPr/>
              <p:nvPr/>
            </p:nvSpPr>
            <p:spPr>
              <a:xfrm>
                <a:off x="0" y="336"/>
                <a:ext cx="288" cy="816"/>
              </a:xfrm>
              <a:prstGeom prst="rect">
                <a:avLst/>
              </a:prstGeom>
              <a:solidFill>
                <a:srgbClr val="FFCC99"/>
              </a:solidFill>
              <a:ln w="38100" cap="flat" cmpd="sng">
                <a:solidFill>
                  <a:srgbClr val="FFCC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9463" name="椭圆 19462"/>
              <p:cNvSpPr/>
              <p:nvPr/>
            </p:nvSpPr>
            <p:spPr>
              <a:xfrm>
                <a:off x="96" y="0"/>
                <a:ext cx="144" cy="336"/>
              </a:xfrm>
              <a:prstGeom prst="ellipse">
                <a:avLst/>
              </a:prstGeom>
              <a:solidFill>
                <a:srgbClr val="FF0000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19464" name="组合 19463"/>
            <p:cNvGrpSpPr/>
            <p:nvPr/>
          </p:nvGrpSpPr>
          <p:grpSpPr>
            <a:xfrm>
              <a:off x="3408" y="0"/>
              <a:ext cx="288" cy="1152"/>
              <a:chOff x="0" y="0"/>
              <a:chExt cx="288" cy="1152"/>
            </a:xfrm>
          </p:grpSpPr>
          <p:sp>
            <p:nvSpPr>
              <p:cNvPr id="19465" name="矩形 19464"/>
              <p:cNvSpPr/>
              <p:nvPr/>
            </p:nvSpPr>
            <p:spPr>
              <a:xfrm>
                <a:off x="0" y="336"/>
                <a:ext cx="288" cy="816"/>
              </a:xfrm>
              <a:prstGeom prst="rect">
                <a:avLst/>
              </a:prstGeom>
              <a:solidFill>
                <a:srgbClr val="FFCC99"/>
              </a:solidFill>
              <a:ln w="38100" cap="flat" cmpd="sng">
                <a:solidFill>
                  <a:schemeClr val="tx1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9466" name="椭圆 19465"/>
              <p:cNvSpPr/>
              <p:nvPr/>
            </p:nvSpPr>
            <p:spPr>
              <a:xfrm>
                <a:off x="96" y="0"/>
                <a:ext cx="144" cy="336"/>
              </a:xfrm>
              <a:prstGeom prst="ellipse">
                <a:avLst/>
              </a:prstGeom>
              <a:solidFill>
                <a:srgbClr val="FF0000"/>
              </a:solidFill>
              <a:ln w="38100" cap="flat" cmpd="sng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9467" name="组合 19466"/>
          <p:cNvGrpSpPr/>
          <p:nvPr/>
        </p:nvGrpSpPr>
        <p:grpSpPr>
          <a:xfrm>
            <a:off x="5584191" y="2618151"/>
            <a:ext cx="228600" cy="304800"/>
            <a:chOff x="0" y="0"/>
            <a:chExt cx="144" cy="192"/>
          </a:xfrm>
        </p:grpSpPr>
        <p:sp>
          <p:nvSpPr>
            <p:cNvPr id="19468" name="直接连接符 19467"/>
            <p:cNvSpPr/>
            <p:nvPr/>
          </p:nvSpPr>
          <p:spPr>
            <a:xfrm>
              <a:off x="0" y="0"/>
              <a:ext cx="0" cy="192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9" name="直接连接符 19468"/>
            <p:cNvSpPr/>
            <p:nvPr/>
          </p:nvSpPr>
          <p:spPr>
            <a:xfrm>
              <a:off x="0" y="192"/>
              <a:ext cx="144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9470" name="文本框 19469"/>
          <p:cNvSpPr txBox="1"/>
          <p:nvPr/>
        </p:nvSpPr>
        <p:spPr>
          <a:xfrm>
            <a:off x="661328" y="4765281"/>
            <a:ext cx="7543800" cy="52197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①像与物的</a:t>
            </a:r>
            <a:r>
              <a:rPr lang="zh-CN" altLang="en-US" sz="2800" dirty="0">
                <a:solidFill>
                  <a:srgbClr val="0000FF"/>
                </a:solidFill>
                <a:latin typeface="+mn-ea"/>
              </a:rPr>
              <a:t>大小相等</a:t>
            </a:r>
            <a:r>
              <a:rPr lang="zh-CN" altLang="x-none" sz="2800" dirty="0">
                <a:solidFill>
                  <a:srgbClr val="FF0000"/>
                </a:solidFill>
                <a:latin typeface="+mn-ea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71" name="文本框 19470"/>
          <p:cNvSpPr txBox="1"/>
          <p:nvPr/>
        </p:nvSpPr>
        <p:spPr>
          <a:xfrm>
            <a:off x="661328" y="5286933"/>
            <a:ext cx="6939280" cy="52197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②像到镜面的</a:t>
            </a:r>
            <a:r>
              <a:rPr lang="zh-CN" altLang="en-US" sz="2800" dirty="0">
                <a:solidFill>
                  <a:srgbClr val="0000FF"/>
                </a:solidFill>
                <a:latin typeface="+mn-ea"/>
              </a:rPr>
              <a:t>距离</a:t>
            </a:r>
            <a:r>
              <a:rPr lang="zh-CN" altLang="x-none" sz="2800" dirty="0">
                <a:solidFill>
                  <a:srgbClr val="0000FF"/>
                </a:solidFill>
                <a:latin typeface="+mn-ea"/>
              </a:rPr>
              <a:t>等于</a:t>
            </a:r>
            <a:r>
              <a:rPr lang="zh-CN" altLang="x-none" sz="2800" dirty="0">
                <a:solidFill>
                  <a:srgbClr val="FF0000"/>
                </a:solidFill>
                <a:latin typeface="+mn-ea"/>
              </a:rPr>
              <a:t>物到平面镜的距离。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72" name="文本框 19471"/>
          <p:cNvSpPr txBox="1"/>
          <p:nvPr/>
        </p:nvSpPr>
        <p:spPr>
          <a:xfrm>
            <a:off x="661328" y="5936221"/>
            <a:ext cx="8458200" cy="52197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③像与物的连线与镜面</a:t>
            </a:r>
            <a:r>
              <a:rPr lang="zh-CN" altLang="en-US" sz="2800" dirty="0">
                <a:solidFill>
                  <a:srgbClr val="0000FF"/>
                </a:solidFill>
                <a:latin typeface="+mn-ea"/>
              </a:rPr>
              <a:t>垂直</a:t>
            </a:r>
            <a:r>
              <a:rPr lang="zh-CN" altLang="x-none" sz="2800" dirty="0">
                <a:solidFill>
                  <a:srgbClr val="FF0000"/>
                </a:solidFill>
                <a:latin typeface="+mn-ea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9473" name="组合 19472"/>
          <p:cNvGrpSpPr/>
          <p:nvPr/>
        </p:nvGrpSpPr>
        <p:grpSpPr>
          <a:xfrm>
            <a:off x="3298191" y="2160951"/>
            <a:ext cx="5257800" cy="419100"/>
            <a:chOff x="0" y="0"/>
            <a:chExt cx="3312" cy="264"/>
          </a:xfrm>
        </p:grpSpPr>
        <p:sp>
          <p:nvSpPr>
            <p:cNvPr id="19474" name="直接连接符 19473"/>
            <p:cNvSpPr/>
            <p:nvPr/>
          </p:nvSpPr>
          <p:spPr>
            <a:xfrm>
              <a:off x="0" y="264"/>
              <a:ext cx="3312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grpSp>
          <p:nvGrpSpPr>
            <p:cNvPr id="19475" name="组合 19474"/>
            <p:cNvGrpSpPr/>
            <p:nvPr/>
          </p:nvGrpSpPr>
          <p:grpSpPr>
            <a:xfrm>
              <a:off x="96" y="0"/>
              <a:ext cx="2994" cy="180"/>
              <a:chOff x="0" y="0"/>
              <a:chExt cx="2994" cy="180"/>
            </a:xfrm>
          </p:grpSpPr>
          <p:sp>
            <p:nvSpPr>
              <p:cNvPr id="19476" name="左大括号 19475"/>
              <p:cNvSpPr/>
              <p:nvPr/>
            </p:nvSpPr>
            <p:spPr>
              <a:xfrm rot="5337177">
                <a:off x="624" y="-588"/>
                <a:ext cx="144" cy="1392"/>
              </a:xfrm>
              <a:prstGeom prst="leftBrace">
                <a:avLst>
                  <a:gd name="adj1" fmla="val 80555"/>
                  <a:gd name="adj2" fmla="val 50000"/>
                </a:avLst>
              </a:prstGeom>
              <a:noFill/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9477" name="左大括号 19476"/>
              <p:cNvSpPr/>
              <p:nvPr/>
            </p:nvSpPr>
            <p:spPr>
              <a:xfrm rot="5450609">
                <a:off x="2226" y="-624"/>
                <a:ext cx="144" cy="1392"/>
              </a:xfrm>
              <a:prstGeom prst="leftBrace">
                <a:avLst>
                  <a:gd name="adj1" fmla="val 80555"/>
                  <a:gd name="adj2" fmla="val 50000"/>
                </a:avLst>
              </a:prstGeom>
              <a:noFill/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sp>
        <p:nvSpPr>
          <p:cNvPr id="19479" name="矩形 19478"/>
          <p:cNvSpPr/>
          <p:nvPr/>
        </p:nvSpPr>
        <p:spPr>
          <a:xfrm>
            <a:off x="574040" y="1341168"/>
            <a:ext cx="7543800" cy="7017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x-none" sz="3600" b="1" dirty="0">
                <a:solidFill>
                  <a:srgbClr val="0070C0"/>
                </a:solidFill>
                <a:latin typeface="+mn-ea"/>
              </a:rPr>
              <a:t>  </a:t>
            </a:r>
            <a:r>
              <a:rPr lang="zh-CN" altLang="en-US" sz="3600" b="1" dirty="0">
                <a:solidFill>
                  <a:srgbClr val="0070C0"/>
                </a:solidFill>
                <a:latin typeface="+mn-ea"/>
              </a:rPr>
              <a:t>实验结论：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平面镜成像的特点</a:t>
            </a:r>
            <a:endParaRPr lang="zh-CN" altLang="x-none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80" name="文本框 19479"/>
          <p:cNvSpPr txBox="1"/>
          <p:nvPr/>
        </p:nvSpPr>
        <p:spPr>
          <a:xfrm>
            <a:off x="10792944" y="1532936"/>
            <a:ext cx="738656" cy="4684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ap="flat" cmpd="tri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square" lIns="91436" tIns="45718" rIns="91436" bIns="45718">
            <a:spAutoFit/>
          </a:bodyPr>
          <a:lstStyle/>
          <a:p>
            <a:pPr algn="l"/>
            <a:r>
              <a:rPr lang="zh-CN" altLang="en-US" sz="3600" dirty="0">
                <a:latin typeface="+mn-ea"/>
              </a:rPr>
              <a:t>物与像关于平面镜</a:t>
            </a:r>
            <a:r>
              <a:rPr lang="zh-CN" altLang="en-US" sz="3600" dirty="0">
                <a:solidFill>
                  <a:srgbClr val="FF3300"/>
                </a:solidFill>
                <a:latin typeface="+mn-ea"/>
              </a:rPr>
              <a:t>对称</a:t>
            </a:r>
            <a:endParaRPr lang="zh-CN" altLang="x-none" sz="3600" dirty="0">
              <a:solidFill>
                <a:srgbClr val="FF330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/>
      <p:bldP spid="19471" grpId="0"/>
      <p:bldP spid="19472" grpId="0"/>
      <p:bldP spid="1948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/>
          <p:nvPr/>
        </p:nvSpPr>
        <p:spPr>
          <a:xfrm>
            <a:off x="1025525" y="2008427"/>
            <a:ext cx="10641867" cy="1380376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altLang="zh-CN" sz="3100" dirty="0">
                <a:solidFill>
                  <a:srgbClr val="000000"/>
                </a:solidFill>
                <a:latin typeface="+mn-ea"/>
              </a:rPr>
              <a:t>①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在探究平面镜成像的实验中，使用玻璃板代替平面镜的</a:t>
            </a:r>
            <a:endParaRPr lang="en-US" altLang="zh-CN" sz="310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35000"/>
              </a:lnSpc>
            </a:pP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目的是</a:t>
            </a:r>
            <a:r>
              <a:rPr lang="zh-CN" altLang="en-US" sz="3100" u="sng" dirty="0">
                <a:solidFill>
                  <a:srgbClr val="000000"/>
                </a:solidFill>
                <a:latin typeface="+mn-ea"/>
              </a:rPr>
              <a:t>                                           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。</a:t>
            </a:r>
          </a:p>
        </p:txBody>
      </p:sp>
      <p:sp>
        <p:nvSpPr>
          <p:cNvPr id="96260" name="Rectangle 6"/>
          <p:cNvSpPr/>
          <p:nvPr/>
        </p:nvSpPr>
        <p:spPr>
          <a:xfrm>
            <a:off x="1119310" y="3380085"/>
            <a:ext cx="9493007" cy="202439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altLang="zh-CN" sz="3100" dirty="0">
                <a:solidFill>
                  <a:srgbClr val="000000"/>
                </a:solidFill>
                <a:latin typeface="+mn-ea"/>
              </a:rPr>
              <a:t>②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使用两支完全一样的蜡烛是为了：</a:t>
            </a:r>
            <a:endParaRPr lang="en-US" altLang="zh-CN" sz="310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35000"/>
              </a:lnSpc>
            </a:pPr>
            <a:r>
              <a:rPr lang="en-US" altLang="zh-CN" sz="3100" dirty="0">
                <a:solidFill>
                  <a:srgbClr val="000000"/>
                </a:solidFill>
                <a:latin typeface="+mn-ea"/>
              </a:rPr>
              <a:t>                                             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。</a:t>
            </a:r>
          </a:p>
          <a:p>
            <a:pPr algn="l">
              <a:lnSpc>
                <a:spcPct val="135000"/>
              </a:lnSpc>
            </a:pP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           </a:t>
            </a:r>
          </a:p>
        </p:txBody>
      </p:sp>
      <p:sp>
        <p:nvSpPr>
          <p:cNvPr id="96261" name="Line 7"/>
          <p:cNvSpPr/>
          <p:nvPr/>
        </p:nvSpPr>
        <p:spPr>
          <a:xfrm>
            <a:off x="1382711" y="4575613"/>
            <a:ext cx="8307071" cy="508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6262" name="Text Box 8"/>
          <p:cNvSpPr txBox="1"/>
          <p:nvPr/>
        </p:nvSpPr>
        <p:spPr>
          <a:xfrm>
            <a:off x="2252029" y="2645634"/>
            <a:ext cx="9512081" cy="68223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3100" dirty="0">
                <a:solidFill>
                  <a:srgbClr val="FF0000"/>
                </a:solidFill>
                <a:latin typeface="+mn-ea"/>
              </a:rPr>
              <a:t>便于确定虚像的位置</a:t>
            </a:r>
          </a:p>
        </p:txBody>
      </p:sp>
      <p:sp>
        <p:nvSpPr>
          <p:cNvPr id="96263" name="Text Box 9"/>
          <p:cNvSpPr txBox="1"/>
          <p:nvPr/>
        </p:nvSpPr>
        <p:spPr>
          <a:xfrm>
            <a:off x="1382711" y="4003334"/>
            <a:ext cx="5905500" cy="682239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zh-CN" altLang="en-US" sz="3100" dirty="0">
                <a:solidFill>
                  <a:srgbClr val="FF0000"/>
                </a:solidFill>
                <a:latin typeface="+mn-ea"/>
              </a:rPr>
              <a:t>比较像与物体的大小关系</a:t>
            </a:r>
          </a:p>
        </p:txBody>
      </p:sp>
      <p:sp>
        <p:nvSpPr>
          <p:cNvPr id="96264" name="Rectangle 10"/>
          <p:cNvSpPr/>
          <p:nvPr/>
        </p:nvSpPr>
        <p:spPr>
          <a:xfrm>
            <a:off x="1119311" y="4879734"/>
            <a:ext cx="10644799" cy="7294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altLang="zh-CN" sz="3100" dirty="0">
                <a:solidFill>
                  <a:srgbClr val="000000"/>
                </a:solidFill>
                <a:latin typeface="+mn-ea"/>
              </a:rPr>
              <a:t>③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刻度尺的作用是便于比较像与物</a:t>
            </a:r>
            <a:r>
              <a:rPr lang="zh-CN" altLang="en-US" sz="3100" u="sng" dirty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zh-CN" sz="3100" u="sng" dirty="0">
                <a:solidFill>
                  <a:srgbClr val="000000"/>
                </a:solidFill>
                <a:latin typeface="+mn-ea"/>
              </a:rPr>
              <a:t>________   _</a:t>
            </a:r>
            <a:r>
              <a:rPr lang="zh-CN" altLang="en-US" sz="3100" dirty="0">
                <a:solidFill>
                  <a:srgbClr val="000000"/>
                </a:solidFill>
                <a:latin typeface="+mn-ea"/>
              </a:rPr>
              <a:t>的关系。</a:t>
            </a:r>
          </a:p>
        </p:txBody>
      </p:sp>
      <p:sp>
        <p:nvSpPr>
          <p:cNvPr id="96265" name="Text Box 11"/>
          <p:cNvSpPr txBox="1"/>
          <p:nvPr/>
        </p:nvSpPr>
        <p:spPr>
          <a:xfrm>
            <a:off x="6820572" y="4881939"/>
            <a:ext cx="3237829" cy="68223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3100" dirty="0">
                <a:solidFill>
                  <a:srgbClr val="FF0000"/>
                </a:solidFill>
                <a:latin typeface="+mn-ea"/>
              </a:rPr>
              <a:t>到平面镜的距离</a:t>
            </a:r>
          </a:p>
        </p:txBody>
      </p:sp>
      <p:sp>
        <p:nvSpPr>
          <p:cNvPr id="96271" name="矩形 96270"/>
          <p:cNvSpPr/>
          <p:nvPr/>
        </p:nvSpPr>
        <p:spPr>
          <a:xfrm>
            <a:off x="1016246" y="1223598"/>
            <a:ext cx="2037737" cy="7848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+mn-ea"/>
              </a:rPr>
              <a:t>交流讨论</a:t>
            </a:r>
          </a:p>
        </p:txBody>
      </p:sp>
      <p:sp>
        <p:nvSpPr>
          <p:cNvPr id="96272" name="矩形 96271"/>
          <p:cNvSpPr/>
          <p:nvPr/>
        </p:nvSpPr>
        <p:spPr>
          <a:xfrm>
            <a:off x="5640265" y="4003166"/>
            <a:ext cx="3124200" cy="682239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3100" dirty="0">
                <a:solidFill>
                  <a:srgbClr val="FF0000"/>
                </a:solidFill>
                <a:latin typeface="+mn-ea"/>
              </a:rPr>
              <a:t>（等效替代法）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/>
      <p:bldP spid="96263" grpId="0"/>
      <p:bldP spid="96265" grpId="0"/>
      <p:bldP spid="962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7" name="矩形 96266"/>
          <p:cNvSpPr/>
          <p:nvPr/>
        </p:nvSpPr>
        <p:spPr>
          <a:xfrm>
            <a:off x="981929" y="2150816"/>
            <a:ext cx="9161483" cy="5355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+mn-ea"/>
              </a:rPr>
              <a:t>④</a:t>
            </a:r>
            <a:r>
              <a:rPr lang="zh-CN" altLang="en-US" sz="3200" dirty="0">
                <a:solidFill>
                  <a:srgbClr val="000000"/>
                </a:solidFill>
                <a:latin typeface="+mn-ea"/>
              </a:rPr>
              <a:t>用薄玻璃板的目的</a:t>
            </a:r>
            <a:r>
              <a:rPr lang="en-US" altLang="zh-CN" sz="3200" u="sng" dirty="0">
                <a:solidFill>
                  <a:srgbClr val="000000"/>
                </a:solidFill>
                <a:latin typeface="+mn-ea"/>
              </a:rPr>
              <a:t>____________   _________</a:t>
            </a:r>
            <a:r>
              <a:rPr lang="zh-CN" altLang="en-US" sz="3200" dirty="0">
                <a:solidFill>
                  <a:srgbClr val="000000"/>
                </a:solidFill>
                <a:latin typeface="+mn-ea"/>
              </a:rPr>
              <a:t>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6268" name="Text Box 6"/>
          <p:cNvSpPr txBox="1"/>
          <p:nvPr/>
        </p:nvSpPr>
        <p:spPr>
          <a:xfrm>
            <a:off x="4796447" y="2066027"/>
            <a:ext cx="4653280" cy="583565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>
            <a:spAutoFit/>
          </a:bodyPr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防止前后两个面成两个像</a:t>
            </a:r>
          </a:p>
        </p:txBody>
      </p:sp>
      <p:sp>
        <p:nvSpPr>
          <p:cNvPr id="96269" name="矩形 96268"/>
          <p:cNvSpPr/>
          <p:nvPr/>
        </p:nvSpPr>
        <p:spPr>
          <a:xfrm>
            <a:off x="981932" y="3525228"/>
            <a:ext cx="9571851" cy="5355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+mn-ea"/>
              </a:rPr>
              <a:t>⑤</a:t>
            </a:r>
            <a:r>
              <a:rPr lang="zh-CN" altLang="en-US" sz="3200" dirty="0">
                <a:solidFill>
                  <a:srgbClr val="000000"/>
                </a:solidFill>
                <a:latin typeface="+mn-ea"/>
              </a:rPr>
              <a:t>反复做多次实验的目的</a:t>
            </a:r>
            <a:r>
              <a:rPr lang="en-US" altLang="zh-CN" sz="3200" u="sng" dirty="0">
                <a:solidFill>
                  <a:srgbClr val="000000"/>
                </a:solidFill>
                <a:latin typeface="+mn-ea"/>
              </a:rPr>
              <a:t>__________________  __</a:t>
            </a:r>
            <a:r>
              <a:rPr lang="zh-CN" altLang="en-US" sz="3200" dirty="0">
                <a:solidFill>
                  <a:srgbClr val="000000"/>
                </a:solidFill>
                <a:latin typeface="+mn-ea"/>
              </a:rPr>
              <a:t>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6270" name="Text Box 10"/>
          <p:cNvSpPr txBox="1"/>
          <p:nvPr/>
        </p:nvSpPr>
        <p:spPr>
          <a:xfrm>
            <a:off x="5562674" y="3462798"/>
            <a:ext cx="4995863" cy="58477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避免实验结论的偶然性</a:t>
            </a:r>
          </a:p>
        </p:txBody>
      </p:sp>
    </p:spTree>
    <p:extLst>
      <p:ext uri="{BB962C8B-B14F-4D97-AF65-F5344CB8AC3E}">
        <p14:creationId xmlns:p14="http://schemas.microsoft.com/office/powerpoint/2010/main" val="276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8" grpId="0"/>
      <p:bldP spid="96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6" name="组合 146435"/>
          <p:cNvGrpSpPr/>
          <p:nvPr/>
        </p:nvGrpSpPr>
        <p:grpSpPr>
          <a:xfrm>
            <a:off x="7395845" y="2974002"/>
            <a:ext cx="1106488" cy="1100139"/>
            <a:chOff x="3532" y="1842"/>
            <a:chExt cx="697" cy="693"/>
          </a:xfrm>
        </p:grpSpPr>
        <p:sp>
          <p:nvSpPr>
            <p:cNvPr id="30819" name="直接连接符 146436"/>
            <p:cNvSpPr/>
            <p:nvPr/>
          </p:nvSpPr>
          <p:spPr>
            <a:xfrm flipV="1">
              <a:off x="3532" y="1842"/>
              <a:ext cx="697" cy="69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20" name="直接连接符 146437"/>
            <p:cNvSpPr/>
            <p:nvPr/>
          </p:nvSpPr>
          <p:spPr>
            <a:xfrm flipV="1">
              <a:off x="3567" y="2177"/>
              <a:ext cx="651" cy="335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30821" name="组合 146438"/>
            <p:cNvGrpSpPr/>
            <p:nvPr/>
          </p:nvGrpSpPr>
          <p:grpSpPr>
            <a:xfrm>
              <a:off x="3764" y="2198"/>
              <a:ext cx="108" cy="110"/>
              <a:chOff x="0" y="0"/>
              <a:chExt cx="108" cy="110"/>
            </a:xfrm>
          </p:grpSpPr>
          <p:sp>
            <p:nvSpPr>
              <p:cNvPr id="30824" name="直接连接符 146439"/>
              <p:cNvSpPr/>
              <p:nvPr/>
            </p:nvSpPr>
            <p:spPr>
              <a:xfrm flipV="1">
                <a:off x="0" y="0"/>
                <a:ext cx="108" cy="36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825" name="直接连接符 146440"/>
              <p:cNvSpPr/>
              <p:nvPr/>
            </p:nvSpPr>
            <p:spPr>
              <a:xfrm flipH="1">
                <a:off x="78" y="36"/>
                <a:ext cx="6" cy="74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0822" name="直接连接符 146441"/>
            <p:cNvSpPr/>
            <p:nvPr/>
          </p:nvSpPr>
          <p:spPr>
            <a:xfrm>
              <a:off x="3901" y="2285"/>
              <a:ext cx="82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23" name="直接连接符 146442"/>
            <p:cNvSpPr/>
            <p:nvPr/>
          </p:nvSpPr>
          <p:spPr>
            <a:xfrm flipH="1">
              <a:off x="3963" y="2296"/>
              <a:ext cx="6" cy="82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6444" name="组合 146443"/>
          <p:cNvGrpSpPr/>
          <p:nvPr/>
        </p:nvGrpSpPr>
        <p:grpSpPr>
          <a:xfrm>
            <a:off x="8475347" y="2993053"/>
            <a:ext cx="1025525" cy="1122363"/>
            <a:chOff x="4212" y="1842"/>
            <a:chExt cx="646" cy="707"/>
          </a:xfrm>
        </p:grpSpPr>
        <p:sp>
          <p:nvSpPr>
            <p:cNvPr id="30817" name="直接连接符 146444"/>
            <p:cNvSpPr/>
            <p:nvPr/>
          </p:nvSpPr>
          <p:spPr>
            <a:xfrm flipH="1" flipV="1">
              <a:off x="4212" y="1842"/>
              <a:ext cx="645" cy="707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0818" name="直接连接符 146445"/>
            <p:cNvSpPr/>
            <p:nvPr/>
          </p:nvSpPr>
          <p:spPr>
            <a:xfrm flipH="1" flipV="1">
              <a:off x="4258" y="2205"/>
              <a:ext cx="600" cy="344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</p:sp>
      </p:grpSp>
      <p:grpSp>
        <p:nvGrpSpPr>
          <p:cNvPr id="146447" name="组合 146446"/>
          <p:cNvGrpSpPr/>
          <p:nvPr/>
        </p:nvGrpSpPr>
        <p:grpSpPr>
          <a:xfrm>
            <a:off x="6675122" y="2129455"/>
            <a:ext cx="1866900" cy="1417639"/>
            <a:chOff x="3078" y="1298"/>
            <a:chExt cx="1176" cy="893"/>
          </a:xfrm>
        </p:grpSpPr>
        <p:sp>
          <p:nvSpPr>
            <p:cNvPr id="30811" name="直接连接符 146447"/>
            <p:cNvSpPr/>
            <p:nvPr/>
          </p:nvSpPr>
          <p:spPr>
            <a:xfrm flipH="1" flipV="1">
              <a:off x="3671" y="1298"/>
              <a:ext cx="560" cy="566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12" name="直接连接符 146448"/>
            <p:cNvSpPr/>
            <p:nvPr/>
          </p:nvSpPr>
          <p:spPr>
            <a:xfrm flipH="1" flipV="1">
              <a:off x="3078" y="1550"/>
              <a:ext cx="1176" cy="64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13" name="直接连接符 146449"/>
            <p:cNvSpPr/>
            <p:nvPr/>
          </p:nvSpPr>
          <p:spPr>
            <a:xfrm rot="5976151" flipV="1">
              <a:off x="3945" y="1453"/>
              <a:ext cx="4" cy="136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14" name="直接连接符 146450"/>
            <p:cNvSpPr/>
            <p:nvPr/>
          </p:nvSpPr>
          <p:spPr>
            <a:xfrm rot="-5461481" flipV="1">
              <a:off x="3806" y="1564"/>
              <a:ext cx="122" cy="1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15" name="直接连接符 146451"/>
            <p:cNvSpPr/>
            <p:nvPr/>
          </p:nvSpPr>
          <p:spPr>
            <a:xfrm rot="-5461481" flipV="1">
              <a:off x="3496" y="1828"/>
              <a:ext cx="131" cy="36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816" name="直接连接符 146452"/>
            <p:cNvSpPr/>
            <p:nvPr/>
          </p:nvSpPr>
          <p:spPr>
            <a:xfrm rot="5976151">
              <a:off x="3621" y="1738"/>
              <a:ext cx="15" cy="13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6454" name="文本框 146453"/>
          <p:cNvSpPr txBox="1"/>
          <p:nvPr/>
        </p:nvSpPr>
        <p:spPr>
          <a:xfrm>
            <a:off x="6937058" y="3785216"/>
            <a:ext cx="382587" cy="70675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4000" b="1" i="1" dirty="0"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146455" name="文本框 146454"/>
          <p:cNvSpPr txBox="1"/>
          <p:nvPr/>
        </p:nvSpPr>
        <p:spPr>
          <a:xfrm>
            <a:off x="9637395" y="3786803"/>
            <a:ext cx="611188" cy="64516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600" b="1" i="1" dirty="0">
                <a:latin typeface="Times New Roman" panose="02020603050405020304" pitchFamily="18" charset="0"/>
              </a:rPr>
              <a:t>s</a:t>
            </a:r>
            <a:r>
              <a:rPr lang="en-US" altLang="zh-CN" sz="3600" b="1" i="1" dirty="0">
                <a:latin typeface="Arial" panose="020B0604020202020204" pitchFamily="34" charset="0"/>
              </a:rPr>
              <a:t>'</a:t>
            </a:r>
            <a:endParaRPr lang="en-US" altLang="zh-CN" sz="3600" b="1" i="1" baseline="30000" dirty="0">
              <a:latin typeface="Arial" panose="020B0604020202020204" pitchFamily="34" charset="0"/>
            </a:endParaRPr>
          </a:p>
        </p:txBody>
      </p:sp>
      <p:grpSp>
        <p:nvGrpSpPr>
          <p:cNvPr id="30728" name="组合 146455"/>
          <p:cNvGrpSpPr/>
          <p:nvPr/>
        </p:nvGrpSpPr>
        <p:grpSpPr>
          <a:xfrm>
            <a:off x="7330759" y="4023342"/>
            <a:ext cx="254000" cy="1130300"/>
            <a:chOff x="3488" y="2523"/>
            <a:chExt cx="134" cy="806"/>
          </a:xfrm>
        </p:grpSpPr>
        <p:sp>
          <p:nvSpPr>
            <p:cNvPr id="30806" name="矩形 146456"/>
            <p:cNvSpPr/>
            <p:nvPr/>
          </p:nvSpPr>
          <p:spPr>
            <a:xfrm>
              <a:off x="3488" y="2766"/>
              <a:ext cx="134" cy="563"/>
            </a:xfrm>
            <a:prstGeom prst="rect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765E5E"/>
                </a:gs>
              </a:gsLst>
              <a:lin ang="5400000" scaled="1"/>
              <a:tileRect/>
            </a:gra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07" name="椭圆 146457"/>
            <p:cNvSpPr/>
            <p:nvPr/>
          </p:nvSpPr>
          <p:spPr>
            <a:xfrm>
              <a:off x="3515" y="2523"/>
              <a:ext cx="85" cy="242"/>
            </a:xfrm>
            <a:prstGeom prst="ellipse">
              <a:avLst/>
            </a:prstGeom>
            <a:solidFill>
              <a:srgbClr val="FF0000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08" name="椭圆 146458"/>
            <p:cNvSpPr/>
            <p:nvPr/>
          </p:nvSpPr>
          <p:spPr>
            <a:xfrm>
              <a:off x="3544" y="2531"/>
              <a:ext cx="45" cy="46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09" name="椭圆 146459"/>
            <p:cNvSpPr/>
            <p:nvPr/>
          </p:nvSpPr>
          <p:spPr>
            <a:xfrm>
              <a:off x="3561" y="2630"/>
              <a:ext cx="45" cy="46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10" name="椭圆 146460"/>
            <p:cNvSpPr/>
            <p:nvPr/>
          </p:nvSpPr>
          <p:spPr>
            <a:xfrm>
              <a:off x="3523" y="2704"/>
              <a:ext cx="45" cy="46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6462" name="组合 146461"/>
          <p:cNvGrpSpPr/>
          <p:nvPr/>
        </p:nvGrpSpPr>
        <p:grpSpPr>
          <a:xfrm>
            <a:off x="9421498" y="4112243"/>
            <a:ext cx="250825" cy="1054100"/>
            <a:chOff x="4808" y="2539"/>
            <a:chExt cx="137" cy="798"/>
          </a:xfrm>
        </p:grpSpPr>
        <p:grpSp>
          <p:nvGrpSpPr>
            <p:cNvPr id="30800" name="组合 146462"/>
            <p:cNvGrpSpPr/>
            <p:nvPr/>
          </p:nvGrpSpPr>
          <p:grpSpPr>
            <a:xfrm>
              <a:off x="4808" y="2539"/>
              <a:ext cx="137" cy="798"/>
              <a:chOff x="0" y="0"/>
              <a:chExt cx="144" cy="767"/>
            </a:xfrm>
          </p:grpSpPr>
          <p:sp>
            <p:nvSpPr>
              <p:cNvPr id="30804" name="椭圆 146463"/>
              <p:cNvSpPr/>
              <p:nvPr/>
            </p:nvSpPr>
            <p:spPr>
              <a:xfrm>
                <a:off x="36" y="0"/>
                <a:ext cx="85" cy="242"/>
              </a:xfrm>
              <a:prstGeom prst="ellipse">
                <a:avLst/>
              </a:prstGeom>
              <a:solidFill>
                <a:srgbClr val="FF0000"/>
              </a:solidFill>
              <a:ln w="28575" cap="flat" cmpd="sng">
                <a:solidFill>
                  <a:srgbClr val="00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805" name="矩形 146464"/>
              <p:cNvSpPr/>
              <p:nvPr/>
            </p:nvSpPr>
            <p:spPr>
              <a:xfrm>
                <a:off x="0" y="204"/>
                <a:ext cx="144" cy="563"/>
              </a:xfrm>
              <a:prstGeom prst="rect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765E5E"/>
                  </a:gs>
                </a:gsLst>
                <a:lin ang="5400000" scaled="1"/>
                <a:tileRect/>
              </a:gradFill>
              <a:ln w="28575" cap="flat" cmpd="sng">
                <a:solidFill>
                  <a:srgbClr val="000000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801" name="椭圆 146465"/>
            <p:cNvSpPr/>
            <p:nvPr/>
          </p:nvSpPr>
          <p:spPr>
            <a:xfrm>
              <a:off x="4863" y="2547"/>
              <a:ext cx="44" cy="48"/>
            </a:xfrm>
            <a:prstGeom prst="ellipse">
              <a:avLst/>
            </a:prstGeom>
            <a:solidFill>
              <a:schemeClr val="accent1"/>
            </a:solidFill>
            <a:ln w="28575" cap="rnd" cmpd="sng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02" name="椭圆 146466"/>
            <p:cNvSpPr/>
            <p:nvPr/>
          </p:nvSpPr>
          <p:spPr>
            <a:xfrm>
              <a:off x="4863" y="2699"/>
              <a:ext cx="44" cy="48"/>
            </a:xfrm>
            <a:prstGeom prst="ellipse">
              <a:avLst/>
            </a:prstGeom>
            <a:solidFill>
              <a:schemeClr val="accent1"/>
            </a:solidFill>
            <a:ln w="28575" cap="rnd" cmpd="sng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803" name="椭圆 146467"/>
            <p:cNvSpPr/>
            <p:nvPr/>
          </p:nvSpPr>
          <p:spPr>
            <a:xfrm>
              <a:off x="4845" y="2627"/>
              <a:ext cx="44" cy="48"/>
            </a:xfrm>
            <a:prstGeom prst="ellipse">
              <a:avLst/>
            </a:prstGeom>
            <a:solidFill>
              <a:schemeClr val="accent1"/>
            </a:solidFill>
            <a:ln w="28575" cap="rnd" cmpd="sng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730" name="组合 146468"/>
          <p:cNvGrpSpPr/>
          <p:nvPr/>
        </p:nvGrpSpPr>
        <p:grpSpPr>
          <a:xfrm>
            <a:off x="6071871" y="1481755"/>
            <a:ext cx="935039" cy="757239"/>
            <a:chOff x="2698" y="890"/>
            <a:chExt cx="589" cy="477"/>
          </a:xfrm>
        </p:grpSpPr>
        <p:grpSp>
          <p:nvGrpSpPr>
            <p:cNvPr id="30792" name="组合 146469"/>
            <p:cNvGrpSpPr/>
            <p:nvPr/>
          </p:nvGrpSpPr>
          <p:grpSpPr>
            <a:xfrm rot="1062425" flipH="1">
              <a:off x="2869" y="1057"/>
              <a:ext cx="418" cy="310"/>
              <a:chOff x="1672" y="960"/>
              <a:chExt cx="1496" cy="1749"/>
            </a:xfrm>
          </p:grpSpPr>
          <p:sp>
            <p:nvSpPr>
              <p:cNvPr id="30794" name="任意多边形 146470"/>
              <p:cNvSpPr/>
              <p:nvPr/>
            </p:nvSpPr>
            <p:spPr>
              <a:xfrm rot="1749268">
                <a:off x="1968" y="1488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95" name="任意多边形 146471"/>
              <p:cNvSpPr/>
              <p:nvPr/>
            </p:nvSpPr>
            <p:spPr>
              <a:xfrm rot="-884874" flipV="1">
                <a:off x="1872" y="2256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96" name="任意多边形 146472"/>
              <p:cNvSpPr/>
              <p:nvPr/>
            </p:nvSpPr>
            <p:spPr>
              <a:xfrm rot="-3488137" flipV="1">
                <a:off x="1313" y="1690"/>
                <a:ext cx="1345" cy="6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5" y="554"/>
                  </a:cxn>
                  <a:cxn ang="0">
                    <a:pos x="1345" y="63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97" name="任意多边形 146473"/>
              <p:cNvSpPr/>
              <p:nvPr/>
            </p:nvSpPr>
            <p:spPr>
              <a:xfrm rot="1749268">
                <a:off x="2064" y="1440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98" name="椭圆 146474"/>
              <p:cNvSpPr/>
              <p:nvPr/>
            </p:nvSpPr>
            <p:spPr>
              <a:xfrm rot="812068">
                <a:off x="1719" y="1350"/>
                <a:ext cx="480" cy="1248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799" name="任意多边形 146475"/>
              <p:cNvSpPr/>
              <p:nvPr/>
            </p:nvSpPr>
            <p:spPr>
              <a:xfrm>
                <a:off x="2064" y="960"/>
                <a:ext cx="144" cy="31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0" y="144"/>
                  </a:cxn>
                  <a:cxn ang="0">
                    <a:pos x="48" y="288"/>
                  </a:cxn>
                  <a:cxn ang="0">
                    <a:pos x="144" y="288"/>
                  </a:cxn>
                </a:cxnLst>
                <a:rect l="0" t="0" r="0" b="0"/>
                <a:pathLst>
                  <a:path w="144" h="312">
                    <a:moveTo>
                      <a:pt x="48" y="0"/>
                    </a:moveTo>
                    <a:cubicBezTo>
                      <a:pt x="24" y="48"/>
                      <a:pt x="0" y="96"/>
                      <a:pt x="0" y="144"/>
                    </a:cubicBezTo>
                    <a:cubicBezTo>
                      <a:pt x="0" y="192"/>
                      <a:pt x="24" y="264"/>
                      <a:pt x="48" y="288"/>
                    </a:cubicBezTo>
                    <a:cubicBezTo>
                      <a:pt x="72" y="312"/>
                      <a:pt x="108" y="300"/>
                      <a:pt x="144" y="288"/>
                    </a:cubicBezTo>
                  </a:path>
                </a:pathLst>
              </a:custGeom>
              <a:noFill/>
              <a:ln w="28575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93" name="任意多边形 146476"/>
            <p:cNvSpPr/>
            <p:nvPr/>
          </p:nvSpPr>
          <p:spPr>
            <a:xfrm flipH="1">
              <a:off x="2698" y="890"/>
              <a:ext cx="540" cy="187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9" y="83"/>
                </a:cxn>
                <a:cxn ang="0">
                  <a:pos x="154" y="125"/>
                </a:cxn>
                <a:cxn ang="0">
                  <a:pos x="347" y="166"/>
                </a:cxn>
                <a:cxn ang="0">
                  <a:pos x="540" y="187"/>
                </a:cxn>
                <a:cxn ang="0">
                  <a:pos x="347" y="104"/>
                </a:cxn>
                <a:cxn ang="0">
                  <a:pos x="154" y="62"/>
                </a:cxn>
                <a:cxn ang="0">
                  <a:pos x="77" y="21"/>
                </a:cxn>
                <a:cxn ang="0">
                  <a:pos x="0" y="0"/>
                </a:cxn>
                <a:cxn ang="0">
                  <a:pos x="0" y="42"/>
                </a:cxn>
              </a:cxnLst>
              <a:rect l="0" t="0" r="0" b="0"/>
              <a:pathLst>
                <a:path w="672" h="432">
                  <a:moveTo>
                    <a:pt x="0" y="96"/>
                  </a:moveTo>
                  <a:lnTo>
                    <a:pt x="48" y="192"/>
                  </a:lnTo>
                  <a:lnTo>
                    <a:pt x="192" y="288"/>
                  </a:lnTo>
                  <a:lnTo>
                    <a:pt x="432" y="384"/>
                  </a:lnTo>
                  <a:lnTo>
                    <a:pt x="672" y="432"/>
                  </a:lnTo>
                  <a:lnTo>
                    <a:pt x="432" y="240"/>
                  </a:lnTo>
                  <a:lnTo>
                    <a:pt x="192" y="144"/>
                  </a:lnTo>
                  <a:lnTo>
                    <a:pt x="96" y="48"/>
                  </a:lnTo>
                  <a:lnTo>
                    <a:pt x="0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31" name="组合 146477"/>
          <p:cNvGrpSpPr/>
          <p:nvPr/>
        </p:nvGrpSpPr>
        <p:grpSpPr>
          <a:xfrm>
            <a:off x="8510273" y="1400792"/>
            <a:ext cx="188913" cy="3616325"/>
            <a:chOff x="4234" y="839"/>
            <a:chExt cx="119" cy="2278"/>
          </a:xfrm>
        </p:grpSpPr>
        <p:sp>
          <p:nvSpPr>
            <p:cNvPr id="30770" name="直接连接符 146478"/>
            <p:cNvSpPr/>
            <p:nvPr/>
          </p:nvSpPr>
          <p:spPr>
            <a:xfrm>
              <a:off x="4234" y="839"/>
              <a:ext cx="1" cy="227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1" name="直接连接符 146479"/>
            <p:cNvSpPr/>
            <p:nvPr/>
          </p:nvSpPr>
          <p:spPr>
            <a:xfrm flipV="1">
              <a:off x="4247" y="1163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2" name="直接连接符 146480"/>
            <p:cNvSpPr/>
            <p:nvPr/>
          </p:nvSpPr>
          <p:spPr>
            <a:xfrm flipV="1">
              <a:off x="4234" y="1247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3" name="直接连接符 146481"/>
            <p:cNvSpPr/>
            <p:nvPr/>
          </p:nvSpPr>
          <p:spPr>
            <a:xfrm flipV="1">
              <a:off x="4234" y="1337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4" name="直接连接符 146482"/>
            <p:cNvSpPr/>
            <p:nvPr/>
          </p:nvSpPr>
          <p:spPr>
            <a:xfrm flipV="1">
              <a:off x="4234" y="1972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5" name="直接连接符 146483"/>
            <p:cNvSpPr/>
            <p:nvPr/>
          </p:nvSpPr>
          <p:spPr>
            <a:xfrm flipV="1">
              <a:off x="4234" y="1428"/>
              <a:ext cx="9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6" name="直接连接符 146484"/>
            <p:cNvSpPr/>
            <p:nvPr/>
          </p:nvSpPr>
          <p:spPr>
            <a:xfrm flipV="1">
              <a:off x="4234" y="1519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7" name="直接连接符 146485"/>
            <p:cNvSpPr/>
            <p:nvPr/>
          </p:nvSpPr>
          <p:spPr>
            <a:xfrm flipV="1">
              <a:off x="4234" y="1610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8" name="直接连接符 146486"/>
            <p:cNvSpPr/>
            <p:nvPr/>
          </p:nvSpPr>
          <p:spPr>
            <a:xfrm flipV="1">
              <a:off x="4234" y="2245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79" name="直接连接符 146487"/>
            <p:cNvSpPr/>
            <p:nvPr/>
          </p:nvSpPr>
          <p:spPr>
            <a:xfrm flipV="1">
              <a:off x="4234" y="2154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0" name="直接连接符 146488"/>
            <p:cNvSpPr/>
            <p:nvPr/>
          </p:nvSpPr>
          <p:spPr>
            <a:xfrm flipV="1">
              <a:off x="4234" y="1700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1" name="直接连接符 146489"/>
            <p:cNvSpPr/>
            <p:nvPr/>
          </p:nvSpPr>
          <p:spPr>
            <a:xfrm flipV="1">
              <a:off x="4234" y="2335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2" name="直接连接符 146490"/>
            <p:cNvSpPr/>
            <p:nvPr/>
          </p:nvSpPr>
          <p:spPr>
            <a:xfrm flipV="1">
              <a:off x="4234" y="2426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3" name="直接连接符 146491"/>
            <p:cNvSpPr/>
            <p:nvPr/>
          </p:nvSpPr>
          <p:spPr>
            <a:xfrm flipV="1">
              <a:off x="4234" y="2517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4" name="直接连接符 146492"/>
            <p:cNvSpPr/>
            <p:nvPr/>
          </p:nvSpPr>
          <p:spPr>
            <a:xfrm flipV="1">
              <a:off x="4234" y="2608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5" name="直接连接符 146493"/>
            <p:cNvSpPr/>
            <p:nvPr/>
          </p:nvSpPr>
          <p:spPr>
            <a:xfrm flipV="1">
              <a:off x="4234" y="2698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6" name="直接连接符 146494"/>
            <p:cNvSpPr/>
            <p:nvPr/>
          </p:nvSpPr>
          <p:spPr>
            <a:xfrm flipV="1">
              <a:off x="4246" y="2859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7" name="直接连接符 146495"/>
            <p:cNvSpPr/>
            <p:nvPr/>
          </p:nvSpPr>
          <p:spPr>
            <a:xfrm flipV="1">
              <a:off x="4234" y="1882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8" name="直接连接符 146496"/>
            <p:cNvSpPr/>
            <p:nvPr/>
          </p:nvSpPr>
          <p:spPr>
            <a:xfrm flipV="1">
              <a:off x="4234" y="1791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89" name="直接连接符 146497"/>
            <p:cNvSpPr/>
            <p:nvPr/>
          </p:nvSpPr>
          <p:spPr>
            <a:xfrm flipV="1">
              <a:off x="4234" y="2063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90" name="直接连接符 146498"/>
            <p:cNvSpPr/>
            <p:nvPr/>
          </p:nvSpPr>
          <p:spPr>
            <a:xfrm flipV="1">
              <a:off x="4234" y="2789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91" name="直接连接符 146499"/>
            <p:cNvSpPr/>
            <p:nvPr/>
          </p:nvSpPr>
          <p:spPr>
            <a:xfrm flipV="1">
              <a:off x="4234" y="2970"/>
              <a:ext cx="106" cy="5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6501" name="组合 146500"/>
          <p:cNvGrpSpPr/>
          <p:nvPr/>
        </p:nvGrpSpPr>
        <p:grpSpPr>
          <a:xfrm>
            <a:off x="7872097" y="2993055"/>
            <a:ext cx="590551" cy="539751"/>
            <a:chOff x="3832" y="1842"/>
            <a:chExt cx="372" cy="340"/>
          </a:xfrm>
        </p:grpSpPr>
        <p:sp>
          <p:nvSpPr>
            <p:cNvPr id="30768" name="直接连接符 146501"/>
            <p:cNvSpPr/>
            <p:nvPr/>
          </p:nvSpPr>
          <p:spPr>
            <a:xfrm flipH="1" flipV="1">
              <a:off x="3832" y="1842"/>
              <a:ext cx="364" cy="0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0769" name="直接连接符 146502"/>
            <p:cNvSpPr/>
            <p:nvPr/>
          </p:nvSpPr>
          <p:spPr>
            <a:xfrm flipH="1" flipV="1">
              <a:off x="3947" y="2181"/>
              <a:ext cx="257" cy="1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dash"/>
              <a:headEnd type="none" w="med" len="med"/>
              <a:tailEnd type="none" w="med" len="med"/>
            </a:ln>
          </p:spPr>
        </p:sp>
      </p:grpSp>
      <p:sp>
        <p:nvSpPr>
          <p:cNvPr id="146504" name="椭圆形标注 146503"/>
          <p:cNvSpPr/>
          <p:nvPr/>
        </p:nvSpPr>
        <p:spPr>
          <a:xfrm>
            <a:off x="9864043" y="4210669"/>
            <a:ext cx="1990725" cy="1063625"/>
          </a:xfrm>
          <a:prstGeom prst="wedgeEllipseCallout">
            <a:avLst>
              <a:gd name="adj1" fmla="val -60111"/>
              <a:gd name="adj2" fmla="val -2831"/>
            </a:avLst>
          </a:prstGeom>
          <a:solidFill>
            <a:schemeClr val="bg1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noProof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虚像用虚线</a:t>
            </a:r>
            <a:endParaRPr lang="zh-CN" altLang="en-US" sz="2800" b="1" noProof="1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6505" name="组合 146504"/>
          <p:cNvGrpSpPr/>
          <p:nvPr/>
        </p:nvGrpSpPr>
        <p:grpSpPr>
          <a:xfrm>
            <a:off x="3066242" y="1891823"/>
            <a:ext cx="2130425" cy="1936751"/>
            <a:chOff x="796" y="1174"/>
            <a:chExt cx="1342" cy="1220"/>
          </a:xfrm>
        </p:grpSpPr>
        <p:sp>
          <p:nvSpPr>
            <p:cNvPr id="30762" name="直接连接符 146505"/>
            <p:cNvSpPr/>
            <p:nvPr/>
          </p:nvSpPr>
          <p:spPr>
            <a:xfrm flipH="1" flipV="1">
              <a:off x="1115" y="1174"/>
              <a:ext cx="1018" cy="122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63" name="直接连接符 146506"/>
            <p:cNvSpPr/>
            <p:nvPr/>
          </p:nvSpPr>
          <p:spPr>
            <a:xfrm flipH="1" flipV="1">
              <a:off x="796" y="1504"/>
              <a:ext cx="1342" cy="89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64" name="直接连接符 146507"/>
            <p:cNvSpPr/>
            <p:nvPr/>
          </p:nvSpPr>
          <p:spPr>
            <a:xfrm rot="5976151">
              <a:off x="1432" y="1420"/>
              <a:ext cx="1" cy="11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65" name="直接连接符 146508"/>
            <p:cNvSpPr/>
            <p:nvPr/>
          </p:nvSpPr>
          <p:spPr>
            <a:xfrm rot="-5461481" flipV="1">
              <a:off x="1304" y="1505"/>
              <a:ext cx="111" cy="8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66" name="直接连接符 146509"/>
            <p:cNvSpPr/>
            <p:nvPr/>
          </p:nvSpPr>
          <p:spPr>
            <a:xfrm rot="-5461481" flipV="1">
              <a:off x="1063" y="1760"/>
              <a:ext cx="111" cy="9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767" name="直接连接符 146510"/>
            <p:cNvSpPr/>
            <p:nvPr/>
          </p:nvSpPr>
          <p:spPr>
            <a:xfrm rot="5976151">
              <a:off x="1153" y="1661"/>
              <a:ext cx="1" cy="11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0735" name="文本框 146511"/>
          <p:cNvSpPr txBox="1"/>
          <p:nvPr/>
        </p:nvSpPr>
        <p:spPr>
          <a:xfrm>
            <a:off x="5366527" y="3601560"/>
            <a:ext cx="471488" cy="64516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600" b="1" i="1" dirty="0">
                <a:latin typeface="Times New Roman" panose="02020603050405020304" pitchFamily="18" charset="0"/>
              </a:rPr>
              <a:t>s</a:t>
            </a:r>
            <a:endParaRPr lang="en-US" altLang="zh-CN" sz="3600" b="1" i="1" baseline="-25000" dirty="0">
              <a:latin typeface="Times New Roman" panose="02020603050405020304" pitchFamily="18" charset="0"/>
            </a:endParaRPr>
          </a:p>
        </p:txBody>
      </p:sp>
      <p:grpSp>
        <p:nvGrpSpPr>
          <p:cNvPr id="30736" name="组合 146512"/>
          <p:cNvGrpSpPr/>
          <p:nvPr/>
        </p:nvGrpSpPr>
        <p:grpSpPr>
          <a:xfrm>
            <a:off x="5096651" y="3822225"/>
            <a:ext cx="228600" cy="1211263"/>
            <a:chOff x="2075" y="2390"/>
            <a:chExt cx="144" cy="763"/>
          </a:xfrm>
        </p:grpSpPr>
        <p:grpSp>
          <p:nvGrpSpPr>
            <p:cNvPr id="30753" name="组合 146513"/>
            <p:cNvGrpSpPr/>
            <p:nvPr/>
          </p:nvGrpSpPr>
          <p:grpSpPr>
            <a:xfrm>
              <a:off x="2075" y="2390"/>
              <a:ext cx="144" cy="763"/>
              <a:chOff x="2699" y="2486"/>
              <a:chExt cx="144" cy="763"/>
            </a:xfrm>
          </p:grpSpPr>
          <p:sp>
            <p:nvSpPr>
              <p:cNvPr id="30760" name="矩形 146514"/>
              <p:cNvSpPr/>
              <p:nvPr/>
            </p:nvSpPr>
            <p:spPr>
              <a:xfrm>
                <a:off x="2699" y="2727"/>
                <a:ext cx="144" cy="522"/>
              </a:xfrm>
              <a:prstGeom prst="rect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765E5E"/>
                  </a:gs>
                </a:gsLst>
                <a:lin ang="5400000" scaled="1"/>
                <a:tileRect/>
              </a:gra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algn="ctr" eaLnBrk="1" hangingPunct="1"/>
                <a:endParaRPr lang="zh-CN" altLang="en-US" baseline="30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761" name="椭圆 146515"/>
              <p:cNvSpPr/>
              <p:nvPr/>
            </p:nvSpPr>
            <p:spPr>
              <a:xfrm>
                <a:off x="2723" y="2486"/>
                <a:ext cx="85" cy="242"/>
              </a:xfrm>
              <a:prstGeom prst="ellipse">
                <a:avLst/>
              </a:prstGeom>
              <a:solidFill>
                <a:srgbClr val="FF0000"/>
              </a:solidFill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54" name="椭圆 146516"/>
            <p:cNvSpPr/>
            <p:nvPr/>
          </p:nvSpPr>
          <p:spPr>
            <a:xfrm>
              <a:off x="2111" y="2415"/>
              <a:ext cx="65" cy="220"/>
            </a:xfrm>
            <a:prstGeom prst="ellipse">
              <a:avLst/>
            </a:prstGeom>
            <a:solidFill>
              <a:srgbClr val="FF0000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755" name="椭圆 146517"/>
            <p:cNvSpPr/>
            <p:nvPr/>
          </p:nvSpPr>
          <p:spPr>
            <a:xfrm>
              <a:off x="2114" y="2411"/>
              <a:ext cx="35" cy="4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756" name="椭圆 146518"/>
            <p:cNvSpPr/>
            <p:nvPr/>
          </p:nvSpPr>
          <p:spPr>
            <a:xfrm>
              <a:off x="2114" y="2534"/>
              <a:ext cx="35" cy="4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757" name="椭圆 146519"/>
            <p:cNvSpPr/>
            <p:nvPr/>
          </p:nvSpPr>
          <p:spPr>
            <a:xfrm>
              <a:off x="2114" y="2494"/>
              <a:ext cx="35" cy="41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758" name="椭圆 146520"/>
            <p:cNvSpPr/>
            <p:nvPr/>
          </p:nvSpPr>
          <p:spPr>
            <a:xfrm>
              <a:off x="2149" y="2534"/>
              <a:ext cx="35" cy="4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0759" name="椭圆 146521"/>
            <p:cNvSpPr/>
            <p:nvPr/>
          </p:nvSpPr>
          <p:spPr>
            <a:xfrm>
              <a:off x="2149" y="2452"/>
              <a:ext cx="35" cy="4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0737" name="组合 146522"/>
          <p:cNvGrpSpPr/>
          <p:nvPr/>
        </p:nvGrpSpPr>
        <p:grpSpPr>
          <a:xfrm>
            <a:off x="2558239" y="1440975"/>
            <a:ext cx="722312" cy="688975"/>
            <a:chOff x="476" y="890"/>
            <a:chExt cx="455" cy="434"/>
          </a:xfrm>
        </p:grpSpPr>
        <p:grpSp>
          <p:nvGrpSpPr>
            <p:cNvPr id="30745" name="组合 146523"/>
            <p:cNvGrpSpPr/>
            <p:nvPr/>
          </p:nvGrpSpPr>
          <p:grpSpPr>
            <a:xfrm rot="1158205" flipH="1">
              <a:off x="608" y="1042"/>
              <a:ext cx="323" cy="282"/>
              <a:chOff x="1672" y="960"/>
              <a:chExt cx="1496" cy="1749"/>
            </a:xfrm>
          </p:grpSpPr>
          <p:sp>
            <p:nvSpPr>
              <p:cNvPr id="30747" name="任意多边形 146524"/>
              <p:cNvSpPr/>
              <p:nvPr/>
            </p:nvSpPr>
            <p:spPr>
              <a:xfrm rot="1749268">
                <a:off x="1968" y="1488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48" name="任意多边形 146525"/>
              <p:cNvSpPr/>
              <p:nvPr/>
            </p:nvSpPr>
            <p:spPr>
              <a:xfrm rot="-884874" flipV="1">
                <a:off x="1872" y="2256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chemeClr val="tx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49" name="任意多边形 146526"/>
              <p:cNvSpPr/>
              <p:nvPr/>
            </p:nvSpPr>
            <p:spPr>
              <a:xfrm rot="-3488137" flipV="1">
                <a:off x="1313" y="1690"/>
                <a:ext cx="1345" cy="6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5" y="554"/>
                  </a:cxn>
                  <a:cxn ang="0">
                    <a:pos x="1345" y="63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0" name="任意多边形 146527"/>
              <p:cNvSpPr/>
              <p:nvPr/>
            </p:nvSpPr>
            <p:spPr>
              <a:xfrm rot="1749268">
                <a:off x="2064" y="1440"/>
                <a:ext cx="1104" cy="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336"/>
                  </a:cxn>
                  <a:cxn ang="0">
                    <a:pos x="1104" y="384"/>
                  </a:cxn>
                </a:cxnLst>
                <a:rect l="0" t="0" r="0" b="0"/>
                <a:pathLst>
                  <a:path w="1104" h="400">
                    <a:moveTo>
                      <a:pt x="0" y="0"/>
                    </a:moveTo>
                    <a:cubicBezTo>
                      <a:pt x="148" y="136"/>
                      <a:pt x="296" y="272"/>
                      <a:pt x="480" y="336"/>
                    </a:cubicBezTo>
                    <a:cubicBezTo>
                      <a:pt x="664" y="400"/>
                      <a:pt x="884" y="392"/>
                      <a:pt x="1104" y="384"/>
                    </a:cubicBez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38100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51" name="椭圆 146528"/>
              <p:cNvSpPr/>
              <p:nvPr/>
            </p:nvSpPr>
            <p:spPr>
              <a:xfrm rot="812068">
                <a:off x="1719" y="1350"/>
                <a:ext cx="480" cy="1248"/>
              </a:xfrm>
              <a:prstGeom prst="ellipse">
                <a:avLst/>
              </a:prstGeom>
              <a:solidFill>
                <a:schemeClr val="tx2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752" name="任意多边形 146529"/>
              <p:cNvSpPr/>
              <p:nvPr/>
            </p:nvSpPr>
            <p:spPr>
              <a:xfrm>
                <a:off x="2064" y="960"/>
                <a:ext cx="144" cy="31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0" y="144"/>
                  </a:cxn>
                  <a:cxn ang="0">
                    <a:pos x="48" y="288"/>
                  </a:cxn>
                  <a:cxn ang="0">
                    <a:pos x="144" y="288"/>
                  </a:cxn>
                </a:cxnLst>
                <a:rect l="0" t="0" r="0" b="0"/>
                <a:pathLst>
                  <a:path w="144" h="312">
                    <a:moveTo>
                      <a:pt x="48" y="0"/>
                    </a:moveTo>
                    <a:cubicBezTo>
                      <a:pt x="24" y="48"/>
                      <a:pt x="0" y="96"/>
                      <a:pt x="0" y="144"/>
                    </a:cubicBezTo>
                    <a:cubicBezTo>
                      <a:pt x="0" y="192"/>
                      <a:pt x="24" y="264"/>
                      <a:pt x="48" y="288"/>
                    </a:cubicBezTo>
                    <a:cubicBezTo>
                      <a:pt x="72" y="312"/>
                      <a:pt x="108" y="300"/>
                      <a:pt x="144" y="288"/>
                    </a:cubicBezTo>
                  </a:path>
                </a:pathLst>
              </a:custGeom>
              <a:noFill/>
              <a:ln w="28575" cap="flat" cmpd="sng">
                <a:solidFill>
                  <a:srgbClr val="00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746" name="任意多边形 146530"/>
            <p:cNvSpPr/>
            <p:nvPr/>
          </p:nvSpPr>
          <p:spPr>
            <a:xfrm flipH="1">
              <a:off x="476" y="890"/>
              <a:ext cx="417" cy="17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0" y="76"/>
                </a:cxn>
                <a:cxn ang="0">
                  <a:pos x="119" y="113"/>
                </a:cxn>
                <a:cxn ang="0">
                  <a:pos x="268" y="151"/>
                </a:cxn>
                <a:cxn ang="0">
                  <a:pos x="417" y="170"/>
                </a:cxn>
                <a:cxn ang="0">
                  <a:pos x="268" y="94"/>
                </a:cxn>
                <a:cxn ang="0">
                  <a:pos x="119" y="57"/>
                </a:cxn>
                <a:cxn ang="0">
                  <a:pos x="60" y="19"/>
                </a:cxn>
                <a:cxn ang="0">
                  <a:pos x="0" y="0"/>
                </a:cxn>
                <a:cxn ang="0">
                  <a:pos x="0" y="38"/>
                </a:cxn>
              </a:cxnLst>
              <a:rect l="0" t="0" r="0" b="0"/>
              <a:pathLst>
                <a:path w="672" h="432">
                  <a:moveTo>
                    <a:pt x="0" y="96"/>
                  </a:moveTo>
                  <a:lnTo>
                    <a:pt x="48" y="192"/>
                  </a:lnTo>
                  <a:lnTo>
                    <a:pt x="192" y="288"/>
                  </a:lnTo>
                  <a:lnTo>
                    <a:pt x="432" y="384"/>
                  </a:lnTo>
                  <a:lnTo>
                    <a:pt x="672" y="432"/>
                  </a:lnTo>
                  <a:lnTo>
                    <a:pt x="432" y="240"/>
                  </a:lnTo>
                  <a:lnTo>
                    <a:pt x="192" y="144"/>
                  </a:lnTo>
                  <a:lnTo>
                    <a:pt x="96" y="48"/>
                  </a:lnTo>
                  <a:lnTo>
                    <a:pt x="0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内容占位符 146433"/>
          <p:cNvSpPr txBox="1">
            <a:spLocks/>
          </p:cNvSpPr>
          <p:nvPr/>
        </p:nvSpPr>
        <p:spPr>
          <a:xfrm>
            <a:off x="311805" y="3383578"/>
            <a:ext cx="4492867" cy="3130684"/>
          </a:xfrm>
          <a:prstGeom prst="rect">
            <a:avLst/>
          </a:prstGeom>
          <a:noFill/>
          <a:ln>
            <a:noFill/>
          </a:ln>
        </p:spPr>
        <p:txBody>
          <a:bodyPr vert="horz" lIns="91436" tIns="45718" rIns="91436" bIns="45718" rtlCol="0">
            <a:noAutofit/>
          </a:bodyPr>
          <a:lstStyle>
            <a:lvl1pPr marL="457200" indent="-4572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en-US" altLang="zh-CN" sz="3200" b="1" dirty="0">
                <a:solidFill>
                  <a:srgbClr val="0070C0"/>
                </a:solidFill>
                <a:latin typeface="宋体" panose="02010600030101010101" pitchFamily="2" charset="-122"/>
              </a:rPr>
              <a:t>   </a:t>
            </a: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平面镜成像是由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光的反射</a:t>
            </a: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现象形成的。每个物（发光或反光）点，都有其对应的虚像点，虚像用虚线。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5" grpId="0"/>
      <p:bldP spid="146504" grpId="0" bldLvl="0" animBg="1"/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组合 147457"/>
          <p:cNvGrpSpPr/>
          <p:nvPr/>
        </p:nvGrpSpPr>
        <p:grpSpPr>
          <a:xfrm>
            <a:off x="1905000" y="5219700"/>
            <a:ext cx="152400" cy="838200"/>
            <a:chOff x="0" y="0"/>
            <a:chExt cx="96" cy="528"/>
          </a:xfrm>
        </p:grpSpPr>
        <p:grpSp>
          <p:nvGrpSpPr>
            <p:cNvPr id="31807" name="组合 147458"/>
            <p:cNvGrpSpPr/>
            <p:nvPr/>
          </p:nvGrpSpPr>
          <p:grpSpPr>
            <a:xfrm>
              <a:off x="0" y="0"/>
              <a:ext cx="96" cy="243"/>
              <a:chOff x="0" y="0"/>
              <a:chExt cx="134" cy="339"/>
            </a:xfrm>
          </p:grpSpPr>
          <p:sp>
            <p:nvSpPr>
              <p:cNvPr id="31809" name="未知"/>
              <p:cNvSpPr/>
              <p:nvPr/>
            </p:nvSpPr>
            <p:spPr>
              <a:xfrm>
                <a:off x="0" y="10"/>
                <a:ext cx="94" cy="329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47" y="70"/>
                  </a:cxn>
                  <a:cxn ang="0">
                    <a:pos x="23" y="106"/>
                  </a:cxn>
                  <a:cxn ang="0">
                    <a:pos x="35" y="329"/>
                  </a:cxn>
                </a:cxnLst>
                <a:rect l="0" t="0" r="0" b="0"/>
                <a:pathLst>
                  <a:path w="94" h="329">
                    <a:moveTo>
                      <a:pt x="94" y="0"/>
                    </a:moveTo>
                    <a:cubicBezTo>
                      <a:pt x="78" y="23"/>
                      <a:pt x="63" y="47"/>
                      <a:pt x="47" y="70"/>
                    </a:cubicBezTo>
                    <a:cubicBezTo>
                      <a:pt x="39" y="82"/>
                      <a:pt x="23" y="106"/>
                      <a:pt x="23" y="106"/>
                    </a:cubicBezTo>
                    <a:cubicBezTo>
                      <a:pt x="0" y="179"/>
                      <a:pt x="0" y="260"/>
                      <a:pt x="35" y="329"/>
                    </a:cubicBezTo>
                  </a:path>
                </a:pathLst>
              </a:custGeom>
              <a:solidFill>
                <a:srgbClr val="FF00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10" name="未知"/>
              <p:cNvSpPr/>
              <p:nvPr/>
            </p:nvSpPr>
            <p:spPr>
              <a:xfrm>
                <a:off x="39" y="0"/>
                <a:ext cx="95" cy="31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94" y="247"/>
                  </a:cxn>
                  <a:cxn ang="0">
                    <a:pos x="82" y="294"/>
                  </a:cxn>
                  <a:cxn ang="0">
                    <a:pos x="0" y="317"/>
                  </a:cxn>
                </a:cxnLst>
                <a:rect l="0" t="0" r="0" b="0"/>
                <a:pathLst>
                  <a:path w="95" h="317">
                    <a:moveTo>
                      <a:pt x="59" y="0"/>
                    </a:moveTo>
                    <a:cubicBezTo>
                      <a:pt x="66" y="103"/>
                      <a:pt x="65" y="159"/>
                      <a:pt x="94" y="247"/>
                    </a:cubicBezTo>
                    <a:cubicBezTo>
                      <a:pt x="90" y="263"/>
                      <a:pt x="95" y="284"/>
                      <a:pt x="82" y="294"/>
                    </a:cubicBezTo>
                    <a:cubicBezTo>
                      <a:pt x="60" y="312"/>
                      <a:pt x="25" y="304"/>
                      <a:pt x="0" y="317"/>
                    </a:cubicBezTo>
                  </a:path>
                </a:pathLst>
              </a:custGeom>
              <a:solidFill>
                <a:srgbClr val="FF6600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808" name="矩形 147461"/>
            <p:cNvSpPr/>
            <p:nvPr/>
          </p:nvSpPr>
          <p:spPr>
            <a:xfrm>
              <a:off x="0" y="192"/>
              <a:ext cx="96" cy="336"/>
            </a:xfrm>
            <a:prstGeom prst="rect">
              <a:avLst/>
            </a:prstGeom>
            <a:solidFill>
              <a:srgbClr val="808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7463" name="组合 147462"/>
          <p:cNvGrpSpPr/>
          <p:nvPr/>
        </p:nvGrpSpPr>
        <p:grpSpPr>
          <a:xfrm>
            <a:off x="1219200" y="4305300"/>
            <a:ext cx="1524000" cy="1295400"/>
            <a:chOff x="0" y="0"/>
            <a:chExt cx="960" cy="816"/>
          </a:xfrm>
        </p:grpSpPr>
        <p:grpSp>
          <p:nvGrpSpPr>
            <p:cNvPr id="31795" name="组合 147463"/>
            <p:cNvGrpSpPr/>
            <p:nvPr/>
          </p:nvGrpSpPr>
          <p:grpSpPr>
            <a:xfrm>
              <a:off x="0" y="0"/>
              <a:ext cx="960" cy="576"/>
              <a:chOff x="0" y="0"/>
              <a:chExt cx="960" cy="576"/>
            </a:xfrm>
          </p:grpSpPr>
          <p:sp>
            <p:nvSpPr>
              <p:cNvPr id="31798" name="直接连接符 147464"/>
              <p:cNvSpPr/>
              <p:nvPr/>
            </p:nvSpPr>
            <p:spPr>
              <a:xfrm flipV="1">
                <a:off x="480" y="384"/>
                <a:ext cx="432" cy="19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1799" name="直接连接符 147465"/>
              <p:cNvSpPr/>
              <p:nvPr/>
            </p:nvSpPr>
            <p:spPr>
              <a:xfrm flipV="1">
                <a:off x="480" y="576"/>
                <a:ext cx="480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1800" name="直接连接符 147466"/>
              <p:cNvSpPr/>
              <p:nvPr/>
            </p:nvSpPr>
            <p:spPr>
              <a:xfrm flipV="1">
                <a:off x="480" y="96"/>
                <a:ext cx="384" cy="48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grpSp>
            <p:nvGrpSpPr>
              <p:cNvPr id="31801" name="组合 147467"/>
              <p:cNvGrpSpPr/>
              <p:nvPr/>
            </p:nvGrpSpPr>
            <p:grpSpPr>
              <a:xfrm flipH="1">
                <a:off x="0" y="0"/>
                <a:ext cx="528" cy="576"/>
                <a:chOff x="0" y="0"/>
                <a:chExt cx="528" cy="576"/>
              </a:xfrm>
            </p:grpSpPr>
            <p:sp>
              <p:nvSpPr>
                <p:cNvPr id="31802" name="直接连接符 147468"/>
                <p:cNvSpPr/>
                <p:nvPr/>
              </p:nvSpPr>
              <p:spPr>
                <a:xfrm flipV="1">
                  <a:off x="48" y="384"/>
                  <a:ext cx="432" cy="192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803" name="直接连接符 147469"/>
                <p:cNvSpPr/>
                <p:nvPr/>
              </p:nvSpPr>
              <p:spPr>
                <a:xfrm flipV="1">
                  <a:off x="48" y="576"/>
                  <a:ext cx="480" cy="0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804" name="直接连接符 147470"/>
                <p:cNvSpPr/>
                <p:nvPr/>
              </p:nvSpPr>
              <p:spPr>
                <a:xfrm flipV="1">
                  <a:off x="48" y="96"/>
                  <a:ext cx="384" cy="480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805" name="直接连接符 147471"/>
                <p:cNvSpPr/>
                <p:nvPr/>
              </p:nvSpPr>
              <p:spPr>
                <a:xfrm flipV="1">
                  <a:off x="48" y="0"/>
                  <a:ext cx="144" cy="576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31806" name="直接连接符 147472"/>
                <p:cNvSpPr/>
                <p:nvPr/>
              </p:nvSpPr>
              <p:spPr>
                <a:xfrm flipH="1" flipV="1">
                  <a:off x="0" y="48"/>
                  <a:ext cx="48" cy="528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</p:grpSp>
        </p:grpSp>
        <p:sp>
          <p:nvSpPr>
            <p:cNvPr id="31796" name="直接连接符 147473"/>
            <p:cNvSpPr/>
            <p:nvPr/>
          </p:nvSpPr>
          <p:spPr>
            <a:xfrm>
              <a:off x="480" y="576"/>
              <a:ext cx="336" cy="24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1797" name="直接连接符 147474"/>
            <p:cNvSpPr/>
            <p:nvPr/>
          </p:nvSpPr>
          <p:spPr>
            <a:xfrm flipH="1">
              <a:off x="144" y="576"/>
              <a:ext cx="336" cy="19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47476" name="组合 147475"/>
          <p:cNvGrpSpPr/>
          <p:nvPr/>
        </p:nvGrpSpPr>
        <p:grpSpPr>
          <a:xfrm>
            <a:off x="1981200" y="4838702"/>
            <a:ext cx="685800" cy="461963"/>
            <a:chOff x="0" y="0"/>
            <a:chExt cx="432" cy="291"/>
          </a:xfrm>
        </p:grpSpPr>
        <p:sp>
          <p:nvSpPr>
            <p:cNvPr id="31793" name="文本框 147476"/>
            <p:cNvSpPr txBox="1"/>
            <p:nvPr/>
          </p:nvSpPr>
          <p:spPr>
            <a:xfrm>
              <a:off x="48" y="0"/>
              <a:ext cx="384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400" b="1" i="1" dirty="0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794" name="椭圆 147477"/>
            <p:cNvSpPr/>
            <p:nvPr/>
          </p:nvSpPr>
          <p:spPr>
            <a:xfrm>
              <a:off x="0" y="1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7479" name="组合 147478"/>
          <p:cNvGrpSpPr/>
          <p:nvPr/>
        </p:nvGrpSpPr>
        <p:grpSpPr>
          <a:xfrm rot="-5397728">
            <a:off x="2590800" y="4381500"/>
            <a:ext cx="3429000" cy="228600"/>
            <a:chOff x="0" y="0"/>
            <a:chExt cx="1440" cy="96"/>
          </a:xfrm>
        </p:grpSpPr>
        <p:sp>
          <p:nvSpPr>
            <p:cNvPr id="31777" name="直接连接符 147479"/>
            <p:cNvSpPr/>
            <p:nvPr/>
          </p:nvSpPr>
          <p:spPr>
            <a:xfrm>
              <a:off x="48" y="0"/>
              <a:ext cx="1392" cy="0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78" name="直接连接符 147480"/>
            <p:cNvSpPr/>
            <p:nvPr/>
          </p:nvSpPr>
          <p:spPr>
            <a:xfrm flipH="1">
              <a:off x="0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79" name="直接连接符 147481"/>
            <p:cNvSpPr/>
            <p:nvPr/>
          </p:nvSpPr>
          <p:spPr>
            <a:xfrm flipH="1">
              <a:off x="96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0" name="直接连接符 147482"/>
            <p:cNvSpPr/>
            <p:nvPr/>
          </p:nvSpPr>
          <p:spPr>
            <a:xfrm flipH="1">
              <a:off x="192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1" name="直接连接符 147483"/>
            <p:cNvSpPr/>
            <p:nvPr/>
          </p:nvSpPr>
          <p:spPr>
            <a:xfrm flipH="1">
              <a:off x="288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2" name="直接连接符 147484"/>
            <p:cNvSpPr/>
            <p:nvPr/>
          </p:nvSpPr>
          <p:spPr>
            <a:xfrm flipH="1">
              <a:off x="384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3" name="直接连接符 147485"/>
            <p:cNvSpPr/>
            <p:nvPr/>
          </p:nvSpPr>
          <p:spPr>
            <a:xfrm flipH="1">
              <a:off x="480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4" name="直接连接符 147486"/>
            <p:cNvSpPr/>
            <p:nvPr/>
          </p:nvSpPr>
          <p:spPr>
            <a:xfrm flipH="1">
              <a:off x="576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5" name="直接连接符 147487"/>
            <p:cNvSpPr/>
            <p:nvPr/>
          </p:nvSpPr>
          <p:spPr>
            <a:xfrm flipH="1">
              <a:off x="672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6" name="直接连接符 147488"/>
            <p:cNvSpPr/>
            <p:nvPr/>
          </p:nvSpPr>
          <p:spPr>
            <a:xfrm flipH="1">
              <a:off x="768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7" name="直接连接符 147489"/>
            <p:cNvSpPr/>
            <p:nvPr/>
          </p:nvSpPr>
          <p:spPr>
            <a:xfrm flipH="1">
              <a:off x="864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8" name="直接连接符 147490"/>
            <p:cNvSpPr/>
            <p:nvPr/>
          </p:nvSpPr>
          <p:spPr>
            <a:xfrm flipH="1">
              <a:off x="960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89" name="直接连接符 147491"/>
            <p:cNvSpPr/>
            <p:nvPr/>
          </p:nvSpPr>
          <p:spPr>
            <a:xfrm flipH="1">
              <a:off x="1056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90" name="直接连接符 147492"/>
            <p:cNvSpPr/>
            <p:nvPr/>
          </p:nvSpPr>
          <p:spPr>
            <a:xfrm flipH="1">
              <a:off x="1152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91" name="直接连接符 147493"/>
            <p:cNvSpPr/>
            <p:nvPr/>
          </p:nvSpPr>
          <p:spPr>
            <a:xfrm flipH="1">
              <a:off x="1248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92" name="直接连接符 147494"/>
            <p:cNvSpPr/>
            <p:nvPr/>
          </p:nvSpPr>
          <p:spPr>
            <a:xfrm flipH="1">
              <a:off x="1344" y="0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7496" name="组合 147495"/>
          <p:cNvGrpSpPr/>
          <p:nvPr/>
        </p:nvGrpSpPr>
        <p:grpSpPr>
          <a:xfrm>
            <a:off x="6324600" y="5219700"/>
            <a:ext cx="152400" cy="838200"/>
            <a:chOff x="0" y="0"/>
            <a:chExt cx="96" cy="528"/>
          </a:xfrm>
        </p:grpSpPr>
        <p:grpSp>
          <p:nvGrpSpPr>
            <p:cNvPr id="31773" name="组合 147496"/>
            <p:cNvGrpSpPr/>
            <p:nvPr/>
          </p:nvGrpSpPr>
          <p:grpSpPr>
            <a:xfrm>
              <a:off x="0" y="0"/>
              <a:ext cx="96" cy="243"/>
              <a:chOff x="0" y="0"/>
              <a:chExt cx="134" cy="339"/>
            </a:xfrm>
          </p:grpSpPr>
          <p:sp>
            <p:nvSpPr>
              <p:cNvPr id="31775" name="未知"/>
              <p:cNvSpPr/>
              <p:nvPr/>
            </p:nvSpPr>
            <p:spPr>
              <a:xfrm>
                <a:off x="0" y="10"/>
                <a:ext cx="94" cy="329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47" y="70"/>
                  </a:cxn>
                  <a:cxn ang="0">
                    <a:pos x="23" y="106"/>
                  </a:cxn>
                  <a:cxn ang="0">
                    <a:pos x="35" y="329"/>
                  </a:cxn>
                </a:cxnLst>
                <a:rect l="0" t="0" r="0" b="0"/>
                <a:pathLst>
                  <a:path w="94" h="329">
                    <a:moveTo>
                      <a:pt x="94" y="0"/>
                    </a:moveTo>
                    <a:cubicBezTo>
                      <a:pt x="78" y="23"/>
                      <a:pt x="63" y="47"/>
                      <a:pt x="47" y="70"/>
                    </a:cubicBezTo>
                    <a:cubicBezTo>
                      <a:pt x="39" y="82"/>
                      <a:pt x="23" y="106"/>
                      <a:pt x="23" y="106"/>
                    </a:cubicBezTo>
                    <a:cubicBezTo>
                      <a:pt x="0" y="179"/>
                      <a:pt x="0" y="260"/>
                      <a:pt x="35" y="329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6" name="未知"/>
              <p:cNvSpPr/>
              <p:nvPr/>
            </p:nvSpPr>
            <p:spPr>
              <a:xfrm>
                <a:off x="39" y="0"/>
                <a:ext cx="95" cy="31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94" y="247"/>
                  </a:cxn>
                  <a:cxn ang="0">
                    <a:pos x="82" y="294"/>
                  </a:cxn>
                  <a:cxn ang="0">
                    <a:pos x="0" y="317"/>
                  </a:cxn>
                </a:cxnLst>
                <a:rect l="0" t="0" r="0" b="0"/>
                <a:pathLst>
                  <a:path w="95" h="317">
                    <a:moveTo>
                      <a:pt x="59" y="0"/>
                    </a:moveTo>
                    <a:cubicBezTo>
                      <a:pt x="66" y="103"/>
                      <a:pt x="65" y="159"/>
                      <a:pt x="94" y="247"/>
                    </a:cubicBezTo>
                    <a:cubicBezTo>
                      <a:pt x="90" y="263"/>
                      <a:pt x="95" y="284"/>
                      <a:pt x="82" y="294"/>
                    </a:cubicBezTo>
                    <a:cubicBezTo>
                      <a:pt x="60" y="312"/>
                      <a:pt x="25" y="304"/>
                      <a:pt x="0" y="317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774" name="矩形 147499"/>
            <p:cNvSpPr/>
            <p:nvPr/>
          </p:nvSpPr>
          <p:spPr>
            <a:xfrm>
              <a:off x="0" y="192"/>
              <a:ext cx="96" cy="336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7501" name="组合 147500"/>
          <p:cNvGrpSpPr/>
          <p:nvPr/>
        </p:nvGrpSpPr>
        <p:grpSpPr>
          <a:xfrm>
            <a:off x="2438400" y="2628900"/>
            <a:ext cx="1752600" cy="1143000"/>
            <a:chOff x="0" y="0"/>
            <a:chExt cx="1056" cy="672"/>
          </a:xfrm>
        </p:grpSpPr>
        <p:sp>
          <p:nvSpPr>
            <p:cNvPr id="31771" name="直接连接符 147501"/>
            <p:cNvSpPr/>
            <p:nvPr/>
          </p:nvSpPr>
          <p:spPr>
            <a:xfrm flipH="1" flipV="1">
              <a:off x="384" y="240"/>
              <a:ext cx="214" cy="136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</p:sp>
        <p:sp>
          <p:nvSpPr>
            <p:cNvPr id="31772" name="直接连接符 147502"/>
            <p:cNvSpPr/>
            <p:nvPr/>
          </p:nvSpPr>
          <p:spPr>
            <a:xfrm flipH="1" flipV="1">
              <a:off x="0" y="0"/>
              <a:ext cx="1056" cy="67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7504" name="直接连接符 147503"/>
          <p:cNvSpPr/>
          <p:nvPr/>
        </p:nvSpPr>
        <p:spPr>
          <a:xfrm flipH="1" flipV="1">
            <a:off x="4114802" y="3714751"/>
            <a:ext cx="2312988" cy="1454151"/>
          </a:xfrm>
          <a:prstGeom prst="line">
            <a:avLst/>
          </a:prstGeom>
          <a:ln w="952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grpSp>
        <p:nvGrpSpPr>
          <p:cNvPr id="147505" name="组合 147504"/>
          <p:cNvGrpSpPr/>
          <p:nvPr/>
        </p:nvGrpSpPr>
        <p:grpSpPr>
          <a:xfrm flipH="1">
            <a:off x="2057400" y="3771900"/>
            <a:ext cx="2133600" cy="1447800"/>
            <a:chOff x="0" y="0"/>
            <a:chExt cx="1056" cy="672"/>
          </a:xfrm>
        </p:grpSpPr>
        <p:sp>
          <p:nvSpPr>
            <p:cNvPr id="31769" name="直接连接符 147505"/>
            <p:cNvSpPr/>
            <p:nvPr/>
          </p:nvSpPr>
          <p:spPr>
            <a:xfrm flipH="1" flipV="1">
              <a:off x="384" y="240"/>
              <a:ext cx="528" cy="336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</p:sp>
        <p:sp>
          <p:nvSpPr>
            <p:cNvPr id="31770" name="直接连接符 147506"/>
            <p:cNvSpPr/>
            <p:nvPr/>
          </p:nvSpPr>
          <p:spPr>
            <a:xfrm flipH="1" flipV="1">
              <a:off x="0" y="0"/>
              <a:ext cx="1056" cy="67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47508" name="组合 147507"/>
          <p:cNvGrpSpPr/>
          <p:nvPr/>
        </p:nvGrpSpPr>
        <p:grpSpPr>
          <a:xfrm>
            <a:off x="2514600" y="2247900"/>
            <a:ext cx="1676400" cy="1219200"/>
            <a:chOff x="0" y="0"/>
            <a:chExt cx="1056" cy="768"/>
          </a:xfrm>
        </p:grpSpPr>
        <p:sp>
          <p:nvSpPr>
            <p:cNvPr id="31767" name="直接连接符 147508"/>
            <p:cNvSpPr/>
            <p:nvPr/>
          </p:nvSpPr>
          <p:spPr>
            <a:xfrm>
              <a:off x="0" y="0"/>
              <a:ext cx="1056" cy="768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68" name="直接连接符 147509"/>
            <p:cNvSpPr/>
            <p:nvPr/>
          </p:nvSpPr>
          <p:spPr>
            <a:xfrm flipH="1" flipV="1">
              <a:off x="336" y="240"/>
              <a:ext cx="60" cy="4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</p:sp>
      </p:grpSp>
      <p:sp>
        <p:nvSpPr>
          <p:cNvPr id="147511" name="直接连接符 147510"/>
          <p:cNvSpPr/>
          <p:nvPr/>
        </p:nvSpPr>
        <p:spPr>
          <a:xfrm>
            <a:off x="4191000" y="3467102"/>
            <a:ext cx="2286000" cy="1698625"/>
          </a:xfrm>
          <a:prstGeom prst="line">
            <a:avLst/>
          </a:prstGeom>
          <a:ln w="952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grpSp>
        <p:nvGrpSpPr>
          <p:cNvPr id="147512" name="组合 147511"/>
          <p:cNvGrpSpPr/>
          <p:nvPr/>
        </p:nvGrpSpPr>
        <p:grpSpPr>
          <a:xfrm flipH="1">
            <a:off x="2057400" y="3467100"/>
            <a:ext cx="2133600" cy="1676400"/>
            <a:chOff x="0" y="0"/>
            <a:chExt cx="1056" cy="768"/>
          </a:xfrm>
        </p:grpSpPr>
        <p:sp>
          <p:nvSpPr>
            <p:cNvPr id="31765" name="直接连接符 147512"/>
            <p:cNvSpPr/>
            <p:nvPr/>
          </p:nvSpPr>
          <p:spPr>
            <a:xfrm>
              <a:off x="0" y="0"/>
              <a:ext cx="1056" cy="768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1766" name="直接连接符 147513"/>
            <p:cNvSpPr/>
            <p:nvPr/>
          </p:nvSpPr>
          <p:spPr>
            <a:xfrm flipH="1" flipV="1">
              <a:off x="336" y="240"/>
              <a:ext cx="191" cy="137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</p:sp>
      </p:grpSp>
      <p:grpSp>
        <p:nvGrpSpPr>
          <p:cNvPr id="147515" name="组合 147514"/>
          <p:cNvGrpSpPr/>
          <p:nvPr/>
        </p:nvGrpSpPr>
        <p:grpSpPr>
          <a:xfrm>
            <a:off x="6400800" y="4838702"/>
            <a:ext cx="838200" cy="461963"/>
            <a:chOff x="0" y="0"/>
            <a:chExt cx="528" cy="291"/>
          </a:xfrm>
        </p:grpSpPr>
        <p:sp>
          <p:nvSpPr>
            <p:cNvPr id="31763" name="椭圆 147515"/>
            <p:cNvSpPr/>
            <p:nvPr/>
          </p:nvSpPr>
          <p:spPr>
            <a:xfrm>
              <a:off x="0" y="1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764" name="文本框 147516"/>
            <p:cNvSpPr txBox="1"/>
            <p:nvPr/>
          </p:nvSpPr>
          <p:spPr>
            <a:xfrm>
              <a:off x="48" y="0"/>
              <a:ext cx="480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400" b="1" i="1" dirty="0">
                  <a:latin typeface="Times New Roman" panose="02020603050405020304" pitchFamily="18" charset="0"/>
                </a:rPr>
                <a:t>P′</a:t>
              </a:r>
            </a:p>
          </p:txBody>
        </p:sp>
      </p:grpSp>
      <p:sp>
        <p:nvSpPr>
          <p:cNvPr id="147519" name="文本框 147518"/>
          <p:cNvSpPr txBox="1"/>
          <p:nvPr/>
        </p:nvSpPr>
        <p:spPr>
          <a:xfrm>
            <a:off x="5700396" y="1301816"/>
            <a:ext cx="6318691" cy="3416320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虚像：</a:t>
            </a:r>
            <a:r>
              <a:rPr lang="zh-CN" altLang="en-US" sz="3600" dirty="0">
                <a:latin typeface="宋体" panose="02010600030101010101" pitchFamily="2" charset="-122"/>
              </a:rPr>
              <a:t>它不是由实际光线会聚而成，是由反射光线的反向延长线相交而形成。虚像是不能呈现在光屏上的。</a:t>
            </a:r>
          </a:p>
        </p:txBody>
      </p:sp>
      <p:pic>
        <p:nvPicPr>
          <p:cNvPr id="147520" name="图片 1475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1790703"/>
            <a:ext cx="1095375" cy="1084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7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7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4445" y="1943591"/>
            <a:ext cx="9284335" cy="261610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5500" b="1" dirty="0">
                <a:solidFill>
                  <a:srgbClr val="FF0000"/>
                </a:solidFill>
                <a:ea typeface="宋体" panose="02010600030101010101" pitchFamily="2" charset="-122"/>
              </a:rPr>
              <a:t>平面镜成像特点：</a:t>
            </a:r>
          </a:p>
          <a:p>
            <a:pPr algn="l">
              <a:buClrTx/>
              <a:buSzTx/>
              <a:buFontTx/>
            </a:pPr>
            <a:endParaRPr lang="zh-CN" altLang="en-US" sz="5500" b="1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5500" b="1" dirty="0">
                <a:solidFill>
                  <a:srgbClr val="FF0000"/>
                </a:solidFill>
                <a:ea typeface="宋体" panose="02010600030101010101" pitchFamily="2" charset="-122"/>
              </a:rPr>
              <a:t>平面镜成等</a:t>
            </a:r>
            <a:r>
              <a:rPr lang="zh-CN" altLang="en-US" sz="55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大的</a:t>
            </a:r>
            <a:r>
              <a:rPr lang="zh-CN" altLang="en-US" sz="5500" b="1" dirty="0">
                <a:solidFill>
                  <a:srgbClr val="FF0000"/>
                </a:solidFill>
                <a:ea typeface="宋体" panose="02010600030101010101" pitchFamily="2" charset="-122"/>
              </a:rPr>
              <a:t>虚像。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34833" y="1462941"/>
            <a:ext cx="10481311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indent="266687"/>
            <a:r>
              <a:rPr lang="zh-CN" altLang="en-US" sz="3600" b="1" dirty="0">
                <a:ea typeface="宋体" panose="02010600030101010101" pitchFamily="2" charset="-122"/>
              </a:rPr>
              <a:t>例</a:t>
            </a:r>
            <a:r>
              <a:rPr lang="en-US" altLang="zh-CN" sz="3600" b="1" dirty="0">
                <a:ea typeface="宋体" panose="02010600030101010101" pitchFamily="2" charset="-122"/>
              </a:rPr>
              <a:t>1 </a:t>
            </a:r>
            <a:r>
              <a:rPr lang="zh-CN" altLang="en-US" sz="3600" b="1" dirty="0">
                <a:ea typeface="宋体" panose="02010600030101010101" pitchFamily="2" charset="-122"/>
              </a:rPr>
              <a:t>水里的“月亮”是真实的吗？它是怎么形成的</a:t>
            </a:r>
            <a:r>
              <a:rPr lang="en-US" altLang="zh-CN" sz="3600" b="1" dirty="0">
                <a:ea typeface="宋体" panose="02010600030101010101" pitchFamily="2" charset="-122"/>
              </a:rPr>
              <a:t>?</a:t>
            </a:r>
            <a:endParaRPr lang="zh-CN" altLang="en-US" sz="3600" b="1" dirty="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935" y="2567323"/>
            <a:ext cx="4627880" cy="2827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075487" y="3341079"/>
            <a:ext cx="5706207" cy="1754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</a:rPr>
              <a:t>不是。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</a:rPr>
              <a:t>它是由光的反射形成的。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160145" y="1439547"/>
            <a:ext cx="10165080" cy="175432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indent="266687">
              <a:lnSpc>
                <a:spcPct val="150000"/>
              </a:lnSpc>
            </a:pPr>
            <a:r>
              <a:rPr lang="zh-CN" altLang="en-US" sz="3600" b="1" dirty="0">
                <a:ea typeface="宋体" panose="02010600030101010101" pitchFamily="2" charset="-122"/>
              </a:rPr>
              <a:t>例</a:t>
            </a:r>
            <a:r>
              <a:rPr lang="en-US" altLang="zh-CN" sz="3600" b="1" dirty="0">
                <a:ea typeface="宋体" panose="02010600030101010101" pitchFamily="2" charset="-122"/>
              </a:rPr>
              <a:t>2  </a:t>
            </a:r>
            <a:r>
              <a:rPr lang="zh-CN" altLang="en-US" sz="3600" b="1" dirty="0">
                <a:ea typeface="宋体" panose="02010600030101010101" pitchFamily="2" charset="-122"/>
              </a:rPr>
              <a:t>月亮到地球的距离是</a:t>
            </a:r>
            <a:r>
              <a:rPr lang="en-US" altLang="zh-CN" sz="3600" b="1" dirty="0">
                <a:ea typeface="宋体" panose="02010600030101010101" pitchFamily="2" charset="-122"/>
              </a:rPr>
              <a:t>3 .8×10</a:t>
            </a:r>
            <a:r>
              <a:rPr lang="en-US" sz="36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8 </a:t>
            </a:r>
            <a:r>
              <a:rPr lang="en-US" altLang="zh-CN" sz="3600" b="1" dirty="0">
                <a:ea typeface="宋体" panose="02010600030101010101" pitchFamily="2" charset="-122"/>
              </a:rPr>
              <a:t>m</a:t>
            </a:r>
            <a:r>
              <a:rPr lang="zh-CN" altLang="en-US" sz="3600" b="1" dirty="0">
                <a:ea typeface="宋体" panose="02010600030101010101" pitchFamily="2" charset="-122"/>
              </a:rPr>
              <a:t>，井水水深</a:t>
            </a:r>
            <a:r>
              <a:rPr lang="en-US" altLang="zh-CN" sz="3600" b="1" dirty="0">
                <a:ea typeface="宋体" panose="02010600030101010101" pitchFamily="2" charset="-122"/>
              </a:rPr>
              <a:t>5 m</a:t>
            </a:r>
            <a:r>
              <a:rPr lang="zh-CN" altLang="en-US" sz="3600" b="1" dirty="0">
                <a:ea typeface="宋体" panose="02010600030101010101" pitchFamily="2" charset="-122"/>
              </a:rPr>
              <a:t>，则月亮的像到水面的距离是多少？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39519" y="4168777"/>
            <a:ext cx="3012364" cy="769441"/>
          </a:xfrm>
          <a:prstGeom prst="rect">
            <a:avLst/>
          </a:prstGeom>
          <a:noFill/>
        </p:spPr>
        <p:txBody>
          <a:bodyPr wrap="none" lIns="91436" tIns="45718" rIns="91436" bIns="45718" rtlCol="0" anchor="t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3 .8×10</a:t>
            </a:r>
            <a:r>
              <a:rPr lang="en-US" sz="4400" b="1" baseline="30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8 </a:t>
            </a:r>
            <a:r>
              <a:rPr lang="en-US" altLang="zh-CN" sz="4400" b="1" dirty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m</a:t>
            </a:r>
            <a:endParaRPr lang="zh-CN" altLang="en-US" sz="4400" b="1" dirty="0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265041" y="1751165"/>
            <a:ext cx="8949299" cy="694223"/>
            <a:chOff x="28220" y="1671732"/>
            <a:chExt cx="8949299" cy="694223"/>
          </a:xfrm>
        </p:grpSpPr>
        <p:sp>
          <p:nvSpPr>
            <p:cNvPr id="52" name="Title 1"/>
            <p:cNvSpPr txBox="1"/>
            <p:nvPr>
              <p:custDataLst>
                <p:tags r:id="rId7"/>
              </p:custDataLst>
            </p:nvPr>
          </p:nvSpPr>
          <p:spPr>
            <a:xfrm>
              <a:off x="28220" y="1671732"/>
              <a:ext cx="8949299" cy="6336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3862">
                <a:spcAft>
                  <a:spcPct val="0"/>
                </a:spcAft>
                <a:defRPr/>
              </a:pPr>
              <a:r>
                <a:rPr lang="zh-CN" altLang="en-US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节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平面镜成像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</a:t>
              </a:r>
              <a:r>
                <a:rPr lang="zh-CN" altLang="en-US"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第1课时 平面镜成像的特点</a:t>
              </a:r>
              <a:endParaRPr lang="ru-RU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8"/>
              </p:custDataLst>
            </p:nvPr>
          </p:nvCxnSpPr>
          <p:spPr>
            <a:xfrm>
              <a:off x="34335" y="2365955"/>
              <a:ext cx="8640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4241589" y="4187959"/>
            <a:ext cx="4572000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2618739" y="3209159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7442367" y="3123383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2618740" y="3360945"/>
            <a:ext cx="2135883" cy="1446995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ct val="125000"/>
              </a:lnSpc>
              <a:spcBef>
                <a:spcPts val="751"/>
              </a:spcBef>
              <a:defRPr/>
            </a:pPr>
            <a:r>
              <a:rPr lang="zh-CN" altLang="en-US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平面镜成像的特点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7310124" y="4010246"/>
            <a:ext cx="2601629" cy="713105"/>
          </a:xfrm>
          <a:prstGeom prst="rect">
            <a:avLst/>
          </a:prstGeom>
        </p:spPr>
        <p:txBody>
          <a:bodyPr vert="horz" lIns="91436" tIns="45718" rIns="91436" bIns="45718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ru-RU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平面镜</a:t>
            </a:r>
          </a:p>
          <a:p>
            <a:pPr defTabSz="683862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ru-RU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成虚像的原理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016002" y="1268194"/>
            <a:ext cx="10206991" cy="175432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根据平面镜成像特点，在图中画出物体</a:t>
            </a:r>
            <a:r>
              <a:rPr lang="en-US" sz="36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AB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在平面镜</a:t>
            </a:r>
            <a:r>
              <a:rPr lang="en-US" sz="36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MN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中所成的像</a:t>
            </a:r>
            <a:r>
              <a:rPr lang="en-US" sz="36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A'B</a:t>
            </a:r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'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。（保留作图痕迹）</a:t>
            </a:r>
          </a:p>
        </p:txBody>
      </p:sp>
      <p:pic>
        <p:nvPicPr>
          <p:cNvPr id="12" name="图片 12" descr="Screenshot_2023-11-22-14-20-07-906-edit_com.baid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31" y="3655698"/>
            <a:ext cx="2851151" cy="246189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H="1" flipV="1">
            <a:off x="6276978" y="4032251"/>
            <a:ext cx="565785" cy="929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 flipV="1">
            <a:off x="5644516" y="3859533"/>
            <a:ext cx="1198245" cy="19678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692776" y="3878582"/>
            <a:ext cx="593725" cy="134620"/>
          </a:xfrm>
          <a:prstGeom prst="straightConnector1">
            <a:avLst/>
          </a:prstGeom>
          <a:ln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276976" y="3761742"/>
            <a:ext cx="939165" cy="384719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/>
              <a:t>A’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347336" y="3644902"/>
            <a:ext cx="939165" cy="384719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/>
              <a:t>B’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文本框 27652"/>
          <p:cNvSpPr txBox="1"/>
          <p:nvPr/>
        </p:nvSpPr>
        <p:spPr>
          <a:xfrm>
            <a:off x="1666877" y="5093141"/>
            <a:ext cx="38898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二、成像原理：</a:t>
            </a:r>
          </a:p>
        </p:txBody>
      </p:sp>
      <p:sp>
        <p:nvSpPr>
          <p:cNvPr id="27655" name="文本框 27654"/>
          <p:cNvSpPr txBox="1"/>
          <p:nvPr/>
        </p:nvSpPr>
        <p:spPr>
          <a:xfrm>
            <a:off x="1634637" y="1515209"/>
            <a:ext cx="3124200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一、成像特点</a:t>
            </a:r>
          </a:p>
        </p:txBody>
      </p:sp>
      <p:sp>
        <p:nvSpPr>
          <p:cNvPr id="27657" name="文本框 27656"/>
          <p:cNvSpPr txBox="1"/>
          <p:nvPr/>
        </p:nvSpPr>
        <p:spPr>
          <a:xfrm>
            <a:off x="4799380" y="5137101"/>
            <a:ext cx="2893891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/>
            <a:r>
              <a:rPr lang="zh-CN" altLang="en-US" sz="3600" dirty="0">
                <a:latin typeface="+mn-ea"/>
              </a:rPr>
              <a:t>光的反射</a:t>
            </a:r>
          </a:p>
        </p:txBody>
      </p:sp>
      <p:sp>
        <p:nvSpPr>
          <p:cNvPr id="27664" name="文本框 27663"/>
          <p:cNvSpPr txBox="1"/>
          <p:nvPr/>
        </p:nvSpPr>
        <p:spPr>
          <a:xfrm>
            <a:off x="2697163" y="2241697"/>
            <a:ext cx="3735388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dirty="0">
                <a:latin typeface="+mn-ea"/>
              </a:rPr>
              <a:t>像和物大小相等</a:t>
            </a:r>
          </a:p>
        </p:txBody>
      </p:sp>
      <p:sp>
        <p:nvSpPr>
          <p:cNvPr id="27665" name="矩形 27664"/>
          <p:cNvSpPr/>
          <p:nvPr/>
        </p:nvSpPr>
        <p:spPr>
          <a:xfrm>
            <a:off x="2697163" y="4431032"/>
            <a:ext cx="3124200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/>
            <a:r>
              <a:rPr lang="zh-CN" altLang="en-US" sz="3600" dirty="0">
                <a:latin typeface="+mn-ea"/>
              </a:rPr>
              <a:t>平面镜成虚像</a:t>
            </a:r>
          </a:p>
        </p:txBody>
      </p:sp>
      <p:sp>
        <p:nvSpPr>
          <p:cNvPr id="27666" name="文本框 27665"/>
          <p:cNvSpPr txBox="1"/>
          <p:nvPr/>
        </p:nvSpPr>
        <p:spPr>
          <a:xfrm>
            <a:off x="2697165" y="2973557"/>
            <a:ext cx="65883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dirty="0">
                <a:latin typeface="+mn-ea"/>
              </a:rPr>
              <a:t>像和物到镜面的距离相等</a:t>
            </a:r>
          </a:p>
        </p:txBody>
      </p:sp>
      <p:sp>
        <p:nvSpPr>
          <p:cNvPr id="27667" name="文本框 27666"/>
          <p:cNvSpPr txBox="1"/>
          <p:nvPr/>
        </p:nvSpPr>
        <p:spPr>
          <a:xfrm>
            <a:off x="2697163" y="3716313"/>
            <a:ext cx="658836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dirty="0">
                <a:latin typeface="+mn-ea"/>
              </a:rPr>
              <a:t>像和物的连线垂直于镜面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983767" y="2487583"/>
            <a:ext cx="5717804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300" dirty="0">
                <a:solidFill>
                  <a:prstClr val="black"/>
                </a:solidFill>
                <a:latin typeface="宋体"/>
                <a:ea typeface="宋体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5337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0983" y="2633620"/>
            <a:ext cx="7831456" cy="1248139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noAutofit/>
          </a:bodyPr>
          <a:lstStyle/>
          <a:p>
            <a:pPr algn="ctr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7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en-US" altLang="zh-CN" sz="37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6555" y="2030479"/>
            <a:ext cx="7224836" cy="1873308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t"/>
          <a:lstStyle>
            <a:lvl1pPr marL="285750" lvl="0" indent="-28575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lvl="1" indent="-238125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23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lvl="2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lvl="3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lvl="5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lvl="6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lvl="7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lvl="8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sz="3600" dirty="0">
                <a:latin typeface="+mn-ea"/>
              </a:rPr>
              <a:t>1.掌握平面镜成像的特点。</a:t>
            </a:r>
            <a:r>
              <a:rPr lang="zh-CN" altLang="en-US" sz="3600" dirty="0">
                <a:solidFill>
                  <a:srgbClr val="FF0000"/>
                </a:solidFill>
                <a:latin typeface="+mn-ea"/>
              </a:rPr>
              <a:t>（重点）</a:t>
            </a:r>
            <a:endParaRPr sz="3600" dirty="0">
              <a:solidFill>
                <a:srgbClr val="FF000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sz="3600" dirty="0">
                <a:latin typeface="+mn-ea"/>
              </a:rPr>
              <a:t>2.知道平面镜成虚像。</a:t>
            </a:r>
            <a:r>
              <a:rPr lang="zh-CN" altLang="en-US" sz="3600" dirty="0">
                <a:solidFill>
                  <a:srgbClr val="FF0000"/>
                </a:solidFill>
                <a:latin typeface="+mn-ea"/>
              </a:rPr>
              <a:t>（难点）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686949" y="2575267"/>
            <a:ext cx="3166745" cy="1234440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none" lIns="91436" tIns="45718" rIns="91436" bIns="45718" rtlCol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为什么蜡烛能在</a:t>
            </a:r>
          </a:p>
          <a:p>
            <a:pPr lvl="0"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水中燃烧呢？</a:t>
            </a:r>
          </a:p>
        </p:txBody>
      </p:sp>
      <p:pic>
        <p:nvPicPr>
          <p:cNvPr id="2" name="3-视频-9浇不灭的蜡烛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45" y="1552575"/>
            <a:ext cx="7976235" cy="4752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6" name="组合 1"/>
          <p:cNvGrpSpPr/>
          <p:nvPr/>
        </p:nvGrpSpPr>
        <p:grpSpPr>
          <a:xfrm>
            <a:off x="5130288" y="4204629"/>
            <a:ext cx="3321961" cy="2197635"/>
            <a:chOff x="3982" y="4968"/>
            <a:chExt cx="7308" cy="5128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grpSpPr>
        <p:pic>
          <p:nvPicPr>
            <p:cNvPr id="10245" name="Picture 4" descr="http://img.hc360.com/audio/info/images/200710/dc07100800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2" y="4968"/>
              <a:ext cx="7308" cy="5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6" name="矩形 4"/>
            <p:cNvSpPr/>
            <p:nvPr/>
          </p:nvSpPr>
          <p:spPr>
            <a:xfrm>
              <a:off x="5565" y="8916"/>
              <a:ext cx="4255" cy="10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400" noProof="1">
                  <a:latin typeface="+mn-ea"/>
                  <a:sym typeface="Times New Roman" panose="02020603050405020304" pitchFamily="18" charset="0"/>
                </a:rPr>
                <a:t>平静的水面</a:t>
              </a:r>
              <a:r>
                <a:rPr lang="en-US" altLang="x-none" sz="2400" noProof="1">
                  <a:latin typeface="+mn-ea"/>
                  <a:sym typeface="Times New Roman" panose="02020603050405020304" pitchFamily="18" charset="0"/>
                </a:rPr>
                <a:t> </a:t>
              </a:r>
              <a:endParaRPr lang="zh-CN" altLang="en-US" sz="2400" noProof="1">
                <a:latin typeface="+mn-ea"/>
                <a:sym typeface="宋体" panose="02010600030101010101" pitchFamily="2" charset="-122"/>
              </a:endParaRPr>
            </a:p>
          </p:txBody>
        </p:sp>
      </p:grpSp>
      <p:sp>
        <p:nvSpPr>
          <p:cNvPr id="21511" name="Text Box 37"/>
          <p:cNvSpPr txBox="1"/>
          <p:nvPr/>
        </p:nvSpPr>
        <p:spPr>
          <a:xfrm>
            <a:off x="1059182" y="1296250"/>
            <a:ext cx="3278188" cy="58477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dirty="0">
                <a:latin typeface="+mn-ea"/>
              </a:rPr>
              <a:t>什么是平面镜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818685" y="3226589"/>
            <a:ext cx="3261947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n-ea"/>
              </a:rPr>
              <a:t>平滑且能够反光的</a:t>
            </a:r>
            <a:endParaRPr lang="en-US" altLang="zh-CN" sz="2800" dirty="0">
              <a:solidFill>
                <a:srgbClr val="000000"/>
              </a:solidFill>
              <a:latin typeface="+mn-ea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n-ea"/>
                <a:sym typeface="+mn-ea"/>
              </a:rPr>
              <a:t>表面</a:t>
            </a:r>
            <a:r>
              <a:rPr lang="en-US" altLang="zh-CN" sz="2800" dirty="0">
                <a:solidFill>
                  <a:srgbClr val="000000"/>
                </a:solidFill>
                <a:latin typeface="+mn-ea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平面镜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5993" y="2054225"/>
            <a:ext cx="3157855" cy="4154805"/>
            <a:chOff x="1474" y="3235"/>
            <a:chExt cx="4973" cy="6543"/>
          </a:xfrm>
        </p:grpSpPr>
        <p:pic>
          <p:nvPicPr>
            <p:cNvPr id="6175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4" y="3283"/>
              <a:ext cx="4973" cy="6495"/>
            </a:xfrm>
            <a:prstGeom prst="rect">
              <a:avLst/>
            </a:prstGeom>
            <a:solidFill>
              <a:srgbClr val="EDEDED"/>
            </a:solidFill>
            <a:ln w="9525"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6178" name="矩形 2"/>
            <p:cNvSpPr/>
            <p:nvPr/>
          </p:nvSpPr>
          <p:spPr>
            <a:xfrm>
              <a:off x="1474" y="3235"/>
              <a:ext cx="747" cy="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zh-CN" altLang="en-US" sz="2400" dirty="0">
                  <a:latin typeface="+mn-ea"/>
                  <a:sym typeface="Times New Roman" panose="02020603050405020304" pitchFamily="18" charset="0"/>
                </a:rPr>
                <a:t>练功房矫正舞姿的镜子 </a:t>
              </a:r>
              <a:endParaRPr lang="zh-CN" altLang="en-US" dirty="0">
                <a:latin typeface="+mn-ea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971416" y="1441453"/>
            <a:ext cx="3618781" cy="2479134"/>
            <a:chOff x="7440" y="2225"/>
            <a:chExt cx="6573" cy="4956"/>
          </a:xfrm>
        </p:grpSpPr>
        <p:pic>
          <p:nvPicPr>
            <p:cNvPr id="6177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0" y="2225"/>
              <a:ext cx="6573" cy="4953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6180" name="矩形 6"/>
            <p:cNvSpPr/>
            <p:nvPr/>
          </p:nvSpPr>
          <p:spPr>
            <a:xfrm>
              <a:off x="8455" y="6258"/>
              <a:ext cx="4581" cy="9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sym typeface="Times New Roman" panose="02020603050405020304" pitchFamily="18" charset="0"/>
                </a:rPr>
                <a:t>光滑的瓷砖表面 </a:t>
              </a:r>
              <a:endParaRPr lang="zh-CN" altLang="en-US" sz="2400" dirty="0">
                <a:latin typeface="+mn-ea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4" descr="QQ截图20240322095513"/>
          <p:cNvPicPr>
            <a:picLocks noChangeAspect="1"/>
          </p:cNvPicPr>
          <p:nvPr/>
        </p:nvPicPr>
        <p:blipFill>
          <a:blip r:embed="rId2"/>
          <a:srcRect l="85879" t="51865"/>
          <a:stretch>
            <a:fillRect/>
          </a:stretch>
        </p:blipFill>
        <p:spPr>
          <a:xfrm>
            <a:off x="10217152" y="4323718"/>
            <a:ext cx="1233805" cy="968375"/>
          </a:xfrm>
          <a:prstGeom prst="rect">
            <a:avLst/>
          </a:prstGeom>
        </p:spPr>
      </p:pic>
      <p:sp>
        <p:nvSpPr>
          <p:cNvPr id="10241" name="文本框 58382"/>
          <p:cNvSpPr txBox="1"/>
          <p:nvPr/>
        </p:nvSpPr>
        <p:spPr>
          <a:xfrm>
            <a:off x="1190945" y="1421401"/>
            <a:ext cx="5540375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00FF"/>
                </a:solidFill>
                <a:latin typeface="+mn-ea"/>
              </a:rPr>
              <a:t>平面镜成像有什么特点呢</a:t>
            </a:r>
            <a:r>
              <a:rPr lang="en-US" altLang="zh-CN" sz="3600" dirty="0">
                <a:solidFill>
                  <a:srgbClr val="0000FF"/>
                </a:solidFill>
                <a:latin typeface="+mn-ea"/>
              </a:rPr>
              <a:t>?</a:t>
            </a:r>
          </a:p>
        </p:txBody>
      </p:sp>
      <p:sp>
        <p:nvSpPr>
          <p:cNvPr id="1073742857" name="AutoShape 9" descr="www.xkb1.com              新课标第一网不用注册，免费下载！"/>
          <p:cNvSpPr/>
          <p:nvPr/>
        </p:nvSpPr>
        <p:spPr>
          <a:xfrm flipH="1">
            <a:off x="1008625" y="3000378"/>
            <a:ext cx="2741931" cy="2430585"/>
          </a:xfrm>
          <a:prstGeom prst="cloudCallout">
            <a:avLst>
              <a:gd name="adj1" fmla="val -75136"/>
              <a:gd name="adj2" fmla="val 23539"/>
            </a:avLst>
          </a:prstGeom>
          <a:solidFill>
            <a:srgbClr val="FFEF66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91436" tIns="45718" rIns="91436" bIns="45718"/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dirty="0">
                <a:latin typeface="+mn-ea"/>
              </a:rPr>
              <a:t>  </a:t>
            </a:r>
            <a:r>
              <a:rPr lang="zh-CN" altLang="en-US" sz="2800" dirty="0">
                <a:latin typeface="+mn-ea"/>
              </a:rPr>
              <a:t>镜子中的我是什么样的呢？</a:t>
            </a:r>
          </a:p>
          <a:p>
            <a:pPr eaLnBrk="1" hangingPunct="1">
              <a:lnSpc>
                <a:spcPct val="150000"/>
              </a:lnSpc>
            </a:pPr>
            <a:endParaRPr lang="zh-CN" altLang="en-US" sz="2800" dirty="0">
              <a:latin typeface="+mn-ea"/>
            </a:endParaRPr>
          </a:p>
        </p:txBody>
      </p:sp>
      <p:pic>
        <p:nvPicPr>
          <p:cNvPr id="10" name="图片 10" descr="QQ截图20240322095513"/>
          <p:cNvPicPr>
            <a:picLocks noChangeAspect="1"/>
          </p:cNvPicPr>
          <p:nvPr/>
        </p:nvPicPr>
        <p:blipFill>
          <a:blip r:embed="rId2"/>
          <a:srcRect r="85852" b="49417"/>
          <a:stretch>
            <a:fillRect/>
          </a:stretch>
        </p:blipFill>
        <p:spPr>
          <a:xfrm>
            <a:off x="4599942" y="3809172"/>
            <a:ext cx="1277620" cy="1050925"/>
          </a:xfrm>
          <a:prstGeom prst="rect">
            <a:avLst/>
          </a:prstGeom>
        </p:spPr>
      </p:pic>
      <p:sp>
        <p:nvSpPr>
          <p:cNvPr id="17" name="文本框 17"/>
          <p:cNvSpPr txBox="1"/>
          <p:nvPr/>
        </p:nvSpPr>
        <p:spPr>
          <a:xfrm>
            <a:off x="4636674" y="3649153"/>
            <a:ext cx="1266191" cy="121094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2800" kern="100">
                <a:latin typeface="+mn-ea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15" name="文本框 15"/>
          <p:cNvSpPr txBox="1"/>
          <p:nvPr/>
        </p:nvSpPr>
        <p:spPr>
          <a:xfrm>
            <a:off x="10016491" y="4316731"/>
            <a:ext cx="1272540" cy="12192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2800" kern="100">
                <a:latin typeface="+mn-ea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2" name="文本框 15"/>
          <p:cNvSpPr txBox="1"/>
          <p:nvPr/>
        </p:nvSpPr>
        <p:spPr>
          <a:xfrm>
            <a:off x="7976235" y="4306571"/>
            <a:ext cx="1272540" cy="12192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2800" kern="100">
                <a:latin typeface="+mn-ea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3" name="文本框 15"/>
          <p:cNvSpPr txBox="1"/>
          <p:nvPr/>
        </p:nvSpPr>
        <p:spPr>
          <a:xfrm>
            <a:off x="7976235" y="2405380"/>
            <a:ext cx="1272540" cy="12192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2800" kern="100">
                <a:latin typeface="+mn-ea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5" name="文本框 15"/>
          <p:cNvSpPr txBox="1"/>
          <p:nvPr/>
        </p:nvSpPr>
        <p:spPr>
          <a:xfrm>
            <a:off x="10016491" y="2390775"/>
            <a:ext cx="1272540" cy="12192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2800" kern="100">
                <a:latin typeface="+mn-ea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pic>
        <p:nvPicPr>
          <p:cNvPr id="11" name="图片 11" descr="QQ截图20240322095513"/>
          <p:cNvPicPr>
            <a:picLocks noChangeAspect="1"/>
          </p:cNvPicPr>
          <p:nvPr/>
        </p:nvPicPr>
        <p:blipFill>
          <a:blip r:embed="rId2"/>
          <a:srcRect l="804" t="51632" r="86710"/>
          <a:stretch>
            <a:fillRect/>
          </a:stretch>
        </p:blipFill>
        <p:spPr>
          <a:xfrm>
            <a:off x="8086091" y="2429511"/>
            <a:ext cx="1079500" cy="962660"/>
          </a:xfrm>
          <a:prstGeom prst="rect">
            <a:avLst/>
          </a:prstGeom>
        </p:spPr>
      </p:pic>
      <p:pic>
        <p:nvPicPr>
          <p:cNvPr id="13" name="图片 13" descr="QQ截图20240322095513"/>
          <p:cNvPicPr>
            <a:picLocks noChangeAspect="1"/>
          </p:cNvPicPr>
          <p:nvPr/>
        </p:nvPicPr>
        <p:blipFill>
          <a:blip r:embed="rId2"/>
          <a:srcRect l="29207" t="51865" r="58414"/>
          <a:stretch>
            <a:fillRect/>
          </a:stretch>
        </p:blipFill>
        <p:spPr>
          <a:xfrm>
            <a:off x="10095232" y="2397761"/>
            <a:ext cx="1111885" cy="994411"/>
          </a:xfrm>
          <a:prstGeom prst="rect">
            <a:avLst/>
          </a:prstGeom>
        </p:spPr>
      </p:pic>
      <p:pic>
        <p:nvPicPr>
          <p:cNvPr id="18" name="图片 18" descr="QQ截图20240322095513"/>
          <p:cNvPicPr>
            <a:picLocks noChangeAspect="1"/>
          </p:cNvPicPr>
          <p:nvPr/>
        </p:nvPicPr>
        <p:blipFill>
          <a:blip r:embed="rId2"/>
          <a:srcRect l="57610" t="51865" r="29475"/>
          <a:stretch>
            <a:fillRect/>
          </a:stretch>
        </p:blipFill>
        <p:spPr>
          <a:xfrm>
            <a:off x="8047356" y="4323715"/>
            <a:ext cx="1118235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2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2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73742857" grpId="0" animBg="1"/>
      <p:bldP spid="107374285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56884" y="1490003"/>
            <a:ext cx="9676765" cy="175432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ea typeface="宋体" panose="02010600030101010101" pitchFamily="2" charset="-122"/>
              </a:rPr>
              <a:t>器材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zh-CN" altLang="en-US" sz="3600" dirty="0">
                <a:ea typeface="宋体" panose="02010600030101010101" pitchFamily="2" charset="-122"/>
              </a:rPr>
              <a:t>薄玻璃板、支架、两支完全相同的蜡烛、白纸一张、刻度尺、笔。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27" y="3350263"/>
            <a:ext cx="4757420" cy="289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22875" y="1328225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indent="266687"/>
            <a:r>
              <a:rPr lang="zh-CN" altLang="en-US" sz="3600" b="1" dirty="0">
                <a:solidFill>
                  <a:srgbClr val="0070C0"/>
                </a:solidFill>
                <a:ea typeface="宋体" panose="02010600030101010101" pitchFamily="2" charset="-122"/>
              </a:rPr>
              <a:t>探究步骤：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85425" y="1974314"/>
            <a:ext cx="10995025" cy="397031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在桌面上铺一张白纸。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垂直纸面放一薄玻璃板（平面镜），用笔沿着玻璃板画一条直线，以记录玻璃板的位置。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将点燃的蜡烛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竖立在玻璃板的前面，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将未点燃的蜡烛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竖立在玻璃板后面并移动，直到看上去蜡烛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跟蜡烛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的像完全重合。记录蜡烛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的位置。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22875" y="1328225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indent="266687"/>
            <a:r>
              <a:rPr lang="zh-CN" altLang="en-US" sz="3600" b="1" dirty="0">
                <a:solidFill>
                  <a:srgbClr val="0070C0"/>
                </a:solidFill>
                <a:ea typeface="宋体" panose="02010600030101010101" pitchFamily="2" charset="-122"/>
              </a:rPr>
              <a:t>探究步骤：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85425" y="2062236"/>
            <a:ext cx="10995025" cy="2031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多次重复实验。</a:t>
            </a:r>
            <a:endParaRPr 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拿掉玻璃板，用刻度尺分别测量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sz="2800" b="1" i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都到玻璃板的距离，将数据填写在表格中。</a:t>
            </a:r>
          </a:p>
        </p:txBody>
      </p:sp>
    </p:spTree>
    <p:extLst>
      <p:ext uri="{BB962C8B-B14F-4D97-AF65-F5344CB8AC3E}">
        <p14:creationId xmlns:p14="http://schemas.microsoft.com/office/powerpoint/2010/main" val="297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30d2a77-585f-44c0-9fd9-cac6f769c8f7}"/>
  <p:tag name="TABLE_ENDDRAG_ORIGIN_RECT" val="482*256"/>
  <p:tag name="TABLE_ENDDRAG_RECT" val="378*226*482*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637</Words>
  <PresentationFormat>自定义</PresentationFormat>
  <Paragraphs>94</Paragraphs>
  <Slides>23</Slides>
  <Notes>1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2024-08-05T01:39:13Z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F4394F843ED34C37A3EC11EF0E38F379</vt:lpwstr>
  </property>
</Properties>
</file>