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1" r:id="rId10"/>
    <p:sldId id="265" r:id="rId11"/>
    <p:sldId id="266" r:id="rId12"/>
    <p:sldId id="267" r:id="rId13"/>
    <p:sldId id="268" r:id="rId14"/>
    <p:sldId id="269" r:id="rId15"/>
    <p:sldId id="270" r:id="rId16"/>
    <p:sldId id="304" r:id="rId17"/>
    <p:sldId id="305" r:id="rId18"/>
    <p:sldId id="306" r:id="rId19"/>
    <p:sldId id="307" r:id="rId20"/>
    <p:sldId id="272" r:id="rId21"/>
    <p:sldId id="273" r:id="rId22"/>
    <p:sldId id="274" r:id="rId23"/>
    <p:sldId id="308" r:id="rId24"/>
    <p:sldId id="276" r:id="rId25"/>
    <p:sldId id="309" r:id="rId26"/>
    <p:sldId id="31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82" y="-96"/>
      </p:cViewPr>
      <p:guideLst>
        <p:guide orient="horz" pos="2150"/>
        <p:guide pos="37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34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1001991" y="222673"/>
            <a:ext cx="268769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521547" y="373380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484764" y="356921"/>
            <a:ext cx="208280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735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863600" y="1049023"/>
            <a:ext cx="11328400" cy="847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5345" y="260775"/>
            <a:ext cx="654473" cy="926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633413" y="318308"/>
            <a:ext cx="10802939" cy="633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3119442" y="1334820"/>
            <a:ext cx="5830887" cy="9985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4450705" y="1412777"/>
            <a:ext cx="3168352" cy="69762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ctr"/>
            <a:r>
              <a:rPr lang="zh-CN" altLang="en-US" sz="37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37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692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1" y="222673"/>
            <a:ext cx="268769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  <a:endParaRPr lang="zh-CN" altLang="en-US" sz="3735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47" y="373380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1" y="222673"/>
            <a:ext cx="268769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  <a:endParaRPr lang="zh-CN" altLang="en-US" sz="3735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47" y="373380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1" y="222673"/>
            <a:ext cx="268769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  <a:endParaRPr lang="zh-CN" altLang="en-US" sz="3735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47" y="373380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1001991" y="222673"/>
            <a:ext cx="268769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  <a:endParaRPr lang="zh-CN" altLang="en-US" sz="3735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菱形 16"/>
          <p:cNvSpPr/>
          <p:nvPr userDrawn="1"/>
        </p:nvSpPr>
        <p:spPr>
          <a:xfrm>
            <a:off x="521547" y="373380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1001989" y="222673"/>
            <a:ext cx="3817839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 光源</a:t>
            </a:r>
            <a:endParaRPr lang="zh-CN" altLang="en-US" sz="3735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521547" y="373380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403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1001989" y="222673"/>
            <a:ext cx="6185024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知识点二  光的直线传播</a:t>
            </a:r>
            <a:endParaRPr lang="zh-CN" altLang="en-US" sz="3735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521547" y="373380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586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328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1001989" y="222673"/>
            <a:ext cx="6185024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知识点三  光的传播速度</a:t>
            </a:r>
            <a:endParaRPr lang="zh-CN" altLang="en-US" sz="3735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521547" y="373380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586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67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95" y="260775"/>
            <a:ext cx="1711879" cy="693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9" r:id="rId9"/>
    <p:sldLayoutId id="214748365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3362106" y="1908220"/>
            <a:ext cx="5466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隶书" panose="02010509060101010101" pitchFamily="49" charset="-122"/>
                <a:ea typeface="隶书" panose="02010509060101010101" pitchFamily="49" charset="-122"/>
              </a:rPr>
              <a:t>第四章 光现象</a:t>
            </a:r>
          </a:p>
        </p:txBody>
      </p:sp>
      <p:sp>
        <p:nvSpPr>
          <p:cNvPr id="6" name="矩形 5"/>
          <p:cNvSpPr/>
          <p:nvPr/>
        </p:nvSpPr>
        <p:spPr>
          <a:xfrm>
            <a:off x="3176426" y="3316494"/>
            <a:ext cx="67011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44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第1节 </a:t>
            </a:r>
            <a:r>
              <a:rPr lang="en-US" sz="44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sz="4400" b="1" dirty="0" err="1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光的直线传播</a:t>
            </a:r>
            <a:r>
              <a:rPr lang="zh-CN" altLang="en-US" sz="44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4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178198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084" y="2523099"/>
            <a:ext cx="3502025" cy="3341370"/>
          </a:xfrm>
          <a:prstGeom prst="rect">
            <a:avLst/>
          </a:prstGeom>
          <a:noFill/>
          <a:ln w="25400" cap="flat" cmpd="sng">
            <a:solidFill>
              <a:srgbClr val="333333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文本框 2"/>
          <p:cNvSpPr txBox="1"/>
          <p:nvPr/>
        </p:nvSpPr>
        <p:spPr>
          <a:xfrm>
            <a:off x="1032315" y="1324902"/>
            <a:ext cx="451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buClrTx/>
              <a:buSzTx/>
              <a:buFontTx/>
            </a:pPr>
            <a:r>
              <a:rPr lang="zh-CN" altLang="en-US" sz="3600" b="1" dirty="0">
                <a:solidFill>
                  <a:srgbClr val="0070C0"/>
                </a:solidFill>
                <a:latin typeface="+mj-ea"/>
                <a:ea typeface="+mj-ea"/>
                <a:cs typeface="微软雅黑" panose="020B0503020204020204" charset="-122"/>
              </a:rPr>
              <a:t>光沿直线传播的应用</a:t>
            </a:r>
          </a:p>
        </p:txBody>
      </p:sp>
      <p:pic>
        <p:nvPicPr>
          <p:cNvPr id="4" name="media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3075" y="1456786"/>
            <a:ext cx="2743199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179205"/>
          <p:cNvSpPr/>
          <p:nvPr/>
        </p:nvSpPr>
        <p:spPr>
          <a:xfrm>
            <a:off x="4455638" y="1244797"/>
            <a:ext cx="2700337" cy="646331"/>
          </a:xfrm>
          <a:prstGeom prst="rect">
            <a:avLst/>
          </a:prstGeom>
          <a:noFill/>
          <a:ln w="22225">
            <a:noFill/>
          </a:ln>
        </p:spPr>
        <p:txBody>
          <a:bodyPr anchor="t" anchorCtr="0">
            <a:spAutoFit/>
          </a:bodyPr>
          <a:lstStyle/>
          <a:p>
            <a:pPr marL="495300" indent="-495300"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3600" dirty="0">
                <a:latin typeface="+mj-ea"/>
                <a:ea typeface="+mj-ea"/>
              </a:rPr>
              <a:t>日食的形成</a:t>
            </a:r>
          </a:p>
        </p:txBody>
      </p:sp>
      <p:grpSp>
        <p:nvGrpSpPr>
          <p:cNvPr id="20483" name="组合 179234"/>
          <p:cNvGrpSpPr/>
          <p:nvPr/>
        </p:nvGrpSpPr>
        <p:grpSpPr>
          <a:xfrm>
            <a:off x="2033658" y="1876164"/>
            <a:ext cx="8253095" cy="4698365"/>
            <a:chOff x="612" y="1443"/>
            <a:chExt cx="4593" cy="2552"/>
          </a:xfrm>
        </p:grpSpPr>
        <p:grpSp>
          <p:nvGrpSpPr>
            <p:cNvPr id="20484" name="组合 179209"/>
            <p:cNvGrpSpPr/>
            <p:nvPr/>
          </p:nvGrpSpPr>
          <p:grpSpPr>
            <a:xfrm>
              <a:off x="612" y="1443"/>
              <a:ext cx="4593" cy="2552"/>
              <a:chOff x="3241" y="1979"/>
              <a:chExt cx="1811" cy="1830"/>
            </a:xfrm>
          </p:grpSpPr>
          <p:sp>
            <p:nvSpPr>
              <p:cNvPr id="20485" name="矩形 179210"/>
              <p:cNvSpPr/>
              <p:nvPr/>
            </p:nvSpPr>
            <p:spPr>
              <a:xfrm>
                <a:off x="3251" y="1990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8000"/>
                  </a:srgbClr>
                </a:solidFill>
                <a:prstDash val="solid"/>
                <a:miter/>
                <a:headEnd type="none" w="med" len="med"/>
                <a:tailEnd type="none" w="lg" len="lg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0486" name="矩形 179211"/>
              <p:cNvSpPr/>
              <p:nvPr/>
            </p:nvSpPr>
            <p:spPr>
              <a:xfrm>
                <a:off x="3241" y="1979"/>
                <a:ext cx="1793" cy="1811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58000"/>
                    </a:srgbClr>
                  </a:gs>
                  <a:gs pos="50000">
                    <a:srgbClr val="FFFFFF">
                      <a:alpha val="82001"/>
                    </a:srgbClr>
                  </a:gs>
                  <a:gs pos="100000">
                    <a:srgbClr val="FFFFFF">
                      <a:alpha val="58000"/>
                    </a:srgbClr>
                  </a:gs>
                </a:gsLst>
                <a:lin ang="5400000" scaled="1"/>
                <a:tileRect/>
              </a:gradFill>
              <a:ln w="19050">
                <a:noFill/>
              </a:ln>
            </p:spPr>
            <p:txBody>
              <a:bodyPr wrap="none" anchor="ctr" anchorCtr="0"/>
              <a:lstStyle/>
              <a:p>
                <a:pPr algn="ctr">
                  <a:spcBef>
                    <a:spcPct val="0"/>
                  </a:spcBef>
                </a:pPr>
                <a:endParaRPr lang="zh-CN" sz="18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0487" name="图片 179207" descr="6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" y="1488"/>
              <a:ext cx="3855" cy="23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88" name="矩形 179217"/>
            <p:cNvSpPr/>
            <p:nvPr/>
          </p:nvSpPr>
          <p:spPr>
            <a:xfrm>
              <a:off x="2785" y="3201"/>
              <a:ext cx="646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月亮   </a:t>
              </a:r>
            </a:p>
          </p:txBody>
        </p:sp>
        <p:sp>
          <p:nvSpPr>
            <p:cNvPr id="20489" name="矩形 179218"/>
            <p:cNvSpPr/>
            <p:nvPr/>
          </p:nvSpPr>
          <p:spPr>
            <a:xfrm>
              <a:off x="1588" y="2513"/>
              <a:ext cx="790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太阳      </a:t>
              </a:r>
            </a:p>
          </p:txBody>
        </p:sp>
        <p:sp>
          <p:nvSpPr>
            <p:cNvPr id="20490" name="直接连接符 179219"/>
            <p:cNvSpPr/>
            <p:nvPr/>
          </p:nvSpPr>
          <p:spPr>
            <a:xfrm rot="-10800000" flipH="1">
              <a:off x="3418" y="3407"/>
              <a:ext cx="539" cy="296"/>
            </a:xfrm>
            <a:prstGeom prst="line">
              <a:avLst/>
            </a:prstGeom>
            <a:ln w="22225" cap="flat" cmpd="sng">
              <a:solidFill>
                <a:srgbClr val="FF0066"/>
              </a:solidFill>
              <a:prstDash val="solid"/>
              <a:round/>
              <a:headEnd type="none" w="med" len="med"/>
              <a:tailEnd type="stealth" w="lg" len="lg"/>
            </a:ln>
          </p:spPr>
        </p:sp>
        <p:sp>
          <p:nvSpPr>
            <p:cNvPr id="20491" name="矩形 179220"/>
            <p:cNvSpPr/>
            <p:nvPr/>
          </p:nvSpPr>
          <p:spPr>
            <a:xfrm>
              <a:off x="3754" y="3707"/>
              <a:ext cx="838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地球       </a:t>
              </a:r>
            </a:p>
          </p:txBody>
        </p:sp>
        <p:sp>
          <p:nvSpPr>
            <p:cNvPr id="20492" name="矩形 179221"/>
            <p:cNvSpPr/>
            <p:nvPr/>
          </p:nvSpPr>
          <p:spPr>
            <a:xfrm>
              <a:off x="2954" y="3598"/>
              <a:ext cx="886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偏食        </a:t>
              </a:r>
            </a:p>
          </p:txBody>
        </p:sp>
        <p:sp>
          <p:nvSpPr>
            <p:cNvPr id="20493" name="直接连接符 179222"/>
            <p:cNvSpPr/>
            <p:nvPr/>
          </p:nvSpPr>
          <p:spPr>
            <a:xfrm flipH="1">
              <a:off x="3970" y="2925"/>
              <a:ext cx="368" cy="341"/>
            </a:xfrm>
            <a:prstGeom prst="line">
              <a:avLst/>
            </a:prstGeom>
            <a:ln w="22225" cap="flat" cmpd="sng">
              <a:solidFill>
                <a:srgbClr val="FF0066"/>
              </a:solidFill>
              <a:prstDash val="solid"/>
              <a:round/>
              <a:headEnd type="none" w="med" len="med"/>
              <a:tailEnd type="stealth" w="lg" len="lg"/>
            </a:ln>
          </p:spPr>
        </p:sp>
        <p:sp>
          <p:nvSpPr>
            <p:cNvPr id="20494" name="矩形 179223"/>
            <p:cNvSpPr/>
            <p:nvPr/>
          </p:nvSpPr>
          <p:spPr>
            <a:xfrm>
              <a:off x="4079" y="2678"/>
              <a:ext cx="790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环食      </a:t>
              </a:r>
            </a:p>
          </p:txBody>
        </p:sp>
        <p:sp>
          <p:nvSpPr>
            <p:cNvPr id="20495" name="直接连接符 179224"/>
            <p:cNvSpPr/>
            <p:nvPr/>
          </p:nvSpPr>
          <p:spPr>
            <a:xfrm>
              <a:off x="3390" y="1889"/>
              <a:ext cx="0" cy="397"/>
            </a:xfrm>
            <a:prstGeom prst="line">
              <a:avLst/>
            </a:prstGeom>
            <a:ln w="22225" cap="flat" cmpd="sng">
              <a:solidFill>
                <a:srgbClr val="FF0066"/>
              </a:solidFill>
              <a:prstDash val="solid"/>
              <a:round/>
              <a:headEnd type="none" w="med" len="med"/>
              <a:tailEnd type="stealth" w="lg" len="lg"/>
            </a:ln>
          </p:spPr>
        </p:sp>
        <p:sp>
          <p:nvSpPr>
            <p:cNvPr id="20496" name="矩形 179225"/>
            <p:cNvSpPr/>
            <p:nvPr/>
          </p:nvSpPr>
          <p:spPr>
            <a:xfrm>
              <a:off x="3183" y="1654"/>
              <a:ext cx="742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本影     </a:t>
              </a:r>
            </a:p>
          </p:txBody>
        </p:sp>
        <p:sp>
          <p:nvSpPr>
            <p:cNvPr id="20497" name="直接连接符 179226"/>
            <p:cNvSpPr/>
            <p:nvPr/>
          </p:nvSpPr>
          <p:spPr>
            <a:xfrm>
              <a:off x="3722" y="1812"/>
              <a:ext cx="0" cy="292"/>
            </a:xfrm>
            <a:prstGeom prst="line">
              <a:avLst/>
            </a:prstGeom>
            <a:ln w="22225" cap="flat" cmpd="sng">
              <a:solidFill>
                <a:srgbClr val="FF0066"/>
              </a:solidFill>
              <a:prstDash val="solid"/>
              <a:round/>
              <a:headEnd type="none" w="med" len="med"/>
              <a:tailEnd type="stealth" w="lg" len="lg"/>
            </a:ln>
          </p:spPr>
        </p:sp>
        <p:sp>
          <p:nvSpPr>
            <p:cNvPr id="20498" name="矩形 179227"/>
            <p:cNvSpPr/>
            <p:nvPr/>
          </p:nvSpPr>
          <p:spPr>
            <a:xfrm>
              <a:off x="3540" y="1496"/>
              <a:ext cx="742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半影     </a:t>
              </a:r>
            </a:p>
          </p:txBody>
        </p:sp>
        <p:sp>
          <p:nvSpPr>
            <p:cNvPr id="20499" name="矩形 179228"/>
            <p:cNvSpPr/>
            <p:nvPr/>
          </p:nvSpPr>
          <p:spPr>
            <a:xfrm>
              <a:off x="3998" y="2379"/>
              <a:ext cx="838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地球       </a:t>
              </a:r>
            </a:p>
          </p:txBody>
        </p:sp>
        <p:sp>
          <p:nvSpPr>
            <p:cNvPr id="20500" name="直接连接符 179229"/>
            <p:cNvSpPr/>
            <p:nvPr/>
          </p:nvSpPr>
          <p:spPr>
            <a:xfrm rot="-10800000" flipH="1">
              <a:off x="3589" y="2128"/>
              <a:ext cx="320" cy="344"/>
            </a:xfrm>
            <a:prstGeom prst="line">
              <a:avLst/>
            </a:prstGeom>
            <a:ln w="22225" cap="flat" cmpd="sng">
              <a:solidFill>
                <a:srgbClr val="FF0066"/>
              </a:solidFill>
              <a:prstDash val="solid"/>
              <a:round/>
              <a:headEnd type="none" w="med" len="med"/>
              <a:tailEnd type="stealth" w="lg" len="lg"/>
            </a:ln>
          </p:spPr>
        </p:sp>
        <p:sp>
          <p:nvSpPr>
            <p:cNvPr id="20501" name="矩形 179230"/>
            <p:cNvSpPr/>
            <p:nvPr/>
          </p:nvSpPr>
          <p:spPr>
            <a:xfrm>
              <a:off x="3346" y="2415"/>
              <a:ext cx="838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全食       </a:t>
              </a:r>
            </a:p>
          </p:txBody>
        </p:sp>
        <p:sp>
          <p:nvSpPr>
            <p:cNvPr id="20502" name="直接连接符 179231"/>
            <p:cNvSpPr/>
            <p:nvPr/>
          </p:nvSpPr>
          <p:spPr>
            <a:xfrm rot="-10800000" flipH="1">
              <a:off x="3872" y="2245"/>
              <a:ext cx="114" cy="482"/>
            </a:xfrm>
            <a:prstGeom prst="line">
              <a:avLst/>
            </a:prstGeom>
            <a:ln w="22225" cap="flat" cmpd="sng">
              <a:solidFill>
                <a:srgbClr val="FF0066"/>
              </a:solidFill>
              <a:prstDash val="solid"/>
              <a:round/>
              <a:headEnd type="none" w="med" len="med"/>
              <a:tailEnd type="stealth" w="lg" len="lg"/>
            </a:ln>
          </p:spPr>
        </p:sp>
        <p:sp>
          <p:nvSpPr>
            <p:cNvPr id="20503" name="矩形 179232"/>
            <p:cNvSpPr/>
            <p:nvPr/>
          </p:nvSpPr>
          <p:spPr>
            <a:xfrm>
              <a:off x="3608" y="2691"/>
              <a:ext cx="838" cy="25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tx2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偏食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组合 522256"/>
          <p:cNvGrpSpPr/>
          <p:nvPr/>
        </p:nvGrpSpPr>
        <p:grpSpPr>
          <a:xfrm>
            <a:off x="2136140" y="1892300"/>
            <a:ext cx="7783195" cy="4673600"/>
            <a:chOff x="499" y="1204"/>
            <a:chExt cx="4649" cy="2796"/>
          </a:xfrm>
        </p:grpSpPr>
        <p:grpSp>
          <p:nvGrpSpPr>
            <p:cNvPr id="22531" name="组合 522247"/>
            <p:cNvGrpSpPr/>
            <p:nvPr/>
          </p:nvGrpSpPr>
          <p:grpSpPr>
            <a:xfrm>
              <a:off x="555" y="1443"/>
              <a:ext cx="4593" cy="2361"/>
              <a:chOff x="3241" y="1979"/>
              <a:chExt cx="1811" cy="1830"/>
            </a:xfrm>
          </p:grpSpPr>
          <p:sp>
            <p:nvSpPr>
              <p:cNvPr id="22532" name="矩形 522248"/>
              <p:cNvSpPr/>
              <p:nvPr/>
            </p:nvSpPr>
            <p:spPr>
              <a:xfrm>
                <a:off x="3251" y="1990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8000"/>
                  </a:srgbClr>
                </a:solidFill>
                <a:prstDash val="solid"/>
                <a:miter/>
                <a:headEnd type="none" w="med" len="med"/>
                <a:tailEnd type="none" w="lg" len="lg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2533" name="矩形 522249"/>
              <p:cNvSpPr/>
              <p:nvPr/>
            </p:nvSpPr>
            <p:spPr>
              <a:xfrm>
                <a:off x="3241" y="1979"/>
                <a:ext cx="1793" cy="1811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58000"/>
                    </a:srgbClr>
                  </a:gs>
                  <a:gs pos="50000">
                    <a:srgbClr val="FFFFFF">
                      <a:alpha val="82001"/>
                    </a:srgbClr>
                  </a:gs>
                  <a:gs pos="100000">
                    <a:srgbClr val="FFFFFF">
                      <a:alpha val="58000"/>
                    </a:srgbClr>
                  </a:gs>
                </a:gsLst>
                <a:lin ang="5400000" scaled="1"/>
                <a:tileRect/>
              </a:gradFill>
              <a:ln w="19050">
                <a:noFill/>
              </a:ln>
            </p:spPr>
            <p:txBody>
              <a:bodyPr wrap="none" anchor="ctr" anchorCtr="0"/>
              <a:lstStyle/>
              <a:p>
                <a:pPr algn="ctr">
                  <a:spcBef>
                    <a:spcPct val="0"/>
                  </a:spcBef>
                </a:pPr>
                <a:endParaRPr lang="zh-CN" sz="18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2534" name="图片 522255" descr="6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" y="1204"/>
              <a:ext cx="4451" cy="27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5" name="矩形 522251"/>
            <p:cNvSpPr/>
            <p:nvPr/>
          </p:nvSpPr>
          <p:spPr>
            <a:xfrm>
              <a:off x="1657" y="2435"/>
              <a:ext cx="694" cy="275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太阳    </a:t>
              </a:r>
            </a:p>
          </p:txBody>
        </p:sp>
        <p:sp>
          <p:nvSpPr>
            <p:cNvPr id="22536" name="矩形 522252"/>
            <p:cNvSpPr/>
            <p:nvPr/>
          </p:nvSpPr>
          <p:spPr>
            <a:xfrm>
              <a:off x="3008" y="2423"/>
              <a:ext cx="694" cy="275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地球    </a:t>
              </a:r>
            </a:p>
          </p:txBody>
        </p:sp>
        <p:sp>
          <p:nvSpPr>
            <p:cNvPr id="22537" name="矩形 522253"/>
            <p:cNvSpPr/>
            <p:nvPr/>
          </p:nvSpPr>
          <p:spPr>
            <a:xfrm>
              <a:off x="4389" y="2824"/>
              <a:ext cx="694" cy="275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anchor="t" anchorCtr="0">
              <a:spAutoFit/>
            </a:bodyPr>
            <a:lstStyle/>
            <a:p>
              <a:pPr marL="495300" indent="-495300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月球    </a:t>
              </a:r>
            </a:p>
          </p:txBody>
        </p:sp>
      </p:grpSp>
      <p:sp>
        <p:nvSpPr>
          <p:cNvPr id="12" name="矩形 179205"/>
          <p:cNvSpPr/>
          <p:nvPr/>
        </p:nvSpPr>
        <p:spPr>
          <a:xfrm>
            <a:off x="4455638" y="1244797"/>
            <a:ext cx="2700337" cy="646331"/>
          </a:xfrm>
          <a:prstGeom prst="rect">
            <a:avLst/>
          </a:prstGeom>
          <a:noFill/>
          <a:ln w="22225">
            <a:noFill/>
          </a:ln>
        </p:spPr>
        <p:txBody>
          <a:bodyPr anchor="t" anchorCtr="0">
            <a:spAutoFit/>
          </a:bodyPr>
          <a:lstStyle/>
          <a:p>
            <a:pPr marL="495300" indent="-495300"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3600" dirty="0" smtClean="0">
                <a:latin typeface="+mj-ea"/>
                <a:ea typeface="+mj-ea"/>
              </a:rPr>
              <a:t>月食</a:t>
            </a:r>
            <a:r>
              <a:rPr lang="zh-CN" altLang="en-US" sz="3600" dirty="0">
                <a:latin typeface="+mj-ea"/>
                <a:ea typeface="+mj-ea"/>
              </a:rPr>
              <a:t>的形成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1790847" y="1607137"/>
            <a:ext cx="8174990" cy="3319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" name="文本框 104"/>
          <p:cNvSpPr txBox="1"/>
          <p:nvPr/>
        </p:nvSpPr>
        <p:spPr>
          <a:xfrm>
            <a:off x="3116483" y="5259119"/>
            <a:ext cx="58934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zh-CN" sz="4000" b="0" dirty="0">
                <a:solidFill>
                  <a:schemeClr val="tx1"/>
                </a:solidFill>
                <a:ea typeface="宋体" panose="02010600030101010101" pitchFamily="2" charset="-122"/>
              </a:rPr>
              <a:t>小孔成像的原理是什么？</a:t>
            </a:r>
            <a:endParaRPr lang="zh-CN" altLang="en-US" sz="4000" b="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/>
          <p:cNvPicPr/>
          <p:nvPr/>
        </p:nvPicPr>
        <p:blipFill>
          <a:blip r:embed="rId2"/>
          <a:srcRect b="17440"/>
          <a:stretch>
            <a:fillRect/>
          </a:stretch>
        </p:blipFill>
        <p:spPr>
          <a:xfrm>
            <a:off x="1047115" y="2185035"/>
            <a:ext cx="4831715" cy="26212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6873875" y="1628775"/>
            <a:ext cx="4162425" cy="3681730"/>
            <a:chOff x="11026" y="2936"/>
            <a:chExt cx="6555" cy="57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6" y="2936"/>
              <a:ext cx="5835" cy="1620"/>
            </a:xfrm>
            <a:prstGeom prst="rect">
              <a:avLst/>
            </a:prstGeom>
          </p:spPr>
        </p:pic>
        <p:pic>
          <p:nvPicPr>
            <p:cNvPr id="106" name="图片 105"/>
            <p:cNvPicPr/>
            <p:nvPr/>
          </p:nvPicPr>
          <p:blipFill>
            <a:blip r:embed="rId4"/>
            <a:srcRect b="11373"/>
            <a:stretch>
              <a:fillRect/>
            </a:stretch>
          </p:blipFill>
          <p:spPr>
            <a:xfrm>
              <a:off x="11026" y="5126"/>
              <a:ext cx="6555" cy="360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95" y="2202180"/>
            <a:ext cx="8801735" cy="3444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矩形 184323"/>
          <p:cNvSpPr/>
          <p:nvPr/>
        </p:nvSpPr>
        <p:spPr>
          <a:xfrm>
            <a:off x="1760367" y="1679575"/>
            <a:ext cx="8874125" cy="4028440"/>
          </a:xfrm>
          <a:prstGeom prst="rect">
            <a:avLst/>
          </a:prstGeom>
          <a:noFill/>
          <a:ln w="22225">
            <a:noFill/>
          </a:ln>
        </p:spPr>
        <p:txBody>
          <a:bodyPr wrap="square" anchor="t" anchorCtr="0">
            <a:spAutoFit/>
          </a:bodyPr>
          <a:lstStyle/>
          <a:p>
            <a:pPr marL="495300" indent="-495300" algn="just"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3200" dirty="0" smtClean="0">
                <a:latin typeface="+mn-ea"/>
              </a:rPr>
              <a:t>例</a:t>
            </a:r>
            <a:r>
              <a:rPr lang="en-US" altLang="zh-CN" sz="3200" dirty="0" smtClean="0">
                <a:latin typeface="+mn-ea"/>
              </a:rPr>
              <a:t>1 </a:t>
            </a:r>
            <a:r>
              <a:rPr lang="zh-CN" altLang="en-US" sz="3200" dirty="0" smtClean="0">
                <a:latin typeface="+mn-ea"/>
              </a:rPr>
              <a:t>下列</a:t>
            </a:r>
            <a:r>
              <a:rPr lang="zh-CN" altLang="en-US" sz="3200" dirty="0">
                <a:latin typeface="+mn-ea"/>
              </a:rPr>
              <a:t>说法中正确的是</a:t>
            </a:r>
            <a:r>
              <a:rPr lang="en-US" altLang="zh-CN" sz="3200" dirty="0">
                <a:latin typeface="+mn-ea"/>
              </a:rPr>
              <a:t>(     </a:t>
            </a:r>
            <a:r>
              <a:rPr lang="en-US" altLang="zh-CN" sz="3200" dirty="0" smtClean="0">
                <a:latin typeface="+mn-ea"/>
              </a:rPr>
              <a:t>)</a:t>
            </a:r>
            <a:endParaRPr lang="en-US" altLang="zh-CN" sz="3200" dirty="0">
              <a:latin typeface="+mn-ea"/>
            </a:endParaRPr>
          </a:p>
          <a:p>
            <a:pPr marL="495300" indent="-495300" algn="just"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3200" dirty="0">
                <a:latin typeface="+mn-ea"/>
              </a:rPr>
              <a:t>A. </a:t>
            </a:r>
            <a:r>
              <a:rPr lang="zh-CN" altLang="en-US" sz="3200" dirty="0" smtClean="0">
                <a:latin typeface="+mn-ea"/>
              </a:rPr>
              <a:t>太阳</a:t>
            </a:r>
            <a:r>
              <a:rPr lang="zh-CN" altLang="en-US" sz="3200" dirty="0">
                <a:latin typeface="+mn-ea"/>
              </a:rPr>
              <a:t>和月亮都是光源</a:t>
            </a:r>
          </a:p>
          <a:p>
            <a:pPr marL="495300" indent="-495300" algn="just"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3200" dirty="0">
                <a:latin typeface="+mn-ea"/>
              </a:rPr>
              <a:t>B. </a:t>
            </a:r>
            <a:r>
              <a:rPr lang="zh-CN" altLang="en-US" sz="3200" dirty="0">
                <a:latin typeface="+mn-ea"/>
              </a:rPr>
              <a:t>光在同种介质中沿直线传播</a:t>
            </a:r>
          </a:p>
          <a:p>
            <a:pPr marL="495300" indent="-495300" algn="just"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3200" dirty="0">
                <a:latin typeface="+mn-ea"/>
              </a:rPr>
              <a:t>C. </a:t>
            </a:r>
            <a:r>
              <a:rPr lang="zh-CN" altLang="en-US" sz="3200" dirty="0">
                <a:latin typeface="+mn-ea"/>
              </a:rPr>
              <a:t>人看见物体是由于人眼发出光线射到物体上</a:t>
            </a:r>
          </a:p>
          <a:p>
            <a:pPr marL="495300" indent="-495300" algn="just"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3200" dirty="0">
                <a:latin typeface="+mn-ea"/>
              </a:rPr>
              <a:t>D. “</a:t>
            </a:r>
            <a:r>
              <a:rPr lang="zh-CN" altLang="en-US" sz="3200" dirty="0">
                <a:latin typeface="+mn-ea"/>
              </a:rPr>
              <a:t>小孔成像” 是由光的直线传播形成的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622272" y="1872470"/>
            <a:ext cx="83375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本框 211969"/>
          <p:cNvSpPr txBox="1"/>
          <p:nvPr/>
        </p:nvSpPr>
        <p:spPr>
          <a:xfrm>
            <a:off x="961585" y="1259449"/>
            <a:ext cx="10635469" cy="241912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4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3600" dirty="0">
                <a:latin typeface="+mn-ea"/>
              </a:rPr>
              <a:t> </a:t>
            </a:r>
            <a:r>
              <a:rPr lang="zh-CN" altLang="en-US" sz="3600" dirty="0" smtClean="0">
                <a:latin typeface="+mn-ea"/>
              </a:rPr>
              <a:t>例</a:t>
            </a:r>
            <a:r>
              <a:rPr lang="en-US" altLang="zh-CN" sz="3600" dirty="0" smtClean="0">
                <a:latin typeface="+mn-ea"/>
              </a:rPr>
              <a:t>2 “</a:t>
            </a:r>
            <a:r>
              <a:rPr lang="zh-CN" altLang="en-US" sz="3600" dirty="0">
                <a:latin typeface="+mn-ea"/>
              </a:rPr>
              <a:t>井底之蛙” 这个成语大家都很熟悉吧</a:t>
            </a:r>
            <a:r>
              <a:rPr lang="en-US" altLang="zh-CN" sz="3600" dirty="0">
                <a:latin typeface="+mn-ea"/>
              </a:rPr>
              <a:t>? </a:t>
            </a:r>
            <a:r>
              <a:rPr lang="zh-CN" altLang="en-US" sz="3600" dirty="0">
                <a:latin typeface="+mn-ea"/>
              </a:rPr>
              <a:t>你能解释为什么 “坐井观天，所见甚小” 吗</a:t>
            </a:r>
            <a:r>
              <a:rPr lang="en-US" altLang="zh-CN" sz="3600" dirty="0">
                <a:latin typeface="+mn-ea"/>
              </a:rPr>
              <a:t>? </a:t>
            </a:r>
            <a:r>
              <a:rPr lang="zh-CN" altLang="en-US" sz="3600" dirty="0">
                <a:latin typeface="+mn-ea"/>
              </a:rPr>
              <a:t>你能根据光的直线传播原理画图来说明吗</a:t>
            </a:r>
            <a:r>
              <a:rPr lang="en-US" altLang="zh-CN" sz="3600" dirty="0">
                <a:latin typeface="+mn-ea"/>
              </a:rPr>
              <a:t>?</a:t>
            </a:r>
            <a:endParaRPr lang="en-US" altLang="zh-CN" sz="3600" dirty="0">
              <a:solidFill>
                <a:srgbClr val="0000CC"/>
              </a:solidFill>
              <a:latin typeface="+mn-ea"/>
            </a:endParaRPr>
          </a:p>
        </p:txBody>
      </p:sp>
      <p:grpSp>
        <p:nvGrpSpPr>
          <p:cNvPr id="27650" name="组合 211976"/>
          <p:cNvGrpSpPr/>
          <p:nvPr/>
        </p:nvGrpSpPr>
        <p:grpSpPr>
          <a:xfrm>
            <a:off x="3128138" y="4037597"/>
            <a:ext cx="1966595" cy="2171700"/>
            <a:chOff x="3334" y="1718"/>
            <a:chExt cx="1814" cy="1928"/>
          </a:xfrm>
        </p:grpSpPr>
        <p:grpSp>
          <p:nvGrpSpPr>
            <p:cNvPr id="27651" name="组合 211971"/>
            <p:cNvGrpSpPr/>
            <p:nvPr/>
          </p:nvGrpSpPr>
          <p:grpSpPr>
            <a:xfrm>
              <a:off x="3334" y="1718"/>
              <a:ext cx="1814" cy="1928"/>
              <a:chOff x="3241" y="1979"/>
              <a:chExt cx="1811" cy="1830"/>
            </a:xfrm>
          </p:grpSpPr>
          <p:sp>
            <p:nvSpPr>
              <p:cNvPr id="27652" name="矩形 211972"/>
              <p:cNvSpPr/>
              <p:nvPr/>
            </p:nvSpPr>
            <p:spPr>
              <a:xfrm>
                <a:off x="3251" y="1990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8000"/>
                  </a:srgbClr>
                </a:solidFill>
                <a:prstDash val="solid"/>
                <a:miter/>
                <a:headEnd type="none" w="med" len="med"/>
                <a:tailEnd type="none" w="lg" len="lg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7653" name="矩形 211973"/>
              <p:cNvSpPr/>
              <p:nvPr/>
            </p:nvSpPr>
            <p:spPr>
              <a:xfrm>
                <a:off x="3241" y="1979"/>
                <a:ext cx="1793" cy="1811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alpha val="58000"/>
                    </a:schemeClr>
                  </a:gs>
                  <a:gs pos="50000">
                    <a:schemeClr val="bg1">
                      <a:alpha val="82001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5400000" scaled="1"/>
                <a:tileRect/>
              </a:gradFill>
              <a:ln w="19050">
                <a:noFill/>
              </a:ln>
            </p:spPr>
            <p:txBody>
              <a:bodyPr wrap="none" anchor="ctr" anchorCtr="0"/>
              <a:lstStyle/>
              <a:p>
                <a:pPr algn="ctr">
                  <a:spcBef>
                    <a:spcPct val="0"/>
                  </a:spcBef>
                </a:pPr>
                <a:endParaRPr lang="zh-CN" sz="18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7654" name="图片 211974" descr="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" y="1795"/>
              <a:ext cx="1640" cy="179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8674" name="组合 186394"/>
          <p:cNvGrpSpPr/>
          <p:nvPr/>
        </p:nvGrpSpPr>
        <p:grpSpPr>
          <a:xfrm>
            <a:off x="6720689" y="3911388"/>
            <a:ext cx="2456180" cy="2401570"/>
            <a:chOff x="3422" y="1520"/>
            <a:chExt cx="1985" cy="2353"/>
          </a:xfrm>
        </p:grpSpPr>
        <p:grpSp>
          <p:nvGrpSpPr>
            <p:cNvPr id="28675" name="组合 186385"/>
            <p:cNvGrpSpPr/>
            <p:nvPr/>
          </p:nvGrpSpPr>
          <p:grpSpPr>
            <a:xfrm>
              <a:off x="3422" y="1520"/>
              <a:ext cx="1985" cy="2353"/>
              <a:chOff x="3241" y="1979"/>
              <a:chExt cx="1811" cy="1830"/>
            </a:xfrm>
          </p:grpSpPr>
          <p:sp>
            <p:nvSpPr>
              <p:cNvPr id="28676" name="矩形 186386"/>
              <p:cNvSpPr/>
              <p:nvPr/>
            </p:nvSpPr>
            <p:spPr>
              <a:xfrm>
                <a:off x="3251" y="1990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8000"/>
                  </a:srgbClr>
                </a:solidFill>
                <a:prstDash val="solid"/>
                <a:miter/>
                <a:headEnd type="none" w="med" len="med"/>
                <a:tailEnd type="none" w="lg" len="lg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8677" name="矩形 186387"/>
              <p:cNvSpPr/>
              <p:nvPr/>
            </p:nvSpPr>
            <p:spPr>
              <a:xfrm>
                <a:off x="3241" y="1979"/>
                <a:ext cx="1793" cy="1811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alpha val="58000"/>
                    </a:schemeClr>
                  </a:gs>
                  <a:gs pos="50000">
                    <a:schemeClr val="bg1">
                      <a:alpha val="82001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5400000" scaled="1"/>
                <a:tileRect/>
              </a:gradFill>
              <a:ln w="19050">
                <a:noFill/>
              </a:ln>
            </p:spPr>
            <p:txBody>
              <a:bodyPr wrap="none" anchor="ctr" anchorCtr="0"/>
              <a:lstStyle/>
              <a:p>
                <a:pPr algn="ctr">
                  <a:spcBef>
                    <a:spcPct val="0"/>
                  </a:spcBef>
                </a:pPr>
                <a:endParaRPr lang="zh-CN" sz="18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8678" name="图片 186393" descr="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5" y="1670"/>
              <a:ext cx="1861" cy="212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文本框 212993"/>
          <p:cNvSpPr txBox="1"/>
          <p:nvPr/>
        </p:nvSpPr>
        <p:spPr>
          <a:xfrm>
            <a:off x="980782" y="1238983"/>
            <a:ext cx="10721779" cy="481978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3200" dirty="0" smtClean="0">
                <a:latin typeface="+mn-ea"/>
              </a:rPr>
              <a:t>例</a:t>
            </a:r>
            <a:r>
              <a:rPr lang="en-US" altLang="zh-CN" sz="3200" dirty="0" smtClean="0">
                <a:latin typeface="+mn-ea"/>
              </a:rPr>
              <a:t>3  </a:t>
            </a:r>
            <a:r>
              <a:rPr lang="zh-CN" altLang="en-US" sz="3200" dirty="0" smtClean="0">
                <a:latin typeface="+mn-ea"/>
              </a:rPr>
              <a:t>如</a:t>
            </a:r>
            <a:r>
              <a:rPr lang="zh-CN" altLang="en-US" sz="3200" dirty="0">
                <a:latin typeface="+mn-ea"/>
              </a:rPr>
              <a:t>图所示，晚间小红经过一盏路灯，灯光照射人所形成的影子的长度会发生变化，变化的情况是</a:t>
            </a:r>
            <a:r>
              <a:rPr lang="en-US" altLang="zh-CN" sz="3200" dirty="0">
                <a:latin typeface="+mn-ea"/>
              </a:rPr>
              <a:t>(    </a:t>
            </a:r>
            <a:r>
              <a:rPr lang="en-US" altLang="zh-CN" sz="3200" dirty="0" smtClean="0">
                <a:latin typeface="+mn-ea"/>
              </a:rPr>
              <a:t>)   </a:t>
            </a:r>
            <a:endParaRPr lang="en-US" altLang="zh-CN" sz="3200" dirty="0">
              <a:latin typeface="+mn-ea"/>
            </a:endParaRP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3200" dirty="0" smtClean="0">
                <a:latin typeface="+mn-ea"/>
              </a:rPr>
              <a:t>A</a:t>
            </a:r>
            <a:r>
              <a:rPr lang="en-US" altLang="zh-CN" sz="3200" dirty="0">
                <a:latin typeface="+mn-ea"/>
              </a:rPr>
              <a:t>. </a:t>
            </a:r>
            <a:r>
              <a:rPr lang="zh-CN" altLang="en-US" sz="3200" dirty="0">
                <a:latin typeface="+mn-ea"/>
              </a:rPr>
              <a:t>先变长后变短　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3200" dirty="0" smtClean="0">
                <a:latin typeface="+mn-ea"/>
              </a:rPr>
              <a:t>B</a:t>
            </a:r>
            <a:r>
              <a:rPr lang="en-US" altLang="zh-CN" sz="3200" dirty="0">
                <a:latin typeface="+mn-ea"/>
              </a:rPr>
              <a:t>. </a:t>
            </a:r>
            <a:r>
              <a:rPr lang="zh-CN" altLang="en-US" sz="3200" dirty="0">
                <a:latin typeface="+mn-ea"/>
              </a:rPr>
              <a:t>先变短后变长　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3200" dirty="0" smtClean="0">
                <a:latin typeface="+mn-ea"/>
              </a:rPr>
              <a:t>C</a:t>
            </a:r>
            <a:r>
              <a:rPr lang="en-US" altLang="zh-CN" sz="3200" dirty="0">
                <a:latin typeface="+mn-ea"/>
              </a:rPr>
              <a:t>. </a:t>
            </a:r>
            <a:r>
              <a:rPr lang="zh-CN" altLang="en-US" sz="3200" dirty="0">
                <a:latin typeface="+mn-ea"/>
              </a:rPr>
              <a:t>逐渐变长　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3200" dirty="0" smtClean="0">
                <a:latin typeface="+mn-ea"/>
              </a:rPr>
              <a:t>D</a:t>
            </a:r>
            <a:r>
              <a:rPr lang="en-US" altLang="zh-CN" sz="3200" dirty="0">
                <a:latin typeface="+mn-ea"/>
              </a:rPr>
              <a:t>. </a:t>
            </a:r>
            <a:r>
              <a:rPr lang="zh-CN" altLang="en-US" sz="3200" dirty="0">
                <a:latin typeface="+mn-ea"/>
              </a:rPr>
              <a:t>逐渐变短    </a:t>
            </a:r>
          </a:p>
        </p:txBody>
      </p:sp>
      <p:grpSp>
        <p:nvGrpSpPr>
          <p:cNvPr id="29698" name="组合 213031"/>
          <p:cNvGrpSpPr/>
          <p:nvPr/>
        </p:nvGrpSpPr>
        <p:grpSpPr>
          <a:xfrm>
            <a:off x="5973128" y="3270250"/>
            <a:ext cx="4178300" cy="2662237"/>
            <a:chOff x="2693" y="1926"/>
            <a:chExt cx="2632" cy="1677"/>
          </a:xfrm>
        </p:grpSpPr>
        <p:grpSp>
          <p:nvGrpSpPr>
            <p:cNvPr id="29699" name="组合 213027"/>
            <p:cNvGrpSpPr/>
            <p:nvPr/>
          </p:nvGrpSpPr>
          <p:grpSpPr>
            <a:xfrm>
              <a:off x="2693" y="1926"/>
              <a:ext cx="2632" cy="1677"/>
              <a:chOff x="3241" y="1979"/>
              <a:chExt cx="1811" cy="1830"/>
            </a:xfrm>
          </p:grpSpPr>
          <p:sp>
            <p:nvSpPr>
              <p:cNvPr id="29700" name="矩形 213028"/>
              <p:cNvSpPr/>
              <p:nvPr/>
            </p:nvSpPr>
            <p:spPr>
              <a:xfrm>
                <a:off x="3251" y="1990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8000"/>
                  </a:srgbClr>
                </a:solidFill>
                <a:prstDash val="solid"/>
                <a:miter/>
                <a:headEnd type="none" w="med" len="med"/>
                <a:tailEnd type="none" w="lg" len="lg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29701" name="矩形 213029"/>
              <p:cNvSpPr/>
              <p:nvPr/>
            </p:nvSpPr>
            <p:spPr>
              <a:xfrm>
                <a:off x="3241" y="1979"/>
                <a:ext cx="1793" cy="1811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alpha val="58000"/>
                    </a:schemeClr>
                  </a:gs>
                  <a:gs pos="50000">
                    <a:schemeClr val="bg1">
                      <a:alpha val="82001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5400000" scaled="1"/>
                <a:tileRect/>
              </a:gradFill>
              <a:ln w="19050">
                <a:noFill/>
              </a:ln>
            </p:spPr>
            <p:txBody>
              <a:bodyPr wrap="none" anchor="ctr" anchorCtr="0"/>
              <a:lstStyle/>
              <a:p>
                <a:pPr algn="ctr">
                  <a:spcBef>
                    <a:spcPct val="0"/>
                  </a:spcBef>
                </a:pPr>
                <a:endParaRPr lang="zh-CN" sz="18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9702" name="图片 213025" descr="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3" y="2047"/>
              <a:ext cx="2527" cy="144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9157094" y="2151476"/>
            <a:ext cx="48387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1" name="文本框 188447"/>
          <p:cNvSpPr txBox="1"/>
          <p:nvPr/>
        </p:nvSpPr>
        <p:spPr>
          <a:xfrm>
            <a:off x="637198" y="1203325"/>
            <a:ext cx="11236325" cy="31162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60000"/>
              </a:lnSpc>
              <a:spcBef>
                <a:spcPct val="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3200" dirty="0" smtClean="0">
                <a:solidFill>
                  <a:srgbClr val="0000FF"/>
                </a:solidFill>
                <a:latin typeface="+mn-ea"/>
                <a:sym typeface="+mn-ea"/>
              </a:rPr>
              <a:t>解析</a:t>
            </a:r>
            <a:r>
              <a:rPr lang="en-US" altLang="zh-CN" sz="3200" dirty="0">
                <a:solidFill>
                  <a:srgbClr val="0000FF"/>
                </a:solidFill>
                <a:latin typeface="+mn-ea"/>
                <a:sym typeface="+mn-ea"/>
              </a:rPr>
              <a:t>: </a:t>
            </a:r>
            <a:r>
              <a:rPr lang="zh-CN" altLang="en-US" sz="3200" dirty="0">
                <a:solidFill>
                  <a:srgbClr val="0000FF"/>
                </a:solidFill>
                <a:latin typeface="+mn-ea"/>
                <a:sym typeface="+mn-ea"/>
              </a:rPr>
              <a:t>路灯发出的光被人遮挡，不能到达人的身前</a:t>
            </a:r>
            <a:r>
              <a:rPr lang="en-US" altLang="zh-CN" sz="3200" dirty="0">
                <a:solidFill>
                  <a:srgbClr val="0000FF"/>
                </a:solidFill>
                <a:latin typeface="+mn-ea"/>
                <a:sym typeface="+mn-ea"/>
              </a:rPr>
              <a:t>(</a:t>
            </a:r>
            <a:r>
              <a:rPr lang="zh-CN" altLang="en-US" sz="3200" dirty="0">
                <a:solidFill>
                  <a:srgbClr val="0000FF"/>
                </a:solidFill>
                <a:latin typeface="+mn-ea"/>
                <a:sym typeface="+mn-ea"/>
              </a:rPr>
              <a:t>或身后</a:t>
            </a:r>
            <a:r>
              <a:rPr lang="en-US" altLang="zh-CN" sz="3200" dirty="0">
                <a:solidFill>
                  <a:srgbClr val="0000FF"/>
                </a:solidFill>
                <a:latin typeface="+mn-ea"/>
                <a:sym typeface="+mn-ea"/>
              </a:rPr>
              <a:t>)</a:t>
            </a:r>
            <a:r>
              <a:rPr lang="zh-CN" altLang="en-US" sz="3200" dirty="0">
                <a:solidFill>
                  <a:srgbClr val="0000FF"/>
                </a:solidFill>
                <a:latin typeface="+mn-ea"/>
                <a:sym typeface="+mn-ea"/>
              </a:rPr>
              <a:t>，所造成的暗区即为影子，如图所示，</a:t>
            </a:r>
            <a:r>
              <a:rPr lang="en-US" altLang="zh-CN" sz="3200" i="1" dirty="0">
                <a:solidFill>
                  <a:srgbClr val="0000FF"/>
                </a:solidFill>
                <a:latin typeface="+mn-ea"/>
                <a:sym typeface="+mn-ea"/>
              </a:rPr>
              <a:t>AB</a:t>
            </a:r>
            <a:r>
              <a:rPr lang="en-US" altLang="zh-CN" sz="3200" dirty="0">
                <a:solidFill>
                  <a:srgbClr val="0000FF"/>
                </a:solidFill>
                <a:latin typeface="+mn-ea"/>
                <a:sym typeface="+mn-ea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+mn-ea"/>
                <a:sym typeface="+mn-ea"/>
              </a:rPr>
              <a:t>区域即为人影。当人靠近路灯时，</a:t>
            </a:r>
            <a:r>
              <a:rPr lang="en-US" altLang="zh-CN" sz="3200" i="1" dirty="0">
                <a:solidFill>
                  <a:srgbClr val="0000FF"/>
                </a:solidFill>
                <a:latin typeface="+mn-ea"/>
                <a:sym typeface="+mn-ea"/>
              </a:rPr>
              <a:t>AB</a:t>
            </a:r>
            <a:r>
              <a:rPr lang="en-US" altLang="zh-CN" sz="3200" dirty="0">
                <a:solidFill>
                  <a:srgbClr val="0000FF"/>
                </a:solidFill>
                <a:latin typeface="+mn-ea"/>
                <a:sym typeface="+mn-ea"/>
              </a:rPr>
              <a:t> </a:t>
            </a:r>
            <a:r>
              <a:rPr lang="zh-CN" altLang="en-US" sz="3200" dirty="0">
                <a:solidFill>
                  <a:srgbClr val="0000FF"/>
                </a:solidFill>
                <a:latin typeface="+mn-ea"/>
                <a:sym typeface="+mn-ea"/>
              </a:rPr>
              <a:t>变为 </a:t>
            </a:r>
            <a:r>
              <a:rPr lang="en-US" altLang="zh-CN" sz="3200" i="1" dirty="0">
                <a:solidFill>
                  <a:srgbClr val="0000FF"/>
                </a:solidFill>
                <a:latin typeface="+mn-ea"/>
                <a:sym typeface="+mn-ea"/>
              </a:rPr>
              <a:t>A'B' </a:t>
            </a:r>
            <a:r>
              <a:rPr lang="zh-CN" altLang="en-US" sz="3200" dirty="0">
                <a:solidFill>
                  <a:srgbClr val="0000FF"/>
                </a:solidFill>
                <a:latin typeface="+mn-ea"/>
                <a:sym typeface="+mn-ea"/>
              </a:rPr>
              <a:t>，即变短，当人走到路灯的另一侧远离路灯时，则人影变长。</a:t>
            </a:r>
            <a:endParaRPr lang="zh-CN" altLang="en-US" sz="3600" dirty="0">
              <a:solidFill>
                <a:srgbClr val="0000FF"/>
              </a:solidFill>
              <a:latin typeface="+mn-ea"/>
            </a:endParaRPr>
          </a:p>
        </p:txBody>
      </p:sp>
      <p:grpSp>
        <p:nvGrpSpPr>
          <p:cNvPr id="30721" name="组合 188456"/>
          <p:cNvGrpSpPr/>
          <p:nvPr/>
        </p:nvGrpSpPr>
        <p:grpSpPr>
          <a:xfrm>
            <a:off x="6499201" y="3557069"/>
            <a:ext cx="4413250" cy="3016250"/>
            <a:chOff x="2686" y="2034"/>
            <a:chExt cx="2632" cy="1799"/>
          </a:xfrm>
        </p:grpSpPr>
        <p:grpSp>
          <p:nvGrpSpPr>
            <p:cNvPr id="30722" name="组合 188449"/>
            <p:cNvGrpSpPr/>
            <p:nvPr/>
          </p:nvGrpSpPr>
          <p:grpSpPr>
            <a:xfrm>
              <a:off x="2686" y="2034"/>
              <a:ext cx="2632" cy="1799"/>
              <a:chOff x="3241" y="1979"/>
              <a:chExt cx="1811" cy="1830"/>
            </a:xfrm>
          </p:grpSpPr>
          <p:sp>
            <p:nvSpPr>
              <p:cNvPr id="30723" name="矩形 188450"/>
              <p:cNvSpPr/>
              <p:nvPr/>
            </p:nvSpPr>
            <p:spPr>
              <a:xfrm>
                <a:off x="3251" y="1990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8000"/>
                  </a:srgbClr>
                </a:solidFill>
                <a:prstDash val="solid"/>
                <a:miter/>
                <a:headEnd type="none" w="med" len="med"/>
                <a:tailEnd type="none" w="lg" len="lg"/>
              </a:ln>
            </p:spPr>
            <p:txBody>
              <a:bodyPr anchor="t" anchorCtr="0"/>
              <a:lstStyle/>
              <a:p>
                <a:endParaRPr lang="zh-CN" altLang="en-US"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30724" name="矩形 188451"/>
              <p:cNvSpPr/>
              <p:nvPr/>
            </p:nvSpPr>
            <p:spPr>
              <a:xfrm>
                <a:off x="3241" y="1979"/>
                <a:ext cx="1793" cy="1811"/>
              </a:xfrm>
              <a:prstGeom prst="rect">
                <a:avLst/>
              </a:prstGeom>
              <a:gradFill rotWithShape="0">
                <a:gsLst>
                  <a:gs pos="0">
                    <a:schemeClr val="bg1">
                      <a:alpha val="58000"/>
                    </a:schemeClr>
                  </a:gs>
                  <a:gs pos="50000">
                    <a:schemeClr val="bg1">
                      <a:alpha val="82001"/>
                    </a:schemeClr>
                  </a:gs>
                  <a:gs pos="100000">
                    <a:schemeClr val="bg1">
                      <a:alpha val="58000"/>
                    </a:schemeClr>
                  </a:gs>
                </a:gsLst>
                <a:lin ang="5400000" scaled="1"/>
                <a:tileRect/>
              </a:gradFill>
              <a:ln w="19050">
                <a:noFill/>
              </a:ln>
            </p:spPr>
            <p:txBody>
              <a:bodyPr wrap="none" anchor="ctr" anchorCtr="0"/>
              <a:lstStyle/>
              <a:p>
                <a:pPr algn="ctr">
                  <a:spcBef>
                    <a:spcPct val="0"/>
                  </a:spcBef>
                </a:pPr>
                <a:endParaRPr lang="zh-CN" sz="18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0725" name="文本框 188435"/>
            <p:cNvSpPr txBox="1"/>
            <p:nvPr/>
          </p:nvSpPr>
          <p:spPr>
            <a:xfrm>
              <a:off x="2750" y="3509"/>
              <a:ext cx="492" cy="31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pPr marL="495300" indent="-495300" algn="just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en-US" altLang="zh-CN" sz="2400" i="1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</a:p>
          </p:txBody>
        </p:sp>
        <p:sp>
          <p:nvSpPr>
            <p:cNvPr id="30726" name="文本框 188436"/>
            <p:cNvSpPr txBox="1"/>
            <p:nvPr/>
          </p:nvSpPr>
          <p:spPr>
            <a:xfrm>
              <a:off x="3173" y="3510"/>
              <a:ext cx="492" cy="31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pPr marL="495300" indent="-495300" algn="just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en-US" altLang="zh-CN" sz="2400" i="1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</a:p>
          </p:txBody>
        </p:sp>
        <p:sp>
          <p:nvSpPr>
            <p:cNvPr id="30727" name="文本框 188443"/>
            <p:cNvSpPr txBox="1"/>
            <p:nvPr/>
          </p:nvSpPr>
          <p:spPr>
            <a:xfrm>
              <a:off x="3453" y="3509"/>
              <a:ext cx="492" cy="31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pPr marL="495300" indent="-495300" algn="just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en-US" altLang="zh-CN" sz="2400" i="1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r>
                <a:rPr lang="en-US" altLang="zh-CN" sz="2400" b="0">
                  <a:latin typeface="Verdana" panose="020B0604030504040204" pitchFamily="34" charset="0"/>
                  <a:ea typeface="宋体" panose="02010600030101010101" pitchFamily="2" charset="-122"/>
                </a:rPr>
                <a:t>’</a:t>
              </a:r>
            </a:p>
          </p:txBody>
        </p:sp>
        <p:sp>
          <p:nvSpPr>
            <p:cNvPr id="30728" name="文本框 188444"/>
            <p:cNvSpPr txBox="1"/>
            <p:nvPr/>
          </p:nvSpPr>
          <p:spPr>
            <a:xfrm>
              <a:off x="3725" y="3507"/>
              <a:ext cx="492" cy="31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pPr marL="495300" indent="-495300" algn="just">
                <a:buClr>
                  <a:schemeClr val="accent1"/>
                </a:buClr>
                <a:buSzPct val="65000"/>
                <a:buFont typeface="Wingdings" panose="05000000000000000000" pitchFamily="2" charset="2"/>
              </a:pPr>
              <a:r>
                <a:rPr lang="en-US" altLang="zh-CN" sz="2400" i="1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r>
                <a:rPr lang="en-US" altLang="zh-CN" sz="2400" b="0">
                  <a:latin typeface="Verdana" panose="020B0604030504040204" pitchFamily="34" charset="0"/>
                  <a:ea typeface="宋体" panose="02010600030101010101" pitchFamily="2" charset="-122"/>
                </a:rPr>
                <a:t>’</a:t>
              </a:r>
            </a:p>
          </p:txBody>
        </p:sp>
        <p:pic>
          <p:nvPicPr>
            <p:cNvPr id="30729" name="图片 188455" descr="例 3-2"/>
            <p:cNvPicPr>
              <a:picLocks noChangeAspect="1"/>
            </p:cNvPicPr>
            <p:nvPr/>
          </p:nvPicPr>
          <p:blipFill>
            <a:blip r:embed="rId2"/>
            <a:srcRect b="17288"/>
            <a:stretch>
              <a:fillRect/>
            </a:stretch>
          </p:blipFill>
          <p:spPr>
            <a:xfrm>
              <a:off x="2715" y="2075"/>
              <a:ext cx="2546" cy="153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wzsd\Desktop\QQ截图20240423112158.pngQQ截图202404231121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741295" y="1214120"/>
            <a:ext cx="7096125" cy="53397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文本框 107"/>
          <p:cNvSpPr txBox="1"/>
          <p:nvPr/>
        </p:nvSpPr>
        <p:spPr>
          <a:xfrm>
            <a:off x="593432" y="1512570"/>
            <a:ext cx="11425653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ea typeface="宋体" panose="02010600030101010101" pitchFamily="2" charset="-122"/>
              </a:rPr>
              <a:t>）</a:t>
            </a:r>
            <a:r>
              <a:rPr 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通常情况下光在真空的传播速度近似取</a:t>
            </a:r>
            <a:r>
              <a:rPr lang="zh-CN" sz="32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多少？</a:t>
            </a:r>
            <a:endParaRPr lang="en-US" altLang="zh-CN" sz="3200" b="1" dirty="0" smtClean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sz="32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（</a:t>
            </a:r>
            <a:r>
              <a:rPr lang="en-US" altLang="zh-CN" sz="32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2</a:t>
            </a:r>
            <a:r>
              <a:rPr lang="zh-CN" altLang="en-US" sz="32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）</a:t>
            </a:r>
            <a:r>
              <a:rPr lang="zh-CN" sz="32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我们通常认为光在空气中的传播速度与在真空中的传播</a:t>
            </a:r>
            <a:endParaRPr lang="en-US" altLang="zh-CN" sz="3200" b="1" dirty="0" smtClean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sz="32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速度的关系是什么？</a:t>
            </a:r>
          </a:p>
          <a:p>
            <a:pPr>
              <a:lnSpc>
                <a:spcPct val="150000"/>
              </a:lnSpc>
            </a:pPr>
            <a:r>
              <a:rPr lang="zh-CN" sz="32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3</a:t>
            </a:r>
            <a:r>
              <a:rPr lang="zh-CN" altLang="en-US" sz="3200" b="1" dirty="0">
                <a:solidFill>
                  <a:schemeClr val="tx1"/>
                </a:solidFill>
                <a:ea typeface="宋体" panose="02010600030101010101" pitchFamily="2" charset="-122"/>
              </a:rPr>
              <a:t>）</a:t>
            </a:r>
            <a:r>
              <a:rPr 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光在水中的传播速度约是其在真空中传播速度的多少倍</a:t>
            </a:r>
            <a:r>
              <a:rPr lang="zh-CN" sz="3200" b="1" dirty="0" smtClean="0">
                <a:solidFill>
                  <a:schemeClr val="tx1"/>
                </a:solidFill>
                <a:ea typeface="宋体" panose="02010600030101010101" pitchFamily="2" charset="-122"/>
              </a:rPr>
              <a:t>？（</a:t>
            </a:r>
            <a:r>
              <a:rPr lang="en-US" alt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4</a:t>
            </a:r>
            <a:r>
              <a:rPr lang="zh-CN" altLang="en-US" sz="3200" b="1" dirty="0">
                <a:solidFill>
                  <a:schemeClr val="tx1"/>
                </a:solidFill>
                <a:ea typeface="宋体" panose="02010600030101010101" pitchFamily="2" charset="-122"/>
              </a:rPr>
              <a:t>）</a:t>
            </a:r>
            <a:r>
              <a:rPr 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光在玻璃中的速度约是其在真空中速度的多少倍？</a:t>
            </a:r>
            <a:endParaRPr lang="zh-CN" altLang="en-US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520" y="1439543"/>
            <a:ext cx="7738745" cy="486473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50001" y="1227570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70C0"/>
                </a:solidFill>
              </a:rPr>
              <a:t>声和光的不同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810" y="2004695"/>
            <a:ext cx="7340600" cy="437388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02898" y="1387719"/>
            <a:ext cx="10936605" cy="25853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3600" dirty="0">
                <a:solidFill>
                  <a:srgbClr val="000000"/>
                </a:solidFill>
                <a:latin typeface="+mn-ea"/>
              </a:rPr>
              <a:t>例</a:t>
            </a:r>
            <a:r>
              <a:rPr lang="en-US" altLang="zh-CN" sz="3600" dirty="0">
                <a:solidFill>
                  <a:srgbClr val="000000"/>
                </a:solidFill>
                <a:latin typeface="+mn-ea"/>
              </a:rPr>
              <a:t>4   </a:t>
            </a:r>
            <a:r>
              <a:rPr lang="zh-CN" sz="3600" b="0" dirty="0">
                <a:latin typeface="+mn-ea"/>
              </a:rPr>
              <a:t>运动会上</a:t>
            </a:r>
            <a:r>
              <a:rPr lang="en-US" sz="3600" b="0" dirty="0">
                <a:latin typeface="+mn-ea"/>
              </a:rPr>
              <a:t>100 m</a:t>
            </a:r>
            <a:r>
              <a:rPr lang="zh-CN" sz="3600" b="0" dirty="0">
                <a:latin typeface="+mn-ea"/>
              </a:rPr>
              <a:t>跑比赛时，如果计时员听到发令枪声才计时，比看到冒烟计时早些还是迟些？哪个更准确？</a:t>
            </a:r>
            <a:endParaRPr lang="zh-CN" altLang="en-US" sz="3600" b="0" dirty="0"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5776" y="4372611"/>
            <a:ext cx="68554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4400" b="1" dirty="0">
                <a:solidFill>
                  <a:srgbClr val="FF0000"/>
                </a:solidFill>
                <a:ea typeface="宋体" panose="02010600030101010101" pitchFamily="2" charset="-122"/>
              </a:rPr>
              <a:t>迟些。看冒烟计时更准确。</a:t>
            </a:r>
            <a:endParaRPr lang="zh-CN" altLang="en-US" sz="44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54" y="1512277"/>
            <a:ext cx="11309986" cy="4273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3983766" y="2487583"/>
            <a:ext cx="5717804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4300" dirty="0">
                <a:latin typeface="+mj-ea"/>
                <a:ea typeface="+mj-ea"/>
              </a:rPr>
              <a:t>根据课堂安排适量练习</a:t>
            </a:r>
          </a:p>
        </p:txBody>
      </p:sp>
    </p:spTree>
    <p:extLst>
      <p:ext uri="{BB962C8B-B14F-4D97-AF65-F5344CB8AC3E}">
        <p14:creationId xmlns:p14="http://schemas.microsoft.com/office/powerpoint/2010/main" val="15337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00983" y="2633619"/>
            <a:ext cx="7831456" cy="12481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7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</a:t>
            </a:r>
            <a:r>
              <a:rPr lang="zh-CN" altLang="en-US" sz="37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</a:t>
            </a:r>
            <a:r>
              <a:rPr lang="zh-CN" altLang="en-US" sz="37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练习题</a:t>
            </a:r>
            <a:endParaRPr lang="en-US" altLang="zh-CN" sz="37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2674100" y="1151792"/>
            <a:ext cx="7212334" cy="826217"/>
            <a:chOff x="-642221" y="1048569"/>
            <a:chExt cx="7212334" cy="826217"/>
          </a:xfrm>
        </p:grpSpPr>
        <p:sp>
          <p:nvSpPr>
            <p:cNvPr id="52" name="Title 1"/>
            <p:cNvSpPr txBox="1"/>
            <p:nvPr>
              <p:custDataLst>
                <p:tags r:id="rId9"/>
              </p:custDataLst>
            </p:nvPr>
          </p:nvSpPr>
          <p:spPr>
            <a:xfrm>
              <a:off x="-579188" y="1048569"/>
              <a:ext cx="7149301" cy="7767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第</a:t>
              </a:r>
              <a:r>
                <a:rPr lang="en-US" altLang="zh-CN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</a:t>
              </a:r>
              <a:r>
                <a:rPr lang="zh-CN" altLang="en-US" sz="320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节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 </a:t>
              </a:r>
              <a:r>
                <a:rPr lang="zh-CN" altLang="en-US" sz="320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光的直线传播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  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学习内容导览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10"/>
              </p:custDataLst>
            </p:nvPr>
          </p:nvCxnSpPr>
          <p:spPr>
            <a:xfrm>
              <a:off x="-642221" y="1868436"/>
              <a:ext cx="7056000" cy="635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>
            <a:off x="3565546" y="4161363"/>
            <a:ext cx="4572000" cy="0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2423305" y="3307212"/>
            <a:ext cx="1800000" cy="1800000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80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Oval 120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4867372" y="3307212"/>
            <a:ext cx="1800000" cy="1800000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Oval 12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7975853" y="3307212"/>
            <a:ext cx="1800000" cy="1800000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6"/>
            </p:custDataLst>
          </p:nvPr>
        </p:nvSpPr>
        <p:spPr>
          <a:xfrm>
            <a:off x="2737133" y="3939266"/>
            <a:ext cx="1250563" cy="4441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光源</a:t>
            </a:r>
          </a:p>
        </p:txBody>
      </p:sp>
      <p:sp>
        <p:nvSpPr>
          <p:cNvPr id="67" name="Text Placeholder 45"/>
          <p:cNvSpPr txBox="1"/>
          <p:nvPr>
            <p:custDataLst>
              <p:tags r:id="rId7"/>
            </p:custDataLst>
          </p:nvPr>
        </p:nvSpPr>
        <p:spPr>
          <a:xfrm>
            <a:off x="4867372" y="3223886"/>
            <a:ext cx="1800000" cy="16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光的直线传播</a:t>
            </a:r>
            <a:endParaRPr kumimoji="0" lang="zh-CN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Text Placeholder 45"/>
          <p:cNvSpPr txBox="1"/>
          <p:nvPr>
            <p:custDataLst>
              <p:tags r:id="rId8"/>
            </p:custDataLst>
          </p:nvPr>
        </p:nvSpPr>
        <p:spPr>
          <a:xfrm>
            <a:off x="7871837" y="3927668"/>
            <a:ext cx="2014597" cy="8021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光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的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传播速度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13406" y="1814195"/>
            <a:ext cx="10477500" cy="2447254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285750" lvl="0" indent="-28575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25" lvl="1" indent="-238125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23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lvl="2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500" lvl="3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500" lvl="5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500" lvl="6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500" lvl="7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500" lvl="8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dirty="0" smtClean="0">
                <a:latin typeface="+mj-ea"/>
                <a:ea typeface="+mj-ea"/>
              </a:rPr>
              <a:t>1</a:t>
            </a:r>
            <a:r>
              <a:rPr lang="zh-CN" altLang="en-US" sz="3600" dirty="0">
                <a:latin typeface="+mj-ea"/>
                <a:ea typeface="+mj-ea"/>
              </a:rPr>
              <a:t>.了解什么是光源。</a:t>
            </a:r>
          </a:p>
          <a:p>
            <a:pPr marL="0" algn="l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dirty="0">
                <a:latin typeface="+mj-ea"/>
                <a:ea typeface="+mj-ea"/>
              </a:rPr>
              <a:t>2.知道光在均匀介质中沿直线传播。</a:t>
            </a:r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</a:rPr>
              <a:t>（重难点）</a:t>
            </a:r>
            <a:endParaRPr lang="zh-CN" altLang="en-US" sz="3600" dirty="0">
              <a:latin typeface="+mj-ea"/>
              <a:ea typeface="+mj-ea"/>
            </a:endParaRPr>
          </a:p>
          <a:p>
            <a:pPr marL="0" algn="l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dirty="0">
                <a:latin typeface="+mj-ea"/>
                <a:ea typeface="+mj-ea"/>
              </a:rPr>
              <a:t>3.知道光在真空中的传播速度。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1789729" y="1549400"/>
            <a:ext cx="8582876" cy="4508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789729" y="1635665"/>
            <a:ext cx="3977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FFFF"/>
                </a:solidFill>
              </a:rPr>
              <a:t>这些光来自哪里？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_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1660" y="1535501"/>
            <a:ext cx="8318740" cy="4679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80135" y="1386205"/>
            <a:ext cx="4766945" cy="4795520"/>
            <a:chOff x="1701" y="2183"/>
            <a:chExt cx="7507" cy="755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1" y="2183"/>
              <a:ext cx="3532" cy="4278"/>
            </a:xfrm>
            <a:prstGeom prst="rect">
              <a:avLst/>
            </a:prstGeom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68"/>
            <a:stretch>
              <a:fillRect/>
            </a:stretch>
          </p:blipFill>
          <p:spPr bwMode="auto">
            <a:xfrm>
              <a:off x="5953" y="2675"/>
              <a:ext cx="3255" cy="1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41"/>
            <a:stretch>
              <a:fillRect/>
            </a:stretch>
          </p:blipFill>
          <p:spPr bwMode="auto">
            <a:xfrm>
              <a:off x="5953" y="5773"/>
              <a:ext cx="3255" cy="1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" y="7305"/>
              <a:ext cx="3255" cy="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7103745" y="1234440"/>
            <a:ext cx="4249420" cy="4868545"/>
            <a:chOff x="11187" y="1944"/>
            <a:chExt cx="6692" cy="766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7" y="1944"/>
              <a:ext cx="2268" cy="2880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25" y="2387"/>
              <a:ext cx="3255" cy="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图片 100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1650" y="5111"/>
              <a:ext cx="6000" cy="45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/>
          <p:cNvSpPr txBox="1"/>
          <p:nvPr/>
        </p:nvSpPr>
        <p:spPr>
          <a:xfrm>
            <a:off x="1664970" y="4976691"/>
            <a:ext cx="93071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267970"/>
            <a:r>
              <a:rPr lang="zh-CN" sz="4000" b="1" dirty="0">
                <a:solidFill>
                  <a:schemeClr val="tx1"/>
                </a:solidFill>
                <a:ea typeface="宋体" panose="02010600030101010101" pitchFamily="2" charset="-122"/>
              </a:rPr>
              <a:t>通过上面的实验你能发现什么规律？</a:t>
            </a:r>
            <a:endParaRPr lang="zh-CN" altLang="en-US" sz="40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70" y="1452489"/>
            <a:ext cx="9084945" cy="3362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31471" y="2286293"/>
            <a:ext cx="105095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+mn-ea"/>
              </a:rPr>
              <a:t>在物理学中，用一条带箭头的直线表示光的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传播路径</a:t>
            </a:r>
            <a:r>
              <a:rPr lang="zh-CN" altLang="en-US" sz="3200" dirty="0">
                <a:latin typeface="+mn-ea"/>
              </a:rPr>
              <a:t>和方向，将这条带箭头的直线称为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光线</a:t>
            </a:r>
            <a:r>
              <a:rPr lang="zh-CN" altLang="en-US" sz="3200" dirty="0">
                <a:latin typeface="+mn-ea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08380" y="1350888"/>
            <a:ext cx="288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buClrTx/>
              <a:buSzTx/>
              <a:buFontTx/>
            </a:pPr>
            <a:r>
              <a:rPr lang="zh-CN" altLang="en-US" sz="3600" b="1" dirty="0">
                <a:latin typeface="+mn-ea"/>
                <a:cs typeface="微软雅黑" panose="020B0503020204020204" charset="-122"/>
              </a:rPr>
              <a:t>光线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3422399" y="4535224"/>
            <a:ext cx="323025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782022" y="4242837"/>
            <a:ext cx="1336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+mn-ea"/>
              </a:rPr>
              <a:t>光线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753,&quot;width&quot;:698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472</Words>
  <PresentationFormat>自定义</PresentationFormat>
  <Paragraphs>60</Paragraphs>
  <Slides>26</Slides>
  <Notes>1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2024-07-18T06:24:00Z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17AC2F80F4C945E08AF34A07257857E3</vt:lpwstr>
  </property>
</Properties>
</file>