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261" r:id="rId5"/>
    <p:sldId id="262" r:id="rId6"/>
    <p:sldId id="280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4" r:id="rId15"/>
    <p:sldId id="272" r:id="rId16"/>
    <p:sldId id="273" r:id="rId17"/>
    <p:sldId id="275" r:id="rId18"/>
    <p:sldId id="276" r:id="rId19"/>
    <p:sldId id="281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82" y="-96"/>
      </p:cViewPr>
      <p:guideLst>
        <p:guide orient="horz" pos="2163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2024/7/18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81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1001992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633413" y="318308"/>
            <a:ext cx="10802939" cy="633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3119445" y="1334820"/>
            <a:ext cx="5830887" cy="9985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4450705" y="1412777"/>
            <a:ext cx="3168352" cy="697627"/>
          </a:xfrm>
          <a:prstGeom prst="rect">
            <a:avLst/>
          </a:prstGeom>
          <a:noFill/>
        </p:spPr>
        <p:txBody>
          <a:bodyPr wrap="square" lIns="121906" tIns="60953" rIns="121906" bIns="60953" rtlCol="0">
            <a:spAutoFit/>
          </a:bodyPr>
          <a:lstStyle/>
          <a:p>
            <a:pPr algn="ctr"/>
            <a:r>
              <a:rPr lang="zh-CN" altLang="en-US" sz="37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37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7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1001992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菱形 15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1001992" y="222673"/>
            <a:ext cx="2687691" cy="66611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菱形 16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518160" y="865293"/>
            <a:ext cx="264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91" y="222673"/>
            <a:ext cx="5741711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平面镜的应用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5832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1001991" y="222673"/>
            <a:ext cx="5741711" cy="66710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7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球面镜</a:t>
            </a:r>
            <a:endParaRPr lang="zh-CN" altLang="en-US" sz="37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521550" y="373383"/>
            <a:ext cx="468207" cy="468207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kumimoji="1" lang="zh-CN" altLang="en-US" sz="2400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518160" y="865293"/>
            <a:ext cx="450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1124373"/>
            <a:ext cx="12192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441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484764" y="356921"/>
            <a:ext cx="2082800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7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863600" y="1049026"/>
            <a:ext cx="11328400" cy="847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8" y="260776"/>
            <a:ext cx="654473" cy="926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95" y="260775"/>
            <a:ext cx="1711879" cy="693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4" r:id="rId8"/>
    <p:sldLayoutId id="2147483659" r:id="rId9"/>
    <p:sldLayoutId id="2147483683" r:id="rId10"/>
  </p:sldLayoutIdLst>
  <p:timing>
    <p:tnLst>
      <p:par>
        <p:cTn id="1" dur="indefinite" restart="never" nodeType="tmRoot"/>
      </p:par>
    </p:tnLst>
  </p:timing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550" indent="-380981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3925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493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06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63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ts val="131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112\AppData\Local\Temp\wps\INetCache\0592f47f43fb896e0ef7db1e091a9789" TargetMode="Externa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3268989" y="1593271"/>
            <a:ext cx="5466715" cy="9335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5500" dirty="0">
                <a:latin typeface="隶书" panose="02010509060101010101" pitchFamily="49" charset="-122"/>
                <a:ea typeface="隶书" panose="02010509060101010101" pitchFamily="49" charset="-122"/>
              </a:rPr>
              <a:t>第四章  光现象</a:t>
            </a:r>
          </a:p>
        </p:txBody>
      </p:sp>
      <p:sp>
        <p:nvSpPr>
          <p:cNvPr id="7" name="矩形 6"/>
          <p:cNvSpPr/>
          <p:nvPr/>
        </p:nvSpPr>
        <p:spPr>
          <a:xfrm>
            <a:off x="1624460" y="2846716"/>
            <a:ext cx="9952189" cy="2123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第3节      平面镜成像  </a:t>
            </a:r>
          </a:p>
          <a:p>
            <a:pPr lvl="0" algn="ctr"/>
            <a:endParaRPr lang="zh-CN" altLang="en-US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/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     第</a:t>
            </a:r>
            <a:r>
              <a:rPr lang="en-US" altLang="zh-CN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4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课时     平面镜成像特点的应用 </a:t>
            </a:r>
            <a:endParaRPr lang="en-US" altLang="zh-CN" sz="4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矩形 4"/>
          <p:cNvSpPr/>
          <p:nvPr/>
        </p:nvSpPr>
        <p:spPr>
          <a:xfrm>
            <a:off x="1355336" y="1398709"/>
            <a:ext cx="2037737" cy="6463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解析</a:t>
            </a: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】</a:t>
            </a:r>
            <a:endParaRPr lang="zh-CN" altLang="en-US" sz="36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539972" y="1922587"/>
            <a:ext cx="9837275" cy="323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defTabSz="45717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用潜望镜在水中看到水面上的景物，利用了光的反射改变了光的传播方向，通过平面镜成像从潜望镜中看到的是物体的虚像，潜望镜中使用的是平面镜，光在传播过程中发生的是镜面反射。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62024" y="1354013"/>
            <a:ext cx="10758123" cy="4524315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marL="88896" defTabSz="457178">
              <a:lnSpc>
                <a:spcPct val="150000"/>
              </a:lnSpc>
              <a:defRPr/>
            </a:pP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在一些狭小的房间的墙壁上挂上几面大镜子，可以形成空间增大的感觉，这主要是利用了平面镜能够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8896" indent="-88896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．使物像距离是物镜距离的两倍</a:t>
            </a:r>
          </a:p>
          <a:p>
            <a:pPr marL="88896" indent="-88896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．改变光路的性质</a:t>
            </a:r>
          </a:p>
          <a:p>
            <a:pPr marL="88896" indent="-88896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．使房间内更明亮</a:t>
            </a:r>
          </a:p>
          <a:p>
            <a:pPr marL="88896" indent="-88896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．成实像</a:t>
            </a:r>
          </a:p>
        </p:txBody>
      </p:sp>
      <p:sp>
        <p:nvSpPr>
          <p:cNvPr id="23" name="矩形 22"/>
          <p:cNvSpPr/>
          <p:nvPr/>
        </p:nvSpPr>
        <p:spPr>
          <a:xfrm>
            <a:off x="10020523" y="2255143"/>
            <a:ext cx="481223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01006" y="1200053"/>
            <a:ext cx="10789481" cy="5262979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just" defTabSz="457178">
              <a:lnSpc>
                <a:spcPct val="150000"/>
              </a:lnSpc>
              <a:defRPr/>
            </a:pP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小明在某商场买了一双新鞋，在垂直的试鞋镜前试穿，如图所示，但在镜中他看不到自己穿着新鞋的脚。这时他应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8896" indent="-88896" algn="just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．弯腰或下蹲</a:t>
            </a:r>
          </a:p>
          <a:p>
            <a:pPr marL="88896" indent="-88896" algn="just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．使身体离镜子远一些</a:t>
            </a:r>
          </a:p>
          <a:p>
            <a:pPr marL="88896" indent="-88896" algn="just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．使身体离镜子近一些</a:t>
            </a:r>
          </a:p>
          <a:p>
            <a:pPr marL="88896" indent="-88896" algn="just" defTabSz="457178">
              <a:lnSpc>
                <a:spcPct val="150000"/>
              </a:lnSpc>
              <a:defRPr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．把穿着鞋的脚抬高一些</a:t>
            </a:r>
          </a:p>
        </p:txBody>
      </p:sp>
      <p:sp>
        <p:nvSpPr>
          <p:cNvPr id="23" name="矩形 22"/>
          <p:cNvSpPr/>
          <p:nvPr/>
        </p:nvSpPr>
        <p:spPr>
          <a:xfrm>
            <a:off x="1885830" y="2850469"/>
            <a:ext cx="481223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1" descr="QQ截图202403220938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976" y="3637917"/>
            <a:ext cx="2727325" cy="1915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文本框 28"/>
          <p:cNvSpPr txBox="1"/>
          <p:nvPr/>
        </p:nvSpPr>
        <p:spPr>
          <a:xfrm>
            <a:off x="1158560" y="2002009"/>
            <a:ext cx="3427541" cy="6463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r>
              <a:rPr lang="zh-CN" alt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什么是</a:t>
            </a:r>
            <a:r>
              <a:rPr lang="zh-CN" altLang="en-US" sz="36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球面镜？</a:t>
            </a:r>
            <a:endParaRPr lang="zh-CN" altLang="en-US" sz="36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547119" y="1609725"/>
            <a:ext cx="2654935" cy="46634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778965" y="2154995"/>
            <a:ext cx="4773931" cy="3665220"/>
            <a:chOff x="10633" y="2365"/>
            <a:chExt cx="7518" cy="5772"/>
          </a:xfrm>
        </p:grpSpPr>
        <p:sp>
          <p:nvSpPr>
            <p:cNvPr id="28" name="Text Box 4"/>
            <p:cNvSpPr txBox="1"/>
            <p:nvPr/>
          </p:nvSpPr>
          <p:spPr>
            <a:xfrm>
              <a:off x="10633" y="7216"/>
              <a:ext cx="7518" cy="9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+mn-ea"/>
                </a:rPr>
                <a:t>凸面镜对光线起发散作用</a:t>
              </a:r>
            </a:p>
          </p:txBody>
        </p:sp>
        <p:sp>
          <p:nvSpPr>
            <p:cNvPr id="31" name="Text Box 2"/>
            <p:cNvSpPr txBox="1"/>
            <p:nvPr/>
          </p:nvSpPr>
          <p:spPr>
            <a:xfrm>
              <a:off x="12237" y="2365"/>
              <a:ext cx="3020" cy="9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3200" b="1" dirty="0">
                  <a:latin typeface="+mn-ea"/>
                </a:rPr>
                <a:t>凸面镜</a:t>
              </a:r>
            </a:p>
          </p:txBody>
        </p:sp>
        <p:pic>
          <p:nvPicPr>
            <p:cNvPr id="32" name="Picture 7" descr="9650_131016144720_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37" y="3569"/>
              <a:ext cx="3453" cy="304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1158559" y="2217836"/>
            <a:ext cx="4700905" cy="3634105"/>
            <a:chOff x="1910" y="2185"/>
            <a:chExt cx="7403" cy="5723"/>
          </a:xfrm>
        </p:grpSpPr>
        <p:sp>
          <p:nvSpPr>
            <p:cNvPr id="24" name="Text Box 2"/>
            <p:cNvSpPr txBox="1"/>
            <p:nvPr/>
          </p:nvSpPr>
          <p:spPr>
            <a:xfrm>
              <a:off x="4313" y="2185"/>
              <a:ext cx="2397" cy="9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+mn-ea"/>
                </a:rPr>
                <a:t>凹面镜</a:t>
              </a:r>
            </a:p>
          </p:txBody>
        </p:sp>
        <p:pic>
          <p:nvPicPr>
            <p:cNvPr id="27" name="Picture 7" descr="9650_131016144738_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" y="3667"/>
              <a:ext cx="3520" cy="29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Text Box 4"/>
            <p:cNvSpPr txBox="1"/>
            <p:nvPr/>
          </p:nvSpPr>
          <p:spPr>
            <a:xfrm>
              <a:off x="1910" y="6987"/>
              <a:ext cx="7403" cy="92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+mn-ea"/>
                </a:rPr>
                <a:t>凹面镜对光线起会聚作用</a:t>
              </a:r>
            </a:p>
          </p:txBody>
        </p:sp>
      </p:grpSp>
      <p:sp>
        <p:nvSpPr>
          <p:cNvPr id="15372" name="文本框 28"/>
          <p:cNvSpPr txBox="1"/>
          <p:nvPr/>
        </p:nvSpPr>
        <p:spPr>
          <a:xfrm>
            <a:off x="1158561" y="1307417"/>
            <a:ext cx="2964273" cy="646331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+mn-ea"/>
              </a:rPr>
              <a:t>对光线的作用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26540" y="1374924"/>
            <a:ext cx="3137731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</a:rPr>
              <a:t>凸面镜的应用</a:t>
            </a: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252953" y="2490470"/>
            <a:ext cx="5080000" cy="339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965" y="1374925"/>
            <a:ext cx="3957320" cy="4773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79295" y="1664337"/>
            <a:ext cx="2997053" cy="6463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凹面镜的应用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146" y="1313524"/>
            <a:ext cx="4467225" cy="514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08297" y="1231772"/>
            <a:ext cx="10978905" cy="2954653"/>
          </a:xfrm>
          <a:prstGeom prst="rect">
            <a:avLst/>
          </a:prstGeom>
          <a:noFill/>
        </p:spPr>
        <p:txBody>
          <a:bodyPr wrap="square" lIns="91436" tIns="45718" rIns="91436" bIns="45718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88896" algn="just">
              <a:lnSpc>
                <a:spcPct val="150000"/>
              </a:lnSpc>
            </a:pP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例</a:t>
            </a:r>
            <a:r>
              <a:rPr lang="en-US" altLang="zh-CN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4  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如图所示是一条盘山公路，当汽车在</a:t>
            </a:r>
            <a:r>
              <a:rPr lang="en-US" altLang="zh-CN" sz="3100" b="1" i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AB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路段行驶时，司机看不到</a:t>
            </a:r>
            <a:r>
              <a:rPr lang="en-US" altLang="zh-CN" sz="3100" b="1" i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BC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路段的情况；为了最大范围地看到</a:t>
            </a:r>
            <a:r>
              <a:rPr lang="en-US" altLang="zh-CN" sz="3100" b="1" i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BC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路段的情况，人们利用反射规律，在公路急拐弯</a:t>
            </a:r>
            <a:r>
              <a:rPr lang="en-US" altLang="zh-CN" sz="3100" b="1" i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处装上</a:t>
            </a:r>
            <a:r>
              <a:rPr lang="en-US" altLang="zh-CN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________(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选填“平面镜”“凸面镜”或“凹面镜”</a:t>
            </a:r>
            <a:r>
              <a:rPr lang="en-US" altLang="zh-CN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3100" b="1" dirty="0"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，以减少事故的发生。</a:t>
            </a:r>
          </a:p>
        </p:txBody>
      </p:sp>
      <p:pic>
        <p:nvPicPr>
          <p:cNvPr id="2458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32987" y="4006444"/>
            <a:ext cx="2734799" cy="2567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矩形 37"/>
          <p:cNvSpPr/>
          <p:nvPr/>
        </p:nvSpPr>
        <p:spPr>
          <a:xfrm>
            <a:off x="8261168" y="2758712"/>
            <a:ext cx="1370889" cy="564257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r>
              <a:rPr lang="zh-CN" altLang="en-US" sz="31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凸面镜</a:t>
            </a:r>
            <a:endParaRPr lang="zh-CN" altLang="en-US" sz="31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1013266" y="1907932"/>
            <a:ext cx="9854028" cy="2585323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latin typeface="+mn-ea"/>
              </a:rPr>
              <a:t>1. </a:t>
            </a:r>
            <a:r>
              <a:rPr lang="zh-CN" altLang="en-US" sz="3600" b="1" dirty="0">
                <a:solidFill>
                  <a:srgbClr val="0000FF"/>
                </a:solidFill>
                <a:latin typeface="+mn-ea"/>
              </a:rPr>
              <a:t>平面镜的作用</a:t>
            </a:r>
            <a:r>
              <a:rPr lang="zh-CN" altLang="en-US" sz="3600" b="1" dirty="0">
                <a:latin typeface="+mn-ea"/>
              </a:rPr>
              <a:t>：改变光路和成像。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latin typeface="+mn-ea"/>
              </a:rPr>
              <a:t>2. </a:t>
            </a:r>
            <a:r>
              <a:rPr lang="zh-CN" altLang="en-US" sz="3600" b="1" dirty="0">
                <a:latin typeface="+mn-ea"/>
              </a:rPr>
              <a:t>凸面镜对光线有发散作用，凹面镜对光线有会聚作用。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3983767" y="2487583"/>
            <a:ext cx="5717804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1219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4300" dirty="0">
                <a:solidFill>
                  <a:prstClr val="black"/>
                </a:solidFill>
                <a:latin typeface="宋体"/>
                <a:ea typeface="宋体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1533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2073446" y="1233119"/>
            <a:ext cx="8888649" cy="855567"/>
            <a:chOff x="-286368" y="887775"/>
            <a:chExt cx="8888649" cy="855566"/>
          </a:xfrm>
        </p:grpSpPr>
        <p:sp>
          <p:nvSpPr>
            <p:cNvPr id="52" name="Title 1"/>
            <p:cNvSpPr txBox="1"/>
            <p:nvPr>
              <p:custDataLst>
                <p:tags r:id="rId7"/>
              </p:custDataLst>
            </p:nvPr>
          </p:nvSpPr>
          <p:spPr>
            <a:xfrm>
              <a:off x="-249298" y="887775"/>
              <a:ext cx="8851579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3862">
                <a:spcAft>
                  <a:spcPct val="0"/>
                </a:spcAft>
                <a:defRPr/>
              </a:pPr>
              <a:r>
                <a:rPr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第2课时 平面镜成像特点的应用</a:t>
              </a:r>
              <a:r>
                <a:rPr lang="en-US" altLang="zh-CN" sz="32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</a:t>
              </a:r>
              <a:r>
                <a:rPr lang="zh-CN" altLang="en-US" sz="320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学习内容导览</a:t>
              </a:r>
              <a:endParaRPr lang="ru-RU" sz="32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8"/>
              </p:custDataLst>
            </p:nvPr>
          </p:nvCxnSpPr>
          <p:spPr>
            <a:xfrm>
              <a:off x="-286368" y="1743341"/>
              <a:ext cx="8640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 flipV="1">
            <a:off x="3743313" y="3963417"/>
            <a:ext cx="4772025" cy="13971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2508035" y="2824393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4"/>
            </p:custDataLst>
          </p:nvPr>
        </p:nvSpPr>
        <p:spPr>
          <a:xfrm>
            <a:off x="2606929" y="4115862"/>
            <a:ext cx="1962211" cy="654051"/>
          </a:xfrm>
          <a:prstGeom prst="rect">
            <a:avLst/>
          </a:prstGeom>
        </p:spPr>
        <p:txBody>
          <a:bodyPr vert="horz" lIns="91436" tIns="45718" rIns="91436" bIns="45718" rtlCol="0" anchor="b" anchorCtr="0"/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ct val="150000"/>
              </a:lnSpc>
              <a:spcBef>
                <a:spcPts val="751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Century Gothic" panose="020B0502020202020204"/>
                <a:ea typeface="微软雅黑" panose="020B0503020204020204" charset="-122"/>
              </a:rPr>
              <a:t>平面镜的应用</a:t>
            </a:r>
          </a:p>
        </p:txBody>
      </p:sp>
      <p:sp>
        <p:nvSpPr>
          <p:cNvPr id="62" name="Oval 122"/>
          <p:cNvSpPr/>
          <p:nvPr>
            <p:custDataLst>
              <p:tags r:id="rId5"/>
            </p:custDataLst>
          </p:nvPr>
        </p:nvSpPr>
        <p:spPr>
          <a:xfrm>
            <a:off x="7676017" y="2883416"/>
            <a:ext cx="2160000" cy="2160000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lIns="91436" tIns="45718" rIns="91436" bIns="45718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ru-RU" sz="1100" kern="0">
              <a:solidFill>
                <a:srgbClr val="29ABE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Text Placeholder 45"/>
          <p:cNvSpPr txBox="1"/>
          <p:nvPr>
            <p:custDataLst>
              <p:tags r:id="rId6"/>
            </p:custDataLst>
          </p:nvPr>
        </p:nvSpPr>
        <p:spPr>
          <a:xfrm>
            <a:off x="8038045" y="3421394"/>
            <a:ext cx="1435947" cy="810727"/>
          </a:xfrm>
          <a:prstGeom prst="rect">
            <a:avLst/>
          </a:prstGeom>
        </p:spPr>
        <p:txBody>
          <a:bodyPr vert="horz" lIns="91436" tIns="45718" rIns="91436" bIns="45718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3862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球面镜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00983" y="2633621"/>
            <a:ext cx="7831456" cy="124813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noAutofit/>
          </a:bodyPr>
          <a:lstStyle/>
          <a:p>
            <a:pPr algn="ctr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7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教材课后练习题</a:t>
            </a:r>
            <a:endParaRPr lang="en-US" altLang="zh-CN" sz="37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3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内容占位符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26088" y="1980973"/>
            <a:ext cx="10306685" cy="137668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t"/>
          <a:lstStyle>
            <a:lvl1pPr marL="285750" lvl="0" indent="-28575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25" lvl="1" indent="-238125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233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lvl="2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•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500" lvl="3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–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500" lvl="4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500" lvl="5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500" lvl="6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500" lvl="7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500" lvl="8" indent="-190500" algn="l" defTabSz="762000" eaLnBrk="1" fontAlgn="base" latinLnBrk="0" hangingPunct="1">
              <a:lnSpc>
                <a:spcPct val="100000"/>
              </a:lnSpc>
              <a:spcBef>
                <a:spcPts val="80"/>
              </a:spcBef>
              <a:spcAft>
                <a:spcPct val="0"/>
              </a:spcAft>
              <a:buChar char="»"/>
              <a:defRPr sz="1665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+mn-ea"/>
              </a:rPr>
              <a:t>1.</a:t>
            </a:r>
            <a:r>
              <a:rPr lang="zh-CN" altLang="en-US" sz="3200" dirty="0">
                <a:latin typeface="+mn-ea"/>
              </a:rPr>
              <a:t>平面镜</a:t>
            </a:r>
            <a:r>
              <a:rPr lang="zh-CN" altLang="en-US" sz="3200" dirty="0">
                <a:latin typeface="+mn-ea"/>
              </a:rPr>
              <a:t>的成像原理。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sym typeface="+mn-ea"/>
              </a:rPr>
              <a:t>(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sym typeface="+mn-ea"/>
              </a:rPr>
              <a:t>重点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sym typeface="+mn-ea"/>
              </a:rPr>
              <a:t>)</a:t>
            </a:r>
            <a:endParaRPr lang="en-US" altLang="zh-CN" sz="3200" dirty="0">
              <a:latin typeface="+mn-ea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3200" dirty="0">
                <a:latin typeface="+mn-ea"/>
              </a:rPr>
              <a:t>2.</a:t>
            </a:r>
            <a:r>
              <a:rPr lang="zh-CN" altLang="en-US" sz="3200" dirty="0">
                <a:latin typeface="+mn-ea"/>
              </a:rPr>
              <a:t>会</a:t>
            </a:r>
            <a:r>
              <a:rPr lang="zh-CN" altLang="en-US" sz="3200" dirty="0">
                <a:latin typeface="+mn-ea"/>
              </a:rPr>
              <a:t>运用平面镜成像的原理解释生活中的现象。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sym typeface="+mn-ea"/>
              </a:rPr>
              <a:t>(</a:t>
            </a:r>
            <a:r>
              <a:rPr lang="zh-CN" altLang="en-US" sz="3200" dirty="0">
                <a:solidFill>
                  <a:srgbClr val="FF0000"/>
                </a:solidFill>
                <a:latin typeface="+mn-ea"/>
                <a:sym typeface="+mn-ea"/>
              </a:rPr>
              <a:t>难</a:t>
            </a:r>
            <a:r>
              <a:rPr lang="en-US" altLang="zh-CN" sz="3200" dirty="0">
                <a:solidFill>
                  <a:srgbClr val="FF0000"/>
                </a:solidFill>
                <a:latin typeface="+mn-ea"/>
                <a:sym typeface="+mn-ea"/>
              </a:rPr>
              <a:t>点)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0" name="文本框 19469"/>
          <p:cNvSpPr txBox="1"/>
          <p:nvPr/>
        </p:nvSpPr>
        <p:spPr>
          <a:xfrm>
            <a:off x="946785" y="2415543"/>
            <a:ext cx="60299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①像与物的</a:t>
            </a:r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大小相等</a:t>
            </a:r>
            <a:r>
              <a:rPr lang="zh-CN" altLang="x-none" sz="3200" dirty="0">
                <a:solidFill>
                  <a:srgbClr val="FF0000"/>
                </a:solidFill>
                <a:latin typeface="+mn-ea"/>
              </a:rPr>
              <a:t>。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71" name="文本框 19470"/>
          <p:cNvSpPr txBox="1"/>
          <p:nvPr/>
        </p:nvSpPr>
        <p:spPr>
          <a:xfrm>
            <a:off x="946785" y="3287080"/>
            <a:ext cx="7981672" cy="584775"/>
          </a:xfrm>
          <a:prstGeom prst="rect">
            <a:avLst/>
          </a:prstGeom>
          <a:noFill/>
          <a:ln w="9525">
            <a:noFill/>
          </a:ln>
        </p:spPr>
        <p:txBody>
          <a:bodyPr wrap="none" lIns="91436" tIns="45718" rIns="91436" bIns="45718" anchor="t" anchorCtr="0">
            <a:spAutoFit/>
          </a:bodyPr>
          <a:lstStyle/>
          <a:p>
            <a:pPr algn="l"/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②像到镜面的</a:t>
            </a:r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距离</a:t>
            </a:r>
            <a:r>
              <a:rPr lang="zh-CN" altLang="x-none" sz="3200" dirty="0">
                <a:solidFill>
                  <a:srgbClr val="0000FF"/>
                </a:solidFill>
                <a:latin typeface="+mn-ea"/>
              </a:rPr>
              <a:t>等于</a:t>
            </a:r>
            <a:r>
              <a:rPr lang="zh-CN" altLang="x-none" sz="3200" dirty="0">
                <a:solidFill>
                  <a:srgbClr val="FF0000"/>
                </a:solidFill>
                <a:latin typeface="+mn-ea"/>
              </a:rPr>
              <a:t>物到平面镜的距离。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72" name="文本框 19471"/>
          <p:cNvSpPr txBox="1"/>
          <p:nvPr/>
        </p:nvSpPr>
        <p:spPr>
          <a:xfrm>
            <a:off x="946785" y="4144647"/>
            <a:ext cx="67411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③像与物的连线与镜面</a:t>
            </a:r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垂直</a:t>
            </a:r>
            <a:r>
              <a:rPr lang="zh-CN" altLang="x-none" sz="3200" dirty="0">
                <a:solidFill>
                  <a:srgbClr val="FF0000"/>
                </a:solidFill>
                <a:latin typeface="+mn-ea"/>
              </a:rPr>
              <a:t>。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9478" name="文本框 19477"/>
          <p:cNvSpPr txBox="1"/>
          <p:nvPr/>
        </p:nvSpPr>
        <p:spPr>
          <a:xfrm>
            <a:off x="946785" y="5014598"/>
            <a:ext cx="6400800" cy="58477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>
                <a:solidFill>
                  <a:srgbClr val="FF0000"/>
                </a:solidFill>
                <a:latin typeface="+mn-ea"/>
              </a:rPr>
              <a:t>④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平面镜成的像是</a:t>
            </a:r>
            <a:r>
              <a:rPr lang="zh-CN" altLang="en-US" sz="3200" dirty="0">
                <a:solidFill>
                  <a:srgbClr val="0000FF"/>
                </a:solidFill>
                <a:latin typeface="+mn-ea"/>
              </a:rPr>
              <a:t>虚像</a:t>
            </a:r>
            <a:r>
              <a:rPr lang="zh-CN" altLang="x-none" sz="3200" dirty="0">
                <a:solidFill>
                  <a:srgbClr val="FF0000"/>
                </a:solidFill>
                <a:latin typeface="+mn-ea"/>
              </a:rPr>
              <a:t>。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784" y="1360793"/>
            <a:ext cx="5056123" cy="64633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3600" b="1" dirty="0">
                <a:latin typeface="+mn-ea"/>
              </a:rPr>
              <a:t>复习平面镜成像的特点：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71759" y="2471362"/>
            <a:ext cx="3145791" cy="280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/>
      <p:bldP spid="19471" grpId="0"/>
      <p:bldP spid="19472" grpId="0"/>
      <p:bldP spid="194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9105" y="1383521"/>
            <a:ext cx="603821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600" b="1" dirty="0">
                <a:ea typeface="宋体" panose="02010600030101010101" pitchFamily="2" charset="-122"/>
              </a:rPr>
              <a:t>利用平面镜成像</a:t>
            </a:r>
            <a:r>
              <a:rPr lang="en-US" altLang="zh-CN" sz="3600" b="1" dirty="0">
                <a:ea typeface="宋体" panose="02010600030101010101" pitchFamily="2" charset="-122"/>
              </a:rPr>
              <a:t>——</a:t>
            </a:r>
            <a:r>
              <a:rPr lang="zh-CN" altLang="en-US" sz="3600" b="1" dirty="0">
                <a:ea typeface="宋体" panose="02010600030101010101" pitchFamily="2" charset="-122"/>
              </a:rPr>
              <a:t>镜子</a:t>
            </a:r>
          </a:p>
        </p:txBody>
      </p:sp>
      <p:pic>
        <p:nvPicPr>
          <p:cNvPr id="2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431" y="2664070"/>
            <a:ext cx="3152775" cy="29019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36" y="2664068"/>
            <a:ext cx="4327433" cy="2892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万花筒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70" y="1794559"/>
            <a:ext cx="6207369" cy="380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503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2" r:link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49" y="1949575"/>
            <a:ext cx="5056505" cy="38601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2" y="2653665"/>
            <a:ext cx="5852745" cy="193899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4000" b="1" dirty="0">
                <a:solidFill>
                  <a:srgbClr val="FF0000"/>
                </a:solidFill>
              </a:rPr>
              <a:t>    </a:t>
            </a:r>
            <a:r>
              <a:rPr lang="zh-CN" altLang="en-US" sz="4000" b="1" dirty="0">
                <a:solidFill>
                  <a:srgbClr val="FF0000"/>
                </a:solidFill>
              </a:rPr>
              <a:t>水中倒影的形成</a:t>
            </a:r>
            <a:r>
              <a:rPr lang="zh-CN" altLang="en-US" sz="4000" b="1" dirty="0">
                <a:solidFill>
                  <a:srgbClr val="FF0000"/>
                </a:solidFill>
              </a:rPr>
              <a:t>，</a:t>
            </a:r>
            <a:endParaRPr lang="en-US" altLang="zh-CN" sz="4000" b="1" dirty="0">
              <a:solidFill>
                <a:srgbClr val="FF000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</a:rPr>
              <a:t>其</a:t>
            </a:r>
            <a:r>
              <a:rPr lang="zh-CN" altLang="en-US" sz="4000" b="1" dirty="0">
                <a:solidFill>
                  <a:srgbClr val="FF0000"/>
                </a:solidFill>
              </a:rPr>
              <a:t>原理也是平面镜成像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 txBox="1"/>
          <p:nvPr/>
        </p:nvSpPr>
        <p:spPr>
          <a:xfrm>
            <a:off x="1010872" y="1346200"/>
            <a:ext cx="5972175" cy="59372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t" anchorCtr="0"/>
          <a:lstStyle/>
          <a:p>
            <a:pPr eaLnBrk="0" hangingPunct="0">
              <a:buSzTx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2.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平面镜的应用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— </a:t>
            </a:r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改变光路</a:t>
            </a:r>
          </a:p>
        </p:txBody>
      </p:sp>
      <p:pic>
        <p:nvPicPr>
          <p:cNvPr id="2" name="潜望镜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55" y="2105222"/>
            <a:ext cx="5209540" cy="4050665"/>
          </a:xfrm>
          <a:prstGeom prst="rect">
            <a:avLst/>
          </a:prstGeom>
        </p:spPr>
      </p:pic>
      <p:pic>
        <p:nvPicPr>
          <p:cNvPr id="37" name="Picture 9" descr="塔式太阳能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705" y="2105222"/>
            <a:ext cx="3747771" cy="40506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Box 3"/>
          <p:cNvSpPr txBox="1"/>
          <p:nvPr/>
        </p:nvSpPr>
        <p:spPr>
          <a:xfrm>
            <a:off x="1094742" y="1354016"/>
            <a:ext cx="10695745" cy="4492619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例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  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潜水艇下潜后，艇内人员可以用潜望镜观察水面情况，下面关于潜望镜的说法错误的是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　　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．潜望镜利用了光的反射改变了光的传播方向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．潜望镜利用了平面镜成像原理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．光在潜望镜内传播时发生了漫反射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．用潜望镜看到的是物体的虚像</a:t>
            </a:r>
          </a:p>
        </p:txBody>
      </p:sp>
      <p:sp>
        <p:nvSpPr>
          <p:cNvPr id="31" name="矩形 30"/>
          <p:cNvSpPr/>
          <p:nvPr/>
        </p:nvSpPr>
        <p:spPr>
          <a:xfrm>
            <a:off x="7232811" y="2302267"/>
            <a:ext cx="576263" cy="58477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 anchor="t" anchorCtr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endParaRPr lang="zh-CN" altLang="en-US" sz="3200" baseline="300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905,&quot;width&quot;:2910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421</Words>
  <PresentationFormat>自定义</PresentationFormat>
  <Paragraphs>53</Paragraphs>
  <Slides>20</Slides>
  <Notes>1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2024-07-18T06:21:41Z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BACB273157154C90980A26042973F45D</vt:lpwstr>
  </property>
</Properties>
</file>