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handoutMasterIdLst>
    <p:handoutMasterId r:id="rId40"/>
  </p:handoutMasterIdLst>
  <p:sldIdLst>
    <p:sldId id="524" r:id="rId2"/>
    <p:sldId id="581" r:id="rId3"/>
    <p:sldId id="525" r:id="rId4"/>
    <p:sldId id="748" r:id="rId5"/>
    <p:sldId id="675" r:id="rId6"/>
    <p:sldId id="746" r:id="rId7"/>
    <p:sldId id="749" r:id="rId8"/>
    <p:sldId id="750" r:id="rId9"/>
    <p:sldId id="789" r:id="rId10"/>
    <p:sldId id="744" r:id="rId11"/>
    <p:sldId id="751" r:id="rId12"/>
    <p:sldId id="753" r:id="rId13"/>
    <p:sldId id="755" r:id="rId14"/>
    <p:sldId id="754" r:id="rId15"/>
    <p:sldId id="752" r:id="rId16"/>
    <p:sldId id="745" r:id="rId17"/>
    <p:sldId id="759" r:id="rId18"/>
    <p:sldId id="760" r:id="rId19"/>
    <p:sldId id="761" r:id="rId20"/>
    <p:sldId id="782" r:id="rId21"/>
    <p:sldId id="763" r:id="rId22"/>
    <p:sldId id="783" r:id="rId23"/>
    <p:sldId id="266" r:id="rId24"/>
    <p:sldId id="268" r:id="rId25"/>
    <p:sldId id="269" r:id="rId26"/>
    <p:sldId id="784" r:id="rId27"/>
    <p:sldId id="273" r:id="rId28"/>
    <p:sldId id="785" r:id="rId29"/>
    <p:sldId id="275" r:id="rId30"/>
    <p:sldId id="786" r:id="rId31"/>
    <p:sldId id="278" r:id="rId32"/>
    <p:sldId id="279" r:id="rId33"/>
    <p:sldId id="280" r:id="rId34"/>
    <p:sldId id="722" r:id="rId35"/>
    <p:sldId id="642" r:id="rId36"/>
    <p:sldId id="790" r:id="rId37"/>
    <p:sldId id="791" r:id="rId38"/>
  </p:sldIdLst>
  <p:sldSz cx="9144000" cy="5143500" type="screen16x9"/>
  <p:notesSz cx="6858000" cy="9144000"/>
  <p:embeddedFontLst>
    <p:embeddedFont>
      <p:font typeface="隶书" pitchFamily="49" charset="-122"/>
      <p:regular r:id="rId41"/>
    </p:embeddedFont>
    <p:embeddedFont>
      <p:font typeface="方正中等线简体" charset="-122"/>
      <p:regular r:id="rId42"/>
    </p:embeddedFont>
    <p:embeddedFont>
      <p:font typeface="等线" pitchFamily="2" charset="-122"/>
      <p:regular r:id="rId43"/>
      <p:bold r:id="rId44"/>
    </p:embeddedFont>
    <p:embeddedFont>
      <p:font typeface="Calibri" pitchFamily="34" charset="0"/>
      <p:regular r:id="rId45"/>
      <p:bold r:id="rId46"/>
      <p:italic r:id="rId47"/>
      <p:boldItalic r:id="rId48"/>
    </p:embeddedFont>
    <p:embeddedFont>
      <p:font typeface="黑体" pitchFamily="49" charset="-122"/>
      <p:regular r:id="rId49"/>
    </p:embeddedFont>
    <p:embeddedFont>
      <p:font typeface="微软雅黑" pitchFamily="34" charset="-122"/>
      <p:regular r:id="rId50"/>
      <p:bold r:id="rId51"/>
    </p:embeddedFont>
  </p:embeddedFont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FF3"/>
    <a:srgbClr val="FD9F00"/>
    <a:srgbClr val="E6A774"/>
    <a:srgbClr val="D56D00"/>
    <a:srgbClr val="00A48D"/>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62" autoAdjust="0"/>
  </p:normalViewPr>
  <p:slideViewPr>
    <p:cSldViewPr showGuides="1">
      <p:cViewPr varScale="1">
        <p:scale>
          <a:sx n="140" d="100"/>
          <a:sy n="140" d="100"/>
        </p:scale>
        <p:origin x="-732" y="-90"/>
      </p:cViewPr>
      <p:guideLst>
        <p:guide orient="horz" pos="1512"/>
        <p:guide pos="278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Tx/>
              <a:buNone/>
              <a:defRPr sz="1200"/>
            </a:lvl1pPr>
          </a:lstStyle>
          <a:p>
            <a:pPr>
              <a:defRPr/>
            </a:pPr>
            <a:endParaRPr lang="zh-CN" altLang="en-US" dirty="0">
              <a:ea typeface="微软雅黑" panose="020B0503020204020204" pitchFamily="34"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buFontTx/>
              <a:buNone/>
              <a:defRPr sz="1200"/>
            </a:lvl1pPr>
          </a:lstStyle>
          <a:p>
            <a:pPr>
              <a:defRPr/>
            </a:pPr>
            <a:endParaRPr lang="zh-CN" altLang="en-US" dirty="0">
              <a:ea typeface="微软雅黑" panose="020B0503020204020204" pitchFamily="34"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buFontTx/>
              <a:buNone/>
              <a:defRPr sz="1200"/>
            </a:lvl1pPr>
          </a:lstStyle>
          <a:p>
            <a:pPr>
              <a:defRPr/>
            </a:pPr>
            <a:endParaRPr lang="zh-CN" altLang="en-US" dirty="0">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pPr>
              <a:defRPr/>
            </a:pPr>
            <a:fld id="{18006E18-4BEF-4595-B3B6-2ABF2F04905E}" type="slidenum">
              <a:rPr lang="zh-CN" altLang="en-US">
                <a:ea typeface="微软雅黑" panose="020B0503020204020204" pitchFamily="34" charset="-122"/>
              </a:rPr>
              <a:t>‹#›</a:t>
            </a:fld>
            <a:endParaRPr lang="zh-CN" altLang="en-US" dirty="0">
              <a:ea typeface="微软雅黑" panose="020B0503020204020204" pitchFamily="34" charset="-122"/>
            </a:endParaRPr>
          </a:p>
        </p:txBody>
      </p:sp>
    </p:spTree>
    <p:extLst>
      <p:ext uri="{BB962C8B-B14F-4D97-AF65-F5344CB8AC3E}">
        <p14:creationId xmlns:p14="http://schemas.microsoft.com/office/powerpoint/2010/main" val="2355555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Tx/>
              <a:buNone/>
              <a:defRPr sz="1200">
                <a:ea typeface="微软雅黑" panose="020B0503020204020204" pitchFamily="34" charset="-122"/>
              </a:defRPr>
            </a:lvl1pPr>
          </a:lstStyle>
          <a:p>
            <a:pPr>
              <a:defRPr/>
            </a:pPr>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buFontTx/>
              <a:buNone/>
              <a:defRPr sz="1200">
                <a:ea typeface="微软雅黑" panose="020B0503020204020204" pitchFamily="34" charset="-122"/>
              </a:defRPr>
            </a:lvl1pPr>
          </a:lstStyle>
          <a:p>
            <a:pPr>
              <a:defRPr/>
            </a:pPr>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normAutofit/>
          </a:bodyPr>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buFontTx/>
              <a:buNone/>
              <a:defRPr sz="1200">
                <a:ea typeface="微软雅黑" panose="020B0503020204020204"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ea typeface="微软雅黑" panose="020B0503020204020204" pitchFamily="34" charset="-122"/>
              </a:defRPr>
            </a:lvl1pPr>
          </a:lstStyle>
          <a:p>
            <a:pPr>
              <a:defRPr/>
            </a:pPr>
            <a:fld id="{395A52D7-8F67-41F0-A534-CB8A9A4DB925}" type="slidenum">
              <a:rPr lang="zh-CN" altLang="en-US" smtClean="0"/>
              <a:t>‹#›</a:t>
            </a:fld>
            <a:endParaRPr lang="zh-CN" altLang="en-US" dirty="0"/>
          </a:p>
        </p:txBody>
      </p:sp>
    </p:spTree>
    <p:extLst>
      <p:ext uri="{BB962C8B-B14F-4D97-AF65-F5344CB8AC3E}">
        <p14:creationId xmlns:p14="http://schemas.microsoft.com/office/powerpoint/2010/main" val="10434965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1pPr>
    <a:lvl2pPr marL="4572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2pPr>
    <a:lvl3pPr marL="9144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3pPr>
    <a:lvl4pPr marL="13716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4pPr>
    <a:lvl5pPr marL="1828800" algn="l" rtl="0" eaLnBrk="0" fontAlgn="base" hangingPunct="0">
      <a:spcBef>
        <a:spcPct val="30000"/>
      </a:spcBef>
      <a:spcAft>
        <a:spcPct val="0"/>
      </a:spcAft>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95A52D7-8F67-41F0-A534-CB8A9A4DB925}" type="slidenum">
              <a:rPr lang="zh-CN" altLang="en-US" smtClean="0"/>
              <a:t>5</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回顾复习">
    <p:spTree>
      <p:nvGrpSpPr>
        <p:cNvPr id="1" name=""/>
        <p:cNvGrpSpPr/>
        <p:nvPr/>
      </p:nvGrpSpPr>
      <p:grpSpPr>
        <a:xfrm>
          <a:off x="0" y="0"/>
          <a:ext cx="0" cy="0"/>
          <a:chOff x="0" y="0"/>
          <a:chExt cx="0" cy="0"/>
        </a:xfrm>
      </p:grpSpPr>
      <p:sp>
        <p:nvSpPr>
          <p:cNvPr id="8" name="文本框 20"/>
          <p:cNvSpPr txBox="1"/>
          <p:nvPr userDrawn="1"/>
        </p:nvSpPr>
        <p:spPr>
          <a:xfrm>
            <a:off x="751493" y="167005"/>
            <a:ext cx="2015768" cy="523220"/>
          </a:xfrm>
          <a:prstGeom prst="rect">
            <a:avLst/>
          </a:prstGeom>
          <a:noFill/>
        </p:spPr>
        <p:txBody>
          <a:bodyPr wrap="square" rtlCol="0">
            <a:spAutoFit/>
          </a:bodyPr>
          <a:lstStyle/>
          <a:p>
            <a:r>
              <a:rPr lang="zh-CN" altLang="en-US" sz="2800" b="0" dirty="0" smtClean="0">
                <a:solidFill>
                  <a:schemeClr val="tx1"/>
                </a:solidFill>
                <a:latin typeface="黑体" panose="02010609060101010101" pitchFamily="49" charset="-122"/>
                <a:ea typeface="黑体" panose="02010609060101010101" pitchFamily="49" charset="-122"/>
              </a:rPr>
              <a:t>回顾复习</a:t>
            </a:r>
            <a:endParaRPr lang="zh-CN" altLang="en-US" sz="2800" b="0" dirty="0">
              <a:solidFill>
                <a:schemeClr val="tx1"/>
              </a:solidFill>
              <a:latin typeface="黑体" panose="02010609060101010101" pitchFamily="49" charset="-122"/>
              <a:ea typeface="黑体" panose="02010609060101010101" pitchFamily="49" charset="-122"/>
            </a:endParaRPr>
          </a:p>
        </p:txBody>
      </p:sp>
      <p:sp>
        <p:nvSpPr>
          <p:cNvPr id="13" name="菱形 12"/>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4" name="直接连接符 13"/>
          <p:cNvCxnSpPr/>
          <p:nvPr userDrawn="1"/>
        </p:nvCxnSpPr>
        <p:spPr>
          <a:xfrm>
            <a:off x="388620" y="648970"/>
            <a:ext cx="1980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动手实践">
    <p:spTree>
      <p:nvGrpSpPr>
        <p:cNvPr id="1" name=""/>
        <p:cNvGrpSpPr/>
        <p:nvPr/>
      </p:nvGrpSpPr>
      <p:grpSpPr>
        <a:xfrm>
          <a:off x="0" y="0"/>
          <a:ext cx="0" cy="0"/>
          <a:chOff x="0" y="0"/>
          <a:chExt cx="0" cy="0"/>
        </a:xfrm>
      </p:grpSpPr>
      <p:sp>
        <p:nvSpPr>
          <p:cNvPr id="11" name="文本框 20"/>
          <p:cNvSpPr txBox="1"/>
          <p:nvPr userDrawn="1"/>
        </p:nvSpPr>
        <p:spPr>
          <a:xfrm>
            <a:off x="751492" y="167005"/>
            <a:ext cx="4036532" cy="523220"/>
          </a:xfrm>
          <a:prstGeom prst="rect">
            <a:avLst/>
          </a:prstGeom>
          <a:noFill/>
        </p:spPr>
        <p:txBody>
          <a:bodyPr wrap="square" rtlCol="0">
            <a:spAutoFit/>
          </a:bodyPr>
          <a:lstStyle/>
          <a:p>
            <a:r>
              <a:rPr lang="zh-CN" altLang="en-US" sz="2800" b="0" dirty="0" smtClean="0">
                <a:solidFill>
                  <a:schemeClr val="tx1"/>
                </a:solidFill>
                <a:latin typeface="黑体" panose="02010609060101010101" pitchFamily="49" charset="-122"/>
                <a:ea typeface="黑体" panose="02010609060101010101" pitchFamily="49" charset="-122"/>
              </a:rPr>
              <a:t>动手实践</a:t>
            </a:r>
            <a:endParaRPr lang="zh-CN" altLang="en-US" sz="2800" b="0" dirty="0">
              <a:solidFill>
                <a:schemeClr val="tx1"/>
              </a:solidFill>
              <a:latin typeface="黑体" panose="02010609060101010101" pitchFamily="49" charset="-122"/>
              <a:ea typeface="黑体" panose="02010609060101010101" pitchFamily="49" charset="-122"/>
            </a:endParaRPr>
          </a:p>
        </p:txBody>
      </p:sp>
      <p:sp>
        <p:nvSpPr>
          <p:cNvPr id="13" name="菱形 12"/>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4" name="直接连接符 13"/>
          <p:cNvCxnSpPr/>
          <p:nvPr userDrawn="1"/>
        </p:nvCxnSpPr>
        <p:spPr>
          <a:xfrm>
            <a:off x="388620" y="648970"/>
            <a:ext cx="1944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858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展示交流">
    <p:spTree>
      <p:nvGrpSpPr>
        <p:cNvPr id="1" name=""/>
        <p:cNvGrpSpPr/>
        <p:nvPr/>
      </p:nvGrpSpPr>
      <p:grpSpPr>
        <a:xfrm>
          <a:off x="0" y="0"/>
          <a:ext cx="0" cy="0"/>
          <a:chOff x="0" y="0"/>
          <a:chExt cx="0" cy="0"/>
        </a:xfrm>
      </p:grpSpPr>
      <p:sp>
        <p:nvSpPr>
          <p:cNvPr id="11" name="文本框 20"/>
          <p:cNvSpPr txBox="1"/>
          <p:nvPr userDrawn="1"/>
        </p:nvSpPr>
        <p:spPr>
          <a:xfrm>
            <a:off x="751492" y="167005"/>
            <a:ext cx="5764724" cy="461665"/>
          </a:xfrm>
          <a:prstGeom prst="rect">
            <a:avLst/>
          </a:prstGeom>
          <a:noFill/>
        </p:spPr>
        <p:txBody>
          <a:bodyPr wrap="square" rtlCol="0">
            <a:spAutoFit/>
          </a:bodyPr>
          <a:lstStyle/>
          <a:p>
            <a:r>
              <a:rPr lang="zh-CN" altLang="en-US" sz="2400" b="0" dirty="0" smtClean="0">
                <a:solidFill>
                  <a:schemeClr val="tx1"/>
                </a:solidFill>
                <a:latin typeface="黑体" panose="02010609060101010101" pitchFamily="49" charset="-122"/>
                <a:ea typeface="黑体" panose="02010609060101010101" pitchFamily="49" charset="-122"/>
              </a:rPr>
              <a:t>展示交流</a:t>
            </a:r>
            <a:endParaRPr lang="zh-CN" altLang="en-US" sz="2400" b="0" dirty="0">
              <a:solidFill>
                <a:schemeClr val="tx1"/>
              </a:solidFill>
              <a:latin typeface="黑体" panose="02010609060101010101" pitchFamily="49" charset="-122"/>
              <a:ea typeface="黑体" panose="02010609060101010101" pitchFamily="49" charset="-122"/>
            </a:endParaRPr>
          </a:p>
        </p:txBody>
      </p:sp>
      <p:sp>
        <p:nvSpPr>
          <p:cNvPr id="13" name="菱形 12"/>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4" name="直接连接符 13"/>
          <p:cNvCxnSpPr/>
          <p:nvPr userDrawn="1"/>
        </p:nvCxnSpPr>
        <p:spPr>
          <a:xfrm>
            <a:off x="388620" y="648970"/>
            <a:ext cx="1692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55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当堂训练">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13573" y="267691"/>
            <a:ext cx="1624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2800" b="0" dirty="0">
                <a:solidFill>
                  <a:schemeClr val="tx1"/>
                </a:solidFill>
                <a:latin typeface="黑体" panose="02010609060101010101" pitchFamily="49" charset="-122"/>
                <a:ea typeface="黑体" panose="02010609060101010101" pitchFamily="49" charset="-122"/>
              </a:rPr>
              <a:t>当堂训练</a:t>
            </a:r>
          </a:p>
        </p:txBody>
      </p:sp>
      <p:cxnSp>
        <p:nvCxnSpPr>
          <p:cNvPr id="8" name="直接连接符 7"/>
          <p:cNvCxnSpPr/>
          <p:nvPr userDrawn="1"/>
        </p:nvCxnSpPr>
        <p:spPr>
          <a:xfrm>
            <a:off x="647700" y="786767"/>
            <a:ext cx="8496300" cy="635"/>
          </a:xfrm>
          <a:prstGeom prst="line">
            <a:avLst/>
          </a:prstGeom>
          <a:ln w="38100">
            <a:solidFill>
              <a:srgbClr val="E0F1EF"/>
            </a:solidFill>
          </a:ln>
        </p:spPr>
        <p:style>
          <a:lnRef idx="1">
            <a:schemeClr val="accent1"/>
          </a:lnRef>
          <a:fillRef idx="0">
            <a:schemeClr val="accent1"/>
          </a:fillRef>
          <a:effectRef idx="0">
            <a:schemeClr val="accent1"/>
          </a:effectRef>
          <a:fontRef idx="minor">
            <a:schemeClr val="tx1"/>
          </a:fontRef>
        </p:style>
      </p:cxnSp>
      <p:pic>
        <p:nvPicPr>
          <p:cNvPr id="9" name="图片 8" descr="笔"/>
          <p:cNvPicPr>
            <a:picLocks noChangeAspect="1"/>
          </p:cNvPicPr>
          <p:nvPr userDrawn="1"/>
        </p:nvPicPr>
        <p:blipFill>
          <a:blip r:embed="rId2"/>
          <a:stretch>
            <a:fillRect/>
          </a:stretch>
        </p:blipFill>
        <p:spPr>
          <a:xfrm>
            <a:off x="611509" y="195581"/>
            <a:ext cx="490855" cy="6946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课后作业">
    <p:spTree>
      <p:nvGrpSpPr>
        <p:cNvPr id="1" name=""/>
        <p:cNvGrpSpPr/>
        <p:nvPr/>
      </p:nvGrpSpPr>
      <p:grpSpPr>
        <a:xfrm>
          <a:off x="0" y="0"/>
          <a:ext cx="0" cy="0"/>
          <a:chOff x="0" y="0"/>
          <a:chExt cx="0" cy="0"/>
        </a:xfrm>
      </p:grpSpPr>
      <p:pic>
        <p:nvPicPr>
          <p:cNvPr id="8" name="图片 7"/>
          <p:cNvPicPr>
            <a:picLocks noChangeAspect="1"/>
          </p:cNvPicPr>
          <p:nvPr userDrawn="1">
            <p:custDataLst>
              <p:tags r:id="rId1"/>
            </p:custDataLst>
          </p:nvPr>
        </p:nvPicPr>
        <p:blipFill>
          <a:blip r:embed="rId4"/>
          <a:srcRect t="17557" b="14742"/>
          <a:stretch>
            <a:fillRect/>
          </a:stretch>
        </p:blipFill>
        <p:spPr>
          <a:xfrm>
            <a:off x="475060" y="238731"/>
            <a:ext cx="8102204" cy="4750594"/>
          </a:xfrm>
          <a:prstGeom prst="rect">
            <a:avLst/>
          </a:prstGeom>
          <a:noFill/>
          <a:ln w="9525">
            <a:noFill/>
          </a:ln>
        </p:spPr>
      </p:pic>
      <p:pic>
        <p:nvPicPr>
          <p:cNvPr id="9" name="图片 2"/>
          <p:cNvPicPr>
            <a:picLocks noChangeAspect="1"/>
          </p:cNvPicPr>
          <p:nvPr userDrawn="1">
            <p:custDataLst>
              <p:tags r:id="rId2"/>
            </p:custDataLst>
          </p:nvPr>
        </p:nvPicPr>
        <p:blipFill>
          <a:blip r:embed="rId5">
            <a:lum contrast="-12001"/>
          </a:blip>
          <a:srcRect t="40147" b="36667"/>
          <a:stretch>
            <a:fillRect/>
          </a:stretch>
        </p:blipFill>
        <p:spPr>
          <a:xfrm>
            <a:off x="2339581" y="1001115"/>
            <a:ext cx="4373165" cy="748904"/>
          </a:xfrm>
          <a:prstGeom prst="rect">
            <a:avLst/>
          </a:prstGeom>
          <a:noFill/>
          <a:ln w="9525">
            <a:noFill/>
          </a:ln>
        </p:spPr>
      </p:pic>
      <p:sp>
        <p:nvSpPr>
          <p:cNvPr id="10" name="TextBox 9"/>
          <p:cNvSpPr txBox="1"/>
          <p:nvPr userDrawn="1"/>
        </p:nvSpPr>
        <p:spPr>
          <a:xfrm>
            <a:off x="3338029" y="1059583"/>
            <a:ext cx="2376264" cy="523220"/>
          </a:xfrm>
          <a:prstGeom prst="rect">
            <a:avLst/>
          </a:prstGeom>
          <a:noFill/>
        </p:spPr>
        <p:txBody>
          <a:bodyPr wrap="square" lIns="91436" tIns="45718" rIns="91436" bIns="45718" rtlCol="0">
            <a:spAutoFit/>
          </a:bodyPr>
          <a:lstStyle/>
          <a:p>
            <a:pPr algn="ctr"/>
            <a:r>
              <a:rPr lang="zh-CN" altLang="en-US" sz="2800" b="0" dirty="0" smtClean="0">
                <a:latin typeface="黑体" pitchFamily="49" charset="-122"/>
                <a:ea typeface="黑体" pitchFamily="49" charset="-122"/>
              </a:rPr>
              <a:t>课后作业</a:t>
            </a:r>
            <a:endParaRPr lang="zh-CN" altLang="en-US" sz="2800" b="0" dirty="0">
              <a:latin typeface="黑体" pitchFamily="49" charset="-122"/>
              <a:ea typeface="黑体" pitchFamily="49" charset="-122"/>
            </a:endParaRPr>
          </a:p>
        </p:txBody>
      </p:sp>
    </p:spTree>
    <p:extLst>
      <p:ext uri="{BB962C8B-B14F-4D97-AF65-F5344CB8AC3E}">
        <p14:creationId xmlns:p14="http://schemas.microsoft.com/office/powerpoint/2010/main" val="21213124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导入新课">
    <p:spTree>
      <p:nvGrpSpPr>
        <p:cNvPr id="1" name=""/>
        <p:cNvGrpSpPr/>
        <p:nvPr/>
      </p:nvGrpSpPr>
      <p:grpSpPr>
        <a:xfrm>
          <a:off x="0" y="0"/>
          <a:ext cx="0" cy="0"/>
          <a:chOff x="0" y="0"/>
          <a:chExt cx="0" cy="0"/>
        </a:xfrm>
      </p:grpSpPr>
      <p:sp>
        <p:nvSpPr>
          <p:cNvPr id="14" name="文本框 20"/>
          <p:cNvSpPr txBox="1"/>
          <p:nvPr userDrawn="1"/>
        </p:nvSpPr>
        <p:spPr>
          <a:xfrm>
            <a:off x="751493" y="167005"/>
            <a:ext cx="2015768" cy="523220"/>
          </a:xfrm>
          <a:prstGeom prst="rect">
            <a:avLst/>
          </a:prstGeom>
          <a:noFill/>
        </p:spPr>
        <p:txBody>
          <a:bodyPr wrap="square" rtlCol="0">
            <a:spAutoFit/>
          </a:bodyPr>
          <a:lstStyle/>
          <a:p>
            <a:r>
              <a:rPr lang="zh-CN" altLang="en-US" sz="2800" b="0" dirty="0">
                <a:solidFill>
                  <a:schemeClr val="tx1"/>
                </a:solidFill>
                <a:latin typeface="黑体" panose="02010609060101010101" pitchFamily="49" charset="-122"/>
                <a:ea typeface="黑体" panose="02010609060101010101" pitchFamily="49" charset="-122"/>
              </a:rPr>
              <a:t>导入新课</a:t>
            </a:r>
          </a:p>
        </p:txBody>
      </p:sp>
      <p:sp>
        <p:nvSpPr>
          <p:cNvPr id="16" name="菱形 15"/>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7" name="直接连接符 16"/>
          <p:cNvCxnSpPr/>
          <p:nvPr userDrawn="1"/>
        </p:nvCxnSpPr>
        <p:spPr>
          <a:xfrm>
            <a:off x="388620" y="648970"/>
            <a:ext cx="1980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cxnSp>
        <p:nvCxnSpPr>
          <p:cNvPr id="13" name="直接连接符 12"/>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思维导图">
    <p:spTree>
      <p:nvGrpSpPr>
        <p:cNvPr id="1" name=""/>
        <p:cNvGrpSpPr/>
        <p:nvPr/>
      </p:nvGrpSpPr>
      <p:grpSpPr>
        <a:xfrm>
          <a:off x="0" y="0"/>
          <a:ext cx="0" cy="0"/>
          <a:chOff x="0" y="0"/>
          <a:chExt cx="0" cy="0"/>
        </a:xfrm>
      </p:grpSpPr>
      <p:sp>
        <p:nvSpPr>
          <p:cNvPr id="14" name="文本框 20"/>
          <p:cNvSpPr txBox="1"/>
          <p:nvPr userDrawn="1"/>
        </p:nvSpPr>
        <p:spPr>
          <a:xfrm>
            <a:off x="751493" y="167005"/>
            <a:ext cx="2015768" cy="523220"/>
          </a:xfrm>
          <a:prstGeom prst="rect">
            <a:avLst/>
          </a:prstGeom>
          <a:noFill/>
        </p:spPr>
        <p:txBody>
          <a:bodyPr wrap="square" rtlCol="0">
            <a:spAutoFit/>
          </a:bodyPr>
          <a:lstStyle/>
          <a:p>
            <a:r>
              <a:rPr lang="zh-CN" altLang="en-US" sz="2800" b="0" dirty="0">
                <a:solidFill>
                  <a:schemeClr val="tx1"/>
                </a:solidFill>
                <a:latin typeface="黑体" panose="02010609060101010101" pitchFamily="49" charset="-122"/>
                <a:ea typeface="黑体" panose="02010609060101010101" pitchFamily="49" charset="-122"/>
              </a:rPr>
              <a:t>思维导图</a:t>
            </a:r>
          </a:p>
        </p:txBody>
      </p:sp>
      <p:sp>
        <p:nvSpPr>
          <p:cNvPr id="16" name="菱形 15"/>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7" name="直接连接符 16"/>
          <p:cNvCxnSpPr/>
          <p:nvPr userDrawn="1"/>
        </p:nvCxnSpPr>
        <p:spPr>
          <a:xfrm>
            <a:off x="388620" y="648970"/>
            <a:ext cx="1980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课堂总结">
    <p:spTree>
      <p:nvGrpSpPr>
        <p:cNvPr id="1" name=""/>
        <p:cNvGrpSpPr/>
        <p:nvPr/>
      </p:nvGrpSpPr>
      <p:grpSpPr>
        <a:xfrm>
          <a:off x="0" y="0"/>
          <a:ext cx="0" cy="0"/>
          <a:chOff x="0" y="0"/>
          <a:chExt cx="0" cy="0"/>
        </a:xfrm>
      </p:grpSpPr>
      <p:sp>
        <p:nvSpPr>
          <p:cNvPr id="14" name="文本框 20"/>
          <p:cNvSpPr txBox="1"/>
          <p:nvPr userDrawn="1"/>
        </p:nvSpPr>
        <p:spPr>
          <a:xfrm>
            <a:off x="751493" y="167005"/>
            <a:ext cx="2015768" cy="523220"/>
          </a:xfrm>
          <a:prstGeom prst="rect">
            <a:avLst/>
          </a:prstGeom>
          <a:noFill/>
        </p:spPr>
        <p:txBody>
          <a:bodyPr wrap="square" rtlCol="0">
            <a:spAutoFit/>
          </a:bodyPr>
          <a:lstStyle/>
          <a:p>
            <a:r>
              <a:rPr lang="zh-CN" altLang="en-US" sz="2800" b="0" dirty="0">
                <a:solidFill>
                  <a:schemeClr val="tx1"/>
                </a:solidFill>
                <a:latin typeface="黑体" panose="02010609060101010101" pitchFamily="49" charset="-122"/>
                <a:ea typeface="黑体" panose="02010609060101010101" pitchFamily="49" charset="-122"/>
              </a:rPr>
              <a:t>课堂总结</a:t>
            </a:r>
          </a:p>
        </p:txBody>
      </p:sp>
      <p:sp>
        <p:nvSpPr>
          <p:cNvPr id="16" name="菱形 15"/>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7" name="直接连接符 16"/>
          <p:cNvCxnSpPr/>
          <p:nvPr userDrawn="1"/>
        </p:nvCxnSpPr>
        <p:spPr>
          <a:xfrm>
            <a:off x="388620" y="648970"/>
            <a:ext cx="1980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学习目标">
    <p:spTree>
      <p:nvGrpSpPr>
        <p:cNvPr id="1" name=""/>
        <p:cNvGrpSpPr/>
        <p:nvPr/>
      </p:nvGrpSpPr>
      <p:grpSpPr>
        <a:xfrm>
          <a:off x="0" y="0"/>
          <a:ext cx="0" cy="0"/>
          <a:chOff x="0" y="0"/>
          <a:chExt cx="0" cy="0"/>
        </a:xfrm>
      </p:grpSpPr>
      <p:sp>
        <p:nvSpPr>
          <p:cNvPr id="15" name="文本框 20"/>
          <p:cNvSpPr txBox="1"/>
          <p:nvPr userDrawn="1"/>
        </p:nvSpPr>
        <p:spPr>
          <a:xfrm>
            <a:off x="751493" y="167005"/>
            <a:ext cx="2015768" cy="523220"/>
          </a:xfrm>
          <a:prstGeom prst="rect">
            <a:avLst/>
          </a:prstGeom>
          <a:noFill/>
        </p:spPr>
        <p:txBody>
          <a:bodyPr wrap="square" rtlCol="0">
            <a:spAutoFit/>
          </a:bodyPr>
          <a:lstStyle/>
          <a:p>
            <a:r>
              <a:rPr lang="zh-CN" altLang="en-US" sz="2800" b="0" dirty="0">
                <a:solidFill>
                  <a:schemeClr val="tx1"/>
                </a:solidFill>
                <a:latin typeface="黑体" panose="02010609060101010101" pitchFamily="49" charset="-122"/>
                <a:ea typeface="黑体" panose="02010609060101010101" pitchFamily="49" charset="-122"/>
              </a:rPr>
              <a:t>学习目标</a:t>
            </a:r>
          </a:p>
        </p:txBody>
      </p:sp>
      <p:sp>
        <p:nvSpPr>
          <p:cNvPr id="17" name="菱形 16"/>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8" name="直接连接符 17"/>
          <p:cNvCxnSpPr/>
          <p:nvPr userDrawn="1"/>
        </p:nvCxnSpPr>
        <p:spPr>
          <a:xfrm>
            <a:off x="388620" y="648970"/>
            <a:ext cx="1980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项目提出">
    <p:spTree>
      <p:nvGrpSpPr>
        <p:cNvPr id="1" name=""/>
        <p:cNvGrpSpPr/>
        <p:nvPr/>
      </p:nvGrpSpPr>
      <p:grpSpPr>
        <a:xfrm>
          <a:off x="0" y="0"/>
          <a:ext cx="0" cy="0"/>
          <a:chOff x="0" y="0"/>
          <a:chExt cx="0" cy="0"/>
        </a:xfrm>
      </p:grpSpPr>
      <p:sp>
        <p:nvSpPr>
          <p:cNvPr id="11" name="文本框 20"/>
          <p:cNvSpPr txBox="1"/>
          <p:nvPr userDrawn="1"/>
        </p:nvSpPr>
        <p:spPr>
          <a:xfrm>
            <a:off x="751492" y="167005"/>
            <a:ext cx="2452355" cy="523220"/>
          </a:xfrm>
          <a:prstGeom prst="rect">
            <a:avLst/>
          </a:prstGeom>
          <a:noFill/>
        </p:spPr>
        <p:txBody>
          <a:bodyPr wrap="square" rtlCol="0">
            <a:spAutoFit/>
          </a:bodyPr>
          <a:lstStyle/>
          <a:p>
            <a:r>
              <a:rPr lang="zh-CN" altLang="en-US" sz="2800" b="0" dirty="0" smtClean="0">
                <a:solidFill>
                  <a:schemeClr val="tx1"/>
                </a:solidFill>
                <a:latin typeface="黑体" panose="02010609060101010101" pitchFamily="49" charset="-122"/>
                <a:ea typeface="黑体" panose="02010609060101010101" pitchFamily="49" charset="-122"/>
              </a:rPr>
              <a:t>项目提出</a:t>
            </a:r>
            <a:endParaRPr lang="zh-CN" altLang="en-US" sz="2800" b="0" dirty="0">
              <a:solidFill>
                <a:schemeClr val="tx1"/>
              </a:solidFill>
              <a:latin typeface="黑体" panose="02010609060101010101" pitchFamily="49" charset="-122"/>
              <a:ea typeface="黑体" panose="02010609060101010101" pitchFamily="49" charset="-122"/>
            </a:endParaRPr>
          </a:p>
        </p:txBody>
      </p:sp>
      <p:sp>
        <p:nvSpPr>
          <p:cNvPr id="13" name="菱形 12"/>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4" name="直接连接符 13"/>
          <p:cNvCxnSpPr/>
          <p:nvPr userDrawn="1"/>
        </p:nvCxnSpPr>
        <p:spPr>
          <a:xfrm>
            <a:off x="388620" y="648970"/>
            <a:ext cx="1872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870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项目分析">
    <p:spTree>
      <p:nvGrpSpPr>
        <p:cNvPr id="1" name=""/>
        <p:cNvGrpSpPr/>
        <p:nvPr/>
      </p:nvGrpSpPr>
      <p:grpSpPr>
        <a:xfrm>
          <a:off x="0" y="0"/>
          <a:ext cx="0" cy="0"/>
          <a:chOff x="0" y="0"/>
          <a:chExt cx="0" cy="0"/>
        </a:xfrm>
      </p:grpSpPr>
      <p:sp>
        <p:nvSpPr>
          <p:cNvPr id="11" name="文本框 20"/>
          <p:cNvSpPr txBox="1"/>
          <p:nvPr userDrawn="1"/>
        </p:nvSpPr>
        <p:spPr>
          <a:xfrm>
            <a:off x="751492" y="167005"/>
            <a:ext cx="2452355" cy="523220"/>
          </a:xfrm>
          <a:prstGeom prst="rect">
            <a:avLst/>
          </a:prstGeom>
          <a:noFill/>
        </p:spPr>
        <p:txBody>
          <a:bodyPr wrap="square" rtlCol="0">
            <a:spAutoFit/>
          </a:bodyPr>
          <a:lstStyle/>
          <a:p>
            <a:r>
              <a:rPr lang="zh-CN" altLang="en-US" sz="2800" b="0" dirty="0" smtClean="0">
                <a:solidFill>
                  <a:schemeClr val="tx1"/>
                </a:solidFill>
                <a:latin typeface="黑体" panose="02010609060101010101" pitchFamily="49" charset="-122"/>
                <a:ea typeface="黑体" panose="02010609060101010101" pitchFamily="49" charset="-122"/>
              </a:rPr>
              <a:t>项目分析</a:t>
            </a:r>
            <a:endParaRPr lang="zh-CN" altLang="en-US" sz="2800" b="0" dirty="0">
              <a:solidFill>
                <a:schemeClr val="tx1"/>
              </a:solidFill>
              <a:latin typeface="黑体" panose="02010609060101010101" pitchFamily="49" charset="-122"/>
              <a:ea typeface="黑体" panose="02010609060101010101" pitchFamily="49" charset="-122"/>
            </a:endParaRPr>
          </a:p>
        </p:txBody>
      </p:sp>
      <p:sp>
        <p:nvSpPr>
          <p:cNvPr id="13" name="菱形 12"/>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4" name="直接连接符 13"/>
          <p:cNvCxnSpPr/>
          <p:nvPr userDrawn="1"/>
        </p:nvCxnSpPr>
        <p:spPr>
          <a:xfrm>
            <a:off x="388620" y="648970"/>
            <a:ext cx="1872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85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项目实施">
    <p:spTree>
      <p:nvGrpSpPr>
        <p:cNvPr id="1" name=""/>
        <p:cNvGrpSpPr/>
        <p:nvPr/>
      </p:nvGrpSpPr>
      <p:grpSpPr>
        <a:xfrm>
          <a:off x="0" y="0"/>
          <a:ext cx="0" cy="0"/>
          <a:chOff x="0" y="0"/>
          <a:chExt cx="0" cy="0"/>
        </a:xfrm>
      </p:grpSpPr>
      <p:sp>
        <p:nvSpPr>
          <p:cNvPr id="11" name="文本框 20"/>
          <p:cNvSpPr txBox="1"/>
          <p:nvPr userDrawn="1"/>
        </p:nvSpPr>
        <p:spPr>
          <a:xfrm>
            <a:off x="751492" y="167005"/>
            <a:ext cx="2452355" cy="523220"/>
          </a:xfrm>
          <a:prstGeom prst="rect">
            <a:avLst/>
          </a:prstGeom>
          <a:noFill/>
        </p:spPr>
        <p:txBody>
          <a:bodyPr wrap="square" rtlCol="0">
            <a:spAutoFit/>
          </a:bodyPr>
          <a:lstStyle/>
          <a:p>
            <a:r>
              <a:rPr lang="zh-CN" altLang="en-US" sz="2800" b="0" dirty="0" smtClean="0">
                <a:solidFill>
                  <a:schemeClr val="tx1"/>
                </a:solidFill>
                <a:latin typeface="黑体" panose="02010609060101010101" pitchFamily="49" charset="-122"/>
                <a:ea typeface="黑体" panose="02010609060101010101" pitchFamily="49" charset="-122"/>
              </a:rPr>
              <a:t>项目实施</a:t>
            </a:r>
            <a:endParaRPr lang="zh-CN" altLang="en-US" sz="2800" b="0" dirty="0">
              <a:solidFill>
                <a:schemeClr val="tx1"/>
              </a:solidFill>
              <a:latin typeface="黑体" panose="02010609060101010101" pitchFamily="49" charset="-122"/>
              <a:ea typeface="黑体" panose="02010609060101010101" pitchFamily="49" charset="-122"/>
            </a:endParaRPr>
          </a:p>
        </p:txBody>
      </p:sp>
      <p:sp>
        <p:nvSpPr>
          <p:cNvPr id="13" name="菱形 12"/>
          <p:cNvSpPr/>
          <p:nvPr userDrawn="1"/>
        </p:nvSpPr>
        <p:spPr>
          <a:xfrm>
            <a:off x="391160" y="280035"/>
            <a:ext cx="351155" cy="351155"/>
          </a:xfrm>
          <a:prstGeom prst="diamond">
            <a:avLst/>
          </a:prstGeom>
          <a:solidFill>
            <a:srgbClr val="009F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dirty="0">
              <a:ln>
                <a:solidFill>
                  <a:srgbClr val="E6A774"/>
                </a:solidFill>
              </a:ln>
              <a:solidFill>
                <a:srgbClr val="E6A774"/>
              </a:solidFill>
              <a:ea typeface="微软雅黑" panose="020B0503020204020204" pitchFamily="34" charset="-122"/>
            </a:endParaRPr>
          </a:p>
        </p:txBody>
      </p:sp>
      <p:cxnSp>
        <p:nvCxnSpPr>
          <p:cNvPr id="14" name="直接连接符 13"/>
          <p:cNvCxnSpPr/>
          <p:nvPr userDrawn="1"/>
        </p:nvCxnSpPr>
        <p:spPr>
          <a:xfrm>
            <a:off x="388620" y="648970"/>
            <a:ext cx="1872000" cy="0"/>
          </a:xfrm>
          <a:prstGeom prst="line">
            <a:avLst/>
          </a:prstGeom>
          <a:ln w="25400">
            <a:solidFill>
              <a:srgbClr val="009FB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0" y="843280"/>
            <a:ext cx="9144000" cy="0"/>
          </a:xfrm>
          <a:prstGeom prst="line">
            <a:avLst/>
          </a:prstGeom>
          <a:ln w="44450">
            <a:solidFill>
              <a:srgbClr val="E0F1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81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19395" y="195580"/>
            <a:ext cx="1283909" cy="5200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779" r:id="rId7"/>
    <p:sldLayoutId id="2147483776" r:id="rId8"/>
    <p:sldLayoutId id="2147483780" r:id="rId9"/>
    <p:sldLayoutId id="2147483777" r:id="rId10"/>
    <p:sldLayoutId id="2147483778" r:id="rId11"/>
    <p:sldLayoutId id="2147483659" r:id="rId12"/>
    <p:sldLayoutId id="2147483781"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slideLayout" Target="../slideLayouts/slideLayout3.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p:cNvSpPr txBox="1"/>
          <p:nvPr/>
        </p:nvSpPr>
        <p:spPr>
          <a:xfrm>
            <a:off x="1223628" y="1419622"/>
            <a:ext cx="6696744" cy="829945"/>
          </a:xfrm>
          <a:prstGeom prst="rect">
            <a:avLst/>
          </a:prstGeom>
          <a:noFill/>
        </p:spPr>
        <p:txBody>
          <a:bodyPr wrap="square" rtlCol="0">
            <a:spAutoFit/>
          </a:bodyPr>
          <a:lstStyle/>
          <a:p>
            <a:pPr algn="ctr"/>
            <a:r>
              <a:rPr lang="zh-CN" altLang="en-US" sz="4800" dirty="0">
                <a:latin typeface="隶书" panose="02010509060101010101" pitchFamily="49" charset="-122"/>
                <a:ea typeface="隶书" panose="02010509060101010101" pitchFamily="49" charset="-122"/>
              </a:rPr>
              <a:t>第三章 物态变化</a:t>
            </a:r>
          </a:p>
        </p:txBody>
      </p:sp>
      <p:sp>
        <p:nvSpPr>
          <p:cNvPr id="6" name="矩形 5"/>
          <p:cNvSpPr/>
          <p:nvPr/>
        </p:nvSpPr>
        <p:spPr>
          <a:xfrm>
            <a:off x="899592" y="2594470"/>
            <a:ext cx="7200292" cy="1656415"/>
          </a:xfrm>
          <a:prstGeom prst="rect">
            <a:avLst/>
          </a:prstGeom>
        </p:spPr>
        <p:txBody>
          <a:bodyPr wrap="square">
            <a:spAutoFit/>
          </a:bodyPr>
          <a:lstStyle/>
          <a:p>
            <a:pPr lvl="0" algn="ctr">
              <a:lnSpc>
                <a:spcPct val="150000"/>
              </a:lnSpc>
            </a:pPr>
            <a:r>
              <a:rPr lang="zh-CN" altLang="en-US" sz="3600" b="1" dirty="0">
                <a:solidFill>
                  <a:srgbClr val="0070C0"/>
                </a:solidFill>
                <a:latin typeface="微软雅黑" panose="020B0503020204020204" pitchFamily="34" charset="-122"/>
                <a:ea typeface="微软雅黑" panose="020B0503020204020204" pitchFamily="34" charset="-122"/>
              </a:rPr>
              <a:t>第</a:t>
            </a:r>
            <a:r>
              <a:rPr lang="en-US" altLang="zh-CN" sz="3600" b="1" dirty="0">
                <a:solidFill>
                  <a:srgbClr val="0070C0"/>
                </a:solidFill>
                <a:latin typeface="微软雅黑" panose="020B0503020204020204" pitchFamily="34" charset="-122"/>
                <a:ea typeface="微软雅黑" panose="020B0503020204020204" pitchFamily="34" charset="-122"/>
              </a:rPr>
              <a:t>5</a:t>
            </a:r>
            <a:r>
              <a:rPr lang="zh-CN" altLang="en-US" sz="3600" b="1" dirty="0">
                <a:solidFill>
                  <a:srgbClr val="0070C0"/>
                </a:solidFill>
                <a:latin typeface="微软雅黑" panose="020B0503020204020204" pitchFamily="34" charset="-122"/>
                <a:ea typeface="微软雅黑" panose="020B0503020204020204" pitchFamily="34" charset="-122"/>
              </a:rPr>
              <a:t>节：跨学科实践：探究厨房中的物态变化问题</a:t>
            </a:r>
            <a:endParaRPr sz="36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899592" y="1203598"/>
            <a:ext cx="7920880" cy="3323987"/>
          </a:xfrm>
          <a:prstGeom prst="rect">
            <a:avLst/>
          </a:prstGeom>
          <a:noFill/>
        </p:spPr>
        <p:txBody>
          <a:bodyPr wrap="square">
            <a:spAutoFit/>
          </a:bodyPr>
          <a:lstStyle/>
          <a:p>
            <a:pPr>
              <a:lnSpc>
                <a:spcPct val="150000"/>
              </a:lnSpc>
            </a:pPr>
            <a:r>
              <a:rPr lang="en-US" altLang="zh-CN" sz="2800" dirty="0">
                <a:latin typeface="Times New Roman" pitchFamily="18" charset="0"/>
                <a:cs typeface="Times New Roman" pitchFamily="18" charset="0"/>
              </a:rPr>
              <a:t>1.</a:t>
            </a:r>
            <a:r>
              <a:rPr lang="zh-CN" altLang="en-US" sz="2800" dirty="0">
                <a:latin typeface="Times New Roman" pitchFamily="18" charset="0"/>
                <a:cs typeface="Times New Roman" pitchFamily="18" charset="0"/>
              </a:rPr>
              <a:t>观察厨房中的物态变化，描述这些物态变化发生的条件、过程与结果。分析物态变化的有关规律或相关参数对烹饪的影响。例如，由于食用油和水的沸点差异就会形成炸、煮和蒸等不同的烹饪方式。</a:t>
            </a:r>
            <a:endParaRPr lang="en-US" altLang="zh-CN" sz="28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899592" y="965214"/>
            <a:ext cx="7560840" cy="966996"/>
          </a:xfrm>
          <a:prstGeom prst="rect">
            <a:avLst/>
          </a:prstGeom>
          <a:noFill/>
        </p:spPr>
        <p:txBody>
          <a:bodyPr wrap="square">
            <a:spAutoFit/>
          </a:bodyPr>
          <a:lstStyle/>
          <a:p>
            <a:pPr>
              <a:lnSpc>
                <a:spcPct val="125000"/>
              </a:lnSpc>
            </a:pPr>
            <a:r>
              <a:rPr lang="zh-CN" altLang="en-US" sz="2400" dirty="0"/>
              <a:t>下面的表格中记录了一些在厨房中观察到的现象和相应的物态变化，请把你的观察结果补充在表格中。</a:t>
            </a:r>
          </a:p>
        </p:txBody>
      </p:sp>
      <p:graphicFrame>
        <p:nvGraphicFramePr>
          <p:cNvPr id="3" name="表格 2"/>
          <p:cNvGraphicFramePr/>
          <p:nvPr>
            <p:extLst>
              <p:ext uri="{D42A27DB-BD31-4B8C-83A1-F6EECF244321}">
                <p14:modId xmlns:p14="http://schemas.microsoft.com/office/powerpoint/2010/main" val="3628606389"/>
              </p:ext>
            </p:extLst>
          </p:nvPr>
        </p:nvGraphicFramePr>
        <p:xfrm>
          <a:off x="998664" y="1995686"/>
          <a:ext cx="7218680" cy="2926080"/>
        </p:xfrm>
        <a:graphic>
          <a:graphicData uri="http://schemas.openxmlformats.org/drawingml/2006/table">
            <a:tbl>
              <a:tblPr firstRow="1" bandRow="1">
                <a:tableStyleId>{5940675A-B579-460E-94D1-54222C63F5DA}</a:tableStyleId>
              </a:tblPr>
              <a:tblGrid>
                <a:gridCol w="3007995"/>
                <a:gridCol w="4210685"/>
              </a:tblGrid>
              <a:tr h="0">
                <a:tc>
                  <a:txBody>
                    <a:bodyPr/>
                    <a:lstStyle/>
                    <a:p>
                      <a:pPr indent="0" algn="ctr">
                        <a:lnSpc>
                          <a:spcPct val="150000"/>
                        </a:lnSpc>
                        <a:buNone/>
                      </a:pPr>
                      <a:r>
                        <a:rPr lang="en-US" sz="1600" b="1" dirty="0" err="1">
                          <a:solidFill>
                            <a:srgbClr val="000000"/>
                          </a:solidFill>
                          <a:latin typeface="宋体" panose="02010600030101010101" pitchFamily="2" charset="-122"/>
                          <a:ea typeface="宋体" panose="02010600030101010101" pitchFamily="2" charset="-122"/>
                          <a:cs typeface="宋体" panose="02010600030101010101" pitchFamily="2" charset="-122"/>
                        </a:rPr>
                        <a:t>厨房中现象</a:t>
                      </a:r>
                      <a:endParaRPr lang="en-US" altLang="en-US" sz="1600" b="1"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ACCFF3"/>
                    </a:solidFill>
                  </a:tcPr>
                </a:tc>
                <a:tc>
                  <a:txBody>
                    <a:bodyPr/>
                    <a:lstStyle/>
                    <a:p>
                      <a:pPr indent="0" algn="ctr">
                        <a:lnSpc>
                          <a:spcPct val="150000"/>
                        </a:lnSpc>
                        <a:buNone/>
                      </a:pPr>
                      <a:r>
                        <a:rPr lang="en-US" sz="1600" b="1">
                          <a:solidFill>
                            <a:srgbClr val="000000"/>
                          </a:solidFill>
                          <a:latin typeface="宋体" panose="02010600030101010101" pitchFamily="2" charset="-122"/>
                          <a:ea typeface="宋体" panose="02010600030101010101" pitchFamily="2" charset="-122"/>
                          <a:cs typeface="宋体" panose="02010600030101010101" pitchFamily="2" charset="-122"/>
                        </a:rPr>
                        <a:t>涉及的物态变化</a:t>
                      </a:r>
                      <a:endParaRPr lang="en-US" altLang="en-US" sz="16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ACCFF3"/>
                    </a:solidFill>
                  </a:tcPr>
                </a:tc>
              </a:tr>
              <a:tr h="0">
                <a:tc>
                  <a:txBody>
                    <a:bodyPr/>
                    <a:lstStyle/>
                    <a:p>
                      <a:pPr indent="0">
                        <a:lnSpc>
                          <a:spcPct val="150000"/>
                        </a:lnSpc>
                        <a:buNone/>
                      </a:pPr>
                      <a:r>
                        <a:rPr lang="en-US" sz="1600" b="0" dirty="0" err="1">
                          <a:solidFill>
                            <a:srgbClr val="000000"/>
                          </a:solidFill>
                          <a:latin typeface="宋体" panose="02010600030101010101" pitchFamily="2" charset="-122"/>
                          <a:ea typeface="宋体" panose="02010600030101010101" pitchFamily="2" charset="-122"/>
                          <a:cs typeface="宋体" panose="02010600030101010101" pitchFamily="2" charset="-122"/>
                        </a:rPr>
                        <a:t>为了煮熟饺子，需要持续烧水一段时间</a:t>
                      </a:r>
                      <a:endParaRPr lang="en-US" altLang="en-US" sz="16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在烧水的过程中，需要不断加热，水沸腾后温度稳定在100℃，一些水会从液态变为气态的水蒸气</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nSpc>
                          <a:spcPct val="150000"/>
                        </a:lnSpc>
                        <a:buNone/>
                      </a:pPr>
                      <a:r>
                        <a:rPr lang="en-US" sz="1600" b="0" dirty="0" err="1">
                          <a:solidFill>
                            <a:srgbClr val="000000"/>
                          </a:solidFill>
                          <a:latin typeface="宋体" panose="02010600030101010101" pitchFamily="2" charset="-122"/>
                          <a:ea typeface="宋体" panose="02010600030101010101" pitchFamily="2" charset="-122"/>
                          <a:cs typeface="宋体" panose="02010600030101010101" pitchFamily="2" charset="-122"/>
                        </a:rPr>
                        <a:t>水沸腾后打开锅盖，会出现大量“白雾</a:t>
                      </a:r>
                      <a:r>
                        <a:rPr lang="en-US" sz="1600" b="0" dirty="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6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水蒸气接触周围的冷空气或低温物品，会液化成小水滴</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nSpc>
                          <a:spcPct val="15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lnSpc>
                          <a:spcPct val="150000"/>
                        </a:lnSpc>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nSpc>
                          <a:spcPct val="150000"/>
                        </a:lnSpc>
                        <a:buNone/>
                      </a:pPr>
                      <a:endParaRPr lang="en-US" altLang="en-US" sz="1600" b="0"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71600" y="1130376"/>
            <a:ext cx="7701984" cy="1938992"/>
          </a:xfrm>
          <a:prstGeom prst="rect">
            <a:avLst/>
          </a:prstGeom>
          <a:noFill/>
        </p:spPr>
        <p:txBody>
          <a:bodyPr wrap="square">
            <a:spAutoFit/>
          </a:bodyPr>
          <a:lstStyle/>
          <a:p>
            <a:pPr>
              <a:lnSpc>
                <a:spcPct val="125000"/>
              </a:lnSpc>
            </a:pPr>
            <a:r>
              <a:rPr lang="en-US" altLang="zh-CN" sz="2400" dirty="0">
                <a:latin typeface="Times New Roman" pitchFamily="18" charset="0"/>
                <a:cs typeface="Times New Roman" pitchFamily="18" charset="0"/>
              </a:rPr>
              <a:t>2.</a:t>
            </a:r>
            <a:r>
              <a:rPr lang="zh-CN" altLang="en-US" sz="2400" dirty="0">
                <a:latin typeface="Times New Roman" pitchFamily="18" charset="0"/>
                <a:cs typeface="Times New Roman" pitchFamily="18" charset="0"/>
              </a:rPr>
              <a:t>从物理学的视角找出这些现象对烹饪过程的影响，对烹饪中可能存在的问题提出具体的改进建议。进一步说明这些建议是怎样优化烹饪过程或解决安全隐患的，并解释这些建议的科学依据。</a:t>
            </a:r>
          </a:p>
        </p:txBody>
      </p:sp>
      <p:sp>
        <p:nvSpPr>
          <p:cNvPr id="5" name="文本框 4"/>
          <p:cNvSpPr txBox="1"/>
          <p:nvPr/>
        </p:nvSpPr>
        <p:spPr>
          <a:xfrm>
            <a:off x="1053832" y="3291830"/>
            <a:ext cx="7537519" cy="1015663"/>
          </a:xfrm>
          <a:prstGeom prst="rect">
            <a:avLst/>
          </a:prstGeom>
          <a:noFill/>
        </p:spPr>
        <p:txBody>
          <a:bodyPr wrap="square">
            <a:spAutoFit/>
          </a:bodyPr>
          <a:lstStyle/>
          <a:p>
            <a:pPr>
              <a:lnSpc>
                <a:spcPct val="125000"/>
              </a:lnSpc>
            </a:pPr>
            <a:r>
              <a:rPr lang="zh-CN" altLang="en-US" sz="2400" dirty="0"/>
              <a:t>还可以撰写一篇观察报告，从物理学的视角分析物态变化规律在烹饪过程中所起的作用，总结认识体会。</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71600" y="1131590"/>
            <a:ext cx="7733030" cy="3323987"/>
          </a:xfrm>
          <a:prstGeom prst="rect">
            <a:avLst/>
          </a:prstGeom>
          <a:noFill/>
        </p:spPr>
        <p:txBody>
          <a:bodyPr wrap="square">
            <a:spAutoFit/>
          </a:bodyPr>
          <a:lstStyle/>
          <a:p>
            <a:pPr>
              <a:lnSpc>
                <a:spcPct val="125000"/>
              </a:lnSpc>
            </a:pPr>
            <a:r>
              <a:rPr lang="en-US" altLang="zh-CN" sz="2800" dirty="0">
                <a:latin typeface="Times New Roman" pitchFamily="18" charset="0"/>
                <a:cs typeface="Times New Roman" pitchFamily="18" charset="0"/>
              </a:rPr>
              <a:t>3.</a:t>
            </a:r>
            <a:r>
              <a:rPr lang="zh-CN" altLang="en-US" sz="2800" dirty="0">
                <a:latin typeface="Times New Roman" pitchFamily="18" charset="0"/>
                <a:cs typeface="Times New Roman" pitchFamily="18" charset="0"/>
              </a:rPr>
              <a:t>选择一个改进建议，在家人的帮助下，在厨房中进行实际操作，检验效果。操作时要记录实施过程中的观察结果和有关数据包括必要的调整措施和遇到的问题。</a:t>
            </a:r>
            <a:endParaRPr lang="en-US" altLang="zh-CN" sz="2800" dirty="0">
              <a:latin typeface="Times New Roman" pitchFamily="18" charset="0"/>
              <a:cs typeface="Times New Roman" pitchFamily="18" charset="0"/>
            </a:endParaRPr>
          </a:p>
          <a:p>
            <a:pPr indent="457200">
              <a:lnSpc>
                <a:spcPct val="125000"/>
              </a:lnSpc>
            </a:pPr>
            <a:r>
              <a:rPr lang="zh-CN" altLang="en-US" sz="2800" dirty="0">
                <a:latin typeface="Times New Roman" pitchFamily="18" charset="0"/>
                <a:cs typeface="Times New Roman" pitchFamily="18" charset="0"/>
              </a:rPr>
              <a:t>分析实施改进建议后的结果，并</a:t>
            </a:r>
            <a:r>
              <a:rPr lang="zh-CN" altLang="en-US" sz="2800" dirty="0" smtClean="0">
                <a:latin typeface="Times New Roman" pitchFamily="18" charset="0"/>
                <a:cs typeface="Times New Roman" pitchFamily="18" charset="0"/>
              </a:rPr>
              <a:t>与</a:t>
            </a:r>
            <a:r>
              <a:rPr lang="zh-CN" altLang="en-US" sz="2800" dirty="0"/>
              <a:t>改进前的</a:t>
            </a:r>
            <a:r>
              <a:rPr lang="zh-CN" altLang="en-US" sz="2800" dirty="0" smtClean="0"/>
              <a:t>情况</a:t>
            </a:r>
            <a:r>
              <a:rPr lang="zh-CN" altLang="en-US" sz="2800" dirty="0" smtClean="0">
                <a:latin typeface="Times New Roman" pitchFamily="18" charset="0"/>
                <a:cs typeface="Times New Roman" pitchFamily="18" charset="0"/>
              </a:rPr>
              <a:t>进行</a:t>
            </a:r>
            <a:r>
              <a:rPr lang="zh-CN" altLang="en-US" sz="2800" dirty="0">
                <a:latin typeface="Times New Roman" pitchFamily="18" charset="0"/>
                <a:cs typeface="Times New Roman" pitchFamily="18" charset="0"/>
              </a:rPr>
              <a:t>比较，看看改进建议是否有效。</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99592" y="1050061"/>
            <a:ext cx="5688632" cy="3323987"/>
          </a:xfrm>
          <a:prstGeom prst="rect">
            <a:avLst/>
          </a:prstGeom>
          <a:noFill/>
        </p:spPr>
        <p:txBody>
          <a:bodyPr wrap="square">
            <a:spAutoFit/>
          </a:bodyPr>
          <a:lstStyle/>
          <a:p>
            <a:pPr>
              <a:lnSpc>
                <a:spcPct val="150000"/>
              </a:lnSpc>
            </a:pPr>
            <a:r>
              <a:rPr lang="zh-CN" altLang="en-US" sz="2800" b="1" dirty="0">
                <a:solidFill>
                  <a:srgbClr val="FF0000"/>
                </a:solidFill>
              </a:rPr>
              <a:t>注意</a:t>
            </a:r>
            <a:r>
              <a:rPr lang="zh-CN" altLang="en-US" sz="2800" b="1" dirty="0" smtClean="0">
                <a:solidFill>
                  <a:srgbClr val="FF0000"/>
                </a:solidFill>
              </a:rPr>
              <a:t>：</a:t>
            </a:r>
            <a:endParaRPr lang="en-US" altLang="zh-CN" sz="2800" b="1" dirty="0">
              <a:solidFill>
                <a:srgbClr val="FF0000"/>
              </a:solidFill>
            </a:endParaRPr>
          </a:p>
          <a:p>
            <a:pPr>
              <a:lnSpc>
                <a:spcPct val="150000"/>
              </a:lnSpc>
            </a:pPr>
            <a:r>
              <a:rPr lang="zh-CN" altLang="en-US" sz="2800" dirty="0"/>
              <a:t>在家中实验前</a:t>
            </a:r>
            <a:r>
              <a:rPr lang="en-US" altLang="zh-CN" sz="2800" dirty="0"/>
              <a:t>,</a:t>
            </a:r>
            <a:r>
              <a:rPr lang="zh-CN" altLang="en-US" sz="2800" dirty="0"/>
              <a:t>请确保你处于安全的操作环境中，并能正确使用各种厨具，家中还应有成年人在场，操作时须注意避免烫伤</a:t>
            </a:r>
            <a:r>
              <a:rPr lang="en-US" altLang="zh-CN" sz="2800" dirty="0"/>
              <a:t>!</a:t>
            </a:r>
            <a:endParaRPr lang="zh-CN" altLang="en-US" sz="2800" dirty="0"/>
          </a:p>
        </p:txBody>
      </p:sp>
      <p:pic>
        <p:nvPicPr>
          <p:cNvPr id="4098" name="Picture 2" descr="注意安全标志 的图像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830308"/>
            <a:ext cx="2324100" cy="2409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71600" y="1635646"/>
            <a:ext cx="7704856" cy="523220"/>
          </a:xfrm>
          <a:prstGeom prst="rect">
            <a:avLst/>
          </a:prstGeom>
          <a:noFill/>
        </p:spPr>
        <p:txBody>
          <a:bodyPr wrap="square" rtlCol="0">
            <a:spAutoFit/>
          </a:bodyPr>
          <a:lstStyle/>
          <a:p>
            <a:r>
              <a:rPr lang="zh-CN" altLang="en-US" sz="2800" dirty="0"/>
              <a:t>时间：安排在周末，在家实施，并完成汇报内容。</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03648" y="1059582"/>
            <a:ext cx="6840760" cy="3323987"/>
          </a:xfrm>
          <a:prstGeom prst="rect">
            <a:avLst/>
          </a:prstGeom>
          <a:noFill/>
        </p:spPr>
        <p:txBody>
          <a:bodyPr wrap="square">
            <a:spAutoFit/>
          </a:bodyPr>
          <a:lstStyle/>
          <a:p>
            <a:pPr indent="457200">
              <a:lnSpc>
                <a:spcPct val="150000"/>
              </a:lnSpc>
            </a:pPr>
            <a:r>
              <a:rPr lang="zh-CN" altLang="en-US" sz="2800" dirty="0"/>
              <a:t>整理汇总自己的发现、所学到的知识以及提出的改进建议，用幻灯片、海报或视频记录等形式汇报。</a:t>
            </a:r>
            <a:endParaRPr lang="en-US" altLang="zh-CN" sz="2800" dirty="0"/>
          </a:p>
          <a:p>
            <a:pPr indent="457200">
              <a:lnSpc>
                <a:spcPct val="150000"/>
              </a:lnSpc>
            </a:pPr>
            <a:r>
              <a:rPr lang="zh-CN" altLang="en-US" sz="2800" dirty="0"/>
              <a:t>也可以通过辩论、角色扮演、烹饪比赛等形式进行交流，并互相评价，共同提高。</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B_5_BD.1_1#e6f9d126c?vcp=1&amp;vopoq=1&amp;pid=ce2398838&amp;color=0,0,0&amp;tib=255,255,255&amp;vtp=1"/>
          <p:cNvPicPr>
            <a:picLocks noChangeAspect="1"/>
          </p:cNvPicPr>
          <p:nvPr/>
        </p:nvPicPr>
        <p:blipFill>
          <a:blip r:embed="rId2">
            <a:clrChange>
              <a:clrFrom>
                <a:srgbClr val="FFFFFF"/>
              </a:clrFrom>
              <a:clrTo>
                <a:srgbClr val="FFFFFF">
                  <a:alpha val="0"/>
                </a:srgbClr>
              </a:clrTo>
            </a:clrChange>
          </a:blip>
          <a:stretch>
            <a:fillRect/>
          </a:stretch>
        </p:blipFill>
        <p:spPr>
          <a:xfrm>
            <a:off x="3635896" y="915566"/>
            <a:ext cx="2085964" cy="647368"/>
          </a:xfrm>
          <a:prstGeom prst="rect">
            <a:avLst/>
          </a:prstGeom>
          <a:noFill/>
          <a:extLst>
            <a:ext uri="{909E8E84-426E-40DD-AFC4-6F175D3DCCD1}">
              <a14:hiddenFill xmlns:a14="http://schemas.microsoft.com/office/drawing/2010/main">
                <a:solidFill>
                  <a:schemeClr val="accent1">
                    <a:alpha val="0"/>
                  </a:schemeClr>
                </a:solidFill>
              </a14:hiddenFill>
            </a:ext>
          </a:extLst>
        </p:spPr>
      </p:pic>
      <p:graphicFrame>
        <p:nvGraphicFramePr>
          <p:cNvPr id="6" name="QB_5_BD.1_2#e6f9d126c?colgroup=5,14,10&amp;vcp=1&amp;vopoq=1&amp;pid=ce2398838&amp;color=0,0,0&amp;vtp=1&amp;bbb=1&amp;hb=1"/>
          <p:cNvGraphicFramePr>
            <a:graphicFrameLocks noGrp="1"/>
          </p:cNvGraphicFramePr>
          <p:nvPr>
            <p:extLst>
              <p:ext uri="{D42A27DB-BD31-4B8C-83A1-F6EECF244321}">
                <p14:modId xmlns:p14="http://schemas.microsoft.com/office/powerpoint/2010/main" val="191102015"/>
              </p:ext>
            </p:extLst>
          </p:nvPr>
        </p:nvGraphicFramePr>
        <p:xfrm>
          <a:off x="323528" y="1632292"/>
          <a:ext cx="8524494" cy="2909570"/>
        </p:xfrm>
        <a:graphic>
          <a:graphicData uri="http://schemas.openxmlformats.org/drawingml/2006/table">
            <a:tbl>
              <a:tblPr/>
              <a:tblGrid>
                <a:gridCol w="1611630"/>
                <a:gridCol w="4073652"/>
                <a:gridCol w="2839212"/>
              </a:tblGrid>
              <a:tr h="546100">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363470">
                <a:tc>
                  <a:txBody>
                    <a:bodyPr/>
                    <a:lstStyle/>
                    <a:p>
                      <a:pPr marL="0" indent="0" algn="l" latinLnBrk="1" hangingPunct="0">
                        <a:lnSpc>
                          <a:spcPct val="100000"/>
                        </a:lnSpc>
                      </a:pPr>
                      <a:r>
                        <a:rPr lang="en-US" altLang="zh-CN" sz="2100" b="1" i="0" dirty="0">
                          <a:solidFill>
                            <a:srgbClr val="00B050"/>
                          </a:solidFill>
                          <a:latin typeface="Times New Roman" panose="02020603050405020304" pitchFamily="18" charset="0"/>
                          <a:ea typeface="方正中等线简体" panose="03000509000000000000" pitchFamily="34" charset="-122"/>
                          <a:cs typeface="Times New Roman" panose="02020603050405020304" pitchFamily="34" charset="-120"/>
                        </a:rPr>
                        <a:t>1.解冻</a:t>
                      </a:r>
                      <a:endParaRPr lang="en-US" altLang="zh-CN" sz="900" dirty="0">
                        <a:solidFill>
                          <a:srgbClr val="00B050"/>
                        </a:solidFill>
                      </a:endParaRPr>
                    </a:p>
                    <a:p>
                      <a:pPr marL="0" indent="0" algn="ctr"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将冰箱冷冻</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ctr"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室内的带鱼</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ctr"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提前一晚拿</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ctr"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出来放在自</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lvl="0" indent="0" algn="ctr"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来水中解冻</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ctr" latinLnBrk="1" hangingPunct="0">
                        <a:lnSpc>
                          <a:spcPts val="9900"/>
                        </a:lnSpc>
                      </a:pPr>
                      <a:r>
                        <a:rPr lang="en-US" altLang="zh-CN" sz="4100" b="0" i="0" kern="0" spc="-99900" dirty="0">
                          <a:solidFill>
                            <a:srgbClr val="FFFFFF"/>
                          </a:solidFill>
                          <a:latin typeface="Times New Roman" panose="02020603050405020304" pitchFamily="18" charset="0"/>
                          <a:ea typeface="方正中等线简体" panose="03000509000000000000" pitchFamily="34" charset="-122"/>
                          <a:cs typeface="Times New Roman" panose="02020603050405020304" pitchFamily="34" charset="-120"/>
                        </a:rPr>
                        <a:t>_</a:t>
                      </a:r>
                      <a:r>
                        <a:rPr lang="en-US" altLang="zh-CN" sz="700" b="0" i="0" kern="0" spc="0" dirty="0">
                          <a:solidFill>
                            <a:srgbClr val="FFFFFF"/>
                          </a:solidFill>
                          <a:latin typeface="宋体" panose="02010600030101010101" pitchFamily="2" charset="-122"/>
                          <a:ea typeface="方正中等线简体" panose="03000509000000000000" pitchFamily="34" charset="-122"/>
                          <a:cs typeface="Times New Roman" panose="02020603050405020304" pitchFamily="34" charset="-120"/>
                        </a:rPr>
                        <a:t>__________________________________________</a:t>
                      </a:r>
                    </a:p>
                    <a:p>
                      <a:pPr marL="0" indent="0" algn="ctr"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冷冻的带鱼中的冰</a:t>
                      </a: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①</a:t>
                      </a:r>
                      <a:r>
                        <a:rPr lang="en-US" altLang="zh-CN" sz="2100" i="0" dirty="0">
                          <a:solidFill>
                            <a:srgbClr val="000000"/>
                          </a:solidFill>
                          <a:latin typeface="宋体" panose="02010600030101010101" pitchFamily="2" charset="-122"/>
                          <a:ea typeface="宋体" panose="02010600030101010101" pitchFamily="2" charset="-122"/>
                          <a:cs typeface="宋体" panose="02010600030101010101" pitchFamily="34" charset="-120"/>
                        </a:rPr>
                        <a:t>______</a:t>
                      </a:r>
                    </a:p>
                    <a:p>
                      <a:pPr marL="0" lvl="0" indent="0" algn="ctr" latinLnBrk="1" hangingPunct="0">
                        <a:lnSpc>
                          <a:spcPct val="100000"/>
                        </a:lnSpc>
                      </a:pP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填物态变化名称）成水</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100" b="1"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建议：</a:t>
                      </a: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用盐水解冻</a:t>
                      </a:r>
                      <a:endParaRPr lang="en-US" altLang="zh-CN" sz="900" dirty="0"/>
                    </a:p>
                    <a:p>
                      <a:pPr marL="0" indent="0" algn="ctr" latinLnBrk="1" hangingPunct="0">
                        <a:lnSpc>
                          <a:spcPct val="100000"/>
                        </a:lnSpc>
                      </a:pPr>
                      <a:r>
                        <a:rPr lang="en-US" altLang="zh-CN" sz="2100" b="1"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原理：</a:t>
                      </a: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将冷冻的带鱼放</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ctr"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入盐水中可以</a:t>
                      </a: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②</a:t>
                      </a:r>
                      <a:r>
                        <a:rPr lang="en-US" altLang="zh-CN" sz="2100" i="0" dirty="0">
                          <a:solidFill>
                            <a:srgbClr val="000000"/>
                          </a:solidFill>
                          <a:latin typeface="宋体" panose="02010600030101010101" pitchFamily="2" charset="-122"/>
                          <a:ea typeface="宋体" panose="02010600030101010101" pitchFamily="2" charset="-122"/>
                          <a:cs typeface="宋体" panose="02010600030101010101" pitchFamily="34" charset="-120"/>
                        </a:rPr>
                        <a:t>______</a:t>
                      </a:r>
                    </a:p>
                    <a:p>
                      <a:pPr marL="0" indent="0" algn="ctr" latinLnBrk="1" hangingPunct="0">
                        <a:lnSpc>
                          <a:spcPct val="100000"/>
                        </a:lnSpc>
                      </a:pP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填“升高”或“降低</a:t>
                      </a: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p>
                    <a:p>
                      <a:pPr marL="0" indent="0" algn="ctr"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熔点，使带鱼中的冰提</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lvl="0" indent="0" algn="ctr"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前熔化，缩短解冻时间</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5" name="QB_5_BD.1_3#e6f9d126c.table_image?tii=1&amp;vcp=1&amp;vopoq=1&amp;pid=ce2398838&amp;color=0,0,0&amp;tib=255,255,255&amp;vtp=1"/>
          <p:cNvPicPr>
            <a:picLocks noChangeAspect="1"/>
          </p:cNvPicPr>
          <p:nvPr/>
        </p:nvPicPr>
        <p:blipFill>
          <a:blip r:embed="rId3">
            <a:clrChange>
              <a:clrFrom>
                <a:srgbClr val="FFFFFF"/>
              </a:clrFrom>
              <a:clrTo>
                <a:srgbClr val="FFFFFF">
                  <a:alpha val="0"/>
                </a:srgbClr>
              </a:clrTo>
            </a:clrChange>
          </a:blip>
          <a:stretch>
            <a:fillRect/>
          </a:stretch>
        </p:blipFill>
        <p:spPr>
          <a:xfrm>
            <a:off x="3094160" y="2596167"/>
            <a:ext cx="1755648" cy="939546"/>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7" name="QB_5_AN.2_1#e6f9d126c.blank?vcp=1&amp;vopoq=1&amp;pid=ce2398838&amp;color=0,0,0&amp;vpa=1&amp;vtp=1&amp;bbb=1"/>
          <p:cNvSpPr/>
          <p:nvPr/>
        </p:nvSpPr>
        <p:spPr>
          <a:xfrm>
            <a:off x="4835904" y="3612390"/>
            <a:ext cx="727472" cy="368951"/>
          </a:xfrm>
          <a:prstGeom prst="rect">
            <a:avLst/>
          </a:prstGeom>
          <a:noFill/>
        </p:spPr>
        <p:txBody>
          <a:bodyPr wrap="none" lIns="0" tIns="0" rIns="0" bIns="0" rtlCol="0" anchor="t"/>
          <a:lstStyle/>
          <a:p>
            <a:pPr algn="ctr" latinLnBrk="1">
              <a:lnSpc>
                <a:spcPts val="3150"/>
              </a:lnSpc>
            </a:pPr>
            <a:r>
              <a:rPr lang="en-US" altLang="zh-CN" sz="2100" b="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熔化</a:t>
            </a:r>
            <a:endParaRPr lang="en-US" altLang="zh-CN" sz="2100"/>
          </a:p>
        </p:txBody>
      </p:sp>
      <p:sp>
        <p:nvSpPr>
          <p:cNvPr id="8" name="QB_5_AN.3_1#e6f9d126c.blank?vcp=1&amp;vopoq=1&amp;pid=ce2398838&amp;color=0,0,0&amp;vpa=2&amp;vtp=1&amp;bbb=1"/>
          <p:cNvSpPr/>
          <p:nvPr/>
        </p:nvSpPr>
        <p:spPr>
          <a:xfrm>
            <a:off x="8018508" y="2946592"/>
            <a:ext cx="727472" cy="368951"/>
          </a:xfrm>
          <a:prstGeom prst="rect">
            <a:avLst/>
          </a:prstGeom>
          <a:noFill/>
        </p:spPr>
        <p:txBody>
          <a:bodyPr wrap="none" lIns="0" tIns="0" rIns="0" bIns="0" rtlCol="0" anchor="t"/>
          <a:lstStyle/>
          <a:p>
            <a:pPr algn="ctr" latinLnBrk="1">
              <a:lnSpc>
                <a:spcPts val="3150"/>
              </a:lnSpc>
            </a:pPr>
            <a:r>
              <a:rPr lang="en-US" altLang="zh-CN" sz="2100" b="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降低</a:t>
            </a:r>
            <a:endParaRPr lang="en-US" altLang="zh-CN" sz="21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B_5_BD.4_1#e6f9d126c?colgroup=5,14,9&amp;vcp=1&amp;vopoq=1&amp;pid=ce2398838&amp;color=0,0,0&amp;vtp=1&amp;bt=1&amp;bbb=1&amp;hb=1"/>
          <p:cNvGraphicFramePr>
            <a:graphicFrameLocks noGrp="1"/>
          </p:cNvGraphicFramePr>
          <p:nvPr>
            <p:extLst>
              <p:ext uri="{D42A27DB-BD31-4B8C-83A1-F6EECF244321}">
                <p14:modId xmlns:p14="http://schemas.microsoft.com/office/powerpoint/2010/main" val="3391366410"/>
              </p:ext>
            </p:extLst>
          </p:nvPr>
        </p:nvGraphicFramePr>
        <p:xfrm>
          <a:off x="477987" y="1563638"/>
          <a:ext cx="8362195" cy="2844657"/>
        </p:xfrm>
        <a:graphic>
          <a:graphicData uri="http://schemas.openxmlformats.org/drawingml/2006/table">
            <a:tbl>
              <a:tblPr/>
              <a:tblGrid>
                <a:gridCol w="1894950"/>
                <a:gridCol w="4066232"/>
                <a:gridCol w="2401013"/>
              </a:tblGrid>
              <a:tr h="599138">
                <a:tc>
                  <a:txBody>
                    <a:bodyPr/>
                    <a:lstStyle/>
                    <a:p>
                      <a:pPr algn="ctr" latinLnBrk="1" hangingPunct="0">
                        <a:lnSpc>
                          <a:spcPct val="100000"/>
                        </a:lnSpc>
                      </a:pPr>
                      <a:r>
                        <a:rPr lang="en-US" altLang="zh-CN" sz="20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8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ct val="100000"/>
                        </a:lnSpc>
                      </a:pPr>
                      <a:r>
                        <a:rPr lang="en-US" altLang="zh-CN" sz="20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8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ct val="100000"/>
                        </a:lnSpc>
                      </a:pPr>
                      <a:r>
                        <a:rPr lang="en-US" altLang="zh-CN" sz="19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1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245519">
                <a:tc>
                  <a:txBody>
                    <a:bodyPr/>
                    <a:lstStyle/>
                    <a:p>
                      <a:pPr marL="0" indent="0" algn="l" latinLnBrk="1" hangingPunct="0">
                        <a:lnSpc>
                          <a:spcPct val="100000"/>
                        </a:lnSpc>
                      </a:pPr>
                      <a:r>
                        <a:rPr lang="en-US" altLang="zh-CN" sz="1800" b="1" i="0" dirty="0">
                          <a:solidFill>
                            <a:srgbClr val="00B050"/>
                          </a:solidFill>
                          <a:latin typeface="Times New Roman" panose="02020603050405020304" pitchFamily="18" charset="0"/>
                          <a:ea typeface="方正中等线简体" panose="03000509000000000000" pitchFamily="34" charset="-122"/>
                          <a:cs typeface="Times New Roman" panose="02020603050405020304" pitchFamily="34" charset="-120"/>
                        </a:rPr>
                        <a:t>2.挂糊</a:t>
                      </a:r>
                      <a:endParaRPr lang="en-US" altLang="zh-CN" sz="700" dirty="0">
                        <a:solidFill>
                          <a:srgbClr val="00B050"/>
                        </a:solidFill>
                      </a:endParaRPr>
                    </a:p>
                    <a:p>
                      <a:pPr marL="0" indent="0" algn="l" latinLnBrk="1" hangingPunct="0">
                        <a:lnSpc>
                          <a:spcPct val="100000"/>
                        </a:lnSpc>
                      </a:pPr>
                      <a:r>
                        <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用面粉、鸡蛋、水、少许盐制作面糊</a:t>
                      </a:r>
                      <a:r>
                        <a:rPr lang="en-US" altLang="zh-CN" sz="18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让面糊均匀地裹在带鱼上不脱落</a:t>
                      </a:r>
                      <a:endParaRPr lang="en-US" altLang="zh-CN" sz="7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油炸时油温比较高，面</a:t>
                      </a:r>
                    </a:p>
                    <a:p>
                      <a:pPr marL="0" indent="0" algn="l" latinLnBrk="1" hangingPunct="0">
                        <a:lnSpc>
                          <a:spcPct val="100000"/>
                        </a:lnSpc>
                      </a:pPr>
                      <a:r>
                        <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糊受热后会</a:t>
                      </a:r>
                      <a:r>
                        <a:rPr lang="en-US" altLang="zh-CN" sz="18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立即凝成一</a:t>
                      </a:r>
                    </a:p>
                    <a:p>
                      <a:pPr marL="0" indent="0" algn="l" latinLnBrk="1" hangingPunct="0">
                        <a:lnSpc>
                          <a:spcPct val="100000"/>
                        </a:lnSpc>
                      </a:pPr>
                      <a:r>
                        <a:rPr lang="en-US" altLang="zh-CN" sz="18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层“</a:t>
                      </a:r>
                      <a:r>
                        <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保护层</a:t>
                      </a:r>
                      <a:r>
                        <a:rPr lang="en-US" altLang="zh-CN" sz="18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使带鱼和</a:t>
                      </a:r>
                    </a:p>
                    <a:p>
                      <a:pPr marL="0" indent="0" algn="l" latinLnBrk="1" hangingPunct="0">
                        <a:lnSpc>
                          <a:spcPct val="100000"/>
                        </a:lnSpc>
                      </a:pPr>
                      <a:r>
                        <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油隔离开来，从而减少带鱼中水分</a:t>
                      </a:r>
                      <a:r>
                        <a:rPr lang="en-US" altLang="zh-CN" sz="18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的③</a:t>
                      </a:r>
                      <a:r>
                        <a:rPr lang="en-US" altLang="zh-CN" sz="1800" i="0" dirty="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18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填物态变化名称</a:t>
                      </a:r>
                      <a:r>
                        <a:rPr lang="en-US" altLang="zh-CN" sz="18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这样就可以保持鱼肉内的水分和鲜味，达到外酥里嫩的效果</a:t>
                      </a:r>
                      <a:endParaRPr lang="en-US" altLang="zh-CN" sz="7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ct val="150000"/>
                        </a:lnSpc>
                      </a:pPr>
                      <a:r>
                        <a:rPr lang="en-US" altLang="zh-CN" sz="18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endParaRPr lang="en-US" altLang="zh-CN" sz="7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4" name="QB_5_BD.4_2#e6f9d126c.table_image?tii=2&amp;vcp=1&amp;vopoq=1&amp;pid=ce2398838&amp;color=0,0,0&amp;tib=255,255,255&amp;vtp=1"/>
          <p:cNvPicPr>
            <a:picLocks noChangeAspect="1"/>
          </p:cNvPicPr>
          <p:nvPr/>
        </p:nvPicPr>
        <p:blipFill>
          <a:blip r:embed="rId2">
            <a:clrChange>
              <a:clrFrom>
                <a:srgbClr val="FFFFFF"/>
              </a:clrFrom>
              <a:clrTo>
                <a:srgbClr val="FFFFFF">
                  <a:alpha val="0"/>
                </a:srgbClr>
              </a:clrTo>
            </a:clrChange>
          </a:blip>
          <a:stretch>
            <a:fillRect/>
          </a:stretch>
        </p:blipFill>
        <p:spPr>
          <a:xfrm>
            <a:off x="4843513" y="2211710"/>
            <a:ext cx="1341199" cy="873828"/>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5" name="QB_5_AN.5_1#e6f9d126c.blank?vcp=1&amp;vopoq=1&amp;pid=ce2398838&amp;color=0,0,0&amp;vpa=3&amp;vtp=1&amp;bbb=1"/>
          <p:cNvSpPr/>
          <p:nvPr/>
        </p:nvSpPr>
        <p:spPr>
          <a:xfrm>
            <a:off x="2431471" y="3291831"/>
            <a:ext cx="697400" cy="312453"/>
          </a:xfrm>
          <a:prstGeom prst="rect">
            <a:avLst/>
          </a:prstGeom>
          <a:noFill/>
        </p:spPr>
        <p:txBody>
          <a:bodyPr wrap="none" lIns="0" tIns="0" rIns="0" bIns="0" rtlCol="0" anchor="t"/>
          <a:lstStyle/>
          <a:p>
            <a:pPr algn="ctr" latinLnBrk="1">
              <a:lnSpc>
                <a:spcPts val="3375"/>
              </a:lnSpc>
            </a:pPr>
            <a:r>
              <a:rPr lang="en-US" altLang="zh-CN"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汽化</a:t>
            </a:r>
            <a:endParaRPr lang="en-US" altLang="zh-CN" dirty="0"/>
          </a:p>
        </p:txBody>
      </p:sp>
      <p:sp>
        <p:nvSpPr>
          <p:cNvPr id="8" name="QB_5_BD.46_1#d731ca572?colgroup=4,13,11&amp;vcp=1&amp;vopoq=1&amp;pid=ce2398838&amp;color=0,0,0&amp;vtp=1&amp;bt=1&amp;bbb=1"/>
          <p:cNvSpPr txBox="1"/>
          <p:nvPr/>
        </p:nvSpPr>
        <p:spPr>
          <a:xfrm>
            <a:off x="8316416" y="987574"/>
            <a:ext cx="538609" cy="367601"/>
          </a:xfrm>
          <a:prstGeom prst="rect">
            <a:avLst/>
          </a:prstGeom>
          <a:noFill/>
        </p:spPr>
        <p:txBody>
          <a:bodyPr vert="horz" wrap="none" lIns="0" tIns="0" rIns="0" bIns="0" rtlCol="0">
            <a:spAutoFit/>
          </a:bodyPr>
          <a:lstStyle/>
          <a:p>
            <a:pPr algn="r">
              <a:lnSpc>
                <a:spcPts val="3150"/>
              </a:lnSpc>
            </a:pPr>
            <a:r>
              <a:rPr lang="zh-CN" altLang="en-US" sz="2100" dirty="0">
                <a:latin typeface="Times New Roman" panose="02020603050405020304" pitchFamily="18" charset="0"/>
              </a:rPr>
              <a:t>续表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QB_5_BD.6_1#e6f9d126c?colgroup=8,13,9&amp;vcp=1&amp;vopoq=1&amp;pid=ce2398838&amp;color=0,0,0&amp;vtp=1&amp;bt=1&amp;bbb=1&amp;hb=1"/>
          <p:cNvGraphicFramePr>
            <a:graphicFrameLocks noGrp="1"/>
          </p:cNvGraphicFramePr>
          <p:nvPr>
            <p:extLst>
              <p:ext uri="{D42A27DB-BD31-4B8C-83A1-F6EECF244321}">
                <p14:modId xmlns:p14="http://schemas.microsoft.com/office/powerpoint/2010/main" val="2924717849"/>
              </p:ext>
            </p:extLst>
          </p:nvPr>
        </p:nvGraphicFramePr>
        <p:xfrm>
          <a:off x="323528" y="1530230"/>
          <a:ext cx="8588299" cy="2636499"/>
        </p:xfrm>
        <a:graphic>
          <a:graphicData uri="http://schemas.openxmlformats.org/drawingml/2006/table">
            <a:tbl>
              <a:tblPr/>
              <a:tblGrid>
                <a:gridCol w="1814195"/>
                <a:gridCol w="3782695"/>
                <a:gridCol w="2991409"/>
              </a:tblGrid>
              <a:tr h="370819">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algn="ctr" latinLnBrk="1" hangingPunct="0">
                        <a:lnSpc>
                          <a:spcPct val="100000"/>
                        </a:lnSpc>
                      </a:pPr>
                      <a:r>
                        <a:rPr lang="en-US" altLang="zh-CN" sz="18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1000" dirty="0">
                        <a:solidFill>
                          <a:srgbClr val="0070C0"/>
                        </a:solidFill>
                      </a:endParaRPr>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algn="ctr" latinLnBrk="1" hangingPunct="0">
                        <a:lnSpc>
                          <a:spcPct val="100000"/>
                        </a:lnSpc>
                      </a:pPr>
                      <a:r>
                        <a:rPr lang="en-US" altLang="zh-CN" sz="18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1000" dirty="0">
                        <a:solidFill>
                          <a:srgbClr val="0070C0"/>
                        </a:solidFill>
                      </a:endParaRPr>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algn="ctr" latinLnBrk="1" hangingPunct="0">
                        <a:lnSpc>
                          <a:spcPct val="100000"/>
                        </a:lnSpc>
                      </a:pPr>
                      <a:r>
                        <a:rPr lang="en-US" altLang="zh-CN" sz="18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1000" dirty="0">
                        <a:solidFill>
                          <a:srgbClr val="0070C0"/>
                        </a:solidFill>
                      </a:endParaRPr>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265680">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marL="0" indent="0" algn="l" latinLnBrk="1" hangingPunct="0">
                        <a:lnSpc>
                          <a:spcPct val="100000"/>
                        </a:lnSpc>
                      </a:pPr>
                      <a:r>
                        <a:rPr lang="en-US" altLang="zh-CN" sz="1800" b="1" i="0" dirty="0">
                          <a:solidFill>
                            <a:srgbClr val="00B050"/>
                          </a:solidFill>
                          <a:latin typeface="Times New Roman" panose="02020603050405020304" pitchFamily="18" charset="0"/>
                          <a:ea typeface="方正中等线简体" panose="03000509000000000000" pitchFamily="34" charset="-122"/>
                          <a:cs typeface="Times New Roman" panose="02020603050405020304" pitchFamily="34" charset="-120"/>
                        </a:rPr>
                        <a:t>3.热锅烧油</a:t>
                      </a:r>
                    </a:p>
                    <a:p>
                      <a:pPr marL="0" indent="0" algn="l" latinLnBrk="1" hangingPunct="0">
                        <a:lnSpc>
                          <a:spcPct val="100000"/>
                        </a:lnSpc>
                      </a:pPr>
                      <a:r>
                        <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在干燥的锅中倒入锅体容积三分之一的油，开中火，使用外焰加热</a:t>
                      </a:r>
                      <a:endParaRPr lang="en-US" altLang="zh-CN" sz="1000" dirty="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marL="0" indent="0" algn="l" latinLnBrk="1" hangingPunct="0">
                        <a:lnSpc>
                          <a:spcPct val="100000"/>
                        </a:lnSpc>
                      </a:pPr>
                      <a:r>
                        <a:rPr lang="en-US" altLang="zh-CN"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若锅中有小水珠未擦干，加热过程中会听到“叭”“</a:t>
                      </a:r>
                      <a:r>
                        <a:rPr lang="en-US" altLang="zh-CN" sz="1800" b="0" i="0" dirty="0" err="1"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叭”的响声，并溅出油来，这是因为水的沸点比油的</a:t>
                      </a:r>
                      <a:r>
                        <a:rPr lang="en-US" altLang="zh-CN"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④</a:t>
                      </a:r>
                      <a:r>
                        <a:rPr lang="en-US" altLang="zh-CN" sz="1800" i="0" dirty="0" smtClean="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zh-CN" altLang="en-US"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选</a:t>
                      </a:r>
                      <a:r>
                        <a:rPr lang="en-US" altLang="zh-CN" sz="1800" b="0" i="0" dirty="0" err="1"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填“高”或“低</a:t>
                      </a:r>
                      <a:r>
                        <a:rPr lang="en-US" altLang="zh-CN"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1800" b="0" i="0" dirty="0" err="1"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锅底的水迅速升温沸腾</a:t>
                      </a:r>
                      <a:r>
                        <a:rPr lang="en-US" altLang="zh-CN"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，⑤</a:t>
                      </a:r>
                      <a:r>
                        <a:rPr lang="en-US" altLang="zh-CN" sz="1800" i="0" dirty="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1800" b="0" i="0" dirty="0" err="1"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填物态变化名称）成水蒸气，水蒸气上升到油面破裂而发出响声</a:t>
                      </a:r>
                      <a:endParaRPr lang="en-US" altLang="zh-CN" sz="1000" dirty="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marL="0" indent="0" algn="l" latinLnBrk="1" hangingPunct="0">
                        <a:lnSpc>
                          <a:spcPct val="100000"/>
                        </a:lnSpc>
                      </a:pPr>
                      <a:r>
                        <a:rPr lang="en-US" altLang="zh-CN" sz="1800" b="1" dirty="0" err="1" smtClean="0">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建议</a:t>
                      </a:r>
                      <a:r>
                        <a:rPr lang="en-US" altLang="zh-CN" sz="1800" b="1" dirty="0" smtClean="0">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r>
                        <a:rPr lang="en-US" altLang="zh-CN"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（1）炸带鱼过程中不要将水滴入油中，危险！</a:t>
                      </a:r>
                      <a:endParaRPr lang="en-US" altLang="zh-CN" sz="1000" dirty="0" smtClean="0"/>
                    </a:p>
                    <a:p>
                      <a:pPr marL="0" indent="0" algn="l" latinLnBrk="1" hangingPunct="0">
                        <a:lnSpc>
                          <a:spcPct val="100000"/>
                        </a:lnSpc>
                      </a:pPr>
                      <a:r>
                        <a:rPr lang="en-US" altLang="zh-CN"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（2）使用中火加热，以免溅油或产生油烟</a:t>
                      </a:r>
                      <a:r>
                        <a:rPr lang="zh-CN" altLang="en-US"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endParaRPr lang="en-US" altLang="zh-CN" sz="1000" dirty="0" smtClean="0"/>
                    </a:p>
                    <a:p>
                      <a:pPr marL="0" indent="0" algn="l" latinLnBrk="1" hangingPunct="0">
                        <a:lnSpc>
                          <a:spcPct val="100000"/>
                        </a:lnSpc>
                      </a:pPr>
                      <a:r>
                        <a:rPr lang="en-US" altLang="zh-CN"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（3）使用外焰加热，因为外焰温度高</a:t>
                      </a:r>
                      <a:r>
                        <a:rPr lang="zh-CN" altLang="en-US" sz="18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endParaRPr lang="zh-CN" altLang="en-US" sz="18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QB_5_AN.7_1#e6f9d126c.blank?vcp=1&amp;vopoq=1&amp;pid=ce2398838&amp;color=0,0,0&amp;vpa=4&amp;vtp=1"/>
          <p:cNvSpPr/>
          <p:nvPr/>
        </p:nvSpPr>
        <p:spPr>
          <a:xfrm>
            <a:off x="5262779" y="2434070"/>
            <a:ext cx="614363" cy="482410"/>
          </a:xfrm>
          <a:prstGeom prst="rect">
            <a:avLst/>
          </a:prstGeom>
          <a:noFill/>
        </p:spPr>
        <p:txBody>
          <a:bodyPr wrap="none" lIns="0" tIns="0" rIns="0" bIns="0" rtlCol="0" anchor="t"/>
          <a:lstStyle/>
          <a:p>
            <a:pPr algn="ctr" fontAlgn="auto" latinLnBrk="1">
              <a:lnSpc>
                <a:spcPts val="4100"/>
              </a:lnSpc>
              <a:spcBef>
                <a:spcPts val="0"/>
              </a:spcBef>
              <a:spcAft>
                <a:spcPts val="0"/>
              </a:spcAft>
              <a:buFontTx/>
              <a:buNone/>
            </a:pPr>
            <a:r>
              <a:rPr lang="en-US" altLang="zh-CN" b="1" dirty="0">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低</a:t>
            </a:r>
            <a:endParaRPr lang="en-US" altLang="zh-CN" dirty="0">
              <a:solidFill>
                <a:prstClr val="black"/>
              </a:solidFill>
              <a:latin typeface="Calibri" panose="020F0502020204030204"/>
              <a:ea typeface="等线" panose="02010600030101010101" pitchFamily="2" charset="-122"/>
              <a:cs typeface="Arial" panose="020B0604020202020204"/>
            </a:endParaRPr>
          </a:p>
        </p:txBody>
      </p:sp>
      <p:sp>
        <p:nvSpPr>
          <p:cNvPr id="6" name="QB_5_AN.8_1#e6f9d126c.blank?vcp=1&amp;vopoq=1&amp;pid=ce2398838&amp;color=0,0,0&amp;vpa=5&amp;vtp=1&amp;bbb=1"/>
          <p:cNvSpPr/>
          <p:nvPr/>
        </p:nvSpPr>
        <p:spPr>
          <a:xfrm>
            <a:off x="3491880" y="2986287"/>
            <a:ext cx="969963" cy="482410"/>
          </a:xfrm>
          <a:prstGeom prst="rect">
            <a:avLst/>
          </a:prstGeom>
          <a:noFill/>
        </p:spPr>
        <p:txBody>
          <a:bodyPr wrap="none" lIns="0" tIns="0" rIns="0" bIns="0" rtlCol="0" anchor="t"/>
          <a:lstStyle/>
          <a:p>
            <a:pPr algn="ctr" fontAlgn="auto" latinLnBrk="1">
              <a:lnSpc>
                <a:spcPts val="4100"/>
              </a:lnSpc>
              <a:spcBef>
                <a:spcPts val="0"/>
              </a:spcBef>
              <a:spcAft>
                <a:spcPts val="0"/>
              </a:spcAft>
              <a:buFontTx/>
              <a:buNone/>
            </a:pPr>
            <a:r>
              <a:rPr lang="en-US" altLang="zh-CN"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汽化</a:t>
            </a:r>
            <a:endParaRPr lang="en-US" altLang="zh-CN" dirty="0">
              <a:solidFill>
                <a:prstClr val="black"/>
              </a:solidFill>
              <a:latin typeface="Calibri" panose="020F0502020204030204"/>
              <a:ea typeface="等线" panose="02010600030101010101" pitchFamily="2" charset="-122"/>
              <a:cs typeface="Arial" panose="020B0604020202020204"/>
            </a:endParaRPr>
          </a:p>
        </p:txBody>
      </p:sp>
      <p:sp>
        <p:nvSpPr>
          <p:cNvPr id="8" name="QB_5_BD.46_1#d731ca572?colgroup=4,13,11&amp;vcp=1&amp;vopoq=1&amp;pid=ce2398838&amp;color=0,0,0&amp;vtp=1&amp;bt=1&amp;bbb=1"/>
          <p:cNvSpPr txBox="1"/>
          <p:nvPr/>
        </p:nvSpPr>
        <p:spPr>
          <a:xfrm>
            <a:off x="8316416" y="987574"/>
            <a:ext cx="538609" cy="367601"/>
          </a:xfrm>
          <a:prstGeom prst="rect">
            <a:avLst/>
          </a:prstGeom>
          <a:noFill/>
        </p:spPr>
        <p:txBody>
          <a:bodyPr vert="horz" wrap="none" lIns="0" tIns="0" rIns="0" bIns="0" rtlCol="0">
            <a:spAutoFit/>
          </a:bodyPr>
          <a:lstStyle/>
          <a:p>
            <a:pPr algn="r">
              <a:lnSpc>
                <a:spcPts val="3150"/>
              </a:lnSpc>
            </a:pPr>
            <a:r>
              <a:rPr lang="zh-CN" altLang="en-US" sz="2100" dirty="0">
                <a:latin typeface="Times New Roman" panose="02020603050405020304" pitchFamily="18" charset="0"/>
              </a:rPr>
              <a:t>续表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组合 92"/>
          <p:cNvGrpSpPr/>
          <p:nvPr>
            <p:custDataLst>
              <p:tags r:id="rId1"/>
            </p:custDataLst>
          </p:nvPr>
        </p:nvGrpSpPr>
        <p:grpSpPr>
          <a:xfrm>
            <a:off x="1403648" y="862650"/>
            <a:ext cx="6507480" cy="751206"/>
            <a:chOff x="-833173" y="783220"/>
            <a:chExt cx="6507480" cy="751206"/>
          </a:xfrm>
        </p:grpSpPr>
        <p:sp>
          <p:nvSpPr>
            <p:cNvPr id="52" name="Title 1"/>
            <p:cNvSpPr txBox="1"/>
            <p:nvPr>
              <p:custDataLst>
                <p:tags r:id="rId11"/>
              </p:custDataLst>
            </p:nvPr>
          </p:nvSpPr>
          <p:spPr>
            <a:xfrm>
              <a:off x="-833173" y="783220"/>
              <a:ext cx="6507480" cy="751205"/>
            </a:xfrm>
            <a:prstGeom prst="rect">
              <a:avLst/>
            </a:prstGeom>
          </p:spPr>
          <p:txBody>
            <a:bodyPr vert="horz" lIns="91440" tIns="45720" rIns="91440" bIns="45720" rtlCol="0" anchor="b">
              <a:normAutofit/>
            </a:bodyPr>
            <a:lstStyle>
              <a:lvl1pPr algn="l" defTabSz="683895" rtl="0" eaLnBrk="1" latinLnBrk="0" hangingPunct="1">
                <a:lnSpc>
                  <a:spcPct val="90000"/>
                </a:lnSpc>
                <a:spcBef>
                  <a:spcPct val="0"/>
                </a:spcBef>
                <a:buNone/>
                <a:defRPr sz="3740" b="1" kern="1200">
                  <a:solidFill>
                    <a:schemeClr val="tx1"/>
                  </a:solidFill>
                  <a:latin typeface="+mj-lt"/>
                  <a:ea typeface="+mj-ea"/>
                  <a:cs typeface="+mj-cs"/>
                </a:defRPr>
              </a:lvl1pPr>
            </a:lstStyle>
            <a:p>
              <a:pPr marL="0" marR="0" lvl="0" indent="0" algn="ctr" defTabSz="683895" rtl="0" eaLnBrk="1" fontAlgn="auto" latinLnBrk="0" hangingPunct="1">
                <a:lnSpc>
                  <a:spcPct val="9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学习内容导览</a:t>
              </a:r>
              <a:endParaRPr kumimoji="0" lang="ru-RU"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cxnSp>
          <p:nvCxnSpPr>
            <p:cNvPr id="56" name="Straight Connector 9"/>
            <p:cNvCxnSpPr/>
            <p:nvPr>
              <p:custDataLst>
                <p:tags r:id="rId12"/>
              </p:custDataLst>
            </p:nvPr>
          </p:nvCxnSpPr>
          <p:spPr>
            <a:xfrm>
              <a:off x="-185101" y="1534426"/>
              <a:ext cx="4727992" cy="0"/>
            </a:xfrm>
            <a:prstGeom prst="line">
              <a:avLst/>
            </a:prstGeom>
            <a:noFill/>
            <a:ln w="72390" cap="flat" cmpd="sng" algn="ctr">
              <a:solidFill>
                <a:schemeClr val="accent5">
                  <a:lumMod val="40000"/>
                  <a:lumOff val="60000"/>
                </a:schemeClr>
              </a:solidFill>
              <a:prstDash val="solid"/>
              <a:miter lim="800000"/>
            </a:ln>
            <a:effectLst/>
          </p:spPr>
        </p:cxnSp>
      </p:grpSp>
      <p:cxnSp>
        <p:nvCxnSpPr>
          <p:cNvPr id="57" name="Straight Connector 117"/>
          <p:cNvCxnSpPr/>
          <p:nvPr>
            <p:custDataLst>
              <p:tags r:id="rId2"/>
            </p:custDataLst>
          </p:nvPr>
        </p:nvCxnSpPr>
        <p:spPr>
          <a:xfrm>
            <a:off x="1480466" y="3305688"/>
            <a:ext cx="5625335" cy="0"/>
          </a:xfrm>
          <a:prstGeom prst="line">
            <a:avLst/>
          </a:prstGeom>
          <a:noFill/>
          <a:ln w="72390" cap="flat" cmpd="sng" algn="ctr">
            <a:solidFill>
              <a:srgbClr val="0070C0"/>
            </a:solidFill>
            <a:prstDash val="solid"/>
            <a:miter lim="800000"/>
          </a:ln>
          <a:effectLst/>
        </p:spPr>
      </p:cxnSp>
      <p:sp>
        <p:nvSpPr>
          <p:cNvPr id="58" name="Oval 118"/>
          <p:cNvSpPr/>
          <p:nvPr>
            <p:custDataLst>
              <p:tags r:id="rId3"/>
            </p:custDataLst>
          </p:nvPr>
        </p:nvSpPr>
        <p:spPr>
          <a:xfrm>
            <a:off x="1111525" y="2643758"/>
            <a:ext cx="1510233" cy="1472544"/>
          </a:xfrm>
          <a:prstGeom prst="ellipse">
            <a:avLst/>
          </a:prstGeom>
          <a:solidFill>
            <a:srgbClr val="2EA2CF"/>
          </a:solidFill>
          <a:ln w="72390" cap="flat" cmpd="sng" algn="ctr">
            <a:solidFill>
              <a:srgbClr val="B4E6FB"/>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ru-RU" sz="1010" b="0" i="0" u="none" strike="noStrike" kern="0" cap="none" spc="0" normalizeH="0" baseline="0" noProof="0">
              <a:ln>
                <a:noFill/>
              </a:ln>
              <a:solidFill>
                <a:srgbClr val="29ABE2"/>
              </a:solidFill>
              <a:effectLst/>
              <a:uLnTx/>
              <a:uFillTx/>
              <a:latin typeface="微软雅黑" panose="020B0503020204020204" pitchFamily="34" charset="-122"/>
              <a:ea typeface="微软雅黑" panose="020B0503020204020204" pitchFamily="34" charset="-122"/>
            </a:endParaRPr>
          </a:p>
        </p:txBody>
      </p:sp>
      <p:sp>
        <p:nvSpPr>
          <p:cNvPr id="60" name="Oval 120"/>
          <p:cNvSpPr/>
          <p:nvPr>
            <p:custDataLst>
              <p:tags r:id="rId4"/>
            </p:custDataLst>
          </p:nvPr>
        </p:nvSpPr>
        <p:spPr>
          <a:xfrm>
            <a:off x="2969668" y="2600051"/>
            <a:ext cx="1510233" cy="1472544"/>
          </a:xfrm>
          <a:prstGeom prst="ellipse">
            <a:avLst/>
          </a:prstGeom>
          <a:solidFill>
            <a:srgbClr val="2EA2CF"/>
          </a:solidFill>
          <a:ln w="72390" cap="flat" cmpd="sng" algn="ctr">
            <a:solidFill>
              <a:srgbClr val="B4E6FB"/>
            </a:solidFill>
            <a:prstDash val="solid"/>
            <a:miter lim="800000"/>
          </a:ln>
          <a:effectLst/>
        </p:spPr>
        <p:txBody>
          <a:bodyPr rtlCol="0" anchor="ctr"/>
          <a:lstStyle/>
          <a:p>
            <a:pPr marL="0" marR="0" lvl="0" indent="0" algn="ctr" defTabSz="914400" eaLnBrk="1" fontAlgn="auto" latinLnBrk="0" hangingPunct="1">
              <a:lnSpc>
                <a:spcPts val="1700"/>
              </a:lnSpc>
              <a:spcBef>
                <a:spcPct val="0"/>
              </a:spcBef>
              <a:spcAft>
                <a:spcPct val="0"/>
              </a:spcAft>
              <a:buClrTx/>
              <a:buSzTx/>
              <a:buFontTx/>
              <a:buNone/>
              <a:defRPr/>
            </a:pPr>
            <a:endParaRPr kumimoji="0" lang="ru-RU" sz="1010" b="0" i="0" u="none" strike="noStrike" kern="0" cap="none" spc="0" normalizeH="0" baseline="0" noProof="0">
              <a:ln>
                <a:noFill/>
              </a:ln>
              <a:solidFill>
                <a:srgbClr val="29ABE2"/>
              </a:solidFill>
              <a:effectLst/>
              <a:uLnTx/>
              <a:uFillTx/>
              <a:latin typeface="微软雅黑" panose="020B0503020204020204" pitchFamily="34" charset="-122"/>
              <a:ea typeface="微软雅黑" panose="020B0503020204020204" pitchFamily="34" charset="-122"/>
            </a:endParaRPr>
          </a:p>
        </p:txBody>
      </p:sp>
      <p:sp>
        <p:nvSpPr>
          <p:cNvPr id="63" name="Text Placeholder 45"/>
          <p:cNvSpPr txBox="1"/>
          <p:nvPr>
            <p:custDataLst>
              <p:tags r:id="rId5"/>
            </p:custDataLst>
          </p:nvPr>
        </p:nvSpPr>
        <p:spPr>
          <a:xfrm>
            <a:off x="1123111" y="2736520"/>
            <a:ext cx="1498647" cy="810727"/>
          </a:xfrm>
          <a:prstGeom prst="rect">
            <a:avLst/>
          </a:prstGeom>
        </p:spPr>
        <p:txBody>
          <a:bodyPr vert="horz" lIns="91440" tIns="45720" rIns="91440" bIns="45720" rtlCol="0" anchor="b" anchorCtr="0">
            <a:noAutofit/>
          </a:bodyPr>
          <a:lstStyle>
            <a:lvl1pPr marL="0" indent="0" algn="ctr" defTabSz="683895" rtl="0" eaLnBrk="1" latinLnBrk="0" hangingPunct="1">
              <a:lnSpc>
                <a:spcPct val="90000"/>
              </a:lnSpc>
              <a:spcBef>
                <a:spcPts val="750"/>
              </a:spcBef>
              <a:buFont typeface="Arial" panose="020B0604020202020204" pitchFamily="34" charset="0"/>
              <a:buNone/>
              <a:defRPr lang="ru-RU" sz="2245" b="1" i="0" kern="1200">
                <a:solidFill>
                  <a:schemeClr val="accent4"/>
                </a:solidFill>
                <a:latin typeface="+mj-lt"/>
                <a:ea typeface="+mn-ea"/>
                <a:cs typeface="+mn-cs"/>
              </a:defRPr>
            </a:lvl1pPr>
            <a:lvl2pPr marL="513080"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2pPr>
            <a:lvl3pPr marL="855345"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3pPr>
            <a:lvl4pPr marL="1196975"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4pPr>
            <a:lvl5pPr marL="1539240"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9pPr>
          </a:lstStyle>
          <a:p>
            <a:pPr marL="0" marR="0" lvl="0" indent="0" algn="ctr" defTabSz="683895" rtl="0" eaLnBrk="1" fontAlgn="auto" latinLnBrk="0" hangingPunct="1">
              <a:lnSpc>
                <a:spcPct val="90000"/>
              </a:lnSpc>
              <a:spcBef>
                <a:spcPts val="75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项目提出</a:t>
            </a:r>
            <a:endParaRPr kumimoji="0" lang="zh-CN" altLang="ru-RU"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7" name="Text Placeholder 45"/>
          <p:cNvSpPr txBox="1"/>
          <p:nvPr>
            <p:custDataLst>
              <p:tags r:id="rId6"/>
            </p:custDataLst>
          </p:nvPr>
        </p:nvSpPr>
        <p:spPr>
          <a:xfrm>
            <a:off x="3035070" y="2867998"/>
            <a:ext cx="1508840" cy="713036"/>
          </a:xfrm>
          <a:prstGeom prst="rect">
            <a:avLst/>
          </a:prstGeom>
        </p:spPr>
        <p:txBody>
          <a:bodyPr vert="horz" lIns="91440" tIns="45720" rIns="91440" bIns="45720" rtlCol="0" anchor="b" anchorCtr="0">
            <a:noAutofit/>
          </a:bodyPr>
          <a:lstStyle>
            <a:lvl1pPr marL="0" indent="0" algn="ctr" defTabSz="683895" rtl="0" eaLnBrk="1" latinLnBrk="0" hangingPunct="1">
              <a:lnSpc>
                <a:spcPct val="90000"/>
              </a:lnSpc>
              <a:spcBef>
                <a:spcPts val="750"/>
              </a:spcBef>
              <a:buFont typeface="Arial" panose="020B0604020202020204" pitchFamily="34" charset="0"/>
              <a:buNone/>
              <a:defRPr lang="ru-RU" sz="2245" b="1" i="0" kern="1200">
                <a:solidFill>
                  <a:schemeClr val="accent4"/>
                </a:solidFill>
                <a:latin typeface="+mj-lt"/>
                <a:ea typeface="+mn-ea"/>
                <a:cs typeface="+mn-cs"/>
              </a:defRPr>
            </a:lvl1pPr>
            <a:lvl2pPr marL="513080"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2pPr>
            <a:lvl3pPr marL="855345"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3pPr>
            <a:lvl4pPr marL="1196975"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4pPr>
            <a:lvl5pPr marL="1539240"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9pPr>
          </a:lstStyle>
          <a:p>
            <a:pPr marL="0" marR="0" lvl="0" indent="0" defTabSz="683895" rtl="0" eaLnBrk="1" fontAlgn="auto" latinLnBrk="0" hangingPunct="1">
              <a:lnSpc>
                <a:spcPts val="2800"/>
              </a:lnSpc>
              <a:spcBef>
                <a:spcPct val="0"/>
              </a:spcBef>
              <a:spcAft>
                <a:spcPct val="0"/>
              </a:spcAft>
              <a:buClrTx/>
              <a:buSzTx/>
              <a:buFont typeface="Arial" panose="020B0604020202020204" pitchFamily="34" charset="0"/>
              <a:buNone/>
              <a:defRPr/>
            </a:pPr>
            <a:r>
              <a:rPr lang="zh-CN" altLang="en-US" sz="2400" dirty="0">
                <a:solidFill>
                  <a:srgbClr val="FFFFFF"/>
                </a:solidFill>
                <a:latin typeface="微软雅黑" panose="020B0503020204020204" pitchFamily="34" charset="-122"/>
                <a:ea typeface="微软雅黑" panose="020B0503020204020204" pitchFamily="34" charset="-122"/>
              </a:rPr>
              <a:t>项目分析</a:t>
            </a:r>
            <a:endParaRPr kumimoji="0" lang="zh-CN" altLang="ru-RU"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3" name="Oval 120"/>
          <p:cNvSpPr/>
          <p:nvPr>
            <p:custDataLst>
              <p:tags r:id="rId7"/>
            </p:custDataLst>
          </p:nvPr>
        </p:nvSpPr>
        <p:spPr>
          <a:xfrm>
            <a:off x="6516371" y="2546649"/>
            <a:ext cx="1510233" cy="1472544"/>
          </a:xfrm>
          <a:prstGeom prst="ellipse">
            <a:avLst/>
          </a:prstGeom>
          <a:solidFill>
            <a:srgbClr val="2EA2CF"/>
          </a:solidFill>
          <a:ln w="72390" cap="flat" cmpd="sng" algn="ctr">
            <a:solidFill>
              <a:srgbClr val="B4E6FB"/>
            </a:solidFill>
            <a:prstDash val="solid"/>
            <a:miter lim="800000"/>
          </a:ln>
          <a:effectLst/>
        </p:spPr>
        <p:txBody>
          <a:bodyPr rtlCol="0" anchor="ctr"/>
          <a:lstStyle/>
          <a:p>
            <a:pPr marL="0" marR="0" lvl="0" indent="0" algn="ctr" defTabSz="914400" eaLnBrk="1" fontAlgn="auto" latinLnBrk="0" hangingPunct="1">
              <a:lnSpc>
                <a:spcPts val="1700"/>
              </a:lnSpc>
              <a:spcBef>
                <a:spcPct val="0"/>
              </a:spcBef>
              <a:spcAft>
                <a:spcPct val="0"/>
              </a:spcAft>
              <a:buClrTx/>
              <a:buSzTx/>
              <a:buFontTx/>
              <a:buNone/>
              <a:defRPr/>
            </a:pPr>
            <a:endParaRPr kumimoji="0" lang="ru-RU" sz="1010" b="0" i="0" u="none" strike="noStrike" kern="0" cap="none" spc="0" normalizeH="0" baseline="0" noProof="0">
              <a:ln>
                <a:noFill/>
              </a:ln>
              <a:solidFill>
                <a:srgbClr val="29ABE2"/>
              </a:solidFill>
              <a:effectLst/>
              <a:uLnTx/>
              <a:uFillTx/>
              <a:latin typeface="微软雅黑" panose="020B0503020204020204" pitchFamily="34" charset="-122"/>
              <a:ea typeface="微软雅黑" panose="020B0503020204020204" pitchFamily="34" charset="-122"/>
            </a:endParaRPr>
          </a:p>
        </p:txBody>
      </p:sp>
      <p:sp>
        <p:nvSpPr>
          <p:cNvPr id="4" name="Text Placeholder 45"/>
          <p:cNvSpPr txBox="1"/>
          <p:nvPr>
            <p:custDataLst>
              <p:tags r:id="rId8"/>
            </p:custDataLst>
          </p:nvPr>
        </p:nvSpPr>
        <p:spPr>
          <a:xfrm>
            <a:off x="6516371" y="2729624"/>
            <a:ext cx="1508840" cy="713036"/>
          </a:xfrm>
          <a:prstGeom prst="rect">
            <a:avLst/>
          </a:prstGeom>
        </p:spPr>
        <p:txBody>
          <a:bodyPr vert="horz" lIns="91440" tIns="45720" rIns="91440" bIns="45720" rtlCol="0" anchor="b" anchorCtr="0">
            <a:noAutofit/>
          </a:bodyPr>
          <a:lstStyle>
            <a:lvl1pPr marL="0" indent="0" algn="ctr" defTabSz="683895" rtl="0" eaLnBrk="1" latinLnBrk="0" hangingPunct="1">
              <a:lnSpc>
                <a:spcPct val="90000"/>
              </a:lnSpc>
              <a:spcBef>
                <a:spcPts val="750"/>
              </a:spcBef>
              <a:buFont typeface="Arial" panose="020B0604020202020204" pitchFamily="34" charset="0"/>
              <a:buNone/>
              <a:defRPr lang="ru-RU" sz="2245" b="1" i="0" kern="1200">
                <a:solidFill>
                  <a:schemeClr val="accent4"/>
                </a:solidFill>
                <a:latin typeface="+mj-lt"/>
                <a:ea typeface="+mn-ea"/>
                <a:cs typeface="+mn-cs"/>
              </a:defRPr>
            </a:lvl1pPr>
            <a:lvl2pPr marL="513080"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2pPr>
            <a:lvl3pPr marL="855345"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3pPr>
            <a:lvl4pPr marL="1196975"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4pPr>
            <a:lvl5pPr marL="1539240"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9pPr>
          </a:lstStyle>
          <a:p>
            <a:pPr marL="0" marR="0" lvl="0" indent="0" defTabSz="683895" rtl="0" eaLnBrk="1" fontAlgn="auto" latinLnBrk="0" hangingPunct="1">
              <a:lnSpc>
                <a:spcPts val="2800"/>
              </a:lnSpc>
              <a:spcBef>
                <a:spcPct val="0"/>
              </a:spcBef>
              <a:spcAft>
                <a:spcPct val="0"/>
              </a:spcAft>
              <a:buClrTx/>
              <a:buSzTx/>
              <a:buFont typeface="Arial" panose="020B0604020202020204" pitchFamily="34" charset="0"/>
              <a:buNone/>
              <a:defRPr/>
            </a:pPr>
            <a:r>
              <a:rPr lang="zh-CN" altLang="en-US" sz="2400" dirty="0">
                <a:solidFill>
                  <a:srgbClr val="FFFFFF"/>
                </a:solidFill>
                <a:latin typeface="微软雅黑" panose="020B0503020204020204" pitchFamily="34" charset="-122"/>
                <a:ea typeface="微软雅黑" panose="020B0503020204020204" pitchFamily="34" charset="-122"/>
              </a:rPr>
              <a:t>展示交流</a:t>
            </a:r>
            <a:endParaRPr kumimoji="0" lang="zh-CN" altLang="ru-RU"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 name="Oval 120"/>
          <p:cNvSpPr/>
          <p:nvPr>
            <p:custDataLst>
              <p:tags r:id="rId9"/>
            </p:custDataLst>
          </p:nvPr>
        </p:nvSpPr>
        <p:spPr>
          <a:xfrm>
            <a:off x="4739174" y="2546649"/>
            <a:ext cx="1510233" cy="1472544"/>
          </a:xfrm>
          <a:prstGeom prst="ellipse">
            <a:avLst/>
          </a:prstGeom>
          <a:solidFill>
            <a:srgbClr val="2EA2CF"/>
          </a:solidFill>
          <a:ln w="72390" cap="flat" cmpd="sng" algn="ctr">
            <a:solidFill>
              <a:srgbClr val="B4E6FB"/>
            </a:solidFill>
            <a:prstDash val="solid"/>
            <a:miter lim="800000"/>
          </a:ln>
          <a:effectLst/>
        </p:spPr>
        <p:txBody>
          <a:bodyPr rtlCol="0" anchor="ctr"/>
          <a:lstStyle/>
          <a:p>
            <a:pPr marL="0" marR="0" lvl="0" indent="0" algn="ctr" defTabSz="914400" eaLnBrk="1" fontAlgn="auto" latinLnBrk="0" hangingPunct="1">
              <a:lnSpc>
                <a:spcPts val="1700"/>
              </a:lnSpc>
              <a:spcBef>
                <a:spcPct val="0"/>
              </a:spcBef>
              <a:spcAft>
                <a:spcPct val="0"/>
              </a:spcAft>
              <a:buClrTx/>
              <a:buSzTx/>
              <a:buFontTx/>
              <a:buNone/>
              <a:defRPr/>
            </a:pPr>
            <a:endParaRPr kumimoji="0" lang="ru-RU" sz="1010" b="0" i="0" u="none" strike="noStrike" kern="0" cap="none" spc="0" normalizeH="0" baseline="0" noProof="0">
              <a:ln>
                <a:noFill/>
              </a:ln>
              <a:solidFill>
                <a:srgbClr val="29ABE2"/>
              </a:solidFill>
              <a:effectLst/>
              <a:uLnTx/>
              <a:uFillTx/>
              <a:latin typeface="微软雅黑" panose="020B0503020204020204" pitchFamily="34" charset="-122"/>
              <a:ea typeface="微软雅黑" panose="020B0503020204020204" pitchFamily="34" charset="-122"/>
            </a:endParaRPr>
          </a:p>
        </p:txBody>
      </p:sp>
      <p:sp>
        <p:nvSpPr>
          <p:cNvPr id="5" name="Text Placeholder 45"/>
          <p:cNvSpPr txBox="1"/>
          <p:nvPr>
            <p:custDataLst>
              <p:tags r:id="rId10"/>
            </p:custDataLst>
          </p:nvPr>
        </p:nvSpPr>
        <p:spPr>
          <a:xfrm>
            <a:off x="4765692" y="2778469"/>
            <a:ext cx="1508840" cy="713036"/>
          </a:xfrm>
          <a:prstGeom prst="rect">
            <a:avLst/>
          </a:prstGeom>
        </p:spPr>
        <p:txBody>
          <a:bodyPr vert="horz" lIns="91440" tIns="45720" rIns="91440" bIns="45720" rtlCol="0" anchor="b" anchorCtr="0">
            <a:noAutofit/>
          </a:bodyPr>
          <a:lstStyle>
            <a:lvl1pPr marL="0" indent="0" algn="ctr" defTabSz="683895" rtl="0" eaLnBrk="1" latinLnBrk="0" hangingPunct="1">
              <a:lnSpc>
                <a:spcPct val="90000"/>
              </a:lnSpc>
              <a:spcBef>
                <a:spcPts val="750"/>
              </a:spcBef>
              <a:buFont typeface="Arial" panose="020B0604020202020204" pitchFamily="34" charset="0"/>
              <a:buNone/>
              <a:defRPr lang="ru-RU" sz="2245" b="1" i="0" kern="1200">
                <a:solidFill>
                  <a:schemeClr val="accent4"/>
                </a:solidFill>
                <a:latin typeface="+mj-lt"/>
                <a:ea typeface="+mn-ea"/>
                <a:cs typeface="+mn-cs"/>
              </a:defRPr>
            </a:lvl1pPr>
            <a:lvl2pPr marL="513080"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2pPr>
            <a:lvl3pPr marL="855345"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3pPr>
            <a:lvl4pPr marL="1196975"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4pPr>
            <a:lvl5pPr marL="1539240" indent="-170815" algn="l" defTabSz="683895" rtl="0" eaLnBrk="1" latinLnBrk="0" hangingPunct="1">
              <a:lnSpc>
                <a:spcPct val="90000"/>
              </a:lnSpc>
              <a:spcBef>
                <a:spcPts val="375"/>
              </a:spcBef>
              <a:buFont typeface="Arial" panose="020B0604020202020204" pitchFamily="34" charset="0"/>
              <a:buChar char="•"/>
              <a:defRPr sz="1045" i="1" kern="1200">
                <a:solidFill>
                  <a:srgbClr val="4C1959"/>
                </a:solidFill>
                <a:latin typeface="+mn-lt"/>
                <a:ea typeface="+mn-ea"/>
                <a:cs typeface="+mn-cs"/>
              </a:defRPr>
            </a:lvl5pPr>
            <a:lvl6pPr marL="188087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6pPr>
            <a:lvl7pPr marL="2223135"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7pPr>
            <a:lvl8pPr marL="256540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8pPr>
            <a:lvl9pPr marL="2907030" indent="-170815" algn="l" defTabSz="683895" rtl="0" eaLnBrk="1" latinLnBrk="0" hangingPunct="1">
              <a:lnSpc>
                <a:spcPct val="90000"/>
              </a:lnSpc>
              <a:spcBef>
                <a:spcPts val="375"/>
              </a:spcBef>
              <a:buFont typeface="Arial" panose="020B0604020202020204" pitchFamily="34" charset="0"/>
              <a:buChar char="•"/>
              <a:defRPr sz="1345" kern="1200">
                <a:solidFill>
                  <a:schemeClr val="tx1"/>
                </a:solidFill>
                <a:latin typeface="+mn-lt"/>
                <a:ea typeface="+mn-ea"/>
                <a:cs typeface="+mn-cs"/>
              </a:defRPr>
            </a:lvl9pPr>
          </a:lstStyle>
          <a:p>
            <a:pPr marL="0" marR="0" lvl="0" indent="0" defTabSz="683895" rtl="0" eaLnBrk="1" fontAlgn="auto" latinLnBrk="0" hangingPunct="1">
              <a:lnSpc>
                <a:spcPts val="2800"/>
              </a:lnSpc>
              <a:spcBef>
                <a:spcPct val="0"/>
              </a:spcBef>
              <a:spcAft>
                <a:spcPct val="0"/>
              </a:spcAft>
              <a:buClrTx/>
              <a:buSzTx/>
              <a:buFont typeface="Arial" panose="020B0604020202020204" pitchFamily="34" charset="0"/>
              <a:buNone/>
              <a:defRPr/>
            </a:pPr>
            <a:r>
              <a:rPr lang="zh-CN" altLang="en-US" sz="2400" dirty="0">
                <a:solidFill>
                  <a:srgbClr val="FFFFFF"/>
                </a:solidFill>
                <a:latin typeface="微软雅黑" panose="020B0503020204020204" pitchFamily="34" charset="-122"/>
                <a:ea typeface="微软雅黑" panose="020B0503020204020204" pitchFamily="34" charset="-122"/>
              </a:rPr>
              <a:t>项目实施</a:t>
            </a:r>
            <a:endParaRPr kumimoji="0" lang="zh-CN" altLang="ru-RU" sz="24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QB_5_BD.6_1#e6f9d126c?colgroup=8,13,9&amp;vcp=1&amp;vopoq=1&amp;pid=ce2398838&amp;color=0,0,0&amp;vtp=1&amp;bt=1&amp;bbb=1&amp;hb=1"/>
          <p:cNvGraphicFramePr>
            <a:graphicFrameLocks noGrp="1"/>
          </p:cNvGraphicFramePr>
          <p:nvPr>
            <p:extLst>
              <p:ext uri="{D42A27DB-BD31-4B8C-83A1-F6EECF244321}">
                <p14:modId xmlns:p14="http://schemas.microsoft.com/office/powerpoint/2010/main" val="1033954074"/>
              </p:ext>
            </p:extLst>
          </p:nvPr>
        </p:nvGraphicFramePr>
        <p:xfrm>
          <a:off x="507374" y="1635646"/>
          <a:ext cx="8235315" cy="2332969"/>
        </p:xfrm>
        <a:graphic>
          <a:graphicData uri="http://schemas.openxmlformats.org/drawingml/2006/table">
            <a:tbl>
              <a:tblPr/>
              <a:tblGrid>
                <a:gridCol w="2356485"/>
                <a:gridCol w="3429000"/>
                <a:gridCol w="2449830"/>
              </a:tblGrid>
              <a:tr h="370819">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algn="ctr" latinLnBrk="1" hangingPunct="0">
                        <a:lnSpc>
                          <a:spcPct val="100000"/>
                        </a:lnSpc>
                      </a:pPr>
                      <a:r>
                        <a:rPr lang="en-US" altLang="zh-CN" sz="18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1000" dirty="0">
                        <a:solidFill>
                          <a:srgbClr val="0070C0"/>
                        </a:solidFill>
                      </a:endParaRPr>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algn="ctr" latinLnBrk="1" hangingPunct="0">
                        <a:lnSpc>
                          <a:spcPct val="100000"/>
                        </a:lnSpc>
                      </a:pPr>
                      <a:r>
                        <a:rPr lang="en-US" altLang="zh-CN" sz="18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1000" dirty="0">
                        <a:solidFill>
                          <a:srgbClr val="0070C0"/>
                        </a:solidFill>
                      </a:endParaRPr>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algn="ctr" latinLnBrk="1" hangingPunct="0">
                        <a:lnSpc>
                          <a:spcPct val="100000"/>
                        </a:lnSpc>
                      </a:pPr>
                      <a:r>
                        <a:rPr lang="en-US" altLang="zh-CN" sz="18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1000" dirty="0">
                        <a:solidFill>
                          <a:srgbClr val="0070C0"/>
                        </a:solidFill>
                      </a:endParaRPr>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962150">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marL="0" algn="l" latinLnBrk="1" hangingPunct="0">
                        <a:lnSpc>
                          <a:spcPct val="100000"/>
                        </a:lnSpc>
                        <a:buNone/>
                      </a:pPr>
                      <a:r>
                        <a:rPr lang="en-US" altLang="zh-CN" sz="1800" b="1" dirty="0" err="1">
                          <a:solidFill>
                            <a:srgbClr val="00B05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4.炸制带鱼</a:t>
                      </a:r>
                      <a:endParaRPr lang="en-US" altLang="zh-CN" sz="1800" dirty="0" err="1">
                        <a:solidFill>
                          <a:srgbClr val="00B05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algn="l" latinLnBrk="1" hangingPunct="0">
                        <a:lnSpc>
                          <a:spcPct val="100000"/>
                        </a:lnSpc>
                        <a:buNone/>
                      </a:pPr>
                      <a:r>
                        <a:rPr lang="en-US" altLang="zh-CN" sz="18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向油锅中放入带鱼，用筷子或夹子来回给带鱼翻面，直至带鱼表面的面糊炸成金黄色</a:t>
                      </a:r>
                      <a:endParaRPr lang="en-US" altLang="zh-CN" sz="18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marL="0" indent="0" algn="l" latinLnBrk="1" hangingPunct="0">
                        <a:lnSpc>
                          <a:spcPct val="100000"/>
                        </a:lnSpc>
                      </a:pPr>
                      <a:r>
                        <a:rPr lang="en-US" altLang="zh-CN" sz="18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面糊中的水分</a:t>
                      </a:r>
                      <a:endPar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indent="0" algn="l" latinLnBrk="1" hangingPunct="0">
                        <a:lnSpc>
                          <a:spcPct val="100000"/>
                        </a:lnSpc>
                      </a:pPr>
                      <a:r>
                        <a:rPr lang="en-US" altLang="zh-CN" sz="18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⑥_____（填物</a:t>
                      </a:r>
                    </a:p>
                    <a:p>
                      <a:pPr marL="0" indent="0" algn="l" latinLnBrk="1" hangingPunct="0">
                        <a:lnSpc>
                          <a:spcPct val="100000"/>
                        </a:lnSpc>
                      </a:pPr>
                      <a:r>
                        <a:rPr lang="en-US" altLang="zh-CN" sz="18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态变化名称），</a:t>
                      </a:r>
                      <a:endParaRPr lang="en-US" altLang="zh-CN"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indent="0" algn="l" latinLnBrk="1" hangingPunct="0">
                        <a:lnSpc>
                          <a:spcPct val="100000"/>
                        </a:lnSpc>
                      </a:pPr>
                      <a:r>
                        <a:rPr lang="en-US" altLang="zh-CN" sz="18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带鱼和面糊被炸至金黄色</a:t>
                      </a:r>
                      <a:endParaRPr lang="en-US" altLang="zh-CN" sz="1000">
                        <a:sym typeface="+mn-ea"/>
                      </a:endParaRPr>
                    </a:p>
                    <a:p>
                      <a:pPr marL="0" indent="0" algn="l" latinLnBrk="1" hangingPunct="0">
                        <a:lnSpc>
                          <a:spcPct val="100000"/>
                        </a:lnSpc>
                      </a:pPr>
                      <a:endParaRPr lang="en-US" altLang="zh-CN" sz="1000" dirty="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1pPr>
                      <a:lvl2pPr marL="457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2pPr>
                      <a:lvl3pPr marL="914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3pPr>
                      <a:lvl4pPr marL="1371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4pPr>
                      <a:lvl5pPr marL="18288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5pPr>
                      <a:lvl6pPr marL="22860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6pPr>
                      <a:lvl7pPr marL="27432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7pPr>
                      <a:lvl8pPr marL="32004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8pPr>
                      <a:lvl9pPr marL="3657600" algn="l" defTabSz="914400" rtl="0" eaLnBrk="1" latinLnBrk="0" hangingPunct="1">
                        <a:defRPr sz="1800" kern="1200">
                          <a:solidFill>
                            <a:schemeClr val="tx1"/>
                          </a:solidFill>
                          <a:latin typeface="Calibri" panose="020F0502020204030204"/>
                          <a:ea typeface="Calibri" panose="020F0502020204030204"/>
                          <a:cs typeface="Arial" panose="020B0604020202020204"/>
                        </a:defRPr>
                      </a:lvl9pPr>
                    </a:lstStyle>
                    <a:p>
                      <a:pPr marL="0" indent="0" algn="l" latinLnBrk="1" hangingPunct="0">
                        <a:lnSpc>
                          <a:spcPct val="100000"/>
                        </a:lnSpc>
                      </a:pPr>
                      <a:r>
                        <a:rPr lang="en-US" altLang="zh-CN" sz="18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建议：</a:t>
                      </a:r>
                      <a:r>
                        <a:rPr lang="en-US" altLang="zh-CN" sz="18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炸制过程中要勤翻面，避免带鱼被炸煳</a:t>
                      </a:r>
                      <a:endParaRPr lang="en-US" altLang="zh-CN" sz="1800" dirty="0">
                        <a:sym typeface="+mn-ea"/>
                      </a:endParaRPr>
                    </a:p>
                    <a:p>
                      <a:pPr marL="0" indent="0" algn="l" latinLnBrk="1" hangingPunct="0">
                        <a:lnSpc>
                          <a:spcPct val="100000"/>
                        </a:lnSpc>
                      </a:pPr>
                      <a:endParaRPr lang="zh-CN" altLang="en-US" sz="18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QB_5_BD.9_2#e6f9d126c.table_image?tii=3&amp;vcp=1&amp;vopoq=1&amp;pid=ce2398838&amp;color=0,0,0&amp;tib=255,255,255&amp;vtp=1"/>
          <p:cNvPicPr>
            <a:picLocks noChangeAspect="1"/>
          </p:cNvPicPr>
          <p:nvPr/>
        </p:nvPicPr>
        <p:blipFill>
          <a:blip r:embed="rId2">
            <a:clrChange>
              <a:clrFrom>
                <a:srgbClr val="FFFFFF"/>
              </a:clrFrom>
              <a:clrTo>
                <a:srgbClr val="FFFFFF">
                  <a:alpha val="0"/>
                </a:srgbClr>
              </a:clrTo>
            </a:clrChange>
          </a:blip>
          <a:stretch>
            <a:fillRect/>
          </a:stretch>
        </p:blipFill>
        <p:spPr>
          <a:xfrm>
            <a:off x="4592854" y="2149996"/>
            <a:ext cx="1564005" cy="1052195"/>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7" name="QB_5_AN.10_1#e6f9d126c.blank?vcp=1&amp;vopoq=1&amp;pid=ce2398838&amp;color=0,0,0&amp;vpa=6&amp;vtp=1&amp;bbb=1"/>
          <p:cNvSpPr/>
          <p:nvPr/>
        </p:nvSpPr>
        <p:spPr>
          <a:xfrm>
            <a:off x="3059832" y="2558819"/>
            <a:ext cx="727472" cy="368951"/>
          </a:xfrm>
          <a:prstGeom prst="rect">
            <a:avLst/>
          </a:prstGeom>
          <a:noFill/>
        </p:spPr>
        <p:txBody>
          <a:bodyPr wrap="none" lIns="0" tIns="0" rIns="0" bIns="0" rtlCol="0" anchor="t"/>
          <a:lstStyle/>
          <a:p>
            <a:pPr algn="ctr" latinLnBrk="1">
              <a:lnSpc>
                <a:spcPts val="3150"/>
              </a:lnSpc>
            </a:pPr>
            <a:r>
              <a:rPr lang="en-US" altLang="zh-CN" sz="18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汽化</a:t>
            </a:r>
          </a:p>
        </p:txBody>
      </p:sp>
      <p:sp>
        <p:nvSpPr>
          <p:cNvPr id="6" name="QB_5_BD.46_1#d731ca572?colgroup=4,13,11&amp;vcp=1&amp;vopoq=1&amp;pid=ce2398838&amp;color=0,0,0&amp;vtp=1&amp;bt=1&amp;bbb=1"/>
          <p:cNvSpPr txBox="1"/>
          <p:nvPr/>
        </p:nvSpPr>
        <p:spPr>
          <a:xfrm>
            <a:off x="8316416" y="987574"/>
            <a:ext cx="538609" cy="367601"/>
          </a:xfrm>
          <a:prstGeom prst="rect">
            <a:avLst/>
          </a:prstGeom>
          <a:noFill/>
        </p:spPr>
        <p:txBody>
          <a:bodyPr vert="horz" wrap="none" lIns="0" tIns="0" rIns="0" bIns="0" rtlCol="0">
            <a:spAutoFit/>
          </a:bodyPr>
          <a:lstStyle/>
          <a:p>
            <a:pPr algn="r">
              <a:lnSpc>
                <a:spcPts val="3150"/>
              </a:lnSpc>
            </a:pPr>
            <a:r>
              <a:rPr lang="zh-CN" altLang="en-US" sz="2100" dirty="0">
                <a:latin typeface="Times New Roman" panose="02020603050405020304" pitchFamily="18" charset="0"/>
              </a:rPr>
              <a:t>续表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QB_5_BD.11_1#e6f9d126c?colgroup=8,13,9&amp;vcp=1&amp;vopoq=1&amp;pid=ce2398838&amp;color=0,0,0&amp;vtp=1&amp;bt=1&amp;bbb=1&amp;hb=1"/>
          <p:cNvGraphicFramePr>
            <a:graphicFrameLocks noGrp="1"/>
          </p:cNvGraphicFramePr>
          <p:nvPr>
            <p:extLst>
              <p:ext uri="{D42A27DB-BD31-4B8C-83A1-F6EECF244321}">
                <p14:modId xmlns:p14="http://schemas.microsoft.com/office/powerpoint/2010/main" val="1608055988"/>
              </p:ext>
            </p:extLst>
          </p:nvPr>
        </p:nvGraphicFramePr>
        <p:xfrm>
          <a:off x="323528" y="1563638"/>
          <a:ext cx="8517636" cy="2734310"/>
        </p:xfrm>
        <a:graphic>
          <a:graphicData uri="http://schemas.openxmlformats.org/drawingml/2006/table">
            <a:tbl>
              <a:tblPr/>
              <a:tblGrid>
                <a:gridCol w="2290572"/>
                <a:gridCol w="3669030"/>
                <a:gridCol w="2558034"/>
              </a:tblGrid>
              <a:tr h="562610">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1694815">
                <a:tc>
                  <a:txBody>
                    <a:bodyPr/>
                    <a:lstStyle/>
                    <a:p>
                      <a:pPr marL="0" indent="0" algn="l" latinLnBrk="1" hangingPunct="0">
                        <a:lnSpc>
                          <a:spcPct val="100000"/>
                        </a:lnSpc>
                      </a:pPr>
                      <a:r>
                        <a:rPr lang="en-US" altLang="zh-CN" sz="2100" b="1" i="0" dirty="0">
                          <a:solidFill>
                            <a:srgbClr val="00B050"/>
                          </a:solidFill>
                          <a:latin typeface="Times New Roman" panose="02020603050405020304" pitchFamily="18" charset="0"/>
                          <a:ea typeface="方正中等线简体" panose="03000509000000000000" pitchFamily="34" charset="-122"/>
                          <a:cs typeface="Times New Roman" panose="02020603050405020304" pitchFamily="34" charset="-120"/>
                        </a:rPr>
                        <a:t>5.摆盘</a:t>
                      </a:r>
                      <a:endParaRPr lang="en-US" altLang="zh-CN" sz="900" dirty="0">
                        <a:solidFill>
                          <a:srgbClr val="00B050"/>
                        </a:solidFill>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关火，用漏勺捞出</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lv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带鱼放在盘中</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17100"/>
                        </a:lnSpc>
                      </a:pPr>
                      <a:r>
                        <a:rPr lang="en-US" altLang="zh-CN" sz="700" b="0" i="0" kern="0" spc="0">
                          <a:solidFill>
                            <a:srgbClr val="FFFFFF"/>
                          </a:solidFill>
                          <a:latin typeface="宋体" panose="02010600030101010101" pitchFamily="2" charset="-122"/>
                          <a:ea typeface="方正中等线简体" panose="03000509000000000000" pitchFamily="34" charset="-122"/>
                          <a:cs typeface="Times New Roman" panose="02020603050405020304" pitchFamily="34" charset="-120"/>
                        </a:rPr>
                        <a:t>_______</a:t>
                      </a:r>
                      <a:endParaRPr lang="en-US" altLang="zh-CN" sz="700" spc="0">
                        <a:latin typeface="宋体" panose="02010600030101010101" pitchFamily="2" charset="-122"/>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建议：</a:t>
                      </a: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可用厨房纸吸去多余的油</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4" name="QB_5_BD.11_2#e6f9d126c.table_image?iti=1&amp;tii=4&amp;vcp=1&amp;vopoq=1&amp;pid=ce2398838&amp;color=0,0,0&amp;tib=255,255,255&amp;vtp=1"/>
          <p:cNvPicPr>
            <a:picLocks noChangeAspect="1"/>
          </p:cNvPicPr>
          <p:nvPr/>
        </p:nvPicPr>
        <p:blipFill>
          <a:blip r:embed="rId2">
            <a:clrChange>
              <a:clrFrom>
                <a:srgbClr val="FFFFFF"/>
              </a:clrFrom>
              <a:clrTo>
                <a:srgbClr val="FFFFFF">
                  <a:alpha val="0"/>
                </a:srgbClr>
              </a:clrTo>
            </a:clrChange>
          </a:blip>
          <a:stretch>
            <a:fillRect/>
          </a:stretch>
        </p:blipFill>
        <p:spPr>
          <a:xfrm>
            <a:off x="3677090" y="2350347"/>
            <a:ext cx="1543050" cy="966978"/>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5" name="QB_5_BD.11_3#e6f9d126c.table_image?iti=1&amp;tii=5&amp;vcp=1&amp;vopoq=1&amp;pid=ce2398838&amp;color=0,0,0&amp;vtp=1&amp;bbb=1"/>
          <p:cNvSpPr/>
          <p:nvPr/>
        </p:nvSpPr>
        <p:spPr>
          <a:xfrm>
            <a:off x="3618289" y="3317222"/>
            <a:ext cx="1661160" cy="391160"/>
          </a:xfrm>
          <a:prstGeom prst="rect">
            <a:avLst/>
          </a:prstGeom>
          <a:noFill/>
        </p:spPr>
        <p:txBody>
          <a:bodyPr wrap="none" lIns="0" tIns="0" rIns="0" bIns="0" rtlCol="0" anchor="t"/>
          <a:lstStyle/>
          <a:p>
            <a:pPr algn="ctr" latinLnBrk="1">
              <a:lnSpc>
                <a:spcPts val="3150"/>
              </a:lnSpc>
            </a:pPr>
            <a:r>
              <a:rPr lang="en-US" altLang="zh-CN"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带鱼慢慢冷却</a:t>
            </a:r>
            <a:endParaRPr lang="en-US" altLang="zh-CN" sz="2100"/>
          </a:p>
        </p:txBody>
      </p:sp>
      <p:sp>
        <p:nvSpPr>
          <p:cNvPr id="7" name="QB_5_BD.46_1#d731ca572?colgroup=4,13,11&amp;vcp=1&amp;vopoq=1&amp;pid=ce2398838&amp;color=0,0,0&amp;vtp=1&amp;bt=1&amp;bbb=1"/>
          <p:cNvSpPr txBox="1"/>
          <p:nvPr/>
        </p:nvSpPr>
        <p:spPr>
          <a:xfrm>
            <a:off x="8316416" y="987574"/>
            <a:ext cx="538609" cy="367601"/>
          </a:xfrm>
          <a:prstGeom prst="rect">
            <a:avLst/>
          </a:prstGeom>
          <a:noFill/>
        </p:spPr>
        <p:txBody>
          <a:bodyPr vert="horz" wrap="none" lIns="0" tIns="0" rIns="0" bIns="0" rtlCol="0">
            <a:spAutoFit/>
          </a:bodyPr>
          <a:lstStyle/>
          <a:p>
            <a:pPr algn="r">
              <a:lnSpc>
                <a:spcPts val="3150"/>
              </a:lnSpc>
            </a:pPr>
            <a:r>
              <a:rPr lang="zh-CN" altLang="en-US" sz="2100" dirty="0">
                <a:latin typeface="Times New Roman" panose="02020603050405020304" pitchFamily="18" charset="0"/>
              </a:rPr>
              <a:t>续表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QB_5_BD.11_1#e6f9d126c?colgroup=8,13,9&amp;vcp=1&amp;vopoq=1&amp;pid=ce2398838&amp;color=0,0,0&amp;vtp=1&amp;bt=1&amp;bbb=1&amp;hb=1"/>
          <p:cNvGraphicFramePr>
            <a:graphicFrameLocks noGrp="1"/>
          </p:cNvGraphicFramePr>
          <p:nvPr>
            <p:extLst>
              <p:ext uri="{D42A27DB-BD31-4B8C-83A1-F6EECF244321}">
                <p14:modId xmlns:p14="http://schemas.microsoft.com/office/powerpoint/2010/main" val="1152068705"/>
              </p:ext>
            </p:extLst>
          </p:nvPr>
        </p:nvGraphicFramePr>
        <p:xfrm>
          <a:off x="410520" y="1779662"/>
          <a:ext cx="8328660" cy="2635250"/>
        </p:xfrm>
        <a:graphic>
          <a:graphicData uri="http://schemas.openxmlformats.org/drawingml/2006/table">
            <a:tbl>
              <a:tblPr/>
              <a:tblGrid>
                <a:gridCol w="1863090"/>
                <a:gridCol w="3710305"/>
                <a:gridCol w="2755265"/>
              </a:tblGrid>
              <a:tr h="562610">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1924050">
                <a:tc>
                  <a:txBody>
                    <a:bodyPr/>
                    <a:lstStyle/>
                    <a:p>
                      <a:pPr marL="0" indent="0" algn="l" latinLnBrk="1" hangingPunct="0">
                        <a:lnSpc>
                          <a:spcPct val="100000"/>
                        </a:lnSpc>
                      </a:pPr>
                      <a:r>
                        <a:rPr lang="en-US" altLang="zh-CN" sz="2000" b="1" dirty="0">
                          <a:solidFill>
                            <a:srgbClr val="7030A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1.起锅烧水</a:t>
                      </a:r>
                      <a:endParaRPr lang="en-US" altLang="zh-CN" sz="2000" dirty="0">
                        <a:solidFill>
                          <a:srgbClr val="7030A0"/>
                        </a:solidFill>
                        <a:sym typeface="+mn-ea"/>
                      </a:endParaRPr>
                    </a:p>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将水倒入煮锅中，持续烧水一段时间直至水沸腾</a:t>
                      </a:r>
                      <a:endPar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zh-CN" altLang="en-US" sz="2000" spc="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在烧水过程中，需</a:t>
                      </a:r>
                    </a:p>
                    <a:p>
                      <a:pPr marL="0" indent="0" algn="l" latinLnBrk="1" hangingPunct="0">
                        <a:lnSpc>
                          <a:spcPct val="100000"/>
                        </a:lnSpc>
                      </a:pPr>
                      <a:r>
                        <a:rPr lang="zh-CN" altLang="en-US" sz="2000" spc="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要不断加热，水沸</a:t>
                      </a:r>
                    </a:p>
                    <a:p>
                      <a:pPr marL="0" indent="0" algn="l" latinLnBrk="1" hangingPunct="0">
                        <a:lnSpc>
                          <a:spcPct val="100000"/>
                        </a:lnSpc>
                      </a:pPr>
                      <a:r>
                        <a:rPr lang="zh-CN" altLang="en-US" sz="2000" spc="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腾后保持在</a:t>
                      </a:r>
                      <a:r>
                        <a:rPr lang="en-US" altLang="zh-CN" sz="2000" spc="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100℃</a:t>
                      </a:r>
                      <a:r>
                        <a:rPr lang="zh-CN" altLang="en-US" sz="2000" spc="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p>
                    <a:p>
                      <a:pPr marL="0" indent="0" algn="l" latinLnBrk="1" hangingPunct="0">
                        <a:lnSpc>
                          <a:spcPct val="100000"/>
                        </a:lnSpc>
                      </a:pPr>
                      <a:r>
                        <a:rPr lang="zh-CN" altLang="en-US" sz="2000" spc="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一些水从液态变为气态，这是</a:t>
                      </a:r>
                      <a:r>
                        <a:rPr lang="zh-CN" altLang="en-US" sz="2000" u="sng" spc="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 </a:t>
                      </a:r>
                    </a:p>
                    <a:p>
                      <a:pPr marL="0" indent="0" algn="l" latinLnBrk="1" hangingPunct="0">
                        <a:lnSpc>
                          <a:spcPct val="100000"/>
                        </a:lnSpc>
                      </a:pPr>
                      <a:r>
                        <a:rPr lang="zh-CN" altLang="en-US" sz="2000" u="sng" spc="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          </a:t>
                      </a:r>
                      <a:r>
                        <a:rPr lang="zh-CN" altLang="en-US" sz="2000" spc="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（填物态变化名称）现象</a:t>
                      </a: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0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建议：</a:t>
                      </a:r>
                      <a:r>
                        <a:rPr lang="en-US" altLang="zh-CN" sz="2000" dirty="0">
                          <a:solidFill>
                            <a:schemeClr val="tx1"/>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1）加水时，确</a:t>
                      </a: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保锅中的水足以覆盖需要煮的饺子</a:t>
                      </a:r>
                      <a:r>
                        <a:rPr lang="zh-CN" altLang="en-US"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endParaRPr lang="en-US" altLang="zh-CN" sz="2000" dirty="0">
                        <a:sym typeface="+mn-ea"/>
                      </a:endParaRPr>
                    </a:p>
                    <a:p>
                      <a:pPr marL="0" indent="0" algn="l" latinLnBrk="1" hangingPunct="0">
                        <a:lnSpc>
                          <a:spcPct val="100000"/>
                        </a:lnSpc>
                      </a:pP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（2）使用②</a:t>
                      </a: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34" charset="-120"/>
                          <a:sym typeface="+mn-ea"/>
                        </a:rPr>
                        <a:t>_____</a:t>
                      </a: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r>
                        <a:rPr lang="zh-CN" altLang="en-US"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选</a:t>
                      </a: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填“大火”或“小火</a:t>
                      </a: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把水烧开以节约时间</a:t>
                      </a:r>
                      <a:endParaRPr lang="en-US" altLang="zh-CN" sz="1600" dirty="0">
                        <a:sym typeface="+mn-ea"/>
                      </a:endParaRPr>
                    </a:p>
                    <a:p>
                      <a:pPr marL="0" indent="0" algn="l" latinLnBrk="1" hangingPunct="0">
                        <a:lnSpc>
                          <a:spcPct val="100000"/>
                        </a:lnSpc>
                      </a:pPr>
                      <a:endParaRPr lang="en-US" altLang="zh-CN" sz="1600" dirty="0">
                        <a:sym typeface="+mn-ea"/>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6" name="QB_5_AN.14_1#d5dfe09bc.blank?vcp=1&amp;vopoq=1&amp;pid=ce2398838&amp;color=0,0,0&amp;vpa=8&amp;vtp=1&amp;bbb=1"/>
          <p:cNvSpPr/>
          <p:nvPr/>
        </p:nvSpPr>
        <p:spPr>
          <a:xfrm>
            <a:off x="7408333" y="3131295"/>
            <a:ext cx="727472" cy="376095"/>
          </a:xfrm>
          <a:prstGeom prst="rect">
            <a:avLst/>
          </a:prstGeom>
          <a:noFill/>
        </p:spPr>
        <p:txBody>
          <a:bodyPr wrap="none" lIns="0" tIns="0" rIns="0" bIns="0" rtlCol="0" anchor="t"/>
          <a:lstStyle/>
          <a:p>
            <a:pPr algn="ctr" latinLnBrk="1">
              <a:lnSpc>
                <a:spcPts val="3225"/>
              </a:lnSpc>
            </a:pPr>
            <a:r>
              <a:rPr lang="en-US" altLang="zh-CN" sz="20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大火</a:t>
            </a:r>
          </a:p>
        </p:txBody>
      </p:sp>
      <p:pic>
        <p:nvPicPr>
          <p:cNvPr id="7" name="QB_5_BD.12_3#d5dfe09bc.table_image?tii=6&amp;vcp=1&amp;vopoq=1&amp;pid=ce2398838&amp;color=0,0,0&amp;tib=255,255,255&amp;vtp=1"/>
          <p:cNvPicPr>
            <a:picLocks noChangeAspect="1"/>
          </p:cNvPicPr>
          <p:nvPr/>
        </p:nvPicPr>
        <p:blipFill>
          <a:blip r:embed="rId2">
            <a:clrChange>
              <a:clrFrom>
                <a:srgbClr val="FFFFFF"/>
              </a:clrFrom>
              <a:clrTo>
                <a:srgbClr val="FFFFFF">
                  <a:alpha val="0"/>
                </a:srgbClr>
              </a:clrTo>
            </a:clrChange>
          </a:blip>
          <a:stretch>
            <a:fillRect/>
          </a:stretch>
        </p:blipFill>
        <p:spPr>
          <a:xfrm>
            <a:off x="4518716" y="2458826"/>
            <a:ext cx="1348105" cy="864870"/>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8" name="QB_5_AN.13_1#d5dfe09bc.blank?vcp=1&amp;vopoq=1&amp;pid=ce2398838&amp;color=0,0,0&amp;vpa=7&amp;vtp=1&amp;bbb=1"/>
          <p:cNvSpPr/>
          <p:nvPr/>
        </p:nvSpPr>
        <p:spPr>
          <a:xfrm>
            <a:off x="2292163" y="3801062"/>
            <a:ext cx="727472" cy="376095"/>
          </a:xfrm>
          <a:prstGeom prst="rect">
            <a:avLst/>
          </a:prstGeom>
          <a:noFill/>
        </p:spPr>
        <p:txBody>
          <a:bodyPr wrap="none" lIns="0" tIns="0" rIns="0" bIns="0" rtlCol="0" anchor="t"/>
          <a:lstStyle/>
          <a:p>
            <a:pPr algn="ctr" latinLnBrk="1">
              <a:lnSpc>
                <a:spcPts val="3225"/>
              </a:lnSpc>
            </a:pPr>
            <a:r>
              <a:rPr lang="en-US" altLang="zh-CN" sz="20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汽化</a:t>
            </a:r>
            <a:endParaRPr lang="en-US" altLang="zh-CN" sz="2000" dirty="0"/>
          </a:p>
        </p:txBody>
      </p:sp>
      <p:pic>
        <p:nvPicPr>
          <p:cNvPr id="9" name="QB_5_BD.12_1#d5dfe09bc?vcp=1&amp;vopoq=1&amp;pid=ce2398838&amp;color=0,0,0&amp;tib=255,255,255&amp;vtp=1&amp;bt=1"/>
          <p:cNvPicPr>
            <a:picLocks noChangeAspect="1"/>
          </p:cNvPicPr>
          <p:nvPr/>
        </p:nvPicPr>
        <p:blipFill>
          <a:blip r:embed="rId3">
            <a:clrChange>
              <a:clrFrom>
                <a:srgbClr val="FFFFFF"/>
              </a:clrFrom>
              <a:clrTo>
                <a:srgbClr val="FFFFFF">
                  <a:alpha val="0"/>
                </a:srgbClr>
              </a:clrTo>
            </a:clrChange>
          </a:blip>
          <a:stretch>
            <a:fillRect/>
          </a:stretch>
        </p:blipFill>
        <p:spPr>
          <a:xfrm>
            <a:off x="3594791" y="987574"/>
            <a:ext cx="2154540" cy="670697"/>
          </a:xfrm>
          <a:prstGeom prst="rect">
            <a:avLst/>
          </a:prstGeom>
          <a:noFill/>
          <a:extLst>
            <a:ext uri="{909E8E84-426E-40DD-AFC4-6F175D3DCCD1}">
              <a14:hiddenFill xmlns:a14="http://schemas.microsoft.com/office/drawing/2010/main">
                <a:solidFill>
                  <a:schemeClr val="accent1">
                    <a:alpha val="0"/>
                  </a:schemeClr>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QB_5_BD.15_1#d5dfe09bc?colgroup=6,13,10&amp;vcp=1&amp;vopoq=1&amp;pid=ce2398838&amp;color=0,0,0&amp;vtp=1&amp;bt=1&amp;bbb=1&amp;hb=1"/>
          <p:cNvGraphicFramePr>
            <a:graphicFrameLocks noGrp="1"/>
          </p:cNvGraphicFramePr>
          <p:nvPr>
            <p:extLst>
              <p:ext uri="{D42A27DB-BD31-4B8C-83A1-F6EECF244321}">
                <p14:modId xmlns:p14="http://schemas.microsoft.com/office/powerpoint/2010/main" val="2882532277"/>
              </p:ext>
            </p:extLst>
          </p:nvPr>
        </p:nvGraphicFramePr>
        <p:xfrm>
          <a:off x="394268" y="1491630"/>
          <a:ext cx="8524494" cy="2862580"/>
        </p:xfrm>
        <a:graphic>
          <a:graphicData uri="http://schemas.openxmlformats.org/drawingml/2006/table">
            <a:tbl>
              <a:tblPr/>
              <a:tblGrid>
                <a:gridCol w="1584325"/>
                <a:gridCol w="4006469"/>
                <a:gridCol w="2933700"/>
              </a:tblGrid>
              <a:tr h="423149">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180463">
                <a:tc>
                  <a:txBody>
                    <a:bodyPr/>
                    <a:lstStyle/>
                    <a:p>
                      <a:pPr marL="0" indent="0" algn="l" latinLnBrk="1" hangingPunct="0">
                        <a:lnSpc>
                          <a:spcPct val="100000"/>
                        </a:lnSpc>
                      </a:pPr>
                      <a:r>
                        <a:rPr lang="en-US" altLang="zh-CN" sz="2100" b="1" i="0" dirty="0">
                          <a:solidFill>
                            <a:srgbClr val="7030A0"/>
                          </a:solidFill>
                          <a:latin typeface="Times New Roman" panose="02020603050405020304" pitchFamily="18" charset="0"/>
                          <a:ea typeface="方正中等线简体" panose="03000509000000000000" pitchFamily="34" charset="-122"/>
                          <a:cs typeface="Times New Roman" panose="02020603050405020304" pitchFamily="34" charset="-120"/>
                        </a:rPr>
                        <a:t>2.下饺子</a:t>
                      </a:r>
                      <a:endParaRPr lang="en-US" altLang="zh-CN" sz="900" dirty="0">
                        <a:solidFill>
                          <a:srgbClr val="7030A0"/>
                        </a:solidFill>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打开锅盖，将饺子下入锅中，继续加热至饺子浮起</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（1）缓慢将饺子下</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入锅中，以避免水</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溅出烫伤</a:t>
                      </a:r>
                      <a:r>
                        <a:rPr lang="zh-CN" altLang="en-US"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p>
                    <a:p>
                      <a:pPr marL="0" indent="0" algn="l" latinLnBrk="1" hangingPunct="0">
                        <a:lnSpc>
                          <a:spcPct val="100000"/>
                        </a:lnSpc>
                      </a:pPr>
                      <a:r>
                        <a:rPr lang="en-US" altLang="zh-CN" sz="20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（2）锅周围出现大量</a:t>
                      </a:r>
                    </a:p>
                    <a:p>
                      <a:pPr marL="0" indent="0" algn="l" latinLnBrk="1" hangingPunct="0">
                        <a:lnSpc>
                          <a:spcPct val="100000"/>
                        </a:lnSpc>
                      </a:pPr>
                      <a:r>
                        <a:rPr lang="en-US" altLang="zh-CN" sz="20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“白气”，这是锅内产生的高温水蒸气接触周围冷空气，③</a:t>
                      </a:r>
                      <a:r>
                        <a:rPr lang="en-US" altLang="zh-CN" sz="2000">
                          <a:solidFill>
                            <a:srgbClr val="000000"/>
                          </a:solidFill>
                          <a:latin typeface="宋体" panose="02010600030101010101" pitchFamily="2" charset="-122"/>
                          <a:ea typeface="宋体" panose="02010600030101010101" pitchFamily="2" charset="-122"/>
                          <a:cs typeface="宋体" panose="02010600030101010101" pitchFamily="34" charset="-120"/>
                          <a:sym typeface="+mn-ea"/>
                        </a:rPr>
                        <a:t>______</a:t>
                      </a:r>
                      <a:r>
                        <a:rPr lang="en-US" altLang="zh-CN" sz="20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（填物态变化名称）成小水滴形成的</a:t>
                      </a:r>
                      <a:endParaRPr lang="en-US" altLang="zh-CN" sz="900">
                        <a:sym typeface="+mn-ea"/>
                      </a:endParaRPr>
                    </a:p>
                    <a:p>
                      <a:pPr marL="0" lvl="0" indent="0" algn="l" latinLnBrk="1" hangingPunct="0">
                        <a:lnSpc>
                          <a:spcPct val="100000"/>
                        </a:lnSpc>
                      </a:pP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100" b="1" i="0"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建议：</a:t>
                      </a: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打开锅盖时与锅</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保持距离，以免被烫</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伤，水蒸气烫伤比开水</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lv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烫伤更严重</a:t>
                      </a: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p>
                    <a:p>
                      <a:pPr marL="0" indent="0" algn="l" latinLnBrk="1" hangingPunct="0">
                        <a:lnSpc>
                          <a:spcPct val="100000"/>
                        </a:lnSpc>
                      </a:pPr>
                      <a:r>
                        <a:rPr lang="en-US" altLang="zh-CN" sz="20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原理：</a:t>
                      </a: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水蒸气的温度和</a:t>
                      </a:r>
                      <a:endParaRPr lang="en-US" altLang="zh-CN" sz="20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开水虽然差不多，但是</a:t>
                      </a:r>
                      <a:endParaRPr lang="en-US" altLang="zh-CN" sz="20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lv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水蒸气在人的皮肤表面</a:t>
                      </a:r>
                      <a:endPar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3" name="QB_5_BD.15_2#d5dfe09bc.table_image?tii=7&amp;vcp=1&amp;vopoq=1&amp;pid=ce2398838&amp;color=0,0,0&amp;tib=255,255,255&amp;vtp=1"/>
          <p:cNvPicPr>
            <a:picLocks noChangeAspect="1"/>
          </p:cNvPicPr>
          <p:nvPr/>
        </p:nvPicPr>
        <p:blipFill>
          <a:blip r:embed="rId3">
            <a:clrChange>
              <a:clrFrom>
                <a:srgbClr val="FFFFFF"/>
              </a:clrFrom>
              <a:clrTo>
                <a:srgbClr val="FFFFFF">
                  <a:alpha val="0"/>
                </a:srgbClr>
              </a:clrTo>
            </a:clrChange>
          </a:blip>
          <a:stretch>
            <a:fillRect/>
          </a:stretch>
        </p:blipFill>
        <p:spPr>
          <a:xfrm>
            <a:off x="4494844" y="2115549"/>
            <a:ext cx="1344930" cy="1056640"/>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2" name="QB_5_BD.15_1#d5dfe09bc?colgroup=6,13,10&amp;vcp=1&amp;vopoq=1&amp;pid=ce2398838&amp;color=0,0,0&amp;vtp=1&amp;bt=1&amp;bbb=1"/>
          <p:cNvSpPr txBox="1"/>
          <p:nvPr/>
        </p:nvSpPr>
        <p:spPr>
          <a:xfrm>
            <a:off x="8379519" y="883745"/>
            <a:ext cx="538609" cy="425309"/>
          </a:xfrm>
          <a:prstGeom prst="rect">
            <a:avLst/>
          </a:prstGeom>
          <a:noFill/>
        </p:spPr>
        <p:txBody>
          <a:bodyPr vert="horz" wrap="none" lIns="0" tIns="0" rIns="0" bIns="0" rtlCol="0">
            <a:spAutoFit/>
          </a:bodyPr>
          <a:lstStyle/>
          <a:p>
            <a:pPr algn="r">
              <a:lnSpc>
                <a:spcPts val="3750"/>
              </a:lnSpc>
            </a:pPr>
            <a:r>
              <a:rPr lang="zh-CN" altLang="en-US" sz="2100" dirty="0">
                <a:latin typeface="Times New Roman" panose="02020603050405020304" pitchFamily="18" charset="0"/>
              </a:rPr>
              <a:t>续表</a:t>
            </a:r>
          </a:p>
        </p:txBody>
      </p:sp>
      <p:sp>
        <p:nvSpPr>
          <p:cNvPr id="4" name="QB_5_AN.16_1#d5dfe09bc.blank?vcp=1&amp;vopoq=1&amp;pid=ce2398838&amp;color=0,0,0&amp;mp=1&amp;vpa=9&amp;vtp=1&amp;bbb=1"/>
          <p:cNvSpPr/>
          <p:nvPr/>
        </p:nvSpPr>
        <p:spPr>
          <a:xfrm>
            <a:off x="4564574" y="3476493"/>
            <a:ext cx="727472" cy="368951"/>
          </a:xfrm>
          <a:prstGeom prst="rect">
            <a:avLst/>
          </a:prstGeom>
          <a:noFill/>
        </p:spPr>
        <p:txBody>
          <a:bodyPr wrap="none" lIns="0" tIns="0" rIns="0" bIns="0" rtlCol="0" anchor="t"/>
          <a:lstStyle/>
          <a:p>
            <a:pPr algn="ctr" latinLnBrk="1">
              <a:lnSpc>
                <a:spcPts val="315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液化</a:t>
            </a:r>
            <a:endParaRPr lang="en-US" altLang="zh-CN" sz="21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B_5_BD.17_1#d5dfe09bc?colgroup=6,13,10&amp;vcp=1&amp;vopoq=1&amp;pid=ce2398838&amp;color=0,0,0&amp;mp=1&amp;vtp=1&amp;bt=1&amp;bbb=1&amp;hb=1"/>
          <p:cNvGraphicFramePr>
            <a:graphicFrameLocks noGrp="1"/>
          </p:cNvGraphicFramePr>
          <p:nvPr>
            <p:extLst>
              <p:ext uri="{D42A27DB-BD31-4B8C-83A1-F6EECF244321}">
                <p14:modId xmlns:p14="http://schemas.microsoft.com/office/powerpoint/2010/main" val="2739920452"/>
              </p:ext>
            </p:extLst>
          </p:nvPr>
        </p:nvGraphicFramePr>
        <p:xfrm>
          <a:off x="366902" y="1471167"/>
          <a:ext cx="8524494" cy="2648585"/>
        </p:xfrm>
        <a:graphic>
          <a:graphicData uri="http://schemas.openxmlformats.org/drawingml/2006/table">
            <a:tbl>
              <a:tblPr/>
              <a:tblGrid>
                <a:gridCol w="1803654"/>
                <a:gridCol w="3758184"/>
                <a:gridCol w="2962656"/>
              </a:tblGrid>
              <a:tr h="423149">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102485">
                <a:tc>
                  <a:txBody>
                    <a:bodyPr/>
                    <a:lstStyle/>
                    <a:p>
                      <a:pPr marL="0" indent="0" algn="l" latinLnBrk="1" hangingPunct="0">
                        <a:lnSpc>
                          <a:spcPct val="100000"/>
                        </a:lnSpc>
                      </a:pPr>
                      <a:r>
                        <a:rPr lang="en-US" altLang="zh-CN" sz="2100" b="1" i="0" dirty="0">
                          <a:solidFill>
                            <a:srgbClr val="7030A0"/>
                          </a:solidFill>
                          <a:latin typeface="Times New Roman" panose="02020603050405020304" pitchFamily="18" charset="0"/>
                          <a:ea typeface="方正中等线简体" panose="03000509000000000000" pitchFamily="34" charset="-122"/>
                          <a:cs typeface="Times New Roman" panose="02020603050405020304" pitchFamily="34" charset="-120"/>
                        </a:rPr>
                        <a:t>2.下饺子</a:t>
                      </a:r>
                      <a:endParaRPr lang="en-US" altLang="zh-CN" sz="900" dirty="0">
                        <a:solidFill>
                          <a:srgbClr val="7030A0"/>
                        </a:solidFill>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打开锅盖，将</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饺子下入锅</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中，继续加热</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lv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至饺子浮起</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（3）冷冻的饺子下入高温的水</a:t>
                      </a: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中，饺子中冰冻的水分</a:t>
                      </a: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④</a:t>
                      </a:r>
                      <a:r>
                        <a:rPr lang="en-US" altLang="zh-CN" sz="2100" i="0" dirty="0" smtClean="0">
                          <a:solidFill>
                            <a:srgbClr val="000000"/>
                          </a:solidFill>
                          <a:latin typeface="宋体" panose="02010600030101010101" pitchFamily="2" charset="-122"/>
                          <a:ea typeface="宋体" panose="02010600030101010101" pitchFamily="2" charset="-122"/>
                          <a:cs typeface="宋体" panose="02010600030101010101" pitchFamily="34" charset="-120"/>
                        </a:rPr>
                        <a:t>_____</a:t>
                      </a:r>
                      <a:r>
                        <a:rPr lang="en-US" altLang="zh-CN" sz="2100" b="0" i="0" dirty="0" smtClean="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填物态变化名称）为液态</a:t>
                      </a:r>
                      <a:r>
                        <a:rPr lang="zh-CN" altLang="en-US"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endParaRPr lang="en-US" altLang="zh-CN" sz="900" dirty="0"/>
                    </a:p>
                    <a:p>
                      <a:pPr marL="0" indent="0" algn="l" latinLnBrk="1" hangingPunct="0">
                        <a:lnSpc>
                          <a:spcPct val="100000"/>
                        </a:lnSpc>
                      </a:pP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（4）饺子内部的水分部分汽</a:t>
                      </a:r>
                    </a:p>
                    <a:p>
                      <a:pPr marL="0" lv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化，所受浮力变大，饺子浮起</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⑤</a:t>
                      </a:r>
                      <a:r>
                        <a:rPr lang="en-US" altLang="zh-CN" sz="2100" i="0" dirty="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填物态变化</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名称）成水会释放大量</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的热，导致皮肤严重烫</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lvl="0" indent="0" algn="l" latinLnBrk="1" hangingPunct="0">
                        <a:lnSpc>
                          <a:spcPct val="100000"/>
                        </a:lnSpc>
                      </a:pP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伤</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3" name="QB_5_AN.18_1#d5dfe09bc.blank?vcp=1&amp;vopoq=1&amp;pid=ce2398838&amp;color=0,0,0&amp;mp=1&amp;vpa=10&amp;vtp=1&amp;bbb=1"/>
          <p:cNvSpPr/>
          <p:nvPr/>
        </p:nvSpPr>
        <p:spPr>
          <a:xfrm>
            <a:off x="5127637" y="2468194"/>
            <a:ext cx="727472" cy="368951"/>
          </a:xfrm>
          <a:prstGeom prst="rect">
            <a:avLst/>
          </a:prstGeom>
          <a:noFill/>
        </p:spPr>
        <p:txBody>
          <a:bodyPr wrap="none" lIns="0" tIns="0" rIns="0" bIns="0" rtlCol="0" anchor="t"/>
          <a:lstStyle/>
          <a:p>
            <a:pPr algn="ctr" latinLnBrk="1">
              <a:lnSpc>
                <a:spcPts val="315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熔化</a:t>
            </a:r>
            <a:endParaRPr lang="en-US" altLang="zh-CN" sz="2100" dirty="0"/>
          </a:p>
        </p:txBody>
      </p:sp>
      <p:sp>
        <p:nvSpPr>
          <p:cNvPr id="4" name="QB_5_AN.19_1#d5dfe09bc.blank?vcp=1&amp;vopoq=1&amp;pid=ce2398838&amp;color=0,0,0&amp;mp=1&amp;vpa=11&amp;vtp=1&amp;bbb=1"/>
          <p:cNvSpPr/>
          <p:nvPr/>
        </p:nvSpPr>
        <p:spPr>
          <a:xfrm>
            <a:off x="6228184" y="2283718"/>
            <a:ext cx="727472" cy="368951"/>
          </a:xfrm>
          <a:prstGeom prst="rect">
            <a:avLst/>
          </a:prstGeom>
          <a:noFill/>
        </p:spPr>
        <p:txBody>
          <a:bodyPr wrap="none" lIns="0" tIns="0" rIns="0" bIns="0" rtlCol="0" anchor="t"/>
          <a:lstStyle/>
          <a:p>
            <a:pPr algn="ctr" latinLnBrk="1">
              <a:lnSpc>
                <a:spcPts val="315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液化</a:t>
            </a:r>
            <a:endParaRPr lang="en-US" altLang="zh-CN" sz="2100" dirty="0"/>
          </a:p>
        </p:txBody>
      </p:sp>
      <p:sp>
        <p:nvSpPr>
          <p:cNvPr id="6" name="QB_5_BD.15_1#d5dfe09bc?colgroup=6,13,10&amp;vcp=1&amp;vopoq=1&amp;pid=ce2398838&amp;color=0,0,0&amp;vtp=1&amp;bt=1&amp;bbb=1"/>
          <p:cNvSpPr txBox="1"/>
          <p:nvPr/>
        </p:nvSpPr>
        <p:spPr>
          <a:xfrm>
            <a:off x="8379519" y="883745"/>
            <a:ext cx="538609" cy="425309"/>
          </a:xfrm>
          <a:prstGeom prst="rect">
            <a:avLst/>
          </a:prstGeom>
          <a:noFill/>
        </p:spPr>
        <p:txBody>
          <a:bodyPr vert="horz" wrap="none" lIns="0" tIns="0" rIns="0" bIns="0" rtlCol="0">
            <a:spAutoFit/>
          </a:bodyPr>
          <a:lstStyle/>
          <a:p>
            <a:pPr algn="r">
              <a:lnSpc>
                <a:spcPts val="3750"/>
              </a:lnSpc>
            </a:pPr>
            <a:r>
              <a:rPr lang="zh-CN" altLang="en-US" sz="2100" dirty="0">
                <a:latin typeface="Times New Roman" panose="02020603050405020304" pitchFamily="18" charset="0"/>
              </a:rPr>
              <a:t>续表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QB_5_BD.20_1#d5dfe09bc?colgroup=5,13,11&amp;vcp=1&amp;vopoq=1&amp;pid=ce2398838&amp;color=0,0,0&amp;vtp=1&amp;bt=1&amp;bbb=1&amp;hb=1"/>
          <p:cNvGraphicFramePr>
            <a:graphicFrameLocks noGrp="1"/>
          </p:cNvGraphicFramePr>
          <p:nvPr>
            <p:extLst>
              <p:ext uri="{D42A27DB-BD31-4B8C-83A1-F6EECF244321}">
                <p14:modId xmlns:p14="http://schemas.microsoft.com/office/powerpoint/2010/main" val="3762621404"/>
              </p:ext>
            </p:extLst>
          </p:nvPr>
        </p:nvGraphicFramePr>
        <p:xfrm>
          <a:off x="327144" y="1347614"/>
          <a:ext cx="8524494" cy="3429651"/>
        </p:xfrm>
        <a:graphic>
          <a:graphicData uri="http://schemas.openxmlformats.org/drawingml/2006/table">
            <a:tbl>
              <a:tblPr/>
              <a:tblGrid>
                <a:gridCol w="1632204"/>
                <a:gridCol w="3778758"/>
                <a:gridCol w="3113532"/>
              </a:tblGrid>
              <a:tr h="423149">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883551">
                <a:tc>
                  <a:txBody>
                    <a:bodyPr/>
                    <a:lstStyle/>
                    <a:p>
                      <a:pPr marL="0" indent="0" algn="l" latinLnBrk="1" hangingPunct="0">
                        <a:lnSpc>
                          <a:spcPct val="100000"/>
                        </a:lnSpc>
                      </a:pPr>
                      <a:r>
                        <a:rPr lang="en-US" altLang="zh-CN" sz="2100" b="1" i="0" dirty="0">
                          <a:solidFill>
                            <a:srgbClr val="7030A0"/>
                          </a:solidFill>
                          <a:latin typeface="Times New Roman" panose="02020603050405020304" pitchFamily="18" charset="0"/>
                          <a:ea typeface="方正中等线简体" panose="03000509000000000000" pitchFamily="34" charset="-122"/>
                          <a:cs typeface="Times New Roman" panose="02020603050405020304" pitchFamily="34" charset="-120"/>
                        </a:rPr>
                        <a:t>3.点水</a:t>
                      </a:r>
                      <a:endParaRPr lang="en-US" altLang="zh-CN" sz="900" dirty="0">
                        <a:solidFill>
                          <a:srgbClr val="7030A0"/>
                        </a:solidFill>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持续用小火</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加热一段时</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间（此过程可少量点入几次冷水</a:t>
                      </a: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fontAlgn="auto"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锅里的水沸腾后，</a:t>
                      </a:r>
                    </a:p>
                    <a:p>
                      <a:pPr marL="0" indent="0" algn="l" fontAlgn="auto"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用勺子盛出一勺水，</a:t>
                      </a:r>
                    </a:p>
                    <a:p>
                      <a:pPr marL="0" indent="0" algn="l" fontAlgn="auto"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勺中水却不沸腾，</a:t>
                      </a:r>
                    </a:p>
                    <a:p>
                      <a:pPr marL="0" indent="0" algn="l" fontAlgn="auto"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此时将勺子底放回</a:t>
                      </a:r>
                    </a:p>
                    <a:p>
                      <a:pPr marL="0" indent="0" algn="l" fontAlgn="auto"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沸水中，</a:t>
                      </a:r>
                      <a:r>
                        <a:rPr lang="en-US" altLang="zh-CN" sz="20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勺中水仍不沸腾</a:t>
                      </a:r>
                      <a:r>
                        <a:rPr lang="zh-CN" altLang="en-US" sz="20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r>
                        <a:rPr lang="en-US" altLang="zh-CN" sz="20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这是因为勺中的水的温度⑥</a:t>
                      </a:r>
                      <a:r>
                        <a:rPr lang="en-US" altLang="zh-CN" sz="2000">
                          <a:solidFill>
                            <a:srgbClr val="000000"/>
                          </a:solidFill>
                          <a:latin typeface="宋体" panose="02010600030101010101" pitchFamily="2" charset="-122"/>
                          <a:ea typeface="宋体" panose="02010600030101010101" pitchFamily="2" charset="-122"/>
                          <a:cs typeface="宋体" panose="02010600030101010101" pitchFamily="34" charset="-120"/>
                          <a:sym typeface="+mn-ea"/>
                        </a:rPr>
                        <a:t>____</a:t>
                      </a:r>
                      <a:r>
                        <a:rPr lang="en-US" altLang="zh-CN" sz="20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r>
                        <a:rPr lang="zh-CN" altLang="en-US" sz="20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选</a:t>
                      </a:r>
                      <a:r>
                        <a:rPr lang="en-US" altLang="zh-CN" sz="20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填“能”或“不能”）达到沸点，不能沸腾的原因是⑦</a:t>
                      </a:r>
                      <a:r>
                        <a:rPr lang="en-US" altLang="zh-CN" sz="900">
                          <a:solidFill>
                            <a:srgbClr val="000000"/>
                          </a:solidFill>
                          <a:latin typeface="宋体" panose="02010600030101010101" pitchFamily="2" charset="-122"/>
                          <a:ea typeface="宋体" panose="02010600030101010101" pitchFamily="2" charset="-122"/>
                          <a:cs typeface="宋体" panose="02010600030101010101" pitchFamily="34" charset="-120"/>
                          <a:sym typeface="+mn-ea"/>
                        </a:rPr>
                        <a:t>_________________________</a:t>
                      </a:r>
                      <a:endParaRPr lang="en-US" altLang="zh-CN" sz="900">
                        <a:sym typeface="+mn-ea"/>
                      </a:endParaRPr>
                    </a:p>
                    <a:p>
                      <a:pPr marL="0" indent="0" algn="l" fontAlgn="auto" latinLnBrk="1" hangingPunct="0">
                        <a:lnSpc>
                          <a:spcPct val="100000"/>
                        </a:lnSpc>
                      </a:pP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（1）沸腾后改用小火加热是因为水在沸腾后继续吸热，温度⑧</a:t>
                      </a:r>
                      <a:r>
                        <a:rPr lang="en-US" altLang="zh-CN" sz="2100" i="0">
                          <a:solidFill>
                            <a:srgbClr val="000000"/>
                          </a:solidFill>
                          <a:latin typeface="宋体" panose="02010600030101010101" pitchFamily="2" charset="-122"/>
                          <a:ea typeface="宋体" panose="02010600030101010101" pitchFamily="2" charset="-122"/>
                          <a:cs typeface="宋体" panose="02010600030101010101" pitchFamily="34" charset="-120"/>
                        </a:rPr>
                        <a:t>_______</a:t>
                      </a: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，改用小火可节约燃气</a:t>
                      </a:r>
                    </a:p>
                    <a:p>
                      <a:pPr marL="0" indent="0" algn="ctr" latinLnBrk="1" hangingPunct="0">
                        <a:lnSpc>
                          <a:spcPct val="100000"/>
                        </a:lnSpc>
                      </a:pPr>
                      <a:r>
                        <a:rPr lang="en-US" altLang="zh-CN"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（2）点入冷水可使沸水</a:t>
                      </a:r>
                      <a:endPar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indent="0" algn="ctr" latinLnBrk="1" hangingPunct="0">
                        <a:lnSpc>
                          <a:spcPct val="100000"/>
                        </a:lnSpc>
                      </a:pPr>
                      <a:r>
                        <a:rPr lang="en-US" altLang="zh-CN"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温度稍微降低，因为在持</a:t>
                      </a:r>
                      <a:endPar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indent="0" algn="ctr" latinLnBrk="1" hangingPunct="0">
                        <a:lnSpc>
                          <a:spcPct val="100000"/>
                        </a:lnSpc>
                      </a:pPr>
                      <a:r>
                        <a:rPr lang="en-US" altLang="zh-CN"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续加热，所以饺子可持续</a:t>
                      </a:r>
                      <a:endPar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lvl="0" indent="0" algn="ctr" latinLnBrk="1" hangingPunct="0">
                        <a:lnSpc>
                          <a:spcPct val="100000"/>
                        </a:lnSpc>
                      </a:pPr>
                      <a:r>
                        <a:rPr lang="en-US" altLang="zh-CN"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吸热达到煮馅的目的</a:t>
                      </a:r>
                      <a:endParaRPr lang="zh-CN" altLang="en-US"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4" name="QB_5_AN.21_1#d5dfe09bc.blank?vcp=1&amp;vopoq=1&amp;pid=ce2398838&amp;color=0,0,0&amp;vpa=12&amp;vtp=1&amp;bbb=1"/>
          <p:cNvSpPr/>
          <p:nvPr/>
        </p:nvSpPr>
        <p:spPr>
          <a:xfrm>
            <a:off x="7434389" y="2569029"/>
            <a:ext cx="727472" cy="368951"/>
          </a:xfrm>
          <a:prstGeom prst="rect">
            <a:avLst/>
          </a:prstGeom>
          <a:noFill/>
        </p:spPr>
        <p:txBody>
          <a:bodyPr wrap="none" lIns="0" tIns="0" rIns="0" bIns="0" rtlCol="0" anchor="t"/>
          <a:lstStyle/>
          <a:p>
            <a:pPr algn="ctr" latinLnBrk="1">
              <a:lnSpc>
                <a:spcPts val="315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不变</a:t>
            </a:r>
            <a:endParaRPr lang="en-US" altLang="zh-CN" sz="2100" dirty="0"/>
          </a:p>
        </p:txBody>
      </p:sp>
      <p:pic>
        <p:nvPicPr>
          <p:cNvPr id="5" name="Picture 5"/>
          <p:cNvPicPr>
            <a:picLocks noChangeAspect="1"/>
          </p:cNvPicPr>
          <p:nvPr/>
        </p:nvPicPr>
        <p:blipFill>
          <a:blip r:embed="rId3"/>
          <a:stretch>
            <a:fillRect/>
          </a:stretch>
        </p:blipFill>
        <p:spPr>
          <a:xfrm flipH="1">
            <a:off x="8684760" y="9251277"/>
            <a:ext cx="0" cy="0"/>
          </a:xfrm>
          <a:prstGeom prst="rect">
            <a:avLst/>
          </a:prstGeom>
          <a:ln>
            <a:noFill/>
          </a:ln>
        </p:spPr>
      </p:pic>
      <p:pic>
        <p:nvPicPr>
          <p:cNvPr id="6" name="QB_5_BD.20_2#d5dfe09bc.table_image?tii=8&amp;vcp=1&amp;vopoq=1&amp;pid=ce2398838&amp;color=0,0,0&amp;tib=255,255,255&amp;vtp=1"/>
          <p:cNvPicPr>
            <a:picLocks noChangeAspect="1"/>
          </p:cNvPicPr>
          <p:nvPr/>
        </p:nvPicPr>
        <p:blipFill>
          <a:blip r:embed="rId4">
            <a:clrChange>
              <a:clrFrom>
                <a:srgbClr val="FFFFFF"/>
              </a:clrFrom>
              <a:clrTo>
                <a:srgbClr val="FFFFFF">
                  <a:alpha val="0"/>
                </a:srgbClr>
              </a:clrTo>
            </a:clrChange>
          </a:blip>
          <a:stretch>
            <a:fillRect/>
          </a:stretch>
        </p:blipFill>
        <p:spPr>
          <a:xfrm>
            <a:off x="4422513" y="1947070"/>
            <a:ext cx="1241298" cy="1138428"/>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7" name="QB_5_AN.23_1#d5dfe09bc.blank?vcp=1&amp;vopoq=1&amp;pid=ce2398838&amp;color=0,0,0&amp;mp=1&amp;vpa=13&amp;vtp=1"/>
          <p:cNvSpPr/>
          <p:nvPr/>
        </p:nvSpPr>
        <p:spPr>
          <a:xfrm>
            <a:off x="4499992" y="3462300"/>
            <a:ext cx="460772" cy="368951"/>
          </a:xfrm>
          <a:prstGeom prst="rect">
            <a:avLst/>
          </a:prstGeom>
          <a:noFill/>
        </p:spPr>
        <p:txBody>
          <a:bodyPr wrap="none" lIns="0" tIns="0" rIns="0" bIns="0" rtlCol="0" anchor="t"/>
          <a:lstStyle/>
          <a:p>
            <a:pPr algn="ctr" latinLnBrk="1">
              <a:lnSpc>
                <a:spcPts val="3150"/>
              </a:lnSpc>
            </a:pPr>
            <a:r>
              <a:rPr lang="en-US" altLang="zh-CN" sz="2100" b="1" dirty="0">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能</a:t>
            </a:r>
            <a:endParaRPr lang="en-US" altLang="zh-CN" sz="2100" dirty="0"/>
          </a:p>
        </p:txBody>
      </p:sp>
      <p:sp>
        <p:nvSpPr>
          <p:cNvPr id="8" name="QB_5_AN.24_1#d5dfe09bc.blank?vcp=1&amp;vopoq=1&amp;pid=ce2398838&amp;color=0,0,0&amp;mp=1&amp;vpa=14&amp;vtp=1&amp;bbb=1&amp;hb=1"/>
          <p:cNvSpPr/>
          <p:nvPr/>
        </p:nvSpPr>
        <p:spPr>
          <a:xfrm>
            <a:off x="3877636" y="3615178"/>
            <a:ext cx="1864995" cy="844550"/>
          </a:xfrm>
          <a:prstGeom prst="rect">
            <a:avLst/>
          </a:prstGeom>
          <a:noFill/>
        </p:spPr>
        <p:txBody>
          <a:bodyPr wrap="square" lIns="0" tIns="0" rIns="0" bIns="0" rtlCol="0" anchor="t"/>
          <a:lstStyle/>
          <a:p>
            <a:pPr algn="ctr" latinLnBrk="1">
              <a:lnSpc>
                <a:spcPct val="130000"/>
              </a:lnSpc>
            </a:pPr>
            <a:r>
              <a:rPr lang="en-US" altLang="zh-CN" sz="2100" b="1" dirty="0">
                <a:solidFill>
                  <a:srgbClr val="FF0000"/>
                </a:solidFill>
                <a:latin typeface="宋体" panose="02010600030101010101" pitchFamily="2" charset="-122"/>
                <a:ea typeface="方正中等线简体" panose="03000509000000000000" pitchFamily="34" charset="-122"/>
                <a:cs typeface="Times New Roman" panose="02020603050405020304" pitchFamily="34" charset="-120"/>
              </a:rPr>
              <a:t>             </a:t>
            </a: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不能继续吸热</a:t>
            </a:r>
            <a:endParaRPr lang="en-US" altLang="zh-CN" sz="2100" dirty="0"/>
          </a:p>
        </p:txBody>
      </p:sp>
      <p:sp>
        <p:nvSpPr>
          <p:cNvPr id="9" name="QB_5_BD.15_1#d5dfe09bc?colgroup=6,13,10&amp;vcp=1&amp;vopoq=1&amp;pid=ce2398838&amp;color=0,0,0&amp;vtp=1&amp;bt=1&amp;bbb=1"/>
          <p:cNvSpPr txBox="1"/>
          <p:nvPr/>
        </p:nvSpPr>
        <p:spPr>
          <a:xfrm>
            <a:off x="8379519" y="883745"/>
            <a:ext cx="538609" cy="425309"/>
          </a:xfrm>
          <a:prstGeom prst="rect">
            <a:avLst/>
          </a:prstGeom>
          <a:noFill/>
        </p:spPr>
        <p:txBody>
          <a:bodyPr vert="horz" wrap="none" lIns="0" tIns="0" rIns="0" bIns="0" rtlCol="0">
            <a:spAutoFit/>
          </a:bodyPr>
          <a:lstStyle/>
          <a:p>
            <a:pPr algn="r">
              <a:lnSpc>
                <a:spcPts val="3750"/>
              </a:lnSpc>
            </a:pPr>
            <a:r>
              <a:rPr lang="zh-CN" altLang="en-US" sz="2100" dirty="0">
                <a:latin typeface="Times New Roman" panose="02020603050405020304" pitchFamily="18" charset="0"/>
              </a:rPr>
              <a:t>续表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7" grpId="0" uiExpand="1" build="p" animBg="1"/>
      <p:bldP spid="8"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QB_5_BD.20_1#d5dfe09bc?colgroup=5,13,11&amp;vcp=1&amp;vopoq=1&amp;pid=ce2398838&amp;color=0,0,0&amp;vtp=1&amp;bt=1&amp;bbb=1&amp;hb=1"/>
          <p:cNvGraphicFramePr>
            <a:graphicFrameLocks noGrp="1"/>
          </p:cNvGraphicFramePr>
          <p:nvPr>
            <p:extLst>
              <p:ext uri="{D42A27DB-BD31-4B8C-83A1-F6EECF244321}">
                <p14:modId xmlns:p14="http://schemas.microsoft.com/office/powerpoint/2010/main" val="1268475735"/>
              </p:ext>
            </p:extLst>
          </p:nvPr>
        </p:nvGraphicFramePr>
        <p:xfrm>
          <a:off x="393950" y="1416933"/>
          <a:ext cx="8524494" cy="3429651"/>
        </p:xfrm>
        <a:graphic>
          <a:graphicData uri="http://schemas.openxmlformats.org/drawingml/2006/table">
            <a:tbl>
              <a:tblPr/>
              <a:tblGrid>
                <a:gridCol w="1479550"/>
                <a:gridCol w="4064635"/>
                <a:gridCol w="2980309"/>
              </a:tblGrid>
              <a:tr h="546100">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883551">
                <a:tc>
                  <a:txBody>
                    <a:bodyPr/>
                    <a:lstStyle/>
                    <a:p>
                      <a:pPr marL="0" indent="0" algn="l" latinLnBrk="1" hangingPunct="0">
                        <a:lnSpc>
                          <a:spcPct val="100000"/>
                        </a:lnSpc>
                      </a:pPr>
                      <a:r>
                        <a:rPr lang="en-US" altLang="zh-CN" sz="2000" b="1" dirty="0">
                          <a:solidFill>
                            <a:srgbClr val="7030A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4.装盘</a:t>
                      </a:r>
                      <a:endParaRPr lang="en-US" altLang="zh-CN" sz="2000" dirty="0">
                        <a:solidFill>
                          <a:srgbClr val="7030A0"/>
                        </a:solidFill>
                        <a:sym typeface="+mn-ea"/>
                      </a:endParaRPr>
                    </a:p>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关火，捞出饺子放在盘中</a:t>
                      </a:r>
                      <a:endParaRPr lang="en-US" altLang="zh-CN" sz="900" dirty="0">
                        <a:sym typeface="+mn-ea"/>
                      </a:endParaRPr>
                    </a:p>
                    <a:p>
                      <a:pPr marL="0" indent="0" algn="l" latinLnBrk="1" hangingPunct="0">
                        <a:lnSpc>
                          <a:spcPct val="100000"/>
                        </a:lnSpc>
                      </a:pP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fontAlgn="auto" latinLnBrk="1" hangingPunct="0">
                        <a:lnSpc>
                          <a:spcPct val="100000"/>
                        </a:lnSpc>
                      </a:pPr>
                      <a:r>
                        <a:rPr lang="en-US" altLang="zh-CN" sz="2000"/>
                        <a:t>（1）关火后，锅内</a:t>
                      </a:r>
                    </a:p>
                    <a:p>
                      <a:pPr marL="0" indent="0" algn="l" fontAlgn="auto" latinLnBrk="1" hangingPunct="0">
                        <a:lnSpc>
                          <a:spcPct val="100000"/>
                        </a:lnSpc>
                      </a:pPr>
                      <a:r>
                        <a:rPr lang="en-US" altLang="zh-CN" sz="2000"/>
                        <a:t>的水继续沸腾一会</a:t>
                      </a:r>
                    </a:p>
                    <a:p>
                      <a:pPr marL="0" indent="0" algn="l" fontAlgn="auto" latinLnBrk="1" hangingPunct="0">
                        <a:lnSpc>
                          <a:spcPct val="100000"/>
                        </a:lnSpc>
                      </a:pPr>
                      <a:r>
                        <a:rPr lang="en-US" altLang="zh-CN" sz="2000"/>
                        <a:t>儿，这是因为锅底</a:t>
                      </a:r>
                    </a:p>
                    <a:p>
                      <a:pPr marL="0" indent="0" algn="l" fontAlgn="auto" latinLnBrk="1" hangingPunct="0">
                        <a:lnSpc>
                          <a:spcPct val="100000"/>
                        </a:lnSpc>
                      </a:pPr>
                      <a:r>
                        <a:rPr lang="en-US" altLang="zh-CN" sz="2000"/>
                        <a:t>的温度⑨______（选填“高于”或“低于”） ，锅内的水能从锅底⑩_____热量，继续沸腾一会儿。</a:t>
                      </a:r>
                    </a:p>
                    <a:p>
                      <a:pPr marL="0" indent="0" algn="l" latinLnBrk="1" hangingPunct="0">
                        <a:lnSpc>
                          <a:spcPct val="100000"/>
                        </a:lnSpc>
                      </a:pPr>
                      <a:r>
                        <a:rPr lang="en-US" altLang="zh-CN" sz="2000">
                          <a:solidFill>
                            <a:srgbClr val="000000"/>
                          </a:solidFill>
                          <a:ea typeface="方正中等线简体" panose="03000509000000000000" pitchFamily="34" charset="-122"/>
                          <a:cs typeface="+mn-lt"/>
                          <a:sym typeface="+mn-ea"/>
                        </a:rPr>
                        <a:t>（2）饺子变瘪，这是因为饺子里的水蒸气遇冷发生了⑪</a:t>
                      </a:r>
                      <a:r>
                        <a:rPr lang="en-US" altLang="zh-CN" sz="2000">
                          <a:solidFill>
                            <a:srgbClr val="000000"/>
                          </a:solidFill>
                          <a:ea typeface="宋体" panose="02010600030101010101" pitchFamily="2" charset="-122"/>
                          <a:cs typeface="+mn-lt"/>
                          <a:sym typeface="+mn-ea"/>
                        </a:rPr>
                        <a:t>______</a:t>
                      </a:r>
                      <a:r>
                        <a:rPr lang="en-US" altLang="zh-CN" sz="2000">
                          <a:solidFill>
                            <a:srgbClr val="000000"/>
                          </a:solidFill>
                          <a:ea typeface="方正中等线简体" panose="03000509000000000000" pitchFamily="34" charset="-122"/>
                          <a:cs typeface="+mn-lt"/>
                          <a:sym typeface="+mn-ea"/>
                        </a:rPr>
                        <a:t>（填物态变化名称）</a:t>
                      </a:r>
                      <a:endParaRPr lang="en-US" altLang="zh-CN" sz="2000">
                        <a:cs typeface="+mn-lt"/>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zh-CN" altLang="en-US"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建议：</a:t>
                      </a:r>
                      <a:r>
                        <a:rPr lang="en-US" altLang="zh-CN"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注意不要用手碰锅，要用漏勺缓慢捞出饺子，避免烫伤</a:t>
                      </a:r>
                      <a:r>
                        <a:rPr lang="zh-CN" altLang="en-US"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endParaRPr lang="en-US" altLang="zh-CN" sz="2100">
                        <a:sym typeface="+mn-ea"/>
                      </a:endParaRPr>
                    </a:p>
                    <a:p>
                      <a:pPr marL="0" indent="0" algn="l" latinLnBrk="1" hangingPunct="0">
                        <a:lnSpc>
                          <a:spcPct val="100000"/>
                        </a:lnSpc>
                      </a:pPr>
                      <a:endParaRPr lang="zh-CN" altLang="en-US"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5" name="Picture 5"/>
          <p:cNvPicPr>
            <a:picLocks noChangeAspect="1"/>
          </p:cNvPicPr>
          <p:nvPr/>
        </p:nvPicPr>
        <p:blipFill>
          <a:blip r:embed="rId3"/>
          <a:stretch>
            <a:fillRect/>
          </a:stretch>
        </p:blipFill>
        <p:spPr>
          <a:xfrm flipH="1">
            <a:off x="8751566" y="9535861"/>
            <a:ext cx="0" cy="0"/>
          </a:xfrm>
          <a:prstGeom prst="rect">
            <a:avLst/>
          </a:prstGeom>
          <a:ln>
            <a:noFill/>
          </a:ln>
        </p:spPr>
      </p:pic>
      <p:pic>
        <p:nvPicPr>
          <p:cNvPr id="3" name="QB_5_BD.25_2#d5dfe09bc.table_image?tii=9&amp;vcp=1&amp;vopoq=1&amp;pid=ce2398838&amp;color=0,0,0&amp;tib=255,255,255&amp;vtp=1"/>
          <p:cNvPicPr>
            <a:picLocks noChangeAspect="1"/>
          </p:cNvPicPr>
          <p:nvPr/>
        </p:nvPicPr>
        <p:blipFill>
          <a:blip r:embed="rId4">
            <a:clrChange>
              <a:clrFrom>
                <a:srgbClr val="FFFFFF"/>
              </a:clrFrom>
              <a:clrTo>
                <a:srgbClr val="FFFFFF">
                  <a:alpha val="0"/>
                </a:srgbClr>
              </a:clrTo>
            </a:clrChange>
          </a:blip>
          <a:stretch>
            <a:fillRect/>
          </a:stretch>
        </p:blipFill>
        <p:spPr>
          <a:xfrm>
            <a:off x="4332601" y="2074159"/>
            <a:ext cx="1357884" cy="912114"/>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9" name="QB_5_AN.26_1#d5dfe09bc.blank?vcp=1&amp;vopoq=1&amp;pid=ce2398838&amp;color=0,0,0&amp;vpa=15&amp;vtp=1&amp;bbb=1"/>
          <p:cNvSpPr/>
          <p:nvPr/>
        </p:nvSpPr>
        <p:spPr>
          <a:xfrm>
            <a:off x="2988034" y="2873071"/>
            <a:ext cx="727472" cy="368951"/>
          </a:xfrm>
          <a:prstGeom prst="rect">
            <a:avLst/>
          </a:prstGeom>
          <a:noFill/>
        </p:spPr>
        <p:txBody>
          <a:bodyPr wrap="none" lIns="0" tIns="0" rIns="0" bIns="0" rtlCol="0" anchor="t"/>
          <a:lstStyle/>
          <a:p>
            <a:pPr algn="ctr" latinLnBrk="1">
              <a:lnSpc>
                <a:spcPts val="315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高于</a:t>
            </a:r>
            <a:endParaRPr lang="en-US" altLang="zh-CN" sz="2100" dirty="0"/>
          </a:p>
        </p:txBody>
      </p:sp>
      <p:sp>
        <p:nvSpPr>
          <p:cNvPr id="10" name="QB_5_AN.27_1#d5dfe09bc.blank?vcp=1&amp;vopoq=1&amp;pid=ce2398838&amp;color=0,0,0&amp;vpa=16&amp;vtp=1&amp;bbb=1"/>
          <p:cNvSpPr/>
          <p:nvPr/>
        </p:nvSpPr>
        <p:spPr>
          <a:xfrm>
            <a:off x="5109562" y="3180606"/>
            <a:ext cx="727472" cy="368951"/>
          </a:xfrm>
          <a:prstGeom prst="rect">
            <a:avLst/>
          </a:prstGeom>
          <a:noFill/>
        </p:spPr>
        <p:txBody>
          <a:bodyPr wrap="none" lIns="0" tIns="0" rIns="0" bIns="0" rtlCol="0" anchor="t"/>
          <a:lstStyle/>
          <a:p>
            <a:pPr algn="ctr" latinLnBrk="1">
              <a:lnSpc>
                <a:spcPts val="315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吸收</a:t>
            </a:r>
            <a:endParaRPr lang="en-US" altLang="zh-CN" sz="2100" dirty="0"/>
          </a:p>
        </p:txBody>
      </p:sp>
      <p:sp>
        <p:nvSpPr>
          <p:cNvPr id="11" name="QB_5_AN.29_1#d5dfe09bc.blank?vcp=1&amp;vopoq=1&amp;pid=ce2398838&amp;color=0,0,0&amp;mp=1&amp;vpa=17&amp;vtp=1&amp;bbb=1"/>
          <p:cNvSpPr/>
          <p:nvPr/>
        </p:nvSpPr>
        <p:spPr>
          <a:xfrm>
            <a:off x="4291668" y="4085656"/>
            <a:ext cx="727472" cy="368951"/>
          </a:xfrm>
          <a:prstGeom prst="rect">
            <a:avLst/>
          </a:prstGeom>
          <a:noFill/>
        </p:spPr>
        <p:txBody>
          <a:bodyPr wrap="none" lIns="0" tIns="0" rIns="0" bIns="0" rtlCol="0" anchor="t"/>
          <a:lstStyle/>
          <a:p>
            <a:pPr algn="ctr" latinLnBrk="1">
              <a:lnSpc>
                <a:spcPts val="315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液化</a:t>
            </a:r>
            <a:endParaRPr lang="en-US" altLang="zh-CN" sz="2100" dirty="0"/>
          </a:p>
        </p:txBody>
      </p:sp>
      <p:sp>
        <p:nvSpPr>
          <p:cNvPr id="12" name="QB_5_BD.15_1#d5dfe09bc?colgroup=6,13,10&amp;vcp=1&amp;vopoq=1&amp;pid=ce2398838&amp;color=0,0,0&amp;vtp=1&amp;bt=1&amp;bbb=1"/>
          <p:cNvSpPr txBox="1"/>
          <p:nvPr/>
        </p:nvSpPr>
        <p:spPr>
          <a:xfrm>
            <a:off x="8379519" y="883745"/>
            <a:ext cx="538609" cy="425309"/>
          </a:xfrm>
          <a:prstGeom prst="rect">
            <a:avLst/>
          </a:prstGeom>
          <a:noFill/>
        </p:spPr>
        <p:txBody>
          <a:bodyPr vert="horz" wrap="none" lIns="0" tIns="0" rIns="0" bIns="0" rtlCol="0">
            <a:spAutoFit/>
          </a:bodyPr>
          <a:lstStyle/>
          <a:p>
            <a:pPr algn="r">
              <a:lnSpc>
                <a:spcPts val="3750"/>
              </a:lnSpc>
            </a:pPr>
            <a:r>
              <a:rPr lang="zh-CN" altLang="en-US" sz="2100" dirty="0">
                <a:latin typeface="Times New Roman" panose="02020603050405020304" pitchFamily="18" charset="0"/>
              </a:rPr>
              <a:t>续表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uiExpand="1" build="p" animBg="1"/>
      <p:bldP spid="11"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B_5_BD.30_1#43ff05f8e?vcp=1&amp;vopoq=1&amp;pid=ce2398838&amp;color=0,0,0&amp;tib=255,255,255&amp;vtp=1&amp;bt=1"/>
          <p:cNvPicPr>
            <a:picLocks noChangeAspect="1"/>
          </p:cNvPicPr>
          <p:nvPr/>
        </p:nvPicPr>
        <p:blipFill>
          <a:blip r:embed="rId3">
            <a:clrChange>
              <a:clrFrom>
                <a:srgbClr val="FFFFFF"/>
              </a:clrFrom>
              <a:clrTo>
                <a:srgbClr val="FFFFFF">
                  <a:alpha val="0"/>
                </a:srgbClr>
              </a:clrTo>
            </a:clrChange>
          </a:blip>
          <a:stretch>
            <a:fillRect/>
          </a:stretch>
        </p:blipFill>
        <p:spPr>
          <a:xfrm>
            <a:off x="3816194" y="843558"/>
            <a:ext cx="2530602" cy="795528"/>
          </a:xfrm>
          <a:prstGeom prst="rect">
            <a:avLst/>
          </a:prstGeom>
          <a:noFill/>
          <a:extLst>
            <a:ext uri="{909E8E84-426E-40DD-AFC4-6F175D3DCCD1}">
              <a14:hiddenFill xmlns:a14="http://schemas.microsoft.com/office/drawing/2010/main">
                <a:solidFill>
                  <a:schemeClr val="accent1">
                    <a:alpha val="0"/>
                  </a:schemeClr>
                </a:solidFill>
              </a14:hiddenFill>
            </a:ext>
          </a:extLst>
        </p:spPr>
      </p:pic>
      <p:graphicFrame>
        <p:nvGraphicFramePr>
          <p:cNvPr id="19" name="QB_5_BD.30_2#43ff05f8e?colgroup=8,14,7&amp;vcp=1&amp;vopoq=1&amp;pid=ce2398838&amp;color=0,0,0&amp;vtp=1&amp;bbb=1&amp;hb=1"/>
          <p:cNvGraphicFramePr>
            <a:graphicFrameLocks noGrp="1"/>
          </p:cNvGraphicFramePr>
          <p:nvPr>
            <p:extLst>
              <p:ext uri="{D42A27DB-BD31-4B8C-83A1-F6EECF244321}">
                <p14:modId xmlns:p14="http://schemas.microsoft.com/office/powerpoint/2010/main" val="2559442864"/>
              </p:ext>
            </p:extLst>
          </p:nvPr>
        </p:nvGraphicFramePr>
        <p:xfrm>
          <a:off x="294894" y="1634966"/>
          <a:ext cx="8531352" cy="3149966"/>
        </p:xfrm>
        <a:graphic>
          <a:graphicData uri="http://schemas.openxmlformats.org/drawingml/2006/table">
            <a:tbl>
              <a:tblPr/>
              <a:tblGrid>
                <a:gridCol w="2030730"/>
                <a:gridCol w="3935095"/>
                <a:gridCol w="2565527"/>
              </a:tblGrid>
              <a:tr h="839201">
                <a:tc>
                  <a:txBody>
                    <a:bodyPr/>
                    <a:lstStyle/>
                    <a:p>
                      <a:pPr algn="ctr" latinLnBrk="1" hangingPunct="0">
                        <a:lnSpc>
                          <a:spcPct val="1000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ct val="1000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ctr" latinLnBrk="1" hangingPunct="0">
                        <a:lnSpc>
                          <a:spcPct val="1000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310765">
                <a:tc>
                  <a:txBody>
                    <a:bodyPr/>
                    <a:lstStyle/>
                    <a:p>
                      <a:pPr marL="0" indent="0" algn="l" latinLnBrk="1" hangingPunct="0">
                        <a:lnSpc>
                          <a:spcPct val="100000"/>
                        </a:lnSpc>
                      </a:pPr>
                      <a:r>
                        <a:rPr lang="en-US" altLang="zh-CN" sz="2100" b="1" i="0" dirty="0">
                          <a:solidFill>
                            <a:schemeClr val="accent6"/>
                          </a:solidFill>
                          <a:latin typeface="Times New Roman" panose="02020603050405020304" pitchFamily="18" charset="0"/>
                          <a:ea typeface="方正中等线简体" panose="03000509000000000000" pitchFamily="34" charset="-122"/>
                          <a:cs typeface="Times New Roman" panose="02020603050405020304" pitchFamily="34" charset="-120"/>
                        </a:rPr>
                        <a:t>1.制作面团</a:t>
                      </a:r>
                      <a:endParaRPr lang="en-US" altLang="zh-CN" sz="900" dirty="0">
                        <a:solidFill>
                          <a:schemeClr val="accent6"/>
                        </a:solidFill>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在家人的帮助下和面制作面团，盖上保鲜膜让面团发酵</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ctr" latinLnBrk="1" hangingPunct="0">
                        <a:lnSpc>
                          <a:spcPct val="100000"/>
                        </a:lnSpc>
                      </a:pPr>
                      <a:r>
                        <a:rPr lang="en-US" altLang="zh-CN" sz="3900" b="0" i="0" kern="0" spc="-99900">
                          <a:solidFill>
                            <a:srgbClr val="FFFFFF"/>
                          </a:solidFill>
                          <a:latin typeface="Times New Roman" panose="02020603050405020304" pitchFamily="18" charset="0"/>
                          <a:ea typeface="方正中等线简体" panose="03000509000000000000" pitchFamily="34" charset="-122"/>
                          <a:cs typeface="Times New Roman" panose="02020603050405020304" pitchFamily="34" charset="-120"/>
                        </a:rPr>
                        <a:t>_</a:t>
                      </a:r>
                      <a:r>
                        <a:rPr lang="en-US" altLang="zh-CN" sz="700" b="0" i="0" kern="0" spc="0">
                          <a:solidFill>
                            <a:srgbClr val="FFFFFF"/>
                          </a:solidFill>
                          <a:latin typeface="宋体" panose="02010600030101010101" pitchFamily="2" charset="-122"/>
                          <a:ea typeface="方正中等线简体" panose="03000509000000000000" pitchFamily="34" charset="-122"/>
                          <a:cs typeface="Times New Roman" panose="02020603050405020304" pitchFamily="34" charset="-120"/>
                        </a:rPr>
                        <a:t>________________________________</a:t>
                      </a:r>
                      <a:endParaRPr lang="en-US" altLang="zh-CN" sz="700" spc="0">
                        <a:latin typeface="宋体" panose="02010600030101010101" pitchFamily="2" charset="-122"/>
                      </a:endParaRP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盖上保鲜膜发酵是为了使面团中的水分不①</a:t>
                      </a:r>
                      <a:r>
                        <a:rPr lang="en-US" altLang="zh-CN" sz="2100" i="0">
                          <a:solidFill>
                            <a:srgbClr val="000000"/>
                          </a:solidFill>
                          <a:latin typeface="宋体" panose="02010600030101010101" pitchFamily="2" charset="-122"/>
                          <a:ea typeface="宋体" panose="02010600030101010101" pitchFamily="2" charset="-122"/>
                          <a:cs typeface="宋体" panose="02010600030101010101" pitchFamily="34" charset="-120"/>
                        </a:rPr>
                        <a:t>________________</a:t>
                      </a: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，以防面团变干</a:t>
                      </a: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4" name="QB_5_BD.30_3#43ff05f8e.table_image?tii=10&amp;vcp=1&amp;vopoq=1&amp;pid=ce2398838&amp;color=0,0,0&amp;tib=255,255,255&amp;vtp=1"/>
          <p:cNvPicPr>
            <a:picLocks noChangeAspect="1"/>
          </p:cNvPicPr>
          <p:nvPr/>
        </p:nvPicPr>
        <p:blipFill>
          <a:blip r:embed="rId4">
            <a:clrChange>
              <a:clrFrom>
                <a:srgbClr val="FFFFFF"/>
              </a:clrFrom>
              <a:clrTo>
                <a:srgbClr val="FFFFFF">
                  <a:alpha val="0"/>
                </a:srgbClr>
              </a:clrTo>
            </a:clrChange>
          </a:blip>
          <a:stretch>
            <a:fillRect/>
          </a:stretch>
        </p:blipFill>
        <p:spPr>
          <a:xfrm>
            <a:off x="3694430" y="2543914"/>
            <a:ext cx="1316736" cy="891540"/>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5" name="QB_5_AN.31_1#43ff05f8e.blank?vcp=1&amp;vopoq=1&amp;pid=ce2398838&amp;color=0,0,0&amp;vpa=18&amp;vtp=1&amp;bbb=1"/>
          <p:cNvSpPr/>
          <p:nvPr/>
        </p:nvSpPr>
        <p:spPr>
          <a:xfrm>
            <a:off x="3816194" y="3676722"/>
            <a:ext cx="2060972" cy="368951"/>
          </a:xfrm>
          <a:prstGeom prst="rect">
            <a:avLst/>
          </a:prstGeom>
          <a:noFill/>
        </p:spPr>
        <p:txBody>
          <a:bodyPr wrap="none" lIns="0" tIns="0" rIns="0" bIns="0" rtlCol="0" anchor="t"/>
          <a:lstStyle/>
          <a:p>
            <a:pPr algn="ctr" latinLnBrk="1">
              <a:lnSpc>
                <a:spcPts val="3150"/>
              </a:lnSpc>
            </a:pPr>
            <a:r>
              <a:rPr lang="en-US" altLang="zh-CN" sz="2100" b="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蒸发（或汽化）</a:t>
            </a:r>
            <a:endParaRPr lang="en-US" altLang="zh-CN" sz="21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QB_5_BD.20_1#d5dfe09bc?colgroup=5,13,11&amp;vcp=1&amp;vopoq=1&amp;pid=ce2398838&amp;color=0,0,0&amp;vtp=1&amp;bt=1&amp;bbb=1&amp;hb=1"/>
          <p:cNvGraphicFramePr>
            <a:graphicFrameLocks noGrp="1"/>
          </p:cNvGraphicFramePr>
          <p:nvPr>
            <p:extLst>
              <p:ext uri="{D42A27DB-BD31-4B8C-83A1-F6EECF244321}">
                <p14:modId xmlns:p14="http://schemas.microsoft.com/office/powerpoint/2010/main" val="2806393130"/>
              </p:ext>
            </p:extLst>
          </p:nvPr>
        </p:nvGraphicFramePr>
        <p:xfrm>
          <a:off x="504119" y="1419877"/>
          <a:ext cx="8393049" cy="3429651"/>
        </p:xfrm>
        <a:graphic>
          <a:graphicData uri="http://schemas.openxmlformats.org/drawingml/2006/table">
            <a:tbl>
              <a:tblPr/>
              <a:tblGrid>
                <a:gridCol w="2067560"/>
                <a:gridCol w="3697224"/>
                <a:gridCol w="2628265"/>
              </a:tblGrid>
              <a:tr h="546100">
                <a:tc>
                  <a:txBody>
                    <a:bodyPr/>
                    <a:lstStyle/>
                    <a:p>
                      <a:pPr algn="ctr" latinLnBrk="1" hangingPunct="0">
                        <a:lnSpc>
                          <a:spcPts val="4300"/>
                        </a:lnSpc>
                      </a:pPr>
                      <a:r>
                        <a:rPr lang="en-US" altLang="zh-CN" sz="20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2000" b="1" i="0" dirty="0">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0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2000" b="1" i="0" dirty="0">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0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2000" b="1" i="0" dirty="0">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883551">
                <a:tc>
                  <a:txBody>
                    <a:bodyPr/>
                    <a:lstStyle/>
                    <a:p>
                      <a:pPr marL="0" indent="0" algn="l" latinLnBrk="1" hangingPunct="0">
                        <a:lnSpc>
                          <a:spcPct val="100000"/>
                        </a:lnSpc>
                      </a:pPr>
                      <a:r>
                        <a:rPr lang="en-US" altLang="zh-CN" sz="2000" b="1" dirty="0">
                          <a:solidFill>
                            <a:schemeClr val="accent6"/>
                          </a:solidFill>
                          <a:sym typeface="+mn-ea"/>
                        </a:rPr>
                        <a:t>2.再次醒发</a:t>
                      </a:r>
                      <a:endParaRPr lang="en-US" altLang="zh-CN" sz="2000" dirty="0">
                        <a:solidFill>
                          <a:schemeClr val="accent6"/>
                        </a:solidFill>
                        <a:sym typeface="+mn-ea"/>
                      </a:endParaRPr>
                    </a:p>
                    <a:p>
                      <a:pPr marL="0" indent="0" algn="l" latinLnBrk="1" hangingPunct="0">
                        <a:lnSpc>
                          <a:spcPct val="100000"/>
                        </a:lnSpc>
                      </a:pPr>
                      <a:r>
                        <a:rPr lang="en-US" altLang="zh-CN" sz="2000" dirty="0" err="1">
                          <a:sym typeface="+mn-ea"/>
                        </a:rPr>
                        <a:t>将发酵好的面团排气揉光滑，切成大小合适的小面团，揉成光滑的馒头状，盖上保鲜膜再次醒发</a:t>
                      </a:r>
                      <a:r>
                        <a:rPr lang="en-US" altLang="zh-CN" sz="2000" dirty="0">
                          <a:sym typeface="+mn-ea"/>
                        </a:rPr>
                        <a:t> </a:t>
                      </a: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fontAlgn="auto" latinLnBrk="1" hangingPunct="0">
                        <a:lnSpc>
                          <a:spcPct val="100000"/>
                        </a:lnSpc>
                      </a:pPr>
                      <a:r>
                        <a:rPr lang="en-US" altLang="zh-CN" sz="20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           馒头略微膨胀</a:t>
                      </a:r>
                      <a:endParaRPr lang="zh-CN" altLang="en-US" sz="20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ts val="4400"/>
                        </a:lnSpc>
                      </a:pPr>
                      <a:r>
                        <a:rPr lang="en-US" altLang="zh-CN"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反复揉面团，这样做出的馒头松软多层有嚼劲</a:t>
                      </a:r>
                      <a:endParaRPr lang="en-US" altLang="zh-CN" sz="2100">
                        <a:sym typeface="+mn-ea"/>
                      </a:endParaRPr>
                    </a:p>
                    <a:p>
                      <a:pPr marL="0" indent="0" algn="l" latinLnBrk="1" hangingPunct="0">
                        <a:lnSpc>
                          <a:spcPct val="100000"/>
                        </a:lnSpc>
                      </a:pPr>
                      <a:endParaRPr lang="zh-CN" altLang="en-US"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2" name="QB_5_BD.20_1#d5dfe09bc?colgroup=5,13,11&amp;vcp=1&amp;vopoq=1&amp;pid=ce2398838&amp;color=0,0,0&amp;vtp=1&amp;bt=1&amp;bbb=1"/>
          <p:cNvSpPr txBox="1"/>
          <p:nvPr/>
        </p:nvSpPr>
        <p:spPr>
          <a:xfrm>
            <a:off x="8323126" y="849417"/>
            <a:ext cx="538609" cy="425309"/>
          </a:xfrm>
          <a:prstGeom prst="rect">
            <a:avLst/>
          </a:prstGeom>
          <a:noFill/>
        </p:spPr>
        <p:txBody>
          <a:bodyPr vert="horz" wrap="none" lIns="0" tIns="0" rIns="0" bIns="0" rtlCol="0">
            <a:spAutoFit/>
          </a:bodyPr>
          <a:lstStyle/>
          <a:p>
            <a:pPr algn="r">
              <a:lnSpc>
                <a:spcPts val="3750"/>
              </a:lnSpc>
            </a:pPr>
            <a:r>
              <a:rPr lang="zh-CN" altLang="en-US" sz="2100" dirty="0">
                <a:latin typeface="Times New Roman" panose="02020603050405020304" pitchFamily="18" charset="0"/>
              </a:rPr>
              <a:t>续表</a:t>
            </a:r>
          </a:p>
        </p:txBody>
      </p:sp>
      <p:pic>
        <p:nvPicPr>
          <p:cNvPr id="5" name="Picture 5"/>
          <p:cNvPicPr>
            <a:picLocks noChangeAspect="1"/>
          </p:cNvPicPr>
          <p:nvPr/>
        </p:nvPicPr>
        <p:blipFill>
          <a:blip r:embed="rId3"/>
          <a:stretch>
            <a:fillRect/>
          </a:stretch>
        </p:blipFill>
        <p:spPr>
          <a:xfrm flipH="1">
            <a:off x="8861735" y="9538805"/>
            <a:ext cx="0" cy="0"/>
          </a:xfrm>
          <a:prstGeom prst="rect">
            <a:avLst/>
          </a:prstGeom>
          <a:ln>
            <a:noFill/>
          </a:ln>
        </p:spPr>
      </p:pic>
      <p:pic>
        <p:nvPicPr>
          <p:cNvPr id="4" name="QB_5_BD.32_2#43ff05f8e.table_image?iti=2&amp;tii=11&amp;vcp=1&amp;vopoq=1&amp;pid=ce2398838&amp;color=0,0,0&amp;tib=255,255,255&amp;vtp=1"/>
          <p:cNvPicPr>
            <a:picLocks noChangeAspect="1"/>
          </p:cNvPicPr>
          <p:nvPr/>
        </p:nvPicPr>
        <p:blipFill>
          <a:blip r:embed="rId4">
            <a:clrChange>
              <a:clrFrom>
                <a:srgbClr val="FFFFFF"/>
              </a:clrFrom>
              <a:clrTo>
                <a:srgbClr val="FFFFFF">
                  <a:alpha val="0"/>
                </a:srgbClr>
              </a:clrTo>
            </a:clrChange>
          </a:blip>
          <a:stretch>
            <a:fillRect/>
          </a:stretch>
        </p:blipFill>
        <p:spPr>
          <a:xfrm>
            <a:off x="3111175" y="2062419"/>
            <a:ext cx="1316736" cy="1014984"/>
          </a:xfrm>
          <a:prstGeom prst="rect">
            <a:avLst/>
          </a:prstGeom>
          <a:noFill/>
          <a:extLst>
            <a:ext uri="{909E8E84-426E-40DD-AFC4-6F175D3DCCD1}">
              <a14:hiddenFill xmlns:a14="http://schemas.microsoft.com/office/drawing/2010/main">
                <a:solidFill>
                  <a:schemeClr val="accent1">
                    <a:alpha val="0"/>
                  </a:schemeClr>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QB_5_BD.32_4#43ff05f8e?colgroup=6,14,9&amp;vcp=1&amp;vopoq=1&amp;pid=ce2398838&amp;color=0,0,0&amp;vtp=1&amp;bt=1&amp;bbb=1&amp;hb=1"/>
          <p:cNvGraphicFramePr>
            <a:graphicFrameLocks noGrp="1"/>
          </p:cNvGraphicFramePr>
          <p:nvPr>
            <p:extLst>
              <p:ext uri="{D42A27DB-BD31-4B8C-83A1-F6EECF244321}">
                <p14:modId xmlns:p14="http://schemas.microsoft.com/office/powerpoint/2010/main" val="1892833074"/>
              </p:ext>
            </p:extLst>
          </p:nvPr>
        </p:nvGraphicFramePr>
        <p:xfrm>
          <a:off x="295529" y="901812"/>
          <a:ext cx="8524494" cy="3883660"/>
        </p:xfrm>
        <a:graphic>
          <a:graphicData uri="http://schemas.openxmlformats.org/drawingml/2006/table">
            <a:tbl>
              <a:tblPr/>
              <a:tblGrid>
                <a:gridCol w="1810512"/>
                <a:gridCol w="4101084"/>
                <a:gridCol w="2612898"/>
              </a:tblGrid>
              <a:tr h="546100">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895600">
                <a:tc>
                  <a:txBody>
                    <a:bodyPr/>
                    <a:lstStyle/>
                    <a:p>
                      <a:pPr marL="0" indent="0" algn="l" latinLnBrk="1" hangingPunct="0">
                        <a:lnSpc>
                          <a:spcPct val="100000"/>
                        </a:lnSpc>
                      </a:pPr>
                      <a:r>
                        <a:rPr lang="en-US" altLang="zh-CN" sz="2100" b="1" i="0" dirty="0">
                          <a:solidFill>
                            <a:schemeClr val="accent6"/>
                          </a:solidFill>
                          <a:latin typeface="Times New Roman" panose="02020603050405020304" pitchFamily="18" charset="0"/>
                          <a:ea typeface="方正中等线简体" panose="03000509000000000000" pitchFamily="34" charset="-122"/>
                          <a:cs typeface="Times New Roman" panose="02020603050405020304" pitchFamily="34" charset="-120"/>
                        </a:rPr>
                        <a:t>3.起锅烧水</a:t>
                      </a:r>
                      <a:endParaRPr lang="en-US" altLang="zh-CN" sz="900" dirty="0">
                        <a:solidFill>
                          <a:schemeClr val="accent6"/>
                        </a:solidFill>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将适量水加入</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锅中，用大火</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lv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煮至沸腾</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水沸腾前，观察</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到水中气泡的</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上升过程如图</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②</a:t>
                      </a:r>
                      <a:r>
                        <a:rPr lang="en-US" altLang="zh-CN" sz="2100" i="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zh-CN" altLang="en-US"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选</a:t>
                      </a: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“甲”或“乙”）所示，水沸腾时如图③</a:t>
                      </a:r>
                      <a:r>
                        <a:rPr lang="en-US" altLang="zh-CN" sz="2100" i="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（填“甲”或“乙”）所示</a:t>
                      </a:r>
                      <a:r>
                        <a:rPr lang="zh-CN" altLang="en-US"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判断水已沸腾的依据是④</a:t>
                      </a:r>
                      <a:r>
                        <a:rPr lang="en-US" altLang="zh-CN" sz="2100">
                          <a:solidFill>
                            <a:srgbClr val="000000"/>
                          </a:solidFill>
                          <a:latin typeface="宋体" panose="02010600030101010101" pitchFamily="2" charset="-122"/>
                          <a:ea typeface="宋体" panose="02010600030101010101" pitchFamily="2" charset="-122"/>
                          <a:cs typeface="宋体" panose="02010600030101010101" pitchFamily="34" charset="-120"/>
                          <a:sym typeface="+mn-ea"/>
                        </a:rPr>
                        <a:t>_________</a:t>
                      </a:r>
                      <a:endParaRPr lang="en-US" altLang="zh-CN" sz="2100" i="0">
                        <a:solidFill>
                          <a:srgbClr val="000000"/>
                        </a:solidFill>
                        <a:latin typeface="宋体" panose="02010600030101010101" pitchFamily="2" charset="-122"/>
                        <a:ea typeface="宋体" panose="02010600030101010101" pitchFamily="2" charset="-122"/>
                        <a:cs typeface="宋体" panose="02010600030101010101" pitchFamily="34" charset="-120"/>
                        <a:sym typeface="+mn-ea"/>
                      </a:endParaRPr>
                    </a:p>
                    <a:p>
                      <a:pPr marL="0" indent="0" algn="l" latinLnBrk="1" hangingPunct="0">
                        <a:lnSpc>
                          <a:spcPct val="100000"/>
                        </a:lnSpc>
                      </a:pPr>
                      <a:r>
                        <a:rPr lang="en-US" altLang="zh-CN" sz="2100">
                          <a:solidFill>
                            <a:srgbClr val="000000"/>
                          </a:solidFill>
                          <a:latin typeface="宋体" panose="02010600030101010101" pitchFamily="2" charset="-122"/>
                          <a:ea typeface="宋体" panose="02010600030101010101" pitchFamily="2" charset="-122"/>
                          <a:cs typeface="宋体" panose="02010600030101010101" pitchFamily="34" charset="-120"/>
                          <a:sym typeface="+mn-ea"/>
                        </a:rPr>
                        <a:t>______________________ </a:t>
                      </a:r>
                      <a:r>
                        <a:rPr lang="en-US" altLang="zh-CN"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r>
                        <a:rPr lang="zh-CN" altLang="en-US"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选</a:t>
                      </a:r>
                      <a:r>
                        <a:rPr lang="en-US" altLang="zh-CN" sz="210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填“水的温度保持不变”或“出现大量气泡，且气泡上升变大”）</a:t>
                      </a:r>
                      <a:endPar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l" latinLnBrk="1" hangingPunct="0">
                        <a:lnSpc>
                          <a:spcPct val="100000"/>
                        </a:lnSpc>
                      </a:pP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在家人的指导下向锅</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中加入适量的水，水</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不能没过蒸笼底，在</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蒸馒头过程中水不能</a:t>
                      </a:r>
                    </a:p>
                    <a:p>
                      <a:pPr marL="0" lv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被烧干</a:t>
                      </a: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3" name="QB_5_BD.32_5#43ff05f8e.table_image?tii=13&amp;vcp=1&amp;vopoq=1&amp;pid=ce2398838&amp;color=0,0,0&amp;tib=255,255,255&amp;vtp=1"/>
          <p:cNvPicPr>
            <a:picLocks noChangeAspect="1"/>
          </p:cNvPicPr>
          <p:nvPr/>
        </p:nvPicPr>
        <p:blipFill>
          <a:blip r:embed="rId3">
            <a:clrChange>
              <a:clrFrom>
                <a:srgbClr val="FFFFFF"/>
              </a:clrFrom>
              <a:clrTo>
                <a:srgbClr val="FFFFFF">
                  <a:alpha val="0"/>
                </a:srgbClr>
              </a:clrTo>
            </a:clrChange>
          </a:blip>
          <a:stretch>
            <a:fillRect/>
          </a:stretch>
        </p:blipFill>
        <p:spPr>
          <a:xfrm>
            <a:off x="4189730" y="1501140"/>
            <a:ext cx="1928495" cy="1154430"/>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QB_5_AN.33_1#43ff05f8e.blank?vcp=1&amp;vopoq=1&amp;pid=ce2398838&amp;color=0,0,0&amp;vpa=19&amp;vtp=1"/>
          <p:cNvSpPr/>
          <p:nvPr/>
        </p:nvSpPr>
        <p:spPr>
          <a:xfrm>
            <a:off x="2462205" y="2355726"/>
            <a:ext cx="460772" cy="368951"/>
          </a:xfrm>
          <a:prstGeom prst="rect">
            <a:avLst/>
          </a:prstGeom>
          <a:noFill/>
        </p:spPr>
        <p:txBody>
          <a:bodyPr wrap="none" lIns="0" tIns="0" rIns="0" bIns="0" rtlCol="0" anchor="t"/>
          <a:lstStyle/>
          <a:p>
            <a:pPr algn="ctr" latinLnBrk="1">
              <a:lnSpc>
                <a:spcPts val="3150"/>
              </a:lnSpc>
            </a:pPr>
            <a:r>
              <a:rPr lang="en-US" altLang="zh-CN" sz="2100" b="1" dirty="0">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甲</a:t>
            </a:r>
            <a:endParaRPr lang="en-US" altLang="zh-CN" sz="2100" dirty="0"/>
          </a:p>
        </p:txBody>
      </p:sp>
      <p:sp>
        <p:nvSpPr>
          <p:cNvPr id="5" name="QB_5_AN.34_1#43ff05f8e.blank?vcp=1&amp;vopoq=1&amp;pid=ce2398838&amp;color=0,0,0&amp;vpa=20&amp;vtp=1"/>
          <p:cNvSpPr/>
          <p:nvPr/>
        </p:nvSpPr>
        <p:spPr>
          <a:xfrm>
            <a:off x="2498075" y="2995423"/>
            <a:ext cx="460772" cy="368951"/>
          </a:xfrm>
          <a:prstGeom prst="rect">
            <a:avLst/>
          </a:prstGeom>
          <a:noFill/>
        </p:spPr>
        <p:txBody>
          <a:bodyPr wrap="none" lIns="0" tIns="0" rIns="0" bIns="0" rtlCol="0" anchor="t"/>
          <a:lstStyle/>
          <a:p>
            <a:pPr algn="ctr" latinLnBrk="1">
              <a:lnSpc>
                <a:spcPts val="3150"/>
              </a:lnSpc>
            </a:pPr>
            <a:r>
              <a:rPr lang="en-US" altLang="zh-CN" sz="2100" b="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乙</a:t>
            </a:r>
            <a:endParaRPr lang="en-US" altLang="zh-CN" sz="2100"/>
          </a:p>
        </p:txBody>
      </p:sp>
      <p:sp>
        <p:nvSpPr>
          <p:cNvPr id="2" name="QB_5_BD.32_4#43ff05f8e?colgroup=6,14,9&amp;vcp=1&amp;vopoq=1&amp;pid=ce2398838&amp;color=0,0,0&amp;vtp=1&amp;bt=1&amp;bbb=1"/>
          <p:cNvSpPr txBox="1"/>
          <p:nvPr/>
        </p:nvSpPr>
        <p:spPr>
          <a:xfrm>
            <a:off x="7164288" y="411510"/>
            <a:ext cx="538609" cy="425309"/>
          </a:xfrm>
          <a:prstGeom prst="rect">
            <a:avLst/>
          </a:prstGeom>
          <a:noFill/>
        </p:spPr>
        <p:txBody>
          <a:bodyPr vert="horz" wrap="none" lIns="0" tIns="0" rIns="0" bIns="0" rtlCol="0">
            <a:spAutoFit/>
          </a:bodyPr>
          <a:lstStyle/>
          <a:p>
            <a:pPr algn="r">
              <a:lnSpc>
                <a:spcPts val="3750"/>
              </a:lnSpc>
            </a:pPr>
            <a:r>
              <a:rPr lang="zh-CN" altLang="en-US" sz="2100" dirty="0">
                <a:latin typeface="Times New Roman" panose="02020603050405020304" pitchFamily="18" charset="0"/>
              </a:rPr>
              <a:t>续表</a:t>
            </a:r>
          </a:p>
        </p:txBody>
      </p:sp>
      <p:sp>
        <p:nvSpPr>
          <p:cNvPr id="6" name="QB_5_AN.36_1#43ff05f8e.blank?vcp=1&amp;vopoq=1&amp;pid=ce2398838&amp;color=0,0,0&amp;mp=1&amp;vpa=21&amp;vtp=1&amp;bbb=1&amp;hb=1"/>
          <p:cNvSpPr/>
          <p:nvPr/>
        </p:nvSpPr>
        <p:spPr>
          <a:xfrm>
            <a:off x="4706943" y="3291830"/>
            <a:ext cx="1403350" cy="462280"/>
          </a:xfrm>
          <a:prstGeom prst="rect">
            <a:avLst/>
          </a:prstGeom>
          <a:noFill/>
        </p:spPr>
        <p:txBody>
          <a:bodyPr wrap="square" lIns="0" tIns="0" rIns="0" bIns="0" rtlCol="0" anchor="t"/>
          <a:lstStyle/>
          <a:p>
            <a:pPr algn="ctr" latinLnBrk="1">
              <a:lnSpc>
                <a:spcPct val="13000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出现大</a:t>
            </a:r>
            <a:r>
              <a:rPr lang="zh-CN" altLang="en-US" sz="2100" b="1" dirty="0">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量</a:t>
            </a:r>
          </a:p>
        </p:txBody>
      </p:sp>
      <p:sp>
        <p:nvSpPr>
          <p:cNvPr id="7" name="QB_5_AN.36_1#43ff05f8e.blank?vcp=1&amp;vopoq=1&amp;pid=ce2398838&amp;color=0,0,0&amp;mp=1&amp;vpa=21&amp;vtp=1&amp;bbb=1&amp;hb=1"/>
          <p:cNvSpPr/>
          <p:nvPr/>
        </p:nvSpPr>
        <p:spPr>
          <a:xfrm>
            <a:off x="2127885" y="3627120"/>
            <a:ext cx="2880360" cy="424180"/>
          </a:xfrm>
          <a:prstGeom prst="rect">
            <a:avLst/>
          </a:prstGeom>
          <a:noFill/>
        </p:spPr>
        <p:txBody>
          <a:bodyPr wrap="square" lIns="0" tIns="0" rIns="0" bIns="0" rtlCol="0" anchor="t"/>
          <a:lstStyle/>
          <a:p>
            <a:pPr algn="ctr" latinLnBrk="1">
              <a:lnSpc>
                <a:spcPct val="130000"/>
              </a:lnSpc>
            </a:pPr>
            <a:r>
              <a:rPr lang="en-US" altLang="zh-CN" sz="2100" b="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气泡，且气泡上升变大</a:t>
            </a:r>
            <a:endParaRPr lang="en-US" altLang="zh-CN" sz="21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P spid="6" grpId="0" uiExpand="1" build="p" animBg="1"/>
      <p:bldP spid="7"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899592" y="1275606"/>
            <a:ext cx="7879715" cy="3027688"/>
          </a:xfrm>
          <a:prstGeom prst="rect">
            <a:avLst/>
          </a:prstGeom>
          <a:noFill/>
          <a:ln w="9525">
            <a:noFill/>
          </a:ln>
        </p:spPr>
        <p:txBody>
          <a:bodyPr wrap="square">
            <a:spAutoFit/>
            <a:scene3d>
              <a:camera prst="orthographicFront"/>
              <a:lightRig rig="threePt" dir="t"/>
            </a:scene3d>
          </a:bodyPr>
          <a:lstStyle/>
          <a:p>
            <a:pPr algn="just">
              <a:lnSpc>
                <a:spcPct val="135000"/>
              </a:lnSpc>
              <a:spcAft>
                <a:spcPts val="0"/>
              </a:spcAft>
            </a:pPr>
            <a:r>
              <a:rPr lang="en-US" sz="2400" dirty="0">
                <a:solidFill>
                  <a:schemeClr val="tx1"/>
                </a:solidFill>
                <a:latin typeface="Times New Roman" pitchFamily="18" charset="0"/>
                <a:ea typeface="+mj-ea"/>
                <a:cs typeface="Times New Roman" pitchFamily="18" charset="0"/>
              </a:rPr>
              <a:t>1.</a:t>
            </a:r>
            <a:r>
              <a:rPr lang="zh-CN" altLang="zh-CN" sz="2400" dirty="0">
                <a:latin typeface="Times New Roman" pitchFamily="18" charset="0"/>
                <a:ea typeface="+mj-ea"/>
                <a:cs typeface="Times New Roman" pitchFamily="18" charset="0"/>
              </a:rPr>
              <a:t>学会知识：复习初中物理中物态变化等相关知识，体会这些物理知识在生活中的实际应用。</a:t>
            </a:r>
          </a:p>
          <a:p>
            <a:pPr algn="just">
              <a:lnSpc>
                <a:spcPct val="135000"/>
              </a:lnSpc>
              <a:spcAft>
                <a:spcPts val="0"/>
              </a:spcAft>
            </a:pPr>
            <a:r>
              <a:rPr lang="en-US" altLang="zh-CN" sz="2400" dirty="0">
                <a:latin typeface="Times New Roman" pitchFamily="18" charset="0"/>
                <a:ea typeface="+mj-ea"/>
                <a:cs typeface="Times New Roman" pitchFamily="18" charset="0"/>
              </a:rPr>
              <a:t>2.</a:t>
            </a:r>
            <a:r>
              <a:rPr lang="zh-CN" altLang="zh-CN" sz="2400" dirty="0">
                <a:latin typeface="Times New Roman" pitchFamily="18" charset="0"/>
                <a:ea typeface="+mj-ea"/>
                <a:cs typeface="Times New Roman" pitchFamily="18" charset="0"/>
              </a:rPr>
              <a:t>学会方法：能够在生活中发现并提出物理问题，尝试用物理知识和规律解决现实生活中的问题</a:t>
            </a:r>
            <a:r>
              <a:rPr lang="zh-CN" altLang="en-US" sz="2400" dirty="0">
                <a:latin typeface="Times New Roman" pitchFamily="18" charset="0"/>
                <a:ea typeface="+mj-ea"/>
                <a:cs typeface="Times New Roman" pitchFamily="18" charset="0"/>
              </a:rPr>
              <a:t>，解释生活现象</a:t>
            </a:r>
            <a:r>
              <a:rPr lang="zh-CN" altLang="zh-CN" sz="2400" dirty="0">
                <a:latin typeface="Times New Roman" pitchFamily="18" charset="0"/>
                <a:ea typeface="+mj-ea"/>
                <a:cs typeface="Times New Roman" pitchFamily="18" charset="0"/>
              </a:rPr>
              <a:t>。</a:t>
            </a:r>
          </a:p>
          <a:p>
            <a:pPr algn="just">
              <a:lnSpc>
                <a:spcPct val="135000"/>
              </a:lnSpc>
              <a:spcAft>
                <a:spcPts val="0"/>
              </a:spcAft>
            </a:pPr>
            <a:r>
              <a:rPr lang="en-US" altLang="zh-CN" sz="2400" dirty="0">
                <a:latin typeface="Times New Roman" pitchFamily="18" charset="0"/>
                <a:ea typeface="+mj-ea"/>
                <a:cs typeface="Times New Roman" pitchFamily="18" charset="0"/>
              </a:rPr>
              <a:t>3.</a:t>
            </a:r>
            <a:r>
              <a:rPr lang="zh-CN" altLang="zh-CN" sz="2400" dirty="0">
                <a:latin typeface="Times New Roman" pitchFamily="18" charset="0"/>
                <a:ea typeface="+mj-ea"/>
                <a:cs typeface="Times New Roman" pitchFamily="18" charset="0"/>
              </a:rPr>
              <a:t>产生兴趣：体会到物理学科与生活的紧密联系，产生浓厚的学科兴趣。</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QB_5_BD.35_1#43ff05f8e?colgroup=6,14,9&amp;vcp=1&amp;vopoq=1&amp;pid=ce2398838&amp;color=0,0,0&amp;mp=1&amp;vtp=1&amp;bt=1&amp;bbb=1&amp;hb=1"/>
          <p:cNvGraphicFramePr>
            <a:graphicFrameLocks noGrp="1"/>
          </p:cNvGraphicFramePr>
          <p:nvPr>
            <p:extLst>
              <p:ext uri="{D42A27DB-BD31-4B8C-83A1-F6EECF244321}">
                <p14:modId xmlns:p14="http://schemas.microsoft.com/office/powerpoint/2010/main" val="1736878060"/>
              </p:ext>
            </p:extLst>
          </p:nvPr>
        </p:nvGraphicFramePr>
        <p:xfrm>
          <a:off x="323528" y="1625123"/>
          <a:ext cx="8524494" cy="2679700"/>
        </p:xfrm>
        <a:graphic>
          <a:graphicData uri="http://schemas.openxmlformats.org/drawingml/2006/table">
            <a:tbl>
              <a:tblPr/>
              <a:tblGrid>
                <a:gridCol w="1687195"/>
                <a:gridCol w="4101465"/>
                <a:gridCol w="2735834"/>
              </a:tblGrid>
              <a:tr h="423149">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092786">
                <a:tc>
                  <a:txBody>
                    <a:bodyPr/>
                    <a:lstStyle/>
                    <a:p>
                      <a:pPr marL="0" indent="0" algn="l" latinLnBrk="1" hangingPunct="0">
                        <a:lnSpc>
                          <a:spcPct val="100000"/>
                        </a:lnSpc>
                      </a:pPr>
                      <a:r>
                        <a:rPr lang="en-US" altLang="zh-CN" sz="2100" b="1" i="0" dirty="0">
                          <a:solidFill>
                            <a:schemeClr val="accent6"/>
                          </a:solidFill>
                          <a:latin typeface="Times New Roman" panose="02020603050405020304" pitchFamily="18" charset="0"/>
                          <a:ea typeface="方正中等线简体" panose="03000509000000000000" pitchFamily="34" charset="-122"/>
                          <a:cs typeface="Times New Roman" panose="02020603050405020304" pitchFamily="34" charset="-120"/>
                        </a:rPr>
                        <a:t>4.</a:t>
                      </a:r>
                      <a:r>
                        <a:rPr lang="zh-CN" altLang="en-US" sz="2100" b="1" i="0" dirty="0">
                          <a:solidFill>
                            <a:schemeClr val="accent6"/>
                          </a:solidFill>
                          <a:latin typeface="Times New Roman" panose="02020603050405020304" pitchFamily="18" charset="0"/>
                          <a:ea typeface="方正中等线简体" panose="03000509000000000000" pitchFamily="34" charset="-122"/>
                          <a:cs typeface="Times New Roman" panose="02020603050405020304" pitchFamily="34" charset="-120"/>
                        </a:rPr>
                        <a:t>蒸馒头</a:t>
                      </a:r>
                      <a:endParaRPr lang="en-US" altLang="zh-CN" sz="900" dirty="0">
                        <a:solidFill>
                          <a:schemeClr val="accent6"/>
                        </a:solidFill>
                      </a:endParaRPr>
                    </a:p>
                    <a:p>
                      <a:pPr marL="0" indent="0"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放入蒸笼后，再将馒头放进去，继续加热</a:t>
                      </a:r>
                      <a:endPar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endParaRPr>
                    </a:p>
                    <a:p>
                      <a:pPr marL="0" indent="0" algn="l" latinLnBrk="1" hangingPunct="0">
                        <a:lnSpc>
                          <a:spcPct val="100000"/>
                        </a:lnSpc>
                      </a:pPr>
                      <a:r>
                        <a:rPr lang="en-US" altLang="zh-CN" sz="21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 </a:t>
                      </a: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上层的馒头先被蒸熟</a:t>
                      </a: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p>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这是因为水蒸气在上升</a:t>
                      </a:r>
                      <a:endPar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的过程中遇到冷的蒸笼</a:t>
                      </a:r>
                      <a:endPar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盖时，大量水蒸气发生</a:t>
                      </a:r>
                      <a:endPar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indent="0" algn="l" latinLnBrk="1" hangingPunct="0">
                        <a:lnSpc>
                          <a:spcPct val="100000"/>
                        </a:lnSpc>
                      </a:pP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⑤</a:t>
                      </a: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34" charset="-120"/>
                          <a:sym typeface="+mn-ea"/>
                        </a:rPr>
                        <a:t>______</a:t>
                      </a: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填物态变化</a:t>
                      </a:r>
                      <a:endPar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名称）并</a:t>
                      </a: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⑥</a:t>
                      </a: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34" charset="-120"/>
                          <a:sym typeface="+mn-ea"/>
                        </a:rPr>
                        <a:t>______</a:t>
                      </a: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r>
                        <a:rPr lang="zh-CN" altLang="en-US"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选</a:t>
                      </a: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填“吸收”或“</a:t>
                      </a: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放出</a:t>
                      </a: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大量的热</a:t>
                      </a:r>
                      <a:endParaRPr lang="en-US" altLang="zh-CN" sz="2000" dirty="0">
                        <a:sym typeface="+mn-ea"/>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沸腾后改用小火加热</a:t>
                      </a:r>
                      <a:endParaRPr lang="en-US" altLang="zh-CN" sz="20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是因为水在沸腾后继</a:t>
                      </a:r>
                      <a:endParaRPr lang="en-US" altLang="zh-CN" sz="2000" b="0" i="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endParaRPr>
                    </a:p>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续吸热，温度</a:t>
                      </a: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⑦</a:t>
                      </a:r>
                      <a:r>
                        <a:rPr lang="en-US" altLang="zh-CN" sz="2000" u="sng" dirty="0">
                          <a:solidFill>
                            <a:srgbClr val="000000"/>
                          </a:solidFill>
                          <a:latin typeface="宋体" panose="02010600030101010101" pitchFamily="2" charset="-122"/>
                          <a:ea typeface="宋体" panose="02010600030101010101" pitchFamily="2" charset="-122"/>
                          <a:cs typeface="宋体" panose="02010600030101010101" pitchFamily="34" charset="-120"/>
                          <a:sym typeface="+mn-ea"/>
                        </a:rPr>
                        <a:t>    </a:t>
                      </a:r>
                      <a:r>
                        <a:rPr lang="en-US" altLang="zh-CN" sz="2000" dirty="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a:t>
                      </a:r>
                    </a:p>
                    <a:p>
                      <a:pPr marL="0" indent="0" algn="l" latinLnBrk="1" hangingPunct="0">
                        <a:lnSpc>
                          <a:spcPct val="100000"/>
                        </a:lnSpc>
                      </a:pPr>
                      <a:r>
                        <a:rPr lang="en-US" altLang="zh-CN" sz="200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sym typeface="+mn-ea"/>
                        </a:rPr>
                        <a:t>改用小火可以节省资源</a:t>
                      </a:r>
                      <a:endParaRPr lang="en-US" altLang="zh-CN" sz="2000" dirty="0">
                        <a:sym typeface="+mn-ea"/>
                      </a:endParaRPr>
                    </a:p>
                    <a:p>
                      <a:pPr marL="0" indent="0" algn="l" latinLnBrk="1" hangingPunct="0">
                        <a:lnSpc>
                          <a:spcPct val="100000"/>
                        </a:lnSpc>
                      </a:pPr>
                      <a:endParaRPr lang="en-US" altLang="zh-CN" sz="2000" dirty="0">
                        <a:sym typeface="+mn-ea"/>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2" name="QB_5_BD.35_1#43ff05f8e?colgroup=6,14,9&amp;vcp=1&amp;vopoq=1&amp;pid=ce2398838&amp;color=0,0,0&amp;mp=1&amp;vtp=1&amp;bt=1&amp;bbb=1"/>
          <p:cNvSpPr txBox="1"/>
          <p:nvPr/>
        </p:nvSpPr>
        <p:spPr>
          <a:xfrm>
            <a:off x="8308779" y="963897"/>
            <a:ext cx="538609" cy="425309"/>
          </a:xfrm>
          <a:prstGeom prst="rect">
            <a:avLst/>
          </a:prstGeom>
          <a:noFill/>
        </p:spPr>
        <p:txBody>
          <a:bodyPr vert="horz" wrap="none" lIns="0" tIns="0" rIns="0" bIns="0" rtlCol="0">
            <a:spAutoFit/>
          </a:bodyPr>
          <a:lstStyle/>
          <a:p>
            <a:pPr algn="r">
              <a:lnSpc>
                <a:spcPts val="3750"/>
              </a:lnSpc>
            </a:pPr>
            <a:r>
              <a:rPr lang="zh-CN" altLang="en-US" sz="2100">
                <a:latin typeface="Times New Roman" panose="02020603050405020304" pitchFamily="18" charset="0"/>
              </a:rPr>
              <a:t>续表</a:t>
            </a:r>
          </a:p>
        </p:txBody>
      </p:sp>
      <p:pic>
        <p:nvPicPr>
          <p:cNvPr id="5" name="QB_5_BD.37_2#43ff05f8e.table_image?tii=14&amp;vcp=1&amp;vopoq=1&amp;pid=ce2398838&amp;color=0,0,0&amp;tib=255,255,255&amp;vtp=1"/>
          <p:cNvPicPr>
            <a:picLocks noChangeAspect="1"/>
          </p:cNvPicPr>
          <p:nvPr/>
        </p:nvPicPr>
        <p:blipFill>
          <a:blip r:embed="rId3">
            <a:clrChange>
              <a:clrFrom>
                <a:srgbClr val="FFFFFF"/>
              </a:clrFrom>
              <a:clrTo>
                <a:srgbClr val="FFFFFF">
                  <a:alpha val="0"/>
                </a:srgbClr>
              </a:clrTo>
            </a:clrChange>
          </a:blip>
          <a:stretch>
            <a:fillRect/>
          </a:stretch>
        </p:blipFill>
        <p:spPr>
          <a:xfrm>
            <a:off x="4790626" y="2295087"/>
            <a:ext cx="1172718" cy="1145286"/>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6" name="QB_5_AN.38_1#43ff05f8e.blank?vcp=1&amp;vopoq=1&amp;pid=ce2398838&amp;color=0,0,0&amp;vpa=22&amp;vtp=1&amp;bbb=1"/>
          <p:cNvSpPr/>
          <p:nvPr/>
        </p:nvSpPr>
        <p:spPr>
          <a:xfrm>
            <a:off x="2324354" y="3262765"/>
            <a:ext cx="727472" cy="368951"/>
          </a:xfrm>
          <a:prstGeom prst="rect">
            <a:avLst/>
          </a:prstGeom>
          <a:noFill/>
        </p:spPr>
        <p:txBody>
          <a:bodyPr wrap="none" lIns="0" tIns="0" rIns="0" bIns="0" rtlCol="0" anchor="t"/>
          <a:lstStyle/>
          <a:p>
            <a:pPr algn="ctr" latinLnBrk="1">
              <a:lnSpc>
                <a:spcPts val="315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液化</a:t>
            </a:r>
            <a:endParaRPr lang="en-US" altLang="zh-CN" sz="2100" dirty="0"/>
          </a:p>
        </p:txBody>
      </p:sp>
      <p:sp>
        <p:nvSpPr>
          <p:cNvPr id="7" name="QB_5_AN.39_1#43ff05f8e.blank?vcp=1&amp;vopoq=1&amp;pid=ce2398838&amp;color=0,0,0&amp;vpa=23&amp;vtp=1&amp;bbb=1"/>
          <p:cNvSpPr/>
          <p:nvPr/>
        </p:nvSpPr>
        <p:spPr>
          <a:xfrm>
            <a:off x="3361911" y="3579862"/>
            <a:ext cx="727472" cy="368951"/>
          </a:xfrm>
          <a:prstGeom prst="rect">
            <a:avLst/>
          </a:prstGeom>
          <a:noFill/>
        </p:spPr>
        <p:txBody>
          <a:bodyPr wrap="none" lIns="0" tIns="0" rIns="0" bIns="0" rtlCol="0" anchor="t"/>
          <a:lstStyle/>
          <a:p>
            <a:pPr algn="ctr" latinLnBrk="1">
              <a:lnSpc>
                <a:spcPts val="315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放出</a:t>
            </a:r>
            <a:endParaRPr lang="en-US" altLang="zh-CN" sz="2100" dirty="0"/>
          </a:p>
        </p:txBody>
      </p:sp>
      <p:sp>
        <p:nvSpPr>
          <p:cNvPr id="8" name="QB_5_AN.40_1#43ff05f8e.blank?vcp=1&amp;vopoq=1&amp;pid=ce2398838&amp;color=0,0,0&amp;vpa=24&amp;vtp=1&amp;bbb=1"/>
          <p:cNvSpPr/>
          <p:nvPr/>
        </p:nvSpPr>
        <p:spPr>
          <a:xfrm>
            <a:off x="7785849" y="2934758"/>
            <a:ext cx="727472" cy="368951"/>
          </a:xfrm>
          <a:prstGeom prst="rect">
            <a:avLst/>
          </a:prstGeom>
          <a:noFill/>
        </p:spPr>
        <p:txBody>
          <a:bodyPr wrap="none" lIns="0" tIns="0" rIns="0" bIns="0" rtlCol="0" anchor="t"/>
          <a:lstStyle/>
          <a:p>
            <a:pPr algn="ctr" latinLnBrk="1">
              <a:lnSpc>
                <a:spcPts val="3150"/>
              </a:lnSpc>
            </a:pPr>
            <a:r>
              <a:rPr lang="en-US" altLang="zh-CN" sz="20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不变</a:t>
            </a:r>
            <a:endParaRPr lang="en-US" altLang="zh-CN" sz="2000" b="1" dirty="0">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QB_5_BD.41_1#43ff05f8e?colgroup=6,14,9&amp;vcp=1&amp;vopoq=1&amp;pid=ce2398838&amp;color=0,0,0&amp;vtp=1&amp;bt=1&amp;bbb=1&amp;hb=1"/>
          <p:cNvGraphicFramePr>
            <a:graphicFrameLocks noGrp="1"/>
          </p:cNvGraphicFramePr>
          <p:nvPr>
            <p:extLst>
              <p:ext uri="{D42A27DB-BD31-4B8C-83A1-F6EECF244321}">
                <p14:modId xmlns:p14="http://schemas.microsoft.com/office/powerpoint/2010/main" val="182459357"/>
              </p:ext>
            </p:extLst>
          </p:nvPr>
        </p:nvGraphicFramePr>
        <p:xfrm>
          <a:off x="303149" y="1362575"/>
          <a:ext cx="8411464" cy="2542540"/>
        </p:xfrm>
        <a:graphic>
          <a:graphicData uri="http://schemas.openxmlformats.org/drawingml/2006/table">
            <a:tbl>
              <a:tblPr/>
              <a:tblGrid>
                <a:gridCol w="1922145"/>
                <a:gridCol w="3962019"/>
                <a:gridCol w="2527300"/>
              </a:tblGrid>
              <a:tr h="423149">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1996440">
                <a:tc>
                  <a:txBody>
                    <a:bodyPr/>
                    <a:lstStyle/>
                    <a:p>
                      <a:pPr marL="0" indent="0" algn="l" latinLnBrk="1" hangingPunct="0">
                        <a:lnSpc>
                          <a:spcPct val="100000"/>
                        </a:lnSpc>
                      </a:pPr>
                      <a:r>
                        <a:rPr lang="en-US" altLang="zh-CN" sz="2000" b="1" i="0" dirty="0">
                          <a:solidFill>
                            <a:schemeClr val="accent6"/>
                          </a:solidFill>
                          <a:latin typeface="Times New Roman" panose="02020603050405020304" pitchFamily="18" charset="0"/>
                          <a:ea typeface="方正中等线简体" panose="03000509000000000000" pitchFamily="34" charset="-122"/>
                          <a:cs typeface="Times New Roman" panose="02020603050405020304" pitchFamily="34" charset="-120"/>
                        </a:rPr>
                        <a:t>5.取馒头</a:t>
                      </a:r>
                      <a:endParaRPr lang="en-US" altLang="zh-CN" sz="2000" i="0" dirty="0">
                        <a:solidFill>
                          <a:schemeClr val="accent6"/>
                        </a:solidFill>
                      </a:endParaRPr>
                    </a:p>
                    <a:p>
                      <a:pPr marL="0" indent="0" algn="l" latinLnBrk="1" hangingPunct="0">
                        <a:lnSpc>
                          <a:spcPct val="100000"/>
                        </a:lnSpc>
                      </a:pPr>
                      <a:r>
                        <a:rPr lang="en-US" altLang="zh-CN" sz="20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馒头被蒸熟后，关火，将馒头取出</a:t>
                      </a:r>
                      <a:endParaRPr lang="en-US" altLang="zh-CN" sz="2000" i="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打开锅盖时，发现有些馒头回缩，这时用筷子或牙签迅速在回缩的馒头上扎个洞，也可以用手拍一下，馒头会重新变饱满</a:t>
                      </a: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在拿刚出笼的馒头时，先将手沾点水，</a:t>
                      </a:r>
                    </a:p>
                    <a:p>
                      <a:pPr marL="0" indent="0" algn="l" latinLnBrk="1" hangingPunct="0">
                        <a:lnSpc>
                          <a:spcPct val="100000"/>
                        </a:lnSpc>
                      </a:pP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这样做主要是利用水</a:t>
                      </a:r>
                    </a:p>
                    <a:p>
                      <a:pPr marL="0" indent="0" algn="l" latinLnBrk="1" hangingPunct="0">
                        <a:lnSpc>
                          <a:spcPct val="100000"/>
                        </a:lnSpc>
                      </a:pP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汽化⑧</a:t>
                      </a:r>
                      <a:r>
                        <a:rPr lang="en-US" altLang="zh-CN" sz="2000" i="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zh-CN" altLang="en-US"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选</a:t>
                      </a: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填“吸热”或“放热”），使手不会被烫</a:t>
                      </a: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伤</a:t>
                      </a: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3" name="QB_5_AN.42_1#43ff05f8e.blank?vcp=1&amp;vopoq=1&amp;pid=ce2398838&amp;color=0,0,0&amp;vpa=25&amp;vtp=1&amp;bbb=1"/>
          <p:cNvSpPr/>
          <p:nvPr/>
        </p:nvSpPr>
        <p:spPr>
          <a:xfrm>
            <a:off x="6990405" y="2765943"/>
            <a:ext cx="727472" cy="368951"/>
          </a:xfrm>
          <a:prstGeom prst="rect">
            <a:avLst/>
          </a:prstGeom>
          <a:noFill/>
        </p:spPr>
        <p:txBody>
          <a:bodyPr wrap="none" lIns="0" tIns="0" rIns="0" bIns="0" rtlCol="0" anchor="t"/>
          <a:lstStyle/>
          <a:p>
            <a:pPr algn="ctr" latinLnBrk="1">
              <a:lnSpc>
                <a:spcPts val="3150"/>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吸热</a:t>
            </a:r>
            <a:endParaRPr lang="en-US" altLang="zh-CN" sz="2100" dirty="0"/>
          </a:p>
        </p:txBody>
      </p:sp>
      <p:sp>
        <p:nvSpPr>
          <p:cNvPr id="2" name="QB_5_BD.41_1#43ff05f8e?colgroup=6,14,9&amp;vcp=1&amp;vopoq=1&amp;pid=ce2398838&amp;color=0,0,0&amp;vtp=1&amp;bt=1&amp;bbb=1"/>
          <p:cNvSpPr txBox="1"/>
          <p:nvPr/>
        </p:nvSpPr>
        <p:spPr>
          <a:xfrm>
            <a:off x="8273922" y="848034"/>
            <a:ext cx="538609" cy="425309"/>
          </a:xfrm>
          <a:prstGeom prst="rect">
            <a:avLst/>
          </a:prstGeom>
          <a:noFill/>
        </p:spPr>
        <p:txBody>
          <a:bodyPr vert="horz" wrap="none" lIns="0" tIns="0" rIns="0" bIns="0" rtlCol="0">
            <a:spAutoFit/>
          </a:bodyPr>
          <a:lstStyle/>
          <a:p>
            <a:pPr algn="r">
              <a:lnSpc>
                <a:spcPts val="3750"/>
              </a:lnSpc>
            </a:pPr>
            <a:r>
              <a:rPr lang="zh-CN" altLang="en-US" sz="2100">
                <a:latin typeface="Times New Roman" panose="02020603050405020304" pitchFamily="18" charset="0"/>
              </a:rPr>
              <a:t>续表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B_5_BD.43_1#d731ca572?vcp=1&amp;vopoq=1&amp;pid=ce2398838&amp;color=0,0,0&amp;tib=255,255,255&amp;vtp=1&amp;bt=1"/>
          <p:cNvPicPr>
            <a:picLocks noChangeAspect="1"/>
          </p:cNvPicPr>
          <p:nvPr/>
        </p:nvPicPr>
        <p:blipFill>
          <a:blip r:embed="rId3">
            <a:clrChange>
              <a:clrFrom>
                <a:srgbClr val="FFFFFF"/>
              </a:clrFrom>
              <a:clrTo>
                <a:srgbClr val="FFFFFF">
                  <a:alpha val="0"/>
                </a:srgbClr>
              </a:clrTo>
            </a:clrChange>
          </a:blip>
          <a:stretch>
            <a:fillRect/>
          </a:stretch>
        </p:blipFill>
        <p:spPr>
          <a:xfrm>
            <a:off x="3332029" y="871992"/>
            <a:ext cx="2585466" cy="809244"/>
          </a:xfrm>
          <a:prstGeom prst="rect">
            <a:avLst/>
          </a:prstGeom>
          <a:noFill/>
          <a:extLst>
            <a:ext uri="{909E8E84-426E-40DD-AFC4-6F175D3DCCD1}">
              <a14:hiddenFill xmlns:a14="http://schemas.microsoft.com/office/drawing/2010/main">
                <a:solidFill>
                  <a:schemeClr val="accent1">
                    <a:alpha val="0"/>
                  </a:schemeClr>
                </a:solidFill>
              </a14:hiddenFill>
            </a:ext>
          </a:extLst>
        </p:spPr>
      </p:pic>
      <p:graphicFrame>
        <p:nvGraphicFramePr>
          <p:cNvPr id="25" name="QB_5_BD.43_2#d731ca572?colgroup=6,12,10&amp;vcp=1&amp;vopoq=1&amp;pid=ce2398838&amp;color=0,0,0&amp;vtp=1&amp;bbb=1&amp;hb=1"/>
          <p:cNvGraphicFramePr>
            <a:graphicFrameLocks noGrp="1"/>
          </p:cNvGraphicFramePr>
          <p:nvPr>
            <p:extLst>
              <p:ext uri="{D42A27DB-BD31-4B8C-83A1-F6EECF244321}">
                <p14:modId xmlns:p14="http://schemas.microsoft.com/office/powerpoint/2010/main" val="3960202433"/>
              </p:ext>
            </p:extLst>
          </p:nvPr>
        </p:nvGraphicFramePr>
        <p:xfrm>
          <a:off x="467544" y="1851670"/>
          <a:ext cx="8262239" cy="2223135"/>
        </p:xfrm>
        <a:graphic>
          <a:graphicData uri="http://schemas.openxmlformats.org/drawingml/2006/table">
            <a:tbl>
              <a:tblPr/>
              <a:tblGrid>
                <a:gridCol w="1804035"/>
                <a:gridCol w="3797935"/>
                <a:gridCol w="2660269"/>
              </a:tblGrid>
              <a:tr h="423149">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3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1677035">
                <a:tc>
                  <a:txBody>
                    <a:bodyPr/>
                    <a:lstStyle/>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1.将纯净水倒</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入模具中，放</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进冰箱冷冻室</a:t>
                      </a:r>
                    </a:p>
                    <a:p>
                      <a:pPr marL="0" lv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冷冻</a:t>
                      </a: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纯净水①</a:t>
                      </a:r>
                      <a:r>
                        <a:rPr lang="en-US" altLang="zh-CN" sz="2000" i="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（填“吸热”或“放热”），②</a:t>
                      </a:r>
                      <a:r>
                        <a:rPr lang="en-US" altLang="zh-CN" sz="2000" i="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（填物态变化名称）成冰块</a:t>
                      </a: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latinLnBrk="1" hangingPunct="0">
                        <a:lnSpc>
                          <a:spcPct val="100000"/>
                        </a:lnSpc>
                      </a:pPr>
                      <a:r>
                        <a:rPr lang="en-US" altLang="zh-CN" sz="2100" b="0" i="0" dirty="0" err="1">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模具中的纯净水不要加满</a:t>
                      </a:r>
                      <a:endParaRPr lang="en-US" altLang="zh-CN" sz="900" dirty="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4" name="QB_5_AN.44_1#d731ca572.blank?vcp=1&amp;vopoq=1&amp;pid=ce2398838&amp;color=0,0,0&amp;vpa=26&amp;vtp=1&amp;bbb=1"/>
          <p:cNvSpPr/>
          <p:nvPr/>
        </p:nvSpPr>
        <p:spPr>
          <a:xfrm>
            <a:off x="3387123" y="2649167"/>
            <a:ext cx="727472" cy="368951"/>
          </a:xfrm>
          <a:prstGeom prst="rect">
            <a:avLst/>
          </a:prstGeom>
          <a:noFill/>
        </p:spPr>
        <p:txBody>
          <a:bodyPr wrap="none" lIns="0" tIns="0" rIns="0" bIns="0" rtlCol="0" anchor="t"/>
          <a:lstStyle/>
          <a:p>
            <a:pPr algn="ctr" latinLnBrk="1">
              <a:lnSpc>
                <a:spcPts val="3150"/>
              </a:lnSpc>
            </a:pPr>
            <a:r>
              <a:rPr lang="en-US" altLang="zh-CN" sz="20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放热</a:t>
            </a:r>
            <a:endParaRPr lang="en-US" altLang="zh-CN" sz="2000" b="1" dirty="0">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endParaRPr>
          </a:p>
        </p:txBody>
      </p:sp>
      <p:sp>
        <p:nvSpPr>
          <p:cNvPr id="5" name="QB_5_AN.45_1#d731ca572.blank?vcp=1&amp;vopoq=1&amp;pid=ce2398838&amp;color=0,0,0&amp;vpa=27&amp;vtp=1&amp;bbb=1"/>
          <p:cNvSpPr/>
          <p:nvPr/>
        </p:nvSpPr>
        <p:spPr>
          <a:xfrm>
            <a:off x="3407390" y="2931790"/>
            <a:ext cx="727472" cy="368951"/>
          </a:xfrm>
          <a:prstGeom prst="rect">
            <a:avLst/>
          </a:prstGeom>
          <a:noFill/>
        </p:spPr>
        <p:txBody>
          <a:bodyPr wrap="none" lIns="0" tIns="0" rIns="0" bIns="0" rtlCol="0" anchor="t"/>
          <a:lstStyle/>
          <a:p>
            <a:pPr algn="ctr" latinLnBrk="1">
              <a:lnSpc>
                <a:spcPts val="3150"/>
              </a:lnSpc>
            </a:pPr>
            <a:r>
              <a:rPr lang="en-US" altLang="zh-CN" sz="20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凝固</a:t>
            </a:r>
            <a:endParaRPr lang="en-US" altLang="zh-CN" sz="2000" b="1" dirty="0">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QB_5_BD.46_1#d731ca572?colgroup=4,13,11&amp;vcp=1&amp;vopoq=1&amp;pid=ce2398838&amp;color=0,0,0&amp;vtp=1&amp;bt=1&amp;bbb=1&amp;hb=1"/>
          <p:cNvGraphicFramePr>
            <a:graphicFrameLocks noGrp="1"/>
          </p:cNvGraphicFramePr>
          <p:nvPr>
            <p:extLst>
              <p:ext uri="{D42A27DB-BD31-4B8C-83A1-F6EECF244321}">
                <p14:modId xmlns:p14="http://schemas.microsoft.com/office/powerpoint/2010/main" val="1114372227"/>
              </p:ext>
            </p:extLst>
          </p:nvPr>
        </p:nvGraphicFramePr>
        <p:xfrm>
          <a:off x="323351" y="1479655"/>
          <a:ext cx="8524494" cy="3241675"/>
        </p:xfrm>
        <a:graphic>
          <a:graphicData uri="http://schemas.openxmlformats.org/drawingml/2006/table">
            <a:tbl>
              <a:tblPr/>
              <a:tblGrid>
                <a:gridCol w="1303020"/>
                <a:gridCol w="3895344"/>
                <a:gridCol w="3326130"/>
              </a:tblGrid>
              <a:tr h="413576">
                <a:tc>
                  <a:txBody>
                    <a:bodyPr/>
                    <a:lstStyle/>
                    <a:p>
                      <a:pPr algn="ctr" latinLnBrk="1" hangingPunct="0">
                        <a:lnSpc>
                          <a:spcPts val="41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操作过程</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1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厨房中的现象涉及的物态变化</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4100"/>
                        </a:lnSpc>
                      </a:pPr>
                      <a:r>
                        <a:rPr lang="en-US" altLang="zh-CN" sz="2100" b="1" i="0" dirty="0" err="1">
                          <a:solidFill>
                            <a:srgbClr val="0070C0"/>
                          </a:solidFill>
                          <a:latin typeface="Times New Roman" panose="02020603050405020304" pitchFamily="18" charset="0"/>
                          <a:ea typeface="方正中等线简体" panose="03000509000000000000" pitchFamily="34" charset="-122"/>
                          <a:cs typeface="Times New Roman" panose="02020603050405020304" pitchFamily="34" charset="-120"/>
                        </a:rPr>
                        <a:t>操作建议或改进建议</a:t>
                      </a:r>
                      <a:endParaRPr lang="en-US" altLang="zh-CN" sz="900" dirty="0">
                        <a:solidFill>
                          <a:srgbClr val="0070C0"/>
                        </a:solidFill>
                      </a:endParaRPr>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720975">
                <a:tc>
                  <a:txBody>
                    <a:bodyPr/>
                    <a:lstStyle/>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2.取出做</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好的冰</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块，在饮</a:t>
                      </a:r>
                    </a:p>
                    <a:p>
                      <a:pPr mar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料中加入</a:t>
                      </a:r>
                    </a:p>
                    <a:p>
                      <a:pPr marL="0" lvl="0" indent="0" algn="l"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适量冰块</a:t>
                      </a: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fontAlgn="auto" latinLnBrk="1" hangingPunct="0">
                        <a:lnSpc>
                          <a:spcPct val="100000"/>
                        </a:lnSpc>
                      </a:pPr>
                      <a:r>
                        <a:rPr lang="en-US" altLang="zh-CN" sz="6200" b="0" i="0" kern="0" spc="-99900">
                          <a:solidFill>
                            <a:srgbClr val="FFFFFF"/>
                          </a:solidFill>
                          <a:latin typeface="Times New Roman" panose="02020603050405020304" pitchFamily="18" charset="0"/>
                          <a:ea typeface="方正中等线简体" panose="03000509000000000000" pitchFamily="34" charset="-122"/>
                          <a:cs typeface="Times New Roman" panose="02020603050405020304" pitchFamily="34" charset="-120"/>
                        </a:rPr>
                        <a:t>_</a:t>
                      </a: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将取出的模具放在</a:t>
                      </a:r>
                    </a:p>
                    <a:p>
                      <a:pPr marL="0" indent="0" algn="l" fontAlgn="auto"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桌面上，一会儿模</a:t>
                      </a:r>
                    </a:p>
                    <a:p>
                      <a:pPr marL="0" indent="0" algn="l" fontAlgn="auto" latinLnBrk="1" hangingPunct="0">
                        <a:lnSpc>
                          <a:spcPct val="100000"/>
                        </a:lnSpc>
                      </a:pP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具周围结了一层白霜，这是空气中的③</a:t>
                      </a:r>
                      <a:r>
                        <a:rPr lang="en-US" altLang="zh-CN" sz="2100" i="0">
                          <a:solidFill>
                            <a:srgbClr val="000000"/>
                          </a:solidFill>
                          <a:latin typeface="宋体" panose="02010600030101010101" pitchFamily="2" charset="-122"/>
                          <a:ea typeface="宋体" panose="02010600030101010101" pitchFamily="2" charset="-122"/>
                          <a:cs typeface="宋体" panose="02010600030101010101" pitchFamily="34" charset="-120"/>
                        </a:rPr>
                        <a:t>________</a:t>
                      </a: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遇冷④</a:t>
                      </a:r>
                      <a:r>
                        <a:rPr lang="en-US" altLang="zh-CN" sz="2100" i="0">
                          <a:solidFill>
                            <a:srgbClr val="000000"/>
                          </a:solidFill>
                          <a:latin typeface="宋体" panose="02010600030101010101" pitchFamily="2" charset="-122"/>
                          <a:ea typeface="宋体" panose="02010600030101010101" pitchFamily="2" charset="-122"/>
                          <a:cs typeface="宋体" panose="02010600030101010101" pitchFamily="34" charset="-120"/>
                        </a:rPr>
                        <a:t>_______</a:t>
                      </a: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（填物态变化名称）形成的</a:t>
                      </a:r>
                      <a:r>
                        <a:rPr lang="zh-CN" altLang="en-US"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饮料中的冰块慢慢变小</a:t>
                      </a: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indent="0" algn="l" latinLnBrk="1" hangingPunct="0">
                        <a:lnSpc>
                          <a:spcPct val="100000"/>
                        </a:lnSpc>
                      </a:pP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在饮料中加入冰块而不是直</a:t>
                      </a:r>
                    </a:p>
                    <a:p>
                      <a:pPr marL="0" indent="0" algn="l" latinLnBrk="1" hangingPunct="0">
                        <a:lnSpc>
                          <a:spcPct val="100000"/>
                        </a:lnSpc>
                      </a:pP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接加入冷水，一方面是因为</a:t>
                      </a:r>
                    </a:p>
                    <a:p>
                      <a:pPr marL="0" indent="0" algn="l" latinLnBrk="1" hangingPunct="0">
                        <a:lnSpc>
                          <a:spcPct val="100000"/>
                        </a:lnSpc>
                      </a:pP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冰块的温度更⑤</a:t>
                      </a:r>
                      <a:r>
                        <a:rPr lang="en-US" altLang="zh-CN" sz="2000" i="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，另一</a:t>
                      </a:r>
                    </a:p>
                    <a:p>
                      <a:pPr marL="0" indent="0" algn="l" latinLnBrk="1" hangingPunct="0">
                        <a:lnSpc>
                          <a:spcPct val="100000"/>
                        </a:lnSpc>
                      </a:pP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方面是因为冰块⑥</a:t>
                      </a:r>
                      <a:r>
                        <a:rPr lang="en-US" altLang="zh-CN" sz="2000" i="0">
                          <a:solidFill>
                            <a:srgbClr val="000000"/>
                          </a:solidFill>
                          <a:latin typeface="宋体" panose="02010600030101010101" pitchFamily="2" charset="-122"/>
                          <a:ea typeface="宋体" panose="02010600030101010101" pitchFamily="2" charset="-122"/>
                          <a:cs typeface="宋体" panose="02010600030101010101" pitchFamily="34" charset="-120"/>
                        </a:rPr>
                        <a:t>______</a:t>
                      </a:r>
                    </a:p>
                    <a:p>
                      <a:pPr marL="0" indent="0" algn="l" latinLnBrk="1" hangingPunct="0">
                        <a:lnSpc>
                          <a:spcPct val="100000"/>
                        </a:lnSpc>
                      </a:pP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（填物态变化名称）成水的</a:t>
                      </a:r>
                    </a:p>
                    <a:p>
                      <a:pPr marL="0" indent="0" algn="l" latinLnBrk="1" hangingPunct="0">
                        <a:lnSpc>
                          <a:spcPct val="100000"/>
                        </a:lnSpc>
                      </a:pP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过程中⑦</a:t>
                      </a:r>
                      <a:r>
                        <a:rPr lang="en-US" altLang="zh-CN" sz="2000" i="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a:t>
                      </a:r>
                      <a:r>
                        <a:rPr lang="zh-CN" altLang="en-US"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选</a:t>
                      </a:r>
                      <a:r>
                        <a:rPr lang="en-US" altLang="zh-CN" sz="20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填“吸收”或“放出”）热量，从而使饮料的温度下降</a:t>
                      </a:r>
                      <a:r>
                        <a:rPr lang="en-US" altLang="zh-CN" sz="2100" b="0" i="0">
                          <a:solidFill>
                            <a:srgbClr val="000000"/>
                          </a:solidFill>
                          <a:latin typeface="Times New Roman" panose="02020603050405020304" pitchFamily="18" charset="0"/>
                          <a:ea typeface="方正中等线简体" panose="03000509000000000000" pitchFamily="34" charset="-122"/>
                          <a:cs typeface="Times New Roman" panose="02020603050405020304" pitchFamily="34" charset="-120"/>
                        </a:rPr>
                        <a:t>得更多</a:t>
                      </a:r>
                      <a:endParaRPr lang="en-US" altLang="zh-CN" sz="900"/>
                    </a:p>
                  </a:txBody>
                  <a:tcPr marL="54000" marR="54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3" name="QB_5_BD.46_2#d731ca572.table_image?tii=15&amp;vcp=1&amp;vopoq=1&amp;pid=ce2398838&amp;color=0,0,0&amp;tib=255,255,255&amp;vtp=1"/>
          <p:cNvPicPr>
            <a:picLocks noChangeAspect="1"/>
          </p:cNvPicPr>
          <p:nvPr/>
        </p:nvPicPr>
        <p:blipFill>
          <a:blip r:embed="rId3">
            <a:clrChange>
              <a:clrFrom>
                <a:srgbClr val="FFFFFF"/>
              </a:clrFrom>
              <a:clrTo>
                <a:srgbClr val="FFFFFF">
                  <a:alpha val="0"/>
                </a:srgbClr>
              </a:clrTo>
            </a:clrChange>
          </a:blip>
          <a:stretch>
            <a:fillRect/>
          </a:stretch>
        </p:blipFill>
        <p:spPr>
          <a:xfrm>
            <a:off x="3905767" y="2097913"/>
            <a:ext cx="1483360" cy="1147445"/>
          </a:xfrm>
          <a:prstGeom prst="rect">
            <a:avLst/>
          </a:prstGeom>
          <a:noFill/>
          <a:extLst>
            <a:ext uri="{909E8E84-426E-40DD-AFC4-6F175D3DCCD1}">
              <a14:hiddenFill xmlns:a14="http://schemas.microsoft.com/office/drawing/2010/main">
                <a:solidFill>
                  <a:schemeClr val="accent1">
                    <a:alpha val="0"/>
                  </a:schemeClr>
                </a:solidFill>
              </a14:hiddenFill>
            </a:ext>
          </a:extLst>
        </p:spPr>
      </p:pic>
      <p:sp>
        <p:nvSpPr>
          <p:cNvPr id="4" name="QB_5_AN.47_1#d731ca572.blank?vcp=1&amp;vopoq=1&amp;pid=ce2398838&amp;color=0,0,0&amp;vpa=28&amp;vtp=1&amp;bbb=1"/>
          <p:cNvSpPr/>
          <p:nvPr/>
        </p:nvSpPr>
        <p:spPr>
          <a:xfrm>
            <a:off x="2490274" y="3560177"/>
            <a:ext cx="994172" cy="361808"/>
          </a:xfrm>
          <a:prstGeom prst="rect">
            <a:avLst/>
          </a:prstGeom>
          <a:noFill/>
        </p:spPr>
        <p:txBody>
          <a:bodyPr wrap="none" lIns="0" tIns="0" rIns="0" bIns="0" rtlCol="0" anchor="t"/>
          <a:lstStyle/>
          <a:p>
            <a:pPr algn="ctr" latinLnBrk="1">
              <a:lnSpc>
                <a:spcPts val="3075"/>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水蒸气</a:t>
            </a:r>
            <a:endParaRPr lang="en-US" altLang="zh-CN" sz="2100" dirty="0"/>
          </a:p>
        </p:txBody>
      </p:sp>
      <p:sp>
        <p:nvSpPr>
          <p:cNvPr id="5" name="QB_5_AN.48_1#d731ca572.blank?vcp=1&amp;vopoq=1&amp;pid=ce2398838&amp;color=0,0,0&amp;vpa=29&amp;vtp=1&amp;bbb=1"/>
          <p:cNvSpPr/>
          <p:nvPr/>
        </p:nvSpPr>
        <p:spPr>
          <a:xfrm>
            <a:off x="4355976" y="3560177"/>
            <a:ext cx="727472" cy="361808"/>
          </a:xfrm>
          <a:prstGeom prst="rect">
            <a:avLst/>
          </a:prstGeom>
          <a:noFill/>
        </p:spPr>
        <p:txBody>
          <a:bodyPr wrap="none" lIns="0" tIns="0" rIns="0" bIns="0" rtlCol="0" anchor="t"/>
          <a:lstStyle/>
          <a:p>
            <a:pPr algn="ctr" latinLnBrk="1">
              <a:lnSpc>
                <a:spcPts val="3075"/>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凝华</a:t>
            </a:r>
            <a:endParaRPr lang="en-US" altLang="zh-CN" sz="2100" dirty="0"/>
          </a:p>
        </p:txBody>
      </p:sp>
      <p:sp>
        <p:nvSpPr>
          <p:cNvPr id="6" name="QB_5_AN.49_1#d731ca572.blank?vcp=1&amp;vopoq=1&amp;pid=ce2398838&amp;color=0,0,0&amp;vpa=30&amp;vtp=1"/>
          <p:cNvSpPr/>
          <p:nvPr/>
        </p:nvSpPr>
        <p:spPr>
          <a:xfrm>
            <a:off x="7341784" y="2597659"/>
            <a:ext cx="460772" cy="361808"/>
          </a:xfrm>
          <a:prstGeom prst="rect">
            <a:avLst/>
          </a:prstGeom>
          <a:noFill/>
        </p:spPr>
        <p:txBody>
          <a:bodyPr wrap="none" lIns="0" tIns="0" rIns="0" bIns="0" rtlCol="0" anchor="t"/>
          <a:lstStyle/>
          <a:p>
            <a:pPr algn="ctr" latinLnBrk="1">
              <a:lnSpc>
                <a:spcPts val="3075"/>
              </a:lnSpc>
            </a:pPr>
            <a:r>
              <a:rPr lang="en-US" altLang="zh-CN" sz="2100" b="1" dirty="0">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低</a:t>
            </a:r>
            <a:endParaRPr lang="en-US" altLang="zh-CN" sz="2100" dirty="0"/>
          </a:p>
        </p:txBody>
      </p:sp>
      <p:sp>
        <p:nvSpPr>
          <p:cNvPr id="7" name="QB_5_AN.50_1#d731ca572.blank?vcp=1&amp;vopoq=1&amp;pid=ce2398838&amp;color=0,0,0&amp;vpa=31&amp;vtp=1&amp;bbb=1"/>
          <p:cNvSpPr/>
          <p:nvPr/>
        </p:nvSpPr>
        <p:spPr>
          <a:xfrm>
            <a:off x="7581765" y="2883550"/>
            <a:ext cx="727472" cy="361808"/>
          </a:xfrm>
          <a:prstGeom prst="rect">
            <a:avLst/>
          </a:prstGeom>
          <a:noFill/>
        </p:spPr>
        <p:txBody>
          <a:bodyPr wrap="none" lIns="0" tIns="0" rIns="0" bIns="0" rtlCol="0" anchor="t"/>
          <a:lstStyle/>
          <a:p>
            <a:pPr algn="ctr" latinLnBrk="1">
              <a:lnSpc>
                <a:spcPts val="3075"/>
              </a:lnSpc>
            </a:pPr>
            <a:r>
              <a:rPr lang="en-US" altLang="zh-CN" sz="2100" b="1" dirty="0" err="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熔化</a:t>
            </a:r>
            <a:endParaRPr lang="en-US" altLang="zh-CN" sz="2100" dirty="0"/>
          </a:p>
        </p:txBody>
      </p:sp>
      <p:sp>
        <p:nvSpPr>
          <p:cNvPr id="8" name="QB_5_AN.51_1#d731ca572.blank?vcp=1&amp;vopoq=1&amp;pid=ce2398838&amp;color=0,0,0&amp;vpa=32&amp;vtp=1&amp;bbb=1"/>
          <p:cNvSpPr/>
          <p:nvPr/>
        </p:nvSpPr>
        <p:spPr>
          <a:xfrm>
            <a:off x="6588000" y="3560177"/>
            <a:ext cx="727472" cy="361808"/>
          </a:xfrm>
          <a:prstGeom prst="rect">
            <a:avLst/>
          </a:prstGeom>
          <a:noFill/>
        </p:spPr>
        <p:txBody>
          <a:bodyPr wrap="none" lIns="0" tIns="0" rIns="0" bIns="0" rtlCol="0" anchor="t"/>
          <a:lstStyle/>
          <a:p>
            <a:pPr algn="ctr" latinLnBrk="1">
              <a:lnSpc>
                <a:spcPts val="3075"/>
              </a:lnSpc>
            </a:pPr>
            <a:r>
              <a:rPr lang="en-US" altLang="zh-CN" sz="2100" b="1">
                <a:solidFill>
                  <a:srgbClr val="FF0000"/>
                </a:solidFill>
                <a:latin typeface="Times New Roman" panose="02020603050405020304" pitchFamily="18" charset="0"/>
                <a:ea typeface="方正中等线简体" panose="03000509000000000000" pitchFamily="34" charset="-122"/>
                <a:cs typeface="Times New Roman" panose="02020603050405020304" pitchFamily="34" charset="-120"/>
              </a:rPr>
              <a:t>吸收</a:t>
            </a:r>
            <a:endParaRPr lang="en-US" altLang="zh-CN" sz="2100"/>
          </a:p>
        </p:txBody>
      </p:sp>
      <p:sp>
        <p:nvSpPr>
          <p:cNvPr id="2" name="QB_5_BD.46_1#d731ca572?colgroup=4,13,11&amp;vcp=1&amp;vopoq=1&amp;pid=ce2398838&amp;color=0,0,0&amp;vtp=1&amp;bt=1&amp;bbb=1"/>
          <p:cNvSpPr txBox="1"/>
          <p:nvPr/>
        </p:nvSpPr>
        <p:spPr>
          <a:xfrm>
            <a:off x="8309237" y="1014218"/>
            <a:ext cx="538609" cy="367601"/>
          </a:xfrm>
          <a:prstGeom prst="rect">
            <a:avLst/>
          </a:prstGeom>
          <a:noFill/>
        </p:spPr>
        <p:txBody>
          <a:bodyPr vert="horz" wrap="none" lIns="0" tIns="0" rIns="0" bIns="0" rtlCol="0">
            <a:spAutoFit/>
          </a:bodyPr>
          <a:lstStyle/>
          <a:p>
            <a:pPr algn="r">
              <a:lnSpc>
                <a:spcPts val="3150"/>
              </a:lnSpc>
            </a:pPr>
            <a:r>
              <a:rPr lang="zh-CN" altLang="en-US" sz="2100" dirty="0">
                <a:latin typeface="Times New Roman" panose="02020603050405020304" pitchFamily="18" charset="0"/>
              </a:rPr>
              <a:t>续表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P spid="6" grpId="0" uiExpand="1" build="p"/>
      <p:bldP spid="7" grpId="0" uiExpand="1" build="p" animBg="1"/>
      <p:bldP spid="8"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5616" y="1771953"/>
            <a:ext cx="7488555" cy="695960"/>
          </a:xfrm>
          <a:prstGeom prst="rect">
            <a:avLst/>
          </a:prstGeom>
          <a:noFill/>
        </p:spPr>
        <p:txBody>
          <a:bodyPr wrap="square" rtlCol="0">
            <a:noAutofit/>
          </a:bodyPr>
          <a:lstStyle/>
          <a:p>
            <a:pPr>
              <a:lnSpc>
                <a:spcPct val="150000"/>
              </a:lnSpc>
            </a:pPr>
            <a:r>
              <a:rPr lang="zh-CN" altLang="en-US" sz="2400" b="1" dirty="0">
                <a:latin typeface="黑体" panose="02010609060101010101" pitchFamily="49" charset="-122"/>
                <a:ea typeface="黑体" panose="02010609060101010101" pitchFamily="49" charset="-122"/>
              </a:rPr>
              <a:t>根据交流分析的结果，总结厨房中物态变化。</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18117" y="1059582"/>
            <a:ext cx="3204210" cy="523220"/>
          </a:xfrm>
          <a:prstGeom prst="rect">
            <a:avLst/>
          </a:prstGeom>
          <a:noFill/>
        </p:spPr>
        <p:txBody>
          <a:bodyPr wrap="square" rtlCol="0">
            <a:spAutoFit/>
          </a:bodyPr>
          <a:lstStyle/>
          <a:p>
            <a:r>
              <a:rPr lang="zh-CN" altLang="en-US" sz="2800" b="1" dirty="0"/>
              <a:t>厨房中的物态变化：</a:t>
            </a:r>
          </a:p>
        </p:txBody>
      </p:sp>
      <p:graphicFrame>
        <p:nvGraphicFramePr>
          <p:cNvPr id="6" name="表格 5"/>
          <p:cNvGraphicFramePr>
            <a:graphicFrameLocks noGrp="1"/>
          </p:cNvGraphicFramePr>
          <p:nvPr>
            <p:extLst>
              <p:ext uri="{D42A27DB-BD31-4B8C-83A1-F6EECF244321}">
                <p14:modId xmlns:p14="http://schemas.microsoft.com/office/powerpoint/2010/main" val="2460885340"/>
              </p:ext>
            </p:extLst>
          </p:nvPr>
        </p:nvGraphicFramePr>
        <p:xfrm>
          <a:off x="971600" y="1707654"/>
          <a:ext cx="7488832" cy="2880320"/>
        </p:xfrm>
        <a:graphic>
          <a:graphicData uri="http://schemas.openxmlformats.org/drawingml/2006/table">
            <a:tbl>
              <a:tblPr firstRow="1" bandRow="1">
                <a:tableStyleId>{5C22544A-7EE6-4342-B048-85BDC9FD1C3A}</a:tableStyleId>
              </a:tblPr>
              <a:tblGrid>
                <a:gridCol w="1993375"/>
                <a:gridCol w="2752651"/>
                <a:gridCol w="2742806"/>
              </a:tblGrid>
              <a:tr h="432350">
                <a:tc>
                  <a:txBody>
                    <a:bodyPr/>
                    <a:lstStyle/>
                    <a:p>
                      <a:pPr algn="ctr"/>
                      <a:r>
                        <a:rPr lang="zh-CN" altLang="en-US" sz="2000" dirty="0"/>
                        <a:t>厨房烹饪方式</a:t>
                      </a:r>
                    </a:p>
                  </a:txBody>
                  <a:tcPr/>
                </a:tc>
                <a:tc>
                  <a:txBody>
                    <a:bodyPr/>
                    <a:lstStyle/>
                    <a:p>
                      <a:pPr algn="ctr"/>
                      <a:r>
                        <a:rPr lang="zh-CN" altLang="en-US" sz="2000" dirty="0"/>
                        <a:t>涉及物态变化</a:t>
                      </a:r>
                    </a:p>
                  </a:txBody>
                  <a:tcPr/>
                </a:tc>
                <a:tc>
                  <a:txBody>
                    <a:bodyPr/>
                    <a:lstStyle/>
                    <a:p>
                      <a:pPr algn="ctr"/>
                      <a:r>
                        <a:rPr lang="zh-CN" altLang="en-US" sz="2000" dirty="0"/>
                        <a:t>应用改进方法</a:t>
                      </a:r>
                    </a:p>
                  </a:txBody>
                  <a:tcPr/>
                </a:tc>
              </a:tr>
              <a:tr h="407995">
                <a:tc>
                  <a:txBody>
                    <a:bodyPr/>
                    <a:lstStyle/>
                    <a:p>
                      <a:pPr algn="ctr"/>
                      <a:r>
                        <a:rPr lang="zh-CN" altLang="en-US" sz="2000" dirty="0"/>
                        <a:t>炸</a:t>
                      </a:r>
                    </a:p>
                  </a:txBody>
                  <a:tcPr/>
                </a:tc>
                <a:tc>
                  <a:txBody>
                    <a:bodyPr/>
                    <a:lstStyle/>
                    <a:p>
                      <a:endParaRPr lang="zh-CN" altLang="en-US" sz="2000" dirty="0"/>
                    </a:p>
                  </a:txBody>
                  <a:tcPr/>
                </a:tc>
                <a:tc>
                  <a:txBody>
                    <a:bodyPr/>
                    <a:lstStyle/>
                    <a:p>
                      <a:endParaRPr lang="zh-CN" altLang="en-US" sz="2000" dirty="0"/>
                    </a:p>
                  </a:txBody>
                  <a:tcPr/>
                </a:tc>
              </a:tr>
              <a:tr h="407995">
                <a:tc>
                  <a:txBody>
                    <a:bodyPr/>
                    <a:lstStyle/>
                    <a:p>
                      <a:pPr algn="ctr"/>
                      <a:r>
                        <a:rPr lang="zh-CN" altLang="en-US" sz="2000" dirty="0"/>
                        <a:t>煮</a:t>
                      </a:r>
                    </a:p>
                  </a:txBody>
                  <a:tcPr/>
                </a:tc>
                <a:tc>
                  <a:txBody>
                    <a:bodyPr/>
                    <a:lstStyle/>
                    <a:p>
                      <a:endParaRPr lang="zh-CN" altLang="en-US" sz="2000" dirty="0"/>
                    </a:p>
                  </a:txBody>
                  <a:tcPr/>
                </a:tc>
                <a:tc>
                  <a:txBody>
                    <a:bodyPr/>
                    <a:lstStyle/>
                    <a:p>
                      <a:endParaRPr lang="zh-CN" altLang="en-US" sz="2000" dirty="0"/>
                    </a:p>
                  </a:txBody>
                  <a:tcPr/>
                </a:tc>
              </a:tr>
              <a:tr h="407995">
                <a:tc>
                  <a:txBody>
                    <a:bodyPr/>
                    <a:lstStyle/>
                    <a:p>
                      <a:pPr algn="ctr"/>
                      <a:r>
                        <a:rPr lang="zh-CN" altLang="en-US" sz="2000" dirty="0"/>
                        <a:t>蒸</a:t>
                      </a:r>
                    </a:p>
                  </a:txBody>
                  <a:tcPr/>
                </a:tc>
                <a:tc>
                  <a:txBody>
                    <a:bodyPr/>
                    <a:lstStyle/>
                    <a:p>
                      <a:endParaRPr lang="zh-CN" altLang="en-US" sz="2000" dirty="0"/>
                    </a:p>
                  </a:txBody>
                  <a:tcPr/>
                </a:tc>
                <a:tc>
                  <a:txBody>
                    <a:bodyPr/>
                    <a:lstStyle/>
                    <a:p>
                      <a:endParaRPr lang="zh-CN" altLang="en-US" sz="2000" dirty="0"/>
                    </a:p>
                  </a:txBody>
                  <a:tcPr/>
                </a:tc>
              </a:tr>
              <a:tr h="407995">
                <a:tc>
                  <a:txBody>
                    <a:bodyPr/>
                    <a:lstStyle/>
                    <a:p>
                      <a:pPr algn="ctr"/>
                      <a:r>
                        <a:rPr lang="zh-CN" altLang="en-US" sz="2000" dirty="0"/>
                        <a:t>煎</a:t>
                      </a:r>
                    </a:p>
                  </a:txBody>
                  <a:tcPr/>
                </a:tc>
                <a:tc>
                  <a:txBody>
                    <a:bodyPr/>
                    <a:lstStyle/>
                    <a:p>
                      <a:endParaRPr lang="zh-CN" altLang="en-US" sz="2000" dirty="0"/>
                    </a:p>
                  </a:txBody>
                  <a:tcPr/>
                </a:tc>
                <a:tc>
                  <a:txBody>
                    <a:bodyPr/>
                    <a:lstStyle/>
                    <a:p>
                      <a:endParaRPr lang="zh-CN" altLang="en-US" sz="2000" dirty="0"/>
                    </a:p>
                  </a:txBody>
                  <a:tcPr/>
                </a:tc>
              </a:tr>
              <a:tr h="407995">
                <a:tc>
                  <a:txBody>
                    <a:bodyPr/>
                    <a:lstStyle/>
                    <a:p>
                      <a:pPr algn="ctr"/>
                      <a:r>
                        <a:rPr lang="zh-CN" altLang="en-US" sz="2000" dirty="0"/>
                        <a:t>烤</a:t>
                      </a:r>
                    </a:p>
                  </a:txBody>
                  <a:tcPr/>
                </a:tc>
                <a:tc>
                  <a:txBody>
                    <a:bodyPr/>
                    <a:lstStyle/>
                    <a:p>
                      <a:endParaRPr lang="zh-CN" altLang="en-US" sz="2000"/>
                    </a:p>
                  </a:txBody>
                  <a:tcPr/>
                </a:tc>
                <a:tc>
                  <a:txBody>
                    <a:bodyPr/>
                    <a:lstStyle/>
                    <a:p>
                      <a:endParaRPr lang="zh-CN" altLang="en-US" sz="2000" dirty="0"/>
                    </a:p>
                  </a:txBody>
                  <a:tcPr/>
                </a:tc>
              </a:tr>
              <a:tr h="407995">
                <a:tc>
                  <a:txBody>
                    <a:bodyPr/>
                    <a:lstStyle/>
                    <a:p>
                      <a:pPr algn="ctr"/>
                      <a:r>
                        <a:rPr lang="zh-CN" altLang="en-US" sz="2000" dirty="0"/>
                        <a:t>冻</a:t>
                      </a:r>
                    </a:p>
                  </a:txBody>
                  <a:tcPr/>
                </a:tc>
                <a:tc>
                  <a:txBody>
                    <a:bodyPr/>
                    <a:lstStyle/>
                    <a:p>
                      <a:endParaRPr lang="zh-CN" altLang="en-US" sz="2000"/>
                    </a:p>
                  </a:txBody>
                  <a:tcPr/>
                </a:tc>
                <a:tc>
                  <a:txBody>
                    <a:bodyPr/>
                    <a:lstStyle/>
                    <a:p>
                      <a:endParaRPr lang="zh-CN" altLang="en-US" sz="2000" dirty="0"/>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6"/>
          <p:cNvSpPr txBox="1">
            <a:spLocks noChangeArrowheads="1"/>
          </p:cNvSpPr>
          <p:nvPr/>
        </p:nvSpPr>
        <p:spPr bwMode="auto">
          <a:xfrm>
            <a:off x="2987824" y="1865687"/>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kumimoji="1" lang="zh-CN" altLang="en-US" sz="3200" dirty="0">
                <a:latin typeface="+mj-ea"/>
                <a:ea typeface="+mj-ea"/>
              </a:rPr>
              <a:t>根据课堂安排适量练习</a:t>
            </a:r>
          </a:p>
        </p:txBody>
      </p:sp>
    </p:spTree>
    <p:extLst>
      <p:ext uri="{BB962C8B-B14F-4D97-AF65-F5344CB8AC3E}">
        <p14:creationId xmlns:p14="http://schemas.microsoft.com/office/powerpoint/2010/main" val="237151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650737" y="1975214"/>
            <a:ext cx="5873592" cy="936104"/>
          </a:xfrm>
          <a:prstGeom prst="rect">
            <a:avLst/>
          </a:prstGeom>
          <a:noFill/>
        </p:spPr>
        <p:txBody>
          <a:bodyPr wrap="square" rtlCol="0">
            <a:noAutofit/>
          </a:bodyPr>
          <a:lstStyle/>
          <a:p>
            <a:pPr algn="ctr">
              <a:lnSpc>
                <a:spcPct val="150000"/>
              </a:lnSpc>
            </a:pPr>
            <a:r>
              <a:rPr lang="zh-CN" altLang="en-US" sz="2800" dirty="0" smtClean="0">
                <a:solidFill>
                  <a:schemeClr val="bg1"/>
                </a:solidFill>
                <a:latin typeface="黑体" panose="02010609060101010101" pitchFamily="49" charset="-122"/>
                <a:ea typeface="黑体" panose="02010609060101010101" pitchFamily="49" charset="-122"/>
              </a:rPr>
              <a:t>教材</a:t>
            </a:r>
            <a:r>
              <a:rPr lang="zh-CN" altLang="en-US" sz="2800" dirty="0">
                <a:solidFill>
                  <a:schemeClr val="bg1"/>
                </a:solidFill>
                <a:latin typeface="黑体" panose="02010609060101010101" pitchFamily="49" charset="-122"/>
                <a:ea typeface="黑体" panose="02010609060101010101" pitchFamily="49" charset="-122"/>
              </a:rPr>
              <a:t>课后</a:t>
            </a:r>
            <a:r>
              <a:rPr lang="zh-CN" altLang="en-US" sz="2800" dirty="0" smtClean="0">
                <a:solidFill>
                  <a:schemeClr val="bg1"/>
                </a:solidFill>
                <a:latin typeface="黑体" panose="02010609060101010101" pitchFamily="49" charset="-122"/>
                <a:ea typeface="黑体" panose="02010609060101010101" pitchFamily="49" charset="-122"/>
              </a:rPr>
              <a:t>练习题</a:t>
            </a:r>
            <a:endParaRPr lang="en-US" altLang="zh-CN" sz="2800"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605966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物态变化_初中物理物态变化_淘宝助理"/>
          <p:cNvPicPr>
            <a:picLocks noChangeAspect="1" noChangeArrowheads="1"/>
          </p:cNvPicPr>
          <p:nvPr/>
        </p:nvPicPr>
        <p:blipFill rotWithShape="1">
          <a:blip r:embed="rId2">
            <a:extLst>
              <a:ext uri="{28A0092B-C50C-407E-A947-70E740481C1C}">
                <a14:useLocalDpi xmlns:a14="http://schemas.microsoft.com/office/drawing/2010/main" val="0"/>
              </a:ext>
            </a:extLst>
          </a:blip>
          <a:srcRect t="18027" b="19880"/>
          <a:stretch>
            <a:fillRect/>
          </a:stretch>
        </p:blipFill>
        <p:spPr bwMode="auto">
          <a:xfrm>
            <a:off x="1979712" y="1923678"/>
            <a:ext cx="5184576" cy="2592289"/>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971600" y="1131590"/>
            <a:ext cx="4608552" cy="523220"/>
          </a:xfrm>
          <a:prstGeom prst="rect">
            <a:avLst/>
          </a:prstGeom>
          <a:noFill/>
        </p:spPr>
        <p:txBody>
          <a:bodyPr wrap="square" rtlCol="0">
            <a:spAutoFit/>
          </a:bodyPr>
          <a:lstStyle/>
          <a:p>
            <a:r>
              <a:rPr lang="zh-CN" altLang="en-US" sz="2800" b="1" dirty="0"/>
              <a:t>知道六种物态变化吗？</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_4_BD#f36eeae47?sp=1&amp;vcp=1&amp;vopoq=1&amp;pid=9a63e5b40&amp;color=0,0,0&amp;vtp=1&amp;bt=1&amp;bbb=1"/>
          <p:cNvSpPr/>
          <p:nvPr/>
        </p:nvSpPr>
        <p:spPr>
          <a:xfrm>
            <a:off x="920529" y="987574"/>
            <a:ext cx="2664296" cy="648072"/>
          </a:xfrm>
          <a:prstGeom prst="rect">
            <a:avLst/>
          </a:prstGeom>
          <a:noFill/>
        </p:spPr>
        <p:txBody>
          <a:bodyPr wrap="none" lIns="0" tIns="0" rIns="0" bIns="0" rtlCol="0" anchor="t"/>
          <a:lstStyle/>
          <a:p>
            <a:pPr fontAlgn="auto" latinLnBrk="1">
              <a:lnSpc>
                <a:spcPts val="5200"/>
              </a:lnSpc>
              <a:spcBef>
                <a:spcPts val="0"/>
              </a:spcBef>
              <a:spcAft>
                <a:spcPts val="0"/>
              </a:spcAft>
              <a:buFontTx/>
              <a:buNone/>
            </a:pPr>
            <a:r>
              <a:rPr lang="en-US" altLang="zh-CN" sz="2400" b="1" dirty="0" err="1">
                <a:solidFill>
                  <a:srgbClr val="000000"/>
                </a:solidFill>
                <a:latin typeface="Times New Roman" panose="02020603050405020304" pitchFamily="18" charset="0"/>
                <a:ea typeface="黑体" panose="02010609060101010101" pitchFamily="49" charset="-122"/>
                <a:cs typeface="Times New Roman" panose="02020603050405020304" pitchFamily="34" charset="-120"/>
              </a:rPr>
              <a:t>一、项目背景</a:t>
            </a:r>
            <a:endParaRPr lang="en-US" altLang="zh-CN" sz="2400" dirty="0">
              <a:solidFill>
                <a:prstClr val="black"/>
              </a:solidFill>
              <a:latin typeface="Calibri" panose="020F0502020204030204"/>
              <a:ea typeface="等线" panose="02010600030101010101" pitchFamily="2" charset="-122"/>
              <a:cs typeface="Arial" panose="020B0604020202020204"/>
            </a:endParaRPr>
          </a:p>
        </p:txBody>
      </p:sp>
      <p:sp>
        <p:nvSpPr>
          <p:cNvPr id="3" name="矩形 2"/>
          <p:cNvSpPr/>
          <p:nvPr/>
        </p:nvSpPr>
        <p:spPr>
          <a:xfrm>
            <a:off x="906291" y="1779662"/>
            <a:ext cx="7992888" cy="2862322"/>
          </a:xfrm>
          <a:prstGeom prst="rect">
            <a:avLst/>
          </a:prstGeom>
        </p:spPr>
        <p:txBody>
          <a:bodyPr wrap="square">
            <a:spAutoFit/>
          </a:bodyPr>
          <a:lstStyle/>
          <a:p>
            <a:pPr indent="457200" algn="just" fontAlgn="auto" latinLnBrk="1">
              <a:lnSpc>
                <a:spcPct val="125000"/>
              </a:lnSpc>
              <a:spcBef>
                <a:spcPts val="0"/>
              </a:spcBef>
              <a:spcAft>
                <a:spcPts val="0"/>
              </a:spcAft>
              <a:buFontTx/>
              <a:buNone/>
            </a:pPr>
            <a:r>
              <a:rPr lang="en-US" altLang="zh-CN" sz="2400" dirty="0" err="1">
                <a:solidFill>
                  <a:srgbClr val="000000"/>
                </a:solidFill>
                <a:latin typeface="+mj-ea"/>
                <a:cs typeface="Times New Roman" panose="02020603050405020304" pitchFamily="34" charset="-120"/>
              </a:rPr>
              <a:t>厨房不仅是加工食材、制做家庭美味的场所，</a:t>
            </a:r>
            <a:r>
              <a:rPr lang="en-US" altLang="zh-CN" sz="2400" dirty="0" err="1" smtClean="0">
                <a:solidFill>
                  <a:srgbClr val="000000"/>
                </a:solidFill>
                <a:latin typeface="+mj-ea"/>
                <a:cs typeface="Times New Roman" panose="02020603050405020304" pitchFamily="34" charset="-120"/>
              </a:rPr>
              <a:t>也是日常生活中充满物态变化的</a:t>
            </a:r>
            <a:r>
              <a:rPr lang="en-US" altLang="zh-CN" sz="2400" dirty="0" err="1">
                <a:solidFill>
                  <a:srgbClr val="000000"/>
                </a:solidFill>
                <a:latin typeface="+mj-ea"/>
                <a:cs typeface="Times New Roman" panose="02020603050405020304" pitchFamily="34" charset="-120"/>
              </a:rPr>
              <a:t>“实验室</a:t>
            </a:r>
            <a:r>
              <a:rPr lang="en-US" altLang="zh-CN" sz="2400" dirty="0">
                <a:solidFill>
                  <a:srgbClr val="000000"/>
                </a:solidFill>
                <a:latin typeface="+mj-ea"/>
                <a:cs typeface="Times New Roman" panose="02020603050405020304" pitchFamily="34" charset="-120"/>
              </a:rPr>
              <a:t>”</a:t>
            </a:r>
            <a:r>
              <a:rPr lang="zh-CN" altLang="en-US" sz="2400" dirty="0">
                <a:solidFill>
                  <a:srgbClr val="000000"/>
                </a:solidFill>
                <a:latin typeface="+mj-ea"/>
                <a:cs typeface="Times New Roman" panose="02020603050405020304" pitchFamily="34" charset="-120"/>
              </a:rPr>
              <a:t>。</a:t>
            </a:r>
            <a:endParaRPr lang="en-US" altLang="zh-CN" sz="2400" dirty="0">
              <a:solidFill>
                <a:prstClr val="black"/>
              </a:solidFill>
              <a:latin typeface="+mj-ea"/>
              <a:cs typeface="Arial" panose="020B0604020202020204"/>
            </a:endParaRPr>
          </a:p>
          <a:p>
            <a:pPr algn="just" fontAlgn="auto" latinLnBrk="1">
              <a:lnSpc>
                <a:spcPct val="125000"/>
              </a:lnSpc>
              <a:spcBef>
                <a:spcPts val="0"/>
              </a:spcBef>
              <a:spcAft>
                <a:spcPts val="0"/>
              </a:spcAft>
              <a:buFontTx/>
              <a:buNone/>
            </a:pPr>
            <a:r>
              <a:rPr lang="en-US" altLang="zh-CN" sz="2400" dirty="0">
                <a:solidFill>
                  <a:srgbClr val="000000"/>
                </a:solidFill>
                <a:latin typeface="+mj-ea"/>
                <a:cs typeface="Times New Roman" panose="02020603050405020304" pitchFamily="34" charset="-120"/>
              </a:rPr>
              <a:t>    请你利用周末时间配合妈妈为家人准备一顿丰盛的午餐，</a:t>
            </a:r>
            <a:r>
              <a:rPr lang="en-US" altLang="zh-CN" sz="2400" dirty="0" smtClean="0">
                <a:solidFill>
                  <a:srgbClr val="000000"/>
                </a:solidFill>
                <a:latin typeface="+mj-ea"/>
                <a:cs typeface="Times New Roman" panose="02020603050405020304" pitchFamily="34" charset="-120"/>
              </a:rPr>
              <a:t>对烹饪过程进行拍照</a:t>
            </a:r>
            <a:r>
              <a:rPr lang="en-US" altLang="zh-CN" sz="2400" dirty="0">
                <a:solidFill>
                  <a:srgbClr val="000000"/>
                </a:solidFill>
                <a:latin typeface="+mj-ea"/>
                <a:cs typeface="Times New Roman" panose="02020603050405020304" pitchFamily="34" charset="-120"/>
              </a:rPr>
              <a:t>，解释其中涉及的物态变化，并通过思考，试着从提高烹饪效率</a:t>
            </a:r>
            <a:r>
              <a:rPr lang="en-US" altLang="zh-CN" sz="2400" dirty="0" smtClean="0">
                <a:solidFill>
                  <a:srgbClr val="000000"/>
                </a:solidFill>
                <a:latin typeface="+mj-ea"/>
                <a:cs typeface="Times New Roman" panose="02020603050405020304" pitchFamily="34" charset="-120"/>
              </a:rPr>
              <a:t>、提升食品品质等方面给出自己的改进建议</a:t>
            </a:r>
            <a:r>
              <a:rPr lang="zh-CN" altLang="en-US" sz="2400" dirty="0">
                <a:solidFill>
                  <a:srgbClr val="000000"/>
                </a:solidFill>
                <a:latin typeface="+mj-ea"/>
                <a:cs typeface="Times New Roman" panose="02020603050405020304" pitchFamily="34" charset="-120"/>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用水壶烧水"/>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460807"/>
            <a:ext cx="1659351" cy="133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2009032110340836162099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404" y="1748839"/>
            <a:ext cx="1951682" cy="129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提壶倒茶青烟袅袅"/>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09" r="2097" b="5844"/>
          <a:stretch>
            <a:fillRect/>
          </a:stretch>
        </p:blipFill>
        <p:spPr bwMode="auto">
          <a:xfrm>
            <a:off x="6747155" y="1219953"/>
            <a:ext cx="1539869" cy="196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untitl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499" y="3290111"/>
            <a:ext cx="1788452" cy="134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1d0940a521a725e89052ee8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0851" y="3314554"/>
            <a:ext cx="1823838" cy="13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200888142257531778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4158" y="3367306"/>
            <a:ext cx="1685862" cy="126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3218763" y="956751"/>
            <a:ext cx="2952328" cy="523220"/>
          </a:xfrm>
          <a:prstGeom prst="rect">
            <a:avLst/>
          </a:prstGeom>
          <a:noFill/>
        </p:spPr>
        <p:txBody>
          <a:bodyPr wrap="square" rtlCol="0">
            <a:spAutoFit/>
          </a:bodyPr>
          <a:lstStyle/>
          <a:p>
            <a:r>
              <a:rPr lang="zh-CN" altLang="en-US" sz="2800" dirty="0"/>
              <a:t>厨房中的热现象</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27584" y="1131570"/>
            <a:ext cx="8058150" cy="3415030"/>
          </a:xfrm>
          <a:prstGeom prst="rect">
            <a:avLst/>
          </a:prstGeom>
          <a:noFill/>
        </p:spPr>
        <p:txBody>
          <a:bodyPr wrap="square">
            <a:spAutoFit/>
          </a:bodyPr>
          <a:lstStyle/>
          <a:p>
            <a:pPr>
              <a:lnSpc>
                <a:spcPct val="150000"/>
              </a:lnSpc>
            </a:pPr>
            <a:r>
              <a:rPr lang="zh-CN" altLang="en-US" sz="2400" dirty="0">
                <a:latin typeface="Times New Roman" pitchFamily="18" charset="0"/>
                <a:cs typeface="Times New Roman" pitchFamily="18" charset="0"/>
              </a:rPr>
              <a:t>我们可以先观察厨房中都有哪些现象与物态变化有关，再分析这些现象中的物理问题。具体任务如下：</a:t>
            </a:r>
            <a:endParaRPr lang="en-US" altLang="zh-CN" sz="2400" dirty="0">
              <a:latin typeface="Times New Roman" pitchFamily="18" charset="0"/>
              <a:cs typeface="Times New Roman" pitchFamily="18" charset="0"/>
            </a:endParaRPr>
          </a:p>
          <a:p>
            <a:pPr>
              <a:lnSpc>
                <a:spcPct val="150000"/>
              </a:lnSpc>
            </a:pPr>
            <a:r>
              <a:rPr lang="en-US" altLang="zh-CN" sz="2400" dirty="0">
                <a:latin typeface="Times New Roman" pitchFamily="18" charset="0"/>
                <a:cs typeface="Times New Roman" pitchFamily="18" charset="0"/>
              </a:rPr>
              <a:t>1.</a:t>
            </a:r>
            <a:r>
              <a:rPr lang="zh-CN" altLang="en-US" sz="2400" dirty="0">
                <a:latin typeface="Times New Roman" pitchFamily="18" charset="0"/>
                <a:cs typeface="Times New Roman" pitchFamily="18" charset="0"/>
              </a:rPr>
              <a:t>观察厨房中的物态变化，分析这些物态变化对烹饪的影响。</a:t>
            </a:r>
            <a:endParaRPr lang="en-US" altLang="zh-CN" sz="2400" dirty="0">
              <a:latin typeface="Times New Roman" pitchFamily="18" charset="0"/>
              <a:cs typeface="Times New Roman" pitchFamily="18" charset="0"/>
            </a:endParaRPr>
          </a:p>
          <a:p>
            <a:pPr>
              <a:lnSpc>
                <a:spcPct val="150000"/>
              </a:lnSpc>
            </a:pPr>
            <a:r>
              <a:rPr lang="en-US" altLang="zh-CN" sz="2400" dirty="0">
                <a:latin typeface="Times New Roman" pitchFamily="18" charset="0"/>
                <a:cs typeface="Times New Roman" pitchFamily="18" charset="0"/>
              </a:rPr>
              <a:t>2.</a:t>
            </a:r>
            <a:r>
              <a:rPr lang="zh-CN" altLang="en-US" sz="2400" dirty="0">
                <a:latin typeface="Times New Roman" pitchFamily="18" charset="0"/>
                <a:cs typeface="Times New Roman" pitchFamily="18" charset="0"/>
              </a:rPr>
              <a:t>从物理学的视角，对烹饪过程中发现的一些问题提出改进建议或总结认识体会。</a:t>
            </a:r>
            <a:endParaRPr lang="en-US" altLang="zh-CN" sz="2400" dirty="0">
              <a:latin typeface="Times New Roman" pitchFamily="18" charset="0"/>
              <a:cs typeface="Times New Roman" pitchFamily="18" charset="0"/>
            </a:endParaRPr>
          </a:p>
          <a:p>
            <a:pPr>
              <a:lnSpc>
                <a:spcPct val="150000"/>
              </a:lnSpc>
            </a:pPr>
            <a:r>
              <a:rPr lang="en-US" altLang="zh-CN" sz="2400" dirty="0">
                <a:latin typeface="Times New Roman" pitchFamily="18" charset="0"/>
                <a:cs typeface="Times New Roman" pitchFamily="18" charset="0"/>
              </a:rPr>
              <a:t>3.</a:t>
            </a:r>
            <a:r>
              <a:rPr lang="zh-CN" altLang="en-US" sz="2400" dirty="0">
                <a:latin typeface="Times New Roman" pitchFamily="18" charset="0"/>
                <a:cs typeface="Times New Roman" pitchFamily="18" charset="0"/>
              </a:rPr>
              <a:t>实施改进建议，描述实施后的情况，并评估其效果。</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71600" y="1059582"/>
            <a:ext cx="5400600" cy="3242170"/>
          </a:xfrm>
          <a:prstGeom prst="rect">
            <a:avLst/>
          </a:prstGeom>
          <a:noFill/>
        </p:spPr>
        <p:txBody>
          <a:bodyPr wrap="square" rtlCol="0">
            <a:spAutoFit/>
          </a:bodyPr>
          <a:lstStyle/>
          <a:p>
            <a:pPr>
              <a:lnSpc>
                <a:spcPct val="150000"/>
              </a:lnSpc>
            </a:pPr>
            <a:r>
              <a:rPr lang="zh-CN" altLang="en-US" sz="2800" dirty="0">
                <a:latin typeface="Times New Roman" pitchFamily="18" charset="0"/>
                <a:cs typeface="Times New Roman" pitchFamily="18" charset="0"/>
              </a:rPr>
              <a:t>最后成果形式：（三选一）</a:t>
            </a:r>
            <a:endParaRPr lang="en-US" altLang="zh-CN" sz="2800" dirty="0">
              <a:latin typeface="Times New Roman" pitchFamily="18" charset="0"/>
              <a:cs typeface="Times New Roman" pitchFamily="18" charset="0"/>
            </a:endParaRPr>
          </a:p>
          <a:p>
            <a:pPr>
              <a:lnSpc>
                <a:spcPct val="150000"/>
              </a:lnSpc>
            </a:pPr>
            <a:r>
              <a:rPr lang="en-US" altLang="zh-CN" sz="2800" dirty="0">
                <a:latin typeface="Times New Roman" pitchFamily="18" charset="0"/>
                <a:cs typeface="Times New Roman" pitchFamily="18" charset="0"/>
              </a:rPr>
              <a:t>1.</a:t>
            </a:r>
            <a:r>
              <a:rPr lang="zh-CN" altLang="en-US" sz="2800" dirty="0">
                <a:latin typeface="Times New Roman" pitchFamily="18" charset="0"/>
                <a:cs typeface="Times New Roman" pitchFamily="18" charset="0"/>
              </a:rPr>
              <a:t>制作小视频；</a:t>
            </a:r>
            <a:endParaRPr lang="en-US" altLang="zh-CN" sz="2800" dirty="0">
              <a:latin typeface="Times New Roman" pitchFamily="18" charset="0"/>
              <a:cs typeface="Times New Roman" pitchFamily="18" charset="0"/>
            </a:endParaRPr>
          </a:p>
          <a:p>
            <a:pPr>
              <a:lnSpc>
                <a:spcPct val="150000"/>
              </a:lnSpc>
            </a:pPr>
            <a:r>
              <a:rPr lang="en-US" altLang="zh-CN" sz="2800" dirty="0">
                <a:latin typeface="Times New Roman" pitchFamily="18" charset="0"/>
                <a:cs typeface="Times New Roman" pitchFamily="18" charset="0"/>
              </a:rPr>
              <a:t>2.</a:t>
            </a:r>
            <a:r>
              <a:rPr lang="zh-CN" altLang="en-US" sz="2800" dirty="0">
                <a:latin typeface="Times New Roman" pitchFamily="18" charset="0"/>
                <a:cs typeface="Times New Roman" pitchFamily="18" charset="0"/>
              </a:rPr>
              <a:t>写成调查报告；</a:t>
            </a:r>
            <a:endParaRPr lang="en-US" altLang="zh-CN" sz="2800" dirty="0">
              <a:latin typeface="Times New Roman" pitchFamily="18" charset="0"/>
              <a:cs typeface="Times New Roman" pitchFamily="18" charset="0"/>
            </a:endParaRPr>
          </a:p>
          <a:p>
            <a:pPr>
              <a:lnSpc>
                <a:spcPct val="150000"/>
              </a:lnSpc>
            </a:pPr>
            <a:r>
              <a:rPr lang="en-US" altLang="zh-CN" sz="2800" dirty="0">
                <a:latin typeface="Times New Roman" pitchFamily="18" charset="0"/>
                <a:cs typeface="Times New Roman" pitchFamily="18" charset="0"/>
              </a:rPr>
              <a:t>3.</a:t>
            </a:r>
            <a:r>
              <a:rPr lang="zh-CN" altLang="en-US" sz="2800" dirty="0">
                <a:latin typeface="Times New Roman" pitchFamily="18" charset="0"/>
                <a:cs typeface="Times New Roman" pitchFamily="18" charset="0"/>
              </a:rPr>
              <a:t>出一份相关试题。</a:t>
            </a:r>
            <a:endParaRPr lang="en-US" altLang="zh-CN" sz="2800" dirty="0">
              <a:latin typeface="Times New Roman" pitchFamily="18" charset="0"/>
              <a:cs typeface="Times New Roman" pitchFamily="18" charset="0"/>
            </a:endParaRPr>
          </a:p>
          <a:p>
            <a:pPr>
              <a:lnSpc>
                <a:spcPct val="150000"/>
              </a:lnSpc>
            </a:pPr>
            <a:r>
              <a:rPr lang="zh-CN" altLang="en-US" sz="2800" dirty="0">
                <a:latin typeface="Times New Roman" pitchFamily="18" charset="0"/>
                <a:cs typeface="Times New Roman" pitchFamily="18" charset="0"/>
              </a:rPr>
              <a:t>例如：小视频</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9712" y="1131590"/>
            <a:ext cx="6096000" cy="3429000"/>
          </a:xfrm>
          <a:prstGeom prst="rect">
            <a:avLst/>
          </a:prstGeom>
        </p:spPr>
      </p:pic>
    </p:spTree>
    <p:extLst>
      <p:ext uri="{BB962C8B-B14F-4D97-AF65-F5344CB8AC3E}">
        <p14:creationId xmlns:p14="http://schemas.microsoft.com/office/powerpoint/2010/main" val="18812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AS_UNIQUEID" val="522"/>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AS_UNIQUEID" val="518"/>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AS_UNIQUEID" val="522"/>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AS_UNIQUEID" val="514"/>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AS_UNIQUEID" val="515"/>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AS_UNIQUEID" val="513"/>
</p:tagLst>
</file>

<file path=ppt/tags/tag4.xml><?xml version="1.0" encoding="utf-8"?>
<p:tagLst xmlns:a="http://schemas.openxmlformats.org/drawingml/2006/main" xmlns:r="http://schemas.openxmlformats.org/officeDocument/2006/relationships" xmlns:p="http://schemas.openxmlformats.org/presentationml/2006/main">
  <p:tag name="AS_UNIQUEID" val="516"/>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517"/>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518"/>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AS_UNIQUEID" val="521"/>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AS_UNIQUEID" val="522"/>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AS_UNIQUEID" val="518"/>
  <p:tag name="KSO_WM_BEAUTIFY_FLAG" val=""/>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1487</Words>
  <PresentationFormat>全屏显示(16:9)</PresentationFormat>
  <Paragraphs>328</Paragraphs>
  <Slides>37</Slides>
  <Notes>12</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37</vt:i4>
      </vt:variant>
    </vt:vector>
  </HeadingPairs>
  <TitlesOfParts>
    <vt:vector size="47" baseType="lpstr">
      <vt:lpstr>Arial</vt:lpstr>
      <vt:lpstr>宋体</vt:lpstr>
      <vt:lpstr>隶书</vt:lpstr>
      <vt:lpstr>方正中等线简体</vt:lpstr>
      <vt:lpstr>等线</vt:lpstr>
      <vt:lpstr>Calibri</vt:lpstr>
      <vt:lpstr>黑体</vt:lpstr>
      <vt:lpstr>微软雅黑</vt:lpstr>
      <vt:lpstr>Times New Roman</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2018-11-06T06:39:00Z</dcterms:created>
  <dcterms:modified xsi:type="dcterms:W3CDTF">2024-08-05T00:49:05Z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2052-10.8.2.6543</vt:lpwstr>
  </property>
  <property fmtid="{D5CDD505-2E9C-101B-9397-08002B2CF9AE}" pid="3" name="ICV">
    <vt:lpwstr>C6C5BC7643E647F885469CCE42B70652</vt:lpwstr>
  </property>
</Properties>
</file>