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24" r:id="rId2"/>
    <p:sldId id="581" r:id="rId3"/>
    <p:sldId id="525" r:id="rId4"/>
    <p:sldId id="256" r:id="rId5"/>
    <p:sldId id="742" r:id="rId6"/>
    <p:sldId id="672" r:id="rId7"/>
    <p:sldId id="743" r:id="rId8"/>
    <p:sldId id="744" r:id="rId9"/>
    <p:sldId id="745" r:id="rId10"/>
    <p:sldId id="673" r:id="rId11"/>
    <p:sldId id="746" r:id="rId12"/>
    <p:sldId id="747" r:id="rId13"/>
    <p:sldId id="748" r:id="rId14"/>
    <p:sldId id="749" r:id="rId15"/>
    <p:sldId id="751" r:id="rId16"/>
    <p:sldId id="752" r:id="rId17"/>
    <p:sldId id="753" r:id="rId18"/>
    <p:sldId id="754" r:id="rId19"/>
    <p:sldId id="756" r:id="rId20"/>
    <p:sldId id="757" r:id="rId21"/>
    <p:sldId id="755" r:id="rId22"/>
    <p:sldId id="686" r:id="rId23"/>
    <p:sldId id="758" r:id="rId24"/>
    <p:sldId id="769" r:id="rId25"/>
    <p:sldId id="685" r:id="rId26"/>
    <p:sldId id="760" r:id="rId27"/>
    <p:sldId id="761" r:id="rId28"/>
    <p:sldId id="762" r:id="rId29"/>
    <p:sldId id="763" r:id="rId30"/>
    <p:sldId id="764" r:id="rId31"/>
    <p:sldId id="765" r:id="rId32"/>
    <p:sldId id="710" r:id="rId33"/>
    <p:sldId id="766" r:id="rId34"/>
    <p:sldId id="767" r:id="rId35"/>
    <p:sldId id="642" r:id="rId36"/>
    <p:sldId id="770" r:id="rId37"/>
    <p:sldId id="771" r:id="rId38"/>
  </p:sldIdLst>
  <p:sldSz cx="9144000" cy="5143500" type="screen16x9"/>
  <p:notesSz cx="6858000" cy="9144000"/>
  <p:embeddedFontLst>
    <p:embeddedFont>
      <p:font typeface="仿宋" pitchFamily="49" charset="-122"/>
      <p:regular r:id="rId41"/>
    </p:embeddedFont>
    <p:embeddedFont>
      <p:font typeface="黑体" pitchFamily="49" charset="-122"/>
      <p:regular r:id="rId42"/>
    </p:embeddedFont>
    <p:embeddedFont>
      <p:font typeface="微软雅黑" pitchFamily="34" charset="-122"/>
      <p:regular r:id="rId43"/>
      <p:bold r:id="rId44"/>
    </p:embeddedFont>
    <p:embeddedFont>
      <p:font typeface="隶书" pitchFamily="49" charset="-122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529"/>
        <p:guide pos="2880"/>
        <p:guide pos="2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77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845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25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点四  温度计的使用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42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19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654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295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温度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0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67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点二  温度计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31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11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67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点三  摄氏温度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74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05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5" r:id="rId8"/>
    <p:sldLayoutId id="2147483717" r:id="rId9"/>
    <p:sldLayoutId id="2147483718" r:id="rId10"/>
    <p:sldLayoutId id="2147483659" r:id="rId11"/>
    <p:sldLayoutId id="21474837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6.png"/><Relationship Id="rId5" Type="http://schemas.openxmlformats.org/officeDocument/2006/relationships/tags" Target="../tags/tag21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619672" y="1635646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第三章 物态变化</a:t>
            </a:r>
          </a:p>
        </p:txBody>
      </p:sp>
      <p:sp>
        <p:nvSpPr>
          <p:cNvPr id="6" name="矩形 5"/>
          <p:cNvSpPr/>
          <p:nvPr/>
        </p:nvSpPr>
        <p:spPr>
          <a:xfrm>
            <a:off x="2123728" y="2757285"/>
            <a:ext cx="525658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第1节 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28040" y="1419622"/>
            <a:ext cx="326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观察温度计：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971600" y="2643758"/>
            <a:ext cx="7981950" cy="3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43608" y="1059582"/>
            <a:ext cx="326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温度计的基本结构：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71600" y="1779662"/>
            <a:ext cx="4801870" cy="2192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800277" y="1797060"/>
            <a:ext cx="1724025" cy="523240"/>
            <a:chOff x="1800" y="6538"/>
            <a:chExt cx="2715" cy="824"/>
          </a:xfrm>
        </p:grpSpPr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1800" y="6624"/>
              <a:ext cx="638" cy="6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</a:rPr>
                <a:t>A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2520" y="6538"/>
              <a:ext cx="1995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玻璃泡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06042" y="2499152"/>
            <a:ext cx="2096770" cy="523240"/>
            <a:chOff x="4458" y="6590"/>
            <a:chExt cx="3302" cy="824"/>
          </a:xfrm>
        </p:grpSpPr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4458" y="6676"/>
              <a:ext cx="638" cy="6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</a:rPr>
                <a:t>B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5197" y="6590"/>
              <a:ext cx="2563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测温液体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822869" y="3093204"/>
            <a:ext cx="1778000" cy="523240"/>
            <a:chOff x="7376" y="6590"/>
            <a:chExt cx="2800" cy="824"/>
          </a:xfrm>
        </p:grpSpPr>
        <p:sp>
          <p:nvSpPr>
            <p:cNvPr id="18" name="椭圆 17"/>
            <p:cNvSpPr/>
            <p:nvPr>
              <p:custDataLst>
                <p:tags r:id="rId4"/>
              </p:custDataLst>
            </p:nvPr>
          </p:nvSpPr>
          <p:spPr>
            <a:xfrm>
              <a:off x="7376" y="6676"/>
              <a:ext cx="638" cy="6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</a:rPr>
                <a:t>C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5"/>
              </p:custDataLst>
            </p:nvPr>
          </p:nvSpPr>
          <p:spPr>
            <a:xfrm>
              <a:off x="8181" y="6590"/>
              <a:ext cx="1995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毛细管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803581" y="3740327"/>
            <a:ext cx="1835150" cy="523240"/>
            <a:chOff x="10512" y="6623"/>
            <a:chExt cx="2890" cy="824"/>
          </a:xfrm>
        </p:grpSpPr>
        <p:sp>
          <p:nvSpPr>
            <p:cNvPr id="17" name="椭圆 16"/>
            <p:cNvSpPr/>
            <p:nvPr>
              <p:custDataLst>
                <p:tags r:id="rId2"/>
              </p:custDataLst>
            </p:nvPr>
          </p:nvSpPr>
          <p:spPr>
            <a:xfrm>
              <a:off x="10512" y="6709"/>
              <a:ext cx="638" cy="6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D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3"/>
              </p:custDataLst>
            </p:nvPr>
          </p:nvSpPr>
          <p:spPr>
            <a:xfrm>
              <a:off x="11407" y="6623"/>
              <a:ext cx="1995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玻璃壳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899592" y="1203598"/>
            <a:ext cx="7920880" cy="30931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60000" indent="-360000" algn="just">
              <a:lnSpc>
                <a:spcPct val="150000"/>
              </a:lnSpc>
            </a:pPr>
            <a:r>
              <a:rPr lang="zh-CN" sz="2600" dirty="0">
                <a:solidFill>
                  <a:srgbClr val="000000"/>
                </a:solidFill>
                <a:ea typeface="宋体" panose="02010600030101010101" pitchFamily="2" charset="-122"/>
              </a:rPr>
              <a:t>1.在一标准大气压下将纯净的冰水混合物的温度规定为0℃</a:t>
            </a:r>
            <a:r>
              <a:rPr lang="zh-CN" sz="2600" dirty="0" smtClean="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altLang="zh-CN" sz="2600" dirty="0">
              <a:solidFill>
                <a:srgbClr val="000000"/>
              </a:solidFill>
            </a:endParaRPr>
          </a:p>
          <a:p>
            <a:pPr marL="360000" indent="-360000" algn="just">
              <a:lnSpc>
                <a:spcPct val="150000"/>
              </a:lnSpc>
            </a:pPr>
            <a:r>
              <a:rPr lang="zh-CN" sz="2600" dirty="0" smtClean="0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zh-CN" sz="2600" dirty="0">
                <a:solidFill>
                  <a:srgbClr val="000000"/>
                </a:solidFill>
                <a:ea typeface="宋体" panose="02010600030101010101" pitchFamily="2" charset="-122"/>
              </a:rPr>
              <a:t>.在一标准大气压下水沸腾时的温度规定为 100℃</a:t>
            </a:r>
            <a:r>
              <a:rPr lang="zh-CN" sz="2600" dirty="0" smtClean="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en-US" altLang="zh-CN" sz="2600" dirty="0">
              <a:solidFill>
                <a:srgbClr val="000000"/>
              </a:solidFill>
            </a:endParaRPr>
          </a:p>
          <a:p>
            <a:pPr marL="360000" indent="-360000" algn="just">
              <a:lnSpc>
                <a:spcPct val="150000"/>
              </a:lnSpc>
            </a:pPr>
            <a:r>
              <a:rPr lang="zh-CN" sz="2600" dirty="0" smtClean="0">
                <a:solidFill>
                  <a:srgbClr val="000000"/>
                </a:solidFill>
                <a:ea typeface="宋体" panose="02010600030101010101" pitchFamily="2" charset="-122"/>
              </a:rPr>
              <a:t>3</a:t>
            </a:r>
            <a:r>
              <a:rPr lang="zh-CN" sz="2600" dirty="0">
                <a:solidFill>
                  <a:srgbClr val="000000"/>
                </a:solidFill>
                <a:ea typeface="宋体" panose="02010600030101010101" pitchFamily="2" charset="-122"/>
              </a:rPr>
              <a:t>.把0℃和100℃之间等分100份，每个等份代表1℃，读作1摄氏度。</a:t>
            </a:r>
            <a:endParaRPr lang="zh-CN" altLang="en-US" sz="26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55650" y="1491630"/>
            <a:ext cx="72009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+mn-ea"/>
                <a:ea typeface="+mn-ea"/>
              </a:rPr>
              <a:t>人的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正常体温</a:t>
            </a:r>
            <a:r>
              <a:rPr lang="zh-CN" altLang="zh-CN" sz="2800" dirty="0">
                <a:latin typeface="+mn-ea"/>
                <a:ea typeface="+mn-ea"/>
              </a:rPr>
              <a:t>是：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37 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℃。读作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37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摄氏度</a:t>
            </a:r>
            <a:r>
              <a:rPr lang="zh-CN" altLang="zh-CN" sz="2800" dirty="0">
                <a:latin typeface="+mn-ea"/>
                <a:ea typeface="+mn-ea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67672" y="2355726"/>
            <a:ext cx="8064822" cy="1284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+mn-ea"/>
                <a:ea typeface="+mn-ea"/>
                <a:sym typeface="+mn-ea"/>
              </a:rPr>
              <a:t>北京，</a:t>
            </a:r>
            <a:r>
              <a:rPr lang="en-US" altLang="zh-CN" sz="2800" dirty="0">
                <a:latin typeface="+mn-ea"/>
                <a:ea typeface="+mn-ea"/>
                <a:sym typeface="+mn-ea"/>
              </a:rPr>
              <a:t>2016</a:t>
            </a:r>
            <a:r>
              <a:rPr lang="zh-CN" altLang="zh-CN" sz="2800" dirty="0">
                <a:latin typeface="+mn-ea"/>
                <a:ea typeface="+mn-ea"/>
                <a:sym typeface="+mn-ea"/>
              </a:rPr>
              <a:t>年</a:t>
            </a:r>
            <a:r>
              <a:rPr lang="en-US" altLang="zh-CN" sz="2800" dirty="0">
                <a:latin typeface="+mn-ea"/>
                <a:ea typeface="+mn-ea"/>
                <a:sym typeface="+mn-ea"/>
              </a:rPr>
              <a:t>1</a:t>
            </a:r>
            <a:r>
              <a:rPr lang="zh-CN" altLang="zh-CN" sz="2800" dirty="0">
                <a:latin typeface="+mn-ea"/>
                <a:ea typeface="+mn-ea"/>
                <a:sym typeface="+mn-ea"/>
              </a:rPr>
              <a:t>月</a:t>
            </a:r>
            <a:r>
              <a:rPr lang="en-US" altLang="zh-CN" sz="2800" dirty="0">
                <a:latin typeface="+mn-ea"/>
                <a:ea typeface="+mn-ea"/>
                <a:sym typeface="+mn-ea"/>
              </a:rPr>
              <a:t>21</a:t>
            </a:r>
            <a:r>
              <a:rPr lang="zh-CN" altLang="zh-CN" sz="2800" dirty="0">
                <a:latin typeface="+mn-ea"/>
                <a:ea typeface="+mn-ea"/>
                <a:sym typeface="+mn-ea"/>
              </a:rPr>
              <a:t>日最低气温是</a:t>
            </a:r>
            <a:r>
              <a:rPr lang="zh-CN" altLang="zh-CN" sz="2800" dirty="0" smtClean="0">
                <a:latin typeface="+mn-ea"/>
                <a:ea typeface="+mn-ea"/>
                <a:sym typeface="+mn-ea"/>
              </a:rPr>
              <a:t>：</a:t>
            </a:r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–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16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℃</a:t>
            </a:r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。</a:t>
            </a:r>
            <a:endParaRPr lang="en-US" altLang="zh-CN" sz="2800" dirty="0" smtClean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  <a:buClrTx/>
              <a:buSzTx/>
            </a:pPr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读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作：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37697" y="3053570"/>
            <a:ext cx="4572000" cy="637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零下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16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摄氏度或负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16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摄氏度</a:t>
            </a:r>
            <a:r>
              <a:rPr lang="zh-CN" altLang="zh-CN" sz="2800" dirty="0">
                <a:latin typeface="+mn-ea"/>
                <a:ea typeface="+mn-ea"/>
                <a:sym typeface="+mn-ea"/>
              </a:rPr>
              <a:t>。</a:t>
            </a:r>
            <a:endParaRPr lang="zh-CN" altLang="en-US" sz="28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45" y="1419859"/>
            <a:ext cx="5885180" cy="358394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912896" y="999035"/>
            <a:ext cx="5080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读出下列温度计的示数</a:t>
            </a:r>
            <a:endParaRPr lang="zh-CN" altLang="en-US" sz="28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56514" name="文本框 56513"/>
          <p:cNvSpPr txBox="1"/>
          <p:nvPr/>
        </p:nvSpPr>
        <p:spPr>
          <a:xfrm>
            <a:off x="2517059" y="2458030"/>
            <a:ext cx="10668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3℃</a:t>
            </a:r>
          </a:p>
        </p:txBody>
      </p:sp>
      <p:sp>
        <p:nvSpPr>
          <p:cNvPr id="56515" name="文本框 56514"/>
          <p:cNvSpPr txBox="1"/>
          <p:nvPr/>
        </p:nvSpPr>
        <p:spPr>
          <a:xfrm>
            <a:off x="4840605" y="1923414"/>
            <a:ext cx="12954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9℃</a:t>
            </a:r>
          </a:p>
        </p:txBody>
      </p:sp>
      <p:sp>
        <p:nvSpPr>
          <p:cNvPr id="56516" name="文本框 56515"/>
          <p:cNvSpPr txBox="1"/>
          <p:nvPr/>
        </p:nvSpPr>
        <p:spPr>
          <a:xfrm>
            <a:off x="7197725" y="3580129"/>
            <a:ext cx="121920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-8℃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14" grpId="0"/>
      <p:bldP spid="56515" grpId="0"/>
      <p:bldP spid="565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332230" y="987425"/>
            <a:ext cx="1621790" cy="40157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9226" name="Group 8"/>
          <p:cNvGrpSpPr/>
          <p:nvPr/>
        </p:nvGrpSpPr>
        <p:grpSpPr>
          <a:xfrm>
            <a:off x="1528445" y="1153160"/>
            <a:ext cx="763905" cy="3416935"/>
            <a:chOff x="2400" y="145"/>
            <a:chExt cx="768" cy="3936"/>
          </a:xfrm>
        </p:grpSpPr>
        <p:grpSp>
          <p:nvGrpSpPr>
            <p:cNvPr id="21512" name="Group 9"/>
            <p:cNvGrpSpPr/>
            <p:nvPr/>
          </p:nvGrpSpPr>
          <p:grpSpPr>
            <a:xfrm>
              <a:off x="2400" y="145"/>
              <a:ext cx="728" cy="3936"/>
              <a:chOff x="2400" y="145"/>
              <a:chExt cx="728" cy="3936"/>
            </a:xfrm>
          </p:grpSpPr>
          <p:grpSp>
            <p:nvGrpSpPr>
              <p:cNvPr id="21638" name="Group 10"/>
              <p:cNvGrpSpPr/>
              <p:nvPr/>
            </p:nvGrpSpPr>
            <p:grpSpPr>
              <a:xfrm>
                <a:off x="2400" y="145"/>
                <a:ext cx="432" cy="3936"/>
                <a:chOff x="2400" y="384"/>
                <a:chExt cx="336" cy="3552"/>
              </a:xfrm>
            </p:grpSpPr>
            <p:sp>
              <p:nvSpPr>
                <p:cNvPr id="21640" name="AutoShape 11"/>
                <p:cNvSpPr/>
                <p:nvPr/>
              </p:nvSpPr>
              <p:spPr>
                <a:xfrm>
                  <a:off x="2400" y="720"/>
                  <a:ext cx="336" cy="292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21641" name="AutoShape 12"/>
                <p:cNvSpPr/>
                <p:nvPr/>
              </p:nvSpPr>
              <p:spPr>
                <a:xfrm>
                  <a:off x="2518" y="912"/>
                  <a:ext cx="48" cy="273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21642" name="AutoShape 13"/>
                <p:cNvSpPr/>
                <p:nvPr/>
              </p:nvSpPr>
              <p:spPr>
                <a:xfrm>
                  <a:off x="2518" y="2492"/>
                  <a:ext cx="48" cy="115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algn="ctr" eaLnBrk="1" hangingPunct="1"/>
                  <a:endParaRPr lang="zh-CN" altLang="zh-CN" dirty="0">
                    <a:solidFill>
                      <a:srgbClr val="FF0000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1643" name="AutoShape 14"/>
                <p:cNvSpPr/>
                <p:nvPr/>
              </p:nvSpPr>
              <p:spPr>
                <a:xfrm>
                  <a:off x="2400" y="384"/>
                  <a:ext cx="336" cy="336"/>
                </a:xfrm>
                <a:custGeom>
                  <a:avLst/>
                  <a:gdLst/>
                  <a:ahLst/>
                  <a:cxnLst>
                    <a:cxn ang="0">
                      <a:pos x="0" y="168"/>
                    </a:cxn>
                    <a:cxn ang="0">
                      <a:pos x="168" y="0"/>
                    </a:cxn>
                    <a:cxn ang="0">
                      <a:pos x="336" y="168"/>
                    </a:cxn>
                    <a:cxn ang="0">
                      <a:pos x="168" y="336"/>
                    </a:cxn>
                    <a:cxn ang="0">
                      <a:pos x="0" y="168"/>
                    </a:cxn>
                    <a:cxn ang="0">
                      <a:pos x="84" y="168"/>
                    </a:cxn>
                    <a:cxn ang="0">
                      <a:pos x="168" y="252"/>
                    </a:cxn>
                    <a:cxn ang="0">
                      <a:pos x="252" y="168"/>
                    </a:cxn>
                    <a:cxn ang="0">
                      <a:pos x="168" y="84"/>
                    </a:cxn>
                    <a:cxn ang="0">
                      <a:pos x="84" y="168"/>
                    </a:cxn>
                  </a:cxnLst>
                  <a:rect l="0" t="0" r="0" b="0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bg1">
                    <a:alpha val="100000"/>
                  </a:scheme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21644" name="AutoShape 15"/>
                <p:cNvSpPr/>
                <p:nvPr/>
              </p:nvSpPr>
              <p:spPr>
                <a:xfrm>
                  <a:off x="2448" y="3600"/>
                  <a:ext cx="192" cy="33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dirty="0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21639" name="Text Box 16"/>
              <p:cNvSpPr txBox="1"/>
              <p:nvPr/>
            </p:nvSpPr>
            <p:spPr>
              <a:xfrm>
                <a:off x="2486" y="476"/>
                <a:ext cx="642" cy="4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altLang="zh-CN" dirty="0">
                    <a:latin typeface="+mn-lt"/>
                    <a:ea typeface="+mn-ea"/>
                  </a:rPr>
                  <a:t>°C</a:t>
                </a:r>
              </a:p>
            </p:txBody>
          </p:sp>
        </p:grpSp>
        <p:grpSp>
          <p:nvGrpSpPr>
            <p:cNvPr id="21513" name="Group 17"/>
            <p:cNvGrpSpPr/>
            <p:nvPr/>
          </p:nvGrpSpPr>
          <p:grpSpPr>
            <a:xfrm>
              <a:off x="2688" y="911"/>
              <a:ext cx="480" cy="2497"/>
              <a:chOff x="2688" y="911"/>
              <a:chExt cx="480" cy="2497"/>
            </a:xfrm>
          </p:grpSpPr>
          <p:sp>
            <p:nvSpPr>
              <p:cNvPr id="21514" name="Text Box 18"/>
              <p:cNvSpPr txBox="1"/>
              <p:nvPr/>
            </p:nvSpPr>
            <p:spPr>
              <a:xfrm>
                <a:off x="2880" y="911"/>
                <a:ext cx="288" cy="19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50000"/>
                  </a:spcBef>
                </a:pPr>
                <a:endParaRPr lang="zh-CN" altLang="zh-CN" sz="1200" dirty="0">
                  <a:latin typeface="+mn-lt"/>
                  <a:ea typeface="+mn-ea"/>
                </a:endParaRPr>
              </a:p>
            </p:txBody>
          </p:sp>
          <p:grpSp>
            <p:nvGrpSpPr>
              <p:cNvPr id="21515" name="Group 19"/>
              <p:cNvGrpSpPr/>
              <p:nvPr/>
            </p:nvGrpSpPr>
            <p:grpSpPr>
              <a:xfrm>
                <a:off x="2688" y="960"/>
                <a:ext cx="144" cy="2448"/>
                <a:chOff x="2688" y="960"/>
                <a:chExt cx="144" cy="2448"/>
              </a:xfrm>
            </p:grpSpPr>
            <p:grpSp>
              <p:nvGrpSpPr>
                <p:cNvPr id="21516" name="Group 20"/>
                <p:cNvGrpSpPr/>
                <p:nvPr/>
              </p:nvGrpSpPr>
              <p:grpSpPr>
                <a:xfrm>
                  <a:off x="2688" y="960"/>
                  <a:ext cx="144" cy="2448"/>
                  <a:chOff x="3648" y="1152"/>
                  <a:chExt cx="107" cy="2304"/>
                </a:xfrm>
              </p:grpSpPr>
              <p:sp>
                <p:nvSpPr>
                  <p:cNvPr id="21622" name="Line 21"/>
                  <p:cNvSpPr/>
                  <p:nvPr/>
                </p:nvSpPr>
                <p:spPr>
                  <a:xfrm>
                    <a:off x="3648" y="1305"/>
                    <a:ext cx="107" cy="1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3" name="Line 22"/>
                  <p:cNvSpPr/>
                  <p:nvPr/>
                </p:nvSpPr>
                <p:spPr>
                  <a:xfrm>
                    <a:off x="3659" y="1613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4" name="Line 23"/>
                  <p:cNvSpPr/>
                  <p:nvPr/>
                </p:nvSpPr>
                <p:spPr>
                  <a:xfrm>
                    <a:off x="3659" y="1767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5" name="Line 24"/>
                  <p:cNvSpPr/>
                  <p:nvPr/>
                </p:nvSpPr>
                <p:spPr>
                  <a:xfrm>
                    <a:off x="3659" y="1920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6" name="Line 25"/>
                  <p:cNvSpPr/>
                  <p:nvPr/>
                </p:nvSpPr>
                <p:spPr>
                  <a:xfrm>
                    <a:off x="3659" y="2074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7" name="Line 26"/>
                  <p:cNvSpPr/>
                  <p:nvPr/>
                </p:nvSpPr>
                <p:spPr>
                  <a:xfrm>
                    <a:off x="3659" y="2227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8" name="Line 27"/>
                  <p:cNvSpPr/>
                  <p:nvPr/>
                </p:nvSpPr>
                <p:spPr>
                  <a:xfrm>
                    <a:off x="3659" y="2381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9" name="Line 28"/>
                  <p:cNvSpPr/>
                  <p:nvPr/>
                </p:nvSpPr>
                <p:spPr>
                  <a:xfrm>
                    <a:off x="3659" y="2534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0" name="Line 29"/>
                  <p:cNvSpPr/>
                  <p:nvPr/>
                </p:nvSpPr>
                <p:spPr>
                  <a:xfrm>
                    <a:off x="3659" y="2688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1" name="Line 30"/>
                  <p:cNvSpPr/>
                  <p:nvPr/>
                </p:nvSpPr>
                <p:spPr>
                  <a:xfrm>
                    <a:off x="3659" y="1152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2" name="Line 31"/>
                  <p:cNvSpPr/>
                  <p:nvPr/>
                </p:nvSpPr>
                <p:spPr>
                  <a:xfrm>
                    <a:off x="3659" y="2841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3" name="Line 32"/>
                  <p:cNvSpPr/>
                  <p:nvPr/>
                </p:nvSpPr>
                <p:spPr>
                  <a:xfrm>
                    <a:off x="3659" y="1460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4" name="Line 33"/>
                  <p:cNvSpPr/>
                  <p:nvPr/>
                </p:nvSpPr>
                <p:spPr>
                  <a:xfrm>
                    <a:off x="3659" y="2995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5" name="Line 34"/>
                  <p:cNvSpPr/>
                  <p:nvPr/>
                </p:nvSpPr>
                <p:spPr>
                  <a:xfrm>
                    <a:off x="3659" y="3148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6" name="Line 35"/>
                  <p:cNvSpPr/>
                  <p:nvPr/>
                </p:nvSpPr>
                <p:spPr>
                  <a:xfrm>
                    <a:off x="3659" y="3302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37" name="Line 36"/>
                  <p:cNvSpPr/>
                  <p:nvPr/>
                </p:nvSpPr>
                <p:spPr>
                  <a:xfrm>
                    <a:off x="3659" y="3456"/>
                    <a:ext cx="96" cy="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17" name="Group 37"/>
                <p:cNvGrpSpPr/>
                <p:nvPr/>
              </p:nvGrpSpPr>
              <p:grpSpPr>
                <a:xfrm>
                  <a:off x="2736" y="960"/>
                  <a:ext cx="96" cy="163"/>
                  <a:chOff x="3072" y="960"/>
                  <a:chExt cx="96" cy="138"/>
                </a:xfrm>
              </p:grpSpPr>
              <p:sp>
                <p:nvSpPr>
                  <p:cNvPr id="21616" name="Line 38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7" name="Line 39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8" name="Line 40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9" name="Line 41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0" name="Line 42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21" name="Line 43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18" name="Group 44"/>
                <p:cNvGrpSpPr/>
                <p:nvPr/>
              </p:nvGrpSpPr>
              <p:grpSpPr>
                <a:xfrm>
                  <a:off x="2736" y="1123"/>
                  <a:ext cx="96" cy="163"/>
                  <a:chOff x="3072" y="960"/>
                  <a:chExt cx="96" cy="138"/>
                </a:xfrm>
              </p:grpSpPr>
              <p:sp>
                <p:nvSpPr>
                  <p:cNvPr id="21610" name="Line 45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1" name="Line 46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2" name="Line 47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3" name="Line 48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4" name="Line 49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15" name="Line 50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19" name="Group 51"/>
                <p:cNvGrpSpPr/>
                <p:nvPr/>
              </p:nvGrpSpPr>
              <p:grpSpPr>
                <a:xfrm>
                  <a:off x="2736" y="1286"/>
                  <a:ext cx="96" cy="163"/>
                  <a:chOff x="3072" y="960"/>
                  <a:chExt cx="96" cy="138"/>
                </a:xfrm>
              </p:grpSpPr>
              <p:sp>
                <p:nvSpPr>
                  <p:cNvPr id="21604" name="Line 52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5" name="Line 53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6" name="Line 54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7" name="Line 55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8" name="Line 56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9" name="Line 57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0" name="Group 58"/>
                <p:cNvGrpSpPr/>
                <p:nvPr/>
              </p:nvGrpSpPr>
              <p:grpSpPr>
                <a:xfrm>
                  <a:off x="2736" y="1449"/>
                  <a:ext cx="96" cy="163"/>
                  <a:chOff x="3072" y="960"/>
                  <a:chExt cx="96" cy="138"/>
                </a:xfrm>
              </p:grpSpPr>
              <p:sp>
                <p:nvSpPr>
                  <p:cNvPr id="21598" name="Line 59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9" name="Line 60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0" name="Line 61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1" name="Line 62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2" name="Line 63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603" name="Line 64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1" name="Group 65"/>
                <p:cNvGrpSpPr/>
                <p:nvPr/>
              </p:nvGrpSpPr>
              <p:grpSpPr>
                <a:xfrm>
                  <a:off x="2736" y="1613"/>
                  <a:ext cx="96" cy="163"/>
                  <a:chOff x="3072" y="960"/>
                  <a:chExt cx="96" cy="138"/>
                </a:xfrm>
              </p:grpSpPr>
              <p:sp>
                <p:nvSpPr>
                  <p:cNvPr id="21592" name="Line 66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3" name="Line 67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4" name="Line 68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5" name="Line 69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6" name="Line 70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7" name="Line 71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2" name="Group 72"/>
                <p:cNvGrpSpPr/>
                <p:nvPr/>
              </p:nvGrpSpPr>
              <p:grpSpPr>
                <a:xfrm>
                  <a:off x="2736" y="1776"/>
                  <a:ext cx="96" cy="163"/>
                  <a:chOff x="3072" y="960"/>
                  <a:chExt cx="96" cy="138"/>
                </a:xfrm>
              </p:grpSpPr>
              <p:sp>
                <p:nvSpPr>
                  <p:cNvPr id="21586" name="Line 73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7" name="Line 74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8" name="Line 75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9" name="Line 76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0" name="Line 77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91" name="Line 78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3" name="Group 79"/>
                <p:cNvGrpSpPr/>
                <p:nvPr/>
              </p:nvGrpSpPr>
              <p:grpSpPr>
                <a:xfrm>
                  <a:off x="2736" y="1940"/>
                  <a:ext cx="96" cy="163"/>
                  <a:chOff x="3072" y="960"/>
                  <a:chExt cx="96" cy="138"/>
                </a:xfrm>
              </p:grpSpPr>
              <p:sp>
                <p:nvSpPr>
                  <p:cNvPr id="21580" name="Line 80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1" name="Line 81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2" name="Line 82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3" name="Line 83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4" name="Line 84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85" name="Line 85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4" name="Group 86"/>
                <p:cNvGrpSpPr/>
                <p:nvPr/>
              </p:nvGrpSpPr>
              <p:grpSpPr>
                <a:xfrm>
                  <a:off x="2736" y="2103"/>
                  <a:ext cx="96" cy="163"/>
                  <a:chOff x="3072" y="960"/>
                  <a:chExt cx="96" cy="138"/>
                </a:xfrm>
              </p:grpSpPr>
              <p:sp>
                <p:nvSpPr>
                  <p:cNvPr id="21574" name="Line 87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5" name="Line 88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6" name="Line 89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7" name="Line 90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8" name="Line 91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9" name="Line 92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5" name="Group 93"/>
                <p:cNvGrpSpPr/>
                <p:nvPr/>
              </p:nvGrpSpPr>
              <p:grpSpPr>
                <a:xfrm>
                  <a:off x="2736" y="2265"/>
                  <a:ext cx="96" cy="163"/>
                  <a:chOff x="3072" y="960"/>
                  <a:chExt cx="96" cy="138"/>
                </a:xfrm>
              </p:grpSpPr>
              <p:sp>
                <p:nvSpPr>
                  <p:cNvPr id="21568" name="Line 94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9" name="Line 95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0" name="Line 96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1" name="Line 97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2" name="Line 98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73" name="Line 99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6" name="Group 100"/>
                <p:cNvGrpSpPr/>
                <p:nvPr/>
              </p:nvGrpSpPr>
              <p:grpSpPr>
                <a:xfrm>
                  <a:off x="2736" y="2430"/>
                  <a:ext cx="96" cy="163"/>
                  <a:chOff x="3072" y="960"/>
                  <a:chExt cx="96" cy="138"/>
                </a:xfrm>
              </p:grpSpPr>
              <p:sp>
                <p:nvSpPr>
                  <p:cNvPr id="21562" name="Line 101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3" name="Line 102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4" name="Line 103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5" name="Line 104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6" name="Line 105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7" name="Line 106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7" name="Group 107"/>
                <p:cNvGrpSpPr/>
                <p:nvPr/>
              </p:nvGrpSpPr>
              <p:grpSpPr>
                <a:xfrm>
                  <a:off x="2736" y="2593"/>
                  <a:ext cx="96" cy="163"/>
                  <a:chOff x="3072" y="960"/>
                  <a:chExt cx="96" cy="138"/>
                </a:xfrm>
              </p:grpSpPr>
              <p:sp>
                <p:nvSpPr>
                  <p:cNvPr id="21556" name="Line 108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7" name="Line 109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8" name="Line 110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9" name="Line 111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0" name="Line 112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61" name="Line 113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8" name="Group 114"/>
                <p:cNvGrpSpPr/>
                <p:nvPr/>
              </p:nvGrpSpPr>
              <p:grpSpPr>
                <a:xfrm>
                  <a:off x="2736" y="2755"/>
                  <a:ext cx="96" cy="163"/>
                  <a:chOff x="3072" y="960"/>
                  <a:chExt cx="96" cy="138"/>
                </a:xfrm>
              </p:grpSpPr>
              <p:sp>
                <p:nvSpPr>
                  <p:cNvPr id="21550" name="Line 115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1" name="Line 116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2" name="Line 117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3" name="Line 118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4" name="Line 119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55" name="Line 120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29" name="Group 121"/>
                <p:cNvGrpSpPr/>
                <p:nvPr/>
              </p:nvGrpSpPr>
              <p:grpSpPr>
                <a:xfrm>
                  <a:off x="2736" y="2918"/>
                  <a:ext cx="96" cy="163"/>
                  <a:chOff x="3072" y="960"/>
                  <a:chExt cx="96" cy="138"/>
                </a:xfrm>
              </p:grpSpPr>
              <p:sp>
                <p:nvSpPr>
                  <p:cNvPr id="21544" name="Line 122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5" name="Line 123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6" name="Line 124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7" name="Line 125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8" name="Line 126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9" name="Line 127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30" name="Group 128"/>
                <p:cNvGrpSpPr/>
                <p:nvPr/>
              </p:nvGrpSpPr>
              <p:grpSpPr>
                <a:xfrm>
                  <a:off x="2736" y="3081"/>
                  <a:ext cx="96" cy="163"/>
                  <a:chOff x="3072" y="960"/>
                  <a:chExt cx="96" cy="138"/>
                </a:xfrm>
              </p:grpSpPr>
              <p:sp>
                <p:nvSpPr>
                  <p:cNvPr id="21538" name="Line 129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9" name="Line 130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0" name="Line 131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1" name="Line 132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2" name="Line 133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43" name="Line 134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1531" name="Group 135"/>
                <p:cNvGrpSpPr/>
                <p:nvPr/>
              </p:nvGrpSpPr>
              <p:grpSpPr>
                <a:xfrm>
                  <a:off x="2736" y="3245"/>
                  <a:ext cx="96" cy="163"/>
                  <a:chOff x="3072" y="960"/>
                  <a:chExt cx="96" cy="138"/>
                </a:xfrm>
              </p:grpSpPr>
              <p:sp>
                <p:nvSpPr>
                  <p:cNvPr id="21532" name="Line 136"/>
                  <p:cNvSpPr/>
                  <p:nvPr/>
                </p:nvSpPr>
                <p:spPr>
                  <a:xfrm>
                    <a:off x="3072" y="96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3" name="Line 137"/>
                  <p:cNvSpPr/>
                  <p:nvPr/>
                </p:nvSpPr>
                <p:spPr>
                  <a:xfrm>
                    <a:off x="3072" y="987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4" name="Line 138"/>
                  <p:cNvSpPr/>
                  <p:nvPr/>
                </p:nvSpPr>
                <p:spPr>
                  <a:xfrm>
                    <a:off x="3072" y="1015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5" name="Line 139"/>
                  <p:cNvSpPr/>
                  <p:nvPr/>
                </p:nvSpPr>
                <p:spPr>
                  <a:xfrm>
                    <a:off x="3072" y="1042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6" name="Line 140"/>
                  <p:cNvSpPr/>
                  <p:nvPr/>
                </p:nvSpPr>
                <p:spPr>
                  <a:xfrm>
                    <a:off x="3072" y="1070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37" name="Line 141"/>
                  <p:cNvSpPr/>
                  <p:nvPr/>
                </p:nvSpPr>
                <p:spPr>
                  <a:xfrm>
                    <a:off x="3072" y="1098"/>
                    <a:ext cx="96" cy="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</p:grpSp>
      <p:grpSp>
        <p:nvGrpSpPr>
          <p:cNvPr id="23" name="Group 166"/>
          <p:cNvGrpSpPr/>
          <p:nvPr/>
        </p:nvGrpSpPr>
        <p:grpSpPr>
          <a:xfrm>
            <a:off x="2482850" y="1089025"/>
            <a:ext cx="2107565" cy="719455"/>
            <a:chOff x="3424" y="210"/>
            <a:chExt cx="1315" cy="453"/>
          </a:xfrm>
          <a:solidFill>
            <a:schemeClr val="bg1"/>
          </a:solidFill>
        </p:grpSpPr>
        <p:sp>
          <p:nvSpPr>
            <p:cNvPr id="30739" name="AutoShape 167"/>
            <p:cNvSpPr/>
            <p:nvPr/>
          </p:nvSpPr>
          <p:spPr>
            <a:xfrm>
              <a:off x="3470" y="210"/>
              <a:ext cx="1135" cy="453"/>
            </a:xfrm>
            <a:prstGeom prst="wedgeRoundRectCallout">
              <a:avLst>
                <a:gd name="adj1" fmla="val -80574"/>
                <a:gd name="adj2" fmla="val 57060"/>
                <a:gd name="adj3" fmla="val 16667"/>
              </a:avLst>
            </a:prstGeom>
            <a:grpFill/>
            <a:ln w="3175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40" name="Rectangle 168"/>
            <p:cNvSpPr/>
            <p:nvPr/>
          </p:nvSpPr>
          <p:spPr>
            <a:xfrm flipH="1">
              <a:off x="3424" y="255"/>
              <a:ext cx="1315" cy="329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</a:rPr>
                <a:t>最高温度？</a:t>
              </a:r>
            </a:p>
          </p:txBody>
        </p:sp>
      </p:grpSp>
      <p:grpSp>
        <p:nvGrpSpPr>
          <p:cNvPr id="22" name="Group 163"/>
          <p:cNvGrpSpPr/>
          <p:nvPr/>
        </p:nvGrpSpPr>
        <p:grpSpPr>
          <a:xfrm>
            <a:off x="2564448" y="3939858"/>
            <a:ext cx="2016124" cy="720725"/>
            <a:chOff x="3515" y="3521"/>
            <a:chExt cx="1270" cy="454"/>
          </a:xfrm>
          <a:solidFill>
            <a:schemeClr val="bg1"/>
          </a:solidFill>
        </p:grpSpPr>
        <p:sp>
          <p:nvSpPr>
            <p:cNvPr id="30741" name="AutoShape 164"/>
            <p:cNvSpPr/>
            <p:nvPr/>
          </p:nvSpPr>
          <p:spPr>
            <a:xfrm>
              <a:off x="3515" y="3521"/>
              <a:ext cx="1225" cy="454"/>
            </a:xfrm>
            <a:prstGeom prst="wedgeRoundRectCallout">
              <a:avLst>
                <a:gd name="adj1" fmla="val -80694"/>
                <a:gd name="adj2" fmla="val -38324"/>
                <a:gd name="adj3" fmla="val 16667"/>
              </a:avLst>
            </a:prstGeom>
            <a:grpFill/>
            <a:ln w="3175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42" name="Rectangle 165"/>
            <p:cNvSpPr/>
            <p:nvPr/>
          </p:nvSpPr>
          <p:spPr>
            <a:xfrm flipH="1">
              <a:off x="3515" y="3566"/>
              <a:ext cx="1270" cy="330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</a:rPr>
                <a:t>最低温度？</a:t>
              </a:r>
            </a:p>
          </p:txBody>
        </p:sp>
      </p:grpSp>
      <p:sp>
        <p:nvSpPr>
          <p:cNvPr id="52399" name="Rectangle 175"/>
          <p:cNvSpPr/>
          <p:nvPr/>
        </p:nvSpPr>
        <p:spPr>
          <a:xfrm>
            <a:off x="4509135" y="1089025"/>
            <a:ext cx="11525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800" dirty="0">
                <a:latin typeface="+mn-lt"/>
                <a:ea typeface="+mn-ea"/>
              </a:rPr>
              <a:t>130℃</a:t>
            </a:r>
            <a:endParaRPr lang="en-US" altLang="zh-CN" sz="2800" b="1" dirty="0">
              <a:latin typeface="+mn-lt"/>
              <a:ea typeface="+mn-ea"/>
            </a:endParaRPr>
          </a:p>
        </p:txBody>
      </p:sp>
      <p:sp>
        <p:nvSpPr>
          <p:cNvPr id="52400" name="Rectangle 176"/>
          <p:cNvSpPr/>
          <p:nvPr/>
        </p:nvSpPr>
        <p:spPr>
          <a:xfrm>
            <a:off x="4643755" y="4041775"/>
            <a:ext cx="147637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800" dirty="0">
                <a:latin typeface="+mn-lt"/>
                <a:ea typeface="+mn-ea"/>
              </a:rPr>
              <a:t>－20℃</a:t>
            </a:r>
            <a:endParaRPr lang="en-US" altLang="zh-CN" sz="2800" b="1" dirty="0">
              <a:latin typeface="+mn-lt"/>
              <a:ea typeface="+mn-ea"/>
            </a:endParaRPr>
          </a:p>
        </p:txBody>
      </p:sp>
      <p:sp>
        <p:nvSpPr>
          <p:cNvPr id="52386" name="AutoShape 162"/>
          <p:cNvSpPr/>
          <p:nvPr/>
        </p:nvSpPr>
        <p:spPr>
          <a:xfrm>
            <a:off x="6120130" y="1262380"/>
            <a:ext cx="433070" cy="3236595"/>
          </a:xfrm>
          <a:prstGeom prst="rightBrace">
            <a:avLst>
              <a:gd name="adj1" fmla="val 85805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52385" name="Text Box 161"/>
          <p:cNvSpPr txBox="1"/>
          <p:nvPr/>
        </p:nvSpPr>
        <p:spPr>
          <a:xfrm>
            <a:off x="6732270" y="2675890"/>
            <a:ext cx="140335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800" dirty="0">
                <a:solidFill>
                  <a:srgbClr val="FF3300"/>
                </a:solidFill>
                <a:latin typeface="+mn-lt"/>
                <a:ea typeface="+mn-ea"/>
              </a:rPr>
              <a:t>量程</a:t>
            </a:r>
          </a:p>
        </p:txBody>
      </p:sp>
      <p:grpSp>
        <p:nvGrpSpPr>
          <p:cNvPr id="24" name="Group 172"/>
          <p:cNvGrpSpPr/>
          <p:nvPr/>
        </p:nvGrpSpPr>
        <p:grpSpPr>
          <a:xfrm>
            <a:off x="1979930" y="2143760"/>
            <a:ext cx="1801813" cy="720725"/>
            <a:chOff x="2924" y="1842"/>
            <a:chExt cx="1135" cy="454"/>
          </a:xfrm>
        </p:grpSpPr>
        <p:sp>
          <p:nvSpPr>
            <p:cNvPr id="30744" name="AutoShape 173"/>
            <p:cNvSpPr/>
            <p:nvPr/>
          </p:nvSpPr>
          <p:spPr>
            <a:xfrm>
              <a:off x="3061" y="1842"/>
              <a:ext cx="998" cy="454"/>
            </a:xfrm>
            <a:prstGeom prst="wedgeEllipseCallout">
              <a:avLst>
                <a:gd name="adj1" fmla="val -66333"/>
                <a:gd name="adj2" fmla="val 78412"/>
              </a:avLst>
            </a:prstGeom>
            <a:solidFill>
              <a:schemeClr val="bg1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eaLnBrk="1" hangingPunct="1">
                <a:spcBef>
                  <a:spcPct val="50000"/>
                </a:spcBef>
              </a:pPr>
              <a:endParaRPr lang="zh-CN" altLang="zh-CN" sz="2800" dirty="0">
                <a:latin typeface="+mn-lt"/>
                <a:ea typeface="+mn-ea"/>
              </a:endParaRPr>
            </a:p>
          </p:txBody>
        </p:sp>
        <p:sp>
          <p:nvSpPr>
            <p:cNvPr id="30745" name="Rectangle 174"/>
            <p:cNvSpPr/>
            <p:nvPr/>
          </p:nvSpPr>
          <p:spPr>
            <a:xfrm>
              <a:off x="2924" y="1913"/>
              <a:ext cx="1088" cy="330"/>
            </a:xfrm>
            <a:prstGeom prst="rect">
              <a:avLst/>
            </a:prstGeom>
            <a:noFill/>
            <a:ln w="317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2800" dirty="0">
                  <a:latin typeface="+mn-lt"/>
                  <a:ea typeface="+mn-ea"/>
                </a:rPr>
                <a:t>  </a:t>
              </a:r>
              <a:r>
                <a:rPr lang="zh-CN" altLang="en-US" sz="2800" dirty="0">
                  <a:solidFill>
                    <a:srgbClr val="FF0000"/>
                  </a:solidFill>
                  <a:latin typeface="+mn-lt"/>
                  <a:ea typeface="+mn-ea"/>
                </a:rPr>
                <a:t>分度值</a:t>
              </a:r>
            </a:p>
          </p:txBody>
        </p:sp>
      </p:grpSp>
      <p:sp>
        <p:nvSpPr>
          <p:cNvPr id="52394" name="Rectangle 170"/>
          <p:cNvSpPr/>
          <p:nvPr/>
        </p:nvSpPr>
        <p:spPr>
          <a:xfrm>
            <a:off x="4067810" y="2168525"/>
            <a:ext cx="10080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800" dirty="0">
                <a:latin typeface="+mn-lt"/>
                <a:ea typeface="+mn-ea"/>
              </a:rPr>
              <a:t>2℃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375 0.098796 L -0.000069 -0.000093 " pathEditMode="relative" rAng="0" ptsTypes="">
                                      <p:cBhvr>
                                        <p:cTn id="33" dur="2000" fill="hold"/>
                                        <p:tgtEl>
                                          <p:spTgt spid="52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76 -0.04213 L -2.77778E-6 1.85185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52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2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2399" grpId="0"/>
      <p:bldP spid="52399" grpId="2"/>
      <p:bldP spid="52400" grpId="0"/>
      <p:bldP spid="52400" grpId="2"/>
      <p:bldP spid="52386" grpId="0" bldLvl="0" animBg="1"/>
      <p:bldP spid="523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温度计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059815"/>
            <a:ext cx="5120005" cy="352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131589"/>
            <a:ext cx="4752528" cy="363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3568" y="965984"/>
            <a:ext cx="34163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使用温度计的步骤：</a:t>
            </a:r>
            <a:endParaRPr lang="zh-CN" altLang="en-US" sz="28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683568" y="1507136"/>
            <a:ext cx="8108315" cy="3208655"/>
            <a:chOff x="1020" y="2103"/>
            <a:chExt cx="12769" cy="5053"/>
          </a:xfrm>
        </p:grpSpPr>
        <p:sp>
          <p:nvSpPr>
            <p:cNvPr id="40963" name="Text Box 3"/>
            <p:cNvSpPr txBox="1"/>
            <p:nvPr/>
          </p:nvSpPr>
          <p:spPr>
            <a:xfrm>
              <a:off x="1020" y="2103"/>
              <a:ext cx="12700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800" dirty="0">
                  <a:latin typeface="Times New Roman" panose="02020603050405020304" charset="0"/>
                </a:rPr>
                <a:t>1.</a:t>
              </a:r>
              <a:r>
                <a:rPr lang="zh-CN" altLang="en-US" sz="2800" dirty="0">
                  <a:latin typeface="Times New Roman" panose="02020603050405020304" charset="0"/>
                </a:rPr>
                <a:t>看清温度计的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</a:rPr>
                <a:t>量程</a:t>
              </a:r>
              <a:r>
                <a:rPr lang="zh-CN" altLang="en-US" sz="2800" dirty="0">
                  <a:latin typeface="Times New Roman" panose="02020603050405020304" charset="0"/>
                </a:rPr>
                <a:t>和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charset="0"/>
                </a:rPr>
                <a:t>分度值</a:t>
              </a:r>
              <a:r>
                <a:rPr lang="zh-CN" altLang="en-US" sz="2800" dirty="0">
                  <a:latin typeface="Times New Roman" panose="02020603050405020304" charset="0"/>
                </a:rPr>
                <a:t>；</a:t>
              </a:r>
            </a:p>
          </p:txBody>
        </p:sp>
        <p:pic>
          <p:nvPicPr>
            <p:cNvPr id="7" name="图片 6" descr="1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0" y="4989"/>
              <a:ext cx="12109" cy="448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6782" y="6311"/>
              <a:ext cx="2202" cy="845"/>
              <a:chOff x="9727" y="6238"/>
              <a:chExt cx="2202" cy="845"/>
            </a:xfrm>
          </p:grpSpPr>
          <p:sp>
            <p:nvSpPr>
              <p:cNvPr id="18" name="圆角矩形标注 17"/>
              <p:cNvSpPr/>
              <p:nvPr/>
            </p:nvSpPr>
            <p:spPr>
              <a:xfrm>
                <a:off x="9727" y="6238"/>
                <a:ext cx="2203" cy="818"/>
              </a:xfrm>
              <a:prstGeom prst="wedgeRoundRectCallout">
                <a:avLst>
                  <a:gd name="adj1" fmla="val -33431"/>
                  <a:gd name="adj2" fmla="val -18239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805" y="6261"/>
                <a:ext cx="202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</a:rPr>
                  <a:t>分度值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685" y="2875"/>
              <a:ext cx="9332" cy="2113"/>
              <a:chOff x="4323" y="2849"/>
              <a:chExt cx="12148" cy="211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9085" y="2849"/>
                <a:ext cx="2760" cy="1217"/>
                <a:chOff x="8264" y="3209"/>
                <a:chExt cx="2760" cy="1217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8264" y="3209"/>
                  <a:ext cx="2623" cy="121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/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8334" y="3404"/>
                  <a:ext cx="2690" cy="82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chemeClr val="bg1"/>
                      </a:solidFill>
                    </a:rPr>
                    <a:t>量   程</a:t>
                  </a:r>
                </a:p>
              </p:txBody>
            </p:sp>
          </p:grpSp>
          <p:sp>
            <p:nvSpPr>
              <p:cNvPr id="16" name="左大括号 15"/>
              <p:cNvSpPr/>
              <p:nvPr/>
            </p:nvSpPr>
            <p:spPr>
              <a:xfrm rot="5400000">
                <a:off x="9998" y="-1510"/>
                <a:ext cx="797" cy="12148"/>
              </a:xfrm>
              <a:prstGeom prst="leftBrace">
                <a:avLst>
                  <a:gd name="adj1" fmla="val 34629"/>
                  <a:gd name="adj2" fmla="val 500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90" y="1707654"/>
            <a:ext cx="1703705" cy="29660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35896" y="2800435"/>
            <a:ext cx="3880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  <a:ea typeface="+mn-ea"/>
                <a:sym typeface="+mn-ea"/>
              </a:rPr>
              <a:t>超出温度计的测量范围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627784" y="1851670"/>
            <a:ext cx="575349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latin typeface="+mn-ea"/>
                <a:ea typeface="+mn-ea"/>
                <a:sym typeface="+mn-ea"/>
              </a:rPr>
              <a:t>估计待测物体的温度，选择合适的温度计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83568" y="965984"/>
            <a:ext cx="34163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使用温度计的步骤：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439678" y="1040209"/>
            <a:ext cx="4643940" cy="760901"/>
            <a:chOff x="80025" y="1267859"/>
            <a:chExt cx="4643940" cy="760901"/>
          </a:xfrm>
        </p:grpSpPr>
        <p:sp>
          <p:nvSpPr>
            <p:cNvPr id="52" name="Title 1"/>
            <p:cNvSpPr txBox="1"/>
            <p:nvPr>
              <p:custDataLst>
                <p:tags r:id="rId11"/>
              </p:custDataLst>
            </p:nvPr>
          </p:nvSpPr>
          <p:spPr>
            <a:xfrm>
              <a:off x="103070" y="1267859"/>
              <a:ext cx="4620895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第1节 温度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2"/>
              </p:custDataLst>
            </p:nvPr>
          </p:nvCxnSpPr>
          <p:spPr>
            <a:xfrm>
              <a:off x="80025" y="2028760"/>
              <a:ext cx="4284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1022528" y="3145721"/>
            <a:ext cx="7374890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518260" y="2408814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2750403" y="237153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800731" y="2552077"/>
            <a:ext cx="945000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温度</a:t>
            </a:r>
          </a:p>
        </p:txBody>
      </p:sp>
      <p:sp>
        <p:nvSpPr>
          <p:cNvPr id="3" name="Oval 118"/>
          <p:cNvSpPr/>
          <p:nvPr>
            <p:custDataLst>
              <p:tags r:id="rId6"/>
            </p:custDataLst>
          </p:nvPr>
        </p:nvSpPr>
        <p:spPr>
          <a:xfrm>
            <a:off x="4838800" y="2371984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val 120"/>
          <p:cNvSpPr/>
          <p:nvPr>
            <p:custDataLst>
              <p:tags r:id="rId7"/>
            </p:custDataLst>
          </p:nvPr>
        </p:nvSpPr>
        <p:spPr>
          <a:xfrm>
            <a:off x="7215088" y="2372170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Placeholder 45"/>
          <p:cNvSpPr txBox="1"/>
          <p:nvPr>
            <p:custDataLst>
              <p:tags r:id="rId8"/>
            </p:custDataLst>
          </p:nvPr>
        </p:nvSpPr>
        <p:spPr>
          <a:xfrm>
            <a:off x="7393828" y="2827567"/>
            <a:ext cx="1152751" cy="7255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温度计的使用</a:t>
            </a:r>
          </a:p>
        </p:txBody>
      </p:sp>
      <p:sp>
        <p:nvSpPr>
          <p:cNvPr id="6" name="Text Placeholder 45"/>
          <p:cNvSpPr txBox="1"/>
          <p:nvPr>
            <p:custDataLst>
              <p:tags r:id="rId9"/>
            </p:custDataLst>
          </p:nvPr>
        </p:nvSpPr>
        <p:spPr>
          <a:xfrm>
            <a:off x="2752033" y="264938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温度计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 Placeholder 45"/>
          <p:cNvSpPr txBox="1"/>
          <p:nvPr>
            <p:custDataLst>
              <p:tags r:id="rId10"/>
            </p:custDataLst>
          </p:nvPr>
        </p:nvSpPr>
        <p:spPr>
          <a:xfrm>
            <a:off x="4840548" y="269637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摄氏温度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/>
          <p:nvPr/>
        </p:nvSpPr>
        <p:spPr>
          <a:xfrm>
            <a:off x="563285" y="1485691"/>
            <a:ext cx="8431088" cy="5539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charset="0"/>
              </a:rPr>
              <a:t>2.</a:t>
            </a:r>
            <a:r>
              <a:rPr lang="zh-CN" altLang="en-US" sz="2400" dirty="0">
                <a:latin typeface="Times New Roman" panose="02020603050405020304" charset="0"/>
              </a:rPr>
              <a:t>温度计的玻璃泡要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全浸在</a:t>
            </a:r>
            <a:r>
              <a:rPr lang="zh-CN" altLang="en-US" sz="2400" dirty="0">
                <a:latin typeface="Times New Roman" panose="02020603050405020304" charset="0"/>
              </a:rPr>
              <a:t>液体中</a:t>
            </a:r>
            <a:r>
              <a:rPr lang="en-US" altLang="zh-CN" sz="2400" dirty="0">
                <a:latin typeface="Times New Roman" panose="02020603050405020304" charset="0"/>
              </a:rPr>
              <a:t>,</a:t>
            </a:r>
            <a:r>
              <a:rPr lang="zh-CN" altLang="en-US" sz="2400" dirty="0">
                <a:latin typeface="Times New Roman" panose="02020603050405020304" charset="0"/>
              </a:rPr>
              <a:t>不要靠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碰</a:t>
            </a:r>
            <a:r>
              <a:rPr lang="zh-CN" altLang="en-US" sz="2400" dirty="0">
                <a:latin typeface="Times New Roman" panose="02020603050405020304" charset="0"/>
              </a:rPr>
              <a:t>到容器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底</a:t>
            </a:r>
            <a:r>
              <a:rPr lang="zh-CN" altLang="en-US" sz="2400" dirty="0">
                <a:latin typeface="Times New Roman" panose="02020603050405020304" charset="0"/>
              </a:rPr>
              <a:t>和容器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壁</a:t>
            </a:r>
            <a:r>
              <a:rPr lang="zh-CN" altLang="en-US" sz="2400" dirty="0">
                <a:latin typeface="Times New Roman" panose="02020603050405020304" charset="0"/>
              </a:rPr>
              <a:t>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99795" y="2139835"/>
            <a:ext cx="6626703" cy="2221463"/>
            <a:chOff x="2353" y="4133"/>
            <a:chExt cx="13869" cy="7223"/>
          </a:xfrm>
        </p:grpSpPr>
        <p:grpSp>
          <p:nvGrpSpPr>
            <p:cNvPr id="5" name="组合 4"/>
            <p:cNvGrpSpPr/>
            <p:nvPr/>
          </p:nvGrpSpPr>
          <p:grpSpPr>
            <a:xfrm>
              <a:off x="2353" y="4133"/>
              <a:ext cx="13869" cy="5719"/>
              <a:chOff x="2353" y="4833"/>
              <a:chExt cx="13869" cy="5719"/>
            </a:xfrm>
          </p:grpSpPr>
          <p:pic>
            <p:nvPicPr>
              <p:cNvPr id="6" name="图片 5" descr="17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53" y="6087"/>
                <a:ext cx="3239" cy="4290"/>
              </a:xfrm>
              <a:prstGeom prst="rect">
                <a:avLst/>
              </a:prstGeom>
            </p:spPr>
          </p:pic>
          <p:pic>
            <p:nvPicPr>
              <p:cNvPr id="8" name="图片 7" descr="1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3" y="5453"/>
                <a:ext cx="3317" cy="4864"/>
              </a:xfrm>
              <a:prstGeom prst="rect">
                <a:avLst/>
              </a:prstGeom>
            </p:spPr>
          </p:pic>
          <p:pic>
            <p:nvPicPr>
              <p:cNvPr id="12" name="图片 11" descr="17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6" y="4833"/>
                <a:ext cx="3304" cy="5719"/>
              </a:xfrm>
              <a:prstGeom prst="rect">
                <a:avLst/>
              </a:prstGeom>
            </p:spPr>
          </p:pic>
          <p:pic>
            <p:nvPicPr>
              <p:cNvPr id="13" name="图片 12" descr="17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3" y="5453"/>
                <a:ext cx="3259" cy="4858"/>
              </a:xfrm>
              <a:prstGeom prst="rect">
                <a:avLst/>
              </a:prstGeom>
            </p:spPr>
          </p:pic>
        </p:grpSp>
        <p:sp>
          <p:nvSpPr>
            <p:cNvPr id="20" name="文本框 19"/>
            <p:cNvSpPr txBox="1"/>
            <p:nvPr/>
          </p:nvSpPr>
          <p:spPr>
            <a:xfrm>
              <a:off x="2716" y="9659"/>
              <a:ext cx="13480" cy="1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     A             B                C               D</a:t>
              </a:r>
            </a:p>
          </p:txBody>
        </p:sp>
      </p:grpSp>
      <p:pic>
        <p:nvPicPr>
          <p:cNvPr id="21" name="图片 20" descr="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740" y="4227830"/>
            <a:ext cx="601345" cy="601345"/>
          </a:xfrm>
          <a:prstGeom prst="rect">
            <a:avLst/>
          </a:prstGeom>
        </p:spPr>
      </p:pic>
      <p:pic>
        <p:nvPicPr>
          <p:cNvPr id="22" name="图片 21" descr="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065" y="4275455"/>
            <a:ext cx="601345" cy="601345"/>
          </a:xfrm>
          <a:prstGeom prst="rect">
            <a:avLst/>
          </a:prstGeom>
        </p:spPr>
      </p:pic>
      <p:pic>
        <p:nvPicPr>
          <p:cNvPr id="23" name="图片 22" descr="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290" y="4227830"/>
            <a:ext cx="601345" cy="601345"/>
          </a:xfrm>
          <a:prstGeom prst="rect">
            <a:avLst/>
          </a:prstGeom>
        </p:spPr>
      </p:pic>
      <p:pic>
        <p:nvPicPr>
          <p:cNvPr id="24" name="图片 23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370" y="4156075"/>
            <a:ext cx="756285" cy="535940"/>
          </a:xfrm>
          <a:prstGeom prst="rect">
            <a:avLst/>
          </a:prstGeom>
        </p:spPr>
      </p:pic>
      <p:sp>
        <p:nvSpPr>
          <p:cNvPr id="16" name="文本框 3"/>
          <p:cNvSpPr txBox="1"/>
          <p:nvPr/>
        </p:nvSpPr>
        <p:spPr>
          <a:xfrm>
            <a:off x="683568" y="965984"/>
            <a:ext cx="34163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使用温度计的步骤：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/>
          <p:nvPr/>
        </p:nvSpPr>
        <p:spPr>
          <a:xfrm>
            <a:off x="827584" y="1563369"/>
            <a:ext cx="8064500" cy="1292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dirty="0">
                <a:latin typeface="Times New Roman" panose="02020603050405020304" charset="0"/>
              </a:rPr>
              <a:t>3.</a:t>
            </a:r>
            <a:r>
              <a:rPr lang="zh-CN" altLang="en-US" sz="2800" dirty="0">
                <a:latin typeface="Times New Roman" panose="02020603050405020304" charset="0"/>
              </a:rPr>
              <a:t>温度计浸入被测物体后要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</a:rPr>
              <a:t>稍等</a:t>
            </a:r>
            <a:r>
              <a:rPr lang="zh-CN" altLang="en-US" sz="2800" dirty="0">
                <a:latin typeface="Times New Roman" panose="02020603050405020304" charset="0"/>
              </a:rPr>
              <a:t>一会儿</a:t>
            </a:r>
            <a:r>
              <a:rPr lang="en-US" altLang="zh-CN" sz="2800" dirty="0">
                <a:latin typeface="Times New Roman" panose="02020603050405020304" charset="0"/>
              </a:rPr>
              <a:t>,</a:t>
            </a:r>
            <a:r>
              <a:rPr lang="zh-CN" altLang="en-US" sz="2800" dirty="0">
                <a:latin typeface="Times New Roman" panose="02020603050405020304" charset="0"/>
              </a:rPr>
              <a:t>待温度计的示数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</a:rPr>
              <a:t>稳定</a:t>
            </a:r>
            <a:r>
              <a:rPr lang="zh-CN" altLang="en-US" sz="2800" dirty="0">
                <a:latin typeface="Times New Roman" panose="02020603050405020304" charset="0"/>
              </a:rPr>
              <a:t>后再读数。  </a:t>
            </a:r>
          </a:p>
        </p:txBody>
      </p:sp>
      <p:pic>
        <p:nvPicPr>
          <p:cNvPr id="2" name="图片 1" descr="1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571750"/>
            <a:ext cx="1268095" cy="1881505"/>
          </a:xfrm>
          <a:prstGeom prst="rect">
            <a:avLst/>
          </a:prstGeom>
        </p:spPr>
      </p:pic>
      <p:sp>
        <p:nvSpPr>
          <p:cNvPr id="6" name="文本框 3"/>
          <p:cNvSpPr txBox="1"/>
          <p:nvPr/>
        </p:nvSpPr>
        <p:spPr>
          <a:xfrm>
            <a:off x="683568" y="965984"/>
            <a:ext cx="34163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使用温度计的步骤：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/>
          <p:nvPr/>
        </p:nvSpPr>
        <p:spPr>
          <a:xfrm>
            <a:off x="767993" y="1489204"/>
            <a:ext cx="8075613" cy="10379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charset="0"/>
              </a:rPr>
              <a:t>4.</a:t>
            </a:r>
            <a:r>
              <a:rPr lang="zh-CN" altLang="en-US" sz="2400" dirty="0">
                <a:latin typeface="Times New Roman" panose="02020603050405020304" charset="0"/>
              </a:rPr>
              <a:t>读数时温度计的玻璃泡要继续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留在</a:t>
            </a:r>
            <a:r>
              <a:rPr lang="zh-CN" altLang="en-US" sz="2400" dirty="0">
                <a:latin typeface="Times New Roman" panose="02020603050405020304" charset="0"/>
              </a:rPr>
              <a:t>液体中</a:t>
            </a:r>
            <a:r>
              <a:rPr lang="en-US" altLang="zh-CN" sz="2400" dirty="0">
                <a:latin typeface="Times New Roman" panose="02020603050405020304" charset="0"/>
              </a:rPr>
              <a:t>,</a:t>
            </a:r>
            <a:r>
              <a:rPr lang="zh-CN" altLang="en-US" sz="2400" dirty="0">
                <a:latin typeface="Times New Roman" panose="02020603050405020304" charset="0"/>
              </a:rPr>
              <a:t>视线要与温度计内的液面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charset="0"/>
              </a:rPr>
              <a:t>相平</a:t>
            </a:r>
            <a:r>
              <a:rPr lang="zh-CN" altLang="en-US" sz="2400" dirty="0">
                <a:latin typeface="Times New Roman" panose="02020603050405020304" charset="0"/>
              </a:rPr>
              <a:t>。</a:t>
            </a:r>
          </a:p>
        </p:txBody>
      </p:sp>
      <p:pic>
        <p:nvPicPr>
          <p:cNvPr id="11" name="图片 10" descr="183"/>
          <p:cNvPicPr>
            <a:picLocks noChangeAspect="1"/>
          </p:cNvPicPr>
          <p:nvPr/>
        </p:nvPicPr>
        <p:blipFill>
          <a:blip r:embed="rId2"/>
          <a:srcRect t="13396" b="55953"/>
          <a:stretch>
            <a:fillRect/>
          </a:stretch>
        </p:blipFill>
        <p:spPr>
          <a:xfrm>
            <a:off x="1619885" y="2607310"/>
            <a:ext cx="1918335" cy="1572895"/>
          </a:xfrm>
          <a:prstGeom prst="rect">
            <a:avLst/>
          </a:prstGeom>
        </p:spPr>
      </p:pic>
      <p:pic>
        <p:nvPicPr>
          <p:cNvPr id="4" name="图片 3" descr="1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2643505"/>
            <a:ext cx="1562735" cy="2318385"/>
          </a:xfrm>
          <a:prstGeom prst="rect">
            <a:avLst/>
          </a:prstGeom>
        </p:spPr>
      </p:pic>
      <p:pic>
        <p:nvPicPr>
          <p:cNvPr id="12" name="图片 11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763" y="3188520"/>
            <a:ext cx="519334" cy="36849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581406" y="2791460"/>
            <a:ext cx="348006" cy="1220840"/>
            <a:chOff x="9429" y="5464"/>
            <a:chExt cx="748" cy="3132"/>
          </a:xfrm>
        </p:grpSpPr>
        <p:pic>
          <p:nvPicPr>
            <p:cNvPr id="13" name="图片 12" descr="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2" y="7851"/>
              <a:ext cx="745" cy="745"/>
            </a:xfrm>
            <a:prstGeom prst="rect">
              <a:avLst/>
            </a:prstGeom>
          </p:spPr>
        </p:pic>
        <p:pic>
          <p:nvPicPr>
            <p:cNvPr id="14" name="图片 13" descr="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9" y="5464"/>
              <a:ext cx="745" cy="745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4507364" y="2499995"/>
            <a:ext cx="1194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/>
              <a:t>俯视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504997" y="3622308"/>
            <a:ext cx="1194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/>
              <a:t>仰视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223644" y="2499995"/>
            <a:ext cx="3918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ym typeface="+mn-ea"/>
              </a:rPr>
              <a:t>——读数结果偏大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197147" y="3636913"/>
            <a:ext cx="2864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ym typeface="+mn-ea"/>
              </a:rPr>
              <a:t>——读数结果偏小</a:t>
            </a:r>
          </a:p>
        </p:txBody>
      </p:sp>
      <p:sp>
        <p:nvSpPr>
          <p:cNvPr id="21" name="文本框 3"/>
          <p:cNvSpPr txBox="1"/>
          <p:nvPr/>
        </p:nvSpPr>
        <p:spPr>
          <a:xfrm>
            <a:off x="683568" y="965984"/>
            <a:ext cx="34163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使用温度计的步骤：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1600" y="1131590"/>
            <a:ext cx="171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学生测量</a:t>
            </a:r>
          </a:p>
        </p:txBody>
      </p:sp>
      <p:pic>
        <p:nvPicPr>
          <p:cNvPr id="102" name="图片 101" descr="C:\Users\wzsd\Desktop\t01287cfa03fa1fe149.pngt01287cfa03fa1fe149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03848" y="1841416"/>
            <a:ext cx="3506470" cy="2277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/>
          <p:cNvSpPr txBox="1"/>
          <p:nvPr/>
        </p:nvSpPr>
        <p:spPr>
          <a:xfrm>
            <a:off x="612140" y="941070"/>
            <a:ext cx="5080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阅读课本P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62</a:t>
            </a:r>
            <a:r>
              <a:rPr 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的科学世界</a:t>
            </a:r>
            <a:endParaRPr lang="zh-CN" altLang="en-US" sz="2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62" y="1491614"/>
            <a:ext cx="5045075" cy="344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  <p:pic>
        <p:nvPicPr>
          <p:cNvPr id="103" name="图片 102"/>
          <p:cNvPicPr/>
          <p:nvPr/>
        </p:nvPicPr>
        <p:blipFill>
          <a:blip r:embed="rId2"/>
          <a:srcRect l="14434" t="3485" b="14522"/>
          <a:stretch>
            <a:fillRect/>
          </a:stretch>
        </p:blipFill>
        <p:spPr>
          <a:xfrm>
            <a:off x="611560" y="1491615"/>
            <a:ext cx="4403090" cy="2356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Text Box 4"/>
          <p:cNvSpPr txBox="1"/>
          <p:nvPr/>
        </p:nvSpPr>
        <p:spPr>
          <a:xfrm>
            <a:off x="5220335" y="1923415"/>
            <a:ext cx="9804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charset="0"/>
              </a:rPr>
              <a:t>量程：</a:t>
            </a:r>
          </a:p>
        </p:txBody>
      </p:sp>
      <p:sp>
        <p:nvSpPr>
          <p:cNvPr id="84997" name="Text Box 5"/>
          <p:cNvSpPr txBox="1"/>
          <p:nvPr/>
        </p:nvSpPr>
        <p:spPr>
          <a:xfrm>
            <a:off x="6372200" y="1923415"/>
            <a:ext cx="2133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35 ~42℃ </a:t>
            </a:r>
          </a:p>
        </p:txBody>
      </p:sp>
      <p:sp>
        <p:nvSpPr>
          <p:cNvPr id="84998" name="Text Box 6"/>
          <p:cNvSpPr txBox="1"/>
          <p:nvPr/>
        </p:nvSpPr>
        <p:spPr>
          <a:xfrm>
            <a:off x="6588224" y="2880195"/>
            <a:ext cx="1458913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</a:rPr>
              <a:t>0.1℃ </a:t>
            </a:r>
          </a:p>
        </p:txBody>
      </p:sp>
      <p:sp>
        <p:nvSpPr>
          <p:cNvPr id="24588" name="Text Box 7"/>
          <p:cNvSpPr txBox="1"/>
          <p:nvPr/>
        </p:nvSpPr>
        <p:spPr>
          <a:xfrm>
            <a:off x="5148580" y="2859723"/>
            <a:ext cx="1778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Times New Roman" panose="02020603050405020304" charset="0"/>
              </a:rPr>
              <a:t>分度值：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  <p:bldP spid="84997" grpId="0"/>
      <p:bldP spid="84998" grpId="0"/>
      <p:bldP spid="245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/>
          <p:nvPr/>
        </p:nvSpPr>
        <p:spPr>
          <a:xfrm>
            <a:off x="1851025" y="441166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Text Box 6"/>
          <p:cNvSpPr txBox="1"/>
          <p:nvPr/>
        </p:nvSpPr>
        <p:spPr>
          <a:xfrm>
            <a:off x="971600" y="1839250"/>
            <a:ext cx="7201177" cy="2368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每次使用之前都要把水银</a:t>
            </a:r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甩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回去</a:t>
            </a:r>
          </a:p>
          <a:p>
            <a:endParaRPr lang="zh-CN" altLang="en-US" sz="2800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与身体接触时间保持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分左右待示数稳定</a:t>
            </a:r>
          </a:p>
          <a:p>
            <a:endParaRPr lang="zh-CN" altLang="en-US" sz="2800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2800" dirty="0">
                <a:solidFill>
                  <a:srgbClr val="0070C0"/>
                </a:solidFill>
                <a:latin typeface="Times New Roman" panose="02020603050405020304" charset="0"/>
                <a:ea typeface="楷体_GB2312" pitchFamily="49" charset="-122"/>
              </a:rPr>
              <a:t>读数时可以离开被测物体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ea typeface="楷体_GB2312" pitchFamily="49" charset="-122"/>
              </a:rPr>
              <a:t>— </a:t>
            </a:r>
            <a:r>
              <a:rPr lang="zh-CN" altLang="en-US" sz="2800" dirty="0">
                <a:solidFill>
                  <a:srgbClr val="0070C0"/>
                </a:solidFill>
                <a:latin typeface="Times New Roman" panose="02020603050405020304" charset="0"/>
                <a:ea typeface="楷体_GB2312" pitchFamily="49" charset="-122"/>
              </a:rPr>
              <a:t>人体</a:t>
            </a:r>
          </a:p>
        </p:txBody>
      </p:sp>
      <p:sp>
        <p:nvSpPr>
          <p:cNvPr id="31749" name="文本框 23557"/>
          <p:cNvSpPr txBox="1"/>
          <p:nvPr/>
        </p:nvSpPr>
        <p:spPr>
          <a:xfrm>
            <a:off x="880980" y="1127107"/>
            <a:ext cx="464343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体温计的使用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94217" y="-1093470"/>
            <a:ext cx="626110" cy="7956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5" name="Group 4"/>
          <p:cNvGrpSpPr/>
          <p:nvPr/>
        </p:nvGrpSpPr>
        <p:grpSpPr>
          <a:xfrm rot="5400000">
            <a:off x="3118172" y="1697355"/>
            <a:ext cx="521335" cy="4685030"/>
            <a:chOff x="1969" y="735"/>
            <a:chExt cx="122" cy="2659"/>
          </a:xfrm>
        </p:grpSpPr>
        <p:sp>
          <p:nvSpPr>
            <p:cNvPr id="25611" name="Freeform 5"/>
            <p:cNvSpPr/>
            <p:nvPr/>
          </p:nvSpPr>
          <p:spPr>
            <a:xfrm>
              <a:off x="2058" y="748"/>
              <a:ext cx="2" cy="210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2"/>
                </a:cxn>
              </a:cxnLst>
              <a:rect l="0" t="0" r="0" b="0"/>
              <a:pathLst>
                <a:path w="6" h="6311">
                  <a:moveTo>
                    <a:pt x="6" y="5"/>
                  </a:moveTo>
                  <a:lnTo>
                    <a:pt x="0" y="0"/>
                  </a:lnTo>
                  <a:lnTo>
                    <a:pt x="0" y="6304"/>
                  </a:lnTo>
                  <a:lnTo>
                    <a:pt x="6" y="6311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7D7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2" name="Freeform 6"/>
            <p:cNvSpPr/>
            <p:nvPr/>
          </p:nvSpPr>
          <p:spPr>
            <a:xfrm>
              <a:off x="2060" y="750"/>
              <a:ext cx="1" cy="210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1" y="2104"/>
                </a:cxn>
                <a:cxn ang="0">
                  <a:pos x="1" y="2"/>
                </a:cxn>
              </a:cxnLst>
              <a:rect l="0" t="0" r="0" b="0"/>
              <a:pathLst>
                <a:path w="5" h="6312">
                  <a:moveTo>
                    <a:pt x="5" y="7"/>
                  </a:moveTo>
                  <a:lnTo>
                    <a:pt x="0" y="0"/>
                  </a:lnTo>
                  <a:lnTo>
                    <a:pt x="0" y="6306"/>
                  </a:lnTo>
                  <a:lnTo>
                    <a:pt x="5" y="631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5D5D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3" name="Freeform 7"/>
            <p:cNvSpPr/>
            <p:nvPr/>
          </p:nvSpPr>
          <p:spPr>
            <a:xfrm>
              <a:off x="2061" y="752"/>
              <a:ext cx="2" cy="2104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3"/>
                </a:cxn>
              </a:cxnLst>
              <a:rect l="0" t="0" r="0" b="0"/>
              <a:pathLst>
                <a:path w="5" h="6311">
                  <a:moveTo>
                    <a:pt x="5" y="8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6305"/>
                  </a:lnTo>
                  <a:lnTo>
                    <a:pt x="5" y="631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3D3D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4" name="Freeform 8"/>
            <p:cNvSpPr/>
            <p:nvPr/>
          </p:nvSpPr>
          <p:spPr>
            <a:xfrm>
              <a:off x="2067" y="760"/>
              <a:ext cx="2" cy="210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0"/>
                </a:cxn>
                <a:cxn ang="0">
                  <a:pos x="2" y="2103"/>
                </a:cxn>
                <a:cxn ang="0">
                  <a:pos x="2" y="3"/>
                </a:cxn>
              </a:cxnLst>
              <a:rect l="0" t="0" r="0" b="0"/>
              <a:pathLst>
                <a:path w="6" h="6309">
                  <a:moveTo>
                    <a:pt x="6" y="10"/>
                  </a:moveTo>
                  <a:lnTo>
                    <a:pt x="0" y="0"/>
                  </a:lnTo>
                  <a:lnTo>
                    <a:pt x="0" y="6301"/>
                  </a:lnTo>
                  <a:lnTo>
                    <a:pt x="6" y="6309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CDCD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5" name="Freeform 9"/>
            <p:cNvSpPr/>
            <p:nvPr/>
          </p:nvSpPr>
          <p:spPr>
            <a:xfrm>
              <a:off x="2069" y="764"/>
              <a:ext cx="22" cy="2228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2099"/>
                </a:cxn>
                <a:cxn ang="0">
                  <a:pos x="4" y="2105"/>
                </a:cxn>
                <a:cxn ang="0">
                  <a:pos x="0" y="2099"/>
                </a:cxn>
                <a:cxn ang="0">
                  <a:pos x="0" y="2112"/>
                </a:cxn>
                <a:cxn ang="0">
                  <a:pos x="7" y="2107"/>
                </a:cxn>
                <a:cxn ang="0">
                  <a:pos x="0" y="2112"/>
                </a:cxn>
                <a:cxn ang="0">
                  <a:pos x="0" y="2228"/>
                </a:cxn>
                <a:cxn ang="0">
                  <a:pos x="5" y="2219"/>
                </a:cxn>
                <a:cxn ang="0">
                  <a:pos x="7" y="2211"/>
                </a:cxn>
                <a:cxn ang="0">
                  <a:pos x="9" y="2208"/>
                </a:cxn>
                <a:cxn ang="0">
                  <a:pos x="10" y="2204"/>
                </a:cxn>
                <a:cxn ang="0">
                  <a:pos x="11" y="2200"/>
                </a:cxn>
                <a:cxn ang="0">
                  <a:pos x="13" y="2197"/>
                </a:cxn>
                <a:cxn ang="0">
                  <a:pos x="15" y="2189"/>
                </a:cxn>
                <a:cxn ang="0">
                  <a:pos x="17" y="2182"/>
                </a:cxn>
                <a:cxn ang="0">
                  <a:pos x="18" y="2175"/>
                </a:cxn>
                <a:cxn ang="0">
                  <a:pos x="19" y="2168"/>
                </a:cxn>
                <a:cxn ang="0">
                  <a:pos x="20" y="2161"/>
                </a:cxn>
                <a:cxn ang="0">
                  <a:pos x="21" y="2153"/>
                </a:cxn>
                <a:cxn ang="0">
                  <a:pos x="21" y="2146"/>
                </a:cxn>
                <a:cxn ang="0">
                  <a:pos x="21" y="2142"/>
                </a:cxn>
                <a:cxn ang="0">
                  <a:pos x="21" y="2140"/>
                </a:cxn>
                <a:cxn ang="0">
                  <a:pos x="21" y="2139"/>
                </a:cxn>
                <a:cxn ang="0">
                  <a:pos x="22" y="2138"/>
                </a:cxn>
                <a:cxn ang="0">
                  <a:pos x="22" y="2134"/>
                </a:cxn>
                <a:cxn ang="0">
                  <a:pos x="22" y="2132"/>
                </a:cxn>
                <a:cxn ang="0">
                  <a:pos x="22" y="2131"/>
                </a:cxn>
                <a:cxn ang="0">
                  <a:pos x="22" y="2131"/>
                </a:cxn>
                <a:cxn ang="0">
                  <a:pos x="22" y="97"/>
                </a:cxn>
                <a:cxn ang="0">
                  <a:pos x="22" y="84"/>
                </a:cxn>
                <a:cxn ang="0">
                  <a:pos x="21" y="71"/>
                </a:cxn>
                <a:cxn ang="0">
                  <a:pos x="19" y="60"/>
                </a:cxn>
                <a:cxn ang="0">
                  <a:pos x="18" y="49"/>
                </a:cxn>
                <a:cxn ang="0">
                  <a:pos x="15" y="38"/>
                </a:cxn>
                <a:cxn ang="0">
                  <a:pos x="12" y="28"/>
                </a:cxn>
                <a:cxn ang="0">
                  <a:pos x="8" y="18"/>
                </a:cxn>
                <a:cxn ang="0">
                  <a:pos x="5" y="9"/>
                </a:cxn>
              </a:cxnLst>
              <a:rect l="0" t="0" r="0" b="0"/>
              <a:pathLst>
                <a:path w="66" h="6686">
                  <a:moveTo>
                    <a:pt x="14" y="26"/>
                  </a:moveTo>
                  <a:lnTo>
                    <a:pt x="6" y="11"/>
                  </a:lnTo>
                  <a:lnTo>
                    <a:pt x="0" y="0"/>
                  </a:lnTo>
                  <a:lnTo>
                    <a:pt x="0" y="6299"/>
                  </a:lnTo>
                  <a:lnTo>
                    <a:pt x="13" y="6318"/>
                  </a:lnTo>
                  <a:lnTo>
                    <a:pt x="0" y="6299"/>
                  </a:lnTo>
                  <a:lnTo>
                    <a:pt x="0" y="6337"/>
                  </a:lnTo>
                  <a:lnTo>
                    <a:pt x="21" y="6323"/>
                  </a:lnTo>
                  <a:lnTo>
                    <a:pt x="0" y="6337"/>
                  </a:lnTo>
                  <a:lnTo>
                    <a:pt x="0" y="6686"/>
                  </a:lnTo>
                  <a:lnTo>
                    <a:pt x="14" y="6659"/>
                  </a:lnTo>
                  <a:lnTo>
                    <a:pt x="22" y="6636"/>
                  </a:lnTo>
                  <a:lnTo>
                    <a:pt x="26" y="6625"/>
                  </a:lnTo>
                  <a:lnTo>
                    <a:pt x="31" y="6615"/>
                  </a:lnTo>
                  <a:lnTo>
                    <a:pt x="34" y="6603"/>
                  </a:lnTo>
                  <a:lnTo>
                    <a:pt x="38" y="6592"/>
                  </a:lnTo>
                  <a:lnTo>
                    <a:pt x="46" y="6570"/>
                  </a:lnTo>
                  <a:lnTo>
                    <a:pt x="50" y="6548"/>
                  </a:lnTo>
                  <a:lnTo>
                    <a:pt x="54" y="6528"/>
                  </a:lnTo>
                  <a:lnTo>
                    <a:pt x="57" y="6506"/>
                  </a:lnTo>
                  <a:lnTo>
                    <a:pt x="61" y="6485"/>
                  </a:lnTo>
                  <a:lnTo>
                    <a:pt x="62" y="6462"/>
                  </a:lnTo>
                  <a:lnTo>
                    <a:pt x="64" y="6440"/>
                  </a:lnTo>
                  <a:lnTo>
                    <a:pt x="64" y="6428"/>
                  </a:lnTo>
                  <a:lnTo>
                    <a:pt x="64" y="6422"/>
                  </a:lnTo>
                  <a:lnTo>
                    <a:pt x="64" y="6419"/>
                  </a:lnTo>
                  <a:lnTo>
                    <a:pt x="65" y="6417"/>
                  </a:lnTo>
                  <a:lnTo>
                    <a:pt x="65" y="6405"/>
                  </a:lnTo>
                  <a:lnTo>
                    <a:pt x="65" y="6399"/>
                  </a:lnTo>
                  <a:lnTo>
                    <a:pt x="65" y="6396"/>
                  </a:lnTo>
                  <a:lnTo>
                    <a:pt x="66" y="6394"/>
                  </a:lnTo>
                  <a:lnTo>
                    <a:pt x="66" y="290"/>
                  </a:lnTo>
                  <a:lnTo>
                    <a:pt x="65" y="251"/>
                  </a:lnTo>
                  <a:lnTo>
                    <a:pt x="62" y="214"/>
                  </a:lnTo>
                  <a:lnTo>
                    <a:pt x="58" y="179"/>
                  </a:lnTo>
                  <a:lnTo>
                    <a:pt x="53" y="146"/>
                  </a:lnTo>
                  <a:lnTo>
                    <a:pt x="45" y="113"/>
                  </a:lnTo>
                  <a:lnTo>
                    <a:pt x="35" y="83"/>
                  </a:lnTo>
                  <a:lnTo>
                    <a:pt x="25" y="53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6" name="Freeform 10"/>
            <p:cNvSpPr/>
            <p:nvPr/>
          </p:nvSpPr>
          <p:spPr>
            <a:xfrm>
              <a:off x="2065" y="757"/>
              <a:ext cx="2" cy="2104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4"/>
                </a:cxn>
                <a:cxn ang="0">
                  <a:pos x="2" y="3"/>
                </a:cxn>
              </a:cxnLst>
              <a:rect l="0" t="0" r="0" b="0"/>
              <a:pathLst>
                <a:path w="6" h="6310">
                  <a:moveTo>
                    <a:pt x="6" y="9"/>
                  </a:moveTo>
                  <a:lnTo>
                    <a:pt x="0" y="0"/>
                  </a:lnTo>
                  <a:lnTo>
                    <a:pt x="0" y="6302"/>
                  </a:lnTo>
                  <a:lnTo>
                    <a:pt x="6" y="631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D0D0D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7" name="Freeform 11"/>
            <p:cNvSpPr/>
            <p:nvPr/>
          </p:nvSpPr>
          <p:spPr>
            <a:xfrm>
              <a:off x="2063" y="755"/>
              <a:ext cx="2" cy="210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3"/>
                </a:cxn>
                <a:cxn ang="0">
                  <a:pos x="2" y="3"/>
                </a:cxn>
              </a:cxnLst>
              <a:rect l="0" t="0" r="0" b="0"/>
              <a:pathLst>
                <a:path w="5" h="6310">
                  <a:moveTo>
                    <a:pt x="5" y="8"/>
                  </a:moveTo>
                  <a:lnTo>
                    <a:pt x="0" y="0"/>
                  </a:lnTo>
                  <a:lnTo>
                    <a:pt x="0" y="6303"/>
                  </a:lnTo>
                  <a:lnTo>
                    <a:pt x="5" y="63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1D1D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8" name="Freeform 12"/>
            <p:cNvSpPr/>
            <p:nvPr/>
          </p:nvSpPr>
          <p:spPr>
            <a:xfrm>
              <a:off x="2067" y="2861"/>
              <a:ext cx="2" cy="1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2" y="15"/>
                </a:cxn>
                <a:cxn ang="0">
                  <a:pos x="2" y="3"/>
                </a:cxn>
              </a:cxnLst>
              <a:rect l="0" t="0" r="0" b="0"/>
              <a:pathLst>
                <a:path w="6" h="51">
                  <a:moveTo>
                    <a:pt x="6" y="8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6" y="46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CDCD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9" name="Freeform 13"/>
            <p:cNvSpPr/>
            <p:nvPr/>
          </p:nvSpPr>
          <p:spPr>
            <a:xfrm>
              <a:off x="2065" y="2858"/>
              <a:ext cx="2" cy="21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2" y="20"/>
                </a:cxn>
                <a:cxn ang="0">
                  <a:pos x="2" y="3"/>
                </a:cxn>
              </a:cxnLst>
              <a:rect l="0" t="0" r="0" b="0"/>
              <a:pathLst>
                <a:path w="6" h="62">
                  <a:moveTo>
                    <a:pt x="6" y="8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6" y="59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D0D0D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0" name="Freeform 14"/>
            <p:cNvSpPr/>
            <p:nvPr/>
          </p:nvSpPr>
          <p:spPr>
            <a:xfrm>
              <a:off x="2063" y="2856"/>
              <a:ext cx="2" cy="2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2" y="23"/>
                </a:cxn>
                <a:cxn ang="0">
                  <a:pos x="2" y="2"/>
                </a:cxn>
              </a:cxnLst>
              <a:rect l="0" t="0" r="0" b="0"/>
              <a:pathLst>
                <a:path w="5" h="72">
                  <a:moveTo>
                    <a:pt x="5" y="7"/>
                  </a:moveTo>
                  <a:lnTo>
                    <a:pt x="0" y="0"/>
                  </a:lnTo>
                  <a:lnTo>
                    <a:pt x="0" y="72"/>
                  </a:lnTo>
                  <a:lnTo>
                    <a:pt x="5" y="69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1D1D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1" name="Freeform 15"/>
            <p:cNvSpPr/>
            <p:nvPr/>
          </p:nvSpPr>
          <p:spPr>
            <a:xfrm>
              <a:off x="2061" y="2854"/>
              <a:ext cx="2" cy="2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2" y="2"/>
                </a:cxn>
              </a:cxnLst>
              <a:rect l="0" t="0" r="0" b="0"/>
              <a:pathLst>
                <a:path w="5" h="83">
                  <a:moveTo>
                    <a:pt x="5" y="6"/>
                  </a:moveTo>
                  <a:lnTo>
                    <a:pt x="0" y="0"/>
                  </a:lnTo>
                  <a:lnTo>
                    <a:pt x="0" y="83"/>
                  </a:lnTo>
                  <a:lnTo>
                    <a:pt x="5" y="78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D3D3D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2" name="Freeform 16"/>
            <p:cNvSpPr/>
            <p:nvPr/>
          </p:nvSpPr>
          <p:spPr>
            <a:xfrm>
              <a:off x="2060" y="2852"/>
              <a:ext cx="1" cy="3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1" y="2"/>
                </a:cxn>
              </a:cxnLst>
              <a:rect l="0" t="0" r="0" b="0"/>
              <a:pathLst>
                <a:path w="5" h="92">
                  <a:moveTo>
                    <a:pt x="5" y="6"/>
                  </a:moveTo>
                  <a:lnTo>
                    <a:pt x="0" y="0"/>
                  </a:lnTo>
                  <a:lnTo>
                    <a:pt x="0" y="92"/>
                  </a:lnTo>
                  <a:lnTo>
                    <a:pt x="5" y="89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D5D5D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3" name="Freeform 17"/>
            <p:cNvSpPr/>
            <p:nvPr/>
          </p:nvSpPr>
          <p:spPr>
            <a:xfrm>
              <a:off x="2058" y="2849"/>
              <a:ext cx="2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" y="34"/>
                </a:cxn>
                <a:cxn ang="0">
                  <a:pos x="2" y="2"/>
                </a:cxn>
              </a:cxnLst>
              <a:rect l="0" t="0" r="0" b="0"/>
              <a:pathLst>
                <a:path w="6" h="103">
                  <a:moveTo>
                    <a:pt x="6" y="7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6" y="99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D7D7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4" name="Freeform 18"/>
            <p:cNvSpPr/>
            <p:nvPr/>
          </p:nvSpPr>
          <p:spPr>
            <a:xfrm>
              <a:off x="2058" y="2882"/>
              <a:ext cx="2" cy="12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8"/>
                </a:cxn>
                <a:cxn ang="0">
                  <a:pos x="2" y="121"/>
                </a:cxn>
                <a:cxn ang="0">
                  <a:pos x="2" y="0"/>
                </a:cxn>
              </a:cxnLst>
              <a:rect l="0" t="0" r="0" b="0"/>
              <a:pathLst>
                <a:path w="6" h="362">
                  <a:moveTo>
                    <a:pt x="6" y="0"/>
                  </a:moveTo>
                  <a:lnTo>
                    <a:pt x="0" y="4"/>
                  </a:lnTo>
                  <a:lnTo>
                    <a:pt x="0" y="352"/>
                  </a:lnTo>
                  <a:lnTo>
                    <a:pt x="6" y="36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7D7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5" name="Freeform 19"/>
            <p:cNvSpPr/>
            <p:nvPr/>
          </p:nvSpPr>
          <p:spPr>
            <a:xfrm>
              <a:off x="2060" y="2881"/>
              <a:ext cx="1" cy="12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22"/>
                </a:cxn>
                <a:cxn ang="0">
                  <a:pos x="0" y="123"/>
                </a:cxn>
                <a:cxn ang="0">
                  <a:pos x="1" y="122"/>
                </a:cxn>
                <a:cxn ang="0">
                  <a:pos x="1" y="0"/>
                </a:cxn>
              </a:cxnLst>
              <a:rect l="0" t="0" r="0" b="0"/>
              <a:pathLst>
                <a:path w="5" h="369">
                  <a:moveTo>
                    <a:pt x="5" y="0"/>
                  </a:moveTo>
                  <a:lnTo>
                    <a:pt x="0" y="3"/>
                  </a:lnTo>
                  <a:lnTo>
                    <a:pt x="0" y="365"/>
                  </a:lnTo>
                  <a:lnTo>
                    <a:pt x="2" y="369"/>
                  </a:lnTo>
                  <a:lnTo>
                    <a:pt x="5" y="36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5D5D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6" name="Freeform 20"/>
            <p:cNvSpPr/>
            <p:nvPr/>
          </p:nvSpPr>
          <p:spPr>
            <a:xfrm>
              <a:off x="2061" y="2880"/>
              <a:ext cx="2" cy="12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23"/>
                </a:cxn>
                <a:cxn ang="0">
                  <a:pos x="2" y="121"/>
                </a:cxn>
                <a:cxn ang="0">
                  <a:pos x="2" y="0"/>
                </a:cxn>
              </a:cxnLst>
              <a:rect l="0" t="0" r="0" b="0"/>
              <a:pathLst>
                <a:path w="5" h="370">
                  <a:moveTo>
                    <a:pt x="5" y="0"/>
                  </a:moveTo>
                  <a:lnTo>
                    <a:pt x="0" y="5"/>
                  </a:lnTo>
                  <a:lnTo>
                    <a:pt x="0" y="370"/>
                  </a:lnTo>
                  <a:lnTo>
                    <a:pt x="5" y="36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3D3D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7" name="Freeform 21"/>
            <p:cNvSpPr/>
            <p:nvPr/>
          </p:nvSpPr>
          <p:spPr>
            <a:xfrm>
              <a:off x="2063" y="2879"/>
              <a:ext cx="2" cy="1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22"/>
                </a:cxn>
                <a:cxn ang="0">
                  <a:pos x="1" y="120"/>
                </a:cxn>
                <a:cxn ang="0">
                  <a:pos x="2" y="119"/>
                </a:cxn>
                <a:cxn ang="0">
                  <a:pos x="2" y="0"/>
                </a:cxn>
              </a:cxnLst>
              <a:rect l="0" t="0" r="0" b="0"/>
              <a:pathLst>
                <a:path w="5" h="367">
                  <a:moveTo>
                    <a:pt x="5" y="0"/>
                  </a:moveTo>
                  <a:lnTo>
                    <a:pt x="0" y="3"/>
                  </a:lnTo>
                  <a:lnTo>
                    <a:pt x="0" y="367"/>
                  </a:lnTo>
                  <a:lnTo>
                    <a:pt x="2" y="362"/>
                  </a:lnTo>
                  <a:lnTo>
                    <a:pt x="5" y="35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D1D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8" name="Freeform 22"/>
            <p:cNvSpPr/>
            <p:nvPr/>
          </p:nvSpPr>
          <p:spPr>
            <a:xfrm>
              <a:off x="2065" y="2878"/>
              <a:ext cx="2" cy="12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20"/>
                </a:cxn>
                <a:cxn ang="0">
                  <a:pos x="2" y="117"/>
                </a:cxn>
                <a:cxn ang="0">
                  <a:pos x="2" y="0"/>
                </a:cxn>
              </a:cxnLst>
              <a:rect l="0" t="0" r="0" b="0"/>
              <a:pathLst>
                <a:path w="6" h="362">
                  <a:moveTo>
                    <a:pt x="6" y="0"/>
                  </a:moveTo>
                  <a:lnTo>
                    <a:pt x="0" y="3"/>
                  </a:lnTo>
                  <a:lnTo>
                    <a:pt x="0" y="362"/>
                  </a:lnTo>
                  <a:lnTo>
                    <a:pt x="6" y="35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0D0D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9" name="Freeform 23"/>
            <p:cNvSpPr/>
            <p:nvPr/>
          </p:nvSpPr>
          <p:spPr>
            <a:xfrm>
              <a:off x="2067" y="2876"/>
              <a:ext cx="2" cy="1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19"/>
                </a:cxn>
                <a:cxn ang="0">
                  <a:pos x="2" y="116"/>
                </a:cxn>
                <a:cxn ang="0">
                  <a:pos x="2" y="0"/>
                </a:cxn>
              </a:cxnLst>
              <a:rect l="0" t="0" r="0" b="0"/>
              <a:pathLst>
                <a:path w="6" h="358">
                  <a:moveTo>
                    <a:pt x="6" y="0"/>
                  </a:moveTo>
                  <a:lnTo>
                    <a:pt x="0" y="5"/>
                  </a:lnTo>
                  <a:lnTo>
                    <a:pt x="0" y="358"/>
                  </a:lnTo>
                  <a:lnTo>
                    <a:pt x="6" y="3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DCD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0" name="Freeform 24"/>
            <p:cNvSpPr/>
            <p:nvPr/>
          </p:nvSpPr>
          <p:spPr>
            <a:xfrm>
              <a:off x="2056" y="2848"/>
              <a:ext cx="2" cy="37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2" y="36"/>
                </a:cxn>
              </a:cxnLst>
              <a:rect l="0" t="0" r="0" b="0"/>
              <a:pathLst>
                <a:path w="5" h="110">
                  <a:moveTo>
                    <a:pt x="5" y="107"/>
                  </a:moveTo>
                  <a:lnTo>
                    <a:pt x="5" y="4"/>
                  </a:lnTo>
                  <a:lnTo>
                    <a:pt x="0" y="0"/>
                  </a:lnTo>
                  <a:lnTo>
                    <a:pt x="0" y="110"/>
                  </a:lnTo>
                  <a:lnTo>
                    <a:pt x="1" y="109"/>
                  </a:lnTo>
                  <a:lnTo>
                    <a:pt x="5" y="107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1" name="Freeform 25"/>
            <p:cNvSpPr/>
            <p:nvPr/>
          </p:nvSpPr>
          <p:spPr>
            <a:xfrm>
              <a:off x="2056" y="2884"/>
              <a:ext cx="2" cy="116"/>
            </a:xfrm>
            <a:custGeom>
              <a:avLst/>
              <a:gdLst/>
              <a:ahLst/>
              <a:cxnLst>
                <a:cxn ang="0">
                  <a:pos x="2" y="116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13"/>
                </a:cxn>
                <a:cxn ang="0">
                  <a:pos x="2" y="116"/>
                </a:cxn>
              </a:cxnLst>
              <a:rect l="0" t="0" r="0" b="0"/>
              <a:pathLst>
                <a:path w="5" h="348">
                  <a:moveTo>
                    <a:pt x="5" y="348"/>
                  </a:moveTo>
                  <a:lnTo>
                    <a:pt x="5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40"/>
                  </a:lnTo>
                  <a:lnTo>
                    <a:pt x="5" y="348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2" name="Freeform 26"/>
            <p:cNvSpPr/>
            <p:nvPr/>
          </p:nvSpPr>
          <p:spPr>
            <a:xfrm>
              <a:off x="2056" y="746"/>
              <a:ext cx="2" cy="2103"/>
            </a:xfrm>
            <a:custGeom>
              <a:avLst/>
              <a:gdLst/>
              <a:ahLst/>
              <a:cxnLst>
                <a:cxn ang="0">
                  <a:pos x="2" y="2103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3"/>
                </a:cxn>
              </a:cxnLst>
              <a:rect l="0" t="0" r="0" b="0"/>
              <a:pathLst>
                <a:path w="5" h="6310">
                  <a:moveTo>
                    <a:pt x="5" y="6310"/>
                  </a:moveTo>
                  <a:lnTo>
                    <a:pt x="5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306"/>
                  </a:lnTo>
                  <a:lnTo>
                    <a:pt x="5" y="6310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3" name="Freeform 27"/>
            <p:cNvSpPr/>
            <p:nvPr/>
          </p:nvSpPr>
          <p:spPr>
            <a:xfrm>
              <a:off x="2041" y="737"/>
              <a:ext cx="2" cy="12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6"/>
                </a:cxn>
                <a:cxn ang="0">
                  <a:pos x="1" y="118"/>
                </a:cxn>
                <a:cxn ang="0">
                  <a:pos x="2" y="120"/>
                </a:cxn>
                <a:cxn ang="0">
                  <a:pos x="2" y="1"/>
                </a:cxn>
              </a:cxnLst>
              <a:rect l="0" t="0" r="0" b="0"/>
              <a:pathLst>
                <a:path w="5" h="360">
                  <a:moveTo>
                    <a:pt x="5" y="2"/>
                  </a:moveTo>
                  <a:lnTo>
                    <a:pt x="0" y="0"/>
                  </a:lnTo>
                  <a:lnTo>
                    <a:pt x="0" y="347"/>
                  </a:lnTo>
                  <a:lnTo>
                    <a:pt x="3" y="354"/>
                  </a:lnTo>
                  <a:lnTo>
                    <a:pt x="5" y="36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E8E8E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4" name="Freeform 28"/>
            <p:cNvSpPr/>
            <p:nvPr/>
          </p:nvSpPr>
          <p:spPr>
            <a:xfrm>
              <a:off x="2034" y="735"/>
              <a:ext cx="1" cy="11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1" y="111"/>
                </a:cxn>
                <a:cxn ang="0">
                  <a:pos x="1" y="0"/>
                </a:cxn>
              </a:cxnLst>
              <a:rect l="0" t="0" r="0" b="0"/>
              <a:pathLst>
                <a:path w="5" h="331">
                  <a:moveTo>
                    <a:pt x="5" y="1"/>
                  </a:moveTo>
                  <a:lnTo>
                    <a:pt x="0" y="0"/>
                  </a:lnTo>
                  <a:lnTo>
                    <a:pt x="0" y="329"/>
                  </a:lnTo>
                  <a:lnTo>
                    <a:pt x="2" y="329"/>
                  </a:lnTo>
                  <a:lnTo>
                    <a:pt x="5" y="33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5" name="Freeform 29"/>
            <p:cNvSpPr/>
            <p:nvPr/>
          </p:nvSpPr>
          <p:spPr>
            <a:xfrm>
              <a:off x="2035" y="736"/>
              <a:ext cx="2" cy="11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2"/>
                </a:cxn>
                <a:cxn ang="0">
                  <a:pos x="2" y="1"/>
                </a:cxn>
              </a:cxnLst>
              <a:rect l="0" t="0" r="0" b="0"/>
              <a:pathLst>
                <a:path w="6" h="336">
                  <a:moveTo>
                    <a:pt x="6" y="2"/>
                  </a:moveTo>
                  <a:lnTo>
                    <a:pt x="0" y="0"/>
                  </a:lnTo>
                  <a:lnTo>
                    <a:pt x="0" y="330"/>
                  </a:lnTo>
                  <a:lnTo>
                    <a:pt x="6" y="336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6" name="Freeform 30"/>
            <p:cNvSpPr/>
            <p:nvPr/>
          </p:nvSpPr>
          <p:spPr>
            <a:xfrm>
              <a:off x="2037" y="736"/>
              <a:ext cx="2" cy="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1"/>
                </a:cxn>
                <a:cxn ang="0">
                  <a:pos x="2" y="113"/>
                </a:cxn>
                <a:cxn ang="0">
                  <a:pos x="2" y="0"/>
                </a:cxn>
              </a:cxnLst>
              <a:rect l="0" t="0" r="0" b="0"/>
              <a:pathLst>
                <a:path w="5" h="339">
                  <a:moveTo>
                    <a:pt x="5" y="1"/>
                  </a:moveTo>
                  <a:lnTo>
                    <a:pt x="0" y="0"/>
                  </a:lnTo>
                  <a:lnTo>
                    <a:pt x="0" y="334"/>
                  </a:lnTo>
                  <a:lnTo>
                    <a:pt x="5" y="3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BEB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7" name="Freeform 31"/>
            <p:cNvSpPr/>
            <p:nvPr/>
          </p:nvSpPr>
          <p:spPr>
            <a:xfrm>
              <a:off x="2039" y="737"/>
              <a:ext cx="2" cy="1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3"/>
                </a:cxn>
                <a:cxn ang="0">
                  <a:pos x="2" y="116"/>
                </a:cxn>
                <a:cxn ang="0">
                  <a:pos x="2" y="0"/>
                </a:cxn>
              </a:cxnLst>
              <a:rect l="0" t="0" r="0" b="0"/>
              <a:pathLst>
                <a:path w="6" h="348">
                  <a:moveTo>
                    <a:pt x="6" y="1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6" y="34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AEAE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8" name="Freeform 32"/>
            <p:cNvSpPr/>
            <p:nvPr/>
          </p:nvSpPr>
          <p:spPr>
            <a:xfrm>
              <a:off x="2054" y="744"/>
              <a:ext cx="2" cy="210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2"/>
                </a:cxn>
              </a:cxnLst>
              <a:rect l="0" t="0" r="0" b="0"/>
              <a:pathLst>
                <a:path w="6" h="6311">
                  <a:moveTo>
                    <a:pt x="6" y="5"/>
                  </a:moveTo>
                  <a:lnTo>
                    <a:pt x="0" y="0"/>
                  </a:lnTo>
                  <a:lnTo>
                    <a:pt x="0" y="6305"/>
                  </a:lnTo>
                  <a:lnTo>
                    <a:pt x="6" y="6311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9" name="Freeform 33"/>
            <p:cNvSpPr/>
            <p:nvPr/>
          </p:nvSpPr>
          <p:spPr>
            <a:xfrm>
              <a:off x="2052" y="743"/>
              <a:ext cx="2" cy="210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1" y="2102"/>
                </a:cxn>
                <a:cxn ang="0">
                  <a:pos x="1" y="2102"/>
                </a:cxn>
                <a:cxn ang="0">
                  <a:pos x="2" y="2103"/>
                </a:cxn>
                <a:cxn ang="0">
                  <a:pos x="2" y="2103"/>
                </a:cxn>
                <a:cxn ang="0">
                  <a:pos x="2" y="1"/>
                </a:cxn>
              </a:cxnLst>
              <a:rect l="0" t="0" r="0" b="0"/>
              <a:pathLst>
                <a:path w="6" h="6309">
                  <a:moveTo>
                    <a:pt x="6" y="4"/>
                  </a:moveTo>
                  <a:lnTo>
                    <a:pt x="0" y="0"/>
                  </a:lnTo>
                  <a:lnTo>
                    <a:pt x="0" y="6303"/>
                  </a:lnTo>
                  <a:lnTo>
                    <a:pt x="2" y="6305"/>
                  </a:lnTo>
                  <a:lnTo>
                    <a:pt x="3" y="6306"/>
                  </a:lnTo>
                  <a:lnTo>
                    <a:pt x="5" y="6308"/>
                  </a:lnTo>
                  <a:lnTo>
                    <a:pt x="6" y="630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DD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0" name="Freeform 34"/>
            <p:cNvSpPr/>
            <p:nvPr/>
          </p:nvSpPr>
          <p:spPr>
            <a:xfrm>
              <a:off x="2050" y="741"/>
              <a:ext cx="2" cy="210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1" y="2102"/>
                </a:cxn>
                <a:cxn ang="0">
                  <a:pos x="2" y="2103"/>
                </a:cxn>
                <a:cxn ang="0">
                  <a:pos x="2" y="2"/>
                </a:cxn>
              </a:cxnLst>
              <a:rect l="0" t="0" r="0" b="0"/>
              <a:pathLst>
                <a:path w="6" h="6308">
                  <a:moveTo>
                    <a:pt x="6" y="5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304"/>
                  </a:lnTo>
                  <a:lnTo>
                    <a:pt x="2" y="6306"/>
                  </a:lnTo>
                  <a:lnTo>
                    <a:pt x="6" y="6308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EDE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1" name="Freeform 35"/>
            <p:cNvSpPr/>
            <p:nvPr/>
          </p:nvSpPr>
          <p:spPr>
            <a:xfrm>
              <a:off x="2048" y="740"/>
              <a:ext cx="2" cy="210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3"/>
                </a:cxn>
                <a:cxn ang="0">
                  <a:pos x="2" y="1"/>
                </a:cxn>
              </a:cxnLst>
              <a:rect l="0" t="0" r="0" b="0"/>
              <a:pathLst>
                <a:path w="5" h="6307">
                  <a:moveTo>
                    <a:pt x="5" y="3"/>
                  </a:moveTo>
                  <a:lnTo>
                    <a:pt x="0" y="0"/>
                  </a:lnTo>
                  <a:lnTo>
                    <a:pt x="0" y="6302"/>
                  </a:lnTo>
                  <a:lnTo>
                    <a:pt x="5" y="630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0E0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2" name="Freeform 36"/>
            <p:cNvSpPr/>
            <p:nvPr/>
          </p:nvSpPr>
          <p:spPr>
            <a:xfrm>
              <a:off x="2047" y="739"/>
              <a:ext cx="1" cy="210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1" y="2102"/>
                </a:cxn>
                <a:cxn ang="0">
                  <a:pos x="1" y="1"/>
                </a:cxn>
              </a:cxnLst>
              <a:rect l="0" t="0" r="0" b="0"/>
              <a:pathLst>
                <a:path w="5" h="6305">
                  <a:moveTo>
                    <a:pt x="5" y="3"/>
                  </a:moveTo>
                  <a:lnTo>
                    <a:pt x="0" y="0"/>
                  </a:lnTo>
                  <a:lnTo>
                    <a:pt x="0" y="6301"/>
                  </a:lnTo>
                  <a:lnTo>
                    <a:pt x="5" y="630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2E2E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3" name="Freeform 37"/>
            <p:cNvSpPr/>
            <p:nvPr/>
          </p:nvSpPr>
          <p:spPr>
            <a:xfrm>
              <a:off x="2045" y="738"/>
              <a:ext cx="2" cy="210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0" y="128"/>
                </a:cxn>
                <a:cxn ang="0">
                  <a:pos x="1" y="132"/>
                </a:cxn>
                <a:cxn ang="0">
                  <a:pos x="2" y="142"/>
                </a:cxn>
                <a:cxn ang="0">
                  <a:pos x="1" y="146"/>
                </a:cxn>
                <a:cxn ang="0">
                  <a:pos x="1" y="148"/>
                </a:cxn>
                <a:cxn ang="0">
                  <a:pos x="1" y="150"/>
                </a:cxn>
                <a:cxn ang="0">
                  <a:pos x="0" y="154"/>
                </a:cxn>
                <a:cxn ang="0">
                  <a:pos x="0" y="158"/>
                </a:cxn>
                <a:cxn ang="0">
                  <a:pos x="0" y="2100"/>
                </a:cxn>
                <a:cxn ang="0">
                  <a:pos x="2" y="2102"/>
                </a:cxn>
                <a:cxn ang="0">
                  <a:pos x="2" y="1"/>
                </a:cxn>
              </a:cxnLst>
              <a:rect l="0" t="0" r="0" b="0"/>
              <a:pathLst>
                <a:path w="6" h="6304">
                  <a:moveTo>
                    <a:pt x="6" y="3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" y="385"/>
                  </a:lnTo>
                  <a:lnTo>
                    <a:pt x="3" y="397"/>
                  </a:lnTo>
                  <a:lnTo>
                    <a:pt x="5" y="425"/>
                  </a:lnTo>
                  <a:lnTo>
                    <a:pt x="4" y="437"/>
                  </a:lnTo>
                  <a:lnTo>
                    <a:pt x="3" y="443"/>
                  </a:lnTo>
                  <a:lnTo>
                    <a:pt x="3" y="450"/>
                  </a:lnTo>
                  <a:lnTo>
                    <a:pt x="1" y="461"/>
                  </a:lnTo>
                  <a:lnTo>
                    <a:pt x="0" y="473"/>
                  </a:lnTo>
                  <a:lnTo>
                    <a:pt x="0" y="6299"/>
                  </a:lnTo>
                  <a:lnTo>
                    <a:pt x="6" y="630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4" name="Freeform 38"/>
            <p:cNvSpPr/>
            <p:nvPr/>
          </p:nvSpPr>
          <p:spPr>
            <a:xfrm>
              <a:off x="2043" y="738"/>
              <a:ext cx="2" cy="12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5"/>
                </a:cxn>
                <a:cxn ang="0">
                  <a:pos x="2" y="1"/>
                </a:cxn>
              </a:cxnLst>
              <a:rect l="0" t="0" r="0" b="0"/>
              <a:pathLst>
                <a:path w="6" h="377">
                  <a:moveTo>
                    <a:pt x="6" y="2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6" y="37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6E6E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5" name="Freeform 39"/>
            <p:cNvSpPr/>
            <p:nvPr/>
          </p:nvSpPr>
          <p:spPr>
            <a:xfrm>
              <a:off x="2028" y="735"/>
              <a:ext cx="2" cy="11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1"/>
                </a:cxn>
                <a:cxn ang="0">
                  <a:pos x="2" y="110"/>
                </a:cxn>
                <a:cxn ang="0">
                  <a:pos x="2" y="0"/>
                </a:cxn>
              </a:cxnLst>
              <a:rect l="0" t="0" r="0" b="0"/>
              <a:pathLst>
                <a:path w="5" h="331">
                  <a:moveTo>
                    <a:pt x="5" y="0"/>
                  </a:moveTo>
                  <a:lnTo>
                    <a:pt x="0" y="1"/>
                  </a:lnTo>
                  <a:lnTo>
                    <a:pt x="0" y="331"/>
                  </a:lnTo>
                  <a:lnTo>
                    <a:pt x="5" y="32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5F5F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6" name="Freeform 40"/>
            <p:cNvSpPr/>
            <p:nvPr/>
          </p:nvSpPr>
          <p:spPr>
            <a:xfrm>
              <a:off x="2030" y="735"/>
              <a:ext cx="2" cy="11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0"/>
                </a:cxn>
                <a:cxn ang="0">
                  <a:pos x="2" y="0"/>
                </a:cxn>
              </a:cxnLst>
              <a:rect l="0" t="0" r="0" b="0"/>
              <a:pathLst>
                <a:path w="6" h="329">
                  <a:moveTo>
                    <a:pt x="6" y="0"/>
                  </a:moveTo>
                  <a:lnTo>
                    <a:pt x="0" y="0"/>
                  </a:lnTo>
                  <a:lnTo>
                    <a:pt x="0" y="329"/>
                  </a:lnTo>
                  <a:lnTo>
                    <a:pt x="6" y="32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3F3F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7" name="Freeform 41"/>
            <p:cNvSpPr/>
            <p:nvPr/>
          </p:nvSpPr>
          <p:spPr>
            <a:xfrm>
              <a:off x="2026" y="736"/>
              <a:ext cx="2" cy="1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2"/>
                </a:cxn>
                <a:cxn ang="0">
                  <a:pos x="2" y="110"/>
                </a:cxn>
                <a:cxn ang="0">
                  <a:pos x="2" y="0"/>
                </a:cxn>
              </a:cxnLst>
              <a:rect l="0" t="0" r="0" b="0"/>
              <a:pathLst>
                <a:path w="6" h="336">
                  <a:moveTo>
                    <a:pt x="6" y="0"/>
                  </a:moveTo>
                  <a:lnTo>
                    <a:pt x="0" y="2"/>
                  </a:lnTo>
                  <a:lnTo>
                    <a:pt x="0" y="336"/>
                  </a:lnTo>
                  <a:lnTo>
                    <a:pt x="6" y="3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7F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8" name="Freeform 42"/>
            <p:cNvSpPr/>
            <p:nvPr/>
          </p:nvSpPr>
          <p:spPr>
            <a:xfrm>
              <a:off x="2025" y="736"/>
              <a:ext cx="1" cy="1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13"/>
                </a:cxn>
                <a:cxn ang="0">
                  <a:pos x="1" y="111"/>
                </a:cxn>
                <a:cxn ang="0">
                  <a:pos x="1" y="0"/>
                </a:cxn>
              </a:cxnLst>
              <a:rect l="0" t="0" r="0" b="0"/>
              <a:pathLst>
                <a:path w="5" h="339">
                  <a:moveTo>
                    <a:pt x="5" y="0"/>
                  </a:moveTo>
                  <a:lnTo>
                    <a:pt x="0" y="1"/>
                  </a:lnTo>
                  <a:lnTo>
                    <a:pt x="0" y="339"/>
                  </a:lnTo>
                  <a:lnTo>
                    <a:pt x="5" y="33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9" name="Freeform 43"/>
            <p:cNvSpPr/>
            <p:nvPr/>
          </p:nvSpPr>
          <p:spPr>
            <a:xfrm>
              <a:off x="2023" y="737"/>
              <a:ext cx="2" cy="11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5"/>
                </a:cxn>
                <a:cxn ang="0">
                  <a:pos x="2" y="112"/>
                </a:cxn>
                <a:cxn ang="0">
                  <a:pos x="2" y="0"/>
                </a:cxn>
              </a:cxnLst>
              <a:rect l="0" t="0" r="0" b="0"/>
              <a:pathLst>
                <a:path w="6" h="347">
                  <a:moveTo>
                    <a:pt x="6" y="0"/>
                  </a:moveTo>
                  <a:lnTo>
                    <a:pt x="0" y="1"/>
                  </a:lnTo>
                  <a:lnTo>
                    <a:pt x="0" y="347"/>
                  </a:lnTo>
                  <a:lnTo>
                    <a:pt x="6" y="3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AF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0" name="Freeform 44"/>
            <p:cNvSpPr/>
            <p:nvPr/>
          </p:nvSpPr>
          <p:spPr>
            <a:xfrm>
              <a:off x="2021" y="737"/>
              <a:ext cx="2" cy="1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9"/>
                </a:cxn>
                <a:cxn ang="0">
                  <a:pos x="1" y="118"/>
                </a:cxn>
                <a:cxn ang="0">
                  <a:pos x="2" y="115"/>
                </a:cxn>
                <a:cxn ang="0">
                  <a:pos x="2" y="0"/>
                </a:cxn>
              </a:cxnLst>
              <a:rect l="0" t="0" r="0" b="0"/>
              <a:pathLst>
                <a:path w="5" h="358">
                  <a:moveTo>
                    <a:pt x="5" y="0"/>
                  </a:moveTo>
                  <a:lnTo>
                    <a:pt x="0" y="2"/>
                  </a:lnTo>
                  <a:lnTo>
                    <a:pt x="0" y="358"/>
                  </a:lnTo>
                  <a:lnTo>
                    <a:pt x="2" y="354"/>
                  </a:lnTo>
                  <a:lnTo>
                    <a:pt x="5" y="3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CFCF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1" name="Freeform 45"/>
            <p:cNvSpPr/>
            <p:nvPr/>
          </p:nvSpPr>
          <p:spPr>
            <a:xfrm>
              <a:off x="2032" y="735"/>
              <a:ext cx="2" cy="11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0"/>
                </a:cxn>
                <a:cxn ang="0">
                  <a:pos x="2" y="0"/>
                </a:cxn>
              </a:cxnLst>
              <a:rect l="0" t="0" r="0" b="0"/>
              <a:pathLst>
                <a:path w="5" h="329">
                  <a:moveTo>
                    <a:pt x="5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5" y="32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1F1F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2" name="Freeform 46"/>
            <p:cNvSpPr/>
            <p:nvPr/>
          </p:nvSpPr>
          <p:spPr>
            <a:xfrm>
              <a:off x="1973" y="828"/>
              <a:ext cx="2" cy="33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0" y="33"/>
                </a:cxn>
                <a:cxn ang="0">
                  <a:pos x="0" y="336"/>
                </a:cxn>
                <a:cxn ang="0">
                  <a:pos x="2" y="336"/>
                </a:cxn>
                <a:cxn ang="0">
                  <a:pos x="2" y="286"/>
                </a:cxn>
                <a:cxn ang="0">
                  <a:pos x="1" y="286"/>
                </a:cxn>
                <a:cxn ang="0">
                  <a:pos x="2" y="286"/>
                </a:cxn>
                <a:cxn ang="0">
                  <a:pos x="2" y="265"/>
                </a:cxn>
                <a:cxn ang="0">
                  <a:pos x="1" y="265"/>
                </a:cxn>
                <a:cxn ang="0">
                  <a:pos x="2" y="265"/>
                </a:cxn>
                <a:cxn ang="0">
                  <a:pos x="2" y="243"/>
                </a:cxn>
                <a:cxn ang="0">
                  <a:pos x="1" y="243"/>
                </a:cxn>
                <a:cxn ang="0">
                  <a:pos x="2" y="243"/>
                </a:cxn>
                <a:cxn ang="0">
                  <a:pos x="2" y="220"/>
                </a:cxn>
                <a:cxn ang="0">
                  <a:pos x="1" y="220"/>
                </a:cxn>
                <a:cxn ang="0">
                  <a:pos x="2" y="220"/>
                </a:cxn>
                <a:cxn ang="0">
                  <a:pos x="2" y="196"/>
                </a:cxn>
                <a:cxn ang="0">
                  <a:pos x="2" y="173"/>
                </a:cxn>
                <a:cxn ang="0">
                  <a:pos x="1" y="173"/>
                </a:cxn>
                <a:cxn ang="0">
                  <a:pos x="2" y="173"/>
                </a:cxn>
                <a:cxn ang="0">
                  <a:pos x="2" y="152"/>
                </a:cxn>
                <a:cxn ang="0">
                  <a:pos x="1" y="152"/>
                </a:cxn>
                <a:cxn ang="0">
                  <a:pos x="2" y="152"/>
                </a:cxn>
                <a:cxn ang="0">
                  <a:pos x="2" y="130"/>
                </a:cxn>
                <a:cxn ang="0">
                  <a:pos x="1" y="130"/>
                </a:cxn>
                <a:cxn ang="0">
                  <a:pos x="2" y="130"/>
                </a:cxn>
                <a:cxn ang="0">
                  <a:pos x="2" y="103"/>
                </a:cxn>
                <a:cxn ang="0">
                  <a:pos x="1" y="103"/>
                </a:cxn>
                <a:cxn ang="0">
                  <a:pos x="2" y="103"/>
                </a:cxn>
                <a:cxn ang="0">
                  <a:pos x="2" y="0"/>
                </a:cxn>
              </a:cxnLst>
              <a:rect l="0" t="0" r="0" b="0"/>
              <a:pathLst>
                <a:path w="6" h="1009">
                  <a:moveTo>
                    <a:pt x="6" y="0"/>
                  </a:moveTo>
                  <a:lnTo>
                    <a:pt x="1" y="47"/>
                  </a:lnTo>
                  <a:lnTo>
                    <a:pt x="0" y="98"/>
                  </a:lnTo>
                  <a:lnTo>
                    <a:pt x="0" y="1009"/>
                  </a:lnTo>
                  <a:lnTo>
                    <a:pt x="6" y="1009"/>
                  </a:lnTo>
                  <a:lnTo>
                    <a:pt x="6" y="858"/>
                  </a:lnTo>
                  <a:lnTo>
                    <a:pt x="4" y="858"/>
                  </a:lnTo>
                  <a:lnTo>
                    <a:pt x="6" y="858"/>
                  </a:lnTo>
                  <a:lnTo>
                    <a:pt x="6" y="795"/>
                  </a:lnTo>
                  <a:lnTo>
                    <a:pt x="4" y="795"/>
                  </a:lnTo>
                  <a:lnTo>
                    <a:pt x="6" y="795"/>
                  </a:lnTo>
                  <a:lnTo>
                    <a:pt x="6" y="729"/>
                  </a:lnTo>
                  <a:lnTo>
                    <a:pt x="4" y="729"/>
                  </a:lnTo>
                  <a:lnTo>
                    <a:pt x="6" y="729"/>
                  </a:lnTo>
                  <a:lnTo>
                    <a:pt x="6" y="660"/>
                  </a:lnTo>
                  <a:lnTo>
                    <a:pt x="3" y="660"/>
                  </a:lnTo>
                  <a:lnTo>
                    <a:pt x="6" y="660"/>
                  </a:lnTo>
                  <a:lnTo>
                    <a:pt x="6" y="589"/>
                  </a:lnTo>
                  <a:lnTo>
                    <a:pt x="6" y="519"/>
                  </a:lnTo>
                  <a:lnTo>
                    <a:pt x="3" y="519"/>
                  </a:lnTo>
                  <a:lnTo>
                    <a:pt x="6" y="519"/>
                  </a:lnTo>
                  <a:lnTo>
                    <a:pt x="6" y="455"/>
                  </a:lnTo>
                  <a:lnTo>
                    <a:pt x="3" y="455"/>
                  </a:lnTo>
                  <a:lnTo>
                    <a:pt x="6" y="455"/>
                  </a:lnTo>
                  <a:lnTo>
                    <a:pt x="6" y="389"/>
                  </a:lnTo>
                  <a:lnTo>
                    <a:pt x="3" y="389"/>
                  </a:lnTo>
                  <a:lnTo>
                    <a:pt x="6" y="389"/>
                  </a:lnTo>
                  <a:lnTo>
                    <a:pt x="6" y="308"/>
                  </a:lnTo>
                  <a:lnTo>
                    <a:pt x="3" y="308"/>
                  </a:lnTo>
                  <a:lnTo>
                    <a:pt x="6" y="3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3" name="Freeform 47"/>
            <p:cNvSpPr>
              <a:spLocks noEditPoints="1"/>
            </p:cNvSpPr>
            <p:nvPr/>
          </p:nvSpPr>
          <p:spPr>
            <a:xfrm>
              <a:off x="1975" y="738"/>
              <a:ext cx="46" cy="2265"/>
            </a:xfrm>
            <a:custGeom>
              <a:avLst/>
              <a:gdLst/>
              <a:ahLst/>
              <a:cxnLst>
                <a:cxn ang="0">
                  <a:pos x="46" y="119"/>
                </a:cxn>
                <a:cxn ang="0">
                  <a:pos x="29" y="12"/>
                </a:cxn>
                <a:cxn ang="0">
                  <a:pos x="10" y="47"/>
                </a:cxn>
                <a:cxn ang="0">
                  <a:pos x="0" y="193"/>
                </a:cxn>
                <a:cxn ang="0">
                  <a:pos x="0" y="220"/>
                </a:cxn>
                <a:cxn ang="0">
                  <a:pos x="25" y="263"/>
                </a:cxn>
                <a:cxn ang="0">
                  <a:pos x="0" y="310"/>
                </a:cxn>
                <a:cxn ang="0">
                  <a:pos x="0" y="333"/>
                </a:cxn>
                <a:cxn ang="0">
                  <a:pos x="25" y="376"/>
                </a:cxn>
                <a:cxn ang="0">
                  <a:pos x="0" y="450"/>
                </a:cxn>
                <a:cxn ang="0">
                  <a:pos x="0" y="472"/>
                </a:cxn>
                <a:cxn ang="0">
                  <a:pos x="31" y="544"/>
                </a:cxn>
                <a:cxn ang="0">
                  <a:pos x="0" y="590"/>
                </a:cxn>
                <a:cxn ang="0">
                  <a:pos x="0" y="612"/>
                </a:cxn>
                <a:cxn ang="0">
                  <a:pos x="25" y="683"/>
                </a:cxn>
                <a:cxn ang="0">
                  <a:pos x="0" y="726"/>
                </a:cxn>
                <a:cxn ang="0">
                  <a:pos x="0" y="776"/>
                </a:cxn>
                <a:cxn ang="0">
                  <a:pos x="25" y="823"/>
                </a:cxn>
                <a:cxn ang="0">
                  <a:pos x="0" y="896"/>
                </a:cxn>
                <a:cxn ang="0">
                  <a:pos x="0" y="917"/>
                </a:cxn>
                <a:cxn ang="0">
                  <a:pos x="25" y="960"/>
                </a:cxn>
                <a:cxn ang="0">
                  <a:pos x="0" y="1036"/>
                </a:cxn>
                <a:cxn ang="0">
                  <a:pos x="0" y="1057"/>
                </a:cxn>
                <a:cxn ang="0">
                  <a:pos x="35" y="1128"/>
                </a:cxn>
                <a:cxn ang="0">
                  <a:pos x="0" y="1172"/>
                </a:cxn>
                <a:cxn ang="0">
                  <a:pos x="0" y="1194"/>
                </a:cxn>
                <a:cxn ang="0">
                  <a:pos x="25" y="1270"/>
                </a:cxn>
                <a:cxn ang="0">
                  <a:pos x="0" y="1312"/>
                </a:cxn>
                <a:cxn ang="0">
                  <a:pos x="0" y="1364"/>
                </a:cxn>
                <a:cxn ang="0">
                  <a:pos x="25" y="1406"/>
                </a:cxn>
                <a:cxn ang="0">
                  <a:pos x="0" y="1478"/>
                </a:cxn>
                <a:cxn ang="0">
                  <a:pos x="0" y="1503"/>
                </a:cxn>
                <a:cxn ang="0">
                  <a:pos x="25" y="1546"/>
                </a:cxn>
                <a:cxn ang="0">
                  <a:pos x="0" y="1712"/>
                </a:cxn>
                <a:cxn ang="0">
                  <a:pos x="0" y="1830"/>
                </a:cxn>
                <a:cxn ang="0">
                  <a:pos x="10" y="2234"/>
                </a:cxn>
                <a:cxn ang="0">
                  <a:pos x="13" y="2237"/>
                </a:cxn>
                <a:cxn ang="0">
                  <a:pos x="17" y="2227"/>
                </a:cxn>
                <a:cxn ang="0">
                  <a:pos x="19" y="2233"/>
                </a:cxn>
                <a:cxn ang="0">
                  <a:pos x="20" y="2240"/>
                </a:cxn>
                <a:cxn ang="0">
                  <a:pos x="27" y="2249"/>
                </a:cxn>
                <a:cxn ang="0">
                  <a:pos x="25" y="2262"/>
                </a:cxn>
                <a:cxn ang="0">
                  <a:pos x="27" y="2265"/>
                </a:cxn>
                <a:cxn ang="0">
                  <a:pos x="41" y="2247"/>
                </a:cxn>
                <a:cxn ang="0">
                  <a:pos x="42" y="2238"/>
                </a:cxn>
                <a:cxn ang="0">
                  <a:pos x="42" y="149"/>
                </a:cxn>
                <a:cxn ang="0">
                  <a:pos x="0" y="517"/>
                </a:cxn>
                <a:cxn ang="0">
                  <a:pos x="26" y="635"/>
                </a:cxn>
                <a:cxn ang="0">
                  <a:pos x="26" y="868"/>
                </a:cxn>
                <a:cxn ang="0">
                  <a:pos x="26" y="1102"/>
                </a:cxn>
                <a:cxn ang="0">
                  <a:pos x="26" y="1217"/>
                </a:cxn>
                <a:cxn ang="0">
                  <a:pos x="26" y="1451"/>
                </a:cxn>
                <a:cxn ang="0">
                  <a:pos x="1" y="1661"/>
                </a:cxn>
                <a:cxn ang="0">
                  <a:pos x="1" y="1618"/>
                </a:cxn>
                <a:cxn ang="0">
                  <a:pos x="28" y="1685"/>
                </a:cxn>
                <a:cxn ang="0">
                  <a:pos x="2" y="1804"/>
                </a:cxn>
                <a:cxn ang="0">
                  <a:pos x="1" y="1780"/>
                </a:cxn>
              </a:cxnLst>
              <a:rect l="0" t="0" r="0" b="0"/>
              <a:pathLst>
                <a:path w="138" h="6795">
                  <a:moveTo>
                    <a:pt x="126" y="427"/>
                  </a:moveTo>
                  <a:lnTo>
                    <a:pt x="126" y="405"/>
                  </a:lnTo>
                  <a:lnTo>
                    <a:pt x="128" y="387"/>
                  </a:lnTo>
                  <a:lnTo>
                    <a:pt x="131" y="370"/>
                  </a:lnTo>
                  <a:lnTo>
                    <a:pt x="138" y="356"/>
                  </a:lnTo>
                  <a:lnTo>
                    <a:pt x="138" y="0"/>
                  </a:lnTo>
                  <a:lnTo>
                    <a:pt x="123" y="5"/>
                  </a:lnTo>
                  <a:lnTo>
                    <a:pt x="111" y="13"/>
                  </a:lnTo>
                  <a:lnTo>
                    <a:pt x="99" y="22"/>
                  </a:lnTo>
                  <a:lnTo>
                    <a:pt x="88" y="35"/>
                  </a:lnTo>
                  <a:lnTo>
                    <a:pt x="76" y="48"/>
                  </a:lnTo>
                  <a:lnTo>
                    <a:pt x="66" y="66"/>
                  </a:lnTo>
                  <a:lnTo>
                    <a:pt x="56" y="83"/>
                  </a:lnTo>
                  <a:lnTo>
                    <a:pt x="47" y="104"/>
                  </a:lnTo>
                  <a:lnTo>
                    <a:pt x="29" y="141"/>
                  </a:lnTo>
                  <a:lnTo>
                    <a:pt x="16" y="182"/>
                  </a:lnTo>
                  <a:lnTo>
                    <a:pt x="10" y="202"/>
                  </a:lnTo>
                  <a:lnTo>
                    <a:pt x="6" y="224"/>
                  </a:lnTo>
                  <a:lnTo>
                    <a:pt x="0" y="270"/>
                  </a:lnTo>
                  <a:lnTo>
                    <a:pt x="0" y="578"/>
                  </a:lnTo>
                  <a:lnTo>
                    <a:pt x="104" y="578"/>
                  </a:lnTo>
                  <a:lnTo>
                    <a:pt x="0" y="578"/>
                  </a:lnTo>
                  <a:lnTo>
                    <a:pt x="0" y="659"/>
                  </a:lnTo>
                  <a:lnTo>
                    <a:pt x="74" y="659"/>
                  </a:lnTo>
                  <a:lnTo>
                    <a:pt x="0" y="659"/>
                  </a:lnTo>
                  <a:lnTo>
                    <a:pt x="0" y="725"/>
                  </a:lnTo>
                  <a:lnTo>
                    <a:pt x="74" y="725"/>
                  </a:lnTo>
                  <a:lnTo>
                    <a:pt x="0" y="725"/>
                  </a:lnTo>
                  <a:lnTo>
                    <a:pt x="0" y="789"/>
                  </a:lnTo>
                  <a:lnTo>
                    <a:pt x="74" y="789"/>
                  </a:lnTo>
                  <a:lnTo>
                    <a:pt x="0" y="789"/>
                  </a:lnTo>
                  <a:lnTo>
                    <a:pt x="0" y="859"/>
                  </a:lnTo>
                  <a:lnTo>
                    <a:pt x="77" y="859"/>
                  </a:lnTo>
                  <a:lnTo>
                    <a:pt x="0" y="859"/>
                  </a:lnTo>
                  <a:lnTo>
                    <a:pt x="0" y="930"/>
                  </a:lnTo>
                  <a:lnTo>
                    <a:pt x="96" y="930"/>
                  </a:lnTo>
                  <a:lnTo>
                    <a:pt x="0" y="930"/>
                  </a:lnTo>
                  <a:lnTo>
                    <a:pt x="0" y="999"/>
                  </a:lnTo>
                  <a:lnTo>
                    <a:pt x="76" y="999"/>
                  </a:lnTo>
                  <a:lnTo>
                    <a:pt x="0" y="999"/>
                  </a:lnTo>
                  <a:lnTo>
                    <a:pt x="0" y="1065"/>
                  </a:lnTo>
                  <a:lnTo>
                    <a:pt x="76" y="1065"/>
                  </a:lnTo>
                  <a:lnTo>
                    <a:pt x="0" y="1065"/>
                  </a:lnTo>
                  <a:lnTo>
                    <a:pt x="0" y="1128"/>
                  </a:lnTo>
                  <a:lnTo>
                    <a:pt x="76" y="1128"/>
                  </a:lnTo>
                  <a:lnTo>
                    <a:pt x="0" y="1128"/>
                  </a:lnTo>
                  <a:lnTo>
                    <a:pt x="0" y="1279"/>
                  </a:lnTo>
                  <a:lnTo>
                    <a:pt x="101" y="1279"/>
                  </a:lnTo>
                  <a:lnTo>
                    <a:pt x="0" y="1279"/>
                  </a:lnTo>
                  <a:lnTo>
                    <a:pt x="0" y="1350"/>
                  </a:lnTo>
                  <a:lnTo>
                    <a:pt x="76" y="1350"/>
                  </a:lnTo>
                  <a:lnTo>
                    <a:pt x="0" y="1350"/>
                  </a:lnTo>
                  <a:lnTo>
                    <a:pt x="0" y="1415"/>
                  </a:lnTo>
                  <a:lnTo>
                    <a:pt x="76" y="1415"/>
                  </a:lnTo>
                  <a:lnTo>
                    <a:pt x="0" y="1415"/>
                  </a:lnTo>
                  <a:lnTo>
                    <a:pt x="0" y="1479"/>
                  </a:lnTo>
                  <a:lnTo>
                    <a:pt x="76" y="1479"/>
                  </a:lnTo>
                  <a:lnTo>
                    <a:pt x="0" y="1479"/>
                  </a:lnTo>
                  <a:lnTo>
                    <a:pt x="0" y="1631"/>
                  </a:lnTo>
                  <a:lnTo>
                    <a:pt x="94" y="1631"/>
                  </a:lnTo>
                  <a:lnTo>
                    <a:pt x="0" y="1631"/>
                  </a:lnTo>
                  <a:lnTo>
                    <a:pt x="0" y="1707"/>
                  </a:lnTo>
                  <a:lnTo>
                    <a:pt x="76" y="1707"/>
                  </a:lnTo>
                  <a:lnTo>
                    <a:pt x="0" y="1707"/>
                  </a:lnTo>
                  <a:lnTo>
                    <a:pt x="0" y="1771"/>
                  </a:lnTo>
                  <a:lnTo>
                    <a:pt x="76" y="1771"/>
                  </a:lnTo>
                  <a:lnTo>
                    <a:pt x="0" y="1771"/>
                  </a:lnTo>
                  <a:lnTo>
                    <a:pt x="0" y="1835"/>
                  </a:lnTo>
                  <a:lnTo>
                    <a:pt x="76" y="1835"/>
                  </a:lnTo>
                  <a:lnTo>
                    <a:pt x="0" y="1835"/>
                  </a:lnTo>
                  <a:lnTo>
                    <a:pt x="0" y="1982"/>
                  </a:lnTo>
                  <a:lnTo>
                    <a:pt x="106" y="1982"/>
                  </a:lnTo>
                  <a:lnTo>
                    <a:pt x="0" y="1982"/>
                  </a:lnTo>
                  <a:lnTo>
                    <a:pt x="0" y="2049"/>
                  </a:lnTo>
                  <a:lnTo>
                    <a:pt x="76" y="2049"/>
                  </a:lnTo>
                  <a:lnTo>
                    <a:pt x="0" y="2049"/>
                  </a:lnTo>
                  <a:lnTo>
                    <a:pt x="0" y="2113"/>
                  </a:lnTo>
                  <a:lnTo>
                    <a:pt x="76" y="2113"/>
                  </a:lnTo>
                  <a:lnTo>
                    <a:pt x="0" y="2113"/>
                  </a:lnTo>
                  <a:lnTo>
                    <a:pt x="0" y="2178"/>
                  </a:lnTo>
                  <a:lnTo>
                    <a:pt x="76" y="2178"/>
                  </a:lnTo>
                  <a:lnTo>
                    <a:pt x="0" y="2178"/>
                  </a:lnTo>
                  <a:lnTo>
                    <a:pt x="0" y="2329"/>
                  </a:lnTo>
                  <a:lnTo>
                    <a:pt x="94" y="2329"/>
                  </a:lnTo>
                  <a:lnTo>
                    <a:pt x="0" y="2329"/>
                  </a:lnTo>
                  <a:lnTo>
                    <a:pt x="0" y="2406"/>
                  </a:lnTo>
                  <a:lnTo>
                    <a:pt x="76" y="2406"/>
                  </a:lnTo>
                  <a:lnTo>
                    <a:pt x="0" y="2406"/>
                  </a:lnTo>
                  <a:lnTo>
                    <a:pt x="0" y="2470"/>
                  </a:lnTo>
                  <a:lnTo>
                    <a:pt x="76" y="2470"/>
                  </a:lnTo>
                  <a:lnTo>
                    <a:pt x="0" y="2470"/>
                  </a:lnTo>
                  <a:lnTo>
                    <a:pt x="0" y="2535"/>
                  </a:lnTo>
                  <a:lnTo>
                    <a:pt x="76" y="2535"/>
                  </a:lnTo>
                  <a:lnTo>
                    <a:pt x="0" y="2535"/>
                  </a:lnTo>
                  <a:lnTo>
                    <a:pt x="0" y="2688"/>
                  </a:lnTo>
                  <a:lnTo>
                    <a:pt x="106" y="2688"/>
                  </a:lnTo>
                  <a:lnTo>
                    <a:pt x="0" y="2688"/>
                  </a:lnTo>
                  <a:lnTo>
                    <a:pt x="0" y="2751"/>
                  </a:lnTo>
                  <a:lnTo>
                    <a:pt x="76" y="2751"/>
                  </a:lnTo>
                  <a:lnTo>
                    <a:pt x="0" y="2751"/>
                  </a:lnTo>
                  <a:lnTo>
                    <a:pt x="0" y="2815"/>
                  </a:lnTo>
                  <a:lnTo>
                    <a:pt x="76" y="2815"/>
                  </a:lnTo>
                  <a:lnTo>
                    <a:pt x="0" y="2815"/>
                  </a:lnTo>
                  <a:lnTo>
                    <a:pt x="0" y="2880"/>
                  </a:lnTo>
                  <a:lnTo>
                    <a:pt x="76" y="2880"/>
                  </a:lnTo>
                  <a:lnTo>
                    <a:pt x="0" y="2880"/>
                  </a:lnTo>
                  <a:lnTo>
                    <a:pt x="0" y="3031"/>
                  </a:lnTo>
                  <a:lnTo>
                    <a:pt x="94" y="3031"/>
                  </a:lnTo>
                  <a:lnTo>
                    <a:pt x="0" y="3031"/>
                  </a:lnTo>
                  <a:lnTo>
                    <a:pt x="0" y="3108"/>
                  </a:lnTo>
                  <a:lnTo>
                    <a:pt x="76" y="3108"/>
                  </a:lnTo>
                  <a:lnTo>
                    <a:pt x="0" y="3108"/>
                  </a:lnTo>
                  <a:lnTo>
                    <a:pt x="0" y="3172"/>
                  </a:lnTo>
                  <a:lnTo>
                    <a:pt x="76" y="3172"/>
                  </a:lnTo>
                  <a:lnTo>
                    <a:pt x="0" y="3172"/>
                  </a:lnTo>
                  <a:lnTo>
                    <a:pt x="0" y="3236"/>
                  </a:lnTo>
                  <a:lnTo>
                    <a:pt x="76" y="3236"/>
                  </a:lnTo>
                  <a:lnTo>
                    <a:pt x="0" y="3236"/>
                  </a:lnTo>
                  <a:lnTo>
                    <a:pt x="0" y="3385"/>
                  </a:lnTo>
                  <a:lnTo>
                    <a:pt x="106" y="3385"/>
                  </a:lnTo>
                  <a:lnTo>
                    <a:pt x="0" y="3385"/>
                  </a:lnTo>
                  <a:lnTo>
                    <a:pt x="0" y="3453"/>
                  </a:lnTo>
                  <a:lnTo>
                    <a:pt x="76" y="3453"/>
                  </a:lnTo>
                  <a:lnTo>
                    <a:pt x="0" y="3453"/>
                  </a:lnTo>
                  <a:lnTo>
                    <a:pt x="0" y="3516"/>
                  </a:lnTo>
                  <a:lnTo>
                    <a:pt x="76" y="3516"/>
                  </a:lnTo>
                  <a:lnTo>
                    <a:pt x="0" y="3516"/>
                  </a:lnTo>
                  <a:lnTo>
                    <a:pt x="0" y="3581"/>
                  </a:lnTo>
                  <a:lnTo>
                    <a:pt x="76" y="3581"/>
                  </a:lnTo>
                  <a:lnTo>
                    <a:pt x="0" y="3581"/>
                  </a:lnTo>
                  <a:lnTo>
                    <a:pt x="0" y="3734"/>
                  </a:lnTo>
                  <a:lnTo>
                    <a:pt x="94" y="3734"/>
                  </a:lnTo>
                  <a:lnTo>
                    <a:pt x="0" y="3734"/>
                  </a:lnTo>
                  <a:lnTo>
                    <a:pt x="0" y="3810"/>
                  </a:lnTo>
                  <a:lnTo>
                    <a:pt x="76" y="3810"/>
                  </a:lnTo>
                  <a:lnTo>
                    <a:pt x="0" y="3810"/>
                  </a:lnTo>
                  <a:lnTo>
                    <a:pt x="0" y="3873"/>
                  </a:lnTo>
                  <a:lnTo>
                    <a:pt x="76" y="3873"/>
                  </a:lnTo>
                  <a:lnTo>
                    <a:pt x="0" y="3873"/>
                  </a:lnTo>
                  <a:lnTo>
                    <a:pt x="0" y="3937"/>
                  </a:lnTo>
                  <a:lnTo>
                    <a:pt x="76" y="3937"/>
                  </a:lnTo>
                  <a:lnTo>
                    <a:pt x="0" y="3937"/>
                  </a:lnTo>
                  <a:lnTo>
                    <a:pt x="0" y="4092"/>
                  </a:lnTo>
                  <a:lnTo>
                    <a:pt x="106" y="4092"/>
                  </a:lnTo>
                  <a:lnTo>
                    <a:pt x="0" y="4092"/>
                  </a:lnTo>
                  <a:lnTo>
                    <a:pt x="0" y="4153"/>
                  </a:lnTo>
                  <a:lnTo>
                    <a:pt x="76" y="4153"/>
                  </a:lnTo>
                  <a:lnTo>
                    <a:pt x="0" y="4153"/>
                  </a:lnTo>
                  <a:lnTo>
                    <a:pt x="0" y="4219"/>
                  </a:lnTo>
                  <a:lnTo>
                    <a:pt x="76" y="4219"/>
                  </a:lnTo>
                  <a:lnTo>
                    <a:pt x="0" y="4219"/>
                  </a:lnTo>
                  <a:lnTo>
                    <a:pt x="0" y="4283"/>
                  </a:lnTo>
                  <a:lnTo>
                    <a:pt x="76" y="4283"/>
                  </a:lnTo>
                  <a:lnTo>
                    <a:pt x="0" y="4283"/>
                  </a:lnTo>
                  <a:lnTo>
                    <a:pt x="0" y="4435"/>
                  </a:lnTo>
                  <a:lnTo>
                    <a:pt x="94" y="4435"/>
                  </a:lnTo>
                  <a:lnTo>
                    <a:pt x="0" y="4435"/>
                  </a:lnTo>
                  <a:lnTo>
                    <a:pt x="0" y="4510"/>
                  </a:lnTo>
                  <a:lnTo>
                    <a:pt x="76" y="4510"/>
                  </a:lnTo>
                  <a:lnTo>
                    <a:pt x="0" y="4510"/>
                  </a:lnTo>
                  <a:lnTo>
                    <a:pt x="0" y="4575"/>
                  </a:lnTo>
                  <a:lnTo>
                    <a:pt x="76" y="4575"/>
                  </a:lnTo>
                  <a:lnTo>
                    <a:pt x="0" y="4575"/>
                  </a:lnTo>
                  <a:lnTo>
                    <a:pt x="0" y="4639"/>
                  </a:lnTo>
                  <a:lnTo>
                    <a:pt x="76" y="4639"/>
                  </a:lnTo>
                  <a:lnTo>
                    <a:pt x="0" y="4639"/>
                  </a:lnTo>
                  <a:lnTo>
                    <a:pt x="0" y="4788"/>
                  </a:lnTo>
                  <a:lnTo>
                    <a:pt x="103" y="4788"/>
                  </a:lnTo>
                  <a:lnTo>
                    <a:pt x="0" y="4788"/>
                  </a:lnTo>
                  <a:lnTo>
                    <a:pt x="0" y="5137"/>
                  </a:lnTo>
                  <a:lnTo>
                    <a:pt x="99" y="5137"/>
                  </a:lnTo>
                  <a:lnTo>
                    <a:pt x="0" y="5137"/>
                  </a:lnTo>
                  <a:lnTo>
                    <a:pt x="0" y="5490"/>
                  </a:lnTo>
                  <a:lnTo>
                    <a:pt x="106" y="5490"/>
                  </a:lnTo>
                  <a:lnTo>
                    <a:pt x="0" y="5490"/>
                  </a:lnTo>
                  <a:lnTo>
                    <a:pt x="0" y="6570"/>
                  </a:lnTo>
                  <a:lnTo>
                    <a:pt x="5" y="6609"/>
                  </a:lnTo>
                  <a:lnTo>
                    <a:pt x="14" y="6649"/>
                  </a:lnTo>
                  <a:lnTo>
                    <a:pt x="25" y="6686"/>
                  </a:lnTo>
                  <a:lnTo>
                    <a:pt x="31" y="6703"/>
                  </a:lnTo>
                  <a:lnTo>
                    <a:pt x="40" y="6721"/>
                  </a:lnTo>
                  <a:lnTo>
                    <a:pt x="40" y="6719"/>
                  </a:lnTo>
                  <a:lnTo>
                    <a:pt x="40" y="6717"/>
                  </a:lnTo>
                  <a:lnTo>
                    <a:pt x="40" y="6715"/>
                  </a:lnTo>
                  <a:lnTo>
                    <a:pt x="38" y="6712"/>
                  </a:lnTo>
                  <a:lnTo>
                    <a:pt x="34" y="6695"/>
                  </a:lnTo>
                  <a:lnTo>
                    <a:pt x="34" y="6667"/>
                  </a:lnTo>
                  <a:lnTo>
                    <a:pt x="48" y="6669"/>
                  </a:lnTo>
                  <a:lnTo>
                    <a:pt x="50" y="6674"/>
                  </a:lnTo>
                  <a:lnTo>
                    <a:pt x="51" y="6682"/>
                  </a:lnTo>
                  <a:lnTo>
                    <a:pt x="53" y="6687"/>
                  </a:lnTo>
                  <a:lnTo>
                    <a:pt x="53" y="6691"/>
                  </a:lnTo>
                  <a:lnTo>
                    <a:pt x="53" y="6694"/>
                  </a:lnTo>
                  <a:lnTo>
                    <a:pt x="54" y="6695"/>
                  </a:lnTo>
                  <a:lnTo>
                    <a:pt x="56" y="6699"/>
                  </a:lnTo>
                  <a:lnTo>
                    <a:pt x="56" y="6702"/>
                  </a:lnTo>
                  <a:lnTo>
                    <a:pt x="56" y="6706"/>
                  </a:lnTo>
                  <a:lnTo>
                    <a:pt x="58" y="6711"/>
                  </a:lnTo>
                  <a:lnTo>
                    <a:pt x="59" y="6715"/>
                  </a:lnTo>
                  <a:lnTo>
                    <a:pt x="59" y="6719"/>
                  </a:lnTo>
                  <a:lnTo>
                    <a:pt x="59" y="6733"/>
                  </a:lnTo>
                  <a:lnTo>
                    <a:pt x="67" y="6735"/>
                  </a:lnTo>
                  <a:lnTo>
                    <a:pt x="67" y="6738"/>
                  </a:lnTo>
                  <a:lnTo>
                    <a:pt x="67" y="6745"/>
                  </a:lnTo>
                  <a:lnTo>
                    <a:pt x="81" y="6746"/>
                  </a:lnTo>
                  <a:lnTo>
                    <a:pt x="81" y="6749"/>
                  </a:lnTo>
                  <a:lnTo>
                    <a:pt x="81" y="6776"/>
                  </a:lnTo>
                  <a:lnTo>
                    <a:pt x="81" y="6778"/>
                  </a:lnTo>
                  <a:lnTo>
                    <a:pt x="77" y="6782"/>
                  </a:lnTo>
                  <a:lnTo>
                    <a:pt x="76" y="6786"/>
                  </a:lnTo>
                  <a:lnTo>
                    <a:pt x="76" y="6787"/>
                  </a:lnTo>
                  <a:lnTo>
                    <a:pt x="80" y="6793"/>
                  </a:lnTo>
                  <a:lnTo>
                    <a:pt x="138" y="6688"/>
                  </a:lnTo>
                  <a:lnTo>
                    <a:pt x="80" y="6793"/>
                  </a:lnTo>
                  <a:lnTo>
                    <a:pt x="81" y="6795"/>
                  </a:lnTo>
                  <a:lnTo>
                    <a:pt x="91" y="6777"/>
                  </a:lnTo>
                  <a:lnTo>
                    <a:pt x="101" y="6763"/>
                  </a:lnTo>
                  <a:lnTo>
                    <a:pt x="112" y="6751"/>
                  </a:lnTo>
                  <a:lnTo>
                    <a:pt x="124" y="6742"/>
                  </a:lnTo>
                  <a:lnTo>
                    <a:pt x="124" y="6741"/>
                  </a:lnTo>
                  <a:lnTo>
                    <a:pt x="124" y="6728"/>
                  </a:lnTo>
                  <a:lnTo>
                    <a:pt x="126" y="6722"/>
                  </a:lnTo>
                  <a:lnTo>
                    <a:pt x="127" y="6718"/>
                  </a:lnTo>
                  <a:lnTo>
                    <a:pt x="127" y="6715"/>
                  </a:lnTo>
                  <a:lnTo>
                    <a:pt x="127" y="6713"/>
                  </a:lnTo>
                  <a:lnTo>
                    <a:pt x="138" y="6714"/>
                  </a:lnTo>
                  <a:lnTo>
                    <a:pt x="138" y="497"/>
                  </a:lnTo>
                  <a:lnTo>
                    <a:pt x="131" y="481"/>
                  </a:lnTo>
                  <a:lnTo>
                    <a:pt x="128" y="464"/>
                  </a:lnTo>
                  <a:lnTo>
                    <a:pt x="126" y="446"/>
                  </a:lnTo>
                  <a:lnTo>
                    <a:pt x="126" y="427"/>
                  </a:lnTo>
                  <a:close/>
                  <a:moveTo>
                    <a:pt x="1" y="1198"/>
                  </a:moveTo>
                  <a:lnTo>
                    <a:pt x="78" y="1198"/>
                  </a:lnTo>
                  <a:lnTo>
                    <a:pt x="1" y="1198"/>
                  </a:lnTo>
                  <a:close/>
                  <a:moveTo>
                    <a:pt x="1" y="1550"/>
                  </a:moveTo>
                  <a:lnTo>
                    <a:pt x="78" y="1550"/>
                  </a:lnTo>
                  <a:lnTo>
                    <a:pt x="1" y="1550"/>
                  </a:lnTo>
                  <a:close/>
                  <a:moveTo>
                    <a:pt x="78" y="1906"/>
                  </a:moveTo>
                  <a:lnTo>
                    <a:pt x="1" y="1906"/>
                  </a:lnTo>
                  <a:lnTo>
                    <a:pt x="78" y="1906"/>
                  </a:lnTo>
                  <a:close/>
                  <a:moveTo>
                    <a:pt x="78" y="2248"/>
                  </a:moveTo>
                  <a:lnTo>
                    <a:pt x="1" y="2248"/>
                  </a:lnTo>
                  <a:lnTo>
                    <a:pt x="78" y="2248"/>
                  </a:lnTo>
                  <a:close/>
                  <a:moveTo>
                    <a:pt x="1" y="2604"/>
                  </a:moveTo>
                  <a:lnTo>
                    <a:pt x="78" y="2604"/>
                  </a:lnTo>
                  <a:lnTo>
                    <a:pt x="1" y="2604"/>
                  </a:lnTo>
                  <a:close/>
                  <a:moveTo>
                    <a:pt x="1" y="2949"/>
                  </a:moveTo>
                  <a:lnTo>
                    <a:pt x="78" y="2949"/>
                  </a:lnTo>
                  <a:lnTo>
                    <a:pt x="1" y="2949"/>
                  </a:lnTo>
                  <a:close/>
                  <a:moveTo>
                    <a:pt x="78" y="3306"/>
                  </a:moveTo>
                  <a:lnTo>
                    <a:pt x="1" y="3306"/>
                  </a:lnTo>
                  <a:lnTo>
                    <a:pt x="78" y="3306"/>
                  </a:lnTo>
                  <a:close/>
                  <a:moveTo>
                    <a:pt x="78" y="3651"/>
                  </a:moveTo>
                  <a:lnTo>
                    <a:pt x="1" y="3651"/>
                  </a:lnTo>
                  <a:lnTo>
                    <a:pt x="78" y="3651"/>
                  </a:lnTo>
                  <a:close/>
                  <a:moveTo>
                    <a:pt x="1" y="4008"/>
                  </a:moveTo>
                  <a:lnTo>
                    <a:pt x="78" y="4008"/>
                  </a:lnTo>
                  <a:lnTo>
                    <a:pt x="1" y="4008"/>
                  </a:lnTo>
                  <a:close/>
                  <a:moveTo>
                    <a:pt x="1" y="4354"/>
                  </a:moveTo>
                  <a:lnTo>
                    <a:pt x="78" y="4354"/>
                  </a:lnTo>
                  <a:lnTo>
                    <a:pt x="1" y="4354"/>
                  </a:lnTo>
                  <a:close/>
                  <a:moveTo>
                    <a:pt x="4" y="4921"/>
                  </a:moveTo>
                  <a:lnTo>
                    <a:pt x="81" y="4921"/>
                  </a:lnTo>
                  <a:lnTo>
                    <a:pt x="4" y="4921"/>
                  </a:lnTo>
                  <a:close/>
                  <a:moveTo>
                    <a:pt x="4" y="4984"/>
                  </a:moveTo>
                  <a:lnTo>
                    <a:pt x="81" y="4984"/>
                  </a:lnTo>
                  <a:lnTo>
                    <a:pt x="4" y="4984"/>
                  </a:lnTo>
                  <a:close/>
                  <a:moveTo>
                    <a:pt x="4" y="4855"/>
                  </a:moveTo>
                  <a:lnTo>
                    <a:pt x="81" y="4855"/>
                  </a:lnTo>
                  <a:lnTo>
                    <a:pt x="4" y="4855"/>
                  </a:lnTo>
                  <a:close/>
                  <a:moveTo>
                    <a:pt x="78" y="4709"/>
                  </a:moveTo>
                  <a:lnTo>
                    <a:pt x="1" y="4709"/>
                  </a:lnTo>
                  <a:lnTo>
                    <a:pt x="78" y="4709"/>
                  </a:lnTo>
                  <a:close/>
                  <a:moveTo>
                    <a:pt x="7" y="5055"/>
                  </a:moveTo>
                  <a:lnTo>
                    <a:pt x="84" y="5055"/>
                  </a:lnTo>
                  <a:lnTo>
                    <a:pt x="7" y="5055"/>
                  </a:lnTo>
                  <a:close/>
                  <a:moveTo>
                    <a:pt x="4" y="5212"/>
                  </a:moveTo>
                  <a:lnTo>
                    <a:pt x="81" y="5212"/>
                  </a:lnTo>
                  <a:lnTo>
                    <a:pt x="4" y="5212"/>
                  </a:lnTo>
                  <a:close/>
                  <a:moveTo>
                    <a:pt x="7" y="5411"/>
                  </a:moveTo>
                  <a:lnTo>
                    <a:pt x="84" y="5411"/>
                  </a:lnTo>
                  <a:lnTo>
                    <a:pt x="7" y="5411"/>
                  </a:lnTo>
                  <a:close/>
                  <a:moveTo>
                    <a:pt x="4" y="5340"/>
                  </a:moveTo>
                  <a:lnTo>
                    <a:pt x="81" y="5340"/>
                  </a:lnTo>
                  <a:lnTo>
                    <a:pt x="4" y="5340"/>
                  </a:lnTo>
                  <a:close/>
                  <a:moveTo>
                    <a:pt x="81" y="5277"/>
                  </a:moveTo>
                  <a:lnTo>
                    <a:pt x="4" y="5277"/>
                  </a:lnTo>
                  <a:lnTo>
                    <a:pt x="81" y="527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4" name="Freeform 48"/>
            <p:cNvSpPr/>
            <p:nvPr/>
          </p:nvSpPr>
          <p:spPr>
            <a:xfrm>
              <a:off x="2039" y="904"/>
              <a:ext cx="2" cy="193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1930"/>
                </a:cxn>
                <a:cxn ang="0">
                  <a:pos x="2" y="193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0" b="0"/>
              <a:pathLst>
                <a:path w="6" h="5793">
                  <a:moveTo>
                    <a:pt x="2" y="0"/>
                  </a:moveTo>
                  <a:lnTo>
                    <a:pt x="2" y="4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5789"/>
                  </a:lnTo>
                  <a:lnTo>
                    <a:pt x="6" y="5793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AEAE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5" name="Freeform 49"/>
            <p:cNvSpPr/>
            <p:nvPr/>
          </p:nvSpPr>
          <p:spPr>
            <a:xfrm>
              <a:off x="2038" y="907"/>
              <a:ext cx="1" cy="19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30"/>
                </a:cxn>
                <a:cxn ang="0">
                  <a:pos x="0" y="1926"/>
                </a:cxn>
                <a:cxn ang="0">
                  <a:pos x="1" y="1927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0" b="0"/>
              <a:pathLst>
                <a:path w="3" h="5781">
                  <a:moveTo>
                    <a:pt x="0" y="0"/>
                  </a:moveTo>
                  <a:lnTo>
                    <a:pt x="0" y="2"/>
                  </a:lnTo>
                  <a:lnTo>
                    <a:pt x="0" y="89"/>
                  </a:lnTo>
                  <a:lnTo>
                    <a:pt x="0" y="5778"/>
                  </a:lnTo>
                  <a:lnTo>
                    <a:pt x="3" y="578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6" name="Freeform 50"/>
            <p:cNvSpPr/>
            <p:nvPr/>
          </p:nvSpPr>
          <p:spPr>
            <a:xfrm>
              <a:off x="2041" y="902"/>
              <a:ext cx="2" cy="193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2"/>
                </a:cxn>
                <a:cxn ang="0">
                  <a:pos x="0" y="1934"/>
                </a:cxn>
                <a:cxn ang="0">
                  <a:pos x="2" y="1935"/>
                </a:cxn>
                <a:cxn ang="0">
                  <a:pos x="2" y="0"/>
                </a:cxn>
                <a:cxn ang="0">
                  <a:pos x="1" y="2"/>
                </a:cxn>
              </a:cxnLst>
              <a:rect l="0" t="0" r="0" b="0"/>
              <a:pathLst>
                <a:path w="5" h="5803">
                  <a:moveTo>
                    <a:pt x="3" y="6"/>
                  </a:moveTo>
                  <a:lnTo>
                    <a:pt x="0" y="6"/>
                  </a:lnTo>
                  <a:lnTo>
                    <a:pt x="0" y="5799"/>
                  </a:lnTo>
                  <a:lnTo>
                    <a:pt x="5" y="5803"/>
                  </a:lnTo>
                  <a:lnTo>
                    <a:pt x="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E8E8E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7" name="Freeform 51"/>
            <p:cNvSpPr/>
            <p:nvPr/>
          </p:nvSpPr>
          <p:spPr>
            <a:xfrm>
              <a:off x="2021" y="903"/>
              <a:ext cx="2" cy="207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2073"/>
                </a:cxn>
                <a:cxn ang="0">
                  <a:pos x="0" y="2073"/>
                </a:cxn>
                <a:cxn ang="0">
                  <a:pos x="2" y="2071"/>
                </a:cxn>
                <a:cxn ang="0">
                  <a:pos x="2" y="1938"/>
                </a:cxn>
                <a:cxn ang="0">
                  <a:pos x="1" y="1938"/>
                </a:cxn>
                <a:cxn ang="0">
                  <a:pos x="1" y="1932"/>
                </a:cxn>
                <a:cxn ang="0">
                  <a:pos x="1" y="1903"/>
                </a:cxn>
                <a:cxn ang="0">
                  <a:pos x="1" y="47"/>
                </a:cxn>
                <a:cxn ang="0">
                  <a:pos x="1" y="1"/>
                </a:cxn>
              </a:cxnLst>
              <a:rect l="0" t="0" r="0" b="0"/>
              <a:pathLst>
                <a:path w="5" h="6217">
                  <a:moveTo>
                    <a:pt x="3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6217"/>
                  </a:lnTo>
                  <a:lnTo>
                    <a:pt x="1" y="6217"/>
                  </a:lnTo>
                  <a:lnTo>
                    <a:pt x="5" y="6212"/>
                  </a:lnTo>
                  <a:lnTo>
                    <a:pt x="5" y="5811"/>
                  </a:lnTo>
                  <a:lnTo>
                    <a:pt x="3" y="5811"/>
                  </a:lnTo>
                  <a:lnTo>
                    <a:pt x="3" y="5794"/>
                  </a:lnTo>
                  <a:lnTo>
                    <a:pt x="3" y="5706"/>
                  </a:lnTo>
                  <a:lnTo>
                    <a:pt x="3" y="14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CFCF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8" name="Freeform 52"/>
            <p:cNvSpPr/>
            <p:nvPr/>
          </p:nvSpPr>
          <p:spPr>
            <a:xfrm>
              <a:off x="2043" y="896"/>
              <a:ext cx="2" cy="194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941"/>
                </a:cxn>
                <a:cxn ang="0">
                  <a:pos x="2" y="1942"/>
                </a:cxn>
                <a:cxn ang="0">
                  <a:pos x="2" y="0"/>
                </a:cxn>
              </a:cxnLst>
              <a:rect l="0" t="0" r="0" b="0"/>
              <a:pathLst>
                <a:path w="6" h="5826">
                  <a:moveTo>
                    <a:pt x="6" y="0"/>
                  </a:moveTo>
                  <a:lnTo>
                    <a:pt x="4" y="4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19"/>
                  </a:lnTo>
                  <a:lnTo>
                    <a:pt x="0" y="5822"/>
                  </a:lnTo>
                  <a:lnTo>
                    <a:pt x="6" y="58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6E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9" name="Freeform 53"/>
            <p:cNvSpPr/>
            <p:nvPr/>
          </p:nvSpPr>
          <p:spPr>
            <a:xfrm>
              <a:off x="1973" y="1164"/>
              <a:ext cx="2" cy="11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7"/>
                </a:cxn>
                <a:cxn ang="0">
                  <a:pos x="2" y="117"/>
                </a:cxn>
                <a:cxn ang="0">
                  <a:pos x="2" y="66"/>
                </a:cxn>
                <a:cxn ang="0">
                  <a:pos x="1" y="66"/>
                </a:cxn>
                <a:cxn ang="0">
                  <a:pos x="2" y="66"/>
                </a:cxn>
                <a:cxn ang="0">
                  <a:pos x="2" y="45"/>
                </a:cxn>
                <a:cxn ang="0">
                  <a:pos x="1" y="45"/>
                </a:cxn>
                <a:cxn ang="0">
                  <a:pos x="2" y="45"/>
                </a:cxn>
                <a:cxn ang="0">
                  <a:pos x="2" y="24"/>
                </a:cxn>
                <a:cxn ang="0">
                  <a:pos x="1" y="24"/>
                </a:cxn>
                <a:cxn ang="0">
                  <a:pos x="2" y="24"/>
                </a:cxn>
                <a:cxn ang="0">
                  <a:pos x="2" y="0"/>
                </a:cxn>
              </a:cxnLst>
              <a:rect l="0" t="0" r="0" b="0"/>
              <a:pathLst>
                <a:path w="6" h="352">
                  <a:moveTo>
                    <a:pt x="6" y="0"/>
                  </a:moveTo>
                  <a:lnTo>
                    <a:pt x="0" y="0"/>
                  </a:lnTo>
                  <a:lnTo>
                    <a:pt x="0" y="352"/>
                  </a:lnTo>
                  <a:lnTo>
                    <a:pt x="6" y="352"/>
                  </a:lnTo>
                  <a:lnTo>
                    <a:pt x="6" y="200"/>
                  </a:lnTo>
                  <a:lnTo>
                    <a:pt x="4" y="200"/>
                  </a:lnTo>
                  <a:lnTo>
                    <a:pt x="6" y="200"/>
                  </a:lnTo>
                  <a:lnTo>
                    <a:pt x="6" y="136"/>
                  </a:lnTo>
                  <a:lnTo>
                    <a:pt x="4" y="136"/>
                  </a:lnTo>
                  <a:lnTo>
                    <a:pt x="6" y="136"/>
                  </a:lnTo>
                  <a:lnTo>
                    <a:pt x="6" y="71"/>
                  </a:lnTo>
                  <a:lnTo>
                    <a:pt x="4" y="71"/>
                  </a:lnTo>
                  <a:lnTo>
                    <a:pt x="6" y="7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0" name="Freeform 54"/>
            <p:cNvSpPr/>
            <p:nvPr/>
          </p:nvSpPr>
          <p:spPr>
            <a:xfrm>
              <a:off x="1973" y="1281"/>
              <a:ext cx="2" cy="23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33"/>
                </a:cxn>
                <a:cxn ang="0">
                  <a:pos x="2" y="233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1"/>
                </a:cxn>
                <a:cxn ang="0">
                  <a:pos x="1" y="161"/>
                </a:cxn>
                <a:cxn ang="0">
                  <a:pos x="2" y="161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17"/>
                </a:cxn>
                <a:cxn ang="0">
                  <a:pos x="1" y="117"/>
                </a:cxn>
                <a:cxn ang="0">
                  <a:pos x="2" y="117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5"/>
                </a:cxn>
                <a:cxn ang="0">
                  <a:pos x="1" y="25"/>
                </a:cxn>
                <a:cxn ang="0">
                  <a:pos x="2" y="25"/>
                </a:cxn>
                <a:cxn ang="0">
                  <a:pos x="2" y="0"/>
                </a:cxn>
              </a:cxnLst>
              <a:rect l="0" t="0" r="0" b="0"/>
              <a:pathLst>
                <a:path w="6" h="698">
                  <a:moveTo>
                    <a:pt x="6" y="0"/>
                  </a:moveTo>
                  <a:lnTo>
                    <a:pt x="0" y="0"/>
                  </a:lnTo>
                  <a:lnTo>
                    <a:pt x="0" y="698"/>
                  </a:lnTo>
                  <a:lnTo>
                    <a:pt x="6" y="698"/>
                  </a:lnTo>
                  <a:lnTo>
                    <a:pt x="6" y="547"/>
                  </a:lnTo>
                  <a:lnTo>
                    <a:pt x="4" y="547"/>
                  </a:lnTo>
                  <a:lnTo>
                    <a:pt x="6" y="547"/>
                  </a:lnTo>
                  <a:lnTo>
                    <a:pt x="6" y="482"/>
                  </a:lnTo>
                  <a:lnTo>
                    <a:pt x="4" y="482"/>
                  </a:lnTo>
                  <a:lnTo>
                    <a:pt x="6" y="482"/>
                  </a:lnTo>
                  <a:lnTo>
                    <a:pt x="6" y="418"/>
                  </a:lnTo>
                  <a:lnTo>
                    <a:pt x="4" y="418"/>
                  </a:lnTo>
                  <a:lnTo>
                    <a:pt x="6" y="418"/>
                  </a:lnTo>
                  <a:lnTo>
                    <a:pt x="6" y="351"/>
                  </a:lnTo>
                  <a:lnTo>
                    <a:pt x="4" y="351"/>
                  </a:lnTo>
                  <a:lnTo>
                    <a:pt x="6" y="351"/>
                  </a:lnTo>
                  <a:lnTo>
                    <a:pt x="6" y="204"/>
                  </a:lnTo>
                  <a:lnTo>
                    <a:pt x="4" y="204"/>
                  </a:lnTo>
                  <a:lnTo>
                    <a:pt x="6" y="204"/>
                  </a:lnTo>
                  <a:lnTo>
                    <a:pt x="6" y="140"/>
                  </a:lnTo>
                  <a:lnTo>
                    <a:pt x="4" y="140"/>
                  </a:lnTo>
                  <a:lnTo>
                    <a:pt x="6" y="140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1" name="Freeform 55"/>
            <p:cNvSpPr/>
            <p:nvPr/>
          </p:nvSpPr>
          <p:spPr>
            <a:xfrm>
              <a:off x="1973" y="1514"/>
              <a:ext cx="2" cy="234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4"/>
                </a:cxn>
                <a:cxn ang="0">
                  <a:pos x="1" y="184"/>
                </a:cxn>
                <a:cxn ang="0">
                  <a:pos x="2" y="184"/>
                </a:cxn>
                <a:cxn ang="0">
                  <a:pos x="2" y="162"/>
                </a:cxn>
                <a:cxn ang="0">
                  <a:pos x="1" y="162"/>
                </a:cxn>
                <a:cxn ang="0">
                  <a:pos x="2" y="162"/>
                </a:cxn>
                <a:cxn ang="0">
                  <a:pos x="2" y="141"/>
                </a:cxn>
                <a:cxn ang="0">
                  <a:pos x="1" y="141"/>
                </a:cxn>
                <a:cxn ang="0">
                  <a:pos x="2" y="141"/>
                </a:cxn>
                <a:cxn ang="0">
                  <a:pos x="2" y="120"/>
                </a:cxn>
                <a:cxn ang="0">
                  <a:pos x="1" y="120"/>
                </a:cxn>
                <a:cxn ang="0">
                  <a:pos x="2" y="120"/>
                </a:cxn>
                <a:cxn ang="0">
                  <a:pos x="2" y="69"/>
                </a:cxn>
                <a:cxn ang="0">
                  <a:pos x="1" y="69"/>
                </a:cxn>
                <a:cxn ang="0">
                  <a:pos x="2" y="69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6"/>
                </a:cxn>
                <a:cxn ang="0">
                  <a:pos x="1" y="26"/>
                </a:cxn>
                <a:cxn ang="0">
                  <a:pos x="2" y="26"/>
                </a:cxn>
              </a:cxnLst>
              <a:rect l="0" t="0" r="0" b="0"/>
              <a:pathLst>
                <a:path w="6" h="702">
                  <a:moveTo>
                    <a:pt x="6" y="7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702"/>
                  </a:lnTo>
                  <a:lnTo>
                    <a:pt x="6" y="702"/>
                  </a:lnTo>
                  <a:lnTo>
                    <a:pt x="6" y="551"/>
                  </a:lnTo>
                  <a:lnTo>
                    <a:pt x="4" y="551"/>
                  </a:lnTo>
                  <a:lnTo>
                    <a:pt x="6" y="551"/>
                  </a:lnTo>
                  <a:lnTo>
                    <a:pt x="6" y="486"/>
                  </a:lnTo>
                  <a:lnTo>
                    <a:pt x="4" y="486"/>
                  </a:lnTo>
                  <a:lnTo>
                    <a:pt x="6" y="486"/>
                  </a:lnTo>
                  <a:lnTo>
                    <a:pt x="6" y="422"/>
                  </a:lnTo>
                  <a:lnTo>
                    <a:pt x="4" y="422"/>
                  </a:lnTo>
                  <a:lnTo>
                    <a:pt x="6" y="422"/>
                  </a:lnTo>
                  <a:lnTo>
                    <a:pt x="6" y="359"/>
                  </a:lnTo>
                  <a:lnTo>
                    <a:pt x="4" y="359"/>
                  </a:lnTo>
                  <a:lnTo>
                    <a:pt x="6" y="359"/>
                  </a:lnTo>
                  <a:lnTo>
                    <a:pt x="6" y="206"/>
                  </a:lnTo>
                  <a:lnTo>
                    <a:pt x="4" y="206"/>
                  </a:lnTo>
                  <a:lnTo>
                    <a:pt x="6" y="206"/>
                  </a:lnTo>
                  <a:lnTo>
                    <a:pt x="6" y="141"/>
                  </a:lnTo>
                  <a:lnTo>
                    <a:pt x="4" y="141"/>
                  </a:lnTo>
                  <a:lnTo>
                    <a:pt x="6" y="141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6" y="77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2" name="Freeform 56"/>
            <p:cNvSpPr/>
            <p:nvPr/>
          </p:nvSpPr>
          <p:spPr>
            <a:xfrm>
              <a:off x="1973" y="1748"/>
              <a:ext cx="2" cy="23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1"/>
                </a:cxn>
                <a:cxn ang="0">
                  <a:pos x="1" y="161"/>
                </a:cxn>
                <a:cxn ang="0">
                  <a:pos x="2" y="161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18"/>
                </a:cxn>
                <a:cxn ang="0">
                  <a:pos x="1" y="118"/>
                </a:cxn>
                <a:cxn ang="0">
                  <a:pos x="2" y="118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6"/>
                </a:cxn>
                <a:cxn ang="0">
                  <a:pos x="1" y="26"/>
                </a:cxn>
                <a:cxn ang="0">
                  <a:pos x="2" y="26"/>
                </a:cxn>
                <a:cxn ang="0">
                  <a:pos x="2" y="0"/>
                </a:cxn>
              </a:cxnLst>
              <a:rect l="0" t="0" r="0" b="0"/>
              <a:pathLst>
                <a:path w="6" h="703">
                  <a:moveTo>
                    <a:pt x="6" y="0"/>
                  </a:moveTo>
                  <a:lnTo>
                    <a:pt x="0" y="0"/>
                  </a:lnTo>
                  <a:lnTo>
                    <a:pt x="0" y="703"/>
                  </a:lnTo>
                  <a:lnTo>
                    <a:pt x="6" y="703"/>
                  </a:lnTo>
                  <a:lnTo>
                    <a:pt x="6" y="550"/>
                  </a:lnTo>
                  <a:lnTo>
                    <a:pt x="4" y="550"/>
                  </a:lnTo>
                  <a:lnTo>
                    <a:pt x="6" y="550"/>
                  </a:lnTo>
                  <a:lnTo>
                    <a:pt x="6" y="485"/>
                  </a:lnTo>
                  <a:lnTo>
                    <a:pt x="4" y="485"/>
                  </a:lnTo>
                  <a:lnTo>
                    <a:pt x="6" y="485"/>
                  </a:lnTo>
                  <a:lnTo>
                    <a:pt x="6" y="422"/>
                  </a:lnTo>
                  <a:lnTo>
                    <a:pt x="4" y="422"/>
                  </a:lnTo>
                  <a:lnTo>
                    <a:pt x="6" y="422"/>
                  </a:lnTo>
                  <a:lnTo>
                    <a:pt x="6" y="354"/>
                  </a:lnTo>
                  <a:lnTo>
                    <a:pt x="4" y="354"/>
                  </a:lnTo>
                  <a:lnTo>
                    <a:pt x="6" y="354"/>
                  </a:lnTo>
                  <a:lnTo>
                    <a:pt x="6" y="205"/>
                  </a:lnTo>
                  <a:lnTo>
                    <a:pt x="4" y="205"/>
                  </a:lnTo>
                  <a:lnTo>
                    <a:pt x="6" y="205"/>
                  </a:lnTo>
                  <a:lnTo>
                    <a:pt x="6" y="141"/>
                  </a:lnTo>
                  <a:lnTo>
                    <a:pt x="4" y="141"/>
                  </a:lnTo>
                  <a:lnTo>
                    <a:pt x="6" y="141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6" y="7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3" name="Freeform 57"/>
            <p:cNvSpPr/>
            <p:nvPr/>
          </p:nvSpPr>
          <p:spPr>
            <a:xfrm>
              <a:off x="1973" y="1982"/>
              <a:ext cx="2" cy="234"/>
            </a:xfrm>
            <a:custGeom>
              <a:avLst/>
              <a:gdLst/>
              <a:ahLst/>
              <a:cxnLst>
                <a:cxn ang="0">
                  <a:pos x="2" y="25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2"/>
                </a:cxn>
                <a:cxn ang="0">
                  <a:pos x="1" y="162"/>
                </a:cxn>
                <a:cxn ang="0">
                  <a:pos x="2" y="162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20"/>
                </a:cxn>
                <a:cxn ang="0">
                  <a:pos x="1" y="120"/>
                </a:cxn>
                <a:cxn ang="0">
                  <a:pos x="2" y="120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6"/>
                </a:cxn>
                <a:cxn ang="0">
                  <a:pos x="1" y="46"/>
                </a:cxn>
                <a:cxn ang="0">
                  <a:pos x="2" y="46"/>
                </a:cxn>
                <a:cxn ang="0">
                  <a:pos x="2" y="25"/>
                </a:cxn>
                <a:cxn ang="0">
                  <a:pos x="1" y="25"/>
                </a:cxn>
                <a:cxn ang="0">
                  <a:pos x="2" y="25"/>
                </a:cxn>
              </a:cxnLst>
              <a:rect l="0" t="0" r="0" b="0"/>
              <a:pathLst>
                <a:path w="6" h="701">
                  <a:moveTo>
                    <a:pt x="6" y="7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701"/>
                  </a:lnTo>
                  <a:lnTo>
                    <a:pt x="6" y="701"/>
                  </a:lnTo>
                  <a:lnTo>
                    <a:pt x="6" y="549"/>
                  </a:lnTo>
                  <a:lnTo>
                    <a:pt x="4" y="549"/>
                  </a:lnTo>
                  <a:lnTo>
                    <a:pt x="6" y="549"/>
                  </a:lnTo>
                  <a:lnTo>
                    <a:pt x="6" y="485"/>
                  </a:lnTo>
                  <a:lnTo>
                    <a:pt x="4" y="485"/>
                  </a:lnTo>
                  <a:lnTo>
                    <a:pt x="6" y="485"/>
                  </a:lnTo>
                  <a:lnTo>
                    <a:pt x="6" y="419"/>
                  </a:lnTo>
                  <a:lnTo>
                    <a:pt x="4" y="419"/>
                  </a:lnTo>
                  <a:lnTo>
                    <a:pt x="6" y="419"/>
                  </a:lnTo>
                  <a:lnTo>
                    <a:pt x="6" y="358"/>
                  </a:lnTo>
                  <a:lnTo>
                    <a:pt x="4" y="358"/>
                  </a:lnTo>
                  <a:lnTo>
                    <a:pt x="6" y="358"/>
                  </a:lnTo>
                  <a:lnTo>
                    <a:pt x="6" y="203"/>
                  </a:lnTo>
                  <a:lnTo>
                    <a:pt x="4" y="203"/>
                  </a:lnTo>
                  <a:lnTo>
                    <a:pt x="6" y="203"/>
                  </a:lnTo>
                  <a:lnTo>
                    <a:pt x="6" y="139"/>
                  </a:lnTo>
                  <a:lnTo>
                    <a:pt x="4" y="139"/>
                  </a:lnTo>
                  <a:lnTo>
                    <a:pt x="6" y="139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6" y="76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4" name="Freeform 58"/>
            <p:cNvSpPr/>
            <p:nvPr/>
          </p:nvSpPr>
          <p:spPr>
            <a:xfrm>
              <a:off x="1973" y="2216"/>
              <a:ext cx="2" cy="118"/>
            </a:xfrm>
            <a:custGeom>
              <a:avLst/>
              <a:gdLst/>
              <a:ahLst/>
              <a:cxnLst>
                <a:cxn ang="0">
                  <a:pos x="1" y="25"/>
                </a:cxn>
                <a:cxn ang="0">
                  <a:pos x="2" y="25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18"/>
                </a:cxn>
                <a:cxn ang="0">
                  <a:pos x="2" y="118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5"/>
                </a:cxn>
                <a:cxn ang="0">
                  <a:pos x="1" y="25"/>
                </a:cxn>
              </a:cxnLst>
              <a:rect l="0" t="0" r="0" b="0"/>
              <a:pathLst>
                <a:path w="6" h="353">
                  <a:moveTo>
                    <a:pt x="4" y="75"/>
                  </a:moveTo>
                  <a:lnTo>
                    <a:pt x="6" y="7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53"/>
                  </a:lnTo>
                  <a:lnTo>
                    <a:pt x="6" y="353"/>
                  </a:lnTo>
                  <a:lnTo>
                    <a:pt x="6" y="204"/>
                  </a:lnTo>
                  <a:lnTo>
                    <a:pt x="4" y="204"/>
                  </a:lnTo>
                  <a:lnTo>
                    <a:pt x="6" y="204"/>
                  </a:lnTo>
                  <a:lnTo>
                    <a:pt x="6" y="140"/>
                  </a:lnTo>
                  <a:lnTo>
                    <a:pt x="4" y="140"/>
                  </a:lnTo>
                  <a:lnTo>
                    <a:pt x="6" y="140"/>
                  </a:lnTo>
                  <a:lnTo>
                    <a:pt x="6" y="75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5" name="Freeform 59"/>
            <p:cNvSpPr/>
            <p:nvPr/>
          </p:nvSpPr>
          <p:spPr>
            <a:xfrm>
              <a:off x="1973" y="2334"/>
              <a:ext cx="2" cy="59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561"/>
                </a:cxn>
                <a:cxn ang="0">
                  <a:pos x="0" y="578"/>
                </a:cxn>
                <a:cxn ang="0">
                  <a:pos x="2" y="594"/>
                </a:cxn>
                <a:cxn ang="0">
                  <a:pos x="2" y="234"/>
                </a:cxn>
                <a:cxn ang="0">
                  <a:pos x="1" y="234"/>
                </a:cxn>
                <a:cxn ang="0">
                  <a:pos x="2" y="234"/>
                </a:cxn>
                <a:cxn ang="0">
                  <a:pos x="2" y="116"/>
                </a:cxn>
                <a:cxn ang="0">
                  <a:pos x="2" y="0"/>
                </a:cxn>
              </a:cxnLst>
              <a:rect l="0" t="0" r="0" b="0"/>
              <a:pathLst>
                <a:path w="6" h="1782">
                  <a:moveTo>
                    <a:pt x="6" y="0"/>
                  </a:moveTo>
                  <a:lnTo>
                    <a:pt x="0" y="0"/>
                  </a:lnTo>
                  <a:lnTo>
                    <a:pt x="0" y="1684"/>
                  </a:lnTo>
                  <a:lnTo>
                    <a:pt x="1" y="1733"/>
                  </a:lnTo>
                  <a:lnTo>
                    <a:pt x="6" y="1782"/>
                  </a:lnTo>
                  <a:lnTo>
                    <a:pt x="6" y="702"/>
                  </a:lnTo>
                  <a:lnTo>
                    <a:pt x="4" y="702"/>
                  </a:lnTo>
                  <a:lnTo>
                    <a:pt x="6" y="702"/>
                  </a:lnTo>
                  <a:lnTo>
                    <a:pt x="6" y="3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6" name="Freeform 60"/>
            <p:cNvSpPr/>
            <p:nvPr/>
          </p:nvSpPr>
          <p:spPr>
            <a:xfrm>
              <a:off x="2030" y="2841"/>
              <a:ext cx="2" cy="6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" y="69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2" y="0"/>
                </a:cxn>
              </a:cxnLst>
              <a:rect l="0" t="0" r="0" b="0"/>
              <a:pathLst>
                <a:path w="6" h="206">
                  <a:moveTo>
                    <a:pt x="6" y="0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6" y="206"/>
                  </a:lnTo>
                  <a:lnTo>
                    <a:pt x="6" y="182"/>
                  </a:lnTo>
                  <a:lnTo>
                    <a:pt x="5" y="182"/>
                  </a:lnTo>
                  <a:lnTo>
                    <a:pt x="6" y="18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3F3F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7" name="Rectangle 61"/>
            <p:cNvSpPr/>
            <p:nvPr/>
          </p:nvSpPr>
          <p:spPr>
            <a:xfrm>
              <a:off x="2028" y="2841"/>
              <a:ext cx="2" cy="68"/>
            </a:xfrm>
            <a:prstGeom prst="rect">
              <a:avLst/>
            </a:prstGeom>
            <a:solidFill>
              <a:srgbClr val="F4F4F4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68" name="Freeform 62"/>
            <p:cNvSpPr/>
            <p:nvPr/>
          </p:nvSpPr>
          <p:spPr>
            <a:xfrm>
              <a:off x="2026" y="2841"/>
              <a:ext cx="2" cy="6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" y="68"/>
                </a:cxn>
                <a:cxn ang="0">
                  <a:pos x="2" y="0"/>
                </a:cxn>
              </a:cxnLst>
              <a:rect l="0" t="0" r="0" b="0"/>
              <a:pathLst>
                <a:path w="6" h="206">
                  <a:moveTo>
                    <a:pt x="6" y="1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6" y="20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7F7F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9" name="Rectangle 63"/>
            <p:cNvSpPr/>
            <p:nvPr/>
          </p:nvSpPr>
          <p:spPr>
            <a:xfrm>
              <a:off x="2025" y="2841"/>
              <a:ext cx="1" cy="68"/>
            </a:xfrm>
            <a:prstGeom prst="rect">
              <a:avLst/>
            </a:pr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70" name="Freeform 64"/>
            <p:cNvSpPr/>
            <p:nvPr/>
          </p:nvSpPr>
          <p:spPr>
            <a:xfrm>
              <a:off x="2023" y="2840"/>
              <a:ext cx="2" cy="13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34"/>
                </a:cxn>
                <a:cxn ang="0">
                  <a:pos x="2" y="131"/>
                </a:cxn>
                <a:cxn ang="0">
                  <a:pos x="2" y="130"/>
                </a:cxn>
                <a:cxn ang="0">
                  <a:pos x="1" y="130"/>
                </a:cxn>
                <a:cxn ang="0">
                  <a:pos x="1" y="69"/>
                </a:cxn>
                <a:cxn ang="0">
                  <a:pos x="2" y="69"/>
                </a:cxn>
                <a:cxn ang="0">
                  <a:pos x="2" y="0"/>
                </a:cxn>
              </a:cxnLst>
              <a:rect l="0" t="0" r="0" b="0"/>
              <a:pathLst>
                <a:path w="6" h="401">
                  <a:moveTo>
                    <a:pt x="6" y="1"/>
                  </a:moveTo>
                  <a:lnTo>
                    <a:pt x="0" y="0"/>
                  </a:lnTo>
                  <a:lnTo>
                    <a:pt x="0" y="401"/>
                  </a:lnTo>
                  <a:lnTo>
                    <a:pt x="6" y="392"/>
                  </a:lnTo>
                  <a:lnTo>
                    <a:pt x="6" y="388"/>
                  </a:lnTo>
                  <a:lnTo>
                    <a:pt x="3" y="388"/>
                  </a:lnTo>
                  <a:lnTo>
                    <a:pt x="3" y="205"/>
                  </a:lnTo>
                  <a:lnTo>
                    <a:pt x="6" y="20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AFAF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1" name="Freeform 65"/>
            <p:cNvSpPr/>
            <p:nvPr/>
          </p:nvSpPr>
          <p:spPr>
            <a:xfrm>
              <a:off x="2052" y="2844"/>
              <a:ext cx="2" cy="4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2" y="42"/>
                </a:cxn>
                <a:cxn ang="0">
                  <a:pos x="2" y="2"/>
                </a:cxn>
              </a:cxnLst>
              <a:rect l="0" t="0" r="0" b="0"/>
              <a:pathLst>
                <a:path w="6" h="132">
                  <a:moveTo>
                    <a:pt x="6" y="6"/>
                  </a:moveTo>
                  <a:lnTo>
                    <a:pt x="5" y="5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6" y="12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CDCD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2" name="Freeform 66"/>
            <p:cNvSpPr/>
            <p:nvPr/>
          </p:nvSpPr>
          <p:spPr>
            <a:xfrm>
              <a:off x="2050" y="2843"/>
              <a:ext cx="2" cy="46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2" y="45"/>
                </a:cxn>
                <a:cxn ang="0">
                  <a:pos x="2" y="1"/>
                </a:cxn>
              </a:cxnLst>
              <a:rect l="0" t="0" r="0" b="0"/>
              <a:pathLst>
                <a:path w="6" h="139">
                  <a:moveTo>
                    <a:pt x="6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39"/>
                  </a:lnTo>
                  <a:lnTo>
                    <a:pt x="6" y="13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EDE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3" name="Freeform 67"/>
            <p:cNvSpPr/>
            <p:nvPr/>
          </p:nvSpPr>
          <p:spPr>
            <a:xfrm>
              <a:off x="2048" y="2841"/>
              <a:ext cx="2" cy="4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49"/>
                </a:cxn>
                <a:cxn ang="0">
                  <a:pos x="2" y="48"/>
                </a:cxn>
                <a:cxn ang="0">
                  <a:pos x="2" y="2"/>
                </a:cxn>
              </a:cxnLst>
              <a:rect l="0" t="0" r="0" b="0"/>
              <a:pathLst>
                <a:path w="5" h="148">
                  <a:moveTo>
                    <a:pt x="5" y="5"/>
                  </a:moveTo>
                  <a:lnTo>
                    <a:pt x="0" y="0"/>
                  </a:lnTo>
                  <a:lnTo>
                    <a:pt x="0" y="148"/>
                  </a:lnTo>
                  <a:lnTo>
                    <a:pt x="5" y="144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E0E0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4" name="Freeform 68"/>
            <p:cNvSpPr/>
            <p:nvPr/>
          </p:nvSpPr>
          <p:spPr>
            <a:xfrm>
              <a:off x="2047" y="2840"/>
              <a:ext cx="1" cy="5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51"/>
                </a:cxn>
                <a:cxn ang="0">
                  <a:pos x="1" y="50"/>
                </a:cxn>
                <a:cxn ang="0">
                  <a:pos x="1" y="1"/>
                </a:cxn>
              </a:cxnLst>
              <a:rect l="0" t="0" r="0" b="0"/>
              <a:pathLst>
                <a:path w="5" h="155">
                  <a:moveTo>
                    <a:pt x="5" y="4"/>
                  </a:moveTo>
                  <a:lnTo>
                    <a:pt x="0" y="0"/>
                  </a:lnTo>
                  <a:lnTo>
                    <a:pt x="0" y="155"/>
                  </a:lnTo>
                  <a:lnTo>
                    <a:pt x="5" y="15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2E2E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5" name="Freeform 69"/>
            <p:cNvSpPr/>
            <p:nvPr/>
          </p:nvSpPr>
          <p:spPr>
            <a:xfrm>
              <a:off x="2045" y="2838"/>
              <a:ext cx="2" cy="5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2" y="53"/>
                </a:cxn>
                <a:cxn ang="0">
                  <a:pos x="2" y="2"/>
                </a:cxn>
              </a:cxnLst>
              <a:rect l="0" t="0" r="0" b="0"/>
              <a:pathLst>
                <a:path w="6" h="165">
                  <a:moveTo>
                    <a:pt x="6" y="5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6" y="16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6" name="Freeform 70"/>
            <p:cNvSpPr/>
            <p:nvPr/>
          </p:nvSpPr>
          <p:spPr>
            <a:xfrm>
              <a:off x="2041" y="2835"/>
              <a:ext cx="2" cy="6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" y="59"/>
                </a:cxn>
                <a:cxn ang="0">
                  <a:pos x="2" y="1"/>
                </a:cxn>
              </a:cxnLst>
              <a:rect l="0" t="0" r="0" b="0"/>
              <a:pathLst>
                <a:path w="5" h="179">
                  <a:moveTo>
                    <a:pt x="5" y="4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" y="17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8E8E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7" name="Freeform 71"/>
            <p:cNvSpPr/>
            <p:nvPr/>
          </p:nvSpPr>
          <p:spPr>
            <a:xfrm>
              <a:off x="2039" y="2834"/>
              <a:ext cx="2" cy="6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2" y="61"/>
                </a:cxn>
                <a:cxn ang="0">
                  <a:pos x="2" y="1"/>
                </a:cxn>
              </a:cxnLst>
              <a:rect l="0" t="0" r="0" b="0"/>
              <a:pathLst>
                <a:path w="6" h="188">
                  <a:moveTo>
                    <a:pt x="6" y="4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6" y="18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AEAE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8" name="Freeform 72"/>
            <p:cNvSpPr/>
            <p:nvPr/>
          </p:nvSpPr>
          <p:spPr>
            <a:xfrm>
              <a:off x="2037" y="2833"/>
              <a:ext cx="2" cy="6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0" y="65"/>
                </a:cxn>
                <a:cxn ang="0">
                  <a:pos x="2" y="64"/>
                </a:cxn>
                <a:cxn ang="0">
                  <a:pos x="2" y="1"/>
                </a:cxn>
                <a:cxn ang="0">
                  <a:pos x="1" y="0"/>
                </a:cxn>
              </a:cxnLst>
              <a:rect l="0" t="0" r="0" b="0"/>
              <a:pathLst>
                <a:path w="5" h="194">
                  <a:moveTo>
                    <a:pt x="2" y="0"/>
                  </a:moveTo>
                  <a:lnTo>
                    <a:pt x="2" y="29"/>
                  </a:lnTo>
                  <a:lnTo>
                    <a:pt x="0" y="29"/>
                  </a:lnTo>
                  <a:lnTo>
                    <a:pt x="0" y="194"/>
                  </a:lnTo>
                  <a:lnTo>
                    <a:pt x="5" y="191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CECE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9" name="Freeform 73"/>
            <p:cNvSpPr/>
            <p:nvPr/>
          </p:nvSpPr>
          <p:spPr>
            <a:xfrm>
              <a:off x="2032" y="2841"/>
              <a:ext cx="2" cy="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2" y="59"/>
                </a:cxn>
                <a:cxn ang="0">
                  <a:pos x="2" y="0"/>
                </a:cxn>
              </a:cxnLst>
              <a:rect l="0" t="0" r="0" b="0"/>
              <a:pathLst>
                <a:path w="5" h="182">
                  <a:moveTo>
                    <a:pt x="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5" y="17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0" name="Freeform 74"/>
            <p:cNvSpPr/>
            <p:nvPr/>
          </p:nvSpPr>
          <p:spPr>
            <a:xfrm>
              <a:off x="2034" y="2841"/>
              <a:ext cx="1" cy="5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59"/>
                </a:cxn>
                <a:cxn ang="0">
                  <a:pos x="1" y="58"/>
                </a:cxn>
                <a:cxn ang="0">
                  <a:pos x="1" y="1"/>
                </a:cxn>
              </a:cxnLst>
              <a:rect l="0" t="0" r="0" b="0"/>
              <a:pathLst>
                <a:path w="5" h="177">
                  <a:moveTo>
                    <a:pt x="5" y="3"/>
                  </a:moveTo>
                  <a:lnTo>
                    <a:pt x="0" y="0"/>
                  </a:lnTo>
                  <a:lnTo>
                    <a:pt x="0" y="177"/>
                  </a:lnTo>
                  <a:lnTo>
                    <a:pt x="5" y="17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1" name="Freeform 75"/>
            <p:cNvSpPr/>
            <p:nvPr/>
          </p:nvSpPr>
          <p:spPr>
            <a:xfrm>
              <a:off x="2035" y="2842"/>
              <a:ext cx="2" cy="5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2" y="1"/>
                </a:cxn>
              </a:cxnLst>
              <a:rect l="0" t="0" r="0" b="0"/>
              <a:pathLst>
                <a:path w="6" h="171">
                  <a:moveTo>
                    <a:pt x="6" y="2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6" y="16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2" name="Freeform 76"/>
            <p:cNvSpPr/>
            <p:nvPr/>
          </p:nvSpPr>
          <p:spPr>
            <a:xfrm>
              <a:off x="2054" y="2846"/>
              <a:ext cx="2" cy="4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2" y="39"/>
                </a:cxn>
                <a:cxn ang="0">
                  <a:pos x="2" y="2"/>
                </a:cxn>
              </a:cxnLst>
              <a:rect l="0" t="0" r="0" b="0"/>
              <a:pathLst>
                <a:path w="6" h="120">
                  <a:moveTo>
                    <a:pt x="6" y="6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6" y="11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3" name="Freeform 77"/>
            <p:cNvSpPr/>
            <p:nvPr/>
          </p:nvSpPr>
          <p:spPr>
            <a:xfrm>
              <a:off x="2043" y="2837"/>
              <a:ext cx="2" cy="5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2" y="1"/>
                </a:cxn>
              </a:cxnLst>
              <a:rect l="0" t="0" r="0" b="0"/>
              <a:pathLst>
                <a:path w="6" h="172">
                  <a:moveTo>
                    <a:pt x="6" y="4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6" y="16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6E6E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4" name="Freeform 78"/>
            <p:cNvSpPr/>
            <p:nvPr/>
          </p:nvSpPr>
          <p:spPr>
            <a:xfrm>
              <a:off x="2054" y="2885"/>
              <a:ext cx="2" cy="1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09"/>
                </a:cxn>
                <a:cxn ang="0">
                  <a:pos x="2" y="112"/>
                </a:cxn>
                <a:cxn ang="0">
                  <a:pos x="2" y="0"/>
                </a:cxn>
              </a:cxnLst>
              <a:rect l="0" t="0" r="0" b="0"/>
              <a:pathLst>
                <a:path w="6" h="337">
                  <a:moveTo>
                    <a:pt x="6" y="0"/>
                  </a:moveTo>
                  <a:lnTo>
                    <a:pt x="0" y="4"/>
                  </a:lnTo>
                  <a:lnTo>
                    <a:pt x="0" y="327"/>
                  </a:lnTo>
                  <a:lnTo>
                    <a:pt x="6" y="3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5" name="Freeform 79"/>
            <p:cNvSpPr/>
            <p:nvPr/>
          </p:nvSpPr>
          <p:spPr>
            <a:xfrm>
              <a:off x="2052" y="2886"/>
              <a:ext cx="2" cy="10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05"/>
                </a:cxn>
                <a:cxn ang="0">
                  <a:pos x="2" y="108"/>
                </a:cxn>
                <a:cxn ang="0">
                  <a:pos x="2" y="0"/>
                </a:cxn>
              </a:cxnLst>
              <a:rect l="0" t="0" r="0" b="0"/>
              <a:pathLst>
                <a:path w="6" h="323">
                  <a:moveTo>
                    <a:pt x="6" y="0"/>
                  </a:moveTo>
                  <a:lnTo>
                    <a:pt x="0" y="6"/>
                  </a:lnTo>
                  <a:lnTo>
                    <a:pt x="0" y="314"/>
                  </a:lnTo>
                  <a:lnTo>
                    <a:pt x="6" y="32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DD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6" name="Freeform 80"/>
            <p:cNvSpPr/>
            <p:nvPr/>
          </p:nvSpPr>
          <p:spPr>
            <a:xfrm>
              <a:off x="2050" y="2888"/>
              <a:ext cx="2" cy="10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2" y="103"/>
                </a:cxn>
                <a:cxn ang="0">
                  <a:pos x="2" y="0"/>
                </a:cxn>
              </a:cxnLst>
              <a:rect l="0" t="0" r="0" b="0"/>
              <a:pathLst>
                <a:path w="6" h="308">
                  <a:moveTo>
                    <a:pt x="6" y="0"/>
                  </a:moveTo>
                  <a:lnTo>
                    <a:pt x="0" y="3"/>
                  </a:lnTo>
                  <a:lnTo>
                    <a:pt x="0" y="295"/>
                  </a:lnTo>
                  <a:lnTo>
                    <a:pt x="1" y="295"/>
                  </a:lnTo>
                  <a:lnTo>
                    <a:pt x="1" y="298"/>
                  </a:lnTo>
                  <a:lnTo>
                    <a:pt x="1" y="300"/>
                  </a:lnTo>
                  <a:lnTo>
                    <a:pt x="6" y="3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EDE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7" name="Freeform 81"/>
            <p:cNvSpPr/>
            <p:nvPr/>
          </p:nvSpPr>
          <p:spPr>
            <a:xfrm>
              <a:off x="2048" y="2889"/>
              <a:ext cx="2" cy="9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95"/>
                </a:cxn>
                <a:cxn ang="0">
                  <a:pos x="0" y="96"/>
                </a:cxn>
                <a:cxn ang="0">
                  <a:pos x="2" y="97"/>
                </a:cxn>
                <a:cxn ang="0">
                  <a:pos x="2" y="0"/>
                </a:cxn>
              </a:cxnLst>
              <a:rect l="0" t="0" r="0" b="0"/>
              <a:pathLst>
                <a:path w="5" h="292">
                  <a:moveTo>
                    <a:pt x="5" y="0"/>
                  </a:moveTo>
                  <a:lnTo>
                    <a:pt x="0" y="4"/>
                  </a:lnTo>
                  <a:lnTo>
                    <a:pt x="0" y="287"/>
                  </a:lnTo>
                  <a:lnTo>
                    <a:pt x="1" y="290"/>
                  </a:lnTo>
                  <a:lnTo>
                    <a:pt x="5" y="29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E0E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8" name="Freeform 82"/>
            <p:cNvSpPr/>
            <p:nvPr/>
          </p:nvSpPr>
          <p:spPr>
            <a:xfrm>
              <a:off x="2047" y="2890"/>
              <a:ext cx="1" cy="9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1" y="0"/>
                </a:cxn>
              </a:cxnLst>
              <a:rect l="0" t="0" r="0" b="0"/>
              <a:pathLst>
                <a:path w="5" h="283">
                  <a:moveTo>
                    <a:pt x="5" y="0"/>
                  </a:moveTo>
                  <a:lnTo>
                    <a:pt x="0" y="3"/>
                  </a:lnTo>
                  <a:lnTo>
                    <a:pt x="0" y="275"/>
                  </a:lnTo>
                  <a:lnTo>
                    <a:pt x="5" y="28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2E2E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89" name="Freeform 83"/>
            <p:cNvSpPr/>
            <p:nvPr/>
          </p:nvSpPr>
          <p:spPr>
            <a:xfrm>
              <a:off x="2045" y="2891"/>
              <a:ext cx="2" cy="9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88"/>
                </a:cxn>
                <a:cxn ang="0">
                  <a:pos x="2" y="91"/>
                </a:cxn>
                <a:cxn ang="0">
                  <a:pos x="2" y="0"/>
                </a:cxn>
              </a:cxnLst>
              <a:rect l="0" t="0" r="0" b="0"/>
              <a:pathLst>
                <a:path w="6" h="272">
                  <a:moveTo>
                    <a:pt x="6" y="0"/>
                  </a:moveTo>
                  <a:lnTo>
                    <a:pt x="0" y="5"/>
                  </a:lnTo>
                  <a:lnTo>
                    <a:pt x="0" y="262"/>
                  </a:lnTo>
                  <a:lnTo>
                    <a:pt x="6" y="27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0" name="Freeform 84"/>
            <p:cNvSpPr/>
            <p:nvPr/>
          </p:nvSpPr>
          <p:spPr>
            <a:xfrm>
              <a:off x="2039" y="2895"/>
              <a:ext cx="2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1" y="75"/>
                </a:cxn>
                <a:cxn ang="0">
                  <a:pos x="2" y="78"/>
                </a:cxn>
                <a:cxn ang="0">
                  <a:pos x="2" y="0"/>
                </a:cxn>
              </a:cxnLst>
              <a:rect l="0" t="0" r="0" b="0"/>
              <a:pathLst>
                <a:path w="6" h="233">
                  <a:moveTo>
                    <a:pt x="6" y="0"/>
                  </a:moveTo>
                  <a:lnTo>
                    <a:pt x="0" y="5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225"/>
                  </a:lnTo>
                  <a:lnTo>
                    <a:pt x="6" y="23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AEAE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1" name="Freeform 85"/>
            <p:cNvSpPr/>
            <p:nvPr/>
          </p:nvSpPr>
          <p:spPr>
            <a:xfrm>
              <a:off x="2035" y="2898"/>
              <a:ext cx="2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3"/>
                </a:cxn>
                <a:cxn ang="0">
                  <a:pos x="2" y="13"/>
                </a:cxn>
                <a:cxn ang="0">
                  <a:pos x="2" y="0"/>
                </a:cxn>
              </a:cxnLst>
              <a:rect l="0" t="0" r="0" b="0"/>
              <a:pathLst>
                <a:path w="6" h="40">
                  <a:moveTo>
                    <a:pt x="6" y="0"/>
                  </a:moveTo>
                  <a:lnTo>
                    <a:pt x="0" y="4"/>
                  </a:lnTo>
                  <a:lnTo>
                    <a:pt x="0" y="39"/>
                  </a:lnTo>
                  <a:lnTo>
                    <a:pt x="6" y="4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2" name="Freeform 86"/>
            <p:cNvSpPr/>
            <p:nvPr/>
          </p:nvSpPr>
          <p:spPr>
            <a:xfrm>
              <a:off x="2034" y="2899"/>
              <a:ext cx="1" cy="1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1" y="4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1" y="0"/>
                </a:cxn>
              </a:cxnLst>
              <a:rect l="0" t="0" r="0" b="0"/>
              <a:pathLst>
                <a:path w="5" h="35">
                  <a:moveTo>
                    <a:pt x="5" y="0"/>
                  </a:moveTo>
                  <a:lnTo>
                    <a:pt x="0" y="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11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3" name="Freeform 87"/>
            <p:cNvSpPr/>
            <p:nvPr/>
          </p:nvSpPr>
          <p:spPr>
            <a:xfrm>
              <a:off x="2037" y="2897"/>
              <a:ext cx="2" cy="14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4"/>
                </a:cxn>
                <a:cxn ang="0">
                  <a:pos x="2" y="14"/>
                </a:cxn>
              </a:cxnLst>
              <a:rect l="0" t="0" r="0" b="0"/>
              <a:pathLst>
                <a:path w="5" h="44">
                  <a:moveTo>
                    <a:pt x="5" y="44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0" y="43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ECECE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4" name="Freeform 88"/>
            <p:cNvSpPr/>
            <p:nvPr/>
          </p:nvSpPr>
          <p:spPr>
            <a:xfrm>
              <a:off x="2032" y="2900"/>
              <a:ext cx="2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10"/>
                </a:cxn>
                <a:cxn ang="0">
                  <a:pos x="2" y="10"/>
                </a:cxn>
              </a:cxnLst>
              <a:rect l="0" t="0" r="0" b="0"/>
              <a:pathLst>
                <a:path w="5" h="30">
                  <a:moveTo>
                    <a:pt x="5" y="3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29"/>
                  </a:lnTo>
                  <a:lnTo>
                    <a:pt x="5" y="30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5" name="Freeform 89"/>
            <p:cNvSpPr/>
            <p:nvPr/>
          </p:nvSpPr>
          <p:spPr>
            <a:xfrm>
              <a:off x="2043" y="2893"/>
              <a:ext cx="2" cy="8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83"/>
                </a:cxn>
                <a:cxn ang="0">
                  <a:pos x="2" y="86"/>
                </a:cxn>
                <a:cxn ang="0">
                  <a:pos x="2" y="0"/>
                </a:cxn>
              </a:cxnLst>
              <a:rect l="0" t="0" r="0" b="0"/>
              <a:pathLst>
                <a:path w="6" h="257">
                  <a:moveTo>
                    <a:pt x="6" y="0"/>
                  </a:moveTo>
                  <a:lnTo>
                    <a:pt x="0" y="3"/>
                  </a:lnTo>
                  <a:lnTo>
                    <a:pt x="0" y="247"/>
                  </a:lnTo>
                  <a:lnTo>
                    <a:pt x="6" y="25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6E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6" name="Freeform 90"/>
            <p:cNvSpPr/>
            <p:nvPr/>
          </p:nvSpPr>
          <p:spPr>
            <a:xfrm>
              <a:off x="2041" y="2894"/>
              <a:ext cx="2" cy="8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78"/>
                </a:cxn>
                <a:cxn ang="0">
                  <a:pos x="2" y="81"/>
                </a:cxn>
                <a:cxn ang="0">
                  <a:pos x="2" y="0"/>
                </a:cxn>
              </a:cxnLst>
              <a:rect l="0" t="0" r="0" b="0"/>
              <a:pathLst>
                <a:path w="5" h="244">
                  <a:moveTo>
                    <a:pt x="5" y="0"/>
                  </a:moveTo>
                  <a:lnTo>
                    <a:pt x="0" y="3"/>
                  </a:lnTo>
                  <a:lnTo>
                    <a:pt x="0" y="236"/>
                  </a:lnTo>
                  <a:lnTo>
                    <a:pt x="5" y="24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8E8E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7" name="Freeform 91"/>
            <p:cNvSpPr/>
            <p:nvPr/>
          </p:nvSpPr>
          <p:spPr>
            <a:xfrm>
              <a:off x="2025" y="297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0" b="0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8" name="Freeform 92"/>
            <p:cNvSpPr/>
            <p:nvPr/>
          </p:nvSpPr>
          <p:spPr>
            <a:xfrm>
              <a:off x="2017" y="845"/>
              <a:ext cx="29" cy="59"/>
            </a:xfrm>
            <a:custGeom>
              <a:avLst/>
              <a:gdLst/>
              <a:ahLst/>
              <a:cxnLst>
                <a:cxn ang="0">
                  <a:pos x="11" y="51"/>
                </a:cxn>
                <a:cxn ang="0">
                  <a:pos x="11" y="42"/>
                </a:cxn>
                <a:cxn ang="0">
                  <a:pos x="15" y="42"/>
                </a:cxn>
                <a:cxn ang="0">
                  <a:pos x="15" y="46"/>
                </a:cxn>
                <a:cxn ang="0">
                  <a:pos x="15" y="52"/>
                </a:cxn>
                <a:cxn ang="0">
                  <a:pos x="15" y="53"/>
                </a:cxn>
                <a:cxn ang="0">
                  <a:pos x="15" y="54"/>
                </a:cxn>
                <a:cxn ang="0">
                  <a:pos x="16" y="54"/>
                </a:cxn>
                <a:cxn ang="0">
                  <a:pos x="16" y="54"/>
                </a:cxn>
                <a:cxn ang="0">
                  <a:pos x="16" y="52"/>
                </a:cxn>
                <a:cxn ang="0">
                  <a:pos x="18" y="49"/>
                </a:cxn>
                <a:cxn ang="0">
                  <a:pos x="18" y="49"/>
                </a:cxn>
                <a:cxn ang="0">
                  <a:pos x="22" y="50"/>
                </a:cxn>
                <a:cxn ang="0">
                  <a:pos x="22" y="51"/>
                </a:cxn>
                <a:cxn ang="0">
                  <a:pos x="22" y="54"/>
                </a:cxn>
                <a:cxn ang="0">
                  <a:pos x="22" y="55"/>
                </a:cxn>
                <a:cxn ang="0">
                  <a:pos x="22" y="58"/>
                </a:cxn>
                <a:cxn ang="0">
                  <a:pos x="22" y="59"/>
                </a:cxn>
                <a:cxn ang="0">
                  <a:pos x="25" y="59"/>
                </a:cxn>
                <a:cxn ang="0">
                  <a:pos x="25" y="56"/>
                </a:cxn>
                <a:cxn ang="0">
                  <a:pos x="26" y="53"/>
                </a:cxn>
                <a:cxn ang="0">
                  <a:pos x="28" y="48"/>
                </a:cxn>
                <a:cxn ang="0">
                  <a:pos x="28" y="44"/>
                </a:cxn>
                <a:cxn ang="0">
                  <a:pos x="29" y="42"/>
                </a:cxn>
                <a:cxn ang="0">
                  <a:pos x="29" y="35"/>
                </a:cxn>
                <a:cxn ang="0">
                  <a:pos x="29" y="27"/>
                </a:cxn>
                <a:cxn ang="0">
                  <a:pos x="28" y="21"/>
                </a:cxn>
                <a:cxn ang="0">
                  <a:pos x="26" y="15"/>
                </a:cxn>
                <a:cxn ang="0">
                  <a:pos x="25" y="10"/>
                </a:cxn>
                <a:cxn ang="0">
                  <a:pos x="23" y="8"/>
                </a:cxn>
                <a:cxn ang="0">
                  <a:pos x="22" y="6"/>
                </a:cxn>
                <a:cxn ang="0">
                  <a:pos x="20" y="3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9" y="3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0" y="41"/>
                </a:cxn>
                <a:cxn ang="0">
                  <a:pos x="1" y="47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5" y="59"/>
                </a:cxn>
                <a:cxn ang="0">
                  <a:pos x="11" y="59"/>
                </a:cxn>
                <a:cxn ang="0">
                  <a:pos x="11" y="51"/>
                </a:cxn>
              </a:cxnLst>
              <a:rect l="0" t="0" r="0" b="0"/>
              <a:pathLst>
                <a:path w="88" h="179">
                  <a:moveTo>
                    <a:pt x="32" y="154"/>
                  </a:moveTo>
                  <a:lnTo>
                    <a:pt x="32" y="126"/>
                  </a:lnTo>
                  <a:lnTo>
                    <a:pt x="45" y="128"/>
                  </a:lnTo>
                  <a:lnTo>
                    <a:pt x="45" y="140"/>
                  </a:lnTo>
                  <a:lnTo>
                    <a:pt x="45" y="158"/>
                  </a:lnTo>
                  <a:lnTo>
                    <a:pt x="45" y="160"/>
                  </a:lnTo>
                  <a:lnTo>
                    <a:pt x="46" y="163"/>
                  </a:lnTo>
                  <a:lnTo>
                    <a:pt x="48" y="163"/>
                  </a:lnTo>
                  <a:lnTo>
                    <a:pt x="48" y="164"/>
                  </a:lnTo>
                  <a:lnTo>
                    <a:pt x="50" y="158"/>
                  </a:lnTo>
                  <a:lnTo>
                    <a:pt x="54" y="149"/>
                  </a:lnTo>
                  <a:lnTo>
                    <a:pt x="54" y="148"/>
                  </a:lnTo>
                  <a:lnTo>
                    <a:pt x="68" y="151"/>
                  </a:lnTo>
                  <a:lnTo>
                    <a:pt x="68" y="154"/>
                  </a:lnTo>
                  <a:lnTo>
                    <a:pt x="68" y="163"/>
                  </a:lnTo>
                  <a:lnTo>
                    <a:pt x="68" y="166"/>
                  </a:lnTo>
                  <a:lnTo>
                    <a:pt x="68" y="176"/>
                  </a:lnTo>
                  <a:lnTo>
                    <a:pt x="68" y="179"/>
                  </a:lnTo>
                  <a:lnTo>
                    <a:pt x="75" y="179"/>
                  </a:lnTo>
                  <a:lnTo>
                    <a:pt x="77" y="170"/>
                  </a:lnTo>
                  <a:lnTo>
                    <a:pt x="80" y="162"/>
                  </a:lnTo>
                  <a:lnTo>
                    <a:pt x="84" y="145"/>
                  </a:lnTo>
                  <a:lnTo>
                    <a:pt x="85" y="135"/>
                  </a:lnTo>
                  <a:lnTo>
                    <a:pt x="87" y="126"/>
                  </a:lnTo>
                  <a:lnTo>
                    <a:pt x="88" y="106"/>
                  </a:lnTo>
                  <a:lnTo>
                    <a:pt x="87" y="83"/>
                  </a:lnTo>
                  <a:lnTo>
                    <a:pt x="84" y="64"/>
                  </a:lnTo>
                  <a:lnTo>
                    <a:pt x="80" y="46"/>
                  </a:lnTo>
                  <a:lnTo>
                    <a:pt x="75" y="31"/>
                  </a:lnTo>
                  <a:lnTo>
                    <a:pt x="71" y="23"/>
                  </a:lnTo>
                  <a:lnTo>
                    <a:pt x="68" y="17"/>
                  </a:lnTo>
                  <a:lnTo>
                    <a:pt x="61" y="8"/>
                  </a:lnTo>
                  <a:lnTo>
                    <a:pt x="53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8"/>
                  </a:lnTo>
                  <a:lnTo>
                    <a:pt x="20" y="17"/>
                  </a:lnTo>
                  <a:lnTo>
                    <a:pt x="14" y="31"/>
                  </a:lnTo>
                  <a:lnTo>
                    <a:pt x="7" y="46"/>
                  </a:lnTo>
                  <a:lnTo>
                    <a:pt x="3" y="64"/>
                  </a:lnTo>
                  <a:lnTo>
                    <a:pt x="0" y="83"/>
                  </a:lnTo>
                  <a:lnTo>
                    <a:pt x="0" y="106"/>
                  </a:lnTo>
                  <a:lnTo>
                    <a:pt x="0" y="125"/>
                  </a:lnTo>
                  <a:lnTo>
                    <a:pt x="3" y="144"/>
                  </a:lnTo>
                  <a:lnTo>
                    <a:pt x="7" y="161"/>
                  </a:lnTo>
                  <a:lnTo>
                    <a:pt x="13" y="178"/>
                  </a:lnTo>
                  <a:lnTo>
                    <a:pt x="15" y="178"/>
                  </a:lnTo>
                  <a:lnTo>
                    <a:pt x="32" y="179"/>
                  </a:lnTo>
                  <a:lnTo>
                    <a:pt x="32" y="15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9" name="Freeform 93"/>
            <p:cNvSpPr/>
            <p:nvPr/>
          </p:nvSpPr>
          <p:spPr>
            <a:xfrm>
              <a:off x="2037" y="908"/>
              <a:ext cx="1" cy="5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50"/>
                </a:cxn>
                <a:cxn ang="0">
                  <a:pos x="1" y="29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0" b="0"/>
              <a:pathLst>
                <a:path w="2" h="152">
                  <a:moveTo>
                    <a:pt x="1" y="3"/>
                  </a:moveTo>
                  <a:lnTo>
                    <a:pt x="0" y="3"/>
                  </a:lnTo>
                  <a:lnTo>
                    <a:pt x="0" y="152"/>
                  </a:lnTo>
                  <a:lnTo>
                    <a:pt x="2" y="87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ECECE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0" name="Freeform 94"/>
            <p:cNvSpPr/>
            <p:nvPr/>
          </p:nvSpPr>
          <p:spPr>
            <a:xfrm>
              <a:off x="2035" y="909"/>
              <a:ext cx="2" cy="8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82"/>
                </a:cxn>
                <a:cxn ang="0">
                  <a:pos x="1" y="82"/>
                </a:cxn>
                <a:cxn ang="0">
                  <a:pos x="2" y="50"/>
                </a:cxn>
                <a:cxn ang="0">
                  <a:pos x="2" y="0"/>
                </a:cxn>
              </a:cxnLst>
              <a:rect l="0" t="0" r="0" b="0"/>
              <a:pathLst>
                <a:path w="6" h="246">
                  <a:moveTo>
                    <a:pt x="6" y="0"/>
                  </a:moveTo>
                  <a:lnTo>
                    <a:pt x="0" y="1"/>
                  </a:lnTo>
                  <a:lnTo>
                    <a:pt x="0" y="246"/>
                  </a:lnTo>
                  <a:lnTo>
                    <a:pt x="4" y="246"/>
                  </a:lnTo>
                  <a:lnTo>
                    <a:pt x="6" y="1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1" name="Freeform 95"/>
            <p:cNvSpPr/>
            <p:nvPr/>
          </p:nvSpPr>
          <p:spPr>
            <a:xfrm>
              <a:off x="2034" y="909"/>
              <a:ext cx="1" cy="8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6"/>
                </a:cxn>
                <a:cxn ang="0">
                  <a:pos x="1" y="77"/>
                </a:cxn>
                <a:cxn ang="0">
                  <a:pos x="1" y="81"/>
                </a:cxn>
                <a:cxn ang="0">
                  <a:pos x="1" y="82"/>
                </a:cxn>
                <a:cxn ang="0">
                  <a:pos x="1" y="0"/>
                </a:cxn>
              </a:cxnLst>
              <a:rect l="0" t="0" r="0" b="0"/>
              <a:pathLst>
                <a:path w="4" h="245">
                  <a:moveTo>
                    <a:pt x="4" y="0"/>
                  </a:moveTo>
                  <a:lnTo>
                    <a:pt x="0" y="1"/>
                  </a:lnTo>
                  <a:lnTo>
                    <a:pt x="0" y="217"/>
                  </a:lnTo>
                  <a:lnTo>
                    <a:pt x="0" y="226"/>
                  </a:lnTo>
                  <a:lnTo>
                    <a:pt x="3" y="226"/>
                  </a:lnTo>
                  <a:lnTo>
                    <a:pt x="3" y="230"/>
                  </a:lnTo>
                  <a:lnTo>
                    <a:pt x="3" y="243"/>
                  </a:lnTo>
                  <a:lnTo>
                    <a:pt x="4" y="24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2" name="Freeform 96"/>
            <p:cNvSpPr/>
            <p:nvPr/>
          </p:nvSpPr>
          <p:spPr>
            <a:xfrm>
              <a:off x="2026" y="904"/>
              <a:ext cx="2" cy="8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80"/>
                </a:cxn>
                <a:cxn ang="0">
                  <a:pos x="2" y="80"/>
                </a:cxn>
                <a:cxn ang="0">
                  <a:pos x="2" y="30"/>
                </a:cxn>
                <a:cxn ang="0">
                  <a:pos x="2" y="23"/>
                </a:cxn>
                <a:cxn ang="0">
                  <a:pos x="2" y="18"/>
                </a:cxn>
                <a:cxn ang="0">
                  <a:pos x="2" y="0"/>
                </a:cxn>
              </a:cxnLst>
              <a:rect l="0" t="0" r="0" b="0"/>
              <a:pathLst>
                <a:path w="4" h="239">
                  <a:moveTo>
                    <a:pt x="4" y="0"/>
                  </a:moveTo>
                  <a:lnTo>
                    <a:pt x="0" y="0"/>
                  </a:lnTo>
                  <a:lnTo>
                    <a:pt x="0" y="239"/>
                  </a:lnTo>
                  <a:lnTo>
                    <a:pt x="4" y="239"/>
                  </a:lnTo>
                  <a:lnTo>
                    <a:pt x="4" y="89"/>
                  </a:lnTo>
                  <a:lnTo>
                    <a:pt x="4" y="68"/>
                  </a:lnTo>
                  <a:lnTo>
                    <a:pt x="4" y="5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7F7F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3" name="Freeform 97"/>
            <p:cNvSpPr/>
            <p:nvPr/>
          </p:nvSpPr>
          <p:spPr>
            <a:xfrm>
              <a:off x="2025" y="904"/>
              <a:ext cx="1" cy="8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80"/>
                </a:cxn>
                <a:cxn ang="0">
                  <a:pos x="1" y="80"/>
                </a:cxn>
                <a:cxn ang="0">
                  <a:pos x="1" y="80"/>
                </a:cxn>
                <a:cxn ang="0">
                  <a:pos x="1" y="80"/>
                </a:cxn>
                <a:cxn ang="0">
                  <a:pos x="1" y="0"/>
                </a:cxn>
              </a:cxnLst>
              <a:rect l="0" t="0" r="0" b="0"/>
              <a:pathLst>
                <a:path w="5" h="239">
                  <a:moveTo>
                    <a:pt x="5" y="0"/>
                  </a:moveTo>
                  <a:lnTo>
                    <a:pt x="0" y="0"/>
                  </a:lnTo>
                  <a:lnTo>
                    <a:pt x="0" y="239"/>
                  </a:lnTo>
                  <a:lnTo>
                    <a:pt x="4" y="239"/>
                  </a:lnTo>
                  <a:lnTo>
                    <a:pt x="4" y="238"/>
                  </a:lnTo>
                  <a:lnTo>
                    <a:pt x="5" y="23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8F8F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4" name="Freeform 98"/>
            <p:cNvSpPr/>
            <p:nvPr/>
          </p:nvSpPr>
          <p:spPr>
            <a:xfrm>
              <a:off x="2022" y="904"/>
              <a:ext cx="3" cy="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" y="88"/>
                </a:cxn>
                <a:cxn ang="0">
                  <a:pos x="1" y="81"/>
                </a:cxn>
                <a:cxn ang="0">
                  <a:pos x="1" y="80"/>
                </a:cxn>
                <a:cxn ang="0">
                  <a:pos x="3" y="80"/>
                </a:cxn>
                <a:cxn ang="0">
                  <a:pos x="3" y="0"/>
                </a:cxn>
              </a:cxnLst>
              <a:rect l="0" t="0" r="0" b="0"/>
              <a:pathLst>
                <a:path w="8" h="263">
                  <a:moveTo>
                    <a:pt x="8" y="1"/>
                  </a:moveTo>
                  <a:lnTo>
                    <a:pt x="0" y="0"/>
                  </a:lnTo>
                  <a:lnTo>
                    <a:pt x="0" y="139"/>
                  </a:lnTo>
                  <a:lnTo>
                    <a:pt x="3" y="263"/>
                  </a:lnTo>
                  <a:lnTo>
                    <a:pt x="3" y="241"/>
                  </a:lnTo>
                  <a:lnTo>
                    <a:pt x="3" y="239"/>
                  </a:lnTo>
                  <a:lnTo>
                    <a:pt x="8" y="24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BF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5" name="Freeform 99"/>
            <p:cNvSpPr/>
            <p:nvPr/>
          </p:nvSpPr>
          <p:spPr>
            <a:xfrm>
              <a:off x="2022" y="937"/>
              <a:ext cx="16" cy="1904"/>
            </a:xfrm>
            <a:custGeom>
              <a:avLst/>
              <a:gdLst/>
              <a:ahLst/>
              <a:cxnLst>
                <a:cxn ang="0">
                  <a:pos x="16" y="54"/>
                </a:cxn>
                <a:cxn ang="0">
                  <a:pos x="16" y="61"/>
                </a:cxn>
                <a:cxn ang="0">
                  <a:pos x="13" y="62"/>
                </a:cxn>
                <a:cxn ang="0">
                  <a:pos x="13" y="64"/>
                </a:cxn>
                <a:cxn ang="0">
                  <a:pos x="13" y="66"/>
                </a:cxn>
                <a:cxn ang="0">
                  <a:pos x="12" y="68"/>
                </a:cxn>
                <a:cxn ang="0">
                  <a:pos x="10" y="86"/>
                </a:cxn>
                <a:cxn ang="0">
                  <a:pos x="10" y="98"/>
                </a:cxn>
                <a:cxn ang="0">
                  <a:pos x="6" y="64"/>
                </a:cxn>
                <a:cxn ang="0">
                  <a:pos x="1" y="63"/>
                </a:cxn>
                <a:cxn ang="0">
                  <a:pos x="1" y="56"/>
                </a:cxn>
                <a:cxn ang="0">
                  <a:pos x="0" y="14"/>
                </a:cxn>
                <a:cxn ang="0">
                  <a:pos x="0" y="1898"/>
                </a:cxn>
                <a:cxn ang="0">
                  <a:pos x="12" y="1904"/>
                </a:cxn>
                <a:cxn ang="0">
                  <a:pos x="6" y="1890"/>
                </a:cxn>
                <a:cxn ang="0">
                  <a:pos x="6" y="1890"/>
                </a:cxn>
                <a:cxn ang="0">
                  <a:pos x="6" y="1890"/>
                </a:cxn>
                <a:cxn ang="0">
                  <a:pos x="5" y="1632"/>
                </a:cxn>
                <a:cxn ang="0">
                  <a:pos x="6" y="1412"/>
                </a:cxn>
                <a:cxn ang="0">
                  <a:pos x="7" y="1646"/>
                </a:cxn>
                <a:cxn ang="0">
                  <a:pos x="9" y="1703"/>
                </a:cxn>
                <a:cxn ang="0">
                  <a:pos x="10" y="1724"/>
                </a:cxn>
                <a:cxn ang="0">
                  <a:pos x="10" y="1652"/>
                </a:cxn>
                <a:cxn ang="0">
                  <a:pos x="10" y="1611"/>
                </a:cxn>
                <a:cxn ang="0">
                  <a:pos x="10" y="1611"/>
                </a:cxn>
                <a:cxn ang="0">
                  <a:pos x="9" y="1414"/>
                </a:cxn>
                <a:cxn ang="0">
                  <a:pos x="11" y="1554"/>
                </a:cxn>
                <a:cxn ang="0">
                  <a:pos x="12" y="1411"/>
                </a:cxn>
                <a:cxn ang="0">
                  <a:pos x="11" y="1554"/>
                </a:cxn>
                <a:cxn ang="0">
                  <a:pos x="10" y="1652"/>
                </a:cxn>
                <a:cxn ang="0">
                  <a:pos x="11" y="1727"/>
                </a:cxn>
                <a:cxn ang="0">
                  <a:pos x="11" y="1765"/>
                </a:cxn>
                <a:cxn ang="0">
                  <a:pos x="12" y="1893"/>
                </a:cxn>
                <a:cxn ang="0">
                  <a:pos x="16" y="0"/>
                </a:cxn>
              </a:cxnLst>
              <a:rect l="0" t="0" r="0" b="0"/>
              <a:pathLst>
                <a:path w="48" h="5713">
                  <a:moveTo>
                    <a:pt x="44" y="162"/>
                  </a:moveTo>
                  <a:lnTo>
                    <a:pt x="47" y="162"/>
                  </a:lnTo>
                  <a:lnTo>
                    <a:pt x="47" y="165"/>
                  </a:lnTo>
                  <a:lnTo>
                    <a:pt x="47" y="182"/>
                  </a:lnTo>
                  <a:lnTo>
                    <a:pt x="47" y="184"/>
                  </a:lnTo>
                  <a:lnTo>
                    <a:pt x="39" y="186"/>
                  </a:lnTo>
                  <a:lnTo>
                    <a:pt x="39" y="188"/>
                  </a:lnTo>
                  <a:lnTo>
                    <a:pt x="39" y="191"/>
                  </a:lnTo>
                  <a:lnTo>
                    <a:pt x="39" y="194"/>
                  </a:lnTo>
                  <a:lnTo>
                    <a:pt x="39" y="197"/>
                  </a:lnTo>
                  <a:lnTo>
                    <a:pt x="36" y="199"/>
                  </a:lnTo>
                  <a:lnTo>
                    <a:pt x="36" y="204"/>
                  </a:lnTo>
                  <a:lnTo>
                    <a:pt x="30" y="205"/>
                  </a:lnTo>
                  <a:lnTo>
                    <a:pt x="30" y="258"/>
                  </a:lnTo>
                  <a:lnTo>
                    <a:pt x="30" y="293"/>
                  </a:lnTo>
                  <a:lnTo>
                    <a:pt x="30" y="294"/>
                  </a:lnTo>
                  <a:lnTo>
                    <a:pt x="17" y="293"/>
                  </a:lnTo>
                  <a:lnTo>
                    <a:pt x="17" y="191"/>
                  </a:lnTo>
                  <a:lnTo>
                    <a:pt x="3" y="193"/>
                  </a:lnTo>
                  <a:lnTo>
                    <a:pt x="3" y="188"/>
                  </a:lnTo>
                  <a:lnTo>
                    <a:pt x="3" y="169"/>
                  </a:lnTo>
                  <a:lnTo>
                    <a:pt x="3" y="167"/>
                  </a:lnTo>
                  <a:lnTo>
                    <a:pt x="3" y="165"/>
                  </a:lnTo>
                  <a:lnTo>
                    <a:pt x="0" y="41"/>
                  </a:lnTo>
                  <a:lnTo>
                    <a:pt x="0" y="5606"/>
                  </a:lnTo>
                  <a:lnTo>
                    <a:pt x="0" y="5694"/>
                  </a:lnTo>
                  <a:lnTo>
                    <a:pt x="0" y="5711"/>
                  </a:lnTo>
                  <a:lnTo>
                    <a:pt x="35" y="5713"/>
                  </a:lnTo>
                  <a:lnTo>
                    <a:pt x="35" y="5681"/>
                  </a:lnTo>
                  <a:lnTo>
                    <a:pt x="19" y="5670"/>
                  </a:lnTo>
                  <a:lnTo>
                    <a:pt x="19" y="5687"/>
                  </a:lnTo>
                  <a:lnTo>
                    <a:pt x="19" y="5670"/>
                  </a:lnTo>
                  <a:lnTo>
                    <a:pt x="8" y="5664"/>
                  </a:lnTo>
                  <a:lnTo>
                    <a:pt x="19" y="5670"/>
                  </a:lnTo>
                  <a:lnTo>
                    <a:pt x="19" y="4914"/>
                  </a:lnTo>
                  <a:lnTo>
                    <a:pt x="15" y="4898"/>
                  </a:lnTo>
                  <a:lnTo>
                    <a:pt x="19" y="4914"/>
                  </a:lnTo>
                  <a:lnTo>
                    <a:pt x="19" y="4238"/>
                  </a:lnTo>
                  <a:lnTo>
                    <a:pt x="19" y="4914"/>
                  </a:lnTo>
                  <a:lnTo>
                    <a:pt x="21" y="4940"/>
                  </a:lnTo>
                  <a:lnTo>
                    <a:pt x="24" y="5054"/>
                  </a:lnTo>
                  <a:lnTo>
                    <a:pt x="26" y="5109"/>
                  </a:lnTo>
                  <a:lnTo>
                    <a:pt x="30" y="5166"/>
                  </a:lnTo>
                  <a:lnTo>
                    <a:pt x="31" y="5173"/>
                  </a:lnTo>
                  <a:lnTo>
                    <a:pt x="31" y="5119"/>
                  </a:lnTo>
                  <a:lnTo>
                    <a:pt x="30" y="4957"/>
                  </a:lnTo>
                  <a:lnTo>
                    <a:pt x="30" y="4815"/>
                  </a:lnTo>
                  <a:lnTo>
                    <a:pt x="29" y="4833"/>
                  </a:lnTo>
                  <a:lnTo>
                    <a:pt x="27" y="4869"/>
                  </a:lnTo>
                  <a:lnTo>
                    <a:pt x="29" y="4833"/>
                  </a:lnTo>
                  <a:lnTo>
                    <a:pt x="30" y="4815"/>
                  </a:lnTo>
                  <a:lnTo>
                    <a:pt x="27" y="4244"/>
                  </a:lnTo>
                  <a:lnTo>
                    <a:pt x="30" y="4815"/>
                  </a:lnTo>
                  <a:lnTo>
                    <a:pt x="33" y="4664"/>
                  </a:lnTo>
                  <a:lnTo>
                    <a:pt x="33" y="4436"/>
                  </a:lnTo>
                  <a:lnTo>
                    <a:pt x="35" y="4233"/>
                  </a:lnTo>
                  <a:lnTo>
                    <a:pt x="33" y="4436"/>
                  </a:lnTo>
                  <a:lnTo>
                    <a:pt x="33" y="4664"/>
                  </a:lnTo>
                  <a:lnTo>
                    <a:pt x="30" y="4815"/>
                  </a:lnTo>
                  <a:lnTo>
                    <a:pt x="30" y="4957"/>
                  </a:lnTo>
                  <a:lnTo>
                    <a:pt x="31" y="5119"/>
                  </a:lnTo>
                  <a:lnTo>
                    <a:pt x="32" y="5182"/>
                  </a:lnTo>
                  <a:lnTo>
                    <a:pt x="33" y="5238"/>
                  </a:lnTo>
                  <a:lnTo>
                    <a:pt x="34" y="5296"/>
                  </a:lnTo>
                  <a:lnTo>
                    <a:pt x="33" y="5345"/>
                  </a:lnTo>
                  <a:lnTo>
                    <a:pt x="35" y="5681"/>
                  </a:lnTo>
                  <a:lnTo>
                    <a:pt x="48" y="5689"/>
                  </a:lnTo>
                  <a:lnTo>
                    <a:pt x="48" y="0"/>
                  </a:lnTo>
                  <a:lnTo>
                    <a:pt x="44" y="1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6" name="Freeform 100"/>
            <p:cNvSpPr/>
            <p:nvPr/>
          </p:nvSpPr>
          <p:spPr>
            <a:xfrm>
              <a:off x="2028" y="2575"/>
              <a:ext cx="6" cy="255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0" y="0"/>
                </a:cxn>
                <a:cxn ang="0">
                  <a:pos x="0" y="251"/>
                </a:cxn>
                <a:cxn ang="0">
                  <a:pos x="6" y="255"/>
                </a:cxn>
                <a:cxn ang="0">
                  <a:pos x="5" y="143"/>
                </a:cxn>
                <a:cxn ang="0">
                  <a:pos x="4" y="158"/>
                </a:cxn>
                <a:cxn ang="0">
                  <a:pos x="5" y="143"/>
                </a:cxn>
                <a:cxn ang="0">
                  <a:pos x="5" y="86"/>
                </a:cxn>
                <a:cxn ang="0">
                  <a:pos x="4" y="84"/>
                </a:cxn>
                <a:cxn ang="0">
                  <a:pos x="3" y="65"/>
                </a:cxn>
                <a:cxn ang="0">
                  <a:pos x="2" y="47"/>
                </a:cxn>
                <a:cxn ang="0">
                  <a:pos x="1" y="9"/>
                </a:cxn>
              </a:cxnLst>
              <a:rect l="0" t="0" r="0" b="0"/>
              <a:pathLst>
                <a:path w="16" h="767">
                  <a:moveTo>
                    <a:pt x="2" y="26"/>
                  </a:moveTo>
                  <a:lnTo>
                    <a:pt x="0" y="0"/>
                  </a:lnTo>
                  <a:lnTo>
                    <a:pt x="0" y="756"/>
                  </a:lnTo>
                  <a:lnTo>
                    <a:pt x="16" y="767"/>
                  </a:lnTo>
                  <a:lnTo>
                    <a:pt x="14" y="431"/>
                  </a:lnTo>
                  <a:lnTo>
                    <a:pt x="11" y="475"/>
                  </a:lnTo>
                  <a:lnTo>
                    <a:pt x="14" y="431"/>
                  </a:lnTo>
                  <a:lnTo>
                    <a:pt x="12" y="259"/>
                  </a:lnTo>
                  <a:lnTo>
                    <a:pt x="11" y="252"/>
                  </a:lnTo>
                  <a:lnTo>
                    <a:pt x="7" y="195"/>
                  </a:lnTo>
                  <a:lnTo>
                    <a:pt x="5" y="140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7" name="Freeform 101"/>
            <p:cNvSpPr/>
            <p:nvPr/>
          </p:nvSpPr>
          <p:spPr>
            <a:xfrm>
              <a:off x="2032" y="2643"/>
              <a:ext cx="1" cy="21"/>
            </a:xfrm>
            <a:custGeom>
              <a:avLst/>
              <a:gdLst/>
              <a:ahLst/>
              <a:cxnLst>
                <a:cxn ang="0">
                  <a:pos x="1" y="21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" y="21"/>
                </a:cxn>
              </a:cxnLst>
              <a:rect l="0" t="0" r="0" b="0"/>
              <a:pathLst>
                <a:path w="1" h="63">
                  <a:moveTo>
                    <a:pt x="1" y="63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8" name="Freeform 102"/>
            <p:cNvSpPr/>
            <p:nvPr/>
          </p:nvSpPr>
          <p:spPr>
            <a:xfrm>
              <a:off x="2032" y="2661"/>
              <a:ext cx="1" cy="5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1" y="57"/>
                </a:cxn>
                <a:cxn ang="0">
                  <a:pos x="1" y="41"/>
                </a:cxn>
                <a:cxn ang="0">
                  <a:pos x="1" y="22"/>
                </a:cxn>
                <a:cxn ang="0">
                  <a:pos x="0" y="3"/>
                </a:cxn>
              </a:cxnLst>
              <a:rect l="0" t="0" r="0" b="0"/>
              <a:pathLst>
                <a:path w="3" h="172">
                  <a:moveTo>
                    <a:pt x="1" y="9"/>
                  </a:moveTo>
                  <a:lnTo>
                    <a:pt x="0" y="0"/>
                  </a:lnTo>
                  <a:lnTo>
                    <a:pt x="2" y="172"/>
                  </a:lnTo>
                  <a:lnTo>
                    <a:pt x="3" y="123"/>
                  </a:lnTo>
                  <a:lnTo>
                    <a:pt x="2" y="65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9" name="Freeform 103"/>
            <p:cNvSpPr/>
            <p:nvPr/>
          </p:nvSpPr>
          <p:spPr>
            <a:xfrm>
              <a:off x="2034" y="2830"/>
              <a:ext cx="4" cy="13"/>
            </a:xfrm>
            <a:custGeom>
              <a:avLst/>
              <a:gdLst/>
              <a:ahLst/>
              <a:cxnLst>
                <a:cxn ang="0">
                  <a:pos x="4" y="13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3"/>
                </a:cxn>
              </a:cxnLst>
              <a:rect l="0" t="0" r="0" b="0"/>
              <a:pathLst>
                <a:path w="13" h="37">
                  <a:moveTo>
                    <a:pt x="13" y="37"/>
                  </a:moveTo>
                  <a:lnTo>
                    <a:pt x="13" y="8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0" name="Freeform 104"/>
            <p:cNvSpPr/>
            <p:nvPr/>
          </p:nvSpPr>
          <p:spPr>
            <a:xfrm>
              <a:off x="2060" y="3003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0" b="0"/>
              <a:pathLst>
                <a:path w="2" h="7">
                  <a:moveTo>
                    <a:pt x="0" y="0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1" name="Freeform 105"/>
            <p:cNvSpPr/>
            <p:nvPr/>
          </p:nvSpPr>
          <p:spPr>
            <a:xfrm>
              <a:off x="2058" y="3000"/>
              <a:ext cx="2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2" y="5"/>
                </a:cxn>
              </a:cxnLst>
              <a:rect l="0" t="0" r="0" b="0"/>
              <a:pathLst>
                <a:path w="6" h="17">
                  <a:moveTo>
                    <a:pt x="6" y="17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2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D8D8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2" name="Freeform 106"/>
            <p:cNvSpPr/>
            <p:nvPr/>
          </p:nvSpPr>
          <p:spPr>
            <a:xfrm>
              <a:off x="2056" y="2997"/>
              <a:ext cx="2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5"/>
                </a:cxn>
              </a:cxnLst>
              <a:rect l="0" t="0" r="0" b="0"/>
              <a:pathLst>
                <a:path w="5" h="16">
                  <a:moveTo>
                    <a:pt x="5" y="16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ADA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3" name="Freeform 107"/>
            <p:cNvSpPr/>
            <p:nvPr/>
          </p:nvSpPr>
          <p:spPr>
            <a:xfrm>
              <a:off x="2052" y="2991"/>
              <a:ext cx="2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</a:cxnLst>
              <a:rect l="0" t="0" r="0" b="0"/>
              <a:pathLst>
                <a:path w="6" h="17">
                  <a:moveTo>
                    <a:pt x="0" y="0"/>
                  </a:moveTo>
                  <a:lnTo>
                    <a:pt x="0" y="9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4" name="Freeform 108"/>
            <p:cNvSpPr/>
            <p:nvPr/>
          </p:nvSpPr>
          <p:spPr>
            <a:xfrm>
              <a:off x="2050" y="2988"/>
              <a:ext cx="2" cy="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</a:cxnLst>
              <a:rect l="0" t="0" r="0" b="0"/>
              <a:pathLst>
                <a:path w="5" h="17">
                  <a:moveTo>
                    <a:pt x="5" y="17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5" name="Freeform 109"/>
            <p:cNvSpPr/>
            <p:nvPr/>
          </p:nvSpPr>
          <p:spPr>
            <a:xfrm>
              <a:off x="2054" y="2994"/>
              <a:ext cx="2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5"/>
                </a:cxn>
              </a:cxnLst>
              <a:rect l="0" t="0" r="0" b="0"/>
              <a:pathLst>
                <a:path w="6" h="17">
                  <a:moveTo>
                    <a:pt x="6" y="17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DBDBD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6" name="Freeform 110"/>
            <p:cNvSpPr/>
            <p:nvPr/>
          </p:nvSpPr>
          <p:spPr>
            <a:xfrm>
              <a:off x="1988" y="2985"/>
              <a:ext cx="84" cy="409"/>
            </a:xfrm>
            <a:custGeom>
              <a:avLst/>
              <a:gdLst/>
              <a:ahLst/>
              <a:cxnLst>
                <a:cxn ang="0">
                  <a:pos x="71" y="20"/>
                </a:cxn>
                <a:cxn ang="0">
                  <a:pos x="67" y="13"/>
                </a:cxn>
                <a:cxn ang="0">
                  <a:pos x="62" y="7"/>
                </a:cxn>
                <a:cxn ang="0">
                  <a:pos x="62" y="9"/>
                </a:cxn>
                <a:cxn ang="0">
                  <a:pos x="58" y="10"/>
                </a:cxn>
                <a:cxn ang="0">
                  <a:pos x="58" y="10"/>
                </a:cxn>
                <a:cxn ang="0">
                  <a:pos x="53" y="9"/>
                </a:cxn>
                <a:cxn ang="0">
                  <a:pos x="62" y="20"/>
                </a:cxn>
                <a:cxn ang="0">
                  <a:pos x="53" y="9"/>
                </a:cxn>
                <a:cxn ang="0">
                  <a:pos x="40" y="7"/>
                </a:cxn>
                <a:cxn ang="0">
                  <a:pos x="47" y="6"/>
                </a:cxn>
                <a:cxn ang="0">
                  <a:pos x="43" y="1"/>
                </a:cxn>
                <a:cxn ang="0">
                  <a:pos x="39" y="7"/>
                </a:cxn>
                <a:cxn ang="0">
                  <a:pos x="34" y="9"/>
                </a:cxn>
                <a:cxn ang="0">
                  <a:pos x="28" y="8"/>
                </a:cxn>
                <a:cxn ang="0">
                  <a:pos x="28" y="5"/>
                </a:cxn>
                <a:cxn ang="0">
                  <a:pos x="28" y="0"/>
                </a:cxn>
                <a:cxn ang="0">
                  <a:pos x="21" y="7"/>
                </a:cxn>
                <a:cxn ang="0">
                  <a:pos x="14" y="18"/>
                </a:cxn>
                <a:cxn ang="0">
                  <a:pos x="8" y="33"/>
                </a:cxn>
                <a:cxn ang="0">
                  <a:pos x="2" y="58"/>
                </a:cxn>
                <a:cxn ang="0">
                  <a:pos x="0" y="85"/>
                </a:cxn>
                <a:cxn ang="0">
                  <a:pos x="0" y="328"/>
                </a:cxn>
                <a:cxn ang="0">
                  <a:pos x="1" y="345"/>
                </a:cxn>
                <a:cxn ang="0">
                  <a:pos x="4" y="361"/>
                </a:cxn>
                <a:cxn ang="0">
                  <a:pos x="9" y="376"/>
                </a:cxn>
                <a:cxn ang="0">
                  <a:pos x="15" y="388"/>
                </a:cxn>
                <a:cxn ang="0">
                  <a:pos x="22" y="398"/>
                </a:cxn>
                <a:cxn ang="0">
                  <a:pos x="29" y="405"/>
                </a:cxn>
                <a:cxn ang="0">
                  <a:pos x="38" y="408"/>
                </a:cxn>
                <a:cxn ang="0">
                  <a:pos x="46" y="408"/>
                </a:cxn>
                <a:cxn ang="0">
                  <a:pos x="48" y="407"/>
                </a:cxn>
                <a:cxn ang="0">
                  <a:pos x="49" y="407"/>
                </a:cxn>
                <a:cxn ang="0">
                  <a:pos x="52" y="406"/>
                </a:cxn>
                <a:cxn ang="0">
                  <a:pos x="58" y="402"/>
                </a:cxn>
                <a:cxn ang="0">
                  <a:pos x="62" y="397"/>
                </a:cxn>
                <a:cxn ang="0">
                  <a:pos x="63" y="396"/>
                </a:cxn>
                <a:cxn ang="0">
                  <a:pos x="66" y="391"/>
                </a:cxn>
                <a:cxn ang="0">
                  <a:pos x="71" y="383"/>
                </a:cxn>
                <a:cxn ang="0">
                  <a:pos x="77" y="369"/>
                </a:cxn>
                <a:cxn ang="0">
                  <a:pos x="81" y="354"/>
                </a:cxn>
                <a:cxn ang="0">
                  <a:pos x="82" y="343"/>
                </a:cxn>
                <a:cxn ang="0">
                  <a:pos x="83" y="337"/>
                </a:cxn>
                <a:cxn ang="0">
                  <a:pos x="84" y="319"/>
                </a:cxn>
                <a:cxn ang="0">
                  <a:pos x="84" y="76"/>
                </a:cxn>
                <a:cxn ang="0">
                  <a:pos x="82" y="59"/>
                </a:cxn>
                <a:cxn ang="0">
                  <a:pos x="77" y="35"/>
                </a:cxn>
                <a:cxn ang="0">
                  <a:pos x="71" y="22"/>
                </a:cxn>
              </a:cxnLst>
              <a:rect l="0" t="0" r="0" b="0"/>
              <a:pathLst>
                <a:path w="253" h="1226">
                  <a:moveTo>
                    <a:pt x="215" y="65"/>
                  </a:moveTo>
                  <a:lnTo>
                    <a:pt x="214" y="61"/>
                  </a:lnTo>
                  <a:lnTo>
                    <a:pt x="207" y="49"/>
                  </a:lnTo>
                  <a:lnTo>
                    <a:pt x="201" y="39"/>
                  </a:lnTo>
                  <a:lnTo>
                    <a:pt x="194" y="29"/>
                  </a:lnTo>
                  <a:lnTo>
                    <a:pt x="187" y="21"/>
                  </a:lnTo>
                  <a:lnTo>
                    <a:pt x="187" y="24"/>
                  </a:lnTo>
                  <a:lnTo>
                    <a:pt x="187" y="26"/>
                  </a:lnTo>
                  <a:lnTo>
                    <a:pt x="175" y="29"/>
                  </a:lnTo>
                  <a:lnTo>
                    <a:pt x="176" y="30"/>
                  </a:lnTo>
                  <a:lnTo>
                    <a:pt x="180" y="36"/>
                  </a:lnTo>
                  <a:lnTo>
                    <a:pt x="176" y="30"/>
                  </a:lnTo>
                  <a:lnTo>
                    <a:pt x="171" y="29"/>
                  </a:lnTo>
                  <a:lnTo>
                    <a:pt x="161" y="27"/>
                  </a:lnTo>
                  <a:lnTo>
                    <a:pt x="172" y="45"/>
                  </a:lnTo>
                  <a:lnTo>
                    <a:pt x="186" y="59"/>
                  </a:lnTo>
                  <a:lnTo>
                    <a:pt x="172" y="45"/>
                  </a:lnTo>
                  <a:lnTo>
                    <a:pt x="161" y="27"/>
                  </a:lnTo>
                  <a:lnTo>
                    <a:pt x="148" y="22"/>
                  </a:lnTo>
                  <a:lnTo>
                    <a:pt x="121" y="22"/>
                  </a:lnTo>
                  <a:lnTo>
                    <a:pt x="148" y="22"/>
                  </a:lnTo>
                  <a:lnTo>
                    <a:pt x="143" y="18"/>
                  </a:lnTo>
                  <a:lnTo>
                    <a:pt x="141" y="15"/>
                  </a:lnTo>
                  <a:lnTo>
                    <a:pt x="130" y="4"/>
                  </a:lnTo>
                  <a:lnTo>
                    <a:pt x="123" y="10"/>
                  </a:lnTo>
                  <a:lnTo>
                    <a:pt x="117" y="21"/>
                  </a:lnTo>
                  <a:lnTo>
                    <a:pt x="105" y="26"/>
                  </a:lnTo>
                  <a:lnTo>
                    <a:pt x="103" y="26"/>
                  </a:lnTo>
                  <a:lnTo>
                    <a:pt x="85" y="29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5" y="16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73" y="9"/>
                  </a:lnTo>
                  <a:lnTo>
                    <a:pt x="62" y="21"/>
                  </a:lnTo>
                  <a:lnTo>
                    <a:pt x="52" y="35"/>
                  </a:lnTo>
                  <a:lnTo>
                    <a:pt x="42" y="53"/>
                  </a:lnTo>
                  <a:lnTo>
                    <a:pt x="37" y="65"/>
                  </a:lnTo>
                  <a:lnTo>
                    <a:pt x="24" y="99"/>
                  </a:lnTo>
                  <a:lnTo>
                    <a:pt x="13" y="134"/>
                  </a:lnTo>
                  <a:lnTo>
                    <a:pt x="6" y="173"/>
                  </a:lnTo>
                  <a:lnTo>
                    <a:pt x="1" y="213"/>
                  </a:lnTo>
                  <a:lnTo>
                    <a:pt x="0" y="256"/>
                  </a:lnTo>
                  <a:lnTo>
                    <a:pt x="0" y="957"/>
                  </a:lnTo>
                  <a:lnTo>
                    <a:pt x="0" y="983"/>
                  </a:lnTo>
                  <a:lnTo>
                    <a:pt x="2" y="1010"/>
                  </a:lnTo>
                  <a:lnTo>
                    <a:pt x="4" y="1035"/>
                  </a:lnTo>
                  <a:lnTo>
                    <a:pt x="9" y="1060"/>
                  </a:lnTo>
                  <a:lnTo>
                    <a:pt x="13" y="1083"/>
                  </a:lnTo>
                  <a:lnTo>
                    <a:pt x="20" y="1105"/>
                  </a:lnTo>
                  <a:lnTo>
                    <a:pt x="27" y="1126"/>
                  </a:lnTo>
                  <a:lnTo>
                    <a:pt x="37" y="1147"/>
                  </a:lnTo>
                  <a:lnTo>
                    <a:pt x="46" y="1164"/>
                  </a:lnTo>
                  <a:lnTo>
                    <a:pt x="56" y="1181"/>
                  </a:lnTo>
                  <a:lnTo>
                    <a:pt x="66" y="1194"/>
                  </a:lnTo>
                  <a:lnTo>
                    <a:pt x="77" y="1206"/>
                  </a:lnTo>
                  <a:lnTo>
                    <a:pt x="88" y="1214"/>
                  </a:lnTo>
                  <a:lnTo>
                    <a:pt x="101" y="1221"/>
                  </a:lnTo>
                  <a:lnTo>
                    <a:pt x="113" y="1224"/>
                  </a:lnTo>
                  <a:lnTo>
                    <a:pt x="126" y="1226"/>
                  </a:lnTo>
                  <a:lnTo>
                    <a:pt x="138" y="1224"/>
                  </a:lnTo>
                  <a:lnTo>
                    <a:pt x="144" y="1222"/>
                  </a:lnTo>
                  <a:lnTo>
                    <a:pt x="144" y="1221"/>
                  </a:lnTo>
                  <a:lnTo>
                    <a:pt x="145" y="1221"/>
                  </a:lnTo>
                  <a:lnTo>
                    <a:pt x="147" y="1221"/>
                  </a:lnTo>
                  <a:lnTo>
                    <a:pt x="151" y="1221"/>
                  </a:lnTo>
                  <a:lnTo>
                    <a:pt x="156" y="1217"/>
                  </a:lnTo>
                  <a:lnTo>
                    <a:pt x="162" y="1214"/>
                  </a:lnTo>
                  <a:lnTo>
                    <a:pt x="174" y="1206"/>
                  </a:lnTo>
                  <a:lnTo>
                    <a:pt x="184" y="1194"/>
                  </a:lnTo>
                  <a:lnTo>
                    <a:pt x="186" y="1190"/>
                  </a:lnTo>
                  <a:lnTo>
                    <a:pt x="187" y="1188"/>
                  </a:lnTo>
                  <a:lnTo>
                    <a:pt x="189" y="1187"/>
                  </a:lnTo>
                  <a:lnTo>
                    <a:pt x="196" y="1181"/>
                  </a:lnTo>
                  <a:lnTo>
                    <a:pt x="200" y="1173"/>
                  </a:lnTo>
                  <a:lnTo>
                    <a:pt x="205" y="1164"/>
                  </a:lnTo>
                  <a:lnTo>
                    <a:pt x="215" y="1147"/>
                  </a:lnTo>
                  <a:lnTo>
                    <a:pt x="223" y="1126"/>
                  </a:lnTo>
                  <a:lnTo>
                    <a:pt x="231" y="1105"/>
                  </a:lnTo>
                  <a:lnTo>
                    <a:pt x="237" y="1083"/>
                  </a:lnTo>
                  <a:lnTo>
                    <a:pt x="243" y="1060"/>
                  </a:lnTo>
                  <a:lnTo>
                    <a:pt x="247" y="1035"/>
                  </a:lnTo>
                  <a:lnTo>
                    <a:pt x="247" y="1028"/>
                  </a:lnTo>
                  <a:lnTo>
                    <a:pt x="248" y="1022"/>
                  </a:lnTo>
                  <a:lnTo>
                    <a:pt x="250" y="1010"/>
                  </a:lnTo>
                  <a:lnTo>
                    <a:pt x="252" y="983"/>
                  </a:lnTo>
                  <a:lnTo>
                    <a:pt x="253" y="957"/>
                  </a:lnTo>
                  <a:lnTo>
                    <a:pt x="253" y="256"/>
                  </a:lnTo>
                  <a:lnTo>
                    <a:pt x="252" y="228"/>
                  </a:lnTo>
                  <a:lnTo>
                    <a:pt x="250" y="202"/>
                  </a:lnTo>
                  <a:lnTo>
                    <a:pt x="247" y="176"/>
                  </a:lnTo>
                  <a:lnTo>
                    <a:pt x="243" y="151"/>
                  </a:lnTo>
                  <a:lnTo>
                    <a:pt x="231" y="106"/>
                  </a:lnTo>
                  <a:lnTo>
                    <a:pt x="223" y="85"/>
                  </a:lnTo>
                  <a:lnTo>
                    <a:pt x="215" y="65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7" name="Freeform 111"/>
            <p:cNvSpPr/>
            <p:nvPr/>
          </p:nvSpPr>
          <p:spPr>
            <a:xfrm>
              <a:off x="2030" y="2909"/>
              <a:ext cx="5" cy="61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3" y="61"/>
                </a:cxn>
                <a:cxn ang="0">
                  <a:pos x="4" y="61"/>
                </a:cxn>
                <a:cxn ang="0">
                  <a:pos x="5" y="1"/>
                </a:cxn>
              </a:cxnLst>
              <a:rect l="0" t="0" r="0" b="0"/>
              <a:pathLst>
                <a:path w="14" h="181">
                  <a:moveTo>
                    <a:pt x="14" y="2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9" y="181"/>
                  </a:lnTo>
                  <a:lnTo>
                    <a:pt x="11" y="181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8" name="Freeform 112"/>
            <p:cNvSpPr/>
            <p:nvPr/>
          </p:nvSpPr>
          <p:spPr>
            <a:xfrm>
              <a:off x="2024" y="2909"/>
              <a:ext cx="6" cy="61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" y="61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3" y="54"/>
                </a:cxn>
                <a:cxn ang="0">
                  <a:pos x="2" y="61"/>
                </a:cxn>
                <a:cxn ang="0">
                  <a:pos x="4" y="61"/>
                </a:cxn>
                <a:cxn ang="0">
                  <a:pos x="4" y="56"/>
                </a:cxn>
                <a:cxn ang="0">
                  <a:pos x="4" y="61"/>
                </a:cxn>
                <a:cxn ang="0">
                  <a:pos x="6" y="61"/>
                </a:cxn>
                <a:cxn ang="0">
                  <a:pos x="6" y="1"/>
                </a:cxn>
              </a:cxnLst>
              <a:rect l="0" t="0" r="0" b="0"/>
              <a:pathLst>
                <a:path w="19" h="183">
                  <a:moveTo>
                    <a:pt x="19" y="2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" y="183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9" y="163"/>
                  </a:lnTo>
                  <a:lnTo>
                    <a:pt x="7" y="183"/>
                  </a:lnTo>
                  <a:lnTo>
                    <a:pt x="13" y="183"/>
                  </a:lnTo>
                  <a:lnTo>
                    <a:pt x="13" y="169"/>
                  </a:lnTo>
                  <a:lnTo>
                    <a:pt x="13" y="183"/>
                  </a:lnTo>
                  <a:lnTo>
                    <a:pt x="19" y="18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19" name="Freeform 113"/>
            <p:cNvSpPr/>
            <p:nvPr/>
          </p:nvSpPr>
          <p:spPr>
            <a:xfrm>
              <a:off x="2034" y="2910"/>
              <a:ext cx="6" cy="6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" y="0"/>
                </a:cxn>
                <a:cxn ang="0">
                  <a:pos x="0" y="60"/>
                </a:cxn>
                <a:cxn ang="0">
                  <a:pos x="6" y="60"/>
                </a:cxn>
                <a:cxn ang="0">
                  <a:pos x="6" y="1"/>
                </a:cxn>
              </a:cxnLst>
              <a:rect l="0" t="0" r="0" b="0"/>
              <a:pathLst>
                <a:path w="18" h="180">
                  <a:moveTo>
                    <a:pt x="18" y="4"/>
                  </a:moveTo>
                  <a:lnTo>
                    <a:pt x="3" y="0"/>
                  </a:lnTo>
                  <a:lnTo>
                    <a:pt x="0" y="179"/>
                  </a:lnTo>
                  <a:lnTo>
                    <a:pt x="18" y="18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0" name="Freeform 114"/>
            <p:cNvSpPr/>
            <p:nvPr/>
          </p:nvSpPr>
          <p:spPr>
            <a:xfrm>
              <a:off x="2045" y="2979"/>
              <a:ext cx="2" cy="6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2" y="3"/>
                </a:cxn>
              </a:cxnLst>
              <a:rect l="0" t="0" r="0" b="0"/>
              <a:pathLst>
                <a:path w="6" h="18">
                  <a:moveTo>
                    <a:pt x="6" y="1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6" y="1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1" name="Freeform 115"/>
            <p:cNvSpPr/>
            <p:nvPr/>
          </p:nvSpPr>
          <p:spPr>
            <a:xfrm>
              <a:off x="2048" y="298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0" b="0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1E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2" name="Freeform 116"/>
            <p:cNvSpPr/>
            <p:nvPr/>
          </p:nvSpPr>
          <p:spPr>
            <a:xfrm>
              <a:off x="2047" y="2982"/>
              <a:ext cx="1" cy="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4"/>
                </a:cxn>
              </a:cxnLst>
              <a:rect l="0" t="0" r="0" b="0"/>
              <a:pathLst>
                <a:path w="5" h="11">
                  <a:moveTo>
                    <a:pt x="5" y="11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E3E3E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3" name="Freeform 117"/>
            <p:cNvSpPr/>
            <p:nvPr/>
          </p:nvSpPr>
          <p:spPr>
            <a:xfrm>
              <a:off x="2043" y="297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2" y="9"/>
                </a:cxn>
              </a:cxnLst>
              <a:rect l="0" t="0" r="0" b="0"/>
              <a:pathLst>
                <a:path w="6" h="26">
                  <a:moveTo>
                    <a:pt x="6" y="26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E7E7E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4" name="Freeform 118"/>
            <p:cNvSpPr/>
            <p:nvPr/>
          </p:nvSpPr>
          <p:spPr>
            <a:xfrm>
              <a:off x="2041" y="2973"/>
              <a:ext cx="2" cy="9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2" y="3"/>
                </a:cxn>
              </a:cxnLst>
              <a:rect l="0" t="0" r="0" b="0"/>
              <a:pathLst>
                <a:path w="5" h="27">
                  <a:moveTo>
                    <a:pt x="5" y="8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E8E8E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5" name="Freeform 119"/>
            <p:cNvSpPr/>
            <p:nvPr/>
          </p:nvSpPr>
          <p:spPr>
            <a:xfrm>
              <a:off x="2039" y="2970"/>
              <a:ext cx="2" cy="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3"/>
                </a:cxn>
              </a:cxnLst>
              <a:rect l="0" t="0" r="0" b="0"/>
              <a:pathLst>
                <a:path w="6" h="23">
                  <a:moveTo>
                    <a:pt x="6" y="8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6" y="23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E9E9E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6" name="Freeform 120"/>
            <p:cNvSpPr/>
            <p:nvPr/>
          </p:nvSpPr>
          <p:spPr>
            <a:xfrm>
              <a:off x="2035" y="2970"/>
              <a:ext cx="2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0"/>
                </a:cxn>
              </a:cxnLst>
              <a:rect l="0" t="0" r="0" b="0"/>
              <a:pathLst>
                <a:path w="6" h="22">
                  <a:moveTo>
                    <a:pt x="6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6" y="2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7" name="Freeform 121"/>
            <p:cNvSpPr/>
            <p:nvPr/>
          </p:nvSpPr>
          <p:spPr>
            <a:xfrm>
              <a:off x="2034" y="2970"/>
              <a:ext cx="1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0"/>
                </a:cxn>
              </a:cxnLst>
              <a:rect l="0" t="0" r="0" b="0"/>
              <a:pathLst>
                <a:path w="5" h="22">
                  <a:moveTo>
                    <a:pt x="5" y="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5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8" name="Freeform 122"/>
            <p:cNvSpPr/>
            <p:nvPr/>
          </p:nvSpPr>
          <p:spPr>
            <a:xfrm>
              <a:off x="2034" y="2970"/>
              <a:ext cx="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0" b="0"/>
              <a:pathLst>
                <a:path w="1" h="17">
                  <a:moveTo>
                    <a:pt x="0" y="17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29" name="Rectangle 123"/>
            <p:cNvSpPr/>
            <p:nvPr/>
          </p:nvSpPr>
          <p:spPr>
            <a:xfrm>
              <a:off x="2037" y="2970"/>
              <a:ext cx="2" cy="7"/>
            </a:xfrm>
            <a:prstGeom prst="rect">
              <a:avLst/>
            </a:prstGeom>
            <a:solidFill>
              <a:srgbClr val="ECECEC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730" name="Freeform 124"/>
            <p:cNvSpPr/>
            <p:nvPr/>
          </p:nvSpPr>
          <p:spPr>
            <a:xfrm>
              <a:off x="2033" y="2970"/>
              <a:ext cx="1" cy="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4"/>
                </a:cxn>
              </a:cxnLst>
              <a:rect l="0" t="0" r="0" b="0"/>
              <a:pathLst>
                <a:path w="2" h="14">
                  <a:moveTo>
                    <a:pt x="2" y="1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0F0F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1" name="Freeform 125"/>
            <p:cNvSpPr/>
            <p:nvPr/>
          </p:nvSpPr>
          <p:spPr>
            <a:xfrm>
              <a:off x="2034" y="2975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0" b="0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2" name="Freeform 126"/>
            <p:cNvSpPr/>
            <p:nvPr/>
          </p:nvSpPr>
          <p:spPr>
            <a:xfrm>
              <a:off x="2032" y="2970"/>
              <a:ext cx="2" cy="7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2" y="7"/>
                </a:cxn>
              </a:cxnLst>
              <a:rect l="0" t="0" r="0" b="0"/>
              <a:pathLst>
                <a:path w="5" h="22">
                  <a:moveTo>
                    <a:pt x="5" y="22"/>
                  </a:moveTo>
                  <a:lnTo>
                    <a:pt x="5" y="17"/>
                  </a:lnTo>
                  <a:lnTo>
                    <a:pt x="5" y="1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3" name="Rectangle 127"/>
            <p:cNvSpPr/>
            <p:nvPr/>
          </p:nvSpPr>
          <p:spPr>
            <a:xfrm>
              <a:off x="2030" y="2970"/>
              <a:ext cx="2" cy="7"/>
            </a:xfrm>
            <a:prstGeom prst="rect">
              <a:avLst/>
            </a:prstGeom>
            <a:solidFill>
              <a:srgbClr val="F3F3F3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734" name="Freeform 128"/>
            <p:cNvSpPr/>
            <p:nvPr/>
          </p:nvSpPr>
          <p:spPr>
            <a:xfrm>
              <a:off x="2028" y="2970"/>
              <a:ext cx="2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7"/>
                </a:cxn>
                <a:cxn ang="0">
                  <a:pos x="2" y="0"/>
                </a:cxn>
              </a:cxnLst>
              <a:rect l="0" t="0" r="0" b="0"/>
              <a:pathLst>
                <a:path w="7" h="21">
                  <a:moveTo>
                    <a:pt x="7" y="0"/>
                  </a:moveTo>
                  <a:lnTo>
                    <a:pt x="1" y="0"/>
                  </a:lnTo>
                  <a:lnTo>
                    <a:pt x="0" y="19"/>
                  </a:lnTo>
                  <a:lnTo>
                    <a:pt x="7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5F5F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5" name="Freeform 129"/>
            <p:cNvSpPr/>
            <p:nvPr/>
          </p:nvSpPr>
          <p:spPr>
            <a:xfrm>
              <a:off x="2045" y="2995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0" b="0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6" name="Freeform 130"/>
            <p:cNvSpPr/>
            <p:nvPr/>
          </p:nvSpPr>
          <p:spPr>
            <a:xfrm>
              <a:off x="2026" y="2970"/>
              <a:ext cx="2" cy="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</a:cxnLst>
              <a:rect l="0" t="0" r="0" b="0"/>
              <a:pathLst>
                <a:path w="5" h="19">
                  <a:moveTo>
                    <a:pt x="5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7F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7" name="Freeform 131"/>
            <p:cNvSpPr/>
            <p:nvPr/>
          </p:nvSpPr>
          <p:spPr>
            <a:xfrm>
              <a:off x="2025" y="2970"/>
              <a:ext cx="1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0"/>
                </a:cxn>
              </a:cxnLst>
              <a:rect l="0" t="0" r="0" b="0"/>
              <a:pathLst>
                <a:path w="5" h="19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7F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8" name="Freeform 132"/>
            <p:cNvSpPr/>
            <p:nvPr/>
          </p:nvSpPr>
          <p:spPr>
            <a:xfrm>
              <a:off x="2021" y="2971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0"/>
                </a:cxn>
              </a:cxnLst>
              <a:rect l="0" t="0" r="0" b="0"/>
              <a:pathLst>
                <a:path w="10" h="15">
                  <a:moveTo>
                    <a:pt x="10" y="0"/>
                  </a:moveTo>
                  <a:lnTo>
                    <a:pt x="0" y="14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BFBF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39" name="Freeform 133"/>
            <p:cNvSpPr/>
            <p:nvPr/>
          </p:nvSpPr>
          <p:spPr>
            <a:xfrm>
              <a:off x="2025" y="2988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0" b="0"/>
              <a:pathLst>
                <a:path w="1" h="3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40" name="Freeform 134"/>
            <p:cNvSpPr/>
            <p:nvPr/>
          </p:nvSpPr>
          <p:spPr>
            <a:xfrm>
              <a:off x="2023" y="2986"/>
              <a:ext cx="8" cy="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2"/>
                </a:cxn>
              </a:cxnLst>
              <a:rect l="0" t="0" r="0" b="0"/>
              <a:pathLst>
                <a:path w="25" h="23">
                  <a:moveTo>
                    <a:pt x="7" y="6"/>
                  </a:moveTo>
                  <a:lnTo>
                    <a:pt x="6" y="9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3" y="21"/>
                  </a:lnTo>
                  <a:lnTo>
                    <a:pt x="0" y="23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41" name="Freeform 135"/>
            <p:cNvSpPr/>
            <p:nvPr/>
          </p:nvSpPr>
          <p:spPr>
            <a:xfrm>
              <a:off x="2024" y="2992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0" b="0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42" name="Line 136"/>
            <p:cNvSpPr/>
            <p:nvPr/>
          </p:nvSpPr>
          <p:spPr>
            <a:xfrm flipH="1">
              <a:off x="1974" y="224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3" name="Line 137"/>
            <p:cNvSpPr/>
            <p:nvPr/>
          </p:nvSpPr>
          <p:spPr>
            <a:xfrm flipH="1">
              <a:off x="1974" y="226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4" name="Line 138"/>
            <p:cNvSpPr/>
            <p:nvPr/>
          </p:nvSpPr>
          <p:spPr>
            <a:xfrm flipH="1">
              <a:off x="1974" y="158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5" name="Line 139"/>
            <p:cNvSpPr/>
            <p:nvPr/>
          </p:nvSpPr>
          <p:spPr>
            <a:xfrm flipH="1">
              <a:off x="1976" y="247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6" name="Line 140"/>
            <p:cNvSpPr/>
            <p:nvPr/>
          </p:nvSpPr>
          <p:spPr>
            <a:xfrm flipH="1">
              <a:off x="1975" y="160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7" name="Line 141"/>
            <p:cNvSpPr/>
            <p:nvPr/>
          </p:nvSpPr>
          <p:spPr>
            <a:xfrm flipH="1">
              <a:off x="1975" y="230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8" name="Line 142"/>
            <p:cNvSpPr/>
            <p:nvPr/>
          </p:nvSpPr>
          <p:spPr>
            <a:xfrm flipH="1">
              <a:off x="1976" y="239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49" name="Line 143"/>
            <p:cNvSpPr/>
            <p:nvPr/>
          </p:nvSpPr>
          <p:spPr>
            <a:xfrm flipH="1">
              <a:off x="1976" y="237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0" name="Line 144"/>
            <p:cNvSpPr/>
            <p:nvPr/>
          </p:nvSpPr>
          <p:spPr>
            <a:xfrm flipH="1">
              <a:off x="1974" y="97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1" name="Line 145"/>
            <p:cNvSpPr/>
            <p:nvPr/>
          </p:nvSpPr>
          <p:spPr>
            <a:xfrm flipH="1">
              <a:off x="1974" y="95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2" name="Line 146"/>
            <p:cNvSpPr/>
            <p:nvPr/>
          </p:nvSpPr>
          <p:spPr>
            <a:xfrm flipH="1">
              <a:off x="1974" y="107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3" name="Line 147"/>
            <p:cNvSpPr/>
            <p:nvPr/>
          </p:nvSpPr>
          <p:spPr>
            <a:xfrm flipH="1">
              <a:off x="1975" y="102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4" name="Line 148"/>
            <p:cNvSpPr/>
            <p:nvPr/>
          </p:nvSpPr>
          <p:spPr>
            <a:xfrm flipH="1">
              <a:off x="1974" y="100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5" name="Line 149"/>
            <p:cNvSpPr/>
            <p:nvPr/>
          </p:nvSpPr>
          <p:spPr>
            <a:xfrm flipH="1">
              <a:off x="1974" y="1048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6" name="Line 150"/>
            <p:cNvSpPr/>
            <p:nvPr/>
          </p:nvSpPr>
          <p:spPr>
            <a:xfrm flipH="1">
              <a:off x="1975" y="2450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7" name="Line 151"/>
            <p:cNvSpPr/>
            <p:nvPr/>
          </p:nvSpPr>
          <p:spPr>
            <a:xfrm flipH="1">
              <a:off x="1974" y="179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8" name="Line 152"/>
            <p:cNvSpPr/>
            <p:nvPr/>
          </p:nvSpPr>
          <p:spPr>
            <a:xfrm flipH="1">
              <a:off x="1974" y="2568"/>
              <a:ext cx="3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59" name="Line 153"/>
            <p:cNvSpPr/>
            <p:nvPr/>
          </p:nvSpPr>
          <p:spPr>
            <a:xfrm flipH="1">
              <a:off x="1975" y="113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0" name="Line 154"/>
            <p:cNvSpPr/>
            <p:nvPr/>
          </p:nvSpPr>
          <p:spPr>
            <a:xfrm flipH="1">
              <a:off x="1974" y="109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1" name="Line 155"/>
            <p:cNvSpPr/>
            <p:nvPr/>
          </p:nvSpPr>
          <p:spPr>
            <a:xfrm flipH="1">
              <a:off x="1974" y="123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2" name="Line 156"/>
            <p:cNvSpPr/>
            <p:nvPr/>
          </p:nvSpPr>
          <p:spPr>
            <a:xfrm flipH="1">
              <a:off x="1975" y="125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3" name="Line 157"/>
            <p:cNvSpPr/>
            <p:nvPr/>
          </p:nvSpPr>
          <p:spPr>
            <a:xfrm flipH="1">
              <a:off x="1974" y="118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4" name="Line 158"/>
            <p:cNvSpPr/>
            <p:nvPr/>
          </p:nvSpPr>
          <p:spPr>
            <a:xfrm flipH="1">
              <a:off x="1974" y="120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5" name="Line 159"/>
            <p:cNvSpPr/>
            <p:nvPr/>
          </p:nvSpPr>
          <p:spPr>
            <a:xfrm flipH="1">
              <a:off x="1974" y="111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6" name="Line 160"/>
            <p:cNvSpPr/>
            <p:nvPr/>
          </p:nvSpPr>
          <p:spPr>
            <a:xfrm flipH="1">
              <a:off x="1973" y="1281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7" name="Line 161"/>
            <p:cNvSpPr/>
            <p:nvPr/>
          </p:nvSpPr>
          <p:spPr>
            <a:xfrm flipH="1">
              <a:off x="1974" y="142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8" name="Line 162"/>
            <p:cNvSpPr/>
            <p:nvPr/>
          </p:nvSpPr>
          <p:spPr>
            <a:xfrm flipH="1">
              <a:off x="1974" y="1442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69" name="Line 163"/>
            <p:cNvSpPr/>
            <p:nvPr/>
          </p:nvSpPr>
          <p:spPr>
            <a:xfrm flipH="1">
              <a:off x="1974" y="130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0" name="Line 164"/>
            <p:cNvSpPr/>
            <p:nvPr/>
          </p:nvSpPr>
          <p:spPr>
            <a:xfrm flipH="1">
              <a:off x="1975" y="137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1" name="Line 165"/>
            <p:cNvSpPr/>
            <p:nvPr/>
          </p:nvSpPr>
          <p:spPr>
            <a:xfrm flipH="1">
              <a:off x="1974" y="134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2" name="Line 166"/>
            <p:cNvSpPr/>
            <p:nvPr/>
          </p:nvSpPr>
          <p:spPr>
            <a:xfrm flipH="1">
              <a:off x="1974" y="132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3" name="Line 167"/>
            <p:cNvSpPr/>
            <p:nvPr/>
          </p:nvSpPr>
          <p:spPr>
            <a:xfrm flipH="1">
              <a:off x="1976" y="249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4" name="Line 168"/>
            <p:cNvSpPr/>
            <p:nvPr/>
          </p:nvSpPr>
          <p:spPr>
            <a:xfrm flipH="1">
              <a:off x="1973" y="1514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5" name="Line 169"/>
            <p:cNvSpPr/>
            <p:nvPr/>
          </p:nvSpPr>
          <p:spPr>
            <a:xfrm flipH="1">
              <a:off x="1974" y="146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6" name="Line 170"/>
            <p:cNvSpPr/>
            <p:nvPr/>
          </p:nvSpPr>
          <p:spPr>
            <a:xfrm flipH="1">
              <a:off x="1977" y="254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7" name="Line 171"/>
            <p:cNvSpPr/>
            <p:nvPr/>
          </p:nvSpPr>
          <p:spPr>
            <a:xfrm flipH="1">
              <a:off x="1974" y="154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8" name="Line 172"/>
            <p:cNvSpPr/>
            <p:nvPr/>
          </p:nvSpPr>
          <p:spPr>
            <a:xfrm flipH="1">
              <a:off x="1974" y="156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79" name="Line 173"/>
            <p:cNvSpPr/>
            <p:nvPr/>
          </p:nvSpPr>
          <p:spPr>
            <a:xfrm flipH="1">
              <a:off x="1975" y="195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0" name="Line 174"/>
            <p:cNvSpPr/>
            <p:nvPr/>
          </p:nvSpPr>
          <p:spPr>
            <a:xfrm flipH="1">
              <a:off x="1974" y="188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1" name="Line 175"/>
            <p:cNvSpPr/>
            <p:nvPr/>
          </p:nvSpPr>
          <p:spPr>
            <a:xfrm flipH="1">
              <a:off x="1975" y="148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2" name="Line 176"/>
            <p:cNvSpPr/>
            <p:nvPr/>
          </p:nvSpPr>
          <p:spPr>
            <a:xfrm flipH="1">
              <a:off x="1974" y="165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3" name="Line 177"/>
            <p:cNvSpPr/>
            <p:nvPr/>
          </p:nvSpPr>
          <p:spPr>
            <a:xfrm flipH="1">
              <a:off x="1974" y="177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4" name="Line 178"/>
            <p:cNvSpPr/>
            <p:nvPr/>
          </p:nvSpPr>
          <p:spPr>
            <a:xfrm flipH="1">
              <a:off x="1974" y="193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5" name="Line 179"/>
            <p:cNvSpPr/>
            <p:nvPr/>
          </p:nvSpPr>
          <p:spPr>
            <a:xfrm flipH="1">
              <a:off x="1974" y="181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6" name="Line 180"/>
            <p:cNvSpPr/>
            <p:nvPr/>
          </p:nvSpPr>
          <p:spPr>
            <a:xfrm flipH="1">
              <a:off x="1974" y="167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7" name="Line 181"/>
            <p:cNvSpPr/>
            <p:nvPr/>
          </p:nvSpPr>
          <p:spPr>
            <a:xfrm flipH="1">
              <a:off x="1973" y="1748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8" name="Line 182"/>
            <p:cNvSpPr/>
            <p:nvPr/>
          </p:nvSpPr>
          <p:spPr>
            <a:xfrm flipH="1">
              <a:off x="1975" y="172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89" name="Line 183"/>
            <p:cNvSpPr/>
            <p:nvPr/>
          </p:nvSpPr>
          <p:spPr>
            <a:xfrm flipH="1">
              <a:off x="1974" y="169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0" name="Line 184"/>
            <p:cNvSpPr/>
            <p:nvPr/>
          </p:nvSpPr>
          <p:spPr>
            <a:xfrm flipH="1">
              <a:off x="1974" y="200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1" name="Line 185"/>
            <p:cNvSpPr/>
            <p:nvPr/>
          </p:nvSpPr>
          <p:spPr>
            <a:xfrm flipH="1">
              <a:off x="1975" y="184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2" name="Line 186"/>
            <p:cNvSpPr/>
            <p:nvPr/>
          </p:nvSpPr>
          <p:spPr>
            <a:xfrm flipH="1">
              <a:off x="1973" y="1982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3" name="Line 187"/>
            <p:cNvSpPr/>
            <p:nvPr/>
          </p:nvSpPr>
          <p:spPr>
            <a:xfrm flipH="1">
              <a:off x="1974" y="191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4" name="Line 188"/>
            <p:cNvSpPr/>
            <p:nvPr/>
          </p:nvSpPr>
          <p:spPr>
            <a:xfrm flipH="1">
              <a:off x="1974" y="228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5" name="Line 189"/>
            <p:cNvSpPr/>
            <p:nvPr/>
          </p:nvSpPr>
          <p:spPr>
            <a:xfrm flipH="1">
              <a:off x="1976" y="235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6" name="Line 190"/>
            <p:cNvSpPr/>
            <p:nvPr/>
          </p:nvSpPr>
          <p:spPr>
            <a:xfrm flipH="1">
              <a:off x="1974" y="2122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7" name="Line 191"/>
            <p:cNvSpPr/>
            <p:nvPr/>
          </p:nvSpPr>
          <p:spPr>
            <a:xfrm flipH="1">
              <a:off x="1976" y="251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8" name="Line 192"/>
            <p:cNvSpPr/>
            <p:nvPr/>
          </p:nvSpPr>
          <p:spPr>
            <a:xfrm flipH="1">
              <a:off x="1974" y="205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799" name="Line 193"/>
            <p:cNvSpPr/>
            <p:nvPr/>
          </p:nvSpPr>
          <p:spPr>
            <a:xfrm flipH="1">
              <a:off x="1974" y="202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0" name="Line 194"/>
            <p:cNvSpPr/>
            <p:nvPr/>
          </p:nvSpPr>
          <p:spPr>
            <a:xfrm flipH="1">
              <a:off x="1974" y="216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1" name="Line 195"/>
            <p:cNvSpPr/>
            <p:nvPr/>
          </p:nvSpPr>
          <p:spPr>
            <a:xfrm flipH="1">
              <a:off x="1975" y="218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2" name="Line 196"/>
            <p:cNvSpPr/>
            <p:nvPr/>
          </p:nvSpPr>
          <p:spPr>
            <a:xfrm flipH="1">
              <a:off x="1974" y="214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3" name="Line 197"/>
            <p:cNvSpPr/>
            <p:nvPr/>
          </p:nvSpPr>
          <p:spPr>
            <a:xfrm flipH="1">
              <a:off x="1975" y="207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4" name="Line 198"/>
            <p:cNvSpPr/>
            <p:nvPr/>
          </p:nvSpPr>
          <p:spPr>
            <a:xfrm flipH="1">
              <a:off x="1977" y="242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5" name="Line 199"/>
            <p:cNvSpPr/>
            <p:nvPr/>
          </p:nvSpPr>
          <p:spPr>
            <a:xfrm flipH="1">
              <a:off x="1973" y="2216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6" name="Freeform 200"/>
            <p:cNvSpPr/>
            <p:nvPr/>
          </p:nvSpPr>
          <p:spPr>
            <a:xfrm>
              <a:off x="1973" y="735"/>
              <a:ext cx="118" cy="2300"/>
            </a:xfrm>
            <a:custGeom>
              <a:avLst/>
              <a:gdLst/>
              <a:ahLst/>
              <a:cxnLst>
                <a:cxn ang="0">
                  <a:pos x="11" y="2233"/>
                </a:cxn>
                <a:cxn ang="0">
                  <a:pos x="5" y="2214"/>
                </a:cxn>
                <a:cxn ang="0">
                  <a:pos x="2" y="2193"/>
                </a:cxn>
                <a:cxn ang="0">
                  <a:pos x="0" y="2171"/>
                </a:cxn>
                <a:cxn ang="0">
                  <a:pos x="0" y="1598"/>
                </a:cxn>
                <a:cxn ang="0">
                  <a:pos x="0" y="1247"/>
                </a:cxn>
                <a:cxn ang="0">
                  <a:pos x="0" y="779"/>
                </a:cxn>
                <a:cxn ang="0">
                  <a:pos x="0" y="429"/>
                </a:cxn>
                <a:cxn ang="0">
                  <a:pos x="0" y="112"/>
                </a:cxn>
                <a:cxn ang="0">
                  <a:pos x="2" y="88"/>
                </a:cxn>
                <a:cxn ang="0">
                  <a:pos x="7" y="66"/>
                </a:cxn>
                <a:cxn ang="0">
                  <a:pos x="13" y="46"/>
                </a:cxn>
                <a:cxn ang="0">
                  <a:pos x="22" y="28"/>
                </a:cxn>
                <a:cxn ang="0">
                  <a:pos x="31" y="14"/>
                </a:cxn>
                <a:cxn ang="0">
                  <a:pos x="41" y="5"/>
                </a:cxn>
                <a:cxn ang="0">
                  <a:pos x="53" y="0"/>
                </a:cxn>
                <a:cxn ang="0">
                  <a:pos x="65" y="0"/>
                </a:cxn>
                <a:cxn ang="0">
                  <a:pos x="76" y="5"/>
                </a:cxn>
                <a:cxn ang="0">
                  <a:pos x="86" y="14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11" y="66"/>
                </a:cxn>
                <a:cxn ang="0">
                  <a:pos x="115" y="88"/>
                </a:cxn>
                <a:cxn ang="0">
                  <a:pos x="118" y="112"/>
                </a:cxn>
                <a:cxn ang="0">
                  <a:pos x="118" y="2160"/>
                </a:cxn>
                <a:cxn ang="0">
                  <a:pos x="118" y="2161"/>
                </a:cxn>
                <a:cxn ang="0">
                  <a:pos x="118" y="2167"/>
                </a:cxn>
                <a:cxn ang="0">
                  <a:pos x="117" y="2169"/>
                </a:cxn>
                <a:cxn ang="0">
                  <a:pos x="117" y="2175"/>
                </a:cxn>
                <a:cxn ang="0">
                  <a:pos x="116" y="2190"/>
                </a:cxn>
                <a:cxn ang="0">
                  <a:pos x="114" y="2204"/>
                </a:cxn>
                <a:cxn ang="0">
                  <a:pos x="111" y="2218"/>
                </a:cxn>
              </a:cxnLst>
              <a:rect l="0" t="0" r="0" b="0"/>
              <a:pathLst>
                <a:path w="353" h="6900">
                  <a:moveTo>
                    <a:pt x="46" y="6728"/>
                  </a:moveTo>
                  <a:lnTo>
                    <a:pt x="33" y="6700"/>
                  </a:lnTo>
                  <a:lnTo>
                    <a:pt x="24" y="6672"/>
                  </a:lnTo>
                  <a:lnTo>
                    <a:pt x="16" y="6643"/>
                  </a:lnTo>
                  <a:lnTo>
                    <a:pt x="11" y="6612"/>
                  </a:lnTo>
                  <a:lnTo>
                    <a:pt x="5" y="6580"/>
                  </a:lnTo>
                  <a:lnTo>
                    <a:pt x="2" y="6547"/>
                  </a:lnTo>
                  <a:lnTo>
                    <a:pt x="0" y="6513"/>
                  </a:lnTo>
                  <a:lnTo>
                    <a:pt x="0" y="6479"/>
                  </a:lnTo>
                  <a:lnTo>
                    <a:pt x="0" y="4795"/>
                  </a:lnTo>
                  <a:lnTo>
                    <a:pt x="0" y="4442"/>
                  </a:lnTo>
                  <a:lnTo>
                    <a:pt x="0" y="3741"/>
                  </a:lnTo>
                  <a:lnTo>
                    <a:pt x="0" y="3038"/>
                  </a:lnTo>
                  <a:lnTo>
                    <a:pt x="0" y="2336"/>
                  </a:lnTo>
                  <a:lnTo>
                    <a:pt x="0" y="1638"/>
                  </a:lnTo>
                  <a:lnTo>
                    <a:pt x="0" y="1286"/>
                  </a:lnTo>
                  <a:lnTo>
                    <a:pt x="0" y="375"/>
                  </a:lnTo>
                  <a:lnTo>
                    <a:pt x="0" y="336"/>
                  </a:lnTo>
                  <a:lnTo>
                    <a:pt x="3" y="299"/>
                  </a:lnTo>
                  <a:lnTo>
                    <a:pt x="6" y="264"/>
                  </a:lnTo>
                  <a:lnTo>
                    <a:pt x="13" y="231"/>
                  </a:lnTo>
                  <a:lnTo>
                    <a:pt x="20" y="198"/>
                  </a:lnTo>
                  <a:lnTo>
                    <a:pt x="29" y="168"/>
                  </a:lnTo>
                  <a:lnTo>
                    <a:pt x="39" y="138"/>
                  </a:lnTo>
                  <a:lnTo>
                    <a:pt x="53" y="111"/>
                  </a:lnTo>
                  <a:lnTo>
                    <a:pt x="65" y="84"/>
                  </a:lnTo>
                  <a:lnTo>
                    <a:pt x="79" y="62"/>
                  </a:lnTo>
                  <a:lnTo>
                    <a:pt x="93" y="42"/>
                  </a:lnTo>
                  <a:lnTo>
                    <a:pt x="109" y="27"/>
                  </a:lnTo>
                  <a:lnTo>
                    <a:pt x="124" y="14"/>
                  </a:lnTo>
                  <a:lnTo>
                    <a:pt x="142" y="6"/>
                  </a:lnTo>
                  <a:lnTo>
                    <a:pt x="159" y="1"/>
                  </a:lnTo>
                  <a:lnTo>
                    <a:pt x="177" y="0"/>
                  </a:lnTo>
                  <a:lnTo>
                    <a:pt x="194" y="1"/>
                  </a:lnTo>
                  <a:lnTo>
                    <a:pt x="211" y="6"/>
                  </a:lnTo>
                  <a:lnTo>
                    <a:pt x="227" y="14"/>
                  </a:lnTo>
                  <a:lnTo>
                    <a:pt x="244" y="27"/>
                  </a:lnTo>
                  <a:lnTo>
                    <a:pt x="258" y="42"/>
                  </a:lnTo>
                  <a:lnTo>
                    <a:pt x="273" y="62"/>
                  </a:lnTo>
                  <a:lnTo>
                    <a:pt x="287" y="84"/>
                  </a:lnTo>
                  <a:lnTo>
                    <a:pt x="301" y="111"/>
                  </a:lnTo>
                  <a:lnTo>
                    <a:pt x="312" y="138"/>
                  </a:lnTo>
                  <a:lnTo>
                    <a:pt x="322" y="168"/>
                  </a:lnTo>
                  <a:lnTo>
                    <a:pt x="332" y="198"/>
                  </a:lnTo>
                  <a:lnTo>
                    <a:pt x="340" y="231"/>
                  </a:lnTo>
                  <a:lnTo>
                    <a:pt x="345" y="264"/>
                  </a:lnTo>
                  <a:lnTo>
                    <a:pt x="349" y="299"/>
                  </a:lnTo>
                  <a:lnTo>
                    <a:pt x="352" y="336"/>
                  </a:lnTo>
                  <a:lnTo>
                    <a:pt x="353" y="375"/>
                  </a:lnTo>
                  <a:lnTo>
                    <a:pt x="353" y="6479"/>
                  </a:lnTo>
                  <a:lnTo>
                    <a:pt x="352" y="6481"/>
                  </a:lnTo>
                  <a:lnTo>
                    <a:pt x="352" y="6484"/>
                  </a:lnTo>
                  <a:lnTo>
                    <a:pt x="352" y="6490"/>
                  </a:lnTo>
                  <a:lnTo>
                    <a:pt x="352" y="6502"/>
                  </a:lnTo>
                  <a:lnTo>
                    <a:pt x="351" y="6504"/>
                  </a:lnTo>
                  <a:lnTo>
                    <a:pt x="351" y="6507"/>
                  </a:lnTo>
                  <a:lnTo>
                    <a:pt x="351" y="6513"/>
                  </a:lnTo>
                  <a:lnTo>
                    <a:pt x="351" y="6525"/>
                  </a:lnTo>
                  <a:lnTo>
                    <a:pt x="349" y="6547"/>
                  </a:lnTo>
                  <a:lnTo>
                    <a:pt x="348" y="6570"/>
                  </a:lnTo>
                  <a:lnTo>
                    <a:pt x="344" y="6591"/>
                  </a:lnTo>
                  <a:lnTo>
                    <a:pt x="341" y="6613"/>
                  </a:lnTo>
                  <a:lnTo>
                    <a:pt x="337" y="6633"/>
                  </a:lnTo>
                  <a:lnTo>
                    <a:pt x="333" y="6655"/>
                  </a:lnTo>
                  <a:lnTo>
                    <a:pt x="288" y="690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07" name="Freeform 201"/>
            <p:cNvSpPr/>
            <p:nvPr/>
          </p:nvSpPr>
          <p:spPr>
            <a:xfrm>
              <a:off x="2050" y="2992"/>
              <a:ext cx="19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"/>
                </a:cxn>
                <a:cxn ang="0">
                  <a:pos x="5" y="6"/>
                </a:cxn>
                <a:cxn ang="0">
                  <a:pos x="7" y="9"/>
                </a:cxn>
                <a:cxn ang="0">
                  <a:pos x="9" y="13"/>
                </a:cxn>
                <a:cxn ang="0">
                  <a:pos x="10" y="15"/>
                </a:cxn>
                <a:cxn ang="0">
                  <a:pos x="12" y="21"/>
                </a:cxn>
                <a:cxn ang="0">
                  <a:pos x="15" y="28"/>
                </a:cxn>
                <a:cxn ang="0">
                  <a:pos x="19" y="43"/>
                </a:cxn>
              </a:cxnLst>
              <a:rect l="0" t="0" r="0" b="0"/>
              <a:pathLst>
                <a:path w="56" h="130">
                  <a:moveTo>
                    <a:pt x="0" y="0"/>
                  </a:moveTo>
                  <a:lnTo>
                    <a:pt x="7" y="8"/>
                  </a:lnTo>
                  <a:lnTo>
                    <a:pt x="14" y="18"/>
                  </a:lnTo>
                  <a:lnTo>
                    <a:pt x="20" y="28"/>
                  </a:lnTo>
                  <a:lnTo>
                    <a:pt x="27" y="40"/>
                  </a:lnTo>
                  <a:lnTo>
                    <a:pt x="28" y="44"/>
                  </a:lnTo>
                  <a:lnTo>
                    <a:pt x="36" y="64"/>
                  </a:lnTo>
                  <a:lnTo>
                    <a:pt x="44" y="85"/>
                  </a:lnTo>
                  <a:lnTo>
                    <a:pt x="56" y="13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08" name="Line 202"/>
            <p:cNvSpPr/>
            <p:nvPr/>
          </p:nvSpPr>
          <p:spPr>
            <a:xfrm flipH="1" flipV="1">
              <a:off x="2022" y="950"/>
              <a:ext cx="1" cy="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09" name="Line 203"/>
            <p:cNvSpPr/>
            <p:nvPr/>
          </p:nvSpPr>
          <p:spPr>
            <a:xfrm flipV="1">
              <a:off x="2022" y="904"/>
              <a:ext cx="1" cy="4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0" name="Line 204"/>
            <p:cNvSpPr/>
            <p:nvPr/>
          </p:nvSpPr>
          <p:spPr>
            <a:xfrm flipH="1">
              <a:off x="2037" y="937"/>
              <a:ext cx="1" cy="5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1" name="Freeform 205"/>
            <p:cNvSpPr/>
            <p:nvPr/>
          </p:nvSpPr>
          <p:spPr>
            <a:xfrm>
              <a:off x="1988" y="3018"/>
              <a:ext cx="84" cy="376"/>
            </a:xfrm>
            <a:custGeom>
              <a:avLst/>
              <a:gdLst/>
              <a:ahLst/>
              <a:cxnLst>
                <a:cxn ang="0">
                  <a:pos x="81" y="17"/>
                </a:cxn>
                <a:cxn ang="0">
                  <a:pos x="82" y="26"/>
                </a:cxn>
                <a:cxn ang="0">
                  <a:pos x="83" y="34"/>
                </a:cxn>
                <a:cxn ang="0">
                  <a:pos x="84" y="43"/>
                </a:cxn>
                <a:cxn ang="0">
                  <a:pos x="84" y="52"/>
                </a:cxn>
                <a:cxn ang="0">
                  <a:pos x="84" y="286"/>
                </a:cxn>
                <a:cxn ang="0">
                  <a:pos x="84" y="295"/>
                </a:cxn>
                <a:cxn ang="0">
                  <a:pos x="83" y="304"/>
                </a:cxn>
                <a:cxn ang="0">
                  <a:pos x="82" y="308"/>
                </a:cxn>
                <a:cxn ang="0">
                  <a:pos x="82" y="310"/>
                </a:cxn>
                <a:cxn ang="0">
                  <a:pos x="82" y="312"/>
                </a:cxn>
                <a:cxn ang="0">
                  <a:pos x="81" y="321"/>
                </a:cxn>
                <a:cxn ang="0">
                  <a:pos x="79" y="328"/>
                </a:cxn>
                <a:cxn ang="0">
                  <a:pos x="77" y="336"/>
                </a:cxn>
                <a:cxn ang="0">
                  <a:pos x="74" y="343"/>
                </a:cxn>
                <a:cxn ang="0">
                  <a:pos x="71" y="350"/>
                </a:cxn>
                <a:cxn ang="0">
                  <a:pos x="68" y="355"/>
                </a:cxn>
                <a:cxn ang="0">
                  <a:pos x="66" y="358"/>
                </a:cxn>
                <a:cxn ang="0">
                  <a:pos x="65" y="361"/>
                </a:cxn>
                <a:cxn ang="0">
                  <a:pos x="63" y="363"/>
                </a:cxn>
                <a:cxn ang="0">
                  <a:pos x="62" y="363"/>
                </a:cxn>
                <a:cxn ang="0">
                  <a:pos x="62" y="364"/>
                </a:cxn>
                <a:cxn ang="0">
                  <a:pos x="61" y="365"/>
                </a:cxn>
                <a:cxn ang="0">
                  <a:pos x="58" y="369"/>
                </a:cxn>
                <a:cxn ang="0">
                  <a:pos x="54" y="372"/>
                </a:cxn>
                <a:cxn ang="0">
                  <a:pos x="52" y="373"/>
                </a:cxn>
                <a:cxn ang="0">
                  <a:pos x="50" y="374"/>
                </a:cxn>
                <a:cxn ang="0">
                  <a:pos x="49" y="374"/>
                </a:cxn>
                <a:cxn ang="0">
                  <a:pos x="48" y="374"/>
                </a:cxn>
                <a:cxn ang="0">
                  <a:pos x="48" y="374"/>
                </a:cxn>
                <a:cxn ang="0">
                  <a:pos x="48" y="375"/>
                </a:cxn>
                <a:cxn ang="0">
                  <a:pos x="46" y="375"/>
                </a:cxn>
                <a:cxn ang="0">
                  <a:pos x="42" y="376"/>
                </a:cxn>
                <a:cxn ang="0">
                  <a:pos x="38" y="375"/>
                </a:cxn>
                <a:cxn ang="0">
                  <a:pos x="34" y="374"/>
                </a:cxn>
                <a:cxn ang="0">
                  <a:pos x="29" y="372"/>
                </a:cxn>
                <a:cxn ang="0">
                  <a:pos x="26" y="369"/>
                </a:cxn>
                <a:cxn ang="0">
                  <a:pos x="22" y="365"/>
                </a:cxn>
                <a:cxn ang="0">
                  <a:pos x="19" y="361"/>
                </a:cxn>
                <a:cxn ang="0">
                  <a:pos x="15" y="355"/>
                </a:cxn>
                <a:cxn ang="0">
                  <a:pos x="12" y="350"/>
                </a:cxn>
                <a:cxn ang="0">
                  <a:pos x="9" y="343"/>
                </a:cxn>
                <a:cxn ang="0">
                  <a:pos x="7" y="336"/>
                </a:cxn>
                <a:cxn ang="0">
                  <a:pos x="4" y="328"/>
                </a:cxn>
                <a:cxn ang="0">
                  <a:pos x="3" y="321"/>
                </a:cxn>
                <a:cxn ang="0">
                  <a:pos x="1" y="312"/>
                </a:cxn>
                <a:cxn ang="0">
                  <a:pos x="1" y="304"/>
                </a:cxn>
                <a:cxn ang="0">
                  <a:pos x="0" y="295"/>
                </a:cxn>
                <a:cxn ang="0">
                  <a:pos x="0" y="286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2" y="25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0" b="0"/>
              <a:pathLst>
                <a:path w="253" h="1127">
                  <a:moveTo>
                    <a:pt x="243" y="52"/>
                  </a:moveTo>
                  <a:lnTo>
                    <a:pt x="247" y="77"/>
                  </a:lnTo>
                  <a:lnTo>
                    <a:pt x="250" y="103"/>
                  </a:lnTo>
                  <a:lnTo>
                    <a:pt x="252" y="129"/>
                  </a:lnTo>
                  <a:lnTo>
                    <a:pt x="253" y="157"/>
                  </a:lnTo>
                  <a:lnTo>
                    <a:pt x="253" y="858"/>
                  </a:lnTo>
                  <a:lnTo>
                    <a:pt x="252" y="884"/>
                  </a:lnTo>
                  <a:lnTo>
                    <a:pt x="250" y="911"/>
                  </a:lnTo>
                  <a:lnTo>
                    <a:pt x="248" y="923"/>
                  </a:lnTo>
                  <a:lnTo>
                    <a:pt x="247" y="929"/>
                  </a:lnTo>
                  <a:lnTo>
                    <a:pt x="247" y="936"/>
                  </a:lnTo>
                  <a:lnTo>
                    <a:pt x="243" y="961"/>
                  </a:lnTo>
                  <a:lnTo>
                    <a:pt x="237" y="984"/>
                  </a:lnTo>
                  <a:lnTo>
                    <a:pt x="231" y="1006"/>
                  </a:lnTo>
                  <a:lnTo>
                    <a:pt x="223" y="1027"/>
                  </a:lnTo>
                  <a:lnTo>
                    <a:pt x="215" y="1048"/>
                  </a:lnTo>
                  <a:lnTo>
                    <a:pt x="205" y="1065"/>
                  </a:lnTo>
                  <a:lnTo>
                    <a:pt x="200" y="1074"/>
                  </a:lnTo>
                  <a:lnTo>
                    <a:pt x="196" y="1082"/>
                  </a:lnTo>
                  <a:lnTo>
                    <a:pt x="189" y="1088"/>
                  </a:lnTo>
                  <a:lnTo>
                    <a:pt x="187" y="1089"/>
                  </a:lnTo>
                  <a:lnTo>
                    <a:pt x="186" y="1091"/>
                  </a:lnTo>
                  <a:lnTo>
                    <a:pt x="184" y="1095"/>
                  </a:lnTo>
                  <a:lnTo>
                    <a:pt x="174" y="1107"/>
                  </a:lnTo>
                  <a:lnTo>
                    <a:pt x="162" y="1115"/>
                  </a:lnTo>
                  <a:lnTo>
                    <a:pt x="156" y="1118"/>
                  </a:lnTo>
                  <a:lnTo>
                    <a:pt x="151" y="1122"/>
                  </a:lnTo>
                  <a:lnTo>
                    <a:pt x="147" y="1122"/>
                  </a:lnTo>
                  <a:lnTo>
                    <a:pt x="145" y="1122"/>
                  </a:lnTo>
                  <a:lnTo>
                    <a:pt x="144" y="1122"/>
                  </a:lnTo>
                  <a:lnTo>
                    <a:pt x="144" y="1123"/>
                  </a:lnTo>
                  <a:lnTo>
                    <a:pt x="138" y="1125"/>
                  </a:lnTo>
                  <a:lnTo>
                    <a:pt x="126" y="1127"/>
                  </a:lnTo>
                  <a:lnTo>
                    <a:pt x="113" y="1125"/>
                  </a:lnTo>
                  <a:lnTo>
                    <a:pt x="101" y="1122"/>
                  </a:lnTo>
                  <a:lnTo>
                    <a:pt x="88" y="1115"/>
                  </a:lnTo>
                  <a:lnTo>
                    <a:pt x="77" y="1107"/>
                  </a:lnTo>
                  <a:lnTo>
                    <a:pt x="66" y="1095"/>
                  </a:lnTo>
                  <a:lnTo>
                    <a:pt x="56" y="1082"/>
                  </a:lnTo>
                  <a:lnTo>
                    <a:pt x="46" y="1065"/>
                  </a:lnTo>
                  <a:lnTo>
                    <a:pt x="37" y="1048"/>
                  </a:lnTo>
                  <a:lnTo>
                    <a:pt x="27" y="1027"/>
                  </a:lnTo>
                  <a:lnTo>
                    <a:pt x="20" y="1006"/>
                  </a:lnTo>
                  <a:lnTo>
                    <a:pt x="13" y="984"/>
                  </a:lnTo>
                  <a:lnTo>
                    <a:pt x="9" y="961"/>
                  </a:lnTo>
                  <a:lnTo>
                    <a:pt x="4" y="936"/>
                  </a:lnTo>
                  <a:lnTo>
                    <a:pt x="2" y="911"/>
                  </a:lnTo>
                  <a:lnTo>
                    <a:pt x="0" y="884"/>
                  </a:lnTo>
                  <a:lnTo>
                    <a:pt x="0" y="858"/>
                  </a:lnTo>
                  <a:lnTo>
                    <a:pt x="0" y="157"/>
                  </a:lnTo>
                  <a:lnTo>
                    <a:pt x="1" y="114"/>
                  </a:lnTo>
                  <a:lnTo>
                    <a:pt x="6" y="74"/>
                  </a:lnTo>
                  <a:lnTo>
                    <a:pt x="13" y="35"/>
                  </a:lnTo>
                  <a:lnTo>
                    <a:pt x="24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12" name="Line 206"/>
            <p:cNvSpPr/>
            <p:nvPr/>
          </p:nvSpPr>
          <p:spPr>
            <a:xfrm flipV="1">
              <a:off x="2038" y="908"/>
              <a:ext cx="1" cy="29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3" name="Freeform 207"/>
            <p:cNvSpPr/>
            <p:nvPr/>
          </p:nvSpPr>
          <p:spPr>
            <a:xfrm>
              <a:off x="2017" y="845"/>
              <a:ext cx="29" cy="59"/>
            </a:xfrm>
            <a:custGeom>
              <a:avLst/>
              <a:gdLst/>
              <a:ahLst/>
              <a:cxnLst>
                <a:cxn ang="0">
                  <a:pos x="4" y="59"/>
                </a:cxn>
                <a:cxn ang="0">
                  <a:pos x="2" y="53"/>
                </a:cxn>
                <a:cxn ang="0">
                  <a:pos x="1" y="47"/>
                </a:cxn>
                <a:cxn ang="0">
                  <a:pos x="0" y="41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1" y="21"/>
                </a:cxn>
                <a:cxn ang="0">
                  <a:pos x="2" y="15"/>
                </a:cxn>
                <a:cxn ang="0">
                  <a:pos x="5" y="10"/>
                </a:cxn>
                <a:cxn ang="0">
                  <a:pos x="7" y="6"/>
                </a:cxn>
                <a:cxn ang="0">
                  <a:pos x="9" y="3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20" y="3"/>
                </a:cxn>
                <a:cxn ang="0">
                  <a:pos x="22" y="6"/>
                </a:cxn>
                <a:cxn ang="0">
                  <a:pos x="23" y="8"/>
                </a:cxn>
                <a:cxn ang="0">
                  <a:pos x="25" y="10"/>
                </a:cxn>
                <a:cxn ang="0">
                  <a:pos x="26" y="15"/>
                </a:cxn>
                <a:cxn ang="0">
                  <a:pos x="28" y="21"/>
                </a:cxn>
                <a:cxn ang="0">
                  <a:pos x="29" y="27"/>
                </a:cxn>
                <a:cxn ang="0">
                  <a:pos x="29" y="35"/>
                </a:cxn>
                <a:cxn ang="0">
                  <a:pos x="29" y="42"/>
                </a:cxn>
                <a:cxn ang="0">
                  <a:pos x="28" y="44"/>
                </a:cxn>
                <a:cxn ang="0">
                  <a:pos x="28" y="48"/>
                </a:cxn>
                <a:cxn ang="0">
                  <a:pos x="26" y="53"/>
                </a:cxn>
                <a:cxn ang="0">
                  <a:pos x="25" y="56"/>
                </a:cxn>
                <a:cxn ang="0">
                  <a:pos x="25" y="59"/>
                </a:cxn>
              </a:cxnLst>
              <a:rect l="0" t="0" r="0" b="0"/>
              <a:pathLst>
                <a:path w="88" h="179">
                  <a:moveTo>
                    <a:pt x="13" y="178"/>
                  </a:moveTo>
                  <a:lnTo>
                    <a:pt x="7" y="161"/>
                  </a:lnTo>
                  <a:lnTo>
                    <a:pt x="3" y="144"/>
                  </a:lnTo>
                  <a:lnTo>
                    <a:pt x="0" y="125"/>
                  </a:lnTo>
                  <a:lnTo>
                    <a:pt x="0" y="106"/>
                  </a:lnTo>
                  <a:lnTo>
                    <a:pt x="0" y="83"/>
                  </a:lnTo>
                  <a:lnTo>
                    <a:pt x="3" y="64"/>
                  </a:lnTo>
                  <a:lnTo>
                    <a:pt x="7" y="46"/>
                  </a:lnTo>
                  <a:lnTo>
                    <a:pt x="14" y="31"/>
                  </a:lnTo>
                  <a:lnTo>
                    <a:pt x="20" y="17"/>
                  </a:lnTo>
                  <a:lnTo>
                    <a:pt x="28" y="8"/>
                  </a:lnTo>
                  <a:lnTo>
                    <a:pt x="36" y="1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8"/>
                  </a:lnTo>
                  <a:lnTo>
                    <a:pt x="68" y="17"/>
                  </a:lnTo>
                  <a:lnTo>
                    <a:pt x="71" y="23"/>
                  </a:lnTo>
                  <a:lnTo>
                    <a:pt x="75" y="31"/>
                  </a:lnTo>
                  <a:lnTo>
                    <a:pt x="80" y="46"/>
                  </a:lnTo>
                  <a:lnTo>
                    <a:pt x="84" y="64"/>
                  </a:lnTo>
                  <a:lnTo>
                    <a:pt x="87" y="83"/>
                  </a:lnTo>
                  <a:lnTo>
                    <a:pt x="88" y="106"/>
                  </a:lnTo>
                  <a:lnTo>
                    <a:pt x="87" y="126"/>
                  </a:lnTo>
                  <a:lnTo>
                    <a:pt x="85" y="135"/>
                  </a:lnTo>
                  <a:lnTo>
                    <a:pt x="84" y="145"/>
                  </a:lnTo>
                  <a:lnTo>
                    <a:pt x="80" y="162"/>
                  </a:lnTo>
                  <a:lnTo>
                    <a:pt x="77" y="170"/>
                  </a:lnTo>
                  <a:lnTo>
                    <a:pt x="75" y="179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14" name="Freeform 208"/>
            <p:cNvSpPr/>
            <p:nvPr/>
          </p:nvSpPr>
          <p:spPr>
            <a:xfrm>
              <a:off x="2050" y="2988"/>
              <a:ext cx="11" cy="1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0" y="17"/>
                </a:cxn>
                <a:cxn ang="0">
                  <a:pos x="0" y="0"/>
                </a:cxn>
              </a:cxnLst>
              <a:rect l="0" t="0" r="0" b="0"/>
              <a:pathLst>
                <a:path w="33" h="53">
                  <a:moveTo>
                    <a:pt x="33" y="53"/>
                  </a:moveTo>
                  <a:lnTo>
                    <a:pt x="30" y="4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15" name="Line 209"/>
            <p:cNvSpPr/>
            <p:nvPr/>
          </p:nvSpPr>
          <p:spPr>
            <a:xfrm flipH="1">
              <a:off x="2002" y="2967"/>
              <a:ext cx="19" cy="3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6" name="Freeform 210"/>
            <p:cNvSpPr/>
            <p:nvPr/>
          </p:nvSpPr>
          <p:spPr>
            <a:xfrm>
              <a:off x="2002" y="2985"/>
              <a:ext cx="14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2"/>
                </a:cxn>
                <a:cxn ang="0">
                  <a:pos x="7" y="7"/>
                </a:cxn>
                <a:cxn ang="0">
                  <a:pos x="10" y="3"/>
                </a:cxn>
                <a:cxn ang="0">
                  <a:pos x="14" y="0"/>
                </a:cxn>
              </a:cxnLst>
              <a:rect l="0" t="0" r="0" b="0"/>
              <a:pathLst>
                <a:path w="43" h="53">
                  <a:moveTo>
                    <a:pt x="0" y="53"/>
                  </a:moveTo>
                  <a:lnTo>
                    <a:pt x="10" y="35"/>
                  </a:lnTo>
                  <a:lnTo>
                    <a:pt x="20" y="21"/>
                  </a:lnTo>
                  <a:lnTo>
                    <a:pt x="31" y="9"/>
                  </a:lnTo>
                  <a:lnTo>
                    <a:pt x="43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17" name="Line 211"/>
            <p:cNvSpPr/>
            <p:nvPr/>
          </p:nvSpPr>
          <p:spPr>
            <a:xfrm flipV="1">
              <a:off x="2022" y="950"/>
              <a:ext cx="1" cy="185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8" name="Line 212"/>
            <p:cNvSpPr/>
            <p:nvPr/>
          </p:nvSpPr>
          <p:spPr>
            <a:xfrm flipV="1">
              <a:off x="2022" y="2835"/>
              <a:ext cx="1" cy="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19" name="Line 213"/>
            <p:cNvSpPr/>
            <p:nvPr/>
          </p:nvSpPr>
          <p:spPr>
            <a:xfrm flipH="1" flipV="1">
              <a:off x="2000" y="3000"/>
              <a:ext cx="2" cy="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0" name="Freeform 214"/>
            <p:cNvSpPr/>
            <p:nvPr/>
          </p:nvSpPr>
          <p:spPr>
            <a:xfrm>
              <a:off x="2038" y="937"/>
              <a:ext cx="1" cy="1906"/>
            </a:xfrm>
            <a:custGeom>
              <a:avLst/>
              <a:gdLst/>
              <a:ahLst/>
              <a:cxnLst>
                <a:cxn ang="0">
                  <a:pos x="0" y="1906"/>
                </a:cxn>
                <a:cxn ang="0">
                  <a:pos x="0" y="1896"/>
                </a:cxn>
                <a:cxn ang="0">
                  <a:pos x="0" y="0"/>
                </a:cxn>
              </a:cxnLst>
              <a:rect l="0" t="0" r="0" b="0"/>
              <a:pathLst>
                <a:path w="1" h="5718">
                  <a:moveTo>
                    <a:pt x="0" y="5718"/>
                  </a:moveTo>
                  <a:lnTo>
                    <a:pt x="0" y="568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21" name="Line 215"/>
            <p:cNvSpPr/>
            <p:nvPr/>
          </p:nvSpPr>
          <p:spPr>
            <a:xfrm flipH="1" flipV="1">
              <a:off x="1995" y="3015"/>
              <a:ext cx="1" cy="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2" name="Freeform 216"/>
            <p:cNvSpPr/>
            <p:nvPr/>
          </p:nvSpPr>
          <p:spPr>
            <a:xfrm>
              <a:off x="1996" y="3003"/>
              <a:ext cx="6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4" y="4"/>
                </a:cxn>
                <a:cxn ang="0">
                  <a:pos x="6" y="0"/>
                </a:cxn>
              </a:cxnLst>
              <a:rect l="0" t="0" r="0" b="0"/>
              <a:pathLst>
                <a:path w="18" h="46">
                  <a:moveTo>
                    <a:pt x="0" y="46"/>
                  </a:moveTo>
                  <a:lnTo>
                    <a:pt x="13" y="12"/>
                  </a:lnTo>
                  <a:lnTo>
                    <a:pt x="18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23" name="Freeform 217"/>
            <p:cNvSpPr/>
            <p:nvPr/>
          </p:nvSpPr>
          <p:spPr>
            <a:xfrm>
              <a:off x="2040" y="2911"/>
              <a:ext cx="9" cy="75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59"/>
                </a:cxn>
                <a:cxn ang="0">
                  <a:pos x="0" y="0"/>
                </a:cxn>
              </a:cxnLst>
              <a:rect l="0" t="0" r="0" b="0"/>
              <a:pathLst>
                <a:path w="27" h="223">
                  <a:moveTo>
                    <a:pt x="27" y="223"/>
                  </a:move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24" name="Line 218"/>
            <p:cNvSpPr/>
            <p:nvPr/>
          </p:nvSpPr>
          <p:spPr>
            <a:xfrm>
              <a:off x="1969" y="2918"/>
              <a:ext cx="26" cy="9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5" name="Line 219"/>
            <p:cNvSpPr/>
            <p:nvPr/>
          </p:nvSpPr>
          <p:spPr>
            <a:xfrm>
              <a:off x="2024" y="2909"/>
              <a:ext cx="1" cy="6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6" name="Line 220"/>
            <p:cNvSpPr/>
            <p:nvPr/>
          </p:nvSpPr>
          <p:spPr>
            <a:xfrm>
              <a:off x="2002" y="3002"/>
              <a:ext cx="1" cy="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7" name="Line 221"/>
            <p:cNvSpPr/>
            <p:nvPr/>
          </p:nvSpPr>
          <p:spPr>
            <a:xfrm flipV="1">
              <a:off x="1995" y="3002"/>
              <a:ext cx="7" cy="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8" name="Line 222"/>
            <p:cNvSpPr/>
            <p:nvPr/>
          </p:nvSpPr>
          <p:spPr>
            <a:xfrm flipH="1">
              <a:off x="1974" y="930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29" name="Line 223"/>
            <p:cNvSpPr/>
            <p:nvPr/>
          </p:nvSpPr>
          <p:spPr>
            <a:xfrm flipH="1">
              <a:off x="1973" y="116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0" name="Line 224"/>
            <p:cNvSpPr/>
            <p:nvPr/>
          </p:nvSpPr>
          <p:spPr>
            <a:xfrm flipH="1">
              <a:off x="1974" y="1866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1" name="Line 225"/>
            <p:cNvSpPr/>
            <p:nvPr/>
          </p:nvSpPr>
          <p:spPr>
            <a:xfrm flipH="1">
              <a:off x="1974" y="1398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2" name="Line 226"/>
            <p:cNvSpPr/>
            <p:nvPr/>
          </p:nvSpPr>
          <p:spPr>
            <a:xfrm flipH="1">
              <a:off x="1974" y="163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3" name="Line 227"/>
            <p:cNvSpPr/>
            <p:nvPr/>
          </p:nvSpPr>
          <p:spPr>
            <a:xfrm flipH="1">
              <a:off x="1973" y="233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4" name="Line 228"/>
            <p:cNvSpPr/>
            <p:nvPr/>
          </p:nvSpPr>
          <p:spPr>
            <a:xfrm flipV="1">
              <a:off x="2022" y="2805"/>
              <a:ext cx="1" cy="30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5" name="Line 229"/>
            <p:cNvSpPr/>
            <p:nvPr/>
          </p:nvSpPr>
          <p:spPr>
            <a:xfrm flipH="1">
              <a:off x="1974" y="2102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6" name="Freeform 230"/>
            <p:cNvSpPr/>
            <p:nvPr/>
          </p:nvSpPr>
          <p:spPr>
            <a:xfrm>
              <a:off x="2033" y="2718"/>
              <a:ext cx="1" cy="1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12"/>
                </a:cxn>
                <a:cxn ang="0">
                  <a:pos x="1" y="123"/>
                </a:cxn>
              </a:cxnLst>
              <a:rect l="0" t="0" r="0" b="0"/>
              <a:pathLst>
                <a:path w="2" h="368">
                  <a:moveTo>
                    <a:pt x="0" y="0"/>
                  </a:moveTo>
                  <a:lnTo>
                    <a:pt x="2" y="336"/>
                  </a:lnTo>
                  <a:lnTo>
                    <a:pt x="2" y="368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37" name="Line 231"/>
            <p:cNvSpPr/>
            <p:nvPr/>
          </p:nvSpPr>
          <p:spPr>
            <a:xfrm flipH="1">
              <a:off x="2032" y="2718"/>
              <a:ext cx="1" cy="1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38" name="Freeform 232"/>
            <p:cNvSpPr/>
            <p:nvPr/>
          </p:nvSpPr>
          <p:spPr>
            <a:xfrm>
              <a:off x="2034" y="2903"/>
              <a:ext cx="1" cy="7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7"/>
                </a:cxn>
                <a:cxn ang="0">
                  <a:pos x="0" y="66"/>
                </a:cxn>
                <a:cxn ang="0">
                  <a:pos x="0" y="71"/>
                </a:cxn>
              </a:cxnLst>
              <a:rect l="0" t="0" r="0" b="0"/>
              <a:pathLst>
                <a:path w="3" h="215">
                  <a:moveTo>
                    <a:pt x="3" y="0"/>
                  </a:moveTo>
                  <a:lnTo>
                    <a:pt x="3" y="22"/>
                  </a:lnTo>
                  <a:lnTo>
                    <a:pt x="0" y="201"/>
                  </a:lnTo>
                  <a:lnTo>
                    <a:pt x="0" y="215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39" name="Line 233"/>
            <p:cNvSpPr/>
            <p:nvPr/>
          </p:nvSpPr>
          <p:spPr>
            <a:xfrm flipH="1" flipV="1">
              <a:off x="2032" y="2661"/>
              <a:ext cx="1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40" name="Line 234"/>
            <p:cNvSpPr/>
            <p:nvPr/>
          </p:nvSpPr>
          <p:spPr>
            <a:xfrm flipV="1">
              <a:off x="2032" y="2643"/>
              <a:ext cx="1" cy="18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41" name="Freeform 235"/>
            <p:cNvSpPr/>
            <p:nvPr/>
          </p:nvSpPr>
          <p:spPr>
            <a:xfrm>
              <a:off x="2033" y="2664"/>
              <a:ext cx="1" cy="54"/>
            </a:xfrm>
            <a:custGeom>
              <a:avLst/>
              <a:gdLst/>
              <a:ahLst/>
              <a:cxnLst>
                <a:cxn ang="0">
                  <a:pos x="1" y="54"/>
                </a:cxn>
                <a:cxn ang="0">
                  <a:pos x="1" y="38"/>
                </a:cxn>
                <a:cxn ang="0">
                  <a:pos x="1" y="19"/>
                </a:cxn>
                <a:cxn ang="0">
                  <a:pos x="0" y="0"/>
                </a:cxn>
              </a:cxnLst>
              <a:rect l="0" t="0" r="0" b="0"/>
              <a:pathLst>
                <a:path w="2" h="163">
                  <a:moveTo>
                    <a:pt x="1" y="163"/>
                  </a:moveTo>
                  <a:lnTo>
                    <a:pt x="2" y="114"/>
                  </a:ln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42" name="Freeform 236"/>
            <p:cNvSpPr/>
            <p:nvPr/>
          </p:nvSpPr>
          <p:spPr>
            <a:xfrm>
              <a:off x="2032" y="2542"/>
              <a:ext cx="1" cy="101"/>
            </a:xfrm>
            <a:custGeom>
              <a:avLst/>
              <a:gdLst/>
              <a:ahLst/>
              <a:cxnLst>
                <a:cxn ang="0">
                  <a:pos x="1" y="101"/>
                </a:cxn>
                <a:cxn ang="0">
                  <a:pos x="0" y="47"/>
                </a:cxn>
                <a:cxn ang="0">
                  <a:pos x="0" y="0"/>
                </a:cxn>
              </a:cxnLst>
              <a:rect l="0" t="0" r="0" b="0"/>
              <a:pathLst>
                <a:path w="1" h="304">
                  <a:moveTo>
                    <a:pt x="1" y="304"/>
                  </a:moveTo>
                  <a:lnTo>
                    <a:pt x="0" y="142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43" name="Line 237"/>
            <p:cNvSpPr/>
            <p:nvPr/>
          </p:nvSpPr>
          <p:spPr>
            <a:xfrm flipH="1" flipV="1">
              <a:off x="2037" y="2985"/>
              <a:ext cx="1" cy="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44" name="Freeform 238"/>
            <p:cNvSpPr/>
            <p:nvPr/>
          </p:nvSpPr>
          <p:spPr>
            <a:xfrm>
              <a:off x="2032" y="2348"/>
              <a:ext cx="2" cy="194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1" y="144"/>
                </a:cxn>
                <a:cxn ang="0">
                  <a:pos x="1" y="68"/>
                </a:cxn>
                <a:cxn ang="0">
                  <a:pos x="2" y="0"/>
                </a:cxn>
              </a:cxnLst>
              <a:rect l="0" t="0" r="0" b="0"/>
              <a:pathLst>
                <a:path w="5" h="582">
                  <a:moveTo>
                    <a:pt x="0" y="582"/>
                  </a:moveTo>
                  <a:lnTo>
                    <a:pt x="3" y="431"/>
                  </a:lnTo>
                  <a:lnTo>
                    <a:pt x="3" y="203"/>
                  </a:lnTo>
                  <a:lnTo>
                    <a:pt x="5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45" name="Freeform 239"/>
            <p:cNvSpPr/>
            <p:nvPr/>
          </p:nvSpPr>
          <p:spPr>
            <a:xfrm>
              <a:off x="2036" y="2977"/>
              <a:ext cx="11" cy="1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18"/>
                </a:cxn>
                <a:cxn ang="0">
                  <a:pos x="0" y="0"/>
                </a:cxn>
              </a:cxnLst>
              <a:rect l="0" t="0" r="0" b="0"/>
              <a:pathLst>
                <a:path w="33" h="54">
                  <a:moveTo>
                    <a:pt x="33" y="54"/>
                  </a:moveTo>
                  <a:lnTo>
                    <a:pt x="32" y="53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46" name="Line 240"/>
            <p:cNvSpPr/>
            <p:nvPr/>
          </p:nvSpPr>
          <p:spPr>
            <a:xfrm flipH="1" flipV="1">
              <a:off x="2047" y="2995"/>
              <a:ext cx="1" cy="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47" name="Freeform 241"/>
            <p:cNvSpPr/>
            <p:nvPr/>
          </p:nvSpPr>
          <p:spPr>
            <a:xfrm>
              <a:off x="2038" y="2987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7" y="13"/>
                </a:cxn>
                <a:cxn ang="0">
                  <a:pos x="4" y="7"/>
                </a:cxn>
                <a:cxn ang="0">
                  <a:pos x="0" y="0"/>
                </a:cxn>
              </a:cxnLst>
              <a:rect l="0" t="0" r="0" b="0"/>
              <a:pathLst>
                <a:path w="36" h="53">
                  <a:moveTo>
                    <a:pt x="36" y="53"/>
                  </a:moveTo>
                  <a:lnTo>
                    <a:pt x="22" y="39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48" name="Line 242"/>
            <p:cNvSpPr/>
            <p:nvPr/>
          </p:nvSpPr>
          <p:spPr>
            <a:xfrm>
              <a:off x="2037" y="2985"/>
              <a:ext cx="5" cy="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49" name="Line 243"/>
            <p:cNvSpPr/>
            <p:nvPr/>
          </p:nvSpPr>
          <p:spPr>
            <a:xfrm flipH="1" flipV="1">
              <a:off x="2038" y="2987"/>
              <a:ext cx="4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50" name="Line 244"/>
            <p:cNvSpPr/>
            <p:nvPr/>
          </p:nvSpPr>
          <p:spPr>
            <a:xfrm>
              <a:off x="2032" y="2661"/>
              <a:ext cx="1" cy="57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51" name="Freeform 245"/>
            <p:cNvSpPr/>
            <p:nvPr/>
          </p:nvSpPr>
          <p:spPr>
            <a:xfrm>
              <a:off x="2027" y="2965"/>
              <a:ext cx="1" cy="1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5"/>
                </a:cxn>
                <a:cxn ang="0">
                  <a:pos x="1" y="11"/>
                </a:cxn>
                <a:cxn ang="0">
                  <a:pos x="0" y="18"/>
                </a:cxn>
              </a:cxnLst>
              <a:rect l="0" t="0" r="0" b="0"/>
              <a:pathLst>
                <a:path w="3" h="53">
                  <a:moveTo>
                    <a:pt x="3" y="0"/>
                  </a:moveTo>
                  <a:lnTo>
                    <a:pt x="3" y="14"/>
                  </a:lnTo>
                  <a:lnTo>
                    <a:pt x="2" y="33"/>
                  </a:lnTo>
                  <a:lnTo>
                    <a:pt x="0" y="53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2" name="Freeform 246"/>
            <p:cNvSpPr/>
            <p:nvPr/>
          </p:nvSpPr>
          <p:spPr>
            <a:xfrm>
              <a:off x="2016" y="2970"/>
              <a:ext cx="9" cy="2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" y="6"/>
                </a:cxn>
                <a:cxn ang="0">
                  <a:pos x="2" y="12"/>
                </a:cxn>
                <a:cxn ang="0">
                  <a:pos x="0" y="18"/>
                </a:cxn>
                <a:cxn ang="0">
                  <a:pos x="0" y="20"/>
                </a:cxn>
              </a:cxnLst>
              <a:rect l="0" t="0" r="0" b="0"/>
              <a:pathLst>
                <a:path w="27" h="62">
                  <a:moveTo>
                    <a:pt x="27" y="0"/>
                  </a:moveTo>
                  <a:lnTo>
                    <a:pt x="15" y="18"/>
                  </a:lnTo>
                  <a:lnTo>
                    <a:pt x="5" y="36"/>
                  </a:lnTo>
                  <a:lnTo>
                    <a:pt x="0" y="55"/>
                  </a:lnTo>
                  <a:lnTo>
                    <a:pt x="0" y="62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3" name="Line 247"/>
            <p:cNvSpPr/>
            <p:nvPr/>
          </p:nvSpPr>
          <p:spPr>
            <a:xfrm>
              <a:off x="2025" y="2970"/>
              <a:ext cx="1" cy="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54" name="Freeform 248"/>
            <p:cNvSpPr/>
            <p:nvPr/>
          </p:nvSpPr>
          <p:spPr>
            <a:xfrm>
              <a:off x="2019" y="2986"/>
              <a:ext cx="3" cy="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</a:cxnLst>
              <a:rect l="0" t="0" r="0" b="0"/>
              <a:pathLst>
                <a:path w="7" h="6">
                  <a:moveTo>
                    <a:pt x="7" y="0"/>
                  </a:moveTo>
                  <a:lnTo>
                    <a:pt x="3" y="4"/>
                  </a:lnTo>
                  <a:lnTo>
                    <a:pt x="0" y="6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5" name="Freeform 249"/>
            <p:cNvSpPr/>
            <p:nvPr/>
          </p:nvSpPr>
          <p:spPr>
            <a:xfrm>
              <a:off x="2022" y="2976"/>
              <a:ext cx="2" cy="1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0" y="10"/>
                </a:cxn>
              </a:cxnLst>
              <a:rect l="0" t="0" r="0" b="0"/>
              <a:pathLst>
                <a:path w="8" h="30">
                  <a:moveTo>
                    <a:pt x="8" y="0"/>
                  </a:moveTo>
                  <a:lnTo>
                    <a:pt x="6" y="9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6" name="Line 250"/>
            <p:cNvSpPr/>
            <p:nvPr/>
          </p:nvSpPr>
          <p:spPr>
            <a:xfrm flipH="1">
              <a:off x="2022" y="2983"/>
              <a:ext cx="5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57" name="Freeform 251"/>
            <p:cNvSpPr/>
            <p:nvPr/>
          </p:nvSpPr>
          <p:spPr>
            <a:xfrm>
              <a:off x="2025" y="2963"/>
              <a:ext cx="2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7"/>
                </a:cxn>
                <a:cxn ang="0">
                  <a:pos x="0" y="7"/>
                </a:cxn>
              </a:cxnLst>
              <a:rect l="0" t="0" r="0" b="0"/>
              <a:pathLst>
                <a:path w="4" h="20">
                  <a:moveTo>
                    <a:pt x="4" y="0"/>
                  </a:moveTo>
                  <a:lnTo>
                    <a:pt x="2" y="20"/>
                  </a:lnTo>
                  <a:lnTo>
                    <a:pt x="0" y="2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8" name="Freeform 252"/>
            <p:cNvSpPr/>
            <p:nvPr/>
          </p:nvSpPr>
          <p:spPr>
            <a:xfrm>
              <a:off x="2024" y="2983"/>
              <a:ext cx="3" cy="1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0" b="0"/>
              <a:pathLst>
                <a:path w="8" h="30">
                  <a:moveTo>
                    <a:pt x="8" y="0"/>
                  </a:moveTo>
                  <a:lnTo>
                    <a:pt x="3" y="16"/>
                  </a:lnTo>
                  <a:lnTo>
                    <a:pt x="2" y="19"/>
                  </a:lnTo>
                  <a:lnTo>
                    <a:pt x="0" y="29"/>
                  </a:lnTo>
                  <a:lnTo>
                    <a:pt x="0" y="3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59" name="Freeform 253"/>
            <p:cNvSpPr/>
            <p:nvPr/>
          </p:nvSpPr>
          <p:spPr>
            <a:xfrm>
              <a:off x="2016" y="2986"/>
              <a:ext cx="22" cy="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8"/>
                </a:cxn>
                <a:cxn ang="0">
                  <a:pos x="11" y="6"/>
                </a:cxn>
                <a:cxn ang="0">
                  <a:pos x="13" y="2"/>
                </a:cxn>
                <a:cxn ang="0">
                  <a:pos x="15" y="0"/>
                </a:cxn>
                <a:cxn ang="0">
                  <a:pos x="22" y="1"/>
                </a:cxn>
              </a:cxnLst>
              <a:rect l="0" t="0" r="0" b="0"/>
              <a:pathLst>
                <a:path w="65" h="22">
                  <a:moveTo>
                    <a:pt x="0" y="13"/>
                  </a:moveTo>
                  <a:lnTo>
                    <a:pt x="20" y="22"/>
                  </a:lnTo>
                  <a:lnTo>
                    <a:pt x="32" y="17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65" y="2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0" name="Line 254"/>
            <p:cNvSpPr/>
            <p:nvPr/>
          </p:nvSpPr>
          <p:spPr>
            <a:xfrm>
              <a:off x="2028" y="2992"/>
              <a:ext cx="9" cy="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61" name="Freeform 255"/>
            <p:cNvSpPr/>
            <p:nvPr/>
          </p:nvSpPr>
          <p:spPr>
            <a:xfrm>
              <a:off x="2027" y="2982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0" b="0"/>
              <a:pathLst>
                <a:path w="31" h="9">
                  <a:moveTo>
                    <a:pt x="31" y="9"/>
                  </a:moveTo>
                  <a:lnTo>
                    <a:pt x="23" y="3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3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2" name="Line 256"/>
            <p:cNvSpPr/>
            <p:nvPr/>
          </p:nvSpPr>
          <p:spPr>
            <a:xfrm flipH="1" flipV="1">
              <a:off x="2032" y="2643"/>
              <a:ext cx="1" cy="2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63" name="Line 257"/>
            <p:cNvSpPr/>
            <p:nvPr/>
          </p:nvSpPr>
          <p:spPr>
            <a:xfrm flipH="1" flipV="1">
              <a:off x="2031" y="2351"/>
              <a:ext cx="1" cy="19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64" name="Freeform 258"/>
            <p:cNvSpPr/>
            <p:nvPr/>
          </p:nvSpPr>
          <p:spPr>
            <a:xfrm>
              <a:off x="2031" y="2542"/>
              <a:ext cx="1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6"/>
                </a:cxn>
                <a:cxn ang="0">
                  <a:pos x="1" y="0"/>
                </a:cxn>
              </a:cxnLst>
              <a:rect l="0" t="0" r="0" b="0"/>
              <a:pathLst>
                <a:path w="3" h="54">
                  <a:moveTo>
                    <a:pt x="0" y="54"/>
                  </a:moveTo>
                  <a:lnTo>
                    <a:pt x="2" y="18"/>
                  </a:lnTo>
                  <a:lnTo>
                    <a:pt x="3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5" name="Freeform 259"/>
            <p:cNvSpPr/>
            <p:nvPr/>
          </p:nvSpPr>
          <p:spPr>
            <a:xfrm>
              <a:off x="2027" y="2569"/>
              <a:ext cx="5" cy="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5"/>
                </a:cxn>
                <a:cxn ang="0">
                  <a:pos x="2" y="14"/>
                </a:cxn>
                <a:cxn ang="0">
                  <a:pos x="3" y="52"/>
                </a:cxn>
                <a:cxn ang="0">
                  <a:pos x="3" y="71"/>
                </a:cxn>
                <a:cxn ang="0">
                  <a:pos x="5" y="90"/>
                </a:cxn>
                <a:cxn ang="0">
                  <a:pos x="5" y="92"/>
                </a:cxn>
              </a:cxnLst>
              <a:rect l="0" t="0" r="0" b="0"/>
              <a:pathLst>
                <a:path w="16" h="275">
                  <a:moveTo>
                    <a:pt x="0" y="0"/>
                  </a:moveTo>
                  <a:lnTo>
                    <a:pt x="4" y="16"/>
                  </a:lnTo>
                  <a:lnTo>
                    <a:pt x="6" y="42"/>
                  </a:lnTo>
                  <a:lnTo>
                    <a:pt x="9" y="156"/>
                  </a:lnTo>
                  <a:lnTo>
                    <a:pt x="11" y="211"/>
                  </a:lnTo>
                  <a:lnTo>
                    <a:pt x="15" y="268"/>
                  </a:lnTo>
                  <a:lnTo>
                    <a:pt x="16" y="275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6" name="Freeform 260"/>
            <p:cNvSpPr/>
            <p:nvPr/>
          </p:nvSpPr>
          <p:spPr>
            <a:xfrm>
              <a:off x="2034" y="2974"/>
              <a:ext cx="3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3" y="11"/>
                </a:cxn>
              </a:cxnLst>
              <a:rect l="0" t="0" r="0" b="0"/>
              <a:pathLst>
                <a:path w="11" h="31">
                  <a:moveTo>
                    <a:pt x="0" y="0"/>
                  </a:moveTo>
                  <a:lnTo>
                    <a:pt x="2" y="8"/>
                  </a:lnTo>
                  <a:lnTo>
                    <a:pt x="11" y="31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7" name="Line 261"/>
            <p:cNvSpPr/>
            <p:nvPr/>
          </p:nvSpPr>
          <p:spPr>
            <a:xfrm flipH="1" flipV="1">
              <a:off x="2033" y="2970"/>
              <a:ext cx="1" cy="4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68" name="Freeform 262"/>
            <p:cNvSpPr/>
            <p:nvPr/>
          </p:nvSpPr>
          <p:spPr>
            <a:xfrm>
              <a:off x="2042" y="2990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3" y="5"/>
                </a:cxn>
                <a:cxn ang="0">
                  <a:pos x="0" y="0"/>
                </a:cxn>
              </a:cxnLst>
              <a:rect l="0" t="0" r="0" b="0"/>
              <a:pathLst>
                <a:path w="14" h="15">
                  <a:moveTo>
                    <a:pt x="14" y="15"/>
                  </a:moveTo>
                  <a:lnTo>
                    <a:pt x="9" y="14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69" name="Line 263"/>
            <p:cNvSpPr/>
            <p:nvPr/>
          </p:nvSpPr>
          <p:spPr>
            <a:xfrm>
              <a:off x="2030" y="2909"/>
              <a:ext cx="1" cy="61"/>
            </a:xfrm>
            <a:prstGeom prst="line">
              <a:avLst/>
            </a:prstGeom>
            <a:ln w="20638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870" name="Freeform 264"/>
            <p:cNvSpPr/>
            <p:nvPr/>
          </p:nvSpPr>
          <p:spPr>
            <a:xfrm>
              <a:off x="2028" y="2349"/>
              <a:ext cx="1" cy="483"/>
            </a:xfrm>
            <a:custGeom>
              <a:avLst/>
              <a:gdLst/>
              <a:ahLst/>
              <a:cxnLst>
                <a:cxn ang="0">
                  <a:pos x="0" y="483"/>
                </a:cxn>
                <a:cxn ang="0">
                  <a:pos x="0" y="477"/>
                </a:cxn>
                <a:cxn ang="0">
                  <a:pos x="0" y="225"/>
                </a:cxn>
                <a:cxn ang="0">
                  <a:pos x="0" y="0"/>
                </a:cxn>
              </a:cxnLst>
              <a:rect l="0" t="0" r="0" b="0"/>
              <a:pathLst>
                <a:path w="1" h="1449">
                  <a:moveTo>
                    <a:pt x="0" y="1449"/>
                  </a:moveTo>
                  <a:lnTo>
                    <a:pt x="0" y="1432"/>
                  </a:lnTo>
                  <a:lnTo>
                    <a:pt x="0" y="676"/>
                  </a:lnTo>
                  <a:lnTo>
                    <a:pt x="0" y="0"/>
                  </a:lnTo>
                </a:path>
              </a:pathLst>
            </a:custGeom>
            <a:noFill/>
            <a:ln w="20638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1" name="Freeform 265"/>
            <p:cNvSpPr/>
            <p:nvPr/>
          </p:nvSpPr>
          <p:spPr>
            <a:xfrm>
              <a:off x="2025" y="2825"/>
              <a:ext cx="48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9" y="6"/>
                </a:cxn>
                <a:cxn ang="0">
                  <a:pos x="13" y="8"/>
                </a:cxn>
                <a:cxn ang="0">
                  <a:pos x="21" y="14"/>
                </a:cxn>
                <a:cxn ang="0">
                  <a:pos x="29" y="21"/>
                </a:cxn>
                <a:cxn ang="0">
                  <a:pos x="34" y="26"/>
                </a:cxn>
                <a:cxn ang="0">
                  <a:pos x="39" y="32"/>
                </a:cxn>
                <a:cxn ang="0">
                  <a:pos x="43" y="38"/>
                </a:cxn>
                <a:cxn ang="0">
                  <a:pos x="48" y="45"/>
                </a:cxn>
              </a:cxnLst>
              <a:rect l="0" t="0" r="0" b="0"/>
              <a:pathLst>
                <a:path w="145" h="135">
                  <a:moveTo>
                    <a:pt x="0" y="0"/>
                  </a:moveTo>
                  <a:lnTo>
                    <a:pt x="11" y="6"/>
                  </a:lnTo>
                  <a:lnTo>
                    <a:pt x="27" y="17"/>
                  </a:lnTo>
                  <a:lnTo>
                    <a:pt x="40" y="25"/>
                  </a:lnTo>
                  <a:lnTo>
                    <a:pt x="63" y="43"/>
                  </a:lnTo>
                  <a:lnTo>
                    <a:pt x="87" y="63"/>
                  </a:lnTo>
                  <a:lnTo>
                    <a:pt x="102" y="78"/>
                  </a:lnTo>
                  <a:lnTo>
                    <a:pt x="117" y="96"/>
                  </a:lnTo>
                  <a:lnTo>
                    <a:pt x="131" y="115"/>
                  </a:lnTo>
                  <a:lnTo>
                    <a:pt x="145" y="135"/>
                  </a:lnTo>
                </a:path>
              </a:pathLst>
            </a:custGeom>
            <a:noFill/>
            <a:ln w="222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2" name="Freeform 266"/>
            <p:cNvSpPr/>
            <p:nvPr/>
          </p:nvSpPr>
          <p:spPr>
            <a:xfrm>
              <a:off x="2032" y="2871"/>
              <a:ext cx="44" cy="3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25" y="13"/>
                </a:cxn>
                <a:cxn ang="0">
                  <a:pos x="44" y="0"/>
                </a:cxn>
              </a:cxnLst>
              <a:rect l="0" t="0" r="0" b="0"/>
              <a:pathLst>
                <a:path w="132" h="91">
                  <a:moveTo>
                    <a:pt x="0" y="91"/>
                  </a:moveTo>
                  <a:lnTo>
                    <a:pt x="74" y="39"/>
                  </a:lnTo>
                  <a:lnTo>
                    <a:pt x="132" y="0"/>
                  </a:lnTo>
                </a:path>
              </a:pathLst>
            </a:custGeom>
            <a:noFill/>
            <a:ln w="22225" cap="flat" cmpd="sng">
              <a:solidFill>
                <a:srgbClr val="FF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3" name="Freeform 267"/>
            <p:cNvSpPr/>
            <p:nvPr/>
          </p:nvSpPr>
          <p:spPr>
            <a:xfrm>
              <a:off x="2044" y="2535"/>
              <a:ext cx="36" cy="27"/>
            </a:xfrm>
            <a:custGeom>
              <a:avLst/>
              <a:gdLst/>
              <a:ahLst/>
              <a:cxnLst>
                <a:cxn ang="0">
                  <a:pos x="24" y="5"/>
                </a:cxn>
                <a:cxn ang="0">
                  <a:pos x="32" y="6"/>
                </a:cxn>
                <a:cxn ang="0">
                  <a:pos x="34" y="9"/>
                </a:cxn>
                <a:cxn ang="0">
                  <a:pos x="35" y="14"/>
                </a:cxn>
                <a:cxn ang="0">
                  <a:pos x="34" y="19"/>
                </a:cxn>
                <a:cxn ang="0">
                  <a:pos x="31" y="23"/>
                </a:cxn>
                <a:cxn ang="0">
                  <a:pos x="30" y="22"/>
                </a:cxn>
                <a:cxn ang="0">
                  <a:pos x="28" y="21"/>
                </a:cxn>
                <a:cxn ang="0">
                  <a:pos x="26" y="21"/>
                </a:cxn>
                <a:cxn ang="0">
                  <a:pos x="26" y="22"/>
                </a:cxn>
                <a:cxn ang="0">
                  <a:pos x="26" y="23"/>
                </a:cxn>
                <a:cxn ang="0">
                  <a:pos x="26" y="26"/>
                </a:cxn>
                <a:cxn ang="0">
                  <a:pos x="29" y="27"/>
                </a:cxn>
                <a:cxn ang="0">
                  <a:pos x="30" y="27"/>
                </a:cxn>
                <a:cxn ang="0">
                  <a:pos x="31" y="26"/>
                </a:cxn>
                <a:cxn ang="0">
                  <a:pos x="33" y="25"/>
                </a:cxn>
                <a:cxn ang="0">
                  <a:pos x="34" y="23"/>
                </a:cxn>
                <a:cxn ang="0">
                  <a:pos x="36" y="14"/>
                </a:cxn>
                <a:cxn ang="0">
                  <a:pos x="35" y="10"/>
                </a:cxn>
                <a:cxn ang="0">
                  <a:pos x="35" y="7"/>
                </a:cxn>
                <a:cxn ang="0">
                  <a:pos x="34" y="4"/>
                </a:cxn>
                <a:cxn ang="0">
                  <a:pos x="33" y="3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4" y="5"/>
                </a:cxn>
                <a:cxn ang="0">
                  <a:pos x="13" y="7"/>
                </a:cxn>
                <a:cxn ang="0">
                  <a:pos x="13" y="12"/>
                </a:cxn>
                <a:cxn ang="0">
                  <a:pos x="14" y="18"/>
                </a:cxn>
                <a:cxn ang="0">
                  <a:pos x="17" y="24"/>
                </a:cxn>
                <a:cxn ang="0">
                  <a:pos x="3" y="24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25"/>
                </a:cxn>
                <a:cxn ang="0">
                  <a:pos x="19" y="26"/>
                </a:cxn>
                <a:cxn ang="0">
                  <a:pos x="20" y="23"/>
                </a:cxn>
                <a:cxn ang="0">
                  <a:pos x="16" y="19"/>
                </a:cxn>
                <a:cxn ang="0">
                  <a:pos x="15" y="14"/>
                </a:cxn>
                <a:cxn ang="0">
                  <a:pos x="15" y="11"/>
                </a:cxn>
                <a:cxn ang="0">
                  <a:pos x="16" y="9"/>
                </a:cxn>
                <a:cxn ang="0">
                  <a:pos x="16" y="8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20" y="5"/>
                </a:cxn>
                <a:cxn ang="0">
                  <a:pos x="24" y="5"/>
                </a:cxn>
              </a:cxnLst>
              <a:rect l="0" t="0" r="0" b="0"/>
              <a:pathLst>
                <a:path w="108" h="80">
                  <a:moveTo>
                    <a:pt x="73" y="15"/>
                  </a:moveTo>
                  <a:lnTo>
                    <a:pt x="95" y="18"/>
                  </a:lnTo>
                  <a:lnTo>
                    <a:pt x="101" y="27"/>
                  </a:lnTo>
                  <a:lnTo>
                    <a:pt x="104" y="40"/>
                  </a:lnTo>
                  <a:lnTo>
                    <a:pt x="102" y="57"/>
                  </a:lnTo>
                  <a:lnTo>
                    <a:pt x="94" y="67"/>
                  </a:lnTo>
                  <a:lnTo>
                    <a:pt x="90" y="64"/>
                  </a:lnTo>
                  <a:lnTo>
                    <a:pt x="84" y="61"/>
                  </a:lnTo>
                  <a:lnTo>
                    <a:pt x="79" y="63"/>
                  </a:lnTo>
                  <a:lnTo>
                    <a:pt x="77" y="64"/>
                  </a:lnTo>
                  <a:lnTo>
                    <a:pt x="77" y="69"/>
                  </a:lnTo>
                  <a:lnTo>
                    <a:pt x="79" y="78"/>
                  </a:lnTo>
                  <a:lnTo>
                    <a:pt x="86" y="80"/>
                  </a:lnTo>
                  <a:lnTo>
                    <a:pt x="90" y="79"/>
                  </a:lnTo>
                  <a:lnTo>
                    <a:pt x="94" y="77"/>
                  </a:lnTo>
                  <a:lnTo>
                    <a:pt x="98" y="73"/>
                  </a:lnTo>
                  <a:lnTo>
                    <a:pt x="102" y="68"/>
                  </a:lnTo>
                  <a:lnTo>
                    <a:pt x="108" y="40"/>
                  </a:lnTo>
                  <a:lnTo>
                    <a:pt x="106" y="29"/>
                  </a:lnTo>
                  <a:lnTo>
                    <a:pt x="104" y="21"/>
                  </a:lnTo>
                  <a:lnTo>
                    <a:pt x="101" y="13"/>
                  </a:lnTo>
                  <a:lnTo>
                    <a:pt x="98" y="8"/>
                  </a:lnTo>
                  <a:lnTo>
                    <a:pt x="71" y="0"/>
                  </a:lnTo>
                  <a:lnTo>
                    <a:pt x="58" y="2"/>
                  </a:lnTo>
                  <a:lnTo>
                    <a:pt x="52" y="5"/>
                  </a:lnTo>
                  <a:lnTo>
                    <a:pt x="48" y="11"/>
                  </a:lnTo>
                  <a:lnTo>
                    <a:pt x="43" y="15"/>
                  </a:lnTo>
                  <a:lnTo>
                    <a:pt x="40" y="21"/>
                  </a:lnTo>
                  <a:lnTo>
                    <a:pt x="39" y="36"/>
                  </a:lnTo>
                  <a:lnTo>
                    <a:pt x="41" y="54"/>
                  </a:lnTo>
                  <a:lnTo>
                    <a:pt x="52" y="71"/>
                  </a:lnTo>
                  <a:lnTo>
                    <a:pt x="10" y="70"/>
                  </a:lnTo>
                  <a:lnTo>
                    <a:pt x="9" y="8"/>
                  </a:lnTo>
                  <a:lnTo>
                    <a:pt x="0" y="6"/>
                  </a:lnTo>
                  <a:lnTo>
                    <a:pt x="1" y="74"/>
                  </a:lnTo>
                  <a:lnTo>
                    <a:pt x="58" y="76"/>
                  </a:lnTo>
                  <a:lnTo>
                    <a:pt x="59" y="69"/>
                  </a:lnTo>
                  <a:lnTo>
                    <a:pt x="48" y="56"/>
                  </a:lnTo>
                  <a:lnTo>
                    <a:pt x="46" y="40"/>
                  </a:lnTo>
                  <a:lnTo>
                    <a:pt x="45" y="33"/>
                  </a:lnTo>
                  <a:lnTo>
                    <a:pt x="47" y="28"/>
                  </a:lnTo>
                  <a:lnTo>
                    <a:pt x="49" y="24"/>
                  </a:lnTo>
                  <a:lnTo>
                    <a:pt x="53" y="22"/>
                  </a:lnTo>
                  <a:lnTo>
                    <a:pt x="56" y="18"/>
                  </a:lnTo>
                  <a:lnTo>
                    <a:pt x="61" y="16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4" name="Freeform 268"/>
            <p:cNvSpPr/>
            <p:nvPr/>
          </p:nvSpPr>
          <p:spPr>
            <a:xfrm>
              <a:off x="2045" y="2570"/>
              <a:ext cx="36" cy="28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7" y="12"/>
                </a:cxn>
                <a:cxn ang="0">
                  <a:pos x="11" y="4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6"/>
                </a:cxn>
                <a:cxn ang="0">
                  <a:pos x="3" y="26"/>
                </a:cxn>
                <a:cxn ang="0">
                  <a:pos x="5" y="28"/>
                </a:cxn>
                <a:cxn ang="0">
                  <a:pos x="10" y="27"/>
                </a:cxn>
                <a:cxn ang="0">
                  <a:pos x="10" y="23"/>
                </a:cxn>
                <a:cxn ang="0">
                  <a:pos x="7" y="23"/>
                </a:cxn>
                <a:cxn ang="0">
                  <a:pos x="2" y="22"/>
                </a:cxn>
                <a:cxn ang="0">
                  <a:pos x="1" y="13"/>
                </a:cxn>
                <a:cxn ang="0">
                  <a:pos x="3" y="10"/>
                </a:cxn>
                <a:cxn ang="0">
                  <a:pos x="9" y="8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6" y="14"/>
                </a:cxn>
                <a:cxn ang="0">
                  <a:pos x="17" y="19"/>
                </a:cxn>
                <a:cxn ang="0">
                  <a:pos x="18" y="12"/>
                </a:cxn>
                <a:cxn ang="0">
                  <a:pos x="20" y="8"/>
                </a:cxn>
                <a:cxn ang="0">
                  <a:pos x="24" y="5"/>
                </a:cxn>
                <a:cxn ang="0">
                  <a:pos x="33" y="7"/>
                </a:cxn>
                <a:cxn ang="0">
                  <a:pos x="34" y="12"/>
                </a:cxn>
                <a:cxn ang="0">
                  <a:pos x="34" y="20"/>
                </a:cxn>
                <a:cxn ang="0">
                  <a:pos x="31" y="22"/>
                </a:cxn>
                <a:cxn ang="0">
                  <a:pos x="27" y="22"/>
                </a:cxn>
                <a:cxn ang="0">
                  <a:pos x="27" y="27"/>
                </a:cxn>
                <a:cxn ang="0">
                  <a:pos x="30" y="27"/>
                </a:cxn>
                <a:cxn ang="0">
                  <a:pos x="34" y="24"/>
                </a:cxn>
                <a:cxn ang="0">
                  <a:pos x="36" y="17"/>
                </a:cxn>
                <a:cxn ang="0">
                  <a:pos x="36" y="11"/>
                </a:cxn>
                <a:cxn ang="0">
                  <a:pos x="34" y="5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1" y="3"/>
                </a:cxn>
              </a:cxnLst>
              <a:rect l="0" t="0" r="0" b="0"/>
              <a:pathLst>
                <a:path w="108" h="83">
                  <a:moveTo>
                    <a:pt x="63" y="9"/>
                  </a:moveTo>
                  <a:lnTo>
                    <a:pt x="58" y="13"/>
                  </a:lnTo>
                  <a:lnTo>
                    <a:pt x="55" y="19"/>
                  </a:lnTo>
                  <a:lnTo>
                    <a:pt x="50" y="35"/>
                  </a:lnTo>
                  <a:lnTo>
                    <a:pt x="40" y="16"/>
                  </a:lnTo>
                  <a:lnTo>
                    <a:pt x="33" y="11"/>
                  </a:lnTo>
                  <a:lnTo>
                    <a:pt x="25" y="10"/>
                  </a:lnTo>
                  <a:lnTo>
                    <a:pt x="15" y="12"/>
                  </a:lnTo>
                  <a:lnTo>
                    <a:pt x="7" y="20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8"/>
                  </a:lnTo>
                  <a:lnTo>
                    <a:pt x="6" y="73"/>
                  </a:lnTo>
                  <a:lnTo>
                    <a:pt x="8" y="77"/>
                  </a:lnTo>
                  <a:lnTo>
                    <a:pt x="12" y="80"/>
                  </a:lnTo>
                  <a:lnTo>
                    <a:pt x="16" y="82"/>
                  </a:lnTo>
                  <a:lnTo>
                    <a:pt x="22" y="83"/>
                  </a:lnTo>
                  <a:lnTo>
                    <a:pt x="29" y="80"/>
                  </a:lnTo>
                  <a:lnTo>
                    <a:pt x="30" y="73"/>
                  </a:lnTo>
                  <a:lnTo>
                    <a:pt x="29" y="68"/>
                  </a:lnTo>
                  <a:lnTo>
                    <a:pt x="25" y="66"/>
                  </a:lnTo>
                  <a:lnTo>
                    <a:pt x="21" y="68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2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31"/>
                  </a:lnTo>
                  <a:lnTo>
                    <a:pt x="17" y="26"/>
                  </a:lnTo>
                  <a:lnTo>
                    <a:pt x="27" y="23"/>
                  </a:lnTo>
                  <a:lnTo>
                    <a:pt x="31" y="23"/>
                  </a:lnTo>
                  <a:lnTo>
                    <a:pt x="35" y="25"/>
                  </a:lnTo>
                  <a:lnTo>
                    <a:pt x="38" y="27"/>
                  </a:lnTo>
                  <a:lnTo>
                    <a:pt x="42" y="31"/>
                  </a:lnTo>
                  <a:lnTo>
                    <a:pt x="44" y="34"/>
                  </a:lnTo>
                  <a:lnTo>
                    <a:pt x="47" y="41"/>
                  </a:lnTo>
                  <a:lnTo>
                    <a:pt x="48" y="47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4" y="36"/>
                  </a:lnTo>
                  <a:lnTo>
                    <a:pt x="56" y="29"/>
                  </a:lnTo>
                  <a:lnTo>
                    <a:pt x="60" y="25"/>
                  </a:lnTo>
                  <a:lnTo>
                    <a:pt x="67" y="18"/>
                  </a:lnTo>
                  <a:lnTo>
                    <a:pt x="71" y="16"/>
                  </a:lnTo>
                  <a:lnTo>
                    <a:pt x="77" y="16"/>
                  </a:lnTo>
                  <a:lnTo>
                    <a:pt x="98" y="22"/>
                  </a:lnTo>
                  <a:lnTo>
                    <a:pt x="102" y="31"/>
                  </a:lnTo>
                  <a:lnTo>
                    <a:pt x="103" y="37"/>
                  </a:lnTo>
                  <a:lnTo>
                    <a:pt x="104" y="46"/>
                  </a:lnTo>
                  <a:lnTo>
                    <a:pt x="102" y="59"/>
                  </a:lnTo>
                  <a:lnTo>
                    <a:pt x="96" y="66"/>
                  </a:lnTo>
                  <a:lnTo>
                    <a:pt x="92" y="65"/>
                  </a:lnTo>
                  <a:lnTo>
                    <a:pt x="86" y="63"/>
                  </a:lnTo>
                  <a:lnTo>
                    <a:pt x="82" y="65"/>
                  </a:lnTo>
                  <a:lnTo>
                    <a:pt x="79" y="72"/>
                  </a:lnTo>
                  <a:lnTo>
                    <a:pt x="82" y="79"/>
                  </a:lnTo>
                  <a:lnTo>
                    <a:pt x="88" y="82"/>
                  </a:lnTo>
                  <a:lnTo>
                    <a:pt x="91" y="80"/>
                  </a:lnTo>
                  <a:lnTo>
                    <a:pt x="95" y="78"/>
                  </a:lnTo>
                  <a:lnTo>
                    <a:pt x="103" y="70"/>
                  </a:lnTo>
                  <a:lnTo>
                    <a:pt x="107" y="58"/>
                  </a:lnTo>
                  <a:lnTo>
                    <a:pt x="107" y="51"/>
                  </a:lnTo>
                  <a:lnTo>
                    <a:pt x="108" y="45"/>
                  </a:lnTo>
                  <a:lnTo>
                    <a:pt x="107" y="33"/>
                  </a:lnTo>
                  <a:lnTo>
                    <a:pt x="105" y="24"/>
                  </a:lnTo>
                  <a:lnTo>
                    <a:pt x="102" y="16"/>
                  </a:lnTo>
                  <a:lnTo>
                    <a:pt x="99" y="11"/>
                  </a:lnTo>
                  <a:lnTo>
                    <a:pt x="94" y="5"/>
                  </a:lnTo>
                  <a:lnTo>
                    <a:pt x="89" y="2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5" name="Freeform 269"/>
            <p:cNvSpPr>
              <a:spLocks noEditPoints="1"/>
            </p:cNvSpPr>
            <p:nvPr/>
          </p:nvSpPr>
          <p:spPr>
            <a:xfrm>
              <a:off x="2044" y="2319"/>
              <a:ext cx="37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6" y="4"/>
                </a:cxn>
                <a:cxn ang="0">
                  <a:pos x="14" y="9"/>
                </a:cxn>
                <a:cxn ang="0">
                  <a:pos x="14" y="14"/>
                </a:cxn>
                <a:cxn ang="0">
                  <a:pos x="15" y="20"/>
                </a:cxn>
                <a:cxn ang="0">
                  <a:pos x="14" y="25"/>
                </a:cxn>
                <a:cxn ang="0">
                  <a:pos x="10" y="24"/>
                </a:cxn>
                <a:cxn ang="0">
                  <a:pos x="4" y="21"/>
                </a:cxn>
                <a:cxn ang="0">
                  <a:pos x="2" y="17"/>
                </a:cxn>
                <a:cxn ang="0">
                  <a:pos x="2" y="12"/>
                </a:cxn>
                <a:cxn ang="0">
                  <a:pos x="3" y="8"/>
                </a:cxn>
                <a:cxn ang="0">
                  <a:pos x="5" y="8"/>
                </a:cxn>
                <a:cxn ang="0">
                  <a:pos x="7" y="5"/>
                </a:cxn>
                <a:cxn ang="0">
                  <a:pos x="5" y="2"/>
                </a:cxn>
                <a:cxn ang="0">
                  <a:pos x="1" y="5"/>
                </a:cxn>
                <a:cxn ang="0">
                  <a:pos x="0" y="11"/>
                </a:cxn>
                <a:cxn ang="0">
                  <a:pos x="1" y="19"/>
                </a:cxn>
                <a:cxn ang="0">
                  <a:pos x="5" y="25"/>
                </a:cxn>
                <a:cxn ang="0">
                  <a:pos x="12" y="29"/>
                </a:cxn>
                <a:cxn ang="0">
                  <a:pos x="20" y="31"/>
                </a:cxn>
                <a:cxn ang="0">
                  <a:pos x="22" y="31"/>
                </a:cxn>
                <a:cxn ang="0">
                  <a:pos x="27" y="30"/>
                </a:cxn>
                <a:cxn ang="0">
                  <a:pos x="32" y="28"/>
                </a:cxn>
                <a:cxn ang="0">
                  <a:pos x="33" y="26"/>
                </a:cxn>
                <a:cxn ang="0">
                  <a:pos x="35" y="22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32" y="2"/>
                </a:cxn>
                <a:cxn ang="0">
                  <a:pos x="27" y="0"/>
                </a:cxn>
                <a:cxn ang="0">
                  <a:pos x="18" y="7"/>
                </a:cxn>
                <a:cxn ang="0">
                  <a:pos x="21" y="5"/>
                </a:cxn>
                <a:cxn ang="0">
                  <a:pos x="27" y="5"/>
                </a:cxn>
                <a:cxn ang="0">
                  <a:pos x="31" y="6"/>
                </a:cxn>
                <a:cxn ang="0">
                  <a:pos x="34" y="9"/>
                </a:cxn>
                <a:cxn ang="0">
                  <a:pos x="35" y="12"/>
                </a:cxn>
                <a:cxn ang="0">
                  <a:pos x="35" y="17"/>
                </a:cxn>
                <a:cxn ang="0">
                  <a:pos x="32" y="23"/>
                </a:cxn>
                <a:cxn ang="0">
                  <a:pos x="17" y="20"/>
                </a:cxn>
                <a:cxn ang="0">
                  <a:pos x="16" y="14"/>
                </a:cxn>
                <a:cxn ang="0">
                  <a:pos x="16" y="9"/>
                </a:cxn>
              </a:cxnLst>
              <a:rect l="0" t="0" r="0" b="0"/>
              <a:pathLst>
                <a:path w="111" h="92">
                  <a:moveTo>
                    <a:pt x="74" y="0"/>
                  </a:moveTo>
                  <a:lnTo>
                    <a:pt x="62" y="1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9"/>
                  </a:lnTo>
                  <a:lnTo>
                    <a:pt x="42" y="27"/>
                  </a:lnTo>
                  <a:lnTo>
                    <a:pt x="42" y="37"/>
                  </a:lnTo>
                  <a:lnTo>
                    <a:pt x="41" y="42"/>
                  </a:lnTo>
                  <a:lnTo>
                    <a:pt x="42" y="48"/>
                  </a:lnTo>
                  <a:lnTo>
                    <a:pt x="45" y="59"/>
                  </a:lnTo>
                  <a:lnTo>
                    <a:pt x="57" y="75"/>
                  </a:lnTo>
                  <a:lnTo>
                    <a:pt x="41" y="73"/>
                  </a:lnTo>
                  <a:lnTo>
                    <a:pt x="34" y="71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13" y="62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4" y="42"/>
                  </a:lnTo>
                  <a:lnTo>
                    <a:pt x="5" y="35"/>
                  </a:lnTo>
                  <a:lnTo>
                    <a:pt x="6" y="25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5" y="24"/>
                  </a:lnTo>
                  <a:lnTo>
                    <a:pt x="20" y="21"/>
                  </a:lnTo>
                  <a:lnTo>
                    <a:pt x="21" y="15"/>
                  </a:lnTo>
                  <a:lnTo>
                    <a:pt x="20" y="7"/>
                  </a:lnTo>
                  <a:lnTo>
                    <a:pt x="14" y="5"/>
                  </a:lnTo>
                  <a:lnTo>
                    <a:pt x="5" y="12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3" y="55"/>
                  </a:lnTo>
                  <a:lnTo>
                    <a:pt x="8" y="65"/>
                  </a:lnTo>
                  <a:lnTo>
                    <a:pt x="15" y="74"/>
                  </a:lnTo>
                  <a:lnTo>
                    <a:pt x="24" y="81"/>
                  </a:lnTo>
                  <a:lnTo>
                    <a:pt x="35" y="86"/>
                  </a:lnTo>
                  <a:lnTo>
                    <a:pt x="46" y="89"/>
                  </a:lnTo>
                  <a:lnTo>
                    <a:pt x="60" y="92"/>
                  </a:lnTo>
                  <a:lnTo>
                    <a:pt x="62" y="91"/>
                  </a:lnTo>
                  <a:lnTo>
                    <a:pt x="65" y="91"/>
                  </a:lnTo>
                  <a:lnTo>
                    <a:pt x="71" y="91"/>
                  </a:lnTo>
                  <a:lnTo>
                    <a:pt x="81" y="89"/>
                  </a:lnTo>
                  <a:lnTo>
                    <a:pt x="89" y="86"/>
                  </a:lnTo>
                  <a:lnTo>
                    <a:pt x="97" y="82"/>
                  </a:lnTo>
                  <a:lnTo>
                    <a:pt x="99" y="78"/>
                  </a:lnTo>
                  <a:lnTo>
                    <a:pt x="100" y="76"/>
                  </a:lnTo>
                  <a:lnTo>
                    <a:pt x="102" y="75"/>
                  </a:lnTo>
                  <a:lnTo>
                    <a:pt x="106" y="66"/>
                  </a:lnTo>
                  <a:lnTo>
                    <a:pt x="109" y="55"/>
                  </a:lnTo>
                  <a:lnTo>
                    <a:pt x="111" y="44"/>
                  </a:lnTo>
                  <a:lnTo>
                    <a:pt x="110" y="35"/>
                  </a:lnTo>
                  <a:lnTo>
                    <a:pt x="108" y="27"/>
                  </a:lnTo>
                  <a:lnTo>
                    <a:pt x="102" y="14"/>
                  </a:lnTo>
                  <a:lnTo>
                    <a:pt x="96" y="7"/>
                  </a:lnTo>
                  <a:lnTo>
                    <a:pt x="90" y="3"/>
                  </a:lnTo>
                  <a:lnTo>
                    <a:pt x="82" y="0"/>
                  </a:lnTo>
                  <a:lnTo>
                    <a:pt x="74" y="0"/>
                  </a:lnTo>
                  <a:close/>
                  <a:moveTo>
                    <a:pt x="55" y="21"/>
                  </a:moveTo>
                  <a:lnTo>
                    <a:pt x="58" y="17"/>
                  </a:lnTo>
                  <a:lnTo>
                    <a:pt x="63" y="15"/>
                  </a:lnTo>
                  <a:lnTo>
                    <a:pt x="74" y="15"/>
                  </a:lnTo>
                  <a:lnTo>
                    <a:pt x="82" y="15"/>
                  </a:lnTo>
                  <a:lnTo>
                    <a:pt x="89" y="17"/>
                  </a:lnTo>
                  <a:lnTo>
                    <a:pt x="94" y="19"/>
                  </a:lnTo>
                  <a:lnTo>
                    <a:pt x="99" y="24"/>
                  </a:lnTo>
                  <a:lnTo>
                    <a:pt x="101" y="27"/>
                  </a:lnTo>
                  <a:lnTo>
                    <a:pt x="104" y="32"/>
                  </a:lnTo>
                  <a:lnTo>
                    <a:pt x="105" y="37"/>
                  </a:lnTo>
                  <a:lnTo>
                    <a:pt x="106" y="44"/>
                  </a:lnTo>
                  <a:lnTo>
                    <a:pt x="105" y="50"/>
                  </a:lnTo>
                  <a:lnTo>
                    <a:pt x="103" y="56"/>
                  </a:lnTo>
                  <a:lnTo>
                    <a:pt x="95" y="69"/>
                  </a:lnTo>
                  <a:lnTo>
                    <a:pt x="67" y="75"/>
                  </a:lnTo>
                  <a:lnTo>
                    <a:pt x="52" y="59"/>
                  </a:lnTo>
                  <a:lnTo>
                    <a:pt x="48" y="49"/>
                  </a:lnTo>
                  <a:lnTo>
                    <a:pt x="47" y="43"/>
                  </a:lnTo>
                  <a:lnTo>
                    <a:pt x="48" y="38"/>
                  </a:lnTo>
                  <a:lnTo>
                    <a:pt x="49" y="28"/>
                  </a:lnTo>
                  <a:lnTo>
                    <a:pt x="55" y="2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6" name="Freeform 270"/>
            <p:cNvSpPr/>
            <p:nvPr/>
          </p:nvSpPr>
          <p:spPr>
            <a:xfrm>
              <a:off x="2045" y="2070"/>
              <a:ext cx="36" cy="27"/>
            </a:xfrm>
            <a:custGeom>
              <a:avLst/>
              <a:gdLst/>
              <a:ahLst/>
              <a:cxnLst>
                <a:cxn ang="0">
                  <a:pos x="33" y="18"/>
                </a:cxn>
                <a:cxn ang="0">
                  <a:pos x="36" y="16"/>
                </a:cxn>
                <a:cxn ang="0">
                  <a:pos x="36" y="14"/>
                </a:cxn>
                <a:cxn ang="0">
                  <a:pos x="36" y="12"/>
                </a:cxn>
                <a:cxn ang="0">
                  <a:pos x="33" y="11"/>
                </a:cxn>
                <a:cxn ang="0">
                  <a:pos x="30" y="11"/>
                </a:cxn>
                <a:cxn ang="0">
                  <a:pos x="27" y="12"/>
                </a:cxn>
                <a:cxn ang="0">
                  <a:pos x="15" y="8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5"/>
                </a:cxn>
                <a:cxn ang="0">
                  <a:pos x="9" y="27"/>
                </a:cxn>
                <a:cxn ang="0">
                  <a:pos x="9" y="25"/>
                </a:cxn>
                <a:cxn ang="0">
                  <a:pos x="4" y="22"/>
                </a:cxn>
                <a:cxn ang="0">
                  <a:pos x="3" y="18"/>
                </a:cxn>
                <a:cxn ang="0">
                  <a:pos x="3" y="4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2" y="9"/>
                </a:cxn>
                <a:cxn ang="0">
                  <a:pos x="15" y="11"/>
                </a:cxn>
                <a:cxn ang="0">
                  <a:pos x="17" y="12"/>
                </a:cxn>
                <a:cxn ang="0">
                  <a:pos x="19" y="14"/>
                </a:cxn>
                <a:cxn ang="0">
                  <a:pos x="21" y="14"/>
                </a:cxn>
                <a:cxn ang="0">
                  <a:pos x="23" y="15"/>
                </a:cxn>
                <a:cxn ang="0">
                  <a:pos x="33" y="18"/>
                </a:cxn>
              </a:cxnLst>
              <a:rect l="0" t="0" r="0" b="0"/>
              <a:pathLst>
                <a:path w="108" h="80">
                  <a:moveTo>
                    <a:pt x="99" y="52"/>
                  </a:moveTo>
                  <a:lnTo>
                    <a:pt x="107" y="48"/>
                  </a:lnTo>
                  <a:lnTo>
                    <a:pt x="108" y="40"/>
                  </a:lnTo>
                  <a:lnTo>
                    <a:pt x="107" y="35"/>
                  </a:lnTo>
                  <a:lnTo>
                    <a:pt x="100" y="33"/>
                  </a:lnTo>
                  <a:lnTo>
                    <a:pt x="89" y="33"/>
                  </a:lnTo>
                  <a:lnTo>
                    <a:pt x="82" y="35"/>
                  </a:lnTo>
                  <a:lnTo>
                    <a:pt x="46" y="2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27" y="80"/>
                  </a:lnTo>
                  <a:lnTo>
                    <a:pt x="28" y="74"/>
                  </a:lnTo>
                  <a:lnTo>
                    <a:pt x="13" y="66"/>
                  </a:lnTo>
                  <a:lnTo>
                    <a:pt x="9" y="53"/>
                  </a:lnTo>
                  <a:lnTo>
                    <a:pt x="9" y="11"/>
                  </a:lnTo>
                  <a:lnTo>
                    <a:pt x="18" y="17"/>
                  </a:lnTo>
                  <a:lnTo>
                    <a:pt x="29" y="23"/>
                  </a:lnTo>
                  <a:lnTo>
                    <a:pt x="37" y="28"/>
                  </a:lnTo>
                  <a:lnTo>
                    <a:pt x="45" y="33"/>
                  </a:lnTo>
                  <a:lnTo>
                    <a:pt x="51" y="36"/>
                  </a:lnTo>
                  <a:lnTo>
                    <a:pt x="58" y="40"/>
                  </a:lnTo>
                  <a:lnTo>
                    <a:pt x="63" y="42"/>
                  </a:lnTo>
                  <a:lnTo>
                    <a:pt x="69" y="45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7" name="Freeform 271"/>
            <p:cNvSpPr/>
            <p:nvPr/>
          </p:nvSpPr>
          <p:spPr>
            <a:xfrm>
              <a:off x="2045" y="2104"/>
              <a:ext cx="37" cy="28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3" y="5"/>
                </a:cxn>
                <a:cxn ang="0">
                  <a:pos x="5" y="4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3" y="26"/>
                </a:cxn>
                <a:cxn ang="0">
                  <a:pos x="5" y="28"/>
                </a:cxn>
                <a:cxn ang="0">
                  <a:pos x="10" y="27"/>
                </a:cxn>
                <a:cxn ang="0">
                  <a:pos x="10" y="23"/>
                </a:cxn>
                <a:cxn ang="0">
                  <a:pos x="8" y="22"/>
                </a:cxn>
                <a:cxn ang="0">
                  <a:pos x="4" y="24"/>
                </a:cxn>
                <a:cxn ang="0">
                  <a:pos x="1" y="17"/>
                </a:cxn>
                <a:cxn ang="0">
                  <a:pos x="3" y="11"/>
                </a:cxn>
                <a:cxn ang="0">
                  <a:pos x="9" y="8"/>
                </a:cxn>
                <a:cxn ang="0">
                  <a:pos x="12" y="9"/>
                </a:cxn>
                <a:cxn ang="0">
                  <a:pos x="14" y="11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0"/>
                </a:cxn>
                <a:cxn ang="0">
                  <a:pos x="23" y="6"/>
                </a:cxn>
                <a:cxn ang="0">
                  <a:pos x="33" y="8"/>
                </a:cxn>
                <a:cxn ang="0">
                  <a:pos x="35" y="15"/>
                </a:cxn>
                <a:cxn ang="0">
                  <a:pos x="33" y="22"/>
                </a:cxn>
                <a:cxn ang="0">
                  <a:pos x="29" y="21"/>
                </a:cxn>
                <a:cxn ang="0">
                  <a:pos x="27" y="24"/>
                </a:cxn>
                <a:cxn ang="0">
                  <a:pos x="30" y="27"/>
                </a:cxn>
                <a:cxn ang="0">
                  <a:pos x="31" y="27"/>
                </a:cxn>
                <a:cxn ang="0">
                  <a:pos x="33" y="26"/>
                </a:cxn>
                <a:cxn ang="0">
                  <a:pos x="34" y="25"/>
                </a:cxn>
                <a:cxn ang="0">
                  <a:pos x="36" y="21"/>
                </a:cxn>
                <a:cxn ang="0">
                  <a:pos x="36" y="18"/>
                </a:cxn>
                <a:cxn ang="0">
                  <a:pos x="36" y="17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34" y="4"/>
                </a:cxn>
                <a:cxn ang="0">
                  <a:pos x="30" y="1"/>
                </a:cxn>
                <a:cxn ang="0">
                  <a:pos x="27" y="0"/>
                </a:cxn>
                <a:cxn ang="0">
                  <a:pos x="24" y="1"/>
                </a:cxn>
                <a:cxn ang="0">
                  <a:pos x="20" y="4"/>
                </a:cxn>
                <a:cxn ang="0">
                  <a:pos x="17" y="12"/>
                </a:cxn>
              </a:cxnLst>
              <a:rect l="0" t="0" r="0" b="0"/>
              <a:pathLst>
                <a:path w="110" h="84">
                  <a:moveTo>
                    <a:pt x="50" y="35"/>
                  </a:moveTo>
                  <a:lnTo>
                    <a:pt x="47" y="28"/>
                  </a:lnTo>
                  <a:lnTo>
                    <a:pt x="45" y="23"/>
                  </a:lnTo>
                  <a:lnTo>
                    <a:pt x="40" y="16"/>
                  </a:lnTo>
                  <a:lnTo>
                    <a:pt x="24" y="10"/>
                  </a:lnTo>
                  <a:lnTo>
                    <a:pt x="14" y="13"/>
                  </a:lnTo>
                  <a:lnTo>
                    <a:pt x="6" y="21"/>
                  </a:lnTo>
                  <a:lnTo>
                    <a:pt x="1" y="33"/>
                  </a:lnTo>
                  <a:lnTo>
                    <a:pt x="0" y="48"/>
                  </a:lnTo>
                  <a:lnTo>
                    <a:pt x="1" y="61"/>
                  </a:lnTo>
                  <a:lnTo>
                    <a:pt x="5" y="74"/>
                  </a:lnTo>
                  <a:lnTo>
                    <a:pt x="8" y="78"/>
                  </a:lnTo>
                  <a:lnTo>
                    <a:pt x="12" y="81"/>
                  </a:lnTo>
                  <a:lnTo>
                    <a:pt x="16" y="83"/>
                  </a:lnTo>
                  <a:lnTo>
                    <a:pt x="21" y="84"/>
                  </a:lnTo>
                  <a:lnTo>
                    <a:pt x="29" y="80"/>
                  </a:lnTo>
                  <a:lnTo>
                    <a:pt x="31" y="74"/>
                  </a:lnTo>
                  <a:lnTo>
                    <a:pt x="30" y="70"/>
                  </a:lnTo>
                  <a:lnTo>
                    <a:pt x="29" y="69"/>
                  </a:lnTo>
                  <a:lnTo>
                    <a:pt x="24" y="67"/>
                  </a:lnTo>
                  <a:lnTo>
                    <a:pt x="21" y="69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4" y="51"/>
                  </a:lnTo>
                  <a:lnTo>
                    <a:pt x="5" y="39"/>
                  </a:lnTo>
                  <a:lnTo>
                    <a:pt x="10" y="32"/>
                  </a:lnTo>
                  <a:lnTo>
                    <a:pt x="17" y="26"/>
                  </a:lnTo>
                  <a:lnTo>
                    <a:pt x="26" y="24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3" y="32"/>
                  </a:lnTo>
                  <a:lnTo>
                    <a:pt x="45" y="35"/>
                  </a:lnTo>
                  <a:lnTo>
                    <a:pt x="47" y="41"/>
                  </a:lnTo>
                  <a:lnTo>
                    <a:pt x="48" y="47"/>
                  </a:lnTo>
                  <a:lnTo>
                    <a:pt x="49" y="55"/>
                  </a:lnTo>
                  <a:lnTo>
                    <a:pt x="54" y="55"/>
                  </a:lnTo>
                  <a:lnTo>
                    <a:pt x="54" y="44"/>
                  </a:lnTo>
                  <a:lnTo>
                    <a:pt x="55" y="37"/>
                  </a:lnTo>
                  <a:lnTo>
                    <a:pt x="57" y="30"/>
                  </a:lnTo>
                  <a:lnTo>
                    <a:pt x="61" y="26"/>
                  </a:lnTo>
                  <a:lnTo>
                    <a:pt x="68" y="19"/>
                  </a:lnTo>
                  <a:lnTo>
                    <a:pt x="77" y="17"/>
                  </a:lnTo>
                  <a:lnTo>
                    <a:pt x="99" y="24"/>
                  </a:lnTo>
                  <a:lnTo>
                    <a:pt x="103" y="33"/>
                  </a:lnTo>
                  <a:lnTo>
                    <a:pt x="105" y="46"/>
                  </a:lnTo>
                  <a:lnTo>
                    <a:pt x="103" y="60"/>
                  </a:lnTo>
                  <a:lnTo>
                    <a:pt x="97" y="67"/>
                  </a:lnTo>
                  <a:lnTo>
                    <a:pt x="92" y="64"/>
                  </a:lnTo>
                  <a:lnTo>
                    <a:pt x="87" y="62"/>
                  </a:lnTo>
                  <a:lnTo>
                    <a:pt x="82" y="67"/>
                  </a:lnTo>
                  <a:lnTo>
                    <a:pt x="80" y="73"/>
                  </a:lnTo>
                  <a:lnTo>
                    <a:pt x="82" y="80"/>
                  </a:lnTo>
                  <a:lnTo>
                    <a:pt x="90" y="82"/>
                  </a:lnTo>
                  <a:lnTo>
                    <a:pt x="90" y="81"/>
                  </a:lnTo>
                  <a:lnTo>
                    <a:pt x="91" y="81"/>
                  </a:lnTo>
                  <a:lnTo>
                    <a:pt x="93" y="81"/>
                  </a:lnTo>
                  <a:lnTo>
                    <a:pt x="97" y="79"/>
                  </a:lnTo>
                  <a:lnTo>
                    <a:pt x="98" y="77"/>
                  </a:lnTo>
                  <a:lnTo>
                    <a:pt x="100" y="76"/>
                  </a:lnTo>
                  <a:lnTo>
                    <a:pt x="104" y="72"/>
                  </a:lnTo>
                  <a:lnTo>
                    <a:pt x="106" y="64"/>
                  </a:lnTo>
                  <a:lnTo>
                    <a:pt x="108" y="58"/>
                  </a:lnTo>
                  <a:lnTo>
                    <a:pt x="108" y="54"/>
                  </a:lnTo>
                  <a:lnTo>
                    <a:pt x="108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45"/>
                  </a:lnTo>
                  <a:lnTo>
                    <a:pt x="109" y="34"/>
                  </a:lnTo>
                  <a:lnTo>
                    <a:pt x="107" y="26"/>
                  </a:lnTo>
                  <a:lnTo>
                    <a:pt x="104" y="18"/>
                  </a:lnTo>
                  <a:lnTo>
                    <a:pt x="100" y="13"/>
                  </a:lnTo>
                  <a:lnTo>
                    <a:pt x="94" y="6"/>
                  </a:lnTo>
                  <a:lnTo>
                    <a:pt x="90" y="3"/>
                  </a:lnTo>
                  <a:lnTo>
                    <a:pt x="84" y="0"/>
                  </a:lnTo>
                  <a:lnTo>
                    <a:pt x="80" y="1"/>
                  </a:lnTo>
                  <a:lnTo>
                    <a:pt x="75" y="1"/>
                  </a:lnTo>
                  <a:lnTo>
                    <a:pt x="71" y="3"/>
                  </a:lnTo>
                  <a:lnTo>
                    <a:pt x="63" y="9"/>
                  </a:lnTo>
                  <a:lnTo>
                    <a:pt x="58" y="12"/>
                  </a:lnTo>
                  <a:lnTo>
                    <a:pt x="55" y="18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8" name="Freeform 272"/>
            <p:cNvSpPr>
              <a:spLocks noEditPoints="1"/>
            </p:cNvSpPr>
            <p:nvPr/>
          </p:nvSpPr>
          <p:spPr>
            <a:xfrm>
              <a:off x="2044" y="1405"/>
              <a:ext cx="37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7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24" y="30"/>
                </a:cxn>
                <a:cxn ang="0">
                  <a:pos x="25" y="30"/>
                </a:cxn>
                <a:cxn ang="0">
                  <a:pos x="26" y="12"/>
                </a:cxn>
                <a:cxn ang="0">
                  <a:pos x="33" y="12"/>
                </a:cxn>
                <a:cxn ang="0">
                  <a:pos x="35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7" y="19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5" y="4"/>
                </a:cxn>
                <a:cxn ang="0">
                  <a:pos x="35" y="7"/>
                </a:cxn>
                <a:cxn ang="0">
                  <a:pos x="33" y="8"/>
                </a:cxn>
                <a:cxn ang="0">
                  <a:pos x="26" y="7"/>
                </a:cxn>
                <a:cxn ang="0">
                  <a:pos x="26" y="0"/>
                </a:cxn>
                <a:cxn ang="0">
                  <a:pos x="25" y="0"/>
                </a:cxn>
                <a:cxn ang="0">
                  <a:pos x="25" y="12"/>
                </a:cxn>
                <a:cxn ang="0">
                  <a:pos x="24" y="28"/>
                </a:cxn>
                <a:cxn ang="0">
                  <a:pos x="5" y="10"/>
                </a:cxn>
                <a:cxn ang="0">
                  <a:pos x="25" y="12"/>
                </a:cxn>
              </a:cxnLst>
              <a:rect l="0" t="0" r="0" b="0"/>
              <a:pathLst>
                <a:path w="110" h="89">
                  <a:moveTo>
                    <a:pt x="73" y="0"/>
                  </a:moveTo>
                  <a:lnTo>
                    <a:pt x="73" y="21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71" y="89"/>
                  </a:lnTo>
                  <a:lnTo>
                    <a:pt x="75" y="89"/>
                  </a:lnTo>
                  <a:lnTo>
                    <a:pt x="77" y="35"/>
                  </a:lnTo>
                  <a:lnTo>
                    <a:pt x="97" y="37"/>
                  </a:lnTo>
                  <a:lnTo>
                    <a:pt x="104" y="39"/>
                  </a:lnTo>
                  <a:lnTo>
                    <a:pt x="105" y="48"/>
                  </a:lnTo>
                  <a:lnTo>
                    <a:pt x="105" y="57"/>
                  </a:lnTo>
                  <a:lnTo>
                    <a:pt x="109" y="57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105" y="11"/>
                  </a:lnTo>
                  <a:lnTo>
                    <a:pt x="104" y="20"/>
                  </a:lnTo>
                  <a:lnTo>
                    <a:pt x="97" y="24"/>
                  </a:lnTo>
                  <a:lnTo>
                    <a:pt x="77" y="21"/>
                  </a:lnTo>
                  <a:lnTo>
                    <a:pt x="77" y="0"/>
                  </a:lnTo>
                  <a:lnTo>
                    <a:pt x="73" y="0"/>
                  </a:lnTo>
                  <a:close/>
                  <a:moveTo>
                    <a:pt x="73" y="35"/>
                  </a:moveTo>
                  <a:lnTo>
                    <a:pt x="72" y="82"/>
                  </a:lnTo>
                  <a:lnTo>
                    <a:pt x="15" y="30"/>
                  </a:lnTo>
                  <a:lnTo>
                    <a:pt x="73" y="3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79" name="Freeform 273"/>
            <p:cNvSpPr>
              <a:spLocks noEditPoints="1"/>
            </p:cNvSpPr>
            <p:nvPr/>
          </p:nvSpPr>
          <p:spPr>
            <a:xfrm>
              <a:off x="2045" y="1371"/>
              <a:ext cx="37" cy="28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32" y="25"/>
                </a:cxn>
                <a:cxn ang="0">
                  <a:pos x="33" y="23"/>
                </a:cxn>
                <a:cxn ang="0">
                  <a:pos x="33" y="23"/>
                </a:cxn>
                <a:cxn ang="0">
                  <a:pos x="34" y="22"/>
                </a:cxn>
                <a:cxn ang="0">
                  <a:pos x="35" y="20"/>
                </a:cxn>
                <a:cxn ang="0">
                  <a:pos x="36" y="18"/>
                </a:cxn>
                <a:cxn ang="0">
                  <a:pos x="37" y="15"/>
                </a:cxn>
                <a:cxn ang="0">
                  <a:pos x="37" y="12"/>
                </a:cxn>
                <a:cxn ang="0">
                  <a:pos x="36" y="9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19" y="0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8"/>
                </a:cxn>
                <a:cxn ang="0">
                  <a:pos x="2" y="20"/>
                </a:cxn>
                <a:cxn ang="0">
                  <a:pos x="5" y="22"/>
                </a:cxn>
                <a:cxn ang="0">
                  <a:pos x="7" y="25"/>
                </a:cxn>
                <a:cxn ang="0">
                  <a:pos x="11" y="26"/>
                </a:cxn>
                <a:cxn ang="0">
                  <a:pos x="14" y="27"/>
                </a:cxn>
                <a:cxn ang="0">
                  <a:pos x="18" y="28"/>
                </a:cxn>
                <a:cxn ang="0">
                  <a:pos x="31" y="8"/>
                </a:cxn>
                <a:cxn ang="0">
                  <a:pos x="33" y="9"/>
                </a:cxn>
                <a:cxn ang="0">
                  <a:pos x="34" y="11"/>
                </a:cxn>
                <a:cxn ang="0">
                  <a:pos x="35" y="12"/>
                </a:cxn>
                <a:cxn ang="0">
                  <a:pos x="35" y="15"/>
                </a:cxn>
                <a:cxn ang="0">
                  <a:pos x="35" y="16"/>
                </a:cxn>
                <a:cxn ang="0">
                  <a:pos x="34" y="17"/>
                </a:cxn>
                <a:cxn ang="0">
                  <a:pos x="34" y="17"/>
                </a:cxn>
                <a:cxn ang="0">
                  <a:pos x="34" y="17"/>
                </a:cxn>
                <a:cxn ang="0">
                  <a:pos x="34" y="18"/>
                </a:cxn>
                <a:cxn ang="0">
                  <a:pos x="33" y="18"/>
                </a:cxn>
                <a:cxn ang="0">
                  <a:pos x="33" y="18"/>
                </a:cxn>
                <a:cxn ang="0">
                  <a:pos x="33" y="18"/>
                </a:cxn>
                <a:cxn ang="0">
                  <a:pos x="32" y="19"/>
                </a:cxn>
                <a:cxn ang="0">
                  <a:pos x="31" y="20"/>
                </a:cxn>
                <a:cxn ang="0">
                  <a:pos x="18" y="23"/>
                </a:cxn>
                <a:cxn ang="0">
                  <a:pos x="6" y="19"/>
                </a:cxn>
                <a:cxn ang="0">
                  <a:pos x="4" y="17"/>
                </a:cxn>
                <a:cxn ang="0">
                  <a:pos x="3" y="16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3" y="8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19" y="5"/>
                </a:cxn>
                <a:cxn ang="0">
                  <a:pos x="31" y="8"/>
                </a:cxn>
              </a:cxnLst>
              <a:rect l="0" t="0" r="0" b="0"/>
              <a:pathLst>
                <a:path w="111" h="83">
                  <a:moveTo>
                    <a:pt x="55" y="83"/>
                  </a:moveTo>
                  <a:lnTo>
                    <a:pt x="96" y="74"/>
                  </a:lnTo>
                  <a:lnTo>
                    <a:pt x="98" y="69"/>
                  </a:lnTo>
                  <a:lnTo>
                    <a:pt x="99" y="67"/>
                  </a:lnTo>
                  <a:lnTo>
                    <a:pt x="101" y="66"/>
                  </a:lnTo>
                  <a:lnTo>
                    <a:pt x="106" y="60"/>
                  </a:lnTo>
                  <a:lnTo>
                    <a:pt x="109" y="52"/>
                  </a:lnTo>
                  <a:lnTo>
                    <a:pt x="111" y="44"/>
                  </a:lnTo>
                  <a:lnTo>
                    <a:pt x="110" y="35"/>
                  </a:lnTo>
                  <a:lnTo>
                    <a:pt x="107" y="27"/>
                  </a:lnTo>
                  <a:lnTo>
                    <a:pt x="102" y="20"/>
                  </a:lnTo>
                  <a:lnTo>
                    <a:pt x="97" y="14"/>
                  </a:lnTo>
                  <a:lnTo>
                    <a:pt x="57" y="0"/>
                  </a:lnTo>
                  <a:lnTo>
                    <a:pt x="16" y="7"/>
                  </a:lnTo>
                  <a:lnTo>
                    <a:pt x="9" y="13"/>
                  </a:lnTo>
                  <a:lnTo>
                    <a:pt x="4" y="20"/>
                  </a:lnTo>
                  <a:lnTo>
                    <a:pt x="1" y="27"/>
                  </a:lnTo>
                  <a:lnTo>
                    <a:pt x="1" y="36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7" y="59"/>
                  </a:lnTo>
                  <a:lnTo>
                    <a:pt x="14" y="66"/>
                  </a:lnTo>
                  <a:lnTo>
                    <a:pt x="22" y="73"/>
                  </a:lnTo>
                  <a:lnTo>
                    <a:pt x="32" y="78"/>
                  </a:lnTo>
                  <a:lnTo>
                    <a:pt x="42" y="81"/>
                  </a:lnTo>
                  <a:lnTo>
                    <a:pt x="55" y="83"/>
                  </a:lnTo>
                  <a:close/>
                  <a:moveTo>
                    <a:pt x="93" y="24"/>
                  </a:moveTo>
                  <a:lnTo>
                    <a:pt x="98" y="27"/>
                  </a:lnTo>
                  <a:lnTo>
                    <a:pt x="102" y="32"/>
                  </a:lnTo>
                  <a:lnTo>
                    <a:pt x="105" y="37"/>
                  </a:lnTo>
                  <a:lnTo>
                    <a:pt x="106" y="44"/>
                  </a:lnTo>
                  <a:lnTo>
                    <a:pt x="105" y="48"/>
                  </a:lnTo>
                  <a:lnTo>
                    <a:pt x="103" y="50"/>
                  </a:lnTo>
                  <a:lnTo>
                    <a:pt x="102" y="50"/>
                  </a:lnTo>
                  <a:lnTo>
                    <a:pt x="102" y="51"/>
                  </a:lnTo>
                  <a:lnTo>
                    <a:pt x="102" y="53"/>
                  </a:lnTo>
                  <a:lnTo>
                    <a:pt x="100" y="53"/>
                  </a:lnTo>
                  <a:lnTo>
                    <a:pt x="99" y="53"/>
                  </a:lnTo>
                  <a:lnTo>
                    <a:pt x="99" y="54"/>
                  </a:lnTo>
                  <a:lnTo>
                    <a:pt x="97" y="56"/>
                  </a:lnTo>
                  <a:lnTo>
                    <a:pt x="92" y="60"/>
                  </a:lnTo>
                  <a:lnTo>
                    <a:pt x="55" y="67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9" y="47"/>
                  </a:lnTo>
                  <a:lnTo>
                    <a:pt x="6" y="37"/>
                  </a:lnTo>
                  <a:lnTo>
                    <a:pt x="6" y="30"/>
                  </a:lnTo>
                  <a:lnTo>
                    <a:pt x="9" y="25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56" y="14"/>
                  </a:lnTo>
                  <a:lnTo>
                    <a:pt x="93" y="2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80" name="Freeform 274"/>
            <p:cNvSpPr>
              <a:spLocks noEditPoints="1"/>
            </p:cNvSpPr>
            <p:nvPr/>
          </p:nvSpPr>
          <p:spPr>
            <a:xfrm>
              <a:off x="2044" y="1852"/>
              <a:ext cx="37" cy="33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0" y="2"/>
                </a:cxn>
                <a:cxn ang="0">
                  <a:pos x="25" y="2"/>
                </a:cxn>
                <a:cxn ang="0">
                  <a:pos x="20" y="6"/>
                </a:cxn>
                <a:cxn ang="0">
                  <a:pos x="14" y="3"/>
                </a:cxn>
                <a:cxn ang="0">
                  <a:pos x="10" y="0"/>
                </a:cxn>
                <a:cxn ang="0">
                  <a:pos x="3" y="4"/>
                </a:cxn>
                <a:cxn ang="0">
                  <a:pos x="1" y="8"/>
                </a:cxn>
                <a:cxn ang="0">
                  <a:pos x="0" y="14"/>
                </a:cxn>
                <a:cxn ang="0">
                  <a:pos x="1" y="23"/>
                </a:cxn>
                <a:cxn ang="0">
                  <a:pos x="3" y="27"/>
                </a:cxn>
                <a:cxn ang="0">
                  <a:pos x="7" y="29"/>
                </a:cxn>
                <a:cxn ang="0">
                  <a:pos x="14" y="28"/>
                </a:cxn>
                <a:cxn ang="0">
                  <a:pos x="19" y="26"/>
                </a:cxn>
                <a:cxn ang="0">
                  <a:pos x="28" y="33"/>
                </a:cxn>
                <a:cxn ang="0">
                  <a:pos x="31" y="32"/>
                </a:cxn>
                <a:cxn ang="0">
                  <a:pos x="34" y="29"/>
                </a:cxn>
                <a:cxn ang="0">
                  <a:pos x="35" y="25"/>
                </a:cxn>
                <a:cxn ang="0">
                  <a:pos x="37" y="21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17" y="13"/>
                </a:cxn>
                <a:cxn ang="0">
                  <a:pos x="10" y="25"/>
                </a:cxn>
                <a:cxn ang="0">
                  <a:pos x="8" y="26"/>
                </a:cxn>
                <a:cxn ang="0">
                  <a:pos x="2" y="19"/>
                </a:cxn>
                <a:cxn ang="0">
                  <a:pos x="2" y="10"/>
                </a:cxn>
                <a:cxn ang="0">
                  <a:pos x="4" y="7"/>
                </a:cxn>
                <a:cxn ang="0">
                  <a:pos x="14" y="7"/>
                </a:cxn>
                <a:cxn ang="0">
                  <a:pos x="23" y="26"/>
                </a:cxn>
                <a:cxn ang="0">
                  <a:pos x="23" y="10"/>
                </a:cxn>
                <a:cxn ang="0">
                  <a:pos x="29" y="6"/>
                </a:cxn>
                <a:cxn ang="0">
                  <a:pos x="34" y="10"/>
                </a:cxn>
                <a:cxn ang="0">
                  <a:pos x="35" y="13"/>
                </a:cxn>
                <a:cxn ang="0">
                  <a:pos x="36" y="18"/>
                </a:cxn>
                <a:cxn ang="0">
                  <a:pos x="35" y="20"/>
                </a:cxn>
                <a:cxn ang="0">
                  <a:pos x="35" y="21"/>
                </a:cxn>
                <a:cxn ang="0">
                  <a:pos x="34" y="24"/>
                </a:cxn>
                <a:cxn ang="0">
                  <a:pos x="32" y="27"/>
                </a:cxn>
                <a:cxn ang="0">
                  <a:pos x="30" y="28"/>
                </a:cxn>
                <a:cxn ang="0">
                  <a:pos x="28" y="29"/>
                </a:cxn>
              </a:cxnLst>
              <a:rect l="0" t="0" r="0" b="0"/>
              <a:pathLst>
                <a:path w="110" h="99">
                  <a:moveTo>
                    <a:pt x="103" y="21"/>
                  </a:moveTo>
                  <a:lnTo>
                    <a:pt x="98" y="14"/>
                  </a:lnTo>
                  <a:lnTo>
                    <a:pt x="94" y="10"/>
                  </a:lnTo>
                  <a:lnTo>
                    <a:pt x="88" y="7"/>
                  </a:lnTo>
                  <a:lnTo>
                    <a:pt x="83" y="6"/>
                  </a:lnTo>
                  <a:lnTo>
                    <a:pt x="75" y="6"/>
                  </a:lnTo>
                  <a:lnTo>
                    <a:pt x="67" y="12"/>
                  </a:lnTo>
                  <a:lnTo>
                    <a:pt x="59" y="19"/>
                  </a:lnTo>
                  <a:lnTo>
                    <a:pt x="53" y="31"/>
                  </a:lnTo>
                  <a:lnTo>
                    <a:pt x="42" y="10"/>
                  </a:lnTo>
                  <a:lnTo>
                    <a:pt x="35" y="3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1" y="61"/>
                  </a:lnTo>
                  <a:lnTo>
                    <a:pt x="3" y="68"/>
                  </a:lnTo>
                  <a:lnTo>
                    <a:pt x="7" y="75"/>
                  </a:lnTo>
                  <a:lnTo>
                    <a:pt x="10" y="80"/>
                  </a:lnTo>
                  <a:lnTo>
                    <a:pt x="15" y="84"/>
                  </a:lnTo>
                  <a:lnTo>
                    <a:pt x="20" y="87"/>
                  </a:lnTo>
                  <a:lnTo>
                    <a:pt x="27" y="89"/>
                  </a:lnTo>
                  <a:lnTo>
                    <a:pt x="41" y="83"/>
                  </a:lnTo>
                  <a:lnTo>
                    <a:pt x="52" y="65"/>
                  </a:lnTo>
                  <a:lnTo>
                    <a:pt x="57" y="79"/>
                  </a:lnTo>
                  <a:lnTo>
                    <a:pt x="65" y="90"/>
                  </a:lnTo>
                  <a:lnTo>
                    <a:pt x="83" y="99"/>
                  </a:lnTo>
                  <a:lnTo>
                    <a:pt x="87" y="98"/>
                  </a:lnTo>
                  <a:lnTo>
                    <a:pt x="92" y="96"/>
                  </a:lnTo>
                  <a:lnTo>
                    <a:pt x="96" y="93"/>
                  </a:lnTo>
                  <a:lnTo>
                    <a:pt x="101" y="88"/>
                  </a:lnTo>
                  <a:lnTo>
                    <a:pt x="104" y="80"/>
                  </a:lnTo>
                  <a:lnTo>
                    <a:pt x="105" y="76"/>
                  </a:lnTo>
                  <a:lnTo>
                    <a:pt x="107" y="73"/>
                  </a:lnTo>
                  <a:lnTo>
                    <a:pt x="109" y="64"/>
                  </a:lnTo>
                  <a:lnTo>
                    <a:pt x="110" y="56"/>
                  </a:lnTo>
                  <a:lnTo>
                    <a:pt x="109" y="45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3" y="21"/>
                  </a:lnTo>
                  <a:close/>
                  <a:moveTo>
                    <a:pt x="51" y="39"/>
                  </a:moveTo>
                  <a:lnTo>
                    <a:pt x="38" y="68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4" y="77"/>
                  </a:lnTo>
                  <a:lnTo>
                    <a:pt x="11" y="69"/>
                  </a:lnTo>
                  <a:lnTo>
                    <a:pt x="6" y="57"/>
                  </a:lnTo>
                  <a:lnTo>
                    <a:pt x="5" y="43"/>
                  </a:lnTo>
                  <a:lnTo>
                    <a:pt x="6" y="29"/>
                  </a:lnTo>
                  <a:lnTo>
                    <a:pt x="8" y="23"/>
                  </a:lnTo>
                  <a:lnTo>
                    <a:pt x="12" y="20"/>
                  </a:lnTo>
                  <a:lnTo>
                    <a:pt x="29" y="15"/>
                  </a:lnTo>
                  <a:lnTo>
                    <a:pt x="42" y="21"/>
                  </a:lnTo>
                  <a:lnTo>
                    <a:pt x="51" y="39"/>
                  </a:lnTo>
                  <a:close/>
                  <a:moveTo>
                    <a:pt x="67" y="79"/>
                  </a:moveTo>
                  <a:lnTo>
                    <a:pt x="55" y="61"/>
                  </a:lnTo>
                  <a:lnTo>
                    <a:pt x="69" y="29"/>
                  </a:lnTo>
                  <a:lnTo>
                    <a:pt x="76" y="20"/>
                  </a:lnTo>
                  <a:lnTo>
                    <a:pt x="85" y="19"/>
                  </a:lnTo>
                  <a:lnTo>
                    <a:pt x="93" y="21"/>
                  </a:lnTo>
                  <a:lnTo>
                    <a:pt x="101" y="29"/>
                  </a:lnTo>
                  <a:lnTo>
                    <a:pt x="102" y="33"/>
                  </a:lnTo>
                  <a:lnTo>
                    <a:pt x="104" y="39"/>
                  </a:lnTo>
                  <a:lnTo>
                    <a:pt x="105" y="46"/>
                  </a:lnTo>
                  <a:lnTo>
                    <a:pt x="106" y="55"/>
                  </a:lnTo>
                  <a:lnTo>
                    <a:pt x="105" y="61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2" y="73"/>
                  </a:lnTo>
                  <a:lnTo>
                    <a:pt x="100" y="79"/>
                  </a:lnTo>
                  <a:lnTo>
                    <a:pt x="96" y="82"/>
                  </a:lnTo>
                  <a:lnTo>
                    <a:pt x="92" y="84"/>
                  </a:lnTo>
                  <a:lnTo>
                    <a:pt x="89" y="84"/>
                  </a:lnTo>
                  <a:lnTo>
                    <a:pt x="87" y="85"/>
                  </a:lnTo>
                  <a:lnTo>
                    <a:pt x="83" y="86"/>
                  </a:lnTo>
                  <a:lnTo>
                    <a:pt x="67" y="7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81" name="Freeform 275"/>
            <p:cNvSpPr>
              <a:spLocks noEditPoints="1"/>
            </p:cNvSpPr>
            <p:nvPr/>
          </p:nvSpPr>
          <p:spPr>
            <a:xfrm>
              <a:off x="2044" y="1618"/>
              <a:ext cx="37" cy="31"/>
            </a:xfrm>
            <a:custGeom>
              <a:avLst/>
              <a:gdLst/>
              <a:ahLst/>
              <a:cxnLst>
                <a:cxn ang="0">
                  <a:pos x="22" y="26"/>
                </a:cxn>
                <a:cxn ang="0">
                  <a:pos x="23" y="21"/>
                </a:cxn>
                <a:cxn ang="0">
                  <a:pos x="23" y="14"/>
                </a:cxn>
                <a:cxn ang="0">
                  <a:pos x="22" y="10"/>
                </a:cxn>
                <a:cxn ang="0">
                  <a:pos x="22" y="6"/>
                </a:cxn>
                <a:cxn ang="0">
                  <a:pos x="29" y="8"/>
                </a:cxn>
                <a:cxn ang="0">
                  <a:pos x="33" y="12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1" y="24"/>
                </a:cxn>
                <a:cxn ang="0">
                  <a:pos x="30" y="27"/>
                </a:cxn>
                <a:cxn ang="0">
                  <a:pos x="33" y="29"/>
                </a:cxn>
                <a:cxn ang="0">
                  <a:pos x="33" y="28"/>
                </a:cxn>
                <a:cxn ang="0">
                  <a:pos x="34" y="28"/>
                </a:cxn>
                <a:cxn ang="0">
                  <a:pos x="36" y="26"/>
                </a:cxn>
                <a:cxn ang="0">
                  <a:pos x="37" y="14"/>
                </a:cxn>
                <a:cxn ang="0">
                  <a:pos x="34" y="8"/>
                </a:cxn>
                <a:cxn ang="0">
                  <a:pos x="28" y="3"/>
                </a:cxn>
                <a:cxn ang="0">
                  <a:pos x="21" y="0"/>
                </a:cxn>
                <a:cxn ang="0">
                  <a:pos x="13" y="0"/>
                </a:cxn>
                <a:cxn ang="0">
                  <a:pos x="6" y="2"/>
                </a:cxn>
                <a:cxn ang="0">
                  <a:pos x="1" y="9"/>
                </a:cxn>
                <a:cxn ang="0">
                  <a:pos x="0" y="16"/>
                </a:cxn>
                <a:cxn ang="0">
                  <a:pos x="1" y="22"/>
                </a:cxn>
                <a:cxn ang="0">
                  <a:pos x="3" y="27"/>
                </a:cxn>
                <a:cxn ang="0">
                  <a:pos x="9" y="31"/>
                </a:cxn>
                <a:cxn ang="0">
                  <a:pos x="12" y="31"/>
                </a:cxn>
                <a:cxn ang="0">
                  <a:pos x="13" y="31"/>
                </a:cxn>
                <a:cxn ang="0">
                  <a:pos x="17" y="30"/>
                </a:cxn>
                <a:cxn ang="0">
                  <a:pos x="21" y="28"/>
                </a:cxn>
                <a:cxn ang="0">
                  <a:pos x="21" y="13"/>
                </a:cxn>
                <a:cxn ang="0">
                  <a:pos x="21" y="18"/>
                </a:cxn>
                <a:cxn ang="0">
                  <a:pos x="21" y="20"/>
                </a:cxn>
                <a:cxn ang="0">
                  <a:pos x="20" y="22"/>
                </a:cxn>
                <a:cxn ang="0">
                  <a:pos x="18" y="24"/>
                </a:cxn>
                <a:cxn ang="0">
                  <a:pos x="18" y="24"/>
                </a:cxn>
                <a:cxn ang="0">
                  <a:pos x="16" y="26"/>
                </a:cxn>
                <a:cxn ang="0">
                  <a:pos x="13" y="26"/>
                </a:cxn>
                <a:cxn ang="0">
                  <a:pos x="8" y="26"/>
                </a:cxn>
                <a:cxn ang="0">
                  <a:pos x="3" y="22"/>
                </a:cxn>
                <a:cxn ang="0">
                  <a:pos x="1" y="18"/>
                </a:cxn>
                <a:cxn ang="0">
                  <a:pos x="1" y="13"/>
                </a:cxn>
                <a:cxn ang="0">
                  <a:pos x="3" y="9"/>
                </a:cxn>
                <a:cxn ang="0">
                  <a:pos x="13" y="6"/>
                </a:cxn>
              </a:cxnLst>
              <a:rect l="0" t="0" r="0" b="0"/>
              <a:pathLst>
                <a:path w="110" h="93">
                  <a:moveTo>
                    <a:pt x="61" y="83"/>
                  </a:moveTo>
                  <a:lnTo>
                    <a:pt x="64" y="77"/>
                  </a:lnTo>
                  <a:lnTo>
                    <a:pt x="67" y="71"/>
                  </a:lnTo>
                  <a:lnTo>
                    <a:pt x="68" y="62"/>
                  </a:lnTo>
                  <a:lnTo>
                    <a:pt x="69" y="54"/>
                  </a:lnTo>
                  <a:lnTo>
                    <a:pt x="67" y="41"/>
                  </a:lnTo>
                  <a:lnTo>
                    <a:pt x="65" y="35"/>
                  </a:lnTo>
                  <a:lnTo>
                    <a:pt x="64" y="31"/>
                  </a:lnTo>
                  <a:lnTo>
                    <a:pt x="52" y="17"/>
                  </a:lnTo>
                  <a:lnTo>
                    <a:pt x="65" y="18"/>
                  </a:lnTo>
                  <a:lnTo>
                    <a:pt x="77" y="21"/>
                  </a:lnTo>
                  <a:lnTo>
                    <a:pt x="86" y="25"/>
                  </a:lnTo>
                  <a:lnTo>
                    <a:pt x="93" y="30"/>
                  </a:lnTo>
                  <a:lnTo>
                    <a:pt x="98" y="35"/>
                  </a:lnTo>
                  <a:lnTo>
                    <a:pt x="102" y="41"/>
                  </a:lnTo>
                  <a:lnTo>
                    <a:pt x="105" y="48"/>
                  </a:lnTo>
                  <a:lnTo>
                    <a:pt x="106" y="56"/>
                  </a:lnTo>
                  <a:lnTo>
                    <a:pt x="106" y="61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99" y="68"/>
                  </a:lnTo>
                  <a:lnTo>
                    <a:pt x="92" y="71"/>
                  </a:lnTo>
                  <a:lnTo>
                    <a:pt x="89" y="77"/>
                  </a:lnTo>
                  <a:lnTo>
                    <a:pt x="89" y="81"/>
                  </a:lnTo>
                  <a:lnTo>
                    <a:pt x="92" y="84"/>
                  </a:lnTo>
                  <a:lnTo>
                    <a:pt x="97" y="86"/>
                  </a:lnTo>
                  <a:lnTo>
                    <a:pt x="99" y="85"/>
                  </a:lnTo>
                  <a:lnTo>
                    <a:pt x="99" y="84"/>
                  </a:lnTo>
                  <a:lnTo>
                    <a:pt x="100" y="84"/>
                  </a:lnTo>
                  <a:lnTo>
                    <a:pt x="102" y="84"/>
                  </a:lnTo>
                  <a:lnTo>
                    <a:pt x="104" y="81"/>
                  </a:lnTo>
                  <a:lnTo>
                    <a:pt x="107" y="79"/>
                  </a:lnTo>
                  <a:lnTo>
                    <a:pt x="110" y="56"/>
                  </a:lnTo>
                  <a:lnTo>
                    <a:pt x="109" y="43"/>
                  </a:lnTo>
                  <a:lnTo>
                    <a:pt x="106" y="33"/>
                  </a:lnTo>
                  <a:lnTo>
                    <a:pt x="101" y="23"/>
                  </a:lnTo>
                  <a:lnTo>
                    <a:pt x="94" y="16"/>
                  </a:lnTo>
                  <a:lnTo>
                    <a:pt x="84" y="9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29" y="3"/>
                  </a:lnTo>
                  <a:lnTo>
                    <a:pt x="19" y="6"/>
                  </a:lnTo>
                  <a:lnTo>
                    <a:pt x="13" y="12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57"/>
                  </a:lnTo>
                  <a:lnTo>
                    <a:pt x="2" y="67"/>
                  </a:lnTo>
                  <a:lnTo>
                    <a:pt x="4" y="75"/>
                  </a:lnTo>
                  <a:lnTo>
                    <a:pt x="9" y="82"/>
                  </a:lnTo>
                  <a:lnTo>
                    <a:pt x="20" y="90"/>
                  </a:lnTo>
                  <a:lnTo>
                    <a:pt x="28" y="92"/>
                  </a:lnTo>
                  <a:lnTo>
                    <a:pt x="36" y="93"/>
                  </a:lnTo>
                  <a:lnTo>
                    <a:pt x="36" y="92"/>
                  </a:lnTo>
                  <a:lnTo>
                    <a:pt x="37" y="92"/>
                  </a:lnTo>
                  <a:lnTo>
                    <a:pt x="39" y="92"/>
                  </a:lnTo>
                  <a:lnTo>
                    <a:pt x="43" y="92"/>
                  </a:lnTo>
                  <a:lnTo>
                    <a:pt x="50" y="90"/>
                  </a:lnTo>
                  <a:lnTo>
                    <a:pt x="56" y="87"/>
                  </a:lnTo>
                  <a:lnTo>
                    <a:pt x="61" y="83"/>
                  </a:lnTo>
                  <a:close/>
                  <a:moveTo>
                    <a:pt x="56" y="27"/>
                  </a:moveTo>
                  <a:lnTo>
                    <a:pt x="62" y="38"/>
                  </a:lnTo>
                  <a:lnTo>
                    <a:pt x="64" y="52"/>
                  </a:lnTo>
                  <a:lnTo>
                    <a:pt x="63" y="54"/>
                  </a:lnTo>
                  <a:lnTo>
                    <a:pt x="63" y="57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59" y="67"/>
                  </a:lnTo>
                  <a:lnTo>
                    <a:pt x="56" y="71"/>
                  </a:lnTo>
                  <a:lnTo>
                    <a:pt x="54" y="71"/>
                  </a:lnTo>
                  <a:lnTo>
                    <a:pt x="53" y="71"/>
                  </a:lnTo>
                  <a:lnTo>
                    <a:pt x="53" y="72"/>
                  </a:lnTo>
                  <a:lnTo>
                    <a:pt x="51" y="74"/>
                  </a:lnTo>
                  <a:lnTo>
                    <a:pt x="47" y="77"/>
                  </a:lnTo>
                  <a:lnTo>
                    <a:pt x="41" y="78"/>
                  </a:lnTo>
                  <a:lnTo>
                    <a:pt x="38" y="78"/>
                  </a:lnTo>
                  <a:lnTo>
                    <a:pt x="36" y="79"/>
                  </a:lnTo>
                  <a:lnTo>
                    <a:pt x="23" y="77"/>
                  </a:lnTo>
                  <a:lnTo>
                    <a:pt x="13" y="72"/>
                  </a:lnTo>
                  <a:lnTo>
                    <a:pt x="8" y="67"/>
                  </a:lnTo>
                  <a:lnTo>
                    <a:pt x="6" y="61"/>
                  </a:lnTo>
                  <a:lnTo>
                    <a:pt x="4" y="54"/>
                  </a:lnTo>
                  <a:lnTo>
                    <a:pt x="4" y="47"/>
                  </a:lnTo>
                  <a:lnTo>
                    <a:pt x="4" y="39"/>
                  </a:lnTo>
                  <a:lnTo>
                    <a:pt x="6" y="33"/>
                  </a:lnTo>
                  <a:lnTo>
                    <a:pt x="9" y="28"/>
                  </a:lnTo>
                  <a:lnTo>
                    <a:pt x="14" y="25"/>
                  </a:lnTo>
                  <a:lnTo>
                    <a:pt x="39" y="17"/>
                  </a:lnTo>
                  <a:lnTo>
                    <a:pt x="56" y="2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82" name="Freeform 276"/>
            <p:cNvSpPr/>
            <p:nvPr/>
          </p:nvSpPr>
          <p:spPr>
            <a:xfrm>
              <a:off x="2046" y="1157"/>
              <a:ext cx="37" cy="23"/>
            </a:xfrm>
            <a:custGeom>
              <a:avLst/>
              <a:gdLst/>
              <a:ahLst/>
              <a:cxnLst>
                <a:cxn ang="0">
                  <a:pos x="32" y="14"/>
                </a:cxn>
                <a:cxn ang="0">
                  <a:pos x="33" y="14"/>
                </a:cxn>
                <a:cxn ang="0">
                  <a:pos x="34" y="15"/>
                </a:cxn>
                <a:cxn ang="0">
                  <a:pos x="35" y="20"/>
                </a:cxn>
                <a:cxn ang="0">
                  <a:pos x="35" y="23"/>
                </a:cxn>
                <a:cxn ang="0">
                  <a:pos x="36" y="23"/>
                </a:cxn>
                <a:cxn ang="0">
                  <a:pos x="37" y="0"/>
                </a:cxn>
                <a:cxn ang="0">
                  <a:pos x="36" y="0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34" y="8"/>
                </a:cxn>
                <a:cxn ang="0">
                  <a:pos x="33" y="8"/>
                </a:cxn>
                <a:cxn ang="0">
                  <a:pos x="32" y="9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7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7" y="12"/>
                </a:cxn>
                <a:cxn ang="0">
                  <a:pos x="32" y="14"/>
                </a:cxn>
              </a:cxnLst>
              <a:rect l="0" t="0" r="0" b="0"/>
              <a:pathLst>
                <a:path w="111" h="68">
                  <a:moveTo>
                    <a:pt x="96" y="41"/>
                  </a:moveTo>
                  <a:lnTo>
                    <a:pt x="100" y="42"/>
                  </a:lnTo>
                  <a:lnTo>
                    <a:pt x="103" y="45"/>
                  </a:lnTo>
                  <a:lnTo>
                    <a:pt x="106" y="59"/>
                  </a:lnTo>
                  <a:lnTo>
                    <a:pt x="106" y="68"/>
                  </a:lnTo>
                  <a:lnTo>
                    <a:pt x="109" y="68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7" y="10"/>
                  </a:lnTo>
                  <a:lnTo>
                    <a:pt x="103" y="22"/>
                  </a:lnTo>
                  <a:lnTo>
                    <a:pt x="101" y="23"/>
                  </a:lnTo>
                  <a:lnTo>
                    <a:pt x="100" y="25"/>
                  </a:lnTo>
                  <a:lnTo>
                    <a:pt x="96" y="2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8" y="32"/>
                  </a:lnTo>
                  <a:lnTo>
                    <a:pt x="9" y="50"/>
                  </a:lnTo>
                  <a:lnTo>
                    <a:pt x="9" y="59"/>
                  </a:lnTo>
                  <a:lnTo>
                    <a:pt x="13" y="59"/>
                  </a:lnTo>
                  <a:lnTo>
                    <a:pt x="14" y="42"/>
                  </a:lnTo>
                  <a:lnTo>
                    <a:pt x="15" y="35"/>
                  </a:lnTo>
                  <a:lnTo>
                    <a:pt x="21" y="34"/>
                  </a:lnTo>
                  <a:lnTo>
                    <a:pt x="96" y="4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83" name="Freeform 277"/>
            <p:cNvSpPr/>
            <p:nvPr/>
          </p:nvSpPr>
          <p:spPr>
            <a:xfrm>
              <a:off x="2044" y="916"/>
              <a:ext cx="37" cy="30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8" y="0"/>
                </a:cxn>
                <a:cxn ang="0">
                  <a:pos x="28" y="2"/>
                </a:cxn>
                <a:cxn ang="0">
                  <a:pos x="32" y="4"/>
                </a:cxn>
                <a:cxn ang="0">
                  <a:pos x="34" y="8"/>
                </a:cxn>
                <a:cxn ang="0">
                  <a:pos x="34" y="27"/>
                </a:cxn>
                <a:cxn ang="0">
                  <a:pos x="19" y="7"/>
                </a:cxn>
                <a:cxn ang="0">
                  <a:pos x="14" y="2"/>
                </a:cxn>
                <a:cxn ang="0">
                  <a:pos x="9" y="1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20"/>
                </a:cxn>
                <a:cxn ang="0">
                  <a:pos x="3" y="25"/>
                </a:cxn>
                <a:cxn ang="0">
                  <a:pos x="4" y="26"/>
                </a:cxn>
                <a:cxn ang="0">
                  <a:pos x="5" y="28"/>
                </a:cxn>
                <a:cxn ang="0">
                  <a:pos x="7" y="29"/>
                </a:cxn>
                <a:cxn ang="0">
                  <a:pos x="10" y="29"/>
                </a:cxn>
                <a:cxn ang="0">
                  <a:pos x="12" y="28"/>
                </a:cxn>
                <a:cxn ang="0">
                  <a:pos x="12" y="27"/>
                </a:cxn>
                <a:cxn ang="0">
                  <a:pos x="12" y="27"/>
                </a:cxn>
                <a:cxn ang="0">
                  <a:pos x="12" y="26"/>
                </a:cxn>
                <a:cxn ang="0">
                  <a:pos x="13" y="25"/>
                </a:cxn>
                <a:cxn ang="0">
                  <a:pos x="12" y="23"/>
                </a:cxn>
                <a:cxn ang="0">
                  <a:pos x="11" y="22"/>
                </a:cxn>
                <a:cxn ang="0">
                  <a:pos x="9" y="23"/>
                </a:cxn>
                <a:cxn ang="0">
                  <a:pos x="8" y="24"/>
                </a:cxn>
                <a:cxn ang="0">
                  <a:pos x="7" y="24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5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6" y="8"/>
                </a:cxn>
                <a:cxn ang="0">
                  <a:pos x="34" y="30"/>
                </a:cxn>
                <a:cxn ang="0">
                  <a:pos x="37" y="30"/>
                </a:cxn>
                <a:cxn ang="0">
                  <a:pos x="37" y="2"/>
                </a:cxn>
              </a:cxnLst>
              <a:rect l="0" t="0" r="0" b="0"/>
              <a:pathLst>
                <a:path w="111" h="91">
                  <a:moveTo>
                    <a:pt x="110" y="5"/>
                  </a:moveTo>
                  <a:lnTo>
                    <a:pt x="83" y="0"/>
                  </a:lnTo>
                  <a:lnTo>
                    <a:pt x="83" y="5"/>
                  </a:lnTo>
                  <a:lnTo>
                    <a:pt x="96" y="12"/>
                  </a:lnTo>
                  <a:lnTo>
                    <a:pt x="101" y="25"/>
                  </a:lnTo>
                  <a:lnTo>
                    <a:pt x="101" y="81"/>
                  </a:lnTo>
                  <a:lnTo>
                    <a:pt x="57" y="22"/>
                  </a:lnTo>
                  <a:lnTo>
                    <a:pt x="42" y="7"/>
                  </a:lnTo>
                  <a:lnTo>
                    <a:pt x="28" y="3"/>
                  </a:lnTo>
                  <a:lnTo>
                    <a:pt x="8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2" y="60"/>
                  </a:lnTo>
                  <a:lnTo>
                    <a:pt x="8" y="75"/>
                  </a:lnTo>
                  <a:lnTo>
                    <a:pt x="11" y="80"/>
                  </a:lnTo>
                  <a:lnTo>
                    <a:pt x="16" y="84"/>
                  </a:lnTo>
                  <a:lnTo>
                    <a:pt x="21" y="87"/>
                  </a:lnTo>
                  <a:lnTo>
                    <a:pt x="29" y="88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8" y="76"/>
                  </a:lnTo>
                  <a:lnTo>
                    <a:pt x="37" y="69"/>
                  </a:lnTo>
                  <a:lnTo>
                    <a:pt x="32" y="68"/>
                  </a:lnTo>
                  <a:lnTo>
                    <a:pt x="27" y="70"/>
                  </a:lnTo>
                  <a:lnTo>
                    <a:pt x="23" y="73"/>
                  </a:lnTo>
                  <a:lnTo>
                    <a:pt x="20" y="74"/>
                  </a:lnTo>
                  <a:lnTo>
                    <a:pt x="13" y="72"/>
                  </a:lnTo>
                  <a:lnTo>
                    <a:pt x="9" y="65"/>
                  </a:lnTo>
                  <a:lnTo>
                    <a:pt x="5" y="47"/>
                  </a:lnTo>
                  <a:lnTo>
                    <a:pt x="11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9" y="18"/>
                  </a:lnTo>
                  <a:lnTo>
                    <a:pt x="47" y="24"/>
                  </a:lnTo>
                  <a:lnTo>
                    <a:pt x="103" y="91"/>
                  </a:lnTo>
                  <a:lnTo>
                    <a:pt x="111" y="91"/>
                  </a:lnTo>
                  <a:lnTo>
                    <a:pt x="110" y="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1030239" y="1059582"/>
            <a:ext cx="7708376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  <a:ea typeface="宋体" panose="02010600030101010101" pitchFamily="2" charset="-122"/>
              </a:rPr>
              <a:t>    </a:t>
            </a:r>
            <a:r>
              <a:rPr lang="zh-CN" sz="2800" b="1" dirty="0" smtClean="0">
                <a:solidFill>
                  <a:srgbClr val="0070C0"/>
                </a:solidFill>
                <a:ea typeface="宋体" panose="02010600030101010101" pitchFamily="2" charset="-122"/>
              </a:rPr>
              <a:t>比较</a:t>
            </a:r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体温计和普通实验室温度计在结构上有什么不同？</a:t>
            </a:r>
            <a:endParaRPr lang="zh-CN" altLang="en-US" sz="28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35" y="2180569"/>
            <a:ext cx="7837805" cy="525780"/>
          </a:xfrm>
          <a:prstGeom prst="rect">
            <a:avLst/>
          </a:prstGeom>
        </p:spPr>
      </p:pic>
      <p:pic>
        <p:nvPicPr>
          <p:cNvPr id="13" name="图片 12" descr="194"/>
          <p:cNvPicPr>
            <a:picLocks noChangeAspect="1"/>
          </p:cNvPicPr>
          <p:nvPr/>
        </p:nvPicPr>
        <p:blipFill>
          <a:blip r:embed="rId3"/>
          <a:srcRect l="11742" r="62311"/>
          <a:stretch>
            <a:fillRect/>
          </a:stretch>
        </p:blipFill>
        <p:spPr>
          <a:xfrm>
            <a:off x="1820155" y="1590654"/>
            <a:ext cx="3489325" cy="28301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20155" y="4534514"/>
            <a:ext cx="3489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（可以防止水银的倒流）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5735" y="952479"/>
            <a:ext cx="95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构造：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88890" y="2813664"/>
            <a:ext cx="1231265" cy="889000"/>
            <a:chOff x="1038" y="6291"/>
            <a:chExt cx="1939" cy="1400"/>
          </a:xfrm>
        </p:grpSpPr>
        <p:sp>
          <p:nvSpPr>
            <p:cNvPr id="8" name="文本框 7"/>
            <p:cNvSpPr txBox="1"/>
            <p:nvPr/>
          </p:nvSpPr>
          <p:spPr>
            <a:xfrm>
              <a:off x="1038" y="6967"/>
              <a:ext cx="175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/>
                <a:t>玻璃泡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V="1">
              <a:off x="2313" y="6291"/>
              <a:ext cx="664" cy="6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5912095" y="1312524"/>
            <a:ext cx="1824990" cy="1147445"/>
            <a:chOff x="9384" y="3966"/>
            <a:chExt cx="2874" cy="1807"/>
          </a:xfrm>
        </p:grpSpPr>
        <p:sp>
          <p:nvSpPr>
            <p:cNvPr id="9" name="文本框 8"/>
            <p:cNvSpPr txBox="1"/>
            <p:nvPr/>
          </p:nvSpPr>
          <p:spPr>
            <a:xfrm>
              <a:off x="9384" y="3966"/>
              <a:ext cx="287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/>
                <a:t>玻璃毛细管</a:t>
              </a:r>
            </a:p>
          </p:txBody>
        </p:sp>
        <p:cxnSp>
          <p:nvCxnSpPr>
            <p:cNvPr id="18" name="直接连接符 17"/>
            <p:cNvCxnSpPr>
              <a:stCxn id="9" idx="2"/>
            </p:cNvCxnSpPr>
            <p:nvPr/>
          </p:nvCxnSpPr>
          <p:spPr>
            <a:xfrm flipH="1">
              <a:off x="10311" y="4691"/>
              <a:ext cx="510" cy="10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2813295" y="2882244"/>
            <a:ext cx="922020" cy="1651635"/>
            <a:chOff x="4541" y="6399"/>
            <a:chExt cx="1452" cy="2601"/>
          </a:xfrm>
        </p:grpSpPr>
        <p:sp>
          <p:nvSpPr>
            <p:cNvPr id="14" name="文本框 13"/>
            <p:cNvSpPr txBox="1"/>
            <p:nvPr/>
          </p:nvSpPr>
          <p:spPr>
            <a:xfrm>
              <a:off x="4541" y="8276"/>
              <a:ext cx="145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</a:rPr>
                <a:t>缩口</a:t>
              </a:r>
            </a:p>
          </p:txBody>
        </p:sp>
        <p:cxnSp>
          <p:nvCxnSpPr>
            <p:cNvPr id="26" name="直接连接符 25"/>
            <p:cNvCxnSpPr>
              <a:stCxn id="14" idx="0"/>
            </p:cNvCxnSpPr>
            <p:nvPr/>
          </p:nvCxnSpPr>
          <p:spPr>
            <a:xfrm flipH="1" flipV="1">
              <a:off x="4721" y="6399"/>
              <a:ext cx="546" cy="18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24675" y="2794660"/>
            <a:ext cx="3565525" cy="239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30235" y="771550"/>
            <a:ext cx="62064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/>
              <a:t>测量体温时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</a:rPr>
              <a:t>水银受热膨胀，通过缩口挤到直管内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848650" y="2155215"/>
            <a:ext cx="26689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ym typeface="+mn-ea"/>
              </a:rPr>
              <a:t>体温计离开人体后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02625" y="2757830"/>
            <a:ext cx="69926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sym typeface="+mn-ea"/>
              </a:rPr>
              <a:t>水银遇冷收缩，因为缩口处 管径很细，直管内的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20405" y="3956075"/>
            <a:ext cx="296908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sym typeface="+mn-ea"/>
              </a:rPr>
              <a:t>水银柱液面不会下降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13581" y="3239947"/>
            <a:ext cx="7047230" cy="574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sym typeface="+mn-ea"/>
              </a:rPr>
              <a:t>水银来不及退回玻璃泡内，会在缩口处断开，所以</a:t>
            </a:r>
          </a:p>
        </p:txBody>
      </p:sp>
      <p:sp>
        <p:nvSpPr>
          <p:cNvPr id="11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8" grpId="1"/>
      <p:bldP spid="10" grpId="0"/>
      <p:bldP spid="10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42392" y="1131590"/>
            <a:ext cx="7920880" cy="33239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algn="just">
              <a:lnSpc>
                <a:spcPct val="150000"/>
              </a:lnSpc>
            </a:pPr>
            <a:r>
              <a:rPr sz="2800" dirty="0">
                <a:latin typeface="+mj-ea"/>
                <a:ea typeface="+mj-ea"/>
                <a:cs typeface="仿宋" panose="02010609060101010101" charset="-122"/>
              </a:rPr>
              <a:t>1.知道温度是描述物体冷热程度的物理量，能说出生活环境中常见的温度值。</a:t>
            </a:r>
          </a:p>
          <a:p>
            <a:pPr marL="0" algn="just">
              <a:lnSpc>
                <a:spcPct val="150000"/>
              </a:lnSpc>
            </a:pPr>
            <a:r>
              <a:rPr sz="2800" dirty="0" smtClean="0">
                <a:latin typeface="+mj-ea"/>
                <a:ea typeface="+mj-ea"/>
                <a:cs typeface="仿宋" panose="02010609060101010101" charset="-122"/>
              </a:rPr>
              <a:t>2</a:t>
            </a:r>
            <a:r>
              <a:rPr sz="2800" dirty="0">
                <a:latin typeface="+mj-ea"/>
                <a:ea typeface="+mj-ea"/>
                <a:cs typeface="仿宋" panose="02010609060101010101" charset="-122"/>
              </a:rPr>
              <a:t>.认识液体温度计的</a:t>
            </a:r>
            <a:r>
              <a:rPr lang="zh-CN" sz="2800" dirty="0">
                <a:latin typeface="+mj-ea"/>
                <a:ea typeface="+mj-ea"/>
                <a:cs typeface="仿宋" panose="02010609060101010101" charset="-122"/>
              </a:rPr>
              <a:t>结构和</a:t>
            </a:r>
            <a:r>
              <a:rPr sz="2800" dirty="0" err="1">
                <a:latin typeface="+mj-ea"/>
                <a:ea typeface="+mj-ea"/>
                <a:cs typeface="仿宋" panose="02010609060101010101" charset="-122"/>
              </a:rPr>
              <a:t>工作原理</a:t>
            </a:r>
            <a:r>
              <a:rPr sz="2800" dirty="0">
                <a:latin typeface="+mj-ea"/>
                <a:ea typeface="+mj-ea"/>
                <a:cs typeface="仿宋" panose="02010609060101010101" charset="-122"/>
              </a:rPr>
              <a:t>。</a:t>
            </a:r>
          </a:p>
          <a:p>
            <a:pPr marL="0" algn="just">
              <a:lnSpc>
                <a:spcPct val="150000"/>
              </a:lnSpc>
            </a:pPr>
            <a:r>
              <a:rPr sz="2800" dirty="0" smtClean="0">
                <a:latin typeface="+mj-ea"/>
                <a:ea typeface="+mj-ea"/>
                <a:cs typeface="仿宋" panose="02010609060101010101" charset="-122"/>
              </a:rPr>
              <a:t>3</a:t>
            </a:r>
            <a:r>
              <a:rPr sz="2800" dirty="0">
                <a:latin typeface="+mj-ea"/>
                <a:ea typeface="+mj-ea"/>
                <a:cs typeface="仿宋" panose="02010609060101010101" charset="-122"/>
              </a:rPr>
              <a:t>.会用常见</a:t>
            </a:r>
            <a:r>
              <a:rPr lang="zh-CN" sz="2800" dirty="0">
                <a:latin typeface="+mj-ea"/>
                <a:ea typeface="+mj-ea"/>
                <a:cs typeface="仿宋" panose="02010609060101010101" charset="-122"/>
              </a:rPr>
              <a:t>液体</a:t>
            </a:r>
            <a:r>
              <a:rPr sz="2800" dirty="0" err="1">
                <a:latin typeface="+mj-ea"/>
                <a:ea typeface="+mj-ea"/>
                <a:cs typeface="仿宋" panose="02010609060101010101" charset="-122"/>
              </a:rPr>
              <a:t>温度计测量液体</a:t>
            </a:r>
            <a:r>
              <a:rPr lang="zh-CN" sz="2800" dirty="0">
                <a:latin typeface="+mj-ea"/>
                <a:ea typeface="+mj-ea"/>
                <a:cs typeface="仿宋" panose="02010609060101010101" charset="-122"/>
              </a:rPr>
              <a:t>的</a:t>
            </a:r>
            <a:r>
              <a:rPr sz="2800" dirty="0" err="1">
                <a:latin typeface="+mj-ea"/>
                <a:ea typeface="+mj-ea"/>
                <a:cs typeface="仿宋" panose="02010609060101010101" charset="-122"/>
              </a:rPr>
              <a:t>温度，会用体温计测量人体温度</a:t>
            </a:r>
            <a:r>
              <a:rPr sz="2800" dirty="0">
                <a:latin typeface="+mj-ea"/>
                <a:ea typeface="+mj-ea"/>
                <a:cs typeface="仿宋" panose="02010609060101010101" charset="-122"/>
              </a:rPr>
              <a:t>。</a:t>
            </a:r>
            <a:r>
              <a:rPr lang="zh-CN" sz="2800" dirty="0">
                <a:solidFill>
                  <a:srgbClr val="FF0000"/>
                </a:solidFill>
                <a:latin typeface="+mj-ea"/>
                <a:ea typeface="+mj-ea"/>
                <a:cs typeface="仿宋" panose="02010609060101010101" charset="-122"/>
              </a:rPr>
              <a:t>（重点、难点）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71600" y="1059813"/>
            <a:ext cx="4545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/>
              <a:t>用体温计测量体温之前</a:t>
            </a:r>
          </a:p>
        </p:txBody>
      </p:sp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6012160" y="2009296"/>
            <a:ext cx="2996565" cy="196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99592" y="1651543"/>
            <a:ext cx="504056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需要</a:t>
            </a: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用手拿着它的上部用力向下甩几下，使水银重新回到玻璃泡内，再进行测量，才能保证读数的</a:t>
            </a:r>
            <a:r>
              <a:rPr lang="zh-CN" altLang="en-US" sz="2800" b="1" dirty="0" smtClean="0">
                <a:solidFill>
                  <a:srgbClr val="0070C0"/>
                </a:solidFill>
                <a:sym typeface="+mn-ea"/>
              </a:rPr>
              <a:t>准确性</a:t>
            </a:r>
            <a:endParaRPr lang="zh-CN" altLang="en-US" sz="2800" b="1" dirty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" y="1537097"/>
            <a:ext cx="7904989" cy="302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/>
          <p:nvPr/>
        </p:nvSpPr>
        <p:spPr>
          <a:xfrm>
            <a:off x="7314269" y="2787015"/>
            <a:ext cx="14693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3300"/>
                </a:solidFill>
                <a:latin typeface="Times New Roman" panose="02020603050405020304" charset="0"/>
              </a:rPr>
              <a:t>39.3℃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7365069" y="3889375"/>
            <a:ext cx="15119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3300"/>
                </a:solidFill>
                <a:latin typeface="Times New Roman" panose="02020603050405020304" charset="0"/>
              </a:rPr>
              <a:t>38</a:t>
            </a:r>
            <a:r>
              <a:rPr lang="zh-CN" altLang="en-US" sz="2800" dirty="0" smtClean="0">
                <a:solidFill>
                  <a:srgbClr val="FF3300"/>
                </a:solidFill>
                <a:latin typeface="Times New Roman" panose="02020603050405020304" charset="0"/>
              </a:rPr>
              <a:t>.</a:t>
            </a:r>
            <a:r>
              <a:rPr lang="en-US" altLang="zh-CN" sz="2800" dirty="0" smtClean="0">
                <a:solidFill>
                  <a:srgbClr val="FF3300"/>
                </a:solidFill>
                <a:latin typeface="Times New Roman" panose="02020603050405020304" charset="0"/>
              </a:rPr>
              <a:t>2</a:t>
            </a:r>
            <a:r>
              <a:rPr lang="zh-CN" altLang="en-US" sz="2800" dirty="0" smtClean="0">
                <a:solidFill>
                  <a:srgbClr val="FF3300"/>
                </a:solidFill>
                <a:latin typeface="Times New Roman" panose="02020603050405020304" charset="0"/>
              </a:rPr>
              <a:t>℃</a:t>
            </a:r>
            <a:endParaRPr lang="zh-CN" altLang="en-US" sz="2800" dirty="0">
              <a:solidFill>
                <a:srgbClr val="FF33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44749" y="1745615"/>
            <a:ext cx="14071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3300"/>
                </a:solidFill>
                <a:latin typeface="Times New Roman" panose="02020603050405020304" charset="0"/>
              </a:rPr>
              <a:t>37.6℃</a:t>
            </a:r>
          </a:p>
        </p:txBody>
      </p:sp>
      <p:sp>
        <p:nvSpPr>
          <p:cNvPr id="37896" name="文本框 10"/>
          <p:cNvSpPr txBox="1"/>
          <p:nvPr/>
        </p:nvSpPr>
        <p:spPr>
          <a:xfrm>
            <a:off x="657225" y="962025"/>
            <a:ext cx="4883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</a:rPr>
              <a:t>例题 读出下列体温计的示数。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2"/>
          <a:srcRect b="13339"/>
          <a:stretch>
            <a:fillRect/>
          </a:stretch>
        </p:blipFill>
        <p:spPr>
          <a:xfrm>
            <a:off x="2915816" y="1779662"/>
            <a:ext cx="4800600" cy="2698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755650" y="105981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练习使用体温计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04521" y="1059582"/>
            <a:ext cx="8395970" cy="3738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例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 班内组织测量体温时，卫生员用体温计给小明测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得的体温是37.5 ℃；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由于粗心，卫生员没有将体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温计甩一甩，就接着给小华测量体温，测得的示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数也是37.5 ℃。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关于小华的体温，下列说法中正确的是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(　　)</a:t>
            </a:r>
          </a:p>
          <a:p>
            <a:pPr marL="0" marR="0" lvl="0" indent="0" algn="just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A．小华的体温一定是37.5 ℃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just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B．小华的体温可能低于37.5 ℃</a:t>
            </a:r>
          </a:p>
          <a:p>
            <a:pPr marL="0" marR="0" lvl="0" indent="0" algn="just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C．小华的体温可能高于37.5 ℃</a:t>
            </a:r>
          </a:p>
          <a:p>
            <a:pPr marL="0" marR="0" lvl="0" indent="0" algn="just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D．小华的体温一定低于37.5 ℃</a:t>
            </a:r>
          </a:p>
        </p:txBody>
      </p:sp>
      <p:sp>
        <p:nvSpPr>
          <p:cNvPr id="21" name="矩形 5"/>
          <p:cNvSpPr/>
          <p:nvPr/>
        </p:nvSpPr>
        <p:spPr>
          <a:xfrm>
            <a:off x="3595149" y="2511415"/>
            <a:ext cx="523875" cy="4619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Rectangle 1"/>
          <p:cNvSpPr>
            <a:spLocks noChangeArrowheads="1"/>
          </p:cNvSpPr>
          <p:nvPr/>
        </p:nvSpPr>
        <p:spPr bwMode="auto">
          <a:xfrm>
            <a:off x="899592" y="1059582"/>
            <a:ext cx="7956697" cy="23371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2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如图所示，是体温计和实验室用温度计，请简要说出它们在构造或使用上的三个不同点：</a:t>
            </a: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(1)____________________________________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；</a:t>
            </a: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(2)____________________________________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；</a:t>
            </a: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(3)____________________________________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charset="0"/>
              </a:rPr>
              <a:t>。</a:t>
            </a:r>
          </a:p>
        </p:txBody>
      </p:sp>
      <p:pic>
        <p:nvPicPr>
          <p:cNvPr id="39946" name="Picture 2" descr="D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99" y="3651870"/>
            <a:ext cx="5573713" cy="127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7" name="矩形 24"/>
          <p:cNvSpPr/>
          <p:nvPr/>
        </p:nvSpPr>
        <p:spPr>
          <a:xfrm>
            <a:off x="1524559" y="1949570"/>
            <a:ext cx="142218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量程不同</a:t>
            </a:r>
          </a:p>
        </p:txBody>
      </p:sp>
      <p:sp>
        <p:nvSpPr>
          <p:cNvPr id="39948" name="矩形 25"/>
          <p:cNvSpPr/>
          <p:nvPr/>
        </p:nvSpPr>
        <p:spPr>
          <a:xfrm>
            <a:off x="1520368" y="2397448"/>
            <a:ext cx="2303919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分度值不同</a:t>
            </a:r>
          </a:p>
        </p:txBody>
      </p:sp>
      <p:sp>
        <p:nvSpPr>
          <p:cNvPr id="39949" name="矩形 26"/>
          <p:cNvSpPr/>
          <p:nvPr/>
        </p:nvSpPr>
        <p:spPr>
          <a:xfrm>
            <a:off x="1538797" y="2864285"/>
            <a:ext cx="5334000" cy="461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体温计有缩口，实验室用温度计没有</a:t>
            </a:r>
          </a:p>
        </p:txBody>
      </p:sp>
      <p:sp>
        <p:nvSpPr>
          <p:cNvPr id="8" name="文本框 1"/>
          <p:cNvSpPr txBox="1"/>
          <p:nvPr/>
        </p:nvSpPr>
        <p:spPr>
          <a:xfrm>
            <a:off x="107315" y="195580"/>
            <a:ext cx="432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补充知识点  体温计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7" grpId="0"/>
      <p:bldP spid="39947" grpId="1"/>
      <p:bldP spid="39948" grpId="0"/>
      <p:bldP spid="39948" grpId="1"/>
      <p:bldP spid="39949" grpId="0"/>
      <p:bldP spid="3994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本框 8"/>
          <p:cNvSpPr txBox="1"/>
          <p:nvPr/>
        </p:nvSpPr>
        <p:spPr>
          <a:xfrm>
            <a:off x="683568" y="2020484"/>
            <a:ext cx="577850" cy="95410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温度</a:t>
            </a:r>
          </a:p>
        </p:txBody>
      </p:sp>
      <p:sp>
        <p:nvSpPr>
          <p:cNvPr id="29698" name="文本框 9"/>
          <p:cNvSpPr txBox="1"/>
          <p:nvPr/>
        </p:nvSpPr>
        <p:spPr>
          <a:xfrm>
            <a:off x="1356041" y="948362"/>
            <a:ext cx="3749041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概念：物体的冷热程度</a:t>
            </a:r>
          </a:p>
        </p:txBody>
      </p:sp>
      <p:sp>
        <p:nvSpPr>
          <p:cNvPr id="29699" name="文本框 10"/>
          <p:cNvSpPr txBox="1"/>
          <p:nvPr/>
        </p:nvSpPr>
        <p:spPr>
          <a:xfrm>
            <a:off x="1528999" y="1537781"/>
            <a:ext cx="882650" cy="8309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摄氏温度</a:t>
            </a:r>
          </a:p>
        </p:txBody>
      </p:sp>
      <p:sp>
        <p:nvSpPr>
          <p:cNvPr id="29700" name="文本框 11"/>
          <p:cNvSpPr txBox="1"/>
          <p:nvPr/>
        </p:nvSpPr>
        <p:spPr>
          <a:xfrm>
            <a:off x="1461928" y="3415059"/>
            <a:ext cx="2186623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测量：温度计</a:t>
            </a:r>
          </a:p>
        </p:txBody>
      </p:sp>
      <p:sp>
        <p:nvSpPr>
          <p:cNvPr id="29701" name="文本框 14"/>
          <p:cNvSpPr txBox="1"/>
          <p:nvPr/>
        </p:nvSpPr>
        <p:spPr>
          <a:xfrm>
            <a:off x="2669180" y="2004131"/>
            <a:ext cx="2592824" cy="43088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sz="2200" dirty="0"/>
              <a:t>规定（标准大气压）</a:t>
            </a:r>
          </a:p>
        </p:txBody>
      </p:sp>
      <p:sp>
        <p:nvSpPr>
          <p:cNvPr id="29702" name="文本框 15"/>
          <p:cNvSpPr txBox="1"/>
          <p:nvPr/>
        </p:nvSpPr>
        <p:spPr>
          <a:xfrm>
            <a:off x="5225868" y="1568747"/>
            <a:ext cx="3670493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冰水混合物的温度为</a:t>
            </a:r>
            <a:r>
              <a:rPr lang="en-US" altLang="zh-CN" dirty="0"/>
              <a:t>0 </a:t>
            </a:r>
            <a:r>
              <a:rPr lang="zh-CN" altLang="en-US" dirty="0"/>
              <a:t>℃</a:t>
            </a:r>
          </a:p>
        </p:txBody>
      </p:sp>
      <p:sp>
        <p:nvSpPr>
          <p:cNvPr id="29703" name="文本框 16"/>
          <p:cNvSpPr txBox="1"/>
          <p:nvPr/>
        </p:nvSpPr>
        <p:spPr>
          <a:xfrm>
            <a:off x="3419872" y="2637646"/>
            <a:ext cx="3814534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原理：液体的热胀冷缩</a:t>
            </a:r>
          </a:p>
        </p:txBody>
      </p:sp>
      <p:sp>
        <p:nvSpPr>
          <p:cNvPr id="29704" name="文本框 17"/>
          <p:cNvSpPr txBox="1"/>
          <p:nvPr/>
        </p:nvSpPr>
        <p:spPr>
          <a:xfrm>
            <a:off x="3719512" y="3184226"/>
            <a:ext cx="5110678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pPr algn="l"/>
            <a:r>
              <a:rPr lang="zh-CN" altLang="en-US" dirty="0"/>
              <a:t>使用方法：二看、一不、三要</a:t>
            </a:r>
          </a:p>
        </p:txBody>
      </p:sp>
      <p:sp>
        <p:nvSpPr>
          <p:cNvPr id="29705" name="文本框 18"/>
          <p:cNvSpPr txBox="1"/>
          <p:nvPr/>
        </p:nvSpPr>
        <p:spPr>
          <a:xfrm>
            <a:off x="3687733" y="3918306"/>
            <a:ext cx="949167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分类</a:t>
            </a:r>
          </a:p>
        </p:txBody>
      </p:sp>
      <p:sp>
        <p:nvSpPr>
          <p:cNvPr id="29706" name="文本框 19"/>
          <p:cNvSpPr txBox="1"/>
          <p:nvPr/>
        </p:nvSpPr>
        <p:spPr>
          <a:xfrm>
            <a:off x="2627630" y="1487878"/>
            <a:ext cx="2183765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pPr algn="l"/>
            <a:r>
              <a:rPr lang="zh-CN" altLang="en-US" dirty="0"/>
              <a:t>符号：℃</a:t>
            </a:r>
          </a:p>
        </p:txBody>
      </p:sp>
      <p:sp>
        <p:nvSpPr>
          <p:cNvPr id="34" name="文本框 15"/>
          <p:cNvSpPr txBox="1"/>
          <p:nvPr/>
        </p:nvSpPr>
        <p:spPr>
          <a:xfrm>
            <a:off x="5099762" y="2183036"/>
            <a:ext cx="3381191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沸水的温度为</a:t>
            </a:r>
            <a:r>
              <a:rPr lang="en-US" altLang="zh-CN" dirty="0"/>
              <a:t>100 </a:t>
            </a:r>
            <a:r>
              <a:rPr lang="zh-CN" altLang="en-US" dirty="0"/>
              <a:t>℃</a:t>
            </a:r>
          </a:p>
        </p:txBody>
      </p:sp>
      <p:sp>
        <p:nvSpPr>
          <p:cNvPr id="35" name="文本框 18"/>
          <p:cNvSpPr txBox="1"/>
          <p:nvPr/>
        </p:nvSpPr>
        <p:spPr>
          <a:xfrm>
            <a:off x="4718488" y="4479340"/>
            <a:ext cx="3463493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pPr algn="l"/>
            <a:r>
              <a:rPr lang="zh-CN" altLang="en-US" dirty="0"/>
              <a:t>电子数显温度计</a:t>
            </a:r>
          </a:p>
        </p:txBody>
      </p:sp>
      <p:sp>
        <p:nvSpPr>
          <p:cNvPr id="36" name="文本框 18"/>
          <p:cNvSpPr txBox="1"/>
          <p:nvPr/>
        </p:nvSpPr>
        <p:spPr>
          <a:xfrm>
            <a:off x="4691192" y="3598575"/>
            <a:ext cx="3112725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pPr algn="l"/>
            <a:r>
              <a:rPr lang="zh-CN" altLang="en-US" dirty="0"/>
              <a:t>实验室温度计</a:t>
            </a:r>
          </a:p>
        </p:txBody>
      </p:sp>
      <p:sp>
        <p:nvSpPr>
          <p:cNvPr id="37" name="文本框 18"/>
          <p:cNvSpPr txBox="1"/>
          <p:nvPr/>
        </p:nvSpPr>
        <p:spPr>
          <a:xfrm>
            <a:off x="4759419" y="4021826"/>
            <a:ext cx="2286225" cy="461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algn="ctr" eaLnBrk="1" hangingPunct="1">
              <a:defRPr sz="2400">
                <a:latin typeface="宋体" panose="02010600030101010101" pitchFamily="2" charset="-122"/>
              </a:defRPr>
            </a:lvl1pPr>
          </a:lstStyle>
          <a:p>
            <a:pPr algn="l"/>
            <a:r>
              <a:rPr lang="zh-CN" altLang="en-US" dirty="0"/>
              <a:t>寒暑表</a:t>
            </a:r>
          </a:p>
        </p:txBody>
      </p:sp>
      <p:sp>
        <p:nvSpPr>
          <p:cNvPr id="38" name="左大括号 37"/>
          <p:cNvSpPr/>
          <p:nvPr/>
        </p:nvSpPr>
        <p:spPr>
          <a:xfrm>
            <a:off x="1340494" y="1196083"/>
            <a:ext cx="242868" cy="2477870"/>
          </a:xfrm>
          <a:prstGeom prst="leftBrace">
            <a:avLst>
              <a:gd name="adj1" fmla="val 410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左大括号 38"/>
          <p:cNvSpPr/>
          <p:nvPr/>
        </p:nvSpPr>
        <p:spPr>
          <a:xfrm>
            <a:off x="2482851" y="1558626"/>
            <a:ext cx="144779" cy="789305"/>
          </a:xfrm>
          <a:prstGeom prst="leftBrace">
            <a:avLst>
              <a:gd name="adj1" fmla="val 4651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左大括号 39"/>
          <p:cNvSpPr/>
          <p:nvPr/>
        </p:nvSpPr>
        <p:spPr>
          <a:xfrm>
            <a:off x="5144668" y="1832199"/>
            <a:ext cx="164616" cy="701675"/>
          </a:xfrm>
          <a:prstGeom prst="leftBrace">
            <a:avLst>
              <a:gd name="adj1" fmla="val 3592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左大括号 40"/>
          <p:cNvSpPr/>
          <p:nvPr/>
        </p:nvSpPr>
        <p:spPr>
          <a:xfrm>
            <a:off x="3559137" y="2949931"/>
            <a:ext cx="178828" cy="1391920"/>
          </a:xfrm>
          <a:prstGeom prst="leftBrace">
            <a:avLst>
              <a:gd name="adj1" fmla="val 6883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左大括号 41"/>
          <p:cNvSpPr/>
          <p:nvPr/>
        </p:nvSpPr>
        <p:spPr>
          <a:xfrm>
            <a:off x="4542701" y="3652898"/>
            <a:ext cx="188397" cy="1057275"/>
          </a:xfrm>
          <a:prstGeom prst="leftBrace">
            <a:avLst>
              <a:gd name="adj1" fmla="val 4533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 bldLvl="0"/>
      <p:bldP spid="29698" grpId="0" bldLvl="0" animBg="1"/>
      <p:bldP spid="29699" grpId="0" bldLvl="0" animBg="1"/>
      <p:bldP spid="29700" grpId="0" bldLvl="0" animBg="1"/>
      <p:bldP spid="29701" grpId="0" bldLvl="0" animBg="1"/>
      <p:bldP spid="29702" grpId="0" bldLvl="0" animBg="1"/>
      <p:bldP spid="29703" grpId="0" bldLvl="0" animBg="1"/>
      <p:bldP spid="29704" grpId="0" bldLvl="0" animBg="1"/>
      <p:bldP spid="29705" grpId="0" bldLvl="0" animBg="1"/>
      <p:bldP spid="29706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53813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737" y="1975214"/>
            <a:ext cx="5873592" cy="93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5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177621" y="1923678"/>
            <a:ext cx="2160161" cy="23042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4125912" y="1858305"/>
            <a:ext cx="3933190" cy="221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899592" y="1130416"/>
            <a:ext cx="67687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请你用一句话描述两位同学所处的环境。</a:t>
            </a:r>
            <a:endParaRPr lang="zh-CN" altLang="en-US" sz="28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3808" y="3548060"/>
            <a:ext cx="216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甲地炎热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74205" y="3481432"/>
            <a:ext cx="216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乙地寒冷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1153455" y="1203598"/>
            <a:ext cx="576081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altLang="zh-CN" sz="2800" b="1" dirty="0">
                <a:latin typeface="Times New Roman" panose="02020603050405020304" charset="0"/>
                <a:sym typeface="+mn-ea"/>
              </a:rPr>
              <a:t>定义：物体的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冷热程度</a:t>
            </a:r>
            <a:r>
              <a:rPr lang="zh-CN" altLang="zh-CN" sz="2800" b="1" dirty="0">
                <a:latin typeface="Times New Roman" panose="02020603050405020304" charset="0"/>
                <a:sym typeface="+mn-ea"/>
              </a:rPr>
              <a:t>叫作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温度</a:t>
            </a:r>
            <a:r>
              <a:rPr lang="zh-CN" altLang="zh-CN" sz="2800" b="1" dirty="0">
                <a:latin typeface="Times New Roman" panose="02020603050405020304" charset="0"/>
                <a:sym typeface="+mn-ea"/>
              </a:rPr>
              <a:t>。</a:t>
            </a:r>
            <a:endParaRPr lang="zh-CN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  <p:pic>
        <p:nvPicPr>
          <p:cNvPr id="28" name="图片 27" descr="温度比较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305" y="1851660"/>
            <a:ext cx="2193290" cy="2758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温度比较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190" y="2067560"/>
            <a:ext cx="2314575" cy="2707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43940" y="1059582"/>
            <a:ext cx="302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自制温度计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491615"/>
            <a:ext cx="6757035" cy="299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509" y="987239"/>
            <a:ext cx="5064224" cy="3798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/>
          <p:nvPr/>
        </p:nvSpPr>
        <p:spPr>
          <a:xfrm>
            <a:off x="971600" y="1330164"/>
            <a:ext cx="640851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buSzTx/>
            </a:pP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　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 想想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看，自制的温度计是根据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什么</a:t>
            </a:r>
            <a:endParaRPr lang="en-US" altLang="zh-CN" sz="28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道理来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测量温度的？</a:t>
            </a:r>
            <a:endParaRPr lang="zh-CN" altLang="en-US" sz="28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377" y="1347470"/>
            <a:ext cx="1000125" cy="3297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2411760" y="2996247"/>
            <a:ext cx="289750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4800" b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热胀冷缩</a:t>
            </a:r>
            <a:endParaRPr lang="zh-CN" altLang="en-US" sz="4800" b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1"/>
      <p:bldP spid="10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11209" y="1104265"/>
            <a:ext cx="302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n-ea"/>
                <a:ea typeface="+mn-ea"/>
              </a:rPr>
              <a:t>常见温度计</a:t>
            </a:r>
          </a:p>
        </p:txBody>
      </p:sp>
      <p:pic>
        <p:nvPicPr>
          <p:cNvPr id="133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15" y="1800383"/>
            <a:ext cx="220980" cy="2811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90" name="Text Box 279"/>
          <p:cNvSpPr txBox="1"/>
          <p:nvPr/>
        </p:nvSpPr>
        <p:spPr>
          <a:xfrm>
            <a:off x="1691680" y="2006321"/>
            <a:ext cx="615553" cy="2605842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pPr eaLnBrk="1" hangingPunct="1"/>
            <a:r>
              <a:rPr lang="zh-CN" altLang="en-US" sz="2800" dirty="0">
                <a:latin typeface="+mn-ea"/>
                <a:ea typeface="+mn-ea"/>
              </a:rPr>
              <a:t>实验室用温度计</a:t>
            </a:r>
          </a:p>
        </p:txBody>
      </p:sp>
      <p:sp>
        <p:nvSpPr>
          <p:cNvPr id="13591" name="Text Box 280"/>
          <p:cNvSpPr txBox="1"/>
          <p:nvPr/>
        </p:nvSpPr>
        <p:spPr>
          <a:xfrm>
            <a:off x="7812360" y="1738473"/>
            <a:ext cx="615553" cy="2741772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dirty="0">
                <a:latin typeface="+mn-ea"/>
                <a:ea typeface="+mn-ea"/>
                <a:sym typeface="+mn-ea"/>
              </a:rPr>
              <a:t>电子数显温度计</a:t>
            </a:r>
          </a:p>
        </p:txBody>
      </p:sp>
      <p:sp>
        <p:nvSpPr>
          <p:cNvPr id="13592" name="Text Box 281"/>
          <p:cNvSpPr txBox="1"/>
          <p:nvPr/>
        </p:nvSpPr>
        <p:spPr>
          <a:xfrm>
            <a:off x="4788024" y="2147425"/>
            <a:ext cx="615553" cy="1169551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pPr eaLnBrk="1" hangingPunct="1"/>
            <a:r>
              <a:rPr lang="zh-CN" altLang="en-US" sz="2800" dirty="0">
                <a:latin typeface="+mn-ea"/>
                <a:ea typeface="+mn-ea"/>
              </a:rPr>
              <a:t>寒暑表</a:t>
            </a:r>
            <a:endParaRPr lang="zh-CN" altLang="en-US" sz="2800" b="1" dirty="0">
              <a:latin typeface="+mn-ea"/>
              <a:ea typeface="+mn-ea"/>
            </a:endParaRPr>
          </a:p>
        </p:txBody>
      </p:sp>
      <p:pic>
        <p:nvPicPr>
          <p:cNvPr id="256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74" y="1901589"/>
            <a:ext cx="645795" cy="2415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2571434"/>
            <a:ext cx="952500" cy="98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22.499212598425,&quot;width&quot;:3517.4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783</Words>
  <PresentationFormat>全屏显示(16:9)</PresentationFormat>
  <Paragraphs>142</Paragraphs>
  <Slides>37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宋体</vt:lpstr>
      <vt:lpstr>仿宋</vt:lpstr>
      <vt:lpstr>黑体</vt:lpstr>
      <vt:lpstr>微软雅黑</vt:lpstr>
      <vt:lpstr>Times New Roman</vt:lpstr>
      <vt:lpstr>隶书</vt:lpstr>
      <vt:lpstr>楷体_GB2312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BA38E2E5550C41F89C522EFAC35E0C30</vt:lpwstr>
  </property>
</Properties>
</file>