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67" r:id="rId12"/>
    <p:sldId id="269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50" userDrawn="1">
          <p15:clr>
            <a:srgbClr val="A4A3A4"/>
          </p15:clr>
        </p15:guide>
        <p15:guide id="4" orient="horz" pos="255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347" userDrawn="1">
          <p15:clr>
            <a:srgbClr val="A4A3A4"/>
          </p15:clr>
        </p15:guide>
        <p15:guide id="7" pos="7333" userDrawn="1">
          <p15:clr>
            <a:srgbClr val="A4A3A4"/>
          </p15:clr>
        </p15:guide>
        <p15:guide id="8" orient="horz" pos="3748" userDrawn="1">
          <p15:clr>
            <a:srgbClr val="A4A3A4"/>
          </p15:clr>
        </p15:guide>
        <p15:guide id="9" orient="horz" userDrawn="1">
          <p15:clr>
            <a:srgbClr val="A4A3A4"/>
          </p15:clr>
        </p15:guide>
        <p15:guide id="10" orient="horz" pos="4315" userDrawn="1">
          <p15:clr>
            <a:srgbClr val="A4A3A4"/>
          </p15:clr>
        </p15:guide>
        <p15:guide id="11" pos="7" userDrawn="1">
          <p15:clr>
            <a:srgbClr val="A4A3A4"/>
          </p15:clr>
        </p15:guide>
        <p15:guide id="12" pos="76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09" autoAdjust="0"/>
  </p:normalViewPr>
  <p:slideViewPr>
    <p:cSldViewPr snapToGrid="0" showGuides="1">
      <p:cViewPr varScale="1">
        <p:scale>
          <a:sx n="80" d="100"/>
          <a:sy n="80" d="100"/>
        </p:scale>
        <p:origin x="936" y="48"/>
      </p:cViewPr>
      <p:guideLst>
        <p:guide orient="horz" pos="2160"/>
        <p:guide pos="3840"/>
        <p:guide orient="horz" pos="550"/>
        <p:guide orient="horz" pos="255"/>
        <p:guide orient="horz" pos="3997"/>
        <p:guide pos="347"/>
        <p:guide pos="7333"/>
        <p:guide orient="horz" pos="3748"/>
        <p:guide orient="horz"/>
        <p:guide orient="horz" pos="4315"/>
        <p:guide pos="7"/>
        <p:guide pos="767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C399B-7E88-454F-ACC6-8BF1A5A54480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D34F1-A0A1-4925-BF2E-5C253990D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9709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34F1-A0A1-4925-BF2E-5C253990D6B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9700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问题</a:t>
            </a:r>
            <a:endParaRPr lang="en-US" altLang="zh-CN"/>
          </a:p>
          <a:p>
            <a:r>
              <a:rPr lang="en-US" altLang="zh-CN"/>
              <a:t>2.</a:t>
            </a:r>
            <a:r>
              <a:rPr lang="zh-CN" altLang="en-US"/>
              <a:t>例子</a:t>
            </a:r>
            <a:endParaRPr lang="en-US" altLang="zh-CN"/>
          </a:p>
          <a:p>
            <a:r>
              <a:rPr lang="en-US" altLang="zh-CN"/>
              <a:t>3.</a:t>
            </a:r>
            <a:r>
              <a:rPr lang="zh-CN" altLang="en-US"/>
              <a:t>解决办法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34F1-A0A1-4925-BF2E-5C253990D6B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316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问题</a:t>
            </a:r>
            <a:endParaRPr lang="en-US" altLang="zh-CN"/>
          </a:p>
          <a:p>
            <a:r>
              <a:rPr lang="en-US" altLang="zh-CN"/>
              <a:t>2.</a:t>
            </a:r>
            <a:r>
              <a:rPr lang="zh-CN" altLang="en-US"/>
              <a:t>例子</a:t>
            </a:r>
            <a:endParaRPr lang="en-US" altLang="zh-CN"/>
          </a:p>
          <a:p>
            <a:r>
              <a:rPr lang="en-US" altLang="zh-CN"/>
              <a:t>3.</a:t>
            </a:r>
            <a:r>
              <a:rPr lang="zh-CN" altLang="en-US"/>
              <a:t>解决办法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34F1-A0A1-4925-BF2E-5C253990D6B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90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34F1-A0A1-4925-BF2E-5C253990D6B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385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问题</a:t>
            </a:r>
            <a:endParaRPr lang="en-US" altLang="zh-CN"/>
          </a:p>
          <a:p>
            <a:r>
              <a:rPr lang="en-US" altLang="zh-CN"/>
              <a:t>2.</a:t>
            </a:r>
            <a:r>
              <a:rPr lang="zh-CN" altLang="en-US"/>
              <a:t>例子</a:t>
            </a:r>
            <a:endParaRPr lang="en-US" altLang="zh-CN"/>
          </a:p>
          <a:p>
            <a:r>
              <a:rPr lang="en-US" altLang="zh-CN"/>
              <a:t>3.</a:t>
            </a:r>
            <a:r>
              <a:rPr lang="zh-CN" altLang="en-US"/>
              <a:t>解决办法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34F1-A0A1-4925-BF2E-5C253990D6B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037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问题</a:t>
            </a:r>
            <a:endParaRPr lang="en-US" altLang="zh-CN"/>
          </a:p>
          <a:p>
            <a:r>
              <a:rPr lang="en-US" altLang="zh-CN"/>
              <a:t>2.</a:t>
            </a:r>
            <a:r>
              <a:rPr lang="zh-CN" altLang="en-US"/>
              <a:t>例子</a:t>
            </a:r>
            <a:endParaRPr lang="en-US" altLang="zh-CN"/>
          </a:p>
          <a:p>
            <a:r>
              <a:rPr lang="en-US" altLang="zh-CN"/>
              <a:t>3.</a:t>
            </a:r>
            <a:r>
              <a:rPr lang="zh-CN" altLang="en-US"/>
              <a:t>解决办法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34F1-A0A1-4925-BF2E-5C253990D6B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79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问题</a:t>
            </a:r>
            <a:endParaRPr lang="en-US" altLang="zh-CN"/>
          </a:p>
          <a:p>
            <a:r>
              <a:rPr lang="en-US" altLang="zh-CN"/>
              <a:t>2.</a:t>
            </a:r>
            <a:r>
              <a:rPr lang="zh-CN" altLang="en-US"/>
              <a:t>例子</a:t>
            </a:r>
            <a:endParaRPr lang="en-US" altLang="zh-CN"/>
          </a:p>
          <a:p>
            <a:r>
              <a:rPr lang="en-US" altLang="zh-CN"/>
              <a:t>3.</a:t>
            </a:r>
            <a:r>
              <a:rPr lang="zh-CN" altLang="en-US"/>
              <a:t>解决办法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34F1-A0A1-4925-BF2E-5C253990D6B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173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问题</a:t>
            </a:r>
            <a:endParaRPr lang="en-US" altLang="zh-CN"/>
          </a:p>
          <a:p>
            <a:r>
              <a:rPr lang="en-US" altLang="zh-CN"/>
              <a:t>2.</a:t>
            </a:r>
            <a:r>
              <a:rPr lang="zh-CN" altLang="en-US"/>
              <a:t>例子</a:t>
            </a:r>
            <a:endParaRPr lang="en-US" altLang="zh-CN"/>
          </a:p>
          <a:p>
            <a:r>
              <a:rPr lang="en-US" altLang="zh-CN"/>
              <a:t>3.</a:t>
            </a:r>
            <a:r>
              <a:rPr lang="zh-CN" altLang="en-US"/>
              <a:t>解决办法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34F1-A0A1-4925-BF2E-5C253990D6B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602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问题</a:t>
            </a:r>
            <a:endParaRPr lang="en-US" altLang="zh-CN"/>
          </a:p>
          <a:p>
            <a:r>
              <a:rPr lang="en-US" altLang="zh-CN"/>
              <a:t>2.</a:t>
            </a:r>
            <a:r>
              <a:rPr lang="zh-CN" altLang="en-US"/>
              <a:t>例子</a:t>
            </a:r>
            <a:endParaRPr lang="en-US" altLang="zh-CN"/>
          </a:p>
          <a:p>
            <a:r>
              <a:rPr lang="en-US" altLang="zh-CN"/>
              <a:t>3.</a:t>
            </a:r>
            <a:r>
              <a:rPr lang="zh-CN" altLang="en-US"/>
              <a:t>解决办法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34F1-A0A1-4925-BF2E-5C253990D6B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04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问题</a:t>
            </a:r>
            <a:endParaRPr lang="en-US" altLang="zh-CN"/>
          </a:p>
          <a:p>
            <a:r>
              <a:rPr lang="en-US" altLang="zh-CN"/>
              <a:t>2.</a:t>
            </a:r>
            <a:r>
              <a:rPr lang="zh-CN" altLang="en-US"/>
              <a:t>例子</a:t>
            </a:r>
            <a:endParaRPr lang="en-US" altLang="zh-CN"/>
          </a:p>
          <a:p>
            <a:r>
              <a:rPr lang="en-US" altLang="zh-CN"/>
              <a:t>3.</a:t>
            </a:r>
            <a:r>
              <a:rPr lang="zh-CN" altLang="en-US"/>
              <a:t>解决办法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34F1-A0A1-4925-BF2E-5C253990D6B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62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问题</a:t>
            </a:r>
            <a:endParaRPr lang="en-US" altLang="zh-CN"/>
          </a:p>
          <a:p>
            <a:r>
              <a:rPr lang="en-US" altLang="zh-CN"/>
              <a:t>2.</a:t>
            </a:r>
            <a:r>
              <a:rPr lang="zh-CN" altLang="en-US"/>
              <a:t>例子</a:t>
            </a:r>
            <a:endParaRPr lang="en-US" altLang="zh-CN"/>
          </a:p>
          <a:p>
            <a:r>
              <a:rPr lang="en-US" altLang="zh-CN"/>
              <a:t>3.</a:t>
            </a:r>
            <a:r>
              <a:rPr lang="zh-CN" altLang="en-US"/>
              <a:t>解决办法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D34F1-A0A1-4925-BF2E-5C253990D6B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24C617-DBCE-AC45-4571-14E7C4D88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6C48ED5-5612-7B6B-4C21-DF43CB409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784372-308C-9DF3-651B-0379A12E8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00A4-8482-481C-B085-0BFDBF1E51BA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914B206-93E3-A333-D494-AC6131586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5D1A4B-AF50-66BA-A971-3D62A5B3E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5ECF-BD76-4EBF-8FC1-77A2D63E9A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8847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744582-4703-B4ED-352E-EF5C50AC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83FD42A-53E3-363C-34FF-BB8BCCA57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F2D5D5-1713-8375-757E-85EA8EB44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00A4-8482-481C-B085-0BFDBF1E51BA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0BFE6D-41B2-8E3A-1377-9A1D653F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68E809-F0E9-65CB-00CA-2FC21B49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5ECF-BD76-4EBF-8FC1-77A2D63E9A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2332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AA4FEBD-A9C4-8AA2-E6AC-754E7FAD50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4F4ABB-EF02-0584-63EE-A4CBC3833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C4394-4EC1-E9AF-6A34-D94CBD951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00A4-8482-481C-B085-0BFDBF1E51BA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EF92F2-7690-FA9E-7020-D42156B06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8F3A0A-A4AE-E04B-80B3-E974A098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5ECF-BD76-4EBF-8FC1-77A2D63E9A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5947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F4862B-9FF1-61D2-5C8E-1D7AEA7D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DC81C6-5671-9DB8-F859-47423F691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9FCCE3-CC01-FF2A-ED47-E86799AEF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00A4-8482-481C-B085-0BFDBF1E51BA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E5BB0F-EDB1-E050-6941-6B84C494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7B66FA-7774-F3FA-C8BF-83211862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5ECF-BD76-4EBF-8FC1-77A2D63E9A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6462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0807E1-EB54-19BA-9CE3-6FB9C9CF4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6C139B-6FCB-1B21-667A-81D7B1A60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5B7AAF-37A7-A647-D3B8-7FF079F5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00A4-8482-481C-B085-0BFDBF1E51BA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E24651-1592-C2B4-9920-4675A628A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E5D5E0-053B-1214-AEC0-240C3B83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5ECF-BD76-4EBF-8FC1-77A2D63E9A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2270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92F9BB-E7D4-862A-4EE0-1FF545217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53177C-0877-A741-4334-5A29ED2F6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B5A3B54-7383-DDEF-BE75-217D82593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16D4E2D-66A3-192E-9AD2-2CF693986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00A4-8482-481C-B085-0BFDBF1E51BA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AD318C-FA5F-EFF2-A4FE-CB120568C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8D56D5-5521-5DA8-7BB3-356F66C94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5ECF-BD76-4EBF-8FC1-77A2D63E9A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1300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7F5C4B-91B6-15A2-5CDB-8B21F0676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8AFD9F-9250-EFE7-6F95-9D4FD38F4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E6BF3D0-AC62-330D-7DBA-3799FB53D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6BEF964-A0E9-515E-B9AC-33DA2D5D3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CAA2D32-0C23-F65E-2938-50053045A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F591387-E8D3-4690-629D-4BFBCD57D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00A4-8482-481C-B085-0BFDBF1E51BA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9F98345-2895-F634-F41D-741F764DD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423EF49-229F-DBC4-73DF-01A8A70AC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5ECF-BD76-4EBF-8FC1-77A2D63E9A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8843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981700-2343-12A1-331D-53801DAE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408DCF7-FFD3-41CC-03D1-7401C3FA9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00A4-8482-481C-B085-0BFDBF1E51BA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4617D2A-163C-BEED-DFF7-321AC5064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FD7C02-DF19-1E97-524F-D2E7CBED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5ECF-BD76-4EBF-8FC1-77A2D63E9A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1489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F76C430-F3D7-93BC-5287-D075AF927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00A4-8482-481C-B085-0BFDBF1E51BA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4A24679-1A16-3642-947D-9505DA8AB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C28D05-1A44-26A3-8027-D2C2B41F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5ECF-BD76-4EBF-8FC1-77A2D63E9A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7064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BB168E-5D39-E4D7-FFA7-F60604E0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FB2CAA-26FA-FDE3-EF23-4459E4C290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E277B15-7E06-BFF6-ED74-A646886CD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FB92D0-4F41-13A4-9298-9FD55BD35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00A4-8482-481C-B085-0BFDBF1E51BA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5393D2B-8B43-3D03-6679-6A44E365B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866165-53AC-5654-55A7-8C68956B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5ECF-BD76-4EBF-8FC1-77A2D63E9A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7887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021F2B-8FB5-982B-2B89-4B0488986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250E5B1-2084-5CCF-BCFE-8A599D717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112CAE8-88BA-3D27-81DE-B692E0502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0062040-58CF-FD10-CDD1-44268A436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00A4-8482-481C-B085-0BFDBF1E51BA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8DB01B-CA31-5FE7-5E14-F9D05C2E3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2FA8DC0-5859-1178-052C-14AC3F980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5ECF-BD76-4EBF-8FC1-77A2D63E9A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87831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E21FBBD-D67C-B705-CA41-3504C585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542169E-809E-85D0-8ACF-2AA1DCFC4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B108C6-168F-EAC1-9034-B39BE1C9BA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E00A4-8482-481C-B085-0BFDBF1E51BA}" type="datetimeFigureOut">
              <a:rPr lang="zh-CN" altLang="en-US" smtClean="0"/>
              <a:t>2024/8/9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324EC8-BBC9-870A-A97B-8CD9F333B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7351F1-A336-76DF-A6A8-DDB57EBD1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C5ECF-BD76-4EBF-8FC1-77A2D63E9A2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9855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wmf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查看源图像">
            <a:extLst>
              <a:ext uri="{FF2B5EF4-FFF2-40B4-BE49-F238E27FC236}">
                <a16:creationId xmlns:a16="http://schemas.microsoft.com/office/drawing/2014/main" id="{678E594F-79A9-E513-EB3F-4B1C33247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r="10094" b="506"/>
          <a:stretch>
            <a:fillRect/>
          </a:stretch>
        </p:blipFill>
        <p:spPr bwMode="auto">
          <a:xfrm>
            <a:off x="4925818" y="-117818"/>
            <a:ext cx="7517564" cy="7001011"/>
          </a:xfrm>
          <a:custGeom>
            <a:avLst/>
            <a:gdLst>
              <a:gd name="connsiteX0" fmla="*/ 2474286 w 7273153"/>
              <a:gd name="connsiteY0" fmla="*/ 0 h 6823284"/>
              <a:gd name="connsiteX1" fmla="*/ 7273153 w 7273153"/>
              <a:gd name="connsiteY1" fmla="*/ 0 h 6823284"/>
              <a:gd name="connsiteX2" fmla="*/ 7273153 w 7273153"/>
              <a:gd name="connsiteY2" fmla="*/ 6823284 h 6823284"/>
              <a:gd name="connsiteX3" fmla="*/ 0 w 7273153"/>
              <a:gd name="connsiteY3" fmla="*/ 6823284 h 682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3153" h="6823284">
                <a:moveTo>
                  <a:pt x="2474286" y="0"/>
                </a:moveTo>
                <a:lnTo>
                  <a:pt x="7273153" y="0"/>
                </a:lnTo>
                <a:lnTo>
                  <a:pt x="7273153" y="6823284"/>
                </a:lnTo>
                <a:lnTo>
                  <a:pt x="0" y="68232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44F56E1-3837-4BB9-C9BC-C38C244456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r="3044"/>
          <a:stretch>
            <a:fillRect/>
          </a:stretch>
        </p:blipFill>
        <p:spPr>
          <a:xfrm>
            <a:off x="-13252" y="-7937"/>
            <a:ext cx="7297519" cy="6858000"/>
          </a:xfrm>
          <a:custGeom>
            <a:avLst/>
            <a:gdLst>
              <a:gd name="connsiteX0" fmla="*/ 0 w 7273153"/>
              <a:gd name="connsiteY0" fmla="*/ 0 h 6858000"/>
              <a:gd name="connsiteX1" fmla="*/ 7273153 w 7273153"/>
              <a:gd name="connsiteY1" fmla="*/ 0 h 6858000"/>
              <a:gd name="connsiteX2" fmla="*/ 4786279 w 7273153"/>
              <a:gd name="connsiteY2" fmla="*/ 6858000 h 6858000"/>
              <a:gd name="connsiteX3" fmla="*/ 0 w 727315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3153" h="6858000">
                <a:moveTo>
                  <a:pt x="0" y="0"/>
                </a:moveTo>
                <a:lnTo>
                  <a:pt x="7273153" y="0"/>
                </a:lnTo>
                <a:lnTo>
                  <a:pt x="47862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E545EC3D-D04F-776E-D003-90F9B1E5B29E}"/>
              </a:ext>
            </a:extLst>
          </p:cNvPr>
          <p:cNvSpPr/>
          <p:nvPr/>
        </p:nvSpPr>
        <p:spPr>
          <a:xfrm>
            <a:off x="7284266" y="-15873"/>
            <a:ext cx="5756" cy="7937"/>
          </a:xfrm>
          <a:custGeom>
            <a:avLst/>
            <a:gdLst>
              <a:gd name="connsiteX0" fmla="*/ 2878 w 5756"/>
              <a:gd name="connsiteY0" fmla="*/ 0 h 7937"/>
              <a:gd name="connsiteX1" fmla="*/ 5756 w 5756"/>
              <a:gd name="connsiteY1" fmla="*/ 7937 h 7937"/>
              <a:gd name="connsiteX2" fmla="*/ 0 w 5756"/>
              <a:gd name="connsiteY2" fmla="*/ 7937 h 7937"/>
              <a:gd name="connsiteX3" fmla="*/ 2878 w 5756"/>
              <a:gd name="connsiteY3" fmla="*/ 0 h 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6" h="7937">
                <a:moveTo>
                  <a:pt x="2878" y="0"/>
                </a:moveTo>
                <a:lnTo>
                  <a:pt x="5756" y="7937"/>
                </a:lnTo>
                <a:lnTo>
                  <a:pt x="0" y="7937"/>
                </a:lnTo>
                <a:lnTo>
                  <a:pt x="287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29068796-236E-3463-6D36-DDD5D69D62EF}"/>
              </a:ext>
            </a:extLst>
          </p:cNvPr>
          <p:cNvSpPr/>
          <p:nvPr/>
        </p:nvSpPr>
        <p:spPr>
          <a:xfrm>
            <a:off x="7290022" y="-7937"/>
            <a:ext cx="25178" cy="69432"/>
          </a:xfrm>
          <a:custGeom>
            <a:avLst/>
            <a:gdLst>
              <a:gd name="connsiteX0" fmla="*/ 0 w 25178"/>
              <a:gd name="connsiteY0" fmla="*/ 0 h 69432"/>
              <a:gd name="connsiteX1" fmla="*/ 25178 w 25178"/>
              <a:gd name="connsiteY1" fmla="*/ 0 h 69432"/>
              <a:gd name="connsiteX2" fmla="*/ 25178 w 25178"/>
              <a:gd name="connsiteY2" fmla="*/ 69432 h 69432"/>
              <a:gd name="connsiteX3" fmla="*/ 0 w 25178"/>
              <a:gd name="connsiteY3" fmla="*/ 0 h 6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8" h="69432">
                <a:moveTo>
                  <a:pt x="0" y="0"/>
                </a:moveTo>
                <a:lnTo>
                  <a:pt x="25178" y="0"/>
                </a:lnTo>
                <a:lnTo>
                  <a:pt x="25178" y="694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平行四边形 12">
            <a:extLst>
              <a:ext uri="{FF2B5EF4-FFF2-40B4-BE49-F238E27FC236}">
                <a16:creationId xmlns:a16="http://schemas.microsoft.com/office/drawing/2014/main" id="{0C6598F1-8822-238F-808F-6F9297CA5513}"/>
              </a:ext>
            </a:extLst>
          </p:cNvPr>
          <p:cNvSpPr/>
          <p:nvPr/>
        </p:nvSpPr>
        <p:spPr>
          <a:xfrm rot="367816">
            <a:off x="3677477" y="-1062885"/>
            <a:ext cx="4837044" cy="9284160"/>
          </a:xfrm>
          <a:prstGeom prst="parallelogram">
            <a:avLst>
              <a:gd name="adj" fmla="val 50180"/>
            </a:avLst>
          </a:prstGeom>
          <a:gradFill flip="none" rotWithShape="1">
            <a:gsLst>
              <a:gs pos="0">
                <a:schemeClr val="accent1">
                  <a:lumMod val="67000"/>
                  <a:alpha val="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  <a:alpha val="2000"/>
                </a:schemeClr>
              </a:gs>
            </a:gsLst>
            <a:lin ang="12000000" scaled="0"/>
          </a:gradFill>
          <a:ln>
            <a:noFill/>
          </a:ln>
          <a:effectLst>
            <a:softEdge rad="889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7222B257-33E8-F3EA-4BBC-06E473F9D70D}"/>
              </a:ext>
            </a:extLst>
          </p:cNvPr>
          <p:cNvSpPr/>
          <p:nvPr/>
        </p:nvSpPr>
        <p:spPr>
          <a:xfrm>
            <a:off x="237211" y="256689"/>
            <a:ext cx="11717575" cy="6344621"/>
          </a:xfrm>
          <a:prstGeom prst="roundRect">
            <a:avLst>
              <a:gd name="adj" fmla="val 2881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250241E-CCA9-5D01-86FD-77ADD7B87F4B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98DBCB4-9D42-13F9-6B6D-ED5D1235C821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E11F2E9-E563-F960-2BE4-268AA6B49950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标题 16385">
              <a:extLst>
                <a:ext uri="{FF2B5EF4-FFF2-40B4-BE49-F238E27FC236}">
                  <a16:creationId xmlns:a16="http://schemas.microsoft.com/office/drawing/2014/main" id="{6BC85DCB-FF46-97A7-D4F8-20BD518CDE1C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0" name="标题 16385">
              <a:extLst>
                <a:ext uri="{FF2B5EF4-FFF2-40B4-BE49-F238E27FC236}">
                  <a16:creationId xmlns:a16="http://schemas.microsoft.com/office/drawing/2014/main" id="{888FD78F-BD8E-0886-BB55-6C532E823B8F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7FC5BA41-6559-6B7A-D4B7-9D255BE7ABE3}"/>
              </a:ext>
            </a:extLst>
          </p:cNvPr>
          <p:cNvSpPr txBox="1"/>
          <p:nvPr/>
        </p:nvSpPr>
        <p:spPr>
          <a:xfrm>
            <a:off x="3522662" y="2655865"/>
            <a:ext cx="6155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5400" b="1" dirty="0"/>
              <a:t>第二节：快与慢</a:t>
            </a:r>
            <a:endParaRPr lang="zh-CN" altLang="en-US" sz="5400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9935E21-0CEF-9912-9C70-3670A7CA17E4}"/>
              </a:ext>
            </a:extLst>
          </p:cNvPr>
          <p:cNvSpPr txBox="1"/>
          <p:nvPr/>
        </p:nvSpPr>
        <p:spPr>
          <a:xfrm>
            <a:off x="467678" y="5863392"/>
            <a:ext cx="40857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授课人：周焯勇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F77C3EE-C6F9-5D84-1F28-EA0C9A2EBAC8}"/>
              </a:ext>
            </a:extLst>
          </p:cNvPr>
          <p:cNvSpPr txBox="1"/>
          <p:nvPr/>
        </p:nvSpPr>
        <p:spPr>
          <a:xfrm>
            <a:off x="8297096" y="5913438"/>
            <a:ext cx="34301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贵阳市第一实验中学</a:t>
            </a:r>
          </a:p>
        </p:txBody>
      </p:sp>
      <p:pic>
        <p:nvPicPr>
          <p:cNvPr id="34" name="图片 33" descr="图片包含 户外艺术系列&#10;&#10;已生成高可信度的说明">
            <a:extLst>
              <a:ext uri="{FF2B5EF4-FFF2-40B4-BE49-F238E27FC236}">
                <a16:creationId xmlns:a16="http://schemas.microsoft.com/office/drawing/2014/main" id="{5ED432AD-EB06-A373-A2A1-45658A46009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2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50072">
            <a:off x="8548195" y="-1593741"/>
            <a:ext cx="3388883" cy="5313280"/>
          </a:xfrm>
          <a:prstGeom prst="rect">
            <a:avLst/>
          </a:prstGeom>
        </p:spPr>
      </p:pic>
      <p:pic>
        <p:nvPicPr>
          <p:cNvPr id="35" name="图片 34" descr="图片包含 户外艺术系列&#10;&#10;已生成高可信度的说明">
            <a:extLst>
              <a:ext uri="{FF2B5EF4-FFF2-40B4-BE49-F238E27FC236}">
                <a16:creationId xmlns:a16="http://schemas.microsoft.com/office/drawing/2014/main" id="{ED7A333E-9166-C24C-C639-FBBD69A5EC1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250072">
            <a:off x="-1093732" y="-2327055"/>
            <a:ext cx="3388883" cy="5313280"/>
          </a:xfrm>
          <a:prstGeom prst="rect">
            <a:avLst/>
          </a:prstGeom>
        </p:spPr>
      </p:pic>
      <p:sp>
        <p:nvSpPr>
          <p:cNvPr id="38" name="文本框 37">
            <a:extLst>
              <a:ext uri="{FF2B5EF4-FFF2-40B4-BE49-F238E27FC236}">
                <a16:creationId xmlns:a16="http://schemas.microsoft.com/office/drawing/2014/main" id="{5905124E-4ECF-5253-9743-8EBD11B22922}"/>
              </a:ext>
            </a:extLst>
          </p:cNvPr>
          <p:cNvSpPr txBox="1"/>
          <p:nvPr/>
        </p:nvSpPr>
        <p:spPr>
          <a:xfrm>
            <a:off x="3635507" y="3520701"/>
            <a:ext cx="4612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zh-CN" altLang="en-US" b="1"/>
              <a:t>fast and slow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8F2B924-DE86-F098-21A2-9FE47D6AAE4B}"/>
              </a:ext>
            </a:extLst>
          </p:cNvPr>
          <p:cNvCxnSpPr/>
          <p:nvPr/>
        </p:nvCxnSpPr>
        <p:spPr>
          <a:xfrm>
            <a:off x="3770722" y="3491913"/>
            <a:ext cx="452637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8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29" grpId="0"/>
      <p:bldP spid="30" grpId="0"/>
      <p:bldP spid="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查看源图像">
            <a:extLst>
              <a:ext uri="{FF2B5EF4-FFF2-40B4-BE49-F238E27FC236}">
                <a16:creationId xmlns:a16="http://schemas.microsoft.com/office/drawing/2014/main" id="{678E594F-79A9-E513-EB3F-4B1C33247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r="10094" b="506"/>
          <a:stretch>
            <a:fillRect/>
          </a:stretch>
        </p:blipFill>
        <p:spPr bwMode="auto">
          <a:xfrm>
            <a:off x="4925818" y="-117818"/>
            <a:ext cx="7517564" cy="7001011"/>
          </a:xfrm>
          <a:custGeom>
            <a:avLst/>
            <a:gdLst>
              <a:gd name="connsiteX0" fmla="*/ 2474286 w 7273153"/>
              <a:gd name="connsiteY0" fmla="*/ 0 h 6823284"/>
              <a:gd name="connsiteX1" fmla="*/ 7273153 w 7273153"/>
              <a:gd name="connsiteY1" fmla="*/ 0 h 6823284"/>
              <a:gd name="connsiteX2" fmla="*/ 7273153 w 7273153"/>
              <a:gd name="connsiteY2" fmla="*/ 6823284 h 6823284"/>
              <a:gd name="connsiteX3" fmla="*/ 0 w 7273153"/>
              <a:gd name="connsiteY3" fmla="*/ 6823284 h 682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3153" h="6823284">
                <a:moveTo>
                  <a:pt x="2474286" y="0"/>
                </a:moveTo>
                <a:lnTo>
                  <a:pt x="7273153" y="0"/>
                </a:lnTo>
                <a:lnTo>
                  <a:pt x="7273153" y="6823284"/>
                </a:lnTo>
                <a:lnTo>
                  <a:pt x="0" y="68232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44F56E1-3837-4BB9-C9BC-C38C244456D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r="3044"/>
          <a:stretch>
            <a:fillRect/>
          </a:stretch>
        </p:blipFill>
        <p:spPr>
          <a:xfrm>
            <a:off x="-13252" y="-7937"/>
            <a:ext cx="7297519" cy="6858000"/>
          </a:xfrm>
          <a:custGeom>
            <a:avLst/>
            <a:gdLst>
              <a:gd name="connsiteX0" fmla="*/ 0 w 7273153"/>
              <a:gd name="connsiteY0" fmla="*/ 0 h 6858000"/>
              <a:gd name="connsiteX1" fmla="*/ 7273153 w 7273153"/>
              <a:gd name="connsiteY1" fmla="*/ 0 h 6858000"/>
              <a:gd name="connsiteX2" fmla="*/ 4786279 w 7273153"/>
              <a:gd name="connsiteY2" fmla="*/ 6858000 h 6858000"/>
              <a:gd name="connsiteX3" fmla="*/ 0 w 727315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3153" h="6858000">
                <a:moveTo>
                  <a:pt x="0" y="0"/>
                </a:moveTo>
                <a:lnTo>
                  <a:pt x="7273153" y="0"/>
                </a:lnTo>
                <a:lnTo>
                  <a:pt x="47862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E545EC3D-D04F-776E-D003-90F9B1E5B29E}"/>
              </a:ext>
            </a:extLst>
          </p:cNvPr>
          <p:cNvSpPr/>
          <p:nvPr/>
        </p:nvSpPr>
        <p:spPr>
          <a:xfrm>
            <a:off x="7284266" y="-15873"/>
            <a:ext cx="5756" cy="7937"/>
          </a:xfrm>
          <a:custGeom>
            <a:avLst/>
            <a:gdLst>
              <a:gd name="connsiteX0" fmla="*/ 2878 w 5756"/>
              <a:gd name="connsiteY0" fmla="*/ 0 h 7937"/>
              <a:gd name="connsiteX1" fmla="*/ 5756 w 5756"/>
              <a:gd name="connsiteY1" fmla="*/ 7937 h 7937"/>
              <a:gd name="connsiteX2" fmla="*/ 0 w 5756"/>
              <a:gd name="connsiteY2" fmla="*/ 7937 h 7937"/>
              <a:gd name="connsiteX3" fmla="*/ 2878 w 5756"/>
              <a:gd name="connsiteY3" fmla="*/ 0 h 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6" h="7937">
                <a:moveTo>
                  <a:pt x="2878" y="0"/>
                </a:moveTo>
                <a:lnTo>
                  <a:pt x="5756" y="7937"/>
                </a:lnTo>
                <a:lnTo>
                  <a:pt x="0" y="7937"/>
                </a:lnTo>
                <a:lnTo>
                  <a:pt x="287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29068796-236E-3463-6D36-DDD5D69D62EF}"/>
              </a:ext>
            </a:extLst>
          </p:cNvPr>
          <p:cNvSpPr/>
          <p:nvPr/>
        </p:nvSpPr>
        <p:spPr>
          <a:xfrm>
            <a:off x="7290022" y="-7937"/>
            <a:ext cx="25178" cy="69432"/>
          </a:xfrm>
          <a:custGeom>
            <a:avLst/>
            <a:gdLst>
              <a:gd name="connsiteX0" fmla="*/ 0 w 25178"/>
              <a:gd name="connsiteY0" fmla="*/ 0 h 69432"/>
              <a:gd name="connsiteX1" fmla="*/ 25178 w 25178"/>
              <a:gd name="connsiteY1" fmla="*/ 0 h 69432"/>
              <a:gd name="connsiteX2" fmla="*/ 25178 w 25178"/>
              <a:gd name="connsiteY2" fmla="*/ 69432 h 69432"/>
              <a:gd name="connsiteX3" fmla="*/ 0 w 25178"/>
              <a:gd name="connsiteY3" fmla="*/ 0 h 6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8" h="69432">
                <a:moveTo>
                  <a:pt x="0" y="0"/>
                </a:moveTo>
                <a:lnTo>
                  <a:pt x="25178" y="0"/>
                </a:lnTo>
                <a:lnTo>
                  <a:pt x="25178" y="694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平行四边形 12">
            <a:extLst>
              <a:ext uri="{FF2B5EF4-FFF2-40B4-BE49-F238E27FC236}">
                <a16:creationId xmlns:a16="http://schemas.microsoft.com/office/drawing/2014/main" id="{0C6598F1-8822-238F-808F-6F9297CA5513}"/>
              </a:ext>
            </a:extLst>
          </p:cNvPr>
          <p:cNvSpPr/>
          <p:nvPr/>
        </p:nvSpPr>
        <p:spPr>
          <a:xfrm rot="367816">
            <a:off x="3677477" y="-1062885"/>
            <a:ext cx="4837044" cy="9284160"/>
          </a:xfrm>
          <a:prstGeom prst="parallelogram">
            <a:avLst>
              <a:gd name="adj" fmla="val 50180"/>
            </a:avLst>
          </a:prstGeom>
          <a:gradFill flip="none" rotWithShape="1">
            <a:gsLst>
              <a:gs pos="0">
                <a:schemeClr val="accent1">
                  <a:lumMod val="67000"/>
                  <a:alpha val="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  <a:alpha val="2000"/>
                </a:schemeClr>
              </a:gs>
            </a:gsLst>
            <a:lin ang="12000000" scaled="0"/>
          </a:gradFill>
          <a:ln>
            <a:noFill/>
          </a:ln>
          <a:effectLst>
            <a:softEdge rad="889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7222B257-33E8-F3EA-4BBC-06E473F9D70D}"/>
              </a:ext>
            </a:extLst>
          </p:cNvPr>
          <p:cNvSpPr/>
          <p:nvPr/>
        </p:nvSpPr>
        <p:spPr>
          <a:xfrm>
            <a:off x="237211" y="256689"/>
            <a:ext cx="11717575" cy="6344621"/>
          </a:xfrm>
          <a:prstGeom prst="roundRect">
            <a:avLst>
              <a:gd name="adj" fmla="val 1751"/>
            </a:avLst>
          </a:pr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250241E-CCA9-5D01-86FD-77ADD7B87F4B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98DBCB4-9D42-13F9-6B6D-ED5D1235C821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E11F2E9-E563-F960-2BE4-268AA6B49950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标题 16385">
              <a:extLst>
                <a:ext uri="{FF2B5EF4-FFF2-40B4-BE49-F238E27FC236}">
                  <a16:creationId xmlns:a16="http://schemas.microsoft.com/office/drawing/2014/main" id="{6BC85DCB-FF46-97A7-D4F8-20BD518CDE1C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0" name="标题 16385">
              <a:extLst>
                <a:ext uri="{FF2B5EF4-FFF2-40B4-BE49-F238E27FC236}">
                  <a16:creationId xmlns:a16="http://schemas.microsoft.com/office/drawing/2014/main" id="{888FD78F-BD8E-0886-BB55-6C532E823B8F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7FC5BA41-6559-6B7A-D4B7-9D255BE7ABE3}"/>
              </a:ext>
            </a:extLst>
          </p:cNvPr>
          <p:cNvSpPr txBox="1"/>
          <p:nvPr/>
        </p:nvSpPr>
        <p:spPr>
          <a:xfrm>
            <a:off x="9686976" y="354787"/>
            <a:ext cx="20804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第二节：快与慢</a:t>
            </a:r>
            <a:endParaRPr lang="zh-CN" altLang="en-US" sz="20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905124E-4ECF-5253-9743-8EBD11B22922}"/>
              </a:ext>
            </a:extLst>
          </p:cNvPr>
          <p:cNvSpPr txBox="1"/>
          <p:nvPr/>
        </p:nvSpPr>
        <p:spPr>
          <a:xfrm>
            <a:off x="9686976" y="692095"/>
            <a:ext cx="1351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/>
              <a:t>fast and slow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8F2B924-DE86-F098-21A2-9FE47D6AAE4B}"/>
              </a:ext>
            </a:extLst>
          </p:cNvPr>
          <p:cNvCxnSpPr/>
          <p:nvPr/>
        </p:nvCxnSpPr>
        <p:spPr>
          <a:xfrm>
            <a:off x="9824720" y="734577"/>
            <a:ext cx="1705883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3BB15EF0-70F7-7AA7-EDD1-348934F47B7B}"/>
              </a:ext>
            </a:extLst>
          </p:cNvPr>
          <p:cNvSpPr/>
          <p:nvPr/>
        </p:nvSpPr>
        <p:spPr>
          <a:xfrm>
            <a:off x="563563" y="929772"/>
            <a:ext cx="11077575" cy="5415466"/>
          </a:xfrm>
          <a:prstGeom prst="rect">
            <a:avLst/>
          </a:prstGeom>
          <a:noFill/>
          <a:ln w="12700">
            <a:solidFill>
              <a:schemeClr val="accent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 Box 177">
            <a:extLst>
              <a:ext uri="{FF2B5EF4-FFF2-40B4-BE49-F238E27FC236}">
                <a16:creationId xmlns:a16="http://schemas.microsoft.com/office/drawing/2014/main" id="{03687634-F9BB-2941-B4C4-9E6271790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1065917"/>
            <a:ext cx="4674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b="1"/>
              <a:t>三</a:t>
            </a:r>
            <a:r>
              <a:rPr lang="en-US" altLang="zh-CN" b="1"/>
              <a:t>.</a:t>
            </a:r>
            <a:r>
              <a:rPr lang="zh-CN" altLang="en-US" b="1"/>
              <a:t>匀速直线运动与变速直线运动</a:t>
            </a:r>
            <a:endParaRPr lang="en-US" altLang="zh-CN" b="1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9930EB1-74C3-1A07-BF72-71C604D1806E}"/>
              </a:ext>
            </a:extLst>
          </p:cNvPr>
          <p:cNvSpPr/>
          <p:nvPr/>
        </p:nvSpPr>
        <p:spPr>
          <a:xfrm>
            <a:off x="249913" y="1549118"/>
            <a:ext cx="11717575" cy="1469101"/>
          </a:xfrm>
          <a:prstGeom prst="rect">
            <a:avLst/>
          </a:prstGeom>
          <a:solidFill>
            <a:schemeClr val="tx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74DFAD27-CDAC-3316-AE5C-32792BC3D455}"/>
              </a:ext>
            </a:extLst>
          </p:cNvPr>
          <p:cNvSpPr/>
          <p:nvPr/>
        </p:nvSpPr>
        <p:spPr>
          <a:xfrm>
            <a:off x="240254" y="2990427"/>
            <a:ext cx="11730276" cy="1352784"/>
          </a:xfrm>
          <a:prstGeom prst="rect">
            <a:avLst/>
          </a:prstGeom>
          <a:solidFill>
            <a:schemeClr val="accent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9A940FB1-7136-A52E-BD9F-7C3B64DFDC97}"/>
              </a:ext>
            </a:extLst>
          </p:cNvPr>
          <p:cNvSpPr/>
          <p:nvPr/>
        </p:nvSpPr>
        <p:spPr>
          <a:xfrm>
            <a:off x="251416" y="4334599"/>
            <a:ext cx="11717575" cy="2244272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34C4A62-0682-23EB-A119-D4F8C2F289DA}"/>
              </a:ext>
            </a:extLst>
          </p:cNvPr>
          <p:cNvGrpSpPr/>
          <p:nvPr/>
        </p:nvGrpSpPr>
        <p:grpSpPr>
          <a:xfrm>
            <a:off x="-2011404" y="5913438"/>
            <a:ext cx="15672122" cy="2761797"/>
            <a:chOff x="-1918806" y="5822504"/>
            <a:chExt cx="15672122" cy="2761797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F01E3097-B501-4E99-A92F-B12EAACB796D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DCB109FF-BEE4-216D-BF8E-39E42E0EF60F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Text Box 177">
            <a:extLst>
              <a:ext uri="{FF2B5EF4-FFF2-40B4-BE49-F238E27FC236}">
                <a16:creationId xmlns:a16="http://schemas.microsoft.com/office/drawing/2014/main" id="{C0753061-33F0-1813-A52D-3E2E0EF10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32" y="1990448"/>
            <a:ext cx="2094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</a:rPr>
              <a:t>匀速直线运动</a:t>
            </a:r>
            <a:endParaRPr lang="en-US" altLang="zh-CN" b="1">
              <a:solidFill>
                <a:schemeClr val="bg1"/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D7E7E34C-45D7-4288-C26D-6E115F1E34BF}"/>
              </a:ext>
            </a:extLst>
          </p:cNvPr>
          <p:cNvSpPr txBox="1"/>
          <p:nvPr/>
        </p:nvSpPr>
        <p:spPr>
          <a:xfrm>
            <a:off x="529018" y="4906447"/>
            <a:ext cx="2239702" cy="43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50000"/>
              </a:spcBef>
              <a:defRPr sz="20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/>
              <a:t>描述变速直线运动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18A7BAFE-6F5E-FB70-8B01-764697173546}"/>
              </a:ext>
            </a:extLst>
          </p:cNvPr>
          <p:cNvSpPr/>
          <p:nvPr/>
        </p:nvSpPr>
        <p:spPr>
          <a:xfrm>
            <a:off x="612928" y="1969717"/>
            <a:ext cx="2094058" cy="4900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: 圆角 70">
            <a:extLst>
              <a:ext uri="{FF2B5EF4-FFF2-40B4-BE49-F238E27FC236}">
                <a16:creationId xmlns:a16="http://schemas.microsoft.com/office/drawing/2014/main" id="{AEFC26D4-858E-4D4A-ED07-6CAAB2504697}"/>
              </a:ext>
            </a:extLst>
          </p:cNvPr>
          <p:cNvSpPr/>
          <p:nvPr/>
        </p:nvSpPr>
        <p:spPr>
          <a:xfrm>
            <a:off x="577534" y="3501420"/>
            <a:ext cx="2129452" cy="4900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416E8241-758D-B527-223D-695224E7A3F1}"/>
              </a:ext>
            </a:extLst>
          </p:cNvPr>
          <p:cNvSpPr/>
          <p:nvPr/>
        </p:nvSpPr>
        <p:spPr>
          <a:xfrm>
            <a:off x="571738" y="4902884"/>
            <a:ext cx="2135248" cy="4900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Text Box 177">
            <a:extLst>
              <a:ext uri="{FF2B5EF4-FFF2-40B4-BE49-F238E27FC236}">
                <a16:creationId xmlns:a16="http://schemas.microsoft.com/office/drawing/2014/main" id="{CBBB4FB0-2387-2AEF-3A44-1BCC97E10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738" y="3540498"/>
            <a:ext cx="21152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</a:rPr>
              <a:t>变速直线运动</a:t>
            </a:r>
            <a:endParaRPr lang="en-US" altLang="zh-CN" b="1">
              <a:solidFill>
                <a:schemeClr val="bg1"/>
              </a:solidFill>
            </a:endParaRPr>
          </a:p>
        </p:txBody>
      </p:sp>
      <p:sp>
        <p:nvSpPr>
          <p:cNvPr id="115" name="Text Box 177">
            <a:extLst>
              <a:ext uri="{FF2B5EF4-FFF2-40B4-BE49-F238E27FC236}">
                <a16:creationId xmlns:a16="http://schemas.microsoft.com/office/drawing/2014/main" id="{1A66D6EA-0AE7-6CEC-CD42-E9798D5C1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9133" y="2014689"/>
            <a:ext cx="3322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</a:rPr>
              <a:t>速度保持不变的直线运动</a:t>
            </a:r>
            <a:endParaRPr lang="en-US" altLang="zh-CN" b="1">
              <a:solidFill>
                <a:schemeClr val="bg1"/>
              </a:solidFill>
            </a:endParaRPr>
          </a:p>
        </p:txBody>
      </p:sp>
      <p:sp>
        <p:nvSpPr>
          <p:cNvPr id="116" name="Text Box 177">
            <a:extLst>
              <a:ext uri="{FF2B5EF4-FFF2-40B4-BE49-F238E27FC236}">
                <a16:creationId xmlns:a16="http://schemas.microsoft.com/office/drawing/2014/main" id="{458259B0-DFF8-CA27-228C-09ACBC0FF6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4268" y="3552609"/>
            <a:ext cx="30317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</a:rPr>
              <a:t>速度变化的直线运动</a:t>
            </a:r>
            <a:endParaRPr lang="en-US" altLang="zh-CN" b="1">
              <a:solidFill>
                <a:schemeClr val="bg1"/>
              </a:solidFill>
            </a:endParaRPr>
          </a:p>
        </p:txBody>
      </p:sp>
      <p:sp>
        <p:nvSpPr>
          <p:cNvPr id="117" name="Text Box 177">
            <a:extLst>
              <a:ext uri="{FF2B5EF4-FFF2-40B4-BE49-F238E27FC236}">
                <a16:creationId xmlns:a16="http://schemas.microsoft.com/office/drawing/2014/main" id="{F2CEED76-4570-1594-D0DC-50EF690B5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0867" y="4976732"/>
            <a:ext cx="35991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</a:rPr>
              <a:t>平均速度：总路程除以总时间</a:t>
            </a:r>
            <a:endParaRPr lang="en-US" altLang="zh-CN" b="1">
              <a:solidFill>
                <a:schemeClr val="bg1"/>
              </a:solidFill>
            </a:endParaRPr>
          </a:p>
        </p:txBody>
      </p:sp>
      <p:sp>
        <p:nvSpPr>
          <p:cNvPr id="118" name="Text Box 4">
            <a:extLst>
              <a:ext uri="{FF2B5EF4-FFF2-40B4-BE49-F238E27FC236}">
                <a16:creationId xmlns:a16="http://schemas.microsoft.com/office/drawing/2014/main" id="{5F8DE8B7-44D2-6A11-FC17-DEBD4D2C3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1762" y="1885431"/>
            <a:ext cx="3157310" cy="7078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在任何一段相等的时间内，通过的路程是相等的。</a:t>
            </a:r>
          </a:p>
        </p:txBody>
      </p:sp>
    </p:spTree>
    <p:extLst>
      <p:ext uri="{BB962C8B-B14F-4D97-AF65-F5344CB8AC3E}">
        <p14:creationId xmlns:p14="http://schemas.microsoft.com/office/powerpoint/2010/main" val="4159371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/>
      <p:bldP spid="1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查看源图像">
            <a:extLst>
              <a:ext uri="{FF2B5EF4-FFF2-40B4-BE49-F238E27FC236}">
                <a16:creationId xmlns:a16="http://schemas.microsoft.com/office/drawing/2014/main" id="{678E594F-79A9-E513-EB3F-4B1C33247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r="10094" b="506"/>
          <a:stretch>
            <a:fillRect/>
          </a:stretch>
        </p:blipFill>
        <p:spPr bwMode="auto">
          <a:xfrm>
            <a:off x="4925818" y="-117818"/>
            <a:ext cx="7517564" cy="7001011"/>
          </a:xfrm>
          <a:custGeom>
            <a:avLst/>
            <a:gdLst>
              <a:gd name="connsiteX0" fmla="*/ 2474286 w 7273153"/>
              <a:gd name="connsiteY0" fmla="*/ 0 h 6823284"/>
              <a:gd name="connsiteX1" fmla="*/ 7273153 w 7273153"/>
              <a:gd name="connsiteY1" fmla="*/ 0 h 6823284"/>
              <a:gd name="connsiteX2" fmla="*/ 7273153 w 7273153"/>
              <a:gd name="connsiteY2" fmla="*/ 6823284 h 6823284"/>
              <a:gd name="connsiteX3" fmla="*/ 0 w 7273153"/>
              <a:gd name="connsiteY3" fmla="*/ 6823284 h 682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3153" h="6823284">
                <a:moveTo>
                  <a:pt x="2474286" y="0"/>
                </a:moveTo>
                <a:lnTo>
                  <a:pt x="7273153" y="0"/>
                </a:lnTo>
                <a:lnTo>
                  <a:pt x="7273153" y="6823284"/>
                </a:lnTo>
                <a:lnTo>
                  <a:pt x="0" y="68232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44F56E1-3837-4BB9-C9BC-C38C244456D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r="3044"/>
          <a:stretch>
            <a:fillRect/>
          </a:stretch>
        </p:blipFill>
        <p:spPr>
          <a:xfrm>
            <a:off x="-13252" y="-7937"/>
            <a:ext cx="7297519" cy="6858000"/>
          </a:xfrm>
          <a:custGeom>
            <a:avLst/>
            <a:gdLst>
              <a:gd name="connsiteX0" fmla="*/ 0 w 7273153"/>
              <a:gd name="connsiteY0" fmla="*/ 0 h 6858000"/>
              <a:gd name="connsiteX1" fmla="*/ 7273153 w 7273153"/>
              <a:gd name="connsiteY1" fmla="*/ 0 h 6858000"/>
              <a:gd name="connsiteX2" fmla="*/ 4786279 w 7273153"/>
              <a:gd name="connsiteY2" fmla="*/ 6858000 h 6858000"/>
              <a:gd name="connsiteX3" fmla="*/ 0 w 727315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3153" h="6858000">
                <a:moveTo>
                  <a:pt x="0" y="0"/>
                </a:moveTo>
                <a:lnTo>
                  <a:pt x="7273153" y="0"/>
                </a:lnTo>
                <a:lnTo>
                  <a:pt x="47862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E545EC3D-D04F-776E-D003-90F9B1E5B29E}"/>
              </a:ext>
            </a:extLst>
          </p:cNvPr>
          <p:cNvSpPr/>
          <p:nvPr/>
        </p:nvSpPr>
        <p:spPr>
          <a:xfrm>
            <a:off x="7284266" y="-15873"/>
            <a:ext cx="5756" cy="7937"/>
          </a:xfrm>
          <a:custGeom>
            <a:avLst/>
            <a:gdLst>
              <a:gd name="connsiteX0" fmla="*/ 2878 w 5756"/>
              <a:gd name="connsiteY0" fmla="*/ 0 h 7937"/>
              <a:gd name="connsiteX1" fmla="*/ 5756 w 5756"/>
              <a:gd name="connsiteY1" fmla="*/ 7937 h 7937"/>
              <a:gd name="connsiteX2" fmla="*/ 0 w 5756"/>
              <a:gd name="connsiteY2" fmla="*/ 7937 h 7937"/>
              <a:gd name="connsiteX3" fmla="*/ 2878 w 5756"/>
              <a:gd name="connsiteY3" fmla="*/ 0 h 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6" h="7937">
                <a:moveTo>
                  <a:pt x="2878" y="0"/>
                </a:moveTo>
                <a:lnTo>
                  <a:pt x="5756" y="7937"/>
                </a:lnTo>
                <a:lnTo>
                  <a:pt x="0" y="7937"/>
                </a:lnTo>
                <a:lnTo>
                  <a:pt x="287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29068796-236E-3463-6D36-DDD5D69D62EF}"/>
              </a:ext>
            </a:extLst>
          </p:cNvPr>
          <p:cNvSpPr/>
          <p:nvPr/>
        </p:nvSpPr>
        <p:spPr>
          <a:xfrm>
            <a:off x="7290022" y="-7937"/>
            <a:ext cx="25178" cy="69432"/>
          </a:xfrm>
          <a:custGeom>
            <a:avLst/>
            <a:gdLst>
              <a:gd name="connsiteX0" fmla="*/ 0 w 25178"/>
              <a:gd name="connsiteY0" fmla="*/ 0 h 69432"/>
              <a:gd name="connsiteX1" fmla="*/ 25178 w 25178"/>
              <a:gd name="connsiteY1" fmla="*/ 0 h 69432"/>
              <a:gd name="connsiteX2" fmla="*/ 25178 w 25178"/>
              <a:gd name="connsiteY2" fmla="*/ 69432 h 69432"/>
              <a:gd name="connsiteX3" fmla="*/ 0 w 25178"/>
              <a:gd name="connsiteY3" fmla="*/ 0 h 6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8" h="69432">
                <a:moveTo>
                  <a:pt x="0" y="0"/>
                </a:moveTo>
                <a:lnTo>
                  <a:pt x="25178" y="0"/>
                </a:lnTo>
                <a:lnTo>
                  <a:pt x="25178" y="694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平行四边形 12">
            <a:extLst>
              <a:ext uri="{FF2B5EF4-FFF2-40B4-BE49-F238E27FC236}">
                <a16:creationId xmlns:a16="http://schemas.microsoft.com/office/drawing/2014/main" id="{0C6598F1-8822-238F-808F-6F9297CA5513}"/>
              </a:ext>
            </a:extLst>
          </p:cNvPr>
          <p:cNvSpPr/>
          <p:nvPr/>
        </p:nvSpPr>
        <p:spPr>
          <a:xfrm rot="367816">
            <a:off x="3677477" y="-1062885"/>
            <a:ext cx="4837044" cy="9284160"/>
          </a:xfrm>
          <a:prstGeom prst="parallelogram">
            <a:avLst>
              <a:gd name="adj" fmla="val 50180"/>
            </a:avLst>
          </a:prstGeom>
          <a:gradFill flip="none" rotWithShape="1">
            <a:gsLst>
              <a:gs pos="0">
                <a:schemeClr val="accent1">
                  <a:lumMod val="67000"/>
                  <a:alpha val="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  <a:alpha val="2000"/>
                </a:schemeClr>
              </a:gs>
            </a:gsLst>
            <a:lin ang="12000000" scaled="0"/>
          </a:gradFill>
          <a:ln>
            <a:noFill/>
          </a:ln>
          <a:effectLst>
            <a:softEdge rad="889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7222B257-33E8-F3EA-4BBC-06E473F9D70D}"/>
              </a:ext>
            </a:extLst>
          </p:cNvPr>
          <p:cNvSpPr/>
          <p:nvPr/>
        </p:nvSpPr>
        <p:spPr>
          <a:xfrm>
            <a:off x="237211" y="256689"/>
            <a:ext cx="11717575" cy="6344621"/>
          </a:xfrm>
          <a:prstGeom prst="roundRect">
            <a:avLst>
              <a:gd name="adj" fmla="val 1751"/>
            </a:avLst>
          </a:pr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250241E-CCA9-5D01-86FD-77ADD7B87F4B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98DBCB4-9D42-13F9-6B6D-ED5D1235C821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E11F2E9-E563-F960-2BE4-268AA6B49950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标题 16385">
              <a:extLst>
                <a:ext uri="{FF2B5EF4-FFF2-40B4-BE49-F238E27FC236}">
                  <a16:creationId xmlns:a16="http://schemas.microsoft.com/office/drawing/2014/main" id="{6BC85DCB-FF46-97A7-D4F8-20BD518CDE1C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0" name="标题 16385">
              <a:extLst>
                <a:ext uri="{FF2B5EF4-FFF2-40B4-BE49-F238E27FC236}">
                  <a16:creationId xmlns:a16="http://schemas.microsoft.com/office/drawing/2014/main" id="{888FD78F-BD8E-0886-BB55-6C532E823B8F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7FC5BA41-6559-6B7A-D4B7-9D255BE7ABE3}"/>
              </a:ext>
            </a:extLst>
          </p:cNvPr>
          <p:cNvSpPr txBox="1"/>
          <p:nvPr/>
        </p:nvSpPr>
        <p:spPr>
          <a:xfrm>
            <a:off x="9686976" y="354787"/>
            <a:ext cx="20804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第二节：快与慢</a:t>
            </a:r>
            <a:endParaRPr lang="zh-CN" altLang="en-US" sz="20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905124E-4ECF-5253-9743-8EBD11B22922}"/>
              </a:ext>
            </a:extLst>
          </p:cNvPr>
          <p:cNvSpPr txBox="1"/>
          <p:nvPr/>
        </p:nvSpPr>
        <p:spPr>
          <a:xfrm>
            <a:off x="9686976" y="692095"/>
            <a:ext cx="1351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/>
              <a:t>fast and slow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8F2B924-DE86-F098-21A2-9FE47D6AAE4B}"/>
              </a:ext>
            </a:extLst>
          </p:cNvPr>
          <p:cNvCxnSpPr/>
          <p:nvPr/>
        </p:nvCxnSpPr>
        <p:spPr>
          <a:xfrm>
            <a:off x="9824720" y="734577"/>
            <a:ext cx="1705883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3BB15EF0-70F7-7AA7-EDD1-348934F47B7B}"/>
              </a:ext>
            </a:extLst>
          </p:cNvPr>
          <p:cNvSpPr/>
          <p:nvPr/>
        </p:nvSpPr>
        <p:spPr>
          <a:xfrm>
            <a:off x="563563" y="929772"/>
            <a:ext cx="11077575" cy="5415466"/>
          </a:xfrm>
          <a:prstGeom prst="rect">
            <a:avLst/>
          </a:prstGeom>
          <a:noFill/>
          <a:ln w="12700">
            <a:solidFill>
              <a:schemeClr val="accent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 Box 177">
            <a:extLst>
              <a:ext uri="{FF2B5EF4-FFF2-40B4-BE49-F238E27FC236}">
                <a16:creationId xmlns:a16="http://schemas.microsoft.com/office/drawing/2014/main" id="{03687634-F9BB-2941-B4C4-9E6271790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70" y="1077589"/>
            <a:ext cx="26865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b="1"/>
              <a:t>四</a:t>
            </a:r>
            <a:r>
              <a:rPr lang="en-US" altLang="zh-CN" b="1"/>
              <a:t>.</a:t>
            </a:r>
            <a:r>
              <a:rPr lang="zh-CN" altLang="en-US" b="1"/>
              <a:t>了解常见速度</a:t>
            </a:r>
            <a:endParaRPr lang="en-US" altLang="zh-CN" b="1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34C4A62-0682-23EB-A119-D4F8C2F289DA}"/>
              </a:ext>
            </a:extLst>
          </p:cNvPr>
          <p:cNvGrpSpPr/>
          <p:nvPr/>
        </p:nvGrpSpPr>
        <p:grpSpPr>
          <a:xfrm>
            <a:off x="-2011404" y="5913438"/>
            <a:ext cx="15672122" cy="2761797"/>
            <a:chOff x="-1918806" y="5822504"/>
            <a:chExt cx="15672122" cy="2761797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F01E3097-B501-4E99-A92F-B12EAACB796D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DCB109FF-BEE4-216D-BF8E-39E42E0EF60F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44C69619-5BFA-DFAE-7DEB-F77FA2153C92}"/>
              </a:ext>
            </a:extLst>
          </p:cNvPr>
          <p:cNvGrpSpPr/>
          <p:nvPr/>
        </p:nvGrpSpPr>
        <p:grpSpPr>
          <a:xfrm>
            <a:off x="938897" y="1667659"/>
            <a:ext cx="2507736" cy="4295544"/>
            <a:chOff x="938897" y="1667659"/>
            <a:chExt cx="2507736" cy="4295544"/>
          </a:xfrm>
        </p:grpSpPr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E342B203-0470-B534-B51E-1F0B1C4DAE0F}"/>
                </a:ext>
              </a:extLst>
            </p:cNvPr>
            <p:cNvGrpSpPr/>
            <p:nvPr/>
          </p:nvGrpSpPr>
          <p:grpSpPr>
            <a:xfrm>
              <a:off x="938897" y="1667659"/>
              <a:ext cx="2507736" cy="4295544"/>
              <a:chOff x="4081577" y="1520297"/>
              <a:chExt cx="2507736" cy="4295544"/>
            </a:xfrm>
          </p:grpSpPr>
          <p:sp>
            <p:nvSpPr>
              <p:cNvPr id="58" name="矩形: 圆角 57">
                <a:extLst>
                  <a:ext uri="{FF2B5EF4-FFF2-40B4-BE49-F238E27FC236}">
                    <a16:creationId xmlns:a16="http://schemas.microsoft.com/office/drawing/2014/main" id="{D06F3A40-9441-8898-4A63-09F1E692391D}"/>
                  </a:ext>
                </a:extLst>
              </p:cNvPr>
              <p:cNvSpPr/>
              <p:nvPr/>
            </p:nvSpPr>
            <p:spPr>
              <a:xfrm>
                <a:off x="4087332" y="1520297"/>
                <a:ext cx="2501981" cy="4295544"/>
              </a:xfrm>
              <a:prstGeom prst="roundRect">
                <a:avLst>
                  <a:gd name="adj" fmla="val 3596"/>
                </a:avLst>
              </a:prstGeom>
              <a:solidFill>
                <a:schemeClr val="bg1">
                  <a:alpha val="73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4" name="Text Box 3">
                <a:extLst>
                  <a:ext uri="{FF2B5EF4-FFF2-40B4-BE49-F238E27FC236}">
                    <a16:creationId xmlns:a16="http://schemas.microsoft.com/office/drawing/2014/main" id="{F63BA3BA-B052-80B0-8872-65958B9AE8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1997" y="4971065"/>
                <a:ext cx="2091958" cy="442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spcBef>
                    <a:spcPct val="50000"/>
                  </a:spcBef>
                  <a:defRPr sz="2000" b="1">
                    <a:latin typeface="Times New Roman" panose="02020603050405020304" pitchFamily="18" charset="0"/>
                  </a:defRPr>
                </a:lvl1pPr>
              </a:lstStyle>
              <a:p>
                <a:pPr algn="l" eaLnBrk="1" hangingPunct="1">
                  <a:lnSpc>
                    <a:spcPct val="150000"/>
                  </a:lnSpc>
                </a:pPr>
                <a:endParaRPr lang="zh-CN" altLang="en-US" sz="180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grpSp>
            <p:nvGrpSpPr>
              <p:cNvPr id="70" name="组合 69">
                <a:extLst>
                  <a:ext uri="{FF2B5EF4-FFF2-40B4-BE49-F238E27FC236}">
                    <a16:creationId xmlns:a16="http://schemas.microsoft.com/office/drawing/2014/main" id="{E532BEAB-4CB0-7228-EC16-FE354143D94C}"/>
                  </a:ext>
                </a:extLst>
              </p:cNvPr>
              <p:cNvGrpSpPr/>
              <p:nvPr/>
            </p:nvGrpSpPr>
            <p:grpSpPr>
              <a:xfrm>
                <a:off x="4081577" y="2193380"/>
                <a:ext cx="2198062" cy="98208"/>
                <a:chOff x="1200746" y="2230909"/>
                <a:chExt cx="3556486" cy="81022"/>
              </a:xfrm>
            </p:grpSpPr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58C09626-7DCF-E16D-4A3B-E56850BF96BB}"/>
                    </a:ext>
                  </a:extLst>
                </p:cNvPr>
                <p:cNvCxnSpPr/>
                <p:nvPr/>
              </p:nvCxnSpPr>
              <p:spPr>
                <a:xfrm>
                  <a:off x="1200746" y="2230909"/>
                  <a:ext cx="35507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6EE149D4-D3D5-8CA7-3967-8294B34CD4D9}"/>
                    </a:ext>
                  </a:extLst>
                </p:cNvPr>
                <p:cNvCxnSpPr/>
                <p:nvPr/>
              </p:nvCxnSpPr>
              <p:spPr>
                <a:xfrm>
                  <a:off x="1206500" y="2311931"/>
                  <a:ext cx="35507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Text Box 3">
                <a:extLst>
                  <a:ext uri="{FF2B5EF4-FFF2-40B4-BE49-F238E27FC236}">
                    <a16:creationId xmlns:a16="http://schemas.microsoft.com/office/drawing/2014/main" id="{7203E4D0-7DE3-3BF9-7D4C-A1BB863DFD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923" y="1699475"/>
                <a:ext cx="200426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人步行的速度</a:t>
                </a:r>
              </a:p>
            </p:txBody>
          </p:sp>
        </p:grpSp>
        <p:pic>
          <p:nvPicPr>
            <p:cNvPr id="2050" name="Picture 2" descr="查看源图像">
              <a:extLst>
                <a:ext uri="{FF2B5EF4-FFF2-40B4-BE49-F238E27FC236}">
                  <a16:creationId xmlns:a16="http://schemas.microsoft.com/office/drawing/2014/main" id="{C9AD8E02-130B-02C5-1CA2-F45E5070FC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48" t="9028" r="38081" b="5227"/>
            <a:stretch>
              <a:fillRect/>
            </a:stretch>
          </p:blipFill>
          <p:spPr bwMode="auto">
            <a:xfrm>
              <a:off x="1192253" y="2535937"/>
              <a:ext cx="1957645" cy="2606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F66BEC38-2855-B280-5314-C56D37061283}"/>
              </a:ext>
            </a:extLst>
          </p:cNvPr>
          <p:cNvGrpSpPr/>
          <p:nvPr/>
        </p:nvGrpSpPr>
        <p:grpSpPr>
          <a:xfrm>
            <a:off x="3599200" y="1652456"/>
            <a:ext cx="2507736" cy="4295544"/>
            <a:chOff x="3599200" y="1652456"/>
            <a:chExt cx="2507736" cy="4295544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859E68BC-9DD1-1254-021A-EFC9518BB955}"/>
                </a:ext>
              </a:extLst>
            </p:cNvPr>
            <p:cNvGrpSpPr/>
            <p:nvPr/>
          </p:nvGrpSpPr>
          <p:grpSpPr>
            <a:xfrm>
              <a:off x="3599200" y="1652456"/>
              <a:ext cx="2507736" cy="4295544"/>
              <a:chOff x="4081577" y="1520297"/>
              <a:chExt cx="2507736" cy="4295544"/>
            </a:xfrm>
          </p:grpSpPr>
          <p:sp>
            <p:nvSpPr>
              <p:cNvPr id="61" name="矩形: 圆角 60">
                <a:extLst>
                  <a:ext uri="{FF2B5EF4-FFF2-40B4-BE49-F238E27FC236}">
                    <a16:creationId xmlns:a16="http://schemas.microsoft.com/office/drawing/2014/main" id="{FF300769-94C9-6F1F-0984-779D23DFA0DC}"/>
                  </a:ext>
                </a:extLst>
              </p:cNvPr>
              <p:cNvSpPr/>
              <p:nvPr/>
            </p:nvSpPr>
            <p:spPr>
              <a:xfrm>
                <a:off x="4087332" y="1520297"/>
                <a:ext cx="2501981" cy="4295544"/>
              </a:xfrm>
              <a:prstGeom prst="roundRect">
                <a:avLst>
                  <a:gd name="adj" fmla="val 3596"/>
                </a:avLst>
              </a:prstGeom>
              <a:solidFill>
                <a:schemeClr val="bg1">
                  <a:alpha val="73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Text Box 3">
                <a:extLst>
                  <a:ext uri="{FF2B5EF4-FFF2-40B4-BE49-F238E27FC236}">
                    <a16:creationId xmlns:a16="http://schemas.microsoft.com/office/drawing/2014/main" id="{4E353DCB-8F81-2A60-30C0-BC51C153FE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3295" y="4611374"/>
                <a:ext cx="2091958" cy="442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spcBef>
                    <a:spcPct val="50000"/>
                  </a:spcBef>
                  <a:defRPr sz="2000" b="1">
                    <a:latin typeface="Times New Roman" panose="02020603050405020304" pitchFamily="18" charset="0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800">
                    <a:latin typeface="宋体" panose="02010600030101010101" pitchFamily="2" charset="-122"/>
                    <a:ea typeface="宋体" panose="02010600030101010101" pitchFamily="2" charset="-122"/>
                  </a:rPr>
                  <a:t>如图所示甲、乙两</a:t>
                </a:r>
              </a:p>
            </p:txBody>
          </p:sp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id="{0ED53558-4B6C-5323-243B-F8EAD45F6C0D}"/>
                  </a:ext>
                </a:extLst>
              </p:cNvPr>
              <p:cNvGrpSpPr/>
              <p:nvPr/>
            </p:nvGrpSpPr>
            <p:grpSpPr>
              <a:xfrm>
                <a:off x="4081577" y="2193380"/>
                <a:ext cx="2198062" cy="98208"/>
                <a:chOff x="1200746" y="2230909"/>
                <a:chExt cx="3556486" cy="81022"/>
              </a:xfrm>
            </p:grpSpPr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A2745C5A-7A8E-C712-FDF6-315064F4606A}"/>
                    </a:ext>
                  </a:extLst>
                </p:cNvPr>
                <p:cNvCxnSpPr/>
                <p:nvPr/>
              </p:nvCxnSpPr>
              <p:spPr>
                <a:xfrm>
                  <a:off x="1200746" y="2230909"/>
                  <a:ext cx="35507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>
                  <a:extLst>
                    <a:ext uri="{FF2B5EF4-FFF2-40B4-BE49-F238E27FC236}">
                      <a16:creationId xmlns:a16="http://schemas.microsoft.com/office/drawing/2014/main" id="{B1262D05-5892-C405-FC76-CA9F6CAC70FB}"/>
                    </a:ext>
                  </a:extLst>
                </p:cNvPr>
                <p:cNvCxnSpPr/>
                <p:nvPr/>
              </p:nvCxnSpPr>
              <p:spPr>
                <a:xfrm>
                  <a:off x="1206500" y="2311931"/>
                  <a:ext cx="35507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5" name="Text Box 3">
                <a:extLst>
                  <a:ext uri="{FF2B5EF4-FFF2-40B4-BE49-F238E27FC236}">
                    <a16:creationId xmlns:a16="http://schemas.microsoft.com/office/drawing/2014/main" id="{6026285E-CFF9-EC6D-0AF6-4D4EED37C5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923" y="1699475"/>
                <a:ext cx="200426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骑自行车速度</a:t>
                </a:r>
              </a:p>
            </p:txBody>
          </p:sp>
        </p:grpSp>
        <p:pic>
          <p:nvPicPr>
            <p:cNvPr id="115" name="Picture 37" descr="骑自行车">
              <a:extLst>
                <a:ext uri="{FF2B5EF4-FFF2-40B4-BE49-F238E27FC236}">
                  <a16:creationId xmlns:a16="http://schemas.microsoft.com/office/drawing/2014/main" id="{5478B7A6-7BED-3236-9775-0632DC1884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35" r="25746"/>
            <a:stretch>
              <a:fillRect/>
            </a:stretch>
          </p:blipFill>
          <p:spPr>
            <a:xfrm>
              <a:off x="3834069" y="2583877"/>
              <a:ext cx="1925897" cy="2583441"/>
            </a:xfrm>
            <a:prstGeom prst="rect">
              <a:avLst/>
            </a:prstGeom>
            <a:noFill/>
          </p:spPr>
        </p:pic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2B07B0B-9080-55FC-E88D-4DA0857A99C3}"/>
              </a:ext>
            </a:extLst>
          </p:cNvPr>
          <p:cNvGrpSpPr/>
          <p:nvPr/>
        </p:nvGrpSpPr>
        <p:grpSpPr>
          <a:xfrm>
            <a:off x="6309795" y="1632684"/>
            <a:ext cx="2507736" cy="4295544"/>
            <a:chOff x="6309795" y="1632684"/>
            <a:chExt cx="2507736" cy="4295544"/>
          </a:xfrm>
        </p:grpSpPr>
        <p:grpSp>
          <p:nvGrpSpPr>
            <p:cNvPr id="68" name="组合 67">
              <a:extLst>
                <a:ext uri="{FF2B5EF4-FFF2-40B4-BE49-F238E27FC236}">
                  <a16:creationId xmlns:a16="http://schemas.microsoft.com/office/drawing/2014/main" id="{BEE84D13-9D45-0DD6-2DCB-A7E4C9178B89}"/>
                </a:ext>
              </a:extLst>
            </p:cNvPr>
            <p:cNvGrpSpPr/>
            <p:nvPr/>
          </p:nvGrpSpPr>
          <p:grpSpPr>
            <a:xfrm>
              <a:off x="6309795" y="1632684"/>
              <a:ext cx="2507736" cy="4295544"/>
              <a:chOff x="4081577" y="1520297"/>
              <a:chExt cx="2507736" cy="4295544"/>
            </a:xfrm>
          </p:grpSpPr>
          <p:sp>
            <p:nvSpPr>
              <p:cNvPr id="69" name="矩形: 圆角 68">
                <a:extLst>
                  <a:ext uri="{FF2B5EF4-FFF2-40B4-BE49-F238E27FC236}">
                    <a16:creationId xmlns:a16="http://schemas.microsoft.com/office/drawing/2014/main" id="{E9A4A6CF-1A0C-B35E-EAFE-9AFC3D7DA23A}"/>
                  </a:ext>
                </a:extLst>
              </p:cNvPr>
              <p:cNvSpPr/>
              <p:nvPr/>
            </p:nvSpPr>
            <p:spPr>
              <a:xfrm>
                <a:off x="4087332" y="1520297"/>
                <a:ext cx="2501981" cy="4295544"/>
              </a:xfrm>
              <a:prstGeom prst="roundRect">
                <a:avLst>
                  <a:gd name="adj" fmla="val 3596"/>
                </a:avLst>
              </a:prstGeom>
              <a:solidFill>
                <a:schemeClr val="bg1">
                  <a:alpha val="73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Text Box 3">
                <a:extLst>
                  <a:ext uri="{FF2B5EF4-FFF2-40B4-BE49-F238E27FC236}">
                    <a16:creationId xmlns:a16="http://schemas.microsoft.com/office/drawing/2014/main" id="{F3CF420D-FA2A-5944-5B44-C6D42F696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6786" y="4965161"/>
                <a:ext cx="2091958" cy="442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spcBef>
                    <a:spcPct val="50000"/>
                  </a:spcBef>
                  <a:defRPr sz="2000" b="1">
                    <a:latin typeface="Times New Roman" panose="02020603050405020304" pitchFamily="18" charset="0"/>
                  </a:defRPr>
                </a:lvl1pPr>
              </a:lstStyle>
              <a:p>
                <a:pPr algn="l" eaLnBrk="1" hangingPunct="1">
                  <a:lnSpc>
                    <a:spcPct val="150000"/>
                  </a:lnSpc>
                </a:pPr>
                <a:endParaRPr lang="en-US" altLang="zh-CN" sz="180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grpSp>
            <p:nvGrpSpPr>
              <p:cNvPr id="104" name="组合 103">
                <a:extLst>
                  <a:ext uri="{FF2B5EF4-FFF2-40B4-BE49-F238E27FC236}">
                    <a16:creationId xmlns:a16="http://schemas.microsoft.com/office/drawing/2014/main" id="{5A05C58F-8CB3-BFB2-BCD4-33286FDDA6BB}"/>
                  </a:ext>
                </a:extLst>
              </p:cNvPr>
              <p:cNvGrpSpPr/>
              <p:nvPr/>
            </p:nvGrpSpPr>
            <p:grpSpPr>
              <a:xfrm>
                <a:off x="4081577" y="2193380"/>
                <a:ext cx="2198062" cy="98208"/>
                <a:chOff x="1200746" y="2230909"/>
                <a:chExt cx="3556486" cy="81022"/>
              </a:xfrm>
            </p:grpSpPr>
            <p:cxnSp>
              <p:nvCxnSpPr>
                <p:cNvPr id="106" name="直接连接符 105">
                  <a:extLst>
                    <a:ext uri="{FF2B5EF4-FFF2-40B4-BE49-F238E27FC236}">
                      <a16:creationId xmlns:a16="http://schemas.microsoft.com/office/drawing/2014/main" id="{06C3C026-CCD4-7007-9992-44B37BEF541B}"/>
                    </a:ext>
                  </a:extLst>
                </p:cNvPr>
                <p:cNvCxnSpPr/>
                <p:nvPr/>
              </p:nvCxnSpPr>
              <p:spPr>
                <a:xfrm>
                  <a:off x="1200746" y="2230909"/>
                  <a:ext cx="35507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接连接符 106">
                  <a:extLst>
                    <a:ext uri="{FF2B5EF4-FFF2-40B4-BE49-F238E27FC236}">
                      <a16:creationId xmlns:a16="http://schemas.microsoft.com/office/drawing/2014/main" id="{C5FF3637-D04A-BADB-8135-3E9CDB29B9EB}"/>
                    </a:ext>
                  </a:extLst>
                </p:cNvPr>
                <p:cNvCxnSpPr/>
                <p:nvPr/>
              </p:nvCxnSpPr>
              <p:spPr>
                <a:xfrm>
                  <a:off x="1206500" y="2311931"/>
                  <a:ext cx="35507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5" name="Text Box 3">
                <a:extLst>
                  <a:ext uri="{FF2B5EF4-FFF2-40B4-BE49-F238E27FC236}">
                    <a16:creationId xmlns:a16="http://schemas.microsoft.com/office/drawing/2014/main" id="{706527EE-2B4E-D267-E1B7-798AA64DB3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923" y="1699475"/>
                <a:ext cx="200426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公交车的速度</a:t>
                </a:r>
              </a:p>
            </p:txBody>
          </p:sp>
        </p:grpSp>
        <p:pic>
          <p:nvPicPr>
            <p:cNvPr id="116" name="Picture 36" descr="客车">
              <a:extLst>
                <a:ext uri="{FF2B5EF4-FFF2-40B4-BE49-F238E27FC236}">
                  <a16:creationId xmlns:a16="http://schemas.microsoft.com/office/drawing/2014/main" id="{394E7952-3811-7AC1-4066-C477C0568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90" t="-448" r="13753" b="448"/>
            <a:stretch>
              <a:fillRect/>
            </a:stretch>
          </p:blipFill>
          <p:spPr>
            <a:xfrm>
              <a:off x="6543794" y="2461942"/>
              <a:ext cx="1975373" cy="2680871"/>
            </a:xfrm>
            <a:prstGeom prst="rect">
              <a:avLst/>
            </a:prstGeom>
            <a:noFill/>
          </p:spPr>
        </p:pic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58979F71-4982-10B6-1C9E-59E6CDE35F4F}"/>
              </a:ext>
            </a:extLst>
          </p:cNvPr>
          <p:cNvGrpSpPr/>
          <p:nvPr/>
        </p:nvGrpSpPr>
        <p:grpSpPr>
          <a:xfrm>
            <a:off x="9050592" y="1623052"/>
            <a:ext cx="2507736" cy="4295544"/>
            <a:chOff x="9050592" y="1623052"/>
            <a:chExt cx="2507736" cy="4295544"/>
          </a:xfrm>
        </p:grpSpPr>
        <p:grpSp>
          <p:nvGrpSpPr>
            <p:cNvPr id="108" name="组合 107">
              <a:extLst>
                <a:ext uri="{FF2B5EF4-FFF2-40B4-BE49-F238E27FC236}">
                  <a16:creationId xmlns:a16="http://schemas.microsoft.com/office/drawing/2014/main" id="{12236350-619B-9CDD-66F0-F495DE2B8005}"/>
                </a:ext>
              </a:extLst>
            </p:cNvPr>
            <p:cNvGrpSpPr/>
            <p:nvPr/>
          </p:nvGrpSpPr>
          <p:grpSpPr>
            <a:xfrm>
              <a:off x="9050592" y="1623052"/>
              <a:ext cx="2507736" cy="4295544"/>
              <a:chOff x="4081577" y="1520297"/>
              <a:chExt cx="2507736" cy="4295544"/>
            </a:xfrm>
          </p:grpSpPr>
          <p:sp>
            <p:nvSpPr>
              <p:cNvPr id="109" name="矩形: 圆角 108">
                <a:extLst>
                  <a:ext uri="{FF2B5EF4-FFF2-40B4-BE49-F238E27FC236}">
                    <a16:creationId xmlns:a16="http://schemas.microsoft.com/office/drawing/2014/main" id="{0590C03D-1450-1275-4450-ABAE3855B072}"/>
                  </a:ext>
                </a:extLst>
              </p:cNvPr>
              <p:cNvSpPr/>
              <p:nvPr/>
            </p:nvSpPr>
            <p:spPr>
              <a:xfrm>
                <a:off x="4087332" y="1520297"/>
                <a:ext cx="2501981" cy="4295544"/>
              </a:xfrm>
              <a:prstGeom prst="roundRect">
                <a:avLst>
                  <a:gd name="adj" fmla="val 3596"/>
                </a:avLst>
              </a:prstGeom>
              <a:solidFill>
                <a:schemeClr val="bg1">
                  <a:alpha val="73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Text Box 3">
                <a:extLst>
                  <a:ext uri="{FF2B5EF4-FFF2-40B4-BE49-F238E27FC236}">
                    <a16:creationId xmlns:a16="http://schemas.microsoft.com/office/drawing/2014/main" id="{DB96EAB0-3711-D8D0-8110-4EF1723DCB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3816" y="4935286"/>
                <a:ext cx="2091958" cy="442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spcBef>
                    <a:spcPct val="50000"/>
                  </a:spcBef>
                  <a:defRPr sz="2000" b="1">
                    <a:latin typeface="Times New Roman" panose="02020603050405020304" pitchFamily="18" charset="0"/>
                  </a:defRPr>
                </a:lvl1pPr>
              </a:lstStyle>
              <a:p>
                <a:pPr algn="l" eaLnBrk="1" hangingPunct="1">
                  <a:lnSpc>
                    <a:spcPct val="150000"/>
                  </a:lnSpc>
                </a:pPr>
                <a:endParaRPr lang="zh-CN" altLang="en-US" sz="180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  <p:grpSp>
            <p:nvGrpSpPr>
              <p:cNvPr id="111" name="组合 110">
                <a:extLst>
                  <a:ext uri="{FF2B5EF4-FFF2-40B4-BE49-F238E27FC236}">
                    <a16:creationId xmlns:a16="http://schemas.microsoft.com/office/drawing/2014/main" id="{1C75A189-BDC7-FCC9-1C8E-15FCCA32A53F}"/>
                  </a:ext>
                </a:extLst>
              </p:cNvPr>
              <p:cNvGrpSpPr/>
              <p:nvPr/>
            </p:nvGrpSpPr>
            <p:grpSpPr>
              <a:xfrm>
                <a:off x="4081577" y="2193380"/>
                <a:ext cx="2198062" cy="98208"/>
                <a:chOff x="1200746" y="2230909"/>
                <a:chExt cx="3556486" cy="81022"/>
              </a:xfrm>
            </p:grpSpPr>
            <p:cxnSp>
              <p:nvCxnSpPr>
                <p:cNvPr id="113" name="直接连接符 112">
                  <a:extLst>
                    <a:ext uri="{FF2B5EF4-FFF2-40B4-BE49-F238E27FC236}">
                      <a16:creationId xmlns:a16="http://schemas.microsoft.com/office/drawing/2014/main" id="{59B2C65C-3240-0AD2-5135-F39773ABE7C6}"/>
                    </a:ext>
                  </a:extLst>
                </p:cNvPr>
                <p:cNvCxnSpPr/>
                <p:nvPr/>
              </p:nvCxnSpPr>
              <p:spPr>
                <a:xfrm>
                  <a:off x="1200746" y="2230909"/>
                  <a:ext cx="35507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>
                  <a:extLst>
                    <a:ext uri="{FF2B5EF4-FFF2-40B4-BE49-F238E27FC236}">
                      <a16:creationId xmlns:a16="http://schemas.microsoft.com/office/drawing/2014/main" id="{07AC7037-5BD0-58BB-651C-28428D9B9E94}"/>
                    </a:ext>
                  </a:extLst>
                </p:cNvPr>
                <p:cNvCxnSpPr/>
                <p:nvPr/>
              </p:nvCxnSpPr>
              <p:spPr>
                <a:xfrm>
                  <a:off x="1206500" y="2311931"/>
                  <a:ext cx="35507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2" name="Text Box 3">
                <a:extLst>
                  <a:ext uri="{FF2B5EF4-FFF2-40B4-BE49-F238E27FC236}">
                    <a16:creationId xmlns:a16="http://schemas.microsoft.com/office/drawing/2014/main" id="{05256ED3-EE60-95DC-3DAD-5C82C57E32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923" y="1699475"/>
                <a:ext cx="200426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飞机的速度</a:t>
                </a:r>
              </a:p>
            </p:txBody>
          </p:sp>
        </p:grp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C8760962-9CCB-FF23-B693-027643997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b="16425"/>
            <a:stretch>
              <a:fillRect/>
            </a:stretch>
          </p:blipFill>
          <p:spPr>
            <a:xfrm>
              <a:off x="9259297" y="2447455"/>
              <a:ext cx="2018640" cy="2688794"/>
            </a:xfrm>
            <a:prstGeom prst="rect">
              <a:avLst/>
            </a:prstGeom>
          </p:spPr>
        </p:pic>
      </p:grpSp>
      <p:sp>
        <p:nvSpPr>
          <p:cNvPr id="118" name="文本框 117">
            <a:extLst>
              <a:ext uri="{FF2B5EF4-FFF2-40B4-BE49-F238E27FC236}">
                <a16:creationId xmlns:a16="http://schemas.microsoft.com/office/drawing/2014/main" id="{7B389520-DB12-6398-E797-F76B2E5E75C6}"/>
              </a:ext>
            </a:extLst>
          </p:cNvPr>
          <p:cNvSpPr txBox="1"/>
          <p:nvPr/>
        </p:nvSpPr>
        <p:spPr>
          <a:xfrm>
            <a:off x="1120733" y="5058055"/>
            <a:ext cx="1500641" cy="481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1.1m/s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EE9B1FF6-4405-0598-FC7B-D779E8D688C5}"/>
              </a:ext>
            </a:extLst>
          </p:cNvPr>
          <p:cNvSpPr txBox="1"/>
          <p:nvPr/>
        </p:nvSpPr>
        <p:spPr>
          <a:xfrm>
            <a:off x="3830592" y="5256763"/>
            <a:ext cx="12163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5m/s</a:t>
            </a:r>
            <a:endParaRPr lang="zh-CN" altLang="en-US" sz="2000" b="1"/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13B028A7-700F-E5BF-556C-C9C8780A3F15}"/>
              </a:ext>
            </a:extLst>
          </p:cNvPr>
          <p:cNvSpPr txBox="1"/>
          <p:nvPr/>
        </p:nvSpPr>
        <p:spPr>
          <a:xfrm>
            <a:off x="6503590" y="5128150"/>
            <a:ext cx="1690822" cy="481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20m/s</a:t>
            </a:r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F282933E-D339-232A-4397-1FED40E083E9}"/>
              </a:ext>
            </a:extLst>
          </p:cNvPr>
          <p:cNvSpPr txBox="1"/>
          <p:nvPr/>
        </p:nvSpPr>
        <p:spPr>
          <a:xfrm>
            <a:off x="9184332" y="5098934"/>
            <a:ext cx="1941604" cy="481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eaLnBrk="1" hangingPunct="1">
              <a:lnSpc>
                <a:spcPct val="150000"/>
              </a:lnSpc>
            </a:pPr>
            <a:r>
              <a:rPr lang="en-US" altLang="zh-CN" sz="2000" b="1">
                <a:latin typeface="宋体" panose="02010600030101010101" pitchFamily="2" charset="-122"/>
                <a:ea typeface="宋体" panose="02010600030101010101" pitchFamily="2" charset="-122"/>
              </a:rPr>
              <a:t>250m/s</a:t>
            </a:r>
            <a:endParaRPr lang="zh-CN" altLang="en-US" sz="20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1960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9" grpId="0"/>
      <p:bldP spid="120" grpId="0"/>
      <p:bldP spid="1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查看源图像">
            <a:extLst>
              <a:ext uri="{FF2B5EF4-FFF2-40B4-BE49-F238E27FC236}">
                <a16:creationId xmlns:a16="http://schemas.microsoft.com/office/drawing/2014/main" id="{678E594F-79A9-E513-EB3F-4B1C33247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r="10094" b="506"/>
          <a:stretch>
            <a:fillRect/>
          </a:stretch>
        </p:blipFill>
        <p:spPr bwMode="auto">
          <a:xfrm>
            <a:off x="4925818" y="-117818"/>
            <a:ext cx="7517564" cy="7001011"/>
          </a:xfrm>
          <a:custGeom>
            <a:avLst/>
            <a:gdLst>
              <a:gd name="connsiteX0" fmla="*/ 2474286 w 7273153"/>
              <a:gd name="connsiteY0" fmla="*/ 0 h 6823284"/>
              <a:gd name="connsiteX1" fmla="*/ 7273153 w 7273153"/>
              <a:gd name="connsiteY1" fmla="*/ 0 h 6823284"/>
              <a:gd name="connsiteX2" fmla="*/ 7273153 w 7273153"/>
              <a:gd name="connsiteY2" fmla="*/ 6823284 h 6823284"/>
              <a:gd name="connsiteX3" fmla="*/ 0 w 7273153"/>
              <a:gd name="connsiteY3" fmla="*/ 6823284 h 682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3153" h="6823284">
                <a:moveTo>
                  <a:pt x="2474286" y="0"/>
                </a:moveTo>
                <a:lnTo>
                  <a:pt x="7273153" y="0"/>
                </a:lnTo>
                <a:lnTo>
                  <a:pt x="7273153" y="6823284"/>
                </a:lnTo>
                <a:lnTo>
                  <a:pt x="0" y="68232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44F56E1-3837-4BB9-C9BC-C38C244456D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r="3044"/>
          <a:stretch>
            <a:fillRect/>
          </a:stretch>
        </p:blipFill>
        <p:spPr>
          <a:xfrm>
            <a:off x="-13252" y="-7937"/>
            <a:ext cx="7297519" cy="6858000"/>
          </a:xfrm>
          <a:custGeom>
            <a:avLst/>
            <a:gdLst>
              <a:gd name="connsiteX0" fmla="*/ 0 w 7273153"/>
              <a:gd name="connsiteY0" fmla="*/ 0 h 6858000"/>
              <a:gd name="connsiteX1" fmla="*/ 7273153 w 7273153"/>
              <a:gd name="connsiteY1" fmla="*/ 0 h 6858000"/>
              <a:gd name="connsiteX2" fmla="*/ 4786279 w 7273153"/>
              <a:gd name="connsiteY2" fmla="*/ 6858000 h 6858000"/>
              <a:gd name="connsiteX3" fmla="*/ 0 w 727315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3153" h="6858000">
                <a:moveTo>
                  <a:pt x="0" y="0"/>
                </a:moveTo>
                <a:lnTo>
                  <a:pt x="7273153" y="0"/>
                </a:lnTo>
                <a:lnTo>
                  <a:pt x="47862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E545EC3D-D04F-776E-D003-90F9B1E5B29E}"/>
              </a:ext>
            </a:extLst>
          </p:cNvPr>
          <p:cNvSpPr/>
          <p:nvPr/>
        </p:nvSpPr>
        <p:spPr>
          <a:xfrm>
            <a:off x="7284266" y="-15873"/>
            <a:ext cx="5756" cy="7937"/>
          </a:xfrm>
          <a:custGeom>
            <a:avLst/>
            <a:gdLst>
              <a:gd name="connsiteX0" fmla="*/ 2878 w 5756"/>
              <a:gd name="connsiteY0" fmla="*/ 0 h 7937"/>
              <a:gd name="connsiteX1" fmla="*/ 5756 w 5756"/>
              <a:gd name="connsiteY1" fmla="*/ 7937 h 7937"/>
              <a:gd name="connsiteX2" fmla="*/ 0 w 5756"/>
              <a:gd name="connsiteY2" fmla="*/ 7937 h 7937"/>
              <a:gd name="connsiteX3" fmla="*/ 2878 w 5756"/>
              <a:gd name="connsiteY3" fmla="*/ 0 h 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6" h="7937">
                <a:moveTo>
                  <a:pt x="2878" y="0"/>
                </a:moveTo>
                <a:lnTo>
                  <a:pt x="5756" y="7937"/>
                </a:lnTo>
                <a:lnTo>
                  <a:pt x="0" y="7937"/>
                </a:lnTo>
                <a:lnTo>
                  <a:pt x="287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29068796-236E-3463-6D36-DDD5D69D62EF}"/>
              </a:ext>
            </a:extLst>
          </p:cNvPr>
          <p:cNvSpPr/>
          <p:nvPr/>
        </p:nvSpPr>
        <p:spPr>
          <a:xfrm>
            <a:off x="7290022" y="-7937"/>
            <a:ext cx="25178" cy="69432"/>
          </a:xfrm>
          <a:custGeom>
            <a:avLst/>
            <a:gdLst>
              <a:gd name="connsiteX0" fmla="*/ 0 w 25178"/>
              <a:gd name="connsiteY0" fmla="*/ 0 h 69432"/>
              <a:gd name="connsiteX1" fmla="*/ 25178 w 25178"/>
              <a:gd name="connsiteY1" fmla="*/ 0 h 69432"/>
              <a:gd name="connsiteX2" fmla="*/ 25178 w 25178"/>
              <a:gd name="connsiteY2" fmla="*/ 69432 h 69432"/>
              <a:gd name="connsiteX3" fmla="*/ 0 w 25178"/>
              <a:gd name="connsiteY3" fmla="*/ 0 h 6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8" h="69432">
                <a:moveTo>
                  <a:pt x="0" y="0"/>
                </a:moveTo>
                <a:lnTo>
                  <a:pt x="25178" y="0"/>
                </a:lnTo>
                <a:lnTo>
                  <a:pt x="25178" y="694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平行四边形 12">
            <a:extLst>
              <a:ext uri="{FF2B5EF4-FFF2-40B4-BE49-F238E27FC236}">
                <a16:creationId xmlns:a16="http://schemas.microsoft.com/office/drawing/2014/main" id="{0C6598F1-8822-238F-808F-6F9297CA5513}"/>
              </a:ext>
            </a:extLst>
          </p:cNvPr>
          <p:cNvSpPr/>
          <p:nvPr/>
        </p:nvSpPr>
        <p:spPr>
          <a:xfrm rot="367816">
            <a:off x="3677477" y="-1062885"/>
            <a:ext cx="4837044" cy="9284160"/>
          </a:xfrm>
          <a:prstGeom prst="parallelogram">
            <a:avLst>
              <a:gd name="adj" fmla="val 50180"/>
            </a:avLst>
          </a:prstGeom>
          <a:gradFill flip="none" rotWithShape="1">
            <a:gsLst>
              <a:gs pos="0">
                <a:schemeClr val="accent1">
                  <a:lumMod val="67000"/>
                  <a:alpha val="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  <a:alpha val="2000"/>
                </a:schemeClr>
              </a:gs>
            </a:gsLst>
            <a:lin ang="12000000" scaled="0"/>
          </a:gradFill>
          <a:ln>
            <a:noFill/>
          </a:ln>
          <a:effectLst>
            <a:softEdge rad="889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7222B257-33E8-F3EA-4BBC-06E473F9D70D}"/>
              </a:ext>
            </a:extLst>
          </p:cNvPr>
          <p:cNvSpPr/>
          <p:nvPr/>
        </p:nvSpPr>
        <p:spPr>
          <a:xfrm>
            <a:off x="237211" y="256689"/>
            <a:ext cx="11717575" cy="6344621"/>
          </a:xfrm>
          <a:prstGeom prst="roundRect">
            <a:avLst>
              <a:gd name="adj" fmla="val 1751"/>
            </a:avLst>
          </a:pr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250241E-CCA9-5D01-86FD-77ADD7B87F4B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98DBCB4-9D42-13F9-6B6D-ED5D1235C821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E11F2E9-E563-F960-2BE4-268AA6B49950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标题 16385">
              <a:extLst>
                <a:ext uri="{FF2B5EF4-FFF2-40B4-BE49-F238E27FC236}">
                  <a16:creationId xmlns:a16="http://schemas.microsoft.com/office/drawing/2014/main" id="{6BC85DCB-FF46-97A7-D4F8-20BD518CDE1C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0" name="标题 16385">
              <a:extLst>
                <a:ext uri="{FF2B5EF4-FFF2-40B4-BE49-F238E27FC236}">
                  <a16:creationId xmlns:a16="http://schemas.microsoft.com/office/drawing/2014/main" id="{888FD78F-BD8E-0886-BB55-6C532E823B8F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7FC5BA41-6559-6B7A-D4B7-9D255BE7ABE3}"/>
              </a:ext>
            </a:extLst>
          </p:cNvPr>
          <p:cNvSpPr txBox="1"/>
          <p:nvPr/>
        </p:nvSpPr>
        <p:spPr>
          <a:xfrm>
            <a:off x="9686976" y="354787"/>
            <a:ext cx="20804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第二节：快与慢</a:t>
            </a:r>
            <a:endParaRPr lang="zh-CN" altLang="en-US" sz="20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905124E-4ECF-5253-9743-8EBD11B22922}"/>
              </a:ext>
            </a:extLst>
          </p:cNvPr>
          <p:cNvSpPr txBox="1"/>
          <p:nvPr/>
        </p:nvSpPr>
        <p:spPr>
          <a:xfrm>
            <a:off x="9686976" y="692095"/>
            <a:ext cx="1351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/>
              <a:t>fast and slow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8F2B924-DE86-F098-21A2-9FE47D6AAE4B}"/>
              </a:ext>
            </a:extLst>
          </p:cNvPr>
          <p:cNvCxnSpPr/>
          <p:nvPr/>
        </p:nvCxnSpPr>
        <p:spPr>
          <a:xfrm>
            <a:off x="9686976" y="692095"/>
            <a:ext cx="1705883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3BB15EF0-70F7-7AA7-EDD1-348934F47B7B}"/>
              </a:ext>
            </a:extLst>
          </p:cNvPr>
          <p:cNvSpPr/>
          <p:nvPr/>
        </p:nvSpPr>
        <p:spPr>
          <a:xfrm>
            <a:off x="563563" y="929772"/>
            <a:ext cx="11077575" cy="5415466"/>
          </a:xfrm>
          <a:prstGeom prst="rect">
            <a:avLst/>
          </a:prstGeom>
          <a:noFill/>
          <a:ln w="12700">
            <a:solidFill>
              <a:schemeClr val="accent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 Box 177">
            <a:extLst>
              <a:ext uri="{FF2B5EF4-FFF2-40B4-BE49-F238E27FC236}">
                <a16:creationId xmlns:a16="http://schemas.microsoft.com/office/drawing/2014/main" id="{03687634-F9BB-2941-B4C4-9E6271790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70" y="1077589"/>
            <a:ext cx="26865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b="1"/>
              <a:t>课堂总结</a:t>
            </a:r>
            <a:endParaRPr lang="en-US" altLang="zh-CN" b="1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34C4A62-0682-23EB-A119-D4F8C2F289DA}"/>
              </a:ext>
            </a:extLst>
          </p:cNvPr>
          <p:cNvGrpSpPr/>
          <p:nvPr/>
        </p:nvGrpSpPr>
        <p:grpSpPr>
          <a:xfrm>
            <a:off x="-2011404" y="5913438"/>
            <a:ext cx="15672122" cy="2761797"/>
            <a:chOff x="-1918806" y="5822504"/>
            <a:chExt cx="15672122" cy="2761797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F01E3097-B501-4E99-A92F-B12EAACB796D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DCB109FF-BEE4-216D-BF8E-39E42E0EF60F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E342B203-0470-B534-B51E-1F0B1C4DAE0F}"/>
              </a:ext>
            </a:extLst>
          </p:cNvPr>
          <p:cNvGrpSpPr/>
          <p:nvPr/>
        </p:nvGrpSpPr>
        <p:grpSpPr>
          <a:xfrm>
            <a:off x="938897" y="1667659"/>
            <a:ext cx="2507736" cy="4295544"/>
            <a:chOff x="4081577" y="1520297"/>
            <a:chExt cx="2507736" cy="4295544"/>
          </a:xfrm>
        </p:grpSpPr>
        <p:sp>
          <p:nvSpPr>
            <p:cNvPr id="58" name="矩形: 圆角 57">
              <a:extLst>
                <a:ext uri="{FF2B5EF4-FFF2-40B4-BE49-F238E27FC236}">
                  <a16:creationId xmlns:a16="http://schemas.microsoft.com/office/drawing/2014/main" id="{D06F3A40-9441-8898-4A63-09F1E692391D}"/>
                </a:ext>
              </a:extLst>
            </p:cNvPr>
            <p:cNvSpPr/>
            <p:nvPr/>
          </p:nvSpPr>
          <p:spPr>
            <a:xfrm>
              <a:off x="4087332" y="1520297"/>
              <a:ext cx="2501981" cy="4295544"/>
            </a:xfrm>
            <a:prstGeom prst="roundRect">
              <a:avLst>
                <a:gd name="adj" fmla="val 3596"/>
              </a:avLst>
            </a:prstGeom>
            <a:solidFill>
              <a:schemeClr val="bg1">
                <a:alpha val="7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Text Box 3">
              <a:extLst>
                <a:ext uri="{FF2B5EF4-FFF2-40B4-BE49-F238E27FC236}">
                  <a16:creationId xmlns:a16="http://schemas.microsoft.com/office/drawing/2014/main" id="{F63BA3BA-B052-80B0-8872-65958B9AE8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1997" y="4971065"/>
              <a:ext cx="2091958" cy="442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2000" b="1">
                  <a:latin typeface="Times New Roman" panose="02020603050405020304" pitchFamily="18" charset="0"/>
                </a:defRPr>
              </a:lvl1pPr>
            </a:lstStyle>
            <a:p>
              <a:pPr algn="l" eaLnBrk="1" hangingPunct="1">
                <a:lnSpc>
                  <a:spcPct val="150000"/>
                </a:lnSpc>
              </a:pPr>
              <a:endParaRPr lang="zh-CN" altLang="en-US" sz="1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E532BEAB-4CB0-7228-EC16-FE354143D94C}"/>
                </a:ext>
              </a:extLst>
            </p:cNvPr>
            <p:cNvGrpSpPr/>
            <p:nvPr/>
          </p:nvGrpSpPr>
          <p:grpSpPr>
            <a:xfrm>
              <a:off x="4081577" y="2193380"/>
              <a:ext cx="2198062" cy="98208"/>
              <a:chOff x="1200746" y="2230909"/>
              <a:chExt cx="3556486" cy="81022"/>
            </a:xfrm>
          </p:grpSpPr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58C09626-7DCF-E16D-4A3B-E56850BF96BB}"/>
                  </a:ext>
                </a:extLst>
              </p:cNvPr>
              <p:cNvCxnSpPr/>
              <p:nvPr/>
            </p:nvCxnSpPr>
            <p:spPr>
              <a:xfrm>
                <a:off x="1200746" y="2230909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>
                <a:extLst>
                  <a:ext uri="{FF2B5EF4-FFF2-40B4-BE49-F238E27FC236}">
                    <a16:creationId xmlns:a16="http://schemas.microsoft.com/office/drawing/2014/main" id="{6EE149D4-D3D5-8CA7-3967-8294B34CD4D9}"/>
                  </a:ext>
                </a:extLst>
              </p:cNvPr>
              <p:cNvCxnSpPr/>
              <p:nvPr/>
            </p:nvCxnSpPr>
            <p:spPr>
              <a:xfrm>
                <a:off x="1206500" y="2311931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 Box 3">
              <a:extLst>
                <a:ext uri="{FF2B5EF4-FFF2-40B4-BE49-F238E27FC236}">
                  <a16:creationId xmlns:a16="http://schemas.microsoft.com/office/drawing/2014/main" id="{7203E4D0-7DE3-3BF9-7D4C-A1BB863DFD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923" y="1699475"/>
              <a:ext cx="20042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latin typeface="Times New Roman" panose="02020603050405020304" pitchFamily="18" charset="0"/>
                </a:rPr>
                <a:t>比较运动快慢</a:t>
              </a: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859E68BC-9DD1-1254-021A-EFC9518BB955}"/>
              </a:ext>
            </a:extLst>
          </p:cNvPr>
          <p:cNvGrpSpPr/>
          <p:nvPr/>
        </p:nvGrpSpPr>
        <p:grpSpPr>
          <a:xfrm>
            <a:off x="3599200" y="1652456"/>
            <a:ext cx="2507736" cy="4295544"/>
            <a:chOff x="4081577" y="1520297"/>
            <a:chExt cx="2507736" cy="4295544"/>
          </a:xfrm>
        </p:grpSpPr>
        <p:sp>
          <p:nvSpPr>
            <p:cNvPr id="61" name="矩形: 圆角 60">
              <a:extLst>
                <a:ext uri="{FF2B5EF4-FFF2-40B4-BE49-F238E27FC236}">
                  <a16:creationId xmlns:a16="http://schemas.microsoft.com/office/drawing/2014/main" id="{FF300769-94C9-6F1F-0984-779D23DFA0DC}"/>
                </a:ext>
              </a:extLst>
            </p:cNvPr>
            <p:cNvSpPr/>
            <p:nvPr/>
          </p:nvSpPr>
          <p:spPr>
            <a:xfrm>
              <a:off x="4087332" y="1520297"/>
              <a:ext cx="2501981" cy="4295544"/>
            </a:xfrm>
            <a:prstGeom prst="roundRect">
              <a:avLst>
                <a:gd name="adj" fmla="val 3596"/>
              </a:avLst>
            </a:prstGeom>
            <a:solidFill>
              <a:schemeClr val="bg1">
                <a:alpha val="7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0ED53558-4B6C-5323-243B-F8EAD45F6C0D}"/>
                </a:ext>
              </a:extLst>
            </p:cNvPr>
            <p:cNvGrpSpPr/>
            <p:nvPr/>
          </p:nvGrpSpPr>
          <p:grpSpPr>
            <a:xfrm>
              <a:off x="4081577" y="2193380"/>
              <a:ext cx="2198062" cy="98208"/>
              <a:chOff x="1200746" y="2230909"/>
              <a:chExt cx="3556486" cy="81022"/>
            </a:xfrm>
          </p:grpSpPr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A2745C5A-7A8E-C712-FDF6-315064F4606A}"/>
                  </a:ext>
                </a:extLst>
              </p:cNvPr>
              <p:cNvCxnSpPr/>
              <p:nvPr/>
            </p:nvCxnSpPr>
            <p:spPr>
              <a:xfrm>
                <a:off x="1200746" y="2230909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>
                <a:extLst>
                  <a:ext uri="{FF2B5EF4-FFF2-40B4-BE49-F238E27FC236}">
                    <a16:creationId xmlns:a16="http://schemas.microsoft.com/office/drawing/2014/main" id="{B1262D05-5892-C405-FC76-CA9F6CAC70FB}"/>
                  </a:ext>
                </a:extLst>
              </p:cNvPr>
              <p:cNvCxnSpPr/>
              <p:nvPr/>
            </p:nvCxnSpPr>
            <p:spPr>
              <a:xfrm>
                <a:off x="1206500" y="2311931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Text Box 3">
              <a:extLst>
                <a:ext uri="{FF2B5EF4-FFF2-40B4-BE49-F238E27FC236}">
                  <a16:creationId xmlns:a16="http://schemas.microsoft.com/office/drawing/2014/main" id="{6026285E-CFF9-EC6D-0AF6-4D4EED37C5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923" y="1699475"/>
              <a:ext cx="20042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latin typeface="Times New Roman" panose="02020603050405020304" pitchFamily="18" charset="0"/>
                </a:rPr>
                <a:t>速度</a:t>
              </a: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BEE84D13-9D45-0DD6-2DCB-A7E4C9178B89}"/>
              </a:ext>
            </a:extLst>
          </p:cNvPr>
          <p:cNvGrpSpPr/>
          <p:nvPr/>
        </p:nvGrpSpPr>
        <p:grpSpPr>
          <a:xfrm>
            <a:off x="6309795" y="1632684"/>
            <a:ext cx="2507736" cy="4295544"/>
            <a:chOff x="4081577" y="1520297"/>
            <a:chExt cx="2507736" cy="4295544"/>
          </a:xfrm>
        </p:grpSpPr>
        <p:sp>
          <p:nvSpPr>
            <p:cNvPr id="69" name="矩形: 圆角 68">
              <a:extLst>
                <a:ext uri="{FF2B5EF4-FFF2-40B4-BE49-F238E27FC236}">
                  <a16:creationId xmlns:a16="http://schemas.microsoft.com/office/drawing/2014/main" id="{E9A4A6CF-1A0C-B35E-EAFE-9AFC3D7DA23A}"/>
                </a:ext>
              </a:extLst>
            </p:cNvPr>
            <p:cNvSpPr/>
            <p:nvPr/>
          </p:nvSpPr>
          <p:spPr>
            <a:xfrm>
              <a:off x="4087332" y="1520297"/>
              <a:ext cx="2501981" cy="4295544"/>
            </a:xfrm>
            <a:prstGeom prst="roundRect">
              <a:avLst>
                <a:gd name="adj" fmla="val 3596"/>
              </a:avLst>
            </a:prstGeom>
            <a:solidFill>
              <a:schemeClr val="bg1">
                <a:alpha val="7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Text Box 3">
              <a:extLst>
                <a:ext uri="{FF2B5EF4-FFF2-40B4-BE49-F238E27FC236}">
                  <a16:creationId xmlns:a16="http://schemas.microsoft.com/office/drawing/2014/main" id="{F3CF420D-FA2A-5944-5B44-C6D42F6962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786" y="4965161"/>
              <a:ext cx="2091958" cy="442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2000" b="1">
                  <a:latin typeface="Times New Roman" panose="02020603050405020304" pitchFamily="18" charset="0"/>
                </a:defRPr>
              </a:lvl1pPr>
            </a:lstStyle>
            <a:p>
              <a:pPr algn="l" eaLnBrk="1" hangingPunct="1">
                <a:lnSpc>
                  <a:spcPct val="150000"/>
                </a:lnSpc>
              </a:pPr>
              <a:endParaRPr lang="en-US" altLang="zh-CN" sz="1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104" name="组合 103">
              <a:extLst>
                <a:ext uri="{FF2B5EF4-FFF2-40B4-BE49-F238E27FC236}">
                  <a16:creationId xmlns:a16="http://schemas.microsoft.com/office/drawing/2014/main" id="{5A05C58F-8CB3-BFB2-BCD4-33286FDDA6BB}"/>
                </a:ext>
              </a:extLst>
            </p:cNvPr>
            <p:cNvGrpSpPr/>
            <p:nvPr/>
          </p:nvGrpSpPr>
          <p:grpSpPr>
            <a:xfrm>
              <a:off x="4081577" y="2193380"/>
              <a:ext cx="2198062" cy="98208"/>
              <a:chOff x="1200746" y="2230909"/>
              <a:chExt cx="3556486" cy="81022"/>
            </a:xfrm>
          </p:grpSpPr>
          <p:cxnSp>
            <p:nvCxnSpPr>
              <p:cNvPr id="106" name="直接连接符 105">
                <a:extLst>
                  <a:ext uri="{FF2B5EF4-FFF2-40B4-BE49-F238E27FC236}">
                    <a16:creationId xmlns:a16="http://schemas.microsoft.com/office/drawing/2014/main" id="{06C3C026-CCD4-7007-9992-44B37BEF541B}"/>
                  </a:ext>
                </a:extLst>
              </p:cNvPr>
              <p:cNvCxnSpPr/>
              <p:nvPr/>
            </p:nvCxnSpPr>
            <p:spPr>
              <a:xfrm>
                <a:off x="1200746" y="2230909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>
                <a:extLst>
                  <a:ext uri="{FF2B5EF4-FFF2-40B4-BE49-F238E27FC236}">
                    <a16:creationId xmlns:a16="http://schemas.microsoft.com/office/drawing/2014/main" id="{C5FF3637-D04A-BADB-8135-3E9CDB29B9EB}"/>
                  </a:ext>
                </a:extLst>
              </p:cNvPr>
              <p:cNvCxnSpPr/>
              <p:nvPr/>
            </p:nvCxnSpPr>
            <p:spPr>
              <a:xfrm>
                <a:off x="1206500" y="2311931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Text Box 3">
              <a:extLst>
                <a:ext uri="{FF2B5EF4-FFF2-40B4-BE49-F238E27FC236}">
                  <a16:creationId xmlns:a16="http://schemas.microsoft.com/office/drawing/2014/main" id="{706527EE-2B4E-D267-E1B7-798AA64DB3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923" y="1699475"/>
              <a:ext cx="20042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latin typeface="Times New Roman" panose="02020603050405020304" pitchFamily="18" charset="0"/>
                </a:rPr>
                <a:t>两种直线运动</a:t>
              </a:r>
            </a:p>
          </p:txBody>
        </p:sp>
      </p:grp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12236350-619B-9CDD-66F0-F495DE2B8005}"/>
              </a:ext>
            </a:extLst>
          </p:cNvPr>
          <p:cNvGrpSpPr/>
          <p:nvPr/>
        </p:nvGrpSpPr>
        <p:grpSpPr>
          <a:xfrm>
            <a:off x="9050592" y="1623052"/>
            <a:ext cx="2507736" cy="4295544"/>
            <a:chOff x="4081577" y="1520297"/>
            <a:chExt cx="2507736" cy="4295544"/>
          </a:xfrm>
        </p:grpSpPr>
        <p:sp>
          <p:nvSpPr>
            <p:cNvPr id="109" name="矩形: 圆角 108">
              <a:extLst>
                <a:ext uri="{FF2B5EF4-FFF2-40B4-BE49-F238E27FC236}">
                  <a16:creationId xmlns:a16="http://schemas.microsoft.com/office/drawing/2014/main" id="{0590C03D-1450-1275-4450-ABAE3855B072}"/>
                </a:ext>
              </a:extLst>
            </p:cNvPr>
            <p:cNvSpPr/>
            <p:nvPr/>
          </p:nvSpPr>
          <p:spPr>
            <a:xfrm>
              <a:off x="4087332" y="1520297"/>
              <a:ext cx="2501981" cy="4295544"/>
            </a:xfrm>
            <a:prstGeom prst="roundRect">
              <a:avLst>
                <a:gd name="adj" fmla="val 3596"/>
              </a:avLst>
            </a:prstGeom>
            <a:solidFill>
              <a:schemeClr val="bg1">
                <a:alpha val="7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Text Box 3">
              <a:extLst>
                <a:ext uri="{FF2B5EF4-FFF2-40B4-BE49-F238E27FC236}">
                  <a16:creationId xmlns:a16="http://schemas.microsoft.com/office/drawing/2014/main" id="{DB96EAB0-3711-D8D0-8110-4EF1723DCB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3816" y="4935286"/>
              <a:ext cx="2091958" cy="442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2000" b="1">
                  <a:latin typeface="Times New Roman" panose="02020603050405020304" pitchFamily="18" charset="0"/>
                </a:defRPr>
              </a:lvl1pPr>
            </a:lstStyle>
            <a:p>
              <a:pPr algn="l" eaLnBrk="1" hangingPunct="1">
                <a:lnSpc>
                  <a:spcPct val="150000"/>
                </a:lnSpc>
              </a:pPr>
              <a:endParaRPr lang="zh-CN" altLang="en-US" sz="1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111" name="组合 110">
              <a:extLst>
                <a:ext uri="{FF2B5EF4-FFF2-40B4-BE49-F238E27FC236}">
                  <a16:creationId xmlns:a16="http://schemas.microsoft.com/office/drawing/2014/main" id="{1C75A189-BDC7-FCC9-1C8E-15FCCA32A53F}"/>
                </a:ext>
              </a:extLst>
            </p:cNvPr>
            <p:cNvGrpSpPr/>
            <p:nvPr/>
          </p:nvGrpSpPr>
          <p:grpSpPr>
            <a:xfrm>
              <a:off x="4081577" y="2193380"/>
              <a:ext cx="2198062" cy="98208"/>
              <a:chOff x="1200746" y="2230909"/>
              <a:chExt cx="3556486" cy="81022"/>
            </a:xfrm>
          </p:grpSpPr>
          <p:cxnSp>
            <p:nvCxnSpPr>
              <p:cNvPr id="113" name="直接连接符 112">
                <a:extLst>
                  <a:ext uri="{FF2B5EF4-FFF2-40B4-BE49-F238E27FC236}">
                    <a16:creationId xmlns:a16="http://schemas.microsoft.com/office/drawing/2014/main" id="{59B2C65C-3240-0AD2-5135-F39773ABE7C6}"/>
                  </a:ext>
                </a:extLst>
              </p:cNvPr>
              <p:cNvCxnSpPr/>
              <p:nvPr/>
            </p:nvCxnSpPr>
            <p:spPr>
              <a:xfrm>
                <a:off x="1200746" y="2230909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>
                <a:extLst>
                  <a:ext uri="{FF2B5EF4-FFF2-40B4-BE49-F238E27FC236}">
                    <a16:creationId xmlns:a16="http://schemas.microsoft.com/office/drawing/2014/main" id="{07AC7037-5BD0-58BB-651C-28428D9B9E94}"/>
                  </a:ext>
                </a:extLst>
              </p:cNvPr>
              <p:cNvCxnSpPr/>
              <p:nvPr/>
            </p:nvCxnSpPr>
            <p:spPr>
              <a:xfrm>
                <a:off x="1206500" y="2311931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" name="Text Box 3">
              <a:extLst>
                <a:ext uri="{FF2B5EF4-FFF2-40B4-BE49-F238E27FC236}">
                  <a16:creationId xmlns:a16="http://schemas.microsoft.com/office/drawing/2014/main" id="{05256ED3-EE60-95DC-3DAD-5C82C57E3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923" y="1699475"/>
              <a:ext cx="20042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latin typeface="Times New Roman" panose="02020603050405020304" pitchFamily="18" charset="0"/>
                </a:rPr>
                <a:t>常见物体的速度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41962650-0A78-2626-9C23-8C346A57BB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4" b="89850" l="9916" r="97046">
                        <a14:foregroundMark x1="36709" y1="36842" x2="39451" y2="42481"/>
                        <a14:foregroundMark x1="47468" y1="51504" x2="46835" y2="58271"/>
                        <a14:foregroundMark x1="50633" y1="43609" x2="65401" y2="48872"/>
                        <a14:foregroundMark x1="73207" y1="39474" x2="75105" y2="46241"/>
                        <a14:foregroundMark x1="68987" y1="50752" x2="75738" y2="59023"/>
                        <a14:foregroundMark x1="75738" y1="59023" x2="79958" y2="60526"/>
                        <a14:foregroundMark x1="77215" y1="54511" x2="83544" y2="59398"/>
                        <a14:foregroundMark x1="83544" y1="59398" x2="83755" y2="59774"/>
                        <a14:foregroundMark x1="84599" y1="54887" x2="88186" y2="63534"/>
                        <a14:foregroundMark x1="91983" y1="69173" x2="97046" y2="703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0038" y="2506227"/>
            <a:ext cx="7654465" cy="429554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1" name="文本框 70">
            <a:extLst>
              <a:ext uri="{FF2B5EF4-FFF2-40B4-BE49-F238E27FC236}">
                <a16:creationId xmlns:a16="http://schemas.microsoft.com/office/drawing/2014/main" id="{7E604C33-3054-19F8-3C5C-0589A0884B70}"/>
              </a:ext>
            </a:extLst>
          </p:cNvPr>
          <p:cNvSpPr txBox="1"/>
          <p:nvPr/>
        </p:nvSpPr>
        <p:spPr>
          <a:xfrm>
            <a:off x="5326846" y="6324361"/>
            <a:ext cx="1538307" cy="400110"/>
          </a:xfrm>
          <a:prstGeom prst="rect">
            <a:avLst/>
          </a:prstGeom>
          <a:noFill/>
          <a:effectLst>
            <a:glow rad="622300">
              <a:schemeClr val="accent2">
                <a:satMod val="175000"/>
                <a:alpha val="40000"/>
              </a:schemeClr>
            </a:glow>
            <a:softEdge rad="190500"/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thank you</a:t>
            </a:r>
            <a:endParaRPr lang="zh-CN" altLang="en-US" sz="20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35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查看源图像">
            <a:extLst>
              <a:ext uri="{FF2B5EF4-FFF2-40B4-BE49-F238E27FC236}">
                <a16:creationId xmlns:a16="http://schemas.microsoft.com/office/drawing/2014/main" id="{678E594F-79A9-E513-EB3F-4B1C33247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r="10094" b="506"/>
          <a:stretch>
            <a:fillRect/>
          </a:stretch>
        </p:blipFill>
        <p:spPr bwMode="auto">
          <a:xfrm>
            <a:off x="4925818" y="-117818"/>
            <a:ext cx="7517564" cy="7001011"/>
          </a:xfrm>
          <a:custGeom>
            <a:avLst/>
            <a:gdLst>
              <a:gd name="connsiteX0" fmla="*/ 2474286 w 7273153"/>
              <a:gd name="connsiteY0" fmla="*/ 0 h 6823284"/>
              <a:gd name="connsiteX1" fmla="*/ 7273153 w 7273153"/>
              <a:gd name="connsiteY1" fmla="*/ 0 h 6823284"/>
              <a:gd name="connsiteX2" fmla="*/ 7273153 w 7273153"/>
              <a:gd name="connsiteY2" fmla="*/ 6823284 h 6823284"/>
              <a:gd name="connsiteX3" fmla="*/ 0 w 7273153"/>
              <a:gd name="connsiteY3" fmla="*/ 6823284 h 682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3153" h="6823284">
                <a:moveTo>
                  <a:pt x="2474286" y="0"/>
                </a:moveTo>
                <a:lnTo>
                  <a:pt x="7273153" y="0"/>
                </a:lnTo>
                <a:lnTo>
                  <a:pt x="7273153" y="6823284"/>
                </a:lnTo>
                <a:lnTo>
                  <a:pt x="0" y="68232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44F56E1-3837-4BB9-C9BC-C38C244456D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r="3044"/>
          <a:stretch>
            <a:fillRect/>
          </a:stretch>
        </p:blipFill>
        <p:spPr>
          <a:xfrm>
            <a:off x="-13252" y="-7937"/>
            <a:ext cx="7297519" cy="6858000"/>
          </a:xfrm>
          <a:custGeom>
            <a:avLst/>
            <a:gdLst>
              <a:gd name="connsiteX0" fmla="*/ 0 w 7273153"/>
              <a:gd name="connsiteY0" fmla="*/ 0 h 6858000"/>
              <a:gd name="connsiteX1" fmla="*/ 7273153 w 7273153"/>
              <a:gd name="connsiteY1" fmla="*/ 0 h 6858000"/>
              <a:gd name="connsiteX2" fmla="*/ 4786279 w 7273153"/>
              <a:gd name="connsiteY2" fmla="*/ 6858000 h 6858000"/>
              <a:gd name="connsiteX3" fmla="*/ 0 w 727315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3153" h="6858000">
                <a:moveTo>
                  <a:pt x="0" y="0"/>
                </a:moveTo>
                <a:lnTo>
                  <a:pt x="7273153" y="0"/>
                </a:lnTo>
                <a:lnTo>
                  <a:pt x="47862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E545EC3D-D04F-776E-D003-90F9B1E5B29E}"/>
              </a:ext>
            </a:extLst>
          </p:cNvPr>
          <p:cNvSpPr/>
          <p:nvPr/>
        </p:nvSpPr>
        <p:spPr>
          <a:xfrm>
            <a:off x="7284266" y="-15873"/>
            <a:ext cx="5756" cy="7937"/>
          </a:xfrm>
          <a:custGeom>
            <a:avLst/>
            <a:gdLst>
              <a:gd name="connsiteX0" fmla="*/ 2878 w 5756"/>
              <a:gd name="connsiteY0" fmla="*/ 0 h 7937"/>
              <a:gd name="connsiteX1" fmla="*/ 5756 w 5756"/>
              <a:gd name="connsiteY1" fmla="*/ 7937 h 7937"/>
              <a:gd name="connsiteX2" fmla="*/ 0 w 5756"/>
              <a:gd name="connsiteY2" fmla="*/ 7937 h 7937"/>
              <a:gd name="connsiteX3" fmla="*/ 2878 w 5756"/>
              <a:gd name="connsiteY3" fmla="*/ 0 h 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6" h="7937">
                <a:moveTo>
                  <a:pt x="2878" y="0"/>
                </a:moveTo>
                <a:lnTo>
                  <a:pt x="5756" y="7937"/>
                </a:lnTo>
                <a:lnTo>
                  <a:pt x="0" y="7937"/>
                </a:lnTo>
                <a:lnTo>
                  <a:pt x="287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29068796-236E-3463-6D36-DDD5D69D62EF}"/>
              </a:ext>
            </a:extLst>
          </p:cNvPr>
          <p:cNvSpPr/>
          <p:nvPr/>
        </p:nvSpPr>
        <p:spPr>
          <a:xfrm>
            <a:off x="7290022" y="-7937"/>
            <a:ext cx="25178" cy="69432"/>
          </a:xfrm>
          <a:custGeom>
            <a:avLst/>
            <a:gdLst>
              <a:gd name="connsiteX0" fmla="*/ 0 w 25178"/>
              <a:gd name="connsiteY0" fmla="*/ 0 h 69432"/>
              <a:gd name="connsiteX1" fmla="*/ 25178 w 25178"/>
              <a:gd name="connsiteY1" fmla="*/ 0 h 69432"/>
              <a:gd name="connsiteX2" fmla="*/ 25178 w 25178"/>
              <a:gd name="connsiteY2" fmla="*/ 69432 h 69432"/>
              <a:gd name="connsiteX3" fmla="*/ 0 w 25178"/>
              <a:gd name="connsiteY3" fmla="*/ 0 h 6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8" h="69432">
                <a:moveTo>
                  <a:pt x="0" y="0"/>
                </a:moveTo>
                <a:lnTo>
                  <a:pt x="25178" y="0"/>
                </a:lnTo>
                <a:lnTo>
                  <a:pt x="25178" y="694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平行四边形 12">
            <a:extLst>
              <a:ext uri="{FF2B5EF4-FFF2-40B4-BE49-F238E27FC236}">
                <a16:creationId xmlns:a16="http://schemas.microsoft.com/office/drawing/2014/main" id="{0C6598F1-8822-238F-808F-6F9297CA5513}"/>
              </a:ext>
            </a:extLst>
          </p:cNvPr>
          <p:cNvSpPr/>
          <p:nvPr/>
        </p:nvSpPr>
        <p:spPr>
          <a:xfrm rot="367816">
            <a:off x="3677477" y="-1062885"/>
            <a:ext cx="4837044" cy="9284160"/>
          </a:xfrm>
          <a:prstGeom prst="parallelogram">
            <a:avLst>
              <a:gd name="adj" fmla="val 50180"/>
            </a:avLst>
          </a:prstGeom>
          <a:gradFill flip="none" rotWithShape="1">
            <a:gsLst>
              <a:gs pos="0">
                <a:schemeClr val="accent1">
                  <a:lumMod val="67000"/>
                  <a:alpha val="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  <a:alpha val="2000"/>
                </a:schemeClr>
              </a:gs>
            </a:gsLst>
            <a:lin ang="12000000" scaled="0"/>
          </a:gradFill>
          <a:ln>
            <a:noFill/>
          </a:ln>
          <a:effectLst>
            <a:softEdge rad="889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7222B257-33E8-F3EA-4BBC-06E473F9D70D}"/>
              </a:ext>
            </a:extLst>
          </p:cNvPr>
          <p:cNvSpPr/>
          <p:nvPr/>
        </p:nvSpPr>
        <p:spPr>
          <a:xfrm>
            <a:off x="237211" y="256689"/>
            <a:ext cx="11717575" cy="6344621"/>
          </a:xfrm>
          <a:prstGeom prst="roundRect">
            <a:avLst>
              <a:gd name="adj" fmla="val 1751"/>
            </a:avLst>
          </a:pr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250241E-CCA9-5D01-86FD-77ADD7B87F4B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98DBCB4-9D42-13F9-6B6D-ED5D1235C821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E11F2E9-E563-F960-2BE4-268AA6B49950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标题 16385">
              <a:extLst>
                <a:ext uri="{FF2B5EF4-FFF2-40B4-BE49-F238E27FC236}">
                  <a16:creationId xmlns:a16="http://schemas.microsoft.com/office/drawing/2014/main" id="{6BC85DCB-FF46-97A7-D4F8-20BD518CDE1C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0" name="标题 16385">
              <a:extLst>
                <a:ext uri="{FF2B5EF4-FFF2-40B4-BE49-F238E27FC236}">
                  <a16:creationId xmlns:a16="http://schemas.microsoft.com/office/drawing/2014/main" id="{888FD78F-BD8E-0886-BB55-6C532E823B8F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7FC5BA41-6559-6B7A-D4B7-9D255BE7ABE3}"/>
              </a:ext>
            </a:extLst>
          </p:cNvPr>
          <p:cNvSpPr txBox="1"/>
          <p:nvPr/>
        </p:nvSpPr>
        <p:spPr>
          <a:xfrm>
            <a:off x="9686976" y="354787"/>
            <a:ext cx="20804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/>
              <a:t>第三节：快与慢</a:t>
            </a:r>
            <a:endParaRPr lang="zh-CN" altLang="en-US" sz="200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905124E-4ECF-5253-9743-8EBD11B22922}"/>
              </a:ext>
            </a:extLst>
          </p:cNvPr>
          <p:cNvSpPr txBox="1"/>
          <p:nvPr/>
        </p:nvSpPr>
        <p:spPr>
          <a:xfrm>
            <a:off x="9686976" y="692095"/>
            <a:ext cx="1351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/>
              <a:t>fast and slow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8F2B924-DE86-F098-21A2-9FE47D6AAE4B}"/>
              </a:ext>
            </a:extLst>
          </p:cNvPr>
          <p:cNvCxnSpPr/>
          <p:nvPr/>
        </p:nvCxnSpPr>
        <p:spPr>
          <a:xfrm>
            <a:off x="9824720" y="734577"/>
            <a:ext cx="1705883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3BB15EF0-70F7-7AA7-EDD1-348934F47B7B}"/>
              </a:ext>
            </a:extLst>
          </p:cNvPr>
          <p:cNvSpPr/>
          <p:nvPr/>
        </p:nvSpPr>
        <p:spPr>
          <a:xfrm>
            <a:off x="563563" y="929772"/>
            <a:ext cx="11077575" cy="5415466"/>
          </a:xfrm>
          <a:prstGeom prst="rect">
            <a:avLst/>
          </a:prstGeom>
          <a:noFill/>
          <a:ln w="12700">
            <a:solidFill>
              <a:schemeClr val="accent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图片 25" descr="查看源图像">
            <a:extLst>
              <a:ext uri="{FF2B5EF4-FFF2-40B4-BE49-F238E27FC236}">
                <a16:creationId xmlns:a16="http://schemas.microsoft.com/office/drawing/2014/main" id="{5971F8DA-930C-944A-5A26-BDF493E08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r="10094" b="506"/>
          <a:stretch>
            <a:fillRect/>
          </a:stretch>
        </p:blipFill>
        <p:spPr bwMode="auto">
          <a:xfrm>
            <a:off x="3862539" y="1572741"/>
            <a:ext cx="3751844" cy="3536548"/>
          </a:xfrm>
          <a:custGeom>
            <a:avLst/>
            <a:gdLst>
              <a:gd name="connsiteX0" fmla="*/ 2474286 w 7273153"/>
              <a:gd name="connsiteY0" fmla="*/ 0 h 6823284"/>
              <a:gd name="connsiteX1" fmla="*/ 7273153 w 7273153"/>
              <a:gd name="connsiteY1" fmla="*/ 0 h 6823284"/>
              <a:gd name="connsiteX2" fmla="*/ 7273153 w 7273153"/>
              <a:gd name="connsiteY2" fmla="*/ 6823284 h 6823284"/>
              <a:gd name="connsiteX3" fmla="*/ 0 w 7273153"/>
              <a:gd name="connsiteY3" fmla="*/ 6823284 h 682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3153" h="6823284">
                <a:moveTo>
                  <a:pt x="2474286" y="0"/>
                </a:moveTo>
                <a:lnTo>
                  <a:pt x="7273153" y="0"/>
                </a:lnTo>
                <a:lnTo>
                  <a:pt x="7273153" y="6823284"/>
                </a:lnTo>
                <a:lnTo>
                  <a:pt x="0" y="68232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4B9FBF40-6E2C-D90D-CC0E-7A90B2A26D3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r="3044"/>
          <a:stretch>
            <a:fillRect/>
          </a:stretch>
        </p:blipFill>
        <p:spPr>
          <a:xfrm>
            <a:off x="920825" y="1572742"/>
            <a:ext cx="3880648" cy="3536547"/>
          </a:xfrm>
          <a:custGeom>
            <a:avLst/>
            <a:gdLst>
              <a:gd name="connsiteX0" fmla="*/ 0 w 7273153"/>
              <a:gd name="connsiteY0" fmla="*/ 0 h 6858000"/>
              <a:gd name="connsiteX1" fmla="*/ 7273153 w 7273153"/>
              <a:gd name="connsiteY1" fmla="*/ 0 h 6858000"/>
              <a:gd name="connsiteX2" fmla="*/ 4786279 w 7273153"/>
              <a:gd name="connsiteY2" fmla="*/ 6858000 h 6858000"/>
              <a:gd name="connsiteX3" fmla="*/ 0 w 727315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3153" h="6858000">
                <a:moveTo>
                  <a:pt x="0" y="0"/>
                </a:moveTo>
                <a:lnTo>
                  <a:pt x="7273153" y="0"/>
                </a:lnTo>
                <a:lnTo>
                  <a:pt x="47862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C7CF55B-36F9-1758-5DFD-D92D1360820F}"/>
              </a:ext>
            </a:extLst>
          </p:cNvPr>
          <p:cNvSpPr/>
          <p:nvPr/>
        </p:nvSpPr>
        <p:spPr>
          <a:xfrm>
            <a:off x="893344" y="5118183"/>
            <a:ext cx="2587412" cy="40011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175D0F36-D28B-CB89-4FB5-CAF9BCBE5B30}"/>
              </a:ext>
            </a:extLst>
          </p:cNvPr>
          <p:cNvSpPr/>
          <p:nvPr/>
        </p:nvSpPr>
        <p:spPr>
          <a:xfrm>
            <a:off x="3862539" y="5095836"/>
            <a:ext cx="3770755" cy="40011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4DD59688-FE52-56EE-9ADD-5277AEB9E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914" y="5095836"/>
            <a:ext cx="231205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Times New Roman" panose="02020603050405020304" pitchFamily="18" charset="0"/>
              </a:rPr>
              <a:t>飞机在高速飞行</a:t>
            </a:r>
          </a:p>
        </p:txBody>
      </p:sp>
      <p:sp>
        <p:nvSpPr>
          <p:cNvPr id="33" name="Text Box 5">
            <a:extLst>
              <a:ext uri="{FF2B5EF4-FFF2-40B4-BE49-F238E27FC236}">
                <a16:creationId xmlns:a16="http://schemas.microsoft.com/office/drawing/2014/main" id="{492E127B-A81B-E088-E588-D18837B51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441" y="5101977"/>
            <a:ext cx="2153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Times New Roman" panose="02020603050405020304" pitchFamily="18" charset="0"/>
              </a:rPr>
              <a:t>蜗牛在缓慢爬行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40F193E-89FA-0F17-A9DD-5F989DF6F4C9}"/>
              </a:ext>
            </a:extLst>
          </p:cNvPr>
          <p:cNvGrpSpPr/>
          <p:nvPr/>
        </p:nvGrpSpPr>
        <p:grpSpPr>
          <a:xfrm>
            <a:off x="8010637" y="1581634"/>
            <a:ext cx="3215640" cy="3536549"/>
            <a:chOff x="7972416" y="1595088"/>
            <a:chExt cx="3215640" cy="353654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25D5D31-EEAC-E586-21E1-957640C616FF}"/>
                </a:ext>
              </a:extLst>
            </p:cNvPr>
            <p:cNvSpPr/>
            <p:nvPr/>
          </p:nvSpPr>
          <p:spPr>
            <a:xfrm>
              <a:off x="7972416" y="1595088"/>
              <a:ext cx="3215640" cy="3536549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7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6213C8F7-FC7C-7C7B-CCCE-CD25E8EA7DCC}"/>
                </a:ext>
              </a:extLst>
            </p:cNvPr>
            <p:cNvCxnSpPr/>
            <p:nvPr/>
          </p:nvCxnSpPr>
          <p:spPr>
            <a:xfrm>
              <a:off x="7972416" y="2218582"/>
              <a:ext cx="315147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09F9DF44-36CC-69FA-972C-ACC23680C806}"/>
                </a:ext>
              </a:extLst>
            </p:cNvPr>
            <p:cNvCxnSpPr/>
            <p:nvPr/>
          </p:nvCxnSpPr>
          <p:spPr>
            <a:xfrm>
              <a:off x="7972416" y="2325262"/>
              <a:ext cx="315147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Box 6">
            <a:extLst>
              <a:ext uri="{FF2B5EF4-FFF2-40B4-BE49-F238E27FC236}">
                <a16:creationId xmlns:a16="http://schemas.microsoft.com/office/drawing/2014/main" id="{5B7A0B51-39B0-0C84-F362-F8E3A29AE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4473" y="1710051"/>
            <a:ext cx="277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问题？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0F0F752F-F9B7-AB57-6754-E9E86CCB454C}"/>
              </a:ext>
            </a:extLst>
          </p:cNvPr>
          <p:cNvSpPr/>
          <p:nvPr/>
        </p:nvSpPr>
        <p:spPr>
          <a:xfrm>
            <a:off x="8009549" y="5113322"/>
            <a:ext cx="3215641" cy="40011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 Box 5">
            <a:extLst>
              <a:ext uri="{FF2B5EF4-FFF2-40B4-BE49-F238E27FC236}">
                <a16:creationId xmlns:a16="http://schemas.microsoft.com/office/drawing/2014/main" id="{7105B890-1AC0-96EF-03F4-3367A42ED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3442" y="5081318"/>
            <a:ext cx="21537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Times New Roman" panose="02020603050405020304" pitchFamily="18" charset="0"/>
              </a:rPr>
              <a:t>答案：快慢</a:t>
            </a: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id="{F01E3097-B501-4E99-A92F-B12EAACB796D}"/>
              </a:ext>
            </a:extLst>
          </p:cNvPr>
          <p:cNvSpPr/>
          <p:nvPr/>
        </p:nvSpPr>
        <p:spPr>
          <a:xfrm>
            <a:off x="-1918806" y="5822504"/>
            <a:ext cx="15672122" cy="253998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DCB109FF-BEE4-216D-BF8E-39E42E0EF60F}"/>
              </a:ext>
            </a:extLst>
          </p:cNvPr>
          <p:cNvSpPr/>
          <p:nvPr/>
        </p:nvSpPr>
        <p:spPr>
          <a:xfrm>
            <a:off x="-1918806" y="6044319"/>
            <a:ext cx="15672122" cy="2539982"/>
          </a:xfrm>
          <a:prstGeom prst="ellipse">
            <a:avLst/>
          </a:prstGeom>
          <a:solidFill>
            <a:schemeClr val="accent1">
              <a:alpha val="73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Text Box 6">
            <a:extLst>
              <a:ext uri="{FF2B5EF4-FFF2-40B4-BE49-F238E27FC236}">
                <a16:creationId xmlns:a16="http://schemas.microsoft.com/office/drawing/2014/main" id="{A3B0E023-5104-7913-1DD6-FAEA3FEBB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560" y="3027819"/>
            <a:ext cx="3545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</a:rPr>
              <a:t>物体的运动有</a:t>
            </a:r>
            <a:r>
              <a:rPr lang="en-US" altLang="zh-CN" sz="2400" b="1">
                <a:latin typeface="Times New Roman" panose="02020603050405020304" pitchFamily="18" charset="0"/>
              </a:rPr>
              <a:t>_____</a:t>
            </a:r>
          </a:p>
        </p:txBody>
      </p:sp>
    </p:spTree>
    <p:extLst>
      <p:ext uri="{BB962C8B-B14F-4D97-AF65-F5344CB8AC3E}">
        <p14:creationId xmlns:p14="http://schemas.microsoft.com/office/powerpoint/2010/main" val="467133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4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42" fill="hold" grpId="0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37" dur="1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 animBg="1"/>
      <p:bldP spid="31" grpId="0"/>
      <p:bldP spid="33" grpId="0"/>
      <p:bldP spid="43" grpId="0"/>
      <p:bldP spid="44" grpId="0" animBg="1"/>
      <p:bldP spid="45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查看源图像">
            <a:extLst>
              <a:ext uri="{FF2B5EF4-FFF2-40B4-BE49-F238E27FC236}">
                <a16:creationId xmlns:a16="http://schemas.microsoft.com/office/drawing/2014/main" id="{678E594F-79A9-E513-EB3F-4B1C33247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r="10094" b="506"/>
          <a:stretch>
            <a:fillRect/>
          </a:stretch>
        </p:blipFill>
        <p:spPr bwMode="auto">
          <a:xfrm>
            <a:off x="4925818" y="-117818"/>
            <a:ext cx="7517564" cy="7001011"/>
          </a:xfrm>
          <a:custGeom>
            <a:avLst/>
            <a:gdLst>
              <a:gd name="connsiteX0" fmla="*/ 2474286 w 7273153"/>
              <a:gd name="connsiteY0" fmla="*/ 0 h 6823284"/>
              <a:gd name="connsiteX1" fmla="*/ 7273153 w 7273153"/>
              <a:gd name="connsiteY1" fmla="*/ 0 h 6823284"/>
              <a:gd name="connsiteX2" fmla="*/ 7273153 w 7273153"/>
              <a:gd name="connsiteY2" fmla="*/ 6823284 h 6823284"/>
              <a:gd name="connsiteX3" fmla="*/ 0 w 7273153"/>
              <a:gd name="connsiteY3" fmla="*/ 6823284 h 682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3153" h="6823284">
                <a:moveTo>
                  <a:pt x="2474286" y="0"/>
                </a:moveTo>
                <a:lnTo>
                  <a:pt x="7273153" y="0"/>
                </a:lnTo>
                <a:lnTo>
                  <a:pt x="7273153" y="6823284"/>
                </a:lnTo>
                <a:lnTo>
                  <a:pt x="0" y="68232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44F56E1-3837-4BB9-C9BC-C38C244456D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r="3044"/>
          <a:stretch>
            <a:fillRect/>
          </a:stretch>
        </p:blipFill>
        <p:spPr>
          <a:xfrm>
            <a:off x="-13252" y="-7937"/>
            <a:ext cx="7297519" cy="6858000"/>
          </a:xfrm>
          <a:custGeom>
            <a:avLst/>
            <a:gdLst>
              <a:gd name="connsiteX0" fmla="*/ 0 w 7273153"/>
              <a:gd name="connsiteY0" fmla="*/ 0 h 6858000"/>
              <a:gd name="connsiteX1" fmla="*/ 7273153 w 7273153"/>
              <a:gd name="connsiteY1" fmla="*/ 0 h 6858000"/>
              <a:gd name="connsiteX2" fmla="*/ 4786279 w 7273153"/>
              <a:gd name="connsiteY2" fmla="*/ 6858000 h 6858000"/>
              <a:gd name="connsiteX3" fmla="*/ 0 w 727315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3153" h="6858000">
                <a:moveTo>
                  <a:pt x="0" y="0"/>
                </a:moveTo>
                <a:lnTo>
                  <a:pt x="7273153" y="0"/>
                </a:lnTo>
                <a:lnTo>
                  <a:pt x="47862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E545EC3D-D04F-776E-D003-90F9B1E5B29E}"/>
              </a:ext>
            </a:extLst>
          </p:cNvPr>
          <p:cNvSpPr/>
          <p:nvPr/>
        </p:nvSpPr>
        <p:spPr>
          <a:xfrm>
            <a:off x="7284266" y="-15873"/>
            <a:ext cx="5756" cy="7937"/>
          </a:xfrm>
          <a:custGeom>
            <a:avLst/>
            <a:gdLst>
              <a:gd name="connsiteX0" fmla="*/ 2878 w 5756"/>
              <a:gd name="connsiteY0" fmla="*/ 0 h 7937"/>
              <a:gd name="connsiteX1" fmla="*/ 5756 w 5756"/>
              <a:gd name="connsiteY1" fmla="*/ 7937 h 7937"/>
              <a:gd name="connsiteX2" fmla="*/ 0 w 5756"/>
              <a:gd name="connsiteY2" fmla="*/ 7937 h 7937"/>
              <a:gd name="connsiteX3" fmla="*/ 2878 w 5756"/>
              <a:gd name="connsiteY3" fmla="*/ 0 h 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6" h="7937">
                <a:moveTo>
                  <a:pt x="2878" y="0"/>
                </a:moveTo>
                <a:lnTo>
                  <a:pt x="5756" y="7937"/>
                </a:lnTo>
                <a:lnTo>
                  <a:pt x="0" y="7937"/>
                </a:lnTo>
                <a:lnTo>
                  <a:pt x="287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29068796-236E-3463-6D36-DDD5D69D62EF}"/>
              </a:ext>
            </a:extLst>
          </p:cNvPr>
          <p:cNvSpPr/>
          <p:nvPr/>
        </p:nvSpPr>
        <p:spPr>
          <a:xfrm>
            <a:off x="7290022" y="-7937"/>
            <a:ext cx="25178" cy="69432"/>
          </a:xfrm>
          <a:custGeom>
            <a:avLst/>
            <a:gdLst>
              <a:gd name="connsiteX0" fmla="*/ 0 w 25178"/>
              <a:gd name="connsiteY0" fmla="*/ 0 h 69432"/>
              <a:gd name="connsiteX1" fmla="*/ 25178 w 25178"/>
              <a:gd name="connsiteY1" fmla="*/ 0 h 69432"/>
              <a:gd name="connsiteX2" fmla="*/ 25178 w 25178"/>
              <a:gd name="connsiteY2" fmla="*/ 69432 h 69432"/>
              <a:gd name="connsiteX3" fmla="*/ 0 w 25178"/>
              <a:gd name="connsiteY3" fmla="*/ 0 h 6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8" h="69432">
                <a:moveTo>
                  <a:pt x="0" y="0"/>
                </a:moveTo>
                <a:lnTo>
                  <a:pt x="25178" y="0"/>
                </a:lnTo>
                <a:lnTo>
                  <a:pt x="25178" y="694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平行四边形 12">
            <a:extLst>
              <a:ext uri="{FF2B5EF4-FFF2-40B4-BE49-F238E27FC236}">
                <a16:creationId xmlns:a16="http://schemas.microsoft.com/office/drawing/2014/main" id="{0C6598F1-8822-238F-808F-6F9297CA5513}"/>
              </a:ext>
            </a:extLst>
          </p:cNvPr>
          <p:cNvSpPr/>
          <p:nvPr/>
        </p:nvSpPr>
        <p:spPr>
          <a:xfrm rot="367816">
            <a:off x="3677477" y="-1062885"/>
            <a:ext cx="4837044" cy="9284160"/>
          </a:xfrm>
          <a:prstGeom prst="parallelogram">
            <a:avLst>
              <a:gd name="adj" fmla="val 50180"/>
            </a:avLst>
          </a:prstGeom>
          <a:gradFill flip="none" rotWithShape="1">
            <a:gsLst>
              <a:gs pos="0">
                <a:schemeClr val="accent1">
                  <a:lumMod val="67000"/>
                  <a:alpha val="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  <a:alpha val="2000"/>
                </a:schemeClr>
              </a:gs>
            </a:gsLst>
            <a:lin ang="12000000" scaled="0"/>
          </a:gradFill>
          <a:ln>
            <a:noFill/>
          </a:ln>
          <a:effectLst>
            <a:softEdge rad="889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7222B257-33E8-F3EA-4BBC-06E473F9D70D}"/>
              </a:ext>
            </a:extLst>
          </p:cNvPr>
          <p:cNvSpPr/>
          <p:nvPr/>
        </p:nvSpPr>
        <p:spPr>
          <a:xfrm>
            <a:off x="237211" y="256689"/>
            <a:ext cx="11717575" cy="6344621"/>
          </a:xfrm>
          <a:prstGeom prst="roundRect">
            <a:avLst>
              <a:gd name="adj" fmla="val 1751"/>
            </a:avLst>
          </a:pr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250241E-CCA9-5D01-86FD-77ADD7B87F4B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98DBCB4-9D42-13F9-6B6D-ED5D1235C821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E11F2E9-E563-F960-2BE4-268AA6B49950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标题 16385">
              <a:extLst>
                <a:ext uri="{FF2B5EF4-FFF2-40B4-BE49-F238E27FC236}">
                  <a16:creationId xmlns:a16="http://schemas.microsoft.com/office/drawing/2014/main" id="{6BC85DCB-FF46-97A7-D4F8-20BD518CDE1C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0" name="标题 16385">
              <a:extLst>
                <a:ext uri="{FF2B5EF4-FFF2-40B4-BE49-F238E27FC236}">
                  <a16:creationId xmlns:a16="http://schemas.microsoft.com/office/drawing/2014/main" id="{888FD78F-BD8E-0886-BB55-6C532E823B8F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7FC5BA41-6559-6B7A-D4B7-9D255BE7ABE3}"/>
              </a:ext>
            </a:extLst>
          </p:cNvPr>
          <p:cNvSpPr txBox="1"/>
          <p:nvPr/>
        </p:nvSpPr>
        <p:spPr>
          <a:xfrm>
            <a:off x="9686976" y="354787"/>
            <a:ext cx="20804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第二节：快与慢</a:t>
            </a:r>
            <a:endParaRPr lang="zh-CN" altLang="en-US" sz="20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905124E-4ECF-5253-9743-8EBD11B22922}"/>
              </a:ext>
            </a:extLst>
          </p:cNvPr>
          <p:cNvSpPr txBox="1"/>
          <p:nvPr/>
        </p:nvSpPr>
        <p:spPr>
          <a:xfrm>
            <a:off x="9686976" y="692095"/>
            <a:ext cx="1351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/>
              <a:t>fast and slow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8F2B924-DE86-F098-21A2-9FE47D6AAE4B}"/>
              </a:ext>
            </a:extLst>
          </p:cNvPr>
          <p:cNvCxnSpPr/>
          <p:nvPr/>
        </p:nvCxnSpPr>
        <p:spPr>
          <a:xfrm>
            <a:off x="9824720" y="734577"/>
            <a:ext cx="1705883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3BB15EF0-70F7-7AA7-EDD1-348934F47B7B}"/>
              </a:ext>
            </a:extLst>
          </p:cNvPr>
          <p:cNvSpPr/>
          <p:nvPr/>
        </p:nvSpPr>
        <p:spPr>
          <a:xfrm>
            <a:off x="563563" y="929772"/>
            <a:ext cx="11077575" cy="5415466"/>
          </a:xfrm>
          <a:prstGeom prst="rect">
            <a:avLst/>
          </a:prstGeom>
          <a:noFill/>
          <a:ln w="12700">
            <a:solidFill>
              <a:schemeClr val="accent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34C4A62-0682-23EB-A119-D4F8C2F289DA}"/>
              </a:ext>
            </a:extLst>
          </p:cNvPr>
          <p:cNvGrpSpPr/>
          <p:nvPr/>
        </p:nvGrpSpPr>
        <p:grpSpPr>
          <a:xfrm>
            <a:off x="-2011404" y="5913438"/>
            <a:ext cx="15672122" cy="2761797"/>
            <a:chOff x="-1918806" y="5822504"/>
            <a:chExt cx="15672122" cy="2761797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F01E3097-B501-4E99-A92F-B12EAACB796D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DCB109FF-BEE4-216D-BF8E-39E42E0EF60F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Text Box 177">
            <a:extLst>
              <a:ext uri="{FF2B5EF4-FFF2-40B4-BE49-F238E27FC236}">
                <a16:creationId xmlns:a16="http://schemas.microsoft.com/office/drawing/2014/main" id="{03687634-F9BB-2941-B4C4-9E6271790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26" y="1157716"/>
            <a:ext cx="60721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b="1"/>
              <a:t>一</a:t>
            </a:r>
            <a:r>
              <a:rPr lang="en-US" altLang="zh-CN" b="1"/>
              <a:t>.</a:t>
            </a:r>
            <a:r>
              <a:rPr lang="zh-CN" altLang="en-US" b="1"/>
              <a:t>怎样比较物体运动的快慢，我们看两个情景。</a:t>
            </a:r>
            <a:endParaRPr lang="en-US" altLang="zh-CN" b="1"/>
          </a:p>
        </p:txBody>
      </p:sp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4C74C0F9-3FA8-4DCE-60AD-E587F5686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9"/>
          <a:stretch>
            <a:fillRect/>
          </a:stretch>
        </p:blipFill>
        <p:spPr bwMode="auto">
          <a:xfrm>
            <a:off x="1137236" y="1944281"/>
            <a:ext cx="4381859" cy="2597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9583D66-1950-923C-BBE0-DD05C2E331A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7688" b="12957"/>
          <a:stretch>
            <a:fillRect/>
          </a:stretch>
        </p:blipFill>
        <p:spPr>
          <a:xfrm>
            <a:off x="6173117" y="1906446"/>
            <a:ext cx="4631471" cy="2635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7" name="Text Box 3">
            <a:extLst>
              <a:ext uri="{FF2B5EF4-FFF2-40B4-BE49-F238E27FC236}">
                <a16:creationId xmlns:a16="http://schemas.microsoft.com/office/drawing/2014/main" id="{B72FD2DE-1233-30E9-017C-90B5B70C8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8575" y="4631063"/>
            <a:ext cx="9956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Times New Roman" panose="02020603050405020304" pitchFamily="18" charset="0"/>
              </a:rPr>
              <a:t>观众</a:t>
            </a:r>
          </a:p>
        </p:txBody>
      </p:sp>
      <p:sp>
        <p:nvSpPr>
          <p:cNvPr id="48" name="Text Box 4">
            <a:extLst>
              <a:ext uri="{FF2B5EF4-FFF2-40B4-BE49-F238E27FC236}">
                <a16:creationId xmlns:a16="http://schemas.microsoft.com/office/drawing/2014/main" id="{9DCE43E3-FC72-A26B-4CA6-884B7E096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1147" y="4715972"/>
            <a:ext cx="9243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Times New Roman" panose="02020603050405020304" pitchFamily="18" charset="0"/>
              </a:rPr>
              <a:t>裁判</a:t>
            </a:r>
          </a:p>
        </p:txBody>
      </p:sp>
      <p:sp>
        <p:nvSpPr>
          <p:cNvPr id="49" name="Text Box 3">
            <a:extLst>
              <a:ext uri="{FF2B5EF4-FFF2-40B4-BE49-F238E27FC236}">
                <a16:creationId xmlns:a16="http://schemas.microsoft.com/office/drawing/2014/main" id="{E68C6BF9-1D34-35CA-8F03-B699263E3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056" y="5347835"/>
            <a:ext cx="37219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Times New Roman" panose="02020603050405020304" pitchFamily="18" charset="0"/>
              </a:rPr>
              <a:t>相同的时间，比较运动的路程</a:t>
            </a:r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4C62C2BB-C476-A512-6CAA-4AB0F5A57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357" y="5314705"/>
            <a:ext cx="36981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Times New Roman" panose="02020603050405020304" pitchFamily="18" charset="0"/>
              </a:rPr>
              <a:t>相同的路程，比较所用的时间</a:t>
            </a:r>
          </a:p>
        </p:txBody>
      </p:sp>
    </p:spTree>
    <p:extLst>
      <p:ext uri="{BB962C8B-B14F-4D97-AF65-F5344CB8AC3E}">
        <p14:creationId xmlns:p14="http://schemas.microsoft.com/office/powerpoint/2010/main" val="15794815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查看源图像">
            <a:extLst>
              <a:ext uri="{FF2B5EF4-FFF2-40B4-BE49-F238E27FC236}">
                <a16:creationId xmlns:a16="http://schemas.microsoft.com/office/drawing/2014/main" id="{678E594F-79A9-E513-EB3F-4B1C33247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r="10094" b="506"/>
          <a:stretch>
            <a:fillRect/>
          </a:stretch>
        </p:blipFill>
        <p:spPr bwMode="auto">
          <a:xfrm>
            <a:off x="4925818" y="-117818"/>
            <a:ext cx="7517564" cy="7001011"/>
          </a:xfrm>
          <a:custGeom>
            <a:avLst/>
            <a:gdLst>
              <a:gd name="connsiteX0" fmla="*/ 2474286 w 7273153"/>
              <a:gd name="connsiteY0" fmla="*/ 0 h 6823284"/>
              <a:gd name="connsiteX1" fmla="*/ 7273153 w 7273153"/>
              <a:gd name="connsiteY1" fmla="*/ 0 h 6823284"/>
              <a:gd name="connsiteX2" fmla="*/ 7273153 w 7273153"/>
              <a:gd name="connsiteY2" fmla="*/ 6823284 h 6823284"/>
              <a:gd name="connsiteX3" fmla="*/ 0 w 7273153"/>
              <a:gd name="connsiteY3" fmla="*/ 6823284 h 682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3153" h="6823284">
                <a:moveTo>
                  <a:pt x="2474286" y="0"/>
                </a:moveTo>
                <a:lnTo>
                  <a:pt x="7273153" y="0"/>
                </a:lnTo>
                <a:lnTo>
                  <a:pt x="7273153" y="6823284"/>
                </a:lnTo>
                <a:lnTo>
                  <a:pt x="0" y="68232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44F56E1-3837-4BB9-C9BC-C38C244456D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r="3044"/>
          <a:stretch>
            <a:fillRect/>
          </a:stretch>
        </p:blipFill>
        <p:spPr>
          <a:xfrm>
            <a:off x="-13252" y="-7937"/>
            <a:ext cx="7297519" cy="6858000"/>
          </a:xfrm>
          <a:custGeom>
            <a:avLst/>
            <a:gdLst>
              <a:gd name="connsiteX0" fmla="*/ 0 w 7273153"/>
              <a:gd name="connsiteY0" fmla="*/ 0 h 6858000"/>
              <a:gd name="connsiteX1" fmla="*/ 7273153 w 7273153"/>
              <a:gd name="connsiteY1" fmla="*/ 0 h 6858000"/>
              <a:gd name="connsiteX2" fmla="*/ 4786279 w 7273153"/>
              <a:gd name="connsiteY2" fmla="*/ 6858000 h 6858000"/>
              <a:gd name="connsiteX3" fmla="*/ 0 w 727315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3153" h="6858000">
                <a:moveTo>
                  <a:pt x="0" y="0"/>
                </a:moveTo>
                <a:lnTo>
                  <a:pt x="7273153" y="0"/>
                </a:lnTo>
                <a:lnTo>
                  <a:pt x="47862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E545EC3D-D04F-776E-D003-90F9B1E5B29E}"/>
              </a:ext>
            </a:extLst>
          </p:cNvPr>
          <p:cNvSpPr/>
          <p:nvPr/>
        </p:nvSpPr>
        <p:spPr>
          <a:xfrm>
            <a:off x="7284266" y="-15873"/>
            <a:ext cx="5756" cy="7937"/>
          </a:xfrm>
          <a:custGeom>
            <a:avLst/>
            <a:gdLst>
              <a:gd name="connsiteX0" fmla="*/ 2878 w 5756"/>
              <a:gd name="connsiteY0" fmla="*/ 0 h 7937"/>
              <a:gd name="connsiteX1" fmla="*/ 5756 w 5756"/>
              <a:gd name="connsiteY1" fmla="*/ 7937 h 7937"/>
              <a:gd name="connsiteX2" fmla="*/ 0 w 5756"/>
              <a:gd name="connsiteY2" fmla="*/ 7937 h 7937"/>
              <a:gd name="connsiteX3" fmla="*/ 2878 w 5756"/>
              <a:gd name="connsiteY3" fmla="*/ 0 h 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6" h="7937">
                <a:moveTo>
                  <a:pt x="2878" y="0"/>
                </a:moveTo>
                <a:lnTo>
                  <a:pt x="5756" y="7937"/>
                </a:lnTo>
                <a:lnTo>
                  <a:pt x="0" y="7937"/>
                </a:lnTo>
                <a:lnTo>
                  <a:pt x="287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29068796-236E-3463-6D36-DDD5D69D62EF}"/>
              </a:ext>
            </a:extLst>
          </p:cNvPr>
          <p:cNvSpPr/>
          <p:nvPr/>
        </p:nvSpPr>
        <p:spPr>
          <a:xfrm>
            <a:off x="7290022" y="-7937"/>
            <a:ext cx="25178" cy="69432"/>
          </a:xfrm>
          <a:custGeom>
            <a:avLst/>
            <a:gdLst>
              <a:gd name="connsiteX0" fmla="*/ 0 w 25178"/>
              <a:gd name="connsiteY0" fmla="*/ 0 h 69432"/>
              <a:gd name="connsiteX1" fmla="*/ 25178 w 25178"/>
              <a:gd name="connsiteY1" fmla="*/ 0 h 69432"/>
              <a:gd name="connsiteX2" fmla="*/ 25178 w 25178"/>
              <a:gd name="connsiteY2" fmla="*/ 69432 h 69432"/>
              <a:gd name="connsiteX3" fmla="*/ 0 w 25178"/>
              <a:gd name="connsiteY3" fmla="*/ 0 h 6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8" h="69432">
                <a:moveTo>
                  <a:pt x="0" y="0"/>
                </a:moveTo>
                <a:lnTo>
                  <a:pt x="25178" y="0"/>
                </a:lnTo>
                <a:lnTo>
                  <a:pt x="25178" y="694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平行四边形 12">
            <a:extLst>
              <a:ext uri="{FF2B5EF4-FFF2-40B4-BE49-F238E27FC236}">
                <a16:creationId xmlns:a16="http://schemas.microsoft.com/office/drawing/2014/main" id="{0C6598F1-8822-238F-808F-6F9297CA5513}"/>
              </a:ext>
            </a:extLst>
          </p:cNvPr>
          <p:cNvSpPr/>
          <p:nvPr/>
        </p:nvSpPr>
        <p:spPr>
          <a:xfrm rot="367816">
            <a:off x="3677477" y="-1062885"/>
            <a:ext cx="4837044" cy="9284160"/>
          </a:xfrm>
          <a:prstGeom prst="parallelogram">
            <a:avLst>
              <a:gd name="adj" fmla="val 50180"/>
            </a:avLst>
          </a:prstGeom>
          <a:gradFill flip="none" rotWithShape="1">
            <a:gsLst>
              <a:gs pos="0">
                <a:schemeClr val="accent1">
                  <a:lumMod val="67000"/>
                  <a:alpha val="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  <a:alpha val="2000"/>
                </a:schemeClr>
              </a:gs>
            </a:gsLst>
            <a:lin ang="12000000" scaled="0"/>
          </a:gradFill>
          <a:ln>
            <a:noFill/>
          </a:ln>
          <a:effectLst>
            <a:softEdge rad="889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7222B257-33E8-F3EA-4BBC-06E473F9D70D}"/>
              </a:ext>
            </a:extLst>
          </p:cNvPr>
          <p:cNvSpPr/>
          <p:nvPr/>
        </p:nvSpPr>
        <p:spPr>
          <a:xfrm>
            <a:off x="237211" y="256689"/>
            <a:ext cx="11717575" cy="6344621"/>
          </a:xfrm>
          <a:prstGeom prst="roundRect">
            <a:avLst>
              <a:gd name="adj" fmla="val 1751"/>
            </a:avLst>
          </a:pr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250241E-CCA9-5D01-86FD-77ADD7B87F4B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98DBCB4-9D42-13F9-6B6D-ED5D1235C821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E11F2E9-E563-F960-2BE4-268AA6B49950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标题 16385">
              <a:extLst>
                <a:ext uri="{FF2B5EF4-FFF2-40B4-BE49-F238E27FC236}">
                  <a16:creationId xmlns:a16="http://schemas.microsoft.com/office/drawing/2014/main" id="{6BC85DCB-FF46-97A7-D4F8-20BD518CDE1C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0" name="标题 16385">
              <a:extLst>
                <a:ext uri="{FF2B5EF4-FFF2-40B4-BE49-F238E27FC236}">
                  <a16:creationId xmlns:a16="http://schemas.microsoft.com/office/drawing/2014/main" id="{888FD78F-BD8E-0886-BB55-6C532E823B8F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7FC5BA41-6559-6B7A-D4B7-9D255BE7ABE3}"/>
              </a:ext>
            </a:extLst>
          </p:cNvPr>
          <p:cNvSpPr txBox="1"/>
          <p:nvPr/>
        </p:nvSpPr>
        <p:spPr>
          <a:xfrm>
            <a:off x="9686976" y="354787"/>
            <a:ext cx="20804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第二节：快与慢</a:t>
            </a:r>
            <a:endParaRPr lang="zh-CN" altLang="en-US" sz="20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905124E-4ECF-5253-9743-8EBD11B22922}"/>
              </a:ext>
            </a:extLst>
          </p:cNvPr>
          <p:cNvSpPr txBox="1"/>
          <p:nvPr/>
        </p:nvSpPr>
        <p:spPr>
          <a:xfrm>
            <a:off x="9686976" y="692095"/>
            <a:ext cx="1351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/>
              <a:t>fast and slow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8F2B924-DE86-F098-21A2-9FE47D6AAE4B}"/>
              </a:ext>
            </a:extLst>
          </p:cNvPr>
          <p:cNvCxnSpPr/>
          <p:nvPr/>
        </p:nvCxnSpPr>
        <p:spPr>
          <a:xfrm>
            <a:off x="9824720" y="734577"/>
            <a:ext cx="1705883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3BB15EF0-70F7-7AA7-EDD1-348934F47B7B}"/>
              </a:ext>
            </a:extLst>
          </p:cNvPr>
          <p:cNvSpPr/>
          <p:nvPr/>
        </p:nvSpPr>
        <p:spPr>
          <a:xfrm>
            <a:off x="563563" y="929772"/>
            <a:ext cx="11077575" cy="5415466"/>
          </a:xfrm>
          <a:prstGeom prst="rect">
            <a:avLst/>
          </a:prstGeom>
          <a:noFill/>
          <a:ln w="12700">
            <a:solidFill>
              <a:schemeClr val="accent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34C4A62-0682-23EB-A119-D4F8C2F289DA}"/>
              </a:ext>
            </a:extLst>
          </p:cNvPr>
          <p:cNvGrpSpPr/>
          <p:nvPr/>
        </p:nvGrpSpPr>
        <p:grpSpPr>
          <a:xfrm>
            <a:off x="-2011404" y="5913438"/>
            <a:ext cx="15672122" cy="2761797"/>
            <a:chOff x="-1918806" y="5822504"/>
            <a:chExt cx="15672122" cy="2761797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F01E3097-B501-4E99-A92F-B12EAACB796D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DCB109FF-BEE4-216D-BF8E-39E42E0EF60F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Text Box 177">
            <a:extLst>
              <a:ext uri="{FF2B5EF4-FFF2-40B4-BE49-F238E27FC236}">
                <a16:creationId xmlns:a16="http://schemas.microsoft.com/office/drawing/2014/main" id="{03687634-F9BB-2941-B4C4-9E6271790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26" y="1157716"/>
            <a:ext cx="60721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b="1"/>
              <a:t>一</a:t>
            </a:r>
            <a:r>
              <a:rPr lang="en-US" altLang="zh-CN" b="1"/>
              <a:t>.</a:t>
            </a:r>
            <a:r>
              <a:rPr lang="zh-CN" altLang="en-US" b="1"/>
              <a:t>怎样比较物体运动的快慢</a:t>
            </a:r>
            <a:endParaRPr lang="en-US" altLang="zh-CN" b="1"/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02FFADFF-8F1F-B541-AC5E-8A40AE443152}"/>
              </a:ext>
            </a:extLst>
          </p:cNvPr>
          <p:cNvSpPr/>
          <p:nvPr/>
        </p:nvSpPr>
        <p:spPr>
          <a:xfrm>
            <a:off x="1893293" y="1657216"/>
            <a:ext cx="2501981" cy="4295544"/>
          </a:xfrm>
          <a:prstGeom prst="roundRect">
            <a:avLst>
              <a:gd name="adj" fmla="val 3596"/>
            </a:avLst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Text Box 3">
            <a:extLst>
              <a:ext uri="{FF2B5EF4-FFF2-40B4-BE49-F238E27FC236}">
                <a16:creationId xmlns:a16="http://schemas.microsoft.com/office/drawing/2014/main" id="{B72FD2DE-1233-30E9-017C-90B5B70C8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583" y="2771838"/>
            <a:ext cx="270713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Times New Roman" panose="02020603050405020304" pitchFamily="18" charset="0"/>
              </a:rPr>
              <a:t>如果时间不相同，</a:t>
            </a:r>
            <a:endParaRPr lang="en-US" altLang="zh-CN" sz="20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Times New Roman" panose="02020603050405020304" pitchFamily="18" charset="0"/>
              </a:rPr>
              <a:t>路程也不相同，</a:t>
            </a:r>
            <a:endParaRPr lang="en-US" altLang="zh-CN" sz="2000" b="1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Times New Roman" panose="02020603050405020304" pitchFamily="18" charset="0"/>
              </a:rPr>
              <a:t>怎么比较呢？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1CEA71D-B54B-8753-5846-7ED22E0EC901}"/>
              </a:ext>
            </a:extLst>
          </p:cNvPr>
          <p:cNvGrpSpPr/>
          <p:nvPr/>
        </p:nvGrpSpPr>
        <p:grpSpPr>
          <a:xfrm>
            <a:off x="1887538" y="2330299"/>
            <a:ext cx="2198062" cy="98208"/>
            <a:chOff x="1200746" y="2230909"/>
            <a:chExt cx="3556486" cy="81022"/>
          </a:xfrm>
        </p:grpSpPr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94FA3FBE-56EE-AFD4-AE41-2D16ADE5DE35}"/>
                </a:ext>
              </a:extLst>
            </p:cNvPr>
            <p:cNvCxnSpPr/>
            <p:nvPr/>
          </p:nvCxnSpPr>
          <p:spPr>
            <a:xfrm>
              <a:off x="1200746" y="2230909"/>
              <a:ext cx="3550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71A05E4-5DA6-1EB6-86FC-EE135024CF2B}"/>
                </a:ext>
              </a:extLst>
            </p:cNvPr>
            <p:cNvCxnSpPr/>
            <p:nvPr/>
          </p:nvCxnSpPr>
          <p:spPr>
            <a:xfrm>
              <a:off x="1206500" y="2311931"/>
              <a:ext cx="35507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Box 3">
            <a:extLst>
              <a:ext uri="{FF2B5EF4-FFF2-40B4-BE49-F238E27FC236}">
                <a16:creationId xmlns:a16="http://schemas.microsoft.com/office/drawing/2014/main" id="{0F5E29E0-FB61-07D6-5E32-DE72634F5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5768" y="1833203"/>
            <a:ext cx="27071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000" b="1">
                <a:latin typeface="Times New Roman" panose="02020603050405020304" pitchFamily="18" charset="0"/>
              </a:rPr>
              <a:t>问题？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4BDFB395-1F71-DB65-203D-E103A6B44614}"/>
              </a:ext>
            </a:extLst>
          </p:cNvPr>
          <p:cNvGrpSpPr/>
          <p:nvPr/>
        </p:nvGrpSpPr>
        <p:grpSpPr>
          <a:xfrm>
            <a:off x="4768369" y="1619687"/>
            <a:ext cx="2507736" cy="4295544"/>
            <a:chOff x="4081577" y="1520297"/>
            <a:chExt cx="2507736" cy="4295544"/>
          </a:xfrm>
        </p:grpSpPr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2ABAE909-1CFA-3F5E-FDD4-144208008173}"/>
                </a:ext>
              </a:extLst>
            </p:cNvPr>
            <p:cNvSpPr/>
            <p:nvPr/>
          </p:nvSpPr>
          <p:spPr>
            <a:xfrm>
              <a:off x="4087332" y="1520297"/>
              <a:ext cx="2501981" cy="4295544"/>
            </a:xfrm>
            <a:prstGeom prst="roundRect">
              <a:avLst>
                <a:gd name="adj" fmla="val 3596"/>
              </a:avLst>
            </a:prstGeom>
            <a:solidFill>
              <a:schemeClr val="bg1">
                <a:alpha val="7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Text Box 3">
              <a:extLst>
                <a:ext uri="{FF2B5EF4-FFF2-40B4-BE49-F238E27FC236}">
                  <a16:creationId xmlns:a16="http://schemas.microsoft.com/office/drawing/2014/main" id="{390928B2-9F1F-7464-1EFE-D47EB16E7B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8543" y="2577173"/>
              <a:ext cx="2091958" cy="235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2000" b="1">
                  <a:latin typeface="Times New Roman" panose="02020603050405020304" pitchFamily="18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/>
                <a:t>运动员用</a:t>
              </a:r>
              <a:r>
                <a:rPr lang="en-US" altLang="zh-CN"/>
                <a:t>10s</a:t>
              </a:r>
              <a:r>
                <a:rPr lang="zh-CN" altLang="en-US"/>
                <a:t>跑了</a:t>
              </a:r>
              <a:r>
                <a:rPr lang="en-US" altLang="zh-CN"/>
                <a:t>100m</a:t>
              </a:r>
              <a:r>
                <a:rPr lang="zh-CN" altLang="en-US"/>
                <a:t>，汽车在</a:t>
              </a:r>
              <a:r>
                <a:rPr lang="en-US" altLang="zh-CN"/>
                <a:t>2h</a:t>
              </a:r>
              <a:r>
                <a:rPr lang="zh-CN" altLang="en-US"/>
                <a:t>内行驶  了</a:t>
              </a:r>
              <a:r>
                <a:rPr lang="en-US" altLang="zh-CN"/>
                <a:t>72km</a:t>
              </a:r>
              <a:r>
                <a:rPr lang="zh-CN" altLang="en-US"/>
                <a:t>，那运动员和汽车哪个快呢？</a:t>
              </a: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65263106-E931-49E7-8506-8AFD419C6FF2}"/>
                </a:ext>
              </a:extLst>
            </p:cNvPr>
            <p:cNvGrpSpPr/>
            <p:nvPr/>
          </p:nvGrpSpPr>
          <p:grpSpPr>
            <a:xfrm>
              <a:off x="4081577" y="2193380"/>
              <a:ext cx="2198062" cy="98208"/>
              <a:chOff x="1200746" y="2230909"/>
              <a:chExt cx="3556486" cy="81022"/>
            </a:xfrm>
          </p:grpSpPr>
          <p:cxnSp>
            <p:nvCxnSpPr>
              <p:cNvPr id="37" name="直接连接符 36">
                <a:extLst>
                  <a:ext uri="{FF2B5EF4-FFF2-40B4-BE49-F238E27FC236}">
                    <a16:creationId xmlns:a16="http://schemas.microsoft.com/office/drawing/2014/main" id="{E9B85193-1944-F5B4-C21F-BD8835FACA10}"/>
                  </a:ext>
                </a:extLst>
              </p:cNvPr>
              <p:cNvCxnSpPr/>
              <p:nvPr/>
            </p:nvCxnSpPr>
            <p:spPr>
              <a:xfrm>
                <a:off x="1200746" y="2230909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>
                <a:extLst>
                  <a:ext uri="{FF2B5EF4-FFF2-40B4-BE49-F238E27FC236}">
                    <a16:creationId xmlns:a16="http://schemas.microsoft.com/office/drawing/2014/main" id="{EEDC6D04-C627-8EDB-0762-7D9B656D3336}"/>
                  </a:ext>
                </a:extLst>
              </p:cNvPr>
              <p:cNvCxnSpPr/>
              <p:nvPr/>
            </p:nvCxnSpPr>
            <p:spPr>
              <a:xfrm>
                <a:off x="1206500" y="2311931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 Box 3">
              <a:extLst>
                <a:ext uri="{FF2B5EF4-FFF2-40B4-BE49-F238E27FC236}">
                  <a16:creationId xmlns:a16="http://schemas.microsoft.com/office/drawing/2014/main" id="{3C3BBEA2-6F94-797F-4198-85FD6A698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923" y="1699475"/>
              <a:ext cx="20042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latin typeface="Times New Roman" panose="02020603050405020304" pitchFamily="18" charset="0"/>
                </a:rPr>
                <a:t>例子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5143D826-827C-D548-F4F7-00971C6C78DE}"/>
              </a:ext>
            </a:extLst>
          </p:cNvPr>
          <p:cNvGrpSpPr/>
          <p:nvPr/>
        </p:nvGrpSpPr>
        <p:grpSpPr>
          <a:xfrm>
            <a:off x="7634186" y="1626210"/>
            <a:ext cx="2507736" cy="4295544"/>
            <a:chOff x="4081577" y="1520297"/>
            <a:chExt cx="2507736" cy="4295544"/>
          </a:xfrm>
        </p:grpSpPr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F96953BE-C319-CF2A-EB99-6578C15FDD74}"/>
                </a:ext>
              </a:extLst>
            </p:cNvPr>
            <p:cNvSpPr/>
            <p:nvPr/>
          </p:nvSpPr>
          <p:spPr>
            <a:xfrm>
              <a:off x="4087332" y="1520297"/>
              <a:ext cx="2501981" cy="4295544"/>
            </a:xfrm>
            <a:prstGeom prst="roundRect">
              <a:avLst>
                <a:gd name="adj" fmla="val 3596"/>
              </a:avLst>
            </a:prstGeom>
            <a:solidFill>
              <a:schemeClr val="bg1">
                <a:alpha val="7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Text Box 3">
              <a:extLst>
                <a:ext uri="{FF2B5EF4-FFF2-40B4-BE49-F238E27FC236}">
                  <a16:creationId xmlns:a16="http://schemas.microsoft.com/office/drawing/2014/main" id="{B50FEBD7-3EDE-AB12-29C6-2A8ADF1B00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4040" y="2599569"/>
              <a:ext cx="2003523" cy="235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2000" b="1">
                  <a:latin typeface="Times New Roman" panose="02020603050405020304" pitchFamily="18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/>
                <a:t>当所走的路程，所用的时间都不一样时，</a:t>
              </a:r>
              <a:r>
                <a:rPr lang="zh-CN" altLang="en-US">
                  <a:solidFill>
                    <a:schemeClr val="accent2"/>
                  </a:solidFill>
                </a:rPr>
                <a:t>用单位时间内的路程来比较。</a:t>
              </a:r>
            </a:p>
          </p:txBody>
        </p: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4F99EDC6-950C-38FD-D095-0BE325E218D3}"/>
                </a:ext>
              </a:extLst>
            </p:cNvPr>
            <p:cNvGrpSpPr/>
            <p:nvPr/>
          </p:nvGrpSpPr>
          <p:grpSpPr>
            <a:xfrm>
              <a:off x="4081577" y="2193380"/>
              <a:ext cx="2198062" cy="98208"/>
              <a:chOff x="1200746" y="2230909"/>
              <a:chExt cx="3556486" cy="81022"/>
            </a:xfrm>
          </p:grpSpPr>
          <p:cxnSp>
            <p:nvCxnSpPr>
              <p:cNvPr id="52" name="直接连接符 51">
                <a:extLst>
                  <a:ext uri="{FF2B5EF4-FFF2-40B4-BE49-F238E27FC236}">
                    <a16:creationId xmlns:a16="http://schemas.microsoft.com/office/drawing/2014/main" id="{C6D32BA4-A98C-C6EB-7D40-9BBF48F0B695}"/>
                  </a:ext>
                </a:extLst>
              </p:cNvPr>
              <p:cNvCxnSpPr/>
              <p:nvPr/>
            </p:nvCxnSpPr>
            <p:spPr>
              <a:xfrm>
                <a:off x="1200746" y="2230909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id="{8E2821C8-DE48-1A28-0358-34E09586F1F7}"/>
                  </a:ext>
                </a:extLst>
              </p:cNvPr>
              <p:cNvCxnSpPr/>
              <p:nvPr/>
            </p:nvCxnSpPr>
            <p:spPr>
              <a:xfrm>
                <a:off x="1206500" y="2311931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 Box 3">
              <a:extLst>
                <a:ext uri="{FF2B5EF4-FFF2-40B4-BE49-F238E27FC236}">
                  <a16:creationId xmlns:a16="http://schemas.microsoft.com/office/drawing/2014/main" id="{E359C467-9954-6BF3-D507-5E2E12E35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922" y="1699475"/>
              <a:ext cx="20951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latin typeface="Times New Roman" panose="02020603050405020304" pitchFamily="18" charset="0"/>
                </a:rPr>
                <a:t>办法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5791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7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查看源图像">
            <a:extLst>
              <a:ext uri="{FF2B5EF4-FFF2-40B4-BE49-F238E27FC236}">
                <a16:creationId xmlns:a16="http://schemas.microsoft.com/office/drawing/2014/main" id="{678E594F-79A9-E513-EB3F-4B1C33247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r="10094" b="506"/>
          <a:stretch>
            <a:fillRect/>
          </a:stretch>
        </p:blipFill>
        <p:spPr bwMode="auto">
          <a:xfrm>
            <a:off x="4925818" y="-117818"/>
            <a:ext cx="7517564" cy="7001011"/>
          </a:xfrm>
          <a:custGeom>
            <a:avLst/>
            <a:gdLst>
              <a:gd name="connsiteX0" fmla="*/ 2474286 w 7273153"/>
              <a:gd name="connsiteY0" fmla="*/ 0 h 6823284"/>
              <a:gd name="connsiteX1" fmla="*/ 7273153 w 7273153"/>
              <a:gd name="connsiteY1" fmla="*/ 0 h 6823284"/>
              <a:gd name="connsiteX2" fmla="*/ 7273153 w 7273153"/>
              <a:gd name="connsiteY2" fmla="*/ 6823284 h 6823284"/>
              <a:gd name="connsiteX3" fmla="*/ 0 w 7273153"/>
              <a:gd name="connsiteY3" fmla="*/ 6823284 h 682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3153" h="6823284">
                <a:moveTo>
                  <a:pt x="2474286" y="0"/>
                </a:moveTo>
                <a:lnTo>
                  <a:pt x="7273153" y="0"/>
                </a:lnTo>
                <a:lnTo>
                  <a:pt x="7273153" y="6823284"/>
                </a:lnTo>
                <a:lnTo>
                  <a:pt x="0" y="68232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44F56E1-3837-4BB9-C9BC-C38C244456D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r="3044"/>
          <a:stretch>
            <a:fillRect/>
          </a:stretch>
        </p:blipFill>
        <p:spPr>
          <a:xfrm>
            <a:off x="-13252" y="-7937"/>
            <a:ext cx="7297519" cy="6858000"/>
          </a:xfrm>
          <a:custGeom>
            <a:avLst/>
            <a:gdLst>
              <a:gd name="connsiteX0" fmla="*/ 0 w 7273153"/>
              <a:gd name="connsiteY0" fmla="*/ 0 h 6858000"/>
              <a:gd name="connsiteX1" fmla="*/ 7273153 w 7273153"/>
              <a:gd name="connsiteY1" fmla="*/ 0 h 6858000"/>
              <a:gd name="connsiteX2" fmla="*/ 4786279 w 7273153"/>
              <a:gd name="connsiteY2" fmla="*/ 6858000 h 6858000"/>
              <a:gd name="connsiteX3" fmla="*/ 0 w 727315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3153" h="6858000">
                <a:moveTo>
                  <a:pt x="0" y="0"/>
                </a:moveTo>
                <a:lnTo>
                  <a:pt x="7273153" y="0"/>
                </a:lnTo>
                <a:lnTo>
                  <a:pt x="47862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E545EC3D-D04F-776E-D003-90F9B1E5B29E}"/>
              </a:ext>
            </a:extLst>
          </p:cNvPr>
          <p:cNvSpPr/>
          <p:nvPr/>
        </p:nvSpPr>
        <p:spPr>
          <a:xfrm>
            <a:off x="7284266" y="-15873"/>
            <a:ext cx="5756" cy="7937"/>
          </a:xfrm>
          <a:custGeom>
            <a:avLst/>
            <a:gdLst>
              <a:gd name="connsiteX0" fmla="*/ 2878 w 5756"/>
              <a:gd name="connsiteY0" fmla="*/ 0 h 7937"/>
              <a:gd name="connsiteX1" fmla="*/ 5756 w 5756"/>
              <a:gd name="connsiteY1" fmla="*/ 7937 h 7937"/>
              <a:gd name="connsiteX2" fmla="*/ 0 w 5756"/>
              <a:gd name="connsiteY2" fmla="*/ 7937 h 7937"/>
              <a:gd name="connsiteX3" fmla="*/ 2878 w 5756"/>
              <a:gd name="connsiteY3" fmla="*/ 0 h 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6" h="7937">
                <a:moveTo>
                  <a:pt x="2878" y="0"/>
                </a:moveTo>
                <a:lnTo>
                  <a:pt x="5756" y="7937"/>
                </a:lnTo>
                <a:lnTo>
                  <a:pt x="0" y="7937"/>
                </a:lnTo>
                <a:lnTo>
                  <a:pt x="287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29068796-236E-3463-6D36-DDD5D69D62EF}"/>
              </a:ext>
            </a:extLst>
          </p:cNvPr>
          <p:cNvSpPr/>
          <p:nvPr/>
        </p:nvSpPr>
        <p:spPr>
          <a:xfrm>
            <a:off x="7290022" y="-7937"/>
            <a:ext cx="25178" cy="69432"/>
          </a:xfrm>
          <a:custGeom>
            <a:avLst/>
            <a:gdLst>
              <a:gd name="connsiteX0" fmla="*/ 0 w 25178"/>
              <a:gd name="connsiteY0" fmla="*/ 0 h 69432"/>
              <a:gd name="connsiteX1" fmla="*/ 25178 w 25178"/>
              <a:gd name="connsiteY1" fmla="*/ 0 h 69432"/>
              <a:gd name="connsiteX2" fmla="*/ 25178 w 25178"/>
              <a:gd name="connsiteY2" fmla="*/ 69432 h 69432"/>
              <a:gd name="connsiteX3" fmla="*/ 0 w 25178"/>
              <a:gd name="connsiteY3" fmla="*/ 0 h 6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8" h="69432">
                <a:moveTo>
                  <a:pt x="0" y="0"/>
                </a:moveTo>
                <a:lnTo>
                  <a:pt x="25178" y="0"/>
                </a:lnTo>
                <a:lnTo>
                  <a:pt x="25178" y="694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平行四边形 12">
            <a:extLst>
              <a:ext uri="{FF2B5EF4-FFF2-40B4-BE49-F238E27FC236}">
                <a16:creationId xmlns:a16="http://schemas.microsoft.com/office/drawing/2014/main" id="{0C6598F1-8822-238F-808F-6F9297CA5513}"/>
              </a:ext>
            </a:extLst>
          </p:cNvPr>
          <p:cNvSpPr/>
          <p:nvPr/>
        </p:nvSpPr>
        <p:spPr>
          <a:xfrm rot="367816">
            <a:off x="3677477" y="-1062885"/>
            <a:ext cx="4837044" cy="9284160"/>
          </a:xfrm>
          <a:prstGeom prst="parallelogram">
            <a:avLst>
              <a:gd name="adj" fmla="val 50180"/>
            </a:avLst>
          </a:prstGeom>
          <a:gradFill flip="none" rotWithShape="1">
            <a:gsLst>
              <a:gs pos="0">
                <a:schemeClr val="accent1">
                  <a:lumMod val="67000"/>
                  <a:alpha val="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  <a:alpha val="2000"/>
                </a:schemeClr>
              </a:gs>
            </a:gsLst>
            <a:lin ang="12000000" scaled="0"/>
          </a:gradFill>
          <a:ln>
            <a:noFill/>
          </a:ln>
          <a:effectLst>
            <a:softEdge rad="889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7222B257-33E8-F3EA-4BBC-06E473F9D70D}"/>
              </a:ext>
            </a:extLst>
          </p:cNvPr>
          <p:cNvSpPr/>
          <p:nvPr/>
        </p:nvSpPr>
        <p:spPr>
          <a:xfrm>
            <a:off x="237211" y="256689"/>
            <a:ext cx="11717575" cy="6344621"/>
          </a:xfrm>
          <a:prstGeom prst="roundRect">
            <a:avLst>
              <a:gd name="adj" fmla="val 1751"/>
            </a:avLst>
          </a:pr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250241E-CCA9-5D01-86FD-77ADD7B87F4B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98DBCB4-9D42-13F9-6B6D-ED5D1235C821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E11F2E9-E563-F960-2BE4-268AA6B49950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标题 16385">
              <a:extLst>
                <a:ext uri="{FF2B5EF4-FFF2-40B4-BE49-F238E27FC236}">
                  <a16:creationId xmlns:a16="http://schemas.microsoft.com/office/drawing/2014/main" id="{6BC85DCB-FF46-97A7-D4F8-20BD518CDE1C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0" name="标题 16385">
              <a:extLst>
                <a:ext uri="{FF2B5EF4-FFF2-40B4-BE49-F238E27FC236}">
                  <a16:creationId xmlns:a16="http://schemas.microsoft.com/office/drawing/2014/main" id="{888FD78F-BD8E-0886-BB55-6C532E823B8F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7FC5BA41-6559-6B7A-D4B7-9D255BE7ABE3}"/>
              </a:ext>
            </a:extLst>
          </p:cNvPr>
          <p:cNvSpPr txBox="1"/>
          <p:nvPr/>
        </p:nvSpPr>
        <p:spPr>
          <a:xfrm>
            <a:off x="9686976" y="354787"/>
            <a:ext cx="20804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第二节：快与慢</a:t>
            </a:r>
            <a:endParaRPr lang="zh-CN" altLang="en-US" sz="20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905124E-4ECF-5253-9743-8EBD11B22922}"/>
              </a:ext>
            </a:extLst>
          </p:cNvPr>
          <p:cNvSpPr txBox="1"/>
          <p:nvPr/>
        </p:nvSpPr>
        <p:spPr>
          <a:xfrm>
            <a:off x="9686976" y="692095"/>
            <a:ext cx="1351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/>
              <a:t>fast and slow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8F2B924-DE86-F098-21A2-9FE47D6AAE4B}"/>
              </a:ext>
            </a:extLst>
          </p:cNvPr>
          <p:cNvCxnSpPr/>
          <p:nvPr/>
        </p:nvCxnSpPr>
        <p:spPr>
          <a:xfrm>
            <a:off x="9824720" y="734577"/>
            <a:ext cx="1705883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3BB15EF0-70F7-7AA7-EDD1-348934F47B7B}"/>
              </a:ext>
            </a:extLst>
          </p:cNvPr>
          <p:cNvSpPr/>
          <p:nvPr/>
        </p:nvSpPr>
        <p:spPr>
          <a:xfrm>
            <a:off x="563563" y="929772"/>
            <a:ext cx="11077575" cy="5415466"/>
          </a:xfrm>
          <a:prstGeom prst="rect">
            <a:avLst/>
          </a:prstGeom>
          <a:noFill/>
          <a:ln w="12700">
            <a:solidFill>
              <a:schemeClr val="accent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 Box 177">
            <a:extLst>
              <a:ext uri="{FF2B5EF4-FFF2-40B4-BE49-F238E27FC236}">
                <a16:creationId xmlns:a16="http://schemas.microsoft.com/office/drawing/2014/main" id="{03687634-F9BB-2941-B4C4-9E6271790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70" y="1077589"/>
            <a:ext cx="38466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b="1"/>
              <a:t>二</a:t>
            </a:r>
            <a:r>
              <a:rPr lang="en-US" altLang="zh-CN" b="1"/>
              <a:t>.</a:t>
            </a:r>
            <a:r>
              <a:rPr lang="zh-CN" altLang="en-US" b="1"/>
              <a:t>速度（</a:t>
            </a:r>
            <a:r>
              <a:rPr lang="en-US" altLang="zh-CN" b="1"/>
              <a:t>1</a:t>
            </a:r>
            <a:r>
              <a:rPr lang="zh-CN" altLang="en-US" b="1"/>
              <a:t>）意义、定义、公式</a:t>
            </a:r>
            <a:endParaRPr lang="en-US" altLang="zh-CN" b="1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9930EB1-74C3-1A07-BF72-71C604D1806E}"/>
              </a:ext>
            </a:extLst>
          </p:cNvPr>
          <p:cNvSpPr/>
          <p:nvPr/>
        </p:nvSpPr>
        <p:spPr>
          <a:xfrm>
            <a:off x="249913" y="1549118"/>
            <a:ext cx="11717575" cy="871336"/>
          </a:xfrm>
          <a:prstGeom prst="rect">
            <a:avLst/>
          </a:prstGeom>
          <a:solidFill>
            <a:schemeClr val="tx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74DFAD27-CDAC-3316-AE5C-32792BC3D455}"/>
              </a:ext>
            </a:extLst>
          </p:cNvPr>
          <p:cNvSpPr/>
          <p:nvPr/>
        </p:nvSpPr>
        <p:spPr>
          <a:xfrm>
            <a:off x="243562" y="2401514"/>
            <a:ext cx="11717575" cy="1195735"/>
          </a:xfrm>
          <a:prstGeom prst="rect">
            <a:avLst/>
          </a:prstGeom>
          <a:solidFill>
            <a:schemeClr val="accent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9A940FB1-7136-A52E-BD9F-7C3B64DFDC97}"/>
              </a:ext>
            </a:extLst>
          </p:cNvPr>
          <p:cNvSpPr/>
          <p:nvPr/>
        </p:nvSpPr>
        <p:spPr>
          <a:xfrm>
            <a:off x="251416" y="3553154"/>
            <a:ext cx="11717575" cy="3025717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34C4A62-0682-23EB-A119-D4F8C2F289DA}"/>
              </a:ext>
            </a:extLst>
          </p:cNvPr>
          <p:cNvGrpSpPr/>
          <p:nvPr/>
        </p:nvGrpSpPr>
        <p:grpSpPr>
          <a:xfrm>
            <a:off x="-2011404" y="5913438"/>
            <a:ext cx="15672122" cy="2761797"/>
            <a:chOff x="-1918806" y="5822504"/>
            <a:chExt cx="15672122" cy="2761797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F01E3097-B501-4E99-A92F-B12EAACB796D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DCB109FF-BEE4-216D-BF8E-39E42E0EF60F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Text Box 177">
            <a:extLst>
              <a:ext uri="{FF2B5EF4-FFF2-40B4-BE49-F238E27FC236}">
                <a16:creationId xmlns:a16="http://schemas.microsoft.com/office/drawing/2014/main" id="{C0753061-33F0-1813-A52D-3E2E0EF10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805" y="1840041"/>
            <a:ext cx="15239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</a:rPr>
              <a:t>物理意义：</a:t>
            </a:r>
            <a:endParaRPr lang="en-US" altLang="zh-CN" b="1">
              <a:solidFill>
                <a:schemeClr val="bg1"/>
              </a:solidFill>
            </a:endParaRPr>
          </a:p>
        </p:txBody>
      </p:sp>
      <p:sp>
        <p:nvSpPr>
          <p:cNvPr id="54" name="Text Box 12">
            <a:extLst>
              <a:ext uri="{FF2B5EF4-FFF2-40B4-BE49-F238E27FC236}">
                <a16:creationId xmlns:a16="http://schemas.microsoft.com/office/drawing/2014/main" id="{775D4398-D089-D98A-2DA8-997E07DAF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272" y="2658131"/>
            <a:ext cx="1323974" cy="43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</a:rPr>
              <a:t>定义：</a:t>
            </a:r>
            <a:endParaRPr kumimoji="1" lang="zh-CN" altLang="en-US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55" name="Text Box 12">
            <a:extLst>
              <a:ext uri="{FF2B5EF4-FFF2-40B4-BE49-F238E27FC236}">
                <a16:creationId xmlns:a16="http://schemas.microsoft.com/office/drawing/2014/main" id="{2788214D-F65B-8BB3-D489-D6DD941FC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1008" y="2683126"/>
            <a:ext cx="3779026" cy="43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物体在单位时间内通过的路程</a:t>
            </a:r>
            <a:endParaRPr kumimoji="1" lang="zh-CN" altLang="en-US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56" name="Picture 10">
            <a:extLst>
              <a:ext uri="{FF2B5EF4-FFF2-40B4-BE49-F238E27FC236}">
                <a16:creationId xmlns:a16="http://schemas.microsoft.com/office/drawing/2014/main" id="{E815EBB4-F8BF-9D8E-6518-569777B15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834" y="3716335"/>
            <a:ext cx="2426133" cy="1358334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42277867-56A0-3172-1BF0-76BCC132B17A}"/>
              </a:ext>
            </a:extLst>
          </p:cNvPr>
          <p:cNvGrpSpPr/>
          <p:nvPr/>
        </p:nvGrpSpPr>
        <p:grpSpPr>
          <a:xfrm>
            <a:off x="1216398" y="3648978"/>
            <a:ext cx="4452815" cy="1403346"/>
            <a:chOff x="628827" y="3708559"/>
            <a:chExt cx="4452815" cy="1403346"/>
          </a:xfrm>
        </p:grpSpPr>
        <p:sp>
          <p:nvSpPr>
            <p:cNvPr id="57" name="Text Box 4">
              <a:extLst>
                <a:ext uri="{FF2B5EF4-FFF2-40B4-BE49-F238E27FC236}">
                  <a16:creationId xmlns:a16="http://schemas.microsoft.com/office/drawing/2014/main" id="{E5AC86C0-090D-397D-5AA9-9B1F214D1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827" y="4148567"/>
              <a:ext cx="3816350" cy="435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lnSpc>
                  <a:spcPct val="130000"/>
                </a:lnSpc>
                <a:spcBef>
                  <a:spcPct val="50000"/>
                </a:spcBef>
              </a:pPr>
              <a:r>
                <a:rPr kumimoji="1" lang="zh-CN" altLang="en-US" b="1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      速度</a:t>
              </a:r>
              <a:r>
                <a:rPr kumimoji="1" lang="en-US" altLang="zh-CN" b="1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= ———  </a:t>
              </a:r>
              <a:r>
                <a:rPr lang="en-US" altLang="zh-CN" b="1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                 </a:t>
              </a:r>
            </a:p>
          </p:txBody>
        </p:sp>
        <p:sp>
          <p:nvSpPr>
            <p:cNvPr id="59" name="Text Box 8">
              <a:extLst>
                <a:ext uri="{FF2B5EF4-FFF2-40B4-BE49-F238E27FC236}">
                  <a16:creationId xmlns:a16="http://schemas.microsoft.com/office/drawing/2014/main" id="{C773D47B-AD18-6A9A-00E2-37973329C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6164" y="3867479"/>
              <a:ext cx="86518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kumimoji="1" lang="zh-CN" altLang="en-US" sz="2400" b="1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路程</a:t>
              </a:r>
            </a:p>
          </p:txBody>
        </p:sp>
        <p:sp>
          <p:nvSpPr>
            <p:cNvPr id="60" name="Text Box 9">
              <a:extLst>
                <a:ext uri="{FF2B5EF4-FFF2-40B4-BE49-F238E27FC236}">
                  <a16:creationId xmlns:a16="http://schemas.microsoft.com/office/drawing/2014/main" id="{BD4CFCFF-0E50-CEC0-F3AF-26FF348A27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6111" y="4383927"/>
              <a:ext cx="8112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kumimoji="1" lang="zh-CN" altLang="en-US" sz="2400" b="1">
                  <a:solidFill>
                    <a:schemeClr val="bg1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时间</a:t>
              </a:r>
            </a:p>
          </p:txBody>
        </p:sp>
        <p:sp>
          <p:nvSpPr>
            <p:cNvPr id="61" name="Text Box 13">
              <a:extLst>
                <a:ext uri="{FF2B5EF4-FFF2-40B4-BE49-F238E27FC236}">
                  <a16:creationId xmlns:a16="http://schemas.microsoft.com/office/drawing/2014/main" id="{A4FF9033-225B-60E7-CC00-9E34CAF37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1900" y="3708559"/>
              <a:ext cx="1534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2400">
                  <a:solidFill>
                    <a:schemeClr val="bg1"/>
                  </a:solidFill>
                </a:rPr>
                <a:t>s----</a:t>
              </a:r>
              <a:r>
                <a:rPr lang="zh-CN" altLang="en-US" sz="2400">
                  <a:solidFill>
                    <a:schemeClr val="bg1"/>
                  </a:solidFill>
                </a:rPr>
                <a:t>路程</a:t>
              </a:r>
              <a:endParaRPr lang="en-US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62" name="Text Box 14">
              <a:extLst>
                <a:ext uri="{FF2B5EF4-FFF2-40B4-BE49-F238E27FC236}">
                  <a16:creationId xmlns:a16="http://schemas.microsoft.com/office/drawing/2014/main" id="{66067F95-F581-2569-7197-71026EDB7F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6994" y="4190324"/>
              <a:ext cx="178464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chemeClr val="bg1"/>
                  </a:solidFill>
                  <a:latin typeface="宋体" panose="02010600030101010101" pitchFamily="2" charset="-122"/>
                </a:rPr>
                <a:t>t</a:t>
              </a:r>
              <a:r>
                <a:rPr lang="en-US" altLang="zh-CN" sz="2400">
                  <a:solidFill>
                    <a:schemeClr val="bg1"/>
                  </a:solidFill>
                </a:rPr>
                <a:t>----</a:t>
              </a:r>
              <a:r>
                <a:rPr lang="zh-CN" altLang="en-US" sz="2400">
                  <a:solidFill>
                    <a:schemeClr val="bg1"/>
                  </a:solidFill>
                </a:rPr>
                <a:t>时间</a:t>
              </a:r>
              <a:endParaRPr lang="en-US" altLang="zh-CN" sz="2400">
                <a:solidFill>
                  <a:schemeClr val="bg1"/>
                </a:solidFill>
              </a:endParaRPr>
            </a:p>
          </p:txBody>
        </p:sp>
        <p:sp>
          <p:nvSpPr>
            <p:cNvPr id="63" name="Text Box 15">
              <a:extLst>
                <a:ext uri="{FF2B5EF4-FFF2-40B4-BE49-F238E27FC236}">
                  <a16:creationId xmlns:a16="http://schemas.microsoft.com/office/drawing/2014/main" id="{2C7A95F0-EAFA-C6B8-145C-8414BD5D81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6878" y="4654705"/>
              <a:ext cx="148511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2400" b="1" i="1">
                  <a:solidFill>
                    <a:schemeClr val="bg1"/>
                  </a:solidFill>
                  <a:latin typeface="Times New Roman" panose="02020603050405020304" pitchFamily="18" charset="0"/>
                  <a:ea typeface="华文新魏" panose="02010800040101010101" pitchFamily="2" charset="-122"/>
                </a:rPr>
                <a:t>v</a:t>
              </a:r>
              <a:r>
                <a:rPr lang="en-US" altLang="zh-CN" sz="2400">
                  <a:solidFill>
                    <a:schemeClr val="bg1"/>
                  </a:solidFill>
                </a:rPr>
                <a:t>----</a:t>
              </a:r>
              <a:r>
                <a:rPr lang="zh-CN" altLang="en-US" sz="2400">
                  <a:solidFill>
                    <a:schemeClr val="bg1"/>
                  </a:solidFill>
                </a:rPr>
                <a:t>速度</a:t>
              </a:r>
              <a:endParaRPr lang="en-US" altLang="zh-CN" sz="2400">
                <a:solidFill>
                  <a:schemeClr val="bg1"/>
                </a:solidFill>
              </a:endParaRPr>
            </a:p>
          </p:txBody>
        </p:sp>
      </p:grpSp>
      <p:sp>
        <p:nvSpPr>
          <p:cNvPr id="65" name="左大括号 64">
            <a:extLst>
              <a:ext uri="{FF2B5EF4-FFF2-40B4-BE49-F238E27FC236}">
                <a16:creationId xmlns:a16="http://schemas.microsoft.com/office/drawing/2014/main" id="{6D54936F-BFDC-12E3-5C9D-C7B69A5F9F8F}"/>
              </a:ext>
            </a:extLst>
          </p:cNvPr>
          <p:cNvSpPr/>
          <p:nvPr/>
        </p:nvSpPr>
        <p:spPr>
          <a:xfrm>
            <a:off x="8682859" y="3831841"/>
            <a:ext cx="358775" cy="1201737"/>
          </a:xfrm>
          <a:prstGeom prst="leftBrace">
            <a:avLst>
              <a:gd name="adj1" fmla="val 50661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6" name="TextBox 23">
            <a:extLst>
              <a:ext uri="{FF2B5EF4-FFF2-40B4-BE49-F238E27FC236}">
                <a16:creationId xmlns:a16="http://schemas.microsoft.com/office/drawing/2014/main" id="{2D30E6DB-E50E-6DC4-75ED-29E6602B8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1720" y="3554522"/>
            <a:ext cx="2447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/>
              <a:t>s = v ·</a:t>
            </a:r>
            <a:r>
              <a:rPr lang="en-US" altLang="zh-CN" sz="3600" b="1">
                <a:latin typeface="宋体" panose="02010600030101010101" pitchFamily="2" charset="-122"/>
              </a:rPr>
              <a:t>t</a:t>
            </a:r>
            <a:endParaRPr lang="zh-CN" altLang="en-US" sz="3600"/>
          </a:p>
        </p:txBody>
      </p:sp>
      <p:sp>
        <p:nvSpPr>
          <p:cNvPr id="67" name="TextBox 26">
            <a:extLst>
              <a:ext uri="{FF2B5EF4-FFF2-40B4-BE49-F238E27FC236}">
                <a16:creationId xmlns:a16="http://schemas.microsoft.com/office/drawing/2014/main" id="{E9F58BC0-2735-4AEF-3B7F-183E49E9F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1720" y="4605347"/>
            <a:ext cx="18716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>
                <a:latin typeface="宋体" panose="02010600030101010101" pitchFamily="2" charset="-122"/>
              </a:rPr>
              <a:t>t</a:t>
            </a:r>
            <a:r>
              <a:rPr lang="en-US" altLang="zh-CN" sz="3600"/>
              <a:t>=s/</a:t>
            </a:r>
            <a:r>
              <a:rPr lang="en-US" altLang="zh-CN" sz="3600" b="1" i="1">
                <a:latin typeface="Times New Roman" panose="02020603050405020304" pitchFamily="18" charset="0"/>
                <a:ea typeface="华文新魏" panose="02010800040101010101" pitchFamily="2" charset="-122"/>
              </a:rPr>
              <a:t>v</a:t>
            </a:r>
            <a:endParaRPr lang="zh-CN" altLang="en-US" sz="3600"/>
          </a:p>
        </p:txBody>
      </p:sp>
      <p:sp>
        <p:nvSpPr>
          <p:cNvPr id="68" name="Text Box 3">
            <a:extLst>
              <a:ext uri="{FF2B5EF4-FFF2-40B4-BE49-F238E27FC236}">
                <a16:creationId xmlns:a16="http://schemas.microsoft.com/office/drawing/2014/main" id="{E10CBE57-FAEC-A969-B24F-D0E9D9064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246" y="1803405"/>
            <a:ext cx="3421318" cy="43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30000"/>
              </a:lnSpc>
              <a:spcBef>
                <a:spcPct val="50000"/>
              </a:spcBef>
            </a:pPr>
            <a:r>
              <a:rPr kumimoji="1" lang="zh-CN" altLang="en-US" b="1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表示运动的快慢的物理量</a:t>
            </a:r>
            <a:endParaRPr kumimoji="1" lang="zh-CN" altLang="en-US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D7E7E34C-45D7-4288-C26D-6E115F1E34BF}"/>
              </a:ext>
            </a:extLst>
          </p:cNvPr>
          <p:cNvSpPr txBox="1"/>
          <p:nvPr/>
        </p:nvSpPr>
        <p:spPr>
          <a:xfrm>
            <a:off x="674287" y="4102442"/>
            <a:ext cx="1524095" cy="43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50000"/>
              </a:spcBef>
              <a:defRPr sz="20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公式：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18A7BAFE-6F5E-FB70-8B01-764697173546}"/>
              </a:ext>
            </a:extLst>
          </p:cNvPr>
          <p:cNvSpPr/>
          <p:nvPr/>
        </p:nvSpPr>
        <p:spPr>
          <a:xfrm>
            <a:off x="612927" y="1820163"/>
            <a:ext cx="1345441" cy="4900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: 圆角 70">
            <a:extLst>
              <a:ext uri="{FF2B5EF4-FFF2-40B4-BE49-F238E27FC236}">
                <a16:creationId xmlns:a16="http://schemas.microsoft.com/office/drawing/2014/main" id="{AEFC26D4-858E-4D4A-ED07-6CAAB2504697}"/>
              </a:ext>
            </a:extLst>
          </p:cNvPr>
          <p:cNvSpPr/>
          <p:nvPr/>
        </p:nvSpPr>
        <p:spPr>
          <a:xfrm>
            <a:off x="580924" y="2685760"/>
            <a:ext cx="1345441" cy="4900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416E8241-758D-B527-223D-695224E7A3F1}"/>
              </a:ext>
            </a:extLst>
          </p:cNvPr>
          <p:cNvSpPr/>
          <p:nvPr/>
        </p:nvSpPr>
        <p:spPr>
          <a:xfrm>
            <a:off x="612340" y="4115619"/>
            <a:ext cx="1345441" cy="4900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8120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5" grpId="0" animBg="1"/>
      <p:bldP spid="66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查看源图像">
            <a:extLst>
              <a:ext uri="{FF2B5EF4-FFF2-40B4-BE49-F238E27FC236}">
                <a16:creationId xmlns:a16="http://schemas.microsoft.com/office/drawing/2014/main" id="{678E594F-79A9-E513-EB3F-4B1C33247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r="10094" b="506"/>
          <a:stretch>
            <a:fillRect/>
          </a:stretch>
        </p:blipFill>
        <p:spPr bwMode="auto">
          <a:xfrm>
            <a:off x="4925818" y="-117818"/>
            <a:ext cx="7517564" cy="7001011"/>
          </a:xfrm>
          <a:custGeom>
            <a:avLst/>
            <a:gdLst>
              <a:gd name="connsiteX0" fmla="*/ 2474286 w 7273153"/>
              <a:gd name="connsiteY0" fmla="*/ 0 h 6823284"/>
              <a:gd name="connsiteX1" fmla="*/ 7273153 w 7273153"/>
              <a:gd name="connsiteY1" fmla="*/ 0 h 6823284"/>
              <a:gd name="connsiteX2" fmla="*/ 7273153 w 7273153"/>
              <a:gd name="connsiteY2" fmla="*/ 6823284 h 6823284"/>
              <a:gd name="connsiteX3" fmla="*/ 0 w 7273153"/>
              <a:gd name="connsiteY3" fmla="*/ 6823284 h 682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3153" h="6823284">
                <a:moveTo>
                  <a:pt x="2474286" y="0"/>
                </a:moveTo>
                <a:lnTo>
                  <a:pt x="7273153" y="0"/>
                </a:lnTo>
                <a:lnTo>
                  <a:pt x="7273153" y="6823284"/>
                </a:lnTo>
                <a:lnTo>
                  <a:pt x="0" y="68232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44F56E1-3837-4BB9-C9BC-C38C244456D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r="3044"/>
          <a:stretch>
            <a:fillRect/>
          </a:stretch>
        </p:blipFill>
        <p:spPr>
          <a:xfrm>
            <a:off x="-13252" y="-7937"/>
            <a:ext cx="7297519" cy="6858000"/>
          </a:xfrm>
          <a:custGeom>
            <a:avLst/>
            <a:gdLst>
              <a:gd name="connsiteX0" fmla="*/ 0 w 7273153"/>
              <a:gd name="connsiteY0" fmla="*/ 0 h 6858000"/>
              <a:gd name="connsiteX1" fmla="*/ 7273153 w 7273153"/>
              <a:gd name="connsiteY1" fmla="*/ 0 h 6858000"/>
              <a:gd name="connsiteX2" fmla="*/ 4786279 w 7273153"/>
              <a:gd name="connsiteY2" fmla="*/ 6858000 h 6858000"/>
              <a:gd name="connsiteX3" fmla="*/ 0 w 727315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3153" h="6858000">
                <a:moveTo>
                  <a:pt x="0" y="0"/>
                </a:moveTo>
                <a:lnTo>
                  <a:pt x="7273153" y="0"/>
                </a:lnTo>
                <a:lnTo>
                  <a:pt x="47862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E545EC3D-D04F-776E-D003-90F9B1E5B29E}"/>
              </a:ext>
            </a:extLst>
          </p:cNvPr>
          <p:cNvSpPr/>
          <p:nvPr/>
        </p:nvSpPr>
        <p:spPr>
          <a:xfrm>
            <a:off x="7284266" y="-15873"/>
            <a:ext cx="5756" cy="7937"/>
          </a:xfrm>
          <a:custGeom>
            <a:avLst/>
            <a:gdLst>
              <a:gd name="connsiteX0" fmla="*/ 2878 w 5756"/>
              <a:gd name="connsiteY0" fmla="*/ 0 h 7937"/>
              <a:gd name="connsiteX1" fmla="*/ 5756 w 5756"/>
              <a:gd name="connsiteY1" fmla="*/ 7937 h 7937"/>
              <a:gd name="connsiteX2" fmla="*/ 0 w 5756"/>
              <a:gd name="connsiteY2" fmla="*/ 7937 h 7937"/>
              <a:gd name="connsiteX3" fmla="*/ 2878 w 5756"/>
              <a:gd name="connsiteY3" fmla="*/ 0 h 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6" h="7937">
                <a:moveTo>
                  <a:pt x="2878" y="0"/>
                </a:moveTo>
                <a:lnTo>
                  <a:pt x="5756" y="7937"/>
                </a:lnTo>
                <a:lnTo>
                  <a:pt x="0" y="7937"/>
                </a:lnTo>
                <a:lnTo>
                  <a:pt x="287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29068796-236E-3463-6D36-DDD5D69D62EF}"/>
              </a:ext>
            </a:extLst>
          </p:cNvPr>
          <p:cNvSpPr/>
          <p:nvPr/>
        </p:nvSpPr>
        <p:spPr>
          <a:xfrm>
            <a:off x="7290022" y="-7937"/>
            <a:ext cx="25178" cy="69432"/>
          </a:xfrm>
          <a:custGeom>
            <a:avLst/>
            <a:gdLst>
              <a:gd name="connsiteX0" fmla="*/ 0 w 25178"/>
              <a:gd name="connsiteY0" fmla="*/ 0 h 69432"/>
              <a:gd name="connsiteX1" fmla="*/ 25178 w 25178"/>
              <a:gd name="connsiteY1" fmla="*/ 0 h 69432"/>
              <a:gd name="connsiteX2" fmla="*/ 25178 w 25178"/>
              <a:gd name="connsiteY2" fmla="*/ 69432 h 69432"/>
              <a:gd name="connsiteX3" fmla="*/ 0 w 25178"/>
              <a:gd name="connsiteY3" fmla="*/ 0 h 6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8" h="69432">
                <a:moveTo>
                  <a:pt x="0" y="0"/>
                </a:moveTo>
                <a:lnTo>
                  <a:pt x="25178" y="0"/>
                </a:lnTo>
                <a:lnTo>
                  <a:pt x="25178" y="694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平行四边形 12">
            <a:extLst>
              <a:ext uri="{FF2B5EF4-FFF2-40B4-BE49-F238E27FC236}">
                <a16:creationId xmlns:a16="http://schemas.microsoft.com/office/drawing/2014/main" id="{0C6598F1-8822-238F-808F-6F9297CA5513}"/>
              </a:ext>
            </a:extLst>
          </p:cNvPr>
          <p:cNvSpPr/>
          <p:nvPr/>
        </p:nvSpPr>
        <p:spPr>
          <a:xfrm rot="367816">
            <a:off x="3677477" y="-1062885"/>
            <a:ext cx="4837044" cy="9284160"/>
          </a:xfrm>
          <a:prstGeom prst="parallelogram">
            <a:avLst>
              <a:gd name="adj" fmla="val 50180"/>
            </a:avLst>
          </a:prstGeom>
          <a:gradFill flip="none" rotWithShape="1">
            <a:gsLst>
              <a:gs pos="0">
                <a:schemeClr val="accent1">
                  <a:lumMod val="67000"/>
                  <a:alpha val="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  <a:alpha val="2000"/>
                </a:schemeClr>
              </a:gs>
            </a:gsLst>
            <a:lin ang="12000000" scaled="0"/>
          </a:gradFill>
          <a:ln>
            <a:noFill/>
          </a:ln>
          <a:effectLst>
            <a:softEdge rad="889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7222B257-33E8-F3EA-4BBC-06E473F9D70D}"/>
              </a:ext>
            </a:extLst>
          </p:cNvPr>
          <p:cNvSpPr/>
          <p:nvPr/>
        </p:nvSpPr>
        <p:spPr>
          <a:xfrm>
            <a:off x="237211" y="256689"/>
            <a:ext cx="11717575" cy="6344621"/>
          </a:xfrm>
          <a:prstGeom prst="roundRect">
            <a:avLst>
              <a:gd name="adj" fmla="val 1751"/>
            </a:avLst>
          </a:pr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250241E-CCA9-5D01-86FD-77ADD7B87F4B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98DBCB4-9D42-13F9-6B6D-ED5D1235C821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E11F2E9-E563-F960-2BE4-268AA6B49950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标题 16385">
              <a:extLst>
                <a:ext uri="{FF2B5EF4-FFF2-40B4-BE49-F238E27FC236}">
                  <a16:creationId xmlns:a16="http://schemas.microsoft.com/office/drawing/2014/main" id="{6BC85DCB-FF46-97A7-D4F8-20BD518CDE1C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0" name="标题 16385">
              <a:extLst>
                <a:ext uri="{FF2B5EF4-FFF2-40B4-BE49-F238E27FC236}">
                  <a16:creationId xmlns:a16="http://schemas.microsoft.com/office/drawing/2014/main" id="{888FD78F-BD8E-0886-BB55-6C532E823B8F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7FC5BA41-6559-6B7A-D4B7-9D255BE7ABE3}"/>
              </a:ext>
            </a:extLst>
          </p:cNvPr>
          <p:cNvSpPr txBox="1"/>
          <p:nvPr/>
        </p:nvSpPr>
        <p:spPr>
          <a:xfrm>
            <a:off x="9686976" y="354787"/>
            <a:ext cx="20804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第二节：快与慢</a:t>
            </a:r>
            <a:endParaRPr lang="zh-CN" altLang="en-US" sz="20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905124E-4ECF-5253-9743-8EBD11B22922}"/>
              </a:ext>
            </a:extLst>
          </p:cNvPr>
          <p:cNvSpPr txBox="1"/>
          <p:nvPr/>
        </p:nvSpPr>
        <p:spPr>
          <a:xfrm>
            <a:off x="9686976" y="692095"/>
            <a:ext cx="1351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/>
              <a:t>fast and slow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8F2B924-DE86-F098-21A2-9FE47D6AAE4B}"/>
              </a:ext>
            </a:extLst>
          </p:cNvPr>
          <p:cNvCxnSpPr/>
          <p:nvPr/>
        </p:nvCxnSpPr>
        <p:spPr>
          <a:xfrm>
            <a:off x="9824720" y="734577"/>
            <a:ext cx="1705883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3BB15EF0-70F7-7AA7-EDD1-348934F47B7B}"/>
              </a:ext>
            </a:extLst>
          </p:cNvPr>
          <p:cNvSpPr/>
          <p:nvPr/>
        </p:nvSpPr>
        <p:spPr>
          <a:xfrm>
            <a:off x="563563" y="929772"/>
            <a:ext cx="11077575" cy="5415466"/>
          </a:xfrm>
          <a:prstGeom prst="rect">
            <a:avLst/>
          </a:prstGeom>
          <a:noFill/>
          <a:ln w="12700">
            <a:solidFill>
              <a:schemeClr val="accent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 Box 177">
            <a:extLst>
              <a:ext uri="{FF2B5EF4-FFF2-40B4-BE49-F238E27FC236}">
                <a16:creationId xmlns:a16="http://schemas.microsoft.com/office/drawing/2014/main" id="{03687634-F9BB-2941-B4C4-9E6271790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70" y="1077589"/>
            <a:ext cx="26865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b="1"/>
              <a:t>二</a:t>
            </a:r>
            <a:r>
              <a:rPr lang="en-US" altLang="zh-CN" b="1"/>
              <a:t>.</a:t>
            </a:r>
            <a:r>
              <a:rPr lang="zh-CN" altLang="en-US" b="1"/>
              <a:t>速度（</a:t>
            </a:r>
            <a:r>
              <a:rPr lang="en-US" altLang="zh-CN" b="1"/>
              <a:t>2</a:t>
            </a:r>
            <a:r>
              <a:rPr lang="zh-CN" altLang="en-US" b="1"/>
              <a:t>）单位</a:t>
            </a:r>
            <a:endParaRPr lang="en-US" altLang="zh-CN" b="1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34C4A62-0682-23EB-A119-D4F8C2F289DA}"/>
              </a:ext>
            </a:extLst>
          </p:cNvPr>
          <p:cNvGrpSpPr/>
          <p:nvPr/>
        </p:nvGrpSpPr>
        <p:grpSpPr>
          <a:xfrm>
            <a:off x="-2011404" y="5913438"/>
            <a:ext cx="15672122" cy="2761797"/>
            <a:chOff x="-1918806" y="5822504"/>
            <a:chExt cx="15672122" cy="2761797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F01E3097-B501-4E99-A92F-B12EAACB796D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DCB109FF-BEE4-216D-BF8E-39E42E0EF60F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E342B203-0470-B534-B51E-1F0B1C4DAE0F}"/>
              </a:ext>
            </a:extLst>
          </p:cNvPr>
          <p:cNvGrpSpPr/>
          <p:nvPr/>
        </p:nvGrpSpPr>
        <p:grpSpPr>
          <a:xfrm>
            <a:off x="1870819" y="1663370"/>
            <a:ext cx="2507736" cy="4295544"/>
            <a:chOff x="4081577" y="1520297"/>
            <a:chExt cx="2507736" cy="4295544"/>
          </a:xfrm>
        </p:grpSpPr>
        <p:sp>
          <p:nvSpPr>
            <p:cNvPr id="58" name="矩形: 圆角 57">
              <a:extLst>
                <a:ext uri="{FF2B5EF4-FFF2-40B4-BE49-F238E27FC236}">
                  <a16:creationId xmlns:a16="http://schemas.microsoft.com/office/drawing/2014/main" id="{D06F3A40-9441-8898-4A63-09F1E692391D}"/>
                </a:ext>
              </a:extLst>
            </p:cNvPr>
            <p:cNvSpPr/>
            <p:nvPr/>
          </p:nvSpPr>
          <p:spPr>
            <a:xfrm>
              <a:off x="4087332" y="1520297"/>
              <a:ext cx="2501981" cy="4295544"/>
            </a:xfrm>
            <a:prstGeom prst="roundRect">
              <a:avLst>
                <a:gd name="adj" fmla="val 3596"/>
              </a:avLst>
            </a:prstGeom>
            <a:solidFill>
              <a:schemeClr val="bg1">
                <a:alpha val="7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Text Box 3">
              <a:extLst>
                <a:ext uri="{FF2B5EF4-FFF2-40B4-BE49-F238E27FC236}">
                  <a16:creationId xmlns:a16="http://schemas.microsoft.com/office/drawing/2014/main" id="{F63BA3BA-B052-80B0-8872-65958B9AE8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8543" y="2577173"/>
              <a:ext cx="2091958" cy="1294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2000" b="1">
                  <a:latin typeface="Times New Roman" panose="02020603050405020304" pitchFamily="18" charset="0"/>
                </a:defRPr>
              </a:lvl1pPr>
            </a:lstStyle>
            <a:p>
              <a:pPr algn="l" eaLnBrk="1" hangingPunct="1">
                <a:lnSpc>
                  <a:spcPct val="150000"/>
                </a:lnSpc>
              </a:pPr>
              <a:r>
                <a:rPr lang="zh-CN" altLang="en-US" sz="1800"/>
                <a:t>速度的单位是由路程和时间的单位合成的。</a:t>
              </a:r>
            </a:p>
          </p:txBody>
        </p: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E532BEAB-4CB0-7228-EC16-FE354143D94C}"/>
                </a:ext>
              </a:extLst>
            </p:cNvPr>
            <p:cNvGrpSpPr/>
            <p:nvPr/>
          </p:nvGrpSpPr>
          <p:grpSpPr>
            <a:xfrm>
              <a:off x="4081577" y="2193380"/>
              <a:ext cx="2198062" cy="98208"/>
              <a:chOff x="1200746" y="2230909"/>
              <a:chExt cx="3556486" cy="81022"/>
            </a:xfrm>
          </p:grpSpPr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58C09626-7DCF-E16D-4A3B-E56850BF96BB}"/>
                  </a:ext>
                </a:extLst>
              </p:cNvPr>
              <p:cNvCxnSpPr/>
              <p:nvPr/>
            </p:nvCxnSpPr>
            <p:spPr>
              <a:xfrm>
                <a:off x="1200746" y="2230909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>
                <a:extLst>
                  <a:ext uri="{FF2B5EF4-FFF2-40B4-BE49-F238E27FC236}">
                    <a16:creationId xmlns:a16="http://schemas.microsoft.com/office/drawing/2014/main" id="{6EE149D4-D3D5-8CA7-3967-8294B34CD4D9}"/>
                  </a:ext>
                </a:extLst>
              </p:cNvPr>
              <p:cNvCxnSpPr/>
              <p:nvPr/>
            </p:nvCxnSpPr>
            <p:spPr>
              <a:xfrm>
                <a:off x="1206500" y="2311931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 Box 3">
              <a:extLst>
                <a:ext uri="{FF2B5EF4-FFF2-40B4-BE49-F238E27FC236}">
                  <a16:creationId xmlns:a16="http://schemas.microsoft.com/office/drawing/2014/main" id="{7203E4D0-7DE3-3BF9-7D4C-A1BB863DFD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923" y="1699475"/>
              <a:ext cx="20042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latin typeface="Times New Roman" panose="02020603050405020304" pitchFamily="18" charset="0"/>
                </a:rPr>
                <a:t>合成单位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8486900-C14C-95A8-6F13-52FE9D746BCA}"/>
              </a:ext>
            </a:extLst>
          </p:cNvPr>
          <p:cNvGrpSpPr/>
          <p:nvPr/>
        </p:nvGrpSpPr>
        <p:grpSpPr>
          <a:xfrm>
            <a:off x="4839059" y="1662770"/>
            <a:ext cx="2507736" cy="4295544"/>
            <a:chOff x="4717492" y="1676073"/>
            <a:chExt cx="2507736" cy="4295544"/>
          </a:xfrm>
        </p:grpSpPr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A5E83367-EBB5-ADEC-12DD-DAD9BA032321}"/>
                </a:ext>
              </a:extLst>
            </p:cNvPr>
            <p:cNvGrpSpPr/>
            <p:nvPr/>
          </p:nvGrpSpPr>
          <p:grpSpPr>
            <a:xfrm>
              <a:off x="4717492" y="1676073"/>
              <a:ext cx="2507736" cy="4295544"/>
              <a:chOff x="4081577" y="1520297"/>
              <a:chExt cx="2507736" cy="4295544"/>
            </a:xfrm>
          </p:grpSpPr>
          <p:sp>
            <p:nvSpPr>
              <p:cNvPr id="77" name="矩形: 圆角 76">
                <a:extLst>
                  <a:ext uri="{FF2B5EF4-FFF2-40B4-BE49-F238E27FC236}">
                    <a16:creationId xmlns:a16="http://schemas.microsoft.com/office/drawing/2014/main" id="{F327D7EE-9397-C4BC-F864-E448CD02209C}"/>
                  </a:ext>
                </a:extLst>
              </p:cNvPr>
              <p:cNvSpPr/>
              <p:nvPr/>
            </p:nvSpPr>
            <p:spPr>
              <a:xfrm>
                <a:off x="4087332" y="1520297"/>
                <a:ext cx="2501981" cy="4295544"/>
              </a:xfrm>
              <a:prstGeom prst="roundRect">
                <a:avLst>
                  <a:gd name="adj" fmla="val 3596"/>
                </a:avLst>
              </a:prstGeom>
              <a:solidFill>
                <a:schemeClr val="bg1">
                  <a:alpha val="73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Text Box 3">
                <a:extLst>
                  <a:ext uri="{FF2B5EF4-FFF2-40B4-BE49-F238E27FC236}">
                    <a16:creationId xmlns:a16="http://schemas.microsoft.com/office/drawing/2014/main" id="{9B9EB5A8-2CAD-E179-9304-ECE13B56D3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8543" y="2577173"/>
                <a:ext cx="209195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spcBef>
                    <a:spcPct val="50000"/>
                  </a:spcBef>
                  <a:defRPr sz="2000" b="1">
                    <a:latin typeface="Times New Roman" panose="02020603050405020304" pitchFamily="18" charset="0"/>
                  </a:defRPr>
                </a:lvl1pPr>
              </a:lstStyle>
              <a:p>
                <a:pPr algn="l" eaLnBrk="1" hangingPunct="1"/>
                <a:r>
                  <a:rPr lang="zh-CN" altLang="en-US" sz="1800"/>
                  <a:t>速度的单位是</a:t>
                </a:r>
              </a:p>
            </p:txBody>
          </p:sp>
          <p:grpSp>
            <p:nvGrpSpPr>
              <p:cNvPr id="79" name="组合 78">
                <a:extLst>
                  <a:ext uri="{FF2B5EF4-FFF2-40B4-BE49-F238E27FC236}">
                    <a16:creationId xmlns:a16="http://schemas.microsoft.com/office/drawing/2014/main" id="{F5B0876C-D66D-633E-D4E1-4881CB1D01FC}"/>
                  </a:ext>
                </a:extLst>
              </p:cNvPr>
              <p:cNvGrpSpPr/>
              <p:nvPr/>
            </p:nvGrpSpPr>
            <p:grpSpPr>
              <a:xfrm>
                <a:off x="4081577" y="2193380"/>
                <a:ext cx="2198062" cy="98208"/>
                <a:chOff x="1200746" y="2230909"/>
                <a:chExt cx="3556486" cy="81022"/>
              </a:xfrm>
            </p:grpSpPr>
            <p:cxnSp>
              <p:nvCxnSpPr>
                <p:cNvPr id="81" name="直接连接符 80">
                  <a:extLst>
                    <a:ext uri="{FF2B5EF4-FFF2-40B4-BE49-F238E27FC236}">
                      <a16:creationId xmlns:a16="http://schemas.microsoft.com/office/drawing/2014/main" id="{B0CB396A-C397-13FA-83E2-75E7E29F9CF7}"/>
                    </a:ext>
                  </a:extLst>
                </p:cNvPr>
                <p:cNvCxnSpPr/>
                <p:nvPr/>
              </p:nvCxnSpPr>
              <p:spPr>
                <a:xfrm>
                  <a:off x="1200746" y="2230909"/>
                  <a:ext cx="35507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>
                  <a:extLst>
                    <a:ext uri="{FF2B5EF4-FFF2-40B4-BE49-F238E27FC236}">
                      <a16:creationId xmlns:a16="http://schemas.microsoft.com/office/drawing/2014/main" id="{B043717A-F6EC-7595-5DFE-A9EAB096F3F9}"/>
                    </a:ext>
                  </a:extLst>
                </p:cNvPr>
                <p:cNvCxnSpPr/>
                <p:nvPr/>
              </p:nvCxnSpPr>
              <p:spPr>
                <a:xfrm>
                  <a:off x="1206500" y="2311931"/>
                  <a:ext cx="35507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Text Box 3">
                <a:extLst>
                  <a:ext uri="{FF2B5EF4-FFF2-40B4-BE49-F238E27FC236}">
                    <a16:creationId xmlns:a16="http://schemas.microsoft.com/office/drawing/2014/main" id="{EA867A24-248A-17CA-5E7B-78A6992B7A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923" y="1699475"/>
                <a:ext cx="200426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速度单位</a:t>
                </a:r>
              </a:p>
            </p:txBody>
          </p:sp>
        </p:grpSp>
        <p:pic>
          <p:nvPicPr>
            <p:cNvPr id="52" name="Picture 10">
              <a:extLst>
                <a:ext uri="{FF2B5EF4-FFF2-40B4-BE49-F238E27FC236}">
                  <a16:creationId xmlns:a16="http://schemas.microsoft.com/office/drawing/2014/main" id="{118B5727-9D5F-823E-4FAE-A07DE4FA17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53786" y="3043697"/>
              <a:ext cx="1324695" cy="741666"/>
            </a:xfrm>
            <a:prstGeom prst="rect">
              <a:avLst/>
            </a:prstGeom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7" name="Text Box 13">
              <a:extLst>
                <a:ext uri="{FF2B5EF4-FFF2-40B4-BE49-F238E27FC236}">
                  <a16:creationId xmlns:a16="http://schemas.microsoft.com/office/drawing/2014/main" id="{F974D172-C619-CE2F-B6D5-C8E603BD4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6051" y="3842767"/>
              <a:ext cx="20919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1800" b="1">
                  <a:latin typeface="+mn-lt"/>
                </a:rPr>
                <a:t>s---</a:t>
              </a:r>
              <a:r>
                <a:rPr lang="zh-CN" altLang="en-US" sz="1800" b="1">
                  <a:latin typeface="+mn-lt"/>
                </a:rPr>
                <a:t>路程</a:t>
              </a:r>
              <a:r>
                <a:rPr lang="en-US" altLang="zh-CN" sz="1800" b="1">
                  <a:latin typeface="+mn-lt"/>
                </a:rPr>
                <a:t>---</a:t>
              </a:r>
              <a:r>
                <a:rPr lang="zh-CN" altLang="en-US" sz="1800" b="1">
                  <a:latin typeface="+mn-lt"/>
                </a:rPr>
                <a:t>米</a:t>
              </a:r>
              <a:r>
                <a:rPr lang="en-US" altLang="zh-CN" sz="1800" b="1">
                  <a:latin typeface="+mn-lt"/>
                </a:rPr>
                <a:t>(m)</a:t>
              </a:r>
            </a:p>
          </p:txBody>
        </p:sp>
        <p:sp>
          <p:nvSpPr>
            <p:cNvPr id="51" name="Text Box 14">
              <a:extLst>
                <a:ext uri="{FF2B5EF4-FFF2-40B4-BE49-F238E27FC236}">
                  <a16:creationId xmlns:a16="http://schemas.microsoft.com/office/drawing/2014/main" id="{424E6349-D475-6256-C1CC-A9A44D8572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0006" y="4283833"/>
              <a:ext cx="22290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08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1800" b="1">
                  <a:latin typeface="+mn-lt"/>
                </a:rPr>
                <a:t>t----</a:t>
              </a:r>
              <a:r>
                <a:rPr lang="zh-CN" altLang="en-US" sz="1800" b="1">
                  <a:latin typeface="+mn-lt"/>
                </a:rPr>
                <a:t>时间</a:t>
              </a:r>
              <a:r>
                <a:rPr lang="en-US" altLang="zh-CN" sz="1800" b="1">
                  <a:latin typeface="+mn-lt"/>
                </a:rPr>
                <a:t>---</a:t>
              </a:r>
              <a:r>
                <a:rPr lang="zh-CN" altLang="en-US" sz="1800" b="1">
                  <a:latin typeface="+mn-lt"/>
                </a:rPr>
                <a:t>秒</a:t>
              </a:r>
              <a:r>
                <a:rPr lang="en-US" altLang="zh-CN" sz="1800" b="1">
                  <a:latin typeface="+mn-lt"/>
                </a:rPr>
                <a:t>(s)</a:t>
              </a:r>
            </a:p>
          </p:txBody>
        </p:sp>
        <p:sp>
          <p:nvSpPr>
            <p:cNvPr id="83" name="Rectangle 7">
              <a:extLst>
                <a:ext uri="{FF2B5EF4-FFF2-40B4-BE49-F238E27FC236}">
                  <a16:creationId xmlns:a16="http://schemas.microsoft.com/office/drawing/2014/main" id="{7BA52AC3-3DB6-2A92-4DAB-892AEFF03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542" y="4834923"/>
              <a:ext cx="20313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1800" b="1"/>
                <a:t>速度的主单位就是</a:t>
              </a:r>
              <a:endParaRPr lang="en-US" altLang="zh-CN" sz="1800" b="1"/>
            </a:p>
            <a:p>
              <a:pPr algn="l" eaLnBrk="1" hangingPunct="1"/>
              <a:r>
                <a:rPr lang="zh-CN" altLang="en-US" sz="1800" b="1"/>
                <a:t>“米</a:t>
              </a:r>
              <a:r>
                <a:rPr lang="en-US" altLang="zh-CN" sz="1800" b="1"/>
                <a:t>/</a:t>
              </a:r>
              <a:r>
                <a:rPr lang="zh-CN" altLang="en-US" sz="1800" b="1"/>
                <a:t>秒</a:t>
              </a: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49E74A0E-B370-2E73-86DA-F6DBC7952520}"/>
              </a:ext>
            </a:extLst>
          </p:cNvPr>
          <p:cNvGrpSpPr/>
          <p:nvPr/>
        </p:nvGrpSpPr>
        <p:grpSpPr>
          <a:xfrm>
            <a:off x="7814646" y="1657216"/>
            <a:ext cx="2507736" cy="4449272"/>
            <a:chOff x="4081577" y="1520297"/>
            <a:chExt cx="2507736" cy="4449272"/>
          </a:xfrm>
        </p:grpSpPr>
        <p:sp>
          <p:nvSpPr>
            <p:cNvPr id="85" name="矩形: 圆角 84">
              <a:extLst>
                <a:ext uri="{FF2B5EF4-FFF2-40B4-BE49-F238E27FC236}">
                  <a16:creationId xmlns:a16="http://schemas.microsoft.com/office/drawing/2014/main" id="{A187A500-356F-3BE1-1FE1-52DBDFA8F7E4}"/>
                </a:ext>
              </a:extLst>
            </p:cNvPr>
            <p:cNvSpPr/>
            <p:nvPr/>
          </p:nvSpPr>
          <p:spPr>
            <a:xfrm>
              <a:off x="4087332" y="1520297"/>
              <a:ext cx="2501981" cy="4295544"/>
            </a:xfrm>
            <a:prstGeom prst="roundRect">
              <a:avLst>
                <a:gd name="adj" fmla="val 3596"/>
              </a:avLst>
            </a:prstGeom>
            <a:solidFill>
              <a:schemeClr val="bg1">
                <a:alpha val="7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Text Box 3">
              <a:extLst>
                <a:ext uri="{FF2B5EF4-FFF2-40B4-BE49-F238E27FC236}">
                  <a16:creationId xmlns:a16="http://schemas.microsoft.com/office/drawing/2014/main" id="{AF17AF06-E0B4-7244-61D3-320388EA9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0884" y="2553249"/>
              <a:ext cx="2091958" cy="3416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2000" b="1">
                  <a:latin typeface="Times New Roman" panose="02020603050405020304" pitchFamily="18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800"/>
                <a:t>速度的主单位就是“米</a:t>
              </a:r>
              <a:r>
                <a:rPr lang="en-US" altLang="zh-CN" sz="1800"/>
                <a:t>/</a:t>
              </a:r>
              <a:r>
                <a:rPr lang="zh-CN" altLang="en-US" sz="1800"/>
                <a:t>秒”  用符号表示为</a:t>
              </a:r>
              <a:r>
                <a:rPr lang="en-US" altLang="zh-CN" sz="1800"/>
                <a:t>m/s</a:t>
              </a:r>
              <a:r>
                <a:rPr lang="zh-CN" altLang="en-US" sz="1800"/>
                <a:t>或 </a:t>
              </a:r>
              <a:r>
                <a:rPr lang="en-US" altLang="zh-CN" sz="1800"/>
                <a:t>m·s</a:t>
              </a:r>
              <a:r>
                <a:rPr lang="en-US" altLang="zh-CN" sz="1800" baseline="30000"/>
                <a:t>-1</a:t>
              </a:r>
              <a:r>
                <a:rPr lang="en-US" altLang="zh-CN" sz="1800"/>
                <a:t>  </a:t>
              </a:r>
              <a:r>
                <a:rPr lang="zh-CN" altLang="en-US" sz="1800"/>
                <a:t>读作米每秒。</a:t>
              </a:r>
              <a:r>
                <a:rPr lang="zh-CN" altLang="en-US" sz="1800" b="1"/>
                <a:t>常用的单位还有 “千米</a:t>
              </a:r>
              <a:r>
                <a:rPr lang="en-US" altLang="zh-CN" sz="1800" b="1"/>
                <a:t>/</a:t>
              </a:r>
              <a:r>
                <a:rPr lang="zh-CN" altLang="en-US" sz="1800" b="1"/>
                <a:t>时”用符号表示为  </a:t>
              </a:r>
              <a:r>
                <a:rPr lang="en-US" altLang="zh-CN" sz="1800" b="1"/>
                <a:t>km/h</a:t>
              </a:r>
            </a:p>
            <a:p>
              <a:pPr algn="l" eaLnBrk="1" hangingPunct="1"/>
              <a:endParaRPr lang="zh-CN" altLang="en-US" sz="1800"/>
            </a:p>
          </p:txBody>
        </p: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A5EAE430-4B56-4DB6-9064-5010F06A11DF}"/>
                </a:ext>
              </a:extLst>
            </p:cNvPr>
            <p:cNvGrpSpPr/>
            <p:nvPr/>
          </p:nvGrpSpPr>
          <p:grpSpPr>
            <a:xfrm>
              <a:off x="4081577" y="2193380"/>
              <a:ext cx="2198062" cy="98208"/>
              <a:chOff x="1200746" y="2230909"/>
              <a:chExt cx="3556486" cy="81022"/>
            </a:xfrm>
          </p:grpSpPr>
          <p:cxnSp>
            <p:nvCxnSpPr>
              <p:cNvPr id="89" name="直接连接符 88">
                <a:extLst>
                  <a:ext uri="{FF2B5EF4-FFF2-40B4-BE49-F238E27FC236}">
                    <a16:creationId xmlns:a16="http://schemas.microsoft.com/office/drawing/2014/main" id="{2E2A53B5-EF93-6AD7-BD14-615E78D471D4}"/>
                  </a:ext>
                </a:extLst>
              </p:cNvPr>
              <p:cNvCxnSpPr/>
              <p:nvPr/>
            </p:nvCxnSpPr>
            <p:spPr>
              <a:xfrm>
                <a:off x="1200746" y="2230909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>
                <a:extLst>
                  <a:ext uri="{FF2B5EF4-FFF2-40B4-BE49-F238E27FC236}">
                    <a16:creationId xmlns:a16="http://schemas.microsoft.com/office/drawing/2014/main" id="{762C3DA3-76EE-6F47-99F3-08EC2AF7CD04}"/>
                  </a:ext>
                </a:extLst>
              </p:cNvPr>
              <p:cNvCxnSpPr/>
              <p:nvPr/>
            </p:nvCxnSpPr>
            <p:spPr>
              <a:xfrm>
                <a:off x="1206500" y="2311931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Text Box 3">
              <a:extLst>
                <a:ext uri="{FF2B5EF4-FFF2-40B4-BE49-F238E27FC236}">
                  <a16:creationId xmlns:a16="http://schemas.microsoft.com/office/drawing/2014/main" id="{0D9055C6-769D-B585-A363-650960FFB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923" y="1699475"/>
              <a:ext cx="20042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latin typeface="Times New Roman" panose="02020603050405020304" pitchFamily="18" charset="0"/>
                </a:rPr>
                <a:t>速度单位读法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07652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查看源图像">
            <a:extLst>
              <a:ext uri="{FF2B5EF4-FFF2-40B4-BE49-F238E27FC236}">
                <a16:creationId xmlns:a16="http://schemas.microsoft.com/office/drawing/2014/main" id="{678E594F-79A9-E513-EB3F-4B1C33247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r="10094" b="506"/>
          <a:stretch>
            <a:fillRect/>
          </a:stretch>
        </p:blipFill>
        <p:spPr bwMode="auto">
          <a:xfrm>
            <a:off x="4925818" y="-117818"/>
            <a:ext cx="7517564" cy="7001011"/>
          </a:xfrm>
          <a:custGeom>
            <a:avLst/>
            <a:gdLst>
              <a:gd name="connsiteX0" fmla="*/ 2474286 w 7273153"/>
              <a:gd name="connsiteY0" fmla="*/ 0 h 6823284"/>
              <a:gd name="connsiteX1" fmla="*/ 7273153 w 7273153"/>
              <a:gd name="connsiteY1" fmla="*/ 0 h 6823284"/>
              <a:gd name="connsiteX2" fmla="*/ 7273153 w 7273153"/>
              <a:gd name="connsiteY2" fmla="*/ 6823284 h 6823284"/>
              <a:gd name="connsiteX3" fmla="*/ 0 w 7273153"/>
              <a:gd name="connsiteY3" fmla="*/ 6823284 h 682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3153" h="6823284">
                <a:moveTo>
                  <a:pt x="2474286" y="0"/>
                </a:moveTo>
                <a:lnTo>
                  <a:pt x="7273153" y="0"/>
                </a:lnTo>
                <a:lnTo>
                  <a:pt x="7273153" y="6823284"/>
                </a:lnTo>
                <a:lnTo>
                  <a:pt x="0" y="68232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44F56E1-3837-4BB9-C9BC-C38C244456D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r="3044"/>
          <a:stretch>
            <a:fillRect/>
          </a:stretch>
        </p:blipFill>
        <p:spPr>
          <a:xfrm>
            <a:off x="-13252" y="-7937"/>
            <a:ext cx="7297519" cy="6858000"/>
          </a:xfrm>
          <a:custGeom>
            <a:avLst/>
            <a:gdLst>
              <a:gd name="connsiteX0" fmla="*/ 0 w 7273153"/>
              <a:gd name="connsiteY0" fmla="*/ 0 h 6858000"/>
              <a:gd name="connsiteX1" fmla="*/ 7273153 w 7273153"/>
              <a:gd name="connsiteY1" fmla="*/ 0 h 6858000"/>
              <a:gd name="connsiteX2" fmla="*/ 4786279 w 7273153"/>
              <a:gd name="connsiteY2" fmla="*/ 6858000 h 6858000"/>
              <a:gd name="connsiteX3" fmla="*/ 0 w 727315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3153" h="6858000">
                <a:moveTo>
                  <a:pt x="0" y="0"/>
                </a:moveTo>
                <a:lnTo>
                  <a:pt x="7273153" y="0"/>
                </a:lnTo>
                <a:lnTo>
                  <a:pt x="47862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E545EC3D-D04F-776E-D003-90F9B1E5B29E}"/>
              </a:ext>
            </a:extLst>
          </p:cNvPr>
          <p:cNvSpPr/>
          <p:nvPr/>
        </p:nvSpPr>
        <p:spPr>
          <a:xfrm>
            <a:off x="7284266" y="-15873"/>
            <a:ext cx="5756" cy="7937"/>
          </a:xfrm>
          <a:custGeom>
            <a:avLst/>
            <a:gdLst>
              <a:gd name="connsiteX0" fmla="*/ 2878 w 5756"/>
              <a:gd name="connsiteY0" fmla="*/ 0 h 7937"/>
              <a:gd name="connsiteX1" fmla="*/ 5756 w 5756"/>
              <a:gd name="connsiteY1" fmla="*/ 7937 h 7937"/>
              <a:gd name="connsiteX2" fmla="*/ 0 w 5756"/>
              <a:gd name="connsiteY2" fmla="*/ 7937 h 7937"/>
              <a:gd name="connsiteX3" fmla="*/ 2878 w 5756"/>
              <a:gd name="connsiteY3" fmla="*/ 0 h 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6" h="7937">
                <a:moveTo>
                  <a:pt x="2878" y="0"/>
                </a:moveTo>
                <a:lnTo>
                  <a:pt x="5756" y="7937"/>
                </a:lnTo>
                <a:lnTo>
                  <a:pt x="0" y="7937"/>
                </a:lnTo>
                <a:lnTo>
                  <a:pt x="287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29068796-236E-3463-6D36-DDD5D69D62EF}"/>
              </a:ext>
            </a:extLst>
          </p:cNvPr>
          <p:cNvSpPr/>
          <p:nvPr/>
        </p:nvSpPr>
        <p:spPr>
          <a:xfrm>
            <a:off x="7290022" y="-7937"/>
            <a:ext cx="25178" cy="69432"/>
          </a:xfrm>
          <a:custGeom>
            <a:avLst/>
            <a:gdLst>
              <a:gd name="connsiteX0" fmla="*/ 0 w 25178"/>
              <a:gd name="connsiteY0" fmla="*/ 0 h 69432"/>
              <a:gd name="connsiteX1" fmla="*/ 25178 w 25178"/>
              <a:gd name="connsiteY1" fmla="*/ 0 h 69432"/>
              <a:gd name="connsiteX2" fmla="*/ 25178 w 25178"/>
              <a:gd name="connsiteY2" fmla="*/ 69432 h 69432"/>
              <a:gd name="connsiteX3" fmla="*/ 0 w 25178"/>
              <a:gd name="connsiteY3" fmla="*/ 0 h 6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8" h="69432">
                <a:moveTo>
                  <a:pt x="0" y="0"/>
                </a:moveTo>
                <a:lnTo>
                  <a:pt x="25178" y="0"/>
                </a:lnTo>
                <a:lnTo>
                  <a:pt x="25178" y="694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平行四边形 12">
            <a:extLst>
              <a:ext uri="{FF2B5EF4-FFF2-40B4-BE49-F238E27FC236}">
                <a16:creationId xmlns:a16="http://schemas.microsoft.com/office/drawing/2014/main" id="{0C6598F1-8822-238F-808F-6F9297CA5513}"/>
              </a:ext>
            </a:extLst>
          </p:cNvPr>
          <p:cNvSpPr/>
          <p:nvPr/>
        </p:nvSpPr>
        <p:spPr>
          <a:xfrm rot="367816">
            <a:off x="3677477" y="-1062885"/>
            <a:ext cx="4837044" cy="9284160"/>
          </a:xfrm>
          <a:prstGeom prst="parallelogram">
            <a:avLst>
              <a:gd name="adj" fmla="val 50180"/>
            </a:avLst>
          </a:prstGeom>
          <a:gradFill flip="none" rotWithShape="1">
            <a:gsLst>
              <a:gs pos="0">
                <a:schemeClr val="accent1">
                  <a:lumMod val="67000"/>
                  <a:alpha val="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  <a:alpha val="2000"/>
                </a:schemeClr>
              </a:gs>
            </a:gsLst>
            <a:lin ang="12000000" scaled="0"/>
          </a:gradFill>
          <a:ln>
            <a:noFill/>
          </a:ln>
          <a:effectLst>
            <a:softEdge rad="889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7222B257-33E8-F3EA-4BBC-06E473F9D70D}"/>
              </a:ext>
            </a:extLst>
          </p:cNvPr>
          <p:cNvSpPr/>
          <p:nvPr/>
        </p:nvSpPr>
        <p:spPr>
          <a:xfrm>
            <a:off x="237211" y="256689"/>
            <a:ext cx="11717575" cy="6344621"/>
          </a:xfrm>
          <a:prstGeom prst="roundRect">
            <a:avLst>
              <a:gd name="adj" fmla="val 1751"/>
            </a:avLst>
          </a:pr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250241E-CCA9-5D01-86FD-77ADD7B87F4B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98DBCB4-9D42-13F9-6B6D-ED5D1235C821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E11F2E9-E563-F960-2BE4-268AA6B49950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标题 16385">
              <a:extLst>
                <a:ext uri="{FF2B5EF4-FFF2-40B4-BE49-F238E27FC236}">
                  <a16:creationId xmlns:a16="http://schemas.microsoft.com/office/drawing/2014/main" id="{6BC85DCB-FF46-97A7-D4F8-20BD518CDE1C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0" name="标题 16385">
              <a:extLst>
                <a:ext uri="{FF2B5EF4-FFF2-40B4-BE49-F238E27FC236}">
                  <a16:creationId xmlns:a16="http://schemas.microsoft.com/office/drawing/2014/main" id="{888FD78F-BD8E-0886-BB55-6C532E823B8F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7FC5BA41-6559-6B7A-D4B7-9D255BE7ABE3}"/>
              </a:ext>
            </a:extLst>
          </p:cNvPr>
          <p:cNvSpPr txBox="1"/>
          <p:nvPr/>
        </p:nvSpPr>
        <p:spPr>
          <a:xfrm>
            <a:off x="9686976" y="354787"/>
            <a:ext cx="20804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第二节：快与慢</a:t>
            </a:r>
            <a:endParaRPr lang="zh-CN" altLang="en-US" sz="20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905124E-4ECF-5253-9743-8EBD11B22922}"/>
              </a:ext>
            </a:extLst>
          </p:cNvPr>
          <p:cNvSpPr txBox="1"/>
          <p:nvPr/>
        </p:nvSpPr>
        <p:spPr>
          <a:xfrm>
            <a:off x="9686976" y="692095"/>
            <a:ext cx="1351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/>
              <a:t>fast and slow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8F2B924-DE86-F098-21A2-9FE47D6AAE4B}"/>
              </a:ext>
            </a:extLst>
          </p:cNvPr>
          <p:cNvCxnSpPr/>
          <p:nvPr/>
        </p:nvCxnSpPr>
        <p:spPr>
          <a:xfrm>
            <a:off x="9824720" y="734577"/>
            <a:ext cx="1705883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3BB15EF0-70F7-7AA7-EDD1-348934F47B7B}"/>
              </a:ext>
            </a:extLst>
          </p:cNvPr>
          <p:cNvSpPr/>
          <p:nvPr/>
        </p:nvSpPr>
        <p:spPr>
          <a:xfrm>
            <a:off x="563563" y="929772"/>
            <a:ext cx="11077575" cy="5415466"/>
          </a:xfrm>
          <a:prstGeom prst="rect">
            <a:avLst/>
          </a:prstGeom>
          <a:noFill/>
          <a:ln w="12700">
            <a:solidFill>
              <a:schemeClr val="accent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 Box 177">
            <a:extLst>
              <a:ext uri="{FF2B5EF4-FFF2-40B4-BE49-F238E27FC236}">
                <a16:creationId xmlns:a16="http://schemas.microsoft.com/office/drawing/2014/main" id="{03687634-F9BB-2941-B4C4-9E6271790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70" y="1077589"/>
            <a:ext cx="38466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b="1"/>
              <a:t>二</a:t>
            </a:r>
            <a:r>
              <a:rPr lang="en-US" altLang="zh-CN" b="1"/>
              <a:t>.</a:t>
            </a:r>
            <a:r>
              <a:rPr lang="zh-CN" altLang="en-US" b="1"/>
              <a:t>速度（</a:t>
            </a:r>
            <a:r>
              <a:rPr lang="en-US" altLang="zh-CN" b="1"/>
              <a:t>3</a:t>
            </a:r>
            <a:r>
              <a:rPr lang="zh-CN" altLang="en-US" b="1"/>
              <a:t>）单位换算</a:t>
            </a:r>
            <a:endParaRPr lang="en-US" altLang="zh-CN" b="1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9930EB1-74C3-1A07-BF72-71C604D1806E}"/>
              </a:ext>
            </a:extLst>
          </p:cNvPr>
          <p:cNvSpPr/>
          <p:nvPr/>
        </p:nvSpPr>
        <p:spPr>
          <a:xfrm>
            <a:off x="249913" y="1549118"/>
            <a:ext cx="11717575" cy="1469101"/>
          </a:xfrm>
          <a:prstGeom prst="rect">
            <a:avLst/>
          </a:prstGeom>
          <a:solidFill>
            <a:schemeClr val="tx2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74DFAD27-CDAC-3316-AE5C-32792BC3D455}"/>
              </a:ext>
            </a:extLst>
          </p:cNvPr>
          <p:cNvSpPr/>
          <p:nvPr/>
        </p:nvSpPr>
        <p:spPr>
          <a:xfrm>
            <a:off x="240254" y="2990427"/>
            <a:ext cx="11730276" cy="1352784"/>
          </a:xfrm>
          <a:prstGeom prst="rect">
            <a:avLst/>
          </a:prstGeom>
          <a:solidFill>
            <a:schemeClr val="accent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9A940FB1-7136-A52E-BD9F-7C3B64DFDC97}"/>
              </a:ext>
            </a:extLst>
          </p:cNvPr>
          <p:cNvSpPr/>
          <p:nvPr/>
        </p:nvSpPr>
        <p:spPr>
          <a:xfrm>
            <a:off x="251416" y="4334599"/>
            <a:ext cx="11717575" cy="2244272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34C4A62-0682-23EB-A119-D4F8C2F289DA}"/>
              </a:ext>
            </a:extLst>
          </p:cNvPr>
          <p:cNvGrpSpPr/>
          <p:nvPr/>
        </p:nvGrpSpPr>
        <p:grpSpPr>
          <a:xfrm>
            <a:off x="-2011404" y="5913438"/>
            <a:ext cx="15672122" cy="2761797"/>
            <a:chOff x="-1918806" y="5822504"/>
            <a:chExt cx="15672122" cy="2761797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F01E3097-B501-4E99-A92F-B12EAACB796D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DCB109FF-BEE4-216D-BF8E-39E42E0EF60F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Text Box 177">
            <a:extLst>
              <a:ext uri="{FF2B5EF4-FFF2-40B4-BE49-F238E27FC236}">
                <a16:creationId xmlns:a16="http://schemas.microsoft.com/office/drawing/2014/main" id="{C0753061-33F0-1813-A52D-3E2E0EF10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232" y="1990448"/>
            <a:ext cx="171950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chemeClr val="bg1"/>
                </a:solidFill>
                <a:latin typeface="+mn-lt"/>
              </a:rPr>
              <a:t>m/s</a:t>
            </a:r>
            <a:r>
              <a:rPr lang="zh-CN" altLang="en-US" sz="2000" b="1">
                <a:solidFill>
                  <a:schemeClr val="bg1"/>
                </a:solidFill>
                <a:latin typeface="+mn-lt"/>
              </a:rPr>
              <a:t>化</a:t>
            </a:r>
            <a:r>
              <a:rPr lang="en-US" altLang="zh-CN" sz="2000" b="1">
                <a:solidFill>
                  <a:schemeClr val="bg1"/>
                </a:solidFill>
                <a:latin typeface="+mn-lt"/>
              </a:rPr>
              <a:t>km/h</a:t>
            </a:r>
            <a:endParaRPr lang="en-US" altLang="zh-CN" b="1">
              <a:solidFill>
                <a:schemeClr val="bg1"/>
              </a:solidFill>
            </a:endParaRPr>
          </a:p>
        </p:txBody>
      </p:sp>
      <p:sp>
        <p:nvSpPr>
          <p:cNvPr id="69" name="文本框 68">
            <a:extLst>
              <a:ext uri="{FF2B5EF4-FFF2-40B4-BE49-F238E27FC236}">
                <a16:creationId xmlns:a16="http://schemas.microsoft.com/office/drawing/2014/main" id="{D7E7E34C-45D7-4288-C26D-6E115F1E34BF}"/>
              </a:ext>
            </a:extLst>
          </p:cNvPr>
          <p:cNvSpPr txBox="1"/>
          <p:nvPr/>
        </p:nvSpPr>
        <p:spPr>
          <a:xfrm>
            <a:off x="642232" y="4896508"/>
            <a:ext cx="1524095" cy="43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50000"/>
              </a:spcBef>
              <a:defRPr sz="20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/>
              <a:t>关系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18A7BAFE-6F5E-FB70-8B01-764697173546}"/>
              </a:ext>
            </a:extLst>
          </p:cNvPr>
          <p:cNvSpPr/>
          <p:nvPr/>
        </p:nvSpPr>
        <p:spPr>
          <a:xfrm>
            <a:off x="612928" y="1969717"/>
            <a:ext cx="1748808" cy="4900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: 圆角 70">
            <a:extLst>
              <a:ext uri="{FF2B5EF4-FFF2-40B4-BE49-F238E27FC236}">
                <a16:creationId xmlns:a16="http://schemas.microsoft.com/office/drawing/2014/main" id="{AEFC26D4-858E-4D4A-ED07-6CAAB2504697}"/>
              </a:ext>
            </a:extLst>
          </p:cNvPr>
          <p:cNvSpPr/>
          <p:nvPr/>
        </p:nvSpPr>
        <p:spPr>
          <a:xfrm>
            <a:off x="577534" y="3501420"/>
            <a:ext cx="1791697" cy="4900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: 圆角 71">
            <a:extLst>
              <a:ext uri="{FF2B5EF4-FFF2-40B4-BE49-F238E27FC236}">
                <a16:creationId xmlns:a16="http://schemas.microsoft.com/office/drawing/2014/main" id="{416E8241-758D-B527-223D-695224E7A3F1}"/>
              </a:ext>
            </a:extLst>
          </p:cNvPr>
          <p:cNvSpPr/>
          <p:nvPr/>
        </p:nvSpPr>
        <p:spPr>
          <a:xfrm>
            <a:off x="571738" y="4902884"/>
            <a:ext cx="1789997" cy="49005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E7EDEA1-798D-8CEB-9963-061AB6439185}"/>
              </a:ext>
            </a:extLst>
          </p:cNvPr>
          <p:cNvGrpSpPr/>
          <p:nvPr/>
        </p:nvGrpSpPr>
        <p:grpSpPr>
          <a:xfrm>
            <a:off x="2850331" y="1496763"/>
            <a:ext cx="5195094" cy="1442629"/>
            <a:chOff x="3210739" y="1618803"/>
            <a:chExt cx="5195094" cy="1442629"/>
          </a:xfrm>
        </p:grpSpPr>
        <p:sp>
          <p:nvSpPr>
            <p:cNvPr id="44" name="Text Box 3">
              <a:extLst>
                <a:ext uri="{FF2B5EF4-FFF2-40B4-BE49-F238E27FC236}">
                  <a16:creationId xmlns:a16="http://schemas.microsoft.com/office/drawing/2014/main" id="{21583840-52AB-89C7-44C2-C1F0BCEC7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0739" y="2121633"/>
              <a:ext cx="94929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>
                  <a:solidFill>
                    <a:schemeClr val="bg1"/>
                  </a:solidFill>
                  <a:latin typeface="+mn-lt"/>
                </a:rPr>
                <a:t>1m/s=</a:t>
              </a:r>
            </a:p>
          </p:txBody>
        </p:sp>
        <p:grpSp>
          <p:nvGrpSpPr>
            <p:cNvPr id="45" name="Group 4">
              <a:extLst>
                <a:ext uri="{FF2B5EF4-FFF2-40B4-BE49-F238E27FC236}">
                  <a16:creationId xmlns:a16="http://schemas.microsoft.com/office/drawing/2014/main" id="{41BC486C-FFA5-5812-B805-E3549A1855E3}"/>
                </a:ext>
              </a:extLst>
            </p:cNvPr>
            <p:cNvGrpSpPr/>
            <p:nvPr/>
          </p:nvGrpSpPr>
          <p:grpSpPr>
            <a:xfrm>
              <a:off x="4144526" y="1917808"/>
              <a:ext cx="963613" cy="746125"/>
              <a:chOff x="-9" y="61"/>
              <a:chExt cx="607" cy="470"/>
            </a:xfrm>
          </p:grpSpPr>
          <p:grpSp>
            <p:nvGrpSpPr>
              <p:cNvPr id="80" name="Group 5">
                <a:extLst>
                  <a:ext uri="{FF2B5EF4-FFF2-40B4-BE49-F238E27FC236}">
                    <a16:creationId xmlns:a16="http://schemas.microsoft.com/office/drawing/2014/main" id="{11B835E5-2816-683A-0189-032059442918}"/>
                  </a:ext>
                </a:extLst>
              </p:cNvPr>
              <p:cNvGrpSpPr/>
              <p:nvPr/>
            </p:nvGrpSpPr>
            <p:grpSpPr>
              <a:xfrm>
                <a:off x="-9" y="61"/>
                <a:ext cx="489" cy="470"/>
                <a:chOff x="-9" y="61"/>
                <a:chExt cx="489" cy="470"/>
              </a:xfrm>
            </p:grpSpPr>
            <p:sp>
              <p:nvSpPr>
                <p:cNvPr id="82" name="Text Box 6">
                  <a:extLst>
                    <a:ext uri="{FF2B5EF4-FFF2-40B4-BE49-F238E27FC236}">
                      <a16:creationId xmlns:a16="http://schemas.microsoft.com/office/drawing/2014/main" id="{BA697D73-C42B-AC7F-58EE-C34429ECB7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" y="61"/>
                  <a:ext cx="432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000" b="1">
                      <a:solidFill>
                        <a:schemeClr val="bg1"/>
                      </a:solidFill>
                      <a:latin typeface="+mn-lt"/>
                    </a:rPr>
                    <a:t>1m</a:t>
                  </a:r>
                </a:p>
              </p:txBody>
            </p:sp>
            <p:sp>
              <p:nvSpPr>
                <p:cNvPr id="83" name="Text Box 7">
                  <a:extLst>
                    <a:ext uri="{FF2B5EF4-FFF2-40B4-BE49-F238E27FC236}">
                      <a16:creationId xmlns:a16="http://schemas.microsoft.com/office/drawing/2014/main" id="{157EFB93-0CAB-F795-221C-031285CC6A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" y="279"/>
                  <a:ext cx="432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000" b="1">
                      <a:solidFill>
                        <a:schemeClr val="bg1"/>
                      </a:solidFill>
                      <a:latin typeface="+mn-lt"/>
                    </a:rPr>
                    <a:t>1s</a:t>
                  </a:r>
                </a:p>
              </p:txBody>
            </p:sp>
            <p:sp>
              <p:nvSpPr>
                <p:cNvPr id="84" name="Line 8">
                  <a:extLst>
                    <a:ext uri="{FF2B5EF4-FFF2-40B4-BE49-F238E27FC236}">
                      <a16:creationId xmlns:a16="http://schemas.microsoft.com/office/drawing/2014/main" id="{C9B14F67-8183-62C7-4D52-A3F84B6556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9" y="313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 sz="2000" b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81" name="Text Box 9">
                <a:extLst>
                  <a:ext uri="{FF2B5EF4-FFF2-40B4-BE49-F238E27FC236}">
                    <a16:creationId xmlns:a16="http://schemas.microsoft.com/office/drawing/2014/main" id="{B7215EFF-AC49-4344-E67F-B415552130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" y="193"/>
                <a:ext cx="19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chemeClr val="bg1"/>
                    </a:solidFill>
                    <a:latin typeface="+mn-lt"/>
                  </a:rPr>
                  <a:t>=</a:t>
                </a:r>
              </a:p>
            </p:txBody>
          </p:sp>
        </p:grpSp>
        <p:grpSp>
          <p:nvGrpSpPr>
            <p:cNvPr id="47" name="Group 10">
              <a:extLst>
                <a:ext uri="{FF2B5EF4-FFF2-40B4-BE49-F238E27FC236}">
                  <a16:creationId xmlns:a16="http://schemas.microsoft.com/office/drawing/2014/main" id="{969E1DAB-C9BF-43E7-5459-1FE05EB1B6D0}"/>
                </a:ext>
              </a:extLst>
            </p:cNvPr>
            <p:cNvGrpSpPr/>
            <p:nvPr/>
          </p:nvGrpSpPr>
          <p:grpSpPr>
            <a:xfrm>
              <a:off x="5333226" y="2307371"/>
              <a:ext cx="1073151" cy="754061"/>
              <a:chOff x="-295" y="-75"/>
              <a:chExt cx="676" cy="475"/>
            </a:xfrm>
          </p:grpSpPr>
          <p:grpSp>
            <p:nvGrpSpPr>
              <p:cNvPr id="75" name="Group 11">
                <a:extLst>
                  <a:ext uri="{FF2B5EF4-FFF2-40B4-BE49-F238E27FC236}">
                    <a16:creationId xmlns:a16="http://schemas.microsoft.com/office/drawing/2014/main" id="{6CA66DF8-694D-6A34-7642-558BBBFFBA38}"/>
                  </a:ext>
                </a:extLst>
              </p:cNvPr>
              <p:cNvGrpSpPr/>
              <p:nvPr/>
            </p:nvGrpSpPr>
            <p:grpSpPr>
              <a:xfrm>
                <a:off x="-295" y="-75"/>
                <a:ext cx="673" cy="475"/>
                <a:chOff x="-295" y="-75"/>
                <a:chExt cx="673" cy="475"/>
              </a:xfrm>
            </p:grpSpPr>
            <p:sp>
              <p:nvSpPr>
                <p:cNvPr id="77" name="Text Box 12">
                  <a:extLst>
                    <a:ext uri="{FF2B5EF4-FFF2-40B4-BE49-F238E27FC236}">
                      <a16:creationId xmlns:a16="http://schemas.microsoft.com/office/drawing/2014/main" id="{6194724F-06B3-D44E-03AE-1D3D39D94D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95" y="-75"/>
                  <a:ext cx="432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000" b="1">
                      <a:solidFill>
                        <a:schemeClr val="bg1"/>
                      </a:solidFill>
                      <a:latin typeface="+mn-lt"/>
                    </a:rPr>
                    <a:t>1</a:t>
                  </a:r>
                </a:p>
              </p:txBody>
            </p:sp>
            <p:sp>
              <p:nvSpPr>
                <p:cNvPr id="78" name="Text Box 13">
                  <a:extLst>
                    <a:ext uri="{FF2B5EF4-FFF2-40B4-BE49-F238E27FC236}">
                      <a16:creationId xmlns:a16="http://schemas.microsoft.com/office/drawing/2014/main" id="{99E51F84-FAFA-035A-AF19-F033C956F2E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294" y="148"/>
                  <a:ext cx="672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000" b="1">
                      <a:solidFill>
                        <a:schemeClr val="bg1"/>
                      </a:solidFill>
                      <a:latin typeface="+mn-lt"/>
                    </a:rPr>
                    <a:t>3600</a:t>
                  </a:r>
                </a:p>
              </p:txBody>
            </p:sp>
            <p:sp>
              <p:nvSpPr>
                <p:cNvPr id="79" name="Line 14">
                  <a:extLst>
                    <a:ext uri="{FF2B5EF4-FFF2-40B4-BE49-F238E27FC236}">
                      <a16:creationId xmlns:a16="http://schemas.microsoft.com/office/drawing/2014/main" id="{5F92E9F4-7D79-E191-43B4-4DB7FB644C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295" y="144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 sz="2000" b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6" name="Text Box 15">
                <a:extLst>
                  <a:ext uri="{FF2B5EF4-FFF2-40B4-BE49-F238E27FC236}">
                    <a16:creationId xmlns:a16="http://schemas.microsoft.com/office/drawing/2014/main" id="{AB07A9F1-6DA0-9DDD-A265-3DD37D6AD1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1" y="34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solidFill>
                      <a:schemeClr val="bg1"/>
                    </a:solidFill>
                    <a:latin typeface="+mn-lt"/>
                  </a:rPr>
                  <a:t>h</a:t>
                </a:r>
              </a:p>
            </p:txBody>
          </p:sp>
        </p:grpSp>
        <p:grpSp>
          <p:nvGrpSpPr>
            <p:cNvPr id="51" name="Group 16">
              <a:extLst>
                <a:ext uri="{FF2B5EF4-FFF2-40B4-BE49-F238E27FC236}">
                  <a16:creationId xmlns:a16="http://schemas.microsoft.com/office/drawing/2014/main" id="{03DD49D1-8247-40B9-46E0-A53048E01A3D}"/>
                </a:ext>
              </a:extLst>
            </p:cNvPr>
            <p:cNvGrpSpPr/>
            <p:nvPr/>
          </p:nvGrpSpPr>
          <p:grpSpPr>
            <a:xfrm>
              <a:off x="5263306" y="1618803"/>
              <a:ext cx="1312863" cy="752475"/>
              <a:chOff x="0" y="57"/>
              <a:chExt cx="827" cy="474"/>
            </a:xfrm>
          </p:grpSpPr>
          <p:grpSp>
            <p:nvGrpSpPr>
              <p:cNvPr id="58" name="Group 17">
                <a:extLst>
                  <a:ext uri="{FF2B5EF4-FFF2-40B4-BE49-F238E27FC236}">
                    <a16:creationId xmlns:a16="http://schemas.microsoft.com/office/drawing/2014/main" id="{30842A09-91EA-7FD5-ADD7-54BFCE9E14E9}"/>
                  </a:ext>
                </a:extLst>
              </p:cNvPr>
              <p:cNvGrpSpPr/>
              <p:nvPr/>
            </p:nvGrpSpPr>
            <p:grpSpPr>
              <a:xfrm>
                <a:off x="0" y="57"/>
                <a:ext cx="576" cy="474"/>
                <a:chOff x="0" y="57"/>
                <a:chExt cx="576" cy="474"/>
              </a:xfrm>
            </p:grpSpPr>
            <p:sp>
              <p:nvSpPr>
                <p:cNvPr id="70" name="Text Box 18">
                  <a:extLst>
                    <a:ext uri="{FF2B5EF4-FFF2-40B4-BE49-F238E27FC236}">
                      <a16:creationId xmlns:a16="http://schemas.microsoft.com/office/drawing/2014/main" id="{47AC8D7D-7683-FC37-F5DC-C2FFC5D04D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0" y="57"/>
                  <a:ext cx="432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000" b="1">
                      <a:solidFill>
                        <a:schemeClr val="bg1"/>
                      </a:solidFill>
                      <a:latin typeface="+mn-lt"/>
                    </a:rPr>
                    <a:t>1</a:t>
                  </a:r>
                </a:p>
              </p:txBody>
            </p:sp>
            <p:sp>
              <p:nvSpPr>
                <p:cNvPr id="73" name="Text Box 19">
                  <a:extLst>
                    <a:ext uri="{FF2B5EF4-FFF2-40B4-BE49-F238E27FC236}">
                      <a16:creationId xmlns:a16="http://schemas.microsoft.com/office/drawing/2014/main" id="{DD7AE822-754D-6BD2-66AB-B2AF0DE49DE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279"/>
                  <a:ext cx="576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000" b="1">
                      <a:solidFill>
                        <a:schemeClr val="bg1"/>
                      </a:solidFill>
                      <a:latin typeface="+mn-lt"/>
                    </a:rPr>
                    <a:t>1000</a:t>
                  </a:r>
                </a:p>
              </p:txBody>
            </p:sp>
            <p:sp>
              <p:nvSpPr>
                <p:cNvPr id="74" name="Line 20">
                  <a:extLst>
                    <a:ext uri="{FF2B5EF4-FFF2-40B4-BE49-F238E27FC236}">
                      <a16:creationId xmlns:a16="http://schemas.microsoft.com/office/drawing/2014/main" id="{7A36F19D-EEB9-5048-B3D8-688F672521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" y="288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 sz="2000" b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4" name="Text Box 21">
                <a:extLst>
                  <a:ext uri="{FF2B5EF4-FFF2-40B4-BE49-F238E27FC236}">
                    <a16:creationId xmlns:a16="http://schemas.microsoft.com/office/drawing/2014/main" id="{295EAF47-F42E-C2B3-4378-E1F755082A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" y="170"/>
                <a:ext cx="34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solidFill>
                      <a:schemeClr val="bg1"/>
                    </a:solidFill>
                    <a:latin typeface="+mn-lt"/>
                  </a:rPr>
                  <a:t>km</a:t>
                </a:r>
              </a:p>
            </p:txBody>
          </p:sp>
        </p:grpSp>
        <p:sp>
          <p:nvSpPr>
            <p:cNvPr id="52" name="Line 22">
              <a:extLst>
                <a:ext uri="{FF2B5EF4-FFF2-40B4-BE49-F238E27FC236}">
                  <a16:creationId xmlns:a16="http://schemas.microsoft.com/office/drawing/2014/main" id="{909DA739-2E65-7F25-58FC-0592C7E2B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7333" y="2341320"/>
              <a:ext cx="1358388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zh-CN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53" name="Text Box 23">
              <a:extLst>
                <a:ext uri="{FF2B5EF4-FFF2-40B4-BE49-F238E27FC236}">
                  <a16:creationId xmlns:a16="http://schemas.microsoft.com/office/drawing/2014/main" id="{31D78226-E328-244B-FC34-E26384A2AA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77033" y="2127358"/>
              <a:ext cx="1828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bg1"/>
                  </a:solidFill>
                  <a:latin typeface="+mn-lt"/>
                </a:rPr>
                <a:t>=3.6km/h</a:t>
              </a:r>
            </a:p>
          </p:txBody>
        </p:sp>
      </p:grpSp>
      <p:sp>
        <p:nvSpPr>
          <p:cNvPr id="85" name="Text Box 177">
            <a:extLst>
              <a:ext uri="{FF2B5EF4-FFF2-40B4-BE49-F238E27FC236}">
                <a16:creationId xmlns:a16="http://schemas.microsoft.com/office/drawing/2014/main" id="{CBBB4FB0-2387-2AEF-3A44-1BCC97E10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739" y="3540498"/>
            <a:ext cx="17699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spcBef>
                <a:spcPct val="50000"/>
              </a:spcBef>
            </a:pPr>
            <a:r>
              <a:rPr lang="en-US" altLang="zh-CN" sz="2000" b="1">
                <a:solidFill>
                  <a:schemeClr val="bg1"/>
                </a:solidFill>
                <a:latin typeface="+mn-lt"/>
              </a:rPr>
              <a:t>km/h</a:t>
            </a:r>
            <a:r>
              <a:rPr lang="zh-CN" altLang="en-US" sz="2000" b="1">
                <a:solidFill>
                  <a:schemeClr val="bg1"/>
                </a:solidFill>
                <a:latin typeface="+mn-lt"/>
              </a:rPr>
              <a:t>化</a:t>
            </a:r>
            <a:r>
              <a:rPr lang="en-US" altLang="zh-CN" sz="2000" b="1">
                <a:solidFill>
                  <a:schemeClr val="bg1"/>
                </a:solidFill>
                <a:latin typeface="+mn-lt"/>
              </a:rPr>
              <a:t>m/s </a:t>
            </a:r>
            <a:endParaRPr lang="en-US" altLang="zh-CN" b="1">
              <a:solidFill>
                <a:schemeClr val="bg1"/>
              </a:solidFill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965CA28-1E83-D526-DF8E-9D118012D706}"/>
              </a:ext>
            </a:extLst>
          </p:cNvPr>
          <p:cNvGrpSpPr/>
          <p:nvPr/>
        </p:nvGrpSpPr>
        <p:grpSpPr>
          <a:xfrm>
            <a:off x="2860277" y="3235468"/>
            <a:ext cx="5913439" cy="871537"/>
            <a:chOff x="1905000" y="4038600"/>
            <a:chExt cx="5913439" cy="871537"/>
          </a:xfrm>
        </p:grpSpPr>
        <p:sp>
          <p:nvSpPr>
            <p:cNvPr id="86" name="Text Box 35">
              <a:extLst>
                <a:ext uri="{FF2B5EF4-FFF2-40B4-BE49-F238E27FC236}">
                  <a16:creationId xmlns:a16="http://schemas.microsoft.com/office/drawing/2014/main" id="{26F629CC-66A8-3844-495F-AB9FDD4038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5000" y="4267200"/>
              <a:ext cx="1447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bg1"/>
                  </a:solidFill>
                  <a:latin typeface="+mn-lt"/>
                </a:rPr>
                <a:t>1km/h=</a:t>
              </a:r>
            </a:p>
          </p:txBody>
        </p:sp>
        <p:grpSp>
          <p:nvGrpSpPr>
            <p:cNvPr id="87" name="Group 36">
              <a:extLst>
                <a:ext uri="{FF2B5EF4-FFF2-40B4-BE49-F238E27FC236}">
                  <a16:creationId xmlns:a16="http://schemas.microsoft.com/office/drawing/2014/main" id="{89C44ED4-4650-BC26-AA85-8339A185DF8B}"/>
                </a:ext>
              </a:extLst>
            </p:cNvPr>
            <p:cNvGrpSpPr/>
            <p:nvPr/>
          </p:nvGrpSpPr>
          <p:grpSpPr>
            <a:xfrm>
              <a:off x="6019800" y="4121150"/>
              <a:ext cx="1798639" cy="788987"/>
              <a:chOff x="0" y="91"/>
              <a:chExt cx="1133" cy="497"/>
            </a:xfrm>
          </p:grpSpPr>
          <p:sp>
            <p:nvSpPr>
              <p:cNvPr id="88" name="Text Box 37">
                <a:extLst>
                  <a:ext uri="{FF2B5EF4-FFF2-40B4-BE49-F238E27FC236}">
                    <a16:creationId xmlns:a16="http://schemas.microsoft.com/office/drawing/2014/main" id="{960179AB-078B-2558-F768-033A9FFF58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09"/>
                <a:ext cx="22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solidFill>
                      <a:schemeClr val="bg1"/>
                    </a:solidFill>
                    <a:latin typeface="+mn-lt"/>
                  </a:rPr>
                  <a:t>=</a:t>
                </a:r>
              </a:p>
            </p:txBody>
          </p:sp>
          <p:grpSp>
            <p:nvGrpSpPr>
              <p:cNvPr id="89" name="Group 38">
                <a:extLst>
                  <a:ext uri="{FF2B5EF4-FFF2-40B4-BE49-F238E27FC236}">
                    <a16:creationId xmlns:a16="http://schemas.microsoft.com/office/drawing/2014/main" id="{E109E1A7-0B19-D666-FE4D-35CF60AF6038}"/>
                  </a:ext>
                </a:extLst>
              </p:cNvPr>
              <p:cNvGrpSpPr/>
              <p:nvPr/>
            </p:nvGrpSpPr>
            <p:grpSpPr>
              <a:xfrm>
                <a:off x="202" y="91"/>
                <a:ext cx="931" cy="497"/>
                <a:chOff x="0" y="91"/>
                <a:chExt cx="931" cy="497"/>
              </a:xfrm>
            </p:grpSpPr>
            <p:grpSp>
              <p:nvGrpSpPr>
                <p:cNvPr id="90" name="Group 39">
                  <a:extLst>
                    <a:ext uri="{FF2B5EF4-FFF2-40B4-BE49-F238E27FC236}">
                      <a16:creationId xmlns:a16="http://schemas.microsoft.com/office/drawing/2014/main" id="{CE07F1BF-63A9-BF34-0ACA-73659DC85C70}"/>
                    </a:ext>
                  </a:extLst>
                </p:cNvPr>
                <p:cNvGrpSpPr/>
                <p:nvPr/>
              </p:nvGrpSpPr>
              <p:grpSpPr>
                <a:xfrm>
                  <a:off x="0" y="91"/>
                  <a:ext cx="672" cy="497"/>
                  <a:chOff x="0" y="91"/>
                  <a:chExt cx="672" cy="497"/>
                </a:xfrm>
              </p:grpSpPr>
              <p:sp>
                <p:nvSpPr>
                  <p:cNvPr id="92" name="Text Box 40">
                    <a:extLst>
                      <a:ext uri="{FF2B5EF4-FFF2-40B4-BE49-F238E27FC236}">
                        <a16:creationId xmlns:a16="http://schemas.microsoft.com/office/drawing/2014/main" id="{148C3A9A-E17C-7937-5041-2E2BF53A0D8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9" y="91"/>
                    <a:ext cx="432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000" b="1">
                        <a:solidFill>
                          <a:schemeClr val="bg1"/>
                        </a:solidFill>
                        <a:latin typeface="+mn-lt"/>
                      </a:rPr>
                      <a:t>1</a:t>
                    </a:r>
                  </a:p>
                </p:txBody>
              </p:sp>
              <p:sp>
                <p:nvSpPr>
                  <p:cNvPr id="93" name="Text Box 41">
                    <a:extLst>
                      <a:ext uri="{FF2B5EF4-FFF2-40B4-BE49-F238E27FC236}">
                        <a16:creationId xmlns:a16="http://schemas.microsoft.com/office/drawing/2014/main" id="{D9D661E6-C2C0-C0A3-6C5C-081F78BCF95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0" y="336"/>
                    <a:ext cx="672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zh-CN" altLang="en-US" sz="2000" b="1">
                        <a:solidFill>
                          <a:schemeClr val="bg1"/>
                        </a:solidFill>
                        <a:latin typeface="+mn-lt"/>
                      </a:rPr>
                      <a:t> </a:t>
                    </a:r>
                    <a:r>
                      <a:rPr lang="en-US" altLang="zh-CN" sz="2000" b="1">
                        <a:solidFill>
                          <a:schemeClr val="bg1"/>
                        </a:solidFill>
                        <a:latin typeface="+mn-lt"/>
                      </a:rPr>
                      <a:t>3.6</a:t>
                    </a:r>
                  </a:p>
                </p:txBody>
              </p:sp>
              <p:sp>
                <p:nvSpPr>
                  <p:cNvPr id="94" name="Line 42">
                    <a:extLst>
                      <a:ext uri="{FF2B5EF4-FFF2-40B4-BE49-F238E27FC236}">
                        <a16:creationId xmlns:a16="http://schemas.microsoft.com/office/drawing/2014/main" id="{D1B3AEAC-319C-A9F5-700D-FB40B1B4C83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" y="336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 sz="2000" b="1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91" name="Text Box 43">
                  <a:extLst>
                    <a:ext uri="{FF2B5EF4-FFF2-40B4-BE49-F238E27FC236}">
                      <a16:creationId xmlns:a16="http://schemas.microsoft.com/office/drawing/2014/main" id="{28DF050E-F9EF-5F65-ECF8-ADAACEF7EA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5" y="217"/>
                  <a:ext cx="396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000" b="1">
                      <a:solidFill>
                        <a:schemeClr val="bg1"/>
                      </a:solidFill>
                      <a:latin typeface="+mn-lt"/>
                    </a:rPr>
                    <a:t>m/s</a:t>
                  </a:r>
                </a:p>
              </p:txBody>
            </p:sp>
          </p:grpSp>
        </p:grpSp>
        <p:grpSp>
          <p:nvGrpSpPr>
            <p:cNvPr id="95" name="Group 44">
              <a:extLst>
                <a:ext uri="{FF2B5EF4-FFF2-40B4-BE49-F238E27FC236}">
                  <a16:creationId xmlns:a16="http://schemas.microsoft.com/office/drawing/2014/main" id="{73B40062-76C7-FFE4-73D0-AD0BF5F4BA9C}"/>
                </a:ext>
              </a:extLst>
            </p:cNvPr>
            <p:cNvGrpSpPr/>
            <p:nvPr/>
          </p:nvGrpSpPr>
          <p:grpSpPr>
            <a:xfrm>
              <a:off x="4765675" y="4073525"/>
              <a:ext cx="1201738" cy="798513"/>
              <a:chOff x="26" y="70"/>
              <a:chExt cx="757" cy="503"/>
            </a:xfrm>
          </p:grpSpPr>
          <p:sp>
            <p:nvSpPr>
              <p:cNvPr id="96" name="Text Box 45">
                <a:extLst>
                  <a:ext uri="{FF2B5EF4-FFF2-40B4-BE49-F238E27FC236}">
                    <a16:creationId xmlns:a16="http://schemas.microsoft.com/office/drawing/2014/main" id="{8A06BF54-7802-B7CD-65C8-49EB8AA96C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" y="70"/>
                <a:ext cx="74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chemeClr val="bg1"/>
                    </a:solidFill>
                    <a:latin typeface="+mn-lt"/>
                  </a:rPr>
                  <a:t>1000m</a:t>
                </a:r>
              </a:p>
            </p:txBody>
          </p:sp>
          <p:sp>
            <p:nvSpPr>
              <p:cNvPr id="97" name="Text Box 46">
                <a:extLst>
                  <a:ext uri="{FF2B5EF4-FFF2-40B4-BE49-F238E27FC236}">
                    <a16:creationId xmlns:a16="http://schemas.microsoft.com/office/drawing/2014/main" id="{F0E35EBE-A3A0-9B5C-3E9E-A887DDCF37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" y="321"/>
                <a:ext cx="67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000" b="1">
                    <a:solidFill>
                      <a:schemeClr val="bg1"/>
                    </a:solidFill>
                    <a:latin typeface="+mn-lt"/>
                  </a:rPr>
                  <a:t> </a:t>
                </a:r>
                <a:r>
                  <a:rPr lang="en-US" altLang="zh-CN" sz="2000" b="1">
                    <a:solidFill>
                      <a:schemeClr val="bg1"/>
                    </a:solidFill>
                    <a:latin typeface="+mn-lt"/>
                  </a:rPr>
                  <a:t>3600s</a:t>
                </a:r>
              </a:p>
            </p:txBody>
          </p:sp>
          <p:sp>
            <p:nvSpPr>
              <p:cNvPr id="98" name="Line 47">
                <a:extLst>
                  <a:ext uri="{FF2B5EF4-FFF2-40B4-BE49-F238E27FC236}">
                    <a16:creationId xmlns:a16="http://schemas.microsoft.com/office/drawing/2014/main" id="{0A286807-ED39-F15F-BEB6-CA08D640C7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" y="336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2000" b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9" name="Group 48">
              <a:extLst>
                <a:ext uri="{FF2B5EF4-FFF2-40B4-BE49-F238E27FC236}">
                  <a16:creationId xmlns:a16="http://schemas.microsoft.com/office/drawing/2014/main" id="{D4C48E96-78F2-CFE6-905E-2F96EA5FF0EE}"/>
                </a:ext>
              </a:extLst>
            </p:cNvPr>
            <p:cNvGrpSpPr/>
            <p:nvPr/>
          </p:nvGrpSpPr>
          <p:grpSpPr>
            <a:xfrm>
              <a:off x="3246437" y="4038600"/>
              <a:ext cx="1630363" cy="857251"/>
              <a:chOff x="-19" y="0"/>
              <a:chExt cx="1027" cy="540"/>
            </a:xfrm>
          </p:grpSpPr>
          <p:grpSp>
            <p:nvGrpSpPr>
              <p:cNvPr id="100" name="Group 49">
                <a:extLst>
                  <a:ext uri="{FF2B5EF4-FFF2-40B4-BE49-F238E27FC236}">
                    <a16:creationId xmlns:a16="http://schemas.microsoft.com/office/drawing/2014/main" id="{0B5DB4D9-277A-C1A0-6156-BD2D8063C8CE}"/>
                  </a:ext>
                </a:extLst>
              </p:cNvPr>
              <p:cNvGrpSpPr/>
              <p:nvPr/>
            </p:nvGrpSpPr>
            <p:grpSpPr>
              <a:xfrm>
                <a:off x="-19" y="0"/>
                <a:ext cx="595" cy="540"/>
                <a:chOff x="-19" y="0"/>
                <a:chExt cx="595" cy="540"/>
              </a:xfrm>
            </p:grpSpPr>
            <p:sp>
              <p:nvSpPr>
                <p:cNvPr id="102" name="Text Box 50">
                  <a:extLst>
                    <a:ext uri="{FF2B5EF4-FFF2-40B4-BE49-F238E27FC236}">
                      <a16:creationId xmlns:a16="http://schemas.microsoft.com/office/drawing/2014/main" id="{555D9236-F5D1-4920-3463-4D23C71D42D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0"/>
                  <a:ext cx="576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000" b="1">
                      <a:solidFill>
                        <a:schemeClr val="bg1"/>
                      </a:solidFill>
                      <a:latin typeface="+mn-lt"/>
                    </a:rPr>
                    <a:t>1km</a:t>
                  </a:r>
                </a:p>
              </p:txBody>
            </p:sp>
            <p:sp>
              <p:nvSpPr>
                <p:cNvPr id="103" name="Text Box 51">
                  <a:extLst>
                    <a:ext uri="{FF2B5EF4-FFF2-40B4-BE49-F238E27FC236}">
                      <a16:creationId xmlns:a16="http://schemas.microsoft.com/office/drawing/2014/main" id="{E1A4770D-5590-1F5F-80D9-EDAB9D518F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" y="288"/>
                  <a:ext cx="45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CN" sz="2000" b="1">
                      <a:solidFill>
                        <a:schemeClr val="bg1"/>
                      </a:solidFill>
                      <a:latin typeface="+mn-lt"/>
                    </a:rPr>
                    <a:t>1h</a:t>
                  </a:r>
                </a:p>
              </p:txBody>
            </p:sp>
            <p:sp>
              <p:nvSpPr>
                <p:cNvPr id="104" name="Line 52">
                  <a:extLst>
                    <a:ext uri="{FF2B5EF4-FFF2-40B4-BE49-F238E27FC236}">
                      <a16:creationId xmlns:a16="http://schemas.microsoft.com/office/drawing/2014/main" id="{364BC9CD-9D0D-ECFA-4B6F-FF0F4E6132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-19" y="270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zh-CN" altLang="en-US" sz="2000" b="1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01" name="Text Box 53">
                <a:extLst>
                  <a:ext uri="{FF2B5EF4-FFF2-40B4-BE49-F238E27FC236}">
                    <a16:creationId xmlns:a16="http://schemas.microsoft.com/office/drawing/2014/main" id="{9E8F75BA-C64E-E222-7ECA-FAA1E5C34F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144"/>
                <a:ext cx="38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chemeClr val="bg1"/>
                    </a:solidFill>
                    <a:latin typeface="+mn-lt"/>
                  </a:rPr>
                  <a:t>=</a:t>
                </a:r>
              </a:p>
            </p:txBody>
          </p:sp>
        </p:grpSp>
      </p:grpSp>
      <p:grpSp>
        <p:nvGrpSpPr>
          <p:cNvPr id="105" name="Group 25">
            <a:extLst>
              <a:ext uri="{FF2B5EF4-FFF2-40B4-BE49-F238E27FC236}">
                <a16:creationId xmlns:a16="http://schemas.microsoft.com/office/drawing/2014/main" id="{B5E4FA76-1554-F16E-DBAA-852D36850D76}"/>
              </a:ext>
            </a:extLst>
          </p:cNvPr>
          <p:cNvGrpSpPr/>
          <p:nvPr/>
        </p:nvGrpSpPr>
        <p:grpSpPr>
          <a:xfrm>
            <a:off x="2918126" y="4724207"/>
            <a:ext cx="4678363" cy="742950"/>
            <a:chOff x="0" y="106"/>
            <a:chExt cx="2947" cy="468"/>
          </a:xfrm>
        </p:grpSpPr>
        <p:sp>
          <p:nvSpPr>
            <p:cNvPr id="106" name="Text Box 26">
              <a:extLst>
                <a:ext uri="{FF2B5EF4-FFF2-40B4-BE49-F238E27FC236}">
                  <a16:creationId xmlns:a16="http://schemas.microsoft.com/office/drawing/2014/main" id="{ECEF8A8C-546D-A1E0-3318-55672886F9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92"/>
              <a:ext cx="25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sz="2000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1m/s=3.6km/h      1km/h</a:t>
              </a:r>
            </a:p>
          </p:txBody>
        </p:sp>
        <p:grpSp>
          <p:nvGrpSpPr>
            <p:cNvPr id="107" name="Group 27">
              <a:extLst>
                <a:ext uri="{FF2B5EF4-FFF2-40B4-BE49-F238E27FC236}">
                  <a16:creationId xmlns:a16="http://schemas.microsoft.com/office/drawing/2014/main" id="{11969CEF-1DE1-185F-C7B2-CE9565B60384}"/>
                </a:ext>
              </a:extLst>
            </p:cNvPr>
            <p:cNvGrpSpPr/>
            <p:nvPr/>
          </p:nvGrpSpPr>
          <p:grpSpPr>
            <a:xfrm>
              <a:off x="1838" y="106"/>
              <a:ext cx="1109" cy="468"/>
              <a:chOff x="-610" y="106"/>
              <a:chExt cx="1109" cy="468"/>
            </a:xfrm>
          </p:grpSpPr>
          <p:sp>
            <p:nvSpPr>
              <p:cNvPr id="108" name="Text Box 28">
                <a:extLst>
                  <a:ext uri="{FF2B5EF4-FFF2-40B4-BE49-F238E27FC236}">
                    <a16:creationId xmlns:a16="http://schemas.microsoft.com/office/drawing/2014/main" id="{AE1E1A91-353C-1E7F-166A-81F24602A8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610" y="210"/>
                <a:ext cx="20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=</a:t>
                </a:r>
              </a:p>
            </p:txBody>
          </p:sp>
          <p:grpSp>
            <p:nvGrpSpPr>
              <p:cNvPr id="109" name="Group 29">
                <a:extLst>
                  <a:ext uri="{FF2B5EF4-FFF2-40B4-BE49-F238E27FC236}">
                    <a16:creationId xmlns:a16="http://schemas.microsoft.com/office/drawing/2014/main" id="{296E5D37-B065-38FC-36E1-5580099390D5}"/>
                  </a:ext>
                </a:extLst>
              </p:cNvPr>
              <p:cNvGrpSpPr/>
              <p:nvPr/>
            </p:nvGrpSpPr>
            <p:grpSpPr>
              <a:xfrm>
                <a:off x="-368" y="106"/>
                <a:ext cx="867" cy="468"/>
                <a:chOff x="-570" y="106"/>
                <a:chExt cx="867" cy="468"/>
              </a:xfrm>
            </p:grpSpPr>
            <p:grpSp>
              <p:nvGrpSpPr>
                <p:cNvPr id="110" name="Group 30">
                  <a:extLst>
                    <a:ext uri="{FF2B5EF4-FFF2-40B4-BE49-F238E27FC236}">
                      <a16:creationId xmlns:a16="http://schemas.microsoft.com/office/drawing/2014/main" id="{FC325655-1AC8-6E7B-9B67-622C39325B86}"/>
                    </a:ext>
                  </a:extLst>
                </p:cNvPr>
                <p:cNvGrpSpPr/>
                <p:nvPr/>
              </p:nvGrpSpPr>
              <p:grpSpPr>
                <a:xfrm>
                  <a:off x="-570" y="106"/>
                  <a:ext cx="552" cy="468"/>
                  <a:chOff x="-570" y="106"/>
                  <a:chExt cx="552" cy="468"/>
                </a:xfrm>
              </p:grpSpPr>
              <p:sp>
                <p:nvSpPr>
                  <p:cNvPr id="112" name="Text Box 31">
                    <a:extLst>
                      <a:ext uri="{FF2B5EF4-FFF2-40B4-BE49-F238E27FC236}">
                        <a16:creationId xmlns:a16="http://schemas.microsoft.com/office/drawing/2014/main" id="{A51C6E2E-C521-F066-75FB-DF3A7A54CE0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450" y="106"/>
                    <a:ext cx="432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altLang="zh-CN" sz="20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</a:rPr>
                      <a:t>1</a:t>
                    </a:r>
                  </a:p>
                </p:txBody>
              </p:sp>
              <p:sp>
                <p:nvSpPr>
                  <p:cNvPr id="113" name="Text Box 32">
                    <a:extLst>
                      <a:ext uri="{FF2B5EF4-FFF2-40B4-BE49-F238E27FC236}">
                        <a16:creationId xmlns:a16="http://schemas.microsoft.com/office/drawing/2014/main" id="{4D69B5C5-CC0C-DA2E-9E59-4BE8DAF0A6A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540" y="322"/>
                    <a:ext cx="486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zh-CN" altLang="en-US" sz="20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</a:rPr>
                      <a:t> </a:t>
                    </a:r>
                    <a:r>
                      <a:rPr lang="en-US" altLang="zh-CN" sz="20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</a:rPr>
                      <a:t>3.6</a:t>
                    </a:r>
                  </a:p>
                </p:txBody>
              </p:sp>
              <p:sp>
                <p:nvSpPr>
                  <p:cNvPr id="114" name="Line 33">
                    <a:extLst>
                      <a:ext uri="{FF2B5EF4-FFF2-40B4-BE49-F238E27FC236}">
                        <a16:creationId xmlns:a16="http://schemas.microsoft.com/office/drawing/2014/main" id="{C04CD367-A58A-CF2C-F03B-E5F4AE2C9AF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-570" y="336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bg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zh-CN" altLang="en-US" sz="200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111" name="Text Box 34">
                  <a:extLst>
                    <a:ext uri="{FF2B5EF4-FFF2-40B4-BE49-F238E27FC236}">
                      <a16:creationId xmlns:a16="http://schemas.microsoft.com/office/drawing/2014/main" id="{53A50570-AEF4-1A3A-E65B-59ED59FEF6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61" y="184"/>
                  <a:ext cx="35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000" b="1">
                      <a:solidFill>
                        <a:schemeClr val="bg1"/>
                      </a:solidFill>
                      <a:latin typeface="Times New Roman" panose="02020603050405020304" pitchFamily="18" charset="0"/>
                    </a:rPr>
                    <a:t>m/s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15180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查看源图像">
            <a:extLst>
              <a:ext uri="{FF2B5EF4-FFF2-40B4-BE49-F238E27FC236}">
                <a16:creationId xmlns:a16="http://schemas.microsoft.com/office/drawing/2014/main" id="{678E594F-79A9-E513-EB3F-4B1C33247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r="10094" b="506"/>
          <a:stretch>
            <a:fillRect/>
          </a:stretch>
        </p:blipFill>
        <p:spPr bwMode="auto">
          <a:xfrm>
            <a:off x="4925818" y="-117818"/>
            <a:ext cx="7517564" cy="7001011"/>
          </a:xfrm>
          <a:custGeom>
            <a:avLst/>
            <a:gdLst>
              <a:gd name="connsiteX0" fmla="*/ 2474286 w 7273153"/>
              <a:gd name="connsiteY0" fmla="*/ 0 h 6823284"/>
              <a:gd name="connsiteX1" fmla="*/ 7273153 w 7273153"/>
              <a:gd name="connsiteY1" fmla="*/ 0 h 6823284"/>
              <a:gd name="connsiteX2" fmla="*/ 7273153 w 7273153"/>
              <a:gd name="connsiteY2" fmla="*/ 6823284 h 6823284"/>
              <a:gd name="connsiteX3" fmla="*/ 0 w 7273153"/>
              <a:gd name="connsiteY3" fmla="*/ 6823284 h 682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3153" h="6823284">
                <a:moveTo>
                  <a:pt x="2474286" y="0"/>
                </a:moveTo>
                <a:lnTo>
                  <a:pt x="7273153" y="0"/>
                </a:lnTo>
                <a:lnTo>
                  <a:pt x="7273153" y="6823284"/>
                </a:lnTo>
                <a:lnTo>
                  <a:pt x="0" y="68232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44F56E1-3837-4BB9-C9BC-C38C244456D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r="3044"/>
          <a:stretch>
            <a:fillRect/>
          </a:stretch>
        </p:blipFill>
        <p:spPr>
          <a:xfrm>
            <a:off x="-13252" y="-7937"/>
            <a:ext cx="7297519" cy="6858000"/>
          </a:xfrm>
          <a:custGeom>
            <a:avLst/>
            <a:gdLst>
              <a:gd name="connsiteX0" fmla="*/ 0 w 7273153"/>
              <a:gd name="connsiteY0" fmla="*/ 0 h 6858000"/>
              <a:gd name="connsiteX1" fmla="*/ 7273153 w 7273153"/>
              <a:gd name="connsiteY1" fmla="*/ 0 h 6858000"/>
              <a:gd name="connsiteX2" fmla="*/ 4786279 w 7273153"/>
              <a:gd name="connsiteY2" fmla="*/ 6858000 h 6858000"/>
              <a:gd name="connsiteX3" fmla="*/ 0 w 727315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3153" h="6858000">
                <a:moveTo>
                  <a:pt x="0" y="0"/>
                </a:moveTo>
                <a:lnTo>
                  <a:pt x="7273153" y="0"/>
                </a:lnTo>
                <a:lnTo>
                  <a:pt x="47862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E545EC3D-D04F-776E-D003-90F9B1E5B29E}"/>
              </a:ext>
            </a:extLst>
          </p:cNvPr>
          <p:cNvSpPr/>
          <p:nvPr/>
        </p:nvSpPr>
        <p:spPr>
          <a:xfrm>
            <a:off x="7284266" y="-15873"/>
            <a:ext cx="5756" cy="7937"/>
          </a:xfrm>
          <a:custGeom>
            <a:avLst/>
            <a:gdLst>
              <a:gd name="connsiteX0" fmla="*/ 2878 w 5756"/>
              <a:gd name="connsiteY0" fmla="*/ 0 h 7937"/>
              <a:gd name="connsiteX1" fmla="*/ 5756 w 5756"/>
              <a:gd name="connsiteY1" fmla="*/ 7937 h 7937"/>
              <a:gd name="connsiteX2" fmla="*/ 0 w 5756"/>
              <a:gd name="connsiteY2" fmla="*/ 7937 h 7937"/>
              <a:gd name="connsiteX3" fmla="*/ 2878 w 5756"/>
              <a:gd name="connsiteY3" fmla="*/ 0 h 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6" h="7937">
                <a:moveTo>
                  <a:pt x="2878" y="0"/>
                </a:moveTo>
                <a:lnTo>
                  <a:pt x="5756" y="7937"/>
                </a:lnTo>
                <a:lnTo>
                  <a:pt x="0" y="7937"/>
                </a:lnTo>
                <a:lnTo>
                  <a:pt x="287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29068796-236E-3463-6D36-DDD5D69D62EF}"/>
              </a:ext>
            </a:extLst>
          </p:cNvPr>
          <p:cNvSpPr/>
          <p:nvPr/>
        </p:nvSpPr>
        <p:spPr>
          <a:xfrm>
            <a:off x="7290022" y="-7937"/>
            <a:ext cx="25178" cy="69432"/>
          </a:xfrm>
          <a:custGeom>
            <a:avLst/>
            <a:gdLst>
              <a:gd name="connsiteX0" fmla="*/ 0 w 25178"/>
              <a:gd name="connsiteY0" fmla="*/ 0 h 69432"/>
              <a:gd name="connsiteX1" fmla="*/ 25178 w 25178"/>
              <a:gd name="connsiteY1" fmla="*/ 0 h 69432"/>
              <a:gd name="connsiteX2" fmla="*/ 25178 w 25178"/>
              <a:gd name="connsiteY2" fmla="*/ 69432 h 69432"/>
              <a:gd name="connsiteX3" fmla="*/ 0 w 25178"/>
              <a:gd name="connsiteY3" fmla="*/ 0 h 6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8" h="69432">
                <a:moveTo>
                  <a:pt x="0" y="0"/>
                </a:moveTo>
                <a:lnTo>
                  <a:pt x="25178" y="0"/>
                </a:lnTo>
                <a:lnTo>
                  <a:pt x="25178" y="694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平行四边形 12">
            <a:extLst>
              <a:ext uri="{FF2B5EF4-FFF2-40B4-BE49-F238E27FC236}">
                <a16:creationId xmlns:a16="http://schemas.microsoft.com/office/drawing/2014/main" id="{0C6598F1-8822-238F-808F-6F9297CA5513}"/>
              </a:ext>
            </a:extLst>
          </p:cNvPr>
          <p:cNvSpPr/>
          <p:nvPr/>
        </p:nvSpPr>
        <p:spPr>
          <a:xfrm rot="367816">
            <a:off x="3677477" y="-1062885"/>
            <a:ext cx="4837044" cy="9284160"/>
          </a:xfrm>
          <a:prstGeom prst="parallelogram">
            <a:avLst>
              <a:gd name="adj" fmla="val 50180"/>
            </a:avLst>
          </a:prstGeom>
          <a:gradFill flip="none" rotWithShape="1">
            <a:gsLst>
              <a:gs pos="0">
                <a:schemeClr val="accent1">
                  <a:lumMod val="67000"/>
                  <a:alpha val="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  <a:alpha val="2000"/>
                </a:schemeClr>
              </a:gs>
            </a:gsLst>
            <a:lin ang="12000000" scaled="0"/>
          </a:gradFill>
          <a:ln>
            <a:noFill/>
          </a:ln>
          <a:effectLst>
            <a:softEdge rad="889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7222B257-33E8-F3EA-4BBC-06E473F9D70D}"/>
              </a:ext>
            </a:extLst>
          </p:cNvPr>
          <p:cNvSpPr/>
          <p:nvPr/>
        </p:nvSpPr>
        <p:spPr>
          <a:xfrm>
            <a:off x="237211" y="256689"/>
            <a:ext cx="11717575" cy="6344621"/>
          </a:xfrm>
          <a:prstGeom prst="roundRect">
            <a:avLst>
              <a:gd name="adj" fmla="val 1751"/>
            </a:avLst>
          </a:pr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250241E-CCA9-5D01-86FD-77ADD7B87F4B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98DBCB4-9D42-13F9-6B6D-ED5D1235C821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E11F2E9-E563-F960-2BE4-268AA6B49950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标题 16385">
              <a:extLst>
                <a:ext uri="{FF2B5EF4-FFF2-40B4-BE49-F238E27FC236}">
                  <a16:creationId xmlns:a16="http://schemas.microsoft.com/office/drawing/2014/main" id="{6BC85DCB-FF46-97A7-D4F8-20BD518CDE1C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0" name="标题 16385">
              <a:extLst>
                <a:ext uri="{FF2B5EF4-FFF2-40B4-BE49-F238E27FC236}">
                  <a16:creationId xmlns:a16="http://schemas.microsoft.com/office/drawing/2014/main" id="{888FD78F-BD8E-0886-BB55-6C532E823B8F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7FC5BA41-6559-6B7A-D4B7-9D255BE7ABE3}"/>
              </a:ext>
            </a:extLst>
          </p:cNvPr>
          <p:cNvSpPr txBox="1"/>
          <p:nvPr/>
        </p:nvSpPr>
        <p:spPr>
          <a:xfrm>
            <a:off x="9686976" y="354787"/>
            <a:ext cx="20804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第二节：快与慢</a:t>
            </a:r>
            <a:endParaRPr lang="zh-CN" altLang="en-US" sz="20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905124E-4ECF-5253-9743-8EBD11B22922}"/>
              </a:ext>
            </a:extLst>
          </p:cNvPr>
          <p:cNvSpPr txBox="1"/>
          <p:nvPr/>
        </p:nvSpPr>
        <p:spPr>
          <a:xfrm>
            <a:off x="9686976" y="692095"/>
            <a:ext cx="1351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/>
              <a:t>fast and slow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8F2B924-DE86-F098-21A2-9FE47D6AAE4B}"/>
              </a:ext>
            </a:extLst>
          </p:cNvPr>
          <p:cNvCxnSpPr/>
          <p:nvPr/>
        </p:nvCxnSpPr>
        <p:spPr>
          <a:xfrm>
            <a:off x="9824720" y="734577"/>
            <a:ext cx="1705883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3BB15EF0-70F7-7AA7-EDD1-348934F47B7B}"/>
              </a:ext>
            </a:extLst>
          </p:cNvPr>
          <p:cNvSpPr/>
          <p:nvPr/>
        </p:nvSpPr>
        <p:spPr>
          <a:xfrm>
            <a:off x="563563" y="929772"/>
            <a:ext cx="11077575" cy="5415466"/>
          </a:xfrm>
          <a:prstGeom prst="rect">
            <a:avLst/>
          </a:prstGeom>
          <a:noFill/>
          <a:ln w="12700">
            <a:solidFill>
              <a:schemeClr val="accent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 Box 177">
            <a:extLst>
              <a:ext uri="{FF2B5EF4-FFF2-40B4-BE49-F238E27FC236}">
                <a16:creationId xmlns:a16="http://schemas.microsoft.com/office/drawing/2014/main" id="{03687634-F9BB-2941-B4C4-9E6271790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70" y="1077589"/>
            <a:ext cx="26865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b="1"/>
              <a:t>二</a:t>
            </a:r>
            <a:r>
              <a:rPr lang="en-US" altLang="zh-CN" b="1"/>
              <a:t>.</a:t>
            </a:r>
            <a:r>
              <a:rPr lang="zh-CN" altLang="en-US" b="1"/>
              <a:t>速度（</a:t>
            </a:r>
            <a:r>
              <a:rPr lang="en-US" altLang="zh-CN" b="1"/>
              <a:t>4</a:t>
            </a:r>
            <a:r>
              <a:rPr lang="zh-CN" altLang="en-US" b="1"/>
              <a:t>）练习</a:t>
            </a:r>
            <a:endParaRPr lang="en-US" altLang="zh-CN" b="1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34C4A62-0682-23EB-A119-D4F8C2F289DA}"/>
              </a:ext>
            </a:extLst>
          </p:cNvPr>
          <p:cNvGrpSpPr/>
          <p:nvPr/>
        </p:nvGrpSpPr>
        <p:grpSpPr>
          <a:xfrm>
            <a:off x="-2011404" y="5913438"/>
            <a:ext cx="15672122" cy="2761797"/>
            <a:chOff x="-1918806" y="5822504"/>
            <a:chExt cx="15672122" cy="2761797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F01E3097-B501-4E99-A92F-B12EAACB796D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DCB109FF-BEE4-216D-BF8E-39E42E0EF60F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E342B203-0470-B534-B51E-1F0B1C4DAE0F}"/>
              </a:ext>
            </a:extLst>
          </p:cNvPr>
          <p:cNvGrpSpPr/>
          <p:nvPr/>
        </p:nvGrpSpPr>
        <p:grpSpPr>
          <a:xfrm>
            <a:off x="1406062" y="1681692"/>
            <a:ext cx="2507736" cy="4295544"/>
            <a:chOff x="4081577" y="1520297"/>
            <a:chExt cx="2507736" cy="4295544"/>
          </a:xfrm>
        </p:grpSpPr>
        <p:sp>
          <p:nvSpPr>
            <p:cNvPr id="58" name="矩形: 圆角 57">
              <a:extLst>
                <a:ext uri="{FF2B5EF4-FFF2-40B4-BE49-F238E27FC236}">
                  <a16:creationId xmlns:a16="http://schemas.microsoft.com/office/drawing/2014/main" id="{D06F3A40-9441-8898-4A63-09F1E692391D}"/>
                </a:ext>
              </a:extLst>
            </p:cNvPr>
            <p:cNvSpPr/>
            <p:nvPr/>
          </p:nvSpPr>
          <p:spPr>
            <a:xfrm>
              <a:off x="4087332" y="1520297"/>
              <a:ext cx="2501981" cy="4295544"/>
            </a:xfrm>
            <a:prstGeom prst="roundRect">
              <a:avLst>
                <a:gd name="adj" fmla="val 3596"/>
              </a:avLst>
            </a:prstGeom>
            <a:solidFill>
              <a:schemeClr val="bg1">
                <a:alpha val="7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Text Box 3">
              <a:extLst>
                <a:ext uri="{FF2B5EF4-FFF2-40B4-BE49-F238E27FC236}">
                  <a16:creationId xmlns:a16="http://schemas.microsoft.com/office/drawing/2014/main" id="{F63BA3BA-B052-80B0-8872-65958B9AE8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8543" y="2577173"/>
              <a:ext cx="2091958" cy="2125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2000" b="1">
                  <a:latin typeface="Times New Roman" panose="02020603050405020304" pitchFamily="18" charset="0"/>
                </a:defRPr>
              </a:lvl1pPr>
            </a:lstStyle>
            <a:p>
              <a:pPr algn="l" eaLnBrk="1" hangingPunct="1">
                <a:lnSpc>
                  <a:spcPct val="150000"/>
                </a:lnSpc>
              </a:pPr>
              <a:r>
                <a:rPr lang="zh-CN" altLang="en-US" sz="1800" b="1">
                  <a:latin typeface="宋体" panose="02010600030101010101" pitchFamily="2" charset="-122"/>
                  <a:ea typeface="宋体" panose="02010600030101010101" pitchFamily="2" charset="-122"/>
                </a:rPr>
                <a:t>声音在空气中传播的速度为</a:t>
              </a:r>
              <a:r>
                <a:rPr lang="en-US" altLang="zh-CN" sz="1800" b="1">
                  <a:latin typeface="宋体" panose="02010600030101010101" pitchFamily="2" charset="-122"/>
                  <a:ea typeface="宋体" panose="02010600030101010101" pitchFamily="2" charset="-122"/>
                </a:rPr>
                <a:t>340m/s</a:t>
              </a:r>
              <a:r>
                <a:rPr lang="zh-CN" altLang="en-US" sz="1800" b="1">
                  <a:latin typeface="宋体" panose="02010600030101010101" pitchFamily="2" charset="-122"/>
                  <a:ea typeface="宋体" panose="02010600030101010101" pitchFamily="2" charset="-122"/>
                </a:rPr>
                <a:t>，需要多长时间才能听到相距你</a:t>
              </a:r>
              <a:r>
                <a:rPr lang="en-US" altLang="zh-CN" sz="1800" b="1">
                  <a:latin typeface="宋体" panose="02010600030101010101" pitchFamily="2" charset="-122"/>
                  <a:ea typeface="宋体" panose="02010600030101010101" pitchFamily="2" charset="-122"/>
                </a:rPr>
                <a:t>1km</a:t>
              </a:r>
              <a:r>
                <a:rPr lang="zh-CN" altLang="en-US" sz="1800" b="1">
                  <a:latin typeface="宋体" panose="02010600030101010101" pitchFamily="2" charset="-122"/>
                  <a:ea typeface="宋体" panose="02010600030101010101" pitchFamily="2" charset="-122"/>
                </a:rPr>
                <a:t>处产生的雷声？</a:t>
              </a:r>
              <a:endParaRPr lang="zh-CN" altLang="en-US" sz="1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E532BEAB-4CB0-7228-EC16-FE354143D94C}"/>
                </a:ext>
              </a:extLst>
            </p:cNvPr>
            <p:cNvGrpSpPr/>
            <p:nvPr/>
          </p:nvGrpSpPr>
          <p:grpSpPr>
            <a:xfrm>
              <a:off x="4081577" y="2193380"/>
              <a:ext cx="2198062" cy="98208"/>
              <a:chOff x="1200746" y="2230909"/>
              <a:chExt cx="3556486" cy="81022"/>
            </a:xfrm>
          </p:grpSpPr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58C09626-7DCF-E16D-4A3B-E56850BF96BB}"/>
                  </a:ext>
                </a:extLst>
              </p:cNvPr>
              <p:cNvCxnSpPr/>
              <p:nvPr/>
            </p:nvCxnSpPr>
            <p:spPr>
              <a:xfrm>
                <a:off x="1200746" y="2230909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>
                <a:extLst>
                  <a:ext uri="{FF2B5EF4-FFF2-40B4-BE49-F238E27FC236}">
                    <a16:creationId xmlns:a16="http://schemas.microsoft.com/office/drawing/2014/main" id="{6EE149D4-D3D5-8CA7-3967-8294B34CD4D9}"/>
                  </a:ext>
                </a:extLst>
              </p:cNvPr>
              <p:cNvCxnSpPr/>
              <p:nvPr/>
            </p:nvCxnSpPr>
            <p:spPr>
              <a:xfrm>
                <a:off x="1206500" y="2311931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 Box 3">
              <a:extLst>
                <a:ext uri="{FF2B5EF4-FFF2-40B4-BE49-F238E27FC236}">
                  <a16:creationId xmlns:a16="http://schemas.microsoft.com/office/drawing/2014/main" id="{7203E4D0-7DE3-3BF9-7D4C-A1BB863DFD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923" y="1699475"/>
              <a:ext cx="20042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latin typeface="Times New Roman" panose="02020603050405020304" pitchFamily="18" charset="0"/>
                </a:rPr>
                <a:t>练习</a:t>
              </a:r>
              <a:r>
                <a:rPr lang="en-US" altLang="zh-CN" sz="2000" b="1">
                  <a:latin typeface="Times New Roman" panose="02020603050405020304" pitchFamily="18" charset="0"/>
                </a:rPr>
                <a:t>1</a:t>
              </a:r>
              <a:endParaRPr lang="zh-CN" altLang="en-US" sz="20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A5E83367-EBB5-ADEC-12DD-DAD9BA032321}"/>
              </a:ext>
            </a:extLst>
          </p:cNvPr>
          <p:cNvGrpSpPr/>
          <p:nvPr/>
        </p:nvGrpSpPr>
        <p:grpSpPr>
          <a:xfrm>
            <a:off x="4734591" y="1662770"/>
            <a:ext cx="2507736" cy="4295544"/>
            <a:chOff x="4081577" y="1520297"/>
            <a:chExt cx="2507736" cy="4295544"/>
          </a:xfrm>
        </p:grpSpPr>
        <p:sp>
          <p:nvSpPr>
            <p:cNvPr id="77" name="矩形: 圆角 76">
              <a:extLst>
                <a:ext uri="{FF2B5EF4-FFF2-40B4-BE49-F238E27FC236}">
                  <a16:creationId xmlns:a16="http://schemas.microsoft.com/office/drawing/2014/main" id="{F327D7EE-9397-C4BC-F864-E448CD02209C}"/>
                </a:ext>
              </a:extLst>
            </p:cNvPr>
            <p:cNvSpPr/>
            <p:nvPr/>
          </p:nvSpPr>
          <p:spPr>
            <a:xfrm>
              <a:off x="4087332" y="1520297"/>
              <a:ext cx="2501981" cy="4295544"/>
            </a:xfrm>
            <a:prstGeom prst="roundRect">
              <a:avLst>
                <a:gd name="adj" fmla="val 3596"/>
              </a:avLst>
            </a:prstGeom>
            <a:solidFill>
              <a:schemeClr val="bg1">
                <a:alpha val="7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Text Box 3">
              <a:extLst>
                <a:ext uri="{FF2B5EF4-FFF2-40B4-BE49-F238E27FC236}">
                  <a16:creationId xmlns:a16="http://schemas.microsoft.com/office/drawing/2014/main" id="{9B9EB5A8-2CAD-E179-9304-ECE13B56D3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8543" y="2577173"/>
              <a:ext cx="20919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2000" b="1">
                  <a:latin typeface="Times New Roman" panose="02020603050405020304" pitchFamily="18" charset="0"/>
                </a:defRPr>
              </a:lvl1pPr>
            </a:lstStyle>
            <a:p>
              <a:pPr algn="l" eaLnBrk="1" hangingPunct="1"/>
              <a:r>
                <a:rPr lang="en-US" altLang="zh-CN" sz="1800" b="1">
                  <a:latin typeface="宋体" panose="02010600030101010101" pitchFamily="2" charset="-122"/>
                </a:rPr>
                <a:t>15 m/s</a:t>
              </a:r>
              <a:r>
                <a:rPr lang="zh-CN" altLang="en-US" sz="1800" b="1">
                  <a:latin typeface="宋体" panose="02010600030101010101" pitchFamily="2" charset="-122"/>
                </a:rPr>
                <a:t>＝</a:t>
              </a:r>
              <a:r>
                <a:rPr lang="zh-CN" altLang="en-US" sz="1800" b="1" u="sng">
                  <a:latin typeface="宋体" panose="02010600030101010101" pitchFamily="2" charset="-122"/>
                </a:rPr>
                <a:t>    </a:t>
              </a:r>
              <a:r>
                <a:rPr lang="en-US" altLang="zh-CN" sz="1800" b="1">
                  <a:latin typeface="宋体" panose="02010600030101010101" pitchFamily="2" charset="-122"/>
                </a:rPr>
                <a:t>km/h</a:t>
              </a:r>
              <a:endParaRPr lang="zh-CN" altLang="en-US" sz="1800"/>
            </a:p>
          </p:txBody>
        </p:sp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F5B0876C-D66D-633E-D4E1-4881CB1D01FC}"/>
                </a:ext>
              </a:extLst>
            </p:cNvPr>
            <p:cNvGrpSpPr/>
            <p:nvPr/>
          </p:nvGrpSpPr>
          <p:grpSpPr>
            <a:xfrm>
              <a:off x="4081577" y="2193380"/>
              <a:ext cx="2198062" cy="98208"/>
              <a:chOff x="1200746" y="2230909"/>
              <a:chExt cx="3556486" cy="81022"/>
            </a:xfrm>
          </p:grpSpPr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B0CB396A-C397-13FA-83E2-75E7E29F9CF7}"/>
                  </a:ext>
                </a:extLst>
              </p:cNvPr>
              <p:cNvCxnSpPr/>
              <p:nvPr/>
            </p:nvCxnSpPr>
            <p:spPr>
              <a:xfrm>
                <a:off x="1200746" y="2230909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id="{B043717A-F6EC-7595-5DFE-A9EAB096F3F9}"/>
                  </a:ext>
                </a:extLst>
              </p:cNvPr>
              <p:cNvCxnSpPr/>
              <p:nvPr/>
            </p:nvCxnSpPr>
            <p:spPr>
              <a:xfrm>
                <a:off x="1206500" y="2311931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" name="Text Box 3">
              <a:extLst>
                <a:ext uri="{FF2B5EF4-FFF2-40B4-BE49-F238E27FC236}">
                  <a16:creationId xmlns:a16="http://schemas.microsoft.com/office/drawing/2014/main" id="{EA867A24-248A-17CA-5E7B-78A6992B7A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923" y="1699475"/>
              <a:ext cx="20042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latin typeface="Times New Roman" panose="02020603050405020304" pitchFamily="18" charset="0"/>
                </a:rPr>
                <a:t>练习</a:t>
              </a:r>
              <a:r>
                <a:rPr lang="en-US" altLang="zh-CN" sz="2000" b="1">
                  <a:latin typeface="Times New Roman" panose="02020603050405020304" pitchFamily="18" charset="0"/>
                </a:rPr>
                <a:t>2</a:t>
              </a:r>
              <a:endParaRPr lang="zh-CN" altLang="en-US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48" name="Text Box 3">
              <a:extLst>
                <a:ext uri="{FF2B5EF4-FFF2-40B4-BE49-F238E27FC236}">
                  <a16:creationId xmlns:a16="http://schemas.microsoft.com/office/drawing/2014/main" id="{9785530B-932C-00B6-623A-4E5D2DBC8E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3310" y="3505666"/>
              <a:ext cx="20919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2000" b="1">
                  <a:latin typeface="Times New Roman" panose="02020603050405020304" pitchFamily="18" charset="0"/>
                </a:defRPr>
              </a:lvl1pPr>
            </a:lstStyle>
            <a:p>
              <a:pPr algn="l" eaLnBrk="1" hangingPunct="1"/>
              <a:r>
                <a:rPr lang="en-US" altLang="zh-CN" sz="1800" b="1">
                  <a:latin typeface="宋体" panose="02010600030101010101" pitchFamily="2" charset="-122"/>
                </a:rPr>
                <a:t>72 km/h</a:t>
              </a:r>
              <a:r>
                <a:rPr lang="zh-CN" altLang="en-US" sz="1800" b="1">
                  <a:latin typeface="宋体" panose="02010600030101010101" pitchFamily="2" charset="-122"/>
                </a:rPr>
                <a:t>＝</a:t>
              </a:r>
              <a:r>
                <a:rPr lang="zh-CN" altLang="en-US" sz="1800" b="1" u="sng">
                  <a:latin typeface="宋体" panose="02010600030101010101" pitchFamily="2" charset="-122"/>
                </a:rPr>
                <a:t>    </a:t>
              </a:r>
              <a:r>
                <a:rPr lang="en-US" altLang="zh-CN" sz="1800" b="1">
                  <a:latin typeface="宋体" panose="02010600030101010101" pitchFamily="2" charset="-122"/>
                </a:rPr>
                <a:t>m/s</a:t>
              </a:r>
              <a:endParaRPr lang="zh-CN" altLang="en-US" sz="1800"/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49E74A0E-B370-2E73-86DA-F6DBC7952520}"/>
              </a:ext>
            </a:extLst>
          </p:cNvPr>
          <p:cNvGrpSpPr/>
          <p:nvPr/>
        </p:nvGrpSpPr>
        <p:grpSpPr>
          <a:xfrm>
            <a:off x="8063121" y="1657216"/>
            <a:ext cx="2507736" cy="4295544"/>
            <a:chOff x="4081577" y="1520297"/>
            <a:chExt cx="2507736" cy="4295544"/>
          </a:xfrm>
        </p:grpSpPr>
        <p:sp>
          <p:nvSpPr>
            <p:cNvPr id="85" name="矩形: 圆角 84">
              <a:extLst>
                <a:ext uri="{FF2B5EF4-FFF2-40B4-BE49-F238E27FC236}">
                  <a16:creationId xmlns:a16="http://schemas.microsoft.com/office/drawing/2014/main" id="{A187A500-356F-3BE1-1FE1-52DBDFA8F7E4}"/>
                </a:ext>
              </a:extLst>
            </p:cNvPr>
            <p:cNvSpPr/>
            <p:nvPr/>
          </p:nvSpPr>
          <p:spPr>
            <a:xfrm>
              <a:off x="4087332" y="1520297"/>
              <a:ext cx="2501981" cy="4295544"/>
            </a:xfrm>
            <a:prstGeom prst="roundRect">
              <a:avLst>
                <a:gd name="adj" fmla="val 3596"/>
              </a:avLst>
            </a:prstGeom>
            <a:solidFill>
              <a:schemeClr val="bg1">
                <a:alpha val="7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Text Box 3">
              <a:extLst>
                <a:ext uri="{FF2B5EF4-FFF2-40B4-BE49-F238E27FC236}">
                  <a16:creationId xmlns:a16="http://schemas.microsoft.com/office/drawing/2014/main" id="{AF17AF06-E0B4-7244-61D3-320388EA9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8702" y="2387293"/>
              <a:ext cx="2080235" cy="7045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2000" b="1">
                  <a:latin typeface="Times New Roman" panose="02020603050405020304" pitchFamily="18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400" b="1">
                  <a:latin typeface="Times New Roman" panose="02020603050405020304" pitchFamily="18" charset="0"/>
                </a:rPr>
                <a:t>解答时要有已知、求、解、答。</a:t>
              </a:r>
              <a:endParaRPr lang="zh-CN" altLang="en-US" sz="1400"/>
            </a:p>
          </p:txBody>
        </p: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A5EAE430-4B56-4DB6-9064-5010F06A11DF}"/>
                </a:ext>
              </a:extLst>
            </p:cNvPr>
            <p:cNvGrpSpPr/>
            <p:nvPr/>
          </p:nvGrpSpPr>
          <p:grpSpPr>
            <a:xfrm>
              <a:off x="4081577" y="2193380"/>
              <a:ext cx="2198062" cy="98208"/>
              <a:chOff x="1200746" y="2230909"/>
              <a:chExt cx="3556486" cy="81022"/>
            </a:xfrm>
          </p:grpSpPr>
          <p:cxnSp>
            <p:nvCxnSpPr>
              <p:cNvPr id="89" name="直接连接符 88">
                <a:extLst>
                  <a:ext uri="{FF2B5EF4-FFF2-40B4-BE49-F238E27FC236}">
                    <a16:creationId xmlns:a16="http://schemas.microsoft.com/office/drawing/2014/main" id="{2E2A53B5-EF93-6AD7-BD14-615E78D471D4}"/>
                  </a:ext>
                </a:extLst>
              </p:cNvPr>
              <p:cNvCxnSpPr/>
              <p:nvPr/>
            </p:nvCxnSpPr>
            <p:spPr>
              <a:xfrm>
                <a:off x="1200746" y="2230909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>
                <a:extLst>
                  <a:ext uri="{FF2B5EF4-FFF2-40B4-BE49-F238E27FC236}">
                    <a16:creationId xmlns:a16="http://schemas.microsoft.com/office/drawing/2014/main" id="{762C3DA3-76EE-6F47-99F3-08EC2AF7CD04}"/>
                  </a:ext>
                </a:extLst>
              </p:cNvPr>
              <p:cNvCxnSpPr/>
              <p:nvPr/>
            </p:nvCxnSpPr>
            <p:spPr>
              <a:xfrm>
                <a:off x="1206500" y="2311931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Text Box 3">
              <a:extLst>
                <a:ext uri="{FF2B5EF4-FFF2-40B4-BE49-F238E27FC236}">
                  <a16:creationId xmlns:a16="http://schemas.microsoft.com/office/drawing/2014/main" id="{0D9055C6-769D-B585-A363-650960FFB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923" y="1699475"/>
              <a:ext cx="20042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latin typeface="Times New Roman" panose="02020603050405020304" pitchFamily="18" charset="0"/>
                </a:rPr>
                <a:t>计算题注意事项</a:t>
              </a:r>
            </a:p>
          </p:txBody>
        </p:sp>
        <p:sp>
          <p:nvSpPr>
            <p:cNvPr id="49" name="Text Box 3">
              <a:extLst>
                <a:ext uri="{FF2B5EF4-FFF2-40B4-BE49-F238E27FC236}">
                  <a16:creationId xmlns:a16="http://schemas.microsoft.com/office/drawing/2014/main" id="{4115185A-0CF4-732A-901B-4698A701C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6979" y="3285957"/>
              <a:ext cx="2091958" cy="7045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2000" b="1">
                  <a:latin typeface="Times New Roman" panose="02020603050405020304" pitchFamily="18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400" b="1"/>
                <a:t>在应用时，速度、路程、时间要对同一物体而言。</a:t>
              </a:r>
              <a:endParaRPr lang="zh-CN" altLang="en-US" sz="1400"/>
            </a:p>
          </p:txBody>
        </p:sp>
        <p:sp>
          <p:nvSpPr>
            <p:cNvPr id="50" name="Text Box 3">
              <a:extLst>
                <a:ext uri="{FF2B5EF4-FFF2-40B4-BE49-F238E27FC236}">
                  <a16:creationId xmlns:a16="http://schemas.microsoft.com/office/drawing/2014/main" id="{AF0FF3EB-0907-AEB7-D844-0C808E6D7E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2709" y="4159134"/>
              <a:ext cx="2091958" cy="135088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2000" b="1">
                  <a:latin typeface="Times New Roman" panose="02020603050405020304" pitchFamily="18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400" b="1"/>
                <a:t>速度、路程、时间这三个量的单位必须统一：要么均用基本单位，或者均用常用单位。</a:t>
              </a:r>
              <a:endParaRPr lang="zh-CN" alt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1132898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查看源图像">
            <a:extLst>
              <a:ext uri="{FF2B5EF4-FFF2-40B4-BE49-F238E27FC236}">
                <a16:creationId xmlns:a16="http://schemas.microsoft.com/office/drawing/2014/main" id="{678E594F-79A9-E513-EB3F-4B1C33247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4" r="10094" b="506"/>
          <a:stretch>
            <a:fillRect/>
          </a:stretch>
        </p:blipFill>
        <p:spPr bwMode="auto">
          <a:xfrm>
            <a:off x="4925818" y="-117818"/>
            <a:ext cx="7517564" cy="7001011"/>
          </a:xfrm>
          <a:custGeom>
            <a:avLst/>
            <a:gdLst>
              <a:gd name="connsiteX0" fmla="*/ 2474286 w 7273153"/>
              <a:gd name="connsiteY0" fmla="*/ 0 h 6823284"/>
              <a:gd name="connsiteX1" fmla="*/ 7273153 w 7273153"/>
              <a:gd name="connsiteY1" fmla="*/ 0 h 6823284"/>
              <a:gd name="connsiteX2" fmla="*/ 7273153 w 7273153"/>
              <a:gd name="connsiteY2" fmla="*/ 6823284 h 6823284"/>
              <a:gd name="connsiteX3" fmla="*/ 0 w 7273153"/>
              <a:gd name="connsiteY3" fmla="*/ 6823284 h 682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3153" h="6823284">
                <a:moveTo>
                  <a:pt x="2474286" y="0"/>
                </a:moveTo>
                <a:lnTo>
                  <a:pt x="7273153" y="0"/>
                </a:lnTo>
                <a:lnTo>
                  <a:pt x="7273153" y="6823284"/>
                </a:lnTo>
                <a:lnTo>
                  <a:pt x="0" y="68232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44F56E1-3837-4BB9-C9BC-C38C244456D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6" r="3044"/>
          <a:stretch>
            <a:fillRect/>
          </a:stretch>
        </p:blipFill>
        <p:spPr>
          <a:xfrm>
            <a:off x="-13252" y="-7937"/>
            <a:ext cx="7297519" cy="6858000"/>
          </a:xfrm>
          <a:custGeom>
            <a:avLst/>
            <a:gdLst>
              <a:gd name="connsiteX0" fmla="*/ 0 w 7273153"/>
              <a:gd name="connsiteY0" fmla="*/ 0 h 6858000"/>
              <a:gd name="connsiteX1" fmla="*/ 7273153 w 7273153"/>
              <a:gd name="connsiteY1" fmla="*/ 0 h 6858000"/>
              <a:gd name="connsiteX2" fmla="*/ 4786279 w 7273153"/>
              <a:gd name="connsiteY2" fmla="*/ 6858000 h 6858000"/>
              <a:gd name="connsiteX3" fmla="*/ 0 w 727315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73153" h="6858000">
                <a:moveTo>
                  <a:pt x="0" y="0"/>
                </a:moveTo>
                <a:lnTo>
                  <a:pt x="7273153" y="0"/>
                </a:lnTo>
                <a:lnTo>
                  <a:pt x="478627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E545EC3D-D04F-776E-D003-90F9B1E5B29E}"/>
              </a:ext>
            </a:extLst>
          </p:cNvPr>
          <p:cNvSpPr/>
          <p:nvPr/>
        </p:nvSpPr>
        <p:spPr>
          <a:xfrm>
            <a:off x="7284266" y="-15873"/>
            <a:ext cx="5756" cy="7937"/>
          </a:xfrm>
          <a:custGeom>
            <a:avLst/>
            <a:gdLst>
              <a:gd name="connsiteX0" fmla="*/ 2878 w 5756"/>
              <a:gd name="connsiteY0" fmla="*/ 0 h 7937"/>
              <a:gd name="connsiteX1" fmla="*/ 5756 w 5756"/>
              <a:gd name="connsiteY1" fmla="*/ 7937 h 7937"/>
              <a:gd name="connsiteX2" fmla="*/ 0 w 5756"/>
              <a:gd name="connsiteY2" fmla="*/ 7937 h 7937"/>
              <a:gd name="connsiteX3" fmla="*/ 2878 w 5756"/>
              <a:gd name="connsiteY3" fmla="*/ 0 h 7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56" h="7937">
                <a:moveTo>
                  <a:pt x="2878" y="0"/>
                </a:moveTo>
                <a:lnTo>
                  <a:pt x="5756" y="7937"/>
                </a:lnTo>
                <a:lnTo>
                  <a:pt x="0" y="7937"/>
                </a:lnTo>
                <a:lnTo>
                  <a:pt x="2878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29068796-236E-3463-6D36-DDD5D69D62EF}"/>
              </a:ext>
            </a:extLst>
          </p:cNvPr>
          <p:cNvSpPr/>
          <p:nvPr/>
        </p:nvSpPr>
        <p:spPr>
          <a:xfrm>
            <a:off x="7290022" y="-7937"/>
            <a:ext cx="25178" cy="69432"/>
          </a:xfrm>
          <a:custGeom>
            <a:avLst/>
            <a:gdLst>
              <a:gd name="connsiteX0" fmla="*/ 0 w 25178"/>
              <a:gd name="connsiteY0" fmla="*/ 0 h 69432"/>
              <a:gd name="connsiteX1" fmla="*/ 25178 w 25178"/>
              <a:gd name="connsiteY1" fmla="*/ 0 h 69432"/>
              <a:gd name="connsiteX2" fmla="*/ 25178 w 25178"/>
              <a:gd name="connsiteY2" fmla="*/ 69432 h 69432"/>
              <a:gd name="connsiteX3" fmla="*/ 0 w 25178"/>
              <a:gd name="connsiteY3" fmla="*/ 0 h 6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78" h="69432">
                <a:moveTo>
                  <a:pt x="0" y="0"/>
                </a:moveTo>
                <a:lnTo>
                  <a:pt x="25178" y="0"/>
                </a:lnTo>
                <a:lnTo>
                  <a:pt x="25178" y="694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平行四边形 12">
            <a:extLst>
              <a:ext uri="{FF2B5EF4-FFF2-40B4-BE49-F238E27FC236}">
                <a16:creationId xmlns:a16="http://schemas.microsoft.com/office/drawing/2014/main" id="{0C6598F1-8822-238F-808F-6F9297CA5513}"/>
              </a:ext>
            </a:extLst>
          </p:cNvPr>
          <p:cNvSpPr/>
          <p:nvPr/>
        </p:nvSpPr>
        <p:spPr>
          <a:xfrm rot="367816">
            <a:off x="3677477" y="-1062885"/>
            <a:ext cx="4837044" cy="9284160"/>
          </a:xfrm>
          <a:prstGeom prst="parallelogram">
            <a:avLst>
              <a:gd name="adj" fmla="val 50180"/>
            </a:avLst>
          </a:prstGeom>
          <a:gradFill flip="none" rotWithShape="1">
            <a:gsLst>
              <a:gs pos="0">
                <a:schemeClr val="accent1">
                  <a:lumMod val="67000"/>
                  <a:alpha val="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  <a:alpha val="2000"/>
                </a:schemeClr>
              </a:gs>
            </a:gsLst>
            <a:lin ang="12000000" scaled="0"/>
          </a:gradFill>
          <a:ln>
            <a:noFill/>
          </a:ln>
          <a:effectLst>
            <a:softEdge rad="889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7222B257-33E8-F3EA-4BBC-06E473F9D70D}"/>
              </a:ext>
            </a:extLst>
          </p:cNvPr>
          <p:cNvSpPr/>
          <p:nvPr/>
        </p:nvSpPr>
        <p:spPr>
          <a:xfrm>
            <a:off x="237211" y="256689"/>
            <a:ext cx="11717575" cy="6344621"/>
          </a:xfrm>
          <a:prstGeom prst="roundRect">
            <a:avLst>
              <a:gd name="adj" fmla="val 1751"/>
            </a:avLst>
          </a:prstGeom>
          <a:solidFill>
            <a:schemeClr val="tx2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250241E-CCA9-5D01-86FD-77ADD7B87F4B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98DBCB4-9D42-13F9-6B6D-ED5D1235C821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E11F2E9-E563-F960-2BE4-268AA6B49950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标题 16385">
              <a:extLst>
                <a:ext uri="{FF2B5EF4-FFF2-40B4-BE49-F238E27FC236}">
                  <a16:creationId xmlns:a16="http://schemas.microsoft.com/office/drawing/2014/main" id="{6BC85DCB-FF46-97A7-D4F8-20BD518CDE1C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0" name="标题 16385">
              <a:extLst>
                <a:ext uri="{FF2B5EF4-FFF2-40B4-BE49-F238E27FC236}">
                  <a16:creationId xmlns:a16="http://schemas.microsoft.com/office/drawing/2014/main" id="{888FD78F-BD8E-0886-BB55-6C532E823B8F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7FC5BA41-6559-6B7A-D4B7-9D255BE7ABE3}"/>
              </a:ext>
            </a:extLst>
          </p:cNvPr>
          <p:cNvSpPr txBox="1"/>
          <p:nvPr/>
        </p:nvSpPr>
        <p:spPr>
          <a:xfrm>
            <a:off x="9686976" y="354787"/>
            <a:ext cx="20804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第二节：快与慢</a:t>
            </a:r>
            <a:endParaRPr lang="zh-CN" altLang="en-US" sz="20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5905124E-4ECF-5253-9743-8EBD11B22922}"/>
              </a:ext>
            </a:extLst>
          </p:cNvPr>
          <p:cNvSpPr txBox="1"/>
          <p:nvPr/>
        </p:nvSpPr>
        <p:spPr>
          <a:xfrm>
            <a:off x="9686976" y="692095"/>
            <a:ext cx="1351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/>
              <a:t>fast and slow</a:t>
            </a:r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28F2B924-DE86-F098-21A2-9FE47D6AAE4B}"/>
              </a:ext>
            </a:extLst>
          </p:cNvPr>
          <p:cNvCxnSpPr/>
          <p:nvPr/>
        </p:nvCxnSpPr>
        <p:spPr>
          <a:xfrm>
            <a:off x="9824720" y="734577"/>
            <a:ext cx="1705883" cy="0"/>
          </a:xfrm>
          <a:prstGeom prst="line">
            <a:avLst/>
          </a:prstGeom>
          <a:ln w="95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3BB15EF0-70F7-7AA7-EDD1-348934F47B7B}"/>
              </a:ext>
            </a:extLst>
          </p:cNvPr>
          <p:cNvSpPr/>
          <p:nvPr/>
        </p:nvSpPr>
        <p:spPr>
          <a:xfrm>
            <a:off x="563563" y="929772"/>
            <a:ext cx="11077575" cy="5415466"/>
          </a:xfrm>
          <a:prstGeom prst="rect">
            <a:avLst/>
          </a:prstGeom>
          <a:noFill/>
          <a:ln w="12700">
            <a:solidFill>
              <a:schemeClr val="accent2"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 Box 177">
            <a:extLst>
              <a:ext uri="{FF2B5EF4-FFF2-40B4-BE49-F238E27FC236}">
                <a16:creationId xmlns:a16="http://schemas.microsoft.com/office/drawing/2014/main" id="{03687634-F9BB-2941-B4C4-9E6271790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70" y="1077589"/>
            <a:ext cx="26865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b="1"/>
              <a:t>二</a:t>
            </a:r>
            <a:r>
              <a:rPr lang="en-US" altLang="zh-CN" b="1"/>
              <a:t>.</a:t>
            </a:r>
            <a:r>
              <a:rPr lang="zh-CN" altLang="en-US" b="1"/>
              <a:t>速度（</a:t>
            </a:r>
            <a:r>
              <a:rPr lang="en-US" altLang="zh-CN" b="1"/>
              <a:t>5</a:t>
            </a:r>
            <a:r>
              <a:rPr lang="zh-CN" altLang="en-US" b="1"/>
              <a:t>）图像法</a:t>
            </a:r>
            <a:endParaRPr lang="en-US" altLang="zh-CN" b="1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34C4A62-0682-23EB-A119-D4F8C2F289DA}"/>
              </a:ext>
            </a:extLst>
          </p:cNvPr>
          <p:cNvGrpSpPr/>
          <p:nvPr/>
        </p:nvGrpSpPr>
        <p:grpSpPr>
          <a:xfrm>
            <a:off x="-2011404" y="5913438"/>
            <a:ext cx="15672122" cy="2761797"/>
            <a:chOff x="-1918806" y="5822504"/>
            <a:chExt cx="15672122" cy="2761797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F01E3097-B501-4E99-A92F-B12EAACB796D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DCB109FF-BEE4-216D-BF8E-39E42E0EF60F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E342B203-0470-B534-B51E-1F0B1C4DAE0F}"/>
              </a:ext>
            </a:extLst>
          </p:cNvPr>
          <p:cNvGrpSpPr/>
          <p:nvPr/>
        </p:nvGrpSpPr>
        <p:grpSpPr>
          <a:xfrm>
            <a:off x="1157587" y="1681692"/>
            <a:ext cx="2507736" cy="4295544"/>
            <a:chOff x="4081577" y="1520297"/>
            <a:chExt cx="2507736" cy="4295544"/>
          </a:xfrm>
        </p:grpSpPr>
        <p:sp>
          <p:nvSpPr>
            <p:cNvPr id="58" name="矩形: 圆角 57">
              <a:extLst>
                <a:ext uri="{FF2B5EF4-FFF2-40B4-BE49-F238E27FC236}">
                  <a16:creationId xmlns:a16="http://schemas.microsoft.com/office/drawing/2014/main" id="{D06F3A40-9441-8898-4A63-09F1E692391D}"/>
                </a:ext>
              </a:extLst>
            </p:cNvPr>
            <p:cNvSpPr/>
            <p:nvPr/>
          </p:nvSpPr>
          <p:spPr>
            <a:xfrm>
              <a:off x="4087332" y="1520297"/>
              <a:ext cx="2501981" cy="4295544"/>
            </a:xfrm>
            <a:prstGeom prst="roundRect">
              <a:avLst>
                <a:gd name="adj" fmla="val 3596"/>
              </a:avLst>
            </a:prstGeom>
            <a:solidFill>
              <a:schemeClr val="bg1">
                <a:alpha val="7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Text Box 3">
              <a:extLst>
                <a:ext uri="{FF2B5EF4-FFF2-40B4-BE49-F238E27FC236}">
                  <a16:creationId xmlns:a16="http://schemas.microsoft.com/office/drawing/2014/main" id="{F63BA3BA-B052-80B0-8872-65958B9AE8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8543" y="2577173"/>
              <a:ext cx="2091958" cy="1286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2000" b="1">
                  <a:latin typeface="Times New Roman" panose="02020603050405020304" pitchFamily="18" charset="0"/>
                </a:defRPr>
              </a:lvl1pPr>
            </a:lstStyle>
            <a:p>
              <a:pPr algn="l" eaLnBrk="1" hangingPunct="1">
                <a:lnSpc>
                  <a:spcPct val="150000"/>
                </a:lnSpc>
              </a:pPr>
              <a:r>
                <a:rPr lang="zh-CN" altLang="en-US" sz="1800">
                  <a:latin typeface="宋体" panose="02010600030101010101" pitchFamily="2" charset="-122"/>
                  <a:ea typeface="宋体" panose="02010600030101010101" pitchFamily="2" charset="-122"/>
                </a:rPr>
                <a:t>如图所示甲、乙两物体的</a:t>
              </a:r>
              <a:r>
                <a:rPr lang="en-US" altLang="zh-CN" sz="1800">
                  <a:latin typeface="宋体" panose="02010600030101010101" pitchFamily="2" charset="-122"/>
                  <a:ea typeface="宋体" panose="02010600030101010101" pitchFamily="2" charset="-122"/>
                </a:rPr>
                <a:t>s-t</a:t>
              </a:r>
              <a:r>
                <a:rPr lang="zh-CN" altLang="en-US" sz="1800">
                  <a:latin typeface="宋体" panose="02010600030101010101" pitchFamily="2" charset="-122"/>
                  <a:ea typeface="宋体" panose="02010600030101010101" pitchFamily="2" charset="-122"/>
                </a:rPr>
                <a:t>图象；谁运动得比较快？</a:t>
              </a:r>
            </a:p>
          </p:txBody>
        </p:sp>
        <p:grpSp>
          <p:nvGrpSpPr>
            <p:cNvPr id="70" name="组合 69">
              <a:extLst>
                <a:ext uri="{FF2B5EF4-FFF2-40B4-BE49-F238E27FC236}">
                  <a16:creationId xmlns:a16="http://schemas.microsoft.com/office/drawing/2014/main" id="{E532BEAB-4CB0-7228-EC16-FE354143D94C}"/>
                </a:ext>
              </a:extLst>
            </p:cNvPr>
            <p:cNvGrpSpPr/>
            <p:nvPr/>
          </p:nvGrpSpPr>
          <p:grpSpPr>
            <a:xfrm>
              <a:off x="4081577" y="2193380"/>
              <a:ext cx="2198062" cy="98208"/>
              <a:chOff x="1200746" y="2230909"/>
              <a:chExt cx="3556486" cy="81022"/>
            </a:xfrm>
          </p:grpSpPr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58C09626-7DCF-E16D-4A3B-E56850BF96BB}"/>
                  </a:ext>
                </a:extLst>
              </p:cNvPr>
              <p:cNvCxnSpPr/>
              <p:nvPr/>
            </p:nvCxnSpPr>
            <p:spPr>
              <a:xfrm>
                <a:off x="1200746" y="2230909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>
                <a:extLst>
                  <a:ext uri="{FF2B5EF4-FFF2-40B4-BE49-F238E27FC236}">
                    <a16:creationId xmlns:a16="http://schemas.microsoft.com/office/drawing/2014/main" id="{6EE149D4-D3D5-8CA7-3967-8294B34CD4D9}"/>
                  </a:ext>
                </a:extLst>
              </p:cNvPr>
              <p:cNvCxnSpPr/>
              <p:nvPr/>
            </p:nvCxnSpPr>
            <p:spPr>
              <a:xfrm>
                <a:off x="1206500" y="2311931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 Box 3">
              <a:extLst>
                <a:ext uri="{FF2B5EF4-FFF2-40B4-BE49-F238E27FC236}">
                  <a16:creationId xmlns:a16="http://schemas.microsoft.com/office/drawing/2014/main" id="{7203E4D0-7DE3-3BF9-7D4C-A1BB863DFD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923" y="1699475"/>
              <a:ext cx="20042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latin typeface="Times New Roman" panose="02020603050405020304" pitchFamily="18" charset="0"/>
                </a:rPr>
                <a:t>思考</a:t>
              </a:r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49E74A0E-B370-2E73-86DA-F6DBC7952520}"/>
              </a:ext>
            </a:extLst>
          </p:cNvPr>
          <p:cNvGrpSpPr/>
          <p:nvPr/>
        </p:nvGrpSpPr>
        <p:grpSpPr>
          <a:xfrm>
            <a:off x="8802855" y="1657216"/>
            <a:ext cx="2507736" cy="4295544"/>
            <a:chOff x="4081577" y="1520297"/>
            <a:chExt cx="2507736" cy="4295544"/>
          </a:xfrm>
        </p:grpSpPr>
        <p:sp>
          <p:nvSpPr>
            <p:cNvPr id="85" name="矩形: 圆角 84">
              <a:extLst>
                <a:ext uri="{FF2B5EF4-FFF2-40B4-BE49-F238E27FC236}">
                  <a16:creationId xmlns:a16="http://schemas.microsoft.com/office/drawing/2014/main" id="{A187A500-356F-3BE1-1FE1-52DBDFA8F7E4}"/>
                </a:ext>
              </a:extLst>
            </p:cNvPr>
            <p:cNvSpPr/>
            <p:nvPr/>
          </p:nvSpPr>
          <p:spPr>
            <a:xfrm>
              <a:off x="4087332" y="1520297"/>
              <a:ext cx="2501981" cy="4295544"/>
            </a:xfrm>
            <a:prstGeom prst="roundRect">
              <a:avLst>
                <a:gd name="adj" fmla="val 3596"/>
              </a:avLst>
            </a:prstGeom>
            <a:solidFill>
              <a:schemeClr val="bg1">
                <a:alpha val="7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Text Box 3">
              <a:extLst>
                <a:ext uri="{FF2B5EF4-FFF2-40B4-BE49-F238E27FC236}">
                  <a16:creationId xmlns:a16="http://schemas.microsoft.com/office/drawing/2014/main" id="{AF17AF06-E0B4-7244-61D3-320388EA9F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0159" y="2547071"/>
              <a:ext cx="2080235" cy="38138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2000" b="1">
                  <a:latin typeface="Times New Roman" panose="02020603050405020304" pitchFamily="18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400" b="1">
                  <a:latin typeface="Times New Roman" panose="02020603050405020304" pitchFamily="18" charset="0"/>
                </a:rPr>
                <a:t>时间相同比路程</a:t>
              </a:r>
              <a:endParaRPr lang="zh-CN" altLang="en-US" sz="1400"/>
            </a:p>
          </p:txBody>
        </p: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A5EAE430-4B56-4DB6-9064-5010F06A11DF}"/>
                </a:ext>
              </a:extLst>
            </p:cNvPr>
            <p:cNvGrpSpPr/>
            <p:nvPr/>
          </p:nvGrpSpPr>
          <p:grpSpPr>
            <a:xfrm>
              <a:off x="4081577" y="2193380"/>
              <a:ext cx="2198062" cy="98208"/>
              <a:chOff x="1200746" y="2230909"/>
              <a:chExt cx="3556486" cy="81022"/>
            </a:xfrm>
          </p:grpSpPr>
          <p:cxnSp>
            <p:nvCxnSpPr>
              <p:cNvPr id="89" name="直接连接符 88">
                <a:extLst>
                  <a:ext uri="{FF2B5EF4-FFF2-40B4-BE49-F238E27FC236}">
                    <a16:creationId xmlns:a16="http://schemas.microsoft.com/office/drawing/2014/main" id="{2E2A53B5-EF93-6AD7-BD14-615E78D471D4}"/>
                  </a:ext>
                </a:extLst>
              </p:cNvPr>
              <p:cNvCxnSpPr/>
              <p:nvPr/>
            </p:nvCxnSpPr>
            <p:spPr>
              <a:xfrm>
                <a:off x="1200746" y="2230909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>
                <a:extLst>
                  <a:ext uri="{FF2B5EF4-FFF2-40B4-BE49-F238E27FC236}">
                    <a16:creationId xmlns:a16="http://schemas.microsoft.com/office/drawing/2014/main" id="{762C3DA3-76EE-6F47-99F3-08EC2AF7CD04}"/>
                  </a:ext>
                </a:extLst>
              </p:cNvPr>
              <p:cNvCxnSpPr/>
              <p:nvPr/>
            </p:nvCxnSpPr>
            <p:spPr>
              <a:xfrm>
                <a:off x="1206500" y="2311931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Text Box 3">
              <a:extLst>
                <a:ext uri="{FF2B5EF4-FFF2-40B4-BE49-F238E27FC236}">
                  <a16:creationId xmlns:a16="http://schemas.microsoft.com/office/drawing/2014/main" id="{0D9055C6-769D-B585-A363-650960FFBE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923" y="1699475"/>
              <a:ext cx="200426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2000" b="1">
                  <a:latin typeface="Times New Roman" panose="02020603050405020304" pitchFamily="18" charset="0"/>
                </a:rPr>
                <a:t>方法</a:t>
              </a:r>
            </a:p>
          </p:txBody>
        </p:sp>
        <p:sp>
          <p:nvSpPr>
            <p:cNvPr id="49" name="Text Box 3">
              <a:extLst>
                <a:ext uri="{FF2B5EF4-FFF2-40B4-BE49-F238E27FC236}">
                  <a16:creationId xmlns:a16="http://schemas.microsoft.com/office/drawing/2014/main" id="{4115185A-0CF4-732A-901B-4698A701C1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9632" y="3380044"/>
              <a:ext cx="2091958" cy="38138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2000" b="1">
                  <a:latin typeface="Times New Roman" panose="02020603050405020304" pitchFamily="18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400" b="1"/>
                <a:t>路程相同比较时间</a:t>
              </a:r>
              <a:endParaRPr lang="zh-CN" altLang="en-US" sz="1400"/>
            </a:p>
          </p:txBody>
        </p:sp>
        <p:sp>
          <p:nvSpPr>
            <p:cNvPr id="50" name="Text Box 3">
              <a:extLst>
                <a:ext uri="{FF2B5EF4-FFF2-40B4-BE49-F238E27FC236}">
                  <a16:creationId xmlns:a16="http://schemas.microsoft.com/office/drawing/2014/main" id="{AF0FF3EB-0907-AEB7-D844-0C808E6D7E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2709" y="4159134"/>
              <a:ext cx="2091958" cy="38138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spcBef>
                  <a:spcPct val="50000"/>
                </a:spcBef>
                <a:defRPr sz="2000" b="1">
                  <a:latin typeface="Times New Roman" panose="02020603050405020304" pitchFamily="18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CN" altLang="en-US" sz="1400" b="1"/>
                <a:t>比较速度</a:t>
              </a:r>
              <a:endParaRPr lang="zh-CN" altLang="en-US" sz="1400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AAB5D693-F937-2B50-1358-68E36F258A43}"/>
              </a:ext>
            </a:extLst>
          </p:cNvPr>
          <p:cNvGrpSpPr/>
          <p:nvPr/>
        </p:nvGrpSpPr>
        <p:grpSpPr>
          <a:xfrm>
            <a:off x="4096946" y="1642301"/>
            <a:ext cx="4371240" cy="4295544"/>
            <a:chOff x="4096945" y="1642301"/>
            <a:chExt cx="4823289" cy="4295544"/>
          </a:xfrm>
        </p:grpSpPr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A5E83367-EBB5-ADEC-12DD-DAD9BA032321}"/>
                </a:ext>
              </a:extLst>
            </p:cNvPr>
            <p:cNvGrpSpPr/>
            <p:nvPr/>
          </p:nvGrpSpPr>
          <p:grpSpPr>
            <a:xfrm>
              <a:off x="4096945" y="1642301"/>
              <a:ext cx="4823289" cy="4295544"/>
              <a:chOff x="4081577" y="1520297"/>
              <a:chExt cx="2507736" cy="4295544"/>
            </a:xfrm>
          </p:grpSpPr>
          <p:sp>
            <p:nvSpPr>
              <p:cNvPr id="77" name="矩形: 圆角 76">
                <a:extLst>
                  <a:ext uri="{FF2B5EF4-FFF2-40B4-BE49-F238E27FC236}">
                    <a16:creationId xmlns:a16="http://schemas.microsoft.com/office/drawing/2014/main" id="{F327D7EE-9397-C4BC-F864-E448CD02209C}"/>
                  </a:ext>
                </a:extLst>
              </p:cNvPr>
              <p:cNvSpPr/>
              <p:nvPr/>
            </p:nvSpPr>
            <p:spPr>
              <a:xfrm>
                <a:off x="4087332" y="1520297"/>
                <a:ext cx="2501981" cy="4295544"/>
              </a:xfrm>
              <a:prstGeom prst="roundRect">
                <a:avLst>
                  <a:gd name="adj" fmla="val 3596"/>
                </a:avLst>
              </a:prstGeom>
              <a:solidFill>
                <a:schemeClr val="bg1">
                  <a:alpha val="73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/>
              </a:p>
            </p:txBody>
          </p:sp>
          <p:grpSp>
            <p:nvGrpSpPr>
              <p:cNvPr id="79" name="组合 78">
                <a:extLst>
                  <a:ext uri="{FF2B5EF4-FFF2-40B4-BE49-F238E27FC236}">
                    <a16:creationId xmlns:a16="http://schemas.microsoft.com/office/drawing/2014/main" id="{F5B0876C-D66D-633E-D4E1-4881CB1D01FC}"/>
                  </a:ext>
                </a:extLst>
              </p:cNvPr>
              <p:cNvGrpSpPr/>
              <p:nvPr/>
            </p:nvGrpSpPr>
            <p:grpSpPr>
              <a:xfrm>
                <a:off x="4081577" y="2193380"/>
                <a:ext cx="2198062" cy="98208"/>
                <a:chOff x="1200746" y="2230909"/>
                <a:chExt cx="3556486" cy="81022"/>
              </a:xfrm>
            </p:grpSpPr>
            <p:cxnSp>
              <p:nvCxnSpPr>
                <p:cNvPr id="81" name="直接连接符 80">
                  <a:extLst>
                    <a:ext uri="{FF2B5EF4-FFF2-40B4-BE49-F238E27FC236}">
                      <a16:creationId xmlns:a16="http://schemas.microsoft.com/office/drawing/2014/main" id="{B0CB396A-C397-13FA-83E2-75E7E29F9CF7}"/>
                    </a:ext>
                  </a:extLst>
                </p:cNvPr>
                <p:cNvCxnSpPr/>
                <p:nvPr/>
              </p:nvCxnSpPr>
              <p:spPr>
                <a:xfrm>
                  <a:off x="1200746" y="2230909"/>
                  <a:ext cx="35507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>
                  <a:extLst>
                    <a:ext uri="{FF2B5EF4-FFF2-40B4-BE49-F238E27FC236}">
                      <a16:creationId xmlns:a16="http://schemas.microsoft.com/office/drawing/2014/main" id="{B043717A-F6EC-7595-5DFE-A9EAB096F3F9}"/>
                    </a:ext>
                  </a:extLst>
                </p:cNvPr>
                <p:cNvCxnSpPr/>
                <p:nvPr/>
              </p:nvCxnSpPr>
              <p:spPr>
                <a:xfrm>
                  <a:off x="1206500" y="2311931"/>
                  <a:ext cx="35507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0" name="Text Box 3">
                <a:extLst>
                  <a:ext uri="{FF2B5EF4-FFF2-40B4-BE49-F238E27FC236}">
                    <a16:creationId xmlns:a16="http://schemas.microsoft.com/office/drawing/2014/main" id="{EA867A24-248A-17CA-5E7B-78A6992B7A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923" y="1699475"/>
                <a:ext cx="200426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图像</a:t>
                </a:r>
              </a:p>
            </p:txBody>
          </p:sp>
        </p:grpSp>
        <p:sp>
          <p:nvSpPr>
            <p:cNvPr id="71" name="Line 4">
              <a:extLst>
                <a:ext uri="{FF2B5EF4-FFF2-40B4-BE49-F238E27FC236}">
                  <a16:creationId xmlns:a16="http://schemas.microsoft.com/office/drawing/2014/main" id="{5A5DFD6F-AC4A-E640-B4DC-57F80B2748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6110" y="5114166"/>
              <a:ext cx="3479800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72" name="Line 5">
              <a:extLst>
                <a:ext uri="{FF2B5EF4-FFF2-40B4-BE49-F238E27FC236}">
                  <a16:creationId xmlns:a16="http://schemas.microsoft.com/office/drawing/2014/main" id="{E6CD7B11-2B1F-1FC9-7E15-37FD6EE564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6110" y="2588454"/>
              <a:ext cx="1587" cy="2540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83" name="Line 6">
              <a:extLst>
                <a:ext uri="{FF2B5EF4-FFF2-40B4-BE49-F238E27FC236}">
                  <a16:creationId xmlns:a16="http://schemas.microsoft.com/office/drawing/2014/main" id="{87D99928-88B7-F0A8-7504-FA51B8422C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6110" y="3194879"/>
              <a:ext cx="3068637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91" name="Line 7">
              <a:extLst>
                <a:ext uri="{FF2B5EF4-FFF2-40B4-BE49-F238E27FC236}">
                  <a16:creationId xmlns:a16="http://schemas.microsoft.com/office/drawing/2014/main" id="{9DAF3BDA-7A39-5DDA-82FE-F9506A1357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4747" y="3194879"/>
              <a:ext cx="1588" cy="1905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92" name="Line 8">
              <a:extLst>
                <a:ext uri="{FF2B5EF4-FFF2-40B4-BE49-F238E27FC236}">
                  <a16:creationId xmlns:a16="http://schemas.microsoft.com/office/drawing/2014/main" id="{E51BE2DC-0603-061C-E8BD-80EBEA3AF8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830997" y="3191704"/>
              <a:ext cx="0" cy="19431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93" name="Line 9">
              <a:extLst>
                <a:ext uri="{FF2B5EF4-FFF2-40B4-BE49-F238E27FC236}">
                  <a16:creationId xmlns:a16="http://schemas.microsoft.com/office/drawing/2014/main" id="{5E018C6A-7592-907D-7ABE-6E28A5620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6110" y="3191704"/>
              <a:ext cx="1004887" cy="19081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94" name="Line 10">
              <a:extLst>
                <a:ext uri="{FF2B5EF4-FFF2-40B4-BE49-F238E27FC236}">
                  <a16:creationId xmlns:a16="http://schemas.microsoft.com/office/drawing/2014/main" id="{818E2062-CCB1-5A37-599E-74BCC30095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2935" y="3191704"/>
              <a:ext cx="3070225" cy="19034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95" name="Text Box 12">
              <a:extLst>
                <a:ext uri="{FF2B5EF4-FFF2-40B4-BE49-F238E27FC236}">
                  <a16:creationId xmlns:a16="http://schemas.microsoft.com/office/drawing/2014/main" id="{B80830EB-8C5D-5793-EFF7-BAE2B8530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15097" y="5134804"/>
              <a:ext cx="612775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>
                  <a:latin typeface="Times New Roman" panose="02020603050405020304" pitchFamily="18" charset="0"/>
                </a:rPr>
                <a:t>10</a:t>
              </a:r>
              <a:endParaRPr lang="en-US" altLang="zh-CN" u="sng">
                <a:latin typeface="Arial" panose="020B0604020202020204" pitchFamily="34" charset="0"/>
              </a:endParaRPr>
            </a:p>
          </p:txBody>
        </p:sp>
        <p:sp>
          <p:nvSpPr>
            <p:cNvPr id="96" name="Text Box 13">
              <a:extLst>
                <a:ext uri="{FF2B5EF4-FFF2-40B4-BE49-F238E27FC236}">
                  <a16:creationId xmlns:a16="http://schemas.microsoft.com/office/drawing/2014/main" id="{D3DAE0B7-B56D-1EE4-F9C4-A5F982FC8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93135" y="5099879"/>
              <a:ext cx="612775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>
                  <a:latin typeface="Times New Roman" panose="02020603050405020304" pitchFamily="18" charset="0"/>
                </a:rPr>
                <a:t>30</a:t>
              </a:r>
              <a:endParaRPr lang="en-US" altLang="zh-CN" u="sng">
                <a:latin typeface="Arial" panose="020B0604020202020204" pitchFamily="34" charset="0"/>
              </a:endParaRPr>
            </a:p>
          </p:txBody>
        </p:sp>
        <p:sp>
          <p:nvSpPr>
            <p:cNvPr id="97" name="Text Box 14">
              <a:extLst>
                <a:ext uri="{FF2B5EF4-FFF2-40B4-BE49-F238E27FC236}">
                  <a16:creationId xmlns:a16="http://schemas.microsoft.com/office/drawing/2014/main" id="{3C27FA13-42A2-3218-48D2-F4589F64E9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8110" y="3047241"/>
              <a:ext cx="434975" cy="506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宋体" panose="02010600030101010101" pitchFamily="2" charset="-122"/>
                </a:rPr>
                <a:t>90</a:t>
              </a:r>
            </a:p>
          </p:txBody>
        </p:sp>
        <p:sp>
          <p:nvSpPr>
            <p:cNvPr id="98" name="Text Box 15">
              <a:extLst>
                <a:ext uri="{FF2B5EF4-FFF2-40B4-BE49-F238E27FC236}">
                  <a16:creationId xmlns:a16="http://schemas.microsoft.com/office/drawing/2014/main" id="{0CA0AFF9-5E18-EC00-4C90-53B90BB9B7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35861" y="2660590"/>
              <a:ext cx="431800" cy="433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b="1">
                  <a:latin typeface="Times New Roman" panose="02020603050405020304" pitchFamily="18" charset="0"/>
                </a:rPr>
                <a:t>甲</a:t>
              </a:r>
              <a:endParaRPr lang="zh-CN" altLang="en-US" b="1" u="sng">
                <a:latin typeface="Arial" panose="020B0604020202020204" pitchFamily="34" charset="0"/>
              </a:endParaRPr>
            </a:p>
          </p:txBody>
        </p:sp>
        <p:sp>
          <p:nvSpPr>
            <p:cNvPr id="99" name="Text Box 16">
              <a:extLst>
                <a:ext uri="{FF2B5EF4-FFF2-40B4-BE49-F238E27FC236}">
                  <a16:creationId xmlns:a16="http://schemas.microsoft.com/office/drawing/2014/main" id="{DA19D0D2-474A-1C1A-EFB6-46D2CFED7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8509" y="2752332"/>
              <a:ext cx="360362" cy="36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zh-CN" altLang="en-US" b="1">
                  <a:latin typeface="Times New Roman" panose="02020603050405020304" pitchFamily="18" charset="0"/>
                </a:rPr>
                <a:t>乙</a:t>
              </a:r>
              <a:endParaRPr lang="zh-CN" altLang="en-US" b="1" u="sng">
                <a:latin typeface="Arial" panose="020B0604020202020204" pitchFamily="34" charset="0"/>
              </a:endParaRPr>
            </a:p>
          </p:txBody>
        </p:sp>
        <p:sp>
          <p:nvSpPr>
            <p:cNvPr id="100" name="Text Box 18">
              <a:extLst>
                <a:ext uri="{FF2B5EF4-FFF2-40B4-BE49-F238E27FC236}">
                  <a16:creationId xmlns:a16="http://schemas.microsoft.com/office/drawing/2014/main" id="{002FF07F-2B85-AFF6-54AA-F92CEDA57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4022" y="4845879"/>
              <a:ext cx="415869" cy="490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/>
              <a:r>
                <a:rPr lang="en-US" altLang="zh-CN">
                  <a:latin typeface="Times New Roman" panose="02020603050405020304" pitchFamily="18" charset="0"/>
                </a:rPr>
                <a:t>t/s</a:t>
              </a:r>
              <a:endParaRPr lang="en-US" altLang="zh-CN" u="sng">
                <a:latin typeface="Arial" panose="020B0604020202020204" pitchFamily="34" charset="0"/>
              </a:endParaRPr>
            </a:p>
          </p:txBody>
        </p: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C77B2E36-F880-B469-E158-A317E78D3C4F}"/>
                </a:ext>
              </a:extLst>
            </p:cNvPr>
            <p:cNvCxnSpPr/>
            <p:nvPr/>
          </p:nvCxnSpPr>
          <p:spPr>
            <a:xfrm>
              <a:off x="4822935" y="4487104"/>
              <a:ext cx="1008062" cy="0"/>
            </a:xfrm>
            <a:prstGeom prst="line">
              <a:avLst/>
            </a:prstGeom>
            <a:ln w="1905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29">
              <a:extLst>
                <a:ext uri="{FF2B5EF4-FFF2-40B4-BE49-F238E27FC236}">
                  <a16:creationId xmlns:a16="http://schemas.microsoft.com/office/drawing/2014/main" id="{A9375B15-6025-ED4E-42AF-CBAC12095F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5235" y="4271204"/>
              <a:ext cx="6477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>
                  <a:latin typeface="宋体" panose="02010600030101010101" pitchFamily="2" charset="-122"/>
                </a:rPr>
                <a:t>30</a:t>
              </a:r>
              <a:endParaRPr lang="zh-CN" altLang="en-US">
                <a:latin typeface="宋体" panose="02010600030101010101" pitchFamily="2" charset="-122"/>
              </a:endParaRPr>
            </a:p>
          </p:txBody>
        </p:sp>
        <p:sp>
          <p:nvSpPr>
            <p:cNvPr id="103" name="TextBox 30">
              <a:extLst>
                <a:ext uri="{FF2B5EF4-FFF2-40B4-BE49-F238E27FC236}">
                  <a16:creationId xmlns:a16="http://schemas.microsoft.com/office/drawing/2014/main" id="{5A5A8E2F-3B13-8515-BC6F-5404066FB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35597" y="4991929"/>
              <a:ext cx="3587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/>
                <a:t>0</a:t>
              </a: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22259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:p15="http://schemas.microsoft.com/office/powerpoint/2012/main" xmlns:p14="http://schemas.microsoft.com/office/powerpoint/2010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73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888</Words>
  <Application>Microsoft Office PowerPoint</Application>
  <PresentationFormat>宽屏</PresentationFormat>
  <Paragraphs>212</Paragraphs>
  <Slides>12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等线</vt:lpstr>
      <vt:lpstr>等线 Light</vt:lpstr>
      <vt:lpstr>仿宋</vt:lpstr>
      <vt:lpstr>宋体</vt:lpstr>
      <vt:lpstr>微软雅黑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cp:revision>1</cp:revision>
  <dcterms:created xsi:type="dcterms:W3CDTF">2022-07-04T22:52:55Z</dcterms:created>
  <dcterms:modified xsi:type="dcterms:W3CDTF">2024-08-09T00:54:44Z</dcterms:modified>
</cp:coreProperties>
</file>