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2"/>
  </p:sldMasterIdLst>
  <p:notesMasterIdLst>
    <p:notesMasterId r:id="rId3"/>
  </p:notesMasterIdLst>
  <p:sldIdLst>
    <p:sldId id="256" r:id="rId4"/>
    <p:sldId id="257" r:id="rId5"/>
    <p:sldId id="259" r:id="rId6"/>
    <p:sldId id="258" r:id="rId7"/>
    <p:sldId id="261" r:id="rId8"/>
    <p:sldId id="260" r:id="rId9"/>
    <p:sldId id="262" r:id="rId10"/>
    <p:sldId id="264" r:id="rId11"/>
    <p:sldId id="286" r:id="rId12"/>
    <p:sldId id="266" r:id="rId13"/>
    <p:sldId id="267" r:id="rId14"/>
    <p:sldId id="265" r:id="rId15"/>
    <p:sldId id="270" r:id="rId16"/>
    <p:sldId id="268" r:id="rId17"/>
    <p:sldId id="269" r:id="rId18"/>
    <p:sldId id="271" r:id="rId19"/>
    <p:sldId id="273" r:id="rId20"/>
    <p:sldId id="274" r:id="rId21"/>
    <p:sldId id="275" r:id="rId22"/>
    <p:sldId id="283" r:id="rId23"/>
    <p:sldId id="263" r:id="rId24"/>
    <p:sldId id="284" r:id="rId25"/>
    <p:sldId id="276" r:id="rId26"/>
    <p:sldId id="285" r:id="rId27"/>
    <p:sldId id="279" r:id="rId28"/>
    <p:sldId id="277" r:id="rId29"/>
    <p:sldId id="272" r:id="rId30"/>
  </p:sldIdLst>
  <p:sldSz cx="9144000" cy="5143500" type="screen16x9"/>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p:cmAuthor id="1" name="nk" initials="n" lastIdx="1" clrIdx="0"/>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94" autoAdjust="0"/>
    <p:restoredTop sz="94660"/>
  </p:normalViewPr>
  <p:slideViewPr>
    <p:cSldViewPr snapToGrid="0">
      <p:cViewPr varScale="1">
        <p:scale>
          <a:sx n="97" d="100"/>
          <a:sy n="97" d="100"/>
        </p:scale>
        <p:origin x="96" y="768"/>
      </p:cViewPr>
      <p:guideLst/>
    </p:cSldViewPr>
  </p:slideViewPr>
  <p:notesTextViewPr>
    <p:cViewPr>
      <p:scale>
        <a:sx n="1" d="1"/>
        <a:sy n="1" d="1"/>
      </p:scale>
      <p:origin x="0" y="0"/>
    </p:cViewPr>
  </p:notesTextViewPr>
  <p:notesViewPr>
    <p:cSldViewPr snapToGrid="0">
      <p:cViewPr varScale="1">
        <p:scale>
          <a:sx n="64" d="100"/>
          <a:sy n="64" d="100"/>
        </p:scale>
        <p:origin x="3192" y="72"/>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tags" Target="tags/tag6.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omments/comment1.xml><?xml version="1.0" encoding="utf-8"?>
<p:cmLst xmlns:a="http://schemas.openxmlformats.org/drawingml/2006/main" xmlns:p="http://schemas.openxmlformats.org/presentationml/2006/main">
  <p:cm authorId="1" dt="2024-06-29T14:06:27.2790000" idx="1">
    <p:pos x="10" y="10"/>
    <p:text/>
    <p:extLst>
      <p:ext xmlns:p15="http://schemas.microsoft.com/office/powerpoint/2012/main" uri="{C676402C-5697-4E1C-873F-D02D1690AC5C}">
        <p15:threadingInfo timeZoneBias="0"/>
      </p:ext>
    </p:extLst>
  </p:cm>
</p:cmLst>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315A57-4F2E-4946-A23B-8F1D9622EECF}"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E36415-A95B-4A48-BA55-C8EAD2D23EE0}"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image" Target="../media/image1.jpeg" /><Relationship Id="rId7"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grpSp>
        <p:nvGrpSpPr>
          <p:cNvPr id="7" name="图形"/>
          <p:cNvGrpSpPr/>
          <p:nvPr userDrawn="1"/>
        </p:nvGrpSpPr>
        <p:grpSpPr>
          <a:xfrm flipV="1">
            <a:off x="6991306" y="3641103"/>
            <a:ext cx="2152694" cy="1502397"/>
            <a:chOff x="10951" y="0"/>
            <a:chExt cx="8248" cy="5756"/>
          </a:xfrm>
        </p:grpSpPr>
        <p:sp>
          <p:nvSpPr>
            <p:cNvPr id="8" name="图形"/>
            <p:cNvSpPr/>
            <p:nvPr>
              <p:custDataLst>
                <p:tags r:id="rId1"/>
              </p:custDataLst>
            </p:nvPr>
          </p:nvSpPr>
          <p:spPr bwMode="auto">
            <a:xfrm>
              <a:off x="10951" y="0"/>
              <a:ext cx="5206" cy="3344"/>
            </a:xfrm>
            <a:custGeom>
              <a:gdLst>
                <a:gd name="connsiteX0" fmla="*/ 68957 w 3305118"/>
                <a:gd name="connsiteY0" fmla="*/ 0 h 2123214"/>
                <a:gd name="connsiteX1" fmla="*/ 3236162 w 3305118"/>
                <a:gd name="connsiteY1" fmla="*/ 0 h 2123214"/>
                <a:gd name="connsiteX2" fmla="*/ 3271544 w 3305118"/>
                <a:gd name="connsiteY2" fmla="*/ 137607 h 2123214"/>
                <a:gd name="connsiteX3" fmla="*/ 3305118 w 3305118"/>
                <a:gd name="connsiteY3" fmla="*/ 470655 h 2123214"/>
                <a:gd name="connsiteX4" fmla="*/ 1652559 w 3305118"/>
                <a:gd name="connsiteY4" fmla="*/ 2123214 h 2123214"/>
                <a:gd name="connsiteX5" fmla="*/ 0 w 3305118"/>
                <a:gd name="connsiteY5" fmla="*/ 470655 h 2123214"/>
                <a:gd name="connsiteX6" fmla="*/ 33574 w 3305118"/>
                <a:gd name="connsiteY6" fmla="*/ 137607 h 21232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5118" h="2123214">
                  <a:moveTo>
                    <a:pt x="68957" y="0"/>
                  </a:moveTo>
                  <a:lnTo>
                    <a:pt x="3236162" y="0"/>
                  </a:lnTo>
                  <a:lnTo>
                    <a:pt x="3271544" y="137607"/>
                  </a:lnTo>
                  <a:cubicBezTo>
                    <a:pt x="3293557" y="245184"/>
                    <a:pt x="3305118" y="356570"/>
                    <a:pt x="3305118" y="470655"/>
                  </a:cubicBezTo>
                  <a:cubicBezTo>
                    <a:pt x="3305118" y="1383338"/>
                    <a:pt x="2565242" y="2123214"/>
                    <a:pt x="1652559" y="2123214"/>
                  </a:cubicBezTo>
                  <a:cubicBezTo>
                    <a:pt x="739876" y="2123214"/>
                    <a:pt x="0" y="1383338"/>
                    <a:pt x="0" y="470655"/>
                  </a:cubicBezTo>
                  <a:cubicBezTo>
                    <a:pt x="0" y="356570"/>
                    <a:pt x="11561" y="245184"/>
                    <a:pt x="33574" y="137607"/>
                  </a:cubicBezTo>
                  <a:close/>
                </a:path>
              </a:pathLst>
            </a:custGeom>
            <a:solidFill>
              <a:srgbClr val="58967A"/>
            </a:solidFill>
            <a:ln w="0">
              <a:noFill/>
              <a:prstDash val="solid"/>
              <a:round/>
            </a:ln>
          </p:spPr>
          <p:txBody>
            <a:bodyPr vert="horz" wrap="square" lIns="137160" tIns="68580" rIns="137160" bIns="68580" numCol="1" rtlCol="0" anchor="t" anchorCtr="0" compatLnSpc="1">
              <a:noAutofit/>
            </a:bodyPr>
            <a:lstStyle>
              <a:defPPr marL="0" marR="0" indent="0" algn="l" defTabSz="91440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ct val="0"/>
                </a:spcBef>
                <a:spcAft>
                  <a:spcPct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ct val="0"/>
                </a:spcBef>
                <a:spcAft>
                  <a:spcPct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ct val="0"/>
                </a:spcBef>
                <a:spcAft>
                  <a:spcPct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ct val="0"/>
                </a:spcBef>
                <a:spcAft>
                  <a:spcPct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ct val="0"/>
                </a:spcBef>
                <a:spcAft>
                  <a:spcPct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ct val="0"/>
                </a:spcBef>
                <a:spcAft>
                  <a:spcPct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ct val="0"/>
                </a:spcBef>
                <a:spcAft>
                  <a:spcPct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ct val="0"/>
                </a:spcBef>
                <a:spcAft>
                  <a:spcPct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ct val="0"/>
                </a:spcBef>
                <a:spcAft>
                  <a:spcPct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9pPr>
            </a:lstStyle>
            <a:p>
              <a:pPr algn="l"/>
              <a:endParaRPr lang="en-US" sz="4500">
                <a:latin typeface="思源黑体 CN Medium" panose="020b0600000000000000" pitchFamily="34" charset="-122"/>
                <a:ea typeface="思源黑体 CN Medium" panose="020b0600000000000000" pitchFamily="34" charset="-122"/>
                <a:cs typeface="思源黑体旧字形 Light" panose="020b0300000000000000" charset="-128"/>
                <a:sym typeface="思源黑体 CN Medium" panose="020b0600000000000000" pitchFamily="34" charset="-122"/>
              </a:endParaRPr>
            </a:p>
          </p:txBody>
        </p:sp>
        <p:sp>
          <p:nvSpPr>
            <p:cNvPr id="9" name="图形"/>
            <p:cNvSpPr>
              <a:spLocks noGrp="1"/>
            </p:cNvSpPr>
            <p:nvPr>
              <p:custDataLst>
                <p:tags r:id="rId2"/>
              </p:custDataLst>
            </p:nvPr>
          </p:nvSpPr>
          <p:spPr>
            <a:xfrm>
              <a:off x="14351" y="0"/>
              <a:ext cx="4849" cy="5757"/>
            </a:xfrm>
            <a:custGeom>
              <a:gdLst>
                <a:gd name="connsiteX0" fmla="*/ 208808 w 3078513"/>
                <a:gd name="connsiteY0" fmla="*/ 0 h 3655411"/>
                <a:gd name="connsiteX1" fmla="*/ 1984981 w 3078513"/>
                <a:gd name="connsiteY1" fmla="*/ 0 h 3655411"/>
                <a:gd name="connsiteX2" fmla="*/ 1949441 w 3078513"/>
                <a:gd name="connsiteY2" fmla="*/ 21591 h 3655411"/>
                <a:gd name="connsiteX3" fmla="*/ 1414533 w 3078513"/>
                <a:gd name="connsiteY3" fmla="*/ 1027633 h 3655411"/>
                <a:gd name="connsiteX4" fmla="*/ 2627778 w 3078513"/>
                <a:gd name="connsiteY4" fmla="*/ 2240878 h 3655411"/>
                <a:gd name="connsiteX5" fmla="*/ 2988560 w 3078513"/>
                <a:gd name="connsiteY5" fmla="*/ 2186333 h 3655411"/>
                <a:gd name="connsiteX6" fmla="*/ 3078513 w 3078513"/>
                <a:gd name="connsiteY6" fmla="*/ 2153410 h 3655411"/>
                <a:gd name="connsiteX7" fmla="*/ 3078513 w 3078513"/>
                <a:gd name="connsiteY7" fmla="*/ 3614059 h 3655411"/>
                <a:gd name="connsiteX8" fmla="*/ 2896453 w 3078513"/>
                <a:gd name="connsiteY8" fmla="*/ 3641844 h 3655411"/>
                <a:gd name="connsiteX9" fmla="*/ 2627778 w 3078513"/>
                <a:gd name="connsiteY9" fmla="*/ 3655411 h 3655411"/>
                <a:gd name="connsiteX10" fmla="*/ 0 w 3078513"/>
                <a:gd name="connsiteY10" fmla="*/ 1027633 h 3655411"/>
                <a:gd name="connsiteX11" fmla="*/ 206504 w 3078513"/>
                <a:gd name="connsiteY11" fmla="*/ 4783 h 36554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78513" h="3655410">
                  <a:moveTo>
                    <a:pt x="208808" y="0"/>
                  </a:moveTo>
                  <a:lnTo>
                    <a:pt x="1984981" y="0"/>
                  </a:lnTo>
                  <a:lnTo>
                    <a:pt x="1949441" y="21591"/>
                  </a:lnTo>
                  <a:cubicBezTo>
                    <a:pt x="1626716" y="239620"/>
                    <a:pt x="1414533" y="608848"/>
                    <a:pt x="1414533" y="1027633"/>
                  </a:cubicBezTo>
                  <a:cubicBezTo>
                    <a:pt x="1414533" y="1697690"/>
                    <a:pt x="1957721" y="2240878"/>
                    <a:pt x="2627778" y="2240878"/>
                  </a:cubicBezTo>
                  <a:cubicBezTo>
                    <a:pt x="2753414" y="2240878"/>
                    <a:pt x="2874589" y="2221782"/>
                    <a:pt x="2988560" y="2186333"/>
                  </a:cubicBezTo>
                  <a:lnTo>
                    <a:pt x="3078513" y="2153410"/>
                  </a:lnTo>
                  <a:lnTo>
                    <a:pt x="3078513" y="3614059"/>
                  </a:lnTo>
                  <a:lnTo>
                    <a:pt x="2896453" y="3641844"/>
                  </a:lnTo>
                  <a:cubicBezTo>
                    <a:pt x="2808115" y="3650815"/>
                    <a:pt x="2718483" y="3655411"/>
                    <a:pt x="2627778" y="3655411"/>
                  </a:cubicBezTo>
                  <a:cubicBezTo>
                    <a:pt x="1176496" y="3655411"/>
                    <a:pt x="0" y="2478915"/>
                    <a:pt x="0" y="1027633"/>
                  </a:cubicBezTo>
                  <a:cubicBezTo>
                    <a:pt x="0" y="664813"/>
                    <a:pt x="73531" y="319166"/>
                    <a:pt x="206504" y="4783"/>
                  </a:cubicBezTo>
                  <a:close/>
                </a:path>
              </a:pathLst>
            </a:custGeom>
            <a:solidFill>
              <a:srgbClr val="58967A">
                <a:alpha val="23000"/>
              </a:srgbClr>
            </a:solidFill>
          </p:spPr>
          <p:txBody>
            <a:bodyPr wrap="square" anchor="ctr">
              <a:noAutofit/>
            </a:bodyPr>
            <a:lstStyle/>
            <a:p>
              <a:endParaRPr lang="zh-CN" altLang="en-US" sz="1015">
                <a:latin typeface="思源黑体 CN Medium" panose="020b0600000000000000" pitchFamily="34" charset="-122"/>
                <a:ea typeface="思源黑体 CN Medium" panose="020b0600000000000000" pitchFamily="34" charset="-122"/>
                <a:cs typeface="思源黑体旧字形 Light" panose="020b0300000000000000" charset="-128"/>
                <a:sym typeface="思源黑体 CN Medium" panose="020b0600000000000000" pitchFamily="34" charset="-122"/>
              </a:endParaRPr>
            </a:p>
          </p:txBody>
        </p:sp>
      </p:grpSp>
      <p:sp>
        <p:nvSpPr>
          <p:cNvPr id="10" name="图形"/>
          <p:cNvSpPr/>
          <p:nvPr userDrawn="1"/>
        </p:nvSpPr>
        <p:spPr>
          <a:xfrm>
            <a:off x="70486" y="4073367"/>
            <a:ext cx="491966" cy="491966"/>
          </a:xfrm>
          <a:prstGeom prst="ellipse">
            <a:avLst/>
          </a:prstGeom>
          <a:solidFill>
            <a:srgbClr val="589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思源黑体 CN Medium" panose="020b0600000000000000" pitchFamily="34" charset="-122"/>
              <a:ea typeface="思源黑体 CN Medium" panose="020b0600000000000000" pitchFamily="34" charset="-122"/>
              <a:cs typeface="思源黑体旧字形 Light" panose="020b0300000000000000" charset="-128"/>
              <a:sym typeface="思源黑体 CN Medium" panose="020b0600000000000000" pitchFamily="34" charset="-122"/>
            </a:endParaRPr>
          </a:p>
        </p:txBody>
      </p:sp>
      <p:sp>
        <p:nvSpPr>
          <p:cNvPr id="11" name="图形"/>
          <p:cNvSpPr/>
          <p:nvPr userDrawn="1">
            <p:custDataLst>
              <p:tags r:id="rId3"/>
            </p:custDataLst>
          </p:nvPr>
        </p:nvSpPr>
        <p:spPr>
          <a:xfrm rot="16200000" flipH="1">
            <a:off x="33152" y="1497907"/>
            <a:ext cx="3164205" cy="2362391"/>
          </a:xfrm>
          <a:custGeom>
            <a:cxnLst>
              <a:cxn ang="3">
                <a:pos x="hc" y="t"/>
              </a:cxn>
              <a:cxn ang="cd2">
                <a:pos x="l" y="vc"/>
              </a:cxn>
              <a:cxn ang="cd4">
                <a:pos x="hc" y="b"/>
              </a:cxn>
              <a:cxn ang="0">
                <a:pos x="r" y="vc"/>
              </a:cxn>
            </a:cxnLst>
            <a:rect l="l" t="t" r="r" b="b"/>
            <a:pathLst>
              <a:path w="8904" h="6646">
                <a:moveTo>
                  <a:pt x="0" y="4452"/>
                </a:moveTo>
                <a:cubicBezTo>
                  <a:pt x="0" y="1993"/>
                  <a:pt x="1993" y="0"/>
                  <a:pt x="4452" y="0"/>
                </a:cubicBezTo>
                <a:cubicBezTo>
                  <a:pt x="6911" y="0"/>
                  <a:pt x="8904" y="1993"/>
                  <a:pt x="8904" y="4452"/>
                </a:cubicBezTo>
                <a:cubicBezTo>
                  <a:pt x="8904" y="5250"/>
                  <a:pt x="8694" y="5998"/>
                  <a:pt x="8327" y="6646"/>
                </a:cubicBezTo>
                <a:lnTo>
                  <a:pt x="577" y="6646"/>
                </a:lnTo>
                <a:cubicBezTo>
                  <a:pt x="210" y="5998"/>
                  <a:pt x="0" y="5250"/>
                  <a:pt x="0" y="4452"/>
                </a:cubicBezTo>
                <a:close/>
              </a:path>
            </a:pathLst>
          </a:custGeom>
          <a:solidFill>
            <a:srgbClr val="5896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latin typeface="思源黑体 CN Medium" panose="020b0600000000000000" pitchFamily="34" charset="-122"/>
              <a:ea typeface="思源黑体 CN Medium" panose="020b0600000000000000" pitchFamily="34" charset="-122"/>
              <a:cs typeface="思源黑体 CN Normal" panose="020b0400000000000000" charset="-122"/>
              <a:sym typeface="思源黑体 CN Medium" panose="020b0600000000000000" pitchFamily="34" charset="-122"/>
            </a:endParaRPr>
          </a:p>
        </p:txBody>
      </p:sp>
      <p:sp>
        <p:nvSpPr>
          <p:cNvPr id="12" name="任意多边形: 形状 11"/>
          <p:cNvSpPr/>
          <p:nvPr userDrawn="1"/>
        </p:nvSpPr>
        <p:spPr bwMode="auto">
          <a:xfrm flipV="1">
            <a:off x="8517732" y="-1"/>
            <a:ext cx="626269" cy="674847"/>
          </a:xfrm>
          <a:custGeom>
            <a:gdLst>
              <a:gd name="connsiteX0" fmla="*/ 32866 w 835025"/>
              <a:gd name="connsiteY0" fmla="*/ 899796 h 899796"/>
              <a:gd name="connsiteX1" fmla="*/ 206692 w 835025"/>
              <a:gd name="connsiteY1" fmla="*/ 899796 h 899796"/>
              <a:gd name="connsiteX2" fmla="*/ 177589 w 835025"/>
              <a:gd name="connsiteY2" fmla="*/ 806042 h 899796"/>
              <a:gd name="connsiteX3" fmla="*/ 166780 w 835025"/>
              <a:gd name="connsiteY3" fmla="*/ 698818 h 899796"/>
              <a:gd name="connsiteX4" fmla="*/ 698818 w 835025"/>
              <a:gd name="connsiteY4" fmla="*/ 166780 h 899796"/>
              <a:gd name="connsiteX5" fmla="*/ 806042 w 835025"/>
              <a:gd name="connsiteY5" fmla="*/ 177589 h 899796"/>
              <a:gd name="connsiteX6" fmla="*/ 835025 w 835025"/>
              <a:gd name="connsiteY6" fmla="*/ 186586 h 899796"/>
              <a:gd name="connsiteX7" fmla="*/ 835025 w 835025"/>
              <a:gd name="connsiteY7" fmla="*/ 13731 h 899796"/>
              <a:gd name="connsiteX8" fmla="*/ 698818 w 835025"/>
              <a:gd name="connsiteY8" fmla="*/ 0 h 899796"/>
              <a:gd name="connsiteX9" fmla="*/ 0 w 835025"/>
              <a:gd name="connsiteY9" fmla="*/ 698818 h 899796"/>
              <a:gd name="connsiteX10" fmla="*/ 14197 w 835025"/>
              <a:gd name="connsiteY10" fmla="*/ 839654 h 8997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5025" h="899796">
                <a:moveTo>
                  <a:pt x="32866" y="899796"/>
                </a:moveTo>
                <a:lnTo>
                  <a:pt x="206692" y="899796"/>
                </a:lnTo>
                <a:lnTo>
                  <a:pt x="177589" y="806042"/>
                </a:lnTo>
                <a:cubicBezTo>
                  <a:pt x="170502" y="771408"/>
                  <a:pt x="166780" y="735547"/>
                  <a:pt x="166780" y="698818"/>
                </a:cubicBezTo>
                <a:cubicBezTo>
                  <a:pt x="166780" y="404982"/>
                  <a:pt x="404982" y="166780"/>
                  <a:pt x="698818" y="166780"/>
                </a:cubicBezTo>
                <a:cubicBezTo>
                  <a:pt x="735547" y="166780"/>
                  <a:pt x="771408" y="170502"/>
                  <a:pt x="806042" y="177589"/>
                </a:cubicBezTo>
                <a:lnTo>
                  <a:pt x="835025" y="186586"/>
                </a:lnTo>
                <a:lnTo>
                  <a:pt x="835025" y="13731"/>
                </a:lnTo>
                <a:lnTo>
                  <a:pt x="698818" y="0"/>
                </a:lnTo>
                <a:cubicBezTo>
                  <a:pt x="312871" y="0"/>
                  <a:pt x="0" y="312871"/>
                  <a:pt x="0" y="698818"/>
                </a:cubicBezTo>
                <a:cubicBezTo>
                  <a:pt x="0" y="747061"/>
                  <a:pt x="4889" y="794163"/>
                  <a:pt x="14197" y="839654"/>
                </a:cubicBezTo>
                <a:close/>
              </a:path>
            </a:pathLst>
          </a:custGeom>
          <a:solidFill>
            <a:srgbClr val="58967A"/>
          </a:solidFill>
          <a:ln w="0">
            <a:noFill/>
            <a:prstDash val="solid"/>
            <a:round/>
          </a:ln>
        </p:spPr>
        <p:txBody>
          <a:bodyPr vert="horz" wrap="square" lIns="137160" tIns="68580" rIns="137160" bIns="68580" numCol="1" rtlCol="0" anchor="t" anchorCtr="0" compatLnSpc="1">
            <a:noAutofit/>
          </a:bodyPr>
          <a:lstStyle>
            <a:defPPr marL="0" marR="0" indent="0" algn="l" defTabSz="91440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ct val="0"/>
              </a:spcBef>
              <a:spcAft>
                <a:spcPct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ct val="0"/>
              </a:spcBef>
              <a:spcAft>
                <a:spcPct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ct val="0"/>
              </a:spcBef>
              <a:spcAft>
                <a:spcPct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ct val="0"/>
              </a:spcBef>
              <a:spcAft>
                <a:spcPct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ct val="0"/>
              </a:spcBef>
              <a:spcAft>
                <a:spcPct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ct val="0"/>
              </a:spcBef>
              <a:spcAft>
                <a:spcPct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ct val="0"/>
              </a:spcBef>
              <a:spcAft>
                <a:spcPct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ct val="0"/>
              </a:spcBef>
              <a:spcAft>
                <a:spcPct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ct val="0"/>
              </a:spcBef>
              <a:spcAft>
                <a:spcPct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9pPr>
          </a:lstStyle>
          <a:p>
            <a:pPr algn="l"/>
            <a:endParaRPr lang="en-US" sz="4500">
              <a:latin typeface="思源黑体 CN Medium" panose="020b0600000000000000" pitchFamily="34" charset="-122"/>
              <a:ea typeface="思源黑体 CN Medium" panose="020b0600000000000000" pitchFamily="34" charset="-122"/>
              <a:cs typeface="思源黑体旧字形 Light" panose="020b0300000000000000" charset="-128"/>
              <a:sym typeface="思源黑体 CN Medium" panose="020b0600000000000000" pitchFamily="34" charset="-122"/>
            </a:endParaRPr>
          </a:p>
        </p:txBody>
      </p:sp>
      <p:grpSp>
        <p:nvGrpSpPr>
          <p:cNvPr id="13" name="图形"/>
          <p:cNvGrpSpPr/>
          <p:nvPr userDrawn="1"/>
        </p:nvGrpSpPr>
        <p:grpSpPr>
          <a:xfrm flipV="1">
            <a:off x="-953" y="-1"/>
            <a:ext cx="1240155" cy="1096804"/>
            <a:chOff x="-2" y="4391"/>
            <a:chExt cx="7077" cy="6410"/>
          </a:xfrm>
        </p:grpSpPr>
        <p:sp>
          <p:nvSpPr>
            <p:cNvPr id="14" name="图形"/>
            <p:cNvSpPr>
              <a:spLocks noGrp="1"/>
            </p:cNvSpPr>
            <p:nvPr>
              <p:custDataLst>
                <p:tags r:id="rId4"/>
              </p:custDataLst>
            </p:nvPr>
          </p:nvSpPr>
          <p:spPr>
            <a:xfrm>
              <a:off x="-2" y="4392"/>
              <a:ext cx="7077" cy="6409"/>
            </a:xfrm>
            <a:custGeom>
              <a:gdLst>
                <a:gd name="connsiteX0" fmla="*/ 1865853 w 4493632"/>
                <a:gd name="connsiteY0" fmla="*/ 1697124 h 4069073"/>
                <a:gd name="connsiteX1" fmla="*/ 935199 w 4493632"/>
                <a:gd name="connsiteY1" fmla="*/ 2627778 h 4069073"/>
                <a:gd name="connsiteX2" fmla="*/ 1865853 w 4493632"/>
                <a:gd name="connsiteY2" fmla="*/ 3558432 h 4069073"/>
                <a:gd name="connsiteX3" fmla="*/ 2796507 w 4493632"/>
                <a:gd name="connsiteY3" fmla="*/ 2627778 h 4069073"/>
                <a:gd name="connsiteX4" fmla="*/ 1865853 w 4493632"/>
                <a:gd name="connsiteY4" fmla="*/ 1697124 h 4069073"/>
                <a:gd name="connsiteX5" fmla="*/ 1865853 w 4493632"/>
                <a:gd name="connsiteY5" fmla="*/ 0 h 4069073"/>
                <a:gd name="connsiteX6" fmla="*/ 4493632 w 4493632"/>
                <a:gd name="connsiteY6" fmla="*/ 2627778 h 4069073"/>
                <a:gd name="connsiteX7" fmla="*/ 4176473 w 4493632"/>
                <a:gd name="connsiteY7" fmla="*/ 3880333 h 4069073"/>
                <a:gd name="connsiteX8" fmla="*/ 4061811 w 4493632"/>
                <a:gd name="connsiteY8" fmla="*/ 4069073 h 4069073"/>
                <a:gd name="connsiteX9" fmla="*/ 0 w 4493632"/>
                <a:gd name="connsiteY9" fmla="*/ 4069073 h 4069073"/>
                <a:gd name="connsiteX10" fmla="*/ 0 w 4493632"/>
                <a:gd name="connsiteY10" fmla="*/ 778167 h 4069073"/>
                <a:gd name="connsiteX11" fmla="*/ 7733 w 4493632"/>
                <a:gd name="connsiteY11" fmla="*/ 769659 h 4069073"/>
                <a:gd name="connsiteX12" fmla="*/ 1865853 w 4493632"/>
                <a:gd name="connsiteY12" fmla="*/ 0 h 40690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3632" h="4069072">
                  <a:moveTo>
                    <a:pt x="1865853" y="1697124"/>
                  </a:moveTo>
                  <a:cubicBezTo>
                    <a:pt x="1351867" y="1697124"/>
                    <a:pt x="935199" y="2113792"/>
                    <a:pt x="935199" y="2627778"/>
                  </a:cubicBezTo>
                  <a:cubicBezTo>
                    <a:pt x="935199" y="3141764"/>
                    <a:pt x="1351867" y="3558432"/>
                    <a:pt x="1865853" y="3558432"/>
                  </a:cubicBezTo>
                  <a:cubicBezTo>
                    <a:pt x="2379839" y="3558432"/>
                    <a:pt x="2796507" y="3141764"/>
                    <a:pt x="2796507" y="2627778"/>
                  </a:cubicBezTo>
                  <a:cubicBezTo>
                    <a:pt x="2796507" y="2113792"/>
                    <a:pt x="2379839" y="1697124"/>
                    <a:pt x="1865853" y="1697124"/>
                  </a:cubicBezTo>
                  <a:close/>
                  <a:moveTo>
                    <a:pt x="1865853" y="0"/>
                  </a:moveTo>
                  <a:cubicBezTo>
                    <a:pt x="3317135" y="0"/>
                    <a:pt x="4493632" y="1176496"/>
                    <a:pt x="4493632" y="2627778"/>
                  </a:cubicBezTo>
                  <a:cubicBezTo>
                    <a:pt x="4493632" y="3081304"/>
                    <a:pt x="4378739" y="3507995"/>
                    <a:pt x="4176473" y="3880333"/>
                  </a:cubicBezTo>
                  <a:lnTo>
                    <a:pt x="4061811" y="4069073"/>
                  </a:lnTo>
                  <a:lnTo>
                    <a:pt x="0" y="4069073"/>
                  </a:lnTo>
                  <a:lnTo>
                    <a:pt x="0" y="778167"/>
                  </a:lnTo>
                  <a:lnTo>
                    <a:pt x="7733" y="769659"/>
                  </a:lnTo>
                  <a:cubicBezTo>
                    <a:pt x="483268" y="294124"/>
                    <a:pt x="1140212" y="0"/>
                    <a:pt x="1865853" y="0"/>
                  </a:cubicBezTo>
                  <a:close/>
                </a:path>
              </a:pathLst>
            </a:custGeom>
            <a:solidFill>
              <a:srgbClr val="58967A">
                <a:alpha val="36000"/>
              </a:srgbClr>
            </a:solidFill>
          </p:spPr>
          <p:txBody>
            <a:bodyPr wrap="square" anchor="ctr">
              <a:noAutofit/>
            </a:bodyPr>
            <a:lstStyle/>
            <a:p>
              <a:endParaRPr lang="zh-CN" altLang="en-US" sz="1015">
                <a:latin typeface="思源黑体 CN Medium" panose="020b0600000000000000" pitchFamily="34" charset="-122"/>
                <a:ea typeface="思源黑体 CN Medium" panose="020b0600000000000000" pitchFamily="34" charset="-122"/>
                <a:cs typeface="思源黑体旧字形 Light" panose="020b0300000000000000" charset="-128"/>
                <a:sym typeface="思源黑体 CN Medium" panose="020b0600000000000000" pitchFamily="34" charset="-122"/>
              </a:endParaRPr>
            </a:p>
          </p:txBody>
        </p:sp>
        <p:sp>
          <p:nvSpPr>
            <p:cNvPr id="15" name="图形"/>
            <p:cNvSpPr/>
            <p:nvPr>
              <p:custDataLst>
                <p:tags r:id="rId5"/>
              </p:custDataLst>
            </p:nvPr>
          </p:nvSpPr>
          <p:spPr bwMode="auto">
            <a:xfrm>
              <a:off x="4627" y="4391"/>
              <a:ext cx="2448" cy="2448"/>
            </a:xfrm>
            <a:prstGeom prst="donut">
              <a:avLst>
                <a:gd name="adj" fmla="val 11933"/>
              </a:avLst>
            </a:prstGeom>
            <a:solidFill>
              <a:srgbClr val="58967A"/>
            </a:solidFill>
            <a:ln w="0">
              <a:noFill/>
              <a:prstDash val="solid"/>
              <a:round/>
            </a:ln>
          </p:spPr>
          <p:txBody>
            <a:bodyPr vert="horz" wrap="square" lIns="137160" tIns="68580" rIns="137160" bIns="68580" numCol="1" rtlCol="0" anchor="t" anchorCtr="0" compatLnSpc="1"/>
            <a:lstStyle>
              <a:defPPr marL="0" marR="0" indent="0" algn="l" defTabSz="91440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ct val="0"/>
                </a:spcBef>
                <a:spcAft>
                  <a:spcPct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ct val="0"/>
                </a:spcBef>
                <a:spcAft>
                  <a:spcPct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ct val="0"/>
                </a:spcBef>
                <a:spcAft>
                  <a:spcPct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ct val="0"/>
                </a:spcBef>
                <a:spcAft>
                  <a:spcPct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ct val="0"/>
                </a:spcBef>
                <a:spcAft>
                  <a:spcPct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ct val="0"/>
                </a:spcBef>
                <a:spcAft>
                  <a:spcPct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ct val="0"/>
                </a:spcBef>
                <a:spcAft>
                  <a:spcPct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ct val="0"/>
                </a:spcBef>
                <a:spcAft>
                  <a:spcPct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ct val="0"/>
                </a:spcBef>
                <a:spcAft>
                  <a:spcPct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9pPr>
            </a:lstStyle>
            <a:p>
              <a:pPr algn="l"/>
              <a:endParaRPr lang="en-US" sz="4500">
                <a:latin typeface="思源黑体 CN Medium" panose="020b0600000000000000" pitchFamily="34" charset="-122"/>
                <a:ea typeface="思源黑体 CN Medium" panose="020b0600000000000000" pitchFamily="34" charset="-122"/>
                <a:cs typeface="思源黑体旧字形 Light" panose="020b0300000000000000" charset="-128"/>
                <a:sym typeface="思源黑体 CN Medium" panose="020b0600000000000000" pitchFamily="34" charset="-122"/>
              </a:endParaRPr>
            </a:p>
          </p:txBody>
        </p:sp>
      </p:grpSp>
      <p:sp>
        <p:nvSpPr>
          <p:cNvPr id="16" name="任意多边形: 形状 15"/>
          <p:cNvSpPr/>
          <p:nvPr userDrawn="1"/>
        </p:nvSpPr>
        <p:spPr>
          <a:xfrm>
            <a:off x="898962" y="1361572"/>
            <a:ext cx="2553740" cy="2553698"/>
          </a:xfrm>
          <a:custGeom>
            <a:gdLst>
              <a:gd name="connsiteX0" fmla="*/ 1702493 w 3404986"/>
              <a:gd name="connsiteY0" fmla="*/ 0 h 3404930"/>
              <a:gd name="connsiteX1" fmla="*/ 3404986 w 3404986"/>
              <a:gd name="connsiteY1" fmla="*/ 1702465 h 3404930"/>
              <a:gd name="connsiteX2" fmla="*/ 1702493 w 3404986"/>
              <a:gd name="connsiteY2" fmla="*/ 3404930 h 3404930"/>
              <a:gd name="connsiteX3" fmla="*/ 0 w 3404986"/>
              <a:gd name="connsiteY3" fmla="*/ 1702465 h 3404930"/>
              <a:gd name="connsiteX4" fmla="*/ 1702493 w 3404986"/>
              <a:gd name="connsiteY4" fmla="*/ 0 h 3404930"/>
            </a:gdLst>
            <a:cxnLst>
              <a:cxn ang="0">
                <a:pos x="connsiteX0" y="connsiteY0"/>
              </a:cxn>
              <a:cxn ang="0">
                <a:pos x="connsiteX1" y="connsiteY1"/>
              </a:cxn>
              <a:cxn ang="0">
                <a:pos x="connsiteX2" y="connsiteY2"/>
              </a:cxn>
              <a:cxn ang="0">
                <a:pos x="connsiteX3" y="connsiteY3"/>
              </a:cxn>
              <a:cxn ang="0">
                <a:pos x="connsiteX4" y="connsiteY4"/>
              </a:cxn>
            </a:cxnLst>
            <a:rect l="l" t="t" r="r" b="b"/>
            <a:pathLst>
              <a:path w="3404986" h="3404930">
                <a:moveTo>
                  <a:pt x="1702493" y="0"/>
                </a:moveTo>
                <a:cubicBezTo>
                  <a:pt x="2642754" y="0"/>
                  <a:pt x="3404986" y="762220"/>
                  <a:pt x="3404986" y="1702465"/>
                </a:cubicBezTo>
                <a:cubicBezTo>
                  <a:pt x="3404986" y="2642710"/>
                  <a:pt x="2642754" y="3404930"/>
                  <a:pt x="1702493" y="3404930"/>
                </a:cubicBezTo>
                <a:cubicBezTo>
                  <a:pt x="762232" y="3404930"/>
                  <a:pt x="0" y="2642710"/>
                  <a:pt x="0" y="1702465"/>
                </a:cubicBezTo>
                <a:cubicBezTo>
                  <a:pt x="0" y="762220"/>
                  <a:pt x="762232" y="0"/>
                  <a:pt x="1702493" y="0"/>
                </a:cubicBezTo>
                <a:close/>
              </a:path>
            </a:pathLst>
          </a:custGeom>
          <a:blipFill dpi="0"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4" name="任意多边形: 形状 3"/>
          <p:cNvSpPr/>
          <p:nvPr userDrawn="1"/>
        </p:nvSpPr>
        <p:spPr>
          <a:xfrm>
            <a:off x="0" y="358784"/>
            <a:ext cx="445715" cy="412742"/>
          </a:xfrm>
          <a:custGeom>
            <a:gdLst>
              <a:gd name="connsiteX0" fmla="*/ 0 w 594286"/>
              <a:gd name="connsiteY0" fmla="*/ 0 h 550322"/>
              <a:gd name="connsiteX1" fmla="*/ 319125 w 594286"/>
              <a:gd name="connsiteY1" fmla="*/ 0 h 550322"/>
              <a:gd name="connsiteX2" fmla="*/ 594286 w 594286"/>
              <a:gd name="connsiteY2" fmla="*/ 275161 h 550322"/>
              <a:gd name="connsiteX3" fmla="*/ 594285 w 594286"/>
              <a:gd name="connsiteY3" fmla="*/ 275161 h 550322"/>
              <a:gd name="connsiteX4" fmla="*/ 319124 w 594286"/>
              <a:gd name="connsiteY4" fmla="*/ 550322 h 550322"/>
              <a:gd name="connsiteX5" fmla="*/ 0 w 594286"/>
              <a:gd name="connsiteY5" fmla="*/ 550322 h 550322"/>
              <a:gd name="connsiteX6" fmla="*/ 0 w 594286"/>
              <a:gd name="connsiteY6" fmla="*/ 0 h 5503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286" h="550322">
                <a:moveTo>
                  <a:pt x="0" y="0"/>
                </a:moveTo>
                <a:lnTo>
                  <a:pt x="319125" y="0"/>
                </a:lnTo>
                <a:cubicBezTo>
                  <a:pt x="471092" y="0"/>
                  <a:pt x="594286" y="123194"/>
                  <a:pt x="594286" y="275161"/>
                </a:cubicBezTo>
                <a:lnTo>
                  <a:pt x="594285" y="275161"/>
                </a:lnTo>
                <a:cubicBezTo>
                  <a:pt x="594285" y="427128"/>
                  <a:pt x="471091" y="550322"/>
                  <a:pt x="319124" y="550322"/>
                </a:cubicBezTo>
                <a:lnTo>
                  <a:pt x="0" y="550322"/>
                </a:lnTo>
                <a:lnTo>
                  <a:pt x="0" y="0"/>
                </a:lnTo>
                <a:close/>
              </a:path>
            </a:pathLst>
          </a:custGeom>
          <a:solidFill>
            <a:srgbClr val="5896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5" name="椭圆 4"/>
          <p:cNvSpPr/>
          <p:nvPr userDrawn="1"/>
        </p:nvSpPr>
        <p:spPr>
          <a:xfrm>
            <a:off x="283289" y="645194"/>
            <a:ext cx="135000" cy="135000"/>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image" Target="file:///D:\qq&#25991;&#20214;\712321467\Image\C2C\Image2\%7b75232B38-A165-1FB7-499C-2E1C792CACB5%7d.png" TargetMode="External" /><Relationship Id="rId4" Type="http://schemas.openxmlformats.org/officeDocument/2006/relationships/image" Target="../media/image2.png" /><Relationship Id="rId5"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2" name="图片 1073743875" descr="学科网 zxxk.com" title=""/>
          <p:cNvPicPr>
            <a:picLocks noChangeAspect="1"/>
          </p:cNvPicPr>
          <p:nvPr/>
        </p:nvPicPr>
        <p:blipFill>
          <a:blip r:embed="rId4" r:link="rId3"/>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5.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7.png" /><Relationship Id="rId3" Type="http://schemas.openxmlformats.org/officeDocument/2006/relationships/image" Target="../media/image18.png" /><Relationship Id="rId4" Type="http://schemas.openxmlformats.org/officeDocument/2006/relationships/image" Target="../media/image19.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0.jpeg" /><Relationship Id="rId3" Type="http://schemas.openxmlformats.org/officeDocument/2006/relationships/image" Target="../media/image21.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2.png" /><Relationship Id="rId3" Type="http://schemas.openxmlformats.org/officeDocument/2006/relationships/image" Target="../media/image23.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3.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3.png" /><Relationship Id="rId3" Type="http://schemas.openxmlformats.org/officeDocument/2006/relationships/image" Target="../media/image24.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openxmlformats.org/officeDocument/2006/relationships/image" Target="../media/image8.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comments" Target="../comments/comment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png" /><Relationship Id="rId3" Type="http://schemas.openxmlformats.org/officeDocument/2006/relationships/image" Target="../media/image13.png" /><Relationship Id="rId4" Type="http://schemas.openxmlformats.org/officeDocument/2006/relationships/image" Target="../media/image14.png" /><Relationship Id="rId5" Type="http://schemas.openxmlformats.org/officeDocument/2006/relationships/image" Target="../media/image15.png" /><Relationship Id="rId6" Type="http://schemas.openxmlformats.org/officeDocument/2006/relationships/image" Target="../media/image1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7" title=""/>
          <p:cNvSpPr txBox="1"/>
          <p:nvPr/>
        </p:nvSpPr>
        <p:spPr>
          <a:xfrm>
            <a:off x="3595980" y="1371644"/>
            <a:ext cx="5094420" cy="1691200"/>
          </a:xfrm>
          <a:prstGeom prst="rect">
            <a:avLst/>
          </a:prstGeom>
          <a:noFill/>
        </p:spPr>
        <p:txBody>
          <a:bodyPr wrap="square" lIns="28925" tIns="14462" rIns="28925" bIns="14462" rtlCol="0">
            <a:spAutoFit/>
          </a:bodyPr>
          <a:lstStyle>
            <a:defPPr>
              <a:defRPr lang="zh-CN"/>
            </a:defPPr>
            <a:lvl1pPr>
              <a:defRPr sz="5000" b="1">
                <a:solidFill>
                  <a:schemeClr val="bg1"/>
                </a:solidFill>
                <a:latin typeface="+mn-ea"/>
                <a:ea typeface="+mn-ea"/>
              </a:defRPr>
            </a:lvl1pPr>
          </a:lstStyle>
          <a:p>
            <a:pPr algn="ctr"/>
            <a:r>
              <a:rPr lang="en-US" altLang="zh-CN" sz="5400" spc="127">
                <a:solidFill>
                  <a:schemeClr val="tx1">
                    <a:lumMod val="85000"/>
                    <a:lumOff val="15000"/>
                  </a:schemeClr>
                </a:solidFill>
                <a:latin typeface="Arial" panose="020b0604020202020204" pitchFamily="34" charset="0"/>
                <a:ea typeface="黑体" panose="02010609060101010101" pitchFamily="49" charset="-122"/>
                <a:cs typeface="Arial" panose="020b0604020202020204" pitchFamily="34" charset="0"/>
                <a:sym typeface="思源黑体 CN Medium" panose="020b0600000000000000" pitchFamily="34" charset="-122"/>
              </a:rPr>
              <a:t>3.</a:t>
            </a:r>
            <a:r>
              <a:rPr lang="zh-CN" altLang="en-US" sz="5400" spc="127">
                <a:solidFill>
                  <a:schemeClr val="tx1">
                    <a:lumMod val="85000"/>
                    <a:lumOff val="15000"/>
                  </a:schemeClr>
                </a:solidFill>
                <a:latin typeface="Arial" panose="020b0604020202020204" pitchFamily="34" charset="0"/>
                <a:ea typeface="黑体" panose="02010609060101010101" pitchFamily="49" charset="-122"/>
                <a:cs typeface="Arial" panose="020b0604020202020204" pitchFamily="34" charset="0"/>
                <a:sym typeface="思源黑体 CN Medium" panose="020b0600000000000000" pitchFamily="34" charset="-122"/>
              </a:rPr>
              <a:t>跨学科实践：降落伞</a:t>
            </a:r>
            <a:endParaRPr lang="zh-CN" altLang="en-US" sz="4800">
              <a:solidFill>
                <a:schemeClr val="accent1"/>
              </a:solidFill>
              <a:latin typeface="Arial" panose="020b0604020202020204" pitchFamily="34" charset="0"/>
              <a:ea typeface="黑体" panose="02010609060101010101" pitchFamily="49" charset="-122"/>
              <a:cs typeface="Arial" panose="020b0604020202020204" pitchFamily="34" charset="0"/>
              <a:sym typeface="思源黑体 CN Medium" panose="020b0600000000000000" pitchFamily="34" charset="-122"/>
            </a:endParaRPr>
          </a:p>
        </p:txBody>
      </p:sp>
      <p:sp>
        <p:nvSpPr>
          <p:cNvPr id="5" name="文本框 4" title=""/>
          <p:cNvSpPr txBox="1"/>
          <p:nvPr/>
        </p:nvSpPr>
        <p:spPr>
          <a:xfrm>
            <a:off x="4775190" y="3245798"/>
            <a:ext cx="2736000" cy="369887"/>
          </a:xfrm>
          <a:prstGeom prst="rect">
            <a:avLst/>
          </a:prstGeom>
          <a:noFill/>
        </p:spPr>
        <p:txBody>
          <a:bodyPr wrap="square">
            <a:spAutoFit/>
          </a:bodyPr>
          <a:lstStyle/>
          <a:p>
            <a:pPr algn="ctr" defTabSz="914400" eaLnBrk="0" fontAlgn="base" hangingPunct="0">
              <a:spcBef>
                <a:spcPct val="0"/>
              </a:spcBef>
              <a:spcAft>
                <a:spcPct val="0"/>
              </a:spcAft>
              <a:defRPr/>
            </a:pPr>
            <a:r>
              <a:rPr lang="zh-CN" altLang="en-US">
                <a:solidFill>
                  <a:prstClr val="black"/>
                </a:solidFill>
                <a:latin typeface="黑体" panose="02010609060101010101" pitchFamily="49" charset="-122"/>
                <a:ea typeface="黑体" panose="02010609060101010101" pitchFamily="49" charset="-122"/>
              </a:rPr>
              <a:t>教科版八年级物理上册</a:t>
            </a:r>
            <a:endParaRPr lang="zh-CN" altLang="en-US">
              <a:solidFill>
                <a:prstClr val="black"/>
              </a:solidFill>
              <a:latin typeface="黑体" panose="02010609060101010101" pitchFamily="49" charset="-122"/>
              <a:ea typeface="黑体" panose="02010609060101010101" pitchFamily="49" charset="-122"/>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文本框 7" title=""/>
          <p:cNvSpPr txBox="1"/>
          <p:nvPr/>
        </p:nvSpPr>
        <p:spPr>
          <a:xfrm>
            <a:off x="545602" y="335480"/>
            <a:ext cx="3657908" cy="461665"/>
          </a:xfrm>
          <a:prstGeom prst="rect">
            <a:avLst/>
          </a:prstGeom>
          <a:noFill/>
        </p:spPr>
        <p:txBody>
          <a:bodyPr wrap="square">
            <a:spAutoFit/>
          </a:bodyPr>
          <a:lstStyle/>
          <a:p>
            <a:r>
              <a:rPr lang="en-US" altLang="zh-CN" sz="2400" b="1">
                <a:solidFill>
                  <a:srgbClr val="0000FF"/>
                </a:solidFill>
                <a:effectLst/>
                <a:latin typeface="Arial" panose="020b0604020202020204" pitchFamily="34" charset="0"/>
                <a:ea typeface="黑体" panose="02010609060101010101" pitchFamily="49" charset="-122"/>
                <a:cs typeface="Arial" panose="020b0604020202020204" pitchFamily="34" charset="0"/>
              </a:rPr>
              <a:t>3.</a:t>
            </a:r>
            <a:r>
              <a:rPr lang="zh-CN" altLang="en-US" sz="2400" b="1">
                <a:solidFill>
                  <a:srgbClr val="0000FF"/>
                </a:solidFill>
                <a:latin typeface="Arial" panose="020b0604020202020204" pitchFamily="34" charset="0"/>
                <a:ea typeface="黑体" panose="02010609060101010101" pitchFamily="49" charset="-122"/>
                <a:cs typeface="Arial" panose="020b0604020202020204" pitchFamily="34" charset="0"/>
              </a:rPr>
              <a:t>设计实验、制订方案： </a:t>
            </a:r>
            <a:endParaRPr lang="zh-CN" altLang="en-US" sz="2400" b="1">
              <a:solidFill>
                <a:srgbClr val="0000FF"/>
              </a:solidFill>
              <a:effectLst/>
              <a:latin typeface="Arial" panose="020b0604020202020204" pitchFamily="34" charset="0"/>
              <a:ea typeface="黑体" panose="02010609060101010101" pitchFamily="49" charset="-122"/>
              <a:cs typeface="Arial" panose="020b0604020202020204" pitchFamily="34" charset="0"/>
            </a:endParaRPr>
          </a:p>
        </p:txBody>
      </p:sp>
      <p:sp>
        <p:nvSpPr>
          <p:cNvPr id="9" name="文本框 8" title=""/>
          <p:cNvSpPr txBox="1"/>
          <p:nvPr/>
        </p:nvSpPr>
        <p:spPr>
          <a:xfrm>
            <a:off x="545602" y="867642"/>
            <a:ext cx="5125043" cy="461665"/>
          </a:xfrm>
          <a:prstGeom prst="rect">
            <a:avLst/>
          </a:prstGeom>
          <a:noFill/>
        </p:spPr>
        <p:txBody>
          <a:bodyPr wrap="square">
            <a:spAutoFit/>
          </a:bodyPr>
          <a:lstStyle>
            <a:defPPr>
              <a:defRPr lang="en-US"/>
            </a:defPPr>
            <a:lvl1pPr>
              <a:defRPr sz="2400" b="1">
                <a:solidFill>
                  <a:srgbClr val="0000FF"/>
                </a:solidFill>
                <a:effectLst/>
                <a:latin typeface="Arial" panose="020b0604020202020204" pitchFamily="34" charset="0"/>
                <a:ea typeface="黑体" panose="02010609060101010101" pitchFamily="49" charset="-122"/>
                <a:cs typeface="Arial" panose="020b0604020202020204" pitchFamily="34" charset="0"/>
              </a:defRPr>
            </a:lvl1pPr>
          </a:lstStyle>
          <a:p>
            <a:r>
              <a:rPr lang="zh-CN" altLang="en-US">
                <a:solidFill>
                  <a:schemeClr val="tx1"/>
                </a:solidFill>
              </a:rPr>
              <a:t>（</a:t>
            </a:r>
            <a:r>
              <a:rPr lang="en-US" altLang="zh-CN">
                <a:solidFill>
                  <a:schemeClr val="tx1"/>
                </a:solidFill>
              </a:rPr>
              <a:t>4</a:t>
            </a:r>
            <a:r>
              <a:rPr lang="zh-CN" altLang="en-US">
                <a:solidFill>
                  <a:schemeClr val="tx1"/>
                </a:solidFill>
              </a:rPr>
              <a:t>）实验的基本方法：控制变量</a:t>
            </a:r>
            <a:endParaRPr lang="zh-CN" altLang="en-US">
              <a:solidFill>
                <a:schemeClr val="tx1"/>
              </a:solidFill>
            </a:endParaRPr>
          </a:p>
        </p:txBody>
      </p:sp>
      <p:sp>
        <p:nvSpPr>
          <p:cNvPr id="10" name="文本框 9" title=""/>
          <p:cNvSpPr txBox="1"/>
          <p:nvPr/>
        </p:nvSpPr>
        <p:spPr>
          <a:xfrm>
            <a:off x="996285" y="1443722"/>
            <a:ext cx="7710986" cy="448969"/>
          </a:xfrm>
          <a:prstGeom prst="rect">
            <a:avLst/>
          </a:prstGeom>
          <a:noFill/>
        </p:spPr>
        <p:txBody>
          <a:bodyPr wrap="square">
            <a:spAutoFit/>
          </a:bodyPr>
          <a:lstStyle>
            <a:defPPr>
              <a:defRPr lang="en-US"/>
            </a:defPPr>
            <a:lvl1pPr>
              <a:lnSpc>
                <a:spcPct val="110000"/>
              </a:lnSpc>
              <a:defRPr sz="2200" b="1">
                <a:latin typeface="宋体" panose="02010600030101010101" pitchFamily="2" charset="-122"/>
                <a:ea typeface="宋体" panose="02010600030101010101" pitchFamily="2" charset="-122"/>
                <a:cs typeface="Times New Roman" panose="02020603050405020304" pitchFamily="18" charset="0"/>
              </a:defRPr>
            </a:lvl1pPr>
          </a:lstStyle>
          <a:p>
            <a:r>
              <a:rPr lang="zh-CN" altLang="en-US" sz="2400"/>
              <a:t>猜想中，影响降落伞在空中滞留时间的</a:t>
            </a:r>
            <a:r>
              <a:rPr lang="zh-CN" altLang="en-US" sz="2400">
                <a:solidFill>
                  <a:srgbClr val="FF0000"/>
                </a:solidFill>
              </a:rPr>
              <a:t>因素有很多</a:t>
            </a:r>
            <a:r>
              <a:rPr lang="zh-CN" altLang="en-US" sz="2400"/>
              <a:t>。</a:t>
            </a:r>
            <a:endParaRPr lang="zh-CN" altLang="en-US" sz="2400"/>
          </a:p>
        </p:txBody>
      </p:sp>
      <p:sp>
        <p:nvSpPr>
          <p:cNvPr id="11" name="文本框 10" title=""/>
          <p:cNvSpPr txBox="1"/>
          <p:nvPr/>
        </p:nvSpPr>
        <p:spPr>
          <a:xfrm>
            <a:off x="996285" y="2007106"/>
            <a:ext cx="7710985" cy="1302088"/>
          </a:xfrm>
          <a:prstGeom prst="rect">
            <a:avLst/>
          </a:prstGeom>
          <a:noFill/>
        </p:spPr>
        <p:txBody>
          <a:bodyPr wrap="square">
            <a:spAutoFit/>
          </a:bodyPr>
          <a:lstStyle>
            <a:defPPr>
              <a:defRPr lang="en-US"/>
            </a:defPPr>
            <a:lvl1pPr>
              <a:lnSpc>
                <a:spcPct val="110000"/>
              </a:lnSpc>
              <a:defRPr sz="2200" b="1">
                <a:latin typeface="宋体" panose="02010600030101010101" pitchFamily="2" charset="-122"/>
                <a:ea typeface="宋体" panose="02010600030101010101" pitchFamily="2" charset="-122"/>
                <a:cs typeface="Times New Roman" panose="02020603050405020304" pitchFamily="18" charset="0"/>
              </a:defRPr>
            </a:lvl1pPr>
          </a:lstStyle>
          <a:p>
            <a:pPr>
              <a:lnSpc>
                <a:spcPct val="114000"/>
              </a:lnSpc>
            </a:pPr>
            <a:r>
              <a:rPr lang="zh-CN" altLang="en-US" sz="2400"/>
              <a:t>    为此，在设计实验时，常用的方法是先考察</a:t>
            </a:r>
            <a:r>
              <a:rPr lang="zh-CN" altLang="en-US" sz="2400">
                <a:solidFill>
                  <a:srgbClr val="FF0000"/>
                </a:solidFill>
              </a:rPr>
              <a:t>其中一个因素</a:t>
            </a:r>
            <a:r>
              <a:rPr lang="zh-CN" altLang="en-US" sz="2400"/>
              <a:t>对所研究问题的影响，而</a:t>
            </a:r>
            <a:r>
              <a:rPr lang="zh-CN" altLang="en-US" sz="2400">
                <a:solidFill>
                  <a:srgbClr val="FF0000"/>
                </a:solidFill>
              </a:rPr>
              <a:t>保持其他因素不变</a:t>
            </a:r>
            <a:r>
              <a:rPr lang="zh-CN" altLang="en-US" sz="2400"/>
              <a:t>，这种方法叫</a:t>
            </a:r>
            <a:r>
              <a:rPr lang="zh-CN" altLang="en-US" sz="2400">
                <a:solidFill>
                  <a:srgbClr val="FF00FF"/>
                </a:solidFill>
                <a:latin typeface="黑体" panose="02010609060101010101" pitchFamily="49" charset="-122"/>
                <a:ea typeface="黑体" panose="02010609060101010101" pitchFamily="49" charset="-122"/>
              </a:rPr>
              <a:t>控制变量法</a:t>
            </a:r>
            <a:r>
              <a:rPr lang="zh-CN" altLang="en-US" sz="2400"/>
              <a:t>。</a:t>
            </a:r>
            <a:endParaRPr lang="zh-CN" altLang="en-US" sz="2400"/>
          </a:p>
        </p:txBody>
      </p:sp>
      <p:sp>
        <p:nvSpPr>
          <p:cNvPr id="18" name="文本框 17" title=""/>
          <p:cNvSpPr txBox="1"/>
          <p:nvPr/>
        </p:nvSpPr>
        <p:spPr>
          <a:xfrm>
            <a:off x="1296229" y="3444117"/>
            <a:ext cx="6963771" cy="769441"/>
          </a:xfrm>
          <a:prstGeom prst="rect">
            <a:avLst/>
          </a:prstGeom>
          <a:noFill/>
        </p:spPr>
        <p:txBody>
          <a:bodyPr wrap="square">
            <a:spAutoFit/>
          </a:bodyPr>
          <a:lstStyle/>
          <a:p>
            <a:r>
              <a:rPr lang="zh-CN" altLang="en-US" sz="2200" b="1">
                <a:solidFill>
                  <a:srgbClr val="0070C0"/>
                </a:solidFill>
                <a:latin typeface="楷体" panose="02010609060101010101" pitchFamily="49" charset="-122"/>
                <a:ea typeface="楷体" panose="02010609060101010101" pitchFamily="49" charset="-122"/>
              </a:rPr>
              <a:t>比如：研究降落伞的面积这个因素时，我们只改变降落伞的面积，而保持其他所有因素不变。</a:t>
            </a:r>
            <a:endParaRPr lang="zh-CN" altLang="en-US" sz="2200" b="1">
              <a:solidFill>
                <a:srgbClr val="0070C0"/>
              </a:solidFill>
              <a:latin typeface="楷体" panose="02010609060101010101" pitchFamily="49" charset="-122"/>
              <a:ea typeface="楷体" panose="02010609060101010101" pitchFamily="49" charset="-122"/>
            </a:endParaRPr>
          </a:p>
        </p:txBody>
      </p:sp>
      <p:sp>
        <p:nvSpPr>
          <p:cNvPr id="19" name="矩形 18" title=""/>
          <p:cNvSpPr/>
          <p:nvPr/>
        </p:nvSpPr>
        <p:spPr>
          <a:xfrm>
            <a:off x="2303781" y="2879678"/>
            <a:ext cx="1567180" cy="423080"/>
          </a:xfrm>
          <a:prstGeom prst="rect">
            <a:avLst/>
          </a:prstGeom>
          <a:no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连接符: 曲线 19" title=""/>
          <p:cNvCxnSpPr>
            <a:stCxn id="19" idx="3"/>
            <a:endCxn id="18" idx="0"/>
          </p:cNvCxnSpPr>
          <p:nvPr/>
        </p:nvCxnSpPr>
        <p:spPr>
          <a:xfrm>
            <a:off x="3870961" y="3091218"/>
            <a:ext cx="907154" cy="352899"/>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5" name="文本框 24" title=""/>
          <p:cNvSpPr txBox="1"/>
          <p:nvPr/>
        </p:nvSpPr>
        <p:spPr>
          <a:xfrm>
            <a:off x="996285" y="4275858"/>
            <a:ext cx="4572000" cy="457113"/>
          </a:xfrm>
          <a:prstGeom prst="rect">
            <a:avLst/>
          </a:prstGeom>
          <a:noFill/>
        </p:spPr>
        <p:txBody>
          <a:bodyPr wrap="square">
            <a:spAutoFit/>
          </a:bodyPr>
          <a:lstStyle>
            <a:defPPr>
              <a:defRPr lang="en-US"/>
            </a:defPPr>
            <a:lvl1pPr>
              <a:lnSpc>
                <a:spcPct val="110000"/>
              </a:lnSpc>
              <a:defRPr sz="2400" b="1">
                <a:latin typeface="宋体" panose="02010600030101010101" pitchFamily="2" charset="-122"/>
                <a:ea typeface="宋体" panose="02010600030101010101" pitchFamily="2" charset="-122"/>
                <a:cs typeface="Times New Roman" panose="02020603050405020304" pitchFamily="18" charset="0"/>
              </a:defRPr>
            </a:lvl1pPr>
          </a:lstStyle>
          <a:p>
            <a:r>
              <a:rPr lang="zh-CN" altLang="en-US"/>
              <a:t>根据</a:t>
            </a:r>
            <a:r>
              <a:rPr lang="zh-CN" altLang="en-US">
                <a:solidFill>
                  <a:srgbClr val="FF00FF"/>
                </a:solidFill>
                <a:latin typeface="黑体" panose="02010609060101010101" pitchFamily="49" charset="-122"/>
                <a:ea typeface="黑体" panose="02010609060101010101" pitchFamily="49" charset="-122"/>
              </a:rPr>
              <a:t>控制变量法</a:t>
            </a:r>
            <a:r>
              <a:rPr lang="zh-CN" altLang="en-US"/>
              <a:t>，多次实验。</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8" grpId="0"/>
      <p:bldP spid="19" grpId="0" animBg="1"/>
      <p:bldP spid="25"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文本框 12" title=""/>
          <p:cNvSpPr txBox="1"/>
          <p:nvPr/>
        </p:nvSpPr>
        <p:spPr>
          <a:xfrm>
            <a:off x="464024" y="572787"/>
            <a:ext cx="4572000" cy="461665"/>
          </a:xfrm>
          <a:prstGeom prst="rect">
            <a:avLst/>
          </a:prstGeom>
          <a:noFill/>
        </p:spPr>
        <p:txBody>
          <a:bodyPr wrap="square">
            <a:spAutoFit/>
          </a:bodyPr>
          <a:lstStyle/>
          <a:p>
            <a:r>
              <a:rPr lang="zh-CN" altLang="en-US" sz="2400" b="1">
                <a:latin typeface="黑体" panose="02010609060101010101" pitchFamily="49" charset="-122"/>
                <a:ea typeface="黑体" panose="02010609060101010101" pitchFamily="49" charset="-122"/>
              </a:rPr>
              <a:t>设计记录数据的表格：</a:t>
            </a:r>
            <a:endParaRPr lang="zh-CN" altLang="en-US" sz="2400" b="1">
              <a:latin typeface="黑体" panose="02010609060101010101" pitchFamily="49" charset="-122"/>
              <a:ea typeface="黑体" panose="02010609060101010101" pitchFamily="49" charset="-122"/>
            </a:endParaRPr>
          </a:p>
        </p:txBody>
      </p:sp>
      <p:graphicFrame>
        <p:nvGraphicFramePr>
          <p:cNvPr id="9" name="表格 10" title=""/>
          <p:cNvGraphicFramePr>
            <a:graphicFrameLocks noGrp="1"/>
          </p:cNvGraphicFramePr>
          <p:nvPr/>
        </p:nvGraphicFramePr>
        <p:xfrm>
          <a:off x="569793" y="1185102"/>
          <a:ext cx="8004415" cy="3322320"/>
        </p:xfrm>
        <a:graphic>
          <a:graphicData uri="http://schemas.openxmlformats.org/drawingml/2006/table">
            <a:tbl>
              <a:tblPr firstRow="1" bandRow="1">
                <a:tableStyleId>{5940675A-B579-460E-94D1-54222C63F5DA}</a:tableStyleId>
              </a:tblPr>
              <a:tblGrid>
                <a:gridCol w="985901"/>
                <a:gridCol w="985901"/>
                <a:gridCol w="1158261"/>
                <a:gridCol w="1158261"/>
                <a:gridCol w="1158261"/>
                <a:gridCol w="1206521"/>
                <a:gridCol w="1351309"/>
              </a:tblGrid>
              <a:tr h="370840">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实验次数</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伞绳长度</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伞衣的形状</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伞衣的面积</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降落的高度</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降落伞总质量</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降落伞的飞行时间</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r>
              <a:tr h="370840">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3</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4</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5</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6</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bl>
          </a:graphicData>
        </a:graphic>
      </p:graphicFrame>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文本框 6" title=""/>
          <p:cNvSpPr txBox="1"/>
          <p:nvPr/>
        </p:nvSpPr>
        <p:spPr>
          <a:xfrm>
            <a:off x="545602" y="895038"/>
            <a:ext cx="3657908" cy="461665"/>
          </a:xfrm>
          <a:prstGeom prst="rect">
            <a:avLst/>
          </a:prstGeom>
          <a:noFill/>
        </p:spPr>
        <p:txBody>
          <a:bodyPr wrap="square">
            <a:spAutoFit/>
          </a:bodyPr>
          <a:lstStyle/>
          <a:p>
            <a:r>
              <a:rPr lang="en-US" altLang="zh-CN" sz="2400" b="1">
                <a:solidFill>
                  <a:srgbClr val="0000FF"/>
                </a:solidFill>
                <a:effectLst/>
                <a:latin typeface="Arial" panose="020b0604020202020204" pitchFamily="34" charset="0"/>
                <a:ea typeface="黑体" panose="02010609060101010101" pitchFamily="49" charset="-122"/>
                <a:cs typeface="Arial" panose="020b0604020202020204" pitchFamily="34" charset="0"/>
              </a:rPr>
              <a:t>4.</a:t>
            </a:r>
            <a:r>
              <a:rPr lang="zh-CN" altLang="en-US" sz="2400" b="1">
                <a:solidFill>
                  <a:srgbClr val="0000FF"/>
                </a:solidFill>
                <a:latin typeface="Arial" panose="020b0604020202020204" pitchFamily="34" charset="0"/>
                <a:ea typeface="黑体" panose="02010609060101010101" pitchFamily="49" charset="-122"/>
                <a:cs typeface="Arial" panose="020b0604020202020204" pitchFamily="34" charset="0"/>
              </a:rPr>
              <a:t>进行实验、收集证据： </a:t>
            </a:r>
            <a:endParaRPr lang="zh-CN" altLang="en-US" sz="2400" b="1">
              <a:solidFill>
                <a:srgbClr val="0000FF"/>
              </a:solidFill>
              <a:effectLst/>
              <a:latin typeface="Arial" panose="020b0604020202020204" pitchFamily="34" charset="0"/>
              <a:ea typeface="黑体" panose="02010609060101010101" pitchFamily="49" charset="-122"/>
              <a:cs typeface="Arial" panose="020b0604020202020204" pitchFamily="34" charset="0"/>
            </a:endParaRPr>
          </a:p>
        </p:txBody>
      </p:sp>
      <p:sp>
        <p:nvSpPr>
          <p:cNvPr id="11" name="文本框 10" title=""/>
          <p:cNvSpPr txBox="1"/>
          <p:nvPr/>
        </p:nvSpPr>
        <p:spPr>
          <a:xfrm>
            <a:off x="661917" y="1474295"/>
            <a:ext cx="7608626" cy="2445478"/>
          </a:xfrm>
          <a:prstGeom prst="rect">
            <a:avLst/>
          </a:prstGeom>
          <a:noFill/>
        </p:spPr>
        <p:txBody>
          <a:bodyPr wrap="square">
            <a:spAutoFit/>
          </a:bodyPr>
          <a:lstStyle/>
          <a:p>
            <a:pPr marL="285750" indent="-285750">
              <a:lnSpc>
                <a:spcPct val="120000"/>
              </a:lnSpc>
              <a:spcBef>
                <a:spcPts val="680"/>
              </a:spcBef>
              <a:buFont typeface="Wingdings" panose="05000000000000000000" pitchFamily="2" charset="2"/>
              <a:buChar char="u"/>
            </a:pPr>
            <a:r>
              <a:rPr lang="zh-CN" altLang="en-US" sz="2400" b="1">
                <a:latin typeface="Times New Roman" panose="02020603050405020304" pitchFamily="18" charset="0"/>
                <a:ea typeface="黑体" panose="02010609060101010101" pitchFamily="49" charset="-122"/>
                <a:cs typeface="Times New Roman" panose="02020603050405020304" pitchFamily="18" charset="0"/>
              </a:rPr>
              <a:t>研究伞衣的面积对降落伞飞行时间的影响时，可取两个</a:t>
            </a:r>
            <a:r>
              <a:rPr lang="zh-CN" altLang="en-US" sz="2400" b="1">
                <a:solidFill>
                  <a:srgbClr val="6600FF"/>
                </a:solidFill>
                <a:latin typeface="Times New Roman" panose="02020603050405020304" pitchFamily="18" charset="0"/>
                <a:ea typeface="黑体" panose="02010609060101010101" pitchFamily="49" charset="-122"/>
                <a:cs typeface="Times New Roman" panose="02020603050405020304" pitchFamily="18" charset="0"/>
              </a:rPr>
              <a:t>形状</a:t>
            </a:r>
            <a:r>
              <a:rPr lang="zh-CN" altLang="en-US" sz="2400" b="1">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b="1">
                <a:solidFill>
                  <a:srgbClr val="6600FF"/>
                </a:solidFill>
                <a:latin typeface="Times New Roman" panose="02020603050405020304" pitchFamily="18" charset="0"/>
                <a:ea typeface="黑体" panose="02010609060101010101" pitchFamily="49" charset="-122"/>
                <a:cs typeface="Times New Roman" panose="02020603050405020304" pitchFamily="18" charset="0"/>
              </a:rPr>
              <a:t>绳长</a:t>
            </a:r>
            <a:r>
              <a:rPr lang="zh-CN" altLang="en-US" sz="2400" b="1">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b="1">
                <a:solidFill>
                  <a:srgbClr val="6600FF"/>
                </a:solidFill>
                <a:latin typeface="Times New Roman" panose="02020603050405020304" pitchFamily="18" charset="0"/>
                <a:ea typeface="黑体" panose="02010609060101010101" pitchFamily="49" charset="-122"/>
                <a:cs typeface="Times New Roman" panose="02020603050405020304" pitchFamily="18" charset="0"/>
              </a:rPr>
              <a:t>伞的总质量相同</a:t>
            </a:r>
            <a:r>
              <a:rPr lang="zh-CN" altLang="en-US" sz="2400" b="1">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面积不同</a:t>
            </a:r>
            <a:r>
              <a:rPr lang="zh-CN" altLang="en-US" sz="2400" b="1">
                <a:latin typeface="Times New Roman" panose="02020603050405020304" pitchFamily="18" charset="0"/>
                <a:ea typeface="黑体" panose="02010609060101010101" pitchFamily="49" charset="-122"/>
                <a:cs typeface="Times New Roman" panose="02020603050405020304" pitchFamily="18" charset="0"/>
              </a:rPr>
              <a:t>的降落伞，分别从</a:t>
            </a:r>
            <a:r>
              <a:rPr lang="zh-CN" altLang="en-US" sz="2400" b="1">
                <a:solidFill>
                  <a:srgbClr val="6600FF"/>
                </a:solidFill>
                <a:latin typeface="Times New Roman" panose="02020603050405020304" pitchFamily="18" charset="0"/>
                <a:ea typeface="黑体" panose="02010609060101010101" pitchFamily="49" charset="-122"/>
                <a:cs typeface="Times New Roman" panose="02020603050405020304" pitchFamily="18" charset="0"/>
              </a:rPr>
              <a:t>相同的高度</a:t>
            </a:r>
            <a:r>
              <a:rPr lang="zh-CN" altLang="en-US" sz="2400" b="1">
                <a:latin typeface="Times New Roman" panose="02020603050405020304" pitchFamily="18" charset="0"/>
                <a:ea typeface="黑体" panose="02010609060101010101" pitchFamily="49" charset="-122"/>
                <a:cs typeface="Times New Roman" panose="02020603050405020304" pitchFamily="18" charset="0"/>
              </a:rPr>
              <a:t>处下落。</a:t>
            </a:r>
            <a:endParaRPr lang="zh-CN" altLang="en-US" sz="2400" b="1">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20000"/>
              </a:lnSpc>
              <a:spcBef>
                <a:spcPts val="680"/>
              </a:spcBef>
              <a:buFont typeface="Wingdings" panose="05000000000000000000" pitchFamily="2" charset="2"/>
              <a:buChar char="u"/>
            </a:pPr>
            <a:r>
              <a:rPr lang="zh-CN" altLang="en-US" sz="2400" b="1">
                <a:latin typeface="Times New Roman" panose="02020603050405020304" pitchFamily="18" charset="0"/>
                <a:ea typeface="黑体" panose="02010609060101010101" pitchFamily="49" charset="-122"/>
                <a:cs typeface="Times New Roman" panose="02020603050405020304" pitchFamily="18" charset="0"/>
              </a:rPr>
              <a:t>用秒表记下他们下落的时间 </a:t>
            </a:r>
            <a:r>
              <a:rPr lang="en-US" altLang="zh-CN" sz="24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t</a:t>
            </a:r>
            <a:r>
              <a:rPr lang="en-US" altLang="zh-CN" sz="2400" b="1" baseline="-250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a:t>
            </a:r>
            <a:r>
              <a:rPr lang="en-US" altLang="zh-CN" sz="2400" b="1">
                <a:latin typeface="Times New Roman" panose="02020603050405020304" pitchFamily="18" charset="0"/>
                <a:ea typeface="黑体" panose="02010609060101010101" pitchFamily="49" charset="-122"/>
                <a:cs typeface="Times New Roman" panose="02020603050405020304" pitchFamily="18" charset="0"/>
              </a:rPr>
              <a:t> </a:t>
            </a:r>
            <a:r>
              <a:rPr lang="zh-CN" altLang="en-US" sz="2400" b="1">
                <a:latin typeface="Times New Roman" panose="02020603050405020304" pitchFamily="18" charset="0"/>
                <a:ea typeface="黑体" panose="02010609060101010101" pitchFamily="49" charset="-122"/>
                <a:cs typeface="Times New Roman" panose="02020603050405020304" pitchFamily="18" charset="0"/>
              </a:rPr>
              <a:t>和</a:t>
            </a:r>
            <a:r>
              <a:rPr lang="zh-CN" altLang="en-US" sz="24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t</a:t>
            </a:r>
            <a:r>
              <a:rPr lang="en-US" altLang="zh-CN" sz="2400" b="1" baseline="-250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24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400" b="1">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400" b="1">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20000"/>
              </a:lnSpc>
              <a:spcBef>
                <a:spcPts val="680"/>
              </a:spcBef>
              <a:buFont typeface="Wingdings" panose="05000000000000000000" pitchFamily="2" charset="2"/>
              <a:buChar char="u"/>
            </a:pPr>
            <a:r>
              <a:rPr lang="zh-CN" altLang="en-US" sz="2400" b="1">
                <a:latin typeface="Times New Roman" panose="02020603050405020304" pitchFamily="18" charset="0"/>
                <a:ea typeface="黑体" panose="02010609060101010101" pitchFamily="49" charset="-122"/>
                <a:cs typeface="Times New Roman" panose="02020603050405020304" pitchFamily="18" charset="0"/>
              </a:rPr>
              <a:t>比较大小</a:t>
            </a:r>
            <a:r>
              <a:rPr lang="zh-CN" altLang="en-US" sz="24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t</a:t>
            </a:r>
            <a:r>
              <a:rPr lang="en-US" altLang="zh-CN" sz="2400" b="1" baseline="-250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a:t>
            </a:r>
            <a:r>
              <a:rPr lang="en-US" altLang="zh-CN" sz="24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400" b="1">
                <a:latin typeface="Times New Roman" panose="02020603050405020304" pitchFamily="18" charset="0"/>
                <a:ea typeface="黑体" panose="02010609060101010101" pitchFamily="49" charset="-122"/>
                <a:cs typeface="Times New Roman" panose="02020603050405020304" pitchFamily="18" charset="0"/>
              </a:rPr>
              <a:t>和 </a:t>
            </a:r>
            <a:r>
              <a:rPr lang="en-US" altLang="zh-CN" sz="24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t</a:t>
            </a:r>
            <a:r>
              <a:rPr lang="en-US" altLang="zh-CN" sz="2400" b="1" baseline="-250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2400" b="1">
                <a:latin typeface="Times New Roman" panose="02020603050405020304" pitchFamily="18" charset="0"/>
                <a:ea typeface="黑体" panose="02010609060101010101" pitchFamily="49" charset="-122"/>
                <a:cs typeface="Times New Roman" panose="02020603050405020304" pitchFamily="18" charset="0"/>
              </a:rPr>
              <a:t> </a:t>
            </a:r>
            <a:r>
              <a:rPr lang="zh-CN" altLang="en-US" sz="2400" b="1">
                <a:latin typeface="Times New Roman" panose="02020603050405020304" pitchFamily="18" charset="0"/>
                <a:ea typeface="黑体" panose="02010609060101010101" pitchFamily="49" charset="-122"/>
                <a:cs typeface="Times New Roman" panose="02020603050405020304" pitchFamily="18" charset="0"/>
              </a:rPr>
              <a:t>的大小。</a:t>
            </a:r>
            <a:endParaRPr lang="zh-CN" altLang="en-US" sz="2400" b="1">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文本框 9" title=""/>
          <p:cNvSpPr txBox="1"/>
          <p:nvPr/>
        </p:nvSpPr>
        <p:spPr>
          <a:xfrm>
            <a:off x="569792" y="439092"/>
            <a:ext cx="7475563" cy="830997"/>
          </a:xfrm>
          <a:prstGeom prst="rect">
            <a:avLst/>
          </a:prstGeom>
          <a:noFill/>
        </p:spPr>
        <p:txBody>
          <a:bodyPr wrap="square">
            <a:spAutoFit/>
          </a:bodyPr>
          <a:lstStyle>
            <a:defPPr>
              <a:defRPr lang="en-US"/>
            </a:defPPr>
            <a:lvl1pPr>
              <a:defRPr sz="2400" b="1">
                <a:effectLst/>
                <a:latin typeface="Arial" panose="020b0604020202020204" pitchFamily="34" charset="0"/>
                <a:ea typeface="黑体" panose="02010609060101010101" pitchFamily="49" charset="-122"/>
                <a:cs typeface="Arial" panose="020b0604020202020204" pitchFamily="34" charset="0"/>
              </a:defRPr>
            </a:lvl1pPr>
          </a:lstStyle>
          <a:p>
            <a:r>
              <a:rPr lang="zh-CN" altLang="en-US"/>
              <a:t>       以下是小明探究“影响降落伞飞行时间的因素”的实验数据记录表：</a:t>
            </a:r>
            <a:endParaRPr lang="zh-CN" altLang="en-US"/>
          </a:p>
        </p:txBody>
      </p:sp>
      <p:graphicFrame>
        <p:nvGraphicFramePr>
          <p:cNvPr id="11" name="表格 10" title=""/>
          <p:cNvGraphicFramePr>
            <a:graphicFrameLocks noGrp="1"/>
          </p:cNvGraphicFramePr>
          <p:nvPr/>
        </p:nvGraphicFramePr>
        <p:xfrm>
          <a:off x="569793" y="1355702"/>
          <a:ext cx="8004415" cy="3322320"/>
        </p:xfrm>
        <a:graphic>
          <a:graphicData uri="http://schemas.openxmlformats.org/drawingml/2006/table">
            <a:tbl>
              <a:tblPr firstRow="1" bandRow="1">
                <a:tableStyleId>{5940675A-B579-460E-94D1-54222C63F5DA}</a:tableStyleId>
              </a:tblPr>
              <a:tblGrid>
                <a:gridCol w="985901"/>
                <a:gridCol w="985901"/>
                <a:gridCol w="1158261"/>
                <a:gridCol w="1158261"/>
                <a:gridCol w="1158261"/>
                <a:gridCol w="1206521"/>
                <a:gridCol w="1351309"/>
              </a:tblGrid>
              <a:tr h="370840">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实验次数</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伞绳长度</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伞衣的形状</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伞衣的面积</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降落的高度</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降落伞总质量</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降落伞的飞行时间</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r>
              <a:tr h="370840">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圆形</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0.5m</a:t>
                      </a:r>
                      <a:r>
                        <a:rPr lang="en-US" altLang="zh-CN" sz="2200" b="1" baseline="30000">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3.67s</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圆形</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5.82s</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3</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圆形</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30g</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4.91s</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4</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正方形</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5.81s</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5</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1.5m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正方形</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5.83s</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6</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1.5m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正方形</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6m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9.24s</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bl>
          </a:graphicData>
        </a:graphic>
      </p:graphicFrame>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文本框 6" title=""/>
          <p:cNvSpPr txBox="1"/>
          <p:nvPr/>
        </p:nvSpPr>
        <p:spPr>
          <a:xfrm>
            <a:off x="545602" y="226296"/>
            <a:ext cx="3657908" cy="461665"/>
          </a:xfrm>
          <a:prstGeom prst="rect">
            <a:avLst/>
          </a:prstGeom>
          <a:noFill/>
        </p:spPr>
        <p:txBody>
          <a:bodyPr wrap="square">
            <a:spAutoFit/>
          </a:bodyPr>
          <a:lstStyle/>
          <a:p>
            <a:r>
              <a:rPr lang="en-US" altLang="zh-CN" sz="2400" b="1">
                <a:solidFill>
                  <a:srgbClr val="0000FF"/>
                </a:solidFill>
                <a:effectLst/>
                <a:latin typeface="Arial" panose="020b0604020202020204" pitchFamily="34" charset="0"/>
                <a:ea typeface="黑体" panose="02010609060101010101" pitchFamily="49" charset="-122"/>
                <a:cs typeface="Arial" panose="020b0604020202020204" pitchFamily="34" charset="0"/>
              </a:rPr>
              <a:t>5.</a:t>
            </a:r>
            <a:r>
              <a:rPr lang="zh-CN" altLang="en-US" sz="2400" b="1">
                <a:solidFill>
                  <a:srgbClr val="0000FF"/>
                </a:solidFill>
                <a:latin typeface="Arial" panose="020b0604020202020204" pitchFamily="34" charset="0"/>
                <a:ea typeface="黑体" panose="02010609060101010101" pitchFamily="49" charset="-122"/>
                <a:cs typeface="Arial" panose="020b0604020202020204" pitchFamily="34" charset="0"/>
              </a:rPr>
              <a:t>得出结论、做出解释： </a:t>
            </a:r>
            <a:endParaRPr lang="zh-CN" altLang="en-US" sz="2400" b="1">
              <a:solidFill>
                <a:srgbClr val="0000FF"/>
              </a:solidFill>
              <a:effectLst/>
              <a:latin typeface="Arial" panose="020b0604020202020204" pitchFamily="34" charset="0"/>
              <a:ea typeface="黑体" panose="02010609060101010101" pitchFamily="49" charset="-122"/>
              <a:cs typeface="Arial" panose="020b0604020202020204" pitchFamily="34" charset="0"/>
            </a:endParaRPr>
          </a:p>
        </p:txBody>
      </p:sp>
      <p:graphicFrame>
        <p:nvGraphicFramePr>
          <p:cNvPr id="8" name="表格 7" title=""/>
          <p:cNvGraphicFramePr>
            <a:graphicFrameLocks noGrp="1"/>
          </p:cNvGraphicFramePr>
          <p:nvPr/>
        </p:nvGraphicFramePr>
        <p:xfrm>
          <a:off x="569793" y="762025"/>
          <a:ext cx="8004415" cy="3322320"/>
        </p:xfrm>
        <a:graphic>
          <a:graphicData uri="http://schemas.openxmlformats.org/drawingml/2006/table">
            <a:tbl>
              <a:tblPr firstRow="1" bandRow="1">
                <a:tableStyleId>{5940675A-B579-460E-94D1-54222C63F5DA}</a:tableStyleId>
              </a:tblPr>
              <a:tblGrid>
                <a:gridCol w="985901"/>
                <a:gridCol w="985901"/>
                <a:gridCol w="1158261"/>
                <a:gridCol w="1158261"/>
                <a:gridCol w="1158261"/>
                <a:gridCol w="1206521"/>
                <a:gridCol w="1351309"/>
              </a:tblGrid>
              <a:tr h="370840">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实验次数</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伞绳长度</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伞衣的形状</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伞衣的面积</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降落的高度</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降落伞总质量</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降落伞的飞行时间</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r>
              <a:tr h="370840">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1m</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圆形</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0.5m</a:t>
                      </a:r>
                      <a:r>
                        <a:rPr lang="en-US" altLang="zh-CN" sz="2200" b="1"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3.67s</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1m</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圆形</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5.82s</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3</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圆形</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30g</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4.91s</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4</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正方形</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5.81s</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5</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1.5m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正方形</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5.83s</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6</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1.5m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正方形</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6m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9.24s</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bl>
          </a:graphicData>
        </a:graphic>
      </p:graphicFrame>
      <p:sp>
        <p:nvSpPr>
          <p:cNvPr id="11" name="文本框 10" title=""/>
          <p:cNvSpPr txBox="1"/>
          <p:nvPr/>
        </p:nvSpPr>
        <p:spPr>
          <a:xfrm>
            <a:off x="388961" y="4162904"/>
            <a:ext cx="8366079" cy="753155"/>
          </a:xfrm>
          <a:prstGeom prst="rect">
            <a:avLst/>
          </a:prstGeom>
          <a:noFill/>
        </p:spPr>
        <p:txBody>
          <a:bodyPr wrap="square">
            <a:spAutoFit/>
          </a:bodyPr>
          <a:lstStyle/>
          <a:p>
            <a:pPr>
              <a:lnSpc>
                <a:spcPct val="110000"/>
              </a:lnSpc>
            </a:pPr>
            <a:r>
              <a:rPr lang="zh-CN" altLang="en-US" sz="2000" b="1">
                <a:latin typeface="黑体" panose="02010609060101010101" pitchFamily="49" charset="-122"/>
                <a:ea typeface="黑体" panose="02010609060101010101" pitchFamily="49" charset="-122"/>
              </a:rPr>
              <a:t>结论：</a:t>
            </a:r>
            <a:r>
              <a:rPr lang="zh-CN" altLang="en-US" sz="2000" b="1">
                <a:latin typeface="Times New Roman" panose="02020603050405020304" pitchFamily="18" charset="0"/>
                <a:ea typeface="宋体" panose="02010600030101010101" pitchFamily="2" charset="-122"/>
                <a:cs typeface="Times New Roman" panose="02020603050405020304" pitchFamily="18" charset="0"/>
              </a:rPr>
              <a:t>在其他条件一定的情况下，降落伞在空中飞行的时间与</a:t>
            </a:r>
            <a:r>
              <a:rPr lang="en-US" altLang="zh-CN" sz="2000" b="1">
                <a:latin typeface="Times New Roman" panose="02020603050405020304" pitchFamily="18" charset="0"/>
                <a:ea typeface="宋体" panose="02010600030101010101" pitchFamily="2" charset="-122"/>
                <a:cs typeface="Times New Roman" panose="02020603050405020304" pitchFamily="18" charset="0"/>
              </a:rPr>
              <a:t>__________</a:t>
            </a:r>
            <a:r>
              <a:rPr lang="zh-CN" altLang="en-US" sz="2000" b="1">
                <a:latin typeface="Times New Roman" panose="02020603050405020304" pitchFamily="18" charset="0"/>
                <a:ea typeface="宋体" panose="02010600030101010101" pitchFamily="2" charset="-122"/>
                <a:cs typeface="Times New Roman" panose="02020603050405020304" pitchFamily="18" charset="0"/>
              </a:rPr>
              <a:t>有关。伞的</a:t>
            </a:r>
            <a:r>
              <a:rPr lang="en-US" altLang="zh-CN" sz="2000" b="1">
                <a:latin typeface="Times New Roman" panose="02020603050405020304" pitchFamily="18" charset="0"/>
                <a:ea typeface="宋体" panose="02010600030101010101" pitchFamily="2" charset="-122"/>
                <a:cs typeface="Times New Roman" panose="02020603050405020304" pitchFamily="18" charset="0"/>
              </a:rPr>
              <a:t>___________</a:t>
            </a:r>
            <a:r>
              <a:rPr lang="zh-CN" altLang="en-US" sz="2000" b="1">
                <a:latin typeface="Times New Roman" panose="02020603050405020304" pitchFamily="18" charset="0"/>
                <a:ea typeface="宋体" panose="02010600030101010101" pitchFamily="2" charset="-122"/>
                <a:cs typeface="Times New Roman" panose="02020603050405020304" pitchFamily="18" charset="0"/>
              </a:rPr>
              <a:t>，伞在空中飞行的时间越</a:t>
            </a:r>
            <a:r>
              <a:rPr lang="en-US" altLang="zh-CN" sz="2000" b="1">
                <a:latin typeface="Times New Roman" panose="02020603050405020304" pitchFamily="18" charset="0"/>
                <a:ea typeface="宋体" panose="02010600030101010101" pitchFamily="2" charset="-122"/>
                <a:cs typeface="Times New Roman" panose="02020603050405020304" pitchFamily="18" charset="0"/>
              </a:rPr>
              <a:t>______</a:t>
            </a:r>
            <a:r>
              <a:rPr lang="zh-CN" altLang="en-US" sz="2000" b="1">
                <a:latin typeface="Times New Roman" panose="02020603050405020304" pitchFamily="18" charset="0"/>
                <a:ea typeface="宋体" panose="02010600030101010101" pitchFamily="2" charset="-122"/>
                <a:cs typeface="Times New Roman" panose="02020603050405020304" pitchFamily="18" charset="0"/>
              </a:rPr>
              <a:t>。</a:t>
            </a:r>
            <a:endParaRPr lang="zh-CN" altLang="en-US" sz="20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文本框 12" title=""/>
          <p:cNvSpPr txBox="1"/>
          <p:nvPr/>
        </p:nvSpPr>
        <p:spPr>
          <a:xfrm>
            <a:off x="7444852" y="4146195"/>
            <a:ext cx="1351129" cy="400110"/>
          </a:xfrm>
          <a:prstGeom prst="rect">
            <a:avLst/>
          </a:prstGeom>
          <a:noFill/>
        </p:spPr>
        <p:txBody>
          <a:bodyPr wrap="square">
            <a:spAutoFit/>
          </a:bodyPr>
          <a:lstStyle/>
          <a:p>
            <a:r>
              <a:rPr lang="zh-CN" altLang="en-US" sz="2000" b="1">
                <a:solidFill>
                  <a:srgbClr val="FF0000"/>
                </a:solidFill>
                <a:latin typeface="华文新魏" panose="02010800040101010101" pitchFamily="2" charset="-122"/>
                <a:ea typeface="华文新魏" panose="02010800040101010101" pitchFamily="2" charset="-122"/>
              </a:rPr>
              <a:t>伞的面积</a:t>
            </a:r>
            <a:endParaRPr lang="zh-CN" altLang="en-US" sz="2000" b="1">
              <a:solidFill>
                <a:srgbClr val="FF0000"/>
              </a:solidFill>
              <a:latin typeface="华文新魏" panose="02010800040101010101" pitchFamily="2" charset="-122"/>
              <a:ea typeface="华文新魏" panose="02010800040101010101" pitchFamily="2" charset="-122"/>
            </a:endParaRPr>
          </a:p>
        </p:txBody>
      </p:sp>
      <p:sp>
        <p:nvSpPr>
          <p:cNvPr id="14" name="文本框 13" title=""/>
          <p:cNvSpPr txBox="1"/>
          <p:nvPr/>
        </p:nvSpPr>
        <p:spPr>
          <a:xfrm>
            <a:off x="1821971" y="4488653"/>
            <a:ext cx="1351129" cy="400110"/>
          </a:xfrm>
          <a:prstGeom prst="rect">
            <a:avLst/>
          </a:prstGeom>
          <a:noFill/>
        </p:spPr>
        <p:txBody>
          <a:bodyPr wrap="square">
            <a:spAutoFit/>
          </a:bodyPr>
          <a:lstStyle/>
          <a:p>
            <a:r>
              <a:rPr lang="zh-CN" altLang="en-US" sz="2000" b="1">
                <a:solidFill>
                  <a:srgbClr val="FF0000"/>
                </a:solidFill>
                <a:latin typeface="华文新魏" panose="02010800040101010101" pitchFamily="2" charset="-122"/>
                <a:ea typeface="华文新魏" panose="02010800040101010101" pitchFamily="2" charset="-122"/>
              </a:rPr>
              <a:t>面积越大</a:t>
            </a:r>
            <a:endParaRPr lang="zh-CN" altLang="en-US" sz="2000" b="1">
              <a:solidFill>
                <a:srgbClr val="FF0000"/>
              </a:solidFill>
              <a:latin typeface="华文新魏" panose="02010800040101010101" pitchFamily="2" charset="-122"/>
              <a:ea typeface="华文新魏" panose="02010800040101010101" pitchFamily="2" charset="-122"/>
            </a:endParaRPr>
          </a:p>
        </p:txBody>
      </p:sp>
      <p:sp>
        <p:nvSpPr>
          <p:cNvPr id="15" name="文本框 14" title=""/>
          <p:cNvSpPr txBox="1"/>
          <p:nvPr/>
        </p:nvSpPr>
        <p:spPr>
          <a:xfrm>
            <a:off x="6114192" y="4488653"/>
            <a:ext cx="655098" cy="400110"/>
          </a:xfrm>
          <a:prstGeom prst="rect">
            <a:avLst/>
          </a:prstGeom>
          <a:noFill/>
        </p:spPr>
        <p:txBody>
          <a:bodyPr wrap="square">
            <a:spAutoFit/>
          </a:bodyPr>
          <a:lstStyle/>
          <a:p>
            <a:r>
              <a:rPr lang="zh-CN" altLang="en-US" sz="2000" b="1">
                <a:solidFill>
                  <a:srgbClr val="FF0000"/>
                </a:solidFill>
                <a:latin typeface="华文新魏" panose="02010800040101010101" pitchFamily="2" charset="-122"/>
                <a:ea typeface="华文新魏" panose="02010800040101010101" pitchFamily="2" charset="-122"/>
              </a:rPr>
              <a:t>长</a:t>
            </a:r>
            <a:endParaRPr lang="zh-CN" altLang="en-US" sz="2000" b="1">
              <a:solidFill>
                <a:srgbClr val="FF0000"/>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11" name="表格 10" title=""/>
          <p:cNvGraphicFramePr>
            <a:graphicFrameLocks noGrp="1"/>
          </p:cNvGraphicFramePr>
          <p:nvPr/>
        </p:nvGraphicFramePr>
        <p:xfrm>
          <a:off x="569793" y="762025"/>
          <a:ext cx="8004415" cy="3322320"/>
        </p:xfrm>
        <a:graphic>
          <a:graphicData uri="http://schemas.openxmlformats.org/drawingml/2006/table">
            <a:tbl>
              <a:tblPr firstRow="1" bandRow="1">
                <a:tableStyleId>{5940675A-B579-460E-94D1-54222C63F5DA}</a:tableStyleId>
              </a:tblPr>
              <a:tblGrid>
                <a:gridCol w="985901"/>
                <a:gridCol w="985901"/>
                <a:gridCol w="1158261"/>
                <a:gridCol w="1158261"/>
                <a:gridCol w="1158261"/>
                <a:gridCol w="1206521"/>
                <a:gridCol w="1351309"/>
              </a:tblGrid>
              <a:tr h="370840">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实验次数</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伞绳长度</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伞衣的形状</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伞衣的面积</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降落的高度</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降落伞总质量</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降落伞的飞行时间</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r>
              <a:tr h="370840">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1</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1m</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圆形</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0.5m</a:t>
                      </a:r>
                      <a:r>
                        <a:rPr lang="en-US" altLang="zh-CN" sz="22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3.67s</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1m</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圆形</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5.82s</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3</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1m</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圆形</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30g</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4.91s</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4</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正方形</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5.81s</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5</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1.5m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正方形</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5.83s</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6</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1.5m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正方形</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6m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9.24s</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bl>
          </a:graphicData>
        </a:graphic>
      </p:graphicFrame>
      <p:sp>
        <p:nvSpPr>
          <p:cNvPr id="12" name="文本框 11" title=""/>
          <p:cNvSpPr txBox="1"/>
          <p:nvPr/>
        </p:nvSpPr>
        <p:spPr>
          <a:xfrm>
            <a:off x="388961" y="4162904"/>
            <a:ext cx="8366079" cy="753155"/>
          </a:xfrm>
          <a:prstGeom prst="rect">
            <a:avLst/>
          </a:prstGeom>
          <a:noFill/>
        </p:spPr>
        <p:txBody>
          <a:bodyPr wrap="square">
            <a:spAutoFit/>
          </a:bodyPr>
          <a:lstStyle/>
          <a:p>
            <a:pPr>
              <a:lnSpc>
                <a:spcPct val="110000"/>
              </a:lnSpc>
            </a:pPr>
            <a:r>
              <a:rPr lang="zh-CN" altLang="en-US" sz="2000" b="1">
                <a:latin typeface="黑体" panose="02010609060101010101" pitchFamily="49" charset="-122"/>
                <a:ea typeface="黑体" panose="02010609060101010101" pitchFamily="49" charset="-122"/>
              </a:rPr>
              <a:t>结论：</a:t>
            </a:r>
            <a:r>
              <a:rPr lang="zh-CN" altLang="en-US" sz="2000" b="1">
                <a:latin typeface="Times New Roman" panose="02020603050405020304" pitchFamily="18" charset="0"/>
                <a:ea typeface="宋体" panose="02010600030101010101" pitchFamily="2" charset="-122"/>
                <a:cs typeface="Times New Roman" panose="02020603050405020304" pitchFamily="18" charset="0"/>
              </a:rPr>
              <a:t>在其他条件一定的情况下，降落伞在空中飞行的时间与</a:t>
            </a:r>
            <a:r>
              <a:rPr lang="en-US" altLang="zh-CN" sz="2000" b="1">
                <a:latin typeface="Times New Roman" panose="02020603050405020304" pitchFamily="18" charset="0"/>
                <a:ea typeface="宋体" panose="02010600030101010101" pitchFamily="2" charset="-122"/>
                <a:cs typeface="Times New Roman" panose="02020603050405020304" pitchFamily="18" charset="0"/>
              </a:rPr>
              <a:t>__________</a:t>
            </a:r>
            <a:r>
              <a:rPr lang="zh-CN" altLang="en-US" sz="2000" b="1">
                <a:latin typeface="Times New Roman" panose="02020603050405020304" pitchFamily="18" charset="0"/>
                <a:ea typeface="宋体" panose="02010600030101010101" pitchFamily="2" charset="-122"/>
                <a:cs typeface="Times New Roman" panose="02020603050405020304" pitchFamily="18" charset="0"/>
              </a:rPr>
              <a:t>有关。伞的</a:t>
            </a:r>
            <a:r>
              <a:rPr lang="en-US" altLang="zh-CN" sz="2000" b="1">
                <a:latin typeface="Times New Roman" panose="02020603050405020304" pitchFamily="18" charset="0"/>
                <a:ea typeface="宋体" panose="02010600030101010101" pitchFamily="2" charset="-122"/>
                <a:cs typeface="Times New Roman" panose="02020603050405020304" pitchFamily="18" charset="0"/>
              </a:rPr>
              <a:t>___________</a:t>
            </a:r>
            <a:r>
              <a:rPr lang="zh-CN" altLang="en-US" sz="2000" b="1">
                <a:latin typeface="Times New Roman" panose="02020603050405020304" pitchFamily="18" charset="0"/>
                <a:ea typeface="宋体" panose="02010600030101010101" pitchFamily="2" charset="-122"/>
                <a:cs typeface="Times New Roman" panose="02020603050405020304" pitchFamily="18" charset="0"/>
              </a:rPr>
              <a:t>，伞在空中飞行的时间越</a:t>
            </a:r>
            <a:r>
              <a:rPr lang="en-US" altLang="zh-CN" sz="2000" b="1">
                <a:latin typeface="Times New Roman" panose="02020603050405020304" pitchFamily="18" charset="0"/>
                <a:ea typeface="宋体" panose="02010600030101010101" pitchFamily="2" charset="-122"/>
                <a:cs typeface="Times New Roman" panose="02020603050405020304" pitchFamily="18" charset="0"/>
              </a:rPr>
              <a:t>______</a:t>
            </a:r>
            <a:r>
              <a:rPr lang="zh-CN" altLang="en-US" sz="2000" b="1">
                <a:latin typeface="Times New Roman" panose="02020603050405020304" pitchFamily="18" charset="0"/>
                <a:ea typeface="宋体" panose="02010600030101010101" pitchFamily="2" charset="-122"/>
                <a:cs typeface="Times New Roman" panose="02020603050405020304" pitchFamily="18" charset="0"/>
              </a:rPr>
              <a:t>。</a:t>
            </a:r>
            <a:endParaRPr lang="zh-CN" altLang="en-US" sz="20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文本框 12" title=""/>
          <p:cNvSpPr txBox="1"/>
          <p:nvPr/>
        </p:nvSpPr>
        <p:spPr>
          <a:xfrm>
            <a:off x="7301548" y="4146195"/>
            <a:ext cx="1569494" cy="400110"/>
          </a:xfrm>
          <a:prstGeom prst="rect">
            <a:avLst/>
          </a:prstGeom>
          <a:noFill/>
        </p:spPr>
        <p:txBody>
          <a:bodyPr wrap="square">
            <a:spAutoFit/>
          </a:bodyPr>
          <a:lstStyle/>
          <a:p>
            <a:r>
              <a:rPr lang="zh-CN" altLang="en-US" sz="2000" b="1">
                <a:solidFill>
                  <a:srgbClr val="FF0000"/>
                </a:solidFill>
                <a:latin typeface="华文新魏" panose="02010800040101010101" pitchFamily="2" charset="-122"/>
                <a:ea typeface="华文新魏" panose="02010800040101010101" pitchFamily="2" charset="-122"/>
              </a:rPr>
              <a:t>伞的总质量</a:t>
            </a:r>
            <a:endParaRPr lang="zh-CN" altLang="en-US" sz="2000" b="1">
              <a:solidFill>
                <a:srgbClr val="FF0000"/>
              </a:solidFill>
              <a:latin typeface="华文新魏" panose="02010800040101010101" pitchFamily="2" charset="-122"/>
              <a:ea typeface="华文新魏" panose="02010800040101010101" pitchFamily="2" charset="-122"/>
            </a:endParaRPr>
          </a:p>
        </p:txBody>
      </p:sp>
      <p:sp>
        <p:nvSpPr>
          <p:cNvPr id="14" name="文本框 13" title=""/>
          <p:cNvSpPr txBox="1"/>
          <p:nvPr/>
        </p:nvSpPr>
        <p:spPr>
          <a:xfrm>
            <a:off x="1712789" y="4488653"/>
            <a:ext cx="1569494" cy="400110"/>
          </a:xfrm>
          <a:prstGeom prst="rect">
            <a:avLst/>
          </a:prstGeom>
          <a:noFill/>
        </p:spPr>
        <p:txBody>
          <a:bodyPr wrap="square">
            <a:spAutoFit/>
          </a:bodyPr>
          <a:lstStyle/>
          <a:p>
            <a:r>
              <a:rPr lang="zh-CN" altLang="en-US" sz="2000" b="1">
                <a:solidFill>
                  <a:srgbClr val="FF0000"/>
                </a:solidFill>
                <a:latin typeface="华文新魏" panose="02010800040101010101" pitchFamily="2" charset="-122"/>
                <a:ea typeface="华文新魏" panose="02010800040101010101" pitchFamily="2" charset="-122"/>
              </a:rPr>
              <a:t>总质量越大</a:t>
            </a:r>
            <a:endParaRPr lang="zh-CN" altLang="en-US" sz="2000" b="1">
              <a:solidFill>
                <a:srgbClr val="FF0000"/>
              </a:solidFill>
              <a:latin typeface="华文新魏" panose="02010800040101010101" pitchFamily="2" charset="-122"/>
              <a:ea typeface="华文新魏" panose="02010800040101010101" pitchFamily="2" charset="-122"/>
            </a:endParaRPr>
          </a:p>
        </p:txBody>
      </p:sp>
      <p:sp>
        <p:nvSpPr>
          <p:cNvPr id="15" name="文本框 14" title=""/>
          <p:cNvSpPr txBox="1"/>
          <p:nvPr/>
        </p:nvSpPr>
        <p:spPr>
          <a:xfrm>
            <a:off x="6114192" y="4488653"/>
            <a:ext cx="655098" cy="400110"/>
          </a:xfrm>
          <a:prstGeom prst="rect">
            <a:avLst/>
          </a:prstGeom>
          <a:noFill/>
        </p:spPr>
        <p:txBody>
          <a:bodyPr wrap="square">
            <a:spAutoFit/>
          </a:bodyPr>
          <a:lstStyle/>
          <a:p>
            <a:r>
              <a:rPr lang="zh-CN" altLang="en-US" sz="2000" b="1">
                <a:solidFill>
                  <a:srgbClr val="FF0000"/>
                </a:solidFill>
                <a:latin typeface="华文新魏" panose="02010800040101010101" pitchFamily="2" charset="-122"/>
                <a:ea typeface="华文新魏" panose="02010800040101010101" pitchFamily="2" charset="-122"/>
              </a:rPr>
              <a:t>短</a:t>
            </a:r>
            <a:endParaRPr lang="zh-CN" altLang="en-US" sz="2000" b="1">
              <a:solidFill>
                <a:srgbClr val="FF0000"/>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7" name="表格 6" title=""/>
          <p:cNvGraphicFramePr>
            <a:graphicFrameLocks noGrp="1"/>
          </p:cNvGraphicFramePr>
          <p:nvPr/>
        </p:nvGraphicFramePr>
        <p:xfrm>
          <a:off x="569793" y="762025"/>
          <a:ext cx="8004415" cy="3322320"/>
        </p:xfrm>
        <a:graphic>
          <a:graphicData uri="http://schemas.openxmlformats.org/drawingml/2006/table">
            <a:tbl>
              <a:tblPr firstRow="1" bandRow="1">
                <a:tableStyleId>{5940675A-B579-460E-94D1-54222C63F5DA}</a:tableStyleId>
              </a:tblPr>
              <a:tblGrid>
                <a:gridCol w="985901"/>
                <a:gridCol w="985901"/>
                <a:gridCol w="1158261"/>
                <a:gridCol w="1158261"/>
                <a:gridCol w="1158261"/>
                <a:gridCol w="1206521"/>
                <a:gridCol w="1351309"/>
              </a:tblGrid>
              <a:tr h="370840">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实验次数</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伞绳长度</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伞衣的形状</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伞衣的面积</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降落的高度</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降落伞总质量</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降落伞的飞行时间</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r>
              <a:tr h="370840">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1</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1m</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圆形</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0.5m</a:t>
                      </a:r>
                      <a:r>
                        <a:rPr lang="en-US" altLang="zh-CN" sz="22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3.67s</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1m</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圆形</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5.82s</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1m</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圆形</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30g</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4.91s</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4</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1m</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正方形</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5.81s</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5</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1.5m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正方形</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5.83s</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6</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1.5m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正方形</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6m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9.24s</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bl>
          </a:graphicData>
        </a:graphic>
      </p:graphicFrame>
      <p:sp>
        <p:nvSpPr>
          <p:cNvPr id="8" name="文本框 7" title=""/>
          <p:cNvSpPr txBox="1"/>
          <p:nvPr/>
        </p:nvSpPr>
        <p:spPr>
          <a:xfrm>
            <a:off x="388961" y="4162904"/>
            <a:ext cx="8366079" cy="753155"/>
          </a:xfrm>
          <a:prstGeom prst="rect">
            <a:avLst/>
          </a:prstGeom>
          <a:noFill/>
        </p:spPr>
        <p:txBody>
          <a:bodyPr wrap="square">
            <a:spAutoFit/>
          </a:bodyPr>
          <a:lstStyle/>
          <a:p>
            <a:pPr>
              <a:lnSpc>
                <a:spcPct val="110000"/>
              </a:lnSpc>
            </a:pPr>
            <a:r>
              <a:rPr lang="zh-CN" altLang="en-US" sz="2000" b="1">
                <a:latin typeface="黑体" panose="02010609060101010101" pitchFamily="49" charset="-122"/>
                <a:ea typeface="黑体" panose="02010609060101010101" pitchFamily="49" charset="-122"/>
              </a:rPr>
              <a:t>结论：</a:t>
            </a:r>
            <a:r>
              <a:rPr lang="zh-CN" altLang="en-US" sz="2000" b="1">
                <a:latin typeface="Times New Roman" panose="02020603050405020304" pitchFamily="18" charset="0"/>
                <a:ea typeface="宋体" panose="02010600030101010101" pitchFamily="2" charset="-122"/>
                <a:cs typeface="Times New Roman" panose="02020603050405020304" pitchFamily="18" charset="0"/>
              </a:rPr>
              <a:t>在其他条件一定的情况下，降落伞在空中飞行的时间与</a:t>
            </a:r>
            <a:r>
              <a:rPr lang="en-US" altLang="zh-CN" sz="2000" b="1">
                <a:latin typeface="Times New Roman" panose="02020603050405020304" pitchFamily="18" charset="0"/>
                <a:ea typeface="宋体" panose="02010600030101010101" pitchFamily="2" charset="-122"/>
                <a:cs typeface="Times New Roman" panose="02020603050405020304" pitchFamily="18" charset="0"/>
              </a:rPr>
              <a:t>__________</a:t>
            </a:r>
            <a:r>
              <a:rPr lang="zh-CN" altLang="en-US" sz="2000" b="1">
                <a:latin typeface="Times New Roman" panose="02020603050405020304" pitchFamily="18" charset="0"/>
                <a:ea typeface="宋体" panose="02010600030101010101" pitchFamily="2" charset="-122"/>
                <a:cs typeface="Times New Roman" panose="02020603050405020304" pitchFamily="18" charset="0"/>
              </a:rPr>
              <a:t>无关。</a:t>
            </a:r>
            <a:endParaRPr lang="zh-CN" altLang="en-US" sz="20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title=""/>
          <p:cNvSpPr txBox="1"/>
          <p:nvPr/>
        </p:nvSpPr>
        <p:spPr>
          <a:xfrm>
            <a:off x="7403906" y="4146195"/>
            <a:ext cx="1453491" cy="400110"/>
          </a:xfrm>
          <a:prstGeom prst="rect">
            <a:avLst/>
          </a:prstGeom>
          <a:noFill/>
        </p:spPr>
        <p:txBody>
          <a:bodyPr wrap="square">
            <a:spAutoFit/>
          </a:bodyPr>
          <a:lstStyle/>
          <a:p>
            <a:r>
              <a:rPr lang="zh-CN" altLang="en-US" sz="2000" b="1">
                <a:solidFill>
                  <a:srgbClr val="FF0000"/>
                </a:solidFill>
                <a:latin typeface="华文新魏" panose="02010800040101010101" pitchFamily="2" charset="-122"/>
                <a:ea typeface="华文新魏" panose="02010800040101010101" pitchFamily="2" charset="-122"/>
              </a:rPr>
              <a:t>伞的形状</a:t>
            </a:r>
            <a:endParaRPr lang="zh-CN" altLang="en-US" sz="2000" b="1">
              <a:solidFill>
                <a:srgbClr val="FF0000"/>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9" name="表格 8" title=""/>
          <p:cNvGraphicFramePr>
            <a:graphicFrameLocks noGrp="1"/>
          </p:cNvGraphicFramePr>
          <p:nvPr/>
        </p:nvGraphicFramePr>
        <p:xfrm>
          <a:off x="569793" y="762025"/>
          <a:ext cx="8004415" cy="3322320"/>
        </p:xfrm>
        <a:graphic>
          <a:graphicData uri="http://schemas.openxmlformats.org/drawingml/2006/table">
            <a:tbl>
              <a:tblPr firstRow="1" bandRow="1">
                <a:tableStyleId>{5940675A-B579-460E-94D1-54222C63F5DA}</a:tableStyleId>
              </a:tblPr>
              <a:tblGrid>
                <a:gridCol w="985901"/>
                <a:gridCol w="985901"/>
                <a:gridCol w="1158261"/>
                <a:gridCol w="1158261"/>
                <a:gridCol w="1158261"/>
                <a:gridCol w="1206521"/>
                <a:gridCol w="1351309"/>
              </a:tblGrid>
              <a:tr h="370840">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实验次数</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伞绳长度</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伞衣的形状</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伞衣的面积</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降落的高度</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降落伞总质量</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降落伞的飞行时间</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r>
              <a:tr h="370840">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1</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1m</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圆形</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0.5m</a:t>
                      </a:r>
                      <a:r>
                        <a:rPr lang="en-US" altLang="zh-CN" sz="22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3.67s</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1m</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圆形</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5.82s</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1m</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圆形</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30g</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4.91s</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4</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1m</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正方形</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5.81s</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5</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1.5m</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正方形</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5.83s</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6</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1.5m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正方形</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6m</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latin typeface="Times New Roman" panose="02020603050405020304" pitchFamily="18" charset="0"/>
                          <a:ea typeface="黑体" panose="02010609060101010101" pitchFamily="49" charset="-122"/>
                          <a:cs typeface="Times New Roman" panose="02020603050405020304" pitchFamily="18" charset="0"/>
                        </a:rPr>
                        <a:t>9.24s</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bl>
          </a:graphicData>
        </a:graphic>
      </p:graphicFrame>
      <p:sp>
        <p:nvSpPr>
          <p:cNvPr id="10" name="文本框 9" title=""/>
          <p:cNvSpPr txBox="1"/>
          <p:nvPr/>
        </p:nvSpPr>
        <p:spPr>
          <a:xfrm>
            <a:off x="388961" y="4162904"/>
            <a:ext cx="8366079" cy="753155"/>
          </a:xfrm>
          <a:prstGeom prst="rect">
            <a:avLst/>
          </a:prstGeom>
          <a:noFill/>
        </p:spPr>
        <p:txBody>
          <a:bodyPr wrap="square">
            <a:spAutoFit/>
          </a:bodyPr>
          <a:lstStyle/>
          <a:p>
            <a:pPr>
              <a:lnSpc>
                <a:spcPct val="110000"/>
              </a:lnSpc>
            </a:pPr>
            <a:r>
              <a:rPr lang="zh-CN" altLang="en-US" sz="2000" b="1">
                <a:latin typeface="黑体" panose="02010609060101010101" pitchFamily="49" charset="-122"/>
                <a:ea typeface="黑体" panose="02010609060101010101" pitchFamily="49" charset="-122"/>
              </a:rPr>
              <a:t>结论：</a:t>
            </a:r>
            <a:r>
              <a:rPr lang="zh-CN" altLang="en-US" sz="2000" b="1">
                <a:latin typeface="Times New Roman" panose="02020603050405020304" pitchFamily="18" charset="0"/>
                <a:ea typeface="宋体" panose="02010600030101010101" pitchFamily="2" charset="-122"/>
                <a:cs typeface="Times New Roman" panose="02020603050405020304" pitchFamily="18" charset="0"/>
              </a:rPr>
              <a:t>在其他条件一定的情况下，降落伞在空中飞行的时间与</a:t>
            </a:r>
            <a:r>
              <a:rPr lang="en-US" altLang="zh-CN" sz="2000" b="1">
                <a:latin typeface="Times New Roman" panose="02020603050405020304" pitchFamily="18" charset="0"/>
                <a:ea typeface="宋体" panose="02010600030101010101" pitchFamily="2" charset="-122"/>
                <a:cs typeface="Times New Roman" panose="02020603050405020304" pitchFamily="18" charset="0"/>
              </a:rPr>
              <a:t>__________</a:t>
            </a:r>
            <a:r>
              <a:rPr lang="zh-CN" altLang="en-US" sz="2000" b="1">
                <a:latin typeface="Times New Roman" panose="02020603050405020304" pitchFamily="18" charset="0"/>
                <a:ea typeface="宋体" panose="02010600030101010101" pitchFamily="2" charset="-122"/>
                <a:cs typeface="Times New Roman" panose="02020603050405020304" pitchFamily="18" charset="0"/>
              </a:rPr>
              <a:t>无关。</a:t>
            </a:r>
            <a:endParaRPr lang="zh-CN" altLang="en-US" sz="20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文本框 10" title=""/>
          <p:cNvSpPr txBox="1"/>
          <p:nvPr/>
        </p:nvSpPr>
        <p:spPr>
          <a:xfrm>
            <a:off x="7403906" y="4146195"/>
            <a:ext cx="1453491" cy="400110"/>
          </a:xfrm>
          <a:prstGeom prst="rect">
            <a:avLst/>
          </a:prstGeom>
          <a:noFill/>
        </p:spPr>
        <p:txBody>
          <a:bodyPr wrap="square">
            <a:spAutoFit/>
          </a:bodyPr>
          <a:lstStyle/>
          <a:p>
            <a:r>
              <a:rPr lang="zh-CN" altLang="en-US" sz="2000" b="1">
                <a:solidFill>
                  <a:srgbClr val="FF0000"/>
                </a:solidFill>
                <a:latin typeface="华文新魏" panose="02010800040101010101" pitchFamily="2" charset="-122"/>
                <a:ea typeface="华文新魏" panose="02010800040101010101" pitchFamily="2" charset="-122"/>
              </a:rPr>
              <a:t>伞的绳长</a:t>
            </a:r>
            <a:endParaRPr lang="zh-CN" altLang="en-US" sz="2000" b="1">
              <a:solidFill>
                <a:srgbClr val="FF0000"/>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10" name="表格 9" title=""/>
          <p:cNvGraphicFramePr>
            <a:graphicFrameLocks noGrp="1"/>
          </p:cNvGraphicFramePr>
          <p:nvPr/>
        </p:nvGraphicFramePr>
        <p:xfrm>
          <a:off x="569793" y="762025"/>
          <a:ext cx="8004415" cy="3322320"/>
        </p:xfrm>
        <a:graphic>
          <a:graphicData uri="http://schemas.openxmlformats.org/drawingml/2006/table">
            <a:tbl>
              <a:tblPr firstRow="1" bandRow="1">
                <a:tableStyleId>{5940675A-B579-460E-94D1-54222C63F5DA}</a:tableStyleId>
              </a:tblPr>
              <a:tblGrid>
                <a:gridCol w="985901"/>
                <a:gridCol w="985901"/>
                <a:gridCol w="1158261"/>
                <a:gridCol w="1158261"/>
                <a:gridCol w="1158261"/>
                <a:gridCol w="1206521"/>
                <a:gridCol w="1351309"/>
              </a:tblGrid>
              <a:tr h="370840">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实验次数</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伞绳长度</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伞衣的形状</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伞衣的面积</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降落的高度</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降落伞总质量</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vert="horz" wrap="square"/>
                    <a:lstStyle/>
                    <a:p>
                      <a:pPr algn="ctr"/>
                      <a:r>
                        <a:rPr lang="zh-CN" altLang="en-US" sz="2200" b="1">
                          <a:latin typeface="Times New Roman" panose="02020603050405020304" pitchFamily="18" charset="0"/>
                          <a:ea typeface="黑体" panose="02010609060101010101" pitchFamily="49" charset="-122"/>
                          <a:cs typeface="Times New Roman" panose="02020603050405020304" pitchFamily="18" charset="0"/>
                        </a:rPr>
                        <a:t>降落伞的飞行时间</a:t>
                      </a:r>
                      <a:endParaRPr lang="zh-CN" altLang="en-US" sz="2200" b="1">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accent4">
                        <a:lumMod val="20000"/>
                        <a:lumOff val="80000"/>
                      </a:schemeClr>
                    </a:solidFill>
                  </a:tcPr>
                </a:tc>
              </a:tr>
              <a:tr h="370840">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1</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1m</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圆形</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0.5m</a:t>
                      </a:r>
                      <a:r>
                        <a:rPr lang="en-US" altLang="zh-CN" sz="22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3.67s</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1m</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圆形</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5.82s</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1m</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圆形</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30g</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4.91s</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4</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1m</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正方形</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5.81s</a:t>
                      </a:r>
                      <a:endParaRPr lang="zh-CN" altLang="en-US"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5</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1.5m</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正方形</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3m</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5.83s</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r h="370840">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6</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1.5m</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正方形</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1m</a:t>
                      </a:r>
                      <a:r>
                        <a:rPr lang="en-US" altLang="zh-CN" sz="2200" b="1"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200" b="1"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6m</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20g</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c>
                  <a:txBody>
                    <a:bodyPr vert="horz" wrap="square"/>
                    <a:lstStyle/>
                    <a:p>
                      <a:pPr algn="ctr"/>
                      <a:r>
                        <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9.24s</a:t>
                      </a:r>
                      <a:endPar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solidFill>
                      <a:schemeClr val="bg1"/>
                    </a:solidFill>
                  </a:tcPr>
                </a:tc>
              </a:tr>
            </a:tbl>
          </a:graphicData>
        </a:graphic>
      </p:graphicFrame>
      <p:sp>
        <p:nvSpPr>
          <p:cNvPr id="12" name="文本框 11" title=""/>
          <p:cNvSpPr txBox="1"/>
          <p:nvPr/>
        </p:nvSpPr>
        <p:spPr>
          <a:xfrm>
            <a:off x="388961" y="4162904"/>
            <a:ext cx="8366079" cy="753155"/>
          </a:xfrm>
          <a:prstGeom prst="rect">
            <a:avLst/>
          </a:prstGeom>
          <a:noFill/>
        </p:spPr>
        <p:txBody>
          <a:bodyPr wrap="square">
            <a:spAutoFit/>
          </a:bodyPr>
          <a:lstStyle/>
          <a:p>
            <a:pPr>
              <a:lnSpc>
                <a:spcPct val="110000"/>
              </a:lnSpc>
            </a:pPr>
            <a:r>
              <a:rPr lang="zh-CN" altLang="en-US" sz="2000" b="1">
                <a:latin typeface="黑体" panose="02010609060101010101" pitchFamily="49" charset="-122"/>
                <a:ea typeface="黑体" panose="02010609060101010101" pitchFamily="49" charset="-122"/>
              </a:rPr>
              <a:t>结论：</a:t>
            </a:r>
            <a:r>
              <a:rPr lang="zh-CN" altLang="en-US" sz="2000" b="1">
                <a:latin typeface="Times New Roman" panose="02020603050405020304" pitchFamily="18" charset="0"/>
                <a:ea typeface="宋体" panose="02010600030101010101" pitchFamily="2" charset="-122"/>
                <a:cs typeface="Times New Roman" panose="02020603050405020304" pitchFamily="18" charset="0"/>
              </a:rPr>
              <a:t>在其他条件一定的情况下，降落伞在空中飞行的时间与</a:t>
            </a:r>
            <a:r>
              <a:rPr lang="en-US" altLang="zh-CN" sz="2000" b="1">
                <a:latin typeface="Times New Roman" panose="02020603050405020304" pitchFamily="18" charset="0"/>
                <a:ea typeface="宋体" panose="02010600030101010101" pitchFamily="2" charset="-122"/>
                <a:cs typeface="Times New Roman" panose="02020603050405020304" pitchFamily="18" charset="0"/>
              </a:rPr>
              <a:t>__________</a:t>
            </a:r>
            <a:r>
              <a:rPr lang="zh-CN" altLang="en-US" sz="2000" b="1">
                <a:latin typeface="Times New Roman" panose="02020603050405020304" pitchFamily="18" charset="0"/>
                <a:ea typeface="宋体" panose="02010600030101010101" pitchFamily="2" charset="-122"/>
                <a:cs typeface="Times New Roman" panose="02020603050405020304" pitchFamily="18" charset="0"/>
              </a:rPr>
              <a:t>有关。伞的</a:t>
            </a:r>
            <a:r>
              <a:rPr lang="en-US" altLang="zh-CN" sz="2000" b="1">
                <a:latin typeface="Times New Roman" panose="02020603050405020304" pitchFamily="18" charset="0"/>
                <a:ea typeface="宋体" panose="02010600030101010101" pitchFamily="2" charset="-122"/>
                <a:cs typeface="Times New Roman" panose="02020603050405020304" pitchFamily="18" charset="0"/>
              </a:rPr>
              <a:t>___________</a:t>
            </a:r>
            <a:r>
              <a:rPr lang="zh-CN" altLang="en-US" sz="2000" b="1">
                <a:latin typeface="Times New Roman" panose="02020603050405020304" pitchFamily="18" charset="0"/>
                <a:ea typeface="宋体" panose="02010600030101010101" pitchFamily="2" charset="-122"/>
                <a:cs typeface="Times New Roman" panose="02020603050405020304" pitchFamily="18" charset="0"/>
              </a:rPr>
              <a:t>，伞在空中飞行的时间越</a:t>
            </a:r>
            <a:r>
              <a:rPr lang="en-US" altLang="zh-CN" sz="2000" b="1">
                <a:latin typeface="Times New Roman" panose="02020603050405020304" pitchFamily="18" charset="0"/>
                <a:ea typeface="宋体" panose="02010600030101010101" pitchFamily="2" charset="-122"/>
                <a:cs typeface="Times New Roman" panose="02020603050405020304" pitchFamily="18" charset="0"/>
              </a:rPr>
              <a:t>______</a:t>
            </a:r>
            <a:r>
              <a:rPr lang="zh-CN" altLang="en-US" sz="2000" b="1">
                <a:latin typeface="Times New Roman" panose="02020603050405020304" pitchFamily="18" charset="0"/>
                <a:ea typeface="宋体" panose="02010600030101010101" pitchFamily="2" charset="-122"/>
                <a:cs typeface="Times New Roman" panose="02020603050405020304" pitchFamily="18" charset="0"/>
              </a:rPr>
              <a:t>。</a:t>
            </a:r>
            <a:endParaRPr lang="zh-CN" altLang="en-US" sz="20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文本框 13" title=""/>
          <p:cNvSpPr txBox="1"/>
          <p:nvPr/>
        </p:nvSpPr>
        <p:spPr>
          <a:xfrm>
            <a:off x="7328842" y="4146195"/>
            <a:ext cx="1453491" cy="400110"/>
          </a:xfrm>
          <a:prstGeom prst="rect">
            <a:avLst/>
          </a:prstGeom>
          <a:noFill/>
        </p:spPr>
        <p:txBody>
          <a:bodyPr wrap="square">
            <a:spAutoFit/>
          </a:bodyPr>
          <a:lstStyle/>
          <a:p>
            <a:r>
              <a:rPr lang="zh-CN" altLang="en-US" sz="2000" b="1">
                <a:solidFill>
                  <a:srgbClr val="FF0000"/>
                </a:solidFill>
                <a:latin typeface="华文新魏" panose="02010800040101010101" pitchFamily="2" charset="-122"/>
                <a:ea typeface="华文新魏" panose="02010800040101010101" pitchFamily="2" charset="-122"/>
              </a:rPr>
              <a:t>降落的高度</a:t>
            </a:r>
            <a:endParaRPr lang="zh-CN" altLang="en-US" sz="2000" b="1">
              <a:solidFill>
                <a:srgbClr val="FF0000"/>
              </a:solidFill>
              <a:latin typeface="华文新魏" panose="02010800040101010101" pitchFamily="2" charset="-122"/>
              <a:ea typeface="华文新魏" panose="02010800040101010101" pitchFamily="2" charset="-122"/>
            </a:endParaRPr>
          </a:p>
        </p:txBody>
      </p:sp>
      <p:sp>
        <p:nvSpPr>
          <p:cNvPr id="16" name="文本框 15" title=""/>
          <p:cNvSpPr txBox="1"/>
          <p:nvPr/>
        </p:nvSpPr>
        <p:spPr>
          <a:xfrm>
            <a:off x="1821971" y="4488653"/>
            <a:ext cx="1351129" cy="400110"/>
          </a:xfrm>
          <a:prstGeom prst="rect">
            <a:avLst/>
          </a:prstGeom>
          <a:noFill/>
        </p:spPr>
        <p:txBody>
          <a:bodyPr wrap="square">
            <a:spAutoFit/>
          </a:bodyPr>
          <a:lstStyle/>
          <a:p>
            <a:r>
              <a:rPr lang="zh-CN" altLang="en-US" sz="2000" b="1">
                <a:solidFill>
                  <a:srgbClr val="FF0000"/>
                </a:solidFill>
                <a:latin typeface="华文新魏" panose="02010800040101010101" pitchFamily="2" charset="-122"/>
                <a:ea typeface="华文新魏" panose="02010800040101010101" pitchFamily="2" charset="-122"/>
              </a:rPr>
              <a:t>高度越高</a:t>
            </a:r>
            <a:endParaRPr lang="zh-CN" altLang="en-US" sz="2000" b="1">
              <a:solidFill>
                <a:srgbClr val="FF0000"/>
              </a:solidFill>
              <a:latin typeface="华文新魏" panose="02010800040101010101" pitchFamily="2" charset="-122"/>
              <a:ea typeface="华文新魏" panose="02010800040101010101" pitchFamily="2" charset="-122"/>
            </a:endParaRPr>
          </a:p>
        </p:txBody>
      </p:sp>
      <p:sp>
        <p:nvSpPr>
          <p:cNvPr id="17" name="文本框 16" title=""/>
          <p:cNvSpPr txBox="1"/>
          <p:nvPr/>
        </p:nvSpPr>
        <p:spPr>
          <a:xfrm>
            <a:off x="6114192" y="4488653"/>
            <a:ext cx="655098" cy="400110"/>
          </a:xfrm>
          <a:prstGeom prst="rect">
            <a:avLst/>
          </a:prstGeom>
          <a:noFill/>
        </p:spPr>
        <p:txBody>
          <a:bodyPr wrap="square">
            <a:spAutoFit/>
          </a:bodyPr>
          <a:lstStyle/>
          <a:p>
            <a:r>
              <a:rPr lang="zh-CN" altLang="en-US" sz="2000" b="1">
                <a:solidFill>
                  <a:srgbClr val="FF0000"/>
                </a:solidFill>
                <a:latin typeface="华文新魏" panose="02010800040101010101" pitchFamily="2" charset="-122"/>
                <a:ea typeface="华文新魏" panose="02010800040101010101" pitchFamily="2" charset="-122"/>
              </a:rPr>
              <a:t>长</a:t>
            </a:r>
            <a:endParaRPr lang="zh-CN" altLang="en-US" sz="2000" b="1">
              <a:solidFill>
                <a:srgbClr val="FF0000"/>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文本框 12" title=""/>
          <p:cNvSpPr txBox="1"/>
          <p:nvPr/>
        </p:nvSpPr>
        <p:spPr>
          <a:xfrm>
            <a:off x="525439" y="1821000"/>
            <a:ext cx="8093122" cy="1501501"/>
          </a:xfrm>
          <a:prstGeom prst="rect">
            <a:avLst/>
          </a:prstGeom>
          <a:solidFill>
            <a:schemeClr val="accent4">
              <a:lumMod val="20000"/>
              <a:lumOff val="80000"/>
            </a:schemeClr>
          </a:solidFill>
        </p:spPr>
        <p:txBody>
          <a:bodyPr wrap="square">
            <a:spAutoFit/>
          </a:bodyPr>
          <a:lstStyle/>
          <a:p>
            <a:pPr>
              <a:lnSpc>
                <a:spcPct val="120000"/>
              </a:lnSpc>
            </a:pPr>
            <a:r>
              <a:rPr lang="zh-CN" altLang="en-US" sz="2600" b="1">
                <a:latin typeface="黑体" panose="02010609060101010101" pitchFamily="49" charset="-122"/>
                <a:ea typeface="黑体" panose="02010609060101010101" pitchFamily="49" charset="-122"/>
              </a:rPr>
              <a:t>实验结论：</a:t>
            </a:r>
            <a:endParaRPr lang="zh-CN" altLang="en-US" sz="2600" b="1">
              <a:latin typeface="黑体" panose="02010609060101010101" pitchFamily="49" charset="-122"/>
              <a:ea typeface="黑体" panose="02010609060101010101" pitchFamily="49" charset="-122"/>
            </a:endParaRPr>
          </a:p>
          <a:p>
            <a:pPr>
              <a:lnSpc>
                <a:spcPct val="120000"/>
              </a:lnSpc>
            </a:pPr>
            <a:r>
              <a:rPr lang="zh-CN" altLang="en-US" sz="2600" b="1">
                <a:latin typeface="Times New Roman" panose="02020603050405020304" pitchFamily="18" charset="0"/>
                <a:ea typeface="楷体" panose="02010609060101010101" pitchFamily="49" charset="-122"/>
                <a:cs typeface="Times New Roman" panose="02020603050405020304" pitchFamily="18" charset="0"/>
              </a:rPr>
              <a:t>降落伞在空中滞留的时间与</a:t>
            </a:r>
            <a:r>
              <a:rPr lang="en-US" altLang="zh-CN" sz="2600" b="1">
                <a:latin typeface="Times New Roman" panose="02020603050405020304" pitchFamily="18" charset="0"/>
                <a:ea typeface="楷体" panose="02010609060101010101" pitchFamily="49" charset="-122"/>
                <a:cs typeface="Times New Roman" panose="02020603050405020304" pitchFamily="18" charset="0"/>
              </a:rPr>
              <a:t>_________</a:t>
            </a:r>
            <a:r>
              <a:rPr lang="zh-CN" altLang="en-US" sz="2600" b="1">
                <a:latin typeface="Times New Roman" panose="02020603050405020304" pitchFamily="18" charset="0"/>
                <a:ea typeface="楷体" panose="02010609060101010101" pitchFamily="49" charset="-122"/>
                <a:cs typeface="Times New Roman" panose="02020603050405020304" pitchFamily="18" charset="0"/>
              </a:rPr>
              <a:t>、</a:t>
            </a:r>
            <a:r>
              <a:rPr lang="en-US" altLang="zh-CN" sz="2600" b="1">
                <a:latin typeface="Times New Roman" panose="02020603050405020304" pitchFamily="18" charset="0"/>
                <a:ea typeface="楷体" panose="02010609060101010101" pitchFamily="49" charset="-122"/>
                <a:cs typeface="Times New Roman" panose="02020603050405020304" pitchFamily="18" charset="0"/>
              </a:rPr>
              <a:t> ___________ </a:t>
            </a:r>
            <a:r>
              <a:rPr lang="zh-CN" altLang="en-US" sz="2600" b="1">
                <a:latin typeface="Times New Roman" panose="02020603050405020304" pitchFamily="18" charset="0"/>
                <a:ea typeface="楷体" panose="02010609060101010101" pitchFamily="49" charset="-122"/>
                <a:cs typeface="Times New Roman" panose="02020603050405020304" pitchFamily="18" charset="0"/>
              </a:rPr>
              <a:t>、</a:t>
            </a:r>
            <a:r>
              <a:rPr lang="en-US" altLang="zh-CN" sz="2600" b="1">
                <a:latin typeface="Times New Roman" panose="02020603050405020304" pitchFamily="18" charset="0"/>
                <a:ea typeface="楷体" panose="02010609060101010101" pitchFamily="49" charset="-122"/>
                <a:cs typeface="Times New Roman" panose="02020603050405020304" pitchFamily="18" charset="0"/>
              </a:rPr>
              <a:t> ____________</a:t>
            </a:r>
            <a:r>
              <a:rPr lang="zh-CN" altLang="en-US" sz="2600" b="1">
                <a:latin typeface="Times New Roman" panose="02020603050405020304" pitchFamily="18" charset="0"/>
                <a:ea typeface="楷体" panose="02010609060101010101" pitchFamily="49" charset="-122"/>
                <a:cs typeface="Times New Roman" panose="02020603050405020304" pitchFamily="18" charset="0"/>
              </a:rPr>
              <a:t>有关，而与</a:t>
            </a:r>
            <a:r>
              <a:rPr lang="en-US" altLang="zh-CN" sz="2600" b="1">
                <a:latin typeface="Times New Roman" panose="02020603050405020304" pitchFamily="18" charset="0"/>
                <a:ea typeface="楷体" panose="02010609060101010101" pitchFamily="49" charset="-122"/>
                <a:cs typeface="Times New Roman" panose="02020603050405020304" pitchFamily="18" charset="0"/>
              </a:rPr>
              <a:t>_________</a:t>
            </a:r>
            <a:r>
              <a:rPr lang="zh-CN" altLang="en-US" sz="2600" b="1">
                <a:latin typeface="Times New Roman" panose="02020603050405020304" pitchFamily="18" charset="0"/>
                <a:ea typeface="楷体" panose="02010609060101010101" pitchFamily="49" charset="-122"/>
                <a:cs typeface="Times New Roman" panose="02020603050405020304" pitchFamily="18" charset="0"/>
              </a:rPr>
              <a:t>和</a:t>
            </a:r>
            <a:r>
              <a:rPr lang="en-US" altLang="zh-CN" sz="2600" b="1">
                <a:latin typeface="Times New Roman" panose="02020603050405020304" pitchFamily="18" charset="0"/>
                <a:ea typeface="楷体" panose="02010609060101010101" pitchFamily="49" charset="-122"/>
                <a:cs typeface="Times New Roman" panose="02020603050405020304" pitchFamily="18" charset="0"/>
              </a:rPr>
              <a:t>_________</a:t>
            </a:r>
            <a:r>
              <a:rPr lang="zh-CN" altLang="en-US" sz="2600" b="1">
                <a:latin typeface="Times New Roman" panose="02020603050405020304" pitchFamily="18" charset="0"/>
                <a:ea typeface="楷体" panose="02010609060101010101" pitchFamily="49" charset="-122"/>
                <a:cs typeface="Times New Roman" panose="02020603050405020304" pitchFamily="18" charset="0"/>
              </a:rPr>
              <a:t>无关。</a:t>
            </a:r>
            <a:endParaRPr lang="zh-CN" altLang="en-US" sz="2600" b="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4" name="文本框 13" title=""/>
          <p:cNvSpPr txBox="1"/>
          <p:nvPr/>
        </p:nvSpPr>
        <p:spPr>
          <a:xfrm>
            <a:off x="4544703" y="2309321"/>
            <a:ext cx="1869748" cy="492443"/>
          </a:xfrm>
          <a:prstGeom prst="rect">
            <a:avLst/>
          </a:prstGeom>
          <a:noFill/>
        </p:spPr>
        <p:txBody>
          <a:bodyPr wrap="square">
            <a:spAutoFit/>
          </a:bodyPr>
          <a:lstStyle/>
          <a:p>
            <a:r>
              <a:rPr lang="zh-CN" altLang="en-US" sz="2600" b="1">
                <a:solidFill>
                  <a:srgbClr val="FF0000"/>
                </a:solidFill>
                <a:latin typeface="华文新魏" panose="02010800040101010101" pitchFamily="2" charset="-122"/>
                <a:ea typeface="华文新魏" panose="02010800040101010101" pitchFamily="2" charset="-122"/>
              </a:rPr>
              <a:t>伞的面积</a:t>
            </a:r>
            <a:endParaRPr lang="zh-CN" altLang="en-US" sz="2600" b="1">
              <a:solidFill>
                <a:srgbClr val="FF0000"/>
              </a:solidFill>
              <a:latin typeface="华文新魏" panose="02010800040101010101" pitchFamily="2" charset="-122"/>
              <a:ea typeface="华文新魏" panose="02010800040101010101" pitchFamily="2" charset="-122"/>
            </a:endParaRPr>
          </a:p>
        </p:txBody>
      </p:sp>
      <p:sp>
        <p:nvSpPr>
          <p:cNvPr id="15" name="文本框 14" title=""/>
          <p:cNvSpPr txBox="1"/>
          <p:nvPr/>
        </p:nvSpPr>
        <p:spPr>
          <a:xfrm>
            <a:off x="6475867" y="2309321"/>
            <a:ext cx="2217758" cy="492443"/>
          </a:xfrm>
          <a:prstGeom prst="rect">
            <a:avLst/>
          </a:prstGeom>
          <a:noFill/>
        </p:spPr>
        <p:txBody>
          <a:bodyPr wrap="square">
            <a:spAutoFit/>
          </a:bodyPr>
          <a:lstStyle/>
          <a:p>
            <a:r>
              <a:rPr lang="zh-CN" altLang="en-US" sz="2600" b="1">
                <a:solidFill>
                  <a:srgbClr val="FF0000"/>
                </a:solidFill>
                <a:latin typeface="华文新魏" panose="02010800040101010101" pitchFamily="2" charset="-122"/>
                <a:ea typeface="华文新魏" panose="02010800040101010101" pitchFamily="2" charset="-122"/>
              </a:rPr>
              <a:t>伞的总质量</a:t>
            </a:r>
            <a:endParaRPr lang="zh-CN" altLang="en-US" sz="2600" b="1">
              <a:solidFill>
                <a:srgbClr val="FF0000"/>
              </a:solidFill>
              <a:latin typeface="华文新魏" panose="02010800040101010101" pitchFamily="2" charset="-122"/>
              <a:ea typeface="华文新魏" panose="02010800040101010101" pitchFamily="2" charset="-122"/>
            </a:endParaRPr>
          </a:p>
        </p:txBody>
      </p:sp>
      <p:sp>
        <p:nvSpPr>
          <p:cNvPr id="16" name="文本框 15" title=""/>
          <p:cNvSpPr txBox="1"/>
          <p:nvPr/>
        </p:nvSpPr>
        <p:spPr>
          <a:xfrm>
            <a:off x="450375" y="2776442"/>
            <a:ext cx="2627190" cy="492443"/>
          </a:xfrm>
          <a:prstGeom prst="rect">
            <a:avLst/>
          </a:prstGeom>
          <a:noFill/>
        </p:spPr>
        <p:txBody>
          <a:bodyPr wrap="square">
            <a:spAutoFit/>
          </a:bodyPr>
          <a:lstStyle/>
          <a:p>
            <a:r>
              <a:rPr lang="zh-CN" altLang="en-US" sz="2600" b="1">
                <a:solidFill>
                  <a:srgbClr val="FF0000"/>
                </a:solidFill>
                <a:latin typeface="华文新魏" panose="02010800040101010101" pitchFamily="2" charset="-122"/>
                <a:ea typeface="华文新魏" panose="02010800040101010101" pitchFamily="2" charset="-122"/>
              </a:rPr>
              <a:t>伞的降落高度</a:t>
            </a:r>
            <a:endParaRPr lang="zh-CN" altLang="en-US" sz="2600" b="1">
              <a:solidFill>
                <a:srgbClr val="FF0000"/>
              </a:solidFill>
              <a:latin typeface="华文新魏" panose="02010800040101010101" pitchFamily="2" charset="-122"/>
              <a:ea typeface="华文新魏" panose="02010800040101010101" pitchFamily="2" charset="-122"/>
            </a:endParaRPr>
          </a:p>
        </p:txBody>
      </p:sp>
      <p:sp>
        <p:nvSpPr>
          <p:cNvPr id="17" name="文本框 16" title=""/>
          <p:cNvSpPr txBox="1"/>
          <p:nvPr/>
        </p:nvSpPr>
        <p:spPr>
          <a:xfrm>
            <a:off x="4241044" y="2776441"/>
            <a:ext cx="1825393" cy="492443"/>
          </a:xfrm>
          <a:prstGeom prst="rect">
            <a:avLst/>
          </a:prstGeom>
          <a:noFill/>
        </p:spPr>
        <p:txBody>
          <a:bodyPr wrap="square">
            <a:spAutoFit/>
          </a:bodyPr>
          <a:lstStyle/>
          <a:p>
            <a:r>
              <a:rPr lang="zh-CN" altLang="en-US" sz="2600" b="1">
                <a:solidFill>
                  <a:srgbClr val="6600FF"/>
                </a:solidFill>
                <a:latin typeface="华文新魏" panose="02010800040101010101" pitchFamily="2" charset="-122"/>
                <a:ea typeface="华文新魏" panose="02010800040101010101" pitchFamily="2" charset="-122"/>
              </a:rPr>
              <a:t>伞的形状</a:t>
            </a:r>
            <a:endParaRPr lang="zh-CN" altLang="en-US" sz="2600" b="1">
              <a:solidFill>
                <a:srgbClr val="6600FF"/>
              </a:solidFill>
              <a:latin typeface="华文新魏" panose="02010800040101010101" pitchFamily="2" charset="-122"/>
              <a:ea typeface="华文新魏" panose="02010800040101010101" pitchFamily="2" charset="-122"/>
            </a:endParaRPr>
          </a:p>
        </p:txBody>
      </p:sp>
      <p:sp>
        <p:nvSpPr>
          <p:cNvPr id="18" name="文本框 17" title=""/>
          <p:cNvSpPr txBox="1"/>
          <p:nvPr/>
        </p:nvSpPr>
        <p:spPr>
          <a:xfrm>
            <a:off x="6066437" y="2776440"/>
            <a:ext cx="1733265" cy="492443"/>
          </a:xfrm>
          <a:prstGeom prst="rect">
            <a:avLst/>
          </a:prstGeom>
          <a:noFill/>
        </p:spPr>
        <p:txBody>
          <a:bodyPr wrap="square">
            <a:spAutoFit/>
          </a:bodyPr>
          <a:lstStyle>
            <a:defPPr>
              <a:defRPr lang="en-US"/>
            </a:defPPr>
            <a:lvl1pPr>
              <a:defRPr sz="2600" b="1">
                <a:solidFill>
                  <a:srgbClr val="6600FF"/>
                </a:solidFill>
                <a:latin typeface="华文新魏" panose="02010800040101010101" pitchFamily="2" charset="-122"/>
                <a:ea typeface="华文新魏" panose="02010800040101010101" pitchFamily="2" charset="-122"/>
              </a:defRPr>
            </a:lvl1pPr>
          </a:lstStyle>
          <a:p>
            <a:r>
              <a:rPr lang="zh-CN" altLang="en-US"/>
              <a:t>伞的绳长</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nvSpPr>
        <p:spPr>
          <a:xfrm>
            <a:off x="545603" y="333543"/>
            <a:ext cx="1470398" cy="461665"/>
          </a:xfrm>
          <a:prstGeom prst="rect">
            <a:avLst/>
          </a:prstGeom>
          <a:noFill/>
        </p:spPr>
        <p:txBody>
          <a:bodyPr wrap="square" rtlCol="0">
            <a:spAutoFit/>
          </a:bodyPr>
          <a:lstStyle/>
          <a:p>
            <a:pPr algn="dist"/>
            <a:r>
              <a:rPr lang="zh-CN" altLang="en-US" sz="2400" b="1">
                <a:solidFill>
                  <a:srgbClr val="0070C0"/>
                </a:solidFill>
                <a:latin typeface="微软雅黑" panose="020b0503020204020204" pitchFamily="34" charset="-122"/>
                <a:ea typeface="微软雅黑" panose="020b0503020204020204" pitchFamily="34" charset="-122"/>
                <a:sym typeface="思源黑体 CN Medium" panose="020b0600000000000000" pitchFamily="34" charset="-122"/>
              </a:rPr>
              <a:t>情境导入</a:t>
            </a:r>
            <a:endParaRPr lang="zh-CN" altLang="en-US" sz="2250" b="1">
              <a:solidFill>
                <a:srgbClr val="0070C0"/>
              </a:solidFill>
              <a:latin typeface="微软雅黑" panose="020b0503020204020204" pitchFamily="34" charset="-122"/>
              <a:ea typeface="微软雅黑" panose="020b0503020204020204" pitchFamily="34" charset="-122"/>
            </a:endParaRPr>
          </a:p>
        </p:txBody>
      </p:sp>
      <p:pic>
        <p:nvPicPr>
          <p:cNvPr id="3" name="图片 2" title=""/>
          <p:cNvPicPr>
            <a:picLocks noChangeAspect="1" noChangeArrowheads="1"/>
          </p:cNvPicPr>
          <p:nvPr/>
        </p:nvPicPr>
        <p:blipFill>
          <a:blip r:embed="rId2">
            <a:extLst>
              <a:ext uri="{28A0092B-C50C-407E-A947-70E740481C1C}">
                <a14:useLocalDpi xmlns:a14="http://schemas.microsoft.com/office/drawing/2010/main" val="0"/>
              </a:ext>
            </a:extLst>
          </a:blip>
          <a:srcRect l="26501"/>
          <a:stretch>
            <a:fillRect/>
          </a:stretch>
        </p:blipFill>
        <p:spPr bwMode="auto">
          <a:xfrm>
            <a:off x="391558" y="991513"/>
            <a:ext cx="2292824" cy="2080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title=""/>
          <p:cNvPicPr>
            <a:picLocks noChangeAspect="1" noChangeArrowheads="1"/>
          </p:cNvPicPr>
          <p:nvPr/>
        </p:nvPicPr>
        <p:blipFill>
          <a:blip r:embed="rId3">
            <a:extLst>
              <a:ext uri="{28A0092B-C50C-407E-A947-70E740481C1C}">
                <a14:useLocalDpi xmlns:a14="http://schemas.microsoft.com/office/drawing/2010/main" val="0"/>
              </a:ext>
            </a:extLst>
          </a:blip>
          <a:srcRect l="10022" r="17025"/>
          <a:stretch>
            <a:fillRect/>
          </a:stretch>
        </p:blipFill>
        <p:spPr bwMode="auto">
          <a:xfrm>
            <a:off x="2844655" y="991513"/>
            <a:ext cx="2292824" cy="2080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title=""/>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97752" y="991513"/>
            <a:ext cx="3454690" cy="2080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title=""/>
          <p:cNvSpPr txBox="1"/>
          <p:nvPr/>
        </p:nvSpPr>
        <p:spPr>
          <a:xfrm>
            <a:off x="397287" y="3192891"/>
            <a:ext cx="8349426" cy="830997"/>
          </a:xfrm>
          <a:prstGeom prst="rect">
            <a:avLst/>
          </a:prstGeom>
          <a:noFill/>
        </p:spPr>
        <p:txBody>
          <a:bodyPr wrap="square">
            <a:spAutoFit/>
          </a:bodyPr>
          <a:lstStyle/>
          <a:p>
            <a:r>
              <a:rPr lang="zh-CN" altLang="en-US" sz="2400" b="1">
                <a:latin typeface="Times New Roman" panose="02020603050405020304" pitchFamily="18" charset="0"/>
                <a:ea typeface="黑体" panose="02010609060101010101" pitchFamily="49" charset="-122"/>
                <a:cs typeface="Times New Roman" panose="02020603050405020304" pitchFamily="18" charset="0"/>
              </a:rPr>
              <a:t>        我们发现跳伞运动员除了能在空中作出各种动作的同时，他们</a:t>
            </a:r>
            <a:r>
              <a:rPr lang="zh-CN" altLang="en-US" sz="2400" b="1">
                <a:solidFill>
                  <a:srgbClr val="FF00FF"/>
                </a:solidFill>
                <a:latin typeface="Times New Roman" panose="02020603050405020304" pitchFamily="18" charset="0"/>
                <a:ea typeface="黑体" panose="02010609060101010101" pitchFamily="49" charset="-122"/>
                <a:cs typeface="Times New Roman" panose="02020603050405020304" pitchFamily="18" charset="0"/>
              </a:rPr>
              <a:t>在空中飞行的时间</a:t>
            </a:r>
            <a:r>
              <a:rPr lang="zh-CN" altLang="en-US" sz="2400" b="1">
                <a:latin typeface="Times New Roman" panose="02020603050405020304" pitchFamily="18" charset="0"/>
                <a:ea typeface="黑体" panose="02010609060101010101" pitchFamily="49" charset="-122"/>
                <a:cs typeface="Times New Roman" panose="02020603050405020304" pitchFamily="18" charset="0"/>
              </a:rPr>
              <a:t>也有长短的区别。</a:t>
            </a:r>
            <a:endParaRPr lang="zh-CN" altLang="en-US" sz="2400" b="1">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文本框 8" title=""/>
          <p:cNvSpPr txBox="1"/>
          <p:nvPr/>
        </p:nvSpPr>
        <p:spPr>
          <a:xfrm>
            <a:off x="1030405" y="4104186"/>
            <a:ext cx="6434919" cy="461665"/>
          </a:xfrm>
          <a:prstGeom prst="rect">
            <a:avLst/>
          </a:prstGeom>
          <a:noFill/>
        </p:spPr>
        <p:txBody>
          <a:bodyPr wrap="square">
            <a:spAutoFit/>
          </a:bodyPr>
          <a:lstStyle>
            <a:defPPr>
              <a:defRPr lang="en-US"/>
            </a:defPPr>
            <a:lvl1pPr>
              <a:defRPr sz="2400" b="1">
                <a:latin typeface="Times New Roman" panose="02020603050405020304" pitchFamily="18" charset="0"/>
                <a:ea typeface="黑体" panose="02010609060101010101" pitchFamily="49" charset="-122"/>
                <a:cs typeface="Times New Roman" panose="02020603050405020304" pitchFamily="18" charset="0"/>
              </a:defRPr>
            </a:lvl1pPr>
          </a:lstStyle>
          <a:p>
            <a:r>
              <a:rPr lang="zh-CN" altLang="en-US"/>
              <a:t>针对这个现象，让我们像科学家一样去探究！</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nvSpPr>
        <p:spPr>
          <a:xfrm>
            <a:off x="545602" y="1058811"/>
            <a:ext cx="3657908" cy="461665"/>
          </a:xfrm>
          <a:prstGeom prst="rect">
            <a:avLst/>
          </a:prstGeom>
          <a:noFill/>
        </p:spPr>
        <p:txBody>
          <a:bodyPr wrap="square">
            <a:spAutoFit/>
          </a:bodyPr>
          <a:lstStyle/>
          <a:p>
            <a:r>
              <a:rPr lang="en-US" altLang="zh-CN" sz="2400" b="1">
                <a:solidFill>
                  <a:srgbClr val="0000FF"/>
                </a:solidFill>
                <a:effectLst/>
                <a:latin typeface="Arial" panose="020b0604020202020204" pitchFamily="34" charset="0"/>
                <a:ea typeface="黑体" panose="02010609060101010101" pitchFamily="49" charset="-122"/>
                <a:cs typeface="Arial" panose="020b0604020202020204" pitchFamily="34" charset="0"/>
              </a:rPr>
              <a:t>6.</a:t>
            </a:r>
            <a:r>
              <a:rPr lang="zh-CN" altLang="en-US" sz="2400" b="1">
                <a:solidFill>
                  <a:srgbClr val="0000FF"/>
                </a:solidFill>
                <a:latin typeface="Arial" panose="020b0604020202020204" pitchFamily="34" charset="0"/>
                <a:ea typeface="黑体" panose="02010609060101010101" pitchFamily="49" charset="-122"/>
                <a:cs typeface="Arial" panose="020b0604020202020204" pitchFamily="34" charset="0"/>
              </a:rPr>
              <a:t>交流、评估和反思： </a:t>
            </a:r>
            <a:endParaRPr lang="zh-CN" altLang="en-US" sz="2400" b="1">
              <a:solidFill>
                <a:srgbClr val="0000FF"/>
              </a:solidFill>
              <a:effectLst/>
              <a:latin typeface="Arial" panose="020b0604020202020204" pitchFamily="34" charset="0"/>
              <a:ea typeface="黑体" panose="02010609060101010101" pitchFamily="49" charset="-122"/>
              <a:cs typeface="Arial" panose="020b0604020202020204" pitchFamily="34" charset="0"/>
            </a:endParaRPr>
          </a:p>
        </p:txBody>
      </p:sp>
      <p:sp>
        <p:nvSpPr>
          <p:cNvPr id="4" name="文本框 3" title=""/>
          <p:cNvSpPr txBox="1"/>
          <p:nvPr/>
        </p:nvSpPr>
        <p:spPr>
          <a:xfrm>
            <a:off x="726742" y="1621640"/>
            <a:ext cx="7690515" cy="885307"/>
          </a:xfrm>
          <a:prstGeom prst="rect">
            <a:avLst/>
          </a:prstGeom>
          <a:noFill/>
        </p:spPr>
        <p:txBody>
          <a:bodyPr wrap="square">
            <a:spAutoFit/>
          </a:bodyPr>
          <a:lstStyle/>
          <a:p>
            <a:pPr>
              <a:lnSpc>
                <a:spcPct val="110000"/>
              </a:lnSpc>
            </a:pPr>
            <a:r>
              <a:rPr lang="zh-CN" altLang="en-US" sz="2400" b="1">
                <a:latin typeface="Times New Roman" panose="02020603050405020304" pitchFamily="18" charset="0"/>
                <a:ea typeface="黑体" panose="02010609060101010101" pitchFamily="49" charset="-122"/>
                <a:cs typeface="Times New Roman" panose="02020603050405020304" pitchFamily="18" charset="0"/>
              </a:rPr>
              <a:t>        对实验的整个过程进行评价，看看是否存在不合理或者不科学的地方。</a:t>
            </a:r>
            <a:endParaRPr lang="zh-CN" altLang="en-US" sz="2400" b="1">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文本框 4" title=""/>
          <p:cNvSpPr txBox="1"/>
          <p:nvPr/>
        </p:nvSpPr>
        <p:spPr>
          <a:xfrm>
            <a:off x="726742" y="2636554"/>
            <a:ext cx="7690515" cy="885307"/>
          </a:xfrm>
          <a:prstGeom prst="rect">
            <a:avLst/>
          </a:prstGeom>
          <a:noFill/>
        </p:spPr>
        <p:txBody>
          <a:bodyPr wrap="square">
            <a:spAutoFit/>
          </a:bodyPr>
          <a:lstStyle/>
          <a:p>
            <a:pPr>
              <a:lnSpc>
                <a:spcPct val="110000"/>
              </a:lnSpc>
            </a:pPr>
            <a:r>
              <a:rPr lang="zh-CN" altLang="en-US" sz="2400" b="1">
                <a:latin typeface="Times New Roman" panose="02020603050405020304" pitchFamily="18" charset="0"/>
                <a:ea typeface="黑体" panose="02010609060101010101" pitchFamily="49" charset="-122"/>
                <a:cs typeface="Times New Roman" panose="02020603050405020304" pitchFamily="18" charset="0"/>
              </a:rPr>
              <a:t>        同学之间彼此交流，并把自己得出的结论和大家一起共享。</a:t>
            </a:r>
            <a:endParaRPr lang="zh-CN" altLang="en-US" sz="2400" b="1">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4">
            <a:lumMod val="20000"/>
            <a:lumOff val="80000"/>
          </a:schemeClr>
        </a:solidFill>
        <a:effectLst/>
      </p:bgPr>
    </p:bg>
    <p:spTree>
      <p:nvGrpSpPr>
        <p:cNvPr id="1" name=""/>
        <p:cNvGrpSpPr/>
        <p:nvPr/>
      </p:nvGrpSpPr>
      <p:grpSpPr>
        <a:xfrm>
          <a:off x="0" y="0"/>
          <a:ext cx="0" cy="0"/>
        </a:xfrm>
      </p:grpSpPr>
      <p:pic>
        <p:nvPicPr>
          <p:cNvPr id="5" name="图片 4"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 y="336461"/>
            <a:ext cx="6546273" cy="4675909"/>
          </a:xfrm>
          <a:prstGeom prst="rect">
            <a:avLst/>
          </a:prstGeom>
        </p:spPr>
      </p:pic>
      <p:sp>
        <p:nvSpPr>
          <p:cNvPr id="2" name="文本框 1" title=""/>
          <p:cNvSpPr txBox="1"/>
          <p:nvPr/>
        </p:nvSpPr>
        <p:spPr>
          <a:xfrm>
            <a:off x="545602" y="336461"/>
            <a:ext cx="3507783" cy="461665"/>
          </a:xfrm>
          <a:prstGeom prst="rect">
            <a:avLst/>
          </a:prstGeom>
          <a:noFill/>
        </p:spPr>
        <p:txBody>
          <a:bodyPr wrap="square">
            <a:spAutoFit/>
          </a:bodyPr>
          <a:lstStyle/>
          <a:p>
            <a:r>
              <a:rPr lang="zh-CN" altLang="en-US" sz="2400" b="1">
                <a:solidFill>
                  <a:srgbClr val="2C9287"/>
                </a:solidFill>
                <a:effectLst/>
                <a:latin typeface="Arial" panose="020b0604020202020204" pitchFamily="34" charset="0"/>
                <a:ea typeface="黑体" panose="02010609060101010101" pitchFamily="49" charset="-122"/>
                <a:cs typeface="Arial" panose="020b0604020202020204" pitchFamily="34" charset="0"/>
              </a:rPr>
              <a:t>知识点</a:t>
            </a:r>
            <a:r>
              <a:rPr lang="en-US" altLang="zh-CN" sz="2400" b="1">
                <a:solidFill>
                  <a:srgbClr val="2C9287"/>
                </a:solidFill>
                <a:effectLst/>
                <a:latin typeface="Arial" panose="020b0604020202020204" pitchFamily="34" charset="0"/>
                <a:ea typeface="黑体" panose="02010609060101010101" pitchFamily="49" charset="-122"/>
                <a:cs typeface="Arial" panose="020b0604020202020204" pitchFamily="34" charset="0"/>
              </a:rPr>
              <a:t>3 </a:t>
            </a:r>
            <a:r>
              <a:rPr lang="zh-CN" altLang="en-US" sz="2400" b="1">
                <a:solidFill>
                  <a:srgbClr val="2C9287"/>
                </a:solidFill>
                <a:effectLst/>
                <a:latin typeface="Arial" panose="020b0604020202020204" pitchFamily="34" charset="0"/>
                <a:ea typeface="黑体" panose="02010609060101010101" pitchFamily="49" charset="-122"/>
                <a:cs typeface="Arial" panose="020b0604020202020204" pitchFamily="34" charset="0"/>
              </a:rPr>
              <a:t>降落伞比赛</a:t>
            </a:r>
            <a:endParaRPr lang="zh-CN" altLang="en-US" sz="3600" b="1">
              <a:latin typeface="Arial" panose="020b0604020202020204" pitchFamily="34" charset="0"/>
              <a:ea typeface="黑体" panose="02010609060101010101" pitchFamily="49" charset="-122"/>
              <a:cs typeface="Arial" panose="020b0604020202020204" pitchFamily="34" charset="0"/>
            </a:endParaRPr>
          </a:p>
        </p:txBody>
      </p:sp>
      <p:pic>
        <p:nvPicPr>
          <p:cNvPr id="3" name="图片 2" title=""/>
          <p:cNvPicPr>
            <a:picLocks noChangeAspect="1"/>
          </p:cNvPicPr>
          <p:nvPr/>
        </p:nvPicPr>
        <p:blipFill>
          <a:blip r:embed="rId3"/>
          <a:stretch>
            <a:fillRect/>
          </a:stretch>
        </p:blipFill>
        <p:spPr>
          <a:xfrm>
            <a:off x="757595" y="1451226"/>
            <a:ext cx="5035732" cy="2908044"/>
          </a:xfrm>
          <a:prstGeom prst="rect">
            <a:avLst/>
          </a:prstGeom>
        </p:spPr>
      </p:pic>
      <p:pic>
        <p:nvPicPr>
          <p:cNvPr id="6" name="图片 5" tit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0148" y="2276510"/>
            <a:ext cx="3109414" cy="2735860"/>
          </a:xfrm>
          <a:prstGeom prst="rect">
            <a:avLst/>
          </a:prstGeom>
        </p:spPr>
      </p:pic>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nvSpPr>
        <p:spPr>
          <a:xfrm>
            <a:off x="566383" y="230327"/>
            <a:ext cx="7588155" cy="1684244"/>
          </a:xfrm>
          <a:prstGeom prst="rect">
            <a:avLst/>
          </a:prstGeom>
          <a:noFill/>
        </p:spPr>
        <p:txBody>
          <a:bodyPr wrap="square">
            <a:spAutoFit/>
          </a:bodyPr>
          <a:lstStyle/>
          <a:p>
            <a:pPr>
              <a:lnSpc>
                <a:spcPct val="110000"/>
              </a:lnSpc>
            </a:pPr>
            <a:r>
              <a:rPr lang="zh-CN" altLang="en-US" sz="2400" b="1">
                <a:latin typeface="Times New Roman" panose="02020603050405020304" pitchFamily="18" charset="0"/>
                <a:ea typeface="黑体" panose="02010609060101010101" pitchFamily="49" charset="-122"/>
                <a:cs typeface="Times New Roman" panose="02020603050405020304" pitchFamily="18" charset="0"/>
              </a:rPr>
              <a:t>        各小组先介绍设计思路，再展示制作的降落伞，并测量降落伞在空中飞行的时间，最后由评委小组对各小组自制的降落伞的科学性、艺术性和空中飞行的时间进行综合评价。</a:t>
            </a:r>
            <a:endParaRPr lang="zh-CN" altLang="en-US" sz="2400" b="1">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1026" name="Picture 2" tit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3382" y="2018220"/>
            <a:ext cx="4471464" cy="2797362"/>
          </a:xfrm>
          <a:prstGeom prst="rect">
            <a:avLst/>
          </a:prstGeom>
          <a:solidFill>
            <a:srgbClr val="FFFFFF">
              <a:shade val="85000"/>
            </a:srgbClr>
          </a:solidFill>
          <a:ln w="381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图片 8"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516" y="1719465"/>
            <a:ext cx="2391545" cy="3193708"/>
          </a:xfrm>
          <a:prstGeom prst="rect">
            <a:avLst/>
          </a:prstGeom>
          <a:solidFill>
            <a:srgbClr val="FFFFFF">
              <a:shade val="85000"/>
            </a:srgbClr>
          </a:solidFill>
          <a:ln w="381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nvSpPr>
        <p:spPr>
          <a:xfrm>
            <a:off x="545603" y="333543"/>
            <a:ext cx="1470398" cy="461665"/>
          </a:xfrm>
          <a:prstGeom prst="rect">
            <a:avLst/>
          </a:prstGeom>
          <a:noFill/>
        </p:spPr>
        <p:txBody>
          <a:bodyPr wrap="square" rtlCol="0">
            <a:spAutoFit/>
          </a:bodyPr>
          <a:lstStyle/>
          <a:p>
            <a:pPr algn="dist"/>
            <a:r>
              <a:rPr lang="zh-CN" altLang="en-US" sz="2400" b="1">
                <a:solidFill>
                  <a:srgbClr val="0070C0"/>
                </a:solidFill>
                <a:latin typeface="微软雅黑" panose="020b0503020204020204" pitchFamily="34" charset="-122"/>
                <a:ea typeface="微软雅黑" panose="020b0503020204020204" pitchFamily="34" charset="-122"/>
                <a:sym typeface="思源黑体 CN Medium" panose="020b0600000000000000" pitchFamily="34" charset="-122"/>
              </a:rPr>
              <a:t>随堂练习</a:t>
            </a:r>
            <a:endParaRPr lang="zh-CN" altLang="en-US" sz="2250" b="1">
              <a:solidFill>
                <a:srgbClr val="0070C0"/>
              </a:solidFill>
              <a:latin typeface="微软雅黑" panose="020b0503020204020204" pitchFamily="34" charset="-122"/>
              <a:ea typeface="微软雅黑" panose="020b0503020204020204" pitchFamily="34" charset="-122"/>
            </a:endParaRPr>
          </a:p>
        </p:txBody>
      </p:sp>
      <p:sp>
        <p:nvSpPr>
          <p:cNvPr id="3" name="TextBox 2" title=""/>
          <p:cNvSpPr txBox="1"/>
          <p:nvPr/>
        </p:nvSpPr>
        <p:spPr>
          <a:xfrm>
            <a:off x="331578" y="802032"/>
            <a:ext cx="8480844" cy="3738652"/>
          </a:xfrm>
          <a:prstGeom prst="rect">
            <a:avLst/>
          </a:prstGeom>
          <a:noFill/>
          <a:ln w="9525" cap="flat" cmpd="sng" algn="ctr">
            <a:noFill/>
            <a:prstDash val="solid"/>
          </a:ln>
          <a:effectLst/>
        </p:spPr>
        <p:txBody>
          <a:bodyPr wrap="square">
            <a:spAutoFit/>
          </a:bodyPr>
          <a:lstStyle/>
          <a:p>
            <a:pPr marL="0" marR="0" lvl="0" indent="0" defTabSz="914400" eaLnBrk="1" fontAlgn="base" latinLnBrk="0" hangingPunct="1">
              <a:lnSpc>
                <a:spcPct val="125000"/>
              </a:lnSpc>
              <a:spcBef>
                <a:spcPct val="0"/>
              </a:spcBef>
              <a:spcAft>
                <a:spcPct val="0"/>
              </a:spcAft>
              <a:buClrTx/>
              <a:buSzTx/>
              <a:buFontTx/>
              <a:buNone/>
              <a:defRPr/>
            </a:pPr>
            <a:r>
              <a:rPr kumimoji="0" lang="zh-CN" altLang="en-US" sz="2400" b="1" i="0" u="none" strike="noStrike" kern="0" cap="none" spc="0" normalizeH="0" baseline="0" noProof="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        小芳、小红和小丽在公园里玩荡秋千。小丽把小红、小芳分别轻轻推一下，细心的小丽发现，她俩往返摆动一次的时间几乎一样。那么，秋千往返摆动一次所用的时间与哪些因素有关呢？三人对此问题进行了研究，提出如下猜想</a:t>
            </a:r>
            <a:r>
              <a:rPr lang="zh-CN" altLang="en-US" sz="2400" b="1" ker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b="1" kern="0">
              <a:latin typeface="Times New Roman" panose="02020603050405020304" pitchFamily="18" charset="0"/>
              <a:ea typeface="黑体" panose="02010609060101010101" pitchFamily="49" charset="-122"/>
              <a:cs typeface="Times New Roman" panose="02020603050405020304" pitchFamily="18" charset="0"/>
            </a:endParaRPr>
          </a:p>
          <a:p>
            <a:pPr marL="0" marR="0" lvl="0" indent="0" defTabSz="914400" eaLnBrk="1" fontAlgn="base" latinLnBrk="0" hangingPunct="1">
              <a:lnSpc>
                <a:spcPct val="125000"/>
              </a:lnSpc>
              <a:spcBef>
                <a:spcPct val="0"/>
              </a:spcBef>
              <a:spcAft>
                <a:spcPct val="0"/>
              </a:spcAft>
              <a:buClrTx/>
              <a:buSzTx/>
              <a:buFontTx/>
              <a:buNone/>
              <a:defRPr/>
            </a:pPr>
            <a:r>
              <a:rPr kumimoji="0" lang="zh-CN" altLang="en-US" sz="2400" b="1" i="0" u="none" strike="noStrike" kern="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猜想</a:t>
            </a:r>
            <a:r>
              <a:rPr kumimoji="0" lang="en-US" altLang="zh-CN" sz="2400" b="1" i="0" u="none" strike="noStrike" kern="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1</a:t>
            </a:r>
            <a:r>
              <a:rPr kumimoji="0" lang="zh-CN" altLang="en-US" sz="2400" b="1" i="0" u="none" strike="noStrike" kern="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：秋千往返摆动一次所用的时间可能与人的质量有关。猜想</a:t>
            </a:r>
            <a:r>
              <a:rPr kumimoji="0" lang="en-US" altLang="zh-CN" sz="2400" b="1" i="0" u="none" strike="noStrike" kern="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2</a:t>
            </a:r>
            <a:r>
              <a:rPr kumimoji="0" lang="zh-CN" altLang="en-US" sz="2400" b="1" i="0" u="none" strike="noStrike" kern="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：秋千往返摆动一次所用的时间可能与秋千的绳长有关。</a:t>
            </a:r>
            <a:endParaRPr kumimoji="0" lang="en-US" altLang="zh-CN" sz="2400" b="1" i="0" u="none" strike="noStrike" kern="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0" marR="0" lvl="0" indent="0" defTabSz="914400" eaLnBrk="1" fontAlgn="base" latinLnBrk="0" hangingPunct="1">
              <a:lnSpc>
                <a:spcPct val="125000"/>
              </a:lnSpc>
              <a:spcBef>
                <a:spcPct val="0"/>
              </a:spcBef>
              <a:spcAft>
                <a:spcPct val="0"/>
              </a:spcAft>
              <a:buClrTx/>
              <a:buSzTx/>
              <a:buFontTx/>
              <a:buNone/>
              <a:defRPr/>
            </a:pPr>
            <a:r>
              <a:rPr kumimoji="0" lang="zh-CN" altLang="en-US" sz="2400" b="1" i="0" u="none" strike="noStrike" kern="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猜想</a:t>
            </a:r>
            <a:r>
              <a:rPr kumimoji="0" lang="en-US" altLang="zh-CN" sz="2400" b="1" i="0" u="none" strike="noStrike" kern="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3</a:t>
            </a:r>
            <a:r>
              <a:rPr kumimoji="0" lang="zh-CN" altLang="en-US" sz="2400" b="1" i="0" u="none" strike="noStrike" kern="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：秋千往返摆动一次所用的时间可能与秋千摆动时离开中心线的最大距离有关。</a:t>
            </a:r>
            <a:endParaRPr kumimoji="0" lang="en-US" altLang="zh-CN" sz="2400" b="1" i="0" u="none" strike="noStrike" kern="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2" title=""/>
          <p:cNvSpPr txBox="1"/>
          <p:nvPr/>
        </p:nvSpPr>
        <p:spPr>
          <a:xfrm>
            <a:off x="331578" y="324361"/>
            <a:ext cx="7843431" cy="1277979"/>
          </a:xfrm>
          <a:prstGeom prst="rect">
            <a:avLst/>
          </a:prstGeom>
          <a:noFill/>
          <a:ln w="9525" cap="flat" cmpd="sng" algn="ctr">
            <a:noFill/>
            <a:prstDash val="solid"/>
          </a:ln>
          <a:effectLst/>
        </p:spPr>
        <p:txBody>
          <a:bodyPr wrap="square">
            <a:spAutoFit/>
          </a:bodyPr>
          <a:lstStyle/>
          <a:p>
            <a:pPr marL="0" marR="0" lvl="0" indent="0" defTabSz="914400" eaLnBrk="1" fontAlgn="base" latinLnBrk="0" hangingPunct="1">
              <a:lnSpc>
                <a:spcPct val="110000"/>
              </a:lnSpc>
              <a:spcBef>
                <a:spcPct val="0"/>
              </a:spcBef>
              <a:spcAft>
                <a:spcPct val="0"/>
              </a:spcAft>
              <a:buClrTx/>
              <a:buSzTx/>
              <a:buFontTx/>
              <a:buNone/>
              <a:defRPr/>
            </a:pPr>
            <a:r>
              <a:rPr kumimoji="0" lang="zh-CN" altLang="en-US" sz="2400" b="1" i="0" u="none" strike="noStrike" kern="0" cap="none" spc="0" normalizeH="0" baseline="0" noProof="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        为了验证上述猜想，她们来到实验室，找来刻度尺、细线、秒表、小球，依照物理课中学到的科学方法，按图进行实验，得到表中数据。</a:t>
            </a:r>
            <a:endParaRPr kumimoji="0" lang="en-US" altLang="zh-CN" sz="2400" b="1" i="0" u="none" strike="noStrike" kern="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3" name="图片 2" title=""/>
          <p:cNvPicPr>
            <a:picLocks noChangeAspect="1"/>
          </p:cNvPicPr>
          <p:nvPr/>
        </p:nvPicPr>
        <p:blipFill>
          <a:blip r:embed="rId2"/>
          <a:stretch>
            <a:fillRect/>
          </a:stretch>
        </p:blipFill>
        <p:spPr>
          <a:xfrm>
            <a:off x="6779178" y="1467544"/>
            <a:ext cx="2033244" cy="2399480"/>
          </a:xfrm>
          <a:prstGeom prst="rect">
            <a:avLst/>
          </a:prstGeom>
        </p:spPr>
      </p:pic>
      <p:pic>
        <p:nvPicPr>
          <p:cNvPr id="4" name="图片 3" title=""/>
          <p:cNvPicPr>
            <a:picLocks noChangeAspect="1"/>
          </p:cNvPicPr>
          <p:nvPr/>
        </p:nvPicPr>
        <p:blipFill>
          <a:blip r:embed="rId3"/>
          <a:stretch>
            <a:fillRect/>
          </a:stretch>
        </p:blipFill>
        <p:spPr>
          <a:xfrm>
            <a:off x="549498" y="1761491"/>
            <a:ext cx="6134316" cy="2903408"/>
          </a:xfrm>
          <a:prstGeom prst="rect">
            <a:avLst/>
          </a:prstGeom>
        </p:spPr>
      </p:pic>
    </p:spTree>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title=""/>
          <p:cNvPicPr>
            <a:picLocks noChangeAspect="1"/>
          </p:cNvPicPr>
          <p:nvPr/>
        </p:nvPicPr>
        <p:blipFill>
          <a:blip r:embed="rId2"/>
          <a:stretch>
            <a:fillRect/>
          </a:stretch>
        </p:blipFill>
        <p:spPr>
          <a:xfrm>
            <a:off x="1504842" y="294359"/>
            <a:ext cx="6134316" cy="2903408"/>
          </a:xfrm>
          <a:prstGeom prst="rect">
            <a:avLst/>
          </a:prstGeom>
        </p:spPr>
      </p:pic>
      <p:sp>
        <p:nvSpPr>
          <p:cNvPr id="3" name="TextBox 2" title=""/>
          <p:cNvSpPr txBox="1"/>
          <p:nvPr/>
        </p:nvSpPr>
        <p:spPr>
          <a:xfrm>
            <a:off x="331578" y="3252358"/>
            <a:ext cx="8480844" cy="1684244"/>
          </a:xfrm>
          <a:prstGeom prst="rect">
            <a:avLst/>
          </a:prstGeom>
          <a:noFill/>
          <a:ln w="9525" cap="flat" cmpd="sng" algn="ctr">
            <a:noFill/>
            <a:prstDash val="solid"/>
          </a:ln>
          <a:effectLst/>
        </p:spPr>
        <p:txBody>
          <a:bodyPr wrap="square">
            <a:spAutoFit/>
          </a:bodyPr>
          <a:lstStyle/>
          <a:p>
            <a:pPr marL="0" marR="0" lvl="0" indent="0" algn="just" defTabSz="914400" eaLnBrk="1" fontAlgn="base" latinLnBrk="0" hangingPunct="1">
              <a:lnSpc>
                <a:spcPct val="110000"/>
              </a:lnSpc>
              <a:spcBef>
                <a:spcPct val="0"/>
              </a:spcBef>
              <a:spcAft>
                <a:spcPct val="0"/>
              </a:spcAft>
              <a:buClrTx/>
              <a:buSzTx/>
              <a:buFontTx/>
              <a:buNone/>
              <a:defRPr/>
            </a:pPr>
            <a:r>
              <a:rPr kumimoji="0" lang="zh-CN" altLang="en-US" sz="2400" b="1" i="0" u="none" strike="noStrike" kern="0" cap="none" spc="0" normalizeH="0" baseline="0" noProof="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400" b="1" i="0" u="none" strike="noStrike" kern="0" cap="none" spc="0" normalizeH="0" baseline="0" noProof="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1</a:t>
            </a:r>
            <a:r>
              <a:rPr kumimoji="0" lang="zh-CN" altLang="en-US" sz="2400" b="1" i="0" u="none" strike="noStrike" kern="0" cap="none" spc="0" normalizeH="0" baseline="0" noProof="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）由</a:t>
            </a:r>
            <a:r>
              <a:rPr kumimoji="0" lang="en-US" altLang="zh-CN" sz="2400" b="1" i="0" u="none" strike="noStrike" kern="0" cap="none" spc="0" normalizeH="0" baseline="0" noProof="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2</a:t>
            </a:r>
            <a:r>
              <a:rPr kumimoji="0" lang="zh-CN" altLang="en-US" sz="2400" b="1" i="0" u="none" strike="noStrike" kern="0" cap="none" spc="0" normalizeH="0" baseline="0" noProof="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400" b="1" i="0" u="none" strike="noStrike" kern="0" cap="none" spc="0" normalizeH="0" baseline="0" noProof="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4</a:t>
            </a:r>
            <a:r>
              <a:rPr kumimoji="0" lang="zh-CN" altLang="en-US" sz="2400" b="1" i="0" u="none" strike="noStrike" kern="0" cap="none" spc="0" normalizeH="0" baseline="0" noProof="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两组实验数据可知，小球往返摆动一次所用的时间与小球质量</a:t>
            </a:r>
            <a:r>
              <a:rPr kumimoji="0" lang="en-US" altLang="zh-CN" sz="2400" b="1" i="0" u="none" strike="noStrike" kern="0" cap="none" spc="0" normalizeH="0" baseline="0" noProof="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________</a:t>
            </a:r>
            <a:r>
              <a:rPr kumimoji="0" lang="zh-CN" altLang="en-US" sz="2400" b="1" i="0" u="none" strike="noStrike" kern="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endParaRPr kumimoji="0" lang="en-US" altLang="zh-CN" sz="2400" b="1" i="0" u="none" strike="noStrike" kern="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just" defTabSz="914400" eaLnBrk="1" fontAlgn="base" latinLnBrk="0" hangingPunct="1">
              <a:lnSpc>
                <a:spcPct val="110000"/>
              </a:lnSpc>
              <a:spcBef>
                <a:spcPct val="0"/>
              </a:spcBef>
              <a:spcAft>
                <a:spcPct val="0"/>
              </a:spcAft>
              <a:buClrTx/>
              <a:buSzTx/>
              <a:buFontTx/>
              <a:buNone/>
              <a:defRPr/>
            </a:pPr>
            <a:r>
              <a:rPr lang="zh-CN" altLang="en-US" sz="2400" b="1" ker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b="1" ker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sz="2400" b="1" ker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a:t>
            </a:r>
            <a:r>
              <a:rPr kumimoji="0" lang="zh-CN" altLang="en-US" sz="2400" b="1" i="0" u="none" strike="noStrike" kern="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由</a:t>
            </a:r>
            <a:r>
              <a:rPr kumimoji="0" lang="en-US" altLang="zh-CN" sz="2400" b="1" i="0" u="none" strike="noStrike" kern="0" cap="none" spc="0" normalizeH="0" baseline="0" noProof="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________</a:t>
            </a:r>
            <a:r>
              <a:rPr kumimoji="0" lang="zh-CN" altLang="en-US" sz="2400" b="1" i="0" u="none" strike="noStrike" kern="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两组实验数据可知，小球往返摆动一次所用的时间与小球摆动时离开中心线的最大距离无关。</a:t>
            </a:r>
            <a:endParaRPr kumimoji="0" lang="en-US" altLang="zh-CN" sz="2400" b="1" i="0" u="none" strike="noStrike" kern="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文本框 3" title=""/>
          <p:cNvSpPr txBox="1"/>
          <p:nvPr/>
        </p:nvSpPr>
        <p:spPr>
          <a:xfrm>
            <a:off x="2483892" y="3619167"/>
            <a:ext cx="955344" cy="461665"/>
          </a:xfrm>
          <a:prstGeom prst="rect">
            <a:avLst/>
          </a:prstGeom>
          <a:noFill/>
        </p:spPr>
        <p:txBody>
          <a:bodyPr wrap="square" rtlCol="0">
            <a:spAutoFit/>
          </a:bodyPr>
          <a:lstStyle/>
          <a:p>
            <a:r>
              <a:rPr lang="zh-CN" altLang="en-US" sz="2400" b="1">
                <a:solidFill>
                  <a:srgbClr val="FF0000"/>
                </a:solidFill>
                <a:latin typeface="黑体" panose="02010609060101010101" pitchFamily="49" charset="-122"/>
                <a:ea typeface="黑体" panose="02010609060101010101" pitchFamily="49" charset="-122"/>
              </a:rPr>
              <a:t>无关</a:t>
            </a:r>
            <a:endParaRPr lang="zh-CN" altLang="en-US" sz="2400" b="1">
              <a:solidFill>
                <a:srgbClr val="FF0000"/>
              </a:solidFill>
              <a:latin typeface="黑体" panose="02010609060101010101" pitchFamily="49" charset="-122"/>
              <a:ea typeface="黑体" panose="02010609060101010101" pitchFamily="49" charset="-122"/>
            </a:endParaRPr>
          </a:p>
        </p:txBody>
      </p:sp>
      <p:sp>
        <p:nvSpPr>
          <p:cNvPr id="5" name="文本框 4" title=""/>
          <p:cNvSpPr txBox="1"/>
          <p:nvPr/>
        </p:nvSpPr>
        <p:spPr>
          <a:xfrm>
            <a:off x="1726442" y="4053536"/>
            <a:ext cx="955344" cy="46166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4</a:t>
            </a:r>
            <a:r>
              <a:rPr lang="zh-CN" altLang="en-US" sz="24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5</a:t>
            </a:r>
            <a:endParaRPr lang="zh-CN" altLang="en-US" sz="24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title=""/>
          <p:cNvPicPr>
            <a:picLocks noChangeAspect="1"/>
          </p:cNvPicPr>
          <p:nvPr/>
        </p:nvPicPr>
        <p:blipFill>
          <a:blip r:embed="rId2"/>
          <a:stretch>
            <a:fillRect/>
          </a:stretch>
        </p:blipFill>
        <p:spPr>
          <a:xfrm>
            <a:off x="1504842" y="294359"/>
            <a:ext cx="6134316" cy="2903408"/>
          </a:xfrm>
          <a:prstGeom prst="rect">
            <a:avLst/>
          </a:prstGeom>
        </p:spPr>
      </p:pic>
      <p:sp>
        <p:nvSpPr>
          <p:cNvPr id="3" name="TextBox 2" title=""/>
          <p:cNvSpPr txBox="1"/>
          <p:nvPr/>
        </p:nvSpPr>
        <p:spPr>
          <a:xfrm>
            <a:off x="331578" y="3259182"/>
            <a:ext cx="8480844" cy="1277979"/>
          </a:xfrm>
          <a:prstGeom prst="rect">
            <a:avLst/>
          </a:prstGeom>
          <a:noFill/>
          <a:ln w="9525" cap="flat" cmpd="sng" algn="ctr">
            <a:noFill/>
            <a:prstDash val="solid"/>
          </a:ln>
          <a:effectLst/>
        </p:spPr>
        <p:txBody>
          <a:bodyPr wrap="square">
            <a:spAutoFit/>
          </a:bodyPr>
          <a:lstStyle/>
          <a:p>
            <a:pPr marL="0" marR="0" lvl="0" indent="0" algn="just" defTabSz="914400" eaLnBrk="1" fontAlgn="base" latinLnBrk="0" hangingPunct="1">
              <a:lnSpc>
                <a:spcPct val="110000"/>
              </a:lnSpc>
              <a:spcBef>
                <a:spcPct val="0"/>
              </a:spcBef>
              <a:spcAft>
                <a:spcPct val="0"/>
              </a:spcAft>
              <a:buClrTx/>
              <a:buSzTx/>
              <a:buFontTx/>
              <a:buNone/>
              <a:defRPr/>
            </a:pPr>
            <a:r>
              <a:rPr kumimoji="0" lang="zh-CN" altLang="en-US" sz="2400" b="1" i="0" u="none" strike="noStrike" kern="0" cap="none" spc="0" normalizeH="0" baseline="0" noProof="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400" b="1" i="0" u="none" strike="noStrike" kern="0" cap="none" spc="0" normalizeH="0" baseline="0" noProof="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3</a:t>
            </a:r>
            <a:r>
              <a:rPr kumimoji="0" lang="zh-CN" altLang="en-US" sz="2400" b="1" i="0" u="none" strike="noStrike" kern="0" cap="none" spc="0" normalizeH="0" baseline="0" noProof="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）由</a:t>
            </a:r>
            <a:r>
              <a:rPr kumimoji="0" lang="en-US" altLang="zh-CN" sz="2400" b="1" i="0" u="none" strike="noStrike" kern="0" cap="none" spc="0" normalizeH="0" baseline="0" noProof="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________</a:t>
            </a:r>
            <a:r>
              <a:rPr kumimoji="0" lang="zh-CN" altLang="en-US" sz="2400" b="1" i="0" u="none" strike="noStrike" kern="0" cap="none" spc="0" normalizeH="0" baseline="0" noProof="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两组实验数据可知，小球往返摆动一次所用的时间与绳长</a:t>
            </a:r>
            <a:r>
              <a:rPr kumimoji="0" lang="en-US" altLang="zh-CN" sz="2400" b="1" i="0" u="none" strike="noStrike" kern="0" cap="none" spc="0" normalizeH="0" baseline="0" noProof="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________</a:t>
            </a:r>
            <a:r>
              <a:rPr kumimoji="0" lang="zh-CN" altLang="en-US" sz="2400" b="1" i="0" u="none" strike="noStrike" kern="0" cap="none" spc="0" normalizeH="0" baseline="0" noProof="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。由此可得，秋千的绳长越</a:t>
            </a:r>
            <a:r>
              <a:rPr kumimoji="0" lang="en-US" altLang="zh-CN" sz="2400" b="1" i="0" u="none" strike="noStrike" kern="0" cap="none" spc="0" normalizeH="0" baseline="0" noProof="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________</a:t>
            </a:r>
            <a:r>
              <a:rPr kumimoji="0" lang="zh-CN" altLang="en-US" sz="2400" b="1" i="0" u="none" strike="noStrike" kern="0" cap="none" spc="0" normalizeH="0" baseline="0" noProof="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，秋千往返摆动一次所用的时间越长。</a:t>
            </a:r>
            <a:endParaRPr kumimoji="0" lang="en-US" altLang="zh-CN" sz="2400" b="1" i="0" u="none" strike="noStrike" kern="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文本框 3" title=""/>
          <p:cNvSpPr txBox="1"/>
          <p:nvPr/>
        </p:nvSpPr>
        <p:spPr>
          <a:xfrm>
            <a:off x="1705971" y="3224343"/>
            <a:ext cx="955344" cy="46166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en-US" sz="24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3</a:t>
            </a:r>
            <a:endParaRPr lang="zh-CN" altLang="en-US" sz="24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文本框 4" title=""/>
          <p:cNvSpPr txBox="1"/>
          <p:nvPr/>
        </p:nvSpPr>
        <p:spPr>
          <a:xfrm>
            <a:off x="2483892" y="3619167"/>
            <a:ext cx="955344" cy="461665"/>
          </a:xfrm>
          <a:prstGeom prst="rect">
            <a:avLst/>
          </a:prstGeom>
          <a:noFill/>
        </p:spPr>
        <p:txBody>
          <a:bodyPr wrap="square" rtlCol="0">
            <a:spAutoFit/>
          </a:bodyPr>
          <a:lstStyle/>
          <a:p>
            <a:r>
              <a:rPr lang="zh-CN" altLang="en-US" sz="2400" b="1">
                <a:solidFill>
                  <a:srgbClr val="FF0000"/>
                </a:solidFill>
                <a:latin typeface="黑体" panose="02010609060101010101" pitchFamily="49" charset="-122"/>
                <a:ea typeface="黑体" panose="02010609060101010101" pitchFamily="49" charset="-122"/>
              </a:rPr>
              <a:t>有关</a:t>
            </a:r>
            <a:endParaRPr lang="zh-CN" altLang="en-US" sz="2400" b="1">
              <a:solidFill>
                <a:srgbClr val="FF0000"/>
              </a:solidFill>
              <a:latin typeface="黑体" panose="02010609060101010101" pitchFamily="49" charset="-122"/>
              <a:ea typeface="黑体" panose="02010609060101010101" pitchFamily="49" charset="-122"/>
            </a:endParaRPr>
          </a:p>
        </p:txBody>
      </p:sp>
      <p:sp>
        <p:nvSpPr>
          <p:cNvPr id="6" name="文本框 5" title=""/>
          <p:cNvSpPr txBox="1"/>
          <p:nvPr/>
        </p:nvSpPr>
        <p:spPr>
          <a:xfrm>
            <a:off x="7519915" y="3619166"/>
            <a:ext cx="955344" cy="461665"/>
          </a:xfrm>
          <a:prstGeom prst="rect">
            <a:avLst/>
          </a:prstGeom>
          <a:noFill/>
        </p:spPr>
        <p:txBody>
          <a:bodyPr wrap="square" rtlCol="0">
            <a:spAutoFit/>
          </a:bodyPr>
          <a:lstStyle/>
          <a:p>
            <a:r>
              <a:rPr lang="zh-CN" altLang="en-US" sz="2400" b="1">
                <a:solidFill>
                  <a:srgbClr val="FF0000"/>
                </a:solidFill>
                <a:latin typeface="黑体" panose="02010609060101010101" pitchFamily="49" charset="-122"/>
                <a:ea typeface="黑体" panose="02010609060101010101" pitchFamily="49" charset="-122"/>
              </a:rPr>
              <a:t>长</a:t>
            </a:r>
            <a:endParaRPr lang="zh-CN" altLang="en-US" sz="2400" b="1">
              <a:solidFill>
                <a:srgbClr val="FF0000"/>
              </a:solidFill>
              <a:latin typeface="黑体" panose="02010609060101010101" pitchFamily="49" charset="-122"/>
              <a:ea typeface="黑体" panose="02010609060101010101" pitchFamily="49" charset="-122"/>
            </a:endParaRPr>
          </a:p>
        </p:txBody>
      </p:sp>
      <p:pic>
        <p:nvPicPr>
          <p:cNvPr id="7" name="Picture 7"/>
          <p:cNvPicPr>
            <a:picLocks noChangeAspect="1"/>
          </p:cNvPicPr>
          <p:nvPr/>
        </p:nvPicPr>
        <p:blipFill>
          <a:blip r:embed="rId3"/>
          <a:stretch>
            <a:fillRect/>
          </a:stretch>
        </p:blipFill>
        <p:spPr>
          <a:xfrm flipH="1">
            <a:off x="11658600" y="116205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nvSpPr>
        <p:spPr>
          <a:xfrm>
            <a:off x="545603" y="333543"/>
            <a:ext cx="1470398" cy="461665"/>
          </a:xfrm>
          <a:prstGeom prst="rect">
            <a:avLst/>
          </a:prstGeom>
          <a:noFill/>
        </p:spPr>
        <p:txBody>
          <a:bodyPr wrap="square" rtlCol="0">
            <a:spAutoFit/>
          </a:bodyPr>
          <a:lstStyle/>
          <a:p>
            <a:pPr algn="dist"/>
            <a:r>
              <a:rPr lang="zh-CN" altLang="en-US" sz="2400" b="1">
                <a:solidFill>
                  <a:srgbClr val="0070C0"/>
                </a:solidFill>
                <a:latin typeface="微软雅黑" panose="020b0503020204020204" pitchFamily="34" charset="-122"/>
                <a:ea typeface="微软雅黑" panose="020b0503020204020204" pitchFamily="34" charset="-122"/>
                <a:sym typeface="思源黑体 CN Medium" panose="020b0600000000000000" pitchFamily="34" charset="-122"/>
              </a:rPr>
              <a:t>课堂小结</a:t>
            </a:r>
            <a:endParaRPr lang="zh-CN" altLang="en-US" sz="2250" b="1">
              <a:solidFill>
                <a:srgbClr val="0070C0"/>
              </a:solidFill>
              <a:latin typeface="微软雅黑" panose="020b0503020204020204" pitchFamily="34" charset="-122"/>
              <a:ea typeface="微软雅黑" panose="020b0503020204020204" pitchFamily="34" charset="-122"/>
            </a:endParaRPr>
          </a:p>
        </p:txBody>
      </p:sp>
      <p:sp>
        <p:nvSpPr>
          <p:cNvPr id="3" name="文本框 2" title=""/>
          <p:cNvSpPr txBox="1"/>
          <p:nvPr/>
        </p:nvSpPr>
        <p:spPr>
          <a:xfrm>
            <a:off x="1117478" y="2538763"/>
            <a:ext cx="1470397" cy="523220"/>
          </a:xfrm>
          <a:prstGeom prst="rect">
            <a:avLst/>
          </a:prstGeom>
          <a:noFill/>
        </p:spPr>
        <p:txBody>
          <a:bodyPr wrap="square" rtlCol="0">
            <a:spAutoFit/>
          </a:bodyPr>
          <a:lstStyle/>
          <a:p>
            <a:r>
              <a:rPr lang="zh-CN" altLang="en-US" sz="2800" b="1">
                <a:latin typeface="黑体" panose="02010609060101010101" pitchFamily="49" charset="-122"/>
                <a:ea typeface="黑体" panose="02010609060101010101" pitchFamily="49" charset="-122"/>
              </a:rPr>
              <a:t>降落伞</a:t>
            </a:r>
            <a:endParaRPr lang="zh-CN" altLang="en-US" sz="2800" b="1">
              <a:latin typeface="黑体" panose="02010609060101010101" pitchFamily="49" charset="-122"/>
              <a:ea typeface="黑体" panose="02010609060101010101" pitchFamily="49" charset="-122"/>
            </a:endParaRPr>
          </a:p>
        </p:txBody>
      </p:sp>
      <p:sp>
        <p:nvSpPr>
          <p:cNvPr id="5" name="文本框 4" title=""/>
          <p:cNvSpPr txBox="1"/>
          <p:nvPr/>
        </p:nvSpPr>
        <p:spPr>
          <a:xfrm>
            <a:off x="2738473" y="1466716"/>
            <a:ext cx="2050726" cy="830997"/>
          </a:xfrm>
          <a:prstGeom prst="rect">
            <a:avLst/>
          </a:prstGeom>
          <a:solidFill>
            <a:schemeClr val="accent4">
              <a:lumMod val="20000"/>
              <a:lumOff val="80000"/>
            </a:schemeClr>
          </a:solidFill>
        </p:spPr>
        <p:txBody>
          <a:bodyPr wrap="square">
            <a:spAutoFit/>
          </a:bodyPr>
          <a:lstStyle/>
          <a:p>
            <a:pPr algn="ctr"/>
            <a:r>
              <a:rPr lang="zh-CN" altLang="en-US" sz="2400" b="1">
                <a:latin typeface="黑体" panose="02010609060101010101" pitchFamily="49" charset="-122"/>
                <a:ea typeface="黑体" panose="02010609060101010101" pitchFamily="49" charset="-122"/>
              </a:rPr>
              <a:t>探究影响飞行时间的因素</a:t>
            </a:r>
            <a:endParaRPr lang="zh-CN" altLang="en-US" sz="2400" b="1">
              <a:latin typeface="黑体" panose="02010609060101010101" pitchFamily="49" charset="-122"/>
              <a:ea typeface="黑体" panose="02010609060101010101" pitchFamily="49" charset="-122"/>
            </a:endParaRPr>
          </a:p>
        </p:txBody>
      </p:sp>
      <p:sp>
        <p:nvSpPr>
          <p:cNvPr id="6" name="文本框 5" title=""/>
          <p:cNvSpPr txBox="1"/>
          <p:nvPr/>
        </p:nvSpPr>
        <p:spPr>
          <a:xfrm>
            <a:off x="2738473" y="3610910"/>
            <a:ext cx="2050726" cy="461665"/>
          </a:xfrm>
          <a:prstGeom prst="rect">
            <a:avLst/>
          </a:prstGeom>
          <a:solidFill>
            <a:schemeClr val="accent4">
              <a:lumMod val="20000"/>
              <a:lumOff val="80000"/>
            </a:schemeClr>
          </a:solidFill>
        </p:spPr>
        <p:txBody>
          <a:bodyPr wrap="square">
            <a:spAutoFit/>
          </a:bodyPr>
          <a:lstStyle/>
          <a:p>
            <a:pPr algn="ctr"/>
            <a:r>
              <a:rPr lang="zh-CN" altLang="en-US" sz="2400" b="1">
                <a:latin typeface="黑体" panose="02010609060101010101" pitchFamily="49" charset="-122"/>
                <a:ea typeface="黑体" panose="02010609060101010101" pitchFamily="49" charset="-122"/>
              </a:rPr>
              <a:t>降落伞比赛</a:t>
            </a:r>
            <a:endParaRPr lang="zh-CN" altLang="en-US" sz="2400" b="1">
              <a:latin typeface="黑体" panose="02010609060101010101" pitchFamily="49" charset="-122"/>
              <a:ea typeface="黑体" panose="02010609060101010101" pitchFamily="49" charset="-122"/>
            </a:endParaRPr>
          </a:p>
        </p:txBody>
      </p:sp>
      <p:sp>
        <p:nvSpPr>
          <p:cNvPr id="7" name="左大括号 6" title=""/>
          <p:cNvSpPr/>
          <p:nvPr/>
        </p:nvSpPr>
        <p:spPr>
          <a:xfrm>
            <a:off x="2416920" y="1759004"/>
            <a:ext cx="246254" cy="2082739"/>
          </a:xfrm>
          <a:prstGeom prst="leftBrace">
            <a:avLst>
              <a:gd name="adj1" fmla="val 34695"/>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8" title=""/>
          <p:cNvSpPr txBox="1"/>
          <p:nvPr/>
        </p:nvSpPr>
        <p:spPr>
          <a:xfrm>
            <a:off x="5210896" y="953423"/>
            <a:ext cx="3016156" cy="461665"/>
          </a:xfrm>
          <a:prstGeom prst="rect">
            <a:avLst/>
          </a:prstGeom>
          <a:noFill/>
          <a:ln w="12700">
            <a:solidFill>
              <a:schemeClr val="tx1"/>
            </a:solidFill>
          </a:ln>
        </p:spPr>
        <p:txBody>
          <a:bodyPr wrap="square">
            <a:spAutoFit/>
          </a:bodyPr>
          <a:lstStyle/>
          <a:p>
            <a:pPr algn="ctr"/>
            <a:r>
              <a:rPr lang="zh-CN" altLang="en-US" sz="2400" b="1">
                <a:latin typeface="楷体" panose="02010609060101010101" pitchFamily="49" charset="-122"/>
                <a:ea typeface="楷体" panose="02010609060101010101" pitchFamily="49" charset="-122"/>
              </a:rPr>
              <a:t>正确选择和使用仪器</a:t>
            </a:r>
            <a:endParaRPr lang="zh-CN" altLang="en-US" sz="2400" b="1">
              <a:latin typeface="楷体" panose="02010609060101010101" pitchFamily="49" charset="-122"/>
              <a:ea typeface="楷体" panose="02010609060101010101" pitchFamily="49" charset="-122"/>
            </a:endParaRPr>
          </a:p>
        </p:txBody>
      </p:sp>
      <p:sp>
        <p:nvSpPr>
          <p:cNvPr id="10" name="文本框 9" title=""/>
          <p:cNvSpPr txBox="1"/>
          <p:nvPr/>
        </p:nvSpPr>
        <p:spPr>
          <a:xfrm>
            <a:off x="5210896" y="1625568"/>
            <a:ext cx="1937982" cy="461665"/>
          </a:xfrm>
          <a:prstGeom prst="rect">
            <a:avLst/>
          </a:prstGeom>
          <a:noFill/>
          <a:ln w="12700">
            <a:solidFill>
              <a:schemeClr val="tx1"/>
            </a:solidFill>
          </a:ln>
        </p:spPr>
        <p:txBody>
          <a:bodyPr wrap="square">
            <a:spAutoFit/>
          </a:bodyPr>
          <a:lstStyle>
            <a:defPPr>
              <a:defRPr lang="en-US"/>
            </a:defPPr>
            <a:lvl1pPr algn="ctr">
              <a:defRPr sz="2400" b="1">
                <a:latin typeface="楷体" panose="02010609060101010101" pitchFamily="49" charset="-122"/>
                <a:ea typeface="楷体" panose="02010609060101010101" pitchFamily="49" charset="-122"/>
              </a:defRPr>
            </a:lvl1pPr>
          </a:lstStyle>
          <a:p>
            <a:r>
              <a:rPr lang="zh-CN" altLang="en-US"/>
              <a:t>控制变量法</a:t>
            </a:r>
            <a:endParaRPr lang="zh-CN" altLang="en-US"/>
          </a:p>
        </p:txBody>
      </p:sp>
      <p:sp>
        <p:nvSpPr>
          <p:cNvPr id="11" name="文本框 10" title=""/>
          <p:cNvSpPr txBox="1"/>
          <p:nvPr/>
        </p:nvSpPr>
        <p:spPr>
          <a:xfrm>
            <a:off x="5210896" y="2297713"/>
            <a:ext cx="2233958" cy="461665"/>
          </a:xfrm>
          <a:prstGeom prst="rect">
            <a:avLst/>
          </a:prstGeom>
          <a:noFill/>
          <a:ln w="12700">
            <a:solidFill>
              <a:schemeClr val="tx1"/>
            </a:solidFill>
          </a:ln>
        </p:spPr>
        <p:txBody>
          <a:bodyPr wrap="square">
            <a:spAutoFit/>
          </a:bodyPr>
          <a:lstStyle>
            <a:defPPr>
              <a:defRPr lang="en-US"/>
            </a:defPPr>
            <a:lvl1pPr algn="ctr">
              <a:defRPr sz="2400" b="1">
                <a:latin typeface="楷体" panose="02010609060101010101" pitchFamily="49" charset="-122"/>
                <a:ea typeface="楷体" panose="02010609060101010101" pitchFamily="49" charset="-122"/>
              </a:defRPr>
            </a:lvl1pPr>
          </a:lstStyle>
          <a:p>
            <a:r>
              <a:rPr lang="zh-CN" altLang="en-US"/>
              <a:t>科学探究过程</a:t>
            </a:r>
            <a:endParaRPr lang="zh-CN" altLang="en-US"/>
          </a:p>
        </p:txBody>
      </p:sp>
      <p:sp>
        <p:nvSpPr>
          <p:cNvPr id="12" name="左大括号 11" title=""/>
          <p:cNvSpPr/>
          <p:nvPr/>
        </p:nvSpPr>
        <p:spPr>
          <a:xfrm>
            <a:off x="4889343" y="1122053"/>
            <a:ext cx="246254" cy="1516462"/>
          </a:xfrm>
          <a:prstGeom prst="leftBrace">
            <a:avLst>
              <a:gd name="adj1" fmla="val 34695"/>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nvSpPr>
        <p:spPr>
          <a:xfrm>
            <a:off x="533829" y="337486"/>
            <a:ext cx="5868538" cy="461665"/>
          </a:xfrm>
          <a:prstGeom prst="rect">
            <a:avLst/>
          </a:prstGeom>
          <a:noFill/>
        </p:spPr>
        <p:txBody>
          <a:bodyPr wrap="square">
            <a:spAutoFit/>
          </a:bodyPr>
          <a:lstStyle/>
          <a:p>
            <a:r>
              <a:rPr lang="zh-CN" altLang="en-US" sz="2400" b="1">
                <a:solidFill>
                  <a:srgbClr val="0000FF"/>
                </a:solidFill>
                <a:latin typeface="黑体" panose="02010609060101010101" pitchFamily="49" charset="-122"/>
                <a:ea typeface="黑体" panose="02010609060101010101" pitchFamily="49" charset="-122"/>
              </a:rPr>
              <a:t>回顾思考：</a:t>
            </a:r>
            <a:r>
              <a:rPr lang="zh-CN" altLang="en-US" sz="2400" b="1">
                <a:latin typeface="黑体" panose="02010609060101010101" pitchFamily="49" charset="-122"/>
                <a:ea typeface="黑体" panose="02010609060101010101" pitchFamily="49" charset="-122"/>
              </a:rPr>
              <a:t>科学探究包含哪些环节？</a:t>
            </a:r>
            <a:endParaRPr lang="zh-CN" altLang="en-US" sz="2400" b="1">
              <a:latin typeface="黑体" panose="02010609060101010101" pitchFamily="49" charset="-122"/>
              <a:ea typeface="黑体" panose="02010609060101010101" pitchFamily="49" charset="-122"/>
            </a:endParaRPr>
          </a:p>
        </p:txBody>
      </p:sp>
      <p:sp>
        <p:nvSpPr>
          <p:cNvPr id="10" name="文本框 9" title=""/>
          <p:cNvSpPr txBox="1"/>
          <p:nvPr/>
        </p:nvSpPr>
        <p:spPr>
          <a:xfrm>
            <a:off x="533829" y="2536078"/>
            <a:ext cx="2736376" cy="461665"/>
          </a:xfrm>
          <a:prstGeom prst="rect">
            <a:avLst/>
          </a:prstGeom>
          <a:noFill/>
        </p:spPr>
        <p:txBody>
          <a:bodyPr wrap="square">
            <a:spAutoFit/>
          </a:bodyPr>
          <a:lstStyle/>
          <a:p>
            <a:r>
              <a:rPr lang="zh-CN" altLang="en-US" sz="2400" b="1">
                <a:solidFill>
                  <a:srgbClr val="FF0000"/>
                </a:solidFill>
                <a:effectLst/>
                <a:latin typeface="黑体" panose="02010609060101010101" pitchFamily="49" charset="-122"/>
                <a:ea typeface="黑体" panose="02010609060101010101" pitchFamily="49" charset="-122"/>
              </a:rPr>
              <a:t>科学探究的过程</a:t>
            </a:r>
            <a:endParaRPr lang="zh-CN" altLang="en-US" sz="3600" b="1">
              <a:solidFill>
                <a:srgbClr val="FF0000"/>
              </a:solidFill>
              <a:latin typeface="黑体" panose="02010609060101010101" pitchFamily="49" charset="-122"/>
              <a:ea typeface="黑体" panose="02010609060101010101" pitchFamily="49" charset="-122"/>
            </a:endParaRPr>
          </a:p>
        </p:txBody>
      </p:sp>
      <p:sp>
        <p:nvSpPr>
          <p:cNvPr id="11" name="左大括号 10" title=""/>
          <p:cNvSpPr/>
          <p:nvPr/>
        </p:nvSpPr>
        <p:spPr>
          <a:xfrm>
            <a:off x="2871960" y="1199958"/>
            <a:ext cx="246254" cy="3133904"/>
          </a:xfrm>
          <a:prstGeom prst="leftBrace">
            <a:avLst>
              <a:gd name="adj1" fmla="val 34695"/>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文本框 11" title=""/>
          <p:cNvSpPr txBox="1"/>
          <p:nvPr/>
        </p:nvSpPr>
        <p:spPr>
          <a:xfrm>
            <a:off x="3118214" y="1106705"/>
            <a:ext cx="2098189" cy="461665"/>
          </a:xfrm>
          <a:prstGeom prst="rect">
            <a:avLst/>
          </a:prstGeom>
          <a:noFill/>
        </p:spPr>
        <p:txBody>
          <a:bodyPr wrap="square">
            <a:spAutoFit/>
          </a:bodyPr>
          <a:lstStyle/>
          <a:p>
            <a:r>
              <a:rPr lang="en-US" altLang="zh-CN" sz="2400" b="1">
                <a:latin typeface="Arial" panose="020b0604020202020204" pitchFamily="34" charset="0"/>
                <a:ea typeface="黑体" panose="02010609060101010101" pitchFamily="49" charset="-122"/>
                <a:cs typeface="Arial" panose="020b0604020202020204" pitchFamily="34" charset="0"/>
              </a:rPr>
              <a:t>1.</a:t>
            </a:r>
            <a:r>
              <a:rPr lang="zh-CN" altLang="en-US" sz="2400" b="1">
                <a:latin typeface="Arial" panose="020b0604020202020204" pitchFamily="34" charset="0"/>
                <a:ea typeface="黑体" panose="02010609060101010101" pitchFamily="49" charset="-122"/>
                <a:cs typeface="Arial" panose="020b0604020202020204" pitchFamily="34" charset="0"/>
              </a:rPr>
              <a:t>提出问题</a:t>
            </a:r>
            <a:endParaRPr lang="zh-CN" altLang="en-US" sz="2400" b="1">
              <a:latin typeface="Arial" panose="020b0604020202020204" pitchFamily="34" charset="0"/>
              <a:ea typeface="黑体" panose="02010609060101010101" pitchFamily="49" charset="-122"/>
              <a:cs typeface="Arial" panose="020b0604020202020204" pitchFamily="34" charset="0"/>
            </a:endParaRPr>
          </a:p>
        </p:txBody>
      </p:sp>
      <p:sp>
        <p:nvSpPr>
          <p:cNvPr id="13" name="文本框 12" title=""/>
          <p:cNvSpPr txBox="1"/>
          <p:nvPr/>
        </p:nvSpPr>
        <p:spPr>
          <a:xfrm>
            <a:off x="3118214" y="1679407"/>
            <a:ext cx="2217761" cy="461665"/>
          </a:xfrm>
          <a:prstGeom prst="rect">
            <a:avLst/>
          </a:prstGeom>
          <a:noFill/>
        </p:spPr>
        <p:txBody>
          <a:bodyPr wrap="square">
            <a:spAutoFit/>
          </a:bodyPr>
          <a:lstStyle>
            <a:defPPr>
              <a:defRPr lang="en-US"/>
            </a:defPPr>
            <a:lvl1pPr>
              <a:defRPr sz="2400" b="1">
                <a:latin typeface="Arial" panose="020b0604020202020204" pitchFamily="34" charset="0"/>
                <a:ea typeface="黑体" panose="02010609060101010101" pitchFamily="49" charset="-122"/>
                <a:cs typeface="Arial" panose="020b0604020202020204" pitchFamily="34" charset="0"/>
              </a:defRPr>
            </a:lvl1pPr>
          </a:lstStyle>
          <a:p>
            <a:r>
              <a:rPr lang="en-US" altLang="zh-CN"/>
              <a:t>2.</a:t>
            </a:r>
            <a:r>
              <a:rPr lang="zh-CN" altLang="en-US"/>
              <a:t>猜想与假设</a:t>
            </a:r>
            <a:endParaRPr lang="zh-CN" altLang="en-US"/>
          </a:p>
        </p:txBody>
      </p:sp>
      <p:sp>
        <p:nvSpPr>
          <p:cNvPr id="14" name="文本框 13" title=""/>
          <p:cNvSpPr txBox="1"/>
          <p:nvPr/>
        </p:nvSpPr>
        <p:spPr>
          <a:xfrm>
            <a:off x="3118214" y="2252109"/>
            <a:ext cx="3507628" cy="461665"/>
          </a:xfrm>
          <a:prstGeom prst="rect">
            <a:avLst/>
          </a:prstGeom>
          <a:noFill/>
        </p:spPr>
        <p:txBody>
          <a:bodyPr wrap="square">
            <a:spAutoFit/>
          </a:bodyPr>
          <a:lstStyle>
            <a:defPPr>
              <a:defRPr lang="en-US"/>
            </a:defPPr>
            <a:lvl1pPr>
              <a:defRPr sz="2400" b="1">
                <a:latin typeface="Arial" panose="020b0604020202020204" pitchFamily="34" charset="0"/>
                <a:ea typeface="黑体" panose="02010609060101010101" pitchFamily="49" charset="-122"/>
                <a:cs typeface="Arial" panose="020b0604020202020204" pitchFamily="34" charset="0"/>
              </a:defRPr>
            </a:lvl1pPr>
          </a:lstStyle>
          <a:p>
            <a:r>
              <a:rPr lang="en-US" altLang="zh-CN"/>
              <a:t>3.</a:t>
            </a:r>
            <a:r>
              <a:rPr lang="zh-CN" altLang="en-US"/>
              <a:t>设计实验、制订方案</a:t>
            </a:r>
            <a:endParaRPr lang="zh-CN" altLang="en-US"/>
          </a:p>
        </p:txBody>
      </p:sp>
      <p:sp>
        <p:nvSpPr>
          <p:cNvPr id="15" name="文本框 14" title=""/>
          <p:cNvSpPr txBox="1"/>
          <p:nvPr/>
        </p:nvSpPr>
        <p:spPr>
          <a:xfrm>
            <a:off x="3118214" y="2824811"/>
            <a:ext cx="3507628" cy="461665"/>
          </a:xfrm>
          <a:prstGeom prst="rect">
            <a:avLst/>
          </a:prstGeom>
          <a:noFill/>
        </p:spPr>
        <p:txBody>
          <a:bodyPr wrap="square">
            <a:spAutoFit/>
          </a:bodyPr>
          <a:lstStyle>
            <a:defPPr>
              <a:defRPr lang="en-US"/>
            </a:defPPr>
            <a:lvl1pPr>
              <a:defRPr sz="2400" b="1">
                <a:latin typeface="Arial" panose="020b0604020202020204" pitchFamily="34" charset="0"/>
                <a:ea typeface="黑体" panose="02010609060101010101" pitchFamily="49" charset="-122"/>
                <a:cs typeface="Arial" panose="020b0604020202020204" pitchFamily="34" charset="0"/>
              </a:defRPr>
            </a:lvl1pPr>
          </a:lstStyle>
          <a:p>
            <a:r>
              <a:rPr lang="en-US" altLang="zh-CN"/>
              <a:t>4.</a:t>
            </a:r>
            <a:r>
              <a:rPr lang="zh-CN" altLang="en-US"/>
              <a:t>进行实验、收集证据</a:t>
            </a:r>
            <a:endParaRPr lang="zh-CN" altLang="en-US"/>
          </a:p>
        </p:txBody>
      </p:sp>
      <p:sp>
        <p:nvSpPr>
          <p:cNvPr id="16" name="文本框 15" title=""/>
          <p:cNvSpPr txBox="1"/>
          <p:nvPr/>
        </p:nvSpPr>
        <p:spPr>
          <a:xfrm>
            <a:off x="3118214" y="3397513"/>
            <a:ext cx="3507628" cy="461665"/>
          </a:xfrm>
          <a:prstGeom prst="rect">
            <a:avLst/>
          </a:prstGeom>
          <a:noFill/>
        </p:spPr>
        <p:txBody>
          <a:bodyPr wrap="square">
            <a:spAutoFit/>
          </a:bodyPr>
          <a:lstStyle>
            <a:defPPr>
              <a:defRPr lang="en-US"/>
            </a:defPPr>
            <a:lvl1pPr>
              <a:defRPr sz="2400" b="1">
                <a:latin typeface="Arial" panose="020b0604020202020204" pitchFamily="34" charset="0"/>
                <a:ea typeface="黑体" panose="02010609060101010101" pitchFamily="49" charset="-122"/>
                <a:cs typeface="Arial" panose="020b0604020202020204" pitchFamily="34" charset="0"/>
              </a:defRPr>
            </a:lvl1pPr>
          </a:lstStyle>
          <a:p>
            <a:r>
              <a:rPr lang="en-US" altLang="zh-CN"/>
              <a:t>5.</a:t>
            </a:r>
            <a:r>
              <a:rPr lang="zh-CN" altLang="en-US"/>
              <a:t>得出结论、做出解释</a:t>
            </a:r>
            <a:endParaRPr lang="zh-CN" altLang="en-US"/>
          </a:p>
        </p:txBody>
      </p:sp>
      <p:sp>
        <p:nvSpPr>
          <p:cNvPr id="17" name="文本框 16" title=""/>
          <p:cNvSpPr txBox="1"/>
          <p:nvPr/>
        </p:nvSpPr>
        <p:spPr>
          <a:xfrm>
            <a:off x="3118214" y="3970214"/>
            <a:ext cx="3507628" cy="461665"/>
          </a:xfrm>
          <a:prstGeom prst="rect">
            <a:avLst/>
          </a:prstGeom>
          <a:noFill/>
        </p:spPr>
        <p:txBody>
          <a:bodyPr wrap="square">
            <a:spAutoFit/>
          </a:bodyPr>
          <a:lstStyle>
            <a:defPPr>
              <a:defRPr lang="en-US"/>
            </a:defPPr>
            <a:lvl1pPr>
              <a:defRPr sz="2400" b="1">
                <a:latin typeface="Arial" panose="020b0604020202020204" pitchFamily="34" charset="0"/>
                <a:ea typeface="黑体" panose="02010609060101010101" pitchFamily="49" charset="-122"/>
                <a:cs typeface="Arial" panose="020b0604020202020204" pitchFamily="34" charset="0"/>
              </a:defRPr>
            </a:lvl1pPr>
          </a:lstStyle>
          <a:p>
            <a:r>
              <a:rPr lang="en-US" altLang="zh-CN"/>
              <a:t>6.</a:t>
            </a:r>
            <a:r>
              <a:rPr lang="zh-CN" altLang="en-US"/>
              <a:t>交流、评估和反思</a:t>
            </a:r>
            <a:endParaRPr lang="zh-CN" altLang="en-US"/>
          </a:p>
        </p:txBody>
      </p:sp>
      <p:pic>
        <p:nvPicPr>
          <p:cNvPr id="20" name="图片 19"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584" y="1625071"/>
            <a:ext cx="2699416" cy="23994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nodeType="afterGroup">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Horizontal)">
                                      <p:cBhvr>
                                        <p:cTn id="11" dur="500"/>
                                        <p:tgtEl>
                                          <p:spTgt spid="11"/>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nodeType="clickPar">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par>
                    <p:cTn id="37" fill="hold" nodeType="clickPar">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nvSpPr>
        <p:spPr>
          <a:xfrm>
            <a:off x="545602" y="333543"/>
            <a:ext cx="1470398" cy="461665"/>
          </a:xfrm>
          <a:prstGeom prst="rect">
            <a:avLst/>
          </a:prstGeom>
          <a:noFill/>
        </p:spPr>
        <p:txBody>
          <a:bodyPr wrap="square" rtlCol="0">
            <a:spAutoFit/>
          </a:bodyPr>
          <a:lstStyle/>
          <a:p>
            <a:pPr algn="dist"/>
            <a:r>
              <a:rPr lang="zh-CN" altLang="en-US" sz="2400" b="1">
                <a:solidFill>
                  <a:srgbClr val="0070C0"/>
                </a:solidFill>
                <a:latin typeface="微软雅黑" panose="020b0503020204020204" pitchFamily="34" charset="-122"/>
                <a:ea typeface="微软雅黑" panose="020b0503020204020204" pitchFamily="34" charset="-122"/>
                <a:sym typeface="思源黑体 CN Medium" panose="020b0600000000000000" pitchFamily="34" charset="-122"/>
              </a:rPr>
              <a:t>探究新知</a:t>
            </a:r>
            <a:endParaRPr lang="zh-CN" altLang="en-US" sz="2250" b="1">
              <a:solidFill>
                <a:srgbClr val="0070C0"/>
              </a:solidFill>
              <a:latin typeface="微软雅黑" panose="020b0503020204020204" pitchFamily="34" charset="-122"/>
              <a:ea typeface="微软雅黑" panose="020b0503020204020204" pitchFamily="34" charset="-122"/>
            </a:endParaRPr>
          </a:p>
        </p:txBody>
      </p:sp>
      <p:sp>
        <p:nvSpPr>
          <p:cNvPr id="4" name="文本框 3" title=""/>
          <p:cNvSpPr txBox="1"/>
          <p:nvPr/>
        </p:nvSpPr>
        <p:spPr>
          <a:xfrm>
            <a:off x="545602" y="856686"/>
            <a:ext cx="4767997" cy="461665"/>
          </a:xfrm>
          <a:prstGeom prst="rect">
            <a:avLst/>
          </a:prstGeom>
          <a:noFill/>
        </p:spPr>
        <p:txBody>
          <a:bodyPr wrap="square">
            <a:spAutoFit/>
          </a:bodyPr>
          <a:lstStyle/>
          <a:p>
            <a:r>
              <a:rPr lang="zh-CN" altLang="en-US" sz="2400" b="1">
                <a:solidFill>
                  <a:srgbClr val="2C9287"/>
                </a:solidFill>
                <a:effectLst/>
                <a:latin typeface="Arial" panose="020b0604020202020204" pitchFamily="34" charset="0"/>
                <a:ea typeface="黑体" panose="02010609060101010101" pitchFamily="49" charset="-122"/>
                <a:cs typeface="Arial" panose="020b0604020202020204" pitchFamily="34" charset="0"/>
              </a:rPr>
              <a:t>知识点</a:t>
            </a:r>
            <a:r>
              <a:rPr lang="en-US" altLang="zh-CN" sz="2400" b="1">
                <a:solidFill>
                  <a:srgbClr val="2C9287"/>
                </a:solidFill>
                <a:effectLst/>
                <a:latin typeface="Arial" panose="020b0604020202020204" pitchFamily="34" charset="0"/>
                <a:ea typeface="黑体" panose="02010609060101010101" pitchFamily="49" charset="-122"/>
                <a:cs typeface="Arial" panose="020b0604020202020204" pitchFamily="34" charset="0"/>
              </a:rPr>
              <a:t>1 </a:t>
            </a:r>
            <a:r>
              <a:rPr lang="zh-CN" altLang="en-US" sz="2400" b="1">
                <a:solidFill>
                  <a:srgbClr val="2C9287"/>
                </a:solidFill>
                <a:effectLst/>
                <a:latin typeface="Arial" panose="020b0604020202020204" pitchFamily="34" charset="0"/>
                <a:ea typeface="黑体" panose="02010609060101010101" pitchFamily="49" charset="-122"/>
                <a:cs typeface="Arial" panose="020b0604020202020204" pitchFamily="34" charset="0"/>
              </a:rPr>
              <a:t>降落伞</a:t>
            </a:r>
            <a:endParaRPr lang="zh-CN" altLang="en-US" sz="3600" b="1">
              <a:latin typeface="Arial" panose="020b0604020202020204" pitchFamily="34" charset="0"/>
              <a:ea typeface="黑体" panose="02010609060101010101" pitchFamily="49" charset="-122"/>
              <a:cs typeface="Arial" panose="020b0604020202020204" pitchFamily="34" charset="0"/>
            </a:endParaRPr>
          </a:p>
        </p:txBody>
      </p:sp>
      <p:sp>
        <p:nvSpPr>
          <p:cNvPr id="10" name="文本框 9" title=""/>
          <p:cNvSpPr txBox="1"/>
          <p:nvPr/>
        </p:nvSpPr>
        <p:spPr>
          <a:xfrm>
            <a:off x="545602" y="1379828"/>
            <a:ext cx="7847771" cy="855234"/>
          </a:xfrm>
          <a:prstGeom prst="rect">
            <a:avLst/>
          </a:prstGeom>
          <a:noFill/>
        </p:spPr>
        <p:txBody>
          <a:bodyPr wrap="square">
            <a:spAutoFit/>
          </a:bodyPr>
          <a:lstStyle/>
          <a:p>
            <a:pPr>
              <a:lnSpc>
                <a:spcPct val="110000"/>
              </a:lnSpc>
            </a:pPr>
            <a:r>
              <a:rPr lang="en-US" altLang="zh-CN" sz="2400" b="1">
                <a:solidFill>
                  <a:srgbClr val="000000"/>
                </a:solidFill>
                <a:effectLst/>
                <a:latin typeface="Arial" panose="020b0604020202020204" pitchFamily="34" charset="0"/>
                <a:ea typeface="黑体" panose="02010609060101010101" pitchFamily="49" charset="-122"/>
                <a:cs typeface="Arial" panose="020b0604020202020204" pitchFamily="34" charset="0"/>
              </a:rPr>
              <a:t>1.</a:t>
            </a:r>
            <a:r>
              <a:rPr lang="zh-CN" altLang="en-US" sz="2400" b="1">
                <a:solidFill>
                  <a:srgbClr val="000000"/>
                </a:solidFill>
                <a:effectLst/>
                <a:latin typeface="Arial" panose="020b0604020202020204" pitchFamily="34" charset="0"/>
                <a:ea typeface="黑体" panose="02010609060101010101" pitchFamily="49" charset="-122"/>
                <a:cs typeface="Arial" panose="020b0604020202020204" pitchFamily="34" charset="0"/>
              </a:rPr>
              <a:t>降落伞：</a:t>
            </a:r>
            <a:r>
              <a:rPr lang="zh-CN" altLang="en-US" sz="2400" b="1">
                <a:solidFill>
                  <a:srgbClr val="000000"/>
                </a:solidFill>
                <a:effectLst/>
                <a:latin typeface="楷体" panose="02010609060101010101" pitchFamily="49" charset="-122"/>
                <a:ea typeface="楷体" panose="02010609060101010101" pitchFamily="49" charset="-122"/>
              </a:rPr>
              <a:t>是一种使人或物从空中安全降落到地面的航空工具， 广泛用于航空航天和救援等领域。</a:t>
            </a:r>
            <a:endParaRPr lang="zh-CN" altLang="en-US" sz="2400" b="1">
              <a:latin typeface="楷体" panose="02010609060101010101" pitchFamily="49" charset="-122"/>
              <a:ea typeface="楷体" panose="02010609060101010101" pitchFamily="49" charset="-122"/>
            </a:endParaRPr>
          </a:p>
        </p:txBody>
      </p:sp>
      <p:pic>
        <p:nvPicPr>
          <p:cNvPr id="8" name="图片 7"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959" y="2355036"/>
            <a:ext cx="3999135" cy="2399480"/>
          </a:xfrm>
          <a:prstGeom prst="rect">
            <a:avLst/>
          </a:prstGeom>
          <a:ln w="38100" cap="sq">
            <a:solidFill>
              <a:srgbClr val="000000"/>
            </a:solidFill>
            <a:prstDash val="solid"/>
            <a:miter lim="800000"/>
          </a:ln>
          <a:effectLst/>
        </p:spPr>
      </p:pic>
      <p:pic>
        <p:nvPicPr>
          <p:cNvPr id="14" name="图片 13"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750" y="2355036"/>
            <a:ext cx="1922085" cy="2399480"/>
          </a:xfrm>
          <a:prstGeom prst="rect">
            <a:avLst/>
          </a:prstGeom>
          <a:ln w="38100" cap="sq">
            <a:solidFill>
              <a:srgbClr val="000000"/>
            </a:solidFill>
            <a:prstDash val="solid"/>
            <a:miter lim="800000"/>
          </a:ln>
          <a:effectLst/>
        </p:spPr>
      </p:pic>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123" y="600243"/>
            <a:ext cx="2729351" cy="3943012"/>
          </a:xfrm>
          <a:prstGeom prst="rect">
            <a:avLst/>
          </a:prstGeom>
        </p:spPr>
      </p:pic>
      <p:cxnSp>
        <p:nvCxnSpPr>
          <p:cNvPr id="9" name="直接连接符 8" title=""/>
          <p:cNvCxnSpPr/>
          <p:nvPr/>
        </p:nvCxnSpPr>
        <p:spPr>
          <a:xfrm>
            <a:off x="2872846" y="1371600"/>
            <a:ext cx="1678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title=""/>
          <p:cNvSpPr txBox="1"/>
          <p:nvPr/>
        </p:nvSpPr>
        <p:spPr>
          <a:xfrm>
            <a:off x="4541388" y="1140767"/>
            <a:ext cx="921224" cy="461665"/>
          </a:xfrm>
          <a:prstGeom prst="rect">
            <a:avLst/>
          </a:prstGeom>
          <a:noFill/>
        </p:spPr>
        <p:txBody>
          <a:bodyPr wrap="square" rtlCol="0">
            <a:spAutoFit/>
          </a:bodyPr>
          <a:lstStyle/>
          <a:p>
            <a:r>
              <a:rPr lang="zh-CN" altLang="en-US" sz="2400" b="1">
                <a:latin typeface="黑体" panose="02010609060101010101" pitchFamily="49" charset="-122"/>
                <a:ea typeface="黑体" panose="02010609060101010101" pitchFamily="49" charset="-122"/>
              </a:rPr>
              <a:t>伞衣</a:t>
            </a:r>
            <a:endParaRPr lang="zh-CN" altLang="en-US" sz="2400" b="1">
              <a:latin typeface="黑体" panose="02010609060101010101" pitchFamily="49" charset="-122"/>
              <a:ea typeface="黑体" panose="02010609060101010101" pitchFamily="49" charset="-122"/>
            </a:endParaRPr>
          </a:p>
        </p:txBody>
      </p:sp>
      <p:cxnSp>
        <p:nvCxnSpPr>
          <p:cNvPr id="13" name="直接连接符 12" title=""/>
          <p:cNvCxnSpPr/>
          <p:nvPr/>
        </p:nvCxnSpPr>
        <p:spPr>
          <a:xfrm>
            <a:off x="2872846" y="2604622"/>
            <a:ext cx="1678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本框 13" title=""/>
          <p:cNvSpPr txBox="1"/>
          <p:nvPr/>
        </p:nvSpPr>
        <p:spPr>
          <a:xfrm>
            <a:off x="4541388" y="2373789"/>
            <a:ext cx="921224" cy="461665"/>
          </a:xfrm>
          <a:prstGeom prst="rect">
            <a:avLst/>
          </a:prstGeom>
          <a:noFill/>
        </p:spPr>
        <p:txBody>
          <a:bodyPr wrap="square" rtlCol="0">
            <a:spAutoFit/>
          </a:bodyPr>
          <a:lstStyle/>
          <a:p>
            <a:r>
              <a:rPr lang="zh-CN" altLang="en-US" sz="2400" b="1">
                <a:latin typeface="黑体" panose="02010609060101010101" pitchFamily="49" charset="-122"/>
                <a:ea typeface="黑体" panose="02010609060101010101" pitchFamily="49" charset="-122"/>
              </a:rPr>
              <a:t>伞绳</a:t>
            </a:r>
            <a:endParaRPr lang="zh-CN" altLang="en-US" sz="2400" b="1">
              <a:latin typeface="黑体" panose="02010609060101010101" pitchFamily="49" charset="-122"/>
              <a:ea typeface="黑体" panose="02010609060101010101" pitchFamily="49" charset="-122"/>
            </a:endParaRPr>
          </a:p>
        </p:txBody>
      </p:sp>
      <p:cxnSp>
        <p:nvCxnSpPr>
          <p:cNvPr id="15" name="直接连接符 14" title=""/>
          <p:cNvCxnSpPr/>
          <p:nvPr/>
        </p:nvCxnSpPr>
        <p:spPr>
          <a:xfrm>
            <a:off x="2142691" y="4296674"/>
            <a:ext cx="1678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本框 15" title=""/>
          <p:cNvSpPr txBox="1"/>
          <p:nvPr/>
        </p:nvSpPr>
        <p:spPr>
          <a:xfrm>
            <a:off x="3811232" y="4065841"/>
            <a:ext cx="1572701" cy="461665"/>
          </a:xfrm>
          <a:prstGeom prst="rect">
            <a:avLst/>
          </a:prstGeom>
          <a:noFill/>
        </p:spPr>
        <p:txBody>
          <a:bodyPr wrap="square" rtlCol="0">
            <a:spAutoFit/>
          </a:bodyPr>
          <a:lstStyle/>
          <a:p>
            <a:r>
              <a:rPr lang="zh-CN" altLang="en-US" sz="2400" b="1">
                <a:latin typeface="黑体" panose="02010609060101010101" pitchFamily="49" charset="-122"/>
                <a:ea typeface="黑体" panose="02010609060101010101" pitchFamily="49" charset="-122"/>
              </a:rPr>
              <a:t>悬挂物</a:t>
            </a:r>
            <a:endParaRPr lang="zh-CN" altLang="en-US" sz="2400" b="1">
              <a:latin typeface="黑体" panose="02010609060101010101" pitchFamily="49" charset="-122"/>
              <a:ea typeface="黑体" panose="02010609060101010101" pitchFamily="49" charset="-122"/>
            </a:endParaRPr>
          </a:p>
        </p:txBody>
      </p:sp>
      <p:sp>
        <p:nvSpPr>
          <p:cNvPr id="18" name="文本框 17" title=""/>
          <p:cNvSpPr txBox="1"/>
          <p:nvPr/>
        </p:nvSpPr>
        <p:spPr>
          <a:xfrm>
            <a:off x="5533776" y="1908052"/>
            <a:ext cx="3030101" cy="1393138"/>
          </a:xfrm>
          <a:prstGeom prst="rect">
            <a:avLst/>
          </a:prstGeom>
          <a:noFill/>
        </p:spPr>
        <p:txBody>
          <a:bodyPr wrap="square">
            <a:spAutoFit/>
          </a:bodyPr>
          <a:lstStyle/>
          <a:p>
            <a:pPr>
              <a:lnSpc>
                <a:spcPct val="120000"/>
              </a:lnSpc>
            </a:pPr>
            <a:r>
              <a:rPr lang="zh-CN" altLang="en-US" sz="2400" b="1">
                <a:latin typeface="黑体" panose="02010609060101010101" pitchFamily="49" charset="-122"/>
                <a:ea typeface="黑体" panose="02010609060101010101" pitchFamily="49" charset="-122"/>
              </a:rPr>
              <a:t>常见的降落伞主要由</a:t>
            </a:r>
            <a:r>
              <a:rPr lang="zh-CN" altLang="en-US" sz="2400" b="1">
                <a:solidFill>
                  <a:srgbClr val="FF0000"/>
                </a:solidFill>
                <a:latin typeface="黑体" panose="02010609060101010101" pitchFamily="49" charset="-122"/>
                <a:ea typeface="黑体" panose="02010609060101010101" pitchFamily="49" charset="-122"/>
              </a:rPr>
              <a:t>伞衣</a:t>
            </a:r>
            <a:r>
              <a:rPr lang="zh-CN" altLang="en-US" sz="2400" b="1">
                <a:latin typeface="黑体" panose="02010609060101010101" pitchFamily="49" charset="-122"/>
                <a:ea typeface="黑体" panose="02010609060101010101" pitchFamily="49" charset="-122"/>
              </a:rPr>
              <a:t>、</a:t>
            </a:r>
            <a:r>
              <a:rPr lang="zh-CN" altLang="en-US" sz="2400" b="1">
                <a:solidFill>
                  <a:srgbClr val="FF0000"/>
                </a:solidFill>
                <a:latin typeface="黑体" panose="02010609060101010101" pitchFamily="49" charset="-122"/>
                <a:ea typeface="黑体" panose="02010609060101010101" pitchFamily="49" charset="-122"/>
              </a:rPr>
              <a:t>伞绳</a:t>
            </a:r>
            <a:r>
              <a:rPr lang="zh-CN" altLang="en-US" sz="2400" b="1">
                <a:latin typeface="黑体" panose="02010609060101010101" pitchFamily="49" charset="-122"/>
                <a:ea typeface="黑体" panose="02010609060101010101" pitchFamily="49" charset="-122"/>
              </a:rPr>
              <a:t>和</a:t>
            </a:r>
            <a:r>
              <a:rPr lang="zh-CN" altLang="en-US" sz="2400" b="1">
                <a:solidFill>
                  <a:srgbClr val="FF0000"/>
                </a:solidFill>
                <a:latin typeface="黑体" panose="02010609060101010101" pitchFamily="49" charset="-122"/>
                <a:ea typeface="黑体" panose="02010609060101010101" pitchFamily="49" charset="-122"/>
              </a:rPr>
              <a:t>安全保障装置</a:t>
            </a:r>
            <a:r>
              <a:rPr lang="zh-CN" altLang="en-US" sz="2400" b="1">
                <a:latin typeface="黑体" panose="02010609060101010101" pitchFamily="49" charset="-122"/>
                <a:ea typeface="黑体" panose="02010609060101010101" pitchFamily="49" charset="-122"/>
              </a:rPr>
              <a:t>组成。</a:t>
            </a:r>
            <a:endParaRPr lang="zh-CN" altLang="en-US" sz="2400" b="1">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nodeType="afterGroup">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nodeType="clickPar">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P spid="18"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nvSpPr>
        <p:spPr>
          <a:xfrm>
            <a:off x="545602" y="336461"/>
            <a:ext cx="5937085" cy="461665"/>
          </a:xfrm>
          <a:prstGeom prst="rect">
            <a:avLst/>
          </a:prstGeom>
          <a:noFill/>
        </p:spPr>
        <p:txBody>
          <a:bodyPr wrap="square">
            <a:spAutoFit/>
          </a:bodyPr>
          <a:lstStyle/>
          <a:p>
            <a:r>
              <a:rPr lang="zh-CN" altLang="en-US" sz="2400" b="1">
                <a:solidFill>
                  <a:srgbClr val="2C9287"/>
                </a:solidFill>
                <a:effectLst/>
                <a:latin typeface="Arial" panose="020b0604020202020204" pitchFamily="34" charset="0"/>
                <a:ea typeface="黑体" panose="02010609060101010101" pitchFamily="49" charset="-122"/>
                <a:cs typeface="Arial" panose="020b0604020202020204" pitchFamily="34" charset="0"/>
              </a:rPr>
              <a:t>知识点</a:t>
            </a:r>
            <a:r>
              <a:rPr lang="en-US" altLang="zh-CN" sz="2400" b="1">
                <a:solidFill>
                  <a:srgbClr val="2C9287"/>
                </a:solidFill>
                <a:effectLst/>
                <a:latin typeface="Arial" panose="020b0604020202020204" pitchFamily="34" charset="0"/>
                <a:ea typeface="黑体" panose="02010609060101010101" pitchFamily="49" charset="-122"/>
                <a:cs typeface="Arial" panose="020b0604020202020204" pitchFamily="34" charset="0"/>
              </a:rPr>
              <a:t>2 </a:t>
            </a:r>
            <a:r>
              <a:rPr lang="zh-CN" altLang="en-US" sz="2400" b="1">
                <a:solidFill>
                  <a:srgbClr val="2C9287"/>
                </a:solidFill>
                <a:effectLst/>
                <a:latin typeface="Arial" panose="020b0604020202020204" pitchFamily="34" charset="0"/>
                <a:ea typeface="黑体" panose="02010609060101010101" pitchFamily="49" charset="-122"/>
                <a:cs typeface="Arial" panose="020b0604020202020204" pitchFamily="34" charset="0"/>
              </a:rPr>
              <a:t>探究影响降落伞飞行时间的因素</a:t>
            </a:r>
            <a:endParaRPr lang="zh-CN" altLang="en-US" sz="3600" b="1">
              <a:latin typeface="Arial" panose="020b0604020202020204" pitchFamily="34" charset="0"/>
              <a:ea typeface="黑体" panose="02010609060101010101" pitchFamily="49" charset="-122"/>
              <a:cs typeface="Arial" panose="020b0604020202020204" pitchFamily="34" charset="0"/>
            </a:endParaRPr>
          </a:p>
        </p:txBody>
      </p:sp>
      <p:sp>
        <p:nvSpPr>
          <p:cNvPr id="11" name="文本框 10" title=""/>
          <p:cNvSpPr txBox="1"/>
          <p:nvPr/>
        </p:nvSpPr>
        <p:spPr>
          <a:xfrm>
            <a:off x="545602" y="873035"/>
            <a:ext cx="2463420" cy="461665"/>
          </a:xfrm>
          <a:prstGeom prst="rect">
            <a:avLst/>
          </a:prstGeom>
          <a:noFill/>
        </p:spPr>
        <p:txBody>
          <a:bodyPr wrap="square">
            <a:spAutoFit/>
          </a:bodyPr>
          <a:lstStyle/>
          <a:p>
            <a:pPr algn="l"/>
            <a:r>
              <a:rPr lang="en-US" altLang="zh-CN" sz="2400" b="1">
                <a:solidFill>
                  <a:srgbClr val="0000FF"/>
                </a:solidFill>
                <a:effectLst/>
                <a:latin typeface="Arial" panose="020b0604020202020204" pitchFamily="34" charset="0"/>
                <a:ea typeface="黑体" panose="02010609060101010101" pitchFamily="49" charset="-122"/>
                <a:cs typeface="Arial" panose="020b0604020202020204" pitchFamily="34" charset="0"/>
              </a:rPr>
              <a:t>1.</a:t>
            </a:r>
            <a:r>
              <a:rPr lang="zh-CN" altLang="en-US" sz="2400" b="1">
                <a:solidFill>
                  <a:srgbClr val="0000FF"/>
                </a:solidFill>
                <a:effectLst/>
                <a:latin typeface="Arial" panose="020b0604020202020204" pitchFamily="34" charset="0"/>
                <a:ea typeface="黑体" panose="02010609060101010101" pitchFamily="49" charset="-122"/>
                <a:cs typeface="Arial" panose="020b0604020202020204" pitchFamily="34" charset="0"/>
              </a:rPr>
              <a:t>提出问题： </a:t>
            </a:r>
            <a:endParaRPr lang="zh-CN" altLang="en-US" sz="2400" b="1">
              <a:solidFill>
                <a:srgbClr val="0000FF"/>
              </a:solidFill>
              <a:effectLst/>
              <a:latin typeface="Arial" panose="020b0604020202020204" pitchFamily="34" charset="0"/>
              <a:ea typeface="黑体" panose="02010609060101010101" pitchFamily="49" charset="-122"/>
              <a:cs typeface="Arial" panose="020b0604020202020204" pitchFamily="34" charset="0"/>
            </a:endParaRPr>
          </a:p>
        </p:txBody>
      </p:sp>
      <p:sp>
        <p:nvSpPr>
          <p:cNvPr id="12" name="文本框 11" title=""/>
          <p:cNvSpPr txBox="1"/>
          <p:nvPr/>
        </p:nvSpPr>
        <p:spPr>
          <a:xfrm>
            <a:off x="2319929" y="873035"/>
            <a:ext cx="6062878" cy="461665"/>
          </a:xfrm>
          <a:prstGeom prst="rect">
            <a:avLst/>
          </a:prstGeom>
          <a:noFill/>
        </p:spPr>
        <p:txBody>
          <a:bodyPr wrap="square">
            <a:spAutoFit/>
          </a:bodyPr>
          <a:lstStyle>
            <a:defPPr>
              <a:defRPr lang="en-US"/>
            </a:defPPr>
            <a:lvl1pPr>
              <a:defRPr sz="2400" b="1">
                <a:solidFill>
                  <a:srgbClr val="0000FF"/>
                </a:solidFill>
                <a:effectLst/>
                <a:latin typeface="Arial" panose="020b0604020202020204" pitchFamily="34" charset="0"/>
                <a:ea typeface="黑体" panose="02010609060101010101" pitchFamily="49" charset="-122"/>
                <a:cs typeface="Arial" panose="020b0604020202020204" pitchFamily="34" charset="0"/>
              </a:defRPr>
            </a:lvl1pPr>
          </a:lstStyle>
          <a:p>
            <a:r>
              <a:rPr lang="zh-CN" altLang="en-US">
                <a:solidFill>
                  <a:schemeClr val="tx1"/>
                </a:solidFill>
              </a:rPr>
              <a:t>降落伞在空中飞行的时间与什么因素有关？</a:t>
            </a:r>
            <a:endParaRPr lang="zh-CN" altLang="en-US">
              <a:solidFill>
                <a:schemeClr val="tx1"/>
              </a:solidFill>
            </a:endParaRPr>
          </a:p>
        </p:txBody>
      </p:sp>
      <p:pic>
        <p:nvPicPr>
          <p:cNvPr id="1026" name="Picture 2" tit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95797" y="1447773"/>
            <a:ext cx="2902601" cy="3193708"/>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3" title=""/>
          <p:cNvSpPr txBox="1"/>
          <p:nvPr/>
        </p:nvSpPr>
        <p:spPr>
          <a:xfrm>
            <a:off x="545602" y="1447773"/>
            <a:ext cx="2463420" cy="461665"/>
          </a:xfrm>
          <a:prstGeom prst="rect">
            <a:avLst/>
          </a:prstGeom>
          <a:noFill/>
        </p:spPr>
        <p:txBody>
          <a:bodyPr wrap="square">
            <a:spAutoFit/>
          </a:bodyPr>
          <a:lstStyle/>
          <a:p>
            <a:pPr algn="l"/>
            <a:r>
              <a:rPr lang="en-US" altLang="zh-CN" sz="2400" b="1">
                <a:solidFill>
                  <a:srgbClr val="0000FF"/>
                </a:solidFill>
                <a:effectLst/>
                <a:latin typeface="Arial" panose="020b0604020202020204" pitchFamily="34" charset="0"/>
                <a:ea typeface="黑体" panose="02010609060101010101" pitchFamily="49" charset="-122"/>
                <a:cs typeface="Arial" panose="020b0604020202020204" pitchFamily="34" charset="0"/>
              </a:rPr>
              <a:t>2.</a:t>
            </a:r>
            <a:r>
              <a:rPr lang="zh-CN" altLang="en-US" sz="2400" b="1">
                <a:solidFill>
                  <a:srgbClr val="0000FF"/>
                </a:solidFill>
                <a:effectLst/>
                <a:latin typeface="Arial" panose="020b0604020202020204" pitchFamily="34" charset="0"/>
                <a:ea typeface="黑体" panose="02010609060101010101" pitchFamily="49" charset="-122"/>
                <a:cs typeface="Arial" panose="020b0604020202020204" pitchFamily="34" charset="0"/>
              </a:rPr>
              <a:t>猜想与假设： </a:t>
            </a:r>
            <a:endParaRPr lang="zh-CN" altLang="en-US" sz="2400" b="1">
              <a:solidFill>
                <a:srgbClr val="0000FF"/>
              </a:solidFill>
              <a:effectLst/>
              <a:latin typeface="Arial" panose="020b0604020202020204" pitchFamily="34" charset="0"/>
              <a:ea typeface="黑体" panose="02010609060101010101" pitchFamily="49" charset="-122"/>
              <a:cs typeface="Arial" panose="020b0604020202020204" pitchFamily="34" charset="0"/>
            </a:endParaRPr>
          </a:p>
        </p:txBody>
      </p:sp>
      <p:sp>
        <p:nvSpPr>
          <p:cNvPr id="15" name="文本框 14" title=""/>
          <p:cNvSpPr txBox="1"/>
          <p:nvPr/>
        </p:nvSpPr>
        <p:spPr>
          <a:xfrm>
            <a:off x="859619" y="1971136"/>
            <a:ext cx="4367474" cy="461665"/>
          </a:xfrm>
          <a:prstGeom prst="rect">
            <a:avLst/>
          </a:prstGeom>
          <a:noFill/>
        </p:spPr>
        <p:txBody>
          <a:bodyPr wrap="square">
            <a:spAutoFit/>
          </a:bodyPr>
          <a:lstStyle>
            <a:defPPr>
              <a:defRPr lang="en-US"/>
            </a:defPPr>
            <a:lvl1pPr>
              <a:defRPr sz="2400" b="1">
                <a:solidFill>
                  <a:srgbClr val="0000FF"/>
                </a:solidFill>
                <a:effectLst/>
                <a:latin typeface="Arial" panose="020b0604020202020204" pitchFamily="34" charset="0"/>
                <a:ea typeface="黑体" panose="02010609060101010101" pitchFamily="49" charset="-122"/>
                <a:cs typeface="Arial" panose="020b0604020202020204" pitchFamily="34" charset="0"/>
              </a:defRPr>
            </a:lvl1pPr>
          </a:lstStyle>
          <a:p>
            <a:r>
              <a:rPr lang="zh-CN" altLang="en-US">
                <a:solidFill>
                  <a:schemeClr val="tx1"/>
                </a:solidFill>
              </a:rPr>
              <a:t>①可能与降落伞的</a:t>
            </a:r>
            <a:r>
              <a:rPr lang="zh-CN" altLang="en-US">
                <a:solidFill>
                  <a:srgbClr val="FF0000"/>
                </a:solidFill>
              </a:rPr>
              <a:t>形状</a:t>
            </a:r>
            <a:r>
              <a:rPr lang="zh-CN" altLang="en-US">
                <a:solidFill>
                  <a:schemeClr val="tx1"/>
                </a:solidFill>
              </a:rPr>
              <a:t>有关</a:t>
            </a:r>
            <a:endParaRPr lang="zh-CN" altLang="en-US">
              <a:solidFill>
                <a:schemeClr val="tx1"/>
              </a:solidFill>
            </a:endParaRPr>
          </a:p>
        </p:txBody>
      </p:sp>
      <p:sp>
        <p:nvSpPr>
          <p:cNvPr id="16" name="文本框 15" title=""/>
          <p:cNvSpPr txBox="1"/>
          <p:nvPr/>
        </p:nvSpPr>
        <p:spPr>
          <a:xfrm>
            <a:off x="859619" y="2504544"/>
            <a:ext cx="4367474" cy="461665"/>
          </a:xfrm>
          <a:prstGeom prst="rect">
            <a:avLst/>
          </a:prstGeom>
          <a:noFill/>
        </p:spPr>
        <p:txBody>
          <a:bodyPr wrap="square">
            <a:spAutoFit/>
          </a:bodyPr>
          <a:lstStyle>
            <a:defPPr>
              <a:defRPr lang="en-US"/>
            </a:defPPr>
            <a:lvl1pPr>
              <a:defRPr sz="2400" b="1">
                <a:solidFill>
                  <a:srgbClr val="0000FF"/>
                </a:solidFill>
                <a:effectLst/>
                <a:latin typeface="Arial" panose="020b0604020202020204" pitchFamily="34" charset="0"/>
                <a:ea typeface="黑体" panose="02010609060101010101" pitchFamily="49" charset="-122"/>
                <a:cs typeface="Arial" panose="020b0604020202020204" pitchFamily="34" charset="0"/>
              </a:defRPr>
            </a:lvl1pPr>
          </a:lstStyle>
          <a:p>
            <a:r>
              <a:rPr lang="zh-CN" altLang="en-US">
                <a:solidFill>
                  <a:schemeClr val="tx1"/>
                </a:solidFill>
              </a:rPr>
              <a:t>②可能与降落伞的</a:t>
            </a:r>
            <a:r>
              <a:rPr lang="zh-CN" altLang="en-US">
                <a:solidFill>
                  <a:srgbClr val="FF0000"/>
                </a:solidFill>
              </a:rPr>
              <a:t>面积</a:t>
            </a:r>
            <a:r>
              <a:rPr lang="zh-CN" altLang="en-US">
                <a:solidFill>
                  <a:schemeClr val="tx1"/>
                </a:solidFill>
              </a:rPr>
              <a:t>有关</a:t>
            </a:r>
            <a:endParaRPr lang="zh-CN" altLang="en-US">
              <a:solidFill>
                <a:schemeClr val="tx1"/>
              </a:solidFill>
            </a:endParaRPr>
          </a:p>
        </p:txBody>
      </p:sp>
      <p:sp>
        <p:nvSpPr>
          <p:cNvPr id="17" name="文本框 16" title=""/>
          <p:cNvSpPr txBox="1"/>
          <p:nvPr/>
        </p:nvSpPr>
        <p:spPr>
          <a:xfrm>
            <a:off x="859619" y="3037952"/>
            <a:ext cx="4367474" cy="461665"/>
          </a:xfrm>
          <a:prstGeom prst="rect">
            <a:avLst/>
          </a:prstGeom>
          <a:noFill/>
        </p:spPr>
        <p:txBody>
          <a:bodyPr wrap="square">
            <a:spAutoFit/>
          </a:bodyPr>
          <a:lstStyle>
            <a:defPPr>
              <a:defRPr lang="en-US"/>
            </a:defPPr>
            <a:lvl1pPr>
              <a:defRPr sz="2400" b="1">
                <a:solidFill>
                  <a:srgbClr val="0000FF"/>
                </a:solidFill>
                <a:effectLst/>
                <a:latin typeface="Arial" panose="020b0604020202020204" pitchFamily="34" charset="0"/>
                <a:ea typeface="黑体" panose="02010609060101010101" pitchFamily="49" charset="-122"/>
                <a:cs typeface="Arial" panose="020b0604020202020204" pitchFamily="34" charset="0"/>
              </a:defRPr>
            </a:lvl1pPr>
          </a:lstStyle>
          <a:p>
            <a:r>
              <a:rPr lang="zh-CN" altLang="en-US">
                <a:solidFill>
                  <a:schemeClr val="tx1"/>
                </a:solidFill>
              </a:rPr>
              <a:t>③可能与降落伞的</a:t>
            </a:r>
            <a:r>
              <a:rPr lang="zh-CN" altLang="en-US">
                <a:solidFill>
                  <a:srgbClr val="FF0000"/>
                </a:solidFill>
              </a:rPr>
              <a:t>材质</a:t>
            </a:r>
            <a:r>
              <a:rPr lang="zh-CN" altLang="en-US">
                <a:solidFill>
                  <a:schemeClr val="tx1"/>
                </a:solidFill>
              </a:rPr>
              <a:t>有关</a:t>
            </a:r>
            <a:endParaRPr lang="zh-CN" altLang="en-US">
              <a:solidFill>
                <a:schemeClr val="tx1"/>
              </a:solidFill>
            </a:endParaRPr>
          </a:p>
        </p:txBody>
      </p:sp>
      <p:sp>
        <p:nvSpPr>
          <p:cNvPr id="18" name="文本框 17" title=""/>
          <p:cNvSpPr txBox="1"/>
          <p:nvPr/>
        </p:nvSpPr>
        <p:spPr>
          <a:xfrm>
            <a:off x="859619" y="3571360"/>
            <a:ext cx="5343288" cy="461665"/>
          </a:xfrm>
          <a:prstGeom prst="rect">
            <a:avLst/>
          </a:prstGeom>
          <a:noFill/>
        </p:spPr>
        <p:txBody>
          <a:bodyPr wrap="square">
            <a:spAutoFit/>
          </a:bodyPr>
          <a:lstStyle>
            <a:defPPr>
              <a:defRPr lang="en-US"/>
            </a:defPPr>
            <a:lvl1pPr>
              <a:defRPr sz="2400" b="1">
                <a:solidFill>
                  <a:srgbClr val="0000FF"/>
                </a:solidFill>
                <a:effectLst/>
                <a:latin typeface="Arial" panose="020b0604020202020204" pitchFamily="34" charset="0"/>
                <a:ea typeface="黑体" panose="02010609060101010101" pitchFamily="49" charset="-122"/>
                <a:cs typeface="Arial" panose="020b0604020202020204" pitchFamily="34" charset="0"/>
              </a:defRPr>
            </a:lvl1pPr>
          </a:lstStyle>
          <a:p>
            <a:r>
              <a:rPr lang="zh-CN" altLang="en-US">
                <a:solidFill>
                  <a:schemeClr val="tx1"/>
                </a:solidFill>
              </a:rPr>
              <a:t>④可能与降落伞</a:t>
            </a:r>
            <a:r>
              <a:rPr lang="zh-CN" altLang="en-US">
                <a:solidFill>
                  <a:srgbClr val="FF0000"/>
                </a:solidFill>
              </a:rPr>
              <a:t>开始下落高度</a:t>
            </a:r>
            <a:r>
              <a:rPr lang="zh-CN" altLang="en-US">
                <a:solidFill>
                  <a:schemeClr val="tx1"/>
                </a:solidFill>
              </a:rPr>
              <a:t>有关</a:t>
            </a:r>
            <a:endParaRPr lang="zh-CN" altLang="en-US">
              <a:solidFill>
                <a:schemeClr val="tx1"/>
              </a:solidFill>
            </a:endParaRPr>
          </a:p>
        </p:txBody>
      </p:sp>
      <p:sp>
        <p:nvSpPr>
          <p:cNvPr id="19" name="文本框 18" title=""/>
          <p:cNvSpPr txBox="1"/>
          <p:nvPr/>
        </p:nvSpPr>
        <p:spPr>
          <a:xfrm>
            <a:off x="859619" y="4104769"/>
            <a:ext cx="1460310" cy="461665"/>
          </a:xfrm>
          <a:prstGeom prst="rect">
            <a:avLst/>
          </a:prstGeom>
          <a:noFill/>
        </p:spPr>
        <p:txBody>
          <a:bodyPr wrap="square">
            <a:spAutoFit/>
          </a:bodyPr>
          <a:lstStyle>
            <a:defPPr>
              <a:defRPr lang="en-US"/>
            </a:defPPr>
            <a:lvl1pPr>
              <a:defRPr sz="2400" b="1">
                <a:solidFill>
                  <a:srgbClr val="0000FF"/>
                </a:solidFill>
                <a:effectLst/>
                <a:latin typeface="Arial" panose="020b0604020202020204" pitchFamily="34" charset="0"/>
                <a:ea typeface="黑体" panose="02010609060101010101" pitchFamily="49" charset="-122"/>
                <a:cs typeface="Arial" panose="020b0604020202020204" pitchFamily="34" charset="0"/>
              </a:defRPr>
            </a:lvl1pPr>
          </a:lstStyle>
          <a:p>
            <a:r>
              <a:rPr lang="en-US" altLang="zh-CN">
                <a:solidFill>
                  <a:schemeClr val="tx1"/>
                </a:solidFill>
                <a:latin typeface="黑体" panose="02010609060101010101" pitchFamily="49" charset="-122"/>
              </a:rPr>
              <a:t>……</a:t>
            </a:r>
            <a:endParaRPr lang="zh-CN" altLang="en-US">
              <a:solidFill>
                <a:schemeClr val="tx1"/>
              </a:solidFill>
              <a:latin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par>
                    <p:cTn id="31" fill="hold" nodeType="clickPar">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par>
                    <p:cTn id="36" fill="hold" nodeType="clickPar">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par>
                          <p:cTn id="41" fill="hold" nodeType="afterGroup">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文本框 7" title=""/>
          <p:cNvSpPr txBox="1"/>
          <p:nvPr/>
        </p:nvSpPr>
        <p:spPr>
          <a:xfrm>
            <a:off x="545602" y="335480"/>
            <a:ext cx="3657908" cy="461665"/>
          </a:xfrm>
          <a:prstGeom prst="rect">
            <a:avLst/>
          </a:prstGeom>
          <a:noFill/>
        </p:spPr>
        <p:txBody>
          <a:bodyPr wrap="square">
            <a:spAutoFit/>
          </a:bodyPr>
          <a:lstStyle/>
          <a:p>
            <a:r>
              <a:rPr lang="en-US" altLang="zh-CN" sz="2400" b="1">
                <a:solidFill>
                  <a:srgbClr val="0000FF"/>
                </a:solidFill>
                <a:effectLst/>
                <a:latin typeface="Arial" panose="020b0604020202020204" pitchFamily="34" charset="0"/>
                <a:ea typeface="黑体" panose="02010609060101010101" pitchFamily="49" charset="-122"/>
                <a:cs typeface="Arial" panose="020b0604020202020204" pitchFamily="34" charset="0"/>
              </a:rPr>
              <a:t>3.</a:t>
            </a:r>
            <a:r>
              <a:rPr lang="zh-CN" altLang="en-US" sz="2400" b="1">
                <a:solidFill>
                  <a:srgbClr val="0000FF"/>
                </a:solidFill>
                <a:latin typeface="Arial" panose="020b0604020202020204" pitchFamily="34" charset="0"/>
                <a:ea typeface="黑体" panose="02010609060101010101" pitchFamily="49" charset="-122"/>
                <a:cs typeface="Arial" panose="020b0604020202020204" pitchFamily="34" charset="0"/>
              </a:rPr>
              <a:t>设计实验、制订方案： </a:t>
            </a:r>
            <a:endParaRPr lang="zh-CN" altLang="en-US" sz="2400" b="1">
              <a:solidFill>
                <a:srgbClr val="0000FF"/>
              </a:solidFill>
              <a:effectLst/>
              <a:latin typeface="Arial" panose="020b0604020202020204" pitchFamily="34" charset="0"/>
              <a:ea typeface="黑体" panose="02010609060101010101" pitchFamily="49" charset="-122"/>
              <a:cs typeface="Arial" panose="020b0604020202020204" pitchFamily="34" charset="0"/>
            </a:endParaRPr>
          </a:p>
        </p:txBody>
      </p:sp>
      <p:sp>
        <p:nvSpPr>
          <p:cNvPr id="9" name="文本框 8" title=""/>
          <p:cNvSpPr txBox="1"/>
          <p:nvPr/>
        </p:nvSpPr>
        <p:spPr>
          <a:xfrm>
            <a:off x="545602" y="867642"/>
            <a:ext cx="3821563" cy="461665"/>
          </a:xfrm>
          <a:prstGeom prst="rect">
            <a:avLst/>
          </a:prstGeom>
          <a:noFill/>
        </p:spPr>
        <p:txBody>
          <a:bodyPr wrap="square">
            <a:spAutoFit/>
          </a:bodyPr>
          <a:lstStyle>
            <a:defPPr>
              <a:defRPr lang="en-US"/>
            </a:defPPr>
            <a:lvl1pPr>
              <a:defRPr sz="2400" b="1">
                <a:solidFill>
                  <a:srgbClr val="0000FF"/>
                </a:solidFill>
                <a:effectLst/>
                <a:latin typeface="Arial" panose="020b0604020202020204" pitchFamily="34" charset="0"/>
                <a:ea typeface="黑体" panose="02010609060101010101" pitchFamily="49" charset="-122"/>
                <a:cs typeface="Arial" panose="020b0604020202020204" pitchFamily="34" charset="0"/>
              </a:defRPr>
            </a:lvl1pPr>
          </a:lstStyle>
          <a:p>
            <a:r>
              <a:rPr lang="zh-CN" altLang="en-US">
                <a:solidFill>
                  <a:schemeClr val="tx1"/>
                </a:solidFill>
              </a:rPr>
              <a:t>（</a:t>
            </a:r>
            <a:r>
              <a:rPr lang="en-US" altLang="zh-CN">
                <a:solidFill>
                  <a:schemeClr val="tx1"/>
                </a:solidFill>
              </a:rPr>
              <a:t>1</a:t>
            </a:r>
            <a:r>
              <a:rPr lang="zh-CN" altLang="en-US">
                <a:solidFill>
                  <a:schemeClr val="tx1"/>
                </a:solidFill>
              </a:rPr>
              <a:t>）选择合适的仪器</a:t>
            </a:r>
            <a:endParaRPr lang="zh-CN" altLang="en-US">
              <a:solidFill>
                <a:schemeClr val="tx1"/>
              </a:solidFill>
            </a:endParaRPr>
          </a:p>
        </p:txBody>
      </p:sp>
      <p:sp>
        <p:nvSpPr>
          <p:cNvPr id="10" name="文本框 9" title=""/>
          <p:cNvSpPr txBox="1"/>
          <p:nvPr/>
        </p:nvSpPr>
        <p:spPr>
          <a:xfrm>
            <a:off x="859620" y="1399804"/>
            <a:ext cx="5609420" cy="871713"/>
          </a:xfrm>
          <a:prstGeom prst="rect">
            <a:avLst/>
          </a:prstGeom>
          <a:noFill/>
        </p:spPr>
        <p:txBody>
          <a:bodyPr wrap="square">
            <a:spAutoFit/>
          </a:bodyPr>
          <a:lstStyle/>
          <a:p>
            <a:pPr>
              <a:lnSpc>
                <a:spcPct val="110000"/>
              </a:lnSpc>
            </a:pPr>
            <a:r>
              <a:rPr lang="zh-CN" altLang="en-US" sz="2400" b="1">
                <a:latin typeface="Times New Roman" panose="02020603050405020304" pitchFamily="18" charset="0"/>
                <a:ea typeface="楷体" panose="02010609060101010101" pitchFamily="49" charset="-122"/>
                <a:cs typeface="Times New Roman" panose="02020603050405020304" pitchFamily="18" charset="0"/>
              </a:rPr>
              <a:t>①不同面积、不同伞绳长度、不同形状、不同总重量的降落伞；</a:t>
            </a:r>
            <a:endParaRPr lang="zh-CN" altLang="en-US" sz="2400" b="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1" name="文本框 10" title=""/>
          <p:cNvSpPr txBox="1"/>
          <p:nvPr/>
        </p:nvSpPr>
        <p:spPr>
          <a:xfrm>
            <a:off x="859619" y="2330342"/>
            <a:ext cx="3234710" cy="461665"/>
          </a:xfrm>
          <a:prstGeom prst="rect">
            <a:avLst/>
          </a:prstGeom>
          <a:noFill/>
        </p:spPr>
        <p:txBody>
          <a:bodyPr wrap="square">
            <a:spAutoFit/>
          </a:bodyPr>
          <a:lstStyle/>
          <a:p>
            <a:r>
              <a:rPr lang="zh-CN" altLang="en-US" sz="2400" b="1">
                <a:latin typeface="Times New Roman" panose="02020603050405020304" pitchFamily="18" charset="0"/>
                <a:ea typeface="楷体" panose="02010609060101010101" pitchFamily="49" charset="-122"/>
                <a:cs typeface="Times New Roman" panose="02020603050405020304" pitchFamily="18" charset="0"/>
              </a:rPr>
              <a:t>②</a:t>
            </a:r>
            <a:r>
              <a:rPr lang="zh-CN" altLang="en-US" sz="24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刻度尺</a:t>
            </a:r>
            <a:r>
              <a:rPr lang="zh-CN" altLang="en-US" sz="2400" b="1">
                <a:latin typeface="Times New Roman" panose="02020603050405020304" pitchFamily="18" charset="0"/>
                <a:ea typeface="楷体" panose="02010609060101010101" pitchFamily="49" charset="-122"/>
                <a:cs typeface="Times New Roman" panose="02020603050405020304" pitchFamily="18" charset="0"/>
              </a:rPr>
              <a:t>、皮卷尺；</a:t>
            </a:r>
            <a:endParaRPr lang="zh-CN" altLang="en-US" sz="2400" b="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2" name="文本框 11" title=""/>
          <p:cNvSpPr txBox="1"/>
          <p:nvPr/>
        </p:nvSpPr>
        <p:spPr>
          <a:xfrm>
            <a:off x="859619" y="2850832"/>
            <a:ext cx="3234710" cy="461665"/>
          </a:xfrm>
          <a:prstGeom prst="rect">
            <a:avLst/>
          </a:prstGeom>
          <a:noFill/>
        </p:spPr>
        <p:txBody>
          <a:bodyPr wrap="square">
            <a:spAutoFit/>
          </a:bodyPr>
          <a:lstStyle/>
          <a:p>
            <a:r>
              <a:rPr lang="zh-CN" altLang="en-US" sz="2400" b="1">
                <a:latin typeface="Times New Roman" panose="02020603050405020304" pitchFamily="18" charset="0"/>
                <a:ea typeface="楷体" panose="02010609060101010101" pitchFamily="49" charset="-122"/>
                <a:cs typeface="Times New Roman" panose="02020603050405020304" pitchFamily="18" charset="0"/>
              </a:rPr>
              <a:t>③</a:t>
            </a:r>
            <a:r>
              <a:rPr lang="zh-CN" altLang="en-US" sz="24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秒表</a:t>
            </a:r>
            <a:r>
              <a:rPr lang="zh-CN" altLang="en-US" sz="2400" b="1">
                <a:latin typeface="Times New Roman" panose="02020603050405020304" pitchFamily="18" charset="0"/>
                <a:ea typeface="楷体" panose="02010609060101010101" pitchFamily="49" charset="-122"/>
                <a:cs typeface="Times New Roman" panose="02020603050405020304" pitchFamily="18" charset="0"/>
              </a:rPr>
              <a:t>或手表；</a:t>
            </a:r>
            <a:endParaRPr lang="zh-CN" altLang="en-US" sz="2400" b="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3" name="文本框 12" title=""/>
          <p:cNvSpPr txBox="1"/>
          <p:nvPr/>
        </p:nvSpPr>
        <p:spPr>
          <a:xfrm>
            <a:off x="859619" y="3371321"/>
            <a:ext cx="3234710" cy="461665"/>
          </a:xfrm>
          <a:prstGeom prst="rect">
            <a:avLst/>
          </a:prstGeom>
          <a:noFill/>
        </p:spPr>
        <p:txBody>
          <a:bodyPr wrap="square">
            <a:spAutoFit/>
          </a:bodyPr>
          <a:lstStyle/>
          <a:p>
            <a:r>
              <a:rPr lang="zh-CN" altLang="en-US" sz="2400" b="1">
                <a:latin typeface="Times New Roman" panose="02020603050405020304" pitchFamily="18" charset="0"/>
                <a:ea typeface="楷体" panose="02010609060101010101" pitchFamily="49" charset="-122"/>
                <a:cs typeface="Times New Roman" panose="02020603050405020304" pitchFamily="18" charset="0"/>
              </a:rPr>
              <a:t>④天平或弹簧测力计。</a:t>
            </a:r>
            <a:endParaRPr lang="zh-CN" altLang="en-US" sz="2400" b="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矩形 4" title=""/>
          <p:cNvSpPr/>
          <p:nvPr/>
        </p:nvSpPr>
        <p:spPr>
          <a:xfrm>
            <a:off x="736979" y="2271517"/>
            <a:ext cx="3466531" cy="1624918"/>
          </a:xfrm>
          <a:prstGeom prst="rect">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title=""/>
          <p:cNvSpPr txBox="1"/>
          <p:nvPr/>
        </p:nvSpPr>
        <p:spPr>
          <a:xfrm>
            <a:off x="313898" y="3955259"/>
            <a:ext cx="5268036" cy="769441"/>
          </a:xfrm>
          <a:prstGeom prst="rect">
            <a:avLst/>
          </a:prstGeom>
          <a:noFill/>
        </p:spPr>
        <p:txBody>
          <a:bodyPr wrap="square">
            <a:spAutoFit/>
          </a:bodyPr>
          <a:lstStyle/>
          <a:p>
            <a:r>
              <a:rPr kumimoji="0" lang="zh-CN" altLang="en-US" sz="2200" b="1" i="0" u="none" strike="noStrike" kern="1200" cap="none" spc="0" normalizeH="0" baseline="0" noProof="0">
                <a:ln>
                  <a:noFill/>
                </a:ln>
                <a:solidFill>
                  <a:srgbClr val="0070C0"/>
                </a:solidFill>
                <a:effectLst/>
                <a:uLnTx/>
                <a:uFillTx/>
                <a:latin typeface="Times New Roman" panose="02020603050405020304"/>
                <a:ea typeface="黑体" panose="02010609060101010101" pitchFamily="49" charset="-122"/>
                <a:cs typeface="+mn-cs"/>
              </a:rPr>
              <a:t>        不同的仪器有不同的量程和分度值，这是选择仪器的重要依据。</a:t>
            </a:r>
            <a:endParaRPr lang="zh-CN" altLang="en-US" sz="2200">
              <a:solidFill>
                <a:srgbClr val="0070C0"/>
              </a:solidFill>
            </a:endParaRPr>
          </a:p>
        </p:txBody>
      </p:sp>
      <p:sp>
        <p:nvSpPr>
          <p:cNvPr id="17" name="文本框 16" title=""/>
          <p:cNvSpPr txBox="1"/>
          <p:nvPr/>
        </p:nvSpPr>
        <p:spPr bwMode="auto">
          <a:xfrm>
            <a:off x="4285394" y="2547526"/>
            <a:ext cx="1319592" cy="444674"/>
          </a:xfrm>
          <a:prstGeom prst="rect">
            <a:avLst/>
          </a:prstGeom>
          <a:noFill/>
        </p:spPr>
        <p:txBody>
          <a:bodyPr wrap="none">
            <a:spAutoFit/>
          </a:bodyPr>
          <a:lstStyle/>
          <a:p>
            <a:pPr>
              <a:lnSpc>
                <a:spcPct val="120000"/>
              </a:lnSpc>
              <a:defRPr/>
            </a:pPr>
            <a:r>
              <a:rPr lang="zh-CN" altLang="en-US" sz="2200" b="1">
                <a:solidFill>
                  <a:srgbClr val="0070C0"/>
                </a:solidFill>
                <a:latin typeface="黑体" panose="02010609060101010101" pitchFamily="49" charset="-122"/>
                <a:ea typeface="黑体" panose="02010609060101010101" pitchFamily="49" charset="-122"/>
              </a:rPr>
              <a:t>量程太小</a:t>
            </a:r>
            <a:endParaRPr lang="zh-CN" altLang="en-US" sz="2200" b="1">
              <a:solidFill>
                <a:srgbClr val="0070C0"/>
              </a:solidFill>
              <a:latin typeface="黑体" panose="02010609060101010101" pitchFamily="49" charset="-122"/>
              <a:ea typeface="黑体" panose="02010609060101010101" pitchFamily="49" charset="-122"/>
            </a:endParaRPr>
          </a:p>
        </p:txBody>
      </p:sp>
      <p:sp>
        <p:nvSpPr>
          <p:cNvPr id="14" name="箭头: 右 13" title=""/>
          <p:cNvSpPr/>
          <p:nvPr/>
        </p:nvSpPr>
        <p:spPr>
          <a:xfrm>
            <a:off x="5604986" y="2633386"/>
            <a:ext cx="393205" cy="2729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title=""/>
          <p:cNvSpPr txBox="1"/>
          <p:nvPr/>
        </p:nvSpPr>
        <p:spPr>
          <a:xfrm>
            <a:off x="5998191" y="2547526"/>
            <a:ext cx="3282287" cy="444674"/>
          </a:xfrm>
          <a:prstGeom prst="rect">
            <a:avLst/>
          </a:prstGeom>
          <a:noFill/>
        </p:spPr>
        <p:txBody>
          <a:bodyPr wrap="square">
            <a:spAutoFit/>
          </a:bodyPr>
          <a:lstStyle>
            <a:defPPr>
              <a:defRPr lang="en-US"/>
            </a:defPPr>
            <a:lvl1pPr>
              <a:lnSpc>
                <a:spcPct val="120000"/>
              </a:lnSpc>
              <a:defRPr sz="2400" b="1">
                <a:solidFill>
                  <a:srgbClr val="0070C0"/>
                </a:solidFill>
                <a:latin typeface="黑体" panose="02010609060101010101" pitchFamily="49" charset="-122"/>
                <a:ea typeface="黑体" panose="02010609060101010101" pitchFamily="49" charset="-122"/>
              </a:defRPr>
            </a:lvl1pPr>
          </a:lstStyle>
          <a:p>
            <a:r>
              <a:rPr lang="zh-CN" altLang="en-US" sz="2200"/>
              <a:t>不一定能测出要测得量</a:t>
            </a:r>
            <a:endParaRPr lang="zh-CN" altLang="en-US" sz="2200"/>
          </a:p>
        </p:txBody>
      </p:sp>
      <p:sp>
        <p:nvSpPr>
          <p:cNvPr id="20" name="文本框 19" title=""/>
          <p:cNvSpPr txBox="1"/>
          <p:nvPr/>
        </p:nvSpPr>
        <p:spPr bwMode="auto">
          <a:xfrm>
            <a:off x="4285394" y="3131732"/>
            <a:ext cx="1319592" cy="444674"/>
          </a:xfrm>
          <a:prstGeom prst="rect">
            <a:avLst/>
          </a:prstGeom>
          <a:noFill/>
        </p:spPr>
        <p:txBody>
          <a:bodyPr wrap="none">
            <a:spAutoFit/>
          </a:bodyPr>
          <a:lstStyle/>
          <a:p>
            <a:pPr>
              <a:lnSpc>
                <a:spcPct val="120000"/>
              </a:lnSpc>
              <a:defRPr/>
            </a:pPr>
            <a:r>
              <a:rPr lang="zh-CN" altLang="en-US" sz="2200" b="1">
                <a:solidFill>
                  <a:srgbClr val="0070C0"/>
                </a:solidFill>
                <a:latin typeface="黑体" panose="02010609060101010101" pitchFamily="49" charset="-122"/>
                <a:ea typeface="黑体" panose="02010609060101010101" pitchFamily="49" charset="-122"/>
              </a:rPr>
              <a:t>量程太大</a:t>
            </a:r>
            <a:endParaRPr lang="zh-CN" altLang="en-US" sz="2200" b="1">
              <a:solidFill>
                <a:srgbClr val="0070C0"/>
              </a:solidFill>
              <a:latin typeface="黑体" panose="02010609060101010101" pitchFamily="49" charset="-122"/>
              <a:ea typeface="黑体" panose="02010609060101010101" pitchFamily="49" charset="-122"/>
            </a:endParaRPr>
          </a:p>
        </p:txBody>
      </p:sp>
      <p:sp>
        <p:nvSpPr>
          <p:cNvPr id="21" name="箭头: 右 20" title=""/>
          <p:cNvSpPr/>
          <p:nvPr/>
        </p:nvSpPr>
        <p:spPr>
          <a:xfrm>
            <a:off x="5604986" y="3217592"/>
            <a:ext cx="393205" cy="2729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title=""/>
          <p:cNvSpPr txBox="1"/>
          <p:nvPr/>
        </p:nvSpPr>
        <p:spPr>
          <a:xfrm>
            <a:off x="5998191" y="3131732"/>
            <a:ext cx="3282287" cy="444674"/>
          </a:xfrm>
          <a:prstGeom prst="rect">
            <a:avLst/>
          </a:prstGeom>
          <a:noFill/>
        </p:spPr>
        <p:txBody>
          <a:bodyPr wrap="square">
            <a:spAutoFit/>
          </a:bodyPr>
          <a:lstStyle>
            <a:defPPr>
              <a:defRPr lang="en-US"/>
            </a:defPPr>
            <a:lvl1pPr>
              <a:lnSpc>
                <a:spcPct val="120000"/>
              </a:lnSpc>
              <a:defRPr sz="2400" b="1">
                <a:solidFill>
                  <a:srgbClr val="0070C0"/>
                </a:solidFill>
                <a:latin typeface="黑体" panose="02010609060101010101" pitchFamily="49" charset="-122"/>
                <a:ea typeface="黑体" panose="02010609060101010101" pitchFamily="49" charset="-122"/>
              </a:defRPr>
            </a:lvl1pPr>
          </a:lstStyle>
          <a:p>
            <a:r>
              <a:rPr lang="zh-CN" altLang="en-US" sz="2200"/>
              <a:t>分度值大，测量精度差</a:t>
            </a:r>
            <a:endParaRPr lang="zh-CN" altLang="en-US" sz="22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par>
                          <p:cTn id="38" fill="hold" nodeType="afterGroup">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nodeType="clickPar">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nodeType="clickPar">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nodeType="afterGroup">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par>
                    <p:cTn id="56" fill="hold" nodeType="clickPar">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nodeType="clickPar">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500"/>
                                        <p:tgtEl>
                                          <p:spTgt spid="21"/>
                                        </p:tgtEl>
                                      </p:cBhvr>
                                    </p:animEffect>
                                  </p:childTnLst>
                                </p:cTn>
                              </p:par>
                            </p:childTnLst>
                          </p:cTn>
                        </p:par>
                        <p:par>
                          <p:cTn id="66" fill="hold" nodeType="afterGroup">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5" grpId="0" animBg="1"/>
      <p:bldP spid="16" grpId="0"/>
      <p:bldP spid="17" grpId="0"/>
      <p:bldP spid="14" grpId="0" animBg="1"/>
      <p:bldP spid="19" grpId="0"/>
      <p:bldP spid="20" grpId="0"/>
      <p:bldP spid="21" grpId="0" animBg="1"/>
      <p:bldP spid="22"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8" name="文本框 27" title=""/>
          <p:cNvSpPr txBox="1"/>
          <p:nvPr/>
        </p:nvSpPr>
        <p:spPr>
          <a:xfrm>
            <a:off x="545602" y="335480"/>
            <a:ext cx="3657908" cy="461665"/>
          </a:xfrm>
          <a:prstGeom prst="rect">
            <a:avLst/>
          </a:prstGeom>
          <a:noFill/>
        </p:spPr>
        <p:txBody>
          <a:bodyPr wrap="square">
            <a:spAutoFit/>
          </a:bodyPr>
          <a:lstStyle/>
          <a:p>
            <a:r>
              <a:rPr lang="en-US" altLang="zh-CN" sz="2400" b="1">
                <a:solidFill>
                  <a:srgbClr val="0000FF"/>
                </a:solidFill>
                <a:effectLst/>
                <a:latin typeface="Arial" panose="020b0604020202020204" pitchFamily="34" charset="0"/>
                <a:ea typeface="黑体" panose="02010609060101010101" pitchFamily="49" charset="-122"/>
                <a:cs typeface="Arial" panose="020b0604020202020204" pitchFamily="34" charset="0"/>
              </a:rPr>
              <a:t>3.</a:t>
            </a:r>
            <a:r>
              <a:rPr lang="zh-CN" altLang="en-US" sz="2400" b="1">
                <a:solidFill>
                  <a:srgbClr val="0000FF"/>
                </a:solidFill>
                <a:latin typeface="Arial" panose="020b0604020202020204" pitchFamily="34" charset="0"/>
                <a:ea typeface="黑体" panose="02010609060101010101" pitchFamily="49" charset="-122"/>
                <a:cs typeface="Arial" panose="020b0604020202020204" pitchFamily="34" charset="0"/>
              </a:rPr>
              <a:t>设计实验、制订方案： </a:t>
            </a:r>
            <a:endParaRPr lang="zh-CN" altLang="en-US" sz="2400" b="1">
              <a:solidFill>
                <a:srgbClr val="0000FF"/>
              </a:solidFill>
              <a:effectLst/>
              <a:latin typeface="Arial" panose="020b0604020202020204" pitchFamily="34" charset="0"/>
              <a:ea typeface="黑体" panose="02010609060101010101" pitchFamily="49" charset="-122"/>
              <a:cs typeface="Arial" panose="020b0604020202020204" pitchFamily="34" charset="0"/>
            </a:endParaRPr>
          </a:p>
        </p:txBody>
      </p:sp>
      <p:sp>
        <p:nvSpPr>
          <p:cNvPr id="30" name="文本框 29" title=""/>
          <p:cNvSpPr txBox="1"/>
          <p:nvPr/>
        </p:nvSpPr>
        <p:spPr>
          <a:xfrm>
            <a:off x="545602" y="867642"/>
            <a:ext cx="3821563" cy="461665"/>
          </a:xfrm>
          <a:prstGeom prst="rect">
            <a:avLst/>
          </a:prstGeom>
          <a:noFill/>
        </p:spPr>
        <p:txBody>
          <a:bodyPr wrap="square">
            <a:spAutoFit/>
          </a:bodyPr>
          <a:lstStyle>
            <a:defPPr>
              <a:defRPr lang="en-US"/>
            </a:defPPr>
            <a:lvl1pPr>
              <a:defRPr sz="2400" b="1">
                <a:solidFill>
                  <a:srgbClr val="0000FF"/>
                </a:solidFill>
                <a:effectLst/>
                <a:latin typeface="Arial" panose="020b0604020202020204" pitchFamily="34" charset="0"/>
                <a:ea typeface="黑体" panose="02010609060101010101" pitchFamily="49" charset="-122"/>
                <a:cs typeface="Arial" panose="020b0604020202020204" pitchFamily="34" charset="0"/>
              </a:defRPr>
            </a:lvl1pPr>
          </a:lstStyle>
          <a:p>
            <a:r>
              <a:rPr lang="zh-CN" altLang="en-US">
                <a:solidFill>
                  <a:schemeClr val="tx1"/>
                </a:solidFill>
              </a:rPr>
              <a:t>（</a:t>
            </a:r>
            <a:r>
              <a:rPr lang="en-US" altLang="zh-CN">
                <a:solidFill>
                  <a:schemeClr val="tx1"/>
                </a:solidFill>
              </a:rPr>
              <a:t>2</a:t>
            </a:r>
            <a:r>
              <a:rPr lang="zh-CN" altLang="en-US">
                <a:solidFill>
                  <a:schemeClr val="tx1"/>
                </a:solidFill>
              </a:rPr>
              <a:t>）正确使用仪器</a:t>
            </a:r>
            <a:endParaRPr lang="zh-CN" altLang="en-US">
              <a:solidFill>
                <a:schemeClr val="tx1"/>
              </a:solidFill>
            </a:endParaRPr>
          </a:p>
        </p:txBody>
      </p:sp>
      <p:sp>
        <p:nvSpPr>
          <p:cNvPr id="31" name="文本框 30" title=""/>
          <p:cNvSpPr txBox="1"/>
          <p:nvPr/>
        </p:nvSpPr>
        <p:spPr>
          <a:xfrm>
            <a:off x="948513" y="1441999"/>
            <a:ext cx="7629102" cy="791692"/>
          </a:xfrm>
          <a:prstGeom prst="rect">
            <a:avLst/>
          </a:prstGeom>
          <a:noFill/>
        </p:spPr>
        <p:txBody>
          <a:bodyPr wrap="square">
            <a:spAutoFit/>
          </a:bodyPr>
          <a:lstStyle>
            <a:defPPr>
              <a:defRPr lang="en-US"/>
            </a:defPPr>
            <a:lvl1pPr>
              <a:lnSpc>
                <a:spcPct val="110000"/>
              </a:lnSpc>
              <a:defRPr sz="2400" b="1">
                <a:latin typeface="Times New Roman" panose="02020603050405020304" pitchFamily="18" charset="0"/>
                <a:ea typeface="楷体" panose="02010609060101010101" pitchFamily="49" charset="-122"/>
                <a:cs typeface="Times New Roman" panose="02020603050405020304" pitchFamily="18" charset="0"/>
              </a:defRPr>
            </a:lvl1pPr>
          </a:lstStyle>
          <a:p>
            <a:r>
              <a:rPr lang="zh-CN" altLang="en-US" sz="2200">
                <a:latin typeface="宋体" panose="02010600030101010101" pitchFamily="2" charset="-122"/>
                <a:ea typeface="宋体" panose="02010600030101010101" pitchFamily="2" charset="-122"/>
              </a:rPr>
              <a:t>    仪器使用前，应先把指针调整到零刻度处，这个过程叫作</a:t>
            </a:r>
            <a:r>
              <a:rPr lang="zh-CN" altLang="en-US" sz="2200">
                <a:solidFill>
                  <a:srgbClr val="FF0000"/>
                </a:solidFill>
                <a:latin typeface="宋体" panose="02010600030101010101" pitchFamily="2" charset="-122"/>
                <a:ea typeface="宋体" panose="02010600030101010101" pitchFamily="2" charset="-122"/>
              </a:rPr>
              <a:t>调零</a:t>
            </a:r>
            <a:r>
              <a:rPr lang="zh-CN" altLang="en-US" sz="2200">
                <a:latin typeface="宋体" panose="02010600030101010101" pitchFamily="2" charset="-122"/>
                <a:ea typeface="宋体" panose="02010600030101010101" pitchFamily="2" charset="-122"/>
              </a:rPr>
              <a:t>。若不能调零，则要记录初始读数，进行修正。</a:t>
            </a:r>
            <a:endParaRPr lang="zh-CN" altLang="en-US" sz="2200">
              <a:latin typeface="宋体" panose="02010600030101010101" pitchFamily="2" charset="-122"/>
              <a:ea typeface="宋体" panose="02010600030101010101" pitchFamily="2" charset="-122"/>
            </a:endParaRPr>
          </a:p>
        </p:txBody>
      </p:sp>
      <p:sp>
        <p:nvSpPr>
          <p:cNvPr id="33" name="文本框 32" title=""/>
          <p:cNvSpPr txBox="1"/>
          <p:nvPr/>
        </p:nvSpPr>
        <p:spPr>
          <a:xfrm>
            <a:off x="545602" y="2346383"/>
            <a:ext cx="3821563" cy="461665"/>
          </a:xfrm>
          <a:prstGeom prst="rect">
            <a:avLst/>
          </a:prstGeom>
          <a:noFill/>
        </p:spPr>
        <p:txBody>
          <a:bodyPr wrap="square">
            <a:spAutoFit/>
          </a:bodyPr>
          <a:lstStyle>
            <a:defPPr>
              <a:defRPr lang="en-US"/>
            </a:defPPr>
            <a:lvl1pPr>
              <a:defRPr sz="2400" b="1">
                <a:solidFill>
                  <a:srgbClr val="0000FF"/>
                </a:solidFill>
                <a:effectLst/>
                <a:latin typeface="Arial" panose="020b0604020202020204" pitchFamily="34" charset="0"/>
                <a:ea typeface="黑体" panose="02010609060101010101" pitchFamily="49" charset="-122"/>
                <a:cs typeface="Arial" panose="020b0604020202020204" pitchFamily="34" charset="0"/>
              </a:defRPr>
            </a:lvl1pPr>
          </a:lstStyle>
          <a:p>
            <a:r>
              <a:rPr lang="zh-CN" altLang="en-US">
                <a:solidFill>
                  <a:schemeClr val="tx1"/>
                </a:solidFill>
              </a:rPr>
              <a:t>（</a:t>
            </a:r>
            <a:r>
              <a:rPr lang="en-US" altLang="zh-CN">
                <a:solidFill>
                  <a:schemeClr val="tx1"/>
                </a:solidFill>
              </a:rPr>
              <a:t>3</a:t>
            </a:r>
            <a:r>
              <a:rPr lang="zh-CN" altLang="en-US">
                <a:solidFill>
                  <a:schemeClr val="tx1"/>
                </a:solidFill>
              </a:rPr>
              <a:t>）研究测量技巧</a:t>
            </a:r>
            <a:endParaRPr lang="zh-CN" altLang="en-US">
              <a:solidFill>
                <a:schemeClr val="tx1"/>
              </a:solidFill>
            </a:endParaRPr>
          </a:p>
        </p:txBody>
      </p:sp>
      <p:pic>
        <p:nvPicPr>
          <p:cNvPr id="9" name="图片 8"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007" y="2340917"/>
            <a:ext cx="2399480" cy="2399480"/>
          </a:xfrm>
          <a:prstGeom prst="rect">
            <a:avLst/>
          </a:prstGeom>
        </p:spPr>
      </p:pic>
      <p:sp>
        <p:nvSpPr>
          <p:cNvPr id="34" name="文本框 33" title=""/>
          <p:cNvSpPr txBox="1"/>
          <p:nvPr/>
        </p:nvSpPr>
        <p:spPr>
          <a:xfrm>
            <a:off x="948512" y="2920740"/>
            <a:ext cx="4759663" cy="791692"/>
          </a:xfrm>
          <a:prstGeom prst="rect">
            <a:avLst/>
          </a:prstGeom>
          <a:noFill/>
        </p:spPr>
        <p:txBody>
          <a:bodyPr wrap="square">
            <a:spAutoFit/>
          </a:bodyPr>
          <a:lstStyle>
            <a:defPPr>
              <a:defRPr lang="en-US"/>
            </a:defPPr>
            <a:lvl1pPr>
              <a:lnSpc>
                <a:spcPct val="110000"/>
              </a:lnSpc>
              <a:defRPr sz="2400" b="1">
                <a:latin typeface="Times New Roman" panose="02020603050405020304" pitchFamily="18" charset="0"/>
                <a:ea typeface="楷体" panose="02010609060101010101" pitchFamily="49" charset="-122"/>
                <a:cs typeface="Times New Roman" panose="02020603050405020304" pitchFamily="18" charset="0"/>
              </a:defRPr>
            </a:lvl1pPr>
          </a:lstStyle>
          <a:p>
            <a:r>
              <a:rPr lang="zh-CN" altLang="en-US" sz="2200">
                <a:latin typeface="宋体" panose="02010600030101010101" pitchFamily="2" charset="-122"/>
                <a:ea typeface="宋体" panose="02010600030101010101" pitchFamily="2" charset="-122"/>
              </a:rPr>
              <a:t>    对不规则的伞衣面积的测量可以采用</a:t>
            </a:r>
            <a:r>
              <a:rPr lang="zh-CN" altLang="en-US" sz="2200">
                <a:solidFill>
                  <a:srgbClr val="FF0000"/>
                </a:solidFill>
                <a:latin typeface="宋体" panose="02010600030101010101" pitchFamily="2" charset="-122"/>
                <a:ea typeface="宋体" panose="02010600030101010101" pitchFamily="2" charset="-122"/>
              </a:rPr>
              <a:t>数格法</a:t>
            </a:r>
            <a:r>
              <a:rPr lang="zh-CN" altLang="en-US" sz="2200">
                <a:latin typeface="宋体" panose="02010600030101010101" pitchFamily="2" charset="-122"/>
                <a:ea typeface="宋体" panose="02010600030101010101" pitchFamily="2" charset="-122"/>
              </a:rPr>
              <a:t>。</a:t>
            </a:r>
            <a:endParaRPr lang="zh-CN" altLang="en-US" sz="2200">
              <a:latin typeface="宋体" panose="02010600030101010101" pitchFamily="2" charset="-122"/>
              <a:ea typeface="宋体" panose="02010600030101010101" pitchFamily="2" charset="-122"/>
            </a:endParaRPr>
          </a:p>
        </p:txBody>
      </p:sp>
      <p:sp>
        <p:nvSpPr>
          <p:cNvPr id="12" name="对话气泡: 圆角矩形 11" title=""/>
          <p:cNvSpPr/>
          <p:nvPr/>
        </p:nvSpPr>
        <p:spPr>
          <a:xfrm>
            <a:off x="974103" y="2903067"/>
            <a:ext cx="4640244" cy="1100874"/>
          </a:xfrm>
          <a:prstGeom prst="wedgeRoundRectCallout">
            <a:avLst>
              <a:gd name="adj1" fmla="val 59850"/>
              <a:gd name="adj2" fmla="val 346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zh-CN" altLang="en-US" sz="2200" b="1">
                <a:latin typeface="华文新魏" panose="02010800040101010101" pitchFamily="2" charset="-122"/>
                <a:ea typeface="华文新魏" panose="02010800040101010101" pitchFamily="2" charset="-122"/>
                <a:cs typeface="Times New Roman" panose="02020603050405020304" pitchFamily="18" charset="0"/>
              </a:rPr>
              <a:t>对不满一格而大于或等于半格的都算一格，小于半格的都舍去不计。</a:t>
            </a:r>
            <a:endParaRPr lang="zh-CN" altLang="en-US" sz="2200" b="1">
              <a:latin typeface="华文新魏" panose="02010800040101010101" pitchFamily="2" charset="-122"/>
              <a:ea typeface="华文新魏" panose="02010800040101010101" pitchFamily="2" charset="-122"/>
              <a:cs typeface="Times New Roman" panose="02020603050405020304" pitchFamily="18" charset="0"/>
            </a:endParaRPr>
          </a:p>
        </p:txBody>
      </p:sp>
      <p:sp>
        <p:nvSpPr>
          <p:cNvPr id="37" name="文本框 36" title=""/>
          <p:cNvSpPr txBox="1"/>
          <p:nvPr/>
        </p:nvSpPr>
        <p:spPr>
          <a:xfrm>
            <a:off x="854684" y="4098960"/>
            <a:ext cx="4759663" cy="434350"/>
          </a:xfrm>
          <a:prstGeom prst="rect">
            <a:avLst/>
          </a:prstGeom>
          <a:solidFill>
            <a:schemeClr val="accent4">
              <a:lumMod val="20000"/>
              <a:lumOff val="80000"/>
            </a:schemeClr>
          </a:solidFill>
        </p:spPr>
        <p:txBody>
          <a:bodyPr wrap="square">
            <a:spAutoFit/>
          </a:bodyPr>
          <a:lstStyle>
            <a:defPPr>
              <a:defRPr lang="en-US"/>
            </a:defPPr>
            <a:lvl1pPr>
              <a:lnSpc>
                <a:spcPct val="110000"/>
              </a:lnSpc>
              <a:defRPr sz="2400" b="1">
                <a:latin typeface="Times New Roman" panose="02020603050405020304" pitchFamily="18" charset="0"/>
                <a:ea typeface="楷体" panose="02010609060101010101" pitchFamily="49" charset="-122"/>
                <a:cs typeface="Times New Roman" panose="02020603050405020304" pitchFamily="18" charset="0"/>
              </a:defRPr>
            </a:lvl1pPr>
          </a:lstStyle>
          <a:p>
            <a:pPr algn="ctr"/>
            <a:r>
              <a:rPr lang="zh-CN" altLang="en-US" sz="2200">
                <a:solidFill>
                  <a:srgbClr val="FF0000"/>
                </a:solidFill>
                <a:ea typeface="宋体" panose="02010600030101010101" pitchFamily="2" charset="-122"/>
              </a:rPr>
              <a:t>伞衣面积</a:t>
            </a:r>
            <a:r>
              <a:rPr lang="en-US" altLang="zh-CN" sz="2200">
                <a:solidFill>
                  <a:srgbClr val="FF0000"/>
                </a:solidFill>
                <a:ea typeface="宋体" panose="02010600030101010101" pitchFamily="2" charset="-122"/>
              </a:rPr>
              <a:t>=</a:t>
            </a:r>
            <a:r>
              <a:rPr lang="zh-CN" altLang="en-US" sz="2200">
                <a:solidFill>
                  <a:srgbClr val="FF0000"/>
                </a:solidFill>
                <a:ea typeface="宋体" panose="02010600030101010101" pitchFamily="2" charset="-122"/>
              </a:rPr>
              <a:t>总的格数</a:t>
            </a:r>
            <a:r>
              <a:rPr lang="en-US" altLang="zh-CN" sz="2200">
                <a:solidFill>
                  <a:srgbClr val="FF0000"/>
                </a:solidFill>
                <a:ea typeface="宋体" panose="02010600030101010101" pitchFamily="2" charset="-122"/>
              </a:rPr>
              <a:t>×</a:t>
            </a:r>
            <a:r>
              <a:rPr lang="zh-CN" altLang="en-US" sz="2200">
                <a:solidFill>
                  <a:srgbClr val="FF0000"/>
                </a:solidFill>
                <a:ea typeface="宋体" panose="02010600030101010101" pitchFamily="2" charset="-122"/>
              </a:rPr>
              <a:t>一个格的面积</a:t>
            </a:r>
            <a:endParaRPr lang="zh-CN" altLang="en-US" sz="2200">
              <a:solidFill>
                <a:srgbClr val="FF0000"/>
              </a:solidFill>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nodeType="clickPar">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P spid="34" grpId="0"/>
      <p:bldP spid="12" grpId="0" animBg="1"/>
      <p:bldP spid="37"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nvSpPr>
        <p:spPr>
          <a:xfrm>
            <a:off x="464024" y="338892"/>
            <a:ext cx="3582537" cy="523220"/>
          </a:xfrm>
          <a:prstGeom prst="rect">
            <a:avLst/>
          </a:prstGeom>
          <a:noFill/>
        </p:spPr>
        <p:txBody>
          <a:bodyPr wrap="square">
            <a:spAutoFit/>
          </a:bodyPr>
          <a:lstStyle/>
          <a:p>
            <a:r>
              <a:rPr kumimoji="0" lang="zh-CN" altLang="en-US" sz="2800" b="1" i="0" u="none" strike="noStrike" kern="1200" cap="none" spc="0" normalizeH="0" baseline="0" noProof="0">
                <a:ln>
                  <a:noFill/>
                </a:ln>
                <a:solidFill>
                  <a:srgbClr val="6600FF"/>
                </a:solidFill>
                <a:uLnTx/>
                <a:uFillTx/>
                <a:latin typeface="黑体" panose="02010609060101010101" pitchFamily="49" charset="-122"/>
                <a:ea typeface="黑体" panose="02010609060101010101" pitchFamily="49" charset="-122"/>
                <a:cs typeface="+mn-cs"/>
              </a:rPr>
              <a:t>长度的特殊</a:t>
            </a:r>
            <a:r>
              <a:rPr kumimoji="0" lang="zh-CN" altLang="en-US" sz="2800" b="1" i="0" u="none" strike="noStrike" kern="1200" cap="none" spc="0" normalizeH="0" baseline="0" noProof="0">
                <a:ln>
                  <a:noFill/>
                </a:ln>
                <a:solidFill>
                  <a:srgbClr val="6600FF"/>
                </a:solidFill>
                <a:uLnTx/>
                <a:uFillTx/>
                <a:latin typeface="黑体" panose="02010609060101010101" pitchFamily="49" charset="-122"/>
                <a:ea typeface="黑体" panose="02010609060101010101" pitchFamily="49" charset="-122"/>
              </a:rPr>
              <a:t>测量方法</a:t>
            </a:r>
            <a:endParaRPr lang="zh-CN" altLang="en-US" b="1">
              <a:solidFill>
                <a:srgbClr val="6600FF"/>
              </a:solidFill>
            </a:endParaRPr>
          </a:p>
        </p:txBody>
      </p:sp>
      <p:sp>
        <p:nvSpPr>
          <p:cNvPr id="4" name="文本框 3" title=""/>
          <p:cNvSpPr txBox="1"/>
          <p:nvPr/>
        </p:nvSpPr>
        <p:spPr>
          <a:xfrm>
            <a:off x="464024" y="893977"/>
            <a:ext cx="2011680" cy="461665"/>
          </a:xfrm>
          <a:prstGeom prst="rect">
            <a:avLst/>
          </a:prstGeom>
          <a:noFill/>
        </p:spPr>
        <p:txBody>
          <a:bodyPr wrap="square">
            <a:spAutoFit/>
          </a:bodyPr>
          <a:lstStyle/>
          <a:p>
            <a:pPr defTabSz="914400" eaLnBrk="0" fontAlgn="base" hangingPunct="0">
              <a:spcBef>
                <a:spcPct val="0"/>
              </a:spcBef>
              <a:spcAft>
                <a:spcPct val="0"/>
              </a:spcAft>
            </a:pPr>
            <a:r>
              <a:rPr lang="en-US" altLang="zh-CN" sz="2400" b="1">
                <a:solidFill>
                  <a:prstClr val="black"/>
                </a:solidFill>
                <a:latin typeface="Times New Roman" panose="02020603050405020304"/>
                <a:ea typeface="宋体" panose="02010600030101010101" pitchFamily="2" charset="-122"/>
              </a:rPr>
              <a:t>1.</a:t>
            </a:r>
            <a:r>
              <a:rPr lang="zh-CN" altLang="en-US" sz="2400" b="1">
                <a:solidFill>
                  <a:prstClr val="black"/>
                </a:solidFill>
                <a:latin typeface="Times New Roman" panose="02020603050405020304"/>
                <a:ea typeface="宋体" panose="02010600030101010101" pitchFamily="2" charset="-122"/>
              </a:rPr>
              <a:t>累积法</a:t>
            </a:r>
            <a:endParaRPr lang="zh-CN" altLang="en-US" sz="2400" b="1">
              <a:solidFill>
                <a:prstClr val="black"/>
              </a:solidFill>
              <a:latin typeface="Times New Roman" panose="02020603050405020304"/>
              <a:ea typeface="宋体" panose="02010600030101010101" pitchFamily="2" charset="-122"/>
            </a:endParaRPr>
          </a:p>
        </p:txBody>
      </p:sp>
      <p:pic>
        <p:nvPicPr>
          <p:cNvPr id="5" name="图片 4" title=""/>
          <p:cNvPicPr>
            <a:picLocks noChangeAspect="1"/>
          </p:cNvPicPr>
          <p:nvPr/>
        </p:nvPicPr>
        <p:blipFill>
          <a:blip r:embed="rId2"/>
          <a:stretch>
            <a:fillRect/>
          </a:stretch>
        </p:blipFill>
        <p:spPr>
          <a:xfrm>
            <a:off x="2255292" y="1528586"/>
            <a:ext cx="2350476" cy="1063591"/>
          </a:xfrm>
          <a:prstGeom prst="rect">
            <a:avLst/>
          </a:prstGeom>
        </p:spPr>
      </p:pic>
      <p:pic>
        <p:nvPicPr>
          <p:cNvPr id="6" name="图片 5" title=""/>
          <p:cNvPicPr>
            <a:picLocks noChangeAspect="1"/>
          </p:cNvPicPr>
          <p:nvPr/>
        </p:nvPicPr>
        <p:blipFill>
          <a:blip r:embed="rId3"/>
          <a:stretch>
            <a:fillRect/>
          </a:stretch>
        </p:blipFill>
        <p:spPr>
          <a:xfrm>
            <a:off x="464024" y="1448923"/>
            <a:ext cx="1534167" cy="1222919"/>
          </a:xfrm>
          <a:prstGeom prst="rect">
            <a:avLst/>
          </a:prstGeom>
        </p:spPr>
      </p:pic>
      <p:sp>
        <p:nvSpPr>
          <p:cNvPr id="7" name="文本框 6" title=""/>
          <p:cNvSpPr txBox="1"/>
          <p:nvPr/>
        </p:nvSpPr>
        <p:spPr>
          <a:xfrm>
            <a:off x="4756245" y="539133"/>
            <a:ext cx="2011680" cy="461665"/>
          </a:xfrm>
          <a:prstGeom prst="rect">
            <a:avLst/>
          </a:prstGeom>
          <a:noFill/>
        </p:spPr>
        <p:txBody>
          <a:bodyPr wrap="square">
            <a:spAutoFit/>
          </a:bodyPr>
          <a:lstStyle/>
          <a:p>
            <a:pPr defTabSz="914400" eaLnBrk="0" fontAlgn="base" hangingPunct="0">
              <a:spcBef>
                <a:spcPct val="0"/>
              </a:spcBef>
              <a:spcAft>
                <a:spcPct val="0"/>
              </a:spcAft>
            </a:pPr>
            <a:r>
              <a:rPr lang="en-US" altLang="zh-CN" sz="2400" b="1">
                <a:solidFill>
                  <a:prstClr val="black"/>
                </a:solidFill>
                <a:latin typeface="Times New Roman" panose="02020603050405020304"/>
                <a:ea typeface="宋体" panose="02010600030101010101" pitchFamily="2" charset="-122"/>
              </a:rPr>
              <a:t>2.</a:t>
            </a:r>
            <a:r>
              <a:rPr lang="zh-CN" altLang="en-US" sz="2400" b="1">
                <a:solidFill>
                  <a:prstClr val="black"/>
                </a:solidFill>
                <a:latin typeface="Times New Roman" panose="02020603050405020304"/>
                <a:ea typeface="宋体" panose="02010600030101010101" pitchFamily="2" charset="-122"/>
              </a:rPr>
              <a:t>平移法</a:t>
            </a:r>
            <a:endParaRPr lang="zh-CN" altLang="en-US" sz="2400" b="1">
              <a:solidFill>
                <a:prstClr val="black"/>
              </a:solidFill>
              <a:latin typeface="Times New Roman" panose="02020603050405020304"/>
              <a:ea typeface="宋体" panose="02010600030101010101" pitchFamily="2" charset="-122"/>
            </a:endParaRPr>
          </a:p>
        </p:txBody>
      </p:sp>
      <p:pic>
        <p:nvPicPr>
          <p:cNvPr id="8" name="图片 7" tit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6855" y="1094079"/>
            <a:ext cx="4213121" cy="1965138"/>
          </a:xfrm>
          <a:prstGeom prst="rect">
            <a:avLst/>
          </a:prstGeom>
        </p:spPr>
      </p:pic>
      <p:sp>
        <p:nvSpPr>
          <p:cNvPr id="9" name="文本框 8" title=""/>
          <p:cNvSpPr txBox="1"/>
          <p:nvPr/>
        </p:nvSpPr>
        <p:spPr>
          <a:xfrm>
            <a:off x="5855964" y="1152988"/>
            <a:ext cx="879230" cy="461665"/>
          </a:xfrm>
          <a:prstGeom prst="rect">
            <a:avLst/>
          </a:prstGeom>
          <a:noFill/>
        </p:spPr>
        <p:txBody>
          <a:bodyPr wrap="square" rtlCol="0">
            <a:spAutoFit/>
          </a:bodyPr>
          <a:lstStyle/>
          <a:p>
            <a:pPr defTabSz="914400" eaLnBrk="0" fontAlgn="base" hangingPunct="0">
              <a:spcBef>
                <a:spcPct val="0"/>
              </a:spcBef>
              <a:spcAft>
                <a:spcPct val="0"/>
              </a:spcAft>
            </a:pPr>
            <a:r>
              <a:rPr lang="zh-CN" altLang="en-US" sz="2400" b="1">
                <a:solidFill>
                  <a:srgbClr val="FF0000"/>
                </a:solidFill>
                <a:latin typeface="Times New Roman" panose="02020603050405020304"/>
                <a:ea typeface="黑体" panose="02010609060101010101" pitchFamily="49" charset="-122"/>
              </a:rPr>
              <a:t>夹紧</a:t>
            </a:r>
            <a:endParaRPr lang="zh-CN" altLang="en-US" sz="2400" b="1">
              <a:solidFill>
                <a:srgbClr val="FF0000"/>
              </a:solidFill>
              <a:latin typeface="Times New Roman" panose="02020603050405020304"/>
              <a:ea typeface="黑体" panose="02010609060101010101" pitchFamily="49" charset="-122"/>
            </a:endParaRPr>
          </a:p>
        </p:txBody>
      </p:sp>
      <p:cxnSp>
        <p:nvCxnSpPr>
          <p:cNvPr id="10" name="直接箭头连接符 9" title=""/>
          <p:cNvCxnSpPr/>
          <p:nvPr/>
        </p:nvCxnSpPr>
        <p:spPr>
          <a:xfrm>
            <a:off x="5847611" y="1614653"/>
            <a:ext cx="840105" cy="0"/>
          </a:xfrm>
          <a:prstGeom prst="straightConnector1">
            <a:avLst/>
          </a:prstGeom>
          <a:noFill/>
          <a:ln w="28575" cap="flat" cmpd="sng" algn="ctr">
            <a:solidFill>
              <a:srgbClr val="FF0000"/>
            </a:solidFill>
            <a:prstDash val="solid"/>
            <a:headEnd type="triangle" w="med" len="med"/>
            <a:tailEnd type="triangle" w="med" len="med"/>
          </a:ln>
          <a:effectLst/>
        </p:spPr>
      </p:cxnSp>
      <p:sp>
        <p:nvSpPr>
          <p:cNvPr id="11" name="文本框 10" title=""/>
          <p:cNvSpPr txBox="1"/>
          <p:nvPr/>
        </p:nvSpPr>
        <p:spPr>
          <a:xfrm>
            <a:off x="464024" y="2699227"/>
            <a:ext cx="2602523" cy="461665"/>
          </a:xfrm>
          <a:prstGeom prst="rect">
            <a:avLst/>
          </a:prstGeom>
          <a:noFill/>
        </p:spPr>
        <p:txBody>
          <a:bodyPr wrap="square">
            <a:spAutoFit/>
          </a:bodyPr>
          <a:lstStyle/>
          <a:p>
            <a:pPr defTabSz="914400" eaLnBrk="0" fontAlgn="base" hangingPunct="0">
              <a:spcBef>
                <a:spcPct val="0"/>
              </a:spcBef>
              <a:spcAft>
                <a:spcPct val="0"/>
              </a:spcAft>
            </a:pPr>
            <a:r>
              <a:rPr lang="en-US" altLang="zh-CN" sz="2400" b="1">
                <a:solidFill>
                  <a:prstClr val="black"/>
                </a:solidFill>
                <a:latin typeface="Times New Roman" panose="02020603050405020304"/>
                <a:ea typeface="宋体" panose="02010600030101010101" pitchFamily="2" charset="-122"/>
              </a:rPr>
              <a:t>3.</a:t>
            </a:r>
            <a:r>
              <a:rPr lang="zh-CN" altLang="en-US" sz="2400" b="1">
                <a:solidFill>
                  <a:prstClr val="black"/>
                </a:solidFill>
                <a:latin typeface="Times New Roman" panose="02020603050405020304"/>
                <a:ea typeface="宋体" panose="02010600030101010101" pitchFamily="2" charset="-122"/>
              </a:rPr>
              <a:t>化曲为直法</a:t>
            </a:r>
            <a:endParaRPr lang="zh-CN" altLang="en-US" sz="2400" b="1">
              <a:solidFill>
                <a:prstClr val="black"/>
              </a:solidFill>
              <a:latin typeface="Times New Roman" panose="02020603050405020304"/>
              <a:ea typeface="宋体" panose="02010600030101010101" pitchFamily="2" charset="-122"/>
            </a:endParaRPr>
          </a:p>
        </p:txBody>
      </p:sp>
      <p:pic>
        <p:nvPicPr>
          <p:cNvPr id="12" name="Picture 4" title=""/>
          <p:cNvPicPr>
            <a:picLocks noChangeAspect="1" noChangeArrowheads="1"/>
          </p:cNvPicPr>
          <p:nvPr/>
        </p:nvPicPr>
        <p:blipFill>
          <a:blip r:embed="rId5">
            <a:clrChange>
              <a:clrFrom>
                <a:srgbClr val="EAFBFF"/>
              </a:clrFrom>
              <a:clrTo>
                <a:srgbClr val="EAFBFF">
                  <a:alpha val="0"/>
                </a:srgbClr>
              </a:clrTo>
            </a:clrChange>
            <a:extLst>
              <a:ext uri="{28A0092B-C50C-407E-A947-70E740481C1C}">
                <a14:useLocalDpi xmlns:a14="http://schemas.microsoft.com/office/drawing/2010/main" val="0"/>
              </a:ext>
            </a:extLst>
          </a:blip>
          <a:srcRect l="2142" t="14005" r="3285" b="6744"/>
          <a:stretch>
            <a:fillRect/>
          </a:stretch>
        </p:blipFill>
        <p:spPr bwMode="auto">
          <a:xfrm>
            <a:off x="1034389" y="3258651"/>
            <a:ext cx="2626631" cy="1502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13" name="文本框 12" title=""/>
          <p:cNvSpPr txBox="1"/>
          <p:nvPr/>
        </p:nvSpPr>
        <p:spPr>
          <a:xfrm>
            <a:off x="4758975" y="3158292"/>
            <a:ext cx="2011680" cy="461665"/>
          </a:xfrm>
          <a:prstGeom prst="rect">
            <a:avLst/>
          </a:prstGeom>
          <a:noFill/>
        </p:spPr>
        <p:txBody>
          <a:bodyPr wrap="square">
            <a:spAutoFit/>
          </a:bodyPr>
          <a:lstStyle/>
          <a:p>
            <a:pPr defTabSz="914400" eaLnBrk="0" fontAlgn="base" hangingPunct="0">
              <a:spcBef>
                <a:spcPct val="0"/>
              </a:spcBef>
              <a:spcAft>
                <a:spcPct val="0"/>
              </a:spcAft>
            </a:pPr>
            <a:r>
              <a:rPr lang="en-US" altLang="zh-CN" sz="2400" b="1">
                <a:solidFill>
                  <a:prstClr val="black"/>
                </a:solidFill>
                <a:latin typeface="Times New Roman" panose="02020603050405020304"/>
                <a:ea typeface="宋体" panose="02010600030101010101" pitchFamily="2" charset="-122"/>
              </a:rPr>
              <a:t>4.</a:t>
            </a:r>
            <a:r>
              <a:rPr lang="zh-CN" altLang="en-US" sz="2400" b="1">
                <a:solidFill>
                  <a:prstClr val="black"/>
                </a:solidFill>
                <a:latin typeface="Times New Roman" panose="02020603050405020304"/>
                <a:ea typeface="宋体" panose="02010600030101010101" pitchFamily="2" charset="-122"/>
              </a:rPr>
              <a:t>滚轮法</a:t>
            </a:r>
            <a:endParaRPr lang="zh-CN" altLang="en-US" sz="2400" b="1">
              <a:solidFill>
                <a:prstClr val="black"/>
              </a:solidFill>
              <a:latin typeface="Times New Roman" panose="02020603050405020304"/>
              <a:ea typeface="宋体" panose="02010600030101010101" pitchFamily="2" charset="-122"/>
            </a:endParaRPr>
          </a:p>
        </p:txBody>
      </p:sp>
      <p:pic>
        <p:nvPicPr>
          <p:cNvPr id="14" name="Picture 5" title=""/>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204430" y="3249241"/>
            <a:ext cx="2011680" cy="160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len="lg" type="none" w="lg"/>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P spid="13" grpId="0"/>
    </p:bld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AS_OS" val="Unix 3.10 unknown"/>
  <p:tag name="AS_RELEASE_DATE" val="2023.03.31"/>
  <p:tag name="AS_TITLE" val="Aspose.Slides for Java"/>
  <p:tag name="AS_VERSION" val="23.3"/>
  <p:tag name="COMMONDATA" val="eyJoZGlkIjoiYmE1MWRiMjIzZDMwOTFhNDdhYzA4OWUzYjdhZDA4NzYifQ=="/>
  <p:tag name="KSO_WPP_MARK_KEY" val="2daa4c28-ef29-46a7-93de-6dee614799cc"/>
</p:tagLst>
</file>

<file path=ppt/theme/theme1.xml><?xml version="1.0" encoding="utf-8"?>
<a:theme xmlns:r="http://schemas.openxmlformats.org/officeDocument/2006/relationships"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resentationFormat>On-screen Show (16:9)</PresentationFormat>
  <Paragraphs>114</Paragraphs>
  <Slides>27</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27</vt:i4>
      </vt:variant>
    </vt:vector>
  </HeadingPairs>
  <TitlesOfParts>
    <vt:vector size="44" baseType="lpstr">
      <vt:lpstr>Arial</vt:lpstr>
      <vt:lpstr>Calibri Light</vt:lpstr>
      <vt:lpstr>Calibri</vt:lpstr>
      <vt:lpstr>Helvetica Neue Medium</vt:lpstr>
      <vt:lpstr>思源黑体 CN Medium</vt:lpstr>
      <vt:lpstr>思源黑体旧字形 Light</vt:lpstr>
      <vt:lpstr>思源黑体 CN Normal</vt:lpstr>
      <vt:lpstr>等线 Light</vt:lpstr>
      <vt:lpstr>等线</vt:lpstr>
      <vt:lpstr>黑体</vt:lpstr>
      <vt:lpstr>微软雅黑</vt:lpstr>
      <vt:lpstr>Times New Roman</vt:lpstr>
      <vt:lpstr>楷体</vt:lpstr>
      <vt:lpstr>宋体</vt:lpstr>
      <vt:lpstr>华文新魏</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23.0300</AppVersion>
  <TotalTime>0</TotalTim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2024-08-21T19:30:27Z</cp:lastPrinted>
  <dcterms:created xsi:type="dcterms:W3CDTF">2024-08-21T19:30:27Z</dcterms:created>
  <dcterms:modified xsi:type="dcterms:W3CDTF">2024-08-21T11:30:27Z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