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  <p:sldMasterId id="2147483677" r:id="rId2"/>
  </p:sldMasterIdLst>
  <p:notesMasterIdLst>
    <p:notesMasterId r:id="rId34"/>
  </p:notesMasterIdLst>
  <p:handoutMasterIdLst>
    <p:handoutMasterId r:id="rId35"/>
  </p:handoutMasterIdLst>
  <p:sldIdLst>
    <p:sldId id="350" r:id="rId3"/>
    <p:sldId id="290" r:id="rId4"/>
    <p:sldId id="348" r:id="rId5"/>
    <p:sldId id="328" r:id="rId6"/>
    <p:sldId id="354" r:id="rId7"/>
    <p:sldId id="327" r:id="rId8"/>
    <p:sldId id="336" r:id="rId9"/>
    <p:sldId id="356" r:id="rId10"/>
    <p:sldId id="329" r:id="rId11"/>
    <p:sldId id="333" r:id="rId12"/>
    <p:sldId id="358" r:id="rId13"/>
    <p:sldId id="330" r:id="rId14"/>
    <p:sldId id="320" r:id="rId15"/>
    <p:sldId id="331" r:id="rId16"/>
    <p:sldId id="332" r:id="rId17"/>
    <p:sldId id="335" r:id="rId18"/>
    <p:sldId id="359" r:id="rId19"/>
    <p:sldId id="360" r:id="rId20"/>
    <p:sldId id="337" r:id="rId21"/>
    <p:sldId id="361" r:id="rId22"/>
    <p:sldId id="357" r:id="rId23"/>
    <p:sldId id="362" r:id="rId24"/>
    <p:sldId id="355" r:id="rId25"/>
    <p:sldId id="338" r:id="rId26"/>
    <p:sldId id="353" r:id="rId27"/>
    <p:sldId id="342" r:id="rId28"/>
    <p:sldId id="343" r:id="rId29"/>
    <p:sldId id="352" r:id="rId30"/>
    <p:sldId id="346" r:id="rId31"/>
    <p:sldId id="319" r:id="rId32"/>
    <p:sldId id="351" r:id="rId33"/>
  </p:sldIdLst>
  <p:sldSz cx="12192000" cy="6858000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AF3A"/>
    <a:srgbClr val="FBA10F"/>
    <a:srgbClr val="663300"/>
    <a:srgbClr val="026BA5"/>
    <a:srgbClr val="F9B03C"/>
    <a:srgbClr val="CCE4F7"/>
    <a:srgbClr val="FFFFFF"/>
    <a:srgbClr val="FCAE2A"/>
    <a:srgbClr val="FDC457"/>
    <a:srgbClr val="FDC0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BF443B-976B-437E-A35D-B4A3E217EEB3}" v="17" dt="2021-01-14T02:48:37.9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94" autoAdjust="0"/>
    <p:restoredTop sz="61947" autoAdjust="0"/>
  </p:normalViewPr>
  <p:slideViewPr>
    <p:cSldViewPr snapToGrid="0">
      <p:cViewPr varScale="1">
        <p:scale>
          <a:sx n="86" d="100"/>
          <a:sy n="86" d="100"/>
        </p:scale>
        <p:origin x="720" y="62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-6872"/>
    </p:cViewPr>
  </p:sorterViewPr>
  <p:notesViewPr>
    <p:cSldViewPr snapToGrid="0">
      <p:cViewPr varScale="1">
        <p:scale>
          <a:sx n="53" d="100"/>
          <a:sy n="53" d="100"/>
        </p:scale>
        <p:origin x="2648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赵 联庆" userId="73432175d4177085" providerId="LiveId" clId="{5BBF443B-976B-437E-A35D-B4A3E217EEB3}"/>
    <pc:docChg chg="custSel addSld modSld modMainMaster">
      <pc:chgData name="赵 联庆" userId="73432175d4177085" providerId="LiveId" clId="{5BBF443B-976B-437E-A35D-B4A3E217EEB3}" dt="2021-01-14T02:49:38.822" v="53" actId="680"/>
      <pc:docMkLst>
        <pc:docMk/>
      </pc:docMkLst>
      <pc:sldChg chg="new">
        <pc:chgData name="赵 联庆" userId="73432175d4177085" providerId="LiveId" clId="{5BBF443B-976B-437E-A35D-B4A3E217EEB3}" dt="2021-01-14T02:49:22.092" v="52" actId="680"/>
        <pc:sldMkLst>
          <pc:docMk/>
          <pc:sldMk cId="2017025879" sldId="264"/>
        </pc:sldMkLst>
      </pc:sldChg>
      <pc:sldChg chg="new">
        <pc:chgData name="赵 联庆" userId="73432175d4177085" providerId="LiveId" clId="{5BBF443B-976B-437E-A35D-B4A3E217EEB3}" dt="2021-01-14T02:49:38.822" v="53" actId="680"/>
        <pc:sldMkLst>
          <pc:docMk/>
          <pc:sldMk cId="2219447499" sldId="265"/>
        </pc:sldMkLst>
      </pc:sldChg>
      <pc:sldMasterChg chg="addSldLayout delSldLayout modSldLayout">
        <pc:chgData name="赵 联庆" userId="73432175d4177085" providerId="LiveId" clId="{5BBF443B-976B-437E-A35D-B4A3E217EEB3}" dt="2021-01-14T02:48:47.156" v="51" actId="2696"/>
        <pc:sldMasterMkLst>
          <pc:docMk/>
          <pc:sldMasterMk cId="2146158388" sldId="2147483648"/>
        </pc:sldMasterMkLst>
        <pc:sldLayoutChg chg="del">
          <pc:chgData name="赵 联庆" userId="73432175d4177085" providerId="LiveId" clId="{5BBF443B-976B-437E-A35D-B4A3E217EEB3}" dt="2021-01-14T02:44:37.376" v="0" actId="2696"/>
          <pc:sldLayoutMkLst>
            <pc:docMk/>
            <pc:sldMasterMk cId="2146158388" sldId="2147483648"/>
            <pc:sldLayoutMk cId="211254583" sldId="2147483658"/>
          </pc:sldLayoutMkLst>
        </pc:sldLayoutChg>
        <pc:sldLayoutChg chg="addSp delSp modSp add mod modTransition setBg">
          <pc:chgData name="赵 联庆" userId="73432175d4177085" providerId="LiveId" clId="{5BBF443B-976B-437E-A35D-B4A3E217EEB3}" dt="2021-01-14T02:48:37.907" v="50" actId="571"/>
          <pc:sldLayoutMkLst>
            <pc:docMk/>
            <pc:sldMasterMk cId="2146158388" sldId="2147483648"/>
            <pc:sldLayoutMk cId="3249343329" sldId="2147483658"/>
          </pc:sldLayoutMkLst>
          <pc:spChg chg="del">
            <ac:chgData name="赵 联庆" userId="73432175d4177085" providerId="LiveId" clId="{5BBF443B-976B-437E-A35D-B4A3E217EEB3}" dt="2021-01-14T02:46:42.645" v="8"/>
            <ac:spMkLst>
              <pc:docMk/>
              <pc:sldMasterMk cId="2146158388" sldId="2147483648"/>
              <pc:sldLayoutMk cId="3249343329" sldId="2147483658"/>
              <ac:spMk id="2" creationId="{00000000-0000-0000-0000-000000000000}"/>
            </ac:spMkLst>
          </pc:spChg>
          <pc:spChg chg="add del">
            <ac:chgData name="赵 联庆" userId="73432175d4177085" providerId="LiveId" clId="{5BBF443B-976B-437E-A35D-B4A3E217EEB3}" dt="2021-01-14T02:46:53.071" v="9" actId="11529"/>
            <ac:spMkLst>
              <pc:docMk/>
              <pc:sldMasterMk cId="2146158388" sldId="2147483648"/>
              <pc:sldLayoutMk cId="3249343329" sldId="2147483658"/>
              <ac:spMk id="3" creationId="{735687F6-AE52-4FC4-9797-41A56F706282}"/>
            </ac:spMkLst>
          </pc:spChg>
          <pc:spChg chg="mod topLvl">
            <ac:chgData name="赵 联庆" userId="73432175d4177085" providerId="LiveId" clId="{5BBF443B-976B-437E-A35D-B4A3E217EEB3}" dt="2021-01-14T02:46:30.628" v="6" actId="165"/>
            <ac:spMkLst>
              <pc:docMk/>
              <pc:sldMasterMk cId="2146158388" sldId="2147483648"/>
              <pc:sldLayoutMk cId="3249343329" sldId="2147483658"/>
              <ac:spMk id="5" creationId="{64F9BB6C-B13C-4AF1-9209-1E0D379448BD}"/>
            </ac:spMkLst>
          </pc:spChg>
          <pc:spChg chg="del mod topLvl">
            <ac:chgData name="赵 联庆" userId="73432175d4177085" providerId="LiveId" clId="{5BBF443B-976B-437E-A35D-B4A3E217EEB3}" dt="2021-01-14T02:46:35.140" v="7" actId="478"/>
            <ac:spMkLst>
              <pc:docMk/>
              <pc:sldMasterMk cId="2146158388" sldId="2147483648"/>
              <pc:sldLayoutMk cId="3249343329" sldId="2147483658"/>
              <ac:spMk id="6" creationId="{D3B8E9F3-AF3E-450F-B7F6-9247904BF2FC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8" creationId="{DEC85682-1742-492E-B70E-A51D54B6788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9" creationId="{EAC7A002-A7A3-4AA8-B914-35578A817FE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1" creationId="{7C3B4312-2315-4D45-9CE8-031BF4056E3E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2" creationId="{0D450A99-D49C-4EA2-B6CD-C799A37916D5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4" creationId="{2DC11238-6C47-4BED-8289-B8A4A1476F82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5" creationId="{3E7C58D1-9B13-4A1B-9FD6-AD13B01A19D8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7" creationId="{8CC883B0-403B-445F-81D2-FA5396518209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8" creationId="{AB90211D-7943-410F-A397-104E2F666B10}"/>
            </ac:spMkLst>
          </pc:spChg>
          <pc:spChg chg="add mod">
            <ac:chgData name="赵 联庆" userId="73432175d4177085" providerId="LiveId" clId="{5BBF443B-976B-437E-A35D-B4A3E217EEB3}" dt="2021-01-14T02:48:06.938" v="42" actId="14100"/>
            <ac:spMkLst>
              <pc:docMk/>
              <pc:sldMasterMk cId="2146158388" sldId="2147483648"/>
              <pc:sldLayoutMk cId="3249343329" sldId="2147483658"/>
              <ac:spMk id="20" creationId="{44FBF735-0B07-452B-9B5A-260B75D9E226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1" creationId="{2F9B31A4-E342-4C92-89DD-6A2E27333C5E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2" creationId="{CFED223E-1804-4B3C-8015-693464C50493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3" creationId="{D093B6C1-B67A-4575-B3F3-390893A0E5DA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4" creationId="{00A5612A-0267-49DE-B533-E7850543624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5" creationId="{32EF0376-F653-45B6-8944-D2137B6C9C1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6" creationId="{A285249D-51AD-4835-81D6-C78505D43D42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7" creationId="{712650FE-7FFF-4710-BF8B-1B257BCDBA0A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8" creationId="{BECBD0A9-3277-4D68-AE4D-380EECA853D5}"/>
            </ac:spMkLst>
          </pc:spChg>
          <pc:grpChg chg="add del mod">
            <ac:chgData name="赵 联庆" userId="73432175d4177085" providerId="LiveId" clId="{5BBF443B-976B-437E-A35D-B4A3E217EEB3}" dt="2021-01-14T02:46:30.628" v="6" actId="165"/>
            <ac:grpSpMkLst>
              <pc:docMk/>
              <pc:sldMasterMk cId="2146158388" sldId="2147483648"/>
              <pc:sldLayoutMk cId="3249343329" sldId="2147483658"/>
              <ac:grpSpMk id="4" creationId="{C5D17FDC-9B36-4748-ADB6-4463B447F7B8}"/>
            </ac:grpSpMkLst>
          </pc:grpChg>
          <pc:grpChg chg="add del mod">
            <ac:chgData name="赵 联庆" userId="73432175d4177085" providerId="LiveId" clId="{5BBF443B-976B-437E-A35D-B4A3E217EEB3}" dt="2021-01-14T02:48:15.250" v="43" actId="478"/>
            <ac:grpSpMkLst>
              <pc:docMk/>
              <pc:sldMasterMk cId="2146158388" sldId="2147483648"/>
              <pc:sldLayoutMk cId="3249343329" sldId="2147483658"/>
              <ac:grpSpMk id="7" creationId="{7F54821F-5B1E-4E4B-B9C7-FE71D21F3A9B}"/>
            </ac:grpSpMkLst>
          </pc:grpChg>
          <pc:grpChg chg="add del mod">
            <ac:chgData name="赵 联庆" userId="73432175d4177085" providerId="LiveId" clId="{5BBF443B-976B-437E-A35D-B4A3E217EEB3}" dt="2021-01-14T02:48:16.935" v="44" actId="478"/>
            <ac:grpSpMkLst>
              <pc:docMk/>
              <pc:sldMasterMk cId="2146158388" sldId="2147483648"/>
              <pc:sldLayoutMk cId="3249343329" sldId="2147483658"/>
              <ac:grpSpMk id="10" creationId="{CFF60394-29E2-428E-B0D5-10F6C086E3DA}"/>
            </ac:grpSpMkLst>
          </pc:grpChg>
          <pc:grpChg chg="add del mod">
            <ac:chgData name="赵 联庆" userId="73432175d4177085" providerId="LiveId" clId="{5BBF443B-976B-437E-A35D-B4A3E217EEB3}" dt="2021-01-14T02:48:18.814" v="45" actId="478"/>
            <ac:grpSpMkLst>
              <pc:docMk/>
              <pc:sldMasterMk cId="2146158388" sldId="2147483648"/>
              <pc:sldLayoutMk cId="3249343329" sldId="2147483658"/>
              <ac:grpSpMk id="13" creationId="{4388F0CF-4290-4343-A0F2-965126E429A0}"/>
            </ac:grpSpMkLst>
          </pc:grpChg>
          <pc:grpChg chg="add del mod">
            <ac:chgData name="赵 联庆" userId="73432175d4177085" providerId="LiveId" clId="{5BBF443B-976B-437E-A35D-B4A3E217EEB3}" dt="2021-01-14T02:48:20.518" v="46" actId="478"/>
            <ac:grpSpMkLst>
              <pc:docMk/>
              <pc:sldMasterMk cId="2146158388" sldId="2147483648"/>
              <pc:sldLayoutMk cId="3249343329" sldId="2147483658"/>
              <ac:grpSpMk id="16" creationId="{C0CE0056-90F0-4B8F-8D24-15E14AEE0737}"/>
            </ac:grpSpMkLst>
          </pc:grpChg>
        </pc:sldLayoutChg>
        <pc:sldLayoutChg chg="add del mod modTransition">
          <pc:chgData name="赵 联庆" userId="73432175d4177085" providerId="LiveId" clId="{5BBF443B-976B-437E-A35D-B4A3E217EEB3}" dt="2021-01-14T02:48:47.156" v="51" actId="2696"/>
          <pc:sldLayoutMkLst>
            <pc:docMk/>
            <pc:sldMasterMk cId="2146158388" sldId="2147483648"/>
            <pc:sldLayoutMk cId="1734904491" sldId="2147483659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4A61C-6C9E-4571-98AB-DCE859B0FB7B}" type="datetimeFigureOut">
              <a:rPr lang="zh-CN" altLang="en-US" smtClean="0"/>
              <a:t>2024/2/3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3E652-97E8-4E43-81D4-B2F97C751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3569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3CFE-E85A-4CB1-B388-FD452395EFF5}" type="datetimeFigureOut">
              <a:rPr lang="zh-CN" altLang="en-US" smtClean="0"/>
              <a:t>2024/2/3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3E388-8A17-44FA-AE8B-AAB64D7735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752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8768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1092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2737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2529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4871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3418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4519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6515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045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8891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7553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1619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8973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0845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94201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91715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9134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38543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88938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38080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2650" cy="33543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1DCCC-45F5-481E-A028-86055A13174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94038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2848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48187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5441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0399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1523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6720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2303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2047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25532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2001" cy="6858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n>
                <a:solidFill>
                  <a:schemeClr val="bg2">
                    <a:lumMod val="10000"/>
                  </a:schemeClr>
                </a:solidFill>
              </a:ln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55816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7200">
                <a:solidFill>
                  <a:srgbClr val="595959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rgbClr val="59595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2024/2/3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532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7167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2024/2/3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2973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904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2746950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030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53861"/>
            <a:ext cx="805270" cy="2849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" y="325"/>
            <a:ext cx="12192000" cy="685710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00190" y="22047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</p:spTree>
    <p:extLst>
      <p:ext uri="{BB962C8B-B14F-4D97-AF65-F5344CB8AC3E}">
        <p14:creationId xmlns:p14="http://schemas.microsoft.com/office/powerpoint/2010/main" val="3372762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678544" y="1161288"/>
            <a:ext cx="8675255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36274468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2024/2/3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392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  <a:prstGeom prst="rect">
            <a:avLst/>
          </a:prstGeo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pPr/>
              <a:t>2024/2/3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388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2024/2/3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1872548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2163978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7012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65" r:id="rId8"/>
    <p:sldLayoutId id="2147483649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6730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35.pn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33.png"/><Relationship Id="rId12" Type="http://schemas.openxmlformats.org/officeDocument/2006/relationships/image" Target="../media/image10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microsoft.com/office/2007/relationships/hdphoto" Target="../media/hdphoto3.wdp"/><Relationship Id="rId11" Type="http://schemas.openxmlformats.org/officeDocument/2006/relationships/image" Target="../media/image11.png"/><Relationship Id="rId5" Type="http://schemas.openxmlformats.org/officeDocument/2006/relationships/image" Target="../media/image32.png"/><Relationship Id="rId10" Type="http://schemas.microsoft.com/office/2007/relationships/hdphoto" Target="../media/hdphoto5.wdp"/><Relationship Id="rId4" Type="http://schemas.openxmlformats.org/officeDocument/2006/relationships/notesSlide" Target="../notesSlides/notesSlide10.xml"/><Relationship Id="rId9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6.jp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7.jpg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11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0.jpg"/><Relationship Id="rId5" Type="http://schemas.openxmlformats.org/officeDocument/2006/relationships/image" Target="../media/image39.jp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jpg"/><Relationship Id="rId5" Type="http://schemas.openxmlformats.org/officeDocument/2006/relationships/image" Target="../media/image43.jp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11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6.jpg"/><Relationship Id="rId5" Type="http://schemas.openxmlformats.org/officeDocument/2006/relationships/image" Target="../media/image45.jpg"/><Relationship Id="rId4" Type="http://schemas.openxmlformats.org/officeDocument/2006/relationships/image" Target="../media/image10.png"/><Relationship Id="rId9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0.png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1.png"/><Relationship Id="rId5" Type="http://schemas.openxmlformats.org/officeDocument/2006/relationships/image" Target="../media/image24.png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7.pn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54.png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9.xml"/><Relationship Id="rId9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7.png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10" Type="http://schemas.openxmlformats.org/officeDocument/2006/relationships/image" Target="../media/image11.png"/><Relationship Id="rId4" Type="http://schemas.openxmlformats.org/officeDocument/2006/relationships/notesSlide" Target="../notesSlides/notesSlide21.xml"/><Relationship Id="rId9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5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7.png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10" Type="http://schemas.openxmlformats.org/officeDocument/2006/relationships/image" Target="../media/image11.png"/><Relationship Id="rId4" Type="http://schemas.openxmlformats.org/officeDocument/2006/relationships/notesSlide" Target="../notesSlides/notesSlide23.xml"/><Relationship Id="rId9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2.png"/><Relationship Id="rId5" Type="http://schemas.openxmlformats.org/officeDocument/2006/relationships/image" Target="../media/image61.jpg"/><Relationship Id="rId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jpe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67.png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70.jpeg"/><Relationship Id="rId4" Type="http://schemas.openxmlformats.org/officeDocument/2006/relationships/notesSlide" Target="../notesSlides/notesSlide29.xml"/><Relationship Id="rId9" Type="http://schemas.openxmlformats.org/officeDocument/2006/relationships/image" Target="../media/image6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png"/><Relationship Id="rId7" Type="http://schemas.openxmlformats.org/officeDocument/2006/relationships/image" Target="../media/image1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png"/><Relationship Id="rId5" Type="http://schemas.openxmlformats.org/officeDocument/2006/relationships/image" Target="../media/image15.jpe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1.jpg"/><Relationship Id="rId5" Type="http://schemas.openxmlformats.org/officeDocument/2006/relationships/image" Target="../media/image20.jp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1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0.png"/><Relationship Id="rId5" Type="http://schemas.openxmlformats.org/officeDocument/2006/relationships/image" Target="../media/image23.png"/><Relationship Id="rId10" Type="http://schemas.openxmlformats.org/officeDocument/2006/relationships/image" Target="../media/image26.png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27.pn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29.png"/><Relationship Id="rId12" Type="http://schemas.openxmlformats.org/officeDocument/2006/relationships/image" Target="../media/image31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microsoft.com/office/2007/relationships/hdphoto" Target="../media/hdphoto1.wdp"/><Relationship Id="rId11" Type="http://schemas.openxmlformats.org/officeDocument/2006/relationships/image" Target="../media/image30.jpeg"/><Relationship Id="rId5" Type="http://schemas.openxmlformats.org/officeDocument/2006/relationships/image" Target="../media/image28.png"/><Relationship Id="rId10" Type="http://schemas.openxmlformats.org/officeDocument/2006/relationships/image" Target="../media/image10.png"/><Relationship Id="rId4" Type="http://schemas.openxmlformats.org/officeDocument/2006/relationships/notesSlide" Target="../notesSlides/notesSlide9.xml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4904" y="1546897"/>
            <a:ext cx="7594490" cy="1325563"/>
          </a:xfrm>
        </p:spPr>
        <p:txBody>
          <a:bodyPr>
            <a:normAutofit/>
          </a:bodyPr>
          <a:lstStyle/>
          <a:p>
            <a:r>
              <a:rPr lang="zh-CN" altLang="en-US" sz="6000" dirty="0">
                <a:solidFill>
                  <a:srgbClr val="026BA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第十章 浮力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1121392" y="3554881"/>
            <a:ext cx="5833655" cy="830997"/>
          </a:xfrm>
        </p:spPr>
        <p:txBody>
          <a:bodyPr/>
          <a:lstStyle/>
          <a:p>
            <a:pPr algn="ctr"/>
            <a:r>
              <a:rPr lang="zh-CN" altLang="en-US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 浮力</a:t>
            </a:r>
            <a:endParaRPr lang="en-US" altLang="zh-CN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0968" y="0"/>
            <a:ext cx="5801032" cy="6868342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361767" y="3001663"/>
            <a:ext cx="7352907" cy="22990"/>
          </a:xfrm>
          <a:prstGeom prst="line">
            <a:avLst/>
          </a:prstGeom>
          <a:ln w="38100">
            <a:solidFill>
              <a:srgbClr val="0163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00055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图片 68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7469794" y="5798325"/>
            <a:ext cx="892964" cy="415256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6722323" y="5810977"/>
            <a:ext cx="596645" cy="415256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5965282" y="5798325"/>
            <a:ext cx="528055" cy="415256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8" name="文本框 57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59" name="圆柱形 58"/>
          <p:cNvSpPr/>
          <p:nvPr/>
        </p:nvSpPr>
        <p:spPr>
          <a:xfrm>
            <a:off x="9686937" y="1789762"/>
            <a:ext cx="2000250" cy="3557922"/>
          </a:xfrm>
          <a:prstGeom prst="can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0" name="圆柱形 59"/>
          <p:cNvSpPr/>
          <p:nvPr/>
        </p:nvSpPr>
        <p:spPr>
          <a:xfrm>
            <a:off x="9686937" y="2502521"/>
            <a:ext cx="2000250" cy="2845162"/>
          </a:xfrm>
          <a:prstGeom prst="can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1" name="立方体 60"/>
          <p:cNvSpPr/>
          <p:nvPr/>
        </p:nvSpPr>
        <p:spPr>
          <a:xfrm>
            <a:off x="10313704" y="3519414"/>
            <a:ext cx="803866" cy="1098438"/>
          </a:xfrm>
          <a:prstGeom prst="cube">
            <a:avLst>
              <a:gd name="adj" fmla="val 20717"/>
            </a:avLst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4" name="下箭头 23"/>
          <p:cNvSpPr/>
          <p:nvPr/>
        </p:nvSpPr>
        <p:spPr>
          <a:xfrm flipH="1" flipV="1">
            <a:off x="10643855" y="4619282"/>
            <a:ext cx="86412" cy="591027"/>
          </a:xfrm>
          <a:prstGeom prst="downArrow">
            <a:avLst>
              <a:gd name="adj1" fmla="val 50000"/>
              <a:gd name="adj2" fmla="val 89535"/>
            </a:avLst>
          </a:prstGeom>
          <a:solidFill>
            <a:srgbClr val="FF0000"/>
          </a:solidFill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5" name="下箭头 24"/>
          <p:cNvSpPr/>
          <p:nvPr/>
        </p:nvSpPr>
        <p:spPr>
          <a:xfrm flipH="1">
            <a:off x="10643855" y="3350210"/>
            <a:ext cx="86413" cy="219928"/>
          </a:xfrm>
          <a:prstGeom prst="downArrow">
            <a:avLst>
              <a:gd name="adj1" fmla="val 50000"/>
              <a:gd name="adj2" fmla="val 89535"/>
            </a:avLst>
          </a:prstGeom>
          <a:solidFill>
            <a:srgbClr val="FF0000"/>
          </a:solidFill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6" name="下箭头 25"/>
          <p:cNvSpPr/>
          <p:nvPr/>
        </p:nvSpPr>
        <p:spPr>
          <a:xfrm rot="5400000" flipH="1" flipV="1">
            <a:off x="10148371" y="3788241"/>
            <a:ext cx="53520" cy="220585"/>
          </a:xfrm>
          <a:prstGeom prst="downArrow">
            <a:avLst>
              <a:gd name="adj1" fmla="val 50000"/>
              <a:gd name="adj2" fmla="val 89535"/>
            </a:avLst>
          </a:prstGeom>
          <a:solidFill>
            <a:srgbClr val="FF0000"/>
          </a:solidFill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7" name="下箭头 26"/>
          <p:cNvSpPr/>
          <p:nvPr/>
        </p:nvSpPr>
        <p:spPr>
          <a:xfrm rot="16200000" flipV="1">
            <a:off x="11155034" y="3761482"/>
            <a:ext cx="53520" cy="220585"/>
          </a:xfrm>
          <a:prstGeom prst="downArrow">
            <a:avLst>
              <a:gd name="adj1" fmla="val 50000"/>
              <a:gd name="adj2" fmla="val 89535"/>
            </a:avLst>
          </a:prstGeom>
          <a:solidFill>
            <a:srgbClr val="FF0000"/>
          </a:solidFill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8" name="下箭头 27"/>
          <p:cNvSpPr/>
          <p:nvPr/>
        </p:nvSpPr>
        <p:spPr>
          <a:xfrm rot="5400000" flipH="1" flipV="1">
            <a:off x="10031060" y="4109142"/>
            <a:ext cx="67557" cy="418546"/>
          </a:xfrm>
          <a:prstGeom prst="downArrow">
            <a:avLst>
              <a:gd name="adj1" fmla="val 50000"/>
              <a:gd name="adj2" fmla="val 89535"/>
            </a:avLst>
          </a:prstGeom>
          <a:solidFill>
            <a:srgbClr val="FF0000"/>
          </a:solidFill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9" name="下箭头 28"/>
          <p:cNvSpPr/>
          <p:nvPr/>
        </p:nvSpPr>
        <p:spPr>
          <a:xfrm rot="16200000" flipV="1">
            <a:off x="11246995" y="4080903"/>
            <a:ext cx="67557" cy="418546"/>
          </a:xfrm>
          <a:prstGeom prst="downArrow">
            <a:avLst>
              <a:gd name="adj1" fmla="val 50000"/>
              <a:gd name="adj2" fmla="val 89535"/>
            </a:avLst>
          </a:prstGeom>
          <a:solidFill>
            <a:srgbClr val="FF0000"/>
          </a:solidFill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723628" y="3095767"/>
            <a:ext cx="6880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b="1" baseline="-2500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向下</a:t>
            </a:r>
            <a:r>
              <a:rPr lang="zh-CN" altLang="en-US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0715637" y="4790076"/>
            <a:ext cx="6880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b="1" baseline="-2500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向上</a:t>
            </a:r>
            <a:r>
              <a:rPr lang="zh-CN" altLang="en-US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5040153" y="1256494"/>
            <a:ext cx="23730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浮力产生的原因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369192" y="5826635"/>
            <a:ext cx="5776796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浮力是由于液体对物体向上和向下的压力差产生的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2816464" y="403136"/>
            <a:ext cx="2084511" cy="899144"/>
            <a:chOff x="2816464" y="403136"/>
            <a:chExt cx="2084511" cy="899144"/>
          </a:xfrm>
        </p:grpSpPr>
        <p:sp>
          <p:nvSpPr>
            <p:cNvPr id="37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38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41" name="圆角矩形 40"/>
            <p:cNvSpPr/>
            <p:nvPr/>
          </p:nvSpPr>
          <p:spPr>
            <a:xfrm>
              <a:off x="3131464" y="598277"/>
              <a:ext cx="1769511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5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62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3669854" y="633486"/>
              <a:ext cx="1231121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浮力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4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pic>
        <p:nvPicPr>
          <p:cNvPr id="4" name="浮力1_Trim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3234991" y="1859112"/>
            <a:ext cx="6045200" cy="34004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65" name="组合 64"/>
          <p:cNvGrpSpPr/>
          <p:nvPr/>
        </p:nvGrpSpPr>
        <p:grpSpPr>
          <a:xfrm>
            <a:off x="9516176" y="5412599"/>
            <a:ext cx="2341770" cy="1149009"/>
            <a:chOff x="7100014" y="5570173"/>
            <a:chExt cx="2341770" cy="1149009"/>
          </a:xfrm>
        </p:grpSpPr>
        <p:sp>
          <p:nvSpPr>
            <p:cNvPr id="66" name="矩形 65"/>
            <p:cNvSpPr/>
            <p:nvPr/>
          </p:nvSpPr>
          <p:spPr>
            <a:xfrm>
              <a:off x="7330585" y="6125106"/>
              <a:ext cx="209988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i="1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</a:t>
              </a:r>
              <a:r>
                <a:rPr lang="zh-CN" altLang="en-US" b="1" baseline="-25000" dirty="0">
                  <a:solidFill>
                    <a:srgbClr val="333333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浮 </a:t>
              </a:r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r>
                <a:rPr lang="en-US" altLang="zh-CN" dirty="0"/>
                <a:t>  </a:t>
              </a:r>
              <a:r>
                <a:rPr lang="en-US" altLang="zh-CN" sz="2000" i="1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</a:t>
              </a:r>
              <a:r>
                <a:rPr lang="zh-CN" altLang="en-US" b="1" baseline="-25000" dirty="0">
                  <a:solidFill>
                    <a:srgbClr val="333333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向上 </a:t>
              </a:r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en-US" altLang="zh-CN" sz="2400" dirty="0"/>
                <a:t> </a:t>
              </a:r>
              <a:r>
                <a:rPr lang="en-US" altLang="zh-CN" sz="2000" i="1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</a:t>
              </a:r>
              <a:r>
                <a:rPr lang="zh-CN" altLang="en-US" b="1" baseline="-25000" dirty="0">
                  <a:solidFill>
                    <a:srgbClr val="333333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向下</a:t>
              </a:r>
              <a:r>
                <a:rPr lang="zh-CN" altLang="en-US" baseline="-25000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zh-CN" altLang="en-US" sz="2400" dirty="0"/>
            </a:p>
          </p:txBody>
        </p:sp>
        <p:sp>
          <p:nvSpPr>
            <p:cNvPr id="68" name="圆角矩形 67"/>
            <p:cNvSpPr/>
            <p:nvPr/>
          </p:nvSpPr>
          <p:spPr>
            <a:xfrm>
              <a:off x="7100014" y="5731342"/>
              <a:ext cx="2341770" cy="987840"/>
            </a:xfrm>
            <a:prstGeom prst="roundRect">
              <a:avLst/>
            </a:prstGeom>
            <a:noFill/>
            <a:ln w="19050">
              <a:solidFill>
                <a:schemeClr val="tx2">
                  <a:lumMod val="60000"/>
                  <a:lumOff val="40000"/>
                </a:schemeClr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67" name="圆角矩形 66"/>
            <p:cNvSpPr/>
            <p:nvPr/>
          </p:nvSpPr>
          <p:spPr>
            <a:xfrm>
              <a:off x="7218792" y="5570173"/>
              <a:ext cx="1253827" cy="463467"/>
            </a:xfrm>
            <a:prstGeom prst="roundRect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压力差法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8723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8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59" grpId="0" animBg="1"/>
      <p:bldP spid="60" grpId="0" animBg="1"/>
      <p:bldP spid="61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2" grpId="0"/>
      <p:bldP spid="3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1238" y="4925647"/>
            <a:ext cx="1350050" cy="135005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8" name="文本框 57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816464" y="403136"/>
            <a:ext cx="2084511" cy="899144"/>
            <a:chOff x="2816464" y="403136"/>
            <a:chExt cx="2084511" cy="899144"/>
          </a:xfrm>
        </p:grpSpPr>
        <p:sp>
          <p:nvSpPr>
            <p:cNvPr id="37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38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41" name="圆角矩形 40"/>
            <p:cNvSpPr/>
            <p:nvPr/>
          </p:nvSpPr>
          <p:spPr>
            <a:xfrm>
              <a:off x="3131464" y="598277"/>
              <a:ext cx="1769511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5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62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3669854" y="633486"/>
              <a:ext cx="1231121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浮力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4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6" name="文本框 5"/>
          <p:cNvSpPr txBox="1"/>
          <p:nvPr/>
        </p:nvSpPr>
        <p:spPr>
          <a:xfrm rot="21418615">
            <a:off x="8771958" y="5160896"/>
            <a:ext cx="26772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水中的桥墩受浮力吗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en-US" sz="20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561238" y="1930499"/>
            <a:ext cx="4015861" cy="2787173"/>
            <a:chOff x="3564510" y="1699666"/>
            <a:chExt cx="4969675" cy="3313116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64510" y="1699666"/>
              <a:ext cx="4969675" cy="331311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3" name="矩形 12"/>
            <p:cNvSpPr/>
            <p:nvPr/>
          </p:nvSpPr>
          <p:spPr>
            <a:xfrm>
              <a:off x="7330134" y="4527927"/>
              <a:ext cx="1204051" cy="48485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chemeClr val="tx1"/>
                  </a:solidFill>
                </a:rPr>
                <a:t>猜猜这是哪座桥？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328840" y="2282045"/>
            <a:ext cx="3485663" cy="2435627"/>
            <a:chOff x="3923525" y="2565237"/>
            <a:chExt cx="3485663" cy="2435627"/>
          </a:xfrm>
        </p:grpSpPr>
        <p:sp>
          <p:nvSpPr>
            <p:cNvPr id="7" name="矩形 6"/>
            <p:cNvSpPr/>
            <p:nvPr/>
          </p:nvSpPr>
          <p:spPr>
            <a:xfrm>
              <a:off x="3923525" y="2990663"/>
              <a:ext cx="3485662" cy="2010201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4493883" y="2770974"/>
              <a:ext cx="615561" cy="439378"/>
            </a:xfrm>
            <a:prstGeom prst="rect">
              <a:avLst/>
            </a:prstGeom>
            <a:blipFill>
              <a:blip r:embed="rId7"/>
              <a:tile tx="0" ty="0" sx="100000" sy="100000" flip="none" algn="tl"/>
            </a:blipFill>
            <a:ln>
              <a:solidFill>
                <a:schemeClr val="bg2">
                  <a:lumMod val="50000"/>
                </a:schemeClr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3923525" y="2565237"/>
              <a:ext cx="3485663" cy="2435627"/>
              <a:chOff x="6721310" y="525518"/>
              <a:chExt cx="3730269" cy="2843148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6721311" y="525519"/>
                <a:ext cx="3730268" cy="2843147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6721310" y="525518"/>
                <a:ext cx="3730267" cy="10457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7" name="矩形 66"/>
          <p:cNvSpPr/>
          <p:nvPr/>
        </p:nvSpPr>
        <p:spPr>
          <a:xfrm>
            <a:off x="5390202" y="4293333"/>
            <a:ext cx="615561" cy="439378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  <a:ln>
            <a:solidFill>
              <a:schemeClr val="bg1">
                <a:lumMod val="50000"/>
              </a:schemeClr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下箭头 67"/>
          <p:cNvSpPr/>
          <p:nvPr/>
        </p:nvSpPr>
        <p:spPr>
          <a:xfrm flipH="1">
            <a:off x="5670063" y="3854324"/>
            <a:ext cx="56559" cy="421605"/>
          </a:xfrm>
          <a:prstGeom prst="downArrow">
            <a:avLst>
              <a:gd name="adj1" fmla="val 50000"/>
              <a:gd name="adj2" fmla="val 89535"/>
            </a:avLst>
          </a:prstGeom>
          <a:solidFill>
            <a:srgbClr val="FF0000"/>
          </a:solidFill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9" name="下箭头 68"/>
          <p:cNvSpPr/>
          <p:nvPr/>
        </p:nvSpPr>
        <p:spPr>
          <a:xfrm flipH="1" flipV="1">
            <a:off x="4150415" y="2962978"/>
            <a:ext cx="77347" cy="290594"/>
          </a:xfrm>
          <a:prstGeom prst="downArrow">
            <a:avLst>
              <a:gd name="adj1" fmla="val 50000"/>
              <a:gd name="adj2" fmla="val 89535"/>
            </a:avLst>
          </a:prstGeom>
          <a:solidFill>
            <a:srgbClr val="FF0000"/>
          </a:solidFill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5830589" y="3816616"/>
            <a:ext cx="6351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1600" b="1" baseline="-2500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向下</a:t>
            </a:r>
            <a:r>
              <a:rPr lang="zh-CN" altLang="en-US" sz="1600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1600" dirty="0"/>
          </a:p>
        </p:txBody>
      </p:sp>
      <p:sp>
        <p:nvSpPr>
          <p:cNvPr id="71" name="矩形 70"/>
          <p:cNvSpPr/>
          <p:nvPr/>
        </p:nvSpPr>
        <p:spPr>
          <a:xfrm>
            <a:off x="5669182" y="4790574"/>
            <a:ext cx="1015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1600" b="1" baseline="-2500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向上</a:t>
            </a:r>
            <a:r>
              <a:rPr lang="en-US" altLang="zh-CN" sz="1600" b="1" baseline="-2500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16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16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1600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1600" dirty="0"/>
          </a:p>
        </p:txBody>
      </p:sp>
      <p:sp>
        <p:nvSpPr>
          <p:cNvPr id="72" name="矩形 71"/>
          <p:cNvSpPr/>
          <p:nvPr/>
        </p:nvSpPr>
        <p:spPr>
          <a:xfrm>
            <a:off x="4264506" y="2137349"/>
            <a:ext cx="10166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1600" b="1" baseline="-2500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向下</a:t>
            </a:r>
            <a:r>
              <a:rPr lang="en-US" altLang="zh-CN" sz="1600" b="1" baseline="-2500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16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16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1600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1600" dirty="0"/>
          </a:p>
        </p:txBody>
      </p:sp>
      <p:sp>
        <p:nvSpPr>
          <p:cNvPr id="73" name="矩形 72"/>
          <p:cNvSpPr/>
          <p:nvPr/>
        </p:nvSpPr>
        <p:spPr>
          <a:xfrm>
            <a:off x="4265381" y="3001120"/>
            <a:ext cx="6014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1600" b="1" baseline="-2500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向上</a:t>
            </a:r>
            <a:endParaRPr lang="zh-CN" altLang="en-US" sz="1600" dirty="0"/>
          </a:p>
        </p:txBody>
      </p:sp>
      <p:sp>
        <p:nvSpPr>
          <p:cNvPr id="17" name="矩形 16"/>
          <p:cNvSpPr/>
          <p:nvPr/>
        </p:nvSpPr>
        <p:spPr>
          <a:xfrm rot="20253091">
            <a:off x="5919359" y="4244348"/>
            <a:ext cx="11079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不受浮力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924796" y="4964102"/>
            <a:ext cx="1559204" cy="646331"/>
          </a:xfrm>
          <a:prstGeom prst="rect">
            <a:avLst/>
          </a:prstGeom>
          <a:noFill/>
          <a:ln w="127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物体底部与容器紧密接触</a:t>
            </a:r>
          </a:p>
        </p:txBody>
      </p:sp>
      <p:sp>
        <p:nvSpPr>
          <p:cNvPr id="74" name="矩形 73"/>
          <p:cNvSpPr/>
          <p:nvPr/>
        </p:nvSpPr>
        <p:spPr>
          <a:xfrm>
            <a:off x="4566104" y="2532038"/>
            <a:ext cx="14396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1600" b="1" baseline="-25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浮 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1600" dirty="0">
                <a:solidFill>
                  <a:srgbClr val="FF0000"/>
                </a:solidFill>
              </a:rPr>
              <a:t>  </a:t>
            </a:r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1600" b="1" baseline="-25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向上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 flipV="1">
            <a:off x="5385476" y="4753143"/>
            <a:ext cx="197048" cy="259019"/>
          </a:xfrm>
          <a:prstGeom prst="straightConnector1">
            <a:avLst/>
          </a:prstGeom>
          <a:ln w="19050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6820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7" grpId="0" animBg="1"/>
      <p:bldP spid="68" grpId="0" animBg="1"/>
      <p:bldP spid="69" grpId="0" animBg="1"/>
      <p:bldP spid="70" grpId="0"/>
      <p:bldP spid="71" grpId="0"/>
      <p:bldP spid="72" grpId="0"/>
      <p:bldP spid="73" grpId="0"/>
      <p:bldP spid="17" grpId="0"/>
      <p:bldP spid="19" grpId="0"/>
      <p:bldP spid="7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图片 6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70" name="文本框 69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4" name="文本框 8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0" name="文本框 99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318235" y="1630837"/>
            <a:ext cx="4193435" cy="2811320"/>
            <a:chOff x="3648174" y="1626369"/>
            <a:chExt cx="4645922" cy="301683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8174" y="1626369"/>
              <a:ext cx="4645922" cy="3016832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3648174" y="4518449"/>
              <a:ext cx="857839" cy="12475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4158" y="1630837"/>
            <a:ext cx="3781639" cy="28362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6" name="矩形 25"/>
          <p:cNvSpPr/>
          <p:nvPr/>
        </p:nvSpPr>
        <p:spPr>
          <a:xfrm rot="21120472">
            <a:off x="5608776" y="5541882"/>
            <a:ext cx="55707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浮力的大小跟浸在液体中的固体的密度有关？ </a:t>
            </a:r>
          </a:p>
        </p:txBody>
      </p:sp>
      <p:sp>
        <p:nvSpPr>
          <p:cNvPr id="27" name="矩形 26"/>
          <p:cNvSpPr/>
          <p:nvPr/>
        </p:nvSpPr>
        <p:spPr>
          <a:xfrm>
            <a:off x="5414952" y="742206"/>
            <a:ext cx="43396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浮力的大小跟哪些因素有关？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355184" y="4652679"/>
            <a:ext cx="27054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木头在水中是漂浮的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394154" y="4652679"/>
            <a:ext cx="27054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石头在水中会沉到底部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82788">
            <a:off x="4918603" y="5674388"/>
            <a:ext cx="705946" cy="736353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82788">
            <a:off x="3855094" y="5279426"/>
            <a:ext cx="1069321" cy="1115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140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5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53" name="文本框 52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7" name="文本框 5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0" name="文本框 5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9" name="文本框 68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6399" y="1754628"/>
            <a:ext cx="4302124" cy="26283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2265" y="1699666"/>
            <a:ext cx="3652286" cy="284743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993442" y="4582193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人在水中会下沉</a:t>
            </a:r>
          </a:p>
        </p:txBody>
      </p:sp>
      <p:sp>
        <p:nvSpPr>
          <p:cNvPr id="3" name="矩形 2"/>
          <p:cNvSpPr/>
          <p:nvPr/>
        </p:nvSpPr>
        <p:spPr>
          <a:xfrm>
            <a:off x="7892954" y="4527927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人在死海中却能漂浮于水面</a:t>
            </a:r>
          </a:p>
        </p:txBody>
      </p:sp>
      <p:sp>
        <p:nvSpPr>
          <p:cNvPr id="4" name="矩形 3"/>
          <p:cNvSpPr/>
          <p:nvPr/>
        </p:nvSpPr>
        <p:spPr>
          <a:xfrm rot="20891409">
            <a:off x="5724457" y="5452016"/>
            <a:ext cx="40318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浮力的大小跟液体的密度有关？ </a:t>
            </a:r>
          </a:p>
        </p:txBody>
      </p:sp>
      <p:sp>
        <p:nvSpPr>
          <p:cNvPr id="26" name="矩形 25"/>
          <p:cNvSpPr/>
          <p:nvPr/>
        </p:nvSpPr>
        <p:spPr>
          <a:xfrm>
            <a:off x="5414952" y="742206"/>
            <a:ext cx="43396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浮力的大小跟哪些因素有关？ 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82788">
            <a:off x="4675501" y="5375010"/>
            <a:ext cx="1069321" cy="1115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293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57" name="文本框 56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4" name="文本框 6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0" name="文本框 6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3" name="文本框 72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21" name="矩形 20"/>
          <p:cNvSpPr/>
          <p:nvPr/>
        </p:nvSpPr>
        <p:spPr>
          <a:xfrm>
            <a:off x="5414952" y="742206"/>
            <a:ext cx="43396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浮力的大小跟哪些因素有关？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5094" y="1682686"/>
            <a:ext cx="4276923" cy="284524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4" name="矩形 23"/>
          <p:cNvSpPr/>
          <p:nvPr/>
        </p:nvSpPr>
        <p:spPr>
          <a:xfrm rot="20954555">
            <a:off x="4981319" y="5481346"/>
            <a:ext cx="44165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浮力的大小跟浸入水中的深度有关？ </a:t>
            </a:r>
          </a:p>
        </p:txBody>
      </p:sp>
      <p:sp>
        <p:nvSpPr>
          <p:cNvPr id="25" name="矩形 24"/>
          <p:cNvSpPr/>
          <p:nvPr/>
        </p:nvSpPr>
        <p:spPr>
          <a:xfrm>
            <a:off x="6603770" y="6171393"/>
            <a:ext cx="44165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浮力的大小跟浸在水中的体积有关？ 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7492078" y="1685653"/>
            <a:ext cx="4256862" cy="2842274"/>
            <a:chOff x="7463797" y="1876193"/>
            <a:chExt cx="4256862" cy="284227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63797" y="1876193"/>
              <a:ext cx="4256862" cy="2842274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10812544" y="4499646"/>
              <a:ext cx="886120" cy="19054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203555" y="4787222"/>
            <a:ext cx="4779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人在水中越往深处走就越觉得所受的浮力大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82788">
            <a:off x="3522749" y="5483948"/>
            <a:ext cx="1069321" cy="111538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82788">
            <a:off x="4475314" y="6026698"/>
            <a:ext cx="491576" cy="51275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82788">
            <a:off x="6227390" y="6262493"/>
            <a:ext cx="359853" cy="375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687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2583">
            <a:off x="6233958" y="2535367"/>
            <a:ext cx="2351726" cy="2351726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0" name="文本框 6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3" name="文本框 72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21" name="矩形 20"/>
          <p:cNvSpPr/>
          <p:nvPr/>
        </p:nvSpPr>
        <p:spPr>
          <a:xfrm rot="518132">
            <a:off x="8099521" y="2224212"/>
            <a:ext cx="338350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浮力的大小跟浸在液体中的固体的密度有关？ </a:t>
            </a:r>
          </a:p>
        </p:txBody>
      </p:sp>
      <p:sp>
        <p:nvSpPr>
          <p:cNvPr id="22" name="矩形 21"/>
          <p:cNvSpPr/>
          <p:nvPr/>
        </p:nvSpPr>
        <p:spPr>
          <a:xfrm rot="20130149">
            <a:off x="4152251" y="2173164"/>
            <a:ext cx="24010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浮力的大小跟液体的密度有关？ </a:t>
            </a:r>
          </a:p>
        </p:txBody>
      </p:sp>
      <p:sp>
        <p:nvSpPr>
          <p:cNvPr id="23" name="矩形 22"/>
          <p:cNvSpPr/>
          <p:nvPr/>
        </p:nvSpPr>
        <p:spPr>
          <a:xfrm rot="19664524">
            <a:off x="8528850" y="4234446"/>
            <a:ext cx="260753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浮力的大小跟浸入液体中的深度有关？ </a:t>
            </a:r>
          </a:p>
        </p:txBody>
      </p:sp>
      <p:sp>
        <p:nvSpPr>
          <p:cNvPr id="24" name="矩形 23"/>
          <p:cNvSpPr/>
          <p:nvPr/>
        </p:nvSpPr>
        <p:spPr>
          <a:xfrm rot="1391748">
            <a:off x="4159215" y="4661692"/>
            <a:ext cx="27166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浮力的大小跟浸在液体中的体积有关？ </a:t>
            </a:r>
          </a:p>
        </p:txBody>
      </p:sp>
      <p:sp>
        <p:nvSpPr>
          <p:cNvPr id="25" name="矩形 24"/>
          <p:cNvSpPr/>
          <p:nvPr/>
        </p:nvSpPr>
        <p:spPr>
          <a:xfrm>
            <a:off x="7396038" y="5585053"/>
            <a:ext cx="81825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zh-CN" altLang="en-US" sz="20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156478" y="885586"/>
            <a:ext cx="4506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浮力的大小跟哪些因素有关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9920352" y="5490417"/>
            <a:ext cx="1036948" cy="53538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猜想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1170" y="5396510"/>
            <a:ext cx="758895" cy="106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776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2275315"/>
            <a:ext cx="1572904" cy="65842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157749" y="234176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实验探究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816464" y="403136"/>
            <a:ext cx="4303806" cy="899144"/>
            <a:chOff x="2816464" y="403136"/>
            <a:chExt cx="4303806" cy="899144"/>
          </a:xfrm>
        </p:grpSpPr>
        <p:sp>
          <p:nvSpPr>
            <p:cNvPr id="54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55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3675890" y="1156093"/>
              <a:ext cx="1950622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圆角矩形 56"/>
            <p:cNvSpPr/>
            <p:nvPr/>
          </p:nvSpPr>
          <p:spPr>
            <a:xfrm>
              <a:off x="3131464" y="598277"/>
              <a:ext cx="3988806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8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1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62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59" name="文本框 58"/>
            <p:cNvSpPr txBox="1"/>
            <p:nvPr/>
          </p:nvSpPr>
          <p:spPr>
            <a:xfrm>
              <a:off x="3669854" y="633486"/>
              <a:ext cx="345041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决定浮力大小的因素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60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4208833" y="1487808"/>
            <a:ext cx="6853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探究浮力的大小跟物体浸入液体的深度是否有关</a:t>
            </a:r>
          </a:p>
        </p:txBody>
      </p:sp>
      <p:sp>
        <p:nvSpPr>
          <p:cNvPr id="3" name="矩形 2"/>
          <p:cNvSpPr/>
          <p:nvPr/>
        </p:nvSpPr>
        <p:spPr>
          <a:xfrm rot="21387836">
            <a:off x="4239429" y="2880994"/>
            <a:ext cx="146706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液体的密度</a:t>
            </a:r>
            <a:endParaRPr lang="zh-CN" altLang="en-US" sz="2000" dirty="0"/>
          </a:p>
        </p:txBody>
      </p:sp>
      <p:sp>
        <p:nvSpPr>
          <p:cNvPr id="4" name="矩形 3"/>
          <p:cNvSpPr/>
          <p:nvPr/>
        </p:nvSpPr>
        <p:spPr>
          <a:xfrm rot="20959380">
            <a:off x="4306555" y="3284206"/>
            <a:ext cx="3005951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浸在液体中的固体的密度</a:t>
            </a:r>
            <a:endParaRPr lang="zh-CN" altLang="en-US" sz="2000" dirty="0"/>
          </a:p>
        </p:txBody>
      </p:sp>
      <p:sp>
        <p:nvSpPr>
          <p:cNvPr id="5" name="矩形 4"/>
          <p:cNvSpPr/>
          <p:nvPr/>
        </p:nvSpPr>
        <p:spPr>
          <a:xfrm>
            <a:off x="5477349" y="3793210"/>
            <a:ext cx="223651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浸在液体中的体积</a:t>
            </a:r>
            <a:endParaRPr lang="zh-CN" altLang="en-US" sz="2000" dirty="0"/>
          </a:p>
        </p:txBody>
      </p:sp>
      <p:sp>
        <p:nvSpPr>
          <p:cNvPr id="8" name="矩形 7"/>
          <p:cNvSpPr/>
          <p:nvPr/>
        </p:nvSpPr>
        <p:spPr>
          <a:xfrm>
            <a:off x="4563036" y="5311149"/>
            <a:ext cx="249299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物体浸入液体的深度</a:t>
            </a:r>
            <a:endParaRPr lang="zh-CN" altLang="en-US" dirty="0">
              <a:solidFill>
                <a:srgbClr val="0070C0"/>
              </a:solidFill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3669854" y="2566312"/>
            <a:ext cx="4314112" cy="1744810"/>
          </a:xfrm>
          <a:prstGeom prst="round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3669854" y="5021063"/>
            <a:ext cx="4243954" cy="936677"/>
          </a:xfrm>
          <a:prstGeom prst="round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3965102" y="2242352"/>
            <a:ext cx="1255733" cy="514737"/>
          </a:xfrm>
          <a:prstGeom prst="round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控制变量</a:t>
            </a:r>
          </a:p>
        </p:txBody>
      </p:sp>
      <p:sp>
        <p:nvSpPr>
          <p:cNvPr id="45" name="圆角矩形 44"/>
          <p:cNvSpPr/>
          <p:nvPr/>
        </p:nvSpPr>
        <p:spPr>
          <a:xfrm>
            <a:off x="3819758" y="4732890"/>
            <a:ext cx="1073659" cy="514737"/>
          </a:xfrm>
          <a:prstGeom prst="round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改变量</a:t>
            </a:r>
          </a:p>
        </p:txBody>
      </p:sp>
      <p:sp>
        <p:nvSpPr>
          <p:cNvPr id="50" name="圆角矩形 49"/>
          <p:cNvSpPr/>
          <p:nvPr/>
        </p:nvSpPr>
        <p:spPr>
          <a:xfrm>
            <a:off x="7765751" y="2595932"/>
            <a:ext cx="726264" cy="164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控制变量法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857049" y="5526593"/>
            <a:ext cx="7475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浸没</a:t>
            </a: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9146" y="2541936"/>
            <a:ext cx="832770" cy="2880000"/>
          </a:xfrm>
          <a:prstGeom prst="rect">
            <a:avLst/>
          </a:prstGeom>
        </p:spPr>
      </p:pic>
      <p:sp>
        <p:nvSpPr>
          <p:cNvPr id="52" name="矩形 51"/>
          <p:cNvSpPr/>
          <p:nvPr/>
        </p:nvSpPr>
        <p:spPr>
          <a:xfrm>
            <a:off x="9141804" y="5986070"/>
            <a:ext cx="1468875" cy="369332"/>
          </a:xfrm>
          <a:prstGeom prst="rect">
            <a:avLst/>
          </a:prstGeom>
          <a:noFill/>
          <a:ln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1600" b="1" baseline="-2500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zh-CN" altLang="en-US" sz="1600" b="1" dirty="0">
                <a:solidFill>
                  <a:prstClr val="black"/>
                </a:solidFill>
              </a:rPr>
              <a:t> </a:t>
            </a:r>
            <a:r>
              <a:rPr lang="en-US" altLang="zh-CN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prstClr val="black"/>
                </a:solidFill>
              </a:rPr>
              <a:t> </a:t>
            </a:r>
            <a:r>
              <a:rPr lang="en-US" altLang="zh-CN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 </a:t>
            </a:r>
            <a:r>
              <a:rPr lang="en-US" altLang="zh-CN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dirty="0">
                <a:solidFill>
                  <a:prstClr val="black"/>
                </a:solidFill>
              </a:rPr>
              <a:t> </a:t>
            </a:r>
            <a:r>
              <a:rPr lang="en-US" altLang="zh-CN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endParaRPr lang="zh-CN" altLang="en-US" sz="1600" dirty="0">
              <a:solidFill>
                <a:prstClr val="black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04640" y="2642085"/>
            <a:ext cx="843272" cy="2905192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54275" y="2622920"/>
            <a:ext cx="761387" cy="2855204"/>
          </a:xfrm>
          <a:prstGeom prst="rect">
            <a:avLst/>
          </a:prstGeom>
        </p:spPr>
      </p:pic>
      <p:sp>
        <p:nvSpPr>
          <p:cNvPr id="65" name="下箭头 64"/>
          <p:cNvSpPr/>
          <p:nvPr/>
        </p:nvSpPr>
        <p:spPr>
          <a:xfrm>
            <a:off x="10532763" y="4909439"/>
            <a:ext cx="84841" cy="381898"/>
          </a:xfrm>
          <a:prstGeom prst="downArrow">
            <a:avLst>
              <a:gd name="adj1" fmla="val 50000"/>
              <a:gd name="adj2" fmla="val 122414"/>
            </a:avLst>
          </a:prstGeom>
          <a:solidFill>
            <a:srgbClr val="FF0000"/>
          </a:solidFill>
          <a:ln w="31750"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7415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3" grpId="0"/>
      <p:bldP spid="4" grpId="0"/>
      <p:bldP spid="5" grpId="0"/>
      <p:bldP spid="8" grpId="0"/>
      <p:bldP spid="44" grpId="0" animBg="1"/>
      <p:bldP spid="48" grpId="0" animBg="1"/>
      <p:bldP spid="49" grpId="0" animBg="1"/>
      <p:bldP spid="45" grpId="0" animBg="1"/>
      <p:bldP spid="50" grpId="0" animBg="1"/>
      <p:bldP spid="6" grpId="0"/>
      <p:bldP spid="52" grpId="0" animBg="1"/>
      <p:bldP spid="6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2275315"/>
            <a:ext cx="1572904" cy="65842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157749" y="234176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实验探究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816464" y="403136"/>
            <a:ext cx="4303806" cy="899144"/>
            <a:chOff x="2816464" y="403136"/>
            <a:chExt cx="4303806" cy="899144"/>
          </a:xfrm>
        </p:grpSpPr>
        <p:sp>
          <p:nvSpPr>
            <p:cNvPr id="54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55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3675890" y="1156093"/>
              <a:ext cx="1950622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圆角矩形 56"/>
            <p:cNvSpPr/>
            <p:nvPr/>
          </p:nvSpPr>
          <p:spPr>
            <a:xfrm>
              <a:off x="3131464" y="598277"/>
              <a:ext cx="3988806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8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1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62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59" name="文本框 58"/>
            <p:cNvSpPr txBox="1"/>
            <p:nvPr/>
          </p:nvSpPr>
          <p:spPr>
            <a:xfrm>
              <a:off x="3669854" y="633486"/>
              <a:ext cx="345041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决定浮力大小的因素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60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5" name="矩形 4"/>
          <p:cNvSpPr/>
          <p:nvPr/>
        </p:nvSpPr>
        <p:spPr>
          <a:xfrm>
            <a:off x="3412027" y="2109179"/>
            <a:ext cx="76267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把弹簧测力计下悬挂的物体浸没在一种液体中，并分别停在液体内不同的深度处，观察弹簧测力计的读数是否不同。</a:t>
            </a:r>
          </a:p>
        </p:txBody>
      </p:sp>
      <p:sp>
        <p:nvSpPr>
          <p:cNvPr id="6" name="矩形 5"/>
          <p:cNvSpPr/>
          <p:nvPr/>
        </p:nvSpPr>
        <p:spPr>
          <a:xfrm>
            <a:off x="5650704" y="5974420"/>
            <a:ext cx="51860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浮力的大小跟物体在液体中浸没的深度无关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208833" y="1487808"/>
            <a:ext cx="6853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探究浮力的大小跟物体浸入液体的深度是否有关</a:t>
            </a:r>
          </a:p>
        </p:txBody>
      </p:sp>
      <p:sp>
        <p:nvSpPr>
          <p:cNvPr id="8" name="矩形 7"/>
          <p:cNvSpPr/>
          <p:nvPr/>
        </p:nvSpPr>
        <p:spPr>
          <a:xfrm>
            <a:off x="8587742" y="3347923"/>
            <a:ext cx="16768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弹簧测力计的读数保持不变</a:t>
            </a:r>
          </a:p>
        </p:txBody>
      </p:sp>
      <p:sp>
        <p:nvSpPr>
          <p:cNvPr id="9" name="矩形 8"/>
          <p:cNvSpPr/>
          <p:nvPr/>
        </p:nvSpPr>
        <p:spPr>
          <a:xfrm>
            <a:off x="8602352" y="4817356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浮力的大小不变</a:t>
            </a: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13797">
            <a:off x="9094507" y="4297891"/>
            <a:ext cx="474822" cy="215828"/>
          </a:xfrm>
          <a:prstGeom prst="rect">
            <a:avLst/>
          </a:prstGeom>
        </p:spPr>
      </p:pic>
      <p:pic>
        <p:nvPicPr>
          <p:cNvPr id="3" name="探究浮力影响因素1_Trim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503395" y="3107887"/>
            <a:ext cx="4477717" cy="251871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43" name="组合 42"/>
          <p:cNvGrpSpPr/>
          <p:nvPr/>
        </p:nvGrpSpPr>
        <p:grpSpPr>
          <a:xfrm>
            <a:off x="3412027" y="5816115"/>
            <a:ext cx="7667771" cy="703272"/>
            <a:chOff x="3383795" y="5803340"/>
            <a:chExt cx="7406321" cy="703272"/>
          </a:xfrm>
        </p:grpSpPr>
        <p:sp>
          <p:nvSpPr>
            <p:cNvPr id="44" name="圆角矩形 43"/>
            <p:cNvSpPr/>
            <p:nvPr/>
          </p:nvSpPr>
          <p:spPr>
            <a:xfrm>
              <a:off x="3383795" y="5803340"/>
              <a:ext cx="7406321" cy="703272"/>
            </a:xfrm>
            <a:prstGeom prst="roundRect">
              <a:avLst/>
            </a:prstGeom>
            <a:noFill/>
            <a:ln w="19050">
              <a:solidFill>
                <a:schemeClr val="tx2">
                  <a:lumMod val="60000"/>
                  <a:lumOff val="40000"/>
                </a:schemeClr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3522367" y="5870626"/>
              <a:ext cx="1261357" cy="544441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实验结论</a:t>
              </a:r>
            </a:p>
          </p:txBody>
        </p:sp>
      </p:grpSp>
      <p:sp>
        <p:nvSpPr>
          <p:cNvPr id="46" name="圆角矩形 45"/>
          <p:cNvSpPr/>
          <p:nvPr/>
        </p:nvSpPr>
        <p:spPr>
          <a:xfrm>
            <a:off x="3337514" y="2052221"/>
            <a:ext cx="7735233" cy="810872"/>
          </a:xfrm>
          <a:prstGeom prst="round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952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4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5" grpId="0"/>
      <p:bldP spid="6" grpId="0"/>
      <p:bldP spid="8" grpId="0"/>
      <p:bldP spid="9" grpId="0"/>
      <p:bldP spid="4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pic>
        <p:nvPicPr>
          <p:cNvPr id="52" name="图片 5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2275315"/>
            <a:ext cx="1572904" cy="658425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58" name="文本框 57"/>
          <p:cNvSpPr txBox="1"/>
          <p:nvPr/>
        </p:nvSpPr>
        <p:spPr>
          <a:xfrm>
            <a:off x="157749" y="234176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实验探究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62" name="组合 61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9" name="文本框 6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2" name="文本框 7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5" name="文本框 74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816464" y="403136"/>
            <a:ext cx="4303806" cy="899144"/>
            <a:chOff x="2816464" y="403136"/>
            <a:chExt cx="4303806" cy="899144"/>
          </a:xfrm>
        </p:grpSpPr>
        <p:sp>
          <p:nvSpPr>
            <p:cNvPr id="22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23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3675890" y="1156093"/>
              <a:ext cx="1950622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圆角矩形 24"/>
            <p:cNvSpPr/>
            <p:nvPr/>
          </p:nvSpPr>
          <p:spPr>
            <a:xfrm>
              <a:off x="3131464" y="598277"/>
              <a:ext cx="3988806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9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30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3669854" y="633486"/>
              <a:ext cx="345041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决定浮力大小的因素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0811" y="2278390"/>
            <a:ext cx="738041" cy="3600000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4328150" y="1487808"/>
            <a:ext cx="6463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探究浮力的大小跟浸在液体中的体积是否有关</a:t>
            </a:r>
          </a:p>
        </p:txBody>
      </p:sp>
      <p:sp>
        <p:nvSpPr>
          <p:cNvPr id="38" name="矩形 37"/>
          <p:cNvSpPr/>
          <p:nvPr/>
        </p:nvSpPr>
        <p:spPr>
          <a:xfrm>
            <a:off x="5323737" y="2980887"/>
            <a:ext cx="146706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液体的密度</a:t>
            </a:r>
            <a:endParaRPr lang="zh-CN" altLang="en-US" sz="2000" dirty="0"/>
          </a:p>
        </p:txBody>
      </p:sp>
      <p:sp>
        <p:nvSpPr>
          <p:cNvPr id="39" name="矩形 38"/>
          <p:cNvSpPr/>
          <p:nvPr/>
        </p:nvSpPr>
        <p:spPr>
          <a:xfrm>
            <a:off x="5315720" y="3494980"/>
            <a:ext cx="3005951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浸在液体中的固体的密度</a:t>
            </a:r>
            <a:endParaRPr lang="zh-CN" altLang="en-US" sz="2000" dirty="0"/>
          </a:p>
        </p:txBody>
      </p:sp>
      <p:sp>
        <p:nvSpPr>
          <p:cNvPr id="42" name="矩形 41"/>
          <p:cNvSpPr/>
          <p:nvPr/>
        </p:nvSpPr>
        <p:spPr>
          <a:xfrm>
            <a:off x="5509240" y="5065798"/>
            <a:ext cx="2749471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物体浸在液体中的体积</a:t>
            </a:r>
            <a:endParaRPr lang="zh-CN" altLang="en-US" dirty="0">
              <a:solidFill>
                <a:srgbClr val="0070C0"/>
              </a:solidFill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4048539" y="2711787"/>
            <a:ext cx="4314112" cy="1417505"/>
          </a:xfrm>
          <a:prstGeom prst="round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4145300" y="5008484"/>
            <a:ext cx="1073659" cy="514737"/>
          </a:xfrm>
          <a:prstGeom prst="round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改变量</a:t>
            </a:r>
          </a:p>
        </p:txBody>
      </p:sp>
      <p:sp>
        <p:nvSpPr>
          <p:cNvPr id="48" name="圆角矩形 47"/>
          <p:cNvSpPr/>
          <p:nvPr/>
        </p:nvSpPr>
        <p:spPr>
          <a:xfrm>
            <a:off x="4048539" y="4839234"/>
            <a:ext cx="4243954" cy="810257"/>
          </a:xfrm>
          <a:prstGeom prst="round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6818695" y="2446820"/>
            <a:ext cx="1324196" cy="514737"/>
          </a:xfrm>
          <a:prstGeom prst="round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控制变量</a:t>
            </a:r>
          </a:p>
        </p:txBody>
      </p:sp>
      <p:sp>
        <p:nvSpPr>
          <p:cNvPr id="54" name="圆角矩形 53"/>
          <p:cNvSpPr/>
          <p:nvPr/>
        </p:nvSpPr>
        <p:spPr>
          <a:xfrm>
            <a:off x="4308769" y="2555511"/>
            <a:ext cx="726264" cy="164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控制变量法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95384" y="2271815"/>
            <a:ext cx="878525" cy="3606575"/>
          </a:xfrm>
          <a:prstGeom prst="rect">
            <a:avLst/>
          </a:prstGeom>
        </p:spPr>
      </p:pic>
      <p:sp>
        <p:nvSpPr>
          <p:cNvPr id="45" name="下箭头 44"/>
          <p:cNvSpPr/>
          <p:nvPr/>
        </p:nvSpPr>
        <p:spPr>
          <a:xfrm>
            <a:off x="10071698" y="5117066"/>
            <a:ext cx="84841" cy="381898"/>
          </a:xfrm>
          <a:prstGeom prst="downArrow">
            <a:avLst>
              <a:gd name="adj1" fmla="val 50000"/>
              <a:gd name="adj2" fmla="val 122414"/>
            </a:avLst>
          </a:prstGeom>
          <a:solidFill>
            <a:srgbClr val="FF0000"/>
          </a:solidFill>
          <a:ln w="31750"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3902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38" grpId="0"/>
      <p:bldP spid="39" grpId="0"/>
      <p:bldP spid="42" grpId="0"/>
      <p:bldP spid="43" grpId="0" animBg="1"/>
      <p:bldP spid="47" grpId="0" animBg="1"/>
      <p:bldP spid="48" grpId="0" animBg="1"/>
      <p:bldP spid="51" grpId="0" animBg="1"/>
      <p:bldP spid="54" grpId="0" animBg="1"/>
      <p:bldP spid="4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pic>
        <p:nvPicPr>
          <p:cNvPr id="52" name="图片 5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2275315"/>
            <a:ext cx="1572904" cy="658425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58" name="文本框 57"/>
          <p:cNvSpPr txBox="1"/>
          <p:nvPr/>
        </p:nvSpPr>
        <p:spPr>
          <a:xfrm>
            <a:off x="157749" y="234176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实验探究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62" name="组合 61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9" name="文本框 6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2" name="文本框 7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5" name="文本框 74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816464" y="403136"/>
            <a:ext cx="4303806" cy="899144"/>
            <a:chOff x="2816464" y="403136"/>
            <a:chExt cx="4303806" cy="899144"/>
          </a:xfrm>
        </p:grpSpPr>
        <p:sp>
          <p:nvSpPr>
            <p:cNvPr id="22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23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3675890" y="1156093"/>
              <a:ext cx="1950622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圆角矩形 24"/>
            <p:cNvSpPr/>
            <p:nvPr/>
          </p:nvSpPr>
          <p:spPr>
            <a:xfrm>
              <a:off x="3131464" y="598277"/>
              <a:ext cx="3988806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9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30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3669854" y="633486"/>
              <a:ext cx="345041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决定浮力大小的因素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63810" y="3584783"/>
            <a:ext cx="413420" cy="201656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66039" y="2020460"/>
            <a:ext cx="786701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把一个柱状固体竖直悬挂在弹簧测力计下，当物体浸在液体中的体积逐渐增大时，观察弹簧测力计的读数是否变化？若有变化，它是增大的还是减小的？</a:t>
            </a:r>
          </a:p>
        </p:txBody>
      </p:sp>
      <p:sp>
        <p:nvSpPr>
          <p:cNvPr id="36" name="矩形 35"/>
          <p:cNvSpPr/>
          <p:nvPr/>
        </p:nvSpPr>
        <p:spPr>
          <a:xfrm>
            <a:off x="5254828" y="6046658"/>
            <a:ext cx="480131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浮力的大小跟物体浸在液体中的体积有关</a:t>
            </a:r>
          </a:p>
        </p:txBody>
      </p:sp>
      <p:sp>
        <p:nvSpPr>
          <p:cNvPr id="37" name="矩形 36"/>
          <p:cNvSpPr/>
          <p:nvPr/>
        </p:nvSpPr>
        <p:spPr>
          <a:xfrm>
            <a:off x="9391585" y="3484477"/>
            <a:ext cx="16614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弹簧测力计的读数一直减小</a:t>
            </a:r>
          </a:p>
        </p:txBody>
      </p:sp>
      <p:sp>
        <p:nvSpPr>
          <p:cNvPr id="38" name="矩形 37"/>
          <p:cNvSpPr/>
          <p:nvPr/>
        </p:nvSpPr>
        <p:spPr>
          <a:xfrm>
            <a:off x="9611883" y="4803772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浮力一直增大</a:t>
            </a: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98395">
            <a:off x="9961085" y="4420053"/>
            <a:ext cx="474822" cy="215828"/>
          </a:xfrm>
          <a:prstGeom prst="rect">
            <a:avLst/>
          </a:prstGeom>
        </p:spPr>
      </p:pic>
      <p:pic>
        <p:nvPicPr>
          <p:cNvPr id="2" name="探究浮力影响因素2_Trim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575014" y="3112217"/>
            <a:ext cx="4565864" cy="256829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41" name="组合 40"/>
          <p:cNvGrpSpPr/>
          <p:nvPr/>
        </p:nvGrpSpPr>
        <p:grpSpPr>
          <a:xfrm>
            <a:off x="3393727" y="5890422"/>
            <a:ext cx="7667771" cy="703272"/>
            <a:chOff x="3383795" y="5803340"/>
            <a:chExt cx="7406321" cy="703272"/>
          </a:xfrm>
        </p:grpSpPr>
        <p:sp>
          <p:nvSpPr>
            <p:cNvPr id="42" name="圆角矩形 41"/>
            <p:cNvSpPr/>
            <p:nvPr/>
          </p:nvSpPr>
          <p:spPr>
            <a:xfrm>
              <a:off x="3383795" y="5803340"/>
              <a:ext cx="7406321" cy="703272"/>
            </a:xfrm>
            <a:prstGeom prst="roundRect">
              <a:avLst/>
            </a:prstGeom>
            <a:noFill/>
            <a:ln w="19050">
              <a:solidFill>
                <a:schemeClr val="tx2">
                  <a:lumMod val="60000"/>
                  <a:lumOff val="40000"/>
                </a:schemeClr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3" name="圆角矩形 42"/>
            <p:cNvSpPr/>
            <p:nvPr/>
          </p:nvSpPr>
          <p:spPr>
            <a:xfrm>
              <a:off x="3522367" y="5880053"/>
              <a:ext cx="1261357" cy="544441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实验结论</a:t>
              </a: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4328150" y="1487808"/>
            <a:ext cx="6463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探究浮力的大小跟浸在液体中的体积是否有关</a:t>
            </a:r>
          </a:p>
        </p:txBody>
      </p:sp>
      <p:sp>
        <p:nvSpPr>
          <p:cNvPr id="4" name="下箭头 3"/>
          <p:cNvSpPr/>
          <p:nvPr/>
        </p:nvSpPr>
        <p:spPr>
          <a:xfrm>
            <a:off x="8578969" y="4853723"/>
            <a:ext cx="84841" cy="381898"/>
          </a:xfrm>
          <a:prstGeom prst="downArrow">
            <a:avLst>
              <a:gd name="adj1" fmla="val 50000"/>
              <a:gd name="adj2" fmla="val 122414"/>
            </a:avLst>
          </a:prstGeom>
          <a:solidFill>
            <a:srgbClr val="FF0000"/>
          </a:solidFill>
          <a:ln w="31750"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3318660" y="2005428"/>
            <a:ext cx="7735233" cy="1011161"/>
          </a:xfrm>
          <a:prstGeom prst="round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208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5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" grpId="0"/>
      <p:bldP spid="36" grpId="0"/>
      <p:bldP spid="37" grpId="0"/>
      <p:bldP spid="38" grpId="0"/>
      <p:bldP spid="4" grpId="0" animBg="1"/>
      <p:bldP spid="4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内容占位符 1"/>
          <p:cNvSpPr txBox="1">
            <a:spLocks/>
          </p:cNvSpPr>
          <p:nvPr/>
        </p:nvSpPr>
        <p:spPr>
          <a:xfrm>
            <a:off x="2887190" y="4816059"/>
            <a:ext cx="8586669" cy="1225843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经历浮力大小跟哪些因素有关的实验过程，认识物体所受浮力的探究大小跟它浸在液体中的体积有关，跟液体的密度有关。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" name="内容占位符 1"/>
          <p:cNvSpPr txBox="1">
            <a:spLocks/>
          </p:cNvSpPr>
          <p:nvPr/>
        </p:nvSpPr>
        <p:spPr>
          <a:xfrm>
            <a:off x="2853753" y="3435523"/>
            <a:ext cx="8449708" cy="915958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认识浮力产生的原因</a:t>
            </a: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会用弹簧测力计测量物理在液体中所受浮力的大小。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674471" y="326379"/>
            <a:ext cx="2968316" cy="899144"/>
            <a:chOff x="2669935" y="349904"/>
            <a:chExt cx="2968316" cy="899144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" name="组合 70"/>
            <p:cNvGrpSpPr/>
            <p:nvPr/>
          </p:nvGrpSpPr>
          <p:grpSpPr>
            <a:xfrm>
              <a:off x="2669935" y="349904"/>
              <a:ext cx="2968316" cy="899144"/>
              <a:chOff x="3059156" y="518364"/>
              <a:chExt cx="2275879" cy="689395"/>
            </a:xfrm>
          </p:grpSpPr>
          <p:sp>
            <p:nvSpPr>
              <p:cNvPr id="72" name="圆角矩形 71"/>
              <p:cNvSpPr/>
              <p:nvPr/>
            </p:nvSpPr>
            <p:spPr>
              <a:xfrm>
                <a:off x="3358902" y="667983"/>
                <a:ext cx="1976133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3" name="Group 2261"/>
              <p:cNvGrpSpPr/>
              <p:nvPr/>
            </p:nvGrpSpPr>
            <p:grpSpPr>
              <a:xfrm flipH="1">
                <a:off x="3059156" y="518364"/>
                <a:ext cx="757333" cy="689395"/>
                <a:chOff x="-2" y="-1"/>
                <a:chExt cx="963727" cy="877273"/>
              </a:xfr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5" name="Shape 2248"/>
                <p:cNvSpPr/>
                <p:nvPr/>
              </p:nvSpPr>
              <p:spPr>
                <a:xfrm>
                  <a:off x="-2" y="-1"/>
                  <a:ext cx="877274" cy="8772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026BA5"/>
                </a:solidFill>
                <a:ln w="2857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6" name="Shape 2249"/>
                <p:cNvSpPr/>
                <p:nvPr/>
              </p:nvSpPr>
              <p:spPr>
                <a:xfrm>
                  <a:off x="822000" y="384073"/>
                  <a:ext cx="141725" cy="55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968" y="0"/>
                      </a:moveTo>
                      <a:lnTo>
                        <a:pt x="0" y="21600"/>
                      </a:lnTo>
                      <a:lnTo>
                        <a:pt x="16848" y="21600"/>
                      </a:lnTo>
                      <a:lnTo>
                        <a:pt x="21600" y="0"/>
                      </a:lnTo>
                      <a:lnTo>
                        <a:pt x="4968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7" name="Shape 2250"/>
                <p:cNvSpPr/>
                <p:nvPr/>
              </p:nvSpPr>
              <p:spPr>
                <a:xfrm>
                  <a:off x="822000" y="439345"/>
                  <a:ext cx="141725" cy="538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6848" y="0"/>
                      </a:lnTo>
                      <a:lnTo>
                        <a:pt x="21600" y="21600"/>
                      </a:lnTo>
                      <a:lnTo>
                        <a:pt x="4968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8" name="Shape 2251"/>
                <p:cNvSpPr/>
                <p:nvPr/>
              </p:nvSpPr>
              <p:spPr>
                <a:xfrm>
                  <a:off x="112323" y="107002"/>
                  <a:ext cx="659019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9" name="Shape 2252"/>
                <p:cNvSpPr/>
                <p:nvPr/>
              </p:nvSpPr>
              <p:spPr>
                <a:xfrm>
                  <a:off x="109128" y="109128"/>
                  <a:ext cx="659018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800"/>
                      </a:moveTo>
                      <a:cubicBezTo>
                        <a:pt x="15750" y="1800"/>
                        <a:pt x="19800" y="5850"/>
                        <a:pt x="19800" y="10800"/>
                      </a:cubicBezTo>
                      <a:cubicBezTo>
                        <a:pt x="19800" y="15778"/>
                        <a:pt x="15750" y="19800"/>
                        <a:pt x="10800" y="19800"/>
                      </a:cubicBezTo>
                      <a:cubicBezTo>
                        <a:pt x="5850" y="19800"/>
                        <a:pt x="1800" y="15778"/>
                        <a:pt x="1800" y="10800"/>
                      </a:cubicBezTo>
                      <a:cubicBezTo>
                        <a:pt x="1800" y="5850"/>
                        <a:pt x="5850" y="1800"/>
                        <a:pt x="10800" y="1800"/>
                      </a:cubicBezTo>
                      <a:moveTo>
                        <a:pt x="10800" y="0"/>
                      </a:moveTo>
                      <a:cubicBezTo>
                        <a:pt x="4837" y="0"/>
                        <a:pt x="0" y="4837"/>
                        <a:pt x="0" y="10800"/>
                      </a:cubicBezTo>
                      <a:cubicBezTo>
                        <a:pt x="0" y="16791"/>
                        <a:pt x="4837" y="21600"/>
                        <a:pt x="10800" y="21600"/>
                      </a:cubicBezTo>
                      <a:cubicBezTo>
                        <a:pt x="16762" y="21600"/>
                        <a:pt x="21600" y="16791"/>
                        <a:pt x="21600" y="10800"/>
                      </a:cubicBezTo>
                      <a:cubicBezTo>
                        <a:pt x="21600" y="4837"/>
                        <a:pt x="16762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0" name="Shape 2253"/>
                <p:cNvSpPr/>
                <p:nvPr/>
              </p:nvSpPr>
              <p:spPr>
                <a:xfrm>
                  <a:off x="219674" y="219673"/>
                  <a:ext cx="437928" cy="43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700"/>
                      </a:moveTo>
                      <a:cubicBezTo>
                        <a:pt x="15272" y="2700"/>
                        <a:pt x="18900" y="6370"/>
                        <a:pt x="18900" y="10800"/>
                      </a:cubicBezTo>
                      <a:cubicBezTo>
                        <a:pt x="18900" y="15272"/>
                        <a:pt x="15272" y="18900"/>
                        <a:pt x="10800" y="18900"/>
                      </a:cubicBezTo>
                      <a:cubicBezTo>
                        <a:pt x="6328" y="18900"/>
                        <a:pt x="2700" y="15272"/>
                        <a:pt x="2700" y="10800"/>
                      </a:cubicBezTo>
                      <a:cubicBezTo>
                        <a:pt x="2700" y="6370"/>
                        <a:pt x="6328" y="2700"/>
                        <a:pt x="10800" y="2700"/>
                      </a:cubicBezTo>
                      <a:moveTo>
                        <a:pt x="10800" y="0"/>
                      </a:moveTo>
                      <a:cubicBezTo>
                        <a:pt x="4852" y="0"/>
                        <a:pt x="0" y="4852"/>
                        <a:pt x="0" y="10800"/>
                      </a:cubicBezTo>
                      <a:cubicBezTo>
                        <a:pt x="0" y="16791"/>
                        <a:pt x="4852" y="21600"/>
                        <a:pt x="10800" y="21600"/>
                      </a:cubicBezTo>
                      <a:cubicBezTo>
                        <a:pt x="16748" y="21600"/>
                        <a:pt x="21600" y="16791"/>
                        <a:pt x="21600" y="10800"/>
                      </a:cubicBezTo>
                      <a:cubicBezTo>
                        <a:pt x="21600" y="4852"/>
                        <a:pt x="16748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1" name="Shape 2254"/>
                <p:cNvSpPr/>
                <p:nvPr/>
              </p:nvSpPr>
              <p:spPr>
                <a:xfrm>
                  <a:off x="328800" y="328800"/>
                  <a:ext cx="219673" cy="2196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5400"/>
                      </a:moveTo>
                      <a:cubicBezTo>
                        <a:pt x="13753" y="5400"/>
                        <a:pt x="16200" y="7847"/>
                        <a:pt x="16200" y="10800"/>
                      </a:cubicBezTo>
                      <a:cubicBezTo>
                        <a:pt x="16200" y="13838"/>
                        <a:pt x="13753" y="16200"/>
                        <a:pt x="10800" y="16200"/>
                      </a:cubicBezTo>
                      <a:cubicBezTo>
                        <a:pt x="7847" y="16200"/>
                        <a:pt x="5400" y="13838"/>
                        <a:pt x="5400" y="10800"/>
                      </a:cubicBezTo>
                      <a:cubicBezTo>
                        <a:pt x="5400" y="7847"/>
                        <a:pt x="7847" y="5400"/>
                        <a:pt x="10800" y="5400"/>
                      </a:cubicBezTo>
                      <a:moveTo>
                        <a:pt x="10800" y="0"/>
                      </a:moveTo>
                      <a:cubicBezTo>
                        <a:pt x="4809" y="0"/>
                        <a:pt x="0" y="4894"/>
                        <a:pt x="0" y="10800"/>
                      </a:cubicBezTo>
                      <a:cubicBezTo>
                        <a:pt x="0" y="16791"/>
                        <a:pt x="4809" y="21600"/>
                        <a:pt x="10800" y="21600"/>
                      </a:cubicBezTo>
                      <a:cubicBezTo>
                        <a:pt x="16791" y="21600"/>
                        <a:pt x="21600" y="16791"/>
                        <a:pt x="21600" y="10800"/>
                      </a:cubicBezTo>
                      <a:cubicBezTo>
                        <a:pt x="21600" y="4894"/>
                        <a:pt x="16791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2" name="Shape 2255"/>
                <p:cNvSpPr/>
                <p:nvPr/>
              </p:nvSpPr>
              <p:spPr>
                <a:xfrm>
                  <a:off x="432259" y="432259"/>
                  <a:ext cx="527215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319" y="21600"/>
                      </a:moveTo>
                      <a:cubicBezTo>
                        <a:pt x="281" y="21600"/>
                        <a:pt x="281" y="21600"/>
                        <a:pt x="281" y="21600"/>
                      </a:cubicBezTo>
                      <a:cubicBezTo>
                        <a:pt x="140" y="21600"/>
                        <a:pt x="0" y="17550"/>
                        <a:pt x="0" y="10800"/>
                      </a:cubicBezTo>
                      <a:cubicBezTo>
                        <a:pt x="0" y="5400"/>
                        <a:pt x="140" y="0"/>
                        <a:pt x="281" y="0"/>
                      </a:cubicBezTo>
                      <a:cubicBezTo>
                        <a:pt x="21319" y="0"/>
                        <a:pt x="21319" y="0"/>
                        <a:pt x="21319" y="0"/>
                      </a:cubicBezTo>
                      <a:cubicBezTo>
                        <a:pt x="21460" y="0"/>
                        <a:pt x="21600" y="5400"/>
                        <a:pt x="21600" y="10800"/>
                      </a:cubicBezTo>
                      <a:cubicBezTo>
                        <a:pt x="21600" y="17550"/>
                        <a:pt x="21460" y="21600"/>
                        <a:pt x="21319" y="21600"/>
                      </a:cubicBezTo>
                    </a:path>
                  </a:pathLst>
                </a:custGeom>
                <a:solidFill>
                  <a:srgbClr val="08191E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3" name="Shape 2256"/>
                <p:cNvSpPr/>
                <p:nvPr/>
              </p:nvSpPr>
              <p:spPr>
                <a:xfrm>
                  <a:off x="433676" y="432259"/>
                  <a:ext cx="204084" cy="2055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516" y="16539"/>
                      </a:moveTo>
                      <a:cubicBezTo>
                        <a:pt x="17153" y="16900"/>
                        <a:pt x="16790" y="17172"/>
                        <a:pt x="16427" y="17533"/>
                      </a:cubicBezTo>
                      <a:cubicBezTo>
                        <a:pt x="20511" y="21600"/>
                        <a:pt x="20511" y="21600"/>
                        <a:pt x="20511" y="21600"/>
                      </a:cubicBezTo>
                      <a:cubicBezTo>
                        <a:pt x="20874" y="21329"/>
                        <a:pt x="21237" y="20967"/>
                        <a:pt x="21600" y="20606"/>
                      </a:cubicBezTo>
                      <a:cubicBezTo>
                        <a:pt x="17516" y="16539"/>
                        <a:pt x="17516" y="16539"/>
                        <a:pt x="17516" y="16539"/>
                      </a:cubicBezTo>
                      <a:moveTo>
                        <a:pt x="9257" y="8315"/>
                      </a:moveTo>
                      <a:cubicBezTo>
                        <a:pt x="8894" y="8676"/>
                        <a:pt x="8622" y="9038"/>
                        <a:pt x="8259" y="9309"/>
                      </a:cubicBezTo>
                      <a:cubicBezTo>
                        <a:pt x="12343" y="13466"/>
                        <a:pt x="12343" y="13466"/>
                        <a:pt x="12343" y="13466"/>
                      </a:cubicBezTo>
                      <a:cubicBezTo>
                        <a:pt x="12706" y="13105"/>
                        <a:pt x="13069" y="12743"/>
                        <a:pt x="13341" y="12382"/>
                      </a:cubicBezTo>
                      <a:cubicBezTo>
                        <a:pt x="9257" y="8315"/>
                        <a:pt x="9257" y="8315"/>
                        <a:pt x="9257" y="8315"/>
                      </a:cubicBezTo>
                      <a:moveTo>
                        <a:pt x="0" y="1175"/>
                      </a:moveTo>
                      <a:cubicBezTo>
                        <a:pt x="4084" y="5242"/>
                        <a:pt x="4084" y="5242"/>
                        <a:pt x="4084" y="5242"/>
                      </a:cubicBezTo>
                      <a:cubicBezTo>
                        <a:pt x="4447" y="4971"/>
                        <a:pt x="4810" y="4609"/>
                        <a:pt x="5173" y="4248"/>
                      </a:cubicBezTo>
                      <a:cubicBezTo>
                        <a:pt x="2269" y="1356"/>
                        <a:pt x="2269" y="1356"/>
                        <a:pt x="2269" y="1356"/>
                      </a:cubicBezTo>
                      <a:cubicBezTo>
                        <a:pt x="545" y="1356"/>
                        <a:pt x="545" y="1356"/>
                        <a:pt x="545" y="1356"/>
                      </a:cubicBezTo>
                      <a:cubicBezTo>
                        <a:pt x="363" y="1356"/>
                        <a:pt x="182" y="1356"/>
                        <a:pt x="0" y="1175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182" y="90"/>
                      </a:moveTo>
                      <a:cubicBezTo>
                        <a:pt x="182" y="90"/>
                        <a:pt x="91" y="90"/>
                        <a:pt x="91" y="90"/>
                      </a:cubicBezTo>
                      <a:cubicBezTo>
                        <a:pt x="91" y="90"/>
                        <a:pt x="182" y="90"/>
                        <a:pt x="182" y="9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90"/>
                        <a:pt x="182" y="90"/>
                      </a:cubicBezTo>
                      <a:cubicBezTo>
                        <a:pt x="182" y="9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</a:path>
                  </a:pathLst>
                </a:custGeom>
                <a:solidFill>
                  <a:srgbClr val="C45A3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4" name="Shape 2257"/>
                <p:cNvSpPr/>
                <p:nvPr/>
              </p:nvSpPr>
              <p:spPr>
                <a:xfrm>
                  <a:off x="627838" y="627839"/>
                  <a:ext cx="48188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16"/>
                        <a:pt x="1516" y="3032"/>
                        <a:pt x="0" y="4168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084"/>
                        <a:pt x="20084" y="18568"/>
                        <a:pt x="21600" y="17053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5" name="Shape 2258"/>
                <p:cNvSpPr/>
                <p:nvPr/>
              </p:nvSpPr>
              <p:spPr>
                <a:xfrm>
                  <a:off x="549890" y="549890"/>
                  <a:ext cx="49604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168" y="0"/>
                      </a:moveTo>
                      <a:cubicBezTo>
                        <a:pt x="3032" y="1516"/>
                        <a:pt x="1516" y="3032"/>
                        <a:pt x="0" y="4547"/>
                      </a:cubicBezTo>
                      <a:cubicBezTo>
                        <a:pt x="17053" y="21600"/>
                        <a:pt x="17053" y="21600"/>
                        <a:pt x="17053" y="21600"/>
                      </a:cubicBezTo>
                      <a:cubicBezTo>
                        <a:pt x="18568" y="20084"/>
                        <a:pt x="20084" y="18947"/>
                        <a:pt x="21600" y="17432"/>
                      </a:cubicBezTo>
                      <a:cubicBezTo>
                        <a:pt x="4168" y="0"/>
                        <a:pt x="4168" y="0"/>
                        <a:pt x="4168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6" name="Shape 2259"/>
                <p:cNvSpPr/>
                <p:nvPr/>
              </p:nvSpPr>
              <p:spPr>
                <a:xfrm>
                  <a:off x="471942" y="473359"/>
                  <a:ext cx="49604" cy="481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43"/>
                        <a:pt x="1516" y="3086"/>
                        <a:pt x="0" y="4243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443"/>
                        <a:pt x="20084" y="18900"/>
                        <a:pt x="21600" y="17357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7" name="Shape 2260"/>
                <p:cNvSpPr/>
                <p:nvPr/>
              </p:nvSpPr>
              <p:spPr>
                <a:xfrm>
                  <a:off x="431487" y="432259"/>
                  <a:ext cx="23448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21" h="21600" extrusionOk="0">
                      <a:moveTo>
                        <a:pt x="6364" y="0"/>
                      </a:moveTo>
                      <a:cubicBezTo>
                        <a:pt x="5592" y="0"/>
                        <a:pt x="4821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2700"/>
                        <a:pt x="3278" y="2700"/>
                      </a:cubicBezTo>
                      <a:cubicBezTo>
                        <a:pt x="3278" y="2700"/>
                        <a:pt x="3278" y="2700"/>
                        <a:pt x="3278" y="2700"/>
                      </a:cubicBezTo>
                      <a:cubicBezTo>
                        <a:pt x="3278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4050"/>
                        <a:pt x="1735" y="4050"/>
                      </a:cubicBezTo>
                      <a:cubicBezTo>
                        <a:pt x="-579" y="8100"/>
                        <a:pt x="-579" y="14850"/>
                        <a:pt x="1735" y="18900"/>
                      </a:cubicBezTo>
                      <a:cubicBezTo>
                        <a:pt x="1735" y="18900"/>
                        <a:pt x="1735" y="18900"/>
                        <a:pt x="1735" y="18900"/>
                      </a:cubicBezTo>
                      <a:cubicBezTo>
                        <a:pt x="3278" y="21600"/>
                        <a:pt x="4821" y="21600"/>
                        <a:pt x="6364" y="21600"/>
                      </a:cubicBezTo>
                      <a:cubicBezTo>
                        <a:pt x="21021" y="21600"/>
                        <a:pt x="21021" y="21600"/>
                        <a:pt x="21021" y="21600"/>
                      </a:cubicBezTo>
                      <a:cubicBezTo>
                        <a:pt x="10992" y="4050"/>
                        <a:pt x="10992" y="4050"/>
                        <a:pt x="10992" y="4050"/>
                      </a:cubicBezTo>
                      <a:cubicBezTo>
                        <a:pt x="9450" y="1350"/>
                        <a:pt x="7907" y="0"/>
                        <a:pt x="6364" y="0"/>
                      </a:cubicBezTo>
                    </a:path>
                  </a:pathLst>
                </a:custGeom>
                <a:solidFill>
                  <a:srgbClr val="17252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</p:grpSp>
        </p:grpSp>
        <p:sp>
          <p:nvSpPr>
            <p:cNvPr id="69" name="文本框 68"/>
            <p:cNvSpPr txBox="1"/>
            <p:nvPr/>
          </p:nvSpPr>
          <p:spPr>
            <a:xfrm>
              <a:off x="3515705" y="568790"/>
              <a:ext cx="208858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学习目标</a:t>
              </a:r>
              <a:endParaRPr lang="zh-CN" altLang="en-US" sz="28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2693374" y="6246713"/>
            <a:ext cx="9233049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2763079" y="1745059"/>
            <a:ext cx="9093641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1" name="组合 110"/>
          <p:cNvGrpSpPr/>
          <p:nvPr/>
        </p:nvGrpSpPr>
        <p:grpSpPr>
          <a:xfrm>
            <a:off x="3325224" y="5268226"/>
            <a:ext cx="7642486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112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13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48" name="矩形 47"/>
          <p:cNvSpPr/>
          <p:nvPr/>
        </p:nvSpPr>
        <p:spPr>
          <a:xfrm rot="20913814">
            <a:off x="5666244" y="4030133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重点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2949007" y="5707642"/>
            <a:ext cx="8470183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50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1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248766" y="3870287"/>
            <a:ext cx="3135252" cy="46430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54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5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56" name="矩形 55"/>
          <p:cNvSpPr/>
          <p:nvPr/>
        </p:nvSpPr>
        <p:spPr>
          <a:xfrm rot="19970378">
            <a:off x="8592972" y="4460103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重点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96056" y="1415847"/>
            <a:ext cx="1572904" cy="658425"/>
            <a:chOff x="3142451" y="548680"/>
            <a:chExt cx="1572904" cy="658425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0" name="文本框 5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96056" y="556378"/>
            <a:ext cx="1572904" cy="658425"/>
            <a:chOff x="118542" y="795531"/>
            <a:chExt cx="1572904" cy="658425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0" name="文本框 6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108" name="图片 10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9" name="文本框 10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114" name="图片 1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5" name="文本框 11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117" name="图片 1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8" name="文本框 117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89" name="内容占位符 1"/>
          <p:cNvSpPr txBox="1">
            <a:spLocks/>
          </p:cNvSpPr>
          <p:nvPr/>
        </p:nvSpPr>
        <p:spPr>
          <a:xfrm>
            <a:off x="2871625" y="2022839"/>
            <a:ext cx="8162806" cy="1142186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认识一切浸在液体中的物体都要受到浮力的作用，浮力的方向是竖直向上的，能通过实验证明上述结论的正确性。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85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2816464" y="403136"/>
            <a:ext cx="4303806" cy="899144"/>
            <a:chOff x="2816464" y="403136"/>
            <a:chExt cx="4303806" cy="899144"/>
          </a:xfrm>
        </p:grpSpPr>
        <p:sp>
          <p:nvSpPr>
            <p:cNvPr id="35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36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3675890" y="1156093"/>
              <a:ext cx="1950622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圆角矩形 37"/>
            <p:cNvSpPr/>
            <p:nvPr/>
          </p:nvSpPr>
          <p:spPr>
            <a:xfrm>
              <a:off x="3131464" y="598277"/>
              <a:ext cx="3988806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9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2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43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>
              <a:off x="3669854" y="633486"/>
              <a:ext cx="345041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决定浮力大小的因素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1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0" name="文本框 6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pic>
        <p:nvPicPr>
          <p:cNvPr id="71" name="图片 7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2275315"/>
            <a:ext cx="1572904" cy="658425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73" name="文本框 72"/>
          <p:cNvSpPr txBox="1"/>
          <p:nvPr/>
        </p:nvSpPr>
        <p:spPr>
          <a:xfrm>
            <a:off x="157749" y="234176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实验探究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75" name="组合 74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3" name="文本框 8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6" name="文本框 85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4519772" y="1540185"/>
            <a:ext cx="58157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探究浮力的大小跟物体的密度是否有关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8461089" y="3260360"/>
            <a:ext cx="1678031" cy="2235366"/>
            <a:chOff x="9209986" y="2142680"/>
            <a:chExt cx="1678031" cy="2235366"/>
          </a:xfrm>
        </p:grpSpPr>
        <p:grpSp>
          <p:nvGrpSpPr>
            <p:cNvPr id="8" name="组合 7"/>
            <p:cNvGrpSpPr/>
            <p:nvPr/>
          </p:nvGrpSpPr>
          <p:grpSpPr>
            <a:xfrm>
              <a:off x="9427329" y="2222253"/>
              <a:ext cx="1281561" cy="2155793"/>
              <a:chOff x="10115486" y="2222253"/>
              <a:chExt cx="1281561" cy="2155793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10115486" y="4008714"/>
                <a:ext cx="66402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铜块</a:t>
                </a:r>
              </a:p>
            </p:txBody>
          </p:sp>
          <p:pic>
            <p:nvPicPr>
              <p:cNvPr id="52" name="图片 51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867013" y="2222253"/>
                <a:ext cx="530034" cy="1825063"/>
              </a:xfrm>
              <a:prstGeom prst="rect">
                <a:avLst/>
              </a:prstGeom>
            </p:spPr>
          </p:pic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168689" y="2229862"/>
                <a:ext cx="523328" cy="1809843"/>
              </a:xfrm>
              <a:prstGeom prst="rect">
                <a:avLst/>
              </a:prstGeom>
            </p:spPr>
          </p:pic>
        </p:grpSp>
        <p:sp>
          <p:nvSpPr>
            <p:cNvPr id="60" name="圆角矩形 59"/>
            <p:cNvSpPr/>
            <p:nvPr/>
          </p:nvSpPr>
          <p:spPr>
            <a:xfrm>
              <a:off x="9209986" y="2142680"/>
              <a:ext cx="1678031" cy="2235366"/>
            </a:xfrm>
            <a:prstGeom prst="roundRect">
              <a:avLst/>
            </a:prstGeom>
            <a:noFill/>
            <a:ln w="19050">
              <a:solidFill>
                <a:schemeClr val="tx2">
                  <a:lumMod val="60000"/>
                  <a:lumOff val="40000"/>
                </a:schemeClr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317358" y="3260360"/>
            <a:ext cx="1686512" cy="2235366"/>
            <a:chOff x="9290966" y="4465228"/>
            <a:chExt cx="1686512" cy="2235366"/>
          </a:xfrm>
        </p:grpSpPr>
        <p:grpSp>
          <p:nvGrpSpPr>
            <p:cNvPr id="7" name="组合 6"/>
            <p:cNvGrpSpPr/>
            <p:nvPr/>
          </p:nvGrpSpPr>
          <p:grpSpPr>
            <a:xfrm>
              <a:off x="9473126" y="4527927"/>
              <a:ext cx="1228805" cy="2109929"/>
              <a:chOff x="7700450" y="4576492"/>
              <a:chExt cx="1228805" cy="2109929"/>
            </a:xfrm>
          </p:grpSpPr>
          <p:sp>
            <p:nvSpPr>
              <p:cNvPr id="45" name="文本框 44"/>
              <p:cNvSpPr txBox="1"/>
              <p:nvPr/>
            </p:nvSpPr>
            <p:spPr>
              <a:xfrm>
                <a:off x="7700450" y="6317089"/>
                <a:ext cx="95325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铝块</a:t>
                </a:r>
              </a:p>
            </p:txBody>
          </p:sp>
          <p:pic>
            <p:nvPicPr>
              <p:cNvPr id="58" name="图片 57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399221" y="4581620"/>
                <a:ext cx="530034" cy="1825063"/>
              </a:xfrm>
              <a:prstGeom prst="rect">
                <a:avLst/>
              </a:prstGeom>
            </p:spPr>
          </p:pic>
          <p:pic>
            <p:nvPicPr>
              <p:cNvPr id="59" name="图片 58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713566" y="4576492"/>
                <a:ext cx="523328" cy="1809843"/>
              </a:xfrm>
              <a:prstGeom prst="rect">
                <a:avLst/>
              </a:prstGeom>
            </p:spPr>
          </p:pic>
        </p:grpSp>
        <p:sp>
          <p:nvSpPr>
            <p:cNvPr id="61" name="圆角矩形 60"/>
            <p:cNvSpPr/>
            <p:nvPr/>
          </p:nvSpPr>
          <p:spPr>
            <a:xfrm>
              <a:off x="9290966" y="4465228"/>
              <a:ext cx="1686512" cy="2235366"/>
            </a:xfrm>
            <a:prstGeom prst="roundRect">
              <a:avLst/>
            </a:prstGeom>
            <a:noFill/>
            <a:ln w="19050">
              <a:solidFill>
                <a:schemeClr val="tx2">
                  <a:lumMod val="60000"/>
                  <a:lumOff val="40000"/>
                </a:schemeClr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49" name="矩形 48"/>
          <p:cNvSpPr/>
          <p:nvPr/>
        </p:nvSpPr>
        <p:spPr>
          <a:xfrm>
            <a:off x="4680298" y="2803429"/>
            <a:ext cx="146706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液体的密度</a:t>
            </a:r>
            <a:endParaRPr lang="zh-CN" altLang="en-US" sz="2000" dirty="0"/>
          </a:p>
        </p:txBody>
      </p:sp>
      <p:sp>
        <p:nvSpPr>
          <p:cNvPr id="54" name="矩形 53"/>
          <p:cNvSpPr/>
          <p:nvPr/>
        </p:nvSpPr>
        <p:spPr>
          <a:xfrm>
            <a:off x="4994312" y="4852050"/>
            <a:ext cx="3005951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浸在液体中的固体的密度</a:t>
            </a:r>
            <a:endParaRPr lang="zh-CN" altLang="en-US" sz="2000" dirty="0">
              <a:solidFill>
                <a:srgbClr val="0070C0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 rot="20851160">
            <a:off x="5199557" y="3100733"/>
            <a:ext cx="2749471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物体浸在液体中的体积</a:t>
            </a:r>
            <a:endParaRPr lang="zh-CN" altLang="en-US" dirty="0"/>
          </a:p>
        </p:txBody>
      </p:sp>
      <p:sp>
        <p:nvSpPr>
          <p:cNvPr id="56" name="圆角矩形 55"/>
          <p:cNvSpPr/>
          <p:nvPr/>
        </p:nvSpPr>
        <p:spPr>
          <a:xfrm>
            <a:off x="3756309" y="2498040"/>
            <a:ext cx="4314112" cy="1417505"/>
          </a:xfrm>
          <a:prstGeom prst="round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7" name="圆角矩形 56"/>
          <p:cNvSpPr/>
          <p:nvPr/>
        </p:nvSpPr>
        <p:spPr>
          <a:xfrm>
            <a:off x="3914095" y="4773246"/>
            <a:ext cx="1073659" cy="514737"/>
          </a:xfrm>
          <a:prstGeom prst="round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改变量</a:t>
            </a:r>
          </a:p>
        </p:txBody>
      </p:sp>
      <p:sp>
        <p:nvSpPr>
          <p:cNvPr id="62" name="圆角矩形 61"/>
          <p:cNvSpPr/>
          <p:nvPr/>
        </p:nvSpPr>
        <p:spPr>
          <a:xfrm>
            <a:off x="3756309" y="4625487"/>
            <a:ext cx="4243954" cy="810257"/>
          </a:xfrm>
          <a:prstGeom prst="round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3" name="圆角矩形 62"/>
          <p:cNvSpPr/>
          <p:nvPr/>
        </p:nvSpPr>
        <p:spPr>
          <a:xfrm>
            <a:off x="5948313" y="2180347"/>
            <a:ext cx="1271867" cy="514737"/>
          </a:xfrm>
          <a:prstGeom prst="round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控制变量</a:t>
            </a:r>
          </a:p>
        </p:txBody>
      </p:sp>
      <p:sp>
        <p:nvSpPr>
          <p:cNvPr id="64" name="圆角矩形 63"/>
          <p:cNvSpPr/>
          <p:nvPr/>
        </p:nvSpPr>
        <p:spPr>
          <a:xfrm>
            <a:off x="3831869" y="2368142"/>
            <a:ext cx="625613" cy="164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控制变量法</a:t>
            </a:r>
          </a:p>
        </p:txBody>
      </p:sp>
    </p:spTree>
    <p:extLst>
      <p:ext uri="{BB962C8B-B14F-4D97-AF65-F5344CB8AC3E}">
        <p14:creationId xmlns:p14="http://schemas.microsoft.com/office/powerpoint/2010/main" val="1519499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4" grpId="0"/>
      <p:bldP spid="55" grpId="0"/>
      <p:bldP spid="56" grpId="0" animBg="1"/>
      <p:bldP spid="57" grpId="0" animBg="1"/>
      <p:bldP spid="62" grpId="0" animBg="1"/>
      <p:bldP spid="63" grpId="0" animBg="1"/>
      <p:bldP spid="6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2816464" y="403136"/>
            <a:ext cx="4303806" cy="899144"/>
            <a:chOff x="2816464" y="403136"/>
            <a:chExt cx="4303806" cy="899144"/>
          </a:xfrm>
        </p:grpSpPr>
        <p:sp>
          <p:nvSpPr>
            <p:cNvPr id="35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36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3675890" y="1156093"/>
              <a:ext cx="1950622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圆角矩形 37"/>
            <p:cNvSpPr/>
            <p:nvPr/>
          </p:nvSpPr>
          <p:spPr>
            <a:xfrm>
              <a:off x="3131464" y="598277"/>
              <a:ext cx="3988806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9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2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43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>
              <a:off x="3669854" y="633486"/>
              <a:ext cx="345041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决定浮力大小的因素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1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26064" y="3670073"/>
            <a:ext cx="392866" cy="1624534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8719070" y="3668458"/>
            <a:ext cx="362846" cy="1624534"/>
            <a:chOff x="3969050" y="-2944052"/>
            <a:chExt cx="4004610" cy="16662877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69050" y="-2944052"/>
              <a:ext cx="4004610" cy="16662877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692563" y="3536124"/>
              <a:ext cx="470495" cy="694851"/>
            </a:xfrm>
            <a:prstGeom prst="rect">
              <a:avLst/>
            </a:prstGeom>
          </p:spPr>
        </p:pic>
      </p:grpSp>
      <p:sp>
        <p:nvSpPr>
          <p:cNvPr id="4" name="矩形 3"/>
          <p:cNvSpPr/>
          <p:nvPr/>
        </p:nvSpPr>
        <p:spPr>
          <a:xfrm>
            <a:off x="3396747" y="2132198"/>
            <a:ext cx="78211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准备体积相同的铜块和铝块，再分别悬挂在弹簧测力计下先后浸没在同种液体中，观察弹簧测力计的读数变化情况。</a:t>
            </a:r>
          </a:p>
        </p:txBody>
      </p:sp>
      <p:sp>
        <p:nvSpPr>
          <p:cNvPr id="5" name="矩形 4"/>
          <p:cNvSpPr/>
          <p:nvPr/>
        </p:nvSpPr>
        <p:spPr>
          <a:xfrm>
            <a:off x="6195815" y="6114831"/>
            <a:ext cx="3518912" cy="400110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浮力的大小跟物体的密度无关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562035" y="5343777"/>
            <a:ext cx="664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铜块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9174325" y="5313168"/>
            <a:ext cx="747495" cy="3709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铝块</a:t>
            </a:r>
          </a:p>
        </p:txBody>
      </p:sp>
      <p:sp>
        <p:nvSpPr>
          <p:cNvPr id="46" name="矩形 45"/>
          <p:cNvSpPr/>
          <p:nvPr/>
        </p:nvSpPr>
        <p:spPr>
          <a:xfrm>
            <a:off x="9868146" y="3579525"/>
            <a:ext cx="17085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弹簧测力计的读数变化相同</a:t>
            </a:r>
          </a:p>
        </p:txBody>
      </p:sp>
      <p:sp>
        <p:nvSpPr>
          <p:cNvPr id="47" name="矩形 46"/>
          <p:cNvSpPr/>
          <p:nvPr/>
        </p:nvSpPr>
        <p:spPr>
          <a:xfrm>
            <a:off x="9953094" y="4968404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浮力大小相同</a:t>
            </a: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78745">
            <a:off x="10287417" y="4519620"/>
            <a:ext cx="474822" cy="215828"/>
          </a:xfrm>
          <a:prstGeom prst="rect">
            <a:avLst/>
          </a:prstGeom>
        </p:spPr>
      </p:pic>
      <p:pic>
        <p:nvPicPr>
          <p:cNvPr id="9" name="探究浮力影响因素3_Trim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557891" y="3134785"/>
            <a:ext cx="4669980" cy="262686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50" name="组合 49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0" name="文本框 6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pic>
        <p:nvPicPr>
          <p:cNvPr id="71" name="图片 7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2275315"/>
            <a:ext cx="1572904" cy="658425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73" name="文本框 72"/>
          <p:cNvSpPr txBox="1"/>
          <p:nvPr/>
        </p:nvSpPr>
        <p:spPr>
          <a:xfrm>
            <a:off x="157749" y="234176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实验探究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75" name="组合 74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3" name="文本框 8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6" name="文本框 85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4675123" y="1484765"/>
            <a:ext cx="58157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探究浮力的大小跟物体的密度是否有关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3465286" y="5963250"/>
            <a:ext cx="7667771" cy="703272"/>
            <a:chOff x="3383795" y="5803340"/>
            <a:chExt cx="7406321" cy="703272"/>
          </a:xfrm>
        </p:grpSpPr>
        <p:sp>
          <p:nvSpPr>
            <p:cNvPr id="56" name="圆角矩形 55"/>
            <p:cNvSpPr/>
            <p:nvPr/>
          </p:nvSpPr>
          <p:spPr>
            <a:xfrm>
              <a:off x="3383795" y="5803340"/>
              <a:ext cx="7406321" cy="703272"/>
            </a:xfrm>
            <a:prstGeom prst="roundRect">
              <a:avLst/>
            </a:prstGeom>
            <a:noFill/>
            <a:ln w="19050">
              <a:solidFill>
                <a:schemeClr val="tx2">
                  <a:lumMod val="60000"/>
                  <a:lumOff val="40000"/>
                </a:schemeClr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57" name="圆角矩形 56"/>
            <p:cNvSpPr/>
            <p:nvPr/>
          </p:nvSpPr>
          <p:spPr>
            <a:xfrm>
              <a:off x="3522367" y="5880053"/>
              <a:ext cx="1261357" cy="544441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实验结论</a:t>
              </a:r>
            </a:p>
          </p:txBody>
        </p:sp>
      </p:grpSp>
      <p:sp>
        <p:nvSpPr>
          <p:cNvPr id="52" name="圆角矩形 51"/>
          <p:cNvSpPr/>
          <p:nvPr/>
        </p:nvSpPr>
        <p:spPr>
          <a:xfrm>
            <a:off x="3346941" y="2071075"/>
            <a:ext cx="7735233" cy="810872"/>
          </a:xfrm>
          <a:prstGeom prst="round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6302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61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  <p:bldLst>
      <p:bldP spid="4" grpId="0"/>
      <p:bldP spid="5" grpId="0"/>
      <p:bldP spid="6" grpId="0"/>
      <p:bldP spid="45" grpId="0"/>
      <p:bldP spid="46" grpId="0"/>
      <p:bldP spid="47" grpId="0"/>
      <p:bldP spid="5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2816464" y="403136"/>
            <a:ext cx="4303806" cy="899144"/>
            <a:chOff x="2816464" y="403136"/>
            <a:chExt cx="4303806" cy="899144"/>
          </a:xfrm>
        </p:grpSpPr>
        <p:sp>
          <p:nvSpPr>
            <p:cNvPr id="35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36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3675890" y="1156093"/>
              <a:ext cx="1950622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圆角矩形 37"/>
            <p:cNvSpPr/>
            <p:nvPr/>
          </p:nvSpPr>
          <p:spPr>
            <a:xfrm>
              <a:off x="3131464" y="598277"/>
              <a:ext cx="3988806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9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2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43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>
              <a:off x="3669854" y="633486"/>
              <a:ext cx="345041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决定浮力大小的因素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1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3600" y="2341764"/>
            <a:ext cx="692154" cy="2880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305661" y="2332820"/>
            <a:ext cx="712255" cy="2920780"/>
            <a:chOff x="3969050" y="-2944052"/>
            <a:chExt cx="4004610" cy="16662877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69050" y="-2944052"/>
              <a:ext cx="4004610" cy="16662877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92563" y="3536124"/>
              <a:ext cx="470495" cy="694851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9363870" y="5253260"/>
            <a:ext cx="664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清水             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10273600" y="5217373"/>
            <a:ext cx="953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浓盐水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0" name="文本框 6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pic>
        <p:nvPicPr>
          <p:cNvPr id="71" name="图片 7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2275315"/>
            <a:ext cx="1572904" cy="658425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73" name="文本框 72"/>
          <p:cNvSpPr txBox="1"/>
          <p:nvPr/>
        </p:nvSpPr>
        <p:spPr>
          <a:xfrm>
            <a:off x="157749" y="234176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实验探究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75" name="组合 74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3" name="文本框 8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6" name="文本框 85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4666268" y="1296959"/>
            <a:ext cx="54669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探究浮力的大小跟液体的密度是否有关</a:t>
            </a:r>
          </a:p>
        </p:txBody>
      </p:sp>
      <p:sp>
        <p:nvSpPr>
          <p:cNvPr id="49" name="矩形 48"/>
          <p:cNvSpPr/>
          <p:nvPr/>
        </p:nvSpPr>
        <p:spPr>
          <a:xfrm>
            <a:off x="5873503" y="4830560"/>
            <a:ext cx="146706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液体的密度</a:t>
            </a:r>
            <a:endParaRPr lang="zh-CN" altLang="en-US" sz="2000" dirty="0">
              <a:solidFill>
                <a:srgbClr val="0070C0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232301" y="3216002"/>
            <a:ext cx="2749471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物体浸在液体中的体积</a:t>
            </a:r>
            <a:endParaRPr lang="zh-CN" altLang="en-US" dirty="0"/>
          </a:p>
        </p:txBody>
      </p:sp>
      <p:sp>
        <p:nvSpPr>
          <p:cNvPr id="54" name="圆角矩形 53"/>
          <p:cNvSpPr/>
          <p:nvPr/>
        </p:nvSpPr>
        <p:spPr>
          <a:xfrm>
            <a:off x="4331342" y="2803429"/>
            <a:ext cx="4314112" cy="1112116"/>
          </a:xfrm>
          <a:prstGeom prst="round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4331342" y="4625487"/>
            <a:ext cx="4243954" cy="810257"/>
          </a:xfrm>
          <a:prstGeom prst="round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7" name="圆角矩形 56"/>
          <p:cNvSpPr/>
          <p:nvPr/>
        </p:nvSpPr>
        <p:spPr>
          <a:xfrm>
            <a:off x="6900422" y="2504888"/>
            <a:ext cx="1304008" cy="514737"/>
          </a:xfrm>
          <a:prstGeom prst="round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控制变量</a:t>
            </a:r>
          </a:p>
        </p:txBody>
      </p:sp>
      <p:sp>
        <p:nvSpPr>
          <p:cNvPr id="55" name="圆角矩形 54"/>
          <p:cNvSpPr/>
          <p:nvPr/>
        </p:nvSpPr>
        <p:spPr>
          <a:xfrm>
            <a:off x="4538077" y="4368118"/>
            <a:ext cx="1073659" cy="514737"/>
          </a:xfrm>
          <a:prstGeom prst="round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改变量</a:t>
            </a:r>
          </a:p>
        </p:txBody>
      </p:sp>
      <p:sp>
        <p:nvSpPr>
          <p:cNvPr id="58" name="圆角矩形 57"/>
          <p:cNvSpPr/>
          <p:nvPr/>
        </p:nvSpPr>
        <p:spPr>
          <a:xfrm>
            <a:off x="4244932" y="2501260"/>
            <a:ext cx="726264" cy="164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控制变量法</a:t>
            </a:r>
          </a:p>
        </p:txBody>
      </p:sp>
    </p:spTree>
    <p:extLst>
      <p:ext uri="{BB962C8B-B14F-4D97-AF65-F5344CB8AC3E}">
        <p14:creationId xmlns:p14="http://schemas.microsoft.com/office/powerpoint/2010/main" val="1349648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5" grpId="0"/>
      <p:bldP spid="48" grpId="0"/>
      <p:bldP spid="49" grpId="0"/>
      <p:bldP spid="53" grpId="0"/>
      <p:bldP spid="54" grpId="0" animBg="1"/>
      <p:bldP spid="56" grpId="0" animBg="1"/>
      <p:bldP spid="57" grpId="0" animBg="1"/>
      <p:bldP spid="55" grpId="0" animBg="1"/>
      <p:bldP spid="5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2816464" y="403136"/>
            <a:ext cx="4303806" cy="899144"/>
            <a:chOff x="2816464" y="403136"/>
            <a:chExt cx="4303806" cy="899144"/>
          </a:xfrm>
        </p:grpSpPr>
        <p:sp>
          <p:nvSpPr>
            <p:cNvPr id="35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36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3675890" y="1156093"/>
              <a:ext cx="1950622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圆角矩形 37"/>
            <p:cNvSpPr/>
            <p:nvPr/>
          </p:nvSpPr>
          <p:spPr>
            <a:xfrm>
              <a:off x="3131464" y="598277"/>
              <a:ext cx="3988806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9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2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43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>
              <a:off x="3669854" y="633486"/>
              <a:ext cx="345041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决定浮力大小的因素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1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30369" y="3384107"/>
            <a:ext cx="373668" cy="1554804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8576790" y="3395320"/>
            <a:ext cx="373668" cy="1557653"/>
            <a:chOff x="3969050" y="-2944052"/>
            <a:chExt cx="4004610" cy="16662877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69050" y="-2944052"/>
              <a:ext cx="4004610" cy="16662877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692563" y="3536124"/>
              <a:ext cx="470495" cy="694851"/>
            </a:xfrm>
            <a:prstGeom prst="rect">
              <a:avLst/>
            </a:prstGeom>
          </p:spPr>
        </p:pic>
      </p:grpSp>
      <p:sp>
        <p:nvSpPr>
          <p:cNvPr id="4" name="矩形 3"/>
          <p:cNvSpPr/>
          <p:nvPr/>
        </p:nvSpPr>
        <p:spPr>
          <a:xfrm>
            <a:off x="3318660" y="2092761"/>
            <a:ext cx="781019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准备好不同密度的液体，再把悬挂在弹簧测力计下的同一物体先后浸没在这些液体中，观察弹簧测力计的读数是否变化。</a:t>
            </a:r>
          </a:p>
        </p:txBody>
      </p:sp>
      <p:sp>
        <p:nvSpPr>
          <p:cNvPr id="5" name="矩形 4"/>
          <p:cNvSpPr/>
          <p:nvPr/>
        </p:nvSpPr>
        <p:spPr>
          <a:xfrm>
            <a:off x="5929167" y="6039415"/>
            <a:ext cx="35189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浮力的大小跟液体的密度有关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466340" y="4987277"/>
            <a:ext cx="6640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清水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9001699" y="4952973"/>
            <a:ext cx="8636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浓盐水</a:t>
            </a:r>
          </a:p>
        </p:txBody>
      </p:sp>
      <p:sp>
        <p:nvSpPr>
          <p:cNvPr id="46" name="矩形 45"/>
          <p:cNvSpPr/>
          <p:nvPr/>
        </p:nvSpPr>
        <p:spPr>
          <a:xfrm>
            <a:off x="9781274" y="3525666"/>
            <a:ext cx="14979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弹簧测力计的读数减小</a:t>
            </a:r>
          </a:p>
        </p:txBody>
      </p:sp>
      <p:sp>
        <p:nvSpPr>
          <p:cNvPr id="47" name="矩形 46"/>
          <p:cNvSpPr/>
          <p:nvPr/>
        </p:nvSpPr>
        <p:spPr>
          <a:xfrm>
            <a:off x="10025990" y="470422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浮力增大</a:t>
            </a: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03899">
            <a:off x="10194489" y="4335844"/>
            <a:ext cx="474822" cy="21582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547858" y="4218156"/>
            <a:ext cx="15675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清水</a:t>
            </a:r>
            <a:r>
              <a:rPr lang="zh-CN" altLang="en-US" sz="1600" dirty="0">
                <a:solidFill>
                  <a:srgbClr val="FF0000"/>
                </a:solidFill>
                <a:latin typeface="Tempus Sans ITC" panose="04020404030D07020202" pitchFamily="82" charset="0"/>
                <a:ea typeface="楷体" panose="02010609060101010101" pitchFamily="49" charset="-122"/>
              </a:rPr>
              <a:t>→</a:t>
            </a:r>
            <a:r>
              <a:rPr lang="zh-CN" altLang="en-US" sz="16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浓盐水</a:t>
            </a:r>
          </a:p>
        </p:txBody>
      </p:sp>
      <p:pic>
        <p:nvPicPr>
          <p:cNvPr id="8" name="探究浮力影响因素4_Trim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434634" y="3031088"/>
            <a:ext cx="4669544" cy="262661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50" name="组合 49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0" name="文本框 6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pic>
        <p:nvPicPr>
          <p:cNvPr id="71" name="图片 7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2275315"/>
            <a:ext cx="1572904" cy="658425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73" name="文本框 72"/>
          <p:cNvSpPr txBox="1"/>
          <p:nvPr/>
        </p:nvSpPr>
        <p:spPr>
          <a:xfrm>
            <a:off x="157749" y="234176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实验探究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75" name="组合 74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3" name="文本框 8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6" name="文本框 85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408724" y="5887834"/>
            <a:ext cx="7667771" cy="703272"/>
            <a:chOff x="3383795" y="5803340"/>
            <a:chExt cx="7406321" cy="703272"/>
          </a:xfrm>
        </p:grpSpPr>
        <p:sp>
          <p:nvSpPr>
            <p:cNvPr id="56" name="圆角矩形 55"/>
            <p:cNvSpPr/>
            <p:nvPr/>
          </p:nvSpPr>
          <p:spPr>
            <a:xfrm>
              <a:off x="3383795" y="5803340"/>
              <a:ext cx="7406321" cy="703272"/>
            </a:xfrm>
            <a:prstGeom prst="roundRect">
              <a:avLst/>
            </a:prstGeom>
            <a:noFill/>
            <a:ln w="19050">
              <a:solidFill>
                <a:schemeClr val="tx2">
                  <a:lumMod val="60000"/>
                  <a:lumOff val="40000"/>
                </a:schemeClr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57" name="圆角矩形 56"/>
            <p:cNvSpPr/>
            <p:nvPr/>
          </p:nvSpPr>
          <p:spPr>
            <a:xfrm>
              <a:off x="3531473" y="5880053"/>
              <a:ext cx="1261357" cy="544441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实验结论</a:t>
              </a:r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4666268" y="1296959"/>
            <a:ext cx="54669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探究浮力的大小跟液体的密度是否有关</a:t>
            </a:r>
          </a:p>
        </p:txBody>
      </p:sp>
      <p:sp>
        <p:nvSpPr>
          <p:cNvPr id="48" name="圆角矩形 47"/>
          <p:cNvSpPr/>
          <p:nvPr/>
        </p:nvSpPr>
        <p:spPr>
          <a:xfrm>
            <a:off x="3318660" y="2052221"/>
            <a:ext cx="7735233" cy="810872"/>
          </a:xfrm>
          <a:prstGeom prst="round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6588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68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  <p:bldLst>
      <p:bldP spid="4" grpId="0"/>
      <p:bldP spid="5" grpId="0"/>
      <p:bldP spid="6" grpId="0"/>
      <p:bldP spid="45" grpId="0"/>
      <p:bldP spid="46" grpId="0"/>
      <p:bldP spid="47" grpId="0"/>
      <p:bldP spid="7" grpId="0"/>
      <p:bldP spid="4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4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52" name="文本框 51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3973639" y="2195641"/>
            <a:ext cx="6973008" cy="1151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物体在液体中所受浮力的大小，跟它浸在液体中的体积有关、跟液体的密度有关。物体浸在液体中的体积越大、液体的密度越大，浮力就越大。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2816464" y="403136"/>
            <a:ext cx="4303806" cy="899144"/>
            <a:chOff x="2816464" y="403136"/>
            <a:chExt cx="4303806" cy="899144"/>
          </a:xfrm>
        </p:grpSpPr>
        <p:sp>
          <p:nvSpPr>
            <p:cNvPr id="32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33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3675890" y="1156093"/>
              <a:ext cx="1950622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圆角矩形 43"/>
            <p:cNvSpPr/>
            <p:nvPr/>
          </p:nvSpPr>
          <p:spPr>
            <a:xfrm>
              <a:off x="3131464" y="598277"/>
              <a:ext cx="3988806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5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8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49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46" name="文本框 45"/>
            <p:cNvSpPr txBox="1"/>
            <p:nvPr/>
          </p:nvSpPr>
          <p:spPr>
            <a:xfrm>
              <a:off x="3669854" y="633486"/>
              <a:ext cx="345041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决定浮力大小的因素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7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34" name="圆角矩形 33"/>
          <p:cNvSpPr/>
          <p:nvPr/>
        </p:nvSpPr>
        <p:spPr>
          <a:xfrm>
            <a:off x="3564510" y="1731663"/>
            <a:ext cx="7586943" cy="1827993"/>
          </a:xfrm>
          <a:prstGeom prst="roundRect">
            <a:avLst/>
          </a:prstGeom>
          <a:noFill/>
          <a:ln w="19050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3998259" y="1450070"/>
            <a:ext cx="1305884" cy="54444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实验结论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118" y="3855675"/>
            <a:ext cx="3242493" cy="243065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文本框 6"/>
          <p:cNvSpPr txBox="1"/>
          <p:nvPr/>
        </p:nvSpPr>
        <p:spPr>
          <a:xfrm>
            <a:off x="5522815" y="5829293"/>
            <a:ext cx="1373384" cy="370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漂浮的鸡蛋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03274" y="3793210"/>
            <a:ext cx="2079636" cy="241853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9" name="圆角矩形 38"/>
          <p:cNvSpPr/>
          <p:nvPr/>
        </p:nvSpPr>
        <p:spPr>
          <a:xfrm rot="20530643">
            <a:off x="7270992" y="4821054"/>
            <a:ext cx="1185600" cy="54444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试一试</a:t>
            </a: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05982">
            <a:off x="10027971" y="4911325"/>
            <a:ext cx="388747" cy="176703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10082237" y="5635111"/>
            <a:ext cx="1969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变化的浮力</a:t>
            </a:r>
          </a:p>
        </p:txBody>
      </p:sp>
    </p:spTree>
    <p:extLst>
      <p:ext uri="{BB962C8B-B14F-4D97-AF65-F5344CB8AC3E}">
        <p14:creationId xmlns:p14="http://schemas.microsoft.com/office/powerpoint/2010/main" val="308420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4" grpId="0" animBg="1"/>
      <p:bldP spid="35" grpId="0" animBg="1"/>
      <p:bldP spid="7" grpId="0"/>
      <p:bldP spid="39" grpId="0" animBg="1"/>
      <p:bldP spid="4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任意多边形 45"/>
          <p:cNvSpPr/>
          <p:nvPr/>
        </p:nvSpPr>
        <p:spPr>
          <a:xfrm>
            <a:off x="3135020" y="3721564"/>
            <a:ext cx="8949796" cy="2915397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 Box 15"/>
          <p:cNvSpPr txBox="1">
            <a:spLocks noChangeArrowheads="1"/>
          </p:cNvSpPr>
          <p:nvPr/>
        </p:nvSpPr>
        <p:spPr bwMode="auto">
          <a:xfrm>
            <a:off x="3904237" y="4500035"/>
            <a:ext cx="7555970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浸在液体中及空气中的物体都会受到浮力，故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错误；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B.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下沉的物体也会受到浮力的作用，故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错误；</a:t>
            </a:r>
          </a:p>
          <a:p>
            <a:pPr algn="just" eaLnBrk="1" hangingPunct="1"/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C.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在液体密度相同时，物体浸没在液体里的体积越大，受到的浮力越大，如果完全浸没后，浸没的再深，受到的浮力也不再增大，故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错误；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D.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浮力的方向与重力相反，始终是竖直向上的，故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正确。</a:t>
            </a:r>
            <a:endParaRPr kumimoji="1" lang="en-US" altLang="zh-CN" sz="20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520011" y="4156233"/>
            <a:ext cx="1543461" cy="2046058"/>
            <a:chOff x="2766138" y="3864422"/>
            <a:chExt cx="1543461" cy="2046058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49" name="矩形 48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899427" y="1411952"/>
            <a:ext cx="9072470" cy="221599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5220" tIns="0" rIns="9522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下列关于浮力的说法，正确的是</a:t>
            </a: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      )</a:t>
            </a:r>
          </a:p>
          <a:p>
            <a:pPr fontAlgn="t">
              <a:lnSpc>
                <a:spcPct val="12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只有浸在液体中的物体才受到浮力，浸在空气中的物体不受浮力</a:t>
            </a:r>
          </a:p>
          <a:p>
            <a:pPr fontAlgn="t">
              <a:lnSpc>
                <a:spcPct val="12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B.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只有浮在液体表面上的物体才受到浮力，下沉的物体不受浮力</a:t>
            </a:r>
          </a:p>
          <a:p>
            <a:pPr fontAlgn="t">
              <a:lnSpc>
                <a:spcPct val="12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C.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物体在液体中浸没得越深，所受浮力越大</a:t>
            </a:r>
          </a:p>
          <a:p>
            <a:pPr fontAlgn="t">
              <a:lnSpc>
                <a:spcPct val="12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D.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浮力的方向总是竖直向上的</a:t>
            </a:r>
            <a:endParaRPr lang="zh-CN" altLang="en-US" sz="2400" i="0" dirty="0">
              <a:solidFill>
                <a:srgbClr val="333333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35087" y="1440233"/>
            <a:ext cx="448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95851" y="2275313"/>
            <a:ext cx="1572904" cy="658425"/>
            <a:chOff x="3142451" y="548680"/>
            <a:chExt cx="1572904" cy="658425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3140344"/>
            <a:ext cx="1572904" cy="658425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157749" y="3206793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随堂练习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02464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21" grpId="0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任意多边形 45"/>
          <p:cNvSpPr/>
          <p:nvPr/>
        </p:nvSpPr>
        <p:spPr>
          <a:xfrm>
            <a:off x="4002908" y="4107499"/>
            <a:ext cx="7049999" cy="2374266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170643" y="4226311"/>
            <a:ext cx="1543461" cy="2046058"/>
            <a:chOff x="2766138" y="3864422"/>
            <a:chExt cx="1543461" cy="2046058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49" name="矩形 48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297908" y="1267969"/>
            <a:ext cx="8257860" cy="1872629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5220" tIns="0" rIns="9522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>
              <a:lnSpc>
                <a:spcPct val="13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如图所示，用细绳将一物体系在容器底部，若物体所受浮力为</a:t>
            </a: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10N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，上表面受到水向下的压力为</a:t>
            </a: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4N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，则物体下表面受到水向上的压力为（　　）</a:t>
            </a:r>
          </a:p>
          <a:p>
            <a:pPr lvl="0">
              <a:lnSpc>
                <a:spcPct val="13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  4N            B.  6N      C.  14N      D.  7N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211315" y="2218276"/>
            <a:ext cx="448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95851" y="2275313"/>
            <a:ext cx="1572904" cy="658425"/>
            <a:chOff x="3142451" y="548680"/>
            <a:chExt cx="1572904" cy="658425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3140344"/>
            <a:ext cx="1572904" cy="658425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157749" y="3206793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随堂练习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5269138" y="5153645"/>
            <a:ext cx="52287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根据浮力产生的原因：</a:t>
            </a:r>
            <a:r>
              <a:rPr lang="en-US" altLang="zh-CN" sz="20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2000" baseline="-2500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zh-CN" altLang="en-US" sz="2000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0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baseline="-2500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向上</a:t>
            </a:r>
            <a:r>
              <a:rPr lang="zh-CN" altLang="en-US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0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baseline="-2500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向下</a:t>
            </a:r>
            <a:br>
              <a:rPr lang="zh-CN" altLang="en-US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en-US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0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baseline="-2500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向上</a:t>
            </a:r>
            <a:r>
              <a:rPr lang="en-US" altLang="zh-CN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0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baseline="-2500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zh-CN" altLang="en-US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 </a:t>
            </a:r>
            <a:r>
              <a:rPr lang="en-US" altLang="zh-CN" sz="20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baseline="-2500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向下</a:t>
            </a:r>
            <a:r>
              <a:rPr lang="zh-CN" altLang="en-US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10N + 4N=14N</a:t>
            </a:r>
            <a:endParaRPr lang="zh-CN" altLang="en-US" sz="20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9775595" y="2406907"/>
            <a:ext cx="1227316" cy="1599771"/>
            <a:chOff x="6221691" y="1224226"/>
            <a:chExt cx="1484722" cy="2067410"/>
          </a:xfrm>
        </p:grpSpPr>
        <p:sp>
          <p:nvSpPr>
            <p:cNvPr id="50" name="矩形 49"/>
            <p:cNvSpPr/>
            <p:nvPr/>
          </p:nvSpPr>
          <p:spPr>
            <a:xfrm>
              <a:off x="6231118" y="1763912"/>
              <a:ext cx="1470582" cy="1517895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6608190" y="2275317"/>
              <a:ext cx="650450" cy="345336"/>
            </a:xfrm>
            <a:prstGeom prst="rect">
              <a:avLst/>
            </a:prstGeom>
            <a:blipFill>
              <a:blip r:embed="rId6"/>
              <a:tile tx="0" ty="0" sx="100000" sy="100000" flip="none" algn="tl"/>
            </a:blip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>
            <a:xfrm flipV="1">
              <a:off x="6933415" y="2613757"/>
              <a:ext cx="0" cy="66677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6221691" y="1227881"/>
              <a:ext cx="0" cy="206375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7706413" y="1224226"/>
              <a:ext cx="0" cy="206375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6221691" y="3282209"/>
              <a:ext cx="148000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下箭头 55"/>
          <p:cNvSpPr/>
          <p:nvPr/>
        </p:nvSpPr>
        <p:spPr>
          <a:xfrm flipH="1" flipV="1">
            <a:off x="10333607" y="3494933"/>
            <a:ext cx="45719" cy="353926"/>
          </a:xfrm>
          <a:prstGeom prst="downArrow">
            <a:avLst>
              <a:gd name="adj1" fmla="val 50000"/>
              <a:gd name="adj2" fmla="val 89535"/>
            </a:avLst>
          </a:prstGeom>
          <a:solidFill>
            <a:srgbClr val="FF0000"/>
          </a:solidFill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8" name="下箭头 57"/>
          <p:cNvSpPr/>
          <p:nvPr/>
        </p:nvSpPr>
        <p:spPr>
          <a:xfrm>
            <a:off x="10333606" y="3036238"/>
            <a:ext cx="45719" cy="166593"/>
          </a:xfrm>
          <a:prstGeom prst="downArrow">
            <a:avLst>
              <a:gd name="adj1" fmla="val 50000"/>
              <a:gd name="adj2" fmla="val 89535"/>
            </a:avLst>
          </a:prstGeom>
          <a:solidFill>
            <a:srgbClr val="FF0000"/>
          </a:solidFill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379325" y="3494933"/>
            <a:ext cx="6735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baseline="-2500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向上</a:t>
            </a:r>
            <a:r>
              <a:rPr lang="zh-CN" altLang="en-US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0371615" y="2836183"/>
            <a:ext cx="6351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baseline="-2500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向下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6101" y="6014925"/>
            <a:ext cx="658819" cy="713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499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5" grpId="0"/>
      <p:bldP spid="2" grpId="0"/>
      <p:bldP spid="3" grpId="0"/>
      <p:bldP spid="56" grpId="0" animBg="1"/>
      <p:bldP spid="58" grpId="0" animBg="1"/>
      <p:bldP spid="9" grpId="0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任意多边形 45"/>
          <p:cNvSpPr/>
          <p:nvPr/>
        </p:nvSpPr>
        <p:spPr>
          <a:xfrm>
            <a:off x="2824282" y="3636915"/>
            <a:ext cx="8881943" cy="2915397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 Box 15"/>
          <p:cNvSpPr txBox="1">
            <a:spLocks noChangeArrowheads="1"/>
          </p:cNvSpPr>
          <p:nvPr/>
        </p:nvSpPr>
        <p:spPr bwMode="auto">
          <a:xfrm>
            <a:off x="4208508" y="4323466"/>
            <a:ext cx="6717573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在质量相同时，因为</a:t>
            </a:r>
            <a:r>
              <a:rPr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ρ</a:t>
            </a:r>
            <a:r>
              <a:rPr lang="zh-CN" altLang="en-US" sz="20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铁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＜</a:t>
            </a:r>
            <a:r>
              <a:rPr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ρ</a:t>
            </a:r>
            <a:r>
              <a:rPr lang="zh-CN" altLang="en-US" sz="20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铜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，所以</a:t>
            </a:r>
            <a:r>
              <a:rPr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zh-CN" altLang="en-US" sz="20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铁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zh-CN" altLang="en-US" sz="20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铜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，当浸没在水中，铜球受到的浮力小一些；铁球和铜球在水中受到重力、浮力和拉力，由平衡力条件可知</a:t>
            </a:r>
            <a:r>
              <a:rPr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1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拉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1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，铁球和铜球质量相等，所以重力相等，而铜球受到的浮力较小，因此挂铜球的弹簧测力计的拉力较大，即挂铜球的弹簧测力计示数较大，故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正确。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744092" y="4071584"/>
            <a:ext cx="1543461" cy="2046058"/>
            <a:chOff x="2766138" y="3864422"/>
            <a:chExt cx="1543461" cy="2046058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49" name="矩形 48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946833" y="948588"/>
            <a:ext cx="8558962" cy="261680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5220" tIns="0" rIns="9522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将质量相同的实心铁球和实心铜球用细线栓好，分别挂在两个完全相同的弹簧测力计下，将它们浸没在水中处于静止状态，挂铁球的弹簧测力计的示数为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，挂铜球的弹簧测力计的示数为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，（已知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ρ</a:t>
            </a:r>
            <a:r>
              <a:rPr lang="zh-CN" altLang="en-US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铁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＜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ρ</a:t>
            </a:r>
            <a:r>
              <a:rPr lang="zh-CN" altLang="en-US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铜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，细线的体积和质量忽略不计，且两球都没与容器接触）则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的关系为（      ）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 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         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B. 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＜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          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C. 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             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D.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无法判断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225705" y="2691277"/>
            <a:ext cx="448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95851" y="2275313"/>
            <a:ext cx="1572904" cy="658425"/>
            <a:chOff x="3142451" y="548680"/>
            <a:chExt cx="1572904" cy="658425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3140344"/>
            <a:ext cx="1572904" cy="658425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157749" y="3206793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随堂练习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87367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21" grpId="0"/>
      <p:bldP spid="5" grpId="0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95851" y="3145903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pic>
        <p:nvPicPr>
          <p:cNvPr id="40" name="图片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3999813"/>
            <a:ext cx="1572904" cy="658425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157749" y="4066262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95851" y="2275313"/>
            <a:ext cx="1572904" cy="658425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pic>
        <p:nvPicPr>
          <p:cNvPr id="48" name="图片 4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9181" y="216671"/>
            <a:ext cx="557445" cy="556328"/>
          </a:xfrm>
          <a:prstGeom prst="rect">
            <a:avLst/>
          </a:prstGeom>
        </p:spPr>
      </p:pic>
      <p:sp>
        <p:nvSpPr>
          <p:cNvPr id="22" name="圆角矩形 21"/>
          <p:cNvSpPr/>
          <p:nvPr/>
        </p:nvSpPr>
        <p:spPr>
          <a:xfrm>
            <a:off x="3101620" y="3240844"/>
            <a:ext cx="1197012" cy="877463"/>
          </a:xfrm>
          <a:prstGeom prst="roundRect">
            <a:avLst/>
          </a:prstGeom>
          <a:solidFill>
            <a:srgbClr val="0070C0"/>
          </a:solidFill>
          <a:ln w="31750"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浮力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4984707" y="2244220"/>
            <a:ext cx="1479754" cy="782828"/>
          </a:xfrm>
          <a:prstGeom prst="roundRect">
            <a:avLst/>
          </a:prstGeom>
          <a:solidFill>
            <a:srgbClr val="0070C0"/>
          </a:solidFill>
          <a:ln w="31750"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浮力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4288774" y="2635634"/>
            <a:ext cx="707680" cy="2059157"/>
            <a:chOff x="4955648" y="2292527"/>
            <a:chExt cx="594898" cy="2269572"/>
          </a:xfrm>
          <a:effectLst/>
        </p:grpSpPr>
        <p:cxnSp>
          <p:nvCxnSpPr>
            <p:cNvPr id="25" name="直接连接符 24"/>
            <p:cNvCxnSpPr/>
            <p:nvPr/>
          </p:nvCxnSpPr>
          <p:spPr>
            <a:xfrm flipH="1">
              <a:off x="5248536" y="2292527"/>
              <a:ext cx="17404" cy="2269572"/>
            </a:xfrm>
            <a:prstGeom prst="line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5244587" y="2292527"/>
              <a:ext cx="305959" cy="4318"/>
            </a:xfrm>
            <a:prstGeom prst="line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5244587" y="4554099"/>
              <a:ext cx="296080" cy="8000"/>
            </a:xfrm>
            <a:prstGeom prst="line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4955648" y="3443144"/>
              <a:ext cx="288939" cy="0"/>
            </a:xfrm>
            <a:prstGeom prst="line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0" name="圆角矩形 49"/>
          <p:cNvSpPr/>
          <p:nvPr/>
        </p:nvSpPr>
        <p:spPr>
          <a:xfrm>
            <a:off x="4968405" y="4200408"/>
            <a:ext cx="2001068" cy="915660"/>
          </a:xfrm>
          <a:prstGeom prst="roundRect">
            <a:avLst/>
          </a:prstGeom>
          <a:solidFill>
            <a:srgbClr val="0070C0"/>
          </a:solidFill>
          <a:ln w="31750"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决定浮力大小的因素</a:t>
            </a: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1034" y="5818324"/>
            <a:ext cx="1033738" cy="1033738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2848629" y="386386"/>
            <a:ext cx="2181336" cy="735410"/>
            <a:chOff x="2816464" y="403136"/>
            <a:chExt cx="2697087" cy="899144"/>
          </a:xfrm>
        </p:grpSpPr>
        <p:grpSp>
          <p:nvGrpSpPr>
            <p:cNvPr id="57" name="组合 56"/>
            <p:cNvGrpSpPr/>
            <p:nvPr/>
          </p:nvGrpSpPr>
          <p:grpSpPr>
            <a:xfrm>
              <a:off x="2816464" y="403136"/>
              <a:ext cx="2697087" cy="899144"/>
              <a:chOff x="2758541" y="349904"/>
              <a:chExt cx="2697087" cy="899144"/>
            </a:xfrm>
          </p:grpSpPr>
          <p:cxnSp>
            <p:nvCxnSpPr>
              <p:cNvPr id="60" name="直接连接符 59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1" name="组合 60"/>
              <p:cNvGrpSpPr/>
              <p:nvPr/>
            </p:nvGrpSpPr>
            <p:grpSpPr>
              <a:xfrm>
                <a:off x="2758541" y="349904"/>
                <a:ext cx="2579610" cy="899144"/>
                <a:chOff x="3127094" y="518364"/>
                <a:chExt cx="1977850" cy="689395"/>
              </a:xfrm>
            </p:grpSpPr>
            <p:sp>
              <p:nvSpPr>
                <p:cNvPr id="65" name="圆角矩形 64"/>
                <p:cNvSpPr/>
                <p:nvPr/>
              </p:nvSpPr>
              <p:spPr>
                <a:xfrm>
                  <a:off x="3358903" y="667983"/>
                  <a:ext cx="1746041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66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67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  <p:sp>
                <p:nvSpPr>
                  <p:cNvPr id="68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</p:grpSp>
          </p:grpSp>
          <p:sp>
            <p:nvSpPr>
              <p:cNvPr id="64" name="文本框 63"/>
              <p:cNvSpPr txBox="1"/>
              <p:nvPr/>
            </p:nvSpPr>
            <p:spPr>
              <a:xfrm>
                <a:off x="3418752" y="565187"/>
                <a:ext cx="2036876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课堂小结</a:t>
                </a:r>
                <a:endPara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9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sp>
        <p:nvSpPr>
          <p:cNvPr id="83" name="圆角矩形 82"/>
          <p:cNvSpPr/>
          <p:nvPr/>
        </p:nvSpPr>
        <p:spPr>
          <a:xfrm>
            <a:off x="7269068" y="1411306"/>
            <a:ext cx="2865573" cy="682570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浸在液体（气体）中的物体受到向上的力</a:t>
            </a:r>
          </a:p>
        </p:txBody>
      </p:sp>
      <p:sp>
        <p:nvSpPr>
          <p:cNvPr id="84" name="圆角矩形 83"/>
          <p:cNvSpPr/>
          <p:nvPr/>
        </p:nvSpPr>
        <p:spPr>
          <a:xfrm>
            <a:off x="7778073" y="4929077"/>
            <a:ext cx="1986378" cy="620531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液体的密度</a:t>
            </a:r>
          </a:p>
        </p:txBody>
      </p:sp>
      <p:sp>
        <p:nvSpPr>
          <p:cNvPr id="105" name="圆角矩形 104"/>
          <p:cNvSpPr/>
          <p:nvPr/>
        </p:nvSpPr>
        <p:spPr>
          <a:xfrm>
            <a:off x="7784998" y="3934961"/>
            <a:ext cx="2865573" cy="682570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物体浸在液体中的体积</a:t>
            </a:r>
          </a:p>
        </p:txBody>
      </p:sp>
      <p:sp>
        <p:nvSpPr>
          <p:cNvPr id="106" name="圆角矩形 105"/>
          <p:cNvSpPr/>
          <p:nvPr/>
        </p:nvSpPr>
        <p:spPr>
          <a:xfrm>
            <a:off x="7269069" y="2376035"/>
            <a:ext cx="1402542" cy="525496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称重法</a:t>
            </a:r>
          </a:p>
        </p:txBody>
      </p:sp>
      <p:grpSp>
        <p:nvGrpSpPr>
          <p:cNvPr id="107" name="组合 106"/>
          <p:cNvGrpSpPr/>
          <p:nvPr/>
        </p:nvGrpSpPr>
        <p:grpSpPr>
          <a:xfrm>
            <a:off x="6969473" y="4227278"/>
            <a:ext cx="815525" cy="1012065"/>
            <a:chOff x="6771988" y="2888084"/>
            <a:chExt cx="998453" cy="841852"/>
          </a:xfrm>
          <a:effectLst/>
        </p:grpSpPr>
        <p:cxnSp>
          <p:nvCxnSpPr>
            <p:cNvPr id="108" name="直接箭头连接符 107"/>
            <p:cNvCxnSpPr/>
            <p:nvPr/>
          </p:nvCxnSpPr>
          <p:spPr>
            <a:xfrm>
              <a:off x="7322110" y="2892906"/>
              <a:ext cx="448331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箭头连接符 108"/>
            <p:cNvCxnSpPr/>
            <p:nvPr/>
          </p:nvCxnSpPr>
          <p:spPr>
            <a:xfrm>
              <a:off x="7313631" y="3729936"/>
              <a:ext cx="448331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>
              <a:off x="7322110" y="2888084"/>
              <a:ext cx="0" cy="841852"/>
            </a:xfrm>
            <a:prstGeom prst="line">
              <a:avLst/>
            </a:prstGeom>
            <a:ln w="28575">
              <a:solidFill>
                <a:srgbClr val="026BA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>
              <a:off x="6771988" y="3252288"/>
              <a:ext cx="550122" cy="0"/>
            </a:xfrm>
            <a:prstGeom prst="line">
              <a:avLst/>
            </a:prstGeom>
            <a:ln w="28575">
              <a:solidFill>
                <a:srgbClr val="026BA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6464462" y="1772095"/>
            <a:ext cx="815525" cy="1676648"/>
            <a:chOff x="6464462" y="1772095"/>
            <a:chExt cx="815525" cy="1676648"/>
          </a:xfrm>
        </p:grpSpPr>
        <p:grpSp>
          <p:nvGrpSpPr>
            <p:cNvPr id="85" name="组合 84"/>
            <p:cNvGrpSpPr/>
            <p:nvPr/>
          </p:nvGrpSpPr>
          <p:grpSpPr>
            <a:xfrm>
              <a:off x="6464462" y="1772095"/>
              <a:ext cx="815525" cy="1676648"/>
              <a:chOff x="6771988" y="2619766"/>
              <a:chExt cx="998453" cy="1394663"/>
            </a:xfrm>
            <a:effectLst/>
          </p:grpSpPr>
          <p:cxnSp>
            <p:nvCxnSpPr>
              <p:cNvPr id="86" name="直接箭头连接符 85"/>
              <p:cNvCxnSpPr/>
              <p:nvPr/>
            </p:nvCxnSpPr>
            <p:spPr>
              <a:xfrm>
                <a:off x="7308743" y="2628764"/>
                <a:ext cx="448331" cy="0"/>
              </a:xfrm>
              <a:prstGeom prst="straightConnector1">
                <a:avLst/>
              </a:prstGeom>
              <a:ln w="28575">
                <a:solidFill>
                  <a:srgbClr val="026BA5"/>
                </a:solidFill>
                <a:prstDash val="soli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箭头连接符 86"/>
              <p:cNvCxnSpPr/>
              <p:nvPr/>
            </p:nvCxnSpPr>
            <p:spPr>
              <a:xfrm>
                <a:off x="7322110" y="3351006"/>
                <a:ext cx="448331" cy="0"/>
              </a:xfrm>
              <a:prstGeom prst="straightConnector1">
                <a:avLst/>
              </a:prstGeom>
              <a:ln w="28575">
                <a:solidFill>
                  <a:srgbClr val="026BA5"/>
                </a:solidFill>
                <a:prstDash val="soli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>
                <a:off x="7322110" y="2619766"/>
                <a:ext cx="0" cy="1394663"/>
              </a:xfrm>
              <a:prstGeom prst="line">
                <a:avLst/>
              </a:prstGeom>
              <a:ln w="28575">
                <a:solidFill>
                  <a:srgbClr val="026BA5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/>
              <p:cNvCxnSpPr/>
              <p:nvPr/>
            </p:nvCxnSpPr>
            <p:spPr>
              <a:xfrm>
                <a:off x="6771988" y="3351006"/>
                <a:ext cx="550122" cy="0"/>
              </a:xfrm>
              <a:prstGeom prst="line">
                <a:avLst/>
              </a:prstGeom>
              <a:ln w="28575">
                <a:solidFill>
                  <a:srgbClr val="026BA5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74" name="直接箭头连接符 73"/>
            <p:cNvCxnSpPr/>
            <p:nvPr/>
          </p:nvCxnSpPr>
          <p:spPr>
            <a:xfrm>
              <a:off x="6913795" y="3448742"/>
              <a:ext cx="366192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圆角矩形 75"/>
          <p:cNvSpPr/>
          <p:nvPr/>
        </p:nvSpPr>
        <p:spPr>
          <a:xfrm>
            <a:off x="7269068" y="3121202"/>
            <a:ext cx="1712641" cy="587008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压力差法</a:t>
            </a:r>
            <a:endParaRPr lang="en-US" altLang="zh-CN"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lvl="0" algn="ctr">
              <a:buClrTx/>
              <a:buSzTx/>
              <a:buFontTx/>
            </a:pPr>
            <a:r>
              <a:rPr lang="zh-CN" altLang="en-US" sz="1600" dirty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（浮力产生原因）</a:t>
            </a:r>
          </a:p>
        </p:txBody>
      </p:sp>
      <p:sp>
        <p:nvSpPr>
          <p:cNvPr id="77" name="圆角矩形 76"/>
          <p:cNvSpPr/>
          <p:nvPr/>
        </p:nvSpPr>
        <p:spPr>
          <a:xfrm>
            <a:off x="8711282" y="2352439"/>
            <a:ext cx="1593442" cy="525496"/>
          </a:xfrm>
          <a:prstGeom prst="roundRect">
            <a:avLst/>
          </a:prstGeom>
          <a:noFill/>
          <a:ln w="19050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2000" b="1" baseline="-2500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zh-CN" altLang="en-US" sz="2000" b="1" dirty="0">
                <a:solidFill>
                  <a:prstClr val="black"/>
                </a:solidFill>
              </a:rPr>
              <a:t> </a:t>
            </a:r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000" dirty="0">
                <a:solidFill>
                  <a:prstClr val="black"/>
                </a:solidFill>
              </a:rPr>
              <a:t> </a:t>
            </a:r>
            <a:r>
              <a:rPr lang="en-US" altLang="zh-CN" sz="2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 -</a:t>
            </a:r>
            <a:r>
              <a:rPr lang="en-US" altLang="zh-CN" sz="2000" dirty="0">
                <a:solidFill>
                  <a:prstClr val="black"/>
                </a:solidFill>
              </a:rPr>
              <a:t> </a:t>
            </a:r>
            <a:r>
              <a:rPr lang="en-US" altLang="zh-CN" sz="20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endParaRPr lang="zh-CN" altLang="en-US" sz="2000" dirty="0">
              <a:solidFill>
                <a:prstClr val="black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089323" y="3168926"/>
            <a:ext cx="2090636" cy="525496"/>
            <a:chOff x="9681471" y="3112944"/>
            <a:chExt cx="2090636" cy="525496"/>
          </a:xfrm>
        </p:grpSpPr>
        <p:sp>
          <p:nvSpPr>
            <p:cNvPr id="78" name="圆角矩形 77"/>
            <p:cNvSpPr/>
            <p:nvPr/>
          </p:nvSpPr>
          <p:spPr>
            <a:xfrm>
              <a:off x="9685269" y="3112944"/>
              <a:ext cx="2086838" cy="525496"/>
            </a:xfrm>
            <a:prstGeom prst="roundRect">
              <a:avLst/>
            </a:prstGeom>
            <a:noFill/>
            <a:ln w="19050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 dirty="0">
                <a:solidFill>
                  <a:prstClr val="black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9681471" y="3141967"/>
              <a:ext cx="206017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i="1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</a:t>
              </a:r>
              <a:r>
                <a:rPr lang="zh-CN" altLang="en-US" b="1" baseline="-25000" dirty="0">
                  <a:solidFill>
                    <a:srgbClr val="333333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浮 </a:t>
              </a:r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r>
                <a:rPr lang="en-US" altLang="zh-CN" dirty="0"/>
                <a:t>  </a:t>
              </a:r>
              <a:r>
                <a:rPr lang="en-US" altLang="zh-CN" sz="2000" i="1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</a:t>
              </a:r>
              <a:r>
                <a:rPr lang="zh-CN" altLang="en-US" b="1" baseline="-25000" dirty="0">
                  <a:solidFill>
                    <a:srgbClr val="333333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向上 </a:t>
              </a:r>
              <a:r>
                <a:rPr lang="en-US" altLang="zh-CN" sz="2400" dirty="0"/>
                <a:t>- </a:t>
              </a:r>
              <a:r>
                <a:rPr lang="en-US" altLang="zh-CN" sz="2000" i="1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</a:t>
              </a:r>
              <a:r>
                <a:rPr lang="zh-CN" altLang="en-US" b="1" baseline="-25000" dirty="0">
                  <a:solidFill>
                    <a:srgbClr val="333333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向下</a:t>
              </a:r>
              <a:r>
                <a:rPr lang="zh-CN" altLang="en-US" baseline="-25000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zh-CN" altLang="en-US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660486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50" grpId="0" animBg="1"/>
      <p:bldP spid="83" grpId="0" animBg="1"/>
      <p:bldP spid="84" grpId="0" animBg="1"/>
      <p:bldP spid="105" grpId="0" animBg="1"/>
      <p:bldP spid="106" grpId="0" animBg="1"/>
      <p:bldP spid="76" grpId="0" animBg="1"/>
      <p:bldP spid="7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95851" y="3140344"/>
            <a:ext cx="1572904" cy="658425"/>
            <a:chOff x="3142451" y="548680"/>
            <a:chExt cx="1572904" cy="658425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5851" y="2275313"/>
            <a:ext cx="1572904" cy="658425"/>
            <a:chOff x="3142451" y="548680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pic>
        <p:nvPicPr>
          <p:cNvPr id="52" name="图片 5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88" y="4861841"/>
            <a:ext cx="1572904" cy="658425"/>
          </a:xfrm>
          <a:prstGeom prst="rect">
            <a:avLst/>
          </a:prstGeom>
        </p:spPr>
      </p:pic>
      <p:sp>
        <p:nvSpPr>
          <p:cNvPr id="53" name="文本框 52"/>
          <p:cNvSpPr txBox="1"/>
          <p:nvPr/>
        </p:nvSpPr>
        <p:spPr>
          <a:xfrm>
            <a:off x="168286" y="4928290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pic>
        <p:nvPicPr>
          <p:cNvPr id="57" name="图片 5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58" name="文本框 57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4" name="文本框 6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625100" y="685531"/>
            <a:ext cx="33926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天宫课堂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浮力消失实验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299382" y="1351502"/>
            <a:ext cx="8052922" cy="4645029"/>
            <a:chOff x="3106416" y="1352250"/>
            <a:chExt cx="8594679" cy="4894463"/>
          </a:xfrm>
        </p:grpSpPr>
        <p:pic>
          <p:nvPicPr>
            <p:cNvPr id="5" name="1.天宫课堂_Trim">
              <a:hlinkClick r:id="" action="ppaction://media"/>
            </p:cNvPr>
            <p:cNvPicPr>
              <a:picLocks noChangeAspect="1"/>
            </p:cNvPicPr>
            <p:nvPr>
              <a:videoFile r:link="rId2"/>
              <p:extLst>
                <p:ext uri="{DAA4B4D4-6D71-4841-9C94-3DE7FCFB9230}">
                  <p14:media xmlns:p14="http://schemas.microsoft.com/office/powerpoint/2010/main" r:embed="rId1"/>
                </p:ext>
              </p:extLst>
            </p:nvPr>
          </p:nvPicPr>
          <p:blipFill>
            <a:blip r:embed="rId7"/>
            <a:stretch>
              <a:fillRect/>
            </a:stretch>
          </p:blipFill>
          <p:spPr>
            <a:xfrm>
              <a:off x="3106416" y="1417509"/>
              <a:ext cx="8585252" cy="482920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16239" y="1352250"/>
              <a:ext cx="784856" cy="856464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0585" y="5410621"/>
            <a:ext cx="667230" cy="13198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1791">
            <a:off x="10909245" y="158755"/>
            <a:ext cx="942681" cy="942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763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96056" y="1415847"/>
            <a:ext cx="1572904" cy="658425"/>
            <a:chOff x="3142451" y="548680"/>
            <a:chExt cx="1572904" cy="65842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6056" y="556378"/>
            <a:ext cx="1572904" cy="658425"/>
            <a:chOff x="118542" y="795531"/>
            <a:chExt cx="1572904" cy="658425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9" name="文本框 68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2" name="文本框 7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5" name="文本框 7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8" name="文本框 7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1" name="文本框 8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4" name="文本框 83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81349" y="582928"/>
            <a:ext cx="4581691" cy="32071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8658322" y="915198"/>
            <a:ext cx="29743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冰山、客轮、鸳鸯在水中为什么不下沉？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0537" y="1703182"/>
            <a:ext cx="1052139" cy="10961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4403" y="1745059"/>
            <a:ext cx="4732322" cy="325809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0769" y="3338059"/>
            <a:ext cx="4542512" cy="303338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06447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6815" y="760351"/>
            <a:ext cx="7048163" cy="5358535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4175491" y="1568808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作业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：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4869770" y="2881135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4869770" y="369178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4934506" y="456572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7800724" y="4978884"/>
            <a:ext cx="14889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96056" y="3140344"/>
            <a:ext cx="1572699" cy="658339"/>
            <a:chOff x="3142451" y="548680"/>
            <a:chExt cx="1572904" cy="658425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710851"/>
            <a:ext cx="1572904" cy="658425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95851" y="2275313"/>
            <a:ext cx="1572904" cy="658425"/>
            <a:chOff x="3142451" y="548680"/>
            <a:chExt cx="1572904" cy="658425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157749" y="5785048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布置作业</a:t>
            </a:r>
          </a:p>
        </p:txBody>
      </p:sp>
    </p:spTree>
    <p:extLst>
      <p:ext uri="{BB962C8B-B14F-4D97-AF65-F5344CB8AC3E}">
        <p14:creationId xmlns:p14="http://schemas.microsoft.com/office/powerpoint/2010/main" val="308189138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19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214266" y="5722294"/>
            <a:ext cx="1595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再见</a:t>
            </a:r>
          </a:p>
        </p:txBody>
      </p:sp>
    </p:spTree>
    <p:extLst>
      <p:ext uri="{BB962C8B-B14F-4D97-AF65-F5344CB8AC3E}">
        <p14:creationId xmlns:p14="http://schemas.microsoft.com/office/powerpoint/2010/main" val="76337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58" name="文本框 57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62" name="组合 61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9" name="文本框 6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2" name="文本框 7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5" name="文本框 7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8" name="文本框 77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242953" y="734798"/>
            <a:ext cx="4731820" cy="3299452"/>
            <a:chOff x="6457360" y="819713"/>
            <a:chExt cx="4614159" cy="317454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57360" y="819713"/>
              <a:ext cx="4614159" cy="3174541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9992412" y="3668458"/>
              <a:ext cx="1079107" cy="3257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300" y="1986639"/>
            <a:ext cx="5012885" cy="329372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7" name="文本框 26"/>
          <p:cNvSpPr txBox="1"/>
          <p:nvPr/>
        </p:nvSpPr>
        <p:spPr>
          <a:xfrm>
            <a:off x="8463948" y="961743"/>
            <a:ext cx="29743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氢气球、热气球在空气中为什么能腾空而起？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4184" y="1773082"/>
            <a:ext cx="994286" cy="1035907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41109" y="3071996"/>
            <a:ext cx="4631203" cy="329945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6567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3741" y="1075230"/>
            <a:ext cx="4070186" cy="271798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82403" y="2336085"/>
            <a:ext cx="3885528" cy="276820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椭圆 2"/>
          <p:cNvSpPr/>
          <p:nvPr/>
        </p:nvSpPr>
        <p:spPr>
          <a:xfrm>
            <a:off x="5140486" y="2531958"/>
            <a:ext cx="56561" cy="56561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9937421" y="3928990"/>
            <a:ext cx="56561" cy="56561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>
            <a:off x="5175313" y="2599515"/>
            <a:ext cx="2880" cy="603408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箭头连接符 56"/>
          <p:cNvCxnSpPr/>
          <p:nvPr/>
        </p:nvCxnSpPr>
        <p:spPr>
          <a:xfrm flipV="1">
            <a:off x="5175313" y="1932797"/>
            <a:ext cx="2880" cy="603408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5140486" y="3138427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59" name="直接箭头连接符 58"/>
          <p:cNvCxnSpPr/>
          <p:nvPr/>
        </p:nvCxnSpPr>
        <p:spPr>
          <a:xfrm flipH="1">
            <a:off x="9954601" y="3936485"/>
            <a:ext cx="5550" cy="1029149"/>
          </a:xfrm>
          <a:prstGeom prst="straightConnector1">
            <a:avLst/>
          </a:prstGeom>
          <a:ln w="28575">
            <a:solidFill>
              <a:srgbClr val="00B05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矩形 59"/>
          <p:cNvSpPr/>
          <p:nvPr/>
        </p:nvSpPr>
        <p:spPr>
          <a:xfrm>
            <a:off x="10038529" y="4734957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endParaRPr lang="zh-CN" altLang="en-US" dirty="0">
              <a:solidFill>
                <a:srgbClr val="00B050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224536" y="1790846"/>
            <a:ext cx="452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9621161" y="2800307"/>
            <a:ext cx="452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en-US" sz="24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364574" y="3943008"/>
            <a:ext cx="37199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水对鸳鸯有一个向上托起的力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7572955" y="5222592"/>
            <a:ext cx="40964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空气对热气球有一个向上托起的力</a:t>
            </a:r>
          </a:p>
        </p:txBody>
      </p:sp>
      <p:cxnSp>
        <p:nvCxnSpPr>
          <p:cNvPr id="65" name="直接箭头连接符 64"/>
          <p:cNvCxnSpPr/>
          <p:nvPr/>
        </p:nvCxnSpPr>
        <p:spPr>
          <a:xfrm flipH="1" flipV="1">
            <a:off x="9960884" y="2926949"/>
            <a:ext cx="5550" cy="1029149"/>
          </a:xfrm>
          <a:prstGeom prst="straightConnector1">
            <a:avLst/>
          </a:prstGeom>
          <a:ln w="28575">
            <a:solidFill>
              <a:srgbClr val="00B05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4992235" y="1503732"/>
            <a:ext cx="4956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b="1" baseline="-25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endParaRPr lang="zh-CN" altLang="en-US" sz="2000" dirty="0"/>
          </a:p>
        </p:txBody>
      </p:sp>
      <p:sp>
        <p:nvSpPr>
          <p:cNvPr id="4" name="矩形 3"/>
          <p:cNvSpPr/>
          <p:nvPr/>
        </p:nvSpPr>
        <p:spPr>
          <a:xfrm>
            <a:off x="9705627" y="2492375"/>
            <a:ext cx="4956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i="1" dirty="0">
                <a:solidFill>
                  <a:srgbClr val="00B05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b="1" baseline="-250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endParaRPr lang="zh-CN" altLang="en-US" sz="2000" dirty="0">
              <a:solidFill>
                <a:srgbClr val="00B05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3480" y="298376"/>
            <a:ext cx="723987" cy="1205356"/>
          </a:xfrm>
          <a:prstGeom prst="rect">
            <a:avLst/>
          </a:prstGeom>
        </p:spPr>
      </p:pic>
      <p:sp>
        <p:nvSpPr>
          <p:cNvPr id="39" name="圆角矩形 38"/>
          <p:cNvSpPr/>
          <p:nvPr/>
        </p:nvSpPr>
        <p:spPr>
          <a:xfrm rot="20060411">
            <a:off x="6797578" y="2867333"/>
            <a:ext cx="1150071" cy="6064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浮力</a:t>
            </a:r>
          </a:p>
        </p:txBody>
      </p:sp>
    </p:spTree>
    <p:extLst>
      <p:ext uri="{BB962C8B-B14F-4D97-AF65-F5344CB8AC3E}">
        <p14:creationId xmlns:p14="http://schemas.microsoft.com/office/powerpoint/2010/main" val="376435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/>
      <p:bldP spid="60" grpId="0"/>
      <p:bldP spid="32" grpId="0"/>
      <p:bldP spid="61" grpId="0"/>
      <p:bldP spid="35" grpId="0"/>
      <p:bldP spid="62" grpId="0"/>
      <p:bldP spid="2" grpId="0"/>
      <p:bldP spid="4" grpId="0"/>
      <p:bldP spid="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079" y="1511372"/>
            <a:ext cx="3843322" cy="287970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2" name="椭圆 21"/>
          <p:cNvSpPr/>
          <p:nvPr/>
        </p:nvSpPr>
        <p:spPr>
          <a:xfrm>
            <a:off x="10158153" y="3563969"/>
            <a:ext cx="56561" cy="56561"/>
          </a:xfrm>
          <a:prstGeom prst="ellipse">
            <a:avLst/>
          </a:prstGeom>
          <a:solidFill>
            <a:srgbClr val="FF0000"/>
          </a:solidFill>
          <a:ln w="28575">
            <a:solidFill>
              <a:srgbClr val="FF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箭头连接符 22"/>
          <p:cNvCxnSpPr/>
          <p:nvPr/>
        </p:nvCxnSpPr>
        <p:spPr>
          <a:xfrm>
            <a:off x="10184994" y="3637400"/>
            <a:ext cx="2880" cy="603408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arrow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 flipV="1">
            <a:off x="10180280" y="3051839"/>
            <a:ext cx="9427" cy="451028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headEnd type="none" w="med" len="med"/>
            <a:tailEnd type="arrow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10139299" y="4096568"/>
            <a:ext cx="351378" cy="369332"/>
          </a:xfrm>
          <a:prstGeom prst="rect">
            <a:avLst/>
          </a:prstGeom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228314" y="2720394"/>
            <a:ext cx="619289" cy="461665"/>
          </a:xfrm>
          <a:prstGeom prst="rect">
            <a:avLst/>
          </a:prstGeom>
          <a:noFill/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2000" b="1" baseline="-25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816464" y="403136"/>
            <a:ext cx="2084511" cy="899144"/>
            <a:chOff x="2816464" y="403136"/>
            <a:chExt cx="2084511" cy="899144"/>
          </a:xfrm>
        </p:grpSpPr>
        <p:sp>
          <p:nvSpPr>
            <p:cNvPr id="29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30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3131464" y="598277"/>
              <a:ext cx="1769511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2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39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40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34" name="文本框 33"/>
            <p:cNvSpPr txBox="1"/>
            <p:nvPr/>
          </p:nvSpPr>
          <p:spPr>
            <a:xfrm>
              <a:off x="3669854" y="633486"/>
              <a:ext cx="1231121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浮力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5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861857" y="5538292"/>
            <a:ext cx="33956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漂浮在水面的物体受到浮力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905159" y="4525612"/>
            <a:ext cx="39180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掉入水中的杯子是否受到浮力呢？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038" y="2630078"/>
            <a:ext cx="4135964" cy="27573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7324" y="5938402"/>
            <a:ext cx="753086" cy="753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087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/>
      <p:bldP spid="26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97399" y="2036519"/>
            <a:ext cx="1045510" cy="3600000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pic>
        <p:nvPicPr>
          <p:cNvPr id="44" name="图片 4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2275315"/>
            <a:ext cx="1572904" cy="658425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157749" y="234176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实验探究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0" name="文本框 6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3" name="文本框 72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264324" y="2021300"/>
            <a:ext cx="1040963" cy="3600000"/>
          </a:xfrm>
          <a:prstGeom prst="rect">
            <a:avLst/>
          </a:prstGeom>
        </p:spPr>
      </p:pic>
      <p:grpSp>
        <p:nvGrpSpPr>
          <p:cNvPr id="74" name="组合 73"/>
          <p:cNvGrpSpPr/>
          <p:nvPr/>
        </p:nvGrpSpPr>
        <p:grpSpPr>
          <a:xfrm>
            <a:off x="2816464" y="403136"/>
            <a:ext cx="2084511" cy="899144"/>
            <a:chOff x="2816464" y="403136"/>
            <a:chExt cx="2084511" cy="899144"/>
          </a:xfrm>
        </p:grpSpPr>
        <p:sp>
          <p:nvSpPr>
            <p:cNvPr id="75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76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77" name="圆角矩形 76"/>
            <p:cNvSpPr/>
            <p:nvPr/>
          </p:nvSpPr>
          <p:spPr>
            <a:xfrm>
              <a:off x="3131464" y="598277"/>
              <a:ext cx="1769511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8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1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2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79" name="文本框 78"/>
            <p:cNvSpPr txBox="1"/>
            <p:nvPr/>
          </p:nvSpPr>
          <p:spPr>
            <a:xfrm>
              <a:off x="3669854" y="633486"/>
              <a:ext cx="1231121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浮力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80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14" name="矩形 13"/>
          <p:cNvSpPr/>
          <p:nvPr/>
        </p:nvSpPr>
        <p:spPr>
          <a:xfrm>
            <a:off x="3241475" y="1783872"/>
            <a:ext cx="531806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在弹簧测力计下悬挂一个铝块，读出弹簧测力计的读数，即测出铝块所受重力。 </a:t>
            </a:r>
          </a:p>
        </p:txBody>
      </p:sp>
      <p:sp>
        <p:nvSpPr>
          <p:cNvPr id="15" name="矩形 14"/>
          <p:cNvSpPr/>
          <p:nvPr/>
        </p:nvSpPr>
        <p:spPr>
          <a:xfrm>
            <a:off x="3241474" y="2586022"/>
            <a:ext cx="52049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把铝块浸没在水中，观察弹簧测力计的示数有什么变化。 </a:t>
            </a:r>
          </a:p>
        </p:txBody>
      </p:sp>
      <p:pic>
        <p:nvPicPr>
          <p:cNvPr id="4" name="称重法测浮力_Trim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310405" y="3482442"/>
            <a:ext cx="5136010" cy="288900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6" name="矩形 35"/>
          <p:cNvSpPr/>
          <p:nvPr/>
        </p:nvSpPr>
        <p:spPr>
          <a:xfrm>
            <a:off x="5394890" y="1232583"/>
            <a:ext cx="35189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测量铝块浸没水中所受的浮力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5542" y="216227"/>
            <a:ext cx="505296" cy="504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349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9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14" grpId="0"/>
      <p:bldP spid="15" grpId="0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1800" y="1690685"/>
            <a:ext cx="1045510" cy="3600000"/>
          </a:xfrm>
          <a:prstGeom prst="rect">
            <a:avLst/>
          </a:prstGeom>
        </p:spPr>
      </p:pic>
      <p:cxnSp>
        <p:nvCxnSpPr>
          <p:cNvPr id="60" name="直接箭头连接符 59"/>
          <p:cNvCxnSpPr/>
          <p:nvPr/>
        </p:nvCxnSpPr>
        <p:spPr>
          <a:xfrm flipV="1">
            <a:off x="6533891" y="4307042"/>
            <a:ext cx="1161" cy="390800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pic>
        <p:nvPicPr>
          <p:cNvPr id="44" name="图片 4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2275315"/>
            <a:ext cx="1572904" cy="658425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157749" y="234176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实验探究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0" name="文本框 6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3" name="文本框 72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46689" y="1703636"/>
            <a:ext cx="1040963" cy="3600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578706" y="4321886"/>
            <a:ext cx="3257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endParaRPr lang="zh-CN" altLang="en-US" sz="1600" dirty="0">
              <a:solidFill>
                <a:prstClr val="black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989153" y="4156406"/>
            <a:ext cx="394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1600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1600" dirty="0">
              <a:solidFill>
                <a:prstClr val="black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48587" y="5360852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45338" y="4034347"/>
            <a:ext cx="5100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1600" b="1" baseline="-25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zh-CN" altLang="en-US" sz="1600" b="1" dirty="0">
                <a:solidFill>
                  <a:prstClr val="black"/>
                </a:solidFill>
              </a:rPr>
              <a:t> </a:t>
            </a:r>
            <a:endParaRPr lang="zh-CN" altLang="en-US" sz="1600" dirty="0">
              <a:solidFill>
                <a:prstClr val="black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4918354" y="4921047"/>
            <a:ext cx="56561" cy="56561"/>
          </a:xfrm>
          <a:prstGeom prst="ellipse">
            <a:avLst/>
          </a:pr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6" name="直接箭头连接符 35"/>
          <p:cNvCxnSpPr/>
          <p:nvPr/>
        </p:nvCxnSpPr>
        <p:spPr>
          <a:xfrm>
            <a:off x="4953181" y="4988604"/>
            <a:ext cx="2880" cy="603408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箭头连接符 36"/>
          <p:cNvCxnSpPr/>
          <p:nvPr/>
        </p:nvCxnSpPr>
        <p:spPr>
          <a:xfrm flipV="1">
            <a:off x="4953181" y="4321886"/>
            <a:ext cx="2880" cy="603408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6506191" y="5254506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6515618" y="4708479"/>
            <a:ext cx="56561" cy="56561"/>
          </a:xfrm>
          <a:prstGeom prst="ellipse">
            <a:avLst/>
          </a:pr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54" name="直接箭头连接符 53"/>
          <p:cNvCxnSpPr/>
          <p:nvPr/>
        </p:nvCxnSpPr>
        <p:spPr>
          <a:xfrm>
            <a:off x="6542458" y="4750636"/>
            <a:ext cx="2880" cy="603408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箭头连接符 54"/>
          <p:cNvCxnSpPr/>
          <p:nvPr/>
        </p:nvCxnSpPr>
        <p:spPr>
          <a:xfrm flipH="1" flipV="1">
            <a:off x="6531197" y="4434666"/>
            <a:ext cx="6548" cy="273269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矩形 62"/>
          <p:cNvSpPr/>
          <p:nvPr/>
        </p:nvSpPr>
        <p:spPr>
          <a:xfrm>
            <a:off x="7097310" y="5222680"/>
            <a:ext cx="1308761" cy="369332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en-US" dirty="0">
                <a:solidFill>
                  <a:prstClr val="black"/>
                </a:solidFill>
              </a:rPr>
              <a:t>  </a:t>
            </a:r>
            <a:r>
              <a:rPr lang="en-US" altLang="zh-CN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prstClr val="black"/>
                </a:solidFill>
              </a:rPr>
              <a:t> </a:t>
            </a:r>
            <a:r>
              <a:rPr lang="en-US" altLang="zh-CN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b="1" baseline="-2500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prstClr val="black"/>
                </a:solidFill>
              </a:rPr>
              <a:t>+ </a:t>
            </a:r>
            <a:r>
              <a:rPr lang="en-US" altLang="zh-CN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endParaRPr lang="zh-CN" altLang="en-US" sz="1600" dirty="0">
              <a:solidFill>
                <a:prstClr val="black"/>
              </a:solidFill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3772857" y="5118970"/>
            <a:ext cx="855806" cy="369332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1600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1600" b="1" dirty="0">
                <a:solidFill>
                  <a:prstClr val="black"/>
                </a:solidFill>
              </a:rPr>
              <a:t> </a:t>
            </a:r>
            <a:r>
              <a:rPr lang="en-US" altLang="zh-CN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prstClr val="black"/>
                </a:solidFill>
              </a:rPr>
              <a:t> </a:t>
            </a:r>
            <a:r>
              <a:rPr lang="en-US" altLang="zh-CN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endParaRPr lang="zh-CN" altLang="en-US" sz="1600" dirty="0">
              <a:solidFill>
                <a:prstClr val="black"/>
              </a:solidFill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2816464" y="403136"/>
            <a:ext cx="2084511" cy="899144"/>
            <a:chOff x="2816464" y="403136"/>
            <a:chExt cx="2084511" cy="899144"/>
          </a:xfrm>
        </p:grpSpPr>
        <p:sp>
          <p:nvSpPr>
            <p:cNvPr id="75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76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77" name="圆角矩形 76"/>
            <p:cNvSpPr/>
            <p:nvPr/>
          </p:nvSpPr>
          <p:spPr>
            <a:xfrm>
              <a:off x="3131464" y="598277"/>
              <a:ext cx="1769511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78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1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9" name="文本框 78"/>
            <p:cNvSpPr txBox="1"/>
            <p:nvPr/>
          </p:nvSpPr>
          <p:spPr>
            <a:xfrm>
              <a:off x="3669854" y="633486"/>
              <a:ext cx="1231121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浮力</a:t>
              </a:r>
              <a:endParaRPr lang="zh-CN" altLang="en-US" sz="3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80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5394890" y="1232583"/>
            <a:ext cx="35189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测量铝块浸没水中所受的浮力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8982411" y="2073337"/>
            <a:ext cx="2393179" cy="890282"/>
            <a:chOff x="9316739" y="2036848"/>
            <a:chExt cx="2393179" cy="890282"/>
          </a:xfrm>
        </p:grpSpPr>
        <p:sp>
          <p:nvSpPr>
            <p:cNvPr id="11" name="圆角矩形 10"/>
            <p:cNvSpPr/>
            <p:nvPr/>
          </p:nvSpPr>
          <p:spPr>
            <a:xfrm>
              <a:off x="9316739" y="2036848"/>
              <a:ext cx="2393179" cy="890282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9344558" y="2164259"/>
              <a:ext cx="236536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铝块浸入水中时，弹簧测力计的读数变小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987584" y="3623044"/>
            <a:ext cx="2402606" cy="890282"/>
            <a:chOff x="9307312" y="3438755"/>
            <a:chExt cx="2402606" cy="890282"/>
          </a:xfrm>
        </p:grpSpPr>
        <p:sp>
          <p:nvSpPr>
            <p:cNvPr id="86" name="圆角矩形 85"/>
            <p:cNvSpPr/>
            <p:nvPr/>
          </p:nvSpPr>
          <p:spPr>
            <a:xfrm>
              <a:off x="9307312" y="3438755"/>
              <a:ext cx="2393179" cy="890282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9400933" y="3568580"/>
              <a:ext cx="230898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浸入水中的铝块受到浮力的作用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011708" y="5066921"/>
            <a:ext cx="2393179" cy="890282"/>
            <a:chOff x="9340863" y="4994031"/>
            <a:chExt cx="2393179" cy="890282"/>
          </a:xfrm>
        </p:grpSpPr>
        <p:sp>
          <p:nvSpPr>
            <p:cNvPr id="85" name="圆角矩形 84"/>
            <p:cNvSpPr/>
            <p:nvPr/>
          </p:nvSpPr>
          <p:spPr>
            <a:xfrm>
              <a:off x="9340863" y="4994031"/>
              <a:ext cx="2393179" cy="890282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9410360" y="5125433"/>
              <a:ext cx="230898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浸没在液体中的物体受到浮力的作用</a:t>
              </a: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195345">
            <a:off x="9896594" y="3221570"/>
            <a:ext cx="474822" cy="215828"/>
          </a:xfrm>
          <a:prstGeom prst="rect">
            <a:avLst/>
          </a:prstGeom>
        </p:spPr>
      </p:pic>
      <p:pic>
        <p:nvPicPr>
          <p:cNvPr id="83" name="图片 8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15675">
            <a:off x="9941590" y="4707457"/>
            <a:ext cx="474822" cy="215828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4285414" y="5987493"/>
            <a:ext cx="3390514" cy="703272"/>
            <a:chOff x="5734632" y="6015910"/>
            <a:chExt cx="3390514" cy="703272"/>
          </a:xfrm>
        </p:grpSpPr>
        <p:sp>
          <p:nvSpPr>
            <p:cNvPr id="26" name="矩形 25"/>
            <p:cNvSpPr/>
            <p:nvPr/>
          </p:nvSpPr>
          <p:spPr>
            <a:xfrm>
              <a:off x="7341899" y="6171393"/>
              <a:ext cx="146887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i="1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</a:t>
              </a:r>
              <a:r>
                <a:rPr lang="zh-CN" altLang="en-US" b="1" baseline="-25000" dirty="0">
                  <a:solidFill>
                    <a:srgbClr val="333333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浮</a:t>
              </a:r>
              <a:r>
                <a:rPr lang="zh-CN" altLang="en-US" b="1" dirty="0">
                  <a:solidFill>
                    <a:prstClr val="black"/>
                  </a:solidFill>
                </a:rPr>
                <a:t> </a:t>
              </a:r>
              <a:r>
                <a:rPr lang="en-US" altLang="zh-CN" sz="20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r>
                <a:rPr lang="en-US" altLang="zh-CN" sz="2000" dirty="0">
                  <a:solidFill>
                    <a:prstClr val="black"/>
                  </a:solidFill>
                </a:rPr>
                <a:t> </a:t>
              </a:r>
              <a:r>
                <a:rPr lang="en-US" altLang="zh-CN" sz="2000" i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 </a:t>
              </a:r>
              <a:r>
                <a:rPr lang="en-US" altLang="zh-CN" sz="20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en-US" altLang="zh-CN" sz="2000" dirty="0">
                  <a:solidFill>
                    <a:prstClr val="black"/>
                  </a:solidFill>
                </a:rPr>
                <a:t> </a:t>
              </a:r>
              <a:r>
                <a:rPr lang="en-US" altLang="zh-CN" sz="2000" i="1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5945603" y="6150536"/>
              <a:ext cx="1151707" cy="452735"/>
            </a:xfrm>
            <a:prstGeom prst="roundRect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称重法</a:t>
              </a:r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5734632" y="6015910"/>
              <a:ext cx="3390514" cy="703272"/>
            </a:xfrm>
            <a:prstGeom prst="roundRect">
              <a:avLst/>
            </a:prstGeom>
            <a:noFill/>
            <a:ln w="19050">
              <a:solidFill>
                <a:schemeClr val="tx2">
                  <a:lumMod val="60000"/>
                  <a:lumOff val="40000"/>
                </a:schemeClr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684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7" grpId="0"/>
      <p:bldP spid="6" grpId="0"/>
      <p:bldP spid="8" grpId="0"/>
      <p:bldP spid="35" grpId="0" animBg="1"/>
      <p:bldP spid="52" grpId="0"/>
      <p:bldP spid="53" grpId="0" animBg="1"/>
      <p:bldP spid="63" grpId="0" animBg="1"/>
      <p:bldP spid="6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9600123" y="1673623"/>
            <a:ext cx="678677" cy="415256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5172386" y="1673623"/>
            <a:ext cx="621894" cy="415256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新课引入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9" name="文本框 68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816464" y="403136"/>
            <a:ext cx="2084511" cy="899144"/>
            <a:chOff x="2816464" y="403136"/>
            <a:chExt cx="2084511" cy="899144"/>
          </a:xfrm>
        </p:grpSpPr>
        <p:sp>
          <p:nvSpPr>
            <p:cNvPr id="22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23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3131464" y="598277"/>
              <a:ext cx="1769511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8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29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3669854" y="633486"/>
              <a:ext cx="1231121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浮力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7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5024284" y="1651230"/>
            <a:ext cx="61031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浸在液体（或气体）中的物体受到向上的力</a:t>
            </a:r>
          </a:p>
        </p:txBody>
      </p:sp>
      <p:sp>
        <p:nvSpPr>
          <p:cNvPr id="31" name="圆角矩形 30"/>
          <p:cNvSpPr/>
          <p:nvPr/>
        </p:nvSpPr>
        <p:spPr>
          <a:xfrm>
            <a:off x="3503395" y="1569561"/>
            <a:ext cx="1150071" cy="606442"/>
          </a:xfrm>
          <a:prstGeom prst="round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浮力</a:t>
            </a:r>
          </a:p>
        </p:txBody>
      </p:sp>
      <p:sp>
        <p:nvSpPr>
          <p:cNvPr id="32" name="平行四边形 31"/>
          <p:cNvSpPr/>
          <p:nvPr/>
        </p:nvSpPr>
        <p:spPr>
          <a:xfrm>
            <a:off x="8377657" y="5709942"/>
            <a:ext cx="1838754" cy="478597"/>
          </a:xfrm>
          <a:prstGeom prst="parallelogram">
            <a:avLst>
              <a:gd name="adj" fmla="val 91644"/>
            </a:avLst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8938424" y="4651731"/>
            <a:ext cx="874200" cy="1333266"/>
            <a:chOff x="5627801" y="2275316"/>
            <a:chExt cx="1432187" cy="2185048"/>
          </a:xfrm>
          <a:effectLst/>
        </p:grpSpPr>
        <p:grpSp>
          <p:nvGrpSpPr>
            <p:cNvPr id="34" name="组合 33"/>
            <p:cNvGrpSpPr/>
            <p:nvPr/>
          </p:nvGrpSpPr>
          <p:grpSpPr>
            <a:xfrm>
              <a:off x="5627801" y="2275316"/>
              <a:ext cx="1432187" cy="2184401"/>
              <a:chOff x="8905875" y="1608550"/>
              <a:chExt cx="2000250" cy="3903513"/>
            </a:xfrm>
          </p:grpSpPr>
          <p:sp>
            <p:nvSpPr>
              <p:cNvPr id="38" name="圆柱形 37"/>
              <p:cNvSpPr/>
              <p:nvPr/>
            </p:nvSpPr>
            <p:spPr>
              <a:xfrm>
                <a:off x="8905875" y="1608550"/>
                <a:ext cx="2000250" cy="3903513"/>
              </a:xfrm>
              <a:prstGeom prst="can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 dirty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  <p:sp>
            <p:nvSpPr>
              <p:cNvPr id="39" name="圆柱形 38"/>
              <p:cNvSpPr/>
              <p:nvPr/>
            </p:nvSpPr>
            <p:spPr>
              <a:xfrm>
                <a:off x="8927447" y="2421848"/>
                <a:ext cx="1948937" cy="3051469"/>
              </a:xfrm>
              <a:prstGeom prst="can">
                <a:avLst>
                  <a:gd name="adj" fmla="val 2500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 dirty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6221345" y="3406176"/>
              <a:ext cx="245097" cy="1054188"/>
              <a:chOff x="6221345" y="3406176"/>
              <a:chExt cx="245097" cy="1054188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6221345" y="3406176"/>
                <a:ext cx="245097" cy="235478"/>
              </a:xfrm>
              <a:prstGeom prst="ellipse">
                <a:avLst/>
              </a:prstGeom>
              <a:solidFill>
                <a:srgbClr val="F8AF3A"/>
              </a:solidFill>
              <a:ln>
                <a:solidFill>
                  <a:srgbClr val="FBA10F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7" name="直接连接符 36"/>
              <p:cNvCxnSpPr/>
              <p:nvPr/>
            </p:nvCxnSpPr>
            <p:spPr>
              <a:xfrm flipH="1">
                <a:off x="6343893" y="3648009"/>
                <a:ext cx="1" cy="812355"/>
              </a:xfrm>
              <a:prstGeom prst="line">
                <a:avLst/>
              </a:prstGeom>
              <a:ln w="127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1" name="组合 40"/>
          <p:cNvGrpSpPr/>
          <p:nvPr/>
        </p:nvGrpSpPr>
        <p:grpSpPr>
          <a:xfrm>
            <a:off x="10152494" y="4493110"/>
            <a:ext cx="1840982" cy="1655576"/>
            <a:chOff x="6804889" y="2418966"/>
            <a:chExt cx="3035595" cy="2611128"/>
          </a:xfrm>
        </p:grpSpPr>
        <p:sp>
          <p:nvSpPr>
            <p:cNvPr id="42" name="平行四边形 41"/>
            <p:cNvSpPr/>
            <p:nvPr/>
          </p:nvSpPr>
          <p:spPr>
            <a:xfrm>
              <a:off x="6804889" y="4275264"/>
              <a:ext cx="3035595" cy="754830"/>
            </a:xfrm>
            <a:prstGeom prst="parallelogram">
              <a:avLst>
                <a:gd name="adj" fmla="val 74955"/>
              </a:avLst>
            </a:prstGeom>
            <a:solidFill>
              <a:schemeClr val="bg2">
                <a:lumMod val="9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圆柱形 42"/>
            <p:cNvSpPr/>
            <p:nvPr/>
          </p:nvSpPr>
          <p:spPr>
            <a:xfrm rot="20575413">
              <a:off x="7238400" y="2418966"/>
              <a:ext cx="1432187" cy="2236470"/>
            </a:xfrm>
            <a:prstGeom prst="can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4" name="圆柱形 43"/>
            <p:cNvSpPr/>
            <p:nvPr/>
          </p:nvSpPr>
          <p:spPr>
            <a:xfrm rot="20599866">
              <a:off x="7380469" y="3266939"/>
              <a:ext cx="1402709" cy="1352543"/>
            </a:xfrm>
            <a:prstGeom prst="can">
              <a:avLst>
                <a:gd name="adj" fmla="val 21780"/>
              </a:avLst>
            </a:prstGeom>
            <a:solidFill>
              <a:schemeClr val="tx2">
                <a:lumMod val="20000"/>
                <a:lumOff val="80000"/>
              </a:schemeClr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8736537" y="4405450"/>
              <a:ext cx="439608" cy="153789"/>
            </a:xfrm>
            <a:prstGeom prst="rect">
              <a:avLst/>
            </a:prstGeom>
            <a:blipFill>
              <a:blip r:embed="rId11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等腰三角形 46"/>
            <p:cNvSpPr/>
            <p:nvPr/>
          </p:nvSpPr>
          <p:spPr>
            <a:xfrm rot="20519042">
              <a:off x="7115467" y="2861785"/>
              <a:ext cx="1422760" cy="461655"/>
            </a:xfrm>
            <a:prstGeom prst="triangle">
              <a:avLst>
                <a:gd name="adj" fmla="val 0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圆角矩形 49"/>
            <p:cNvSpPr/>
            <p:nvPr/>
          </p:nvSpPr>
          <p:spPr>
            <a:xfrm rot="20494118">
              <a:off x="7229277" y="3284547"/>
              <a:ext cx="1417488" cy="381811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1008199" y="5220032"/>
            <a:ext cx="130555" cy="622354"/>
            <a:chOff x="8177359" y="3532139"/>
            <a:chExt cx="245097" cy="1056612"/>
          </a:xfrm>
        </p:grpSpPr>
        <p:cxnSp>
          <p:nvCxnSpPr>
            <p:cNvPr id="60" name="直接连接符 59"/>
            <p:cNvCxnSpPr/>
            <p:nvPr/>
          </p:nvCxnSpPr>
          <p:spPr>
            <a:xfrm flipH="1">
              <a:off x="8299907" y="3776396"/>
              <a:ext cx="1" cy="812355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椭圆 62"/>
            <p:cNvSpPr/>
            <p:nvPr/>
          </p:nvSpPr>
          <p:spPr>
            <a:xfrm>
              <a:off x="8177359" y="3532139"/>
              <a:ext cx="245097" cy="235478"/>
            </a:xfrm>
            <a:prstGeom prst="ellipse">
              <a:avLst/>
            </a:prstGeom>
            <a:solidFill>
              <a:srgbClr val="F8AF3A"/>
            </a:solidFill>
            <a:ln>
              <a:solidFill>
                <a:srgbClr val="FBA10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997243" y="3261063"/>
            <a:ext cx="2383971" cy="40011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方向：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竖直向上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520118" y="2687208"/>
            <a:ext cx="3047758" cy="40011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施力物体</a:t>
            </a:r>
            <a:r>
              <a:rPr lang="zh-CN" altLang="en-US" sz="2000" dirty="0">
                <a:solidFill>
                  <a:srgbClr val="0070C0"/>
                </a:solidFill>
              </a:rPr>
              <a:t>：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液体（或气体）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3400635" y="2629569"/>
            <a:ext cx="4923192" cy="3593780"/>
            <a:chOff x="3280530" y="2802448"/>
            <a:chExt cx="4923192" cy="3593780"/>
          </a:xfrm>
        </p:grpSpPr>
        <p:pic>
          <p:nvPicPr>
            <p:cNvPr id="15" name="浮力的方向_Trim">
              <a:hlinkClick r:id="" action="ppaction://media"/>
            </p:cNvPr>
            <p:cNvPicPr>
              <a:picLocks noChangeAspect="1"/>
            </p:cNvPicPr>
            <p:nvPr>
              <a:videoFile r:link="rId2"/>
              <p:extLst>
                <p:ext uri="{DAA4B4D4-6D71-4841-9C94-3DE7FCFB9230}">
                  <p14:media xmlns:p14="http://schemas.microsoft.com/office/powerpoint/2010/main" r:embed="rId1"/>
                </p:ext>
              </p:extLst>
            </p:nvPr>
          </p:nvPicPr>
          <p:blipFill>
            <a:blip r:embed="rId12"/>
            <a:stretch>
              <a:fillRect/>
            </a:stretch>
          </p:blipFill>
          <p:spPr>
            <a:xfrm>
              <a:off x="3365524" y="2889696"/>
              <a:ext cx="4781635" cy="3506532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3280530" y="2802448"/>
              <a:ext cx="4923192" cy="5440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76" name="直接箭头连接符 75"/>
          <p:cNvCxnSpPr/>
          <p:nvPr/>
        </p:nvCxnSpPr>
        <p:spPr>
          <a:xfrm flipV="1">
            <a:off x="11070677" y="4602719"/>
            <a:ext cx="0" cy="654961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矩形 76"/>
          <p:cNvSpPr/>
          <p:nvPr/>
        </p:nvSpPr>
        <p:spPr>
          <a:xfrm>
            <a:off x="11040865" y="5775917"/>
            <a:ext cx="4796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1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拉</a:t>
            </a:r>
            <a:endParaRPr lang="zh-CN" altLang="en-US" sz="11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11081277" y="5410701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11043837" y="5257680"/>
            <a:ext cx="56561" cy="56561"/>
          </a:xfrm>
          <a:prstGeom prst="ellipse">
            <a:avLst/>
          </a:pr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80" name="直接箭头连接符 79"/>
          <p:cNvCxnSpPr/>
          <p:nvPr/>
        </p:nvCxnSpPr>
        <p:spPr>
          <a:xfrm>
            <a:off x="11070677" y="5299837"/>
            <a:ext cx="2880" cy="603408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箭头连接符 80"/>
          <p:cNvCxnSpPr/>
          <p:nvPr/>
        </p:nvCxnSpPr>
        <p:spPr>
          <a:xfrm flipH="1">
            <a:off x="11071537" y="5323230"/>
            <a:ext cx="3854" cy="298403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椭圆 81"/>
          <p:cNvSpPr/>
          <p:nvPr/>
        </p:nvSpPr>
        <p:spPr>
          <a:xfrm>
            <a:off x="10996832" y="5216610"/>
            <a:ext cx="130555" cy="138699"/>
          </a:xfrm>
          <a:prstGeom prst="ellipse">
            <a:avLst/>
          </a:prstGeom>
          <a:solidFill>
            <a:srgbClr val="F8AF3A"/>
          </a:solidFill>
          <a:ln>
            <a:solidFill>
              <a:srgbClr val="FBA10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 82"/>
          <p:cNvSpPr/>
          <p:nvPr/>
        </p:nvSpPr>
        <p:spPr>
          <a:xfrm>
            <a:off x="11081277" y="4447611"/>
            <a:ext cx="5100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1600" b="1" baseline="-25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zh-CN" altLang="en-US" sz="1600" b="1" dirty="0">
                <a:solidFill>
                  <a:prstClr val="black"/>
                </a:solidFill>
              </a:rPr>
              <a:t> </a:t>
            </a:r>
            <a:endParaRPr lang="zh-CN" altLang="en-US" sz="1600" dirty="0">
              <a:solidFill>
                <a:prstClr val="black"/>
              </a:solidFill>
            </a:endParaRPr>
          </a:p>
        </p:txBody>
      </p:sp>
      <p:cxnSp>
        <p:nvCxnSpPr>
          <p:cNvPr id="84" name="直接箭头连接符 83"/>
          <p:cNvCxnSpPr/>
          <p:nvPr/>
        </p:nvCxnSpPr>
        <p:spPr>
          <a:xfrm flipV="1">
            <a:off x="9375523" y="4729871"/>
            <a:ext cx="0" cy="654961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矩形 84"/>
          <p:cNvSpPr/>
          <p:nvPr/>
        </p:nvSpPr>
        <p:spPr>
          <a:xfrm>
            <a:off x="9345711" y="5903069"/>
            <a:ext cx="4796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1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拉</a:t>
            </a:r>
            <a:endParaRPr lang="zh-CN" altLang="en-US" sz="11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9386123" y="5537853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9348683" y="5384832"/>
            <a:ext cx="56561" cy="56561"/>
          </a:xfrm>
          <a:prstGeom prst="ellipse">
            <a:avLst/>
          </a:pr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88" name="直接箭头连接符 87"/>
          <p:cNvCxnSpPr/>
          <p:nvPr/>
        </p:nvCxnSpPr>
        <p:spPr>
          <a:xfrm>
            <a:off x="9375523" y="5426989"/>
            <a:ext cx="2880" cy="603408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箭头连接符 88"/>
          <p:cNvCxnSpPr/>
          <p:nvPr/>
        </p:nvCxnSpPr>
        <p:spPr>
          <a:xfrm flipH="1">
            <a:off x="9376383" y="5450382"/>
            <a:ext cx="3854" cy="298403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椭圆 89"/>
          <p:cNvSpPr/>
          <p:nvPr/>
        </p:nvSpPr>
        <p:spPr>
          <a:xfrm>
            <a:off x="9301678" y="5343762"/>
            <a:ext cx="130555" cy="138699"/>
          </a:xfrm>
          <a:prstGeom prst="ellipse">
            <a:avLst/>
          </a:prstGeom>
          <a:solidFill>
            <a:srgbClr val="F8AF3A"/>
          </a:solidFill>
          <a:ln>
            <a:solidFill>
              <a:srgbClr val="FBA10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>
            <a:off x="9386123" y="4574763"/>
            <a:ext cx="5100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1600" b="1" baseline="-25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zh-CN" altLang="en-US" sz="1600" b="1" dirty="0">
                <a:solidFill>
                  <a:prstClr val="black"/>
                </a:solidFill>
              </a:rPr>
              <a:t> </a:t>
            </a:r>
            <a:endParaRPr lang="zh-CN" altLang="en-US" sz="1600" dirty="0">
              <a:solidFill>
                <a:prstClr val="black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87912" y="2362288"/>
            <a:ext cx="1422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①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部分浸入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610052" y="2330288"/>
            <a:ext cx="2117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②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全部浸入（浸没）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68964">
            <a:off x="5053981" y="2167286"/>
            <a:ext cx="306326" cy="139239"/>
          </a:xfrm>
          <a:prstGeom prst="rect">
            <a:avLst/>
          </a:prstGeom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8486">
            <a:off x="5544397" y="2234686"/>
            <a:ext cx="304685" cy="138493"/>
          </a:xfrm>
          <a:prstGeom prst="rect">
            <a:avLst/>
          </a:prstGeom>
        </p:spPr>
      </p:pic>
      <p:sp>
        <p:nvSpPr>
          <p:cNvPr id="93" name="圆角矩形 92"/>
          <p:cNvSpPr/>
          <p:nvPr/>
        </p:nvSpPr>
        <p:spPr>
          <a:xfrm>
            <a:off x="3332110" y="1494745"/>
            <a:ext cx="8049104" cy="785632"/>
          </a:xfrm>
          <a:prstGeom prst="round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2833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4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</p:childTnLst>
        </p:cTn>
      </p:par>
    </p:tnLst>
    <p:bldLst>
      <p:bldP spid="30" grpId="0"/>
      <p:bldP spid="31" grpId="0" animBg="1"/>
      <p:bldP spid="32" grpId="0" animBg="1"/>
      <p:bldP spid="2" grpId="0"/>
      <p:bldP spid="3" grpId="0"/>
      <p:bldP spid="77" grpId="0"/>
      <p:bldP spid="78" grpId="0"/>
      <p:bldP spid="79" grpId="0" animBg="1"/>
      <p:bldP spid="82" grpId="0" animBg="1"/>
      <p:bldP spid="83" grpId="0"/>
      <p:bldP spid="85" grpId="0"/>
      <p:bldP spid="86" grpId="0"/>
      <p:bldP spid="87" grpId="0" animBg="1"/>
      <p:bldP spid="90" grpId="0" animBg="1"/>
      <p:bldP spid="91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75000"/>
                <a:lumOff val="25000"/>
              </a:schemeClr>
            </a:gs>
            <a:gs pos="0">
              <a:schemeClr val="bg1">
                <a:lumMod val="75000"/>
              </a:schemeClr>
            </a:gs>
          </a:gsLst>
          <a:lin ang="2700000" scaled="1"/>
          <a:tileRect/>
        </a:gradFill>
        <a:ln w="31750"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</a:ln>
        <a:effectLst>
          <a:outerShdw blurRad="50800" dist="38100" dir="2700000" algn="tl" rotWithShape="0">
            <a:schemeClr val="bg1">
              <a:lumMod val="50000"/>
              <a:alpha val="40000"/>
            </a:schemeClr>
          </a:outerShdw>
        </a:effectLst>
      </a:spPr>
      <a:bodyPr rtlCol="0" anchor="ctr"/>
      <a:lstStyle>
        <a:defPPr algn="ctr">
          <a:defRPr sz="3200" b="1" dirty="0">
            <a:solidFill>
              <a:srgbClr val="C00000"/>
            </a:solidFill>
            <a:latin typeface="隶书" panose="02010509060101010101" pitchFamily="49" charset="-122"/>
            <a:ea typeface="隶书" panose="020105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1" id="{D0120C35-834E-4632-BC7A-246F5F457504}" vid="{42459D9B-039C-4713-B6DA-14360CBAE175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9707</TotalTime>
  <Words>2206</Words>
  <Application>Microsoft Office PowerPoint</Application>
  <PresentationFormat>宽屏</PresentationFormat>
  <Paragraphs>438</Paragraphs>
  <Slides>31</Slides>
  <Notes>30</Notes>
  <HiddenSlides>0</HiddenSlides>
  <MMClips>8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1" baseType="lpstr">
      <vt:lpstr>黑体</vt:lpstr>
      <vt:lpstr>楷体</vt:lpstr>
      <vt:lpstr>隶书</vt:lpstr>
      <vt:lpstr>微软雅黑</vt:lpstr>
      <vt:lpstr>Arial</vt:lpstr>
      <vt:lpstr>Calibri</vt:lpstr>
      <vt:lpstr>Tempus Sans ITC</vt:lpstr>
      <vt:lpstr>Times New Roman</vt:lpstr>
      <vt:lpstr>主题1</vt:lpstr>
      <vt:lpstr>Office 主题</vt:lpstr>
      <vt:lpstr>第十章 浮力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第十章 浮力</dc:title>
  <cp:lastModifiedBy>Administrator</cp:lastModifiedBy>
  <cp:revision>1</cp:revision>
  <cp:lastPrinted>2021-03-01T08:24:18Z</cp:lastPrinted>
  <dcterms:created xsi:type="dcterms:W3CDTF">2018-12-13T05:08:29Z</dcterms:created>
  <dcterms:modified xsi:type="dcterms:W3CDTF">2024-02-03T01:35:26Z</dcterms:modified>
</cp:coreProperties>
</file>