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57" r:id="rId3"/>
    <p:sldId id="428" r:id="rId4"/>
    <p:sldId id="292" r:id="rId5"/>
    <p:sldId id="415" r:id="rId6"/>
    <p:sldId id="418" r:id="rId7"/>
    <p:sldId id="422" r:id="rId8"/>
    <p:sldId id="429" r:id="rId9"/>
    <p:sldId id="419" r:id="rId10"/>
    <p:sldId id="416" r:id="rId11"/>
    <p:sldId id="430" r:id="rId12"/>
    <p:sldId id="417" r:id="rId13"/>
    <p:sldId id="435" r:id="rId14"/>
    <p:sldId id="454" r:id="rId15"/>
    <p:sldId id="453" r:id="rId16"/>
    <p:sldId id="455" r:id="rId17"/>
    <p:sldId id="456" r:id="rId18"/>
    <p:sldId id="457" r:id="rId19"/>
    <p:sldId id="458" r:id="rId20"/>
    <p:sldId id="459" r:id="rId21"/>
    <p:sldId id="465" r:id="rId22"/>
    <p:sldId id="466" r:id="rId23"/>
  </p:sldIdLst>
  <p:sldSz cx="12192000" cy="6858000"/>
  <p:notesSz cx="6858000" cy="9144000"/>
  <p:custDataLst>
    <p:tags r:id="rId2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1" userDrawn="1">
          <p15:clr>
            <a:srgbClr val="A4A3A4"/>
          </p15:clr>
        </p15:guide>
        <p15:guide id="2" pos="389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howGuides="1">
      <p:cViewPr varScale="1">
        <p:scale>
          <a:sx n="79" d="100"/>
          <a:sy n="79" d="100"/>
        </p:scale>
        <p:origin x="101" y="250"/>
      </p:cViewPr>
      <p:guideLst>
        <p:guide orient="horz" pos="2231"/>
        <p:guide pos="3896"/>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页眉占位符 27649"/>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27651" name="日期占位符 27650"/>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a:p>
        </p:txBody>
      </p:sp>
      <p:sp>
        <p:nvSpPr>
          <p:cNvPr id="27652" name="幻灯片图像占位符 27651"/>
          <p:cNvSpPr>
            <a:spLocks noGrp="1" noRot="1" noChangeAspec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27653" name="文本占位符 27652"/>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7654" name="页脚占位符 27653"/>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a:p>
        </p:txBody>
      </p:sp>
      <p:sp>
        <p:nvSpPr>
          <p:cNvPr id="27655" name="灯片编号占位符 27654"/>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a:t>‹#›</a:t>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
        <p:nvSpPr>
          <p:cNvPr id="5" name="文本框 4"/>
          <p:cNvSpPr txBox="1"/>
          <p:nvPr userDrawn="1"/>
        </p:nvSpPr>
        <p:spPr>
          <a:xfrm>
            <a:off x="1343660" y="2997200"/>
            <a:ext cx="9804400" cy="521970"/>
          </a:xfrm>
          <a:prstGeom prst="rect">
            <a:avLst/>
          </a:prstGeom>
          <a:noFill/>
        </p:spPr>
        <p:txBody>
          <a:bodyPr wrap="square" rtlCol="0" anchor="t">
            <a:spAutoFit/>
          </a:bodyPr>
          <a:lstStyle/>
          <a:p>
            <a:r>
              <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p>
        </p:txBody>
      </p:sp>
      <p:cxnSp>
        <p:nvCxnSpPr>
          <p:cNvPr id="6" name="直接连接符 5"/>
          <p:cNvCxnSpPr/>
          <p:nvPr userDrawn="1"/>
        </p:nvCxnSpPr>
        <p:spPr>
          <a:xfrm flipV="1">
            <a:off x="839630" y="621119"/>
            <a:ext cx="5556738" cy="0"/>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76919" y="362522"/>
            <a:ext cx="445481" cy="469613"/>
            <a:chOff x="2121873" y="1511588"/>
            <a:chExt cx="445481" cy="469613"/>
          </a:xfrm>
        </p:grpSpPr>
        <p:sp>
          <p:nvSpPr>
            <p:cNvPr id="8" name="矩形 7"/>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 name="文本框 11"/>
          <p:cNvSpPr txBox="1"/>
          <p:nvPr userDrawn="1"/>
        </p:nvSpPr>
        <p:spPr>
          <a:xfrm>
            <a:off x="640080" y="65405"/>
            <a:ext cx="6411595" cy="553085"/>
          </a:xfrm>
          <a:prstGeom prst="rect">
            <a:avLst/>
          </a:prstGeom>
          <a:noFill/>
        </p:spPr>
        <p:txBody>
          <a:bodyPr wrap="square" rtlCol="0">
            <a:spAutoFit/>
          </a:bodyPr>
          <a:lstStyle/>
          <a:p>
            <a:pPr algn="ctr"/>
            <a:r>
              <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跨学科实践：探究厨房中的物态变化</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
        <p:nvSpPr>
          <p:cNvPr id="5" name="文本框 4"/>
          <p:cNvSpPr txBox="1"/>
          <p:nvPr userDrawn="1"/>
        </p:nvSpPr>
        <p:spPr>
          <a:xfrm>
            <a:off x="1343660" y="2997200"/>
            <a:ext cx="9804400" cy="521970"/>
          </a:xfrm>
          <a:prstGeom prst="rect">
            <a:avLst/>
          </a:prstGeom>
          <a:noFill/>
        </p:spPr>
        <p:txBody>
          <a:bodyPr wrap="square" rtlCol="0" anchor="t">
            <a:spAutoFit/>
          </a:bodyPr>
          <a:lstStyle/>
          <a:p>
            <a:r>
              <a:rPr lang="zh-CN" altLang="zh-CN" sz="2800" b="1">
                <a:latin typeface="华文楷体" panose="02010600040101010101" pitchFamily="2" charset="-122"/>
                <a:ea typeface="华文楷体" panose="02010600040101010101" pitchFamily="2" charset="-122"/>
                <a:cs typeface="华文楷体" panose="02010600040101010101" pitchFamily="2" charset="-122"/>
                <a:sym typeface="+mn-ea"/>
              </a:rPr>
              <a:t> </a:t>
            </a:r>
          </a:p>
        </p:txBody>
      </p:sp>
      <p:cxnSp>
        <p:nvCxnSpPr>
          <p:cNvPr id="6" name="直接连接符 5"/>
          <p:cNvCxnSpPr/>
          <p:nvPr userDrawn="1"/>
        </p:nvCxnSpPr>
        <p:spPr>
          <a:xfrm flipV="1">
            <a:off x="839630" y="621119"/>
            <a:ext cx="5556738" cy="0"/>
          </a:xfrm>
          <a:prstGeom prst="line">
            <a:avLst/>
          </a:prstGeom>
          <a:ln w="12700">
            <a:solidFill>
              <a:srgbClr val="01431D"/>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a:off x="276919" y="362522"/>
            <a:ext cx="445481" cy="469613"/>
            <a:chOff x="2121873" y="1511588"/>
            <a:chExt cx="445481" cy="469613"/>
          </a:xfrm>
        </p:grpSpPr>
        <p:sp>
          <p:nvSpPr>
            <p:cNvPr id="8" name="矩形 7"/>
            <p:cNvSpPr/>
            <p:nvPr/>
          </p:nvSpPr>
          <p:spPr>
            <a:xfrm>
              <a:off x="2121873" y="1511588"/>
              <a:ext cx="363415" cy="363415"/>
            </a:xfrm>
            <a:prstGeom prst="rect">
              <a:avLst/>
            </a:prstGeom>
            <a:solidFill>
              <a:srgbClr val="014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2321171" y="1735018"/>
              <a:ext cx="246183" cy="246183"/>
            </a:xfrm>
            <a:prstGeom prst="rect">
              <a:avLst/>
            </a:prstGeom>
            <a:solidFill>
              <a:srgbClr val="016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userDrawn="1"/>
        </p:nvSpPr>
        <p:spPr>
          <a:xfrm>
            <a:off x="640080" y="65405"/>
            <a:ext cx="6411595" cy="553085"/>
          </a:xfrm>
          <a:prstGeom prst="rect">
            <a:avLst/>
          </a:prstGeom>
          <a:noFill/>
        </p:spPr>
        <p:txBody>
          <a:bodyPr wrap="square" rtlCol="0">
            <a:spAutoFit/>
          </a:bodyPr>
          <a:lstStyle/>
          <a:p>
            <a:pPr algn="ctr"/>
            <a:r>
              <a:rPr lang="zh-CN" altLang="zh-CN" sz="3000" b="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rPr>
              <a:t>跨学科实践：探究厨房中的物态变化</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file:///D:\qq&#25991;&#20214;\712321467\Image\C2C\Image2\%7b75232B38-A165-1FB7-499C-2E1C792CACB5%7d.png"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31" name="图片 1030" descr="课件母版背景副本"/>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1032"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pic>
        <p:nvPicPr>
          <p:cNvPr id="1031" name="图片 1030" descr="课件母版背景副本"/>
          <p:cNvPicPr>
            <a:picLocks noChangeAspect="1"/>
          </p:cNvPicPr>
          <p:nvPr userDrawn="1"/>
        </p:nvPicPr>
        <p:blipFill>
          <a:blip r:embed="rId14"/>
          <a:stretch>
            <a:fillRect/>
          </a:stretch>
        </p:blipFill>
        <p:spPr>
          <a:xfrm>
            <a:off x="0" y="0"/>
            <a:ext cx="12192000" cy="6858000"/>
          </a:xfrm>
          <a:prstGeom prst="rect">
            <a:avLst/>
          </a:prstGeom>
          <a:noFill/>
          <a:ln w="9525">
            <a:noFill/>
          </a:ln>
        </p:spPr>
      </p:pic>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pic>
        <p:nvPicPr>
          <p:cNvPr id="1032" name="图片 1073743875" descr="学科网 zxxk.com"/>
          <p:cNvPicPr>
            <a:picLocks noChangeAspect="1"/>
          </p:cNvPicPr>
          <p:nvPr/>
        </p:nvPicPr>
        <p:blipFill>
          <a:blip r:embed="rId15" r:link="rId16"/>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p:nvPr/>
        </p:nvSpPr>
        <p:spPr>
          <a:xfrm>
            <a:off x="177800" y="1703388"/>
            <a:ext cx="7845425" cy="829945"/>
          </a:xfrm>
          <a:prstGeom prst="rect">
            <a:avLst/>
          </a:prstGeom>
          <a:noFill/>
          <a:ln w="9525">
            <a:noFill/>
          </a:ln>
        </p:spPr>
        <p:txBody>
          <a:bodyPr anchor="t" anchorCtr="0">
            <a:spAutoFit/>
          </a:bodyPr>
          <a:lstStyle/>
          <a:p>
            <a:r>
              <a:rPr lang="zh-CN" altLang="en-US" sz="4800">
                <a:solidFill>
                  <a:srgbClr val="070707"/>
                </a:solidFill>
                <a:latin typeface="隶书" panose="02010509060101010101" pitchFamily="49" charset="-122"/>
                <a:ea typeface="隶书" panose="02010509060101010101" pitchFamily="49" charset="-122"/>
              </a:rPr>
              <a:t>第三章    物态变化</a:t>
            </a:r>
          </a:p>
        </p:txBody>
      </p:sp>
      <p:sp>
        <p:nvSpPr>
          <p:cNvPr id="4" name="Rectangle 5"/>
          <p:cNvSpPr/>
          <p:nvPr/>
        </p:nvSpPr>
        <p:spPr>
          <a:xfrm>
            <a:off x="637858" y="3213101"/>
            <a:ext cx="11414760" cy="970915"/>
          </a:xfrm>
          <a:prstGeom prst="rect">
            <a:avLst/>
          </a:prstGeom>
          <a:noFill/>
          <a:ln w="9525">
            <a:noFill/>
          </a:ln>
        </p:spPr>
        <p:txBody>
          <a:bodyPr wrap="none" anchor="ctr" anchorCtr="0">
            <a:spAutoFit/>
          </a:bodyPr>
          <a:lstStyle/>
          <a:p>
            <a:pPr algn="ctr">
              <a:lnSpc>
                <a:spcPct val="130000"/>
              </a:lnSpc>
            </a:pPr>
            <a:r>
              <a:rPr lang="zh-CN"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第</a:t>
            </a:r>
            <a:r>
              <a:rPr lang="en-US"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5</a:t>
            </a:r>
            <a:r>
              <a:rPr lang="zh-CN" altLang="en-US" sz="4400" b="1">
                <a:solidFill>
                  <a:srgbClr val="FF0000"/>
                </a:solidFill>
                <a:latin typeface="隶书" panose="02010509060101010101" pitchFamily="49" charset="-122"/>
                <a:ea typeface="隶书" panose="02010509060101010101" pitchFamily="49" charset="-122"/>
                <a:cs typeface="隶书" panose="02010509060101010101" pitchFamily="49" charset="-122"/>
              </a:rPr>
              <a:t>节</a:t>
            </a:r>
            <a:r>
              <a:rPr lang="en-US"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  </a:t>
            </a:r>
            <a:r>
              <a:rPr lang="zh-CN" altLang="zh-CN" sz="4400" b="1">
                <a:solidFill>
                  <a:srgbClr val="FF0000"/>
                </a:solidFill>
                <a:latin typeface="隶书" panose="02010509060101010101" pitchFamily="49" charset="-122"/>
                <a:ea typeface="隶书" panose="02010509060101010101" pitchFamily="49" charset="-122"/>
                <a:cs typeface="隶书" panose="02010509060101010101" pitchFamily="49" charset="-122"/>
              </a:rPr>
              <a:t>跨学科实践：探究厨房中的物态变化</a:t>
            </a:r>
            <a:r>
              <a:rPr lang="zh-CN" altLang="zh-CN" sz="4400" b="1">
                <a:latin typeface="隶书" panose="02010509060101010101" pitchFamily="49" charset="-122"/>
                <a:ea typeface="隶书" panose="02010509060101010101" pitchFamily="49" charset="-122"/>
                <a:cs typeface="隶书" panose="02010509060101010101" pitchFamily="49" charset="-122"/>
              </a:rPr>
              <a:t> </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3615" y="1844675"/>
            <a:ext cx="6096000" cy="3322955"/>
          </a:xfrm>
          <a:prstGeom prst="rect">
            <a:avLst/>
          </a:prstGeom>
          <a:noFill/>
        </p:spPr>
        <p:txBody>
          <a:bodyPr wrap="square" rtlCol="0" anchor="t">
            <a:spAutoFit/>
          </a:bodyPr>
          <a:lstStyle/>
          <a:p>
            <a:pPr>
              <a:lnSpc>
                <a:spcPct val="150000"/>
              </a:lnSpc>
            </a:pPr>
            <a:r>
              <a:rPr lang="zh-CN" altLang="en-US"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注意：</a:t>
            </a:r>
            <a:endParaRPr lang="en-US" altLang="zh-CN" sz="2800" b="1">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a:lnSpc>
                <a:spcPct val="150000"/>
              </a:lnSpc>
            </a:pPr>
            <a:r>
              <a:rPr lang="zh-CN" altLang="en-US" sz="2800">
                <a:latin typeface="华文楷体" panose="02010600040101010101" pitchFamily="2" charset="-122"/>
                <a:ea typeface="华文楷体" panose="02010600040101010101" pitchFamily="2" charset="-122"/>
                <a:cs typeface="华文楷体" panose="02010600040101010101" pitchFamily="2" charset="-122"/>
                <a:sym typeface="+mn-ea"/>
              </a:rPr>
              <a:t>在家中实验前</a:t>
            </a:r>
            <a:r>
              <a:rPr lang="en-US" altLang="zh-CN" sz="2800">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800">
                <a:latin typeface="华文楷体" panose="02010600040101010101" pitchFamily="2" charset="-122"/>
                <a:ea typeface="华文楷体" panose="02010600040101010101" pitchFamily="2" charset="-122"/>
                <a:cs typeface="华文楷体" panose="02010600040101010101" pitchFamily="2" charset="-122"/>
                <a:sym typeface="+mn-ea"/>
              </a:rPr>
              <a:t>请确保你处于安全的操作环境中，并能正确使用各种厨具，家中还应有成年人在场，操作时须注意避免烫伤</a:t>
            </a:r>
            <a:r>
              <a:rPr lang="en-US" altLang="zh-CN" sz="2800">
                <a:latin typeface="华文楷体" panose="02010600040101010101" pitchFamily="2" charset="-122"/>
                <a:ea typeface="华文楷体" panose="02010600040101010101" pitchFamily="2" charset="-122"/>
                <a:cs typeface="华文楷体" panose="02010600040101010101" pitchFamily="2" charset="-122"/>
                <a:sym typeface="+mn-ea"/>
              </a:rPr>
              <a:t>!</a:t>
            </a:r>
          </a:p>
        </p:txBody>
      </p:sp>
      <p:pic>
        <p:nvPicPr>
          <p:cNvPr id="3" name="图片 2"/>
          <p:cNvPicPr>
            <a:picLocks noChangeAspect="1"/>
          </p:cNvPicPr>
          <p:nvPr/>
        </p:nvPicPr>
        <p:blipFill>
          <a:blip r:embed="rId2"/>
          <a:stretch>
            <a:fillRect/>
          </a:stretch>
        </p:blipFill>
        <p:spPr>
          <a:xfrm>
            <a:off x="7607935" y="1484630"/>
            <a:ext cx="2881630" cy="3852545"/>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p:cNvSpPr txBox="1"/>
          <p:nvPr/>
        </p:nvSpPr>
        <p:spPr>
          <a:xfrm>
            <a:off x="1494155" y="2564765"/>
            <a:ext cx="9587230" cy="2676525"/>
          </a:xfrm>
          <a:prstGeom prst="rect">
            <a:avLst/>
          </a:prstGeom>
          <a:noFill/>
        </p:spPr>
        <p:txBody>
          <a:bodyPr wrap="square" rtlCol="0" anchor="t">
            <a:spAutoFit/>
          </a:bodyPr>
          <a:lstStyle/>
          <a:p>
            <a:pPr indent="457200">
              <a:lnSpc>
                <a:spcPct val="150000"/>
              </a:lnSpc>
            </a:pPr>
            <a:r>
              <a:rPr lang="zh-CN" altLang="en-US" sz="2800">
                <a:latin typeface="Times New Roman" panose="02020603050405020304" pitchFamily="18" charset="0"/>
                <a:ea typeface="华文楷体" panose="02010600040101010101" pitchFamily="2" charset="-122"/>
                <a:sym typeface="+mn-ea"/>
              </a:rPr>
              <a:t>整理汇总自己的发现、所学到的知识以及提出的改进建议，用幻灯片、海报或视频记录等形式汇报。</a:t>
            </a:r>
            <a:endParaRPr lang="en-US" altLang="zh-CN" sz="2800">
              <a:latin typeface="Times New Roman" panose="02020603050405020304" pitchFamily="18" charset="0"/>
              <a:ea typeface="华文楷体" panose="02010600040101010101" pitchFamily="2" charset="-122"/>
            </a:endParaRPr>
          </a:p>
          <a:p>
            <a:pPr indent="457200">
              <a:lnSpc>
                <a:spcPct val="150000"/>
              </a:lnSpc>
            </a:pPr>
            <a:r>
              <a:rPr lang="zh-CN" altLang="en-US" sz="2800">
                <a:latin typeface="Times New Roman" panose="02020603050405020304" pitchFamily="18" charset="0"/>
                <a:ea typeface="华文楷体" panose="02010600040101010101" pitchFamily="2" charset="-122"/>
                <a:sym typeface="+mn-ea"/>
              </a:rPr>
              <a:t>也可以通过辩论、角色扮演、烹饪比赛等形式进行交流，并互相评价，共同提高。</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nvGraphicFramePr>
        <p:xfrm>
          <a:off x="335590" y="1844432"/>
          <a:ext cx="11699875" cy="3652520"/>
        </p:xfrm>
        <a:graphic>
          <a:graphicData uri="http://schemas.openxmlformats.org/drawingml/2006/table">
            <a:tbl>
              <a:tblPr>
                <a:effectLst/>
                <a:tableStyleId>{5940675A-B579-460E-94D1-54222C63F5DA}</a:tableStyleId>
              </a:tblPr>
              <a:tblGrid>
                <a:gridCol w="3312160">
                  <a:extLst>
                    <a:ext uri="{9D8B030D-6E8A-4147-A177-3AD203B41FA5}">
                      <a16:colId xmlns:a16="http://schemas.microsoft.com/office/drawing/2014/main" val="20000"/>
                    </a:ext>
                  </a:extLst>
                </a:gridCol>
                <a:gridCol w="3710305">
                  <a:extLst>
                    <a:ext uri="{9D8B030D-6E8A-4147-A177-3AD203B41FA5}">
                      <a16:colId xmlns:a16="http://schemas.microsoft.com/office/drawing/2014/main" val="20001"/>
                    </a:ext>
                  </a:extLst>
                </a:gridCol>
                <a:gridCol w="4677410">
                  <a:extLst>
                    <a:ext uri="{9D8B030D-6E8A-4147-A177-3AD203B41FA5}">
                      <a16:colId xmlns:a16="http://schemas.microsoft.com/office/drawing/2014/main" val="20002"/>
                    </a:ext>
                  </a:extLst>
                </a:gridCol>
              </a:tblGrid>
              <a:tr h="10922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92405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1.烧水</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将水倒入煮锅中，持续烧水一段时间直至水沸腾</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在烧水过程中，需要不断加热，水沸腾后保持在</a:t>
                      </a:r>
                      <a:r>
                        <a:rPr lang="en-US" altLang="zh-CN"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100℃</a:t>
                      </a: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，一些水从液态变为气态，这是</a:t>
                      </a:r>
                      <a:r>
                        <a:rPr lang="zh-CN" altLang="en-US" sz="2400" u="sng"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          </a:t>
                      </a:r>
                      <a:r>
                        <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（填物态变化名称）现象</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建议：</a:t>
                      </a:r>
                      <a:r>
                        <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1）加水时，确保锅中的水足以覆盖需要煮的饺子</a:t>
                      </a:r>
                      <a:r>
                        <a:rPr lang="zh-CN" altLang="en-US"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rPr>
                        <a:t>。</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（2）使用_____把水烧开以节约时间</a:t>
                      </a:r>
                      <a:r>
                        <a:rPr lang="zh-CN" altLang="en-US"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QB_5_AN.14_1#d5dfe09bc.blank?vcp=1&amp;vopoq=1&amp;pid=ce2398838&amp;color=0,0,0&amp;vpa=8&amp;vtp=1&amp;bbb=1"/>
          <p:cNvSpPr/>
          <p:nvPr/>
        </p:nvSpPr>
        <p:spPr>
          <a:xfrm>
            <a:off x="8870103" y="3843765"/>
            <a:ext cx="727472" cy="376095"/>
          </a:xfrm>
          <a:prstGeom prst="rect">
            <a:avLst/>
          </a:prstGeom>
          <a:noFill/>
        </p:spPr>
        <p:txBody>
          <a:bodyPr wrap="none" lIns="0" tIns="0" rIns="0" bIns="0" rtlCol="0" anchor="t"/>
          <a:lstStyle/>
          <a:p>
            <a:pPr algn="ctr" latinLnBrk="1">
              <a:lnSpc>
                <a:spcPts val="3225"/>
              </a:lnSpc>
            </a:pPr>
            <a:r>
              <a:rPr lang="en-US" altLang="zh-CN" sz="20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大火</a:t>
            </a:r>
          </a:p>
        </p:txBody>
      </p:sp>
      <p:sp>
        <p:nvSpPr>
          <p:cNvPr id="8" name="QB_5_AN.13_1#d5dfe09bc.blank?vcp=1&amp;vopoq=1&amp;pid=ce2398838&amp;color=0,0,0&amp;vpa=7&amp;vtp=1&amp;bbb=1"/>
          <p:cNvSpPr/>
          <p:nvPr/>
        </p:nvSpPr>
        <p:spPr>
          <a:xfrm>
            <a:off x="5015678" y="4004897"/>
            <a:ext cx="727472" cy="376095"/>
          </a:xfrm>
          <a:prstGeom prst="rect">
            <a:avLst/>
          </a:prstGeom>
          <a:noFill/>
        </p:spPr>
        <p:txBody>
          <a:bodyPr wrap="none" lIns="0" tIns="0" rIns="0" bIns="0" rtlCol="0" anchor="t"/>
          <a:lstStyle/>
          <a:p>
            <a:pPr algn="ctr" latinLnBrk="1">
              <a:lnSpc>
                <a:spcPts val="3225"/>
              </a:lnSpc>
            </a:pPr>
            <a:r>
              <a:rPr lang="en-US" altLang="zh-CN" sz="20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汽化</a:t>
            </a:r>
            <a:endParaRPr lang="en-US" altLang="zh-CN" sz="2000"/>
          </a:p>
        </p:txBody>
      </p:sp>
      <p:pic>
        <p:nvPicPr>
          <p:cNvPr id="4" name="图片 3"/>
          <p:cNvPicPr>
            <a:picLocks noChangeAspect="1"/>
          </p:cNvPicPr>
          <p:nvPr/>
        </p:nvPicPr>
        <p:blipFill>
          <a:blip r:embed="rId2"/>
          <a:stretch>
            <a:fillRect/>
          </a:stretch>
        </p:blipFill>
        <p:spPr>
          <a:xfrm>
            <a:off x="7248525" y="188595"/>
            <a:ext cx="2349500" cy="1566545"/>
          </a:xfrm>
          <a:prstGeom prst="rect">
            <a:avLst/>
          </a:prstGeom>
        </p:spPr>
      </p:pic>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nvGraphicFramePr>
        <p:xfrm>
          <a:off x="335590" y="1844432"/>
          <a:ext cx="11699875" cy="4951730"/>
        </p:xfrm>
        <a:graphic>
          <a:graphicData uri="http://schemas.openxmlformats.org/drawingml/2006/table">
            <a:tbl>
              <a:tblPr>
                <a:effectLst/>
                <a:tableStyleId>{5940675A-B579-460E-94D1-54222C63F5DA}</a:tableStyleId>
              </a:tblPr>
              <a:tblGrid>
                <a:gridCol w="2092960">
                  <a:extLst>
                    <a:ext uri="{9D8B030D-6E8A-4147-A177-3AD203B41FA5}">
                      <a16:colId xmlns:a16="http://schemas.microsoft.com/office/drawing/2014/main" val="20000"/>
                    </a:ext>
                  </a:extLst>
                </a:gridCol>
                <a:gridCol w="57092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6261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38912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2.下饺子</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打开锅盖，将饺子下入锅中，继续加热至饺子浮起</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（1）缓慢将饺子下入锅中，以避免水溅出烫伤</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zh-CN" altLang="en-US"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（2）锅周围出现大量“白气”，这是锅内产生的高温水蒸气接触周围冷空气</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遇冷</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______（填物态变化名称）成小水滴</a:t>
                      </a: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（3）冷冻的饺子下入高温的水中，饺子中冰冻的水分_____（</a:t>
                      </a: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填物态变化名称）为液态</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（4）饺子内部的水分部分汽化，所受浮力变大，饺子浮起</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建议：</a:t>
                      </a:r>
                      <a:r>
                        <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打开锅盖时与锅保持距离，以免被烫伤</a:t>
                      </a:r>
                    </a:p>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原理：</a:t>
                      </a:r>
                      <a:r>
                        <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rPr>
                        <a:t>水蒸气的温度和开水虽然差不多，但是水蒸气在人的皮肤表面</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______（填物态变化名称）成水会释放大量的热，导致皮肤严重烫伤</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400" err="1">
                          <a:latin typeface="Times New Roman" panose="02020603050405020304" pitchFamily="18" charset="0"/>
                          <a:ea typeface="华文楷体" panose="02010600040101010101" pitchFamily="2" charset="-122"/>
                          <a:cs typeface="Times New Roman" panose="02020603050405020304" pitchFamily="18" charset="0"/>
                          <a:sym typeface="+mn-ea"/>
                        </a:rPr>
                        <a:t>水蒸气烫伤比开水烫伤更严重！</a:t>
                      </a:r>
                      <a:endParaRPr lang="en-US" altLang="zh-CN" sz="2400">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QB_5_AN.13_1#d5dfe09bc.blank?vcp=1&amp;vopoq=1&amp;pid=ce2398838&amp;color=0,0,0&amp;vpa=7&amp;vtp=1&amp;bbb=1"/>
          <p:cNvSpPr/>
          <p:nvPr/>
        </p:nvSpPr>
        <p:spPr>
          <a:xfrm>
            <a:off x="2495363" y="3788997"/>
            <a:ext cx="727472" cy="376095"/>
          </a:xfrm>
          <a:prstGeom prst="rect">
            <a:avLst/>
          </a:prstGeom>
          <a:noFill/>
        </p:spPr>
        <p:txBody>
          <a:bodyPr wrap="none" lIns="0" tIns="0" rIns="0" bIns="0" rtlCol="0" anchor="t"/>
          <a:lstStyle/>
          <a:p>
            <a:pPr algn="ctr" latinLnBrk="1">
              <a:lnSpc>
                <a:spcPts val="3225"/>
              </a:lnSpc>
            </a:pPr>
            <a:r>
              <a:rPr lang="zh-CN" altLang="en-US"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a:t>
            </a: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化</a:t>
            </a:r>
            <a:endParaRPr lang="en-US" altLang="zh-CN" sz="2400">
              <a:latin typeface="华文楷体" panose="02010600040101010101" pitchFamily="2" charset="-122"/>
              <a:ea typeface="华文楷体" panose="02010600040101010101" pitchFamily="2" charset="-122"/>
            </a:endParaRPr>
          </a:p>
        </p:txBody>
      </p:sp>
      <p:pic>
        <p:nvPicPr>
          <p:cNvPr id="4" name="图片 3"/>
          <p:cNvPicPr>
            <a:picLocks noChangeAspect="1"/>
          </p:cNvPicPr>
          <p:nvPr/>
        </p:nvPicPr>
        <p:blipFill>
          <a:blip r:embed="rId2"/>
          <a:stretch>
            <a:fillRect/>
          </a:stretch>
        </p:blipFill>
        <p:spPr>
          <a:xfrm>
            <a:off x="7248525" y="188595"/>
            <a:ext cx="2349500" cy="1566545"/>
          </a:xfrm>
          <a:prstGeom prst="rect">
            <a:avLst/>
          </a:prstGeom>
        </p:spPr>
      </p:pic>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p>
        </p:txBody>
      </p:sp>
      <p:sp>
        <p:nvSpPr>
          <p:cNvPr id="2" name="QB_5_AN.13_1#d5dfe09bc.blank?vcp=1&amp;vopoq=1&amp;pid=ce2398838&amp;color=0,0,0&amp;vpa=7&amp;vtp=1&amp;bbb=1"/>
          <p:cNvSpPr/>
          <p:nvPr/>
        </p:nvSpPr>
        <p:spPr>
          <a:xfrm>
            <a:off x="10128063" y="3933142"/>
            <a:ext cx="727472" cy="376095"/>
          </a:xfrm>
          <a:prstGeom prst="rect">
            <a:avLst/>
          </a:prstGeom>
          <a:noFill/>
        </p:spPr>
        <p:txBody>
          <a:bodyPr wrap="none" lIns="0" tIns="0" rIns="0" bIns="0" rtlCol="0" anchor="t"/>
          <a:lstStyle/>
          <a:p>
            <a:pPr algn="ctr" latinLnBrk="1">
              <a:lnSpc>
                <a:spcPts val="3225"/>
              </a:lnSpc>
            </a:pPr>
            <a:r>
              <a:rPr lang="zh-CN" altLang="en-US"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a:t>
            </a: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化</a:t>
            </a:r>
            <a:endParaRPr lang="en-US" altLang="zh-CN" sz="2400">
              <a:latin typeface="华文楷体" panose="02010600040101010101" pitchFamily="2" charset="-122"/>
              <a:ea typeface="华文楷体" panose="02010600040101010101" pitchFamily="2" charset="-122"/>
            </a:endParaRPr>
          </a:p>
        </p:txBody>
      </p:sp>
      <p:sp>
        <p:nvSpPr>
          <p:cNvPr id="9" name="QB_5_AN.18_1#d5dfe09bc.blank?vcp=1&amp;vopoq=1&amp;pid=ce2398838&amp;color=0,0,0&amp;mp=1&amp;vpa=10&amp;vtp=1&amp;bbb=1"/>
          <p:cNvSpPr/>
          <p:nvPr/>
        </p:nvSpPr>
        <p:spPr>
          <a:xfrm>
            <a:off x="4368177" y="4509084"/>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熔化</a:t>
            </a:r>
            <a:endParaRPr lang="en-US" altLang="zh-CN" sz="2400">
              <a:latin typeface="华文楷体" panose="02010600040101010101" pitchFamily="2" charset="-122"/>
              <a:ea typeface="华文楷体"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2" grpId="0" build="p" animBg="1"/>
      <p:bldP spid="9"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nvGraphicFramePr>
        <p:xfrm>
          <a:off x="335590" y="1844432"/>
          <a:ext cx="11699875" cy="4951730"/>
        </p:xfrm>
        <a:graphic>
          <a:graphicData uri="http://schemas.openxmlformats.org/drawingml/2006/table">
            <a:tbl>
              <a:tblPr>
                <a:effectLst/>
                <a:tableStyleId>{5940675A-B579-460E-94D1-54222C63F5DA}</a:tableStyleId>
              </a:tblPr>
              <a:tblGrid>
                <a:gridCol w="2092960">
                  <a:extLst>
                    <a:ext uri="{9D8B030D-6E8A-4147-A177-3AD203B41FA5}">
                      <a16:colId xmlns:a16="http://schemas.microsoft.com/office/drawing/2014/main" val="20000"/>
                    </a:ext>
                  </a:extLst>
                </a:gridCol>
                <a:gridCol w="57092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6261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389120">
                <a:tc>
                  <a:txBody>
                    <a:bodyPr/>
                    <a:lstStyle/>
                    <a:p>
                      <a:pPr marL="0" indent="0" algn="l" latinLnBrk="1" hangingPunct="0">
                        <a:lnSpc>
                          <a:spcPct val="100000"/>
                        </a:lnSpc>
                      </a:pP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3.点水</a:t>
                      </a:r>
                      <a:endParaRPr lang="en-US" altLang="zh-CN"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持续用小火</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加热一段时</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间（此过程可少量点入几次冷水）</a:t>
                      </a:r>
                      <a:endPar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fontAlgn="auto"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锅里的水沸腾后，用勺子盛出一勺水，</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fontAlgn="auto"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勺中水却不沸腾，此时将勺子底放回沸水中，勺中水仍不沸腾</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这是因为勺中的水的温度________（</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选</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填“能”或“不能”）达到沸点，不能沸腾的原因是_________________________</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（1）沸腾后改用小火加热是因为水在沸腾后继续吸热，温度_______，改用小火可节约燃气</a:t>
                      </a: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（2）点入冷水可使沸水温度稍微降低，因为在持续加热，所以饺子可持续吸热达到煮馅的目的</a:t>
                      </a:r>
                      <a:endParaRPr lang="zh-CN" altLang="en-US"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4" name="图片 3"/>
          <p:cNvPicPr>
            <a:picLocks noChangeAspect="1"/>
          </p:cNvPicPr>
          <p:nvPr/>
        </p:nvPicPr>
        <p:blipFill>
          <a:blip r:embed="rId2"/>
          <a:stretch>
            <a:fillRect/>
          </a:stretch>
        </p:blipFill>
        <p:spPr>
          <a:xfrm>
            <a:off x="7248525" y="188595"/>
            <a:ext cx="2349500" cy="1566545"/>
          </a:xfrm>
          <a:prstGeom prst="rect">
            <a:avLst/>
          </a:prstGeom>
        </p:spPr>
      </p:pic>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p>
        </p:txBody>
      </p:sp>
      <p:sp>
        <p:nvSpPr>
          <p:cNvPr id="12" name="QB_5_AN.23_1#d5dfe09bc.blank?vcp=1&amp;vopoq=1&amp;pid=ce2398838&amp;color=0,0,0&amp;mp=1&amp;vpa=13&amp;vtp=1"/>
          <p:cNvSpPr/>
          <p:nvPr/>
        </p:nvSpPr>
        <p:spPr>
          <a:xfrm>
            <a:off x="3791332" y="4149370"/>
            <a:ext cx="460772" cy="368951"/>
          </a:xfrm>
          <a:prstGeom prst="rect">
            <a:avLst/>
          </a:prstGeom>
          <a:noFill/>
        </p:spPr>
        <p:txBody>
          <a:bodyPr wrap="none" lIns="0" tIns="0" rIns="0" bIns="0" rtlCol="0" anchor="t"/>
          <a:lstStyle/>
          <a:p>
            <a:pPr algn="ctr" latinLnBrk="1">
              <a:lnSpc>
                <a:spcPts val="3150"/>
              </a:lnSpc>
            </a:pPr>
            <a:r>
              <a:rPr lang="en-US" altLang="zh-CN" sz="2400" b="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能</a:t>
            </a:r>
            <a:endParaRPr lang="en-US" altLang="zh-CN" sz="2400">
              <a:latin typeface="华文楷体" panose="02010600040101010101" pitchFamily="2" charset="-122"/>
              <a:ea typeface="华文楷体" panose="02010600040101010101" pitchFamily="2" charset="-122"/>
            </a:endParaRPr>
          </a:p>
        </p:txBody>
      </p:sp>
      <p:sp>
        <p:nvSpPr>
          <p:cNvPr id="13" name="QB_5_AN.24_1#d5dfe09bc.blank?vcp=1&amp;vopoq=1&amp;pid=ce2398838&amp;color=0,0,0&amp;mp=1&amp;vpa=14&amp;vtp=1&amp;bbb=1&amp;hb=1"/>
          <p:cNvSpPr/>
          <p:nvPr/>
        </p:nvSpPr>
        <p:spPr>
          <a:xfrm>
            <a:off x="3143885" y="4869180"/>
            <a:ext cx="1864995" cy="492760"/>
          </a:xfrm>
          <a:prstGeom prst="rect">
            <a:avLst/>
          </a:prstGeom>
          <a:noFill/>
        </p:spPr>
        <p:txBody>
          <a:bodyPr wrap="square" lIns="0" tIns="0" rIns="0" bIns="0" rtlCol="0" anchor="t"/>
          <a:lstStyle/>
          <a:p>
            <a:pPr algn="ctr" latinLnBrk="1">
              <a:lnSpc>
                <a:spcPct val="130000"/>
              </a:lnSpc>
            </a:pPr>
            <a:r>
              <a:rPr lang="en-US" altLang="zh-CN" sz="21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不能继续吸热</a:t>
            </a:r>
            <a:endParaRPr lang="en-US" altLang="zh-CN" sz="2100"/>
          </a:p>
        </p:txBody>
      </p:sp>
      <p:sp>
        <p:nvSpPr>
          <p:cNvPr id="15" name="QB_5_AN.21_1#d5dfe09bc.blank?vcp=1&amp;vopoq=1&amp;pid=ce2398838&amp;color=0,0,0&amp;vpa=12&amp;vtp=1&amp;bbb=1"/>
          <p:cNvSpPr/>
          <p:nvPr/>
        </p:nvSpPr>
        <p:spPr>
          <a:xfrm>
            <a:off x="9631489" y="3428819"/>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不变</a:t>
            </a:r>
            <a:endParaRPr lang="en-US" altLang="zh-CN" sz="2400">
              <a:latin typeface="华文楷体" panose="02010600040101010101" pitchFamily="2" charset="-122"/>
              <a:ea typeface="华文楷体" panose="02010600040101010101" pitchFamily="2" charset="-122"/>
            </a:endParaRPr>
          </a:p>
        </p:txBody>
      </p:sp>
      <p:pic>
        <p:nvPicPr>
          <p:cNvPr id="16" name="图片 15"/>
          <p:cNvPicPr/>
          <p:nvPr/>
        </p:nvPicPr>
        <p:blipFill>
          <a:blip r:embed="rId3"/>
          <a:srcRect r="3233" b="7475"/>
          <a:stretch>
            <a:fillRect/>
          </a:stretch>
        </p:blipFill>
        <p:spPr>
          <a:xfrm>
            <a:off x="9768205" y="189230"/>
            <a:ext cx="2350800" cy="156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3" grpId="0" build="p" animBg="1"/>
      <p:bldP spid="1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092960">
                  <a:extLst>
                    <a:ext uri="{9D8B030D-6E8A-4147-A177-3AD203B41FA5}">
                      <a16:colId xmlns:a16="http://schemas.microsoft.com/office/drawing/2014/main" val="20000"/>
                    </a:ext>
                  </a:extLst>
                </a:gridCol>
                <a:gridCol w="57092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42900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4.装盘</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关火，捞出饺子放在盘中</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fontAlgn="auto" latinLnBrk="1" hangingPunct="0">
                        <a:lnSpc>
                          <a:spcPct val="100000"/>
                        </a:lnSpc>
                      </a:pPr>
                      <a:r>
                        <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rPr>
                        <a:t>（1）关火后，锅内的水继续沸腾一会</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fontAlgn="auto" latinLnBrk="1" hangingPunct="0">
                        <a:lnSpc>
                          <a:spcPct val="100000"/>
                        </a:lnSpc>
                      </a:pPr>
                      <a:r>
                        <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rPr>
                        <a:t>儿，这是因为锅底的温度_____（选填“高于”或“低于”） ，锅内的水能从锅底_____热量，继续沸腾一会儿。</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（2）饺子变瘪，这是因为饺子里的水蒸气遇冷发生了______（填物态变化名称）</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zh-CN" altLang="en-US"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建议：</a:t>
                      </a:r>
                      <a:r>
                        <a:rPr lang="en-US" altLang="zh-CN"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要用漏勺缓慢捞出饺子，注意不要用手碰锅，避免烫伤</a:t>
                      </a:r>
                      <a:r>
                        <a:rPr lang="zh-CN" altLang="en-US" sz="2400">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a:t>
                      </a:r>
                      <a:endParaRPr lang="en-US" altLang="zh-CN" sz="2400">
                        <a:latin typeface="华文楷体" panose="02010600040101010101" pitchFamily="2" charset="-122"/>
                        <a:ea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4" name="图片 3"/>
          <p:cNvPicPr>
            <a:picLocks noChangeAspect="1"/>
          </p:cNvPicPr>
          <p:nvPr/>
        </p:nvPicPr>
        <p:blipFill>
          <a:blip r:embed="rId3"/>
          <a:stretch>
            <a:fillRect/>
          </a:stretch>
        </p:blipFill>
        <p:spPr>
          <a:xfrm>
            <a:off x="7248525" y="188595"/>
            <a:ext cx="2349500" cy="1566545"/>
          </a:xfrm>
          <a:prstGeom prst="rect">
            <a:avLst/>
          </a:prstGeom>
        </p:spPr>
      </p:pic>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煮饺子</a:t>
            </a:r>
          </a:p>
        </p:txBody>
      </p:sp>
      <p:sp>
        <p:nvSpPr>
          <p:cNvPr id="6" name="QB_5_AN.26_1#d5dfe09bc.blank?vcp=1&amp;vopoq=1&amp;pid=ce2398838&amp;color=0,0,0&amp;vpa=15&amp;vtp=1&amp;bbb=1"/>
          <p:cNvSpPr/>
          <p:nvPr/>
        </p:nvSpPr>
        <p:spPr>
          <a:xfrm>
            <a:off x="5951579" y="292450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高于</a:t>
            </a:r>
          </a:p>
        </p:txBody>
      </p:sp>
      <p:sp>
        <p:nvSpPr>
          <p:cNvPr id="11" name="QB_5_AN.27_1#d5dfe09bc.blank?vcp=1&amp;vopoq=1&amp;pid=ce2398838&amp;color=0,0,0&amp;vpa=16&amp;vtp=1&amp;bbb=1"/>
          <p:cNvSpPr/>
          <p:nvPr/>
        </p:nvSpPr>
        <p:spPr>
          <a:xfrm>
            <a:off x="7319997" y="335713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吸收</a:t>
            </a:r>
          </a:p>
        </p:txBody>
      </p:sp>
      <p:sp>
        <p:nvSpPr>
          <p:cNvPr id="12" name="QB_5_AN.29_1#d5dfe09bc.blank?vcp=1&amp;vopoq=1&amp;pid=ce2398838&amp;color=0,0,0&amp;mp=1&amp;vpa=17&amp;vtp=1&amp;bbb=1"/>
          <p:cNvSpPr/>
          <p:nvPr/>
        </p:nvSpPr>
        <p:spPr>
          <a:xfrm>
            <a:off x="4439623" y="4437446"/>
            <a:ext cx="727472" cy="368951"/>
          </a:xfrm>
          <a:prstGeom prst="rect">
            <a:avLst/>
          </a:prstGeom>
          <a:noFill/>
        </p:spPr>
        <p:txBody>
          <a:bodyPr wrap="none" lIns="0" tIns="0" rIns="0" bIns="0" rtlCol="0" anchor="t"/>
          <a:lstStyle/>
          <a:p>
            <a:pPr algn="ctr" latinLnBrk="1">
              <a:lnSpc>
                <a:spcPts val="3150"/>
              </a:lnSpc>
            </a:pPr>
            <a:r>
              <a:rPr lang="en-US" altLang="zh-CN" sz="2400" b="1" err="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液化</a:t>
            </a:r>
          </a:p>
        </p:txBody>
      </p:sp>
      <p:pic>
        <p:nvPicPr>
          <p:cNvPr id="13" name="图片 12"/>
          <p:cNvPicPr/>
          <p:nvPr/>
        </p:nvPicPr>
        <p:blipFill>
          <a:blip r:embed="rId4"/>
          <a:stretch>
            <a:fillRect/>
          </a:stretch>
        </p:blipFill>
        <p:spPr>
          <a:xfrm>
            <a:off x="9696450" y="189230"/>
            <a:ext cx="2350800" cy="156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build="p" animBg="1"/>
      <p:bldP spid="1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085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发面，制作面团</a:t>
                      </a:r>
                      <a:endPar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在家人的帮助下和面制作面团，盖上保鲜膜让面团发酵</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latinLnBrk="1" hangingPunct="0">
                        <a:lnSpc>
                          <a:spcPct val="15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盖上保鲜膜发酵是为了</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防止</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面团中的水分________________，以防变干</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algn="l" latinLnBrk="1" hangingPunct="0">
                        <a:lnSpc>
                          <a:spcPct val="150000"/>
                        </a:lnSpc>
                      </a:pPr>
                      <a:r>
                        <a:rPr lang="en-US" altLang="zh-CN" sz="2400" err="1">
                          <a:latin typeface="Times New Roman" panose="02020603050405020304" pitchFamily="18" charset="0"/>
                          <a:ea typeface="华文楷体" panose="02010600040101010101" pitchFamily="2" charset="-122"/>
                          <a:cs typeface="Times New Roman" panose="02020603050405020304" pitchFamily="18" charset="0"/>
                          <a:sym typeface="+mn-ea"/>
                        </a:rPr>
                        <a:t>将发酵好的面团排气揉光滑，切成大小合适的小面团，揉成光滑的馒头状</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sym typeface="+mn-ea"/>
                        </a:rPr>
                        <a:t>建议：</a:t>
                      </a:r>
                      <a:r>
                        <a:rPr lang="zh-CN" altLang="en-US" sz="2400" b="0" err="1">
                          <a:solidFill>
                            <a:schemeClr val="tx1"/>
                          </a:solidFill>
                          <a:latin typeface="Times New Roman" panose="02020603050405020304" pitchFamily="18" charset="0"/>
                          <a:ea typeface="华文楷体" panose="02010600040101010101" pitchFamily="2" charset="-122"/>
                          <a:cs typeface="Times New Roman" panose="02020603050405020304" pitchFamily="34" charset="-120"/>
                          <a:sym typeface="+mn-ea"/>
                        </a:rPr>
                        <a:t>将面盆置于温度稍高的位置发酵更快。</a:t>
                      </a: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p>
        </p:txBody>
      </p:sp>
      <p:pic>
        <p:nvPicPr>
          <p:cNvPr id="2" name="图片 1"/>
          <p:cNvPicPr/>
          <p:nvPr/>
        </p:nvPicPr>
        <p:blipFill>
          <a:blip r:embed="rId3"/>
          <a:stretch>
            <a:fillRect/>
          </a:stretch>
        </p:blipFill>
        <p:spPr>
          <a:xfrm>
            <a:off x="7104380" y="188595"/>
            <a:ext cx="2350800" cy="1566000"/>
          </a:xfrm>
          <a:prstGeom prst="rect">
            <a:avLst/>
          </a:prstGeom>
        </p:spPr>
      </p:pic>
      <p:pic>
        <p:nvPicPr>
          <p:cNvPr id="8" name="图片 7"/>
          <p:cNvPicPr/>
          <p:nvPr/>
        </p:nvPicPr>
        <p:blipFill>
          <a:blip r:embed="rId4"/>
          <a:stretch>
            <a:fillRect/>
          </a:stretch>
        </p:blipFill>
        <p:spPr>
          <a:xfrm>
            <a:off x="9573276" y="188595"/>
            <a:ext cx="2350800" cy="1566000"/>
          </a:xfrm>
          <a:prstGeom prst="rect">
            <a:avLst/>
          </a:prstGeom>
        </p:spPr>
      </p:pic>
      <p:sp>
        <p:nvSpPr>
          <p:cNvPr id="9" name="QB_5_AN.31_1#43ff05f8e.blank?vcp=1&amp;vopoq=1&amp;pid=ce2398838&amp;color=0,0,0&amp;vpa=18&amp;vtp=1&amp;bbb=1"/>
          <p:cNvSpPr/>
          <p:nvPr/>
        </p:nvSpPr>
        <p:spPr>
          <a:xfrm>
            <a:off x="4040984" y="2997272"/>
            <a:ext cx="2060972" cy="368951"/>
          </a:xfrm>
          <a:prstGeom prst="rect">
            <a:avLst/>
          </a:prstGeom>
          <a:noFill/>
        </p:spPr>
        <p:txBody>
          <a:bodyPr wrap="none" lIns="0" tIns="0" rIns="0" bIns="0" rtlCol="0" anchor="t"/>
          <a:lstStyle/>
          <a:p>
            <a:pPr algn="ctr" latinLnBrk="1">
              <a:lnSpc>
                <a:spcPts val="3150"/>
              </a:lnSpc>
            </a:pPr>
            <a:r>
              <a:rPr lang="en-US" altLang="zh-CN" sz="2400" b="1">
                <a:solidFill>
                  <a:srgbClr val="FF0000"/>
                </a:solidFill>
                <a:latin typeface="华文楷体" panose="02010600040101010101" pitchFamily="2" charset="-122"/>
                <a:ea typeface="华文楷体" panose="02010600040101010101" pitchFamily="2" charset="-122"/>
                <a:cs typeface="Times New Roman" panose="02020603050405020304" pitchFamily="34" charset="-120"/>
              </a:rPr>
              <a:t>蒸发（或汽化）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085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2.</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烧水，蒸馒头</a:t>
                      </a:r>
                      <a:endParaRPr lang="en-US" altLang="zh-CN" sz="2400">
                        <a:solidFill>
                          <a:schemeClr val="accent6"/>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将适量水加入</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锅中，用大火</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lv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煮至沸腾</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水沸腾前，观察到水中气泡的</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上升过程如图____（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填“甲”或“乙”）所示，水沸腾时如图____（填“甲”或“乙”）所示</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判断水已沸腾的</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现象</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是_______________________________ （</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填“水的温度保持不变”或“出现大量气泡，且气泡上升变大”）</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sym typeface="+mn-ea"/>
                        </a:rPr>
                        <a:t>建议：</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sym typeface="+mn-ea"/>
                        </a:rPr>
                        <a:t>在家人的指导下向锅</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34" charset="-120"/>
                          <a:sym typeface="+mn-ea"/>
                        </a:rPr>
                        <a:t>中加入适量的水，水不能没过蒸笼底，在蒸馒头过程中水不能被烧干</a:t>
                      </a:r>
                      <a:endParaRPr lang="en-US" altLang="zh-CN" sz="2400">
                        <a:latin typeface="Times New Roman" panose="02020603050405020304" pitchFamily="18" charset="0"/>
                        <a:ea typeface="华文楷体" panose="02010600040101010101" pitchFamily="2" charset="-122"/>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p>
        </p:txBody>
      </p:sp>
      <p:pic>
        <p:nvPicPr>
          <p:cNvPr id="2" name="图片 1"/>
          <p:cNvPicPr/>
          <p:nvPr/>
        </p:nvPicPr>
        <p:blipFill>
          <a:blip r:embed="rId3"/>
          <a:stretch>
            <a:fillRect/>
          </a:stretch>
        </p:blipFill>
        <p:spPr>
          <a:xfrm>
            <a:off x="7104380" y="188595"/>
            <a:ext cx="2350800" cy="1566000"/>
          </a:xfrm>
          <a:prstGeom prst="rect">
            <a:avLst/>
          </a:prstGeom>
        </p:spPr>
      </p:pic>
      <p:pic>
        <p:nvPicPr>
          <p:cNvPr id="8" name="图片 7"/>
          <p:cNvPicPr/>
          <p:nvPr/>
        </p:nvPicPr>
        <p:blipFill>
          <a:blip r:embed="rId4"/>
          <a:stretch>
            <a:fillRect/>
          </a:stretch>
        </p:blipFill>
        <p:spPr>
          <a:xfrm>
            <a:off x="9573276" y="188595"/>
            <a:ext cx="2350800" cy="1566000"/>
          </a:xfrm>
          <a:prstGeom prst="rect">
            <a:avLst/>
          </a:prstGeom>
        </p:spPr>
      </p:pic>
      <p:grpSp>
        <p:nvGrpSpPr>
          <p:cNvPr id="13" name="组合 12"/>
          <p:cNvGrpSpPr/>
          <p:nvPr/>
        </p:nvGrpSpPr>
        <p:grpSpPr>
          <a:xfrm>
            <a:off x="7320280" y="4869180"/>
            <a:ext cx="4701540" cy="2043430"/>
            <a:chOff x="11528" y="7668"/>
            <a:chExt cx="7404" cy="3218"/>
          </a:xfrm>
        </p:grpSpPr>
        <p:pic>
          <p:nvPicPr>
            <p:cNvPr id="4" name="图片 3"/>
            <p:cNvPicPr/>
            <p:nvPr/>
          </p:nvPicPr>
          <p:blipFill>
            <a:blip r:embed="rId5"/>
            <a:srcRect b="48996"/>
            <a:stretch>
              <a:fillRect/>
            </a:stretch>
          </p:blipFill>
          <p:spPr>
            <a:xfrm>
              <a:off x="11528" y="7668"/>
              <a:ext cx="3702" cy="2466"/>
            </a:xfrm>
            <a:prstGeom prst="rect">
              <a:avLst/>
            </a:prstGeom>
          </p:spPr>
        </p:pic>
        <p:pic>
          <p:nvPicPr>
            <p:cNvPr id="11" name="图片 10"/>
            <p:cNvPicPr/>
            <p:nvPr/>
          </p:nvPicPr>
          <p:blipFill>
            <a:blip r:embed="rId6"/>
            <a:srcRect l="9348"/>
            <a:stretch>
              <a:fillRect/>
            </a:stretch>
          </p:blipFill>
          <p:spPr>
            <a:xfrm>
              <a:off x="15230" y="7668"/>
              <a:ext cx="3702" cy="2466"/>
            </a:xfrm>
            <a:prstGeom prst="rect">
              <a:avLst/>
            </a:prstGeom>
          </p:spPr>
        </p:pic>
        <p:sp>
          <p:nvSpPr>
            <p:cNvPr id="12" name="文本框 11"/>
            <p:cNvSpPr txBox="1"/>
            <p:nvPr/>
          </p:nvSpPr>
          <p:spPr>
            <a:xfrm>
              <a:off x="12435" y="10162"/>
              <a:ext cx="5596" cy="725"/>
            </a:xfrm>
            <a:prstGeom prst="rect">
              <a:avLst/>
            </a:prstGeom>
            <a:noFill/>
          </p:spPr>
          <p:txBody>
            <a:bodyPr wrap="square" rtlCol="0">
              <a:spAutoFit/>
            </a:bodyPr>
            <a:lstStyle/>
            <a:p>
              <a:r>
                <a:rPr lang="zh-CN" altLang="en-US" sz="2400" b="1">
                  <a:latin typeface="华文楷体" panose="02010600040101010101" pitchFamily="2" charset="-122"/>
                  <a:ea typeface="华文楷体" panose="02010600040101010101" pitchFamily="2" charset="-122"/>
                  <a:cs typeface="华文楷体" panose="02010600040101010101" pitchFamily="2" charset="-122"/>
                </a:rPr>
                <a:t>甲</a:t>
              </a:r>
              <a:r>
                <a:rPr lang="en-US" altLang="zh-CN" sz="2400" b="1">
                  <a:latin typeface="华文楷体" panose="02010600040101010101" pitchFamily="2" charset="-122"/>
                  <a:ea typeface="华文楷体" panose="02010600040101010101" pitchFamily="2" charset="-122"/>
                  <a:cs typeface="华文楷体" panose="02010600040101010101" pitchFamily="2" charset="-122"/>
                </a:rPr>
                <a:t>                               </a:t>
              </a:r>
              <a:r>
                <a:rPr lang="zh-CN" altLang="en-US" sz="2400" b="1">
                  <a:latin typeface="华文楷体" panose="02010600040101010101" pitchFamily="2" charset="-122"/>
                  <a:ea typeface="华文楷体" panose="02010600040101010101" pitchFamily="2" charset="-122"/>
                  <a:cs typeface="华文楷体" panose="02010600040101010101" pitchFamily="2" charset="-122"/>
                </a:rPr>
                <a:t>乙</a:t>
              </a:r>
            </a:p>
          </p:txBody>
        </p:sp>
      </p:grpSp>
      <p:sp>
        <p:nvSpPr>
          <p:cNvPr id="14" name="QB_5_AN.33_1#43ff05f8e.blank?vcp=1&amp;vopoq=1&amp;pid=ce2398838&amp;color=0,0,0&amp;vpa=19&amp;vtp=1"/>
          <p:cNvSpPr/>
          <p:nvPr/>
        </p:nvSpPr>
        <p:spPr>
          <a:xfrm>
            <a:off x="4944420" y="2724661"/>
            <a:ext cx="460772" cy="368951"/>
          </a:xfrm>
          <a:prstGeom prst="rect">
            <a:avLst/>
          </a:prstGeom>
          <a:noFill/>
        </p:spPr>
        <p:txBody>
          <a:bodyPr wrap="none" lIns="0" tIns="0" rIns="0" bIns="0" rtlCol="0" anchor="t"/>
          <a:lstStyle/>
          <a:p>
            <a:pPr algn="ctr" latinLnBrk="1">
              <a:lnSpc>
                <a:spcPts val="3150"/>
              </a:lnSpc>
            </a:pPr>
            <a:r>
              <a:rPr lang="en-US" altLang="zh-CN"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甲</a:t>
            </a:r>
            <a:endParaRPr lang="en-US" altLang="zh-CN" sz="2100"/>
          </a:p>
        </p:txBody>
      </p:sp>
      <p:sp>
        <p:nvSpPr>
          <p:cNvPr id="15" name="QB_5_AN.33_1#43ff05f8e.blank?vcp=1&amp;vopoq=1&amp;pid=ce2398838&amp;color=0,0,0&amp;vpa=19&amp;vtp=1"/>
          <p:cNvSpPr/>
          <p:nvPr/>
        </p:nvSpPr>
        <p:spPr>
          <a:xfrm>
            <a:off x="6859580" y="3093596"/>
            <a:ext cx="460772" cy="368951"/>
          </a:xfrm>
          <a:prstGeom prst="rect">
            <a:avLst/>
          </a:prstGeom>
          <a:noFill/>
        </p:spPr>
        <p:txBody>
          <a:bodyPr wrap="none" lIns="0" tIns="0" rIns="0" bIns="0" rtlCol="0" anchor="t"/>
          <a:lstStyle/>
          <a:p>
            <a:pPr algn="ctr" latinLnBrk="1">
              <a:lnSpc>
                <a:spcPts val="3150"/>
              </a:lnSpc>
            </a:pPr>
            <a:r>
              <a:rPr lang="en-US" altLang="zh-CN"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甲</a:t>
            </a:r>
            <a:endParaRPr lang="en-US" altLang="zh-CN" sz="2100"/>
          </a:p>
        </p:txBody>
      </p:sp>
      <p:sp>
        <p:nvSpPr>
          <p:cNvPr id="17" name="QB_5_AN.36_1#43ff05f8e.blank?vcp=1&amp;vopoq=1&amp;pid=ce2398838&amp;color=0,0,0&amp;mp=1&amp;vpa=21&amp;vtp=1&amp;bbb=1&amp;hb=1"/>
          <p:cNvSpPr/>
          <p:nvPr/>
        </p:nvSpPr>
        <p:spPr>
          <a:xfrm>
            <a:off x="4079875" y="3716655"/>
            <a:ext cx="3880485" cy="463550"/>
          </a:xfrm>
          <a:prstGeom prst="rect">
            <a:avLst/>
          </a:prstGeom>
          <a:noFill/>
        </p:spPr>
        <p:txBody>
          <a:bodyPr wrap="square" lIns="0" tIns="0" rIns="0" bIns="0" rtlCol="0" anchor="t"/>
          <a:lstStyle/>
          <a:p>
            <a:pPr algn="ctr" latinLnBrk="1">
              <a:lnSpc>
                <a:spcPct val="130000"/>
              </a:lnSpc>
            </a:pPr>
            <a:r>
              <a:rPr lang="en-US" altLang="zh-CN" sz="2100" b="1" err="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出现大</a:t>
            </a:r>
            <a:r>
              <a:rPr lang="zh-CN" altLang="en-US" sz="2100" b="1">
                <a:solidFill>
                  <a:srgbClr val="FF0000"/>
                </a:solidFill>
                <a:latin typeface="Times New Roman" panose="02020603050405020304" pitchFamily="18" charset="0"/>
                <a:ea typeface="方正中等线简体" panose="03000509000000000000" pitchFamily="34" charset="-122"/>
                <a:cs typeface="Times New Roman" panose="02020603050405020304" pitchFamily="34" charset="-120"/>
              </a:rPr>
              <a:t>量气泡且气泡上升变大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1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latin typeface="华文楷体" panose="02010600040101010101" pitchFamily="2" charset="-122"/>
              <a:ea typeface="华文楷体" panose="02010600040101010101" pitchFamily="2" charset="-122"/>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0850">
                <a:tc>
                  <a:txBody>
                    <a:bodyPr/>
                    <a:lstStyle/>
                    <a:p>
                      <a:pPr marL="0" indent="0" algn="l" latinLnBrk="1" hangingPunct="0">
                        <a:lnSpc>
                          <a:spcPct val="100000"/>
                        </a:lnSpc>
                      </a:pP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3.</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蒸馒头</a:t>
                      </a:r>
                      <a:endParaRPr lang="en-US" altLang="zh-CN" sz="2400">
                        <a:solidFill>
                          <a:schemeClr val="accent6"/>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将适量水加入</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锅中，用大火</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lv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煮至沸腾</a:t>
                      </a:r>
                      <a:endPar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上层的馒头先被蒸熟，这是因为水蒸气在上升的过程中遇到冷的蒸笼盖时，大量水蒸气发生______（填物态变化名称）并______（</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选</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填“吸收”或“放出”）大量的热</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zh-CN" altLang="en-US" sz="2400" spc="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沸腾后改用小火加热是因为水在沸腾后继续吸热，</a:t>
                      </a:r>
                    </a:p>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温度______</a:t>
                      </a:r>
                      <a:r>
                        <a:rPr lang="en-US" altLang="zh-CN" sz="2400" u="sng">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 </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，改用小火可以节省资源</a:t>
                      </a: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华文楷体" panose="02010600040101010101" pitchFamily="2" charset="-122"/>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583565"/>
          </a:xfrm>
          <a:prstGeom prst="rect">
            <a:avLst/>
          </a:prstGeom>
          <a:noFill/>
        </p:spPr>
        <p:txBody>
          <a:bodyPr wrap="square" rtlCol="0">
            <a:spAutoFit/>
          </a:bodyPr>
          <a:lstStyle/>
          <a:p>
            <a:r>
              <a:rPr lang="zh-CN" altLang="en-US" sz="3200">
                <a:latin typeface="华文楷体" panose="02010600040101010101" pitchFamily="2" charset="-122"/>
                <a:ea typeface="华文楷体" panose="02010600040101010101" pitchFamily="2" charset="-122"/>
              </a:rPr>
              <a:t>蒸馒头</a:t>
            </a:r>
          </a:p>
        </p:txBody>
      </p:sp>
      <p:pic>
        <p:nvPicPr>
          <p:cNvPr id="2" name="图片 1"/>
          <p:cNvPicPr/>
          <p:nvPr/>
        </p:nvPicPr>
        <p:blipFill>
          <a:blip r:embed="rId3"/>
          <a:stretch>
            <a:fillRect/>
          </a:stretch>
        </p:blipFill>
        <p:spPr>
          <a:xfrm>
            <a:off x="7104380" y="188595"/>
            <a:ext cx="2350800" cy="1566000"/>
          </a:xfrm>
          <a:prstGeom prst="rect">
            <a:avLst/>
          </a:prstGeom>
        </p:spPr>
      </p:pic>
      <p:pic>
        <p:nvPicPr>
          <p:cNvPr id="8" name="图片 7"/>
          <p:cNvPicPr/>
          <p:nvPr/>
        </p:nvPicPr>
        <p:blipFill>
          <a:blip r:embed="rId4"/>
          <a:stretch>
            <a:fillRect/>
          </a:stretch>
        </p:blipFill>
        <p:spPr>
          <a:xfrm>
            <a:off x="9573276" y="188595"/>
            <a:ext cx="2350800" cy="1566000"/>
          </a:xfrm>
          <a:prstGeom prst="rect">
            <a:avLst/>
          </a:prstGeom>
        </p:spPr>
      </p:pic>
      <p:sp>
        <p:nvSpPr>
          <p:cNvPr id="14" name="QB_5_AN.33_1#43ff05f8e.blank?vcp=1&amp;vopoq=1&amp;pid=ce2398838&amp;color=0,0,0&amp;vpa=19&amp;vtp=1"/>
          <p:cNvSpPr/>
          <p:nvPr/>
        </p:nvSpPr>
        <p:spPr>
          <a:xfrm>
            <a:off x="5955340" y="3244726"/>
            <a:ext cx="460772" cy="368951"/>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液化</a:t>
            </a:r>
          </a:p>
        </p:txBody>
      </p:sp>
      <p:sp>
        <p:nvSpPr>
          <p:cNvPr id="15" name="QB_5_AN.33_1#43ff05f8e.blank?vcp=1&amp;vopoq=1&amp;pid=ce2398838&amp;color=0,0,0&amp;vpa=19&amp;vtp=1"/>
          <p:cNvSpPr/>
          <p:nvPr/>
        </p:nvSpPr>
        <p:spPr>
          <a:xfrm>
            <a:off x="5088255" y="3644900"/>
            <a:ext cx="688340" cy="368935"/>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放出</a:t>
            </a:r>
          </a:p>
        </p:txBody>
      </p:sp>
      <p:sp>
        <p:nvSpPr>
          <p:cNvPr id="6" name="QB_5_AN.33_1#43ff05f8e.blank?vcp=1&amp;vopoq=1&amp;pid=ce2398838&amp;color=0,0,0&amp;vpa=19&amp;vtp=1"/>
          <p:cNvSpPr/>
          <p:nvPr/>
        </p:nvSpPr>
        <p:spPr>
          <a:xfrm>
            <a:off x="9048115" y="3244850"/>
            <a:ext cx="688340" cy="368935"/>
          </a:xfrm>
          <a:prstGeom prst="rect">
            <a:avLst/>
          </a:prstGeom>
          <a:noFill/>
        </p:spPr>
        <p:txBody>
          <a:bodyPr wrap="none" lIns="0" tIns="0" rIns="0" bIns="0" rtlCol="0" anchor="t"/>
          <a:lstStyle/>
          <a:p>
            <a:pPr algn="ctr" latinLnBrk="1">
              <a:lnSpc>
                <a:spcPts val="3150"/>
              </a:lnSpc>
            </a:pPr>
            <a:r>
              <a:rPr lang="zh-CN" altLang="en-US" sz="2100" b="1">
                <a:solidFill>
                  <a:srgbClr val="FF0000"/>
                </a:solidFill>
                <a:latin typeface="华文楷体" panose="02010600040101010101" pitchFamily="2" charset="-122"/>
                <a:ea typeface="华文楷体" panose="02010600040101010101" pitchFamily="2" charset="-122"/>
              </a:rPr>
              <a:t>不变</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5"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Times New Roman" panose="02020603050405020304" pitchFamily="18" charset="0"/>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0850">
                <a:tc>
                  <a:txBody>
                    <a:bodyPr/>
                    <a:lstStyle/>
                    <a:p>
                      <a:pPr marL="0" indent="0" algn="l" latinLnBrk="1" hangingPunct="0">
                        <a:lnSpc>
                          <a:spcPct val="100000"/>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4.</a:t>
                      </a:r>
                      <a:r>
                        <a:rPr lang="zh-CN" altLang="en-US" sz="2400" b="1">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取馒头</a:t>
                      </a:r>
                      <a:endParaRPr lang="en-US" altLang="zh-CN" sz="2400">
                        <a:solidFill>
                          <a:schemeClr val="accent6"/>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馒头被蒸熟后，关火，将馒头取出</a:t>
                      </a:r>
                      <a:endPar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馒头蒸熟以后，不要立即取出。应等待</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4-5</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分钟，让馒头在蒸锅中自然降温，</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打开锅盖时，发现有些馒头回缩，这时用筷子或牙签迅速在回缩的馒头上扎个洞，也可以用手拍一下，馒头会重新变饱满</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在拿刚出笼的馒头时，先将手沾点水，这样做主要是利用水汽化______（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填“吸热”或“放热”），使手不会被烫伤</a:t>
                      </a:r>
                      <a:endParaRPr lang="en-US" altLang="zh-CN" sz="2400">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460375"/>
          </a:xfrm>
          <a:prstGeom prst="rect">
            <a:avLst/>
          </a:prstGeom>
          <a:noFill/>
        </p:spPr>
        <p:txBody>
          <a:bodyPr wrap="square" rtlCol="0">
            <a:spAutoFit/>
          </a:bodyPr>
          <a:lstStyle/>
          <a:p>
            <a:r>
              <a:rPr lang="zh-CN" altLang="en-US" sz="2400">
                <a:latin typeface="Times New Roman" panose="02020603050405020304" pitchFamily="18" charset="0"/>
                <a:ea typeface="华文楷体" panose="02010600040101010101" pitchFamily="2" charset="-122"/>
              </a:rPr>
              <a:t>蒸馒头</a:t>
            </a:r>
          </a:p>
        </p:txBody>
      </p:sp>
      <p:pic>
        <p:nvPicPr>
          <p:cNvPr id="2" name="图片 1"/>
          <p:cNvPicPr/>
          <p:nvPr/>
        </p:nvPicPr>
        <p:blipFill>
          <a:blip r:embed="rId3"/>
          <a:stretch>
            <a:fillRect/>
          </a:stretch>
        </p:blipFill>
        <p:spPr>
          <a:xfrm>
            <a:off x="7104380" y="188595"/>
            <a:ext cx="2350800" cy="1566000"/>
          </a:xfrm>
          <a:prstGeom prst="rect">
            <a:avLst/>
          </a:prstGeom>
        </p:spPr>
      </p:pic>
      <p:pic>
        <p:nvPicPr>
          <p:cNvPr id="8" name="图片 7"/>
          <p:cNvPicPr/>
          <p:nvPr/>
        </p:nvPicPr>
        <p:blipFill>
          <a:blip r:embed="rId4"/>
          <a:stretch>
            <a:fillRect/>
          </a:stretch>
        </p:blipFill>
        <p:spPr>
          <a:xfrm>
            <a:off x="9573276" y="188595"/>
            <a:ext cx="2350800" cy="1566000"/>
          </a:xfrm>
          <a:prstGeom prst="rect">
            <a:avLst/>
          </a:prstGeom>
        </p:spPr>
      </p:pic>
      <p:sp>
        <p:nvSpPr>
          <p:cNvPr id="6" name="QB_5_AN.33_1#43ff05f8e.blank?vcp=1&amp;vopoq=1&amp;pid=ce2398838&amp;color=0,0,0&amp;vpa=19&amp;vtp=1"/>
          <p:cNvSpPr/>
          <p:nvPr/>
        </p:nvSpPr>
        <p:spPr>
          <a:xfrm>
            <a:off x="9552305" y="3068955"/>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吸热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文本框 5"/>
          <p:cNvSpPr txBox="1"/>
          <p:nvPr/>
        </p:nvSpPr>
        <p:spPr>
          <a:xfrm>
            <a:off x="3124835" y="3587115"/>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a:solidFill>
                  <a:prstClr val="white"/>
                </a:solidFill>
                <a:latin typeface="Times New Roman" panose="02020603050405020304" pitchFamily="18" charset="0"/>
                <a:ea typeface="华文楷体" panose="02010600040101010101" pitchFamily="2" charset="-122"/>
              </a:rPr>
              <a:t>固</a:t>
            </a:r>
          </a:p>
        </p:txBody>
      </p:sp>
      <p:sp>
        <p:nvSpPr>
          <p:cNvPr id="248" name="文本框 5"/>
          <p:cNvSpPr txBox="1"/>
          <p:nvPr/>
        </p:nvSpPr>
        <p:spPr>
          <a:xfrm>
            <a:off x="6494145" y="3573780"/>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a:solidFill>
                  <a:schemeClr val="bg1"/>
                </a:solidFill>
                <a:latin typeface="Times New Roman" panose="02020603050405020304" pitchFamily="18" charset="0"/>
                <a:ea typeface="华文楷体" panose="02010600040101010101" pitchFamily="2" charset="-122"/>
              </a:rPr>
              <a:t>液</a:t>
            </a:r>
          </a:p>
        </p:txBody>
      </p:sp>
      <p:sp>
        <p:nvSpPr>
          <p:cNvPr id="249" name="文本框 5"/>
          <p:cNvSpPr txBox="1"/>
          <p:nvPr/>
        </p:nvSpPr>
        <p:spPr>
          <a:xfrm>
            <a:off x="9649460" y="3538220"/>
            <a:ext cx="1032510" cy="583565"/>
          </a:xfrm>
          <a:prstGeom prst="rect">
            <a:avLst/>
          </a:prstGeom>
          <a:solidFill>
            <a:srgbClr val="3F2C1E"/>
          </a:solidFill>
          <a:ln>
            <a:solidFill>
              <a:srgbClr val="FFC000">
                <a:lumMod val="75000"/>
              </a:srgbClr>
            </a:solidFill>
            <a:prstDash val="sysDot"/>
          </a:ln>
        </p:spPr>
        <p:txBody>
          <a:bodyPr wrap="square" rtlCol="0">
            <a:spAutoFit/>
          </a:bodyPr>
          <a:lstStyle/>
          <a:p>
            <a:pPr marL="421005" indent="-421005" algn="ctr"/>
            <a:r>
              <a:rPr lang="zh-CN" altLang="en-US" sz="3200" b="1">
                <a:solidFill>
                  <a:prstClr val="white"/>
                </a:solidFill>
                <a:latin typeface="Times New Roman" panose="02020603050405020304" pitchFamily="18" charset="0"/>
                <a:ea typeface="华文楷体" panose="02010600040101010101" pitchFamily="2" charset="-122"/>
              </a:rPr>
              <a:t>气</a:t>
            </a:r>
          </a:p>
        </p:txBody>
      </p:sp>
      <p:sp>
        <p:nvSpPr>
          <p:cNvPr id="259" name="TextBox 258"/>
          <p:cNvSpPr txBox="1"/>
          <p:nvPr/>
        </p:nvSpPr>
        <p:spPr>
          <a:xfrm rot="16200000">
            <a:off x="5165725" y="3705225"/>
            <a:ext cx="490220" cy="1585595"/>
          </a:xfrm>
          <a:prstGeom prst="rect">
            <a:avLst/>
          </a:prstGeom>
          <a:noFill/>
          <a:ln>
            <a:solidFill>
              <a:srgbClr val="5B9BD5">
                <a:lumMod val="75000"/>
              </a:srgbClr>
            </a:solidFill>
            <a:prstDash val="sysDash"/>
          </a:ln>
        </p:spPr>
        <p:txBody>
          <a:bodyPr vert="eaVert" wrap="square" rtlCol="0">
            <a:spAutoFit/>
          </a:bodyPr>
          <a:lstStyle/>
          <a:p>
            <a:pP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凝固放热</a:t>
            </a:r>
          </a:p>
        </p:txBody>
      </p:sp>
      <p:sp>
        <p:nvSpPr>
          <p:cNvPr id="260" name="TextBox 259"/>
          <p:cNvSpPr txBox="1"/>
          <p:nvPr/>
        </p:nvSpPr>
        <p:spPr>
          <a:xfrm rot="16200000">
            <a:off x="8152765" y="2472055"/>
            <a:ext cx="490220" cy="1644015"/>
          </a:xfrm>
          <a:prstGeom prst="rect">
            <a:avLst/>
          </a:prstGeom>
          <a:noFill/>
          <a:ln>
            <a:solidFill>
              <a:srgbClr val="ED7D31">
                <a:lumMod val="75000"/>
              </a:srgbClr>
            </a:solidFill>
            <a:prstDash val="sysDash"/>
          </a:ln>
        </p:spPr>
        <p:txBody>
          <a:bodyPr vert="eaVert" wrap="square" rtlCol="0">
            <a:spAutoFit/>
          </a:bodyPr>
          <a:lstStyle/>
          <a:p>
            <a:pP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汽化吸热</a:t>
            </a:r>
          </a:p>
        </p:txBody>
      </p:sp>
      <p:sp>
        <p:nvSpPr>
          <p:cNvPr id="261" name="TextBox 260"/>
          <p:cNvSpPr txBox="1"/>
          <p:nvPr/>
        </p:nvSpPr>
        <p:spPr>
          <a:xfrm rot="16200000">
            <a:off x="6727190" y="436245"/>
            <a:ext cx="490220" cy="1663700"/>
          </a:xfrm>
          <a:prstGeom prst="rect">
            <a:avLst/>
          </a:prstGeom>
          <a:noFill/>
          <a:ln>
            <a:solidFill>
              <a:srgbClr val="ED7D31">
                <a:lumMod val="75000"/>
              </a:srgbClr>
            </a:solidFill>
            <a:prstDash val="sysDash"/>
          </a:ln>
        </p:spPr>
        <p:txBody>
          <a:bodyPr vert="eaVert" wrap="square" rtlCol="0">
            <a:spAutoFit/>
          </a:bodyPr>
          <a:lstStyle/>
          <a:p>
            <a:pPr algn="ct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升华吸热</a:t>
            </a:r>
          </a:p>
        </p:txBody>
      </p:sp>
      <p:sp>
        <p:nvSpPr>
          <p:cNvPr id="262" name="TextBox 261"/>
          <p:cNvSpPr txBox="1"/>
          <p:nvPr/>
        </p:nvSpPr>
        <p:spPr>
          <a:xfrm rot="16200000">
            <a:off x="8388985" y="3750945"/>
            <a:ext cx="490220" cy="1659890"/>
          </a:xfrm>
          <a:prstGeom prst="rect">
            <a:avLst/>
          </a:prstGeom>
          <a:noFill/>
          <a:ln>
            <a:solidFill>
              <a:srgbClr val="5B9BD5">
                <a:lumMod val="75000"/>
              </a:srgbClr>
            </a:solidFill>
            <a:prstDash val="sysDash"/>
          </a:ln>
        </p:spPr>
        <p:txBody>
          <a:bodyPr vert="eaVert" wrap="square" rtlCol="0">
            <a:spAutoFit/>
          </a:bodyPr>
          <a:lstStyle/>
          <a:p>
            <a:pP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液化放热</a:t>
            </a:r>
          </a:p>
        </p:txBody>
      </p:sp>
      <p:sp>
        <p:nvSpPr>
          <p:cNvPr id="263" name="TextBox 262"/>
          <p:cNvSpPr txBox="1"/>
          <p:nvPr/>
        </p:nvSpPr>
        <p:spPr>
          <a:xfrm rot="16200000">
            <a:off x="6927215" y="5521325"/>
            <a:ext cx="490220" cy="1719580"/>
          </a:xfrm>
          <a:prstGeom prst="rect">
            <a:avLst/>
          </a:prstGeom>
          <a:noFill/>
          <a:ln>
            <a:solidFill>
              <a:srgbClr val="5B9BD5">
                <a:lumMod val="75000"/>
              </a:srgbClr>
            </a:solidFill>
            <a:prstDash val="sysDash"/>
          </a:ln>
        </p:spPr>
        <p:txBody>
          <a:bodyPr vert="eaVert" wrap="square" rtlCol="0">
            <a:spAutoFit/>
          </a:bodyPr>
          <a:lstStyle/>
          <a:p>
            <a:pPr algn="ct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凝华放热</a:t>
            </a:r>
          </a:p>
        </p:txBody>
      </p:sp>
      <p:sp>
        <p:nvSpPr>
          <p:cNvPr id="265" name="TextBox 264"/>
          <p:cNvSpPr txBox="1"/>
          <p:nvPr/>
        </p:nvSpPr>
        <p:spPr>
          <a:xfrm rot="16200000">
            <a:off x="5110480" y="2433320"/>
            <a:ext cx="490220" cy="1723390"/>
          </a:xfrm>
          <a:prstGeom prst="rect">
            <a:avLst/>
          </a:prstGeom>
          <a:noFill/>
          <a:ln>
            <a:solidFill>
              <a:srgbClr val="ED7D31">
                <a:lumMod val="75000"/>
              </a:srgbClr>
            </a:solidFill>
            <a:prstDash val="sysDash"/>
          </a:ln>
        </p:spPr>
        <p:txBody>
          <a:bodyPr vert="eaVert" wrap="square" rtlCol="0">
            <a:spAutoFit/>
          </a:bodyPr>
          <a:lstStyle/>
          <a:p>
            <a:pPr>
              <a:lnSpc>
                <a:spcPts val="2400"/>
              </a:lnSpc>
            </a:pPr>
            <a:r>
              <a:rPr lang="zh-CN" altLang="en-US" sz="2800" b="1">
                <a:solidFill>
                  <a:schemeClr val="tx1"/>
                </a:solidFill>
                <a:latin typeface="Times New Roman" panose="02020603050405020304" pitchFamily="18" charset="0"/>
                <a:ea typeface="华文楷体" panose="02010600040101010101" pitchFamily="2" charset="-122"/>
              </a:rPr>
              <a:t>熔化吸热</a:t>
            </a:r>
          </a:p>
        </p:txBody>
      </p:sp>
      <p:sp>
        <p:nvSpPr>
          <p:cNvPr id="305" name=" 148"/>
          <p:cNvSpPr/>
          <p:nvPr/>
        </p:nvSpPr>
        <p:spPr>
          <a:xfrm flipH="1" flipV="1">
            <a:off x="4392930" y="3943350"/>
            <a:ext cx="1896745" cy="3098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6" name=" 148"/>
          <p:cNvSpPr/>
          <p:nvPr/>
        </p:nvSpPr>
        <p:spPr>
          <a:xfrm flipH="1" flipV="1">
            <a:off x="7524115" y="3955415"/>
            <a:ext cx="1896745" cy="3098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7" name=" 148"/>
          <p:cNvSpPr/>
          <p:nvPr/>
        </p:nvSpPr>
        <p:spPr>
          <a:xfrm rot="10800000" flipH="1">
            <a:off x="4427220" y="3453130"/>
            <a:ext cx="1896745" cy="3098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ED7D31">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08" name=" 148"/>
          <p:cNvSpPr/>
          <p:nvPr/>
        </p:nvSpPr>
        <p:spPr>
          <a:xfrm rot="10800000" flipH="1">
            <a:off x="7558405" y="3432175"/>
            <a:ext cx="1896745" cy="309880"/>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ED7D31">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b="1">
              <a:solidFill>
                <a:schemeClr val="tx1"/>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5" name="组合 4"/>
          <p:cNvGrpSpPr/>
          <p:nvPr/>
        </p:nvGrpSpPr>
        <p:grpSpPr>
          <a:xfrm rot="5400000">
            <a:off x="5883275" y="1710055"/>
            <a:ext cx="1627505" cy="6692265"/>
            <a:chOff x="9293859" y="468475"/>
            <a:chExt cx="598445" cy="2957776"/>
          </a:xfrm>
        </p:grpSpPr>
        <p:sp>
          <p:nvSpPr>
            <p:cNvPr id="309" name=" 148"/>
            <p:cNvSpPr/>
            <p:nvPr/>
          </p:nvSpPr>
          <p:spPr>
            <a:xfrm flipH="1" flipV="1">
              <a:off x="9296381" y="3191299"/>
              <a:ext cx="595923" cy="234952"/>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solidFill>
              <a:srgbClr val="5B9BD5">
                <a:lumMod val="75000"/>
              </a:srgbClr>
            </a:solid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a:solidFill>
                  <a:srgbClr val="5B9BD5">
                    <a:lumMod val="60000"/>
                    <a:lumOff val="40000"/>
                  </a:srgb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1" name="矩形 310"/>
            <p:cNvSpPr/>
            <p:nvPr/>
          </p:nvSpPr>
          <p:spPr>
            <a:xfrm rot="5400000" flipH="1">
              <a:off x="9569862" y="192472"/>
              <a:ext cx="45719" cy="597725"/>
            </a:xfrm>
            <a:prstGeom prst="rect">
              <a:avLst/>
            </a:prstGeom>
            <a:solidFill>
              <a:srgbClr val="5B9BD5">
                <a:lumMod val="75000"/>
              </a:srgbClr>
            </a:solid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2" name="矩形 311"/>
            <p:cNvSpPr/>
            <p:nvPr/>
          </p:nvSpPr>
          <p:spPr>
            <a:xfrm>
              <a:off x="9845867" y="509774"/>
              <a:ext cx="45719" cy="2785141"/>
            </a:xfrm>
            <a:prstGeom prst="rect">
              <a:avLst/>
            </a:prstGeom>
            <a:solidFill>
              <a:srgbClr val="5B9BD5">
                <a:lumMod val="75000"/>
              </a:srgbClr>
            </a:solid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313" name="组合 312"/>
          <p:cNvGrpSpPr/>
          <p:nvPr/>
        </p:nvGrpSpPr>
        <p:grpSpPr>
          <a:xfrm rot="5400000" flipH="1" flipV="1">
            <a:off x="6157595" y="-792480"/>
            <a:ext cx="1572260" cy="6663055"/>
            <a:chOff x="9292094" y="464214"/>
            <a:chExt cx="599492" cy="2946818"/>
          </a:xfrm>
          <a:solidFill>
            <a:srgbClr val="ED7D31">
              <a:lumMod val="75000"/>
            </a:srgbClr>
          </a:solidFill>
        </p:grpSpPr>
        <p:sp>
          <p:nvSpPr>
            <p:cNvPr id="314" name=" 148"/>
            <p:cNvSpPr/>
            <p:nvPr/>
          </p:nvSpPr>
          <p:spPr>
            <a:xfrm flipH="1" flipV="1">
              <a:off x="9292343" y="3176080"/>
              <a:ext cx="595923" cy="234952"/>
            </a:xfrm>
            <a:custGeom>
              <a:avLst/>
              <a:gdLst>
                <a:gd name="connsiteX0" fmla="*/ 360040 w 576064"/>
                <a:gd name="connsiteY0" fmla="*/ 0 h 250588"/>
                <a:gd name="connsiteX1" fmla="*/ 576064 w 576064"/>
                <a:gd name="connsiteY1" fmla="*/ 125294 h 250588"/>
                <a:gd name="connsiteX2" fmla="*/ 360040 w 576064"/>
                <a:gd name="connsiteY2" fmla="*/ 250588 h 250588"/>
                <a:gd name="connsiteX3" fmla="*/ 360040 w 576064"/>
                <a:gd name="connsiteY3" fmla="*/ 143294 h 250588"/>
                <a:gd name="connsiteX4" fmla="*/ 0 w 576064"/>
                <a:gd name="connsiteY4" fmla="*/ 143294 h 250588"/>
                <a:gd name="connsiteX5" fmla="*/ 0 w 576064"/>
                <a:gd name="connsiteY5" fmla="*/ 107294 h 250588"/>
                <a:gd name="connsiteX6" fmla="*/ 360040 w 576064"/>
                <a:gd name="connsiteY6" fmla="*/ 107294 h 25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 h="250588">
                  <a:moveTo>
                    <a:pt x="360040" y="0"/>
                  </a:moveTo>
                  <a:lnTo>
                    <a:pt x="576064" y="125294"/>
                  </a:lnTo>
                  <a:lnTo>
                    <a:pt x="360040" y="250588"/>
                  </a:lnTo>
                  <a:lnTo>
                    <a:pt x="360040" y="143294"/>
                  </a:lnTo>
                  <a:lnTo>
                    <a:pt x="0" y="143294"/>
                  </a:lnTo>
                  <a:lnTo>
                    <a:pt x="0" y="107294"/>
                  </a:lnTo>
                  <a:lnTo>
                    <a:pt x="360040" y="107294"/>
                  </a:lnTo>
                  <a:close/>
                </a:path>
              </a:pathLst>
            </a:custGeom>
            <a:grpFill/>
            <a:ln w="12700" cap="flat" cmpd="sng" algn="ctr">
              <a:no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ysClr val="window" lastClr="FFFFFF"/>
                  </a:solidFill>
                  <a:latin typeface="Calibri"/>
                  <a:ea typeface="+mn-ea"/>
                  <a:cs typeface="+mn-ea"/>
                </a:defRPr>
              </a:lvl1pPr>
              <a:lvl2pPr marL="457200" algn="l" rtl="0" eaLnBrk="0" fontAlgn="base" hangingPunct="0">
                <a:spcBef>
                  <a:spcPct val="0"/>
                </a:spcBef>
                <a:spcAft>
                  <a:spcPct val="0"/>
                </a:spcAft>
                <a:defRPr kern="1200">
                  <a:solidFill>
                    <a:sysClr val="window" lastClr="FFFFFF"/>
                  </a:solidFill>
                  <a:latin typeface="Calibri"/>
                  <a:ea typeface="+mn-ea"/>
                  <a:cs typeface="+mn-ea"/>
                </a:defRPr>
              </a:lvl2pPr>
              <a:lvl3pPr marL="914400" algn="l" rtl="0" eaLnBrk="0" fontAlgn="base" hangingPunct="0">
                <a:spcBef>
                  <a:spcPct val="0"/>
                </a:spcBef>
                <a:spcAft>
                  <a:spcPct val="0"/>
                </a:spcAft>
                <a:defRPr kern="1200">
                  <a:solidFill>
                    <a:sysClr val="window" lastClr="FFFFFF"/>
                  </a:solidFill>
                  <a:latin typeface="Calibri"/>
                  <a:ea typeface="+mn-ea"/>
                  <a:cs typeface="+mn-ea"/>
                </a:defRPr>
              </a:lvl3pPr>
              <a:lvl4pPr marL="1371600" algn="l" rtl="0" eaLnBrk="0" fontAlgn="base" hangingPunct="0">
                <a:spcBef>
                  <a:spcPct val="0"/>
                </a:spcBef>
                <a:spcAft>
                  <a:spcPct val="0"/>
                </a:spcAft>
                <a:defRPr kern="1200">
                  <a:solidFill>
                    <a:sysClr val="window" lastClr="FFFFFF"/>
                  </a:solidFill>
                  <a:latin typeface="Calibri"/>
                  <a:ea typeface="+mn-ea"/>
                  <a:cs typeface="+mn-ea"/>
                </a:defRPr>
              </a:lvl4pPr>
              <a:lvl5pPr marL="1828800" algn="l" rtl="0" eaLnBrk="0" fontAlgn="base" hangingPunct="0">
                <a:spcBef>
                  <a:spcPct val="0"/>
                </a:spcBef>
                <a:spcAft>
                  <a:spcPct val="0"/>
                </a:spcAft>
                <a:defRPr kern="1200">
                  <a:solidFill>
                    <a:sysClr val="window" lastClr="FFFFFF"/>
                  </a:solidFill>
                  <a:latin typeface="Calibri"/>
                  <a:ea typeface="+mn-ea"/>
                  <a:cs typeface="+mn-ea"/>
                </a:defRPr>
              </a:lvl5pPr>
              <a:lvl6pPr marL="2286000" algn="l" defTabSz="914400" rtl="0" eaLnBrk="1" latinLnBrk="0" hangingPunct="1">
                <a:defRPr kern="1200">
                  <a:solidFill>
                    <a:sysClr val="window" lastClr="FFFFFF"/>
                  </a:solidFill>
                  <a:latin typeface="Calibri"/>
                  <a:ea typeface="+mn-ea"/>
                  <a:cs typeface="+mn-ea"/>
                </a:defRPr>
              </a:lvl6pPr>
              <a:lvl7pPr marL="2743200" algn="l" defTabSz="914400" rtl="0" eaLnBrk="1" latinLnBrk="0" hangingPunct="1">
                <a:defRPr kern="1200">
                  <a:solidFill>
                    <a:sysClr val="window" lastClr="FFFFFF"/>
                  </a:solidFill>
                  <a:latin typeface="Calibri"/>
                  <a:ea typeface="+mn-ea"/>
                  <a:cs typeface="+mn-ea"/>
                </a:defRPr>
              </a:lvl7pPr>
              <a:lvl8pPr marL="3200400" algn="l" defTabSz="914400" rtl="0" eaLnBrk="1" latinLnBrk="0" hangingPunct="1">
                <a:defRPr kern="1200">
                  <a:solidFill>
                    <a:sysClr val="window" lastClr="FFFFFF"/>
                  </a:solidFill>
                  <a:latin typeface="Calibri"/>
                  <a:ea typeface="+mn-ea"/>
                  <a:cs typeface="+mn-ea"/>
                </a:defRPr>
              </a:lvl8pPr>
              <a:lvl9pPr marL="3657600" algn="l" defTabSz="914400" rtl="0" eaLnBrk="1" latinLnBrk="0" hangingPunct="1">
                <a:defRPr kern="1200">
                  <a:solidFill>
                    <a:sysClr val="window" lastClr="FFFFFF"/>
                  </a:solidFill>
                  <a:latin typeface="Calibri"/>
                  <a:ea typeface="+mn-ea"/>
                  <a:cs typeface="+mn-ea"/>
                </a:defRPr>
              </a:lvl9pPr>
            </a:lstStyle>
            <a:p>
              <a:pPr algn="ctr" eaLnBrk="1" fontAlgn="auto" hangingPunct="1">
                <a:spcBef>
                  <a:spcPct val="0"/>
                </a:spcBef>
                <a:spcAft>
                  <a:spcPct val="0"/>
                </a:spcAft>
                <a:defRPr/>
              </a:pPr>
              <a:endParaRPr lang="zh-CN" altLang="en-US" sz="2800">
                <a:solidFill>
                  <a:srgbClr val="5B9BD5">
                    <a:lumMod val="60000"/>
                    <a:lumOff val="40000"/>
                  </a:srgbClr>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5" name="矩形 314"/>
            <p:cNvSpPr/>
            <p:nvPr/>
          </p:nvSpPr>
          <p:spPr>
            <a:xfrm rot="5400000" flipH="1">
              <a:off x="9568097" y="188211"/>
              <a:ext cx="45719" cy="597725"/>
            </a:xfrm>
            <a:prstGeom prst="rect">
              <a:avLst/>
            </a:prstGeom>
            <a:grp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16" name="矩形 315"/>
            <p:cNvSpPr/>
            <p:nvPr/>
          </p:nvSpPr>
          <p:spPr>
            <a:xfrm>
              <a:off x="9845867" y="509774"/>
              <a:ext cx="45719" cy="2785141"/>
            </a:xfrm>
            <a:prstGeom prst="rect">
              <a:avLst/>
            </a:prstGeom>
            <a:grpFill/>
            <a:ln w="12700" cap="flat" cmpd="sng" algn="ctr">
              <a:noFill/>
              <a:prstDash val="solid"/>
              <a:miter lim="800000"/>
            </a:ln>
            <a:effectLst/>
          </p:spPr>
          <p:txBody>
            <a:bodyPr rtlCol="0" anchor="ctr"/>
            <a:lstStyle/>
            <a:p>
              <a:pPr algn="ctr"/>
              <a:endParaRPr lang="zh-CN" altLang="en-US" sz="2800">
                <a:solidFill>
                  <a:srgbClr val="FFC000"/>
                </a:solidFill>
                <a:latin typeface="Times New Roman" panose="02020603050405020304" pitchFamily="18" charset="0"/>
                <a:ea typeface="华文楷体" panose="02010600040101010101" pitchFamily="2" charset="-122"/>
                <a:cs typeface="Times New Roman" panose="02020603050405020304" pitchFamily="18" charset="0"/>
              </a:endParaRPr>
            </a:p>
          </p:txBody>
        </p:sp>
      </p:grpSp>
      <p:sp>
        <p:nvSpPr>
          <p:cNvPr id="2" name="文本框 26"/>
          <p:cNvSpPr txBox="1"/>
          <p:nvPr/>
        </p:nvSpPr>
        <p:spPr>
          <a:xfrm>
            <a:off x="1143635" y="2887980"/>
            <a:ext cx="613410" cy="1828165"/>
          </a:xfrm>
          <a:prstGeom prst="rect">
            <a:avLst/>
          </a:prstGeom>
          <a:noFill/>
          <a:ln w="19050">
            <a:solidFill>
              <a:sysClr val="window" lastClr="FFFFFF"/>
            </a:solidFill>
            <a:prstDash val="sysDash"/>
          </a:ln>
          <a:effectLst>
            <a:glow rad="63500">
              <a:srgbClr val="70AD47">
                <a:satMod val="175000"/>
                <a:alpha val="40000"/>
              </a:srgbClr>
            </a:glow>
          </a:effectLst>
        </p:spPr>
        <p:txBody>
          <a:bodyPr vert="eaVert" wrap="square" rtlCol="0">
            <a:spAutoFit/>
          </a:bodyPr>
          <a:lstStyle/>
          <a:p>
            <a:pPr marL="421005" indent="-421005" algn="ctr"/>
            <a:r>
              <a:rPr lang="zh-CN" altLang="en-US" sz="2800" b="1">
                <a:solidFill>
                  <a:schemeClr val="tx1"/>
                </a:solidFill>
                <a:latin typeface="Times New Roman" panose="02020603050405020304" pitchFamily="18" charset="0"/>
                <a:ea typeface="华文楷体" panose="02010600040101010101" pitchFamily="2" charset="-122"/>
              </a:rPr>
              <a:t>物态变化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P spid="261" grpId="0" animBg="1"/>
      <p:bldP spid="262" grpId="0" animBg="1"/>
      <p:bldP spid="263" grpId="0" animBg="1"/>
      <p:bldP spid="265" grpId="0" animBg="1"/>
      <p:bldP spid="305" grpId="0" animBg="1"/>
      <p:bldP spid="306" grpId="0" animBg="1"/>
      <p:bldP spid="307" grpId="0" animBg="1"/>
      <p:bldP spid="3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华文楷体" panose="02010600040101010101" pitchFamily="2" charset="-122"/>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华文楷体" panose="02010600040101010101" pitchFamily="2" charset="-122"/>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华文楷体" panose="02010600040101010101" pitchFamily="2" charset="-122"/>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990850">
                <a:tc>
                  <a:txBody>
                    <a:bodyPr/>
                    <a:lstStyle/>
                    <a:p>
                      <a:pPr marL="0" indent="0" algn="l" latinLnBrk="1" hangingPunct="0">
                        <a:lnSpc>
                          <a:spcPct val="100000"/>
                        </a:lnSpc>
                      </a:pPr>
                      <a:r>
                        <a:rPr lang="en-US" altLang="zh-CN"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1.</a:t>
                      </a:r>
                      <a:r>
                        <a:rPr lang="zh-CN" altLang="en-US" sz="240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制作冰块</a:t>
                      </a:r>
                    </a:p>
                    <a:p>
                      <a:pPr marL="0" indent="0" algn="l"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将纯净水倒入模具中，放进冰箱冷冻室冷冻</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纯净水______（填“吸热”或“</a:t>
                      </a:r>
                      <a:r>
                        <a:rPr lang="zh-CN" altLang="en-US"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放</a:t>
                      </a:r>
                      <a:r>
                        <a:rPr lang="en-US" altLang="zh-CN" sz="240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mn-ea"/>
                        </a:rPr>
                        <a:t>热”），______（填物态变化名称）成冰块</a:t>
                      </a:r>
                      <a:endParaRPr lang="en-US" altLang="zh-CN" sz="2400" b="0" i="0">
                        <a:solidFill>
                          <a:srgbClr val="000000"/>
                        </a:solidFill>
                        <a:latin typeface="华文楷体" panose="02010600040101010101" pitchFamily="2" charset="-122"/>
                        <a:ea typeface="华文楷体" panose="02010600040101010101" pitchFamily="2" charset="-122"/>
                        <a:cs typeface="华文楷体" panose="02010600040101010101" pitchFamily="2" charset="-122"/>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华文楷体" panose="02010600040101010101" pitchFamily="2" charset="-122"/>
                        <a:sym typeface="+mn-ea"/>
                      </a:endParaRPr>
                    </a:p>
                    <a:p>
                      <a:pPr marL="0" indent="0" algn="l" latinLnBrk="1" hangingPunct="0">
                        <a:lnSpc>
                          <a:spcPct val="100000"/>
                        </a:lnSpc>
                      </a:pPr>
                      <a:endParaRPr lang="zh-CN" altLang="en-US" sz="2400" spc="0">
                        <a:solidFill>
                          <a:srgbClr val="000000"/>
                        </a:solidFill>
                        <a:latin typeface="华文楷体" panose="02010600040101010101" pitchFamily="2" charset="-122"/>
                        <a:ea typeface="华文楷体" panose="02010600040101010101" pitchFamily="2" charset="-122"/>
                        <a:cs typeface="华文楷体" panose="02010600040101010101" pitchFamily="2" charset="-122"/>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模具中的纯净水不要加满</a:t>
                      </a:r>
                      <a:endParaRPr lang="en-US" altLang="zh-CN" sz="2400">
                        <a:solidFill>
                          <a:sysClr val="windowText" lastClr="000000"/>
                        </a:solidFill>
                        <a:latin typeface="华文楷体" panose="02010600040101010101" pitchFamily="2" charset="-122"/>
                        <a:ea typeface="华文楷体" panose="02010600040101010101" pitchFamily="2" charset="-122"/>
                      </a:endParaRPr>
                    </a:p>
                    <a:p>
                      <a:pPr marL="0" indent="0" algn="l" latinLnBrk="1" hangingPunct="0">
                        <a:lnSpc>
                          <a:spcPct val="100000"/>
                        </a:lnSpc>
                      </a:pPr>
                      <a:endParaRPr lang="en-US" altLang="zh-CN" sz="2400">
                        <a:latin typeface="华文楷体" panose="02010600040101010101" pitchFamily="2" charset="-122"/>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华文楷体" panose="02010600040101010101" pitchFamily="2" charset="-122"/>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460375"/>
          </a:xfrm>
          <a:prstGeom prst="rect">
            <a:avLst/>
          </a:prstGeom>
          <a:noFill/>
        </p:spPr>
        <p:txBody>
          <a:bodyPr wrap="square" rtlCol="0">
            <a:spAutoFit/>
          </a:bodyPr>
          <a:lstStyle/>
          <a:p>
            <a:r>
              <a:rPr lang="zh-CN" altLang="en-US" sz="2400">
                <a:latin typeface="华文楷体" panose="02010600040101010101" pitchFamily="2" charset="-122"/>
                <a:ea typeface="华文楷体" panose="02010600040101010101" pitchFamily="2" charset="-122"/>
              </a:rPr>
              <a:t>做冷饮</a:t>
            </a:r>
          </a:p>
        </p:txBody>
      </p:sp>
      <p:pic>
        <p:nvPicPr>
          <p:cNvPr id="2" name="图片 1"/>
          <p:cNvPicPr/>
          <p:nvPr/>
        </p:nvPicPr>
        <p:blipFill>
          <a:blip r:embed="rId3"/>
          <a:stretch>
            <a:fillRect/>
          </a:stretch>
        </p:blipFill>
        <p:spPr>
          <a:xfrm>
            <a:off x="7320280" y="116840"/>
            <a:ext cx="2350800" cy="1566000"/>
          </a:xfrm>
          <a:prstGeom prst="rect">
            <a:avLst/>
          </a:prstGeom>
        </p:spPr>
      </p:pic>
      <p:pic>
        <p:nvPicPr>
          <p:cNvPr id="6" name="图片 5"/>
          <p:cNvPicPr/>
          <p:nvPr/>
        </p:nvPicPr>
        <p:blipFill>
          <a:blip r:embed="rId4"/>
          <a:stretch>
            <a:fillRect/>
          </a:stretch>
        </p:blipFill>
        <p:spPr>
          <a:xfrm>
            <a:off x="9840595" y="116840"/>
            <a:ext cx="2350800" cy="1566000"/>
          </a:xfrm>
          <a:prstGeom prst="rect">
            <a:avLst/>
          </a:prstGeom>
        </p:spPr>
      </p:pic>
      <p:sp>
        <p:nvSpPr>
          <p:cNvPr id="8" name="QB_5_AN.33_1#43ff05f8e.blank?vcp=1&amp;vopoq=1&amp;pid=ce2398838&amp;color=0,0,0&amp;vpa=19&amp;vtp=1"/>
          <p:cNvSpPr/>
          <p:nvPr/>
        </p:nvSpPr>
        <p:spPr>
          <a:xfrm>
            <a:off x="4151630" y="292481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华文楷体" panose="02010600040101010101" pitchFamily="2" charset="-122"/>
                <a:ea typeface="华文楷体" panose="02010600040101010101" pitchFamily="2" charset="-122"/>
              </a:rPr>
              <a:t>放热</a:t>
            </a:r>
          </a:p>
        </p:txBody>
      </p:sp>
      <p:sp>
        <p:nvSpPr>
          <p:cNvPr id="9" name="QB_5_AN.33_1#43ff05f8e.blank?vcp=1&amp;vopoq=1&amp;pid=ce2398838&amp;color=0,0,0&amp;vpa=19&amp;vtp=1"/>
          <p:cNvSpPr/>
          <p:nvPr/>
        </p:nvSpPr>
        <p:spPr>
          <a:xfrm>
            <a:off x="4368165" y="3293745"/>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华文楷体" panose="02010600040101010101" pitchFamily="2" charset="-122"/>
                <a:ea typeface="华文楷体" panose="02010600040101010101" pitchFamily="2" charset="-122"/>
              </a:rPr>
              <a:t>凝固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460375"/>
          </a:xfrm>
          <a:prstGeom prst="rect">
            <a:avLst/>
          </a:prstGeom>
          <a:noFill/>
        </p:spPr>
        <p:txBody>
          <a:bodyPr wrap="square" rtlCol="0">
            <a:spAutoFit/>
          </a:bodyPr>
          <a:lstStyle/>
          <a:p>
            <a:pPr algn="ctr"/>
            <a:r>
              <a:rPr lang="zh-CN" altLang="en-US" sz="2400" b="1">
                <a:solidFill>
                  <a:prstClr val="black"/>
                </a:solidFill>
                <a:latin typeface="Times New Roman" panose="02020603050405020304" pitchFamily="18" charset="0"/>
                <a:ea typeface="华文楷体" panose="02010600040101010101" pitchFamily="2" charset="-122"/>
              </a:rPr>
              <a:t>展示交流</a:t>
            </a:r>
          </a:p>
        </p:txBody>
      </p:sp>
      <p:sp>
        <p:nvSpPr>
          <p:cNvPr id="3" name="菱形 2"/>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2400">
              <a:ln>
                <a:solidFill>
                  <a:srgbClr val="E6A774"/>
                </a:solidFill>
              </a:ln>
              <a:solidFill>
                <a:srgbClr val="E6A774"/>
              </a:solidFill>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10" name="QB_5_BD.11_1#e6f9d126c?colgroup=8,13,9&amp;vcp=1&amp;vopoq=1&amp;pid=ce2398838&amp;color=0,0,0&amp;vtp=1&amp;bt=1&amp;bbb=1&amp;hb=1"/>
          <p:cNvGraphicFramePr>
            <a:graphicFrameLocks noGrp="1"/>
          </p:cNvGraphicFramePr>
          <p:nvPr>
            <p:custDataLst>
              <p:tags r:id="rId1"/>
            </p:custDataLst>
          </p:nvPr>
        </p:nvGraphicFramePr>
        <p:xfrm>
          <a:off x="335280" y="1844675"/>
          <a:ext cx="11699875" cy="3975100"/>
        </p:xfrm>
        <a:graphic>
          <a:graphicData uri="http://schemas.openxmlformats.org/drawingml/2006/table">
            <a:tbl>
              <a:tblPr>
                <a:effectLst/>
                <a:tableStyleId>{5940675A-B579-460E-94D1-54222C63F5DA}</a:tableStyleId>
              </a:tblPr>
              <a:tblGrid>
                <a:gridCol w="2664460">
                  <a:extLst>
                    <a:ext uri="{9D8B030D-6E8A-4147-A177-3AD203B41FA5}">
                      <a16:colId xmlns:a16="http://schemas.microsoft.com/office/drawing/2014/main" val="20000"/>
                    </a:ext>
                  </a:extLst>
                </a:gridCol>
                <a:gridCol w="5137785">
                  <a:extLst>
                    <a:ext uri="{9D8B030D-6E8A-4147-A177-3AD203B41FA5}">
                      <a16:colId xmlns:a16="http://schemas.microsoft.com/office/drawing/2014/main" val="20001"/>
                    </a:ext>
                  </a:extLst>
                </a:gridCol>
                <a:gridCol w="3897630">
                  <a:extLst>
                    <a:ext uri="{9D8B030D-6E8A-4147-A177-3AD203B41FA5}">
                      <a16:colId xmlns:a16="http://schemas.microsoft.com/office/drawing/2014/main" val="20002"/>
                    </a:ext>
                  </a:extLst>
                </a:gridCol>
              </a:tblGrid>
              <a:tr h="546100">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操作过程</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厨房中的现象涉及的物态变化</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latinLnBrk="1" hangingPunct="0">
                        <a:lnSpc>
                          <a:spcPts val="4300"/>
                        </a:lnSpc>
                      </a:pPr>
                      <a:r>
                        <a:rPr lang="en-US" altLang="zh-CN" sz="2400" b="1" i="0" err="1">
                          <a:solidFill>
                            <a:srgbClr val="0070C0"/>
                          </a:solidFill>
                          <a:latin typeface="Times New Roman" panose="02020603050405020304" pitchFamily="18" charset="0"/>
                          <a:ea typeface="华文楷体" panose="02010600040101010101" pitchFamily="2" charset="-122"/>
                          <a:cs typeface="Times New Roman" panose="02020603050405020304" pitchFamily="34" charset="-120"/>
                        </a:rPr>
                        <a:t>操作建议或改进建议</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4012565">
                <a:tc>
                  <a:txBody>
                    <a:bodyPr/>
                    <a:lstStyle/>
                    <a:p>
                      <a:pPr marL="0" indent="0" algn="l" latinLnBrk="1" hangingPunct="0">
                        <a:lnSpc>
                          <a:spcPct val="100000"/>
                        </a:lnSpc>
                      </a:pPr>
                      <a:r>
                        <a:rPr lang="en-US" altLang="zh-CN"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1.</a:t>
                      </a:r>
                      <a:r>
                        <a:rPr lang="zh-CN" altLang="en-US" sz="2400">
                          <a:solidFill>
                            <a:srgbClr val="FF0000"/>
                          </a:solidFill>
                          <a:latin typeface="Times New Roman" panose="02020603050405020304" pitchFamily="18" charset="0"/>
                          <a:ea typeface="华文楷体" panose="02010600040101010101" pitchFamily="2" charset="-122"/>
                          <a:cs typeface="Times New Roman" panose="02020603050405020304" pitchFamily="18" charset="0"/>
                          <a:sym typeface="+mn-ea"/>
                        </a:rPr>
                        <a:t>制作冷饮</a:t>
                      </a: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取出做好的冰块，在饮料中加入适量冰块</a:t>
                      </a: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fontAlgn="auto" latinLnBrk="1" hangingPunct="0">
                        <a:lnSpc>
                          <a:spcPct val="100000"/>
                        </a:lnSpc>
                      </a:pPr>
                      <a:r>
                        <a:rPr lang="en-US" altLang="zh-CN" sz="2400" kern="0" spc="-99900">
                          <a:solidFill>
                            <a:srgbClr val="FFFFFF"/>
                          </a:solidFill>
                          <a:latin typeface="Times New Roman" panose="02020603050405020304" pitchFamily="18" charset="0"/>
                          <a:ea typeface="华文楷体" panose="02010600040101010101" pitchFamily="2" charset="-122"/>
                          <a:cs typeface="Times New Roman" panose="02020603050405020304" pitchFamily="18" charset="0"/>
                          <a:sym typeface="+mn-ea"/>
                        </a:rPr>
                        <a:t>_</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将取出的模具放在桌面上，一会儿模</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fontAlgn="auto"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具周围结了一层白霜，这是空气中的________遇冷_______（填物态变化名称）形成的</a:t>
                      </a:r>
                    </a:p>
                    <a:p>
                      <a:pPr marL="0" indent="0" algn="l" fontAlgn="auto" latinLnBrk="1" hangingPunct="0">
                        <a:lnSpc>
                          <a:spcPct val="100000"/>
                        </a:lnSpc>
                      </a:pP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饮料杯外壁周围有水珠，</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这是空气中的________遇冷_______（填物态变化名称）形成的</a:t>
                      </a:r>
                    </a:p>
                    <a:p>
                      <a:pPr marL="0" indent="0" algn="l" fontAlgn="auto" latinLnBrk="1" hangingPunct="0">
                        <a:lnSpc>
                          <a:spcPct val="100000"/>
                        </a:lnSpc>
                      </a:pPr>
                      <a:endPar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zh-CN" altLang="en-US" sz="2400" spc="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宋体" panose="02010600030101010101" pitchFamily="2" charset="-122"/>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在饮料中加入冰块而不是直</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接加入冷水，一方面是因为</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冰块的温度更____，另一</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方面是因为冰块______</a:t>
                      </a:r>
                      <a:endParaRPr lang="en-US" altLang="zh-CN" sz="240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（填物态变化名称）成水的</a:t>
                      </a:r>
                      <a:endParaRPr lang="en-US" altLang="zh-CN" sz="2400" b="0" i="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过程中______（</a:t>
                      </a:r>
                      <a:r>
                        <a:rPr lang="zh-CN" altLang="en-US"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选</a:t>
                      </a:r>
                      <a:r>
                        <a:rPr lang="en-US" altLang="zh-CN" sz="2400">
                          <a:solidFill>
                            <a:srgbClr val="000000"/>
                          </a:solidFill>
                          <a:latin typeface="Times New Roman" panose="02020603050405020304" pitchFamily="18" charset="0"/>
                          <a:ea typeface="华文楷体" panose="02010600040101010101" pitchFamily="2" charset="-122"/>
                          <a:cs typeface="Times New Roman" panose="02020603050405020304" pitchFamily="18" charset="0"/>
                          <a:sym typeface="+mn-ea"/>
                        </a:rPr>
                        <a:t>填“吸收”或“放出”）热量，从而使饮料的温度下降得更多</a:t>
                      </a:r>
                      <a:endParaRPr lang="en-US" altLang="zh-CN" sz="2400">
                        <a:solidFill>
                          <a:sysClr val="windowText" lastClr="000000"/>
                        </a:solidFill>
                        <a:latin typeface="Times New Roman" panose="02020603050405020304" pitchFamily="18" charset="0"/>
                        <a:ea typeface="华文楷体" panose="02010600040101010101" pitchFamily="2" charset="-122"/>
                        <a:cs typeface="Times New Roman" panose="02020603050405020304" pitchFamily="18" charset="0"/>
                      </a:endParaRPr>
                    </a:p>
                    <a:p>
                      <a:pPr marL="0" indent="0" algn="l" latinLnBrk="1" hangingPunct="0">
                        <a:lnSpc>
                          <a:spcPct val="100000"/>
                        </a:lnSpc>
                      </a:pPr>
                      <a:endParaRPr lang="en-US" altLang="zh-CN" sz="2400">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p>
                      <a:pPr marL="0" indent="0" algn="l" latinLnBrk="1" hangingPunct="0">
                        <a:lnSpc>
                          <a:spcPct val="100000"/>
                        </a:lnSpc>
                      </a:pPr>
                      <a:endParaRPr lang="en-US" altLang="zh-CN" sz="2400" b="0" err="1">
                        <a:solidFill>
                          <a:schemeClr val="tx1"/>
                        </a:solidFill>
                        <a:latin typeface="Times New Roman" panose="02020603050405020304" pitchFamily="18" charset="0"/>
                        <a:ea typeface="华文楷体" panose="02010600040101010101" pitchFamily="2" charset="-122"/>
                        <a:cs typeface="Times New Roman" panose="02020603050405020304" pitchFamily="18" charset="0"/>
                        <a:sym typeface="+mn-ea"/>
                      </a:endParaRPr>
                    </a:p>
                  </a:txBody>
                  <a:tcPr marL="54000" marR="5400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文本框 4"/>
          <p:cNvSpPr txBox="1"/>
          <p:nvPr/>
        </p:nvSpPr>
        <p:spPr>
          <a:xfrm>
            <a:off x="5384165" y="1124585"/>
            <a:ext cx="1602105" cy="460375"/>
          </a:xfrm>
          <a:prstGeom prst="rect">
            <a:avLst/>
          </a:prstGeom>
          <a:noFill/>
        </p:spPr>
        <p:txBody>
          <a:bodyPr wrap="square" rtlCol="0">
            <a:spAutoFit/>
          </a:bodyPr>
          <a:lstStyle/>
          <a:p>
            <a:r>
              <a:rPr lang="zh-CN" altLang="en-US" sz="2400">
                <a:latin typeface="Times New Roman" panose="02020603050405020304" pitchFamily="18" charset="0"/>
                <a:ea typeface="华文楷体" panose="02010600040101010101" pitchFamily="2" charset="-122"/>
              </a:rPr>
              <a:t>做冷饮</a:t>
            </a:r>
          </a:p>
        </p:txBody>
      </p:sp>
      <p:pic>
        <p:nvPicPr>
          <p:cNvPr id="2" name="图片 1"/>
          <p:cNvPicPr/>
          <p:nvPr/>
        </p:nvPicPr>
        <p:blipFill>
          <a:blip r:embed="rId3"/>
          <a:stretch>
            <a:fillRect/>
          </a:stretch>
        </p:blipFill>
        <p:spPr>
          <a:xfrm>
            <a:off x="7320280" y="116840"/>
            <a:ext cx="2350800" cy="1566000"/>
          </a:xfrm>
          <a:prstGeom prst="rect">
            <a:avLst/>
          </a:prstGeom>
        </p:spPr>
      </p:pic>
      <p:pic>
        <p:nvPicPr>
          <p:cNvPr id="6" name="图片 5"/>
          <p:cNvPicPr/>
          <p:nvPr/>
        </p:nvPicPr>
        <p:blipFill>
          <a:blip r:embed="rId4"/>
          <a:stretch>
            <a:fillRect/>
          </a:stretch>
        </p:blipFill>
        <p:spPr>
          <a:xfrm>
            <a:off x="9840595" y="116840"/>
            <a:ext cx="2350800" cy="1566000"/>
          </a:xfrm>
          <a:prstGeom prst="rect">
            <a:avLst/>
          </a:prstGeom>
        </p:spPr>
      </p:pic>
      <p:sp>
        <p:nvSpPr>
          <p:cNvPr id="8" name="QB_5_AN.33_1#43ff05f8e.blank?vcp=1&amp;vopoq=1&amp;pid=ce2398838&amp;color=0,0,0&amp;vpa=19&amp;vtp=1"/>
          <p:cNvSpPr/>
          <p:nvPr/>
        </p:nvSpPr>
        <p:spPr>
          <a:xfrm>
            <a:off x="3266440" y="321310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水蒸气</a:t>
            </a:r>
          </a:p>
        </p:txBody>
      </p:sp>
      <p:sp>
        <p:nvSpPr>
          <p:cNvPr id="9" name="QB_5_AN.33_1#43ff05f8e.blank?vcp=1&amp;vopoq=1&amp;pid=ce2398838&amp;color=0,0,0&amp;vpa=19&amp;vtp=1"/>
          <p:cNvSpPr/>
          <p:nvPr/>
        </p:nvSpPr>
        <p:spPr>
          <a:xfrm>
            <a:off x="5015865" y="321310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凝华</a:t>
            </a:r>
          </a:p>
        </p:txBody>
      </p:sp>
      <p:sp>
        <p:nvSpPr>
          <p:cNvPr id="12" name="QB_5_AN.33_1#43ff05f8e.blank?vcp=1&amp;vopoq=1&amp;pid=ce2398838&amp;color=0,0,0&amp;vpa=19&amp;vtp=1"/>
          <p:cNvSpPr/>
          <p:nvPr/>
        </p:nvSpPr>
        <p:spPr>
          <a:xfrm>
            <a:off x="3648075" y="4364990"/>
            <a:ext cx="68834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水蒸气</a:t>
            </a:r>
          </a:p>
        </p:txBody>
      </p:sp>
      <p:sp>
        <p:nvSpPr>
          <p:cNvPr id="13" name="QB_5_AN.33_1#43ff05f8e.blank?vcp=1&amp;vopoq=1&amp;pid=ce2398838&amp;color=0,0,0&amp;vpa=19&amp;vtp=1"/>
          <p:cNvSpPr/>
          <p:nvPr/>
        </p:nvSpPr>
        <p:spPr>
          <a:xfrm>
            <a:off x="5160010" y="4437380"/>
            <a:ext cx="1060450" cy="368935"/>
          </a:xfrm>
          <a:prstGeom prst="rect">
            <a:avLst/>
          </a:prstGeom>
          <a:noFill/>
        </p:spPr>
        <p:txBody>
          <a:bodyPr wrap="none" lIns="0" tIns="0" rIns="0" bIns="0" rtlCol="0" anchor="t"/>
          <a:lstStyle/>
          <a:p>
            <a:pPr algn="ctr" latinLnBrk="1">
              <a:lnSpc>
                <a:spcPts val="3150"/>
              </a:lnSpc>
            </a:pPr>
            <a:r>
              <a:rPr lang="zh-CN" altLang="en-US" sz="2400" b="1">
                <a:solidFill>
                  <a:srgbClr val="FF0000"/>
                </a:solidFill>
                <a:latin typeface="Times New Roman" panose="02020603050405020304" pitchFamily="18" charset="0"/>
                <a:ea typeface="华文楷体" panose="02010600040101010101" pitchFamily="2" charset="-122"/>
              </a:rPr>
              <a:t>液化</a:t>
            </a:r>
          </a:p>
        </p:txBody>
      </p:sp>
      <p:sp>
        <p:nvSpPr>
          <p:cNvPr id="14" name="QB_5_AN.49_1#d731ca572.blank?vcp=1&amp;vopoq=1&amp;pid=ce2398838&amp;color=0,0,0&amp;vpa=30&amp;vtp=1"/>
          <p:cNvSpPr/>
          <p:nvPr/>
        </p:nvSpPr>
        <p:spPr>
          <a:xfrm>
            <a:off x="10056409" y="3068829"/>
            <a:ext cx="460772" cy="361808"/>
          </a:xfrm>
          <a:prstGeom prst="rect">
            <a:avLst/>
          </a:prstGeom>
          <a:noFill/>
        </p:spPr>
        <p:txBody>
          <a:bodyPr wrap="none" lIns="0" tIns="0" rIns="0" bIns="0" rtlCol="0" anchor="t"/>
          <a:lstStyle/>
          <a:p>
            <a:pPr algn="ctr" latinLnBrk="1">
              <a:lnSpc>
                <a:spcPts val="3075"/>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低</a:t>
            </a:r>
          </a:p>
        </p:txBody>
      </p:sp>
      <p:sp>
        <p:nvSpPr>
          <p:cNvPr id="15" name="QB_5_AN.50_1#d731ca572.blank?vcp=1&amp;vopoq=1&amp;pid=ce2398838&amp;color=0,0,0&amp;vpa=31&amp;vtp=1&amp;bbb=1"/>
          <p:cNvSpPr/>
          <p:nvPr/>
        </p:nvSpPr>
        <p:spPr>
          <a:xfrm>
            <a:off x="10344650" y="3501405"/>
            <a:ext cx="727472" cy="361808"/>
          </a:xfrm>
          <a:prstGeom prst="rect">
            <a:avLst/>
          </a:prstGeom>
          <a:noFill/>
        </p:spPr>
        <p:txBody>
          <a:bodyPr wrap="none" lIns="0" tIns="0" rIns="0" bIns="0" rtlCol="0" anchor="t"/>
          <a:lstStyle/>
          <a:p>
            <a:pPr algn="ctr" latinLnBrk="1">
              <a:lnSpc>
                <a:spcPts val="3075"/>
              </a:lnSpc>
            </a:pPr>
            <a:r>
              <a:rPr lang="en-US" altLang="zh-CN" sz="2400" b="1" err="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熔化</a:t>
            </a:r>
          </a:p>
        </p:txBody>
      </p:sp>
      <p:sp>
        <p:nvSpPr>
          <p:cNvPr id="16" name="QB_5_AN.51_1#d731ca572.blank?vcp=1&amp;vopoq=1&amp;pid=ce2398838&amp;color=0,0,0&amp;vpa=32&amp;vtp=1&amp;bbb=1"/>
          <p:cNvSpPr/>
          <p:nvPr/>
        </p:nvSpPr>
        <p:spPr>
          <a:xfrm>
            <a:off x="9271510" y="4148822"/>
            <a:ext cx="727472" cy="361808"/>
          </a:xfrm>
          <a:prstGeom prst="rect">
            <a:avLst/>
          </a:prstGeom>
          <a:noFill/>
        </p:spPr>
        <p:txBody>
          <a:bodyPr wrap="none" lIns="0" tIns="0" rIns="0" bIns="0" rtlCol="0" anchor="t"/>
          <a:lstStyle/>
          <a:p>
            <a:pPr algn="ctr" latinLnBrk="1">
              <a:lnSpc>
                <a:spcPts val="3075"/>
              </a:lnSpc>
            </a:pPr>
            <a:r>
              <a:rPr lang="en-US" altLang="zh-CN" sz="2400" b="1">
                <a:solidFill>
                  <a:srgbClr val="FF0000"/>
                </a:solidFill>
                <a:latin typeface="Times New Roman" panose="02020603050405020304" pitchFamily="18" charset="0"/>
                <a:ea typeface="华文楷体" panose="02010600040101010101" pitchFamily="2" charset="-122"/>
                <a:cs typeface="Times New Roman" panose="02020603050405020304" pitchFamily="34" charset="-120"/>
              </a:rPr>
              <a:t>吸收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 calcmode="lin" valueType="num">
                                      <p:cBhvr additive="base">
                                        <p:cTn id="31"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additive="base">
                                        <p:cTn id="3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 calcmode="lin" valueType="num">
                                      <p:cBhvr additive="base">
                                        <p:cTn id="4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P spid="12" grpId="0" build="p" animBg="1"/>
      <p:bldP spid="13" grpId="0" build="p" animBg="1"/>
      <p:bldP spid="14" grpId="0" build="p"/>
      <p:bldP spid="15" grpId="0" build="p" animBg="1"/>
      <p:bldP spid="1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项目提出</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8" name="文本框 7"/>
          <p:cNvSpPr txBox="1"/>
          <p:nvPr/>
        </p:nvSpPr>
        <p:spPr>
          <a:xfrm>
            <a:off x="1991360" y="1844675"/>
            <a:ext cx="8293735" cy="4831080"/>
          </a:xfrm>
          <a:prstGeom prst="rect">
            <a:avLst/>
          </a:prstGeom>
          <a:noFill/>
        </p:spPr>
        <p:txBody>
          <a:bodyPr wrap="square" rtlCol="0" anchor="t">
            <a:spAutoFit/>
          </a:bodyPr>
          <a:lstStyle/>
          <a:p>
            <a:pPr indent="457200" algn="just" fontAlgn="auto" latinLnBrk="1">
              <a:lnSpc>
                <a:spcPct val="125000"/>
              </a:lnSpc>
              <a:spcBef>
                <a:spcPct val="0"/>
              </a:spcBef>
              <a:spcAft>
                <a:spcPct val="0"/>
              </a:spcAft>
              <a:buFont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厨房不仅是加工食材、制做家庭美味的场所，也是日常生活中充满物态变化的“实验室”。</a:t>
            </a:r>
          </a:p>
          <a:p>
            <a:pPr indent="457200" algn="just" fontAlgn="auto" latinLnBrk="1">
              <a:lnSpc>
                <a:spcPct val="125000"/>
              </a:lnSpc>
              <a:spcBef>
                <a:spcPct val="0"/>
              </a:spcBef>
              <a:spcAft>
                <a:spcPct val="0"/>
              </a:spcAft>
              <a:buFontTx/>
              <a:buNone/>
            </a:pPr>
            <a:r>
              <a:rPr lang="zh-CN" altLang="en-US"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例如，水的沸腾、食用油从液态到气态的蒸发、冰冻水饺中的冰在热水中熔化等。</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gn="just" fontAlgn="auto" latinLnBrk="1">
              <a:lnSpc>
                <a:spcPct val="125000"/>
              </a:lnSpc>
              <a:spcBef>
                <a:spcPct val="0"/>
              </a:spcBef>
              <a:spcAft>
                <a:spcPct val="0"/>
              </a:spcAft>
              <a:buFont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    请你利用周末时间配合妈妈为家人准备一顿丰盛的午餐，对烹饪过程进行拍照，解释其中涉及的物态变化，并通过思考，试着从提高烹饪效率、提升食品品质等方面给出自己的改进建议。</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endParaRPr lang="zh-CN" altLang="en-US" sz="2800" b="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项目分析</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9" name="文本框 8"/>
          <p:cNvSpPr txBox="1"/>
          <p:nvPr/>
        </p:nvSpPr>
        <p:spPr>
          <a:xfrm>
            <a:off x="1415415" y="1988820"/>
            <a:ext cx="9770110" cy="3969385"/>
          </a:xfrm>
          <a:prstGeom prst="rect">
            <a:avLst/>
          </a:prstGeom>
          <a:noFill/>
        </p:spPr>
        <p:txBody>
          <a:bodyPr wrap="square" rtlCol="0" anchor="t">
            <a:spAutoFit/>
          </a:bodyPr>
          <a:lstStyle/>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我们可以先观察厨房中都有哪些现象与物态变化有关，再分析这些现象中的物理问题。具体任务如下：</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1.观察厨房中的物态变化，分析这些物态变化对烹饪的影响。</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2.从物理学的视角，对烹饪过程中发现的一些问题提出改进建议或总结认识体会。</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nSpc>
                <a:spcPct val="150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3.实施改进建议，描述实施后的情况，并评估其效果。</a:t>
            </a:r>
          </a:p>
        </p:txBody>
      </p:sp>
      <p:pic>
        <p:nvPicPr>
          <p:cNvPr id="3" name="Picture 3"/>
          <p:cNvPicPr>
            <a:picLocks noChangeAspect="1"/>
          </p:cNvPicPr>
          <p:nvPr/>
        </p:nvPicPr>
        <p:blipFill>
          <a:blip r:embed="rId2"/>
          <a:stretch>
            <a:fillRect/>
          </a:stretch>
        </p:blipFill>
        <p:spPr>
          <a:xfrm flipH="1">
            <a:off x="10426700" y="11328400"/>
            <a:ext cx="0" cy="0"/>
          </a:xfrm>
          <a:prstGeom prst="rect">
            <a:avLst/>
          </a:prstGeom>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项目分析</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pic>
        <p:nvPicPr>
          <p:cNvPr id="3" name="Picture 8"/>
          <p:cNvPicPr>
            <a:picLocks noChangeAspect="1" noChangeArrowheads="1"/>
          </p:cNvPicPr>
          <p:nvPr/>
        </p:nvPicPr>
        <p:blipFill>
          <a:blip r:embed="rId2"/>
          <a:srcRect l="3351" r="3351"/>
          <a:stretch>
            <a:fillRect/>
          </a:stretch>
        </p:blipFill>
        <p:spPr bwMode="auto">
          <a:xfrm>
            <a:off x="1991360" y="1916430"/>
            <a:ext cx="2208530" cy="177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rrowheads="1"/>
          </p:cNvPicPr>
          <p:nvPr/>
        </p:nvPicPr>
        <p:blipFill>
          <a:blip r:embed="rId3"/>
          <a:srcRect l="2344" r="2344"/>
          <a:stretch>
            <a:fillRect/>
          </a:stretch>
        </p:blipFill>
        <p:spPr bwMode="auto">
          <a:xfrm>
            <a:off x="5128779" y="1915844"/>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rrowheads="1"/>
          </p:cNvPicPr>
          <p:nvPr/>
        </p:nvPicPr>
        <p:blipFill>
          <a:blip r:embed="rId4"/>
          <a:srcRect l="23894" r="23894"/>
          <a:stretch>
            <a:fillRect/>
          </a:stretch>
        </p:blipFill>
        <p:spPr bwMode="auto">
          <a:xfrm>
            <a:off x="8329575" y="1929248"/>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rrowheads="1"/>
          </p:cNvPicPr>
          <p:nvPr/>
        </p:nvPicPr>
        <p:blipFill>
          <a:blip r:embed="rId5"/>
          <a:srcRect t="12506" b="12506"/>
          <a:stretch>
            <a:fillRect/>
          </a:stretch>
        </p:blipFill>
        <p:spPr bwMode="auto">
          <a:xfrm>
            <a:off x="1928349" y="400512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rrowheads="1"/>
          </p:cNvPicPr>
          <p:nvPr/>
        </p:nvPicPr>
        <p:blipFill>
          <a:blip r:embed="rId6"/>
          <a:srcRect l="12778" r="12778"/>
          <a:stretch>
            <a:fillRect/>
          </a:stretch>
        </p:blipFill>
        <p:spPr bwMode="auto">
          <a:xfrm>
            <a:off x="5160201" y="4023849"/>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rrowheads="1"/>
          </p:cNvPicPr>
          <p:nvPr/>
        </p:nvPicPr>
        <p:blipFill>
          <a:blip r:embed="rId7"/>
          <a:srcRect l="5629" r="5629"/>
          <a:stretch>
            <a:fillRect/>
          </a:stretch>
        </p:blipFill>
        <p:spPr bwMode="auto">
          <a:xfrm>
            <a:off x="8328333" y="407660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p:cNvSpPr txBox="1"/>
          <p:nvPr/>
        </p:nvSpPr>
        <p:spPr>
          <a:xfrm>
            <a:off x="407670" y="1708150"/>
            <a:ext cx="11637010" cy="2030095"/>
          </a:xfrm>
          <a:prstGeom prst="rect">
            <a:avLst/>
          </a:prstGeom>
          <a:noFill/>
        </p:spPr>
        <p:txBody>
          <a:bodyPr wrap="square" rtlCol="0" anchor="t">
            <a:spAutoFit/>
          </a:bodyPr>
          <a:lstStyle/>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1.观察厨房中的物态变化，描述这些物态变化发生的条件、过程与结果。分析物态变化的有关规律或相关参数对烹饪的影响。</a:t>
            </a:r>
          </a:p>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例如，由于食用油和水的沸点差异就会形成炸、煮和蒸等不同的烹饪方式。</a:t>
            </a:r>
          </a:p>
        </p:txBody>
      </p:sp>
      <p:pic>
        <p:nvPicPr>
          <p:cNvPr id="9" name="Picture 10"/>
          <p:cNvPicPr>
            <a:picLocks noChangeArrowheads="1"/>
          </p:cNvPicPr>
          <p:nvPr/>
        </p:nvPicPr>
        <p:blipFill>
          <a:blip r:embed="rId2"/>
          <a:srcRect t="10948" b="10948"/>
          <a:stretch>
            <a:fillRect/>
          </a:stretch>
        </p:blipFill>
        <p:spPr bwMode="auto">
          <a:xfrm>
            <a:off x="2936729" y="4058461"/>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rrowheads="1"/>
          </p:cNvPicPr>
          <p:nvPr/>
        </p:nvPicPr>
        <p:blipFill>
          <a:blip r:embed="rId3"/>
          <a:srcRect l="2039" r="2039"/>
          <a:stretch>
            <a:fillRect/>
          </a:stretch>
        </p:blipFill>
        <p:spPr bwMode="auto">
          <a:xfrm>
            <a:off x="6168581" y="4077189"/>
            <a:ext cx="2271600" cy="17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119380" y="2924810"/>
          <a:ext cx="11840210" cy="4389120"/>
        </p:xfrm>
        <a:graphic>
          <a:graphicData uri="http://schemas.openxmlformats.org/drawingml/2006/table">
            <a:tbl>
              <a:tblPr firstRow="1" bandRow="1">
                <a:tableStyleId>{5940675A-B579-460E-94D1-54222C63F5DA}</a:tableStyleId>
              </a:tblPr>
              <a:tblGrid>
                <a:gridCol w="543941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0">
                <a:tc>
                  <a:txBody>
                    <a:bodyPr/>
                    <a:lstStyle/>
                    <a:p>
                      <a:pPr indent="0" algn="ctr">
                        <a:lnSpc>
                          <a:spcPct val="150000"/>
                        </a:lnSpc>
                        <a:buNone/>
                      </a:pPr>
                      <a:r>
                        <a:rPr lang="en-US" sz="2400" b="1" err="1">
                          <a:solidFill>
                            <a:srgbClr val="000000"/>
                          </a:solidFill>
                          <a:latin typeface="Times New Roman" panose="02020603050405020304" pitchFamily="18" charset="0"/>
                          <a:ea typeface="华文楷体" panose="02010600040101010101" pitchFamily="2" charset="-122"/>
                          <a:cs typeface="宋体" panose="02010600030101010101" pitchFamily="2" charset="-122"/>
                        </a:rPr>
                        <a:t>厨房中现象</a:t>
                      </a:r>
                      <a:endParaRPr lang="en-US" altLang="en-US" sz="2400" b="1" err="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CFF3"/>
                    </a:solidFill>
                  </a:tcPr>
                </a:tc>
                <a:tc>
                  <a:txBody>
                    <a:bodyPr/>
                    <a:lstStyle/>
                    <a:p>
                      <a:pPr indent="0" algn="ctr">
                        <a:lnSpc>
                          <a:spcPct val="150000"/>
                        </a:lnSpc>
                        <a:buNone/>
                      </a:pPr>
                      <a:r>
                        <a:rPr lang="en-US" sz="2400" b="1">
                          <a:solidFill>
                            <a:srgbClr val="000000"/>
                          </a:solidFill>
                          <a:latin typeface="Times New Roman" panose="02020603050405020304" pitchFamily="18" charset="0"/>
                          <a:ea typeface="华文楷体" panose="02010600040101010101" pitchFamily="2" charset="-122"/>
                          <a:cs typeface="宋体" panose="02010600030101010101" pitchFamily="2" charset="-122"/>
                        </a:rPr>
                        <a:t>涉及的物态变化</a:t>
                      </a:r>
                      <a:endParaRPr lang="en-US" altLang="en-US" sz="2400" b="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ACCFF3"/>
                    </a:solidFill>
                  </a:tcPr>
                </a:tc>
                <a:extLst>
                  <a:ext uri="{0D108BD9-81ED-4DB2-BD59-A6C34878D82A}">
                    <a16:rowId xmlns:a16="http://schemas.microsoft.com/office/drawing/2014/main" val="10000"/>
                  </a:ext>
                </a:extLst>
              </a:tr>
              <a:tr h="0">
                <a:tc>
                  <a:txBody>
                    <a:bodyPr/>
                    <a:lstStyle/>
                    <a:p>
                      <a:pPr indent="0" algn="ctr">
                        <a:lnSpc>
                          <a:spcPct val="150000"/>
                        </a:lnSpc>
                        <a:buNone/>
                      </a:pPr>
                      <a:r>
                        <a:rPr lang="en-US" sz="2400" b="0" err="1">
                          <a:solidFill>
                            <a:srgbClr val="000000"/>
                          </a:solidFill>
                          <a:latin typeface="Times New Roman" panose="02020603050405020304" pitchFamily="18" charset="0"/>
                          <a:ea typeface="华文楷体" panose="02010600040101010101" pitchFamily="2" charset="-122"/>
                          <a:cs typeface="宋体" panose="02010600030101010101" pitchFamily="2" charset="-122"/>
                        </a:rPr>
                        <a:t>为了煮熟饺子，需要持续烧水一段时间</a:t>
                      </a:r>
                      <a:endParaRPr lang="en-US" altLang="en-US" sz="2400" b="0" err="1">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在烧水的过程中，需要不断加热，水沸腾后温度稳定在100℃，一些水会从液态变为气态的水蒸气</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indent="0" algn="ctr">
                        <a:lnSpc>
                          <a:spcPct val="150000"/>
                        </a:lnSpc>
                        <a:buNone/>
                      </a:pPr>
                      <a:r>
                        <a:rPr lang="en-US" sz="2400" b="0" err="1">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水沸腾后打开锅盖，会出现大量“白雾”</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宋体" panose="02010600030101010101" pitchFamily="2" charset="-122"/>
                        </a:rPr>
                        <a:t>水蒸气接触周围的冷空气或低温物品，会液化成小水滴</a:t>
                      </a:r>
                      <a:endParaRPr lang="en-US" altLang="en-US" sz="2400" b="0">
                        <a:solidFill>
                          <a:srgbClr val="000000"/>
                        </a:solidFill>
                        <a:latin typeface="Times New Roman" panose="02020603050405020304" pitchFamily="18" charset="0"/>
                        <a:ea typeface="华文楷体" panose="0201060004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indent="0">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nSpc>
                          <a:spcPct val="150000"/>
                        </a:lnSpc>
                        <a:buNone/>
                      </a:pPr>
                      <a:r>
                        <a:rPr 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rPr>
                        <a:t> </a:t>
                      </a:r>
                      <a:endParaRPr lang="en-US" altLang="en-US" sz="2400" b="0">
                        <a:solidFill>
                          <a:srgbClr val="000000"/>
                        </a:solidFill>
                        <a:latin typeface="Times New Roman" panose="02020603050405020304" pitchFamily="18" charset="0"/>
                        <a:ea typeface="华文楷体" panose="02010600040101010101" pitchFamily="2" charset="-122"/>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文本框 1"/>
          <p:cNvSpPr txBox="1"/>
          <p:nvPr/>
        </p:nvSpPr>
        <p:spPr>
          <a:xfrm>
            <a:off x="2063750" y="1628775"/>
            <a:ext cx="8303895" cy="1383665"/>
          </a:xfrm>
          <a:prstGeom prst="rect">
            <a:avLst/>
          </a:prstGeom>
          <a:noFill/>
        </p:spPr>
        <p:txBody>
          <a:bodyPr wrap="square" rtlCol="0" anchor="t">
            <a:spAutoFit/>
          </a:bodyPr>
          <a:lstStyle/>
          <a:p>
            <a:pPr algn="l">
              <a:lnSpc>
                <a:spcPct val="150000"/>
              </a:lnSpc>
              <a:buClrTx/>
              <a:buSzTx/>
              <a:buNone/>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下面的表格中记录了一些在厨房中观察到的现象和相应的物态变化，请把你的观察结果补充在表格中。</a:t>
            </a:r>
          </a:p>
        </p:txBody>
      </p:sp>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p>
        </p:txBody>
      </p:sp>
      <p:sp>
        <p:nvSpPr>
          <p:cNvPr id="4" name="菱形 3"/>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p:cNvSpPr txBox="1"/>
          <p:nvPr/>
        </p:nvSpPr>
        <p:spPr>
          <a:xfrm>
            <a:off x="623570" y="2061210"/>
            <a:ext cx="11117580" cy="1706880"/>
          </a:xfrm>
          <a:prstGeom prst="rect">
            <a:avLst/>
          </a:prstGeom>
          <a:noFill/>
        </p:spPr>
        <p:txBody>
          <a:bodyPr wrap="square">
            <a:spAutoFit/>
          </a:bodyPr>
          <a:lstStyle/>
          <a:p>
            <a:pPr>
              <a:lnSpc>
                <a:spcPct val="125000"/>
              </a:lnSpc>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rPr>
              <a:t>2.从物理学的视角找出这些现象对烹饪过程的影响，对烹饪中可能存在的问题提出具体的改进建议。进一步说明这些建议是怎样优化烹饪过程或解决安全隐患的，并解释这些建议的科学依据。</a:t>
            </a:r>
          </a:p>
        </p:txBody>
      </p:sp>
      <p:sp>
        <p:nvSpPr>
          <p:cNvPr id="5" name="文本框 4"/>
          <p:cNvSpPr txBox="1"/>
          <p:nvPr/>
        </p:nvSpPr>
        <p:spPr>
          <a:xfrm>
            <a:off x="695325" y="4004945"/>
            <a:ext cx="11184255" cy="1168400"/>
          </a:xfrm>
          <a:prstGeom prst="rect">
            <a:avLst/>
          </a:prstGeom>
          <a:noFill/>
        </p:spPr>
        <p:txBody>
          <a:bodyPr wrap="square">
            <a:spAutoFit/>
          </a:bodyPr>
          <a:lstStyle/>
          <a:p>
            <a:pPr algn="l">
              <a:lnSpc>
                <a:spcPct val="125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rPr>
              <a:t>还可以撰写一篇观察报告，从物理学的视角分析物态变化规律在烹饪过程中所起的作用，总结认识体会。</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11479" y="1124303"/>
            <a:ext cx="2000278" cy="583565"/>
          </a:xfrm>
          <a:prstGeom prst="rect">
            <a:avLst/>
          </a:prstGeom>
          <a:noFill/>
        </p:spPr>
        <p:txBody>
          <a:bodyPr wrap="square" rtlCol="0">
            <a:spAutoFit/>
          </a:bodyPr>
          <a:lstStyle/>
          <a:p>
            <a:pPr algn="ctr"/>
            <a:r>
              <a:rPr lang="zh-CN" altLang="en-US" sz="3200" b="1">
                <a:solidFill>
                  <a:prstClr val="black"/>
                </a:solidFill>
                <a:latin typeface="华文楷体" panose="02010600040101010101" pitchFamily="2" charset="-122"/>
                <a:ea typeface="华文楷体" panose="02010600040101010101" pitchFamily="2" charset="-122"/>
              </a:rPr>
              <a:t>项目实施</a:t>
            </a:r>
            <a:endParaRPr lang="en-US" altLang="zh-CN" sz="3200" b="1">
              <a:solidFill>
                <a:prstClr val="black"/>
              </a:solidFill>
              <a:latin typeface="华文楷体" panose="02010600040101010101" pitchFamily="2" charset="-122"/>
              <a:ea typeface="华文楷体" panose="02010600040101010101" pitchFamily="2" charset="-122"/>
            </a:endParaRPr>
          </a:p>
        </p:txBody>
      </p:sp>
      <p:sp>
        <p:nvSpPr>
          <p:cNvPr id="2" name="菱形 1"/>
          <p:cNvSpPr/>
          <p:nvPr userDrawn="1"/>
        </p:nvSpPr>
        <p:spPr>
          <a:xfrm>
            <a:off x="742315" y="1217930"/>
            <a:ext cx="351155" cy="351155"/>
          </a:xfrm>
          <a:prstGeom prst="diamond">
            <a:avLst/>
          </a:prstGeom>
          <a:solidFill>
            <a:srgbClr val="01621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ln>
                <a:solidFill>
                  <a:srgbClr val="E6A774"/>
                </a:solidFill>
              </a:ln>
              <a:solidFill>
                <a:srgbClr val="E6A774"/>
              </a:solidFill>
              <a:ea typeface="微软雅黑" panose="020B0503020204020204" charset="-122"/>
            </a:endParaRPr>
          </a:p>
        </p:txBody>
      </p:sp>
      <p:sp>
        <p:nvSpPr>
          <p:cNvPr id="4" name="文本框 3"/>
          <p:cNvSpPr txBox="1"/>
          <p:nvPr/>
        </p:nvSpPr>
        <p:spPr>
          <a:xfrm>
            <a:off x="839470" y="2132965"/>
            <a:ext cx="10895965" cy="3322955"/>
          </a:xfrm>
          <a:prstGeom prst="rect">
            <a:avLst/>
          </a:prstGeom>
          <a:noFill/>
        </p:spPr>
        <p:txBody>
          <a:bodyPr wrap="square" rtlCol="0" anchor="t">
            <a:spAutoFit/>
          </a:bodyPr>
          <a:lstStyle/>
          <a:p>
            <a:pPr algn="l">
              <a:lnSpc>
                <a:spcPct val="150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3.选择一个改进建议，在家人的帮助下，在厨房中进行实际操作，检验效果。操作时要记录实施过程中的观察结果和有关数据包括必要的调整措施和遇到的问题。</a:t>
            </a:r>
            <a:endPar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endParaRPr>
          </a:p>
          <a:p>
            <a:pPr algn="l">
              <a:lnSpc>
                <a:spcPct val="150000"/>
              </a:lnSpc>
              <a:buClrTx/>
              <a:buSzTx/>
              <a:buFontTx/>
            </a:pPr>
            <a:r>
              <a:rPr lang="en-US" altLang="zh-CN" sz="2800" b="1" err="1">
                <a:solidFill>
                  <a:srgbClr val="000000"/>
                </a:solidFill>
                <a:latin typeface="华文楷体" panose="02010600040101010101" pitchFamily="2" charset="-122"/>
                <a:ea typeface="华文楷体" panose="02010600040101010101" pitchFamily="2" charset="-122"/>
                <a:cs typeface="Times New Roman" panose="02020603050405020304" pitchFamily="34" charset="-120"/>
                <a:sym typeface="+mn-ea"/>
              </a:rPr>
              <a:t>分析实施改进建议后的结果，并与改进前的情况进行比较，看看改进建议是否有效。</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Dg3N2I3NjM1ZDM3ODgyNmY0NzY3OGM5N2YzYWQ3Mzg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895*345"/>
  <p:tag name="TABLE_ENDDRAG_RECT" val="40*247*895*345"/>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921*304"/>
  <p:tag name="TABLE_ENDDRAG_RECT" val="26*145*921*304"/>
</p:tagLst>
</file>

<file path=ppt/theme/theme1.xml><?xml version="1.0" encoding="utf-8"?>
<a:theme xmlns:a="http://schemas.openxmlformats.org/drawingml/2006/main" name="mykonglong.taobao.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ykonglong.taobao.com">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宽屏</PresentationFormat>
  <Paragraphs>196</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21</vt:i4>
      </vt:variant>
    </vt:vector>
  </HeadingPairs>
  <TitlesOfParts>
    <vt:vector size="28" baseType="lpstr">
      <vt:lpstr>华文楷体</vt:lpstr>
      <vt:lpstr>隶书</vt:lpstr>
      <vt:lpstr>微软雅黑</vt:lpstr>
      <vt:lpstr>Arial</vt:lpstr>
      <vt:lpstr>Times New Roman</vt:lpstr>
      <vt:lpstr>mykonglong.taobao.com</vt:lpstr>
      <vt:lpstr>1_mykonglong.taobao.com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2024-08-21T14:59:20Z</cp:lastPrinted>
  <dcterms:created xsi:type="dcterms:W3CDTF">2024-08-21T14:59:20Z</dcterms:created>
  <dcterms:modified xsi:type="dcterms:W3CDTF">2024-10-05T01:33:47Z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