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7" r:id="rId2"/>
    <p:sldId id="312" r:id="rId3"/>
    <p:sldId id="338" r:id="rId4"/>
    <p:sldId id="340" r:id="rId5"/>
    <p:sldId id="341" r:id="rId6"/>
    <p:sldId id="342" r:id="rId7"/>
    <p:sldId id="343" r:id="rId8"/>
    <p:sldId id="344" r:id="rId9"/>
    <p:sldId id="371" r:id="rId10"/>
    <p:sldId id="345" r:id="rId11"/>
    <p:sldId id="346" r:id="rId12"/>
    <p:sldId id="396" r:id="rId13"/>
    <p:sldId id="373" r:id="rId14"/>
    <p:sldId id="397" r:id="rId15"/>
    <p:sldId id="398" r:id="rId16"/>
    <p:sldId id="399" r:id="rId17"/>
    <p:sldId id="400" r:id="rId18"/>
    <p:sldId id="372" r:id="rId19"/>
    <p:sldId id="401" r:id="rId20"/>
    <p:sldId id="402" r:id="rId21"/>
    <p:sldId id="403" r:id="rId22"/>
    <p:sldId id="404" r:id="rId23"/>
    <p:sldId id="405" r:id="rId24"/>
    <p:sldId id="269" r:id="rId25"/>
    <p:sldId id="407" r:id="rId26"/>
    <p:sldId id="408" r:id="rId27"/>
    <p:sldId id="268" r:id="rId28"/>
    <p:sldId id="313" r:id="rId29"/>
    <p:sldId id="409" r:id="rId30"/>
    <p:sldId id="410" r:id="rId31"/>
    <p:sldId id="411" r:id="rId32"/>
    <p:sldId id="412" r:id="rId33"/>
    <p:sldId id="418" r:id="rId34"/>
    <p:sldId id="413" r:id="rId35"/>
    <p:sldId id="414" r:id="rId36"/>
    <p:sldId id="416" r:id="rId37"/>
    <p:sldId id="417" r:id="rId38"/>
    <p:sldId id="311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9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1" y="134"/>
      </p:cViewPr>
      <p:guideLst>
        <p:guide orient="horz" pos="2092"/>
        <p:guide pos="393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Rectangle 2"/>
          <p:cNvSpPr>
            <a:spLocks noGrp="1" noRot="1" noChangeAspect="1" noTextEdit="1"/>
          </p:cNvSpPr>
          <p:nvPr>
            <p:ph type="sldImg" idx="1"/>
            <p:custDataLst>
              <p:tags r:id="rId2"/>
            </p:custDataLst>
          </p:nvPr>
        </p:nvSpPr>
        <p:spPr/>
      </p:sp>
      <p:sp>
        <p:nvSpPr>
          <p:cNvPr id="27651" name="Rectangle 3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1.jpeg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课件母版背景副本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 idx="5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image" Target="../media/image18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image" Target="../media/image17.jpe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6.xml"/><Relationship Id="rId15" Type="http://schemas.openxmlformats.org/officeDocument/2006/relationships/image" Target="../media/image20.png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21.jpe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331.xml"/><Relationship Id="rId21" Type="http://schemas.openxmlformats.org/officeDocument/2006/relationships/tags" Target="../tags/tag326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63" Type="http://schemas.openxmlformats.org/officeDocument/2006/relationships/tags" Target="../tags/tag368.xml"/><Relationship Id="rId68" Type="http://schemas.openxmlformats.org/officeDocument/2006/relationships/tags" Target="../tags/tag373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3" Type="http://schemas.openxmlformats.org/officeDocument/2006/relationships/tags" Target="../tags/tag358.xml"/><Relationship Id="rId58" Type="http://schemas.openxmlformats.org/officeDocument/2006/relationships/tags" Target="../tags/tag363.xml"/><Relationship Id="rId66" Type="http://schemas.openxmlformats.org/officeDocument/2006/relationships/tags" Target="../tags/tag371.xml"/><Relationship Id="rId5" Type="http://schemas.openxmlformats.org/officeDocument/2006/relationships/tags" Target="../tags/tag310.xml"/><Relationship Id="rId61" Type="http://schemas.openxmlformats.org/officeDocument/2006/relationships/tags" Target="../tags/tag366.xml"/><Relationship Id="rId19" Type="http://schemas.openxmlformats.org/officeDocument/2006/relationships/tags" Target="../tags/tag32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56" Type="http://schemas.openxmlformats.org/officeDocument/2006/relationships/tags" Target="../tags/tag361.xml"/><Relationship Id="rId64" Type="http://schemas.openxmlformats.org/officeDocument/2006/relationships/tags" Target="../tags/tag369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59" Type="http://schemas.openxmlformats.org/officeDocument/2006/relationships/tags" Target="../tags/tag364.xml"/><Relationship Id="rId67" Type="http://schemas.openxmlformats.org/officeDocument/2006/relationships/tags" Target="../tags/tag372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54" Type="http://schemas.openxmlformats.org/officeDocument/2006/relationships/tags" Target="../tags/tag359.xml"/><Relationship Id="rId62" Type="http://schemas.openxmlformats.org/officeDocument/2006/relationships/tags" Target="../tags/tag36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57" Type="http://schemas.openxmlformats.org/officeDocument/2006/relationships/tags" Target="../tags/tag362.xml"/><Relationship Id="rId10" Type="http://schemas.openxmlformats.org/officeDocument/2006/relationships/tags" Target="../tags/tag315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52" Type="http://schemas.openxmlformats.org/officeDocument/2006/relationships/tags" Target="../tags/tag357.xml"/><Relationship Id="rId60" Type="http://schemas.openxmlformats.org/officeDocument/2006/relationships/tags" Target="../tags/tag365.xml"/><Relationship Id="rId65" Type="http://schemas.openxmlformats.org/officeDocument/2006/relationships/tags" Target="../tags/tag370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39" Type="http://schemas.openxmlformats.org/officeDocument/2006/relationships/tags" Target="../tags/tag344.xml"/><Relationship Id="rId34" Type="http://schemas.openxmlformats.org/officeDocument/2006/relationships/tags" Target="../tags/tag339.xml"/><Relationship Id="rId50" Type="http://schemas.openxmlformats.org/officeDocument/2006/relationships/tags" Target="../tags/tag355.xml"/><Relationship Id="rId55" Type="http://schemas.openxmlformats.org/officeDocument/2006/relationships/tags" Target="../tags/tag36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99.xml"/><Relationship Id="rId21" Type="http://schemas.openxmlformats.org/officeDocument/2006/relationships/tags" Target="../tags/tag394.xml"/><Relationship Id="rId42" Type="http://schemas.openxmlformats.org/officeDocument/2006/relationships/tags" Target="../tags/tag415.xml"/><Relationship Id="rId47" Type="http://schemas.openxmlformats.org/officeDocument/2006/relationships/tags" Target="../tags/tag420.xml"/><Relationship Id="rId63" Type="http://schemas.openxmlformats.org/officeDocument/2006/relationships/tags" Target="../tags/tag436.xml"/><Relationship Id="rId68" Type="http://schemas.openxmlformats.org/officeDocument/2006/relationships/tags" Target="../tags/tag441.xml"/><Relationship Id="rId7" Type="http://schemas.openxmlformats.org/officeDocument/2006/relationships/tags" Target="../tags/tag380.xml"/><Relationship Id="rId71" Type="http://schemas.openxmlformats.org/officeDocument/2006/relationships/tags" Target="../tags/tag444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9" Type="http://schemas.openxmlformats.org/officeDocument/2006/relationships/tags" Target="../tags/tag402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32" Type="http://schemas.openxmlformats.org/officeDocument/2006/relationships/tags" Target="../tags/tag405.xml"/><Relationship Id="rId37" Type="http://schemas.openxmlformats.org/officeDocument/2006/relationships/tags" Target="../tags/tag410.xml"/><Relationship Id="rId40" Type="http://schemas.openxmlformats.org/officeDocument/2006/relationships/tags" Target="../tags/tag413.xml"/><Relationship Id="rId45" Type="http://schemas.openxmlformats.org/officeDocument/2006/relationships/tags" Target="../tags/tag418.xml"/><Relationship Id="rId53" Type="http://schemas.openxmlformats.org/officeDocument/2006/relationships/tags" Target="../tags/tag426.xml"/><Relationship Id="rId58" Type="http://schemas.openxmlformats.org/officeDocument/2006/relationships/tags" Target="../tags/tag431.xml"/><Relationship Id="rId66" Type="http://schemas.openxmlformats.org/officeDocument/2006/relationships/tags" Target="../tags/tag439.xml"/><Relationship Id="rId5" Type="http://schemas.openxmlformats.org/officeDocument/2006/relationships/tags" Target="../tags/tag378.xml"/><Relationship Id="rId61" Type="http://schemas.openxmlformats.org/officeDocument/2006/relationships/tags" Target="../tags/tag434.xml"/><Relationship Id="rId19" Type="http://schemas.openxmlformats.org/officeDocument/2006/relationships/tags" Target="../tags/tag39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tags" Target="../tags/tag400.xml"/><Relationship Id="rId30" Type="http://schemas.openxmlformats.org/officeDocument/2006/relationships/tags" Target="../tags/tag403.xml"/><Relationship Id="rId35" Type="http://schemas.openxmlformats.org/officeDocument/2006/relationships/tags" Target="../tags/tag408.xml"/><Relationship Id="rId43" Type="http://schemas.openxmlformats.org/officeDocument/2006/relationships/tags" Target="../tags/tag416.xml"/><Relationship Id="rId48" Type="http://schemas.openxmlformats.org/officeDocument/2006/relationships/tags" Target="../tags/tag421.xml"/><Relationship Id="rId56" Type="http://schemas.openxmlformats.org/officeDocument/2006/relationships/tags" Target="../tags/tag429.xml"/><Relationship Id="rId64" Type="http://schemas.openxmlformats.org/officeDocument/2006/relationships/tags" Target="../tags/tag437.xml"/><Relationship Id="rId69" Type="http://schemas.openxmlformats.org/officeDocument/2006/relationships/tags" Target="../tags/tag442.xml"/><Relationship Id="rId8" Type="http://schemas.openxmlformats.org/officeDocument/2006/relationships/tags" Target="../tags/tag381.xml"/><Relationship Id="rId51" Type="http://schemas.openxmlformats.org/officeDocument/2006/relationships/tags" Target="../tags/tag424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376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tags" Target="../tags/tag406.xml"/><Relationship Id="rId38" Type="http://schemas.openxmlformats.org/officeDocument/2006/relationships/tags" Target="../tags/tag411.xml"/><Relationship Id="rId46" Type="http://schemas.openxmlformats.org/officeDocument/2006/relationships/tags" Target="../tags/tag419.xml"/><Relationship Id="rId59" Type="http://schemas.openxmlformats.org/officeDocument/2006/relationships/tags" Target="../tags/tag432.xml"/><Relationship Id="rId67" Type="http://schemas.openxmlformats.org/officeDocument/2006/relationships/tags" Target="../tags/tag440.xml"/><Relationship Id="rId20" Type="http://schemas.openxmlformats.org/officeDocument/2006/relationships/tags" Target="../tags/tag393.xml"/><Relationship Id="rId41" Type="http://schemas.openxmlformats.org/officeDocument/2006/relationships/tags" Target="../tags/tag414.xml"/><Relationship Id="rId54" Type="http://schemas.openxmlformats.org/officeDocument/2006/relationships/tags" Target="../tags/tag427.xml"/><Relationship Id="rId62" Type="http://schemas.openxmlformats.org/officeDocument/2006/relationships/tags" Target="../tags/tag435.xml"/><Relationship Id="rId70" Type="http://schemas.openxmlformats.org/officeDocument/2006/relationships/tags" Target="../tags/tag443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tags" Target="../tags/tag401.xml"/><Relationship Id="rId36" Type="http://schemas.openxmlformats.org/officeDocument/2006/relationships/tags" Target="../tags/tag409.xml"/><Relationship Id="rId49" Type="http://schemas.openxmlformats.org/officeDocument/2006/relationships/tags" Target="../tags/tag422.xml"/><Relationship Id="rId57" Type="http://schemas.openxmlformats.org/officeDocument/2006/relationships/tags" Target="../tags/tag430.xml"/><Relationship Id="rId10" Type="http://schemas.openxmlformats.org/officeDocument/2006/relationships/tags" Target="../tags/tag383.xml"/><Relationship Id="rId31" Type="http://schemas.openxmlformats.org/officeDocument/2006/relationships/tags" Target="../tags/tag404.xml"/><Relationship Id="rId44" Type="http://schemas.openxmlformats.org/officeDocument/2006/relationships/tags" Target="../tags/tag417.xml"/><Relationship Id="rId52" Type="http://schemas.openxmlformats.org/officeDocument/2006/relationships/tags" Target="../tags/tag425.xml"/><Relationship Id="rId60" Type="http://schemas.openxmlformats.org/officeDocument/2006/relationships/tags" Target="../tags/tag433.xml"/><Relationship Id="rId65" Type="http://schemas.openxmlformats.org/officeDocument/2006/relationships/tags" Target="../tags/tag438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9" Type="http://schemas.openxmlformats.org/officeDocument/2006/relationships/tags" Target="../tags/tag412.xml"/><Relationship Id="rId34" Type="http://schemas.openxmlformats.org/officeDocument/2006/relationships/tags" Target="../tags/tag407.xml"/><Relationship Id="rId50" Type="http://schemas.openxmlformats.org/officeDocument/2006/relationships/tags" Target="../tags/tag423.xml"/><Relationship Id="rId55" Type="http://schemas.openxmlformats.org/officeDocument/2006/relationships/tags" Target="../tags/tag4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23.png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0" Type="http://schemas.openxmlformats.org/officeDocument/2006/relationships/tags" Target="../tags/tag454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9" Type="http://schemas.openxmlformats.org/officeDocument/2006/relationships/tags" Target="../tags/tag494.xml"/><Relationship Id="rId21" Type="http://schemas.openxmlformats.org/officeDocument/2006/relationships/tags" Target="../tags/tag476.xml"/><Relationship Id="rId34" Type="http://schemas.openxmlformats.org/officeDocument/2006/relationships/tags" Target="../tags/tag489.xml"/><Relationship Id="rId42" Type="http://schemas.openxmlformats.org/officeDocument/2006/relationships/image" Target="../media/image21.jpeg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tags" Target="../tags/tag484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tags" Target="../tags/tag487.xml"/><Relationship Id="rId37" Type="http://schemas.openxmlformats.org/officeDocument/2006/relationships/tags" Target="../tags/tag492.xml"/><Relationship Id="rId40" Type="http://schemas.openxmlformats.org/officeDocument/2006/relationships/tags" Target="../tags/tag495.xml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tags" Target="../tags/tag483.xml"/><Relationship Id="rId36" Type="http://schemas.openxmlformats.org/officeDocument/2006/relationships/tags" Target="../tags/tag491.xml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tags" Target="../tags/tag486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tags" Target="../tags/tag485.xml"/><Relationship Id="rId35" Type="http://schemas.openxmlformats.org/officeDocument/2006/relationships/tags" Target="../tags/tag490.xml"/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33" Type="http://schemas.openxmlformats.org/officeDocument/2006/relationships/tags" Target="../tags/tag488.xml"/><Relationship Id="rId38" Type="http://schemas.openxmlformats.org/officeDocument/2006/relationships/tags" Target="../tags/tag4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video" Target="../media/media1.wmv"/><Relationship Id="rId7" Type="http://schemas.openxmlformats.org/officeDocument/2006/relationships/image" Target="../media/image25.png"/><Relationship Id="rId2" Type="http://schemas.microsoft.com/office/2007/relationships/media" Target="../media/media1.wmv"/><Relationship Id="rId1" Type="http://schemas.openxmlformats.org/officeDocument/2006/relationships/tags" Target="../tags/tag49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524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47" Type="http://schemas.openxmlformats.org/officeDocument/2006/relationships/tags" Target="../tags/tag545.xml"/><Relationship Id="rId63" Type="http://schemas.openxmlformats.org/officeDocument/2006/relationships/tags" Target="../tags/tag561.xml"/><Relationship Id="rId68" Type="http://schemas.openxmlformats.org/officeDocument/2006/relationships/tags" Target="../tags/tag566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9" Type="http://schemas.openxmlformats.org/officeDocument/2006/relationships/tags" Target="../tags/tag527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53" Type="http://schemas.openxmlformats.org/officeDocument/2006/relationships/tags" Target="../tags/tag551.xml"/><Relationship Id="rId58" Type="http://schemas.openxmlformats.org/officeDocument/2006/relationships/tags" Target="../tags/tag556.xml"/><Relationship Id="rId66" Type="http://schemas.openxmlformats.org/officeDocument/2006/relationships/tags" Target="../tags/tag564.xml"/><Relationship Id="rId5" Type="http://schemas.openxmlformats.org/officeDocument/2006/relationships/tags" Target="../tags/tag503.xml"/><Relationship Id="rId61" Type="http://schemas.openxmlformats.org/officeDocument/2006/relationships/tags" Target="../tags/tag559.xml"/><Relationship Id="rId19" Type="http://schemas.openxmlformats.org/officeDocument/2006/relationships/tags" Target="../tags/tag51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43" Type="http://schemas.openxmlformats.org/officeDocument/2006/relationships/tags" Target="../tags/tag541.xml"/><Relationship Id="rId48" Type="http://schemas.openxmlformats.org/officeDocument/2006/relationships/tags" Target="../tags/tag546.xml"/><Relationship Id="rId56" Type="http://schemas.openxmlformats.org/officeDocument/2006/relationships/tags" Target="../tags/tag554.xml"/><Relationship Id="rId64" Type="http://schemas.openxmlformats.org/officeDocument/2006/relationships/tags" Target="../tags/tag562.xml"/><Relationship Id="rId69" Type="http://schemas.openxmlformats.org/officeDocument/2006/relationships/tags" Target="../tags/tag567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3" Type="http://schemas.openxmlformats.org/officeDocument/2006/relationships/tags" Target="../tags/tag501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46" Type="http://schemas.openxmlformats.org/officeDocument/2006/relationships/tags" Target="../tags/tag544.xml"/><Relationship Id="rId59" Type="http://schemas.openxmlformats.org/officeDocument/2006/relationships/tags" Target="../tags/tag557.xml"/><Relationship Id="rId67" Type="http://schemas.openxmlformats.org/officeDocument/2006/relationships/tags" Target="../tags/tag565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54" Type="http://schemas.openxmlformats.org/officeDocument/2006/relationships/tags" Target="../tags/tag552.xml"/><Relationship Id="rId62" Type="http://schemas.openxmlformats.org/officeDocument/2006/relationships/tags" Target="../tags/tag560.xml"/><Relationship Id="rId70" Type="http://schemas.openxmlformats.org/officeDocument/2006/relationships/tags" Target="../tags/tag568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tags" Target="../tags/tag534.xml"/><Relationship Id="rId49" Type="http://schemas.openxmlformats.org/officeDocument/2006/relationships/tags" Target="../tags/tag547.xml"/><Relationship Id="rId57" Type="http://schemas.openxmlformats.org/officeDocument/2006/relationships/tags" Target="../tags/tag55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44" Type="http://schemas.openxmlformats.org/officeDocument/2006/relationships/tags" Target="../tags/tag542.xml"/><Relationship Id="rId52" Type="http://schemas.openxmlformats.org/officeDocument/2006/relationships/tags" Target="../tags/tag550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" Type="http://schemas.openxmlformats.org/officeDocument/2006/relationships/tags" Target="../tags/tag505.xml"/><Relationship Id="rId71" Type="http://schemas.openxmlformats.org/officeDocument/2006/relationships/tags" Target="../tags/tag5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image" Target="../media/image29.png"/><Relationship Id="rId3" Type="http://schemas.openxmlformats.org/officeDocument/2006/relationships/tags" Target="../tags/tag573.xml"/><Relationship Id="rId7" Type="http://schemas.openxmlformats.org/officeDocument/2006/relationships/tags" Target="../tags/tag577.xml"/><Relationship Id="rId12" Type="http://schemas.openxmlformats.org/officeDocument/2006/relationships/image" Target="../media/image28.png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image" Target="../media/image27.png"/><Relationship Id="rId5" Type="http://schemas.openxmlformats.org/officeDocument/2006/relationships/tags" Target="../tags/tag57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9" Type="http://schemas.openxmlformats.org/officeDocument/2006/relationships/tags" Target="../tags/tag618.xml"/><Relationship Id="rId21" Type="http://schemas.openxmlformats.org/officeDocument/2006/relationships/tags" Target="../tags/tag600.xml"/><Relationship Id="rId34" Type="http://schemas.openxmlformats.org/officeDocument/2006/relationships/tags" Target="../tags/tag613.xml"/><Relationship Id="rId42" Type="http://schemas.openxmlformats.org/officeDocument/2006/relationships/tags" Target="../tags/tag621.xml"/><Relationship Id="rId47" Type="http://schemas.openxmlformats.org/officeDocument/2006/relationships/tags" Target="../tags/tag626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9" Type="http://schemas.openxmlformats.org/officeDocument/2006/relationships/tags" Target="../tags/tag608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53" Type="http://schemas.openxmlformats.org/officeDocument/2006/relationships/tags" Target="../tags/tag632.xml"/><Relationship Id="rId58" Type="http://schemas.openxmlformats.org/officeDocument/2006/relationships/tags" Target="../tags/tag637.xml"/><Relationship Id="rId5" Type="http://schemas.openxmlformats.org/officeDocument/2006/relationships/tags" Target="../tags/tag584.xml"/><Relationship Id="rId61" Type="http://schemas.openxmlformats.org/officeDocument/2006/relationships/slideLayout" Target="../slideLayouts/slideLayout7.xml"/><Relationship Id="rId19" Type="http://schemas.openxmlformats.org/officeDocument/2006/relationships/tags" Target="../tags/tag59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43" Type="http://schemas.openxmlformats.org/officeDocument/2006/relationships/tags" Target="../tags/tag622.xml"/><Relationship Id="rId48" Type="http://schemas.openxmlformats.org/officeDocument/2006/relationships/tags" Target="../tags/tag627.xml"/><Relationship Id="rId56" Type="http://schemas.openxmlformats.org/officeDocument/2006/relationships/tags" Target="../tags/tag635.xml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3" Type="http://schemas.openxmlformats.org/officeDocument/2006/relationships/tags" Target="../tags/tag582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46" Type="http://schemas.openxmlformats.org/officeDocument/2006/relationships/tags" Target="../tags/tag625.xml"/><Relationship Id="rId59" Type="http://schemas.openxmlformats.org/officeDocument/2006/relationships/tags" Target="../tags/tag638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54" Type="http://schemas.openxmlformats.org/officeDocument/2006/relationships/tags" Target="../tags/tag633.xml"/><Relationship Id="rId62" Type="http://schemas.openxmlformats.org/officeDocument/2006/relationships/image" Target="../media/image31.jpe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36" Type="http://schemas.openxmlformats.org/officeDocument/2006/relationships/tags" Target="../tags/tag615.xml"/><Relationship Id="rId49" Type="http://schemas.openxmlformats.org/officeDocument/2006/relationships/tags" Target="../tags/tag628.xml"/><Relationship Id="rId57" Type="http://schemas.openxmlformats.org/officeDocument/2006/relationships/tags" Target="../tags/tag636.xml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as.openxmlformats.org/officeDocument/2006/relationships/tags" Target="../tags/tag631.xml"/><Relationship Id="rId60" Type="http://schemas.openxmlformats.org/officeDocument/2006/relationships/tags" Target="../tags/tag639.xml"/><Relationship Id="rId4" Type="http://schemas.openxmlformats.org/officeDocument/2006/relationships/tags" Target="../tags/tag583.xml"/><Relationship Id="rId9" Type="http://schemas.openxmlformats.org/officeDocument/2006/relationships/tags" Target="../tags/tag58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64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4" Type="http://schemas.openxmlformats.org/officeDocument/2006/relationships/tags" Target="../tags/tag64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26" Type="http://schemas.openxmlformats.org/officeDocument/2006/relationships/tags" Target="../tags/tag671.xml"/><Relationship Id="rId39" Type="http://schemas.openxmlformats.org/officeDocument/2006/relationships/tags" Target="../tags/tag684.xml"/><Relationship Id="rId21" Type="http://schemas.openxmlformats.org/officeDocument/2006/relationships/tags" Target="../tags/tag666.xml"/><Relationship Id="rId34" Type="http://schemas.openxmlformats.org/officeDocument/2006/relationships/tags" Target="../tags/tag679.xml"/><Relationship Id="rId42" Type="http://schemas.openxmlformats.org/officeDocument/2006/relationships/tags" Target="../tags/tag687.xml"/><Relationship Id="rId7" Type="http://schemas.openxmlformats.org/officeDocument/2006/relationships/tags" Target="../tags/tag65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9" Type="http://schemas.openxmlformats.org/officeDocument/2006/relationships/tags" Target="../tags/tag674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tags" Target="../tags/tag669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40" Type="http://schemas.openxmlformats.org/officeDocument/2006/relationships/tags" Target="../tags/tag685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43" Type="http://schemas.openxmlformats.org/officeDocument/2006/relationships/tags" Target="../tags/tag688.xml"/><Relationship Id="rId8" Type="http://schemas.openxmlformats.org/officeDocument/2006/relationships/tags" Target="../tags/tag653.xml"/><Relationship Id="rId3" Type="http://schemas.openxmlformats.org/officeDocument/2006/relationships/tags" Target="../tags/tag648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tags" Target="../tags/tag670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46" Type="http://schemas.openxmlformats.org/officeDocument/2006/relationships/image" Target="../media/image22.jpeg"/><Relationship Id="rId20" Type="http://schemas.openxmlformats.org/officeDocument/2006/relationships/tags" Target="../tags/tag665.xml"/><Relationship Id="rId41" Type="http://schemas.openxmlformats.org/officeDocument/2006/relationships/tags" Target="../tags/tag686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9" Type="http://schemas.openxmlformats.org/officeDocument/2006/relationships/tags" Target="../tags/tag718.xml"/><Relationship Id="rId11" Type="http://schemas.openxmlformats.org/officeDocument/2006/relationships/tags" Target="../tags/tag700.xml"/><Relationship Id="rId24" Type="http://schemas.openxmlformats.org/officeDocument/2006/relationships/tags" Target="../tags/tag713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66" Type="http://schemas.openxmlformats.org/officeDocument/2006/relationships/tags" Target="../tags/tag755.xml"/><Relationship Id="rId5" Type="http://schemas.openxmlformats.org/officeDocument/2006/relationships/tags" Target="../tags/tag694.xml"/><Relationship Id="rId61" Type="http://schemas.openxmlformats.org/officeDocument/2006/relationships/tags" Target="../tags/tag750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56" Type="http://schemas.openxmlformats.org/officeDocument/2006/relationships/tags" Target="../tags/tag745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3" Type="http://schemas.openxmlformats.org/officeDocument/2006/relationships/tags" Target="../tags/tag692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46" Type="http://schemas.openxmlformats.org/officeDocument/2006/relationships/tags" Target="../tags/tag735.xml"/><Relationship Id="rId59" Type="http://schemas.openxmlformats.org/officeDocument/2006/relationships/tags" Target="../tags/tag748.xml"/><Relationship Id="rId67" Type="http://schemas.openxmlformats.org/officeDocument/2006/relationships/tags" Target="../tags/tag756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54" Type="http://schemas.openxmlformats.org/officeDocument/2006/relationships/tags" Target="../tags/tag743.xml"/><Relationship Id="rId62" Type="http://schemas.openxmlformats.org/officeDocument/2006/relationships/tags" Target="../tags/tag751.xml"/><Relationship Id="rId70" Type="http://schemas.openxmlformats.org/officeDocument/2006/relationships/tags" Target="../tags/tag759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" Type="http://schemas.openxmlformats.org/officeDocument/2006/relationships/tags" Target="../tags/tag696.xml"/><Relationship Id="rId71" Type="http://schemas.openxmlformats.org/officeDocument/2006/relationships/tags" Target="../tags/tag76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9" Type="http://schemas.openxmlformats.org/officeDocument/2006/relationships/tags" Target="../tags/tag800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42" Type="http://schemas.openxmlformats.org/officeDocument/2006/relationships/tags" Target="../tags/tag803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37" Type="http://schemas.openxmlformats.org/officeDocument/2006/relationships/tags" Target="../tags/tag798.xml"/><Relationship Id="rId40" Type="http://schemas.openxmlformats.org/officeDocument/2006/relationships/tags" Target="../tags/tag801.xml"/><Relationship Id="rId45" Type="http://schemas.openxmlformats.org/officeDocument/2006/relationships/tags" Target="../tags/tag806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tags" Target="../tags/tag797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4" Type="http://schemas.openxmlformats.org/officeDocument/2006/relationships/tags" Target="../tags/tag805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tags" Target="../tags/tag804.xml"/><Relationship Id="rId8" Type="http://schemas.openxmlformats.org/officeDocument/2006/relationships/tags" Target="../tags/tag769.xml"/><Relationship Id="rId3" Type="http://schemas.openxmlformats.org/officeDocument/2006/relationships/tags" Target="../tags/tag764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tags" Target="../tags/tag799.xml"/><Relationship Id="rId46" Type="http://schemas.openxmlformats.org/officeDocument/2006/relationships/tags" Target="../tags/tag807.xml"/><Relationship Id="rId20" Type="http://schemas.openxmlformats.org/officeDocument/2006/relationships/tags" Target="../tags/tag781.xml"/><Relationship Id="rId41" Type="http://schemas.openxmlformats.org/officeDocument/2006/relationships/tags" Target="../tags/tag80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820.xml"/><Relationship Id="rId18" Type="http://schemas.openxmlformats.org/officeDocument/2006/relationships/tags" Target="../tags/tag825.xml"/><Relationship Id="rId26" Type="http://schemas.openxmlformats.org/officeDocument/2006/relationships/tags" Target="../tags/tag833.xml"/><Relationship Id="rId39" Type="http://schemas.openxmlformats.org/officeDocument/2006/relationships/tags" Target="../tags/tag846.xml"/><Relationship Id="rId21" Type="http://schemas.openxmlformats.org/officeDocument/2006/relationships/tags" Target="../tags/tag828.xml"/><Relationship Id="rId34" Type="http://schemas.openxmlformats.org/officeDocument/2006/relationships/tags" Target="../tags/tag841.xml"/><Relationship Id="rId42" Type="http://schemas.openxmlformats.org/officeDocument/2006/relationships/tags" Target="../tags/tag849.xml"/><Relationship Id="rId47" Type="http://schemas.openxmlformats.org/officeDocument/2006/relationships/tags" Target="../tags/tag854.xml"/><Relationship Id="rId50" Type="http://schemas.openxmlformats.org/officeDocument/2006/relationships/oleObject" Target="../embeddings/oleObject1.bin"/><Relationship Id="rId7" Type="http://schemas.openxmlformats.org/officeDocument/2006/relationships/tags" Target="../tags/tag814.xml"/><Relationship Id="rId2" Type="http://schemas.openxmlformats.org/officeDocument/2006/relationships/tags" Target="../tags/tag809.xml"/><Relationship Id="rId16" Type="http://schemas.openxmlformats.org/officeDocument/2006/relationships/tags" Target="../tags/tag823.xml"/><Relationship Id="rId29" Type="http://schemas.openxmlformats.org/officeDocument/2006/relationships/tags" Target="../tags/tag836.xml"/><Relationship Id="rId11" Type="http://schemas.openxmlformats.org/officeDocument/2006/relationships/tags" Target="../tags/tag818.xml"/><Relationship Id="rId24" Type="http://schemas.openxmlformats.org/officeDocument/2006/relationships/tags" Target="../tags/tag831.xml"/><Relationship Id="rId32" Type="http://schemas.openxmlformats.org/officeDocument/2006/relationships/tags" Target="../tags/tag839.xml"/><Relationship Id="rId37" Type="http://schemas.openxmlformats.org/officeDocument/2006/relationships/tags" Target="../tags/tag844.xml"/><Relationship Id="rId40" Type="http://schemas.openxmlformats.org/officeDocument/2006/relationships/tags" Target="../tags/tag847.xml"/><Relationship Id="rId45" Type="http://schemas.openxmlformats.org/officeDocument/2006/relationships/tags" Target="../tags/tag852.xml"/><Relationship Id="rId53" Type="http://schemas.openxmlformats.org/officeDocument/2006/relationships/oleObject" Target="../embeddings/oleObject3.bin"/><Relationship Id="rId5" Type="http://schemas.openxmlformats.org/officeDocument/2006/relationships/tags" Target="../tags/tag812.xml"/><Relationship Id="rId10" Type="http://schemas.openxmlformats.org/officeDocument/2006/relationships/tags" Target="../tags/tag817.xml"/><Relationship Id="rId19" Type="http://schemas.openxmlformats.org/officeDocument/2006/relationships/tags" Target="../tags/tag826.xml"/><Relationship Id="rId31" Type="http://schemas.openxmlformats.org/officeDocument/2006/relationships/tags" Target="../tags/tag838.xml"/><Relationship Id="rId44" Type="http://schemas.openxmlformats.org/officeDocument/2006/relationships/tags" Target="../tags/tag851.xml"/><Relationship Id="rId52" Type="http://schemas.openxmlformats.org/officeDocument/2006/relationships/oleObject" Target="../embeddings/oleObject2.bin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14" Type="http://schemas.openxmlformats.org/officeDocument/2006/relationships/tags" Target="../tags/tag821.xml"/><Relationship Id="rId22" Type="http://schemas.openxmlformats.org/officeDocument/2006/relationships/tags" Target="../tags/tag829.xml"/><Relationship Id="rId27" Type="http://schemas.openxmlformats.org/officeDocument/2006/relationships/tags" Target="../tags/tag834.xml"/><Relationship Id="rId30" Type="http://schemas.openxmlformats.org/officeDocument/2006/relationships/tags" Target="../tags/tag837.xml"/><Relationship Id="rId35" Type="http://schemas.openxmlformats.org/officeDocument/2006/relationships/tags" Target="../tags/tag842.xml"/><Relationship Id="rId43" Type="http://schemas.openxmlformats.org/officeDocument/2006/relationships/tags" Target="../tags/tag850.xml"/><Relationship Id="rId48" Type="http://schemas.openxmlformats.org/officeDocument/2006/relationships/tags" Target="../tags/tag855.xml"/><Relationship Id="rId8" Type="http://schemas.openxmlformats.org/officeDocument/2006/relationships/tags" Target="../tags/tag815.xml"/><Relationship Id="rId51" Type="http://schemas.openxmlformats.org/officeDocument/2006/relationships/image" Target="../media/image33.wmf"/><Relationship Id="rId3" Type="http://schemas.openxmlformats.org/officeDocument/2006/relationships/tags" Target="../tags/tag810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25" Type="http://schemas.openxmlformats.org/officeDocument/2006/relationships/tags" Target="../tags/tag832.xml"/><Relationship Id="rId33" Type="http://schemas.openxmlformats.org/officeDocument/2006/relationships/tags" Target="../tags/tag840.xml"/><Relationship Id="rId38" Type="http://schemas.openxmlformats.org/officeDocument/2006/relationships/tags" Target="../tags/tag845.xml"/><Relationship Id="rId46" Type="http://schemas.openxmlformats.org/officeDocument/2006/relationships/tags" Target="../tags/tag853.xml"/><Relationship Id="rId20" Type="http://schemas.openxmlformats.org/officeDocument/2006/relationships/tags" Target="../tags/tag827.xml"/><Relationship Id="rId41" Type="http://schemas.openxmlformats.org/officeDocument/2006/relationships/tags" Target="../tags/tag848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5" Type="http://schemas.openxmlformats.org/officeDocument/2006/relationships/tags" Target="../tags/tag822.xml"/><Relationship Id="rId23" Type="http://schemas.openxmlformats.org/officeDocument/2006/relationships/tags" Target="../tags/tag830.xml"/><Relationship Id="rId28" Type="http://schemas.openxmlformats.org/officeDocument/2006/relationships/tags" Target="../tags/tag835.xml"/><Relationship Id="rId36" Type="http://schemas.openxmlformats.org/officeDocument/2006/relationships/tags" Target="../tags/tag843.xml"/><Relationship Id="rId49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58.xml"/><Relationship Id="rId2" Type="http://schemas.openxmlformats.org/officeDocument/2006/relationships/tags" Target="../tags/tag857.xml"/><Relationship Id="rId1" Type="http://schemas.openxmlformats.org/officeDocument/2006/relationships/tags" Target="../tags/tag856.xml"/><Relationship Id="rId6" Type="http://schemas.openxmlformats.org/officeDocument/2006/relationships/image" Target="../media/image34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0.xml"/><Relationship Id="rId1" Type="http://schemas.openxmlformats.org/officeDocument/2006/relationships/tags" Target="../tags/tag85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7.jpe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tags" Target="../tags/tag82.xml"/><Relationship Id="rId16" Type="http://schemas.openxmlformats.org/officeDocument/2006/relationships/image" Target="../media/image10.jpe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5.xml"/><Relationship Id="rId15" Type="http://schemas.openxmlformats.org/officeDocument/2006/relationships/image" Target="../media/image9.jpe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63.xml"/><Relationship Id="rId7" Type="http://schemas.openxmlformats.org/officeDocument/2006/relationships/tags" Target="../tags/tag867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10" Type="http://schemas.openxmlformats.org/officeDocument/2006/relationships/image" Target="../media/image38.png"/><Relationship Id="rId4" Type="http://schemas.openxmlformats.org/officeDocument/2006/relationships/tags" Target="../tags/tag864.xml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70.xml"/><Relationship Id="rId7" Type="http://schemas.openxmlformats.org/officeDocument/2006/relationships/image" Target="../media/image39.png"/><Relationship Id="rId2" Type="http://schemas.openxmlformats.org/officeDocument/2006/relationships/tags" Target="../tags/tag869.xml"/><Relationship Id="rId1" Type="http://schemas.openxmlformats.org/officeDocument/2006/relationships/tags" Target="../tags/tag86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72.xml"/><Relationship Id="rId4" Type="http://schemas.openxmlformats.org/officeDocument/2006/relationships/tags" Target="../tags/tag87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78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86.xml"/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tags" Target="../tags/tag904.xml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7" Type="http://schemas.openxmlformats.org/officeDocument/2006/relationships/tags" Target="../tags/tag885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tags" Target="../tags/tag903.xml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0" Type="http://schemas.openxmlformats.org/officeDocument/2006/relationships/tags" Target="../tags/tag898.xml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24" Type="http://schemas.openxmlformats.org/officeDocument/2006/relationships/tags" Target="../tags/tag902.xml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tags" Target="../tags/tag901.xml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tags" Target="../tags/tag900.xml"/><Relationship Id="rId27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12.xml"/><Relationship Id="rId13" Type="http://schemas.openxmlformats.org/officeDocument/2006/relationships/tags" Target="../tags/tag917.xml"/><Relationship Id="rId18" Type="http://schemas.openxmlformats.org/officeDocument/2006/relationships/image" Target="../media/image42.wmf"/><Relationship Id="rId3" Type="http://schemas.openxmlformats.org/officeDocument/2006/relationships/tags" Target="../tags/tag907.xml"/><Relationship Id="rId7" Type="http://schemas.openxmlformats.org/officeDocument/2006/relationships/tags" Target="../tags/tag911.xml"/><Relationship Id="rId12" Type="http://schemas.openxmlformats.org/officeDocument/2006/relationships/tags" Target="../tags/tag916.xml"/><Relationship Id="rId17" Type="http://schemas.openxmlformats.org/officeDocument/2006/relationships/oleObject" Target="../embeddings/oleObject4.bin"/><Relationship Id="rId2" Type="http://schemas.openxmlformats.org/officeDocument/2006/relationships/tags" Target="../tags/tag90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1" Type="http://schemas.openxmlformats.org/officeDocument/2006/relationships/tags" Target="../tags/tag915.xml"/><Relationship Id="rId5" Type="http://schemas.openxmlformats.org/officeDocument/2006/relationships/tags" Target="../tags/tag909.xml"/><Relationship Id="rId15" Type="http://schemas.openxmlformats.org/officeDocument/2006/relationships/tags" Target="../tags/tag919.xml"/><Relationship Id="rId10" Type="http://schemas.openxmlformats.org/officeDocument/2006/relationships/tags" Target="../tags/tag914.xml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4" Type="http://schemas.openxmlformats.org/officeDocument/2006/relationships/tags" Target="../tags/tag9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22.xml"/><Relationship Id="rId7" Type="http://schemas.openxmlformats.org/officeDocument/2006/relationships/image" Target="../media/image43.jpeg"/><Relationship Id="rId2" Type="http://schemas.openxmlformats.org/officeDocument/2006/relationships/tags" Target="../tags/tag921.xml"/><Relationship Id="rId1" Type="http://schemas.openxmlformats.org/officeDocument/2006/relationships/tags" Target="../tags/tag9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4.xml"/><Relationship Id="rId4" Type="http://schemas.openxmlformats.org/officeDocument/2006/relationships/tags" Target="../tags/tag9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27.xml"/><Relationship Id="rId7" Type="http://schemas.openxmlformats.org/officeDocument/2006/relationships/image" Target="../media/image44.png"/><Relationship Id="rId2" Type="http://schemas.openxmlformats.org/officeDocument/2006/relationships/tags" Target="../tags/tag926.xml"/><Relationship Id="rId1" Type="http://schemas.openxmlformats.org/officeDocument/2006/relationships/tags" Target="../tags/tag9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9.xml"/><Relationship Id="rId4" Type="http://schemas.openxmlformats.org/officeDocument/2006/relationships/tags" Target="../tags/tag9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" Type="http://schemas.openxmlformats.org/officeDocument/2006/relationships/tags" Target="../tags/tag930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3.png"/><Relationship Id="rId5" Type="http://schemas.openxmlformats.org/officeDocument/2006/relationships/tags" Target="../tags/tag95.xml"/><Relationship Id="rId10" Type="http://schemas.openxmlformats.org/officeDocument/2006/relationships/image" Target="../media/image12.png"/><Relationship Id="rId4" Type="http://schemas.openxmlformats.org/officeDocument/2006/relationships/tags" Target="../tags/tag94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image" Target="../media/image13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image" Target="../media/image14.png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15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16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16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5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tags" Target="../tags/tag215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tags" Target="../tags/tag229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tags" Target="../tags/tag230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/>
          <p:nvPr>
            <p:custDataLst>
              <p:tags r:id="rId1"/>
            </p:custDataLst>
          </p:nvPr>
        </p:nvSpPr>
        <p:spPr>
          <a:xfrm>
            <a:off x="177800" y="1703388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第五章    透镜及其应用</a:t>
            </a:r>
          </a:p>
        </p:txBody>
      </p:sp>
      <p:sp>
        <p:nvSpPr>
          <p:cNvPr id="27650" name="Rectangle 5"/>
          <p:cNvSpPr/>
          <p:nvPr>
            <p:custDataLst>
              <p:tags r:id="rId2"/>
            </p:custDataLst>
          </p:nvPr>
        </p:nvSpPr>
        <p:spPr>
          <a:xfrm>
            <a:off x="4583832" y="3140968"/>
            <a:ext cx="3837940" cy="9709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节</a:t>
            </a:r>
            <a:r>
              <a:rPr lang="zh-CN" altLang="zh-CN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透镜</a:t>
            </a:r>
            <a:r>
              <a:rPr lang="zh-CN" altLang="zh-CN" sz="4400" b="1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pic>
        <p:nvPicPr>
          <p:cNvPr id="30" name="Picture 2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665" y="1963420"/>
            <a:ext cx="4732020" cy="13963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20815" y="1917065"/>
            <a:ext cx="4874895" cy="1536065"/>
          </a:xfrm>
          <a:prstGeom prst="rect">
            <a:avLst/>
          </a:prstGeom>
        </p:spPr>
      </p:pic>
      <p:sp>
        <p:nvSpPr>
          <p:cNvPr id="104878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99515" y="4797425"/>
            <a:ext cx="9929495" cy="1708150"/>
          </a:xfrm>
          <a:prstGeom prst="rect">
            <a:avLst/>
          </a:prstGeom>
          <a:noFill/>
        </p:spPr>
        <p:txBody>
          <a:bodyPr lIns="121917" tIns="60958" rIns="121917" bIns="60958" rtlCol="0">
            <a:noAutofit/>
          </a:bodyPr>
          <a:lstStyle/>
          <a:p>
            <a:pPr marL="1547495" indent="-1547495" defTabSz="1219200">
              <a:lnSpc>
                <a:spcPct val="90000"/>
              </a:lnSpc>
              <a:spcBef>
                <a:spcPts val="1335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光心（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：主轴上有一个特殊的点，</a:t>
            </a:r>
          </a:p>
          <a:p>
            <a:pPr marL="1547495" indent="-1547495" defTabSz="1219200">
              <a:lnSpc>
                <a:spcPct val="90000"/>
              </a:lnSpc>
              <a:spcBef>
                <a:spcPts val="1335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通过这个点的光的传播方向不变，这个点叫做</a:t>
            </a:r>
          </a:p>
          <a:p>
            <a:pPr marL="1547495" indent="-1547495" defTabSz="1219200">
              <a:lnSpc>
                <a:spcPct val="90000"/>
              </a:lnSpc>
              <a:spcBef>
                <a:spcPts val="1335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透镜的光心。</a:t>
            </a:r>
          </a:p>
          <a:p>
            <a:pPr marL="762000" indent="-762000" defTabSz="1219200">
              <a:lnSpc>
                <a:spcPct val="90000"/>
              </a:lnSpc>
              <a:spcBef>
                <a:spcPts val="1335"/>
              </a:spcBef>
            </a:pPr>
            <a:endParaRPr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799" name="椭圆 65"/>
          <p:cNvSpPr/>
          <p:nvPr>
            <p:custDataLst>
              <p:tags r:id="rId5"/>
            </p:custDataLst>
          </p:nvPr>
        </p:nvSpPr>
        <p:spPr>
          <a:xfrm>
            <a:off x="3139652" y="2611850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36115" y="2024380"/>
            <a:ext cx="1243330" cy="652145"/>
          </a:xfrm>
          <a:prstGeom prst="rect">
            <a:avLst/>
          </a:prstGeom>
        </p:spPr>
      </p:pic>
      <p:pic>
        <p:nvPicPr>
          <p:cNvPr id="3" name="图片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91510" y="2648585"/>
            <a:ext cx="1243330" cy="652145"/>
          </a:xfrm>
          <a:prstGeom prst="rect">
            <a:avLst/>
          </a:prstGeom>
        </p:spPr>
      </p:pic>
      <p:sp>
        <p:nvSpPr>
          <p:cNvPr id="1048800" name="椭圆 67"/>
          <p:cNvSpPr/>
          <p:nvPr>
            <p:custDataLst>
              <p:tags r:id="rId8"/>
            </p:custDataLst>
          </p:nvPr>
        </p:nvSpPr>
        <p:spPr>
          <a:xfrm flipH="1">
            <a:off x="8923020" y="2613025"/>
            <a:ext cx="90000" cy="9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2097182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16520" y="2031365"/>
            <a:ext cx="1243330" cy="652145"/>
          </a:xfrm>
          <a:prstGeom prst="rect">
            <a:avLst/>
          </a:prstGeom>
        </p:spPr>
      </p:pic>
      <p:pic>
        <p:nvPicPr>
          <p:cNvPr id="2097183" name="图片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885555" y="2625090"/>
            <a:ext cx="1347470" cy="657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9823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透镜对平行于主轴的入射光的作用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让平行于透镜主轴几束光射向凸透镜，观察光通过透镜后偏折方向。</a:t>
            </a:r>
          </a:p>
        </p:txBody>
      </p:sp>
      <p:grpSp>
        <p:nvGrpSpPr>
          <p:cNvPr id="33794" name="Group 4"/>
          <p:cNvGrpSpPr/>
          <p:nvPr>
            <p:custDataLst>
              <p:tags r:id="rId3"/>
            </p:custDataLst>
          </p:nvPr>
        </p:nvGrpSpPr>
        <p:grpSpPr>
          <a:xfrm>
            <a:off x="2711133" y="3246438"/>
            <a:ext cx="7010400" cy="1906587"/>
            <a:chOff x="573" y="868"/>
            <a:chExt cx="4416" cy="1201"/>
          </a:xfrm>
        </p:grpSpPr>
        <p:sp>
          <p:nvSpPr>
            <p:cNvPr id="33795" name="Line 6"/>
            <p:cNvSpPr/>
            <p:nvPr>
              <p:custDataLst>
                <p:tags r:id="rId26"/>
              </p:custDataLst>
            </p:nvPr>
          </p:nvSpPr>
          <p:spPr>
            <a:xfrm>
              <a:off x="573" y="1480"/>
              <a:ext cx="44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797" name="xjhgx2"/>
            <p:cNvSpPr/>
            <p:nvPr>
              <p:custDataLst>
                <p:tags r:id="rId27"/>
              </p:custDataLst>
            </p:nvPr>
          </p:nvSpPr>
          <p:spPr>
            <a:xfrm>
              <a:off x="2608" y="868"/>
              <a:ext cx="181" cy="1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>
            <p:custDataLst>
              <p:tags r:id="rId4"/>
            </p:custDataLst>
          </p:nvPr>
        </p:nvGrpSpPr>
        <p:grpSpPr>
          <a:xfrm>
            <a:off x="3034983" y="3535363"/>
            <a:ext cx="2989262" cy="1366837"/>
            <a:chOff x="771" y="1049"/>
            <a:chExt cx="1883" cy="839"/>
          </a:xfrm>
        </p:grpSpPr>
        <p:grpSp>
          <p:nvGrpSpPr>
            <p:cNvPr id="33800" name="Group 1065"/>
            <p:cNvGrpSpPr/>
            <p:nvPr>
              <p:custDataLst>
                <p:tags r:id="rId5"/>
              </p:custDataLst>
            </p:nvPr>
          </p:nvGrpSpPr>
          <p:grpSpPr>
            <a:xfrm flipV="1">
              <a:off x="771" y="1049"/>
              <a:ext cx="1883" cy="22"/>
              <a:chOff x="768" y="432"/>
              <a:chExt cx="1920" cy="0"/>
            </a:xfrm>
          </p:grpSpPr>
          <p:sp>
            <p:nvSpPr>
              <p:cNvPr id="33801" name="Line 1066"/>
              <p:cNvSpPr/>
              <p:nvPr>
                <p:custDataLst>
                  <p:tags r:id="rId24"/>
                </p:custDataLst>
              </p:nvPr>
            </p:nvSpPr>
            <p:spPr>
              <a:xfrm>
                <a:off x="768" y="432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02" name="Line 106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76" y="432"/>
                <a:ext cx="912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03" name="Group 1071"/>
            <p:cNvGrpSpPr/>
            <p:nvPr>
              <p:custDataLst>
                <p:tags r:id="rId6"/>
              </p:custDataLst>
            </p:nvPr>
          </p:nvGrpSpPr>
          <p:grpSpPr>
            <a:xfrm>
              <a:off x="793" y="1203"/>
              <a:ext cx="1821" cy="0"/>
              <a:chOff x="288" y="1104"/>
              <a:chExt cx="1872" cy="0"/>
            </a:xfrm>
          </p:grpSpPr>
          <p:sp>
            <p:nvSpPr>
              <p:cNvPr id="33804" name="Line 1072"/>
              <p:cNvSpPr/>
              <p:nvPr>
                <p:custDataLst>
                  <p:tags r:id="rId22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05" name="Line 1073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06" name="Group 1077"/>
            <p:cNvGrpSpPr/>
            <p:nvPr>
              <p:custDataLst>
                <p:tags r:id="rId7"/>
              </p:custDataLst>
            </p:nvPr>
          </p:nvGrpSpPr>
          <p:grpSpPr>
            <a:xfrm>
              <a:off x="793" y="1334"/>
              <a:ext cx="1821" cy="0"/>
              <a:chOff x="288" y="1104"/>
              <a:chExt cx="1872" cy="0"/>
            </a:xfrm>
          </p:grpSpPr>
          <p:sp>
            <p:nvSpPr>
              <p:cNvPr id="33807" name="Line 1078"/>
              <p:cNvSpPr/>
              <p:nvPr>
                <p:custDataLst>
                  <p:tags r:id="rId20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08" name="Line 107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09" name="Group 1083"/>
            <p:cNvGrpSpPr/>
            <p:nvPr>
              <p:custDataLst>
                <p:tags r:id="rId8"/>
              </p:custDataLst>
            </p:nvPr>
          </p:nvGrpSpPr>
          <p:grpSpPr>
            <a:xfrm>
              <a:off x="793" y="1466"/>
              <a:ext cx="1821" cy="0"/>
              <a:chOff x="288" y="1104"/>
              <a:chExt cx="1872" cy="0"/>
            </a:xfrm>
          </p:grpSpPr>
          <p:sp>
            <p:nvSpPr>
              <p:cNvPr id="33810" name="Line 1084"/>
              <p:cNvSpPr/>
              <p:nvPr>
                <p:custDataLst>
                  <p:tags r:id="rId18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11" name="Line 108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12" name="Group 1089"/>
            <p:cNvGrpSpPr/>
            <p:nvPr>
              <p:custDataLst>
                <p:tags r:id="rId9"/>
              </p:custDataLst>
            </p:nvPr>
          </p:nvGrpSpPr>
          <p:grpSpPr>
            <a:xfrm>
              <a:off x="793" y="1597"/>
              <a:ext cx="1821" cy="0"/>
              <a:chOff x="288" y="1104"/>
              <a:chExt cx="1872" cy="0"/>
            </a:xfrm>
          </p:grpSpPr>
          <p:sp>
            <p:nvSpPr>
              <p:cNvPr id="33813" name="Line 1090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14" name="Line 1091"/>
              <p:cNvSpPr/>
              <p:nvPr>
                <p:custDataLst>
                  <p:tags r:id="rId17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15" name="Group 1095"/>
            <p:cNvGrpSpPr/>
            <p:nvPr>
              <p:custDataLst>
                <p:tags r:id="rId10"/>
              </p:custDataLst>
            </p:nvPr>
          </p:nvGrpSpPr>
          <p:grpSpPr>
            <a:xfrm>
              <a:off x="793" y="1729"/>
              <a:ext cx="1821" cy="0"/>
              <a:chOff x="288" y="1104"/>
              <a:chExt cx="1872" cy="0"/>
            </a:xfrm>
          </p:grpSpPr>
          <p:sp>
            <p:nvSpPr>
              <p:cNvPr id="33816" name="Line 1096"/>
              <p:cNvSpPr/>
              <p:nvPr>
                <p:custDataLst>
                  <p:tags r:id="rId14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17" name="Line 109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18" name="Group 1101"/>
            <p:cNvGrpSpPr/>
            <p:nvPr>
              <p:custDataLst>
                <p:tags r:id="rId11"/>
              </p:custDataLst>
            </p:nvPr>
          </p:nvGrpSpPr>
          <p:grpSpPr>
            <a:xfrm>
              <a:off x="793" y="1860"/>
              <a:ext cx="1860" cy="28"/>
              <a:chOff x="288" y="1104"/>
              <a:chExt cx="1872" cy="0"/>
            </a:xfrm>
          </p:grpSpPr>
          <p:sp>
            <p:nvSpPr>
              <p:cNvPr id="33819" name="Line 1102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20" name="Line 1103"/>
              <p:cNvSpPr/>
              <p:nvPr>
                <p:custDataLst>
                  <p:tags r:id="rId13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9823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透镜对平行于主轴的入射光的作用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让平行于透镜主轴几束光射向凸透镜，观察光通过透镜后偏折方向。</a:t>
            </a: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35730" y="2708910"/>
            <a:ext cx="4170680" cy="2306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5005" y="5589270"/>
            <a:ext cx="5761355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 anchor="ctr">
            <a:spAutoFit/>
          </a:bodyPr>
          <a:lstStyle/>
          <a:p>
            <a:r>
              <a:rPr lang="zh-CN" altLang="en-US" sz="2800" b="1">
                <a:ea typeface="华文楷体" panose="02010600040101010101" pitchFamily="2" charset="-122"/>
              </a:rPr>
              <a:t>实验表明，凸透镜对光有会聚作用。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9823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透镜对平行于主轴的入射光的作用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让平行于透镜主轴几束光射向凹透镜，观察光通过透镜后偏折方向。</a:t>
            </a:r>
          </a:p>
        </p:txBody>
      </p:sp>
      <p:grpSp>
        <p:nvGrpSpPr>
          <p:cNvPr id="33821" name="Group 31"/>
          <p:cNvGrpSpPr/>
          <p:nvPr>
            <p:custDataLst>
              <p:tags r:id="rId3"/>
            </p:custDataLst>
          </p:nvPr>
        </p:nvGrpSpPr>
        <p:grpSpPr>
          <a:xfrm>
            <a:off x="2495550" y="2633345"/>
            <a:ext cx="7010400" cy="2005013"/>
            <a:chOff x="544" y="2568"/>
            <a:chExt cx="4416" cy="1263"/>
          </a:xfrm>
        </p:grpSpPr>
        <p:sp>
          <p:nvSpPr>
            <p:cNvPr id="33822" name="Line 4"/>
            <p:cNvSpPr/>
            <p:nvPr>
              <p:custDataLst>
                <p:tags r:id="rId26"/>
              </p:custDataLst>
            </p:nvPr>
          </p:nvSpPr>
          <p:spPr>
            <a:xfrm>
              <a:off x="544" y="3209"/>
              <a:ext cx="44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23" name="xjhgx3"/>
            <p:cNvSpPr/>
            <p:nvPr>
              <p:custDataLst>
                <p:tags r:id="rId27"/>
              </p:custDataLst>
            </p:nvPr>
          </p:nvSpPr>
          <p:spPr>
            <a:xfrm>
              <a:off x="2653" y="2568"/>
              <a:ext cx="205" cy="1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34"/>
          <p:cNvGrpSpPr/>
          <p:nvPr>
            <p:custDataLst>
              <p:tags r:id="rId4"/>
            </p:custDataLst>
          </p:nvPr>
        </p:nvGrpSpPr>
        <p:grpSpPr>
          <a:xfrm>
            <a:off x="2890838" y="2958783"/>
            <a:ext cx="3060700" cy="1439862"/>
            <a:chOff x="793" y="2773"/>
            <a:chExt cx="1928" cy="907"/>
          </a:xfrm>
        </p:grpSpPr>
        <p:grpSp>
          <p:nvGrpSpPr>
            <p:cNvPr id="33825" name="Group 1108"/>
            <p:cNvGrpSpPr/>
            <p:nvPr>
              <p:custDataLst>
                <p:tags r:id="rId5"/>
              </p:custDataLst>
            </p:nvPr>
          </p:nvGrpSpPr>
          <p:grpSpPr>
            <a:xfrm>
              <a:off x="793" y="3363"/>
              <a:ext cx="1928" cy="22"/>
              <a:chOff x="288" y="1104"/>
              <a:chExt cx="1872" cy="0"/>
            </a:xfrm>
          </p:grpSpPr>
          <p:sp>
            <p:nvSpPr>
              <p:cNvPr id="33826" name="Line 1109"/>
              <p:cNvSpPr/>
              <p:nvPr>
                <p:custDataLst>
                  <p:tags r:id="rId24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27" name="Line 111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28" name="Group 1112"/>
            <p:cNvGrpSpPr/>
            <p:nvPr>
              <p:custDataLst>
                <p:tags r:id="rId6"/>
              </p:custDataLst>
            </p:nvPr>
          </p:nvGrpSpPr>
          <p:grpSpPr>
            <a:xfrm>
              <a:off x="793" y="2921"/>
              <a:ext cx="1906" cy="33"/>
              <a:chOff x="3408" y="2784"/>
              <a:chExt cx="1824" cy="0"/>
            </a:xfrm>
          </p:grpSpPr>
          <p:sp>
            <p:nvSpPr>
              <p:cNvPr id="33829" name="Line 1113"/>
              <p:cNvSpPr/>
              <p:nvPr>
                <p:custDataLst>
                  <p:tags r:id="rId22"/>
                </p:custDataLst>
              </p:nvPr>
            </p:nvSpPr>
            <p:spPr>
              <a:xfrm>
                <a:off x="3408" y="278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30" name="Line 1114"/>
              <p:cNvSpPr/>
              <p:nvPr>
                <p:custDataLst>
                  <p:tags r:id="rId23"/>
                </p:custDataLst>
              </p:nvPr>
            </p:nvSpPr>
            <p:spPr>
              <a:xfrm>
                <a:off x="4320" y="278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31" name="Group 1118"/>
            <p:cNvGrpSpPr/>
            <p:nvPr>
              <p:custDataLst>
                <p:tags r:id="rId7"/>
              </p:custDataLst>
            </p:nvPr>
          </p:nvGrpSpPr>
          <p:grpSpPr>
            <a:xfrm>
              <a:off x="793" y="3068"/>
              <a:ext cx="1928" cy="22"/>
              <a:chOff x="288" y="1104"/>
              <a:chExt cx="1872" cy="0"/>
            </a:xfrm>
          </p:grpSpPr>
          <p:sp>
            <p:nvSpPr>
              <p:cNvPr id="33832" name="Line 11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33" name="Line 1120"/>
              <p:cNvSpPr/>
              <p:nvPr>
                <p:custDataLst>
                  <p:tags r:id="rId21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34" name="Group 1136"/>
            <p:cNvGrpSpPr/>
            <p:nvPr>
              <p:custDataLst>
                <p:tags r:id="rId8"/>
              </p:custDataLst>
            </p:nvPr>
          </p:nvGrpSpPr>
          <p:grpSpPr>
            <a:xfrm flipV="1">
              <a:off x="793" y="3521"/>
              <a:ext cx="1906" cy="22"/>
              <a:chOff x="3408" y="3648"/>
              <a:chExt cx="1824" cy="0"/>
            </a:xfrm>
          </p:grpSpPr>
          <p:sp>
            <p:nvSpPr>
              <p:cNvPr id="33835" name="Line 1137"/>
              <p:cNvSpPr/>
              <p:nvPr>
                <p:custDataLst>
                  <p:tags r:id="rId18"/>
                </p:custDataLst>
              </p:nvPr>
            </p:nvSpPr>
            <p:spPr>
              <a:xfrm>
                <a:off x="3408" y="3648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36" name="Line 1138"/>
              <p:cNvSpPr/>
              <p:nvPr>
                <p:custDataLst>
                  <p:tags r:id="rId19"/>
                </p:custDataLst>
              </p:nvPr>
            </p:nvSpPr>
            <p:spPr>
              <a:xfrm>
                <a:off x="4320" y="3648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37" name="Group 1145"/>
            <p:cNvGrpSpPr/>
            <p:nvPr>
              <p:custDataLst>
                <p:tags r:id="rId9"/>
              </p:custDataLst>
            </p:nvPr>
          </p:nvGrpSpPr>
          <p:grpSpPr>
            <a:xfrm flipV="1">
              <a:off x="793" y="2773"/>
              <a:ext cx="1883" cy="45"/>
              <a:chOff x="3312" y="2400"/>
              <a:chExt cx="1728" cy="0"/>
            </a:xfrm>
          </p:grpSpPr>
          <p:sp>
            <p:nvSpPr>
              <p:cNvPr id="33838" name="Line 1146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12" y="2400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39" name="Line 1147"/>
              <p:cNvSpPr/>
              <p:nvPr>
                <p:custDataLst>
                  <p:tags r:id="rId17"/>
                </p:custDataLst>
              </p:nvPr>
            </p:nvSpPr>
            <p:spPr>
              <a:xfrm>
                <a:off x="4128" y="2400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40" name="Group 1148"/>
            <p:cNvGrpSpPr/>
            <p:nvPr>
              <p:custDataLst>
                <p:tags r:id="rId10"/>
              </p:custDataLst>
            </p:nvPr>
          </p:nvGrpSpPr>
          <p:grpSpPr>
            <a:xfrm>
              <a:off x="793" y="3657"/>
              <a:ext cx="1906" cy="23"/>
              <a:chOff x="912" y="4128"/>
              <a:chExt cx="1776" cy="0"/>
            </a:xfrm>
          </p:grpSpPr>
          <p:sp>
            <p:nvSpPr>
              <p:cNvPr id="33841" name="Line 1149"/>
              <p:cNvSpPr/>
              <p:nvPr>
                <p:custDataLst>
                  <p:tags r:id="rId14"/>
                </p:custDataLst>
              </p:nvPr>
            </p:nvSpPr>
            <p:spPr>
              <a:xfrm>
                <a:off x="912" y="4128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42" name="Line 115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776" y="4128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3843" name="Group 1127"/>
            <p:cNvGrpSpPr/>
            <p:nvPr>
              <p:custDataLst>
                <p:tags r:id="rId11"/>
              </p:custDataLst>
            </p:nvPr>
          </p:nvGrpSpPr>
          <p:grpSpPr>
            <a:xfrm>
              <a:off x="793" y="3215"/>
              <a:ext cx="1906" cy="22"/>
              <a:chOff x="288" y="1104"/>
              <a:chExt cx="1872" cy="0"/>
            </a:xfrm>
          </p:grpSpPr>
          <p:sp>
            <p:nvSpPr>
              <p:cNvPr id="33844" name="Line 1128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845" name="Line 112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9823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透镜对平行于主轴的入射光的作用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让平行于透镜主轴几束光射向凹透镜，观察光通过透镜后偏折方向。</a:t>
            </a: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r="7039"/>
          <a:stretch>
            <a:fillRect/>
          </a:stretch>
        </p:blipFill>
        <p:spPr>
          <a:xfrm>
            <a:off x="3142933" y="2493010"/>
            <a:ext cx="5184775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4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1495" y="5516880"/>
            <a:ext cx="5735320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 anchor="ctr">
            <a:spAutoFit/>
          </a:bodyPr>
          <a:lstStyle/>
          <a:p>
            <a:r>
              <a:rPr lang="zh-CN" altLang="en-US" sz="2800" b="1">
                <a:ea typeface="华文楷体" panose="02010600040101010101" pitchFamily="2" charset="-122"/>
              </a:rPr>
              <a:t>实验表明，凹透镜对光有发散作用。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5511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透镜对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非平行光的作用</a:t>
            </a:r>
          </a:p>
        </p:txBody>
      </p:sp>
      <p:grpSp>
        <p:nvGrpSpPr>
          <p:cNvPr id="40961" name="Group 2"/>
          <p:cNvGrpSpPr/>
          <p:nvPr>
            <p:custDataLst>
              <p:tags r:id="rId3"/>
            </p:custDataLst>
          </p:nvPr>
        </p:nvGrpSpPr>
        <p:grpSpPr>
          <a:xfrm>
            <a:off x="2351405" y="1848485"/>
            <a:ext cx="8316913" cy="2124075"/>
            <a:chOff x="362" y="754"/>
            <a:chExt cx="5239" cy="1338"/>
          </a:xfrm>
        </p:grpSpPr>
        <p:grpSp>
          <p:nvGrpSpPr>
            <p:cNvPr id="40962" name="Group 3"/>
            <p:cNvGrpSpPr/>
            <p:nvPr>
              <p:custDataLst>
                <p:tags r:id="rId61"/>
              </p:custDataLst>
            </p:nvPr>
          </p:nvGrpSpPr>
          <p:grpSpPr>
            <a:xfrm>
              <a:off x="2812" y="754"/>
              <a:ext cx="227" cy="1338"/>
              <a:chOff x="2517" y="1141"/>
              <a:chExt cx="136" cy="635"/>
            </a:xfrm>
          </p:grpSpPr>
          <p:sp>
            <p:nvSpPr>
              <p:cNvPr id="40963" name="xjhgx2"/>
              <p:cNvSpPr/>
              <p:nvPr>
                <p:custDataLst>
                  <p:tags r:id="rId67"/>
                </p:custDataLst>
              </p:nvPr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/>
                  </a:gs>
                  <a:gs pos="100000">
                    <a:srgbClr val="D5FFFF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2D5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64" name="Line 5"/>
              <p:cNvSpPr/>
              <p:nvPr>
                <p:custDataLst>
                  <p:tags r:id="rId68"/>
                </p:custDataLst>
              </p:nvPr>
            </p:nvSpPr>
            <p:spPr>
              <a:xfrm flipH="1">
                <a:off x="2585" y="1162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0965" name="Line 6"/>
            <p:cNvSpPr/>
            <p:nvPr>
              <p:custDataLst>
                <p:tags r:id="rId62"/>
              </p:custDataLst>
            </p:nvPr>
          </p:nvSpPr>
          <p:spPr>
            <a:xfrm flipV="1">
              <a:off x="362" y="1412"/>
              <a:ext cx="523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966" name="Oval 25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2879" y="1366"/>
              <a:ext cx="91" cy="91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latin typeface="Times New Roman" panose="02020603050405020304" pitchFamily="18" charset="0"/>
                <a:ea typeface="楷体_GB2312"/>
              </a:endParaRPr>
            </a:p>
          </p:txBody>
        </p:sp>
        <p:sp>
          <p:nvSpPr>
            <p:cNvPr id="40967" name="Text Box 28"/>
            <p:cNvSpPr txBox="1"/>
            <p:nvPr>
              <p:custDataLst>
                <p:tags r:id="rId64"/>
              </p:custDataLst>
            </p:nvPr>
          </p:nvSpPr>
          <p:spPr>
            <a:xfrm>
              <a:off x="1541" y="1003"/>
              <a:ext cx="31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0066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  <p:sp>
          <p:nvSpPr>
            <p:cNvPr id="40968" name="Text Box 29"/>
            <p:cNvSpPr txBox="1"/>
            <p:nvPr>
              <p:custDataLst>
                <p:tags r:id="rId65"/>
              </p:custDataLst>
            </p:nvPr>
          </p:nvSpPr>
          <p:spPr>
            <a:xfrm>
              <a:off x="4807" y="1003"/>
              <a:ext cx="79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66CC"/>
                  </a:solidFill>
                  <a:latin typeface="楷体_GB2312"/>
                  <a:ea typeface="楷体_GB2312"/>
                </a:rPr>
                <a:t>主轴</a:t>
              </a:r>
            </a:p>
          </p:txBody>
        </p:sp>
        <p:sp>
          <p:nvSpPr>
            <p:cNvPr id="40969" name="Oval 26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1668" y="1366"/>
              <a:ext cx="78" cy="7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latin typeface="Times New Roman" panose="02020603050405020304" pitchFamily="18" charset="0"/>
                <a:ea typeface="楷体_GB2312"/>
              </a:endParaRPr>
            </a:p>
          </p:txBody>
        </p:sp>
      </p:grpSp>
      <p:sp>
        <p:nvSpPr>
          <p:cNvPr id="2" name="Text Box 70"/>
          <p:cNvSpPr txBox="1"/>
          <p:nvPr>
            <p:custDataLst>
              <p:tags r:id="rId4"/>
            </p:custDataLst>
          </p:nvPr>
        </p:nvSpPr>
        <p:spPr>
          <a:xfrm>
            <a:off x="4655503" y="1268730"/>
            <a:ext cx="5170170" cy="521970"/>
          </a:xfrm>
          <a:prstGeom prst="rect">
            <a:avLst/>
          </a:prstGeom>
          <a:noFill/>
          <a:ln w="158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凸透镜对所有光都起会聚作用</a:t>
            </a:r>
            <a:r>
              <a:rPr lang="zh-CN" altLang="en-US" sz="28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2800" b="1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Group 12"/>
          <p:cNvGrpSpPr/>
          <p:nvPr>
            <p:custDataLst>
              <p:tags r:id="rId5"/>
            </p:custDataLst>
          </p:nvPr>
        </p:nvGrpSpPr>
        <p:grpSpPr>
          <a:xfrm>
            <a:off x="4442143" y="2243773"/>
            <a:ext cx="2124075" cy="1311275"/>
            <a:chOff x="1679" y="1003"/>
            <a:chExt cx="1338" cy="826"/>
          </a:xfrm>
        </p:grpSpPr>
        <p:grpSp>
          <p:nvGrpSpPr>
            <p:cNvPr id="40972" name="Group 13"/>
            <p:cNvGrpSpPr/>
            <p:nvPr>
              <p:custDataLst>
                <p:tags r:id="rId52"/>
              </p:custDataLst>
            </p:nvPr>
          </p:nvGrpSpPr>
          <p:grpSpPr>
            <a:xfrm>
              <a:off x="1723" y="1003"/>
              <a:ext cx="1260" cy="386"/>
              <a:chOff x="1723" y="1003"/>
              <a:chExt cx="1260" cy="386"/>
            </a:xfrm>
          </p:grpSpPr>
          <p:sp>
            <p:nvSpPr>
              <p:cNvPr id="40973" name="Freeform 20"/>
              <p:cNvSpPr/>
              <p:nvPr>
                <p:custDataLst>
                  <p:tags r:id="rId59"/>
                </p:custDataLst>
              </p:nvPr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25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4" name="Line 15"/>
              <p:cNvSpPr/>
              <p:nvPr>
                <p:custDataLst>
                  <p:tags r:id="rId60"/>
                </p:custDataLst>
              </p:nvPr>
            </p:nv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0975" name="Group 16"/>
            <p:cNvGrpSpPr/>
            <p:nvPr>
              <p:custDataLst>
                <p:tags r:id="rId53"/>
              </p:custDataLst>
            </p:nvPr>
          </p:nvGrpSpPr>
          <p:grpSpPr>
            <a:xfrm>
              <a:off x="1679" y="1412"/>
              <a:ext cx="1338" cy="417"/>
              <a:chOff x="1679" y="1412"/>
              <a:chExt cx="1338" cy="417"/>
            </a:xfrm>
          </p:grpSpPr>
          <p:sp>
            <p:nvSpPr>
              <p:cNvPr id="40976" name="Freeform 17"/>
              <p:cNvSpPr/>
              <p:nvPr>
                <p:custDataLst>
                  <p:tags r:id="rId57"/>
                </p:custDataLst>
              </p:nvPr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7" name="Line 18"/>
              <p:cNvSpPr/>
              <p:nvPr>
                <p:custDataLst>
                  <p:tags r:id="rId58"/>
                </p:custDataLst>
              </p:nvPr>
            </p:nvSpPr>
            <p:spPr>
              <a:xfrm>
                <a:off x="2109" y="1548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0978" name="Group 19"/>
            <p:cNvGrpSpPr/>
            <p:nvPr>
              <p:custDataLst>
                <p:tags r:id="rId54"/>
              </p:custDataLst>
            </p:nvPr>
          </p:nvGrpSpPr>
          <p:grpSpPr>
            <a:xfrm>
              <a:off x="1700" y="1411"/>
              <a:ext cx="1278" cy="1"/>
              <a:chOff x="1700" y="1411"/>
              <a:chExt cx="1278" cy="1"/>
            </a:xfrm>
          </p:grpSpPr>
          <p:sp>
            <p:nvSpPr>
              <p:cNvPr id="40979" name="Line 23"/>
              <p:cNvSpPr/>
              <p:nvPr>
                <p:custDataLst>
                  <p:tags r:id="rId55"/>
                </p:custDataLst>
              </p:nvPr>
            </p:nvSpPr>
            <p:spPr>
              <a:xfrm flipH="1" flipV="1">
                <a:off x="1700" y="1411"/>
                <a:ext cx="127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980" name="Line 21"/>
              <p:cNvSpPr/>
              <p:nvPr>
                <p:custDataLst>
                  <p:tags r:id="rId56"/>
                </p:custDataLst>
              </p:nvPr>
            </p:nvSpPr>
            <p:spPr>
              <a:xfrm>
                <a:off x="2109" y="1412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3" name="Group 22"/>
          <p:cNvGrpSpPr/>
          <p:nvPr>
            <p:custDataLst>
              <p:tags r:id="rId6"/>
            </p:custDataLst>
          </p:nvPr>
        </p:nvGrpSpPr>
        <p:grpSpPr>
          <a:xfrm>
            <a:off x="6507480" y="2243773"/>
            <a:ext cx="3297238" cy="1296987"/>
            <a:chOff x="2980" y="1003"/>
            <a:chExt cx="2077" cy="817"/>
          </a:xfrm>
        </p:grpSpPr>
        <p:grpSp>
          <p:nvGrpSpPr>
            <p:cNvPr id="40982" name="Group 23"/>
            <p:cNvGrpSpPr/>
            <p:nvPr>
              <p:custDataLst>
                <p:tags r:id="rId43"/>
              </p:custDataLst>
            </p:nvPr>
          </p:nvGrpSpPr>
          <p:grpSpPr>
            <a:xfrm>
              <a:off x="2993" y="1003"/>
              <a:ext cx="2064" cy="3"/>
              <a:chOff x="2993" y="1003"/>
              <a:chExt cx="2064" cy="3"/>
            </a:xfrm>
          </p:grpSpPr>
          <p:sp>
            <p:nvSpPr>
              <p:cNvPr id="40983" name="Line 8"/>
              <p:cNvSpPr/>
              <p:nvPr>
                <p:custDataLst>
                  <p:tags r:id="rId50"/>
                </p:custDataLst>
              </p:nvPr>
            </p:nvSpPr>
            <p:spPr>
              <a:xfrm flipH="1" flipV="1">
                <a:off x="2993" y="1006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984" name="Line 25"/>
              <p:cNvSpPr/>
              <p:nvPr>
                <p:custDataLst>
                  <p:tags r:id="rId51"/>
                </p:custDataLst>
              </p:nvPr>
            </p:nvSpPr>
            <p:spPr>
              <a:xfrm>
                <a:off x="3787" y="1003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0985" name="Group 26"/>
            <p:cNvGrpSpPr/>
            <p:nvPr>
              <p:custDataLst>
                <p:tags r:id="rId44"/>
              </p:custDataLst>
            </p:nvPr>
          </p:nvGrpSpPr>
          <p:grpSpPr>
            <a:xfrm>
              <a:off x="2980" y="1412"/>
              <a:ext cx="2054" cy="4"/>
              <a:chOff x="2980" y="1412"/>
              <a:chExt cx="2054" cy="4"/>
            </a:xfrm>
          </p:grpSpPr>
          <p:sp>
            <p:nvSpPr>
              <p:cNvPr id="40986" name="Line 14"/>
              <p:cNvSpPr/>
              <p:nvPr>
                <p:custDataLst>
                  <p:tags r:id="rId48"/>
                </p:custDataLst>
              </p:nvPr>
            </p:nvSpPr>
            <p:spPr>
              <a:xfrm flipH="1" flipV="1">
                <a:off x="2980" y="1415"/>
                <a:ext cx="205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987" name="Line 28"/>
              <p:cNvSpPr/>
              <p:nvPr>
                <p:custDataLst>
                  <p:tags r:id="rId49"/>
                </p:custDataLst>
              </p:nvPr>
            </p:nvSpPr>
            <p:spPr>
              <a:xfrm>
                <a:off x="3810" y="1412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0988" name="Group 29"/>
            <p:cNvGrpSpPr/>
            <p:nvPr>
              <p:custDataLst>
                <p:tags r:id="rId45"/>
              </p:custDataLst>
            </p:nvPr>
          </p:nvGrpSpPr>
          <p:grpSpPr>
            <a:xfrm>
              <a:off x="2993" y="1820"/>
              <a:ext cx="2064" cy="0"/>
              <a:chOff x="2993" y="1820"/>
              <a:chExt cx="2064" cy="0"/>
            </a:xfrm>
          </p:grpSpPr>
          <p:sp>
            <p:nvSpPr>
              <p:cNvPr id="40989" name="Line 11"/>
              <p:cNvSpPr/>
              <p:nvPr>
                <p:custDataLst>
                  <p:tags r:id="rId46"/>
                </p:custDataLst>
              </p:nvPr>
            </p:nvSpPr>
            <p:spPr>
              <a:xfrm flipH="1">
                <a:off x="2993" y="1820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990" name="Line 31"/>
              <p:cNvSpPr/>
              <p:nvPr>
                <p:custDataLst>
                  <p:tags r:id="rId47"/>
                </p:custDataLst>
              </p:nvPr>
            </p:nvSpPr>
            <p:spPr>
              <a:xfrm>
                <a:off x="3810" y="182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4382" name="Freeform 17"/>
          <p:cNvSpPr/>
          <p:nvPr>
            <p:custDataLst>
              <p:tags r:id="rId7"/>
            </p:custDataLst>
          </p:nvPr>
        </p:nvSpPr>
        <p:spPr>
          <a:xfrm flipV="1">
            <a:off x="6240780" y="1667510"/>
            <a:ext cx="1924050" cy="6286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l" t="t" r="r" b="b"/>
            <a:pathLst>
              <a:path w="1212" h="396">
                <a:moveTo>
                  <a:pt x="1212" y="39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3" name="Arc 34"/>
          <p:cNvSpPr/>
          <p:nvPr>
            <p:custDataLst>
              <p:tags r:id="rId8"/>
            </p:custDataLst>
          </p:nvPr>
        </p:nvSpPr>
        <p:spPr>
          <a:xfrm>
            <a:off x="7356793" y="1848485"/>
            <a:ext cx="288925" cy="252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0" name="Freeform 17"/>
          <p:cNvSpPr/>
          <p:nvPr>
            <p:custDataLst>
              <p:tags r:id="rId9"/>
            </p:custDataLst>
          </p:nvPr>
        </p:nvSpPr>
        <p:spPr>
          <a:xfrm>
            <a:off x="6312218" y="3504248"/>
            <a:ext cx="1924050" cy="6286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l" t="t" r="r" b="b"/>
            <a:pathLst>
              <a:path w="1212" h="396">
                <a:moveTo>
                  <a:pt x="1212" y="39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1" name="Arc 37"/>
          <p:cNvSpPr/>
          <p:nvPr>
            <p:custDataLst>
              <p:tags r:id="rId10"/>
            </p:custDataLst>
          </p:nvPr>
        </p:nvSpPr>
        <p:spPr>
          <a:xfrm flipV="1">
            <a:off x="7393305" y="3685223"/>
            <a:ext cx="288925" cy="252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38"/>
          <p:cNvGrpSpPr/>
          <p:nvPr>
            <p:custDataLst>
              <p:tags r:id="rId11"/>
            </p:custDataLst>
          </p:nvPr>
        </p:nvGrpSpPr>
        <p:grpSpPr>
          <a:xfrm>
            <a:off x="2495868" y="4779010"/>
            <a:ext cx="7416800" cy="1590675"/>
            <a:chOff x="295" y="2156"/>
            <a:chExt cx="4672" cy="1002"/>
          </a:xfrm>
        </p:grpSpPr>
        <p:grpSp>
          <p:nvGrpSpPr>
            <p:cNvPr id="40996" name="Group 39"/>
            <p:cNvGrpSpPr/>
            <p:nvPr>
              <p:custDataLst>
                <p:tags r:id="rId37"/>
              </p:custDataLst>
            </p:nvPr>
          </p:nvGrpSpPr>
          <p:grpSpPr>
            <a:xfrm>
              <a:off x="2183" y="2156"/>
              <a:ext cx="174" cy="1002"/>
              <a:chOff x="2517" y="1141"/>
              <a:chExt cx="136" cy="635"/>
            </a:xfrm>
          </p:grpSpPr>
          <p:sp>
            <p:nvSpPr>
              <p:cNvPr id="40997" name="xjhgx2"/>
              <p:cNvSpPr/>
              <p:nvPr>
                <p:custDataLst>
                  <p:tags r:id="rId41"/>
                </p:custDataLst>
              </p:nvPr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/>
                  </a:gs>
                  <a:gs pos="100000">
                    <a:srgbClr val="D5FFFF"/>
                  </a:gs>
                </a:gsLst>
                <a:path path="rect">
                  <a:fillToRect l="50000" t="50000" r="50000" b="50000"/>
                </a:path>
              </a:gradFill>
              <a:ln w="19050" cap="flat" cmpd="sng">
                <a:solidFill>
                  <a:srgbClr val="2D5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8" name="Line 41"/>
              <p:cNvSpPr/>
              <p:nvPr>
                <p:custDataLst>
                  <p:tags r:id="rId42"/>
                </p:custDataLst>
              </p:nvPr>
            </p:nvSpPr>
            <p:spPr>
              <a:xfrm flipH="1">
                <a:off x="2585" y="1162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0999" name="Line 6"/>
            <p:cNvSpPr/>
            <p:nvPr>
              <p:custDataLst>
                <p:tags r:id="rId38"/>
              </p:custDataLst>
            </p:nvPr>
          </p:nvSpPr>
          <p:spPr>
            <a:xfrm>
              <a:off x="295" y="2649"/>
              <a:ext cx="4672" cy="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000" name="Oval 2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2234" y="2636"/>
              <a:ext cx="43" cy="4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Times New Roman" panose="02020603050405020304" pitchFamily="18" charset="0"/>
                <a:ea typeface="楷体_GB2312"/>
              </a:endParaRPr>
            </a:p>
          </p:txBody>
        </p:sp>
        <p:sp>
          <p:nvSpPr>
            <p:cNvPr id="41001" name="Text Box 28"/>
            <p:cNvSpPr txBox="1"/>
            <p:nvPr>
              <p:custDataLst>
                <p:tags r:id="rId40"/>
              </p:custDataLst>
            </p:nvPr>
          </p:nvSpPr>
          <p:spPr>
            <a:xfrm>
              <a:off x="1202" y="2319"/>
              <a:ext cx="33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66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14" name="Group 46"/>
          <p:cNvGrpSpPr/>
          <p:nvPr>
            <p:custDataLst>
              <p:tags r:id="rId12"/>
            </p:custDataLst>
          </p:nvPr>
        </p:nvGrpSpPr>
        <p:grpSpPr>
          <a:xfrm>
            <a:off x="4367530" y="5006023"/>
            <a:ext cx="1377950" cy="1095375"/>
            <a:chOff x="929" y="2387"/>
            <a:chExt cx="522" cy="522"/>
          </a:xfrm>
        </p:grpSpPr>
        <p:grpSp>
          <p:nvGrpSpPr>
            <p:cNvPr id="41003" name="Group 47"/>
            <p:cNvGrpSpPr/>
            <p:nvPr>
              <p:custDataLst>
                <p:tags r:id="rId28"/>
              </p:custDataLst>
            </p:nvPr>
          </p:nvGrpSpPr>
          <p:grpSpPr>
            <a:xfrm>
              <a:off x="929" y="2387"/>
              <a:ext cx="492" cy="261"/>
              <a:chOff x="1723" y="1003"/>
              <a:chExt cx="1260" cy="386"/>
            </a:xfrm>
          </p:grpSpPr>
          <p:sp>
            <p:nvSpPr>
              <p:cNvPr id="41004" name="Freeform 20"/>
              <p:cNvSpPr/>
              <p:nvPr>
                <p:custDataLst>
                  <p:tags r:id="rId35"/>
                </p:custDataLst>
              </p:nvPr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25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5" name="Line 49"/>
              <p:cNvSpPr/>
              <p:nvPr>
                <p:custDataLst>
                  <p:tags r:id="rId36"/>
                </p:custDataLst>
              </p:nvPr>
            </p:nv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1006" name="Group 50"/>
            <p:cNvGrpSpPr/>
            <p:nvPr>
              <p:custDataLst>
                <p:tags r:id="rId29"/>
              </p:custDataLst>
            </p:nvPr>
          </p:nvGrpSpPr>
          <p:grpSpPr>
            <a:xfrm>
              <a:off x="935" y="2649"/>
              <a:ext cx="494" cy="260"/>
              <a:chOff x="1679" y="1412"/>
              <a:chExt cx="1338" cy="417"/>
            </a:xfrm>
          </p:grpSpPr>
          <p:sp>
            <p:nvSpPr>
              <p:cNvPr id="41007" name="Freeform 1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8" name="Line 52"/>
              <p:cNvSpPr/>
              <p:nvPr>
                <p:custDataLst>
                  <p:tags r:id="rId34"/>
                </p:custDataLst>
              </p:nvPr>
            </p:nvSpPr>
            <p:spPr>
              <a:xfrm>
                <a:off x="2109" y="1548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1009" name="Group 53"/>
            <p:cNvGrpSpPr/>
            <p:nvPr>
              <p:custDataLst>
                <p:tags r:id="rId30"/>
              </p:custDataLst>
            </p:nvPr>
          </p:nvGrpSpPr>
          <p:grpSpPr>
            <a:xfrm>
              <a:off x="942" y="2648"/>
              <a:ext cx="509" cy="11"/>
              <a:chOff x="942" y="2648"/>
              <a:chExt cx="509" cy="11"/>
            </a:xfrm>
          </p:grpSpPr>
          <p:sp>
            <p:nvSpPr>
              <p:cNvPr id="41010" name="Line 23"/>
              <p:cNvSpPr/>
              <p:nvPr>
                <p:custDataLst>
                  <p:tags r:id="rId31"/>
                </p:custDataLst>
              </p:nvPr>
            </p:nvSpPr>
            <p:spPr>
              <a:xfrm flipH="1" flipV="1">
                <a:off x="942" y="2648"/>
                <a:ext cx="509" cy="1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011" name="Line 55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1066" y="2659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8" name="Group 56"/>
          <p:cNvGrpSpPr/>
          <p:nvPr>
            <p:custDataLst>
              <p:tags r:id="rId13"/>
            </p:custDataLst>
          </p:nvPr>
        </p:nvGrpSpPr>
        <p:grpSpPr>
          <a:xfrm>
            <a:off x="5593080" y="4802823"/>
            <a:ext cx="2660650" cy="1546225"/>
            <a:chOff x="2404" y="2343"/>
            <a:chExt cx="1676" cy="974"/>
          </a:xfrm>
        </p:grpSpPr>
        <p:grpSp>
          <p:nvGrpSpPr>
            <p:cNvPr id="41013" name="Group 57"/>
            <p:cNvGrpSpPr/>
            <p:nvPr>
              <p:custDataLst>
                <p:tags r:id="rId19"/>
              </p:custDataLst>
            </p:nvPr>
          </p:nvGrpSpPr>
          <p:grpSpPr>
            <a:xfrm rot="-224448">
              <a:off x="2452" y="2343"/>
              <a:ext cx="1565" cy="8"/>
              <a:chOff x="2295" y="2228"/>
              <a:chExt cx="1565" cy="8"/>
            </a:xfrm>
          </p:grpSpPr>
          <p:sp>
            <p:nvSpPr>
              <p:cNvPr id="41014" name="Line 8"/>
              <p:cNvSpPr/>
              <p:nvPr>
                <p:custDataLst>
                  <p:tags r:id="rId26"/>
                </p:custDataLst>
              </p:nvPr>
            </p:nvSpPr>
            <p:spPr>
              <a:xfrm rot="-292449" flipH="1" flipV="1">
                <a:off x="2295" y="2236"/>
                <a:ext cx="1565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015" name="Line 59"/>
              <p:cNvSpPr/>
              <p:nvPr>
                <p:custDataLst>
                  <p:tags r:id="rId27"/>
                </p:custDataLst>
              </p:nvPr>
            </p:nvSpPr>
            <p:spPr>
              <a:xfrm rot="-292449">
                <a:off x="3066" y="2228"/>
                <a:ext cx="86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1016" name="Group 60"/>
            <p:cNvGrpSpPr/>
            <p:nvPr>
              <p:custDataLst>
                <p:tags r:id="rId20"/>
              </p:custDataLst>
            </p:nvPr>
          </p:nvGrpSpPr>
          <p:grpSpPr>
            <a:xfrm>
              <a:off x="2470" y="2830"/>
              <a:ext cx="1610" cy="0"/>
              <a:chOff x="3379" y="2455"/>
              <a:chExt cx="1610" cy="0"/>
            </a:xfrm>
          </p:grpSpPr>
          <p:sp>
            <p:nvSpPr>
              <p:cNvPr id="41017" name="Line 14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3379" y="2455"/>
                <a:ext cx="161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018" name="Line 62"/>
              <p:cNvSpPr/>
              <p:nvPr>
                <p:custDataLst>
                  <p:tags r:id="rId25"/>
                </p:custDataLst>
              </p:nvPr>
            </p:nvSpPr>
            <p:spPr>
              <a:xfrm>
                <a:off x="4195" y="2455"/>
                <a:ext cx="10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1019" name="Group 63"/>
            <p:cNvGrpSpPr/>
            <p:nvPr>
              <p:custDataLst>
                <p:tags r:id="rId21"/>
              </p:custDataLst>
            </p:nvPr>
          </p:nvGrpSpPr>
          <p:grpSpPr>
            <a:xfrm>
              <a:off x="2404" y="3317"/>
              <a:ext cx="1617" cy="0"/>
              <a:chOff x="2247" y="3158"/>
              <a:chExt cx="1617" cy="0"/>
            </a:xfrm>
          </p:grpSpPr>
          <p:sp>
            <p:nvSpPr>
              <p:cNvPr id="41020" name="Line 11"/>
              <p:cNvSpPr/>
              <p:nvPr>
                <p:custDataLst>
                  <p:tags r:id="rId22"/>
                </p:custDataLst>
              </p:nvPr>
            </p:nvSpPr>
            <p:spPr>
              <a:xfrm rot="673330" flipH="1" flipV="1">
                <a:off x="2247" y="3158"/>
                <a:ext cx="1617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021" name="Line 65"/>
              <p:cNvSpPr/>
              <p:nvPr>
                <p:custDataLst>
                  <p:tags r:id="rId23"/>
                </p:custDataLst>
              </p:nvPr>
            </p:nvSpPr>
            <p:spPr>
              <a:xfrm rot="673330" flipV="1">
                <a:off x="3016" y="3158"/>
                <a:ext cx="89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4354" name="Freeform 17"/>
          <p:cNvSpPr/>
          <p:nvPr>
            <p:custDataLst>
              <p:tags r:id="rId14"/>
            </p:custDataLst>
          </p:nvPr>
        </p:nvSpPr>
        <p:spPr>
          <a:xfrm rot="-505034" flipV="1">
            <a:off x="5393055" y="4461510"/>
            <a:ext cx="1711325" cy="4984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l" t="t" r="r" b="b"/>
            <a:pathLst>
              <a:path w="1212" h="396">
                <a:moveTo>
                  <a:pt x="1212" y="39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Arc 68"/>
          <p:cNvSpPr/>
          <p:nvPr>
            <p:custDataLst>
              <p:tags r:id="rId15"/>
            </p:custDataLst>
          </p:nvPr>
        </p:nvSpPr>
        <p:spPr>
          <a:xfrm>
            <a:off x="6464618" y="4480560"/>
            <a:ext cx="442912" cy="33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7"/>
          <p:cNvSpPr/>
          <p:nvPr>
            <p:custDataLst>
              <p:tags r:id="rId16"/>
            </p:custDataLst>
          </p:nvPr>
        </p:nvSpPr>
        <p:spPr>
          <a:xfrm rot="625338">
            <a:off x="5305743" y="6147435"/>
            <a:ext cx="1878012" cy="5254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l" t="t" r="r" b="b"/>
            <a:pathLst>
              <a:path w="1212" h="396">
                <a:moveTo>
                  <a:pt x="1212" y="39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Arc 71"/>
          <p:cNvSpPr/>
          <p:nvPr>
            <p:custDataLst>
              <p:tags r:id="rId17"/>
            </p:custDataLst>
          </p:nvPr>
        </p:nvSpPr>
        <p:spPr>
          <a:xfrm rot="336766" flipV="1">
            <a:off x="6407468" y="6290310"/>
            <a:ext cx="442912" cy="33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Oval 26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4013518" y="5479098"/>
            <a:ext cx="158750" cy="1587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二、透镜对光的作用</a:t>
            </a:r>
          </a:p>
        </p:txBody>
      </p:sp>
      <p:sp>
        <p:nvSpPr>
          <p:cNvPr id="1048814" name="矩形 2"/>
          <p:cNvSpPr/>
          <p:nvPr>
            <p:custDataLst>
              <p:tags r:id="rId2"/>
            </p:custDataLst>
          </p:nvPr>
        </p:nvSpPr>
        <p:spPr>
          <a:xfrm>
            <a:off x="597535" y="1268730"/>
            <a:ext cx="11263630" cy="5511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透镜对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非平行光的作用</a:t>
            </a:r>
          </a:p>
        </p:txBody>
      </p:sp>
      <p:grpSp>
        <p:nvGrpSpPr>
          <p:cNvPr id="48129" name="Group 2"/>
          <p:cNvGrpSpPr/>
          <p:nvPr>
            <p:custDataLst>
              <p:tags r:id="rId3"/>
            </p:custDataLst>
          </p:nvPr>
        </p:nvGrpSpPr>
        <p:grpSpPr>
          <a:xfrm>
            <a:off x="2787650" y="2246313"/>
            <a:ext cx="6156325" cy="1700212"/>
            <a:chOff x="748" y="567"/>
            <a:chExt cx="3967" cy="1270"/>
          </a:xfrm>
        </p:grpSpPr>
        <p:sp>
          <p:nvSpPr>
            <p:cNvPr id="48130" name="Line 3"/>
            <p:cNvSpPr/>
            <p:nvPr>
              <p:custDataLst>
                <p:tags r:id="rId65"/>
              </p:custDataLst>
            </p:nvPr>
          </p:nvSpPr>
          <p:spPr>
            <a:xfrm>
              <a:off x="748" y="1207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31" name="xjhgx3"/>
            <p:cNvSpPr/>
            <p:nvPr>
              <p:custDataLst>
                <p:tags r:id="rId66"/>
              </p:custDataLst>
            </p:nvPr>
          </p:nvSpPr>
          <p:spPr>
            <a:xfrm>
              <a:off x="2471" y="567"/>
              <a:ext cx="249" cy="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 cap="flat" cmpd="sng">
              <a:solidFill>
                <a:srgbClr val="2D5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32" name="Oval 39"/>
            <p:cNvSpPr/>
            <p:nvPr>
              <p:custDataLst>
                <p:tags r:id="rId67"/>
              </p:custDataLst>
            </p:nvPr>
          </p:nvSpPr>
          <p:spPr>
            <a:xfrm>
              <a:off x="2561" y="1179"/>
              <a:ext cx="69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33" name="Oval 22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34" name="Text Box 21"/>
            <p:cNvSpPr txBox="1"/>
            <p:nvPr>
              <p:custDataLst>
                <p:tags r:id="rId69"/>
              </p:custDataLst>
            </p:nvPr>
          </p:nvSpPr>
          <p:spPr>
            <a:xfrm>
              <a:off x="1338" y="822"/>
              <a:ext cx="386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F</a:t>
              </a:r>
            </a:p>
          </p:txBody>
        </p:sp>
        <p:sp>
          <p:nvSpPr>
            <p:cNvPr id="48135" name="Oval 22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36" name="Text Box 21"/>
            <p:cNvSpPr txBox="1"/>
            <p:nvPr>
              <p:custDataLst>
                <p:tags r:id="rId71"/>
              </p:custDataLst>
            </p:nvPr>
          </p:nvSpPr>
          <p:spPr>
            <a:xfrm>
              <a:off x="3492" y="799"/>
              <a:ext cx="387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F</a:t>
              </a:r>
            </a:p>
          </p:txBody>
        </p:sp>
      </p:grpSp>
      <p:grpSp>
        <p:nvGrpSpPr>
          <p:cNvPr id="3" name="Group 10"/>
          <p:cNvGrpSpPr/>
          <p:nvPr>
            <p:custDataLst>
              <p:tags r:id="rId4"/>
            </p:custDataLst>
          </p:nvPr>
        </p:nvGrpSpPr>
        <p:grpSpPr>
          <a:xfrm>
            <a:off x="3325813" y="1858963"/>
            <a:ext cx="2378075" cy="2411412"/>
            <a:chOff x="1087" y="278"/>
            <a:chExt cx="1567" cy="1835"/>
          </a:xfrm>
        </p:grpSpPr>
        <p:grpSp>
          <p:nvGrpSpPr>
            <p:cNvPr id="48138" name="Group 11"/>
            <p:cNvGrpSpPr/>
            <p:nvPr>
              <p:custDataLst>
                <p:tags r:id="rId56"/>
              </p:custDataLst>
            </p:nvPr>
          </p:nvGrpSpPr>
          <p:grpSpPr>
            <a:xfrm>
              <a:off x="1087" y="1217"/>
              <a:ext cx="1508" cy="8"/>
              <a:chOff x="1237" y="2387"/>
              <a:chExt cx="1679" cy="8"/>
            </a:xfrm>
          </p:grpSpPr>
          <p:sp>
            <p:nvSpPr>
              <p:cNvPr id="48139" name="Line 11"/>
              <p:cNvSpPr/>
              <p:nvPr>
                <p:custDataLst>
                  <p:tags r:id="rId63"/>
                </p:custDataLst>
              </p:nvPr>
            </p:nvSpPr>
            <p:spPr>
              <a:xfrm>
                <a:off x="1237" y="2395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40" name="Line 13"/>
              <p:cNvSpPr/>
              <p:nvPr>
                <p:custDataLst>
                  <p:tags r:id="rId64"/>
                </p:custDataLst>
              </p:nvPr>
            </p:nvSpPr>
            <p:spPr>
              <a:xfrm flipV="1">
                <a:off x="1837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41" name="Group 14"/>
            <p:cNvGrpSpPr/>
            <p:nvPr>
              <p:custDataLst>
                <p:tags r:id="rId57"/>
              </p:custDataLst>
            </p:nvPr>
          </p:nvGrpSpPr>
          <p:grpSpPr>
            <a:xfrm>
              <a:off x="1274" y="1595"/>
              <a:ext cx="1380" cy="518"/>
              <a:chOff x="1577" y="1593"/>
              <a:chExt cx="1474" cy="520"/>
            </a:xfrm>
          </p:grpSpPr>
          <p:sp>
            <p:nvSpPr>
              <p:cNvPr id="48142" name="Freeform 14"/>
              <p:cNvSpPr/>
              <p:nvPr>
                <p:custDataLst>
                  <p:tags r:id="rId61"/>
                </p:custDataLst>
              </p:nvPr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143" name="Line 16"/>
              <p:cNvSpPr/>
              <p:nvPr>
                <p:custDataLst>
                  <p:tags r:id="rId62"/>
                </p:custDataLst>
              </p:nvPr>
            </p:nv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44" name="Group 17"/>
            <p:cNvGrpSpPr/>
            <p:nvPr>
              <p:custDataLst>
                <p:tags r:id="rId58"/>
              </p:custDataLst>
            </p:nvPr>
          </p:nvGrpSpPr>
          <p:grpSpPr>
            <a:xfrm>
              <a:off x="1211" y="278"/>
              <a:ext cx="1379" cy="518"/>
              <a:chOff x="1509" y="271"/>
              <a:chExt cx="1474" cy="520"/>
            </a:xfrm>
          </p:grpSpPr>
          <p:sp>
            <p:nvSpPr>
              <p:cNvPr id="48145" name="Freeform 17"/>
              <p:cNvSpPr/>
              <p:nvPr>
                <p:custDataLst>
                  <p:tags r:id="rId59"/>
                </p:custDataLst>
              </p:nvPr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146" name="Line 19"/>
              <p:cNvSpPr/>
              <p:nvPr>
                <p:custDataLst>
                  <p:tags r:id="rId60"/>
                </p:custDataLst>
              </p:nvPr>
            </p:nvSpPr>
            <p:spPr>
              <a:xfrm>
                <a:off x="1906" y="406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7" name="Group 20"/>
          <p:cNvGrpSpPr/>
          <p:nvPr>
            <p:custDataLst>
              <p:tags r:id="rId5"/>
            </p:custDataLst>
          </p:nvPr>
        </p:nvGrpSpPr>
        <p:grpSpPr>
          <a:xfrm>
            <a:off x="5595938" y="2543175"/>
            <a:ext cx="2479675" cy="1044575"/>
            <a:chOff x="2588" y="799"/>
            <a:chExt cx="1562" cy="805"/>
          </a:xfrm>
        </p:grpSpPr>
        <p:grpSp>
          <p:nvGrpSpPr>
            <p:cNvPr id="48148" name="Group 21"/>
            <p:cNvGrpSpPr/>
            <p:nvPr>
              <p:custDataLst>
                <p:tags r:id="rId47"/>
              </p:custDataLst>
            </p:nvPr>
          </p:nvGrpSpPr>
          <p:grpSpPr>
            <a:xfrm>
              <a:off x="2598" y="799"/>
              <a:ext cx="1507" cy="8"/>
              <a:chOff x="1229" y="1979"/>
              <a:chExt cx="1679" cy="8"/>
            </a:xfrm>
          </p:grpSpPr>
          <p:sp>
            <p:nvSpPr>
              <p:cNvPr id="48149" name="Line 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229" y="1987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50" name="Line 23"/>
              <p:cNvSpPr/>
              <p:nvPr>
                <p:custDataLst>
                  <p:tags r:id="rId55"/>
                </p:custDataLst>
              </p:nvPr>
            </p:nvSpPr>
            <p:spPr>
              <a:xfrm flipV="1">
                <a:off x="1837" y="1979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51" name="Group 24"/>
            <p:cNvGrpSpPr/>
            <p:nvPr>
              <p:custDataLst>
                <p:tags r:id="rId48"/>
              </p:custDataLst>
            </p:nvPr>
          </p:nvGrpSpPr>
          <p:grpSpPr>
            <a:xfrm>
              <a:off x="2642" y="1595"/>
              <a:ext cx="1508" cy="9"/>
              <a:chOff x="1219" y="2795"/>
              <a:chExt cx="1679" cy="9"/>
            </a:xfrm>
          </p:grpSpPr>
          <p:sp>
            <p:nvSpPr>
              <p:cNvPr id="48152" name="Line 8"/>
              <p:cNvSpPr/>
              <p:nvPr>
                <p:custDataLst>
                  <p:tags r:id="rId52"/>
                </p:custDataLst>
              </p:nvPr>
            </p:nvSpPr>
            <p:spPr>
              <a:xfrm>
                <a:off x="1219" y="280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53" name="Line 26"/>
              <p:cNvSpPr/>
              <p:nvPr>
                <p:custDataLst>
                  <p:tags r:id="rId53"/>
                </p:custDataLst>
              </p:nvPr>
            </p:nvSpPr>
            <p:spPr>
              <a:xfrm flipV="1">
                <a:off x="1905" y="2795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54" name="Group 27"/>
            <p:cNvGrpSpPr/>
            <p:nvPr>
              <p:custDataLst>
                <p:tags r:id="rId49"/>
              </p:custDataLst>
            </p:nvPr>
          </p:nvGrpSpPr>
          <p:grpSpPr>
            <a:xfrm>
              <a:off x="2588" y="1217"/>
              <a:ext cx="1508" cy="9"/>
              <a:chOff x="2908" y="2387"/>
              <a:chExt cx="1679" cy="9"/>
            </a:xfrm>
          </p:grpSpPr>
          <p:sp>
            <p:nvSpPr>
              <p:cNvPr id="48155" name="Line 20"/>
              <p:cNvSpPr/>
              <p:nvPr>
                <p:custDataLst>
                  <p:tags r:id="rId50"/>
                </p:custDataLst>
              </p:nvPr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56" name="Line 29"/>
              <p:cNvSpPr/>
              <p:nvPr>
                <p:custDataLst>
                  <p:tags r:id="rId51"/>
                </p:custDataLst>
              </p:nvPr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1" name="Group 30"/>
          <p:cNvGrpSpPr/>
          <p:nvPr>
            <p:custDataLst>
              <p:tags r:id="rId6"/>
            </p:custDataLst>
          </p:nvPr>
        </p:nvGrpSpPr>
        <p:grpSpPr>
          <a:xfrm>
            <a:off x="5667375" y="2579688"/>
            <a:ext cx="1800225" cy="1008062"/>
            <a:chOff x="2562" y="777"/>
            <a:chExt cx="1134" cy="635"/>
          </a:xfrm>
        </p:grpSpPr>
        <p:sp>
          <p:nvSpPr>
            <p:cNvPr id="48158" name="Line 31"/>
            <p:cNvSpPr/>
            <p:nvPr>
              <p:custDataLst>
                <p:tags r:id="rId44"/>
              </p:custDataLst>
            </p:nvPr>
          </p:nvSpPr>
          <p:spPr>
            <a:xfrm flipV="1">
              <a:off x="2562" y="1102"/>
              <a:ext cx="1112" cy="31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59" name="Line 32"/>
            <p:cNvSpPr/>
            <p:nvPr>
              <p:custDataLst>
                <p:tags r:id="rId45"/>
              </p:custDataLst>
            </p:nvPr>
          </p:nvSpPr>
          <p:spPr>
            <a:xfrm>
              <a:off x="2583" y="777"/>
              <a:ext cx="1068" cy="31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60" name="Line 33"/>
            <p:cNvSpPr/>
            <p:nvPr>
              <p:custDataLst>
                <p:tags r:id="rId46"/>
              </p:custDataLst>
            </p:nvPr>
          </p:nvSpPr>
          <p:spPr>
            <a:xfrm>
              <a:off x="2626" y="1102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7682" name="Freeform 34"/>
          <p:cNvSpPr/>
          <p:nvPr>
            <p:custDataLst>
              <p:tags r:id="rId7"/>
            </p:custDataLst>
          </p:nvPr>
        </p:nvSpPr>
        <p:spPr>
          <a:xfrm rot="-6123047">
            <a:off x="6394450" y="2590800"/>
            <a:ext cx="287338" cy="250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83" name="Freeform 35"/>
          <p:cNvSpPr/>
          <p:nvPr>
            <p:custDataLst>
              <p:tags r:id="rId8"/>
            </p:custDataLst>
          </p:nvPr>
        </p:nvSpPr>
        <p:spPr>
          <a:xfrm rot="6231661" flipV="1">
            <a:off x="6475413" y="3392488"/>
            <a:ext cx="323850" cy="214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2" name="Group 36"/>
          <p:cNvGrpSpPr/>
          <p:nvPr>
            <p:custDataLst>
              <p:tags r:id="rId9"/>
            </p:custDataLst>
          </p:nvPr>
        </p:nvGrpSpPr>
        <p:grpSpPr>
          <a:xfrm>
            <a:off x="2719388" y="4597400"/>
            <a:ext cx="6297612" cy="2016125"/>
            <a:chOff x="748" y="567"/>
            <a:chExt cx="3967" cy="1270"/>
          </a:xfrm>
        </p:grpSpPr>
        <p:sp>
          <p:nvSpPr>
            <p:cNvPr id="48164" name="Line 3"/>
            <p:cNvSpPr/>
            <p:nvPr>
              <p:custDataLst>
                <p:tags r:id="rId37"/>
              </p:custDataLst>
            </p:nvPr>
          </p:nvSpPr>
          <p:spPr>
            <a:xfrm>
              <a:off x="748" y="1207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65" name="xjhgx3"/>
            <p:cNvSpPr/>
            <p:nvPr>
              <p:custDataLst>
                <p:tags r:id="rId38"/>
              </p:custDataLst>
            </p:nvPr>
          </p:nvSpPr>
          <p:spPr>
            <a:xfrm>
              <a:off x="2471" y="567"/>
              <a:ext cx="249" cy="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 cap="flat" cmpd="sng">
              <a:solidFill>
                <a:srgbClr val="2D5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66" name="Oval 39"/>
            <p:cNvSpPr/>
            <p:nvPr>
              <p:custDataLst>
                <p:tags r:id="rId39"/>
              </p:custDataLst>
            </p:nvPr>
          </p:nvSpPr>
          <p:spPr>
            <a:xfrm>
              <a:off x="2561" y="1179"/>
              <a:ext cx="68" cy="68"/>
            </a:xfrm>
            <a:prstGeom prst="ellipse">
              <a:avLst/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67" name="Oval 2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68" name="Text Box 21"/>
            <p:cNvSpPr txBox="1"/>
            <p:nvPr>
              <p:custDataLst>
                <p:tags r:id="rId41"/>
              </p:custDataLst>
            </p:nvPr>
          </p:nvSpPr>
          <p:spPr>
            <a:xfrm>
              <a:off x="1338" y="822"/>
              <a:ext cx="3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F</a:t>
              </a:r>
            </a:p>
          </p:txBody>
        </p:sp>
        <p:sp>
          <p:nvSpPr>
            <p:cNvPr id="48169" name="Oval 22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800" b="1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170" name="Text Box 21"/>
            <p:cNvSpPr txBox="1"/>
            <p:nvPr>
              <p:custDataLst>
                <p:tags r:id="rId43"/>
              </p:custDataLst>
            </p:nvPr>
          </p:nvSpPr>
          <p:spPr>
            <a:xfrm>
              <a:off x="3492" y="799"/>
              <a:ext cx="3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F</a:t>
              </a:r>
            </a:p>
          </p:txBody>
        </p:sp>
      </p:grpSp>
      <p:grpSp>
        <p:nvGrpSpPr>
          <p:cNvPr id="13" name="Group 44"/>
          <p:cNvGrpSpPr/>
          <p:nvPr>
            <p:custDataLst>
              <p:tags r:id="rId10"/>
            </p:custDataLst>
          </p:nvPr>
        </p:nvGrpSpPr>
        <p:grpSpPr>
          <a:xfrm>
            <a:off x="5599113" y="4270375"/>
            <a:ext cx="2538412" cy="2592388"/>
            <a:chOff x="2585" y="2568"/>
            <a:chExt cx="1599" cy="1633"/>
          </a:xfrm>
        </p:grpSpPr>
        <p:grpSp>
          <p:nvGrpSpPr>
            <p:cNvPr id="48172" name="Group 45"/>
            <p:cNvGrpSpPr/>
            <p:nvPr>
              <p:custDataLst>
                <p:tags r:id="rId28"/>
              </p:custDataLst>
            </p:nvPr>
          </p:nvGrpSpPr>
          <p:grpSpPr>
            <a:xfrm rot="-186246">
              <a:off x="2585" y="2568"/>
              <a:ext cx="1380" cy="518"/>
              <a:chOff x="1577" y="1593"/>
              <a:chExt cx="1474" cy="520"/>
            </a:xfrm>
          </p:grpSpPr>
          <p:sp>
            <p:nvSpPr>
              <p:cNvPr id="48173" name="Freeform 14"/>
              <p:cNvSpPr/>
              <p:nvPr>
                <p:custDataLst>
                  <p:tags r:id="rId35"/>
                </p:custDataLst>
              </p:nvPr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174" name="Line 47"/>
              <p:cNvSpPr/>
              <p:nvPr>
                <p:custDataLst>
                  <p:tags r:id="rId36"/>
                </p:custDataLst>
              </p:nvPr>
            </p:nv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75" name="Group 48"/>
            <p:cNvGrpSpPr/>
            <p:nvPr>
              <p:custDataLst>
                <p:tags r:id="rId29"/>
              </p:custDataLst>
            </p:nvPr>
          </p:nvGrpSpPr>
          <p:grpSpPr>
            <a:xfrm>
              <a:off x="2631" y="3657"/>
              <a:ext cx="1315" cy="544"/>
              <a:chOff x="1509" y="271"/>
              <a:chExt cx="1474" cy="520"/>
            </a:xfrm>
          </p:grpSpPr>
          <p:sp>
            <p:nvSpPr>
              <p:cNvPr id="48176" name="Freeform 1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8177" name="Line 5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906" y="406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78" name="Group 51"/>
            <p:cNvGrpSpPr/>
            <p:nvPr>
              <p:custDataLst>
                <p:tags r:id="rId30"/>
              </p:custDataLst>
            </p:nvPr>
          </p:nvGrpSpPr>
          <p:grpSpPr>
            <a:xfrm>
              <a:off x="2676" y="3407"/>
              <a:ext cx="1508" cy="9"/>
              <a:chOff x="2908" y="2387"/>
              <a:chExt cx="1679" cy="9"/>
            </a:xfrm>
          </p:grpSpPr>
          <p:sp>
            <p:nvSpPr>
              <p:cNvPr id="48179" name="Line 20"/>
              <p:cNvSpPr/>
              <p:nvPr>
                <p:custDataLst>
                  <p:tags r:id="rId31"/>
                </p:custDataLst>
              </p:nvPr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80" name="Line 53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7" name="Group 54"/>
          <p:cNvGrpSpPr/>
          <p:nvPr>
            <p:custDataLst>
              <p:tags r:id="rId11"/>
            </p:custDataLst>
          </p:nvPr>
        </p:nvGrpSpPr>
        <p:grpSpPr>
          <a:xfrm>
            <a:off x="3257550" y="4702175"/>
            <a:ext cx="4465638" cy="1622425"/>
            <a:chOff x="1110" y="2840"/>
            <a:chExt cx="2813" cy="1022"/>
          </a:xfrm>
        </p:grpSpPr>
        <p:grpSp>
          <p:nvGrpSpPr>
            <p:cNvPr id="48182" name="Group 55"/>
            <p:cNvGrpSpPr/>
            <p:nvPr>
              <p:custDataLst>
                <p:tags r:id="rId15"/>
              </p:custDataLst>
            </p:nvPr>
          </p:nvGrpSpPr>
          <p:grpSpPr>
            <a:xfrm>
              <a:off x="1110" y="3271"/>
              <a:ext cx="1532" cy="259"/>
              <a:chOff x="1110" y="3271"/>
              <a:chExt cx="1532" cy="259"/>
            </a:xfrm>
          </p:grpSpPr>
          <p:grpSp>
            <p:nvGrpSpPr>
              <p:cNvPr id="48183" name="Group 56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1110" y="3407"/>
                <a:ext cx="1508" cy="8"/>
                <a:chOff x="1237" y="2387"/>
                <a:chExt cx="1679" cy="8"/>
              </a:xfrm>
            </p:grpSpPr>
            <p:sp>
              <p:nvSpPr>
                <p:cNvPr id="48184" name="Line 11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237" y="2395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8185" name="Line 58"/>
                <p:cNvSpPr/>
                <p:nvPr>
                  <p:custDataLst>
                    <p:tags r:id="rId27"/>
                  </p:custDataLst>
                </p:nvPr>
              </p:nvSpPr>
              <p:spPr>
                <a:xfrm flipV="1">
                  <a:off x="1837" y="2387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48186" name="Group 59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1182" y="3271"/>
                <a:ext cx="1451" cy="23"/>
                <a:chOff x="1182" y="3271"/>
                <a:chExt cx="1451" cy="23"/>
              </a:xfrm>
            </p:grpSpPr>
            <p:sp>
              <p:nvSpPr>
                <p:cNvPr id="48187" name="Line 5"/>
                <p:cNvSpPr/>
                <p:nvPr>
                  <p:custDataLst>
                    <p:tags r:id="rId24"/>
                  </p:custDataLst>
                </p:nvPr>
              </p:nvSpPr>
              <p:spPr>
                <a:xfrm rot="-717628">
                  <a:off x="1182" y="3271"/>
                  <a:ext cx="145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8188" name="Line 61"/>
                <p:cNvSpPr/>
                <p:nvPr>
                  <p:custDataLst>
                    <p:tags r:id="rId25"/>
                  </p:custDataLst>
                </p:nvPr>
              </p:nvSpPr>
              <p:spPr>
                <a:xfrm rot="-717628" flipV="1">
                  <a:off x="1705" y="3294"/>
                  <a:ext cx="157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48189" name="Group 62"/>
              <p:cNvGrpSpPr/>
              <p:nvPr>
                <p:custDataLst>
                  <p:tags r:id="rId21"/>
                </p:custDataLst>
              </p:nvPr>
            </p:nvGrpSpPr>
            <p:grpSpPr>
              <a:xfrm rot="554753">
                <a:off x="1134" y="3521"/>
                <a:ext cx="1508" cy="9"/>
                <a:chOff x="1219" y="2795"/>
                <a:chExt cx="1679" cy="9"/>
              </a:xfrm>
            </p:grpSpPr>
            <p:sp>
              <p:nvSpPr>
                <p:cNvPr id="48190" name="Line 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219" y="2804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8191" name="Line 64"/>
                <p:cNvSpPr/>
                <p:nvPr>
                  <p:custDataLst>
                    <p:tags r:id="rId23"/>
                  </p:custDataLst>
                </p:nvPr>
              </p:nvSpPr>
              <p:spPr>
                <a:xfrm flipV="1">
                  <a:off x="1905" y="2795"/>
                  <a:ext cx="135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48192" name="Line 65"/>
            <p:cNvSpPr/>
            <p:nvPr>
              <p:custDataLst>
                <p:tags r:id="rId16"/>
              </p:custDataLst>
            </p:nvPr>
          </p:nvSpPr>
          <p:spPr>
            <a:xfrm flipV="1">
              <a:off x="2562" y="2840"/>
              <a:ext cx="1361" cy="29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93" name="Line 66"/>
            <p:cNvSpPr/>
            <p:nvPr>
              <p:custDataLst>
                <p:tags r:id="rId17"/>
              </p:custDataLst>
            </p:nvPr>
          </p:nvSpPr>
          <p:spPr>
            <a:xfrm>
              <a:off x="2608" y="3657"/>
              <a:ext cx="1248" cy="20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94" name="Line 67"/>
            <p:cNvSpPr/>
            <p:nvPr>
              <p:custDataLst>
                <p:tags r:id="rId18"/>
              </p:custDataLst>
            </p:nvPr>
          </p:nvSpPr>
          <p:spPr>
            <a:xfrm>
              <a:off x="2672" y="3424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7716" name="Freeform 68"/>
          <p:cNvSpPr/>
          <p:nvPr>
            <p:custDataLst>
              <p:tags r:id="rId12"/>
            </p:custDataLst>
          </p:nvPr>
        </p:nvSpPr>
        <p:spPr>
          <a:xfrm rot="-6183352">
            <a:off x="6407150" y="4792663"/>
            <a:ext cx="319088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717" name="Freeform 69"/>
          <p:cNvSpPr/>
          <p:nvPr>
            <p:custDataLst>
              <p:tags r:id="rId13"/>
            </p:custDataLst>
          </p:nvPr>
        </p:nvSpPr>
        <p:spPr>
          <a:xfrm rot="6678208" flipV="1">
            <a:off x="6456363" y="6188075"/>
            <a:ext cx="287337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Text Box 70"/>
          <p:cNvSpPr txBox="1"/>
          <p:nvPr>
            <p:custDataLst>
              <p:tags r:id="rId14"/>
            </p:custDataLst>
          </p:nvPr>
        </p:nvSpPr>
        <p:spPr>
          <a:xfrm>
            <a:off x="4803775" y="1268413"/>
            <a:ext cx="5364163" cy="521970"/>
          </a:xfrm>
          <a:prstGeom prst="rect">
            <a:avLst/>
          </a:prstGeom>
          <a:noFill/>
          <a:ln w="1587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凹</a:t>
            </a:r>
            <a:r>
              <a:rPr lang="zh-CN" altLang="zh-CN" sz="28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透镜对所有光线都起发散作用。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文本框 9"/>
          <p:cNvSpPr txBox="1"/>
          <p:nvPr>
            <p:custDataLst>
              <p:tags r:id="rId1"/>
            </p:custDataLst>
          </p:nvPr>
        </p:nvSpPr>
        <p:spPr>
          <a:xfrm>
            <a:off x="712470" y="1268730"/>
            <a:ext cx="10767695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0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</a:t>
            </a:r>
            <a:r>
              <a:rPr lang="zh-CN" altLang="en-US" sz="30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一束光通过透镜的光路如图所示，判断下面两幅图是否正确。</a:t>
            </a:r>
          </a:p>
        </p:txBody>
      </p:sp>
      <p:pic>
        <p:nvPicPr>
          <p:cNvPr id="2097205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t="-155"/>
          <a:stretch>
            <a:fillRect/>
          </a:stretch>
        </p:blipFill>
        <p:spPr>
          <a:xfrm>
            <a:off x="5996305" y="2516505"/>
            <a:ext cx="3348355" cy="2050415"/>
          </a:xfrm>
          <a:prstGeom prst="rect">
            <a:avLst/>
          </a:prstGeom>
        </p:spPr>
      </p:pic>
      <p:cxnSp>
        <p:nvCxnSpPr>
          <p:cNvPr id="3145962" name="直接连接符 38"/>
          <p:cNvCxnSpPr/>
          <p:nvPr>
            <p:custDataLst>
              <p:tags r:id="rId3"/>
            </p:custDataLst>
          </p:nvPr>
        </p:nvCxnSpPr>
        <p:spPr>
          <a:xfrm flipV="1">
            <a:off x="7853045" y="2927985"/>
            <a:ext cx="1412240" cy="37338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963" name="直接连接符 39"/>
          <p:cNvCxnSpPr/>
          <p:nvPr>
            <p:custDataLst>
              <p:tags r:id="rId4"/>
            </p:custDataLst>
          </p:nvPr>
        </p:nvCxnSpPr>
        <p:spPr>
          <a:xfrm>
            <a:off x="7904480" y="3991610"/>
            <a:ext cx="1440180" cy="45593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964" name="直接连接符 40"/>
          <p:cNvCxnSpPr/>
          <p:nvPr>
            <p:custDataLst>
              <p:tags r:id="rId5"/>
            </p:custDataLst>
          </p:nvPr>
        </p:nvCxnSpPr>
        <p:spPr>
          <a:xfrm>
            <a:off x="7495540" y="3641090"/>
            <a:ext cx="1823085" cy="14605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06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00020" y="2516505"/>
            <a:ext cx="3296285" cy="2070100"/>
          </a:xfrm>
          <a:prstGeom prst="rect">
            <a:avLst/>
          </a:prstGeom>
        </p:spPr>
      </p:pic>
      <p:cxnSp>
        <p:nvCxnSpPr>
          <p:cNvPr id="3145965" name="直接连接符 10"/>
          <p:cNvCxnSpPr/>
          <p:nvPr>
            <p:custDataLst>
              <p:tags r:id="rId7"/>
            </p:custDataLst>
          </p:nvPr>
        </p:nvCxnSpPr>
        <p:spPr>
          <a:xfrm flipV="1">
            <a:off x="4297045" y="3002915"/>
            <a:ext cx="1386205" cy="32639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966" name="直接连接符 12"/>
          <p:cNvCxnSpPr/>
          <p:nvPr>
            <p:custDataLst>
              <p:tags r:id="rId8"/>
            </p:custDataLst>
          </p:nvPr>
        </p:nvCxnSpPr>
        <p:spPr>
          <a:xfrm>
            <a:off x="4312920" y="3630295"/>
            <a:ext cx="1451610" cy="101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967" name="直接连接符 13"/>
          <p:cNvCxnSpPr/>
          <p:nvPr>
            <p:custDataLst>
              <p:tags r:id="rId9"/>
            </p:custDataLst>
          </p:nvPr>
        </p:nvCxnSpPr>
        <p:spPr>
          <a:xfrm>
            <a:off x="4326890" y="3936365"/>
            <a:ext cx="1352550" cy="38354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08" name="文本框 14"/>
          <p:cNvSpPr txBox="1"/>
          <p:nvPr>
            <p:custDataLst>
              <p:tags r:id="rId10"/>
            </p:custDataLst>
          </p:nvPr>
        </p:nvSpPr>
        <p:spPr>
          <a:xfrm>
            <a:off x="3840480" y="4729480"/>
            <a:ext cx="159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不正确</a:t>
            </a:r>
          </a:p>
        </p:txBody>
      </p:sp>
      <p:sp>
        <p:nvSpPr>
          <p:cNvPr id="1048909" name="文本框 15"/>
          <p:cNvSpPr txBox="1"/>
          <p:nvPr>
            <p:custDataLst>
              <p:tags r:id="rId11"/>
            </p:custDataLst>
          </p:nvPr>
        </p:nvSpPr>
        <p:spPr>
          <a:xfrm>
            <a:off x="6873875" y="4729480"/>
            <a:ext cx="159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不正确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8" grpId="0"/>
      <p:bldP spid="10489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sp>
        <p:nvSpPr>
          <p:cNvPr id="14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295989" y="1365617"/>
            <a:ext cx="1238250" cy="1512887"/>
          </a:xfrm>
          <a:prstGeom prst="triangle">
            <a:avLst>
              <a:gd name="adj" fmla="val 46731"/>
            </a:avLst>
          </a:prstGeom>
          <a:noFill/>
          <a:ln>
            <a:noFill/>
          </a:ln>
        </p:spPr>
        <p:txBody>
          <a:bodyPr rot="10800000" vert="eaVert"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3018" y="1539159"/>
            <a:ext cx="3671888" cy="11218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800">
              <a:ea typeface="楷体_GB2312" pitchFamily="49" charset="-122"/>
              <a:cs typeface="Helvetica" panose="020B0604020202020204" pitchFamily="34" charset="0"/>
            </a:endParaRPr>
          </a:p>
        </p:txBody>
      </p:sp>
      <p:sp>
        <p:nvSpPr>
          <p:cNvPr id="16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77848" y="2078747"/>
            <a:ext cx="8141008" cy="7489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7715" y="1441197"/>
            <a:ext cx="163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焦点</a:t>
            </a:r>
          </a:p>
        </p:txBody>
      </p:sp>
      <p:grpSp>
        <p:nvGrpSpPr>
          <p:cNvPr id="17" name="Group 58"/>
          <p:cNvGrpSpPr/>
          <p:nvPr>
            <p:custDataLst>
              <p:tags r:id="rId6"/>
            </p:custDataLst>
          </p:nvPr>
        </p:nvGrpSpPr>
        <p:grpSpPr>
          <a:xfrm>
            <a:off x="627950" y="1539160"/>
            <a:ext cx="3727185" cy="1131887"/>
            <a:chOff x="30" y="1525"/>
            <a:chExt cx="2523" cy="953"/>
          </a:xfrm>
          <a:noFill/>
        </p:grpSpPr>
        <p:sp>
          <p:nvSpPr>
            <p:cNvPr id="18" name="Line 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373" y="1985"/>
              <a:ext cx="1180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368" y="1752"/>
              <a:ext cx="1179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327" y="2251"/>
              <a:ext cx="1225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363" y="2478"/>
              <a:ext cx="1156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38" y="1525"/>
              <a:ext cx="1179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5" y="1525"/>
              <a:ext cx="1348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0" y="1752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0" y="2251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5" y="2478"/>
              <a:ext cx="1371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" y="1985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Group 66"/>
          <p:cNvGrpSpPr/>
          <p:nvPr>
            <p:custDataLst>
              <p:tags r:id="rId7"/>
            </p:custDataLst>
          </p:nvPr>
        </p:nvGrpSpPr>
        <p:grpSpPr>
          <a:xfrm>
            <a:off x="4293589" y="1539293"/>
            <a:ext cx="2718060" cy="1129610"/>
            <a:chOff x="2473" y="1479"/>
            <a:chExt cx="1909" cy="1040"/>
          </a:xfrm>
          <a:noFill/>
        </p:grpSpPr>
        <p:sp>
          <p:nvSpPr>
            <p:cNvPr id="32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510" y="1983"/>
              <a:ext cx="394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" name="Group 65"/>
            <p:cNvGrpSpPr/>
            <p:nvPr>
              <p:custDataLst>
                <p:tags r:id="rId20"/>
              </p:custDataLst>
            </p:nvPr>
          </p:nvGrpSpPr>
          <p:grpSpPr>
            <a:xfrm>
              <a:off x="2473" y="1479"/>
              <a:ext cx="1909" cy="1040"/>
              <a:chOff x="2473" y="1479"/>
              <a:chExt cx="1909" cy="1040"/>
            </a:xfrm>
            <a:grpFill/>
          </p:grpSpPr>
          <p:sp>
            <p:nvSpPr>
              <p:cNvPr id="34" name="Line 3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29" y="1985"/>
                <a:ext cx="1613" cy="3"/>
              </a:xfrm>
              <a:prstGeom prst="line">
                <a:avLst/>
              </a:prstGeom>
              <a:grpFill/>
              <a:ln w="28575">
                <a:solidFill>
                  <a:srgbClr val="404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" name="Group 64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2473" y="1479"/>
                <a:ext cx="1909" cy="1040"/>
                <a:chOff x="2473" y="1479"/>
                <a:chExt cx="1909" cy="1040"/>
              </a:xfrm>
              <a:grpFill/>
            </p:grpSpPr>
            <p:sp>
              <p:nvSpPr>
                <p:cNvPr id="36" name="Line 14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79" y="1479"/>
                  <a:ext cx="439" cy="227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Line 15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V="1">
                  <a:off x="2473" y="2293"/>
                  <a:ext cx="394" cy="226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495" y="1730"/>
                  <a:ext cx="388" cy="96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 flipV="1">
                  <a:off x="2510" y="2168"/>
                  <a:ext cx="347" cy="101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V="1">
                  <a:off x="2840" y="1614"/>
                  <a:ext cx="1266" cy="693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V="1">
                  <a:off x="2769" y="1722"/>
                  <a:ext cx="1613" cy="474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29" y="1797"/>
                  <a:ext cx="1634" cy="427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Line 32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860" y="1694"/>
                  <a:ext cx="1369" cy="693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9" name="Oval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79475" y="2012320"/>
            <a:ext cx="141240" cy="14858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xjhgx2"/>
          <p:cNvSpPr/>
          <p:nvPr>
            <p:custDataLst>
              <p:tags r:id="rId9"/>
            </p:custDataLst>
          </p:nvPr>
        </p:nvSpPr>
        <p:spPr bwMode="auto">
          <a:xfrm>
            <a:off x="4046059" y="1304339"/>
            <a:ext cx="360363" cy="1589087"/>
          </a:xfrm>
          <a:custGeom>
            <a:avLst/>
            <a:gdLst>
              <a:gd name="T0" fmla="*/ 0 w 620"/>
              <a:gd name="T1" fmla="*/ 0 h 4408"/>
              <a:gd name="T2" fmla="*/ 0 w 620"/>
              <a:gd name="T3" fmla="*/ 0 h 4408"/>
              <a:gd name="T4" fmla="*/ 0 w 620"/>
              <a:gd name="T5" fmla="*/ 0 h 4408"/>
              <a:gd name="T6" fmla="*/ 0 w 620"/>
              <a:gd name="T7" fmla="*/ 0 h 4408"/>
              <a:gd name="T8" fmla="*/ 0 w 620"/>
              <a:gd name="T9" fmla="*/ 0 h 4408"/>
              <a:gd name="T10" fmla="*/ 0 w 620"/>
              <a:gd name="T11" fmla="*/ 0 h 4408"/>
              <a:gd name="T12" fmla="*/ 0 w 620"/>
              <a:gd name="T13" fmla="*/ 0 h 4408"/>
              <a:gd name="T14" fmla="*/ 0 w 620"/>
              <a:gd name="T15" fmla="*/ 0 h 4408"/>
              <a:gd name="T16" fmla="*/ 0 w 620"/>
              <a:gd name="T17" fmla="*/ 0 h 4408"/>
              <a:gd name="T18" fmla="*/ 0 w 620"/>
              <a:gd name="T19" fmla="*/ 0 h 4408"/>
              <a:gd name="T20" fmla="*/ 0 w 620"/>
              <a:gd name="T21" fmla="*/ 0 h 4408"/>
              <a:gd name="T22" fmla="*/ 0 w 620"/>
              <a:gd name="T23" fmla="*/ 0 h 4408"/>
              <a:gd name="T24" fmla="*/ 0 w 620"/>
              <a:gd name="T25" fmla="*/ 0 h 4408"/>
              <a:gd name="T26" fmla="*/ 0 w 620"/>
              <a:gd name="T27" fmla="*/ 0 h 4408"/>
              <a:gd name="T28" fmla="*/ 0 w 620"/>
              <a:gd name="T29" fmla="*/ 0 h 4408"/>
              <a:gd name="T30" fmla="*/ 0 w 620"/>
              <a:gd name="T31" fmla="*/ 0 h 4408"/>
              <a:gd name="T32" fmla="*/ 0 w 620"/>
              <a:gd name="T33" fmla="*/ 0 h 4408"/>
              <a:gd name="T34" fmla="*/ 0 w 620"/>
              <a:gd name="T35" fmla="*/ 0 h 4408"/>
              <a:gd name="T36" fmla="*/ 0 w 620"/>
              <a:gd name="T37" fmla="*/ 0 h 4408"/>
              <a:gd name="T38" fmla="*/ 0 w 620"/>
              <a:gd name="T39" fmla="*/ 0 h 4408"/>
              <a:gd name="T40" fmla="*/ 0 w 620"/>
              <a:gd name="T41" fmla="*/ 0 h 4408"/>
              <a:gd name="T42" fmla="*/ 0 w 620"/>
              <a:gd name="T43" fmla="*/ 0 h 4408"/>
              <a:gd name="T44" fmla="*/ 0 w 620"/>
              <a:gd name="T45" fmla="*/ 0 h 4408"/>
              <a:gd name="T46" fmla="*/ 0 w 620"/>
              <a:gd name="T47" fmla="*/ 0 h 4408"/>
              <a:gd name="T48" fmla="*/ 0 w 620"/>
              <a:gd name="T49" fmla="*/ 0 h 4408"/>
              <a:gd name="T50" fmla="*/ 0 w 620"/>
              <a:gd name="T51" fmla="*/ 0 h 4408"/>
              <a:gd name="T52" fmla="*/ 0 w 620"/>
              <a:gd name="T53" fmla="*/ 0 h 4408"/>
              <a:gd name="T54" fmla="*/ 0 w 620"/>
              <a:gd name="T55" fmla="*/ 0 h 4408"/>
              <a:gd name="T56" fmla="*/ 0 w 620"/>
              <a:gd name="T57" fmla="*/ 0 h 4408"/>
              <a:gd name="T58" fmla="*/ 0 w 620"/>
              <a:gd name="T59" fmla="*/ 0 h 4408"/>
              <a:gd name="T60" fmla="*/ 0 w 620"/>
              <a:gd name="T61" fmla="*/ 0 h 4408"/>
              <a:gd name="T62" fmla="*/ 0 w 620"/>
              <a:gd name="T63" fmla="*/ 0 h 4408"/>
              <a:gd name="T64" fmla="*/ 0 w 620"/>
              <a:gd name="T65" fmla="*/ 0 h 4408"/>
              <a:gd name="T66" fmla="*/ 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45A1D0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5" name="直接连接符 44"/>
          <p:cNvCxnSpPr>
            <a:stCxn id="29" idx="4"/>
          </p:cNvCxnSpPr>
          <p:nvPr>
            <p:custDataLst>
              <p:tags r:id="rId10"/>
            </p:custDataLst>
          </p:nvPr>
        </p:nvCxnSpPr>
        <p:spPr>
          <a:xfrm flipH="1">
            <a:off x="5642324" y="2160905"/>
            <a:ext cx="7771" cy="96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11"/>
            </p:custDataLst>
          </p:nvPr>
        </p:nvCxnSpPr>
        <p:spPr>
          <a:xfrm flipH="1">
            <a:off x="4227167" y="2741186"/>
            <a:ext cx="0" cy="449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>
            <p:custDataLst>
              <p:tags r:id="rId12"/>
            </p:custDataLst>
          </p:nvPr>
        </p:nvCxnSpPr>
        <p:spPr>
          <a:xfrm>
            <a:off x="4250027" y="3021965"/>
            <a:ext cx="13922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>
            <p:custDataLst>
              <p:tags r:id="rId13"/>
            </p:custDataLst>
          </p:nvPr>
        </p:nvSpPr>
        <p:spPr>
          <a:xfrm>
            <a:off x="4713710" y="2829453"/>
            <a:ext cx="497389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6" name="文本框 55"/>
          <p:cNvSpPr txBox="1"/>
          <p:nvPr>
            <p:custDataLst>
              <p:tags r:id="rId14"/>
            </p:custDataLst>
          </p:nvPr>
        </p:nvSpPr>
        <p:spPr>
          <a:xfrm>
            <a:off x="4486275" y="2564130"/>
            <a:ext cx="11855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焦距</a:t>
            </a:r>
          </a:p>
        </p:txBody>
      </p:sp>
      <p:sp>
        <p:nvSpPr>
          <p:cNvPr id="57" name="Oval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70027" y="2027385"/>
            <a:ext cx="125698" cy="146081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16"/>
            </p:custDataLst>
          </p:nvPr>
        </p:nvSpPr>
        <p:spPr>
          <a:xfrm>
            <a:off x="2754630" y="2211070"/>
            <a:ext cx="13963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光心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754630" y="1196975"/>
            <a:ext cx="3389630" cy="1874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28" name="矩形 8"/>
          <p:cNvSpPr/>
          <p:nvPr>
            <p:custDataLst>
              <p:tags r:id="rId18"/>
            </p:custDataLst>
          </p:nvPr>
        </p:nvSpPr>
        <p:spPr>
          <a:xfrm>
            <a:off x="-24765" y="3951605"/>
            <a:ext cx="10961370" cy="18903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ea typeface="华文楷体" panose="0201060004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1.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焦点（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凸透镜能使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跟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主光轴平行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的光会聚在主光轴上的一点，这个点叫做凸透镜的焦点。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2.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焦距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焦点到凸透镜光心的距离叫做焦距。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pic>
        <p:nvPicPr>
          <p:cNvPr id="76" name="两个焦点.wmv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7350" y="1196975"/>
            <a:ext cx="5960110" cy="41738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0452100" y="11074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文本框 8"/>
          <p:cNvSpPr txBox="1"/>
          <p:nvPr>
            <p:custDataLst>
              <p:tags r:id="rId1"/>
            </p:custDataLst>
          </p:nvPr>
        </p:nvSpPr>
        <p:spPr>
          <a:xfrm>
            <a:off x="2423795" y="2630805"/>
            <a:ext cx="3763010" cy="26752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800">
                <a:ea typeface="华文楷体" panose="02010600040101010101" pitchFamily="2" charset="-122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早在西汉时期成书的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淮南万毕术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中有记载：“削冰令圆，举以向日，以艾承其影，则火生。”</a:t>
            </a:r>
          </a:p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48676" name="文本框 9"/>
          <p:cNvSpPr txBox="1"/>
          <p:nvPr>
            <p:custDataLst>
              <p:tags r:id="rId2"/>
            </p:custDataLst>
          </p:nvPr>
        </p:nvSpPr>
        <p:spPr>
          <a:xfrm>
            <a:off x="1919605" y="1556385"/>
            <a:ext cx="8232140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削冰</a:t>
            </a:r>
            <a:r>
              <a:rPr lang="zh-CN" altLang="en-US" sz="3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取火</a:t>
            </a:r>
          </a:p>
        </p:txBody>
      </p:sp>
      <p:pic>
        <p:nvPicPr>
          <p:cNvPr id="209716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295028" y="2630532"/>
            <a:ext cx="2986857" cy="23888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sp>
        <p:nvSpPr>
          <p:cNvPr id="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3272369" y="2012047"/>
            <a:ext cx="1238250" cy="1512887"/>
          </a:xfrm>
          <a:prstGeom prst="triangle">
            <a:avLst>
              <a:gd name="adj" fmla="val 46731"/>
            </a:avLst>
          </a:prstGeom>
          <a:noFill/>
          <a:ln>
            <a:noFill/>
          </a:ln>
        </p:spPr>
        <p:txBody>
          <a:bodyPr rot="10800000" vert="eaVert"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1640000">
            <a:off x="1134508" y="4293154"/>
            <a:ext cx="3671888" cy="11218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800">
              <a:ea typeface="楷体_GB2312" pitchFamily="49" charset="-122"/>
              <a:cs typeface="Helvetica" panose="020B0604020202020204" pitchFamily="34" charset="0"/>
            </a:endParaRPr>
          </a:p>
        </p:txBody>
      </p:sp>
      <p:sp>
        <p:nvSpPr>
          <p:cNvPr id="78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093674" y="2014587"/>
            <a:ext cx="1238250" cy="1512887"/>
          </a:xfrm>
          <a:prstGeom prst="triangle">
            <a:avLst>
              <a:gd name="adj" fmla="val 46731"/>
            </a:avLst>
          </a:prstGeom>
          <a:noFill/>
          <a:ln>
            <a:noFill/>
          </a:ln>
        </p:spPr>
        <p:txBody>
          <a:bodyPr rot="10800000" vert="eaVert"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0703" y="2188129"/>
            <a:ext cx="3671888" cy="11218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800">
              <a:ea typeface="楷体_GB2312" pitchFamily="49" charset="-122"/>
              <a:cs typeface="Helvetica" panose="020B0604020202020204" pitchFamily="34" charset="0"/>
            </a:endParaRPr>
          </a:p>
        </p:txBody>
      </p:sp>
      <p:sp>
        <p:nvSpPr>
          <p:cNvPr id="80" name="Line 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75533" y="2727717"/>
            <a:ext cx="8141008" cy="7489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15400" y="2090167"/>
            <a:ext cx="163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焦点</a:t>
            </a:r>
          </a:p>
        </p:txBody>
      </p:sp>
      <p:grpSp>
        <p:nvGrpSpPr>
          <p:cNvPr id="82" name="Group 58"/>
          <p:cNvGrpSpPr/>
          <p:nvPr>
            <p:custDataLst>
              <p:tags r:id="rId8"/>
            </p:custDataLst>
          </p:nvPr>
        </p:nvGrpSpPr>
        <p:grpSpPr>
          <a:xfrm>
            <a:off x="2425635" y="2188130"/>
            <a:ext cx="3727185" cy="1131887"/>
            <a:chOff x="30" y="1525"/>
            <a:chExt cx="2523" cy="953"/>
          </a:xfrm>
          <a:noFill/>
        </p:grpSpPr>
        <p:sp>
          <p:nvSpPr>
            <p:cNvPr id="83" name="Line 8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1373" y="1985"/>
              <a:ext cx="1180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9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1368" y="1752"/>
              <a:ext cx="1179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10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327" y="2251"/>
              <a:ext cx="1225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6" name="Line 11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1363" y="2478"/>
              <a:ext cx="1156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7" name="Line 12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338" y="1525"/>
              <a:ext cx="1179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5" y="1525"/>
              <a:ext cx="1348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20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0" y="1752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2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0" y="2251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2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5" y="2478"/>
              <a:ext cx="1371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2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3" y="1985"/>
              <a:ext cx="1383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" name="Group 66"/>
          <p:cNvGrpSpPr/>
          <p:nvPr>
            <p:custDataLst>
              <p:tags r:id="rId9"/>
            </p:custDataLst>
          </p:nvPr>
        </p:nvGrpSpPr>
        <p:grpSpPr>
          <a:xfrm>
            <a:off x="6091274" y="2188263"/>
            <a:ext cx="2718060" cy="1129610"/>
            <a:chOff x="2473" y="1479"/>
            <a:chExt cx="1909" cy="1040"/>
          </a:xfrm>
          <a:noFill/>
        </p:grpSpPr>
        <p:sp>
          <p:nvSpPr>
            <p:cNvPr id="94" name="Line 1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510" y="1983"/>
              <a:ext cx="394" cy="0"/>
            </a:xfrm>
            <a:prstGeom prst="line">
              <a:avLst/>
            </a:prstGeom>
            <a:grpFill/>
            <a:ln w="28575">
              <a:solidFill>
                <a:srgbClr val="404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Group 65"/>
            <p:cNvGrpSpPr/>
            <p:nvPr>
              <p:custDataLst>
                <p:tags r:id="rId52"/>
              </p:custDataLst>
            </p:nvPr>
          </p:nvGrpSpPr>
          <p:grpSpPr>
            <a:xfrm>
              <a:off x="2473" y="1479"/>
              <a:ext cx="1909" cy="1040"/>
              <a:chOff x="2473" y="1479"/>
              <a:chExt cx="1909" cy="1040"/>
            </a:xfrm>
            <a:grpFill/>
          </p:grpSpPr>
          <p:sp>
            <p:nvSpPr>
              <p:cNvPr id="96" name="Line 3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29" y="1985"/>
                <a:ext cx="1613" cy="3"/>
              </a:xfrm>
              <a:prstGeom prst="line">
                <a:avLst/>
              </a:prstGeom>
              <a:grpFill/>
              <a:ln w="28575">
                <a:solidFill>
                  <a:srgbClr val="404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7" name="Group 64"/>
              <p:cNvGrpSpPr/>
              <p:nvPr>
                <p:custDataLst>
                  <p:tags r:id="rId54"/>
                </p:custDataLst>
              </p:nvPr>
            </p:nvGrpSpPr>
            <p:grpSpPr>
              <a:xfrm>
                <a:off x="2473" y="1479"/>
                <a:ext cx="1909" cy="1040"/>
                <a:chOff x="2473" y="1479"/>
                <a:chExt cx="1909" cy="1040"/>
              </a:xfrm>
              <a:grpFill/>
            </p:grpSpPr>
            <p:sp>
              <p:nvSpPr>
                <p:cNvPr id="98" name="Line 14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479" y="1479"/>
                  <a:ext cx="439" cy="227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Line 15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flipV="1">
                  <a:off x="2473" y="2293"/>
                  <a:ext cx="394" cy="226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100" name="Line 16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2495" y="1730"/>
                  <a:ext cx="388" cy="96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" name="Line 17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flipV="1">
                  <a:off x="2510" y="2168"/>
                  <a:ext cx="347" cy="101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102" name="Line 27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flipV="1">
                  <a:off x="2840" y="1614"/>
                  <a:ext cx="1266" cy="693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" name="Line 28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flipV="1">
                  <a:off x="2769" y="1722"/>
                  <a:ext cx="1613" cy="474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" name="Line 30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29" y="1797"/>
                  <a:ext cx="1634" cy="427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" name="Line 32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860" y="1694"/>
                  <a:ext cx="1369" cy="693"/>
                </a:xfrm>
                <a:prstGeom prst="line">
                  <a:avLst/>
                </a:prstGeom>
                <a:grpFill/>
                <a:ln w="28575">
                  <a:solidFill>
                    <a:srgbClr val="404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6" name="Oval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77160" y="2661290"/>
            <a:ext cx="141240" cy="14858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8" name="直接连接符 107"/>
          <p:cNvCxnSpPr>
            <a:stCxn id="106" idx="4"/>
          </p:cNvCxnSpPr>
          <p:nvPr>
            <p:custDataLst>
              <p:tags r:id="rId11"/>
            </p:custDataLst>
          </p:nvPr>
        </p:nvCxnSpPr>
        <p:spPr>
          <a:xfrm flipH="1">
            <a:off x="7440009" y="2809875"/>
            <a:ext cx="7771" cy="96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>
            <p:custDataLst>
              <p:tags r:id="rId12"/>
            </p:custDataLst>
          </p:nvPr>
        </p:nvCxnSpPr>
        <p:spPr>
          <a:xfrm>
            <a:off x="6047712" y="3670935"/>
            <a:ext cx="13922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>
            <p:custDataLst>
              <p:tags r:id="rId13"/>
            </p:custDataLst>
          </p:nvPr>
        </p:nvSpPr>
        <p:spPr>
          <a:xfrm>
            <a:off x="6511395" y="3478423"/>
            <a:ext cx="497389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2" name="文本框 111"/>
          <p:cNvSpPr txBox="1"/>
          <p:nvPr>
            <p:custDataLst>
              <p:tags r:id="rId14"/>
            </p:custDataLst>
          </p:nvPr>
        </p:nvSpPr>
        <p:spPr>
          <a:xfrm>
            <a:off x="6283960" y="3213100"/>
            <a:ext cx="11855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焦距</a:t>
            </a:r>
          </a:p>
        </p:txBody>
      </p:sp>
      <p:grpSp>
        <p:nvGrpSpPr>
          <p:cNvPr id="8" name="Group 58"/>
          <p:cNvGrpSpPr/>
          <p:nvPr>
            <p:custDataLst>
              <p:tags r:id="rId15"/>
            </p:custDataLst>
          </p:nvPr>
        </p:nvGrpSpPr>
        <p:grpSpPr>
          <a:xfrm rot="10800000">
            <a:off x="5970205" y="2174795"/>
            <a:ext cx="3727185" cy="1131887"/>
            <a:chOff x="30" y="1525"/>
            <a:chExt cx="2523" cy="953"/>
          </a:xfrm>
          <a:noFill/>
        </p:grpSpPr>
        <p:sp>
          <p:nvSpPr>
            <p:cNvPr id="9" name="Line 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373" y="1985"/>
              <a:ext cx="11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68" y="1752"/>
              <a:ext cx="117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1327" y="2251"/>
              <a:ext cx="122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363" y="2478"/>
              <a:ext cx="115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338" y="1525"/>
              <a:ext cx="117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35" y="1525"/>
              <a:ext cx="134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0" y="1752"/>
              <a:ext cx="138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0" y="2251"/>
              <a:ext cx="138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2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5" y="2478"/>
              <a:ext cx="1371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3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3" y="1985"/>
              <a:ext cx="138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Group 66"/>
          <p:cNvGrpSpPr/>
          <p:nvPr>
            <p:custDataLst>
              <p:tags r:id="rId16"/>
            </p:custDataLst>
          </p:nvPr>
        </p:nvGrpSpPr>
        <p:grpSpPr>
          <a:xfrm rot="10800000">
            <a:off x="3309339" y="2161593"/>
            <a:ext cx="2718060" cy="1129610"/>
            <a:chOff x="2473" y="1479"/>
            <a:chExt cx="1909" cy="1040"/>
          </a:xfrm>
          <a:noFill/>
        </p:grpSpPr>
        <p:sp>
          <p:nvSpPr>
            <p:cNvPr id="53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510" y="1983"/>
              <a:ext cx="394" cy="0"/>
            </a:xfrm>
            <a:prstGeom prst="line">
              <a:avLst/>
            </a:prstGeom>
            <a:grpFill/>
            <a:ln w="28575">
              <a:solidFill>
                <a:srgbClr val="FF33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4" name="Group 65"/>
            <p:cNvGrpSpPr/>
            <p:nvPr>
              <p:custDataLst>
                <p:tags r:id="rId30"/>
              </p:custDataLst>
            </p:nvPr>
          </p:nvGrpSpPr>
          <p:grpSpPr>
            <a:xfrm>
              <a:off x="2473" y="1479"/>
              <a:ext cx="1909" cy="1040"/>
              <a:chOff x="2473" y="1479"/>
              <a:chExt cx="1909" cy="1040"/>
            </a:xfrm>
            <a:grpFill/>
          </p:grpSpPr>
          <p:sp>
            <p:nvSpPr>
              <p:cNvPr id="59" name="Line 3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29" y="1985"/>
                <a:ext cx="1613" cy="3"/>
              </a:xfrm>
              <a:prstGeom prst="line">
                <a:avLst/>
              </a:prstGeom>
              <a:grp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0" name="Group 64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2473" y="1479"/>
                <a:ext cx="1909" cy="1040"/>
                <a:chOff x="2473" y="1479"/>
                <a:chExt cx="1909" cy="1040"/>
              </a:xfrm>
              <a:grpFill/>
            </p:grpSpPr>
            <p:sp>
              <p:nvSpPr>
                <p:cNvPr id="61" name="Line 14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479" y="1479"/>
                  <a:ext cx="439" cy="227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Line 15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V="1">
                  <a:off x="2473" y="2293"/>
                  <a:ext cx="394" cy="226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63" name="Line 16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495" y="1730"/>
                  <a:ext cx="388" cy="96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Line 17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V="1">
                  <a:off x="2510" y="2168"/>
                  <a:ext cx="347" cy="101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2800">
                    <a:latin typeface="+mn-ea"/>
                  </a:endParaRPr>
                </a:p>
              </p:txBody>
            </p:sp>
            <p:sp>
              <p:nvSpPr>
                <p:cNvPr id="65" name="Line 27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V="1">
                  <a:off x="2840" y="1614"/>
                  <a:ext cx="1266" cy="693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Line 28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V="1">
                  <a:off x="2769" y="1722"/>
                  <a:ext cx="1613" cy="474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Line 30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729" y="1797"/>
                  <a:ext cx="1634" cy="427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Line 32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860" y="1694"/>
                  <a:ext cx="1369" cy="693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" name="Text Box 3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095" y="2087627"/>
            <a:ext cx="163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焦点</a:t>
            </a:r>
          </a:p>
        </p:txBody>
      </p:sp>
      <p:sp>
        <p:nvSpPr>
          <p:cNvPr id="69" name="Oval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55855" y="2658750"/>
            <a:ext cx="141240" cy="14858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1" name="直接连接符 70"/>
          <p:cNvCxnSpPr>
            <a:stCxn id="69" idx="4"/>
          </p:cNvCxnSpPr>
          <p:nvPr>
            <p:custDataLst>
              <p:tags r:id="rId19"/>
            </p:custDataLst>
          </p:nvPr>
        </p:nvCxnSpPr>
        <p:spPr>
          <a:xfrm flipH="1">
            <a:off x="4618704" y="2807335"/>
            <a:ext cx="7771" cy="96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>
            <p:custDataLst>
              <p:tags r:id="rId20"/>
            </p:custDataLst>
          </p:nvPr>
        </p:nvCxnSpPr>
        <p:spPr>
          <a:xfrm flipH="1">
            <a:off x="4610072" y="3387616"/>
            <a:ext cx="0" cy="449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>
            <p:custDataLst>
              <p:tags r:id="rId21"/>
            </p:custDataLst>
          </p:nvPr>
        </p:nvCxnSpPr>
        <p:spPr>
          <a:xfrm>
            <a:off x="4632932" y="3668395"/>
            <a:ext cx="13922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>
            <p:custDataLst>
              <p:tags r:id="rId22"/>
            </p:custDataLst>
          </p:nvPr>
        </p:nvSpPr>
        <p:spPr>
          <a:xfrm>
            <a:off x="5096615" y="3475883"/>
            <a:ext cx="497389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5" name="文本框 74"/>
          <p:cNvSpPr txBox="1"/>
          <p:nvPr>
            <p:custDataLst>
              <p:tags r:id="rId23"/>
            </p:custDataLst>
          </p:nvPr>
        </p:nvSpPr>
        <p:spPr>
          <a:xfrm>
            <a:off x="4869180" y="3210560"/>
            <a:ext cx="11855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焦距</a:t>
            </a:r>
          </a:p>
        </p:txBody>
      </p:sp>
      <p:sp>
        <p:nvSpPr>
          <p:cNvPr id="107" name="xjhgx2"/>
          <p:cNvSpPr/>
          <p:nvPr>
            <p:custDataLst>
              <p:tags r:id="rId24"/>
            </p:custDataLst>
          </p:nvPr>
        </p:nvSpPr>
        <p:spPr bwMode="auto">
          <a:xfrm>
            <a:off x="5843744" y="1953309"/>
            <a:ext cx="360363" cy="1589087"/>
          </a:xfrm>
          <a:custGeom>
            <a:avLst/>
            <a:gdLst>
              <a:gd name="T0" fmla="*/ 0 w 620"/>
              <a:gd name="T1" fmla="*/ 0 h 4408"/>
              <a:gd name="T2" fmla="*/ 0 w 620"/>
              <a:gd name="T3" fmla="*/ 0 h 4408"/>
              <a:gd name="T4" fmla="*/ 0 w 620"/>
              <a:gd name="T5" fmla="*/ 0 h 4408"/>
              <a:gd name="T6" fmla="*/ 0 w 620"/>
              <a:gd name="T7" fmla="*/ 0 h 4408"/>
              <a:gd name="T8" fmla="*/ 0 w 620"/>
              <a:gd name="T9" fmla="*/ 0 h 4408"/>
              <a:gd name="T10" fmla="*/ 0 w 620"/>
              <a:gd name="T11" fmla="*/ 0 h 4408"/>
              <a:gd name="T12" fmla="*/ 0 w 620"/>
              <a:gd name="T13" fmla="*/ 0 h 4408"/>
              <a:gd name="T14" fmla="*/ 0 w 620"/>
              <a:gd name="T15" fmla="*/ 0 h 4408"/>
              <a:gd name="T16" fmla="*/ 0 w 620"/>
              <a:gd name="T17" fmla="*/ 0 h 4408"/>
              <a:gd name="T18" fmla="*/ 0 w 620"/>
              <a:gd name="T19" fmla="*/ 0 h 4408"/>
              <a:gd name="T20" fmla="*/ 0 w 620"/>
              <a:gd name="T21" fmla="*/ 0 h 4408"/>
              <a:gd name="T22" fmla="*/ 0 w 620"/>
              <a:gd name="T23" fmla="*/ 0 h 4408"/>
              <a:gd name="T24" fmla="*/ 0 w 620"/>
              <a:gd name="T25" fmla="*/ 0 h 4408"/>
              <a:gd name="T26" fmla="*/ 0 w 620"/>
              <a:gd name="T27" fmla="*/ 0 h 4408"/>
              <a:gd name="T28" fmla="*/ 0 w 620"/>
              <a:gd name="T29" fmla="*/ 0 h 4408"/>
              <a:gd name="T30" fmla="*/ 0 w 620"/>
              <a:gd name="T31" fmla="*/ 0 h 4408"/>
              <a:gd name="T32" fmla="*/ 0 w 620"/>
              <a:gd name="T33" fmla="*/ 0 h 4408"/>
              <a:gd name="T34" fmla="*/ 0 w 620"/>
              <a:gd name="T35" fmla="*/ 0 h 4408"/>
              <a:gd name="T36" fmla="*/ 0 w 620"/>
              <a:gd name="T37" fmla="*/ 0 h 4408"/>
              <a:gd name="T38" fmla="*/ 0 w 620"/>
              <a:gd name="T39" fmla="*/ 0 h 4408"/>
              <a:gd name="T40" fmla="*/ 0 w 620"/>
              <a:gd name="T41" fmla="*/ 0 h 4408"/>
              <a:gd name="T42" fmla="*/ 0 w 620"/>
              <a:gd name="T43" fmla="*/ 0 h 4408"/>
              <a:gd name="T44" fmla="*/ 0 w 620"/>
              <a:gd name="T45" fmla="*/ 0 h 4408"/>
              <a:gd name="T46" fmla="*/ 0 w 620"/>
              <a:gd name="T47" fmla="*/ 0 h 4408"/>
              <a:gd name="T48" fmla="*/ 0 w 620"/>
              <a:gd name="T49" fmla="*/ 0 h 4408"/>
              <a:gd name="T50" fmla="*/ 0 w 620"/>
              <a:gd name="T51" fmla="*/ 0 h 4408"/>
              <a:gd name="T52" fmla="*/ 0 w 620"/>
              <a:gd name="T53" fmla="*/ 0 h 4408"/>
              <a:gd name="T54" fmla="*/ 0 w 620"/>
              <a:gd name="T55" fmla="*/ 0 h 4408"/>
              <a:gd name="T56" fmla="*/ 0 w 620"/>
              <a:gd name="T57" fmla="*/ 0 h 4408"/>
              <a:gd name="T58" fmla="*/ 0 w 620"/>
              <a:gd name="T59" fmla="*/ 0 h 4408"/>
              <a:gd name="T60" fmla="*/ 0 w 620"/>
              <a:gd name="T61" fmla="*/ 0 h 4408"/>
              <a:gd name="T62" fmla="*/ 0 w 620"/>
              <a:gd name="T63" fmla="*/ 0 h 4408"/>
              <a:gd name="T64" fmla="*/ 0 w 620"/>
              <a:gd name="T65" fmla="*/ 0 h 4408"/>
              <a:gd name="T66" fmla="*/ 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45A1D0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9" name="直接连接符 108"/>
          <p:cNvCxnSpPr/>
          <p:nvPr>
            <p:custDataLst>
              <p:tags r:id="rId25"/>
            </p:custDataLst>
          </p:nvPr>
        </p:nvCxnSpPr>
        <p:spPr>
          <a:xfrm flipH="1">
            <a:off x="6024852" y="3390156"/>
            <a:ext cx="0" cy="449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3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7712" y="2676355"/>
            <a:ext cx="125698" cy="146081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4" name="文本框 113"/>
          <p:cNvSpPr txBox="1"/>
          <p:nvPr>
            <p:custDataLst>
              <p:tags r:id="rId27"/>
            </p:custDataLst>
          </p:nvPr>
        </p:nvSpPr>
        <p:spPr>
          <a:xfrm>
            <a:off x="4552315" y="2860040"/>
            <a:ext cx="13963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光心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5" name="Text Box 75"/>
          <p:cNvSpPr txBox="1"/>
          <p:nvPr>
            <p:custDataLst>
              <p:tags r:id="rId28"/>
            </p:custDataLst>
          </p:nvPr>
        </p:nvSpPr>
        <p:spPr>
          <a:xfrm>
            <a:off x="3863658" y="4725035"/>
            <a:ext cx="482441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凸透镜有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</a:t>
            </a:r>
            <a:r>
              <a:rPr lang="zh-CN" altLang="en-US" sz="32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实焦点。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 animBg="1"/>
      <p:bldP spid="75" grpId="0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83435" y="1570990"/>
            <a:ext cx="7978775" cy="1197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甲、乙两个凸透镜的焦距分别为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13cm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15cm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，哪个凸透镜使光偏折得更明显？</a:t>
            </a:r>
          </a:p>
        </p:txBody>
      </p:sp>
      <p:grpSp>
        <p:nvGrpSpPr>
          <p:cNvPr id="295" name="组合 2"/>
          <p:cNvGrpSpPr/>
          <p:nvPr>
            <p:custDataLst>
              <p:tags r:id="rId2"/>
            </p:custDataLst>
          </p:nvPr>
        </p:nvGrpSpPr>
        <p:grpSpPr>
          <a:xfrm>
            <a:off x="3122295" y="3075940"/>
            <a:ext cx="1614170" cy="2066925"/>
            <a:chOff x="2423" y="5144"/>
            <a:chExt cx="2542" cy="3255"/>
          </a:xfrm>
        </p:grpSpPr>
        <p:pic>
          <p:nvPicPr>
            <p:cNvPr id="2097211" name="Picture 2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 bwMode="auto">
            <a:xfrm>
              <a:off x="2423" y="5555"/>
              <a:ext cx="1731" cy="1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48950" name="TextBox 9"/>
            <p:cNvSpPr txBox="1"/>
            <p:nvPr>
              <p:custDataLst>
                <p:tags r:id="rId8"/>
              </p:custDataLst>
            </p:nvPr>
          </p:nvSpPr>
          <p:spPr>
            <a:xfrm>
              <a:off x="4074" y="7817"/>
              <a:ext cx="89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甲</a:t>
              </a:r>
            </a:p>
          </p:txBody>
        </p:sp>
        <p:pic>
          <p:nvPicPr>
            <p:cNvPr id="2097212" name="图片 1" descr="图片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biLevel thresh="50000"/>
            </a:blip>
            <a:stretch>
              <a:fillRect/>
            </a:stretch>
          </p:blipFill>
          <p:spPr>
            <a:xfrm>
              <a:off x="4074" y="5144"/>
              <a:ext cx="566" cy="2616"/>
            </a:xfrm>
            <a:prstGeom prst="rect">
              <a:avLst/>
            </a:prstGeom>
          </p:spPr>
        </p:pic>
      </p:grpSp>
      <p:grpSp>
        <p:nvGrpSpPr>
          <p:cNvPr id="296" name="组合 4"/>
          <p:cNvGrpSpPr/>
          <p:nvPr>
            <p:custDataLst>
              <p:tags r:id="rId3"/>
            </p:custDataLst>
          </p:nvPr>
        </p:nvGrpSpPr>
        <p:grpSpPr>
          <a:xfrm>
            <a:off x="5889625" y="3075305"/>
            <a:ext cx="1550035" cy="2031365"/>
            <a:chOff x="6781" y="5143"/>
            <a:chExt cx="2441" cy="3199"/>
          </a:xfrm>
        </p:grpSpPr>
        <p:pic>
          <p:nvPicPr>
            <p:cNvPr id="2097213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 bwMode="auto">
            <a:xfrm>
              <a:off x="6781" y="5364"/>
              <a:ext cx="1731" cy="19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48951" name="TextBox 10"/>
            <p:cNvSpPr txBox="1"/>
            <p:nvPr>
              <p:custDataLst>
                <p:tags r:id="rId5"/>
              </p:custDataLst>
            </p:nvPr>
          </p:nvSpPr>
          <p:spPr>
            <a:xfrm>
              <a:off x="8331" y="7760"/>
              <a:ext cx="89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乙</a:t>
              </a:r>
            </a:p>
          </p:txBody>
        </p:sp>
        <p:pic>
          <p:nvPicPr>
            <p:cNvPr id="2097214" name="图片 16" descr="图片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biLevel thresh="50000"/>
            </a:blip>
            <a:stretch>
              <a:fillRect/>
            </a:stretch>
          </p:blipFill>
          <p:spPr>
            <a:xfrm>
              <a:off x="8454" y="5143"/>
              <a:ext cx="386" cy="261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20280" y="2066925"/>
            <a:ext cx="3636645" cy="227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25000"/>
              </a:lnSpc>
              <a:buClrTx/>
              <a:buSzTx/>
              <a:buFontTx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凸透镜表面越凸，焦距越小，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使光偏折得越明显，对光的会聚能力越强。</a:t>
            </a:r>
          </a:p>
        </p:txBody>
      </p:sp>
      <p:sp>
        <p:nvSpPr>
          <p:cNvPr id="1048653" name="文本框 16"/>
          <p:cNvSpPr txBox="1"/>
          <p:nvPr>
            <p:custDataLst>
              <p:tags r:id="rId2"/>
            </p:custDataLst>
          </p:nvPr>
        </p:nvSpPr>
        <p:spPr>
          <a:xfrm>
            <a:off x="3810000" y="5949315"/>
            <a:ext cx="2781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乙图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=15cm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15" y="4005758"/>
            <a:ext cx="4291584" cy="1267968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097802" y="4290370"/>
            <a:ext cx="1288800" cy="0"/>
            <a:chOff x="948840" y="2940450"/>
            <a:chExt cx="1288800" cy="0"/>
          </a:xfrm>
        </p:grpSpPr>
        <p:cxnSp>
          <p:nvCxnSpPr>
            <p:cNvPr id="11" name="直接连接符 10"/>
            <p:cNvCxnSpPr/>
            <p:nvPr>
              <p:custDataLst>
                <p:tags r:id="rId59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ine 5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3042904" y="4635810"/>
            <a:ext cx="1288800" cy="0"/>
            <a:chOff x="948840" y="2940450"/>
            <a:chExt cx="1288800" cy="0"/>
          </a:xfrm>
        </p:grpSpPr>
        <p:cxnSp>
          <p:nvCxnSpPr>
            <p:cNvPr id="14" name="直接连接符 13"/>
            <p:cNvCxnSpPr/>
            <p:nvPr>
              <p:custDataLst>
                <p:tags r:id="rId57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ine 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097802" y="4960930"/>
            <a:ext cx="1288800" cy="0"/>
            <a:chOff x="948840" y="2940450"/>
            <a:chExt cx="1288800" cy="0"/>
          </a:xfrm>
        </p:grpSpPr>
        <p:cxnSp>
          <p:nvCxnSpPr>
            <p:cNvPr id="17" name="直接连接符 16"/>
            <p:cNvCxnSpPr/>
            <p:nvPr>
              <p:custDataLst>
                <p:tags r:id="rId55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 rot="20544754">
            <a:off x="4489606" y="4773886"/>
            <a:ext cx="1288800" cy="0"/>
            <a:chOff x="948840" y="2940450"/>
            <a:chExt cx="1288800" cy="0"/>
          </a:xfrm>
        </p:grpSpPr>
        <p:cxnSp>
          <p:nvCxnSpPr>
            <p:cNvPr id="20" name="直接连接符 19"/>
            <p:cNvCxnSpPr/>
            <p:nvPr>
              <p:custDataLst>
                <p:tags r:id="rId53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e 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 rot="1133351">
            <a:off x="4481330" y="4496955"/>
            <a:ext cx="1288800" cy="0"/>
            <a:chOff x="948840" y="2940450"/>
            <a:chExt cx="1288800" cy="0"/>
          </a:xfrm>
        </p:grpSpPr>
        <p:cxnSp>
          <p:nvCxnSpPr>
            <p:cNvPr id="23" name="直接连接符 22"/>
            <p:cNvCxnSpPr/>
            <p:nvPr>
              <p:custDataLst>
                <p:tags r:id="rId51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9"/>
            </p:custDataLst>
          </p:nvPr>
        </p:nvGrpSpPr>
        <p:grpSpPr>
          <a:xfrm>
            <a:off x="4539002" y="4638540"/>
            <a:ext cx="1288800" cy="0"/>
            <a:chOff x="948840" y="2940450"/>
            <a:chExt cx="1288800" cy="0"/>
          </a:xfrm>
        </p:grpSpPr>
        <p:cxnSp>
          <p:nvCxnSpPr>
            <p:cNvPr id="26" name="直接连接符 25"/>
            <p:cNvCxnSpPr/>
            <p:nvPr>
              <p:custDataLst>
                <p:tags r:id="rId49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ine 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4729924" y="4120776"/>
            <a:ext cx="1636712" cy="588074"/>
            <a:chOff x="6923849" y="793376"/>
            <a:chExt cx="1636712" cy="588074"/>
          </a:xfrm>
        </p:grpSpPr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923849" y="793376"/>
              <a:ext cx="16367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None/>
              </a:pPr>
              <a:r>
                <a:rPr lang="zh-CN" altLang="en-US" sz="2400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焦点 </a:t>
              </a:r>
              <a:r>
                <a:rPr lang="en-US" altLang="zh-CN" sz="2400" i="1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F</a:t>
              </a:r>
              <a:endPara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654457" y="1235369"/>
              <a:ext cx="125698" cy="14608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1"/>
            </p:custDataLst>
          </p:nvPr>
        </p:nvGrpSpPr>
        <p:grpSpPr>
          <a:xfrm>
            <a:off x="4474692" y="5205840"/>
            <a:ext cx="1048689" cy="834647"/>
            <a:chOff x="6668617" y="1878440"/>
            <a:chExt cx="1048689" cy="834647"/>
          </a:xfrm>
        </p:grpSpPr>
        <p:cxnSp>
          <p:nvCxnSpPr>
            <p:cNvPr id="31" name="直接连接符 30"/>
            <p:cNvCxnSpPr/>
            <p:nvPr>
              <p:custDataLst>
                <p:tags r:id="rId43"/>
              </p:custDataLst>
            </p:nvPr>
          </p:nvCxnSpPr>
          <p:spPr>
            <a:xfrm flipH="1">
              <a:off x="6668617" y="1878440"/>
              <a:ext cx="0" cy="449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>
              <p:custDataLst>
                <p:tags r:id="rId44"/>
              </p:custDataLst>
            </p:nvPr>
          </p:nvCxnSpPr>
          <p:spPr>
            <a:xfrm>
              <a:off x="6691477" y="2159219"/>
              <a:ext cx="10258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>
              <p:custDataLst>
                <p:tags r:id="rId45"/>
              </p:custDataLst>
            </p:nvPr>
          </p:nvSpPr>
          <p:spPr>
            <a:xfrm>
              <a:off x="6931960" y="1966707"/>
              <a:ext cx="497389" cy="460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i="1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46"/>
              </p:custDataLst>
            </p:nvPr>
          </p:nvSpPr>
          <p:spPr>
            <a:xfrm>
              <a:off x="6710157" y="2252712"/>
              <a:ext cx="962115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焦距</a:t>
              </a:r>
            </a:p>
          </p:txBody>
        </p:sp>
      </p:grpSp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 flipH="1">
            <a:off x="5523381" y="4724090"/>
            <a:ext cx="0" cy="963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9"/>
          <p:cNvSpPr txBox="1"/>
          <p:nvPr>
            <p:custDataLst>
              <p:tags r:id="rId13"/>
            </p:custDataLst>
          </p:nvPr>
        </p:nvSpPr>
        <p:spPr>
          <a:xfrm>
            <a:off x="3545840" y="2925445"/>
            <a:ext cx="249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甲图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=13cm</a:t>
            </a:r>
          </a:p>
        </p:txBody>
      </p:sp>
      <p:pic>
        <p:nvPicPr>
          <p:cNvPr id="62" name="图片 6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1554"/>
          <a:stretch>
            <a:fillRect/>
          </a:stretch>
        </p:blipFill>
        <p:spPr>
          <a:xfrm>
            <a:off x="2319437" y="960651"/>
            <a:ext cx="4406162" cy="1267968"/>
          </a:xfrm>
          <a:prstGeom prst="rect">
            <a:avLst/>
          </a:prstGeom>
        </p:spPr>
      </p:pic>
      <p:grpSp>
        <p:nvGrpSpPr>
          <p:cNvPr id="63" name="组合 62"/>
          <p:cNvGrpSpPr/>
          <p:nvPr>
            <p:custDataLst>
              <p:tags r:id="rId15"/>
            </p:custDataLst>
          </p:nvPr>
        </p:nvGrpSpPr>
        <p:grpSpPr>
          <a:xfrm>
            <a:off x="3075577" y="1246465"/>
            <a:ext cx="1288800" cy="0"/>
            <a:chOff x="948840" y="2940450"/>
            <a:chExt cx="1288800" cy="0"/>
          </a:xfrm>
        </p:grpSpPr>
        <p:cxnSp>
          <p:nvCxnSpPr>
            <p:cNvPr id="64" name="直接连接符 63"/>
            <p:cNvCxnSpPr/>
            <p:nvPr>
              <p:custDataLst>
                <p:tags r:id="rId41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Line 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16"/>
            </p:custDataLst>
          </p:nvPr>
        </p:nvGrpSpPr>
        <p:grpSpPr>
          <a:xfrm>
            <a:off x="3020679" y="1591905"/>
            <a:ext cx="1288800" cy="0"/>
            <a:chOff x="948840" y="2940450"/>
            <a:chExt cx="1288800" cy="0"/>
          </a:xfrm>
        </p:grpSpPr>
        <p:cxnSp>
          <p:nvCxnSpPr>
            <p:cNvPr id="69" name="直接连接符 68"/>
            <p:cNvCxnSpPr/>
            <p:nvPr>
              <p:custDataLst>
                <p:tags r:id="rId39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>
            <p:custDataLst>
              <p:tags r:id="rId17"/>
            </p:custDataLst>
          </p:nvPr>
        </p:nvGrpSpPr>
        <p:grpSpPr>
          <a:xfrm>
            <a:off x="3053977" y="1917025"/>
            <a:ext cx="1288800" cy="0"/>
            <a:chOff x="948840" y="2940450"/>
            <a:chExt cx="1288800" cy="0"/>
          </a:xfrm>
        </p:grpSpPr>
        <p:cxnSp>
          <p:nvCxnSpPr>
            <p:cNvPr id="72" name="直接连接符 71"/>
            <p:cNvCxnSpPr/>
            <p:nvPr>
              <p:custDataLst>
                <p:tags r:id="rId37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Line 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11135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4" name="组合 73"/>
          <p:cNvGrpSpPr/>
          <p:nvPr>
            <p:custDataLst>
              <p:tags r:id="rId18"/>
            </p:custDataLst>
          </p:nvPr>
        </p:nvGrpSpPr>
        <p:grpSpPr>
          <a:xfrm rot="19763788">
            <a:off x="4453223" y="1592665"/>
            <a:ext cx="1288800" cy="1847"/>
            <a:chOff x="948840" y="2940001"/>
            <a:chExt cx="1288800" cy="1847"/>
          </a:xfrm>
        </p:grpSpPr>
        <p:cxnSp>
          <p:nvCxnSpPr>
            <p:cNvPr id="75" name="直接连接符 74"/>
            <p:cNvCxnSpPr/>
            <p:nvPr>
              <p:custDataLst>
                <p:tags r:id="rId35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1087582" y="2940001"/>
              <a:ext cx="347533" cy="184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>
            <p:custDataLst>
              <p:tags r:id="rId19"/>
            </p:custDataLst>
          </p:nvPr>
        </p:nvGrpSpPr>
        <p:grpSpPr>
          <a:xfrm rot="1962923">
            <a:off x="4429361" y="1587992"/>
            <a:ext cx="1288800" cy="3415"/>
            <a:chOff x="948840" y="2940450"/>
            <a:chExt cx="1288800" cy="3415"/>
          </a:xfrm>
        </p:grpSpPr>
        <p:cxnSp>
          <p:nvCxnSpPr>
            <p:cNvPr id="78" name="直接连接符 77"/>
            <p:cNvCxnSpPr/>
            <p:nvPr>
              <p:custDataLst>
                <p:tags r:id="rId33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Line 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970085" y="2943865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>
            <p:custDataLst>
              <p:tags r:id="rId20"/>
            </p:custDataLst>
          </p:nvPr>
        </p:nvGrpSpPr>
        <p:grpSpPr>
          <a:xfrm>
            <a:off x="4516777" y="1594635"/>
            <a:ext cx="1288800" cy="0"/>
            <a:chOff x="948840" y="2940450"/>
            <a:chExt cx="1288800" cy="0"/>
          </a:xfrm>
        </p:grpSpPr>
        <p:cxnSp>
          <p:nvCxnSpPr>
            <p:cNvPr id="81" name="直接连接符 80"/>
            <p:cNvCxnSpPr/>
            <p:nvPr>
              <p:custDataLst>
                <p:tags r:id="rId31"/>
              </p:custDataLst>
            </p:nvPr>
          </p:nvCxnSpPr>
          <p:spPr>
            <a:xfrm>
              <a:off x="948840" y="2940450"/>
              <a:ext cx="128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Line 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 flipV="1">
              <a:off x="1336702" y="2940450"/>
              <a:ext cx="5476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3" name="组合 82"/>
          <p:cNvGrpSpPr/>
          <p:nvPr>
            <p:custDataLst>
              <p:tags r:id="rId21"/>
            </p:custDataLst>
          </p:nvPr>
        </p:nvGrpSpPr>
        <p:grpSpPr>
          <a:xfrm>
            <a:off x="4309479" y="1004688"/>
            <a:ext cx="1636712" cy="691726"/>
            <a:chOff x="6678029" y="2860793"/>
            <a:chExt cx="1636712" cy="691726"/>
          </a:xfrm>
        </p:grpSpPr>
        <p:sp>
          <p:nvSpPr>
            <p:cNvPr id="84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678029" y="2860793"/>
              <a:ext cx="16367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None/>
              </a:pPr>
              <a:r>
                <a:rPr lang="zh-CN" altLang="en-US" sz="2400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焦点 </a:t>
              </a:r>
              <a:r>
                <a:rPr lang="en-US" altLang="zh-CN" sz="2400" i="1">
                  <a:solidFill>
                    <a:srgbClr val="00206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F</a:t>
              </a:r>
              <a:endPara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endParaRPr>
            </a:p>
          </p:txBody>
        </p:sp>
        <p:sp>
          <p:nvSpPr>
            <p:cNvPr id="85" name="Oval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417673" y="3406438"/>
              <a:ext cx="125698" cy="14608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85"/>
          <p:cNvGrpSpPr/>
          <p:nvPr>
            <p:custDataLst>
              <p:tags r:id="rId22"/>
            </p:custDataLst>
          </p:nvPr>
        </p:nvGrpSpPr>
        <p:grpSpPr>
          <a:xfrm>
            <a:off x="4266149" y="2039342"/>
            <a:ext cx="962115" cy="920602"/>
            <a:chOff x="6634699" y="3895447"/>
            <a:chExt cx="962115" cy="920602"/>
          </a:xfrm>
        </p:grpSpPr>
        <p:cxnSp>
          <p:nvCxnSpPr>
            <p:cNvPr id="87" name="直接箭头连接符 86"/>
            <p:cNvCxnSpPr/>
            <p:nvPr>
              <p:custDataLst>
                <p:tags r:id="rId24"/>
              </p:custDataLst>
            </p:nvPr>
          </p:nvCxnSpPr>
          <p:spPr>
            <a:xfrm>
              <a:off x="6843877" y="4298819"/>
              <a:ext cx="6366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>
              <p:custDataLst>
                <p:tags r:id="rId25"/>
              </p:custDataLst>
            </p:nvPr>
          </p:nvGrpSpPr>
          <p:grpSpPr>
            <a:xfrm>
              <a:off x="6634699" y="3895447"/>
              <a:ext cx="962115" cy="920602"/>
              <a:chOff x="6634699" y="3895447"/>
              <a:chExt cx="962115" cy="920602"/>
            </a:xfrm>
          </p:grpSpPr>
          <p:cxnSp>
            <p:nvCxnSpPr>
              <p:cNvPr id="89" name="直接连接符 88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6821017" y="4018040"/>
                <a:ext cx="0" cy="449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文本框 8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7009412" y="3895447"/>
                <a:ext cx="293508" cy="4603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i="1">
                    <a:solidFill>
                      <a:srgbClr val="00206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97" name="文本框 9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634699" y="4355674"/>
                <a:ext cx="962115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</a:rPr>
                  <a:t>焦距</a:t>
                </a:r>
              </a:p>
            </p:txBody>
          </p:sp>
        </p:grpSp>
      </p:grpSp>
      <p:cxnSp>
        <p:nvCxnSpPr>
          <p:cNvPr id="99" name="直接连接符 98"/>
          <p:cNvCxnSpPr/>
          <p:nvPr>
            <p:custDataLst>
              <p:tags r:id="rId23"/>
            </p:custDataLst>
          </p:nvPr>
        </p:nvCxnSpPr>
        <p:spPr>
          <a:xfrm flipH="1">
            <a:off x="5142381" y="1700855"/>
            <a:ext cx="0" cy="963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35462" y="2277055"/>
            <a:ext cx="3382736" cy="2827076"/>
          </a:xfrm>
          <a:prstGeom prst="rect">
            <a:avLst/>
          </a:prstGeom>
          <a:noFill/>
        </p:spPr>
      </p:pic>
      <p:sp>
        <p:nvSpPr>
          <p:cNvPr id="104862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1585" y="1845310"/>
            <a:ext cx="7447915" cy="3729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ea typeface="华文楷体" panose="02010600040101010101" pitchFamily="2" charset="-122"/>
              </a:rPr>
              <a:t>         </a:t>
            </a:r>
            <a:r>
              <a:rPr lang="zh-CN" altLang="en-US" sz="2800" b="1">
                <a:ea typeface="华文楷体" panose="02010600040101010101" pitchFamily="2" charset="-122"/>
              </a:rPr>
              <a:t>把一只凸透镜正对太阳光，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ea typeface="华文楷体" panose="02010600040101010101" pitchFamily="2" charset="-122"/>
              </a:rPr>
              <a:t>再把一张纸放在它的另一侧，调整凸透镜与纸的距离，纸上会出现很小、很亮的光斑。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用刻度尺测出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光斑到凸透镜的距离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，就是该凸透镜的焦距。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6898640" y="2259330"/>
            <a:ext cx="864235" cy="5759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7136130" y="3482975"/>
            <a:ext cx="1820545" cy="5759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11" name="TextBox 5"/>
          <p:cNvSpPr txBox="1"/>
          <p:nvPr>
            <p:custDataLst>
              <p:tags r:id="rId6"/>
            </p:custDataLst>
          </p:nvPr>
        </p:nvSpPr>
        <p:spPr>
          <a:xfrm>
            <a:off x="3287395" y="1268730"/>
            <a:ext cx="5463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粗测凸透镜的焦距的方法：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/>
          <a:srcRect r="7039"/>
          <a:stretch>
            <a:fillRect/>
          </a:stretch>
        </p:blipFill>
        <p:spPr>
          <a:xfrm>
            <a:off x="2351405" y="1125220"/>
            <a:ext cx="3858895" cy="19615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5"/>
          <p:cNvGrpSpPr/>
          <p:nvPr>
            <p:custDataLst>
              <p:tags r:id="rId3"/>
            </p:custDataLst>
          </p:nvPr>
        </p:nvGrpSpPr>
        <p:grpSpPr>
          <a:xfrm>
            <a:off x="1114680" y="1075950"/>
            <a:ext cx="5130800" cy="2243137"/>
            <a:chOff x="1219" y="1451"/>
            <a:chExt cx="3368" cy="1888"/>
          </a:xfrm>
        </p:grpSpPr>
        <p:grpSp>
          <p:nvGrpSpPr>
            <p:cNvPr id="13" name="Group 42"/>
            <p:cNvGrpSpPr/>
            <p:nvPr>
              <p:custDataLst>
                <p:tags r:id="rId27"/>
              </p:custDataLst>
            </p:nvPr>
          </p:nvGrpSpPr>
          <p:grpSpPr>
            <a:xfrm>
              <a:off x="1229" y="1985"/>
              <a:ext cx="1679" cy="2"/>
              <a:chOff x="1229" y="1985"/>
              <a:chExt cx="1679" cy="2"/>
            </a:xfrm>
          </p:grpSpPr>
          <p:sp>
            <p:nvSpPr>
              <p:cNvPr id="29" name="Line 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229" y="1987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1837" y="1985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43"/>
            <p:cNvGrpSpPr/>
            <p:nvPr>
              <p:custDataLst>
                <p:tags r:id="rId28"/>
              </p:custDataLst>
            </p:nvPr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27" name="Line 1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237" y="2395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44"/>
            <p:cNvGrpSpPr/>
            <p:nvPr>
              <p:custDataLst>
                <p:tags r:id="rId29"/>
              </p:custDataLst>
            </p:nvPr>
          </p:nvGrpSpPr>
          <p:grpSpPr>
            <a:xfrm>
              <a:off x="1219" y="2801"/>
              <a:ext cx="1679" cy="3"/>
              <a:chOff x="1219" y="2801"/>
              <a:chExt cx="1679" cy="3"/>
            </a:xfrm>
          </p:grpSpPr>
          <p:sp>
            <p:nvSpPr>
              <p:cNvPr id="25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219" y="2804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1905" y="2801"/>
                <a:ext cx="13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Group 40"/>
            <p:cNvGrpSpPr/>
            <p:nvPr>
              <p:custDataLst>
                <p:tags r:id="rId30"/>
              </p:custDataLst>
            </p:nvPr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23" name="Freeform 14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4" name="Line 3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Group 41"/>
            <p:cNvGrpSpPr/>
            <p:nvPr>
              <p:custDataLst>
                <p:tags r:id="rId31"/>
              </p:custDataLst>
            </p:nvPr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21" name="Freeform 17"/>
              <p:cNvSpPr/>
              <p:nvPr>
                <p:custDataLst>
                  <p:tags r:id="rId35"/>
                </p:custDataLst>
              </p:nvPr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39"/>
            <p:cNvGrpSpPr/>
            <p:nvPr>
              <p:custDataLst>
                <p:tags r:id="rId32"/>
              </p:custDataLst>
            </p:nvPr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19" name="Line 2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Group 53"/>
          <p:cNvGrpSpPr/>
          <p:nvPr>
            <p:custDataLst>
              <p:tags r:id="rId4"/>
            </p:custDataLst>
          </p:nvPr>
        </p:nvGrpSpPr>
        <p:grpSpPr>
          <a:xfrm>
            <a:off x="1890915" y="1690082"/>
            <a:ext cx="1908175" cy="996950"/>
            <a:chOff x="1655" y="1979"/>
            <a:chExt cx="1202" cy="839"/>
          </a:xfrm>
        </p:grpSpPr>
        <p:sp>
          <p:nvSpPr>
            <p:cNvPr id="32" name="Line 4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5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1678" y="1979"/>
              <a:ext cx="1157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1655" y="2409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1"/>
          <p:cNvGrpSpPr/>
          <p:nvPr>
            <p:custDataLst>
              <p:tags r:id="rId5"/>
            </p:custDataLst>
          </p:nvPr>
        </p:nvGrpSpPr>
        <p:grpSpPr>
          <a:xfrm>
            <a:off x="1927428" y="2252113"/>
            <a:ext cx="1770063" cy="918619"/>
            <a:chOff x="1678" y="2455"/>
            <a:chExt cx="1115" cy="894"/>
          </a:xfrm>
        </p:grpSpPr>
        <p:sp>
          <p:nvSpPr>
            <p:cNvPr id="10" name="Line 5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1678" y="2455"/>
              <a:ext cx="0" cy="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701" y="3181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13" y="2977"/>
              <a:ext cx="250" cy="3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zh-CN" sz="2400" b="1" i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f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789" y="3045"/>
              <a:ext cx="4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AutoShap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880110" y="1715135"/>
            <a:ext cx="1279525" cy="426720"/>
          </a:xfrm>
          <a:prstGeom prst="wedgeRoundRectCallout">
            <a:avLst>
              <a:gd name="adj1" fmla="val -32638"/>
              <a:gd name="adj2" fmla="val -48256"/>
              <a:gd name="adj3" fmla="val 16667"/>
            </a:avLst>
          </a:prstGeom>
          <a:noFill/>
          <a:ln w="28575" algn="ctr">
            <a:noFill/>
            <a:miter lim="800000"/>
          </a:ln>
        </p:spPr>
        <p:txBody>
          <a:bodyPr rot="10800000" lIns="0" rIns="0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虚</a:t>
            </a:r>
            <a:r>
              <a:rPr lang="zh-CN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焦点</a:t>
            </a:r>
            <a:r>
              <a:rPr lang="en-US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 </a:t>
            </a:r>
          </a:p>
        </p:txBody>
      </p:sp>
      <p:grpSp>
        <p:nvGrpSpPr>
          <p:cNvPr id="38" name="Group 47"/>
          <p:cNvGrpSpPr/>
          <p:nvPr>
            <p:custDataLst>
              <p:tags r:id="rId7"/>
            </p:custDataLst>
          </p:nvPr>
        </p:nvGrpSpPr>
        <p:grpSpPr>
          <a:xfrm>
            <a:off x="1314652" y="1440526"/>
            <a:ext cx="5759450" cy="1508125"/>
            <a:chOff x="1179" y="1752"/>
            <a:chExt cx="3628" cy="1270"/>
          </a:xfrm>
        </p:grpSpPr>
        <p:sp>
          <p:nvSpPr>
            <p:cNvPr id="39" name="Line 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79" y="2389"/>
              <a:ext cx="362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Oval 3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652" y="2338"/>
              <a:ext cx="67" cy="96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</a:endParaRPr>
            </a:p>
          </p:txBody>
        </p:sp>
        <p:sp>
          <p:nvSpPr>
            <p:cNvPr id="41" name="xjhgx3"/>
            <p:cNvSpPr/>
            <p:nvPr>
              <p:custDataLst>
                <p:tags r:id="rId19"/>
              </p:custDataLst>
            </p:nvPr>
          </p:nvSpPr>
          <p:spPr bwMode="auto">
            <a:xfrm>
              <a:off x="2563" y="1752"/>
              <a:ext cx="249" cy="1270"/>
            </a:xfrm>
            <a:custGeom>
              <a:avLst/>
              <a:gdLst>
                <a:gd name="T0" fmla="*/ 0 w 980"/>
                <a:gd name="T1" fmla="*/ 0 h 4408"/>
                <a:gd name="T2" fmla="*/ 0 w 980"/>
                <a:gd name="T3" fmla="*/ 0 h 4408"/>
                <a:gd name="T4" fmla="*/ 0 w 980"/>
                <a:gd name="T5" fmla="*/ 0 h 4408"/>
                <a:gd name="T6" fmla="*/ 0 w 980"/>
                <a:gd name="T7" fmla="*/ 0 h 4408"/>
                <a:gd name="T8" fmla="*/ 0 w 980"/>
                <a:gd name="T9" fmla="*/ 0 h 4408"/>
                <a:gd name="T10" fmla="*/ 0 w 980"/>
                <a:gd name="T11" fmla="*/ 0 h 4408"/>
                <a:gd name="T12" fmla="*/ 0 w 980"/>
                <a:gd name="T13" fmla="*/ 0 h 4408"/>
                <a:gd name="T14" fmla="*/ 0 w 980"/>
                <a:gd name="T15" fmla="*/ 0 h 4408"/>
                <a:gd name="T16" fmla="*/ 0 w 980"/>
                <a:gd name="T17" fmla="*/ 0 h 4408"/>
                <a:gd name="T18" fmla="*/ 0 w 980"/>
                <a:gd name="T19" fmla="*/ 0 h 4408"/>
                <a:gd name="T20" fmla="*/ 0 w 980"/>
                <a:gd name="T21" fmla="*/ 0 h 4408"/>
                <a:gd name="T22" fmla="*/ 0 w 980"/>
                <a:gd name="T23" fmla="*/ 0 h 4408"/>
                <a:gd name="T24" fmla="*/ 0 w 980"/>
                <a:gd name="T25" fmla="*/ 0 h 4408"/>
                <a:gd name="T26" fmla="*/ 0 w 980"/>
                <a:gd name="T27" fmla="*/ 0 h 4408"/>
                <a:gd name="T28" fmla="*/ 0 w 980"/>
                <a:gd name="T29" fmla="*/ 0 h 4408"/>
                <a:gd name="T30" fmla="*/ 0 w 980"/>
                <a:gd name="T31" fmla="*/ 0 h 4408"/>
                <a:gd name="T32" fmla="*/ 0 w 980"/>
                <a:gd name="T33" fmla="*/ 0 h 4408"/>
                <a:gd name="T34" fmla="*/ 0 w 980"/>
                <a:gd name="T35" fmla="*/ 0 h 4408"/>
                <a:gd name="T36" fmla="*/ 0 w 980"/>
                <a:gd name="T37" fmla="*/ 0 h 4408"/>
                <a:gd name="T38" fmla="*/ 0 w 980"/>
                <a:gd name="T39" fmla="*/ 0 h 4408"/>
                <a:gd name="T40" fmla="*/ 0 w 980"/>
                <a:gd name="T41" fmla="*/ 0 h 4408"/>
                <a:gd name="T42" fmla="*/ 0 w 980"/>
                <a:gd name="T43" fmla="*/ 0 h 4408"/>
                <a:gd name="T44" fmla="*/ 0 w 980"/>
                <a:gd name="T45" fmla="*/ 0 h 4408"/>
                <a:gd name="T46" fmla="*/ 0 w 980"/>
                <a:gd name="T47" fmla="*/ 0 h 4408"/>
                <a:gd name="T48" fmla="*/ 0 w 980"/>
                <a:gd name="T49" fmla="*/ 0 h 4408"/>
                <a:gd name="T50" fmla="*/ 0 w 980"/>
                <a:gd name="T51" fmla="*/ 0 h 4408"/>
                <a:gd name="T52" fmla="*/ 0 w 980"/>
                <a:gd name="T53" fmla="*/ 0 h 4408"/>
                <a:gd name="T54" fmla="*/ 0 w 980"/>
                <a:gd name="T55" fmla="*/ 0 h 4408"/>
                <a:gd name="T56" fmla="*/ 0 w 980"/>
                <a:gd name="T57" fmla="*/ 0 h 4408"/>
                <a:gd name="T58" fmla="*/ 0 w 980"/>
                <a:gd name="T59" fmla="*/ 0 h 4408"/>
                <a:gd name="T60" fmla="*/ 0 w 980"/>
                <a:gd name="T61" fmla="*/ 0 h 4408"/>
                <a:gd name="T62" fmla="*/ 0 w 980"/>
                <a:gd name="T63" fmla="*/ 0 h 4408"/>
                <a:gd name="T64" fmla="*/ 0 w 980"/>
                <a:gd name="T65" fmla="*/ 0 h 4408"/>
                <a:gd name="T66" fmla="*/ 0 w 980"/>
                <a:gd name="T67" fmla="*/ 0 h 4408"/>
                <a:gd name="T68" fmla="*/ 0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EA2C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2" name="Oval 2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861379" y="2120784"/>
            <a:ext cx="115576" cy="1148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6396" y="2129307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</a:t>
            </a:r>
          </a:p>
        </p:txBody>
      </p:sp>
      <p:sp>
        <p:nvSpPr>
          <p:cNvPr id="44" name="Text Box 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2789" y="3087821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  <a:sym typeface="华文楷体" panose="02010600040101010101" pitchFamily="2" charset="-122"/>
              </a:rPr>
              <a:t>焦距</a:t>
            </a:r>
          </a:p>
        </p:txBody>
      </p:sp>
      <p:sp>
        <p:nvSpPr>
          <p:cNvPr id="46" name="Oval 22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060126" y="2124802"/>
            <a:ext cx="126425" cy="1255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47" name="矩形标注 1"/>
          <p:cNvSpPr/>
          <p:nvPr>
            <p:custDataLst>
              <p:tags r:id="rId12"/>
            </p:custDataLst>
          </p:nvPr>
        </p:nvSpPr>
        <p:spPr>
          <a:xfrm>
            <a:off x="5756275" y="1450975"/>
            <a:ext cx="4057015" cy="647065"/>
          </a:xfrm>
          <a:prstGeom prst="wedgeRectCallout">
            <a:avLst>
              <a:gd name="adj1" fmla="val -50813"/>
              <a:gd name="adj2" fmla="val -95749"/>
            </a:avLst>
          </a:prstGeom>
          <a:solidFill>
            <a:srgbClr val="2EA2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  </a:t>
            </a:r>
            <a:r>
              <a:rPr lang="zh-CN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把折射光线反向延长看一看</a:t>
            </a:r>
            <a:r>
              <a:rPr lang="en-US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 </a:t>
            </a:r>
          </a:p>
        </p:txBody>
      </p:sp>
      <p:sp>
        <p:nvSpPr>
          <p:cNvPr id="48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02197" y="2175344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</a:rPr>
              <a:t>O</a:t>
            </a:r>
          </a:p>
        </p:txBody>
      </p:sp>
      <p:sp>
        <p:nvSpPr>
          <p:cNvPr id="49" name="矩形标注 47"/>
          <p:cNvSpPr/>
          <p:nvPr>
            <p:custDataLst>
              <p:tags r:id="rId14"/>
            </p:custDataLst>
          </p:nvPr>
        </p:nvSpPr>
        <p:spPr>
          <a:xfrm>
            <a:off x="5807710" y="2348865"/>
            <a:ext cx="4119245" cy="647065"/>
          </a:xfrm>
          <a:prstGeom prst="wedgeRectCallout">
            <a:avLst>
              <a:gd name="adj1" fmla="val -46774"/>
              <a:gd name="adj2" fmla="val 93080"/>
            </a:avLst>
          </a:prstGeom>
          <a:solidFill>
            <a:srgbClr val="2EA2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折射光线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好像</a:t>
            </a:r>
            <a:endParaRPr lang="en-US" altLang="zh-CN" sz="24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从点</a:t>
            </a:r>
            <a:r>
              <a:rPr lang="en-US" altLang="zh-CN" sz="2400" b="1" i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F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射出的</a:t>
            </a:r>
          </a:p>
        </p:txBody>
      </p:sp>
      <p:sp>
        <p:nvSpPr>
          <p:cNvPr id="50" name="Oval 22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641115" y="2128191"/>
            <a:ext cx="126425" cy="125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048928" name="矩形 8"/>
          <p:cNvSpPr/>
          <p:nvPr>
            <p:custDataLst>
              <p:tags r:id="rId16"/>
            </p:custDataLst>
          </p:nvPr>
        </p:nvSpPr>
        <p:spPr>
          <a:xfrm>
            <a:off x="-24765" y="3951605"/>
            <a:ext cx="10961370" cy="18903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ea typeface="华文楷体" panose="0201060004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1.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焦点（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：凹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透镜能使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跟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主光轴平行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的光的反向延长线会聚在主光轴上的一点，这个点叫做凹透镜的焦点。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2.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焦距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焦点到凹透镜光心的距离叫做焦距。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43" grpId="0"/>
      <p:bldP spid="44" grpId="0"/>
      <p:bldP spid="46" grpId="0" animBg="1"/>
      <p:bldP spid="47" grpId="0" animBg="1"/>
      <p:bldP spid="48" grpId="0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grpSp>
        <p:nvGrpSpPr>
          <p:cNvPr id="3" name="Group 45"/>
          <p:cNvGrpSpPr/>
          <p:nvPr>
            <p:custDataLst>
              <p:tags r:id="rId2"/>
            </p:custDataLst>
          </p:nvPr>
        </p:nvGrpSpPr>
        <p:grpSpPr>
          <a:xfrm>
            <a:off x="2909190" y="1736985"/>
            <a:ext cx="5130800" cy="2243137"/>
            <a:chOff x="1219" y="1451"/>
            <a:chExt cx="3368" cy="1888"/>
          </a:xfrm>
        </p:grpSpPr>
        <p:grpSp>
          <p:nvGrpSpPr>
            <p:cNvPr id="13" name="Group 42"/>
            <p:cNvGrpSpPr/>
            <p:nvPr>
              <p:custDataLst>
                <p:tags r:id="rId55"/>
              </p:custDataLst>
            </p:nvPr>
          </p:nvGrpSpPr>
          <p:grpSpPr>
            <a:xfrm>
              <a:off x="1229" y="1985"/>
              <a:ext cx="1679" cy="2"/>
              <a:chOff x="1229" y="1985"/>
              <a:chExt cx="1679" cy="2"/>
            </a:xfrm>
          </p:grpSpPr>
          <p:sp>
            <p:nvSpPr>
              <p:cNvPr id="29" name="Line 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229" y="1987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V="1">
                <a:off x="1837" y="1985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43"/>
            <p:cNvGrpSpPr/>
            <p:nvPr>
              <p:custDataLst>
                <p:tags r:id="rId56"/>
              </p:custDataLst>
            </p:nvPr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27" name="Line 1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237" y="2395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44"/>
            <p:cNvGrpSpPr/>
            <p:nvPr>
              <p:custDataLst>
                <p:tags r:id="rId57"/>
              </p:custDataLst>
            </p:nvPr>
          </p:nvGrpSpPr>
          <p:grpSpPr>
            <a:xfrm>
              <a:off x="1219" y="2801"/>
              <a:ext cx="1679" cy="3"/>
              <a:chOff x="1219" y="2801"/>
              <a:chExt cx="1679" cy="3"/>
            </a:xfrm>
          </p:grpSpPr>
          <p:sp>
            <p:nvSpPr>
              <p:cNvPr id="25" name="Line 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219" y="2804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1905" y="2801"/>
                <a:ext cx="13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Group 40"/>
            <p:cNvGrpSpPr/>
            <p:nvPr>
              <p:custDataLst>
                <p:tags r:id="rId58"/>
              </p:custDataLst>
            </p:nvPr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23" name="Freeform 14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4" name="Line 36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Group 41"/>
            <p:cNvGrpSpPr/>
            <p:nvPr>
              <p:custDataLst>
                <p:tags r:id="rId59"/>
              </p:custDataLst>
            </p:nvPr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21" name="Freeform 17"/>
              <p:cNvSpPr/>
              <p:nvPr>
                <p:custDataLst>
                  <p:tags r:id="rId63"/>
                </p:custDataLst>
              </p:nvPr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39"/>
            <p:cNvGrpSpPr/>
            <p:nvPr>
              <p:custDataLst>
                <p:tags r:id="rId60"/>
              </p:custDataLst>
            </p:nvPr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19" name="Line 2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Group 53"/>
          <p:cNvGrpSpPr/>
          <p:nvPr>
            <p:custDataLst>
              <p:tags r:id="rId3"/>
            </p:custDataLst>
          </p:nvPr>
        </p:nvGrpSpPr>
        <p:grpSpPr>
          <a:xfrm>
            <a:off x="3641610" y="2359372"/>
            <a:ext cx="1908175" cy="996950"/>
            <a:chOff x="1655" y="1979"/>
            <a:chExt cx="1202" cy="839"/>
          </a:xfrm>
        </p:grpSpPr>
        <p:sp>
          <p:nvSpPr>
            <p:cNvPr id="32" name="Line 4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5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8" y="1979"/>
              <a:ext cx="1157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1655" y="2409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1"/>
          <p:cNvGrpSpPr/>
          <p:nvPr>
            <p:custDataLst>
              <p:tags r:id="rId4"/>
            </p:custDataLst>
          </p:nvPr>
        </p:nvGrpSpPr>
        <p:grpSpPr>
          <a:xfrm>
            <a:off x="3678123" y="2921403"/>
            <a:ext cx="1770063" cy="918619"/>
            <a:chOff x="1678" y="2455"/>
            <a:chExt cx="1115" cy="894"/>
          </a:xfrm>
        </p:grpSpPr>
        <p:sp>
          <p:nvSpPr>
            <p:cNvPr id="10" name="Line 5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1678" y="2455"/>
              <a:ext cx="0" cy="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701" y="3181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113" y="2977"/>
              <a:ext cx="250" cy="3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zh-CN" sz="2400" b="1" i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f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789" y="3045"/>
              <a:ext cx="4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2630805" y="2384425"/>
            <a:ext cx="1279525" cy="426720"/>
          </a:xfrm>
          <a:prstGeom prst="wedgeRoundRectCallout">
            <a:avLst>
              <a:gd name="adj1" fmla="val -32638"/>
              <a:gd name="adj2" fmla="val -48256"/>
              <a:gd name="adj3" fmla="val 16667"/>
            </a:avLst>
          </a:prstGeom>
          <a:noFill/>
          <a:ln w="28575" algn="ctr">
            <a:noFill/>
            <a:miter lim="800000"/>
          </a:ln>
        </p:spPr>
        <p:txBody>
          <a:bodyPr rot="10800000" lIns="0" rIns="0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虚</a:t>
            </a:r>
            <a:r>
              <a:rPr lang="zh-CN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焦点</a:t>
            </a:r>
            <a:r>
              <a:rPr lang="en-US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 </a:t>
            </a:r>
          </a:p>
        </p:txBody>
      </p:sp>
      <p:grpSp>
        <p:nvGrpSpPr>
          <p:cNvPr id="38" name="Group 47"/>
          <p:cNvGrpSpPr/>
          <p:nvPr>
            <p:custDataLst>
              <p:tags r:id="rId6"/>
            </p:custDataLst>
          </p:nvPr>
        </p:nvGrpSpPr>
        <p:grpSpPr>
          <a:xfrm>
            <a:off x="3065347" y="2109816"/>
            <a:ext cx="5759450" cy="1508125"/>
            <a:chOff x="1179" y="1752"/>
            <a:chExt cx="3628" cy="1270"/>
          </a:xfrm>
        </p:grpSpPr>
        <p:sp>
          <p:nvSpPr>
            <p:cNvPr id="39" name="Line 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179" y="2389"/>
              <a:ext cx="362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Oval 3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52" y="2338"/>
              <a:ext cx="67" cy="96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</a:endParaRPr>
            </a:p>
          </p:txBody>
        </p:sp>
        <p:sp>
          <p:nvSpPr>
            <p:cNvPr id="41" name="xjhgx3"/>
            <p:cNvSpPr/>
            <p:nvPr>
              <p:custDataLst>
                <p:tags r:id="rId47"/>
              </p:custDataLst>
            </p:nvPr>
          </p:nvSpPr>
          <p:spPr bwMode="auto">
            <a:xfrm>
              <a:off x="2563" y="1752"/>
              <a:ext cx="249" cy="1270"/>
            </a:xfrm>
            <a:custGeom>
              <a:avLst/>
              <a:gdLst>
                <a:gd name="T0" fmla="*/ 0 w 980"/>
                <a:gd name="T1" fmla="*/ 0 h 4408"/>
                <a:gd name="T2" fmla="*/ 0 w 980"/>
                <a:gd name="T3" fmla="*/ 0 h 4408"/>
                <a:gd name="T4" fmla="*/ 0 w 980"/>
                <a:gd name="T5" fmla="*/ 0 h 4408"/>
                <a:gd name="T6" fmla="*/ 0 w 980"/>
                <a:gd name="T7" fmla="*/ 0 h 4408"/>
                <a:gd name="T8" fmla="*/ 0 w 980"/>
                <a:gd name="T9" fmla="*/ 0 h 4408"/>
                <a:gd name="T10" fmla="*/ 0 w 980"/>
                <a:gd name="T11" fmla="*/ 0 h 4408"/>
                <a:gd name="T12" fmla="*/ 0 w 980"/>
                <a:gd name="T13" fmla="*/ 0 h 4408"/>
                <a:gd name="T14" fmla="*/ 0 w 980"/>
                <a:gd name="T15" fmla="*/ 0 h 4408"/>
                <a:gd name="T16" fmla="*/ 0 w 980"/>
                <a:gd name="T17" fmla="*/ 0 h 4408"/>
                <a:gd name="T18" fmla="*/ 0 w 980"/>
                <a:gd name="T19" fmla="*/ 0 h 4408"/>
                <a:gd name="T20" fmla="*/ 0 w 980"/>
                <a:gd name="T21" fmla="*/ 0 h 4408"/>
                <a:gd name="T22" fmla="*/ 0 w 980"/>
                <a:gd name="T23" fmla="*/ 0 h 4408"/>
                <a:gd name="T24" fmla="*/ 0 w 980"/>
                <a:gd name="T25" fmla="*/ 0 h 4408"/>
                <a:gd name="T26" fmla="*/ 0 w 980"/>
                <a:gd name="T27" fmla="*/ 0 h 4408"/>
                <a:gd name="T28" fmla="*/ 0 w 980"/>
                <a:gd name="T29" fmla="*/ 0 h 4408"/>
                <a:gd name="T30" fmla="*/ 0 w 980"/>
                <a:gd name="T31" fmla="*/ 0 h 4408"/>
                <a:gd name="T32" fmla="*/ 0 w 980"/>
                <a:gd name="T33" fmla="*/ 0 h 4408"/>
                <a:gd name="T34" fmla="*/ 0 w 980"/>
                <a:gd name="T35" fmla="*/ 0 h 4408"/>
                <a:gd name="T36" fmla="*/ 0 w 980"/>
                <a:gd name="T37" fmla="*/ 0 h 4408"/>
                <a:gd name="T38" fmla="*/ 0 w 980"/>
                <a:gd name="T39" fmla="*/ 0 h 4408"/>
                <a:gd name="T40" fmla="*/ 0 w 980"/>
                <a:gd name="T41" fmla="*/ 0 h 4408"/>
                <a:gd name="T42" fmla="*/ 0 w 980"/>
                <a:gd name="T43" fmla="*/ 0 h 4408"/>
                <a:gd name="T44" fmla="*/ 0 w 980"/>
                <a:gd name="T45" fmla="*/ 0 h 4408"/>
                <a:gd name="T46" fmla="*/ 0 w 980"/>
                <a:gd name="T47" fmla="*/ 0 h 4408"/>
                <a:gd name="T48" fmla="*/ 0 w 980"/>
                <a:gd name="T49" fmla="*/ 0 h 4408"/>
                <a:gd name="T50" fmla="*/ 0 w 980"/>
                <a:gd name="T51" fmla="*/ 0 h 4408"/>
                <a:gd name="T52" fmla="*/ 0 w 980"/>
                <a:gd name="T53" fmla="*/ 0 h 4408"/>
                <a:gd name="T54" fmla="*/ 0 w 980"/>
                <a:gd name="T55" fmla="*/ 0 h 4408"/>
                <a:gd name="T56" fmla="*/ 0 w 980"/>
                <a:gd name="T57" fmla="*/ 0 h 4408"/>
                <a:gd name="T58" fmla="*/ 0 w 980"/>
                <a:gd name="T59" fmla="*/ 0 h 4408"/>
                <a:gd name="T60" fmla="*/ 0 w 980"/>
                <a:gd name="T61" fmla="*/ 0 h 4408"/>
                <a:gd name="T62" fmla="*/ 0 w 980"/>
                <a:gd name="T63" fmla="*/ 0 h 4408"/>
                <a:gd name="T64" fmla="*/ 0 w 980"/>
                <a:gd name="T65" fmla="*/ 0 h 4408"/>
                <a:gd name="T66" fmla="*/ 0 w 980"/>
                <a:gd name="T67" fmla="*/ 0 h 4408"/>
                <a:gd name="T68" fmla="*/ 0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EA2C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2" name="Oval 2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612074" y="2790074"/>
            <a:ext cx="115576" cy="1148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7091" y="2798597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</a:t>
            </a:r>
          </a:p>
        </p:txBody>
      </p:sp>
      <p:sp>
        <p:nvSpPr>
          <p:cNvPr id="44" name="Text Box 3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93484" y="3757111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  <a:sym typeface="华文楷体" panose="02010600040101010101" pitchFamily="2" charset="-122"/>
              </a:rPr>
              <a:t>焦距</a:t>
            </a:r>
          </a:p>
        </p:txBody>
      </p:sp>
      <p:sp>
        <p:nvSpPr>
          <p:cNvPr id="48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52892" y="2844634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</a:rPr>
              <a:t>O</a:t>
            </a:r>
          </a:p>
        </p:txBody>
      </p:sp>
      <p:sp>
        <p:nvSpPr>
          <p:cNvPr id="50" name="Oval 22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391810" y="2797481"/>
            <a:ext cx="126425" cy="125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grpSp>
        <p:nvGrpSpPr>
          <p:cNvPr id="4" name="Group 45"/>
          <p:cNvGrpSpPr/>
          <p:nvPr>
            <p:custDataLst>
              <p:tags r:id="rId12"/>
            </p:custDataLst>
          </p:nvPr>
        </p:nvGrpSpPr>
        <p:grpSpPr>
          <a:xfrm rot="10800000">
            <a:off x="3000630" y="1758575"/>
            <a:ext cx="5130800" cy="2243137"/>
            <a:chOff x="1219" y="1451"/>
            <a:chExt cx="3368" cy="1888"/>
          </a:xfrm>
        </p:grpSpPr>
        <p:grpSp>
          <p:nvGrpSpPr>
            <p:cNvPr id="8" name="Group 42"/>
            <p:cNvGrpSpPr/>
            <p:nvPr>
              <p:custDataLst>
                <p:tags r:id="rId27"/>
              </p:custDataLst>
            </p:nvPr>
          </p:nvGrpSpPr>
          <p:grpSpPr>
            <a:xfrm>
              <a:off x="1229" y="1985"/>
              <a:ext cx="1679" cy="2"/>
              <a:chOff x="1229" y="1985"/>
              <a:chExt cx="1679" cy="2"/>
            </a:xfrm>
          </p:grpSpPr>
          <p:sp>
            <p:nvSpPr>
              <p:cNvPr id="12" name="Line 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229" y="1987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404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" name="Line 3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1837" y="1985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Group 43"/>
            <p:cNvGrpSpPr/>
            <p:nvPr>
              <p:custDataLst>
                <p:tags r:id="rId28"/>
              </p:custDataLst>
            </p:nvPr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45" name="Line 1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237" y="2395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404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3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" name="Group 44"/>
            <p:cNvGrpSpPr/>
            <p:nvPr>
              <p:custDataLst>
                <p:tags r:id="rId29"/>
              </p:custDataLst>
            </p:nvPr>
          </p:nvGrpSpPr>
          <p:grpSpPr>
            <a:xfrm>
              <a:off x="1219" y="2801"/>
              <a:ext cx="1679" cy="3"/>
              <a:chOff x="1219" y="2801"/>
              <a:chExt cx="1679" cy="3"/>
            </a:xfrm>
          </p:grpSpPr>
          <p:sp>
            <p:nvSpPr>
              <p:cNvPr id="53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219" y="2804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404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4" name="Line 35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1905" y="2801"/>
                <a:ext cx="135" cy="0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Group 40"/>
            <p:cNvGrpSpPr/>
            <p:nvPr>
              <p:custDataLst>
                <p:tags r:id="rId30"/>
              </p:custDataLst>
            </p:nvPr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56" name="Freeform 14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4040F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7" name="Line 3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" name="Group 41"/>
            <p:cNvGrpSpPr/>
            <p:nvPr>
              <p:custDataLst>
                <p:tags r:id="rId31"/>
              </p:custDataLst>
            </p:nvPr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59" name="Freeform 17"/>
              <p:cNvSpPr/>
              <p:nvPr>
                <p:custDataLst>
                  <p:tags r:id="rId35"/>
                </p:custDataLst>
              </p:nvPr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4040F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4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" name="Group 39"/>
            <p:cNvGrpSpPr/>
            <p:nvPr>
              <p:custDataLst>
                <p:tags r:id="rId32"/>
              </p:custDataLst>
            </p:nvPr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62" name="Line 2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404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3" name="Line 38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4040FF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Group 53"/>
          <p:cNvGrpSpPr/>
          <p:nvPr>
            <p:custDataLst>
              <p:tags r:id="rId13"/>
            </p:custDataLst>
          </p:nvPr>
        </p:nvGrpSpPr>
        <p:grpSpPr>
          <a:xfrm rot="10800000">
            <a:off x="5304040" y="2380327"/>
            <a:ext cx="1908175" cy="996950"/>
            <a:chOff x="1655" y="1979"/>
            <a:chExt cx="1202" cy="839"/>
          </a:xfrm>
        </p:grpSpPr>
        <p:sp>
          <p:nvSpPr>
            <p:cNvPr id="65" name="Line 4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5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1678" y="1979"/>
              <a:ext cx="1157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5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1655" y="2409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" name="Oval 22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104191" y="2811237"/>
            <a:ext cx="126425" cy="1255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CN" altLang="en-US" sz="24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Helvetica" panose="020B0604020202020204" pitchFamily="34" charset="0"/>
            </a:endParaRPr>
          </a:p>
        </p:txBody>
      </p:sp>
      <p:grpSp>
        <p:nvGrpSpPr>
          <p:cNvPr id="69" name="Group 61"/>
          <p:cNvGrpSpPr/>
          <p:nvPr>
            <p:custDataLst>
              <p:tags r:id="rId15"/>
            </p:custDataLst>
          </p:nvPr>
        </p:nvGrpSpPr>
        <p:grpSpPr>
          <a:xfrm rot="10800000">
            <a:off x="5449138" y="2837380"/>
            <a:ext cx="1770063" cy="1067612"/>
            <a:chOff x="1678" y="2977"/>
            <a:chExt cx="1115" cy="1039"/>
          </a:xfrm>
        </p:grpSpPr>
        <p:sp>
          <p:nvSpPr>
            <p:cNvPr id="70" name="Line 5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1678" y="3154"/>
              <a:ext cx="0" cy="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5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701" y="3221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Text Box 3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10800000">
              <a:off x="2113" y="2977"/>
              <a:ext cx="250" cy="3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700"/>
                </a:spcBef>
                <a:buSzTx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SzTx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Tx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zh-CN" sz="2400" b="1" i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华文楷体" panose="02010600040101010101" pitchFamily="2" charset="-122"/>
                </a:rPr>
                <a:t>f</a:t>
              </a:r>
            </a:p>
          </p:txBody>
        </p:sp>
        <p:sp>
          <p:nvSpPr>
            <p:cNvPr id="73" name="Line 5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789" y="3045"/>
              <a:ext cx="4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4" name="AutoShap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6384290" y="2393950"/>
            <a:ext cx="1279525" cy="426720"/>
          </a:xfrm>
          <a:prstGeom prst="wedgeRoundRectCallout">
            <a:avLst>
              <a:gd name="adj1" fmla="val -32638"/>
              <a:gd name="adj2" fmla="val -48256"/>
              <a:gd name="adj3" fmla="val 16667"/>
            </a:avLst>
          </a:prstGeom>
          <a:noFill/>
          <a:ln w="28575" algn="ctr">
            <a:noFill/>
            <a:miter lim="800000"/>
          </a:ln>
        </p:spPr>
        <p:txBody>
          <a:bodyPr rot="10800000" lIns="0" rIns="0"/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虚</a:t>
            </a:r>
            <a:r>
              <a:rPr lang="zh-CN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焦点</a:t>
            </a:r>
            <a:r>
              <a:rPr lang="en-US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华文楷体" panose="02010600040101010101" pitchFamily="2" charset="-122"/>
              </a:rPr>
              <a:t> </a:t>
            </a:r>
          </a:p>
        </p:txBody>
      </p:sp>
      <p:sp>
        <p:nvSpPr>
          <p:cNvPr id="76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7845" y="2870200"/>
            <a:ext cx="85598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华文楷体" panose="02010600040101010101" pitchFamily="2" charset="-122"/>
              </a:rPr>
              <a:t>F</a:t>
            </a:r>
          </a:p>
        </p:txBody>
      </p:sp>
      <p:sp>
        <p:nvSpPr>
          <p:cNvPr id="77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36254" y="3717106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  <a:sym typeface="华文楷体" panose="02010600040101010101" pitchFamily="2" charset="-122"/>
              </a:rPr>
              <a:t>焦距</a:t>
            </a:r>
          </a:p>
        </p:txBody>
      </p:sp>
      <p:sp>
        <p:nvSpPr>
          <p:cNvPr id="115" name="Text Box 75"/>
          <p:cNvSpPr txBox="1"/>
          <p:nvPr>
            <p:custDataLst>
              <p:tags r:id="rId19"/>
            </p:custDataLst>
          </p:nvPr>
        </p:nvSpPr>
        <p:spPr>
          <a:xfrm>
            <a:off x="3863658" y="4725035"/>
            <a:ext cx="482441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凹透镜有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两个虚</a:t>
            </a:r>
            <a:r>
              <a:rPr lang="zh-CN" altLang="en-US" sz="32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焦点。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76" grpId="0"/>
      <p:bldP spid="77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grpSp>
        <p:nvGrpSpPr>
          <p:cNvPr id="44034" name="Group 2"/>
          <p:cNvGrpSpPr/>
          <p:nvPr>
            <p:custDataLst>
              <p:tags r:id="rId2"/>
            </p:custDataLst>
          </p:nvPr>
        </p:nvGrpSpPr>
        <p:grpSpPr>
          <a:xfrm>
            <a:off x="3485515" y="1012508"/>
            <a:ext cx="5786438" cy="738188"/>
            <a:chOff x="621" y="1056"/>
            <a:chExt cx="4633" cy="465"/>
          </a:xfrm>
        </p:grpSpPr>
        <p:sp>
          <p:nvSpPr>
            <p:cNvPr id="44035" name="AutoShape 3"/>
            <p:cNvSpPr/>
            <p:nvPr>
              <p:custDataLst>
                <p:tags r:id="rId45"/>
              </p:custDataLst>
            </p:nvPr>
          </p:nvSpPr>
          <p:spPr>
            <a:xfrm>
              <a:off x="621" y="1056"/>
              <a:ext cx="4633" cy="465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endPara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036" name="Text Box 4"/>
            <p:cNvSpPr txBox="1"/>
            <p:nvPr>
              <p:custDataLst>
                <p:tags r:id="rId46"/>
              </p:custDataLst>
            </p:nvPr>
          </p:nvSpPr>
          <p:spPr>
            <a:xfrm>
              <a:off x="1010" y="1111"/>
              <a:ext cx="36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凸透镜的三条特殊光线</a:t>
              </a:r>
            </a:p>
          </p:txBody>
        </p:sp>
      </p:grpSp>
      <p:sp>
        <p:nvSpPr>
          <p:cNvPr id="44037" name="Oval 3"/>
          <p:cNvSpPr/>
          <p:nvPr>
            <p:custDataLst>
              <p:tags r:id="rId3"/>
            </p:custDataLst>
          </p:nvPr>
        </p:nvSpPr>
        <p:spPr>
          <a:xfrm>
            <a:off x="3304540" y="2196783"/>
            <a:ext cx="171450" cy="1114425"/>
          </a:xfrm>
          <a:prstGeom prst="ellipse">
            <a:avLst/>
          </a:prstGeom>
          <a:solidFill>
            <a:srgbClr val="99CCFF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38" name="Line 4"/>
          <p:cNvSpPr/>
          <p:nvPr>
            <p:custDataLst>
              <p:tags r:id="rId4"/>
            </p:custDataLst>
          </p:nvPr>
        </p:nvSpPr>
        <p:spPr>
          <a:xfrm>
            <a:off x="2253615" y="2758758"/>
            <a:ext cx="2314575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Text Box 5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4778" y="2719070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Text Box 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7965" y="2787333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041" name="Oval 76"/>
          <p:cNvSpPr/>
          <p:nvPr>
            <p:custDataLst>
              <p:tags r:id="rId7"/>
            </p:custDataLst>
          </p:nvPr>
        </p:nvSpPr>
        <p:spPr>
          <a:xfrm>
            <a:off x="2837815" y="2728595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2" name="Oval 3"/>
          <p:cNvSpPr/>
          <p:nvPr>
            <p:custDataLst>
              <p:tags r:id="rId8"/>
            </p:custDataLst>
          </p:nvPr>
        </p:nvSpPr>
        <p:spPr>
          <a:xfrm>
            <a:off x="5957253" y="2126933"/>
            <a:ext cx="171450" cy="1114425"/>
          </a:xfrm>
          <a:prstGeom prst="ellipse">
            <a:avLst/>
          </a:prstGeom>
          <a:solidFill>
            <a:srgbClr val="99CC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3" name="Line 4"/>
          <p:cNvSpPr/>
          <p:nvPr>
            <p:custDataLst>
              <p:tags r:id="rId9"/>
            </p:custDataLst>
          </p:nvPr>
        </p:nvSpPr>
        <p:spPr>
          <a:xfrm>
            <a:off x="5100003" y="2684145"/>
            <a:ext cx="2314575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Text Box 5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85890" y="2741295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 Box 5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00040" y="2727008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046" name="Oval 76"/>
          <p:cNvSpPr/>
          <p:nvPr>
            <p:custDataLst>
              <p:tags r:id="rId12"/>
            </p:custDataLst>
          </p:nvPr>
        </p:nvSpPr>
        <p:spPr>
          <a:xfrm>
            <a:off x="5569903" y="2668270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13"/>
            </p:custDataLst>
          </p:nvPr>
        </p:nvGrpSpPr>
        <p:grpSpPr>
          <a:xfrm rot="-2291738">
            <a:off x="5841365" y="2609533"/>
            <a:ext cx="1427163" cy="34925"/>
            <a:chOff x="4678181" y="1519710"/>
            <a:chExt cx="1961111" cy="3584"/>
          </a:xfrm>
        </p:grpSpPr>
        <p:sp>
          <p:nvSpPr>
            <p:cNvPr id="18" name="Line 1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5733776" y="1521232"/>
              <a:ext cx="305249" cy="30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49" name="直接连接符 43"/>
            <p:cNvCxnSpPr/>
            <p:nvPr>
              <p:custDataLst>
                <p:tags r:id="rId44"/>
              </p:custDataLst>
            </p:nvPr>
          </p:nvCxnSpPr>
          <p:spPr>
            <a:xfrm>
              <a:off x="4678181" y="1519710"/>
              <a:ext cx="1961111" cy="3584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050" name="组合 44"/>
          <p:cNvGrpSpPr/>
          <p:nvPr>
            <p:custDataLst>
              <p:tags r:id="rId14"/>
            </p:custDataLst>
          </p:nvPr>
        </p:nvGrpSpPr>
        <p:grpSpPr>
          <a:xfrm rot="-177892">
            <a:off x="4903153" y="3047683"/>
            <a:ext cx="1087437" cy="33337"/>
            <a:chOff x="4861448" y="1506374"/>
            <a:chExt cx="1961111" cy="3584"/>
          </a:xfrm>
        </p:grpSpPr>
        <p:sp>
          <p:nvSpPr>
            <p:cNvPr id="45" name="Line 1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606521" y="1507979"/>
              <a:ext cx="274085" cy="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52" name="直接连接符 46"/>
            <p:cNvCxnSpPr/>
            <p:nvPr>
              <p:custDataLst>
                <p:tags r:id="rId42"/>
              </p:custDataLst>
            </p:nvPr>
          </p:nvCxnSpPr>
          <p:spPr>
            <a:xfrm>
              <a:off x="4861448" y="1506374"/>
              <a:ext cx="1961111" cy="358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053" name="Oval 3"/>
          <p:cNvSpPr/>
          <p:nvPr>
            <p:custDataLst>
              <p:tags r:id="rId15"/>
            </p:custDataLst>
          </p:nvPr>
        </p:nvSpPr>
        <p:spPr>
          <a:xfrm>
            <a:off x="8611553" y="2147570"/>
            <a:ext cx="171450" cy="1114425"/>
          </a:xfrm>
          <a:prstGeom prst="ellipse">
            <a:avLst/>
          </a:prstGeom>
          <a:solidFill>
            <a:srgbClr val="99CC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54" name="Line 4"/>
          <p:cNvSpPr/>
          <p:nvPr>
            <p:custDataLst>
              <p:tags r:id="rId16"/>
            </p:custDataLst>
          </p:nvPr>
        </p:nvSpPr>
        <p:spPr>
          <a:xfrm>
            <a:off x="7781290" y="2712720"/>
            <a:ext cx="2314575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83053" y="2755583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2" name="Text Box 5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16240" y="2757170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i="1" strike="noStrike" kern="0" noProof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057" name="Oval 76"/>
          <p:cNvSpPr/>
          <p:nvPr>
            <p:custDataLst>
              <p:tags r:id="rId19"/>
            </p:custDataLst>
          </p:nvPr>
        </p:nvSpPr>
        <p:spPr>
          <a:xfrm>
            <a:off x="8682990" y="2695258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4" name="组合 53"/>
          <p:cNvGrpSpPr/>
          <p:nvPr>
            <p:custDataLst>
              <p:tags r:id="rId20"/>
            </p:custDataLst>
          </p:nvPr>
        </p:nvGrpSpPr>
        <p:grpSpPr>
          <a:xfrm>
            <a:off x="8640128" y="2382520"/>
            <a:ext cx="1350962" cy="7938"/>
            <a:chOff x="4715109" y="1509736"/>
            <a:chExt cx="1961111" cy="1058"/>
          </a:xfrm>
        </p:grpSpPr>
        <p:sp>
          <p:nvSpPr>
            <p:cNvPr id="55" name="Line 1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5612853" y="1510265"/>
              <a:ext cx="340788" cy="52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60" name="直接连接符 55"/>
            <p:cNvCxnSpPr/>
            <p:nvPr>
              <p:custDataLst>
                <p:tags r:id="rId40"/>
              </p:custDataLst>
            </p:nvPr>
          </p:nvCxnSpPr>
          <p:spPr>
            <a:xfrm flipV="1">
              <a:off x="4715109" y="1509736"/>
              <a:ext cx="1961111" cy="105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061" name="组合 59"/>
          <p:cNvGrpSpPr/>
          <p:nvPr>
            <p:custDataLst>
              <p:tags r:id="rId21"/>
            </p:custDataLst>
          </p:nvPr>
        </p:nvGrpSpPr>
        <p:grpSpPr>
          <a:xfrm rot="-2291738">
            <a:off x="7776528" y="2382520"/>
            <a:ext cx="866775" cy="527050"/>
            <a:chOff x="4773065" y="1520223"/>
            <a:chExt cx="1640786" cy="15098"/>
          </a:xfrm>
        </p:grpSpPr>
        <p:sp>
          <p:nvSpPr>
            <p:cNvPr id="61" name="Line 17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5631410" y="1527805"/>
              <a:ext cx="605971" cy="116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63" name="直接连接符 61"/>
            <p:cNvCxnSpPr/>
            <p:nvPr>
              <p:custDataLst>
                <p:tags r:id="rId38"/>
              </p:custDataLst>
            </p:nvPr>
          </p:nvCxnSpPr>
          <p:spPr>
            <a:xfrm rot="2291738" flipV="1">
              <a:off x="4773065" y="1520223"/>
              <a:ext cx="1640786" cy="1509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椭圆 52"/>
          <p:cNvSpPr/>
          <p:nvPr>
            <p:custDataLst>
              <p:tags r:id="rId22"/>
            </p:custDataLst>
          </p:nvPr>
        </p:nvSpPr>
        <p:spPr>
          <a:xfrm>
            <a:off x="3958590" y="2719070"/>
            <a:ext cx="44450" cy="5715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65" name="Oval 76"/>
          <p:cNvSpPr/>
          <p:nvPr>
            <p:custDataLst>
              <p:tags r:id="rId23"/>
            </p:custDataLst>
          </p:nvPr>
        </p:nvSpPr>
        <p:spPr>
          <a:xfrm>
            <a:off x="3375978" y="2720658"/>
            <a:ext cx="52387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66" name="Oval 76"/>
          <p:cNvSpPr/>
          <p:nvPr>
            <p:custDataLst>
              <p:tags r:id="rId24"/>
            </p:custDataLst>
          </p:nvPr>
        </p:nvSpPr>
        <p:spPr>
          <a:xfrm>
            <a:off x="6017578" y="2653983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67" name="Oval 76"/>
          <p:cNvSpPr/>
          <p:nvPr>
            <p:custDataLst>
              <p:tags r:id="rId25"/>
            </p:custDataLst>
          </p:nvPr>
        </p:nvSpPr>
        <p:spPr>
          <a:xfrm>
            <a:off x="6463665" y="2658745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68" name="Oval 76"/>
          <p:cNvSpPr/>
          <p:nvPr>
            <p:custDataLst>
              <p:tags r:id="rId26"/>
            </p:custDataLst>
          </p:nvPr>
        </p:nvSpPr>
        <p:spPr>
          <a:xfrm>
            <a:off x="9262428" y="2679383"/>
            <a:ext cx="50800" cy="508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4" name="矩形 73"/>
          <p:cNvSpPr/>
          <p:nvPr>
            <p:custDataLst>
              <p:tags r:id="rId27"/>
            </p:custDataLst>
          </p:nvPr>
        </p:nvSpPr>
        <p:spPr>
          <a:xfrm>
            <a:off x="2139315" y="3635058"/>
            <a:ext cx="23304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①通过光心的光经凸透镜后，传播方不变 。</a:t>
            </a:r>
          </a:p>
        </p:txBody>
      </p:sp>
      <p:sp>
        <p:nvSpPr>
          <p:cNvPr id="75" name="矩形 74"/>
          <p:cNvSpPr/>
          <p:nvPr>
            <p:custDataLst>
              <p:tags r:id="rId28"/>
            </p:custDataLst>
          </p:nvPr>
        </p:nvSpPr>
        <p:spPr>
          <a:xfrm>
            <a:off x="5015865" y="3479483"/>
            <a:ext cx="2392363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②平行于主光轴的光经凸透镜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折射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后，折射光通过焦点。</a:t>
            </a:r>
          </a:p>
        </p:txBody>
      </p:sp>
      <p:sp>
        <p:nvSpPr>
          <p:cNvPr id="76" name="矩形 75"/>
          <p:cNvSpPr/>
          <p:nvPr>
            <p:custDataLst>
              <p:tags r:id="rId29"/>
            </p:custDataLst>
          </p:nvPr>
        </p:nvSpPr>
        <p:spPr>
          <a:xfrm>
            <a:off x="7838440" y="3419158"/>
            <a:ext cx="2459038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③根据折射现象中，光路可逆。通过焦点的光经凸透镜折射后，折射光平行于主光轴。</a:t>
            </a:r>
          </a:p>
        </p:txBody>
      </p:sp>
      <p:sp>
        <p:nvSpPr>
          <p:cNvPr id="44072" name="Oval 76"/>
          <p:cNvSpPr/>
          <p:nvPr>
            <p:custDataLst>
              <p:tags r:id="rId30"/>
            </p:custDataLst>
          </p:nvPr>
        </p:nvSpPr>
        <p:spPr>
          <a:xfrm>
            <a:off x="8084503" y="2685733"/>
            <a:ext cx="34925" cy="46037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4073" name="组合 77"/>
          <p:cNvGrpSpPr/>
          <p:nvPr>
            <p:custDataLst>
              <p:tags r:id="rId31"/>
            </p:custDataLst>
          </p:nvPr>
        </p:nvGrpSpPr>
        <p:grpSpPr>
          <a:xfrm rot="1525459">
            <a:off x="2626678" y="2363470"/>
            <a:ext cx="777875" cy="381000"/>
            <a:chOff x="5174446" y="1485271"/>
            <a:chExt cx="848995" cy="39894"/>
          </a:xfrm>
        </p:grpSpPr>
        <p:sp>
          <p:nvSpPr>
            <p:cNvPr id="79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5583501" y="1505799"/>
              <a:ext cx="293013" cy="69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75" name="直接连接符 79"/>
            <p:cNvCxnSpPr/>
            <p:nvPr>
              <p:custDataLst>
                <p:tags r:id="rId36"/>
              </p:custDataLst>
            </p:nvPr>
          </p:nvCxnSpPr>
          <p:spPr>
            <a:xfrm rot="-1525460">
              <a:off x="5174446" y="1485271"/>
              <a:ext cx="848995" cy="3989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" name="组合 80"/>
          <p:cNvGrpSpPr/>
          <p:nvPr>
            <p:custDataLst>
              <p:tags r:id="rId32"/>
            </p:custDataLst>
          </p:nvPr>
        </p:nvGrpSpPr>
        <p:grpSpPr>
          <a:xfrm rot="1534400">
            <a:off x="3334703" y="2987358"/>
            <a:ext cx="1133475" cy="15875"/>
            <a:chOff x="5197541" y="1502458"/>
            <a:chExt cx="1511317" cy="4070"/>
          </a:xfrm>
        </p:grpSpPr>
        <p:sp>
          <p:nvSpPr>
            <p:cNvPr id="82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609750" y="1503911"/>
              <a:ext cx="266763" cy="195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44078" name="直接连接符 82"/>
            <p:cNvCxnSpPr/>
            <p:nvPr>
              <p:custDataLst>
                <p:tags r:id="rId34"/>
              </p:custDataLst>
            </p:nvPr>
          </p:nvCxnSpPr>
          <p:spPr>
            <a:xfrm>
              <a:off x="5197541" y="1502458"/>
              <a:ext cx="1511317" cy="407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1"/>
            </p:custDataLst>
          </p:nvPr>
        </p:nvGrpSpPr>
        <p:grpSpPr>
          <a:xfrm>
            <a:off x="2647315" y="1012508"/>
            <a:ext cx="5786438" cy="738188"/>
            <a:chOff x="621" y="1056"/>
            <a:chExt cx="4633" cy="465"/>
          </a:xfrm>
        </p:grpSpPr>
        <p:sp>
          <p:nvSpPr>
            <p:cNvPr id="4" name="AutoShape 3"/>
            <p:cNvSpPr/>
            <p:nvPr>
              <p:custDataLst>
                <p:tags r:id="rId47"/>
              </p:custDataLst>
            </p:nvPr>
          </p:nvSpPr>
          <p:spPr>
            <a:xfrm>
              <a:off x="621" y="1056"/>
              <a:ext cx="4633" cy="465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endPara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" name="Text Box 4"/>
            <p:cNvSpPr txBox="1"/>
            <p:nvPr>
              <p:custDataLst>
                <p:tags r:id="rId48"/>
              </p:custDataLst>
            </p:nvPr>
          </p:nvSpPr>
          <p:spPr>
            <a:xfrm>
              <a:off x="1010" y="1111"/>
              <a:ext cx="36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凹透镜的三条特殊光线</a:t>
              </a:r>
            </a:p>
          </p:txBody>
        </p:sp>
      </p:grp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三、焦点与焦距</a:t>
            </a:r>
          </a:p>
        </p:txBody>
      </p:sp>
      <p:graphicFrame>
        <p:nvGraphicFramePr>
          <p:cNvPr id="50177" name="Object 1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850833" y="1917383"/>
          <a:ext cx="4191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0" imgW="657225" imgH="1276350" progId="Paint.Picture">
                  <p:embed/>
                </p:oleObj>
              </mc:Choice>
              <mc:Fallback>
                <p:oleObj r:id="rId50" imgW="657225" imgH="1276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850833" y="1917383"/>
                        <a:ext cx="419100" cy="1179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Line 14"/>
          <p:cNvSpPr/>
          <p:nvPr>
            <p:custDataLst>
              <p:tags r:id="rId4"/>
            </p:custDataLst>
          </p:nvPr>
        </p:nvSpPr>
        <p:spPr>
          <a:xfrm>
            <a:off x="2050733" y="2507933"/>
            <a:ext cx="2185987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179" name="Oval 82"/>
          <p:cNvSpPr/>
          <p:nvPr>
            <p:custDataLst>
              <p:tags r:id="rId5"/>
            </p:custDataLst>
          </p:nvPr>
        </p:nvSpPr>
        <p:spPr>
          <a:xfrm>
            <a:off x="3562033" y="2487295"/>
            <a:ext cx="41275" cy="3968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80" name="Oval 83"/>
          <p:cNvSpPr/>
          <p:nvPr>
            <p:custDataLst>
              <p:tags r:id="rId6"/>
            </p:custDataLst>
          </p:nvPr>
        </p:nvSpPr>
        <p:spPr>
          <a:xfrm>
            <a:off x="2466658" y="2473008"/>
            <a:ext cx="39687" cy="4127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>
            <p:custDataLst>
              <p:tags r:id="rId7"/>
            </p:custDataLst>
          </p:nvPr>
        </p:nvGrpSpPr>
        <p:grpSpPr>
          <a:xfrm rot="2083254">
            <a:off x="1857058" y="2025333"/>
            <a:ext cx="1238250" cy="381000"/>
            <a:chOff x="5174446" y="1485271"/>
            <a:chExt cx="848995" cy="39894"/>
          </a:xfrm>
        </p:grpSpPr>
        <p:sp>
          <p:nvSpPr>
            <p:cNvPr id="35" name="Line 1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5583501" y="1499255"/>
              <a:ext cx="281463" cy="6544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183" name="直接连接符 35"/>
            <p:cNvCxnSpPr/>
            <p:nvPr>
              <p:custDataLst>
                <p:tags r:id="rId46"/>
              </p:custDataLst>
            </p:nvPr>
          </p:nvCxnSpPr>
          <p:spPr>
            <a:xfrm rot="-1525460">
              <a:off x="5174446" y="1485271"/>
              <a:ext cx="848995" cy="3989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Text Box 5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9170" y="2469833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8" name="Text Box 5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11083" y="2477770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grpSp>
        <p:nvGrpSpPr>
          <p:cNvPr id="40" name="组合 39"/>
          <p:cNvGrpSpPr/>
          <p:nvPr>
            <p:custDataLst>
              <p:tags r:id="rId10"/>
            </p:custDataLst>
          </p:nvPr>
        </p:nvGrpSpPr>
        <p:grpSpPr>
          <a:xfrm rot="1534400">
            <a:off x="2985770" y="2739708"/>
            <a:ext cx="1133475" cy="15875"/>
            <a:chOff x="5197541" y="1502458"/>
            <a:chExt cx="1511317" cy="4070"/>
          </a:xfrm>
        </p:grpSpPr>
        <p:sp>
          <p:nvSpPr>
            <p:cNvPr id="41" name="Line 1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609750" y="1503911"/>
              <a:ext cx="266763" cy="195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188" name="直接连接符 41"/>
            <p:cNvCxnSpPr/>
            <p:nvPr>
              <p:custDataLst>
                <p:tags r:id="rId44"/>
              </p:custDataLst>
            </p:nvPr>
          </p:nvCxnSpPr>
          <p:spPr>
            <a:xfrm>
              <a:off x="5197541" y="1502458"/>
              <a:ext cx="1511317" cy="407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189" name="Oval 76"/>
          <p:cNvSpPr/>
          <p:nvPr>
            <p:custDataLst>
              <p:tags r:id="rId11"/>
            </p:custDataLst>
          </p:nvPr>
        </p:nvSpPr>
        <p:spPr>
          <a:xfrm>
            <a:off x="3038158" y="2480945"/>
            <a:ext cx="50800" cy="508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0190" name="Object 12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738495" y="1963420"/>
          <a:ext cx="419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2" imgW="657225" imgH="1276350" progId="Paint.Picture">
                  <p:embed/>
                </p:oleObj>
              </mc:Choice>
              <mc:Fallback>
                <p:oleObj r:id="rId52" imgW="657225" imgH="1276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38495" y="1963420"/>
                        <a:ext cx="419100" cy="117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Line 14"/>
          <p:cNvSpPr/>
          <p:nvPr>
            <p:custDataLst>
              <p:tags r:id="rId13"/>
            </p:custDataLst>
          </p:nvPr>
        </p:nvSpPr>
        <p:spPr>
          <a:xfrm>
            <a:off x="4938395" y="2552383"/>
            <a:ext cx="2185988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192" name="Oval 82"/>
          <p:cNvSpPr/>
          <p:nvPr>
            <p:custDataLst>
              <p:tags r:id="rId14"/>
            </p:custDataLst>
          </p:nvPr>
        </p:nvSpPr>
        <p:spPr>
          <a:xfrm>
            <a:off x="6451283" y="2533333"/>
            <a:ext cx="39687" cy="39687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93" name="Oval 83"/>
          <p:cNvSpPr/>
          <p:nvPr>
            <p:custDataLst>
              <p:tags r:id="rId15"/>
            </p:custDataLst>
          </p:nvPr>
        </p:nvSpPr>
        <p:spPr>
          <a:xfrm>
            <a:off x="5354320" y="2519045"/>
            <a:ext cx="39688" cy="3968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16"/>
            </p:custDataLst>
          </p:nvPr>
        </p:nvGrpSpPr>
        <p:grpSpPr>
          <a:xfrm>
            <a:off x="4744720" y="2801620"/>
            <a:ext cx="1133475" cy="15875"/>
            <a:chOff x="5197541" y="1502458"/>
            <a:chExt cx="1511317" cy="4070"/>
          </a:xfrm>
        </p:grpSpPr>
        <p:sp>
          <p:nvSpPr>
            <p:cNvPr id="27" name="Line 1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609750" y="1503911"/>
              <a:ext cx="266763" cy="195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196" name="直接连接符 28"/>
            <p:cNvCxnSpPr/>
            <p:nvPr>
              <p:custDataLst>
                <p:tags r:id="rId42"/>
              </p:custDataLst>
            </p:nvPr>
          </p:nvCxnSpPr>
          <p:spPr>
            <a:xfrm>
              <a:off x="5197541" y="1502458"/>
              <a:ext cx="1511317" cy="407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 rot="1952194" flipV="1">
            <a:off x="5840095" y="2844483"/>
            <a:ext cx="909638" cy="347662"/>
            <a:chOff x="4838408" y="1502457"/>
            <a:chExt cx="1465360" cy="917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5517121" y="1506873"/>
              <a:ext cx="219822" cy="65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199" name="直接连接符 44"/>
            <p:cNvCxnSpPr/>
            <p:nvPr>
              <p:custDataLst>
                <p:tags r:id="rId40"/>
              </p:custDataLst>
            </p:nvPr>
          </p:nvCxnSpPr>
          <p:spPr>
            <a:xfrm rot="1633629" flipV="1">
              <a:off x="4838408" y="1502457"/>
              <a:ext cx="1465360" cy="9175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" name="直接连接符 46"/>
          <p:cNvCxnSpPr/>
          <p:nvPr>
            <p:custDataLst>
              <p:tags r:id="rId18"/>
            </p:custDataLst>
          </p:nvPr>
        </p:nvCxnSpPr>
        <p:spPr>
          <a:xfrm>
            <a:off x="5349558" y="2542858"/>
            <a:ext cx="525463" cy="266700"/>
          </a:xfrm>
          <a:prstGeom prst="line">
            <a:avLst/>
          </a:prstGeom>
          <a:ln w="28575">
            <a:solidFill>
              <a:srgbClr val="5B9BD5">
                <a:lumMod val="75000"/>
              </a:srgbClr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7" name="Text Box 5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06833" y="2514283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2" name="Text Box 5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98745" y="2523808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0203" name="Oval 76"/>
          <p:cNvSpPr/>
          <p:nvPr>
            <p:custDataLst>
              <p:tags r:id="rId21"/>
            </p:custDataLst>
          </p:nvPr>
        </p:nvSpPr>
        <p:spPr>
          <a:xfrm>
            <a:off x="5925820" y="2525395"/>
            <a:ext cx="50800" cy="508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0204" name="Object 12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8402320" y="1942783"/>
          <a:ext cx="4191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3" imgW="657225" imgH="1276350" progId="Paint.Picture">
                  <p:embed/>
                </p:oleObj>
              </mc:Choice>
              <mc:Fallback>
                <p:oleObj r:id="rId53" imgW="657225" imgH="1276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402320" y="1942783"/>
                        <a:ext cx="419100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Line 14"/>
          <p:cNvSpPr/>
          <p:nvPr>
            <p:custDataLst>
              <p:tags r:id="rId23"/>
            </p:custDataLst>
          </p:nvPr>
        </p:nvSpPr>
        <p:spPr>
          <a:xfrm>
            <a:off x="7602220" y="2531745"/>
            <a:ext cx="2185988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t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206" name="Oval 82"/>
          <p:cNvSpPr/>
          <p:nvPr>
            <p:custDataLst>
              <p:tags r:id="rId24"/>
            </p:custDataLst>
          </p:nvPr>
        </p:nvSpPr>
        <p:spPr>
          <a:xfrm>
            <a:off x="9115108" y="2511108"/>
            <a:ext cx="39687" cy="4127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207" name="Oval 83"/>
          <p:cNvSpPr/>
          <p:nvPr>
            <p:custDataLst>
              <p:tags r:id="rId25"/>
            </p:custDataLst>
          </p:nvPr>
        </p:nvSpPr>
        <p:spPr>
          <a:xfrm>
            <a:off x="8018145" y="2498408"/>
            <a:ext cx="39688" cy="39687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组合 61"/>
          <p:cNvGrpSpPr/>
          <p:nvPr>
            <p:custDataLst>
              <p:tags r:id="rId26"/>
            </p:custDataLst>
          </p:nvPr>
        </p:nvGrpSpPr>
        <p:grpSpPr>
          <a:xfrm>
            <a:off x="8548370" y="2222183"/>
            <a:ext cx="1168400" cy="1587"/>
            <a:chOff x="5667905" y="1485640"/>
            <a:chExt cx="1961111" cy="197"/>
          </a:xfrm>
        </p:grpSpPr>
        <p:sp>
          <p:nvSpPr>
            <p:cNvPr id="63" name="Line 17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6309904" y="1485640"/>
              <a:ext cx="262604" cy="19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210" name="直接连接符 63"/>
            <p:cNvCxnSpPr/>
            <p:nvPr>
              <p:custDataLst>
                <p:tags r:id="rId38"/>
              </p:custDataLst>
            </p:nvPr>
          </p:nvCxnSpPr>
          <p:spPr>
            <a:xfrm flipV="1">
              <a:off x="5667905" y="1485640"/>
              <a:ext cx="1961111" cy="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" name="组合 67"/>
          <p:cNvGrpSpPr/>
          <p:nvPr>
            <p:custDataLst>
              <p:tags r:id="rId27"/>
            </p:custDataLst>
          </p:nvPr>
        </p:nvGrpSpPr>
        <p:grpSpPr>
          <a:xfrm rot="1633629">
            <a:off x="7445058" y="1930083"/>
            <a:ext cx="1184275" cy="33337"/>
            <a:chOff x="4804431" y="1505180"/>
            <a:chExt cx="1961111" cy="3584"/>
          </a:xfrm>
        </p:grpSpPr>
        <p:sp>
          <p:nvSpPr>
            <p:cNvPr id="69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632755" y="1505868"/>
              <a:ext cx="243759" cy="4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strike="noStrike" kern="0" noProof="1">
                <a:solidFill>
                  <a:srgbClr val="000000"/>
                </a:solidFill>
                <a:latin typeface="楷体" panose="02010609060101010101" pitchFamily="49" charset="-122"/>
                <a:ea typeface="宋体" panose="02010600030101010101" pitchFamily="2" charset="-122"/>
              </a:endParaRPr>
            </a:p>
          </p:txBody>
        </p:sp>
        <p:cxnSp>
          <p:nvCxnSpPr>
            <p:cNvPr id="50213" name="直接连接符 69"/>
            <p:cNvCxnSpPr/>
            <p:nvPr>
              <p:custDataLst>
                <p:tags r:id="rId36"/>
              </p:custDataLst>
            </p:nvPr>
          </p:nvCxnSpPr>
          <p:spPr>
            <a:xfrm>
              <a:off x="4804431" y="1505180"/>
              <a:ext cx="1961111" cy="35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" name="直接连接符 7"/>
          <p:cNvCxnSpPr/>
          <p:nvPr>
            <p:custDataLst>
              <p:tags r:id="rId28"/>
            </p:custDataLst>
          </p:nvPr>
        </p:nvCxnSpPr>
        <p:spPr>
          <a:xfrm>
            <a:off x="8489633" y="2195195"/>
            <a:ext cx="665163" cy="3444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070658" y="2493645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62570" y="2501583"/>
            <a:ext cx="25717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1214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950" strike="noStrike" kern="0" noProof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0217" name="Oval 76"/>
          <p:cNvSpPr/>
          <p:nvPr>
            <p:custDataLst>
              <p:tags r:id="rId31"/>
            </p:custDataLst>
          </p:nvPr>
        </p:nvSpPr>
        <p:spPr>
          <a:xfrm>
            <a:off x="8589645" y="2504758"/>
            <a:ext cx="50800" cy="508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12775"/>
            <a:endParaRPr lang="zh-CN" altLang="en-US" sz="9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>
            <p:custDataLst>
              <p:tags r:id="rId32"/>
            </p:custDataLst>
          </p:nvPr>
        </p:nvSpPr>
        <p:spPr>
          <a:xfrm>
            <a:off x="4187508" y="3868420"/>
            <a:ext cx="3414712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②平行于主光轴的光经凹透镜后，折射光的反向延长线过凹透镜的虚焦点。</a:t>
            </a:r>
          </a:p>
        </p:txBody>
      </p:sp>
      <p:sp>
        <p:nvSpPr>
          <p:cNvPr id="86" name="矩形 85"/>
          <p:cNvSpPr/>
          <p:nvPr>
            <p:custDataLst>
              <p:tags r:id="rId33"/>
            </p:custDataLst>
          </p:nvPr>
        </p:nvSpPr>
        <p:spPr>
          <a:xfrm>
            <a:off x="7633970" y="3789045"/>
            <a:ext cx="3660140" cy="2675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③射向凹透镜的光，如果其延长线通过虚焦点，则经凹透镜折射后平行于主光轴射出。</a:t>
            </a:r>
          </a:p>
        </p:txBody>
      </p:sp>
      <p:sp>
        <p:nvSpPr>
          <p:cNvPr id="87" name="矩形 86"/>
          <p:cNvSpPr/>
          <p:nvPr>
            <p:custDataLst>
              <p:tags r:id="rId34"/>
            </p:custDataLst>
          </p:nvPr>
        </p:nvSpPr>
        <p:spPr>
          <a:xfrm>
            <a:off x="1698308" y="3789045"/>
            <a:ext cx="26543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①通过光心的光经凹透镜后，传播方向不变。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文本框 9"/>
          <p:cNvSpPr txBox="1"/>
          <p:nvPr>
            <p:custDataLst>
              <p:tags r:id="rId1"/>
            </p:custDataLst>
          </p:nvPr>
        </p:nvSpPr>
        <p:spPr>
          <a:xfrm>
            <a:off x="1415415" y="1339850"/>
            <a:ext cx="8232140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削冰</a:t>
            </a:r>
            <a:r>
              <a:rPr lang="zh-CN" altLang="en-US" sz="3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取火</a:t>
            </a:r>
          </a:p>
        </p:txBody>
      </p:sp>
      <p:pic>
        <p:nvPicPr>
          <p:cNvPr id="209716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639968" y="2349862"/>
            <a:ext cx="2986857" cy="2388869"/>
          </a:xfrm>
          <a:prstGeom prst="rect">
            <a:avLst/>
          </a:prstGeom>
          <a:noFill/>
        </p:spPr>
      </p:pic>
      <p:pic>
        <p:nvPicPr>
          <p:cNvPr id="20972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527800" y="2348865"/>
            <a:ext cx="2848512" cy="239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56045" y="1484630"/>
            <a:ext cx="4655820" cy="3493135"/>
          </a:xfrm>
          <a:prstGeom prst="rect">
            <a:avLst/>
          </a:prstGeom>
        </p:spPr>
      </p:pic>
      <p:pic>
        <p:nvPicPr>
          <p:cNvPr id="2097219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3655" y="1483360"/>
            <a:ext cx="5004435" cy="34944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1007505" y="1262952"/>
            <a:ext cx="3038271" cy="1805277"/>
          </a:xfrm>
          <a:prstGeom prst="rect">
            <a:avLst/>
          </a:prstGeom>
          <a:noFill/>
        </p:spPr>
      </p:pic>
      <p:pic>
        <p:nvPicPr>
          <p:cNvPr id="209716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127518" y="3212936"/>
            <a:ext cx="2918234" cy="1914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9716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359525" y="3212936"/>
            <a:ext cx="2772712" cy="1914362"/>
          </a:xfrm>
          <a:prstGeom prst="rect">
            <a:avLst/>
          </a:prstGeom>
          <a:noFill/>
        </p:spPr>
      </p:pic>
      <p:grpSp>
        <p:nvGrpSpPr>
          <p:cNvPr id="114" name="组合 2"/>
          <p:cNvGrpSpPr/>
          <p:nvPr>
            <p:custDataLst>
              <p:tags r:id="rId4"/>
            </p:custDataLst>
          </p:nvPr>
        </p:nvGrpSpPr>
        <p:grpSpPr>
          <a:xfrm>
            <a:off x="4473190" y="1208409"/>
            <a:ext cx="2572628" cy="1914362"/>
            <a:chOff x="7562" y="2746"/>
            <a:chExt cx="4051" cy="3015"/>
          </a:xfrm>
        </p:grpSpPr>
        <p:grpSp>
          <p:nvGrpSpPr>
            <p:cNvPr id="115" name="组合 17"/>
            <p:cNvGrpSpPr/>
            <p:nvPr>
              <p:custDataLst>
                <p:tags r:id="rId7"/>
              </p:custDataLst>
            </p:nvPr>
          </p:nvGrpSpPr>
          <p:grpSpPr>
            <a:xfrm>
              <a:off x="7562" y="2746"/>
              <a:ext cx="4051" cy="3015"/>
              <a:chOff x="4809686" y="1791907"/>
              <a:chExt cx="2572628" cy="1942827"/>
            </a:xfrm>
          </p:grpSpPr>
          <p:pic>
            <p:nvPicPr>
              <p:cNvPr id="2097169" name="Picture 2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 bwMode="auto">
              <a:xfrm>
                <a:off x="4809686" y="1791907"/>
                <a:ext cx="2572628" cy="1942827"/>
              </a:xfrm>
              <a:prstGeom prst="rect">
                <a:avLst/>
              </a:prstGeom>
              <a:noFill/>
            </p:spPr>
          </p:pic>
          <p:sp>
            <p:nvSpPr>
              <p:cNvPr id="1048684" name="矩形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159829" y="2155371"/>
                <a:ext cx="604157" cy="1796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685" name="矩形 1"/>
            <p:cNvSpPr/>
            <p:nvPr>
              <p:custDataLst>
                <p:tags r:id="rId8"/>
              </p:custDataLst>
            </p:nvPr>
          </p:nvSpPr>
          <p:spPr>
            <a:xfrm>
              <a:off x="9813" y="3980"/>
              <a:ext cx="709" cy="21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2"/>
          <p:cNvPicPr/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7967757" y="1124699"/>
            <a:ext cx="2574000" cy="1915200"/>
          </a:xfrm>
          <a:prstGeom prst="rect">
            <a:avLst/>
          </a:prstGeom>
          <a:noFill/>
        </p:spPr>
      </p:pic>
      <p:pic>
        <p:nvPicPr>
          <p:cNvPr id="7" name="图片 3"/>
          <p:cNvPicPr/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5" b="6267"/>
          <a:stretch>
            <a:fillRect/>
          </a:stretch>
        </p:blipFill>
        <p:spPr bwMode="auto">
          <a:xfrm>
            <a:off x="7968260" y="3211944"/>
            <a:ext cx="2574000" cy="1915200"/>
          </a:xfrm>
          <a:prstGeom prst="roundRect">
            <a:avLst>
              <a:gd name="adj" fmla="val 0"/>
            </a:avLst>
          </a:prstGeom>
          <a:ln w="9525">
            <a:solidFill>
              <a:srgbClr val="000000"/>
            </a:solidFill>
            <a:miter lim="800000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11450" y="1364615"/>
          <a:ext cx="6682105" cy="323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b="1">
                        <a:ln w="38100">
                          <a:noFill/>
                        </a:ln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n w="38100">
                            <a:noFill/>
                          </a:ln>
                          <a:solidFill>
                            <a:srgbClr val="0000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凸透镜</a:t>
                      </a: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n w="38100">
                            <a:noFill/>
                          </a:ln>
                          <a:solidFill>
                            <a:srgbClr val="0000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凹透镜</a:t>
                      </a: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n w="38100">
                            <a:noFill/>
                          </a:ln>
                          <a:solidFill>
                            <a:srgbClr val="0000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外形</a:t>
                      </a: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n w="38100">
                          <a:noFill/>
                        </a:ln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n w="38100">
                          <a:noFill/>
                        </a:ln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n w="38100">
                            <a:noFill/>
                          </a:ln>
                          <a:solidFill>
                            <a:srgbClr val="0000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对光作用</a:t>
                      </a: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n w="38100">
                          <a:noFill/>
                        </a:ln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n w="38100">
                          <a:noFill/>
                        </a:ln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n w="38100">
                            <a:noFill/>
                          </a:ln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概念</a:t>
                      </a: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n w="38100">
                          <a:noFill/>
                        </a:ln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8983" name="文本框 12"/>
          <p:cNvSpPr txBox="1"/>
          <p:nvPr>
            <p:custDataLst>
              <p:tags r:id="rId2"/>
            </p:custDataLst>
          </p:nvPr>
        </p:nvSpPr>
        <p:spPr>
          <a:xfrm>
            <a:off x="3888740" y="2145030"/>
            <a:ext cx="2722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800" b="1">
                <a:ln w="38100">
                  <a:noFill/>
                </a:ln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中间厚、边缘薄</a:t>
            </a:r>
          </a:p>
        </p:txBody>
      </p:sp>
      <p:sp>
        <p:nvSpPr>
          <p:cNvPr id="1048984" name="文本框 16"/>
          <p:cNvSpPr txBox="1"/>
          <p:nvPr>
            <p:custDataLst>
              <p:tags r:id="rId3"/>
            </p:custDataLst>
          </p:nvPr>
        </p:nvSpPr>
        <p:spPr>
          <a:xfrm>
            <a:off x="6610350" y="2145030"/>
            <a:ext cx="279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800" b="1">
                <a:ln w="38100">
                  <a:noFill/>
                </a:ln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中间薄、边缘厚</a:t>
            </a:r>
          </a:p>
        </p:txBody>
      </p:sp>
      <p:sp>
        <p:nvSpPr>
          <p:cNvPr id="1048985" name="文本框 19"/>
          <p:cNvSpPr txBox="1"/>
          <p:nvPr>
            <p:custDataLst>
              <p:tags r:id="rId4"/>
            </p:custDataLst>
          </p:nvPr>
        </p:nvSpPr>
        <p:spPr>
          <a:xfrm>
            <a:off x="3859530" y="3994785"/>
            <a:ext cx="5518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800" b="1">
                <a:ln w="38100">
                  <a:noFill/>
                </a:ln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主轴、光心、焦点、焦距</a:t>
            </a:r>
          </a:p>
        </p:txBody>
      </p:sp>
      <p:pic>
        <p:nvPicPr>
          <p:cNvPr id="2097220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27805" y="2726055"/>
            <a:ext cx="2428240" cy="1069975"/>
          </a:xfrm>
          <a:prstGeom prst="rect">
            <a:avLst/>
          </a:prstGeom>
        </p:spPr>
      </p:pic>
      <p:pic>
        <p:nvPicPr>
          <p:cNvPr id="2097221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5930" y="2711450"/>
            <a:ext cx="2413635" cy="108394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3" grpId="0"/>
      <p:bldP spid="1048984" grpId="0"/>
      <p:bldP spid="10489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55370" y="1412875"/>
            <a:ext cx="10756900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．如果把一个玻璃球分割成五块，其截面如图所示，这五块玻璃</a:t>
            </a: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中属于凸透镜的是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________________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属于凹透镜的是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94923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665" y="3644900"/>
            <a:ext cx="294576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2949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4478" y="2255035"/>
            <a:ext cx="217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800" b="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" name="矩形 2949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37380" y="2834472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92392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55370" y="1412875"/>
            <a:ext cx="107569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如图所示，完成光路图</a:t>
            </a:r>
          </a:p>
        </p:txBody>
      </p:sp>
      <p:pic>
        <p:nvPicPr>
          <p:cNvPr id="3" name="图片 299015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485" y="2780665"/>
            <a:ext cx="325437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55370" y="1412875"/>
            <a:ext cx="107569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如图所示，完成光路图</a:t>
            </a:r>
          </a:p>
        </p:txBody>
      </p:sp>
      <p:pic>
        <p:nvPicPr>
          <p:cNvPr id="2" name="图片 300048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540" y="2574925"/>
            <a:ext cx="4260850" cy="300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53249" name="文本框 99"/>
          <p:cNvSpPr txBox="1"/>
          <p:nvPr>
            <p:custDataLst>
              <p:tags r:id="rId2"/>
            </p:custDataLst>
          </p:nvPr>
        </p:nvSpPr>
        <p:spPr>
          <a:xfrm>
            <a:off x="1056005" y="1227455"/>
            <a:ext cx="1086040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4.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下面两图是光线经过透镜后的光路图</a:t>
            </a: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请选择合适的透镜填入方框内。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 useBgFill="1">
        <p:nvSpPr>
          <p:cNvPr id="21507" name="xjhgx3"/>
          <p:cNvSpPr/>
          <p:nvPr>
            <p:custDataLst>
              <p:tags r:id="rId3"/>
            </p:custDataLst>
          </p:nvPr>
        </p:nvSpPr>
        <p:spPr>
          <a:xfrm>
            <a:off x="3733800" y="2476500"/>
            <a:ext cx="549275" cy="1473200"/>
          </a:xfrm>
          <a:custGeom>
            <a:avLst/>
            <a:gdLst/>
            <a:ahLst/>
            <a:cxnLst/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3251" name="直接箭头连接符 3"/>
          <p:cNvCxnSpPr/>
          <p:nvPr>
            <p:custDataLst>
              <p:tags r:id="rId4"/>
            </p:custDataLst>
          </p:nvPr>
        </p:nvCxnSpPr>
        <p:spPr>
          <a:xfrm>
            <a:off x="2640013" y="2854325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2" name="直接箭头连接符 4"/>
          <p:cNvCxnSpPr/>
          <p:nvPr>
            <p:custDataLst>
              <p:tags r:id="rId5"/>
            </p:custDataLst>
          </p:nvPr>
        </p:nvCxnSpPr>
        <p:spPr>
          <a:xfrm>
            <a:off x="2640013" y="3419475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3" name="直接箭头连接符 5"/>
          <p:cNvCxnSpPr/>
          <p:nvPr>
            <p:custDataLst>
              <p:tags r:id="rId6"/>
            </p:custDataLst>
          </p:nvPr>
        </p:nvCxnSpPr>
        <p:spPr>
          <a:xfrm flipV="1">
            <a:off x="4368800" y="2349500"/>
            <a:ext cx="908050" cy="504825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4" name="直接箭头连接符 6"/>
          <p:cNvCxnSpPr/>
          <p:nvPr>
            <p:custDataLst>
              <p:tags r:id="rId7"/>
            </p:custDataLst>
          </p:nvPr>
        </p:nvCxnSpPr>
        <p:spPr>
          <a:xfrm>
            <a:off x="4368800" y="3419475"/>
            <a:ext cx="908050" cy="506413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3255" name="矩形 7"/>
          <p:cNvSpPr/>
          <p:nvPr>
            <p:custDataLst>
              <p:tags r:id="rId8"/>
            </p:custDataLst>
          </p:nvPr>
        </p:nvSpPr>
        <p:spPr>
          <a:xfrm>
            <a:off x="3648075" y="2349500"/>
            <a:ext cx="720725" cy="17272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3256" name="直接箭头连接符 8"/>
          <p:cNvCxnSpPr/>
          <p:nvPr>
            <p:custDataLst>
              <p:tags r:id="rId9"/>
            </p:custDataLst>
          </p:nvPr>
        </p:nvCxnSpPr>
        <p:spPr>
          <a:xfrm>
            <a:off x="8570913" y="2744788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7" name="直接箭头连接符 9"/>
          <p:cNvCxnSpPr/>
          <p:nvPr>
            <p:custDataLst>
              <p:tags r:id="rId10"/>
            </p:custDataLst>
          </p:nvPr>
        </p:nvCxnSpPr>
        <p:spPr>
          <a:xfrm>
            <a:off x="8570913" y="3309938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8" name="直接箭头连接符 10"/>
          <p:cNvCxnSpPr/>
          <p:nvPr>
            <p:custDataLst>
              <p:tags r:id="rId11"/>
            </p:custDataLst>
          </p:nvPr>
        </p:nvCxnSpPr>
        <p:spPr>
          <a:xfrm flipV="1">
            <a:off x="6943725" y="3324225"/>
            <a:ext cx="908050" cy="504825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59" name="直接箭头连接符 11"/>
          <p:cNvCxnSpPr/>
          <p:nvPr>
            <p:custDataLst>
              <p:tags r:id="rId12"/>
            </p:custDataLst>
          </p:nvPr>
        </p:nvCxnSpPr>
        <p:spPr>
          <a:xfrm>
            <a:off x="6943725" y="2238375"/>
            <a:ext cx="908050" cy="506413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3260" name="矩形 12"/>
          <p:cNvSpPr/>
          <p:nvPr>
            <p:custDataLst>
              <p:tags r:id="rId13"/>
            </p:custDataLst>
          </p:nvPr>
        </p:nvSpPr>
        <p:spPr>
          <a:xfrm>
            <a:off x="7851775" y="2286000"/>
            <a:ext cx="719138" cy="17272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3261" name="直接箭头连接符 13"/>
          <p:cNvCxnSpPr/>
          <p:nvPr>
            <p:custDataLst>
              <p:tags r:id="rId14"/>
            </p:custDataLst>
          </p:nvPr>
        </p:nvCxnSpPr>
        <p:spPr>
          <a:xfrm flipV="1">
            <a:off x="2740025" y="4927600"/>
            <a:ext cx="908050" cy="504825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62" name="直接箭头连接符 14"/>
          <p:cNvCxnSpPr/>
          <p:nvPr>
            <p:custDataLst>
              <p:tags r:id="rId15"/>
            </p:custDataLst>
          </p:nvPr>
        </p:nvCxnSpPr>
        <p:spPr>
          <a:xfrm>
            <a:off x="2740025" y="5145088"/>
            <a:ext cx="908050" cy="506412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3263" name="矩形 15"/>
          <p:cNvSpPr/>
          <p:nvPr>
            <p:custDataLst>
              <p:tags r:id="rId16"/>
            </p:custDataLst>
          </p:nvPr>
        </p:nvSpPr>
        <p:spPr>
          <a:xfrm>
            <a:off x="3648075" y="4392613"/>
            <a:ext cx="720725" cy="17272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3264" name="直接箭头连接符 16"/>
          <p:cNvCxnSpPr/>
          <p:nvPr>
            <p:custDataLst>
              <p:tags r:id="rId17"/>
            </p:custDataLst>
          </p:nvPr>
        </p:nvCxnSpPr>
        <p:spPr>
          <a:xfrm>
            <a:off x="4368800" y="4927600"/>
            <a:ext cx="1006475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65" name="直接箭头连接符 17"/>
          <p:cNvCxnSpPr/>
          <p:nvPr>
            <p:custDataLst>
              <p:tags r:id="rId18"/>
            </p:custDataLst>
          </p:nvPr>
        </p:nvCxnSpPr>
        <p:spPr>
          <a:xfrm>
            <a:off x="4368800" y="5651500"/>
            <a:ext cx="1006475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66" name="直接箭头连接符 18"/>
          <p:cNvCxnSpPr/>
          <p:nvPr>
            <p:custDataLst>
              <p:tags r:id="rId19"/>
            </p:custDataLst>
          </p:nvPr>
        </p:nvCxnSpPr>
        <p:spPr>
          <a:xfrm>
            <a:off x="6843713" y="4927600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67" name="直接箭头连接符 19"/>
          <p:cNvCxnSpPr/>
          <p:nvPr>
            <p:custDataLst>
              <p:tags r:id="rId20"/>
            </p:custDataLst>
          </p:nvPr>
        </p:nvCxnSpPr>
        <p:spPr>
          <a:xfrm>
            <a:off x="6843713" y="5651500"/>
            <a:ext cx="100806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3268" name="矩形 20"/>
          <p:cNvSpPr/>
          <p:nvPr>
            <p:custDataLst>
              <p:tags r:id="rId21"/>
            </p:custDataLst>
          </p:nvPr>
        </p:nvSpPr>
        <p:spPr>
          <a:xfrm>
            <a:off x="7851775" y="4392613"/>
            <a:ext cx="719138" cy="17272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3269" name="直接箭头连接符 23"/>
          <p:cNvCxnSpPr/>
          <p:nvPr>
            <p:custDataLst>
              <p:tags r:id="rId22"/>
            </p:custDataLst>
          </p:nvPr>
        </p:nvCxnSpPr>
        <p:spPr>
          <a:xfrm flipV="1">
            <a:off x="8570913" y="5208588"/>
            <a:ext cx="908050" cy="506412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3270" name="直接箭头连接符 24"/>
          <p:cNvCxnSpPr/>
          <p:nvPr>
            <p:custDataLst>
              <p:tags r:id="rId23"/>
            </p:custDataLst>
          </p:nvPr>
        </p:nvCxnSpPr>
        <p:spPr>
          <a:xfrm>
            <a:off x="8570913" y="4927600"/>
            <a:ext cx="908050" cy="504825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" name="xjhgx2"/>
          <p:cNvSpPr/>
          <p:nvPr>
            <p:custDataLst>
              <p:tags r:id="rId24"/>
            </p:custDataLst>
          </p:nvPr>
        </p:nvSpPr>
        <p:spPr>
          <a:xfrm>
            <a:off x="3768725" y="4519613"/>
            <a:ext cx="477838" cy="1473200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 useBgFill="1">
        <p:nvSpPr>
          <p:cNvPr id="27" name="xjhgx3"/>
          <p:cNvSpPr/>
          <p:nvPr>
            <p:custDataLst>
              <p:tags r:id="rId25"/>
            </p:custDataLst>
          </p:nvPr>
        </p:nvSpPr>
        <p:spPr>
          <a:xfrm>
            <a:off x="7935913" y="2451100"/>
            <a:ext cx="549275" cy="1474788"/>
          </a:xfrm>
          <a:custGeom>
            <a:avLst/>
            <a:gdLst/>
            <a:ahLst/>
            <a:cxnLst/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xjhgx2"/>
          <p:cNvSpPr/>
          <p:nvPr>
            <p:custDataLst>
              <p:tags r:id="rId26"/>
            </p:custDataLst>
          </p:nvPr>
        </p:nvSpPr>
        <p:spPr>
          <a:xfrm>
            <a:off x="7980363" y="4519613"/>
            <a:ext cx="460375" cy="1473200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55297" name="矩形 20"/>
          <p:cNvSpPr/>
          <p:nvPr>
            <p:custDataLst>
              <p:tags r:id="rId2"/>
            </p:custDataLst>
          </p:nvPr>
        </p:nvSpPr>
        <p:spPr>
          <a:xfrm>
            <a:off x="4089400" y="3127375"/>
            <a:ext cx="719138" cy="17272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" name="矩形 7"/>
          <p:cNvSpPr/>
          <p:nvPr>
            <p:custDataLst>
              <p:tags r:id="rId3"/>
            </p:custDataLst>
          </p:nvPr>
        </p:nvSpPr>
        <p:spPr>
          <a:xfrm>
            <a:off x="6699250" y="3127375"/>
            <a:ext cx="719138" cy="1728788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5299" name="直接箭头连接符 13"/>
          <p:cNvCxnSpPr/>
          <p:nvPr>
            <p:custDataLst>
              <p:tags r:id="rId4"/>
            </p:custDataLst>
          </p:nvPr>
        </p:nvCxnSpPr>
        <p:spPr>
          <a:xfrm flipV="1">
            <a:off x="3359150" y="3609975"/>
            <a:ext cx="728663" cy="404813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5300" name="直接箭头连接符 14"/>
          <p:cNvCxnSpPr/>
          <p:nvPr>
            <p:custDataLst>
              <p:tags r:id="rId5"/>
            </p:custDataLst>
          </p:nvPr>
        </p:nvCxnSpPr>
        <p:spPr>
          <a:xfrm>
            <a:off x="3359150" y="3990975"/>
            <a:ext cx="728663" cy="40640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5301" name="直接箭头连接符 16"/>
          <p:cNvCxnSpPr/>
          <p:nvPr>
            <p:custDataLst>
              <p:tags r:id="rId6"/>
            </p:custDataLst>
          </p:nvPr>
        </p:nvCxnSpPr>
        <p:spPr>
          <a:xfrm>
            <a:off x="4808538" y="3609975"/>
            <a:ext cx="191611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5302" name="直接箭头连接符 17"/>
          <p:cNvCxnSpPr/>
          <p:nvPr>
            <p:custDataLst>
              <p:tags r:id="rId7"/>
            </p:custDataLst>
          </p:nvPr>
        </p:nvCxnSpPr>
        <p:spPr>
          <a:xfrm>
            <a:off x="4808538" y="4397375"/>
            <a:ext cx="1916112" cy="0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5303" name="直接箭头连接符 5"/>
          <p:cNvCxnSpPr/>
          <p:nvPr>
            <p:custDataLst>
              <p:tags r:id="rId8"/>
            </p:custDataLst>
          </p:nvPr>
        </p:nvCxnSpPr>
        <p:spPr>
          <a:xfrm flipV="1">
            <a:off x="7418388" y="3127375"/>
            <a:ext cx="908050" cy="506413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5304" name="直接箭头连接符 6"/>
          <p:cNvCxnSpPr/>
          <p:nvPr>
            <p:custDataLst>
              <p:tags r:id="rId9"/>
            </p:custDataLst>
          </p:nvPr>
        </p:nvCxnSpPr>
        <p:spPr>
          <a:xfrm>
            <a:off x="7418388" y="4397375"/>
            <a:ext cx="908050" cy="504825"/>
          </a:xfrm>
          <a:prstGeom prst="straightConnector1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" name="xjhgx2"/>
          <p:cNvSpPr/>
          <p:nvPr>
            <p:custDataLst>
              <p:tags r:id="rId10"/>
            </p:custDataLst>
          </p:nvPr>
        </p:nvSpPr>
        <p:spPr>
          <a:xfrm>
            <a:off x="4210050" y="3254375"/>
            <a:ext cx="477838" cy="1473200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 useBgFill="1">
        <p:nvSpPr>
          <p:cNvPr id="27" name="xjhgx3"/>
          <p:cNvSpPr/>
          <p:nvPr>
            <p:custDataLst>
              <p:tags r:id="rId11"/>
            </p:custDataLst>
          </p:nvPr>
        </p:nvSpPr>
        <p:spPr>
          <a:xfrm>
            <a:off x="6784975" y="3254375"/>
            <a:ext cx="549275" cy="1473200"/>
          </a:xfrm>
          <a:custGeom>
            <a:avLst/>
            <a:gdLst/>
            <a:ahLst/>
            <a:cxnLst/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5308" name="直接连接符 3"/>
          <p:cNvCxnSpPr/>
          <p:nvPr>
            <p:custDataLst>
              <p:tags r:id="rId12"/>
            </p:custDataLst>
          </p:nvPr>
        </p:nvCxnSpPr>
        <p:spPr>
          <a:xfrm>
            <a:off x="2401888" y="3990975"/>
            <a:ext cx="7542212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</p:spPr>
      </p:cxnSp>
      <p:graphicFrame>
        <p:nvGraphicFramePr>
          <p:cNvPr id="55309" name="对象 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914400" imgH="215900" progId="Equation.KSEE3">
                  <p:embed/>
                </p:oleObj>
              </mc:Choice>
              <mc:Fallback>
                <p:oleObj r:id="rId17" imgW="9144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文本框 9"/>
          <p:cNvSpPr txBox="1"/>
          <p:nvPr>
            <p:custDataLst>
              <p:tags r:id="rId14"/>
            </p:custDataLst>
          </p:nvPr>
        </p:nvSpPr>
        <p:spPr>
          <a:xfrm>
            <a:off x="3222625" y="3702050"/>
            <a:ext cx="3251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</a:p>
        </p:txBody>
      </p:sp>
      <p:sp>
        <p:nvSpPr>
          <p:cNvPr id="53249" name="文本框 99"/>
          <p:cNvSpPr txBox="1"/>
          <p:nvPr>
            <p:custDataLst>
              <p:tags r:id="rId15"/>
            </p:custDataLst>
          </p:nvPr>
        </p:nvSpPr>
        <p:spPr>
          <a:xfrm>
            <a:off x="1056005" y="1227455"/>
            <a:ext cx="1086040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5.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如图是一束光线通过两个透镜前后的传播方向，请在长方框中填上适当类型的透镜。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pic>
        <p:nvPicPr>
          <p:cNvPr id="56321" name="20190331ZWTUS5.TIF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32175" y="3932555"/>
            <a:ext cx="4333875" cy="2157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矩形 2"/>
          <p:cNvSpPr/>
          <p:nvPr>
            <p:custDataLst>
              <p:tags r:id="rId3"/>
            </p:custDataLst>
          </p:nvPr>
        </p:nvSpPr>
        <p:spPr>
          <a:xfrm>
            <a:off x="692150" y="1340485"/>
            <a:ext cx="10569575" cy="16186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>
              <a:lnSpc>
                <a:spcPct val="120000"/>
              </a:lnSpc>
              <a:buSzTx/>
              <a:buNone/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6.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如图所示,让凸透镜正对着光源,拿一张白纸在它的另一侧来回移动,在白纸上能得到一个最小、最亮的光斑,这个光斑所在位置就是凸透镜的</a:t>
            </a:r>
            <a:r>
              <a:rPr lang="zh-CN" altLang="en-US" sz="2800" u="sng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　　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,该凸透镜的焦距是</a:t>
            </a:r>
            <a:r>
              <a:rPr lang="zh-CN" altLang="en-US" sz="2800" u="sng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　　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cm. 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240145" y="2369185"/>
            <a:ext cx="78549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11.0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776095" y="236918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焦点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  <p:sp>
        <p:nvSpPr>
          <p:cNvPr id="57345" name="矩形 1"/>
          <p:cNvSpPr/>
          <p:nvPr>
            <p:custDataLst>
              <p:tags r:id="rId2"/>
            </p:custDataLst>
          </p:nvPr>
        </p:nvSpPr>
        <p:spPr>
          <a:xfrm>
            <a:off x="527685" y="1340485"/>
            <a:ext cx="7340600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7.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炎炎夏日，汽车停在露天停车场，若把装满水的矿泉水瓶留在车内，太阳光透过矿泉水瓶后可能把汽车内的易燃物引燃，这是因为这瓶水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(         )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．相当于一个凸透镜，会聚光线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．相当于一个凸透镜，发散光线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．相当于一个凹透镜，会聚光线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D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．相当于一个凹透镜，发散光线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12" y="1433253"/>
            <a:ext cx="2619426" cy="2106175"/>
          </a:xfrm>
          <a:prstGeom prst="roundRect">
            <a:avLst/>
          </a:prstGeom>
        </p:spPr>
      </p:pic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8546148" y="2912110"/>
            <a:ext cx="749300" cy="268288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 flipH="1">
            <a:off x="1127760" y="2997200"/>
            <a:ext cx="1082040" cy="47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微软雅黑" panose="020B0503020204020204" charset="-122"/>
              </a:rPr>
              <a:t>A</a:t>
            </a:r>
            <a:endParaRPr lang="zh-CN" altLang="en-US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4"/>
          <p:cNvSpPr/>
          <p:nvPr>
            <p:custDataLst>
              <p:tags r:id="rId1"/>
            </p:custDataLst>
          </p:nvPr>
        </p:nvSpPr>
        <p:spPr>
          <a:xfrm>
            <a:off x="1260475" y="1844675"/>
            <a:ext cx="9799320" cy="36861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>
              <a:lnSpc>
                <a:spcPct val="120000"/>
              </a:lnSpc>
              <a:buSzTx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8.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如图所示,盖有塑料薄膜的顶棚下堆放着一堆干草,夏天雨后,阳光穿过薄膜上的积水,照射到干草上,下列说法正确的是(　　)</a:t>
            </a:r>
          </a:p>
          <a:p>
            <a:pPr>
              <a:lnSpc>
                <a:spcPct val="120000"/>
              </a:lnSpc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A.起凸透镜作用的应是塑料薄膜</a:t>
            </a:r>
          </a:p>
          <a:p>
            <a:pPr>
              <a:lnSpc>
                <a:spcPct val="120000"/>
              </a:lnSpc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B.水和塑料薄膜共同起凹透镜作用</a:t>
            </a:r>
          </a:p>
          <a:p>
            <a:pPr>
              <a:lnSpc>
                <a:spcPct val="120000"/>
              </a:lnSpc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C.透镜都是固体,液体不能起凸透镜作用</a:t>
            </a:r>
          </a:p>
          <a:p>
            <a:pPr>
              <a:lnSpc>
                <a:spcPct val="120000"/>
              </a:lnSpc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D.薄膜上的积水形成凸透镜,如果其焦点恰好在干草处,干草有可能燃烧</a:t>
            </a:r>
          </a:p>
        </p:txBody>
      </p:sp>
      <p:pic>
        <p:nvPicPr>
          <p:cNvPr id="58370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91943" y="3140393"/>
            <a:ext cx="1730375" cy="1163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文本框 2"/>
          <p:cNvSpPr txBox="1"/>
          <p:nvPr>
            <p:custDataLst>
              <p:tags r:id="rId3"/>
            </p:custDataLst>
          </p:nvPr>
        </p:nvSpPr>
        <p:spPr>
          <a:xfrm>
            <a:off x="10272395" y="2364423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五、练习巩固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pic>
        <p:nvPicPr>
          <p:cNvPr id="209717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368364" y="2276687"/>
            <a:ext cx="2477095" cy="221609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4869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357880" y="1591945"/>
            <a:ext cx="6011545" cy="515620"/>
          </a:xfrm>
          <a:prstGeom prst="rect">
            <a:avLst/>
          </a:prstGeom>
          <a:noFill/>
        </p:spPr>
        <p:txBody>
          <a:bodyPr lIns="121917" tIns="60958" rIns="121917" bIns="60958" rtlCol="0">
            <a:noAutofit/>
          </a:bodyPr>
          <a:lstStyle/>
          <a:p>
            <a:pPr marL="762000" indent="-762000" algn="l" defTabSz="1219200">
              <a:lnSpc>
                <a:spcPct val="90000"/>
              </a:lnSpc>
              <a:spcBef>
                <a:spcPts val="1335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凸透镜</a:t>
            </a:r>
            <a:r>
              <a:rPr lang="zh-CN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中间厚，边缘薄的透镜。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l="11323" t="21190" r="53311" b="17770"/>
          <a:stretch>
            <a:fillRect/>
          </a:stretch>
        </p:blipFill>
        <p:spPr>
          <a:xfrm>
            <a:off x="3648075" y="2132965"/>
            <a:ext cx="1439545" cy="241363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xjhgx2"/>
          <p:cNvSpPr/>
          <p:nvPr>
            <p:custDataLst>
              <p:tags r:id="rId5"/>
            </p:custDataLst>
          </p:nvPr>
        </p:nvSpPr>
        <p:spPr bwMode="auto">
          <a:xfrm>
            <a:off x="6456066" y="4743325"/>
            <a:ext cx="335200" cy="1435369"/>
          </a:xfrm>
          <a:custGeom>
            <a:avLst/>
            <a:gdLst>
              <a:gd name="T0" fmla="*/ 0 w 620"/>
              <a:gd name="T1" fmla="*/ 0 h 4408"/>
              <a:gd name="T2" fmla="*/ 0 w 620"/>
              <a:gd name="T3" fmla="*/ 0 h 4408"/>
              <a:gd name="T4" fmla="*/ 0 w 620"/>
              <a:gd name="T5" fmla="*/ 0 h 4408"/>
              <a:gd name="T6" fmla="*/ 0 w 620"/>
              <a:gd name="T7" fmla="*/ 0 h 4408"/>
              <a:gd name="T8" fmla="*/ 0 w 620"/>
              <a:gd name="T9" fmla="*/ 0 h 4408"/>
              <a:gd name="T10" fmla="*/ 0 w 620"/>
              <a:gd name="T11" fmla="*/ 0 h 4408"/>
              <a:gd name="T12" fmla="*/ 0 w 620"/>
              <a:gd name="T13" fmla="*/ 0 h 4408"/>
              <a:gd name="T14" fmla="*/ 0 w 620"/>
              <a:gd name="T15" fmla="*/ 0 h 4408"/>
              <a:gd name="T16" fmla="*/ 0 w 620"/>
              <a:gd name="T17" fmla="*/ 0 h 4408"/>
              <a:gd name="T18" fmla="*/ 0 w 620"/>
              <a:gd name="T19" fmla="*/ 0 h 4408"/>
              <a:gd name="T20" fmla="*/ 0 w 620"/>
              <a:gd name="T21" fmla="*/ 0 h 4408"/>
              <a:gd name="T22" fmla="*/ 0 w 620"/>
              <a:gd name="T23" fmla="*/ 0 h 4408"/>
              <a:gd name="T24" fmla="*/ 0 w 620"/>
              <a:gd name="T25" fmla="*/ 0 h 4408"/>
              <a:gd name="T26" fmla="*/ 0 w 620"/>
              <a:gd name="T27" fmla="*/ 0 h 4408"/>
              <a:gd name="T28" fmla="*/ 0 w 620"/>
              <a:gd name="T29" fmla="*/ 0 h 4408"/>
              <a:gd name="T30" fmla="*/ 0 w 620"/>
              <a:gd name="T31" fmla="*/ 0 h 4408"/>
              <a:gd name="T32" fmla="*/ 0 w 620"/>
              <a:gd name="T33" fmla="*/ 0 h 4408"/>
              <a:gd name="T34" fmla="*/ 0 w 620"/>
              <a:gd name="T35" fmla="*/ 0 h 4408"/>
              <a:gd name="T36" fmla="*/ 0 w 620"/>
              <a:gd name="T37" fmla="*/ 0 h 4408"/>
              <a:gd name="T38" fmla="*/ 0 w 620"/>
              <a:gd name="T39" fmla="*/ 0 h 4408"/>
              <a:gd name="T40" fmla="*/ 0 w 620"/>
              <a:gd name="T41" fmla="*/ 0 h 4408"/>
              <a:gd name="T42" fmla="*/ 0 w 620"/>
              <a:gd name="T43" fmla="*/ 0 h 4408"/>
              <a:gd name="T44" fmla="*/ 0 w 620"/>
              <a:gd name="T45" fmla="*/ 0 h 4408"/>
              <a:gd name="T46" fmla="*/ 0 w 620"/>
              <a:gd name="T47" fmla="*/ 0 h 4408"/>
              <a:gd name="T48" fmla="*/ 0 w 620"/>
              <a:gd name="T49" fmla="*/ 0 h 4408"/>
              <a:gd name="T50" fmla="*/ 0 w 620"/>
              <a:gd name="T51" fmla="*/ 0 h 4408"/>
              <a:gd name="T52" fmla="*/ 0 w 620"/>
              <a:gd name="T53" fmla="*/ 0 h 4408"/>
              <a:gd name="T54" fmla="*/ 0 w 620"/>
              <a:gd name="T55" fmla="*/ 0 h 4408"/>
              <a:gd name="T56" fmla="*/ 0 w 620"/>
              <a:gd name="T57" fmla="*/ 0 h 4408"/>
              <a:gd name="T58" fmla="*/ 0 w 620"/>
              <a:gd name="T59" fmla="*/ 0 h 4408"/>
              <a:gd name="T60" fmla="*/ 0 w 620"/>
              <a:gd name="T61" fmla="*/ 0 h 4408"/>
              <a:gd name="T62" fmla="*/ 0 w 620"/>
              <a:gd name="T63" fmla="*/ 0 h 4408"/>
              <a:gd name="T64" fmla="*/ 0 w 620"/>
              <a:gd name="T65" fmla="*/ 0 h 4408"/>
              <a:gd name="T66" fmla="*/ 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50800" cmpd="sng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" name="右箭头 2"/>
          <p:cNvSpPr/>
          <p:nvPr>
            <p:custDataLst>
              <p:tags r:id="rId6"/>
            </p:custDataLst>
          </p:nvPr>
        </p:nvSpPr>
        <p:spPr>
          <a:xfrm rot="2880000">
            <a:off x="5181305" y="4824903"/>
            <a:ext cx="1181582" cy="309757"/>
          </a:xfrm>
          <a:prstGeom prst="rightArrow">
            <a:avLst>
              <a:gd name="adj1" fmla="val 50000"/>
              <a:gd name="adj2" fmla="val 111692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800">
              <a:solidFill>
                <a:sysClr val="window" lastClr="FFFF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239963" y="6270605"/>
            <a:ext cx="231594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华文楷体" panose="02010600040101010101" pitchFamily="2" charset="-122"/>
                <a:sym typeface="+mn-ea"/>
              </a:rPr>
              <a:t>凸透镜符号</a:t>
            </a:r>
            <a:endParaRPr lang="zh-CN" altLang="en-US" sz="2800"/>
          </a:p>
        </p:txBody>
      </p:sp>
      <p:cxnSp>
        <p:nvCxnSpPr>
          <p:cNvPr id="3145809" name="直接箭头连接符 4"/>
          <p:cNvCxnSpPr/>
          <p:nvPr>
            <p:custDataLst>
              <p:tags r:id="rId8"/>
            </p:custDataLst>
          </p:nvPr>
        </p:nvCxnSpPr>
        <p:spPr>
          <a:xfrm>
            <a:off x="8299436" y="4641215"/>
            <a:ext cx="13970" cy="162941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pic>
        <p:nvPicPr>
          <p:cNvPr id="209717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168341" y="2204632"/>
            <a:ext cx="2734540" cy="218681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4870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428365" y="1507490"/>
            <a:ext cx="6012180" cy="515620"/>
          </a:xfrm>
          <a:prstGeom prst="rect">
            <a:avLst/>
          </a:prstGeom>
          <a:noFill/>
        </p:spPr>
        <p:txBody>
          <a:bodyPr lIns="121917" tIns="60958" rIns="121917" bIns="60958" rtlCol="0">
            <a:noAutofit/>
          </a:bodyPr>
          <a:lstStyle/>
          <a:p>
            <a:pPr marL="762000" indent="-762000" algn="l" defTabSz="1219200">
              <a:lnSpc>
                <a:spcPct val="90000"/>
              </a:lnSpc>
              <a:spcBef>
                <a:spcPts val="1335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凹透镜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：中间薄，边缘厚的透镜。</a:t>
            </a:r>
          </a:p>
        </p:txBody>
      </p:sp>
      <p:pic>
        <p:nvPicPr>
          <p:cNvPr id="12" name="图片 11"/>
          <p:cNvPicPr/>
          <p:nvPr>
            <p:custDataLst>
              <p:tags r:id="rId4"/>
            </p:custDataLst>
          </p:nvPr>
        </p:nvPicPr>
        <p:blipFill>
          <a:blip r:embed="rId16"/>
          <a:srcRect l="49262" t="21190" r="11152" b="17770"/>
          <a:stretch>
            <a:fillRect/>
          </a:stretch>
        </p:blipFill>
        <p:spPr>
          <a:xfrm>
            <a:off x="4080126" y="2132678"/>
            <a:ext cx="1440000" cy="2412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" name="右箭头 14"/>
          <p:cNvSpPr/>
          <p:nvPr>
            <p:custDataLst>
              <p:tags r:id="rId5"/>
            </p:custDataLst>
          </p:nvPr>
        </p:nvSpPr>
        <p:spPr>
          <a:xfrm rot="2580000">
            <a:off x="5478064" y="4789526"/>
            <a:ext cx="1167317" cy="336884"/>
          </a:xfrm>
          <a:prstGeom prst="rightArrow">
            <a:avLst>
              <a:gd name="adj1" fmla="val 50000"/>
              <a:gd name="adj2" fmla="val 99762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800">
              <a:solidFill>
                <a:sysClr val="window" lastClr="FFFF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9" name="xjhgx3"/>
          <p:cNvSpPr/>
          <p:nvPr>
            <p:custDataLst>
              <p:tags r:id="rId6"/>
            </p:custDataLst>
          </p:nvPr>
        </p:nvSpPr>
        <p:spPr bwMode="auto">
          <a:xfrm>
            <a:off x="6672092" y="4941221"/>
            <a:ext cx="402546" cy="1282595"/>
          </a:xfrm>
          <a:custGeom>
            <a:avLst/>
            <a:gdLst>
              <a:gd name="T0" fmla="*/ 0 w 980"/>
              <a:gd name="T1" fmla="*/ 0 h 4408"/>
              <a:gd name="T2" fmla="*/ 0 w 980"/>
              <a:gd name="T3" fmla="*/ 0 h 4408"/>
              <a:gd name="T4" fmla="*/ 0 w 980"/>
              <a:gd name="T5" fmla="*/ 0 h 4408"/>
              <a:gd name="T6" fmla="*/ 0 w 980"/>
              <a:gd name="T7" fmla="*/ 0 h 4408"/>
              <a:gd name="T8" fmla="*/ 0 w 980"/>
              <a:gd name="T9" fmla="*/ 0 h 4408"/>
              <a:gd name="T10" fmla="*/ 0 w 980"/>
              <a:gd name="T11" fmla="*/ 0 h 4408"/>
              <a:gd name="T12" fmla="*/ 0 w 980"/>
              <a:gd name="T13" fmla="*/ 0 h 4408"/>
              <a:gd name="T14" fmla="*/ 0 w 980"/>
              <a:gd name="T15" fmla="*/ 0 h 4408"/>
              <a:gd name="T16" fmla="*/ 0 w 980"/>
              <a:gd name="T17" fmla="*/ 0 h 4408"/>
              <a:gd name="T18" fmla="*/ 0 w 980"/>
              <a:gd name="T19" fmla="*/ 0 h 4408"/>
              <a:gd name="T20" fmla="*/ 0 w 980"/>
              <a:gd name="T21" fmla="*/ 0 h 4408"/>
              <a:gd name="T22" fmla="*/ 0 w 980"/>
              <a:gd name="T23" fmla="*/ 0 h 4408"/>
              <a:gd name="T24" fmla="*/ 0 w 980"/>
              <a:gd name="T25" fmla="*/ 0 h 4408"/>
              <a:gd name="T26" fmla="*/ 0 w 980"/>
              <a:gd name="T27" fmla="*/ 0 h 4408"/>
              <a:gd name="T28" fmla="*/ 0 w 980"/>
              <a:gd name="T29" fmla="*/ 0 h 4408"/>
              <a:gd name="T30" fmla="*/ 0 w 980"/>
              <a:gd name="T31" fmla="*/ 0 h 4408"/>
              <a:gd name="T32" fmla="*/ 0 w 980"/>
              <a:gd name="T33" fmla="*/ 0 h 4408"/>
              <a:gd name="T34" fmla="*/ 0 w 980"/>
              <a:gd name="T35" fmla="*/ 0 h 4408"/>
              <a:gd name="T36" fmla="*/ 0 w 980"/>
              <a:gd name="T37" fmla="*/ 0 h 4408"/>
              <a:gd name="T38" fmla="*/ 0 w 980"/>
              <a:gd name="T39" fmla="*/ 0 h 4408"/>
              <a:gd name="T40" fmla="*/ 0 w 980"/>
              <a:gd name="T41" fmla="*/ 0 h 4408"/>
              <a:gd name="T42" fmla="*/ 0 w 980"/>
              <a:gd name="T43" fmla="*/ 0 h 4408"/>
              <a:gd name="T44" fmla="*/ 0 w 980"/>
              <a:gd name="T45" fmla="*/ 0 h 4408"/>
              <a:gd name="T46" fmla="*/ 0 w 980"/>
              <a:gd name="T47" fmla="*/ 0 h 4408"/>
              <a:gd name="T48" fmla="*/ 0 w 980"/>
              <a:gd name="T49" fmla="*/ 0 h 4408"/>
              <a:gd name="T50" fmla="*/ 0 w 980"/>
              <a:gd name="T51" fmla="*/ 0 h 4408"/>
              <a:gd name="T52" fmla="*/ 0 w 980"/>
              <a:gd name="T53" fmla="*/ 0 h 4408"/>
              <a:gd name="T54" fmla="*/ 0 w 980"/>
              <a:gd name="T55" fmla="*/ 0 h 4408"/>
              <a:gd name="T56" fmla="*/ 0 w 980"/>
              <a:gd name="T57" fmla="*/ 0 h 4408"/>
              <a:gd name="T58" fmla="*/ 0 w 980"/>
              <a:gd name="T59" fmla="*/ 0 h 4408"/>
              <a:gd name="T60" fmla="*/ 0 w 980"/>
              <a:gd name="T61" fmla="*/ 0 h 4408"/>
              <a:gd name="T62" fmla="*/ 0 w 980"/>
              <a:gd name="T63" fmla="*/ 0 h 4408"/>
              <a:gd name="T64" fmla="*/ 0 w 980"/>
              <a:gd name="T65" fmla="*/ 0 h 4408"/>
              <a:gd name="T66" fmla="*/ 0 w 980"/>
              <a:gd name="T67" fmla="*/ 0 h 4408"/>
              <a:gd name="T68" fmla="*/ 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49" name="组合 16"/>
          <p:cNvGrpSpPr/>
          <p:nvPr>
            <p:custDataLst>
              <p:tags r:id="rId7"/>
            </p:custDataLst>
          </p:nvPr>
        </p:nvGrpSpPr>
        <p:grpSpPr>
          <a:xfrm>
            <a:off x="8084171" y="4652918"/>
            <a:ext cx="377825" cy="1572260"/>
            <a:chOff x="10397" y="5922"/>
            <a:chExt cx="595" cy="2476"/>
          </a:xfrm>
        </p:grpSpPr>
        <p:cxnSp>
          <p:nvCxnSpPr>
            <p:cNvPr id="3145810" name="直接箭头连接符 7"/>
            <p:cNvCxnSpPr/>
            <p:nvPr>
              <p:custDataLst>
                <p:tags r:id="rId9"/>
              </p:custDataLst>
            </p:nvPr>
          </p:nvCxnSpPr>
          <p:spPr>
            <a:xfrm>
              <a:off x="10667" y="6263"/>
              <a:ext cx="2" cy="174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11" name="直接连接符 8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10407" y="5949"/>
              <a:ext cx="262" cy="3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12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10664" y="5922"/>
              <a:ext cx="267" cy="43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13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10397" y="7960"/>
              <a:ext cx="267" cy="43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14" name="直接连接符 12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0670" y="7952"/>
              <a:ext cx="322" cy="4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43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83655" y="6306820"/>
            <a:ext cx="2661920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华文楷体" panose="02010600040101010101" pitchFamily="2" charset="-122"/>
              </a:rPr>
              <a:t>凹透镜符号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487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sp>
        <p:nvSpPr>
          <p:cNvPr id="1048710" name="矩形 6"/>
          <p:cNvSpPr/>
          <p:nvPr>
            <p:custDataLst>
              <p:tags r:id="rId2"/>
            </p:custDataLst>
          </p:nvPr>
        </p:nvSpPr>
        <p:spPr>
          <a:xfrm>
            <a:off x="1983770" y="1438123"/>
            <a:ext cx="8224763" cy="4354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209717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5702854" y="3136616"/>
            <a:ext cx="282500" cy="1269999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33" name="组合 17"/>
          <p:cNvGrpSpPr/>
          <p:nvPr>
            <p:custDataLst>
              <p:tags r:id="rId4"/>
            </p:custDataLst>
          </p:nvPr>
        </p:nvGrpSpPr>
        <p:grpSpPr>
          <a:xfrm>
            <a:off x="2632090" y="2009011"/>
            <a:ext cx="3285281" cy="3490907"/>
            <a:chOff x="507998" y="1204685"/>
            <a:chExt cx="2879985" cy="2880000"/>
          </a:xfrm>
        </p:grpSpPr>
        <p:sp>
          <p:nvSpPr>
            <p:cNvPr id="1048711" name="椭圆 4"/>
            <p:cNvSpPr/>
            <p:nvPr>
              <p:custDataLst>
                <p:tags r:id="rId19"/>
              </p:custDataLst>
            </p:nvPr>
          </p:nvSpPr>
          <p:spPr>
            <a:xfrm>
              <a:off x="507998" y="1204685"/>
              <a:ext cx="2879985" cy="28800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12" name="TextBox 8"/>
            <p:cNvSpPr txBox="1"/>
            <p:nvPr>
              <p:custDataLst>
                <p:tags r:id="rId20"/>
              </p:custDataLst>
            </p:nvPr>
          </p:nvSpPr>
          <p:spPr>
            <a:xfrm>
              <a:off x="1741706" y="2728686"/>
              <a:ext cx="333827" cy="418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7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7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713" name="椭圆 15"/>
            <p:cNvSpPr/>
            <p:nvPr>
              <p:custDataLst>
                <p:tags r:id="rId21"/>
              </p:custDataLst>
            </p:nvPr>
          </p:nvSpPr>
          <p:spPr>
            <a:xfrm>
              <a:off x="1901371" y="2656114"/>
              <a:ext cx="72572" cy="72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8"/>
          <p:cNvGrpSpPr/>
          <p:nvPr>
            <p:custDataLst>
              <p:tags r:id="rId5"/>
            </p:custDataLst>
          </p:nvPr>
        </p:nvGrpSpPr>
        <p:grpSpPr>
          <a:xfrm>
            <a:off x="5736485" y="2035400"/>
            <a:ext cx="3285281" cy="3490907"/>
            <a:chOff x="3229429" y="1226456"/>
            <a:chExt cx="2880000" cy="2880000"/>
          </a:xfrm>
        </p:grpSpPr>
        <p:sp>
          <p:nvSpPr>
            <p:cNvPr id="1048714" name="椭圆 5"/>
            <p:cNvSpPr/>
            <p:nvPr>
              <p:custDataLst>
                <p:tags r:id="rId16"/>
              </p:custDataLst>
            </p:nvPr>
          </p:nvSpPr>
          <p:spPr>
            <a:xfrm>
              <a:off x="3229429" y="1226456"/>
              <a:ext cx="2880000" cy="28800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15" name="TextBox 9"/>
            <p:cNvSpPr txBox="1"/>
            <p:nvPr>
              <p:custDataLst>
                <p:tags r:id="rId17"/>
              </p:custDataLst>
            </p:nvPr>
          </p:nvSpPr>
          <p:spPr>
            <a:xfrm>
              <a:off x="4521201" y="2706917"/>
              <a:ext cx="602343" cy="418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7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C'</a:t>
              </a:r>
              <a:endParaRPr lang="zh-CN" altLang="en-US" sz="27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716" name="椭圆 16"/>
            <p:cNvSpPr/>
            <p:nvPr>
              <p:custDataLst>
                <p:tags r:id="rId18"/>
              </p:custDataLst>
            </p:nvPr>
          </p:nvSpPr>
          <p:spPr>
            <a:xfrm>
              <a:off x="4680805" y="2656800"/>
              <a:ext cx="72572" cy="72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41"/>
          <p:cNvGrpSpPr/>
          <p:nvPr>
            <p:custDataLst>
              <p:tags r:id="rId6"/>
            </p:custDataLst>
          </p:nvPr>
        </p:nvGrpSpPr>
        <p:grpSpPr>
          <a:xfrm>
            <a:off x="5229770" y="3648521"/>
            <a:ext cx="1451428" cy="2179353"/>
            <a:chOff x="3613695" y="3623121"/>
            <a:chExt cx="1451428" cy="2179353"/>
          </a:xfrm>
        </p:grpSpPr>
        <p:cxnSp>
          <p:nvCxnSpPr>
            <p:cNvPr id="3145797" name="直接连接符 24"/>
            <p:cNvCxnSpPr/>
            <p:nvPr>
              <p:custDataLst>
                <p:tags r:id="rId11"/>
              </p:custDataLst>
            </p:nvPr>
          </p:nvCxnSpPr>
          <p:spPr>
            <a:xfrm>
              <a:off x="4122147" y="3628561"/>
              <a:ext cx="43543" cy="175622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8" name="直接连接符 25"/>
            <p:cNvCxnSpPr/>
            <p:nvPr>
              <p:custDataLst>
                <p:tags r:id="rId12"/>
              </p:custDataLst>
            </p:nvPr>
          </p:nvCxnSpPr>
          <p:spPr>
            <a:xfrm>
              <a:off x="4305298" y="3623121"/>
              <a:ext cx="43543" cy="175622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9" name="直接箭头连接符 29"/>
            <p:cNvCxnSpPr/>
            <p:nvPr>
              <p:custDataLst>
                <p:tags r:id="rId13"/>
              </p:custDataLst>
            </p:nvPr>
          </p:nvCxnSpPr>
          <p:spPr>
            <a:xfrm>
              <a:off x="3802743" y="5283200"/>
              <a:ext cx="34834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00" name="直接箭头连接符 30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4332515" y="5275946"/>
              <a:ext cx="399142" cy="72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19" name="TextBox 33"/>
            <p:cNvSpPr txBox="1"/>
            <p:nvPr>
              <p:custDataLst>
                <p:tags r:id="rId15"/>
              </p:custDataLst>
            </p:nvPr>
          </p:nvSpPr>
          <p:spPr>
            <a:xfrm>
              <a:off x="3613695" y="5340809"/>
              <a:ext cx="1451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透镜厚度</a:t>
              </a:r>
            </a:p>
          </p:txBody>
        </p:sp>
      </p:grpSp>
      <p:cxnSp>
        <p:nvCxnSpPr>
          <p:cNvPr id="3145801" name="直接连接符 38"/>
          <p:cNvCxnSpPr/>
          <p:nvPr>
            <p:custDataLst>
              <p:tags r:id="rId7"/>
            </p:custDataLst>
          </p:nvPr>
        </p:nvCxnSpPr>
        <p:spPr>
          <a:xfrm flipV="1">
            <a:off x="2603062" y="3812845"/>
            <a:ext cx="1701263" cy="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0" name="TextBox 39"/>
          <p:cNvSpPr txBox="1"/>
          <p:nvPr>
            <p:custDataLst>
              <p:tags r:id="rId8"/>
            </p:custDataLst>
          </p:nvPr>
        </p:nvSpPr>
        <p:spPr>
          <a:xfrm>
            <a:off x="3118301" y="3893463"/>
            <a:ext cx="95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半径</a:t>
            </a:r>
          </a:p>
        </p:txBody>
      </p:sp>
      <p:sp>
        <p:nvSpPr>
          <p:cNvPr id="1048735" name="TextBox 23"/>
          <p:cNvSpPr txBox="1"/>
          <p:nvPr>
            <p:custDataLst>
              <p:tags r:id="rId9"/>
            </p:custDataLst>
          </p:nvPr>
        </p:nvSpPr>
        <p:spPr>
          <a:xfrm>
            <a:off x="5329009" y="1888855"/>
            <a:ext cx="12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薄透镜</a:t>
            </a: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680" y="6021379"/>
            <a:ext cx="818711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Helvetica" panose="020B0604020202020204" pitchFamily="34" charset="0"/>
                <a:sym typeface="华文楷体" panose="02010600040101010101" pitchFamily="2" charset="-122"/>
              </a:rPr>
              <a:t>如果透镜的厚度远小于球面的半径，这种透镜叫做薄透镜。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/>
      <p:bldP spid="104873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sp>
        <p:nvSpPr>
          <p:cNvPr id="1048723" name="矩形 6"/>
          <p:cNvSpPr/>
          <p:nvPr>
            <p:custDataLst>
              <p:tags r:id="rId2"/>
            </p:custDataLst>
          </p:nvPr>
        </p:nvSpPr>
        <p:spPr>
          <a:xfrm>
            <a:off x="1983468" y="1378433"/>
            <a:ext cx="8224763" cy="4354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48724" name="TextBox 8"/>
          <p:cNvSpPr txBox="1"/>
          <p:nvPr>
            <p:custDataLst>
              <p:tags r:id="rId3"/>
            </p:custDataLst>
          </p:nvPr>
        </p:nvSpPr>
        <p:spPr>
          <a:xfrm>
            <a:off x="7308680" y="3769481"/>
            <a:ext cx="651019" cy="53594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pic>
        <p:nvPicPr>
          <p:cNvPr id="2097176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5761040" y="3198122"/>
            <a:ext cx="350021" cy="1101536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40" name="组合 24"/>
          <p:cNvGrpSpPr/>
          <p:nvPr>
            <p:custDataLst>
              <p:tags r:id="rId5"/>
            </p:custDataLst>
          </p:nvPr>
        </p:nvGrpSpPr>
        <p:grpSpPr>
          <a:xfrm>
            <a:off x="2767237" y="2161538"/>
            <a:ext cx="3112736" cy="3112737"/>
            <a:chOff x="1132112" y="2195828"/>
            <a:chExt cx="3112736" cy="3112737"/>
          </a:xfrm>
        </p:grpSpPr>
        <p:sp>
          <p:nvSpPr>
            <p:cNvPr id="1048725" name="TextBox 7"/>
            <p:cNvSpPr txBox="1"/>
            <p:nvPr>
              <p:custDataLst>
                <p:tags r:id="rId18"/>
              </p:custDataLst>
            </p:nvPr>
          </p:nvSpPr>
          <p:spPr>
            <a:xfrm>
              <a:off x="2402779" y="3827299"/>
              <a:ext cx="360806" cy="5283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altLang="zh-CN" sz="27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7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1" name="组合 11"/>
            <p:cNvGrpSpPr/>
            <p:nvPr>
              <p:custDataLst>
                <p:tags r:id="rId19"/>
              </p:custDataLst>
            </p:nvPr>
          </p:nvGrpSpPr>
          <p:grpSpPr>
            <a:xfrm>
              <a:off x="1132112" y="2195828"/>
              <a:ext cx="3112736" cy="3112737"/>
              <a:chOff x="508000" y="1204685"/>
              <a:chExt cx="2880000" cy="2880000"/>
            </a:xfrm>
          </p:grpSpPr>
          <p:sp>
            <p:nvSpPr>
              <p:cNvPr id="1048726" name="椭圆 1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08000" y="1204685"/>
                <a:ext cx="2880000" cy="2880000"/>
              </a:xfrm>
              <a:prstGeom prst="ellipse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27" name="TextBox 13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741715" y="2728686"/>
                <a:ext cx="333829" cy="4606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7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8728" name="椭圆 1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901371" y="2656114"/>
                <a:ext cx="72572" cy="725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2" name="组合 15"/>
          <p:cNvGrpSpPr/>
          <p:nvPr>
            <p:custDataLst>
              <p:tags r:id="rId6"/>
            </p:custDataLst>
          </p:nvPr>
        </p:nvGrpSpPr>
        <p:grpSpPr>
          <a:xfrm>
            <a:off x="5974910" y="2138008"/>
            <a:ext cx="3112736" cy="3112737"/>
            <a:chOff x="3229429" y="1226456"/>
            <a:chExt cx="2880000" cy="2880000"/>
          </a:xfrm>
        </p:grpSpPr>
        <p:sp>
          <p:nvSpPr>
            <p:cNvPr id="1048729" name="椭圆 16"/>
            <p:cNvSpPr/>
            <p:nvPr>
              <p:custDataLst>
                <p:tags r:id="rId16"/>
              </p:custDataLst>
            </p:nvPr>
          </p:nvSpPr>
          <p:spPr>
            <a:xfrm>
              <a:off x="3229429" y="1226456"/>
              <a:ext cx="2880000" cy="28800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30" name="椭圆 18"/>
            <p:cNvSpPr/>
            <p:nvPr>
              <p:custDataLst>
                <p:tags r:id="rId17"/>
              </p:custDataLst>
            </p:nvPr>
          </p:nvSpPr>
          <p:spPr>
            <a:xfrm>
              <a:off x="4680805" y="2656800"/>
              <a:ext cx="72572" cy="72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41"/>
          <p:cNvGrpSpPr/>
          <p:nvPr>
            <p:custDataLst>
              <p:tags r:id="rId7"/>
            </p:custDataLst>
          </p:nvPr>
        </p:nvGrpSpPr>
        <p:grpSpPr>
          <a:xfrm>
            <a:off x="5328830" y="3594271"/>
            <a:ext cx="1451428" cy="2160578"/>
            <a:chOff x="3665765" y="3628561"/>
            <a:chExt cx="1451428" cy="2160578"/>
          </a:xfrm>
        </p:grpSpPr>
        <p:cxnSp>
          <p:nvCxnSpPr>
            <p:cNvPr id="3145803" name="直接连接符 4"/>
            <p:cNvCxnSpPr/>
            <p:nvPr>
              <p:custDataLst>
                <p:tags r:id="rId11"/>
              </p:custDataLst>
            </p:nvPr>
          </p:nvCxnSpPr>
          <p:spPr>
            <a:xfrm>
              <a:off x="4219937" y="3628561"/>
              <a:ext cx="43543" cy="175622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04" name="直接连接符 25"/>
            <p:cNvCxnSpPr/>
            <p:nvPr>
              <p:custDataLst>
                <p:tags r:id="rId12"/>
              </p:custDataLst>
            </p:nvPr>
          </p:nvCxnSpPr>
          <p:spPr>
            <a:xfrm>
              <a:off x="4317998" y="3635821"/>
              <a:ext cx="43543" cy="175622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05" name="直接箭头连接符 29"/>
            <p:cNvCxnSpPr/>
            <p:nvPr>
              <p:custDataLst>
                <p:tags r:id="rId13"/>
              </p:custDataLst>
            </p:nvPr>
          </p:nvCxnSpPr>
          <p:spPr>
            <a:xfrm>
              <a:off x="3914503" y="5283200"/>
              <a:ext cx="34834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06" name="直接箭头连接符 30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4332515" y="5275946"/>
              <a:ext cx="399142" cy="72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3" name="TextBox 33"/>
            <p:cNvSpPr txBox="1"/>
            <p:nvPr>
              <p:custDataLst>
                <p:tags r:id="rId15"/>
              </p:custDataLst>
            </p:nvPr>
          </p:nvSpPr>
          <p:spPr>
            <a:xfrm>
              <a:off x="3665765" y="5327474"/>
              <a:ext cx="1451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透镜厚度</a:t>
              </a:r>
            </a:p>
          </p:txBody>
        </p:sp>
      </p:grpSp>
      <p:cxnSp>
        <p:nvCxnSpPr>
          <p:cNvPr id="3145807" name="直接连接符 38"/>
          <p:cNvCxnSpPr/>
          <p:nvPr>
            <p:custDataLst>
              <p:tags r:id="rId8"/>
            </p:custDataLst>
          </p:nvPr>
        </p:nvCxnSpPr>
        <p:spPr>
          <a:xfrm>
            <a:off x="2747645" y="3767455"/>
            <a:ext cx="1553845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4" name="TextBox 39"/>
          <p:cNvSpPr txBox="1"/>
          <p:nvPr>
            <p:custDataLst>
              <p:tags r:id="rId9"/>
            </p:custDataLst>
          </p:nvPr>
        </p:nvSpPr>
        <p:spPr>
          <a:xfrm>
            <a:off x="3207201" y="3847743"/>
            <a:ext cx="95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半径</a:t>
            </a:r>
          </a:p>
        </p:txBody>
      </p:sp>
      <p:sp>
        <p:nvSpPr>
          <p:cNvPr id="1048735" name="TextBox 23"/>
          <p:cNvSpPr txBox="1"/>
          <p:nvPr>
            <p:custDataLst>
              <p:tags r:id="rId10"/>
            </p:custDataLst>
          </p:nvPr>
        </p:nvSpPr>
        <p:spPr>
          <a:xfrm>
            <a:off x="5329009" y="1888855"/>
            <a:ext cx="12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薄透镜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4" grpId="0" animBg="1"/>
      <p:bldP spid="1048734" grpId="0"/>
      <p:bldP spid="10487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sp>
        <p:nvSpPr>
          <p:cNvPr id="1048746" name="矩形 6"/>
          <p:cNvSpPr/>
          <p:nvPr>
            <p:custDataLst>
              <p:tags r:id="rId2"/>
            </p:custDataLst>
          </p:nvPr>
        </p:nvSpPr>
        <p:spPr>
          <a:xfrm>
            <a:off x="838835" y="1844675"/>
            <a:ext cx="5431155" cy="2717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97179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3295015" y="2904490"/>
            <a:ext cx="186690" cy="79248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48747" name="TextBox 13"/>
          <p:cNvSpPr txBox="1"/>
          <p:nvPr>
            <p:custDataLst>
              <p:tags r:id="rId4"/>
            </p:custDataLst>
          </p:nvPr>
        </p:nvSpPr>
        <p:spPr>
          <a:xfrm>
            <a:off x="4664075" y="2988310"/>
            <a:ext cx="1218565" cy="4305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主光轴</a:t>
            </a:r>
          </a:p>
        </p:txBody>
      </p:sp>
      <p:sp>
        <p:nvSpPr>
          <p:cNvPr id="1048748" name="椭圆 4"/>
          <p:cNvSpPr/>
          <p:nvPr>
            <p:custDataLst>
              <p:tags r:id="rId5"/>
            </p:custDataLst>
          </p:nvPr>
        </p:nvSpPr>
        <p:spPr>
          <a:xfrm>
            <a:off x="1266825" y="2200910"/>
            <a:ext cx="2169795" cy="2178050"/>
          </a:xfrm>
          <a:prstGeom prst="ellipse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48749" name="TextBox 8"/>
          <p:cNvSpPr txBox="1"/>
          <p:nvPr>
            <p:custDataLst>
              <p:tags r:id="rId6"/>
            </p:custDataLst>
          </p:nvPr>
        </p:nvSpPr>
        <p:spPr>
          <a:xfrm>
            <a:off x="2196465" y="3353435"/>
            <a:ext cx="251460" cy="5067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8750" name="椭圆 15"/>
          <p:cNvSpPr/>
          <p:nvPr>
            <p:custDataLst>
              <p:tags r:id="rId7"/>
            </p:custDataLst>
          </p:nvPr>
        </p:nvSpPr>
        <p:spPr>
          <a:xfrm>
            <a:off x="2316480" y="3298190"/>
            <a:ext cx="59690" cy="5524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48751" name="椭圆 5"/>
          <p:cNvSpPr/>
          <p:nvPr>
            <p:custDataLst>
              <p:tags r:id="rId8"/>
            </p:custDataLst>
          </p:nvPr>
        </p:nvSpPr>
        <p:spPr>
          <a:xfrm>
            <a:off x="3317240" y="2217420"/>
            <a:ext cx="2169795" cy="2178050"/>
          </a:xfrm>
          <a:prstGeom prst="ellipse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48752" name="TextBox 9"/>
          <p:cNvSpPr txBox="1"/>
          <p:nvPr>
            <p:custDataLst>
              <p:tags r:id="rId9"/>
            </p:custDataLst>
          </p:nvPr>
        </p:nvSpPr>
        <p:spPr>
          <a:xfrm>
            <a:off x="4290060" y="3356610"/>
            <a:ext cx="991235" cy="5067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</a:p>
        </p:txBody>
      </p:sp>
      <p:sp>
        <p:nvSpPr>
          <p:cNvPr id="1048753" name="椭圆 16"/>
          <p:cNvSpPr/>
          <p:nvPr>
            <p:custDataLst>
              <p:tags r:id="rId10"/>
            </p:custDataLst>
          </p:nvPr>
        </p:nvSpPr>
        <p:spPr>
          <a:xfrm>
            <a:off x="4410075" y="3299460"/>
            <a:ext cx="59690" cy="5524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145815" name="直接连接符 20"/>
          <p:cNvCxnSpPr/>
          <p:nvPr>
            <p:custDataLst>
              <p:tags r:id="rId11"/>
            </p:custDataLst>
          </p:nvPr>
        </p:nvCxnSpPr>
        <p:spPr>
          <a:xfrm flipV="1">
            <a:off x="1256665" y="3327400"/>
            <a:ext cx="4244975" cy="63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Dot"/>
            <a:miter lim="800000"/>
          </a:ln>
          <a:effectLst/>
        </p:spPr>
      </p:cxnSp>
      <p:sp>
        <p:nvSpPr>
          <p:cNvPr id="5" name="矩形 6"/>
          <p:cNvSpPr/>
          <p:nvPr>
            <p:custDataLst>
              <p:tags r:id="rId12"/>
            </p:custDataLst>
          </p:nvPr>
        </p:nvSpPr>
        <p:spPr>
          <a:xfrm>
            <a:off x="6299835" y="1877060"/>
            <a:ext cx="5432425" cy="27184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TextBox 8"/>
          <p:cNvSpPr txBox="1"/>
          <p:nvPr>
            <p:custDataLst>
              <p:tags r:id="rId13"/>
            </p:custDataLst>
          </p:nvPr>
        </p:nvSpPr>
        <p:spPr>
          <a:xfrm>
            <a:off x="9808210" y="3378200"/>
            <a:ext cx="923290" cy="53594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8794750" y="3013075"/>
            <a:ext cx="231140" cy="68770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xtBox 7"/>
          <p:cNvSpPr txBox="1"/>
          <p:nvPr>
            <p:custDataLst>
              <p:tags r:id="rId15"/>
            </p:custDataLst>
          </p:nvPr>
        </p:nvSpPr>
        <p:spPr>
          <a:xfrm>
            <a:off x="7675245" y="3384550"/>
            <a:ext cx="238125" cy="3346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椭圆 12"/>
          <p:cNvSpPr/>
          <p:nvPr>
            <p:custDataLst>
              <p:tags r:id="rId16"/>
            </p:custDataLst>
          </p:nvPr>
        </p:nvSpPr>
        <p:spPr>
          <a:xfrm>
            <a:off x="6817360" y="2366010"/>
            <a:ext cx="2056130" cy="1943100"/>
          </a:xfrm>
          <a:prstGeom prst="ellipse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椭圆 14"/>
          <p:cNvSpPr/>
          <p:nvPr>
            <p:custDataLst>
              <p:tags r:id="rId17"/>
            </p:custDataLst>
          </p:nvPr>
        </p:nvSpPr>
        <p:spPr>
          <a:xfrm>
            <a:off x="7812405" y="3345180"/>
            <a:ext cx="59690" cy="5651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16"/>
          <p:cNvSpPr/>
          <p:nvPr>
            <p:custDataLst>
              <p:tags r:id="rId18"/>
            </p:custDataLst>
          </p:nvPr>
        </p:nvSpPr>
        <p:spPr>
          <a:xfrm>
            <a:off x="8935720" y="2379980"/>
            <a:ext cx="2056130" cy="1943100"/>
          </a:xfrm>
          <a:prstGeom prst="ellipse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椭圆 18"/>
          <p:cNvSpPr/>
          <p:nvPr>
            <p:custDataLst>
              <p:tags r:id="rId19"/>
            </p:custDataLst>
          </p:nvPr>
        </p:nvSpPr>
        <p:spPr>
          <a:xfrm>
            <a:off x="9972040" y="3345815"/>
            <a:ext cx="59690" cy="5651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4" name="直接连接符 19"/>
          <p:cNvCxnSpPr/>
          <p:nvPr>
            <p:custDataLst>
              <p:tags r:id="rId20"/>
            </p:custDataLst>
          </p:nvPr>
        </p:nvCxnSpPr>
        <p:spPr>
          <a:xfrm>
            <a:off x="6808470" y="3373755"/>
            <a:ext cx="4170045" cy="317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Dot"/>
            <a:miter lim="800000"/>
          </a:ln>
          <a:effectLst/>
        </p:spPr>
      </p:cxnSp>
      <p:sp>
        <p:nvSpPr>
          <p:cNvPr id="15" name="TextBox 23"/>
          <p:cNvSpPr txBox="1"/>
          <p:nvPr>
            <p:custDataLst>
              <p:tags r:id="rId21"/>
            </p:custDataLst>
          </p:nvPr>
        </p:nvSpPr>
        <p:spPr>
          <a:xfrm>
            <a:off x="10138410" y="3021330"/>
            <a:ext cx="1533525" cy="4305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主光轴</a:t>
            </a:r>
          </a:p>
        </p:txBody>
      </p:sp>
      <p:sp>
        <p:nvSpPr>
          <p:cNvPr id="1048772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733040" y="5157470"/>
            <a:ext cx="6140450" cy="1149350"/>
          </a:xfrm>
          <a:prstGeom prst="rect">
            <a:avLst/>
          </a:prstGeom>
          <a:noFill/>
        </p:spPr>
        <p:txBody>
          <a:bodyPr lIns="121917" tIns="60958" rIns="121917" bIns="60958" rtlCol="0">
            <a:noAutofit/>
          </a:bodyPr>
          <a:lstStyle/>
          <a:p>
            <a:pPr marL="762000" indent="-762000" defTabSz="1219200">
              <a:lnSpc>
                <a:spcPct val="90000"/>
              </a:lnSpc>
              <a:spcBef>
                <a:spcPts val="1335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主光轴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：通过两个球面球心的直线  </a:t>
            </a:r>
            <a:endParaRPr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62000" indent="-762000" defTabSz="1219200">
              <a:lnSpc>
                <a:spcPct val="90000"/>
              </a:lnSpc>
              <a:spcBef>
                <a:spcPts val="1335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叫做主光轴，简称主轴。</a:t>
            </a:r>
            <a:endParaRPr lang="en-US" altLang="zh-CN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62000" indent="-762000" defTabSz="1219200">
              <a:lnSpc>
                <a:spcPct val="90000"/>
              </a:lnSpc>
              <a:spcBef>
                <a:spcPts val="1335"/>
              </a:spcBef>
            </a:pPr>
            <a:endParaRPr lang="en-US" altLang="zh-CN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animBg="1"/>
      <p:bldP spid="1048748" grpId="0" animBg="1"/>
      <p:bldP spid="1048751" grpId="0" animBg="1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一、凸透镜和凹透镜</a:t>
            </a:r>
          </a:p>
        </p:txBody>
      </p:sp>
      <p:sp>
        <p:nvSpPr>
          <p:cNvPr id="32770" name="Arc 7"/>
          <p:cNvSpPr/>
          <p:nvPr>
            <p:custDataLst>
              <p:tags r:id="rId2"/>
            </p:custDataLst>
          </p:nvPr>
        </p:nvSpPr>
        <p:spPr>
          <a:xfrm>
            <a:off x="6238875" y="1368425"/>
            <a:ext cx="23749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97" name="AutoShape 125"/>
          <p:cNvSpPr/>
          <p:nvPr>
            <p:custDataLst>
              <p:tags r:id="rId3"/>
            </p:custDataLst>
          </p:nvPr>
        </p:nvSpPr>
        <p:spPr>
          <a:xfrm>
            <a:off x="7823200" y="692150"/>
            <a:ext cx="1619250" cy="649288"/>
          </a:xfrm>
          <a:prstGeom prst="wedgeRoundRectCallout">
            <a:avLst>
              <a:gd name="adj1" fmla="val -29218"/>
              <a:gd name="adj2" fmla="val 214792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/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主光轴</a:t>
            </a:r>
          </a:p>
        </p:txBody>
      </p:sp>
      <p:sp>
        <p:nvSpPr>
          <p:cNvPr id="15367" name="Oval 38"/>
          <p:cNvSpPr/>
          <p:nvPr>
            <p:custDataLst>
              <p:tags r:id="rId4"/>
            </p:custDataLst>
          </p:nvPr>
        </p:nvSpPr>
        <p:spPr>
          <a:xfrm>
            <a:off x="3214688" y="1271588"/>
            <a:ext cx="2444750" cy="2444750"/>
          </a:xfrm>
          <a:prstGeom prst="ellipse">
            <a:avLst/>
          </a:prstGeom>
          <a:noFill/>
          <a:ln w="12700" cap="flat" cmpd="sng">
            <a:solidFill>
              <a:srgbClr val="44739E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8" name="Oval 39"/>
          <p:cNvSpPr/>
          <p:nvPr>
            <p:custDataLst>
              <p:tags r:id="rId5"/>
            </p:custDataLst>
          </p:nvPr>
        </p:nvSpPr>
        <p:spPr>
          <a:xfrm>
            <a:off x="5446713" y="1271588"/>
            <a:ext cx="2444750" cy="2444750"/>
          </a:xfrm>
          <a:prstGeom prst="ellipse">
            <a:avLst/>
          </a:prstGeom>
          <a:noFill/>
          <a:ln w="12700" cap="flat" cmpd="sng">
            <a:solidFill>
              <a:srgbClr val="44739E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>
            <p:custDataLst>
              <p:tags r:id="rId6"/>
            </p:custDataLst>
          </p:nvPr>
        </p:nvGrpSpPr>
        <p:grpSpPr>
          <a:xfrm>
            <a:off x="6454775" y="2457450"/>
            <a:ext cx="576263" cy="476250"/>
            <a:chOff x="3152" y="1343"/>
            <a:chExt cx="363" cy="300"/>
          </a:xfrm>
        </p:grpSpPr>
        <p:sp>
          <p:nvSpPr>
            <p:cNvPr id="32775" name="Oval 36"/>
            <p:cNvSpPr/>
            <p:nvPr>
              <p:custDataLst>
                <p:tags r:id="rId54"/>
              </p:custDataLst>
            </p:nvPr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76" name="Text Box 43"/>
            <p:cNvSpPr txBox="1"/>
            <p:nvPr>
              <p:custDataLst>
                <p:tags r:id="rId55"/>
              </p:custDataLst>
            </p:nvPr>
          </p:nvSpPr>
          <p:spPr>
            <a:xfrm>
              <a:off x="3152" y="1411"/>
              <a:ext cx="36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" name="Group 12"/>
          <p:cNvGrpSpPr/>
          <p:nvPr>
            <p:custDataLst>
              <p:tags r:id="rId7"/>
            </p:custDataLst>
          </p:nvPr>
        </p:nvGrpSpPr>
        <p:grpSpPr>
          <a:xfrm>
            <a:off x="4186238" y="2457450"/>
            <a:ext cx="647700" cy="512763"/>
            <a:chOff x="1723" y="1343"/>
            <a:chExt cx="408" cy="323"/>
          </a:xfrm>
        </p:grpSpPr>
        <p:sp>
          <p:nvSpPr>
            <p:cNvPr id="32778" name="Text Box 13"/>
            <p:cNvSpPr txBox="1"/>
            <p:nvPr>
              <p:custDataLst>
                <p:tags r:id="rId52"/>
              </p:custDataLst>
            </p:nvPr>
          </p:nvSpPr>
          <p:spPr>
            <a:xfrm>
              <a:off x="1723" y="1434"/>
              <a:ext cx="408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779" name="Oval 42"/>
            <p:cNvSpPr/>
            <p:nvPr>
              <p:custDataLst>
                <p:tags r:id="rId53"/>
              </p:custDataLst>
            </p:nvPr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96" name="Text Box 124"/>
          <p:cNvSpPr txBox="1"/>
          <p:nvPr>
            <p:custDataLst>
              <p:tags r:id="rId8"/>
            </p:custDataLst>
          </p:nvPr>
        </p:nvSpPr>
        <p:spPr>
          <a:xfrm>
            <a:off x="5694363" y="2101850"/>
            <a:ext cx="220345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lstStyle/>
          <a:p>
            <a:r>
              <a:rPr lang="en-US" altLang="zh-CN" sz="2400" b="1" i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376" name="xjhgx2"/>
          <p:cNvSpPr/>
          <p:nvPr>
            <p:custDataLst>
              <p:tags r:id="rId9"/>
            </p:custDataLst>
          </p:nvPr>
        </p:nvSpPr>
        <p:spPr>
          <a:xfrm>
            <a:off x="5446713" y="1990725"/>
            <a:ext cx="215900" cy="10080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00B0F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8" name="Line 16"/>
          <p:cNvSpPr/>
          <p:nvPr>
            <p:custDataLst>
              <p:tags r:id="rId10"/>
            </p:custDataLst>
          </p:nvPr>
        </p:nvSpPr>
        <p:spPr>
          <a:xfrm flipV="1">
            <a:off x="2278063" y="2492375"/>
            <a:ext cx="680561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195" name="AutoShape 123"/>
          <p:cNvSpPr/>
          <p:nvPr>
            <p:custDataLst>
              <p:tags r:id="rId11"/>
            </p:custDataLst>
          </p:nvPr>
        </p:nvSpPr>
        <p:spPr>
          <a:xfrm>
            <a:off x="4114800" y="585788"/>
            <a:ext cx="1403350" cy="576262"/>
          </a:xfrm>
          <a:prstGeom prst="wedgeRoundRectCallout">
            <a:avLst>
              <a:gd name="adj1" fmla="val 47287"/>
              <a:gd name="adj2" fmla="val 248347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/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光心</a:t>
            </a:r>
          </a:p>
        </p:txBody>
      </p:sp>
      <p:grpSp>
        <p:nvGrpSpPr>
          <p:cNvPr id="4" name="Group 19"/>
          <p:cNvGrpSpPr/>
          <p:nvPr>
            <p:custDataLst>
              <p:tags r:id="rId12"/>
            </p:custDataLst>
          </p:nvPr>
        </p:nvGrpSpPr>
        <p:grpSpPr>
          <a:xfrm rot="735886">
            <a:off x="2459038" y="2455863"/>
            <a:ext cx="5832475" cy="73025"/>
            <a:chOff x="567" y="3884"/>
            <a:chExt cx="4218" cy="0"/>
          </a:xfrm>
        </p:grpSpPr>
        <p:sp>
          <p:nvSpPr>
            <p:cNvPr id="32785" name="Line 20"/>
            <p:cNvSpPr/>
            <p:nvPr>
              <p:custDataLst>
                <p:tags r:id="rId49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6" name="Line 21"/>
            <p:cNvSpPr/>
            <p:nvPr>
              <p:custDataLst>
                <p:tags r:id="rId50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7" name="Line 22"/>
            <p:cNvSpPr/>
            <p:nvPr>
              <p:custDataLst>
                <p:tags r:id="rId51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6" name="Group 23"/>
          <p:cNvGrpSpPr/>
          <p:nvPr>
            <p:custDataLst>
              <p:tags r:id="rId13"/>
            </p:custDataLst>
          </p:nvPr>
        </p:nvGrpSpPr>
        <p:grpSpPr>
          <a:xfrm rot="-735886" flipV="1">
            <a:off x="2530475" y="2451100"/>
            <a:ext cx="5832475" cy="73025"/>
            <a:chOff x="567" y="3884"/>
            <a:chExt cx="4218" cy="0"/>
          </a:xfrm>
        </p:grpSpPr>
        <p:sp>
          <p:nvSpPr>
            <p:cNvPr id="32789" name="Line 24"/>
            <p:cNvSpPr/>
            <p:nvPr>
              <p:custDataLst>
                <p:tags r:id="rId46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0" name="Line 25"/>
            <p:cNvSpPr/>
            <p:nvPr>
              <p:custDataLst>
                <p:tags r:id="rId47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1" name="Line 26"/>
            <p:cNvSpPr/>
            <p:nvPr>
              <p:custDataLst>
                <p:tags r:id="rId48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27"/>
          <p:cNvGrpSpPr/>
          <p:nvPr>
            <p:custDataLst>
              <p:tags r:id="rId14"/>
            </p:custDataLst>
          </p:nvPr>
        </p:nvGrpSpPr>
        <p:grpSpPr>
          <a:xfrm>
            <a:off x="2566988" y="2492375"/>
            <a:ext cx="5832475" cy="73025"/>
            <a:chOff x="567" y="3884"/>
            <a:chExt cx="4218" cy="0"/>
          </a:xfrm>
        </p:grpSpPr>
        <p:sp>
          <p:nvSpPr>
            <p:cNvPr id="32793" name="Line 28"/>
            <p:cNvSpPr/>
            <p:nvPr>
              <p:custDataLst>
                <p:tags r:id="rId43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4" name="Line 29"/>
            <p:cNvSpPr/>
            <p:nvPr>
              <p:custDataLst>
                <p:tags r:id="rId44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5" name="Line 30"/>
            <p:cNvSpPr/>
            <p:nvPr>
              <p:custDataLst>
                <p:tags r:id="rId45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194" name="Oval 122"/>
          <p:cNvSpPr/>
          <p:nvPr>
            <p:custDataLst>
              <p:tags r:id="rId15"/>
            </p:custDataLst>
          </p:nvPr>
        </p:nvSpPr>
        <p:spPr>
          <a:xfrm>
            <a:off x="5519738" y="2459038"/>
            <a:ext cx="71437" cy="71437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798" name="Arc 7"/>
          <p:cNvSpPr/>
          <p:nvPr>
            <p:custDataLst>
              <p:tags r:id="rId16"/>
            </p:custDataLst>
          </p:nvPr>
        </p:nvSpPr>
        <p:spPr>
          <a:xfrm>
            <a:off x="6242050" y="4316413"/>
            <a:ext cx="23749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Oval 38"/>
          <p:cNvSpPr/>
          <p:nvPr>
            <p:custDataLst>
              <p:tags r:id="rId17"/>
            </p:custDataLst>
          </p:nvPr>
        </p:nvSpPr>
        <p:spPr>
          <a:xfrm>
            <a:off x="3217863" y="4219575"/>
            <a:ext cx="2444750" cy="2444750"/>
          </a:xfrm>
          <a:prstGeom prst="ellipse">
            <a:avLst/>
          </a:prstGeom>
          <a:noFill/>
          <a:ln w="12700" cap="flat" cmpd="sng">
            <a:solidFill>
              <a:srgbClr val="44739E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8" name="Oval 39"/>
          <p:cNvSpPr/>
          <p:nvPr>
            <p:custDataLst>
              <p:tags r:id="rId18"/>
            </p:custDataLst>
          </p:nvPr>
        </p:nvSpPr>
        <p:spPr>
          <a:xfrm>
            <a:off x="5773738" y="4219575"/>
            <a:ext cx="2444750" cy="2444750"/>
          </a:xfrm>
          <a:prstGeom prst="ellipse">
            <a:avLst/>
          </a:prstGeom>
          <a:noFill/>
          <a:ln w="12700" cap="flat" cmpd="sng">
            <a:solidFill>
              <a:srgbClr val="44739E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5"/>
          <p:cNvGrpSpPr/>
          <p:nvPr>
            <p:custDataLst>
              <p:tags r:id="rId19"/>
            </p:custDataLst>
          </p:nvPr>
        </p:nvGrpSpPr>
        <p:grpSpPr>
          <a:xfrm>
            <a:off x="6781800" y="5405438"/>
            <a:ext cx="576263" cy="476250"/>
            <a:chOff x="3152" y="1343"/>
            <a:chExt cx="363" cy="300"/>
          </a:xfrm>
        </p:grpSpPr>
        <p:sp>
          <p:nvSpPr>
            <p:cNvPr id="32802" name="Oval 36"/>
            <p:cNvSpPr/>
            <p:nvPr>
              <p:custDataLst>
                <p:tags r:id="rId41"/>
              </p:custDataLst>
            </p:nvPr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803" name="Text Box 43"/>
            <p:cNvSpPr txBox="1"/>
            <p:nvPr>
              <p:custDataLst>
                <p:tags r:id="rId42"/>
              </p:custDataLst>
            </p:nvPr>
          </p:nvSpPr>
          <p:spPr>
            <a:xfrm>
              <a:off x="3152" y="1411"/>
              <a:ext cx="36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8"/>
          <p:cNvGrpSpPr/>
          <p:nvPr>
            <p:custDataLst>
              <p:tags r:id="rId20"/>
            </p:custDataLst>
          </p:nvPr>
        </p:nvGrpSpPr>
        <p:grpSpPr>
          <a:xfrm>
            <a:off x="4189413" y="5405438"/>
            <a:ext cx="647700" cy="512763"/>
            <a:chOff x="1723" y="1343"/>
            <a:chExt cx="408" cy="323"/>
          </a:xfrm>
        </p:grpSpPr>
        <p:sp>
          <p:nvSpPr>
            <p:cNvPr id="32805" name="Text Box 13"/>
            <p:cNvSpPr txBox="1"/>
            <p:nvPr>
              <p:custDataLst>
                <p:tags r:id="rId39"/>
              </p:custDataLst>
            </p:nvPr>
          </p:nvSpPr>
          <p:spPr>
            <a:xfrm>
              <a:off x="1723" y="1434"/>
              <a:ext cx="408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806" name="Oval 42"/>
            <p:cNvSpPr/>
            <p:nvPr>
              <p:custDataLst>
                <p:tags r:id="rId40"/>
              </p:custDataLst>
            </p:nvPr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395" name="xjhgx3"/>
          <p:cNvSpPr/>
          <p:nvPr>
            <p:custDataLst>
              <p:tags r:id="rId21"/>
            </p:custDataLst>
          </p:nvPr>
        </p:nvSpPr>
        <p:spPr>
          <a:xfrm>
            <a:off x="5557838" y="4899025"/>
            <a:ext cx="323850" cy="10810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</a:cxnLst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00B0F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16"/>
          <p:cNvSpPr/>
          <p:nvPr>
            <p:custDataLst>
              <p:tags r:id="rId22"/>
            </p:custDataLst>
          </p:nvPr>
        </p:nvSpPr>
        <p:spPr>
          <a:xfrm flipV="1">
            <a:off x="2281238" y="5440363"/>
            <a:ext cx="680561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1" name="Text Box 124"/>
          <p:cNvSpPr txBox="1"/>
          <p:nvPr>
            <p:custDataLst>
              <p:tags r:id="rId23"/>
            </p:custDataLst>
          </p:nvPr>
        </p:nvSpPr>
        <p:spPr>
          <a:xfrm>
            <a:off x="5881688" y="4937125"/>
            <a:ext cx="220345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lstStyle/>
          <a:p>
            <a:r>
              <a:rPr lang="en-US" altLang="zh-CN" sz="2400" b="1" i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701" name="Oval 149"/>
          <p:cNvSpPr/>
          <p:nvPr>
            <p:custDataLst>
              <p:tags r:id="rId24"/>
            </p:custDataLst>
          </p:nvPr>
        </p:nvSpPr>
        <p:spPr>
          <a:xfrm>
            <a:off x="5665788" y="5405438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zh-CN" sz="2400" b="1">
              <a:solidFill>
                <a:srgbClr val="000099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AutoShape 125"/>
          <p:cNvSpPr/>
          <p:nvPr>
            <p:custDataLst>
              <p:tags r:id="rId25"/>
            </p:custDataLst>
          </p:nvPr>
        </p:nvSpPr>
        <p:spPr>
          <a:xfrm>
            <a:off x="8186738" y="3676650"/>
            <a:ext cx="1619250" cy="612775"/>
          </a:xfrm>
          <a:prstGeom prst="wedgeRoundRectCallout">
            <a:avLst>
              <a:gd name="adj1" fmla="val -51472"/>
              <a:gd name="adj2" fmla="val 224611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/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主光轴</a:t>
            </a:r>
          </a:p>
        </p:txBody>
      </p:sp>
      <p:grpSp>
        <p:nvGrpSpPr>
          <p:cNvPr id="23" name="Group 16"/>
          <p:cNvGrpSpPr/>
          <p:nvPr>
            <p:custDataLst>
              <p:tags r:id="rId26"/>
            </p:custDataLst>
          </p:nvPr>
        </p:nvGrpSpPr>
        <p:grpSpPr>
          <a:xfrm rot="735886">
            <a:off x="2570163" y="5403850"/>
            <a:ext cx="5832475" cy="73025"/>
            <a:chOff x="567" y="3884"/>
            <a:chExt cx="4218" cy="0"/>
          </a:xfrm>
        </p:grpSpPr>
        <p:sp>
          <p:nvSpPr>
            <p:cNvPr id="32813" name="Line 17"/>
            <p:cNvSpPr/>
            <p:nvPr>
              <p:custDataLst>
                <p:tags r:id="rId36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14" name="Line 18"/>
            <p:cNvSpPr/>
            <p:nvPr>
              <p:custDataLst>
                <p:tags r:id="rId37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15" name="Line 19"/>
            <p:cNvSpPr/>
            <p:nvPr>
              <p:custDataLst>
                <p:tags r:id="rId38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4" name="Group 20"/>
          <p:cNvGrpSpPr/>
          <p:nvPr>
            <p:custDataLst>
              <p:tags r:id="rId27"/>
            </p:custDataLst>
          </p:nvPr>
        </p:nvGrpSpPr>
        <p:grpSpPr>
          <a:xfrm rot="-735886" flipV="1">
            <a:off x="2581275" y="5414963"/>
            <a:ext cx="5832475" cy="73025"/>
            <a:chOff x="567" y="3884"/>
            <a:chExt cx="4218" cy="0"/>
          </a:xfrm>
        </p:grpSpPr>
        <p:sp>
          <p:nvSpPr>
            <p:cNvPr id="32817" name="Line 21"/>
            <p:cNvSpPr/>
            <p:nvPr>
              <p:custDataLst>
                <p:tags r:id="rId33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18" name="Line 22"/>
            <p:cNvSpPr/>
            <p:nvPr>
              <p:custDataLst>
                <p:tags r:id="rId34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19" name="Line 23"/>
            <p:cNvSpPr/>
            <p:nvPr>
              <p:custDataLst>
                <p:tags r:id="rId35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5" name="Group 24"/>
          <p:cNvGrpSpPr/>
          <p:nvPr>
            <p:custDataLst>
              <p:tags r:id="rId28"/>
            </p:custDataLst>
          </p:nvPr>
        </p:nvGrpSpPr>
        <p:grpSpPr>
          <a:xfrm>
            <a:off x="2678113" y="5440363"/>
            <a:ext cx="5832475" cy="73025"/>
            <a:chOff x="567" y="3884"/>
            <a:chExt cx="4218" cy="0"/>
          </a:xfrm>
        </p:grpSpPr>
        <p:sp>
          <p:nvSpPr>
            <p:cNvPr id="32821" name="Line 25"/>
            <p:cNvSpPr/>
            <p:nvPr>
              <p:custDataLst>
                <p:tags r:id="rId30"/>
              </p:custDataLst>
            </p:nvPr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22" name="Line 26"/>
            <p:cNvSpPr/>
            <p:nvPr>
              <p:custDataLst>
                <p:tags r:id="rId31"/>
              </p:custDataLst>
            </p:nvPr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23" name="Line 27"/>
            <p:cNvSpPr/>
            <p:nvPr>
              <p:custDataLst>
                <p:tags r:id="rId32"/>
              </p:custDataLst>
            </p:nvPr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6" name="AutoShape 123"/>
          <p:cNvSpPr/>
          <p:nvPr>
            <p:custDataLst>
              <p:tags r:id="rId29"/>
            </p:custDataLst>
          </p:nvPr>
        </p:nvSpPr>
        <p:spPr>
          <a:xfrm>
            <a:off x="4117975" y="3568700"/>
            <a:ext cx="1331913" cy="647700"/>
          </a:xfrm>
          <a:prstGeom prst="wedgeRoundRectCallout">
            <a:avLst>
              <a:gd name="adj1" fmla="val 65972"/>
              <a:gd name="adj2" fmla="val 226472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 anchorCtr="0"/>
          <a:lstStyle/>
          <a:p>
            <a:pPr algn="ctr"/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光心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7" grpId="0" animBg="1"/>
      <p:bldP spid="15367" grpId="0" animBg="1"/>
      <p:bldP spid="15367" grpId="1" animBg="1"/>
      <p:bldP spid="15368" grpId="0" animBg="1"/>
      <p:bldP spid="15368" grpId="1" animBg="1"/>
      <p:bldP spid="3196" grpId="0"/>
      <p:bldP spid="3195" grpId="0" animBg="1"/>
      <p:bldP spid="3194" grpId="0" animBg="1"/>
      <p:bldP spid="16387" grpId="0" animBg="1"/>
      <p:bldP spid="16387" grpId="1" animBg="1"/>
      <p:bldP spid="16388" grpId="0" animBg="1"/>
      <p:bldP spid="16388" grpId="1" animBg="1"/>
      <p:bldP spid="21" grpId="0"/>
      <p:bldP spid="23701" grpId="0" animBg="1"/>
      <p:bldP spid="22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g3N2I3NjM1ZDM3ODgyNmY0NzY3OGM5N2YzYWQ3M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  <p:tag name="KSO_WM_DIAGRAM_VIRTUALLY_FRAME" val="{&quot;height&quot;:177.75307086614174,&quot;left&quot;:109.7384251968504,&quot;top&quot;:196.32740157480313,&quot;width&quot;:583.6825984251968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4"/>
  <p:tag name="KSO_WM_DIAGRAM_VIRTUALLY_FRAME" val="{&quot;height&quot;:177.75307086614174,&quot;left&quot;:109.7384251968504,&quot;top&quot;:196.32740157480313,&quot;width&quot;:583.6825984251968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  <p:tag name="KSO_WM_DIAGRAM_VIRTUALLY_FRAME" val="{&quot;height&quot;:177.75307086614174,&quot;left&quot;:109.7384251968504,&quot;top&quot;:196.32740157480313,&quot;width&quot;:583.6825984251968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8"/>
  <p:tag name="KSO_WM_DIAGRAM_VIRTUALLY_FRAME" val="{&quot;height&quot;:216.60746809507629,&quot;left&quot;:66.05,&quot;top&quot;:91.69253190492374,&quot;width&quot;:857.75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9"/>
  <p:tag name="KSO_WM_DIAGRAM_VIRTUALLY_FRAME" val="{&quot;height&quot;:216.60746809507629,&quot;left&quot;:66.05,&quot;top&quot;:91.69253190492374,&quot;width&quot;:857.75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0"/>
  <p:tag name="KSO_WM_DIAGRAM_VIRTUALLY_FRAME" val="{&quot;height&quot;:216.60746809507629,&quot;left&quot;:66.05,&quot;top&quot;:91.69253190492374,&quot;width&quot;:857.75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1"/>
  <p:tag name="KSO_WM_DIAGRAM_VIRTUALLY_FRAME" val="{&quot;height&quot;:216.60746809507629,&quot;left&quot;:66.05,&quot;top&quot;:91.69253190492374,&quot;width&quot;:857.7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2"/>
  <p:tag name="KSO_WM_DIAGRAM_VIRTUALLY_FRAME" val="{&quot;height&quot;:216.60746809507629,&quot;left&quot;:66.05,&quot;top&quot;:91.69253190492374,&quot;width&quot;:857.75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3"/>
  <p:tag name="KSO_WM_DIAGRAM_VIRTUALLY_FRAME" val="{&quot;height&quot;:216.60746809507629,&quot;left&quot;:66.05,&quot;top&quot;:91.69253190492374,&quot;width&quot;:857.75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4"/>
  <p:tag name="KSO_WM_DIAGRAM_VIRTUALLY_FRAME" val="{&quot;height&quot;:216.60746809507629,&quot;left&quot;:66.05,&quot;top&quot;:91.69253190492374,&quot;width&quot;:857.75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5"/>
  <p:tag name="KSO_WM_DIAGRAM_VIRTUALLY_FRAME" val="{&quot;height&quot;:216.60746809507629,&quot;left&quot;:66.05,&quot;top&quot;:91.69253190492374,&quot;width&quot;:857.75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6"/>
  <p:tag name="KSO_WM_DIAGRAM_VIRTUALLY_FRAME" val="{&quot;height&quot;:216.60746809507629,&quot;left&quot;:66.05,&quot;top&quot;:91.69253190492374,&quot;width&quot;:857.75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7"/>
  <p:tag name="KSO_WM_DIAGRAM_VIRTUALLY_FRAME" val="{&quot;height&quot;:216.60746809507629,&quot;left&quot;:66.05,&quot;top&quot;:91.69253190492374,&quot;width&quot;:857.75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8"/>
  <p:tag name="KSO_WM_DIAGRAM_VIRTUALLY_FRAME" val="{&quot;height&quot;:216.60746809507629,&quot;left&quot;:66.05,&quot;top&quot;:91.69253190492374,&quot;width&quot;:857.75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9"/>
  <p:tag name="KSO_WM_DIAGRAM_VIRTUALLY_FRAME" val="{&quot;height&quot;:216.60746809507629,&quot;left&quot;:66.05,&quot;top&quot;:91.69253190492374,&quot;width&quot;:857.75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0"/>
  <p:tag name="KSO_WM_DIAGRAM_VIRTUALLY_FRAME" val="{&quot;height&quot;:216.60746809507629,&quot;left&quot;:66.05,&quot;top&quot;:91.69253190492374,&quot;width&quot;:857.75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1"/>
  <p:tag name="KSO_WM_DIAGRAM_VIRTUALLY_FRAME" val="{&quot;height&quot;:216.60746809507629,&quot;left&quot;:66.05,&quot;top&quot;:91.69253190492374,&quot;width&quot;:857.7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2"/>
  <p:tag name="KSO_WM_DIAGRAM_VIRTUALLY_FRAME" val="{&quot;height&quot;:216.60746809507629,&quot;left&quot;:66.05,&quot;top&quot;:91.69253190492374,&quot;width&quot;:857.75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3"/>
  <p:tag name="KSO_WM_DIAGRAM_VIRTUALLY_FRAME" val="{&quot;height&quot;:216.60746809507629,&quot;left&quot;:66.05,&quot;top&quot;:91.69253190492374,&quot;width&quot;:857.75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4"/>
  <p:tag name="KSO_WM_DIAGRAM_VIRTUALLY_FRAME" val="{&quot;height&quot;:216.60746809507629,&quot;left&quot;:66.05,&quot;top&quot;:91.69253190492374,&quot;width&quot;:857.75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5"/>
  <p:tag name="KSO_WM_DIAGRAM_VIRTUALLY_FRAME" val="{&quot;height&quot;:216.60746809507629,&quot;left&quot;:66.05,&quot;top&quot;:91.69253190492374,&quot;width&quot;:857.75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6"/>
  <p:tag name="KSO_WM_DIAGRAM_VIRTUALLY_FRAME" val="{&quot;height&quot;:216.60746809507629,&quot;left&quot;:66.05,&quot;top&quot;:91.69253190492374,&quot;width&quot;:857.75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7"/>
  <p:tag name="KSO_WM_DIAGRAM_VIRTUALLY_FRAME" val="{&quot;height&quot;:216.60746809507629,&quot;left&quot;:66.05,&quot;top&quot;:91.69253190492374,&quot;width&quot;:857.75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8"/>
  <p:tag name="KSO_WM_DIAGRAM_VIRTUALLY_FRAME" val="{&quot;height&quot;:128.75,&quot;left&quot;:215.1971653543307,&quot;top&quot;:262.1,&quot;width&quot;:477.5028346456693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9"/>
  <p:tag name="KSO_WM_DIAGRAM_VIRTUALLY_FRAME" val="{&quot;height&quot;:128.75,&quot;left&quot;:215.1971653543307,&quot;top&quot;:262.1,&quot;width&quot;:477.5028346456693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0"/>
  <p:tag name="KSO_WM_DIAGRAM_VIRTUALLY_FRAME" val="{&quot;height&quot;:128.75,&quot;left&quot;:215.1971653543307,&quot;top&quot;:262.1,&quot;width&quot;:477.5028346456693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1"/>
  <p:tag name="KSO_WM_DIAGRAM_VIRTUALLY_FRAME" val="{&quot;height&quot;:128.75,&quot;left&quot;:215.1971653543307,&quot;top&quot;:262.1,&quot;width&quot;:477.502834645669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2"/>
  <p:tag name="KSO_WM_DIAGRAM_VIRTUALLY_FRAME" val="{&quot;height&quot;:128.75,&quot;left&quot;:215.1971653543307,&quot;top&quot;:262.1,&quot;width&quot;:477.5028346456693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3"/>
  <p:tag name="KSO_WM_DIAGRAM_VIRTUALLY_FRAME" val="{&quot;height&quot;:128.75,&quot;left&quot;:215.1971653543307,&quot;top&quot;:262.1,&quot;width&quot;:477.5028346456693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4"/>
  <p:tag name="KSO_WM_DIAGRAM_VIRTUALLY_FRAME" val="{&quot;height&quot;:432.66480314960626,&quot;left&quot;:37.62582677165356,&quot;top&quot;:102.70385826771653,&quot;width&quot;:764.198188976378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  <p:tag name="KSO_WM_DIAGRAM_VIRTUALLY_FRAME" val="{&quot;height&quot;:432.66480314960626,&quot;left&quot;:37.62582677165356,&quot;top&quot;:102.70385826771653,&quot;width&quot;:764.198188976378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  <p:tag name="KSO_WM_DIAGRAM_VIRTUALLY_FRAME" val="{&quot;height&quot;:432.66480314960626,&quot;left&quot;:37.62582677165356,&quot;top&quot;:102.70385826771653,&quot;width&quot;:764.198188976378}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7"/>
  <p:tag name="KSO_WM_DIAGRAM_VIRTUALLY_FRAME" val="{&quot;height&quot;:432.66480314960626,&quot;left&quot;:37.62582677165356,&quot;top&quot;:102.70385826771653,&quot;width&quot;:764.198188976378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  <p:tag name="KSO_WM_DIAGRAM_VIRTUALLY_FRAME" val="{&quot;height&quot;:432.66480314960626,&quot;left&quot;:37.62582677165356,&quot;top&quot;:102.70385826771653,&quot;width&quot;:764.198188976378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  <p:tag name="KSO_WM_DIAGRAM_VIRTUALLY_FRAME" val="{&quot;height&quot;:432.66480314960626,&quot;left&quot;:37.62582677165356,&quot;top&quot;:102.70385826771653,&quot;width&quot;:764.198188976378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  <p:tag name="KSO_WM_DIAGRAM_VIRTUALLY_FRAME" val="{&quot;height&quot;:432.66480314960626,&quot;left&quot;:37.62582677165356,&quot;top&quot;:102.70385826771653,&quot;width&quot;:764.198188976378}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  <p:tag name="KSO_WM_DIAGRAM_VIRTUALLY_FRAME" val="{&quot;height&quot;:432.66480314960626,&quot;left&quot;:37.62582677165356,&quot;top&quot;:102.70385826771653,&quot;width&quot;:764.198188976378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  <p:tag name="KSO_WM_DIAGRAM_VIRTUALLY_FRAME" val="{&quot;height&quot;:432.66480314960626,&quot;left&quot;:37.62582677165356,&quot;top&quot;:102.70385826771653,&quot;width&quot;:764.198188976378}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  <p:tag name="KSO_WM_DIAGRAM_VIRTUALLY_FRAME" val="{&quot;height&quot;:432.66480314960626,&quot;left&quot;:37.62582677165356,&quot;top&quot;:102.70385826771653,&quot;width&quot;:764.198188976378}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7"/>
  <p:tag name="KSO_WM_DIAGRAM_VIRTUALLY_FRAME" val="{&quot;height&quot;:432.66480314960626,&quot;left&quot;:37.62582677165356,&quot;top&quot;:102.70385826771653,&quot;width&quot;:764.198188976378}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  <p:tag name="KSO_WM_DIAGRAM_VIRTUALLY_FRAME" val="{&quot;height&quot;:432.66480314960626,&quot;left&quot;:37.62582677165356,&quot;top&quot;:102.70385826771653,&quot;width&quot;:764.198188976378}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  <p:tag name="KSO_WM_DIAGRAM_VIRTUALLY_FRAME" val="{&quot;height&quot;:432.66480314960626,&quot;left&quot;:37.62582677165356,&quot;top&quot;:102.70385826771653,&quot;width&quot;:764.198188976378}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  <p:tag name="KSO_WM_DIAGRAM_VIRTUALLY_FRAME" val="{&quot;height&quot;:432.66480314960626,&quot;left&quot;:37.62582677165356,&quot;top&quot;:102.70385826771653,&quot;width&quot;:764.198188976378}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  <p:tag name="KSO_WM_DIAGRAM_VIRTUALLY_FRAME" val="{&quot;height&quot;:432.66480314960626,&quot;left&quot;:37.62582677165356,&quot;top&quot;:102.70385826771653,&quot;width&quot;:764.198188976378}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  <p:tag name="KSO_WM_DIAGRAM_VIRTUALLY_FRAME" val="{&quot;height&quot;:432.66480314960626,&quot;left&quot;:37.62582677165356,&quot;top&quot;:102.70385826771653,&quot;width&quot;:764.19818897637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  <p:tag name="KSO_WM_DIAGRAM_VIRTUALLY_FRAME" val="{&quot;height&quot;:432.66480314960626,&quot;left&quot;:37.62582677165356,&quot;top&quot;:102.70385826771653,&quot;width&quot;:764.198188976378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  <p:tag name="KSO_WM_DIAGRAM_VIRTUALLY_FRAME" val="{&quot;height&quot;:432.66480314960626,&quot;left&quot;:37.62582677165356,&quot;top&quot;:102.70385826771653,&quot;width&quot;:764.198188976378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DIAGRAM_VIRTUALLY_FRAME" val="{&quot;height&quot;:432.66480314960626,&quot;left&quot;:37.62582677165356,&quot;top&quot;:102.70385826771653,&quot;width&quot;:764.198188976378}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  <p:tag name="KSO_WM_DIAGRAM_VIRTUALLY_FRAME" val="{&quot;height&quot;:432.66480314960626,&quot;left&quot;:37.62582677165356,&quot;top&quot;:102.70385826771653,&quot;width&quot;:764.198188976378}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  <p:tag name="KSO_WM_DIAGRAM_VIRTUALLY_FRAME" val="{&quot;height&quot;:432.66480314960626,&quot;left&quot;:37.62582677165356,&quot;top&quot;:102.70385826771653,&quot;width&quot;:764.198188976378}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  <p:tag name="KSO_WM_DIAGRAM_VIRTUALLY_FRAME" val="{&quot;height&quot;:432.66480314960626,&quot;left&quot;:37.62582677165356,&quot;top&quot;:102.70385826771653,&quot;width&quot;:764.198188976378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8"/>
  <p:tag name="KSO_WM_DIAGRAM_VIRTUALLY_FRAME" val="{&quot;height&quot;:432.66480314960626,&quot;left&quot;:37.62582677165356,&quot;top&quot;:102.70385826771653,&quot;width&quot;:764.198188976378}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  <p:tag name="KSO_WM_DIAGRAM_VIRTUALLY_FRAME" val="{&quot;height&quot;:432.66480314960626,&quot;left&quot;:37.62582677165356,&quot;top&quot;:102.70385826771653,&quot;width&quot;:764.198188976378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  <p:tag name="KSO_WM_DIAGRAM_VIRTUALLY_FRAME" val="{&quot;height&quot;:432.66480314960626,&quot;left&quot;:37.62582677165356,&quot;top&quot;:102.70385826771653,&quot;width&quot;:764.198188976378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  <p:tag name="KSO_WM_DIAGRAM_VIRTUALLY_FRAME" val="{&quot;height&quot;:432.66480314960626,&quot;left&quot;:37.62582677165356,&quot;top&quot;:102.70385826771653,&quot;width&quot;:764.198188976378}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  <p:tag name="KSO_WM_DIAGRAM_VIRTUALLY_FRAME" val="{&quot;height&quot;:432.66480314960626,&quot;left&quot;:37.62582677165356,&quot;top&quot;:102.70385826771653,&quot;width&quot;:764.198188976378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  <p:tag name="KSO_WM_DIAGRAM_VIRTUALLY_FRAME" val="{&quot;height&quot;:432.66480314960626,&quot;left&quot;:37.62582677165356,&quot;top&quot;:102.70385826771653,&quot;width&quot;:764.198188976378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  <p:tag name="KSO_WM_DIAGRAM_VIRTUALLY_FRAME" val="{&quot;height&quot;:432.66480314960626,&quot;left&quot;:37.62582677165356,&quot;top&quot;:102.70385826771653,&quot;width&quot;:764.198188976378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  <p:tag name="KSO_WM_DIAGRAM_VIRTUALLY_FRAME" val="{&quot;height&quot;:432.66480314960626,&quot;left&quot;:37.62582677165356,&quot;top&quot;:102.70385826771653,&quot;width&quot;:764.198188976378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  <p:tag name="KSO_WM_DIAGRAM_VIRTUALLY_FRAME" val="{&quot;height&quot;:432.66480314960626,&quot;left&quot;:37.62582677165356,&quot;top&quot;:102.70385826771653,&quot;width&quot;:764.198188976378}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  <p:tag name="KSO_WM_DIAGRAM_VIRTUALLY_FRAME" val="{&quot;height&quot;:432.66480314960626,&quot;left&quot;:37.62582677165356,&quot;top&quot;:102.70385826771653,&quot;width&quot;:764.198188976378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  <p:tag name="KSO_WM_DIAGRAM_VIRTUALLY_FRAME" val="{&quot;height&quot;:432.66480314960626,&quot;left&quot;:37.62582677165356,&quot;top&quot;:102.70385826771653,&quot;width&quot;:764.198188976378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8"/>
  <p:tag name="KSO_WM_DIAGRAM_VIRTUALLY_FRAME" val="{&quot;height&quot;:432.66480314960626,&quot;left&quot;:37.62582677165356,&quot;top&quot;:102.70385826771653,&quot;width&quot;:764.198188976378}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9"/>
  <p:tag name="KSO_WM_DIAGRAM_VIRTUALLY_FRAME" val="{&quot;height&quot;:432.66480314960626,&quot;left&quot;:37.62582677165356,&quot;top&quot;:102.70385826771653,&quot;width&quot;:764.198188976378}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0"/>
  <p:tag name="KSO_WM_DIAGRAM_VIRTUALLY_FRAME" val="{&quot;height&quot;:432.66480314960626,&quot;left&quot;:37.62582677165356,&quot;top&quot;:102.70385826771653,&quot;width&quot;:764.198188976378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1"/>
  <p:tag name="KSO_WM_DIAGRAM_VIRTUALLY_FRAME" val="{&quot;height&quot;:432.66480314960626,&quot;left&quot;:37.62582677165356,&quot;top&quot;:102.70385826771653,&quot;width&quot;:764.198188976378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  <p:tag name="KSO_WM_DIAGRAM_VIRTUALLY_FRAME" val="{&quot;height&quot;:432.66480314960626,&quot;left&quot;:37.62582677165356,&quot;top&quot;:102.70385826771653,&quot;width&quot;:764.198188976378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  <p:tag name="KSO_WM_DIAGRAM_VIRTUALLY_FRAME" val="{&quot;height&quot;:432.66480314960626,&quot;left&quot;:37.62582677165356,&quot;top&quot;:102.70385826771653,&quot;width&quot;:764.198188976378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  <p:tag name="KSO_WM_DIAGRAM_VIRTUALLY_FRAME" val="{&quot;height&quot;:432.66480314960626,&quot;left&quot;:37.62582677165356,&quot;top&quot;:102.70385826771653,&quot;width&quot;:764.198188976378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5"/>
  <p:tag name="KSO_WM_DIAGRAM_VIRTUALLY_FRAME" val="{&quot;height&quot;:432.66480314960626,&quot;left&quot;:37.62582677165356,&quot;top&quot;:102.70385826771653,&quot;width&quot;:764.198188976378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6"/>
  <p:tag name="KSO_WM_DIAGRAM_VIRTUALLY_FRAME" val="{&quot;height&quot;:432.66480314960626,&quot;left&quot;:37.62582677165356,&quot;top&quot;:102.70385826771653,&quot;width&quot;:764.198188976378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8"/>
  <p:tag name="KSO_WM_DIAGRAM_VIRTUALLY_FRAME" val="{&quot;height&quot;:432.66480314960626,&quot;left&quot;:37.62582677165356,&quot;top&quot;:102.70385826771653,&quot;width&quot;:764.19818897637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  <p:tag name="KSO_WM_DIAGRAM_VIRTUALLY_FRAME" val="{&quot;height&quot;:432.66480314960626,&quot;left&quot;:37.62582677165356,&quot;top&quot;:102.70385826771653,&quot;width&quot;:764.198188976378}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  <p:tag name="KSO_WM_DIAGRAM_VIRTUALLY_FRAME" val="{&quot;height&quot;:432.66480314960626,&quot;left&quot;:37.62582677165356,&quot;top&quot;:102.70385826771653,&quot;width&quot;:764.198188976378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  <p:tag name="KSO_WM_DIAGRAM_VIRTUALLY_FRAME" val="{&quot;height&quot;:432.66480314960626,&quot;left&quot;:37.62582677165356,&quot;top&quot;:102.70385826771653,&quot;width&quot;:764.198188976378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  <p:tag name="KSO_WM_DIAGRAM_VIRTUALLY_FRAME" val="{&quot;height&quot;:432.66480314960626,&quot;left&quot;:37.62582677165356,&quot;top&quot;:102.70385826771653,&quot;width&quot;:764.198188976378}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  <p:tag name="KSO_WM_DIAGRAM_VIRTUALLY_FRAME" val="{&quot;height&quot;:432.66480314960626,&quot;left&quot;:37.62582677165356,&quot;top&quot;:102.70385826771653,&quot;width&quot;:764.198188976378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  <p:tag name="KSO_WM_DIAGRAM_VIRTUALLY_FRAME" val="{&quot;height&quot;:432.66480314960626,&quot;left&quot;:37.62582677165356,&quot;top&quot;:102.70385826771653,&quot;width&quot;:764.198188976378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  <p:tag name="KSO_WM_DIAGRAM_VIRTUALLY_FRAME" val="{&quot;height&quot;:432.66480314960626,&quot;left&quot;:37.62582677165356,&quot;top&quot;:102.70385826771653,&quot;width&quot;:764.198188976378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  <p:tag name="KSO_WM_DIAGRAM_VIRTUALLY_FRAME" val="{&quot;height&quot;:432.66480314960626,&quot;left&quot;:37.62582677165356,&quot;top&quot;:102.70385826771653,&quot;width&quot;:764.198188976378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  <p:tag name="KSO_WM_DIAGRAM_VIRTUALLY_FRAME" val="{&quot;height&quot;:432.66480314960626,&quot;left&quot;:37.62582677165356,&quot;top&quot;:102.70385826771653,&quot;width&quot;:764.198188976378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  <p:tag name="KSO_WM_DIAGRAM_VIRTUALLY_FRAME" val="{&quot;height&quot;:432.66480314960626,&quot;left&quot;:37.62582677165356,&quot;top&quot;:102.70385826771653,&quot;width&quot;:764.198188976378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8"/>
  <p:tag name="KSO_WM_DIAGRAM_VIRTUALLY_FRAME" val="{&quot;height&quot;:432.66480314960626,&quot;left&quot;:37.62582677165356,&quot;top&quot;:102.70385826771653,&quot;width&quot;:764.198188976378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9"/>
  <p:tag name="KSO_WM_DIAGRAM_VIRTUALLY_FRAME" val="{&quot;height&quot;:432.66480314960626,&quot;left&quot;:37.62582677165356,&quot;top&quot;:102.70385826771653,&quot;width&quot;:764.198188976378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0"/>
  <p:tag name="KSO_WM_DIAGRAM_VIRTUALLY_FRAME" val="{&quot;height&quot;:432.66480314960626,&quot;left&quot;:37.62582677165356,&quot;top&quot;:102.70385826771653,&quot;width&quot;:764.198188976378}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1"/>
  <p:tag name="KSO_WM_DIAGRAM_VIRTUALLY_FRAME" val="{&quot;height&quot;:432.66480314960626,&quot;left&quot;:37.62582677165356,&quot;top&quot;:102.70385826771653,&quot;width&quot;:764.198188976378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  <p:tag name="KSO_WM_DIAGRAM_VIRTUALLY_FRAME" val="{&quot;height&quot;:432.66480314960626,&quot;left&quot;:37.62582677165356,&quot;top&quot;:102.70385826771653,&quot;width&quot;:764.198188976378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  <p:tag name="KSO_WM_DIAGRAM_VIRTUALLY_FRAME" val="{&quot;height&quot;:432.66480314960626,&quot;left&quot;:37.62582677165356,&quot;top&quot;:102.70385826771653,&quot;width&quot;:764.198188976378}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  <p:tag name="KSO_WM_DIAGRAM_VIRTUALLY_FRAME" val="{&quot;height&quot;:432.66480314960626,&quot;left&quot;:37.62582677165356,&quot;top&quot;:102.70385826771653,&quot;width&quot;:764.198188976378}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5"/>
  <p:tag name="KSO_WM_DIAGRAM_VIRTUALLY_FRAME" val="{&quot;height&quot;:432.66480314960626,&quot;left&quot;:37.62582677165356,&quot;top&quot;:102.70385826771653,&quot;width&quot;:764.19818897637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6"/>
  <p:tag name="KSO_WM_DIAGRAM_VIRTUALLY_FRAME" val="{&quot;height&quot;:432.66480314960626,&quot;left&quot;:37.62582677165356,&quot;top&quot;:102.70385826771653,&quot;width&quot;:764.198188976378}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0"/>
  <p:tag name="KSO_WM_DIAGRAM_VIRTUALLY_FRAME" val="{&quot;height&quot;:317.38062992125987,&quot;left&quot;:357.91653543307086,&quot;top&quot;:53.4140157480315,&quot;width&quot;:358.158188976378}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0"/>
  <p:tag name="KSO_WM_DIAGRAM_VIRTUALLY_FRAME" val="{&quot;height&quot;:317.38062992125987,&quot;left&quot;:357.91653543307086,&quot;top&quot;:53.4140157480315,&quot;width&quot;:358.158188976378}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7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8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7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7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7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5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0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3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7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0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  <p:tag name="KSO_WM_DIAGRAM_VIRTUALLY_FRAME" val="{&quot;height&quot;:179.1687401574803,&quot;left&quot;:42.60023622047244,&quot;top&quot;:64.15897637795275,&quot;width&quot;:654.571811023622}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5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2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3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4"/>
  <p:tag name="KSO_WM_DIAGRAM_VIRTUALLY_FRAME" val="{&quot;height&quot;:179.1687401574803,&quot;left&quot;:42.60023622047244,&quot;top&quot;:64.15897637795275,&quot;width&quot;:654.571811023622}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7"/>
  <p:tag name="KSO_WM_UNIT_TABLE_BEAUTIFY" val="smartTable{58063687-d341-4063-81da-cf21763a5029}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8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7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3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4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8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0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3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5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8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9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3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0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5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2"/>
  <p:tag name="KSO_WM_UNIT_PLACING_PICTURE_USER_VIEWPORT" val="{&quot;height&quot;:3316.8110236220473,&quot;width&quot;:4125.08031496063}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7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1"/>
  <p:tag name="KSO_WM_DIAGRAM_VIRTUALLY_FRAME" val="{&quot;height&quot;:177.75307086614174,&quot;left&quot;:109.7384251968504,&quot;top&quot;:196.32740157480313,&quot;width&quot;:583.6825984251968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2"/>
  <p:tag name="KSO_WM_DIAGRAM_VIRTUALLY_FRAME" val="{&quot;height&quot;:177.75307086614174,&quot;left&quot;:109.7384251968504,&quot;top&quot;:196.32740157480313,&quot;width&quot;:583.6825984251968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  <p:tag name="KSO_WM_DIAGRAM_VIRTUALLY_FRAME" val="{&quot;height&quot;:177.75307086614174,&quot;left&quot;:109.7384251968504,&quot;top&quot;:196.32740157480313,&quot;width&quot;:583.6825984251968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7"/>
  <p:tag name="KSO_WM_DIAGRAM_VIRTUALLY_FRAME" val="{&quot;height&quot;:177.75307086614174,&quot;left&quot;:109.7384251968504,&quot;top&quot;:196.32740157480313,&quot;width&quot;:583.6825984251968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2"/>
</p:tagLst>
</file>

<file path=ppt/theme/theme1.xml><?xml version="1.0" encoding="utf-8"?>
<a:theme xmlns:a="http://schemas.openxmlformats.org/drawingml/2006/main" name="mykonglong.taobao.com">
  <a:themeElements>
    <a:clrScheme name="mykonglong.taobao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konglong.taobao.com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ykonglong.taobao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宽屏</PresentationFormat>
  <Paragraphs>202</Paragraphs>
  <Slides>38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黑体</vt:lpstr>
      <vt:lpstr>华文楷体</vt:lpstr>
      <vt:lpstr>楷体</vt:lpstr>
      <vt:lpstr>楷体_GB2312</vt:lpstr>
      <vt:lpstr>隶书</vt:lpstr>
      <vt:lpstr>Arial</vt:lpstr>
      <vt:lpstr>Calibri</vt:lpstr>
      <vt:lpstr>Times New Roman</vt:lpstr>
      <vt:lpstr>mykonglong.taobao.com</vt:lpstr>
      <vt:lpstr>Bitmap Image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2024-09-10T15:16:10Z</cp:lastPrinted>
  <dcterms:created xsi:type="dcterms:W3CDTF">2024-09-10T15:16:10Z</dcterms:created>
  <dcterms:modified xsi:type="dcterms:W3CDTF">2024-10-05T01:38:47Z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