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sldIdLst>
    <p:sldId id="640" r:id="rId4"/>
    <p:sldId id="621" r:id="rId5"/>
    <p:sldId id="623" r:id="rId6"/>
    <p:sldId id="547" r:id="rId7"/>
    <p:sldId id="523" r:id="rId8"/>
    <p:sldId id="607" r:id="rId9"/>
    <p:sldId id="608" r:id="rId10"/>
    <p:sldId id="591" r:id="rId11"/>
    <p:sldId id="609" r:id="rId12"/>
    <p:sldId id="610" r:id="rId13"/>
    <p:sldId id="524" r:id="rId14"/>
    <p:sldId id="526" r:id="rId15"/>
    <p:sldId id="625" r:id="rId16"/>
    <p:sldId id="624" r:id="rId17"/>
    <p:sldId id="579" r:id="rId18"/>
    <p:sldId id="578" r:id="rId19"/>
  </p:sldIdLst>
  <p:sldSz cx="12192000" cy="6858000"/>
  <p:notesSz cx="6858000" cy="9144000"/>
  <p:custDataLst>
    <p:tags r:id="rId20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3" userDrawn="1">
          <p15:clr>
            <a:srgbClr val="A4A3A4"/>
          </p15:clr>
        </p15:guide>
        <p15:guide id="2" pos="391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Administrator" initials="A" lastIdx="0" clrIdx="0"/>
  <p:cmAuthor id="2" name="作者" initials="作" lastIdx="0" clrIdx="1"/>
  <p:cmAuthor id="3" name="lenovo" initials="l" lastIdx="0" clrIdx="2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32" y="40"/>
      </p:cViewPr>
      <p:guideLst>
        <p:guide orient="horz" pos="2433"/>
        <p:guide pos="391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1.xml" /><Relationship Id="rId20" Type="http://schemas.openxmlformats.org/officeDocument/2006/relationships/tags" Target="tags/tag119.xml" /><Relationship Id="rId21" Type="http://schemas.openxmlformats.org/officeDocument/2006/relationships/presProps" Target="presProps.xml" /><Relationship Id="rId22" Type="http://schemas.openxmlformats.org/officeDocument/2006/relationships/viewProps" Target="viewProps.xml" /><Relationship Id="rId23" Type="http://schemas.openxmlformats.org/officeDocument/2006/relationships/theme" Target="theme/theme1.xml" /><Relationship Id="rId24" Type="http://schemas.openxmlformats.org/officeDocument/2006/relationships/tableStyles" Target="tableStyles.xml" /><Relationship Id="rId3" Type="http://schemas.openxmlformats.org/officeDocument/2006/relationships/notesMaster" Target="notesMasters/notes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7.wmf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2.wmf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50" y="1122363"/>
            <a:ext cx="91449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50" y="3602038"/>
            <a:ext cx="91449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file:///D:\qq&#25991;&#20214;\712321467\Image\C2C\Image2\%7b75232B38-A165-1FB7-499C-2E1C792CACB5%7d.png" TargetMode="External" /><Relationship Id="rId11" Type="http://schemas.openxmlformats.org/officeDocument/2006/relationships/image" Target="../media/image3.png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image" Target="../media/image1.png" /><Relationship Id="rId7" Type="http://schemas.openxmlformats.org/officeDocument/2006/relationships/tags" Target="../tags/tag1.xml" /><Relationship Id="rId8" Type="http://schemas.openxmlformats.org/officeDocument/2006/relationships/image" Target="../media/image2.png" /><Relationship Id="rId9" Type="http://schemas.openxmlformats.org/officeDocument/2006/relationships/tags" Target="../tags/tag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0095" cy="6858000"/>
          </a:xfrm>
          <a:prstGeom prst="rect">
            <a:avLst/>
          </a:prstGeom>
        </p:spPr>
      </p:pic>
      <p:pic>
        <p:nvPicPr>
          <p:cNvPr id="3" name="图片 2" descr="8523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6835" y="100330"/>
            <a:ext cx="12038965" cy="6648450"/>
          </a:xfrm>
          <a:prstGeom prst="rect">
            <a:avLst/>
          </a:prstGeom>
        </p:spPr>
      </p:pic>
      <p:pic>
        <p:nvPicPr>
          <p:cNvPr id="9" name="图片 1073743875" descr="学科网 zxxk.com" title=""/>
          <p:cNvPicPr>
            <a:picLocks noChangeAspect="1"/>
          </p:cNvPicPr>
          <p:nvPr/>
        </p:nvPicPr>
        <p:blipFill>
          <a:blip r:embed="rId11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7.xml" /><Relationship Id="rId11" Type="http://schemas.openxmlformats.org/officeDocument/2006/relationships/tags" Target="../tags/tag8.xml" /><Relationship Id="rId12" Type="http://schemas.openxmlformats.org/officeDocument/2006/relationships/image" Target="../media/image7.png" /><Relationship Id="rId13" Type="http://schemas.openxmlformats.org/officeDocument/2006/relationships/tags" Target="../tags/tag9.xml" /><Relationship Id="rId14" Type="http://schemas.openxmlformats.org/officeDocument/2006/relationships/image" Target="../media/image8.png" /><Relationship Id="rId15" Type="http://schemas.openxmlformats.org/officeDocument/2006/relationships/tags" Target="../tags/tag10.xml" /><Relationship Id="rId16" Type="http://schemas.openxmlformats.org/officeDocument/2006/relationships/tags" Target="../tags/tag11.xml" /><Relationship Id="rId17" Type="http://schemas.openxmlformats.org/officeDocument/2006/relationships/tags" Target="../tags/tag12.xml" /><Relationship Id="rId2" Type="http://schemas.openxmlformats.org/officeDocument/2006/relationships/image" Target="../media/image1.png" /><Relationship Id="rId3" Type="http://schemas.openxmlformats.org/officeDocument/2006/relationships/tags" Target="../tags/tag3.xml" /><Relationship Id="rId4" Type="http://schemas.openxmlformats.org/officeDocument/2006/relationships/image" Target="../media/image4.png" /><Relationship Id="rId5" Type="http://schemas.openxmlformats.org/officeDocument/2006/relationships/tags" Target="../tags/tag4.xml" /><Relationship Id="rId6" Type="http://schemas.openxmlformats.org/officeDocument/2006/relationships/tags" Target="../tags/tag5.xml" /><Relationship Id="rId7" Type="http://schemas.openxmlformats.org/officeDocument/2006/relationships/image" Target="../media/image5.png" /><Relationship Id="rId8" Type="http://schemas.openxmlformats.org/officeDocument/2006/relationships/tags" Target="../tags/tag6.xml" /><Relationship Id="rId9" Type="http://schemas.openxmlformats.org/officeDocument/2006/relationships/image" Target="../media/image6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77.xml" /><Relationship Id="rId11" Type="http://schemas.openxmlformats.org/officeDocument/2006/relationships/tags" Target="../tags/tag78.xml" /><Relationship Id="rId12" Type="http://schemas.openxmlformats.org/officeDocument/2006/relationships/image" Target="../media/image21.png" /><Relationship Id="rId13" Type="http://schemas.openxmlformats.org/officeDocument/2006/relationships/tags" Target="../tags/tag79.xml" /><Relationship Id="rId14" Type="http://schemas.openxmlformats.org/officeDocument/2006/relationships/tags" Target="../tags/tag80.xml" /><Relationship Id="rId2" Type="http://schemas.openxmlformats.org/officeDocument/2006/relationships/tags" Target="../tags/tag71.xml" /><Relationship Id="rId3" Type="http://schemas.openxmlformats.org/officeDocument/2006/relationships/tags" Target="../tags/tag72.xml" /><Relationship Id="rId4" Type="http://schemas.openxmlformats.org/officeDocument/2006/relationships/tags" Target="../tags/tag73.xml" /><Relationship Id="rId5" Type="http://schemas.openxmlformats.org/officeDocument/2006/relationships/tags" Target="../tags/tag74.xml" /><Relationship Id="rId6" Type="http://schemas.openxmlformats.org/officeDocument/2006/relationships/tags" Target="../tags/tag75.xml" /><Relationship Id="rId7" Type="http://schemas.openxmlformats.org/officeDocument/2006/relationships/tags" Target="../tags/tag76.xml" /><Relationship Id="rId8" Type="http://schemas.openxmlformats.org/officeDocument/2006/relationships/image" Target="../media/image19.png" /><Relationship Id="rId9" Type="http://schemas.openxmlformats.org/officeDocument/2006/relationships/image" Target="../media/image20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89.xml" /><Relationship Id="rId11" Type="http://schemas.openxmlformats.org/officeDocument/2006/relationships/tags" Target="../tags/tag90.xml" /><Relationship Id="rId12" Type="http://schemas.openxmlformats.org/officeDocument/2006/relationships/tags" Target="../tags/tag91.xml" /><Relationship Id="rId13" Type="http://schemas.openxmlformats.org/officeDocument/2006/relationships/tags" Target="../tags/tag92.xml" /><Relationship Id="rId14" Type="http://schemas.openxmlformats.org/officeDocument/2006/relationships/oleObject" Target="../embeddings/oleObject2.bin" TargetMode="Internal" /><Relationship Id="rId15" Type="http://schemas.openxmlformats.org/officeDocument/2006/relationships/image" Target="../media/image22.wmf" /><Relationship Id="rId16" Type="http://schemas.openxmlformats.org/officeDocument/2006/relationships/tags" Target="../tags/tag93.xml" /><Relationship Id="rId17" Type="http://schemas.openxmlformats.org/officeDocument/2006/relationships/tags" Target="../tags/tag94.xml" /><Relationship Id="rId18" Type="http://schemas.openxmlformats.org/officeDocument/2006/relationships/tags" Target="../tags/tag95.xml" /><Relationship Id="rId19" Type="http://schemas.openxmlformats.org/officeDocument/2006/relationships/tags" Target="../tags/tag96.xml" /><Relationship Id="rId2" Type="http://schemas.openxmlformats.org/officeDocument/2006/relationships/tags" Target="../tags/tag81.xml" /><Relationship Id="rId20" Type="http://schemas.openxmlformats.org/officeDocument/2006/relationships/tags" Target="../tags/tag97.xml" /><Relationship Id="rId21" Type="http://schemas.openxmlformats.org/officeDocument/2006/relationships/tags" Target="../tags/tag98.xml" /><Relationship Id="rId22" Type="http://schemas.openxmlformats.org/officeDocument/2006/relationships/tags" Target="../tags/tag99.xml" /><Relationship Id="rId23" Type="http://schemas.openxmlformats.org/officeDocument/2006/relationships/tags" Target="../tags/tag100.xml" /><Relationship Id="rId24" Type="http://schemas.openxmlformats.org/officeDocument/2006/relationships/tags" Target="../tags/tag101.xml" /><Relationship Id="rId25" Type="http://schemas.openxmlformats.org/officeDocument/2006/relationships/tags" Target="../tags/tag102.xml" /><Relationship Id="rId26" Type="http://schemas.openxmlformats.org/officeDocument/2006/relationships/tags" Target="../tags/tag103.xml" /><Relationship Id="rId27" Type="http://schemas.openxmlformats.org/officeDocument/2006/relationships/vmlDrawing" Target="../drawings/vmlDrawing2.vml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tags" Target="../tags/tag85.xml" /><Relationship Id="rId7" Type="http://schemas.openxmlformats.org/officeDocument/2006/relationships/tags" Target="../tags/tag86.xml" /><Relationship Id="rId8" Type="http://schemas.openxmlformats.org/officeDocument/2006/relationships/tags" Target="../tags/tag87.xml" /><Relationship Id="rId9" Type="http://schemas.openxmlformats.org/officeDocument/2006/relationships/tags" Target="../tags/tag88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04.xml" /><Relationship Id="rId3" Type="http://schemas.openxmlformats.org/officeDocument/2006/relationships/tags" Target="../tags/tag105.xml" /><Relationship Id="rId4" Type="http://schemas.openxmlformats.org/officeDocument/2006/relationships/tags" Target="../tags/tag106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07.xml" /><Relationship Id="rId3" Type="http://schemas.openxmlformats.org/officeDocument/2006/relationships/tags" Target="../tags/tag108.xml" /><Relationship Id="rId4" Type="http://schemas.openxmlformats.org/officeDocument/2006/relationships/tags" Target="../tags/tag109.xml" /><Relationship Id="rId5" Type="http://schemas.openxmlformats.org/officeDocument/2006/relationships/image" Target="../media/image23.png" /><Relationship Id="rId6" Type="http://schemas.openxmlformats.org/officeDocument/2006/relationships/tags" Target="../tags/tag110.xml" /><Relationship Id="rId7" Type="http://schemas.openxmlformats.org/officeDocument/2006/relationships/tags" Target="../tags/tag111.xml" /><Relationship Id="rId8" Type="http://schemas.openxmlformats.org/officeDocument/2006/relationships/image" Target="../media/image2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12.xml" /><Relationship Id="rId3" Type="http://schemas.openxmlformats.org/officeDocument/2006/relationships/image" Target="../media/image25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13.xml" /><Relationship Id="rId3" Type="http://schemas.openxmlformats.org/officeDocument/2006/relationships/tags" Target="../tags/tag114.xml" /><Relationship Id="rId4" Type="http://schemas.openxmlformats.org/officeDocument/2006/relationships/tags" Target="../tags/tag115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16.xml" /><Relationship Id="rId3" Type="http://schemas.openxmlformats.org/officeDocument/2006/relationships/tags" Target="../tags/tag117.xml" /><Relationship Id="rId4" Type="http://schemas.openxmlformats.org/officeDocument/2006/relationships/tags" Target="../tags/tag118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3.xml" /><Relationship Id="rId3" Type="http://schemas.openxmlformats.org/officeDocument/2006/relationships/tags" Target="../tags/tag14.xml" /><Relationship Id="rId4" Type="http://schemas.openxmlformats.org/officeDocument/2006/relationships/image" Target="../media/image9.jpeg" /><Relationship Id="rId5" Type="http://schemas.openxmlformats.org/officeDocument/2006/relationships/tags" Target="../tags/tag1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3.xml" /><Relationship Id="rId2" Type="http://schemas.openxmlformats.org/officeDocument/2006/relationships/tags" Target="../tags/tag16.xml" /><Relationship Id="rId3" Type="http://schemas.openxmlformats.org/officeDocument/2006/relationships/tags" Target="../tags/tag17.xml" /><Relationship Id="rId4" Type="http://schemas.openxmlformats.org/officeDocument/2006/relationships/tags" Target="../tags/tag18.xml" /><Relationship Id="rId5" Type="http://schemas.openxmlformats.org/officeDocument/2006/relationships/tags" Target="../tags/tag19.xml" /><Relationship Id="rId6" Type="http://schemas.openxmlformats.org/officeDocument/2006/relationships/tags" Target="../tags/tag20.xml" /><Relationship Id="rId7" Type="http://schemas.openxmlformats.org/officeDocument/2006/relationships/tags" Target="../tags/tag21.xml" /><Relationship Id="rId8" Type="http://schemas.openxmlformats.org/officeDocument/2006/relationships/image" Target="../media/image10.jpeg" /><Relationship Id="rId9" Type="http://schemas.openxmlformats.org/officeDocument/2006/relationships/tags" Target="../tags/tag22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1.xml" /><Relationship Id="rId2" Type="http://schemas.openxmlformats.org/officeDocument/2006/relationships/tags" Target="../tags/tag24.xml" /><Relationship Id="rId3" Type="http://schemas.openxmlformats.org/officeDocument/2006/relationships/tags" Target="../tags/tag25.xml" /><Relationship Id="rId4" Type="http://schemas.openxmlformats.org/officeDocument/2006/relationships/tags" Target="../tags/tag26.xml" /><Relationship Id="rId5" Type="http://schemas.openxmlformats.org/officeDocument/2006/relationships/tags" Target="../tags/tag27.xml" /><Relationship Id="rId6" Type="http://schemas.openxmlformats.org/officeDocument/2006/relationships/tags" Target="../tags/tag28.xml" /><Relationship Id="rId7" Type="http://schemas.openxmlformats.org/officeDocument/2006/relationships/image" Target="../media/image11.jpeg" /><Relationship Id="rId8" Type="http://schemas.openxmlformats.org/officeDocument/2006/relationships/tags" Target="../tags/tag29.xml" /><Relationship Id="rId9" Type="http://schemas.openxmlformats.org/officeDocument/2006/relationships/tags" Target="../tags/tag30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9.xml" /><Relationship Id="rId11" Type="http://schemas.openxmlformats.org/officeDocument/2006/relationships/tags" Target="../tags/tag40.xml" /><Relationship Id="rId12" Type="http://schemas.openxmlformats.org/officeDocument/2006/relationships/image" Target="../media/image13.png" /><Relationship Id="rId2" Type="http://schemas.openxmlformats.org/officeDocument/2006/relationships/tags" Target="../tags/tag32.xml" /><Relationship Id="rId3" Type="http://schemas.openxmlformats.org/officeDocument/2006/relationships/tags" Target="../tags/tag33.xml" /><Relationship Id="rId4" Type="http://schemas.openxmlformats.org/officeDocument/2006/relationships/tags" Target="../tags/tag34.xml" /><Relationship Id="rId5" Type="http://schemas.openxmlformats.org/officeDocument/2006/relationships/tags" Target="../tags/tag35.xml" /><Relationship Id="rId6" Type="http://schemas.openxmlformats.org/officeDocument/2006/relationships/tags" Target="../tags/tag36.xml" /><Relationship Id="rId7" Type="http://schemas.openxmlformats.org/officeDocument/2006/relationships/image" Target="../media/image12.jpeg" /><Relationship Id="rId8" Type="http://schemas.openxmlformats.org/officeDocument/2006/relationships/tags" Target="../tags/tag37.xml" /><Relationship Id="rId9" Type="http://schemas.openxmlformats.org/officeDocument/2006/relationships/tags" Target="../tags/tag38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9.xml" /><Relationship Id="rId11" Type="http://schemas.openxmlformats.org/officeDocument/2006/relationships/tags" Target="../tags/tag50.xml" /><Relationship Id="rId12" Type="http://schemas.openxmlformats.org/officeDocument/2006/relationships/tags" Target="../tags/tag51.xml" /><Relationship Id="rId13" Type="http://schemas.openxmlformats.org/officeDocument/2006/relationships/tags" Target="../tags/tag52.xml" /><Relationship Id="rId14" Type="http://schemas.openxmlformats.org/officeDocument/2006/relationships/tags" Target="../tags/tag53.xml" /><Relationship Id="rId15" Type="http://schemas.openxmlformats.org/officeDocument/2006/relationships/image" Target="../media/image14.png" /><Relationship Id="rId16" Type="http://schemas.openxmlformats.org/officeDocument/2006/relationships/tags" Target="../tags/tag54.xml" /><Relationship Id="rId17" Type="http://schemas.openxmlformats.org/officeDocument/2006/relationships/tags" Target="../tags/tag55.xml" /><Relationship Id="rId18" Type="http://schemas.openxmlformats.org/officeDocument/2006/relationships/tags" Target="../tags/tag56.xml" /><Relationship Id="rId19" Type="http://schemas.openxmlformats.org/officeDocument/2006/relationships/image" Target="../media/image15.png" /><Relationship Id="rId2" Type="http://schemas.openxmlformats.org/officeDocument/2006/relationships/tags" Target="../tags/tag41.xml" /><Relationship Id="rId20" Type="http://schemas.openxmlformats.org/officeDocument/2006/relationships/tags" Target="../tags/tag57.xml" /><Relationship Id="rId21" Type="http://schemas.openxmlformats.org/officeDocument/2006/relationships/tags" Target="../tags/tag58.xml" /><Relationship Id="rId22" Type="http://schemas.openxmlformats.org/officeDocument/2006/relationships/image" Target="../media/image16.png" /><Relationship Id="rId23" Type="http://schemas.openxmlformats.org/officeDocument/2006/relationships/tags" Target="../tags/tag59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tags" Target="../tags/tag44.xml" /><Relationship Id="rId6" Type="http://schemas.openxmlformats.org/officeDocument/2006/relationships/tags" Target="../tags/tag45.xml" /><Relationship Id="rId7" Type="http://schemas.openxmlformats.org/officeDocument/2006/relationships/tags" Target="../tags/tag46.xml" /><Relationship Id="rId8" Type="http://schemas.openxmlformats.org/officeDocument/2006/relationships/tags" Target="../tags/tag47.xml" /><Relationship Id="rId9" Type="http://schemas.openxmlformats.org/officeDocument/2006/relationships/tags" Target="../tags/tag48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6.xml" /><Relationship Id="rId11" Type="http://schemas.openxmlformats.org/officeDocument/2006/relationships/image" Target="../media/image18.jpeg" /><Relationship Id="rId12" Type="http://schemas.openxmlformats.org/officeDocument/2006/relationships/tags" Target="../tags/tag67.xml" /><Relationship Id="rId13" Type="http://schemas.openxmlformats.org/officeDocument/2006/relationships/tags" Target="../tags/tag68.xml" /><Relationship Id="rId14" Type="http://schemas.openxmlformats.org/officeDocument/2006/relationships/tags" Target="../tags/tag69.xml" /><Relationship Id="rId15" Type="http://schemas.openxmlformats.org/officeDocument/2006/relationships/tags" Target="../tags/tag70.xml" /><Relationship Id="rId16" Type="http://schemas.openxmlformats.org/officeDocument/2006/relationships/vmlDrawing" Target="../drawings/vmlDrawing1.vml" /><Relationship Id="rId2" Type="http://schemas.openxmlformats.org/officeDocument/2006/relationships/tags" Target="../tags/tag60.xml" /><Relationship Id="rId3" Type="http://schemas.openxmlformats.org/officeDocument/2006/relationships/tags" Target="../tags/tag61.xml" /><Relationship Id="rId4" Type="http://schemas.openxmlformats.org/officeDocument/2006/relationships/tags" Target="../tags/tag62.xml" /><Relationship Id="rId5" Type="http://schemas.openxmlformats.org/officeDocument/2006/relationships/tags" Target="../tags/tag63.xml" /><Relationship Id="rId6" Type="http://schemas.openxmlformats.org/officeDocument/2006/relationships/tags" Target="../tags/tag64.xml" /><Relationship Id="rId7" Type="http://schemas.openxmlformats.org/officeDocument/2006/relationships/tags" Target="../tags/tag65.xml" /><Relationship Id="rId8" Type="http://schemas.openxmlformats.org/officeDocument/2006/relationships/oleObject" Target="../embeddings/oleObject1.bin" TargetMode="Internal" /><Relationship Id="rId9" Type="http://schemas.openxmlformats.org/officeDocument/2006/relationships/image" Target="../media/image17.wmf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 title="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0095" cy="6858000"/>
          </a:xfrm>
          <a:prstGeom prst="rect">
            <a:avLst/>
          </a:prstGeom>
        </p:spPr>
      </p:pic>
      <p:grpSp>
        <p:nvGrpSpPr>
          <p:cNvPr id="5" name="组合 4" title=""/>
          <p:cNvGrpSpPr/>
          <p:nvPr userDrawn="1"/>
        </p:nvGrpSpPr>
        <p:grpSpPr>
          <a:xfrm>
            <a:off x="523010" y="514348"/>
            <a:ext cx="11144074" cy="5867404"/>
            <a:chOff x="523092" y="514348"/>
            <a:chExt cx="11145816" cy="5867404"/>
          </a:xfrm>
        </p:grpSpPr>
        <p:pic>
          <p:nvPicPr>
            <p:cNvPr id="18" name="图片 17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092" y="514348"/>
              <a:ext cx="11145816" cy="491490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23"/>
            <a:stretch>
              <a:fillRect/>
            </a:stretch>
          </p:blipFill>
          <p:spPr>
            <a:xfrm>
              <a:off x="523092" y="3429000"/>
              <a:ext cx="11145816" cy="2952752"/>
            </a:xfrm>
            <a:prstGeom prst="rect">
              <a:avLst/>
            </a:prstGeom>
          </p:spPr>
        </p:pic>
      </p:grpSp>
      <p:pic>
        <p:nvPicPr>
          <p:cNvPr id="12" name="图片 11" title="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6560"/>
            <a:ext cx="12190095" cy="1361440"/>
          </a:xfrm>
          <a:prstGeom prst="rect">
            <a:avLst/>
          </a:prstGeom>
        </p:spPr>
      </p:pic>
      <p:pic>
        <p:nvPicPr>
          <p:cNvPr id="14" name="图片 13" title="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44" b="60278"/>
          <a:stretch>
            <a:fillRect/>
          </a:stretch>
        </p:blipFill>
        <p:spPr>
          <a:xfrm>
            <a:off x="1" y="0"/>
            <a:ext cx="5752201" cy="2724150"/>
          </a:xfrm>
          <a:prstGeom prst="rect">
            <a:avLst/>
          </a:prstGeom>
        </p:spPr>
      </p:pic>
      <p:sp>
        <p:nvSpPr>
          <p:cNvPr id="53" name="矩形 52" title=""/>
          <p:cNvSpPr/>
          <p:nvPr>
            <p:custDataLst>
              <p:tags r:id="rId11"/>
            </p:custDataLst>
          </p:nvPr>
        </p:nvSpPr>
        <p:spPr>
          <a:xfrm>
            <a:off x="3930968" y="4513580"/>
            <a:ext cx="447675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仿宋" panose="02010609060101010101" charset="-122"/>
              </a:rPr>
              <a:t>沪教版（</a:t>
            </a:r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仿宋" panose="02010609060101010101" charset="-122"/>
              </a:rPr>
              <a:t>2024</a:t>
            </a:r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仿宋" panose="02010609060101010101" charset="-122"/>
              </a:rPr>
              <a:t>）八年级上册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仿宋" panose="02010609060101010101" charset="-122"/>
            </a:endParaRPr>
          </a:p>
        </p:txBody>
      </p:sp>
      <p:pic>
        <p:nvPicPr>
          <p:cNvPr id="10" name="图片 9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832850" y="3068955"/>
            <a:ext cx="3260090" cy="3260090"/>
          </a:xfrm>
          <a:prstGeom prst="rect">
            <a:avLst/>
          </a:prstGeom>
        </p:spPr>
      </p:pic>
      <p:pic>
        <p:nvPicPr>
          <p:cNvPr id="11" name="图片 10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35915" y="3923030"/>
            <a:ext cx="3435985" cy="2458720"/>
          </a:xfrm>
          <a:prstGeom prst="rect">
            <a:avLst/>
          </a:prstGeom>
        </p:spPr>
      </p:pic>
      <p:sp>
        <p:nvSpPr>
          <p:cNvPr id="20" name="文本框 19" title=""/>
          <p:cNvSpPr txBox="1"/>
          <p:nvPr>
            <p:custDataLst>
              <p:tags r:id="rId16"/>
            </p:custDataLst>
          </p:nvPr>
        </p:nvSpPr>
        <p:spPr>
          <a:xfrm>
            <a:off x="2135505" y="1845310"/>
            <a:ext cx="77800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sz="48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第</a:t>
            </a:r>
            <a:r>
              <a:rPr lang="en-US" altLang="zh-CN" sz="48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2</a:t>
            </a:r>
            <a:r>
              <a:rPr lang="zh-CN" altLang="en-US" sz="48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节</a:t>
            </a:r>
            <a:r>
              <a:rPr lang="en-US" sz="48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  </a:t>
            </a:r>
            <a:r>
              <a:rPr sz="48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 </a:t>
            </a:r>
            <a:r>
              <a:rPr lang="zh-CN" sz="48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快与慢</a:t>
            </a:r>
            <a:endParaRPr lang="zh-CN" sz="4800" b="1" kern="100" smtClean="0">
              <a:solidFill>
                <a:schemeClr val="tx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4" name="文本框 43" title=""/>
          <p:cNvSpPr txBox="1"/>
          <p:nvPr>
            <p:custDataLst>
              <p:tags r:id="rId17"/>
            </p:custDataLst>
          </p:nvPr>
        </p:nvSpPr>
        <p:spPr>
          <a:xfrm>
            <a:off x="5379175" y="2946073"/>
            <a:ext cx="1430992" cy="436245"/>
          </a:xfrm>
          <a:prstGeom prst="rect">
            <a:avLst/>
          </a:prstGeom>
          <a:noFill/>
        </p:spPr>
        <p:txBody>
          <a:bodyPr wrap="square" lIns="68565" tIns="34282" rIns="68565" bIns="34282" rtlCol="0">
            <a:spAutoFit/>
          </a:bodyPr>
          <a:lstStyle/>
          <a:p>
            <a:pPr algn="ctr"/>
            <a:r>
              <a:rPr lang="zh-CN" altLang="en-US" sz="2400" b="1" u="sng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第一课时</a:t>
            </a:r>
            <a:endParaRPr lang="zh-CN" altLang="en-US" sz="2400" b="1" u="sng">
              <a:solidFill>
                <a:srgbClr val="036EB8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 title=""/>
          <p:cNvSpPr txBox="1"/>
          <p:nvPr/>
        </p:nvSpPr>
        <p:spPr>
          <a:xfrm>
            <a:off x="774065" y="1744345"/>
            <a:ext cx="998283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若你的同学跑了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100m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用了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17s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，而你用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25s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跑了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165m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，你和你的同学谁跑得快呢？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10" name="组合 9" title=""/>
          <p:cNvGrpSpPr/>
          <p:nvPr/>
        </p:nvGrpSpPr>
        <p:grpSpPr>
          <a:xfrm>
            <a:off x="2531745" y="4034155"/>
            <a:ext cx="4824730" cy="1800860"/>
            <a:chOff x="3987" y="6353"/>
            <a:chExt cx="7598" cy="2836"/>
          </a:xfrm>
        </p:grpSpPr>
        <mc:AlternateContent>
          <mc:Choice Requires="a14">
            <p:sp>
              <p:nvSpPr>
                <p:cNvPr id="5" name="文本框 4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3987" y="6353"/>
                  <a:ext cx="7598" cy="160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algn="l"/>
                  <a14:m>
                    <m:oMathPara>
                      <m:oMathParaPr>
                        <m:jc/>
                      </m:oMathParaPr>
                      <m:oMath>
                        <m:sSub>
                          <m:sSubPr>
                            <m:ctrlP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微软雅黑" panose="020b0503020204020204" charset="-122"/>
                                    <a:cs typeface="Cambria Math" panose="0204050305040603020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微软雅黑" panose="020b0503020204020204" charset="-122"/>
                                    <a:cs typeface="Cambria Math" panose="02040503050406030204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微软雅黑" panose="020b0503020204020204" charset="-122"/>
                                    <a:cs typeface="Cambria Math" panose="02040503050406030204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𝑡</m:t>
                            </m:r>
                            <m:r>
                              <a:rPr lang="en-US" altLang="zh-CN" sz="3200" i="1" baseline="-250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＝</m:t>
                        </m:r>
                        <m:f>
                          <m:fPr>
                            <m:type m:val="bar"/>
                            <m:ctrlP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165</m:t>
                            </m:r>
                            <m:r>
                              <m:rPr>
                                <m:sty m:val="p"/>
                              </m:rPr>
                              <a:rPr lang="en-US" altLang="zh-CN" sz="32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m</m:t>
                            </m:r>
                          </m:num>
                          <m:den>
                            <m: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25</m:t>
                            </m:r>
                            <m:r>
                              <m:rPr>
                                <m:sty m:val="p"/>
                              </m:rPr>
                              <a:rPr lang="en-US" altLang="zh-CN" sz="32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s</m:t>
                            </m:r>
                          </m:den>
                        </m:f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≈</m:t>
                        </m:r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6</m:t>
                        </m:r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.</m:t>
                        </m:r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6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s</m:t>
                        </m:r>
                      </m:oMath>
                    </m:oMathPara>
                  </a14:m>
                  <a:endParaRPr lang="en-US" altLang="zh-CN" sz="3200">
                    <a:solidFill>
                      <a:srgbClr val="FF0000"/>
                    </a:solidFill>
                    <a:latin typeface="Cambria Math" panose="02040503050406030204" charset="0"/>
                    <a:ea typeface="微软雅黑"/>
                    <a:cs typeface="Cambria Math" panose="02040503050406030204" charset="0"/>
                  </a:endParaRPr>
                </a:p>
              </p:txBody>
            </p:sp>
          </mc:Choice>
          <mc:Fallback>
            <p:sp>
              <p:nvSpPr>
                <p:cNvPr id="5" name="文本框 4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7"/>
                  </p:custDataLst>
                </p:nvPr>
              </p:nvSpPr>
              <p:spPr>
                <a:xfrm>
                  <a:off x="3987" y="6353"/>
                  <a:ext cx="7598" cy="160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>
          <mc:Choice Requires="a14">
            <p:sp>
              <p:nvSpPr>
                <p:cNvPr id="6" name="文本框 5"/>
                <p:cNvSpPr txBox="1"/>
                <p:nvPr/>
              </p:nvSpPr>
              <p:spPr>
                <a:xfrm>
                  <a:off x="3987" y="8115"/>
                  <a:ext cx="6400" cy="10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14:m>
                    <m:oMathPara>
                      <m:oMathParaPr>
                        <m:jc m:val="left"/>
                      </m:oMathParaPr>
                      <m:oMath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5</m:t>
                        </m:r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.</m:t>
                        </m:r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88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s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＜</m:t>
                        </m:r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6</m:t>
                        </m:r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.</m:t>
                        </m:r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6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s</m:t>
                        </m:r>
                      </m:oMath>
                    </m:oMathPara>
                  </a14:m>
                  <a:endParaRPr lang="en-US" altLang="zh-CN" sz="3200">
                    <a:solidFill>
                      <a:srgbClr val="FF0000"/>
                    </a:solidFill>
                    <a:latin typeface="Cambria Math" panose="02040503050406030204" charset="0"/>
                    <a:ea typeface="微软雅黑"/>
                    <a:cs typeface="Cambria Math" panose="02040503050406030204" charset="0"/>
                  </a:endParaRPr>
                </a:p>
              </p:txBody>
            </p:sp>
          </mc:Choice>
          <mc:Fallback>
            <p:sp>
              <p:nvSpPr>
                <p:cNvPr id="6" name="文本框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" y="8115"/>
                  <a:ext cx="6400" cy="107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组合 8" title=""/>
          <p:cNvGrpSpPr/>
          <p:nvPr/>
        </p:nvGrpSpPr>
        <p:grpSpPr>
          <a:xfrm>
            <a:off x="1343025" y="2997200"/>
            <a:ext cx="6238240" cy="1009015"/>
            <a:chOff x="2115" y="4720"/>
            <a:chExt cx="9824" cy="1589"/>
          </a:xfrm>
        </p:grpSpPr>
        <mc:AlternateContent>
          <mc:Choice Requires="a14">
            <p:sp>
              <p:nvSpPr>
                <p:cNvPr id="27" name="文本框 26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3987" y="4720"/>
                  <a:ext cx="7952" cy="1589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algn="l"/>
                  <a14:m>
                    <m:oMathPara>
                      <m:oMathParaPr>
                        <m:jc/>
                      </m:oMathParaPr>
                      <m:oMath>
                        <m:sSub>
                          <m:sSubPr>
                            <m:ctrlP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微软雅黑" panose="020b0503020204020204" charset="-122"/>
                                    <a:cs typeface="Cambria Math" panose="0204050305040603020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微软雅黑" panose="020b0503020204020204" charset="-122"/>
                                    <a:cs typeface="Cambria Math" panose="02040503050406030204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微软雅黑" panose="020b0503020204020204" charset="-122"/>
                                    <a:cs typeface="Cambria Math" panose="02040503050406030204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𝑡</m:t>
                            </m:r>
                            <m:r>
                              <a:rPr lang="en-US" altLang="zh-CN" sz="3200" i="1" baseline="-250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1</m:t>
                            </m:r>
                          </m:den>
                        </m:f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＝</m:t>
                        </m:r>
                        <m:f>
                          <m:fPr>
                            <m:type m:val="bar"/>
                            <m:ctrlP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100</m:t>
                            </m:r>
                            <m:r>
                              <m:rPr>
                                <m:sty m:val="p"/>
                              </m:rPr>
                              <a:rPr lang="en-US" altLang="zh-CN" sz="32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m</m:t>
                            </m:r>
                          </m:num>
                          <m:den>
                            <m: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17</m:t>
                            </m:r>
                            <m:r>
                              <m:rPr>
                                <m:sty m:val="p"/>
                              </m:rPr>
                              <a:rPr lang="en-US" altLang="zh-CN" sz="32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s</m:t>
                            </m:r>
                          </m:den>
                        </m:f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≈</m:t>
                        </m:r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5</m:t>
                        </m:r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.</m:t>
                        </m:r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88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s</m:t>
                        </m:r>
                      </m:oMath>
                    </m:oMathPara>
                  </a14:m>
                  <a:endParaRPr lang="en-US" altLang="zh-CN" sz="3200">
                    <a:solidFill>
                      <a:srgbClr val="FF0000"/>
                    </a:solidFill>
                    <a:latin typeface="Cambria Math" panose="02040503050406030204" charset="0"/>
                    <a:ea typeface="微软雅黑"/>
                    <a:cs typeface="Cambria Math" panose="02040503050406030204" charset="0"/>
                  </a:endParaRPr>
                </a:p>
              </p:txBody>
            </p:sp>
          </mc:Choice>
          <mc:Fallback>
            <p:sp>
              <p:nvSpPr>
                <p:cNvPr id="27" name="文本框 26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1"/>
                  </p:custDataLst>
                </p:nvPr>
              </p:nvSpPr>
              <p:spPr>
                <a:xfrm>
                  <a:off x="3987" y="4720"/>
                  <a:ext cx="7952" cy="1589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文本框 6"/>
            <p:cNvSpPr txBox="1"/>
            <p:nvPr/>
          </p:nvSpPr>
          <p:spPr>
            <a:xfrm>
              <a:off x="2115" y="5060"/>
              <a:ext cx="1705" cy="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>
                  <a:solidFill>
                    <a:srgbClr val="FF0000"/>
                  </a:solidFill>
                  <a:latin typeface="微软雅黑" panose="020b0503020204020204" charset="-122"/>
                  <a:ea typeface="微软雅黑"/>
                </a:rPr>
                <a:t>解：</a:t>
              </a:r>
              <a:endPara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endParaRPr>
            </a:p>
          </p:txBody>
        </p:sp>
      </p:grpSp>
      <p:sp>
        <p:nvSpPr>
          <p:cNvPr id="8" name="文本框 7" title=""/>
          <p:cNvSpPr txBox="1"/>
          <p:nvPr/>
        </p:nvSpPr>
        <p:spPr>
          <a:xfrm>
            <a:off x="2567305" y="5949315"/>
            <a:ext cx="406400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所以你跑得快。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1" name="矩形 10" title=""/>
          <p:cNvSpPr/>
          <p:nvPr>
            <p:custDataLst>
              <p:tags r:id="rId13"/>
            </p:custDataLst>
          </p:nvPr>
        </p:nvSpPr>
        <p:spPr>
          <a:xfrm>
            <a:off x="774065" y="998855"/>
            <a:ext cx="1143000" cy="6178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dist"/>
            <a:r>
              <a:rPr lang="zh-CN" altLang="en-US" sz="3200" b="1" smtClean="0">
                <a:solidFill>
                  <a:srgbClr val="036EB8"/>
                </a:solidFill>
                <a:latin typeface="微软雅黑" panose="020b0503020204020204" charset="-122"/>
                <a:ea typeface="微软雅黑"/>
                <a:sym typeface="+mn-ea"/>
              </a:rPr>
              <a:t>速度</a:t>
            </a:r>
            <a:endParaRPr lang="zh-CN" altLang="en-US" sz="3200" b="1" smtClean="0">
              <a:solidFill>
                <a:srgbClr val="036EB8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p:grpSp>
        <p:nvGrpSpPr>
          <p:cNvPr id="198" name="组合 197" title=""/>
          <p:cNvGrpSpPr/>
          <p:nvPr/>
        </p:nvGrpSpPr>
        <p:grpSpPr>
          <a:xfrm>
            <a:off x="336170" y="1205424"/>
            <a:ext cx="295322" cy="210471"/>
            <a:chOff x="435463" y="1226414"/>
            <a:chExt cx="295380" cy="210512"/>
          </a:xfrm>
        </p:grpSpPr>
        <p:sp>
          <p:nvSpPr>
            <p:cNvPr id="199" name="矩形 19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0" name="矩形 19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 title=""/>
          <p:cNvSpPr/>
          <p:nvPr>
            <p:custDataLst>
              <p:tags r:id="rId14"/>
            </p:custDataLst>
          </p:nvPr>
        </p:nvSpPr>
        <p:spPr>
          <a:xfrm>
            <a:off x="3431229" y="184380"/>
            <a:ext cx="3332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比较运动的快与慢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6" name="等腰三角形 75" title=""/>
          <p:cNvSpPr/>
          <p:nvPr>
            <p:custDataLst>
              <p:tags r:id="rId2"/>
            </p:custDataLst>
          </p:nvPr>
        </p:nvSpPr>
        <p:spPr>
          <a:xfrm rot="5400000">
            <a:off x="2604535" y="451365"/>
            <a:ext cx="175894" cy="151633"/>
          </a:xfrm>
          <a:prstGeom prst="triangle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0E9"/>
              </a:solidFill>
            </a:endParaRPr>
          </a:p>
        </p:txBody>
      </p:sp>
      <p:sp>
        <p:nvSpPr>
          <p:cNvPr id="77" name="等腰三角形 76" title=""/>
          <p:cNvSpPr/>
          <p:nvPr>
            <p:custDataLst>
              <p:tags r:id="rId3"/>
            </p:custDataLst>
          </p:nvPr>
        </p:nvSpPr>
        <p:spPr>
          <a:xfrm rot="5400000">
            <a:off x="2879443" y="451365"/>
            <a:ext cx="175894" cy="151633"/>
          </a:xfrm>
          <a:prstGeom prst="triangle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78" name="等腰三角形 77" title=""/>
          <p:cNvSpPr/>
          <p:nvPr>
            <p:custDataLst>
              <p:tags r:id="rId4"/>
            </p:custDataLst>
          </p:nvPr>
        </p:nvSpPr>
        <p:spPr>
          <a:xfrm rot="5400000">
            <a:off x="3154351" y="451365"/>
            <a:ext cx="175894" cy="1516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 title=""/>
          <p:cNvSpPr/>
          <p:nvPr>
            <p:custDataLst>
              <p:tags r:id="rId5"/>
            </p:custDataLst>
          </p:nvPr>
        </p:nvSpPr>
        <p:spPr>
          <a:xfrm>
            <a:off x="3441389" y="216765"/>
            <a:ext cx="868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smtClean="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小结</a:t>
            </a:r>
            <a:endParaRPr lang="zh-CN" altLang="en-US" sz="32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80" name="文本框 79" title=""/>
          <p:cNvSpPr txBox="1"/>
          <p:nvPr>
            <p:custDataLst>
              <p:tags r:id="rId6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矩形 4" title=""/>
          <p:cNvSpPr/>
          <p:nvPr>
            <p:custDataLst>
              <p:tags r:id="rId7"/>
            </p:custDataLst>
          </p:nvPr>
        </p:nvSpPr>
        <p:spPr>
          <a:xfrm>
            <a:off x="3485515" y="4248150"/>
            <a:ext cx="1005840" cy="596900"/>
          </a:xfrm>
          <a:prstGeom prst="rect">
            <a:avLst/>
          </a:prstGeom>
          <a:solidFill>
            <a:srgbClr val="036EB8"/>
          </a:solidFill>
          <a:ln w="19050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0" tIns="0" rIns="0" bIns="0" anchor="ctr">
            <a:noAutofit/>
          </a:bodyPr>
          <a:lstStyle/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zh-CN" altLang="en-US" sz="280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速</a:t>
            </a:r>
            <a:r>
              <a:rPr lang="en-US" altLang="zh-CN" sz="280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 </a:t>
            </a:r>
            <a:r>
              <a:rPr lang="zh-CN" altLang="en-US" sz="280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度</a:t>
            </a:r>
            <a:endParaRPr lang="zh-CN" altLang="en-US" sz="280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8"/>
            </p:custDataLst>
          </p:nvPr>
        </p:nvSpPr>
        <p:spPr>
          <a:xfrm>
            <a:off x="5117465" y="3098165"/>
            <a:ext cx="895350" cy="513663"/>
          </a:xfrm>
          <a:prstGeom prst="roundRect">
            <a:avLst/>
          </a:prstGeom>
          <a:solidFill>
            <a:srgbClr val="BDD7EE"/>
          </a:solidFill>
          <a:ln w="9525" cap="flat" cmpd="sng">
            <a:solidFill>
              <a:srgbClr val="036EB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400">
                <a:latin typeface="Arial" panose="020b0604020202020204" pitchFamily="34" charset="0"/>
              </a:rPr>
              <a:t>概念</a:t>
            </a:r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9"/>
            </p:custDataLst>
          </p:nvPr>
        </p:nvSpPr>
        <p:spPr>
          <a:xfrm>
            <a:off x="5117465" y="3895725"/>
            <a:ext cx="902335" cy="513663"/>
          </a:xfrm>
          <a:prstGeom prst="roundRect">
            <a:avLst/>
          </a:prstGeom>
          <a:solidFill>
            <a:srgbClr val="BDD7EE"/>
          </a:solidFill>
          <a:ln w="9525" cap="flat" cmpd="sng">
            <a:solidFill>
              <a:srgbClr val="036EB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400">
                <a:latin typeface="Arial" panose="020b0604020202020204" pitchFamily="34" charset="0"/>
              </a:rPr>
              <a:t>意义</a:t>
            </a:r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0"/>
            </p:custDataLst>
          </p:nvPr>
        </p:nvSpPr>
        <p:spPr>
          <a:xfrm>
            <a:off x="5117465" y="5544820"/>
            <a:ext cx="973455" cy="510139"/>
          </a:xfrm>
          <a:prstGeom prst="roundRect">
            <a:avLst/>
          </a:prstGeom>
          <a:solidFill>
            <a:srgbClr val="BDD7EE"/>
          </a:solidFill>
          <a:ln w="9525" cap="flat" cmpd="sng">
            <a:solidFill>
              <a:srgbClr val="036EB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400">
                <a:latin typeface="Arial" panose="020b0604020202020204" pitchFamily="34" charset="0"/>
              </a:rPr>
              <a:t>单位</a:t>
            </a:r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1"/>
            </p:custDataLst>
          </p:nvPr>
        </p:nvSpPr>
        <p:spPr>
          <a:xfrm>
            <a:off x="6711315" y="5186680"/>
            <a:ext cx="1781175" cy="4572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400">
                <a:latin typeface="Times New Roman" panose="02020603050405020304" pitchFamily="18" charset="0"/>
              </a:rPr>
              <a:t>m/s</a:t>
            </a:r>
            <a:r>
              <a:rPr lang="zh-CN" altLang="en-US" sz="2400">
                <a:latin typeface="Times New Roman" panose="02020603050405020304" pitchFamily="18" charset="0"/>
              </a:rPr>
              <a:t>、</a:t>
            </a:r>
            <a:r>
              <a:rPr lang="en-US" altLang="zh-CN" sz="2400">
                <a:latin typeface="Times New Roman" panose="02020603050405020304" pitchFamily="18" charset="0"/>
              </a:rPr>
              <a:t> km/h</a:t>
            </a:r>
            <a:endParaRPr lang="zh-CN" altLang="en-US" sz="2400">
              <a:latin typeface="Times New Roman" panose="02020603050405020304" pitchFamily="18" charset="0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12"/>
            </p:custDataLst>
          </p:nvPr>
        </p:nvSpPr>
        <p:spPr>
          <a:xfrm>
            <a:off x="6711315" y="5877560"/>
            <a:ext cx="2951163" cy="4572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>
                <a:latin typeface="Times New Roman" panose="02020603050405020304" pitchFamily="18" charset="0"/>
              </a:rPr>
              <a:t>换算：</a:t>
            </a:r>
            <a:r>
              <a:rPr lang="en-US" altLang="zh-CN" sz="2400">
                <a:latin typeface="Times New Roman" panose="02020603050405020304" pitchFamily="18" charset="0"/>
              </a:rPr>
              <a:t>1m/s=3.6km/h</a:t>
            </a:r>
            <a:endParaRPr lang="zh-CN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31763" name="对象 5" title="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6381115" y="4362450"/>
          <a:ext cx="1055370" cy="92456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9" r:id="rId14" imgW="368300" imgH="393700" progId="Equation.DSMT4">
                  <p:embed/>
                </p:oleObj>
              </mc:Choice>
              <mc:Fallback>
                <p:oleObj r:id="rId14" imgW="368300" imgH="3937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381115" y="4362450"/>
                        <a:ext cx="1055370" cy="92456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4" name="文本框 4" title=""/>
          <p:cNvSpPr txBox="1"/>
          <p:nvPr>
            <p:custDataLst>
              <p:tags r:id="rId16"/>
            </p:custDataLst>
          </p:nvPr>
        </p:nvSpPr>
        <p:spPr>
          <a:xfrm>
            <a:off x="5117465" y="4719955"/>
            <a:ext cx="923925" cy="513663"/>
          </a:xfrm>
          <a:prstGeom prst="roundRect">
            <a:avLst/>
          </a:prstGeom>
          <a:solidFill>
            <a:srgbClr val="BDD7EE"/>
          </a:solidFill>
          <a:ln w="9525">
            <a:solidFill>
              <a:srgbClr val="036EB8"/>
            </a:solidFill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400">
                <a:latin typeface="Arial" panose="020b0604020202020204" pitchFamily="34" charset="0"/>
              </a:rPr>
              <a:t>公式</a:t>
            </a:r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27" name="圆角矩形 26" title=""/>
          <p:cNvSpPr/>
          <p:nvPr>
            <p:custDataLst>
              <p:tags r:id="rId17"/>
            </p:custDataLst>
          </p:nvPr>
        </p:nvSpPr>
        <p:spPr>
          <a:xfrm>
            <a:off x="1116965" y="2822575"/>
            <a:ext cx="1522730" cy="1082675"/>
          </a:xfrm>
          <a:prstGeom prst="roundRect">
            <a:avLst/>
          </a:prstGeom>
          <a:solidFill>
            <a:srgbClr val="036EB8"/>
          </a:solidFill>
          <a:ln w="19050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0" tIns="0" rIns="0" bIns="0" anchor="ctr">
            <a:noAutofit/>
          </a:bodyPr>
          <a:lstStyle/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zh-CN" altLang="en-US" sz="320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快与慢</a:t>
            </a:r>
            <a:endParaRPr lang="zh-CN" altLang="en-US" sz="320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28" name="左大括号 27" title=""/>
          <p:cNvSpPr/>
          <p:nvPr>
            <p:custDataLst>
              <p:tags r:id="rId18"/>
            </p:custDataLst>
          </p:nvPr>
        </p:nvSpPr>
        <p:spPr>
          <a:xfrm>
            <a:off x="2819400" y="2030730"/>
            <a:ext cx="491490" cy="263588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左大括号 28" title=""/>
          <p:cNvSpPr/>
          <p:nvPr>
            <p:custDataLst>
              <p:tags r:id="rId19"/>
            </p:custDataLst>
          </p:nvPr>
        </p:nvSpPr>
        <p:spPr>
          <a:xfrm>
            <a:off x="4683125" y="3326448"/>
            <a:ext cx="325438" cy="2439988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endParaRPr lang="zh-CN" altLang="en-US">
              <a:ln>
                <a:noFill/>
              </a:ln>
              <a:effectLst/>
              <a:uLnTx/>
              <a:uFillTx/>
              <a:sym typeface="+mn-ea"/>
            </a:endParaRPr>
          </a:p>
        </p:txBody>
      </p:sp>
      <p:sp>
        <p:nvSpPr>
          <p:cNvPr id="30" name="左大括号 29" title=""/>
          <p:cNvSpPr/>
          <p:nvPr>
            <p:custDataLst>
              <p:tags r:id="rId20"/>
            </p:custDataLst>
          </p:nvPr>
        </p:nvSpPr>
        <p:spPr>
          <a:xfrm>
            <a:off x="6297295" y="5415280"/>
            <a:ext cx="323850" cy="774700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endParaRPr lang="zh-CN" altLang="en-US">
              <a:ln>
                <a:noFill/>
              </a:ln>
              <a:effectLst/>
              <a:uLnTx/>
              <a:uFillTx/>
              <a:sym typeface="+mn-ea"/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21"/>
            </p:custDataLst>
          </p:nvPr>
        </p:nvSpPr>
        <p:spPr>
          <a:xfrm>
            <a:off x="6229350" y="3108325"/>
            <a:ext cx="3535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lang="zh-CN" altLang="en-US" sz="2400">
                <a:latin typeface="Arial" panose="020b0604020202020204" pitchFamily="34" charset="0"/>
                <a:sym typeface="+mn-ea"/>
              </a:rPr>
              <a:t>路程与时间之比叫做速度</a:t>
            </a:r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33" name="文本框 32" title=""/>
          <p:cNvSpPr txBox="1"/>
          <p:nvPr>
            <p:custDataLst>
              <p:tags r:id="rId22"/>
            </p:custDataLst>
          </p:nvPr>
        </p:nvSpPr>
        <p:spPr>
          <a:xfrm>
            <a:off x="6229350" y="3902075"/>
            <a:ext cx="384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latin typeface="Arial" panose="020b0604020202020204" pitchFamily="34" charset="0"/>
                <a:sym typeface="+mn-ea"/>
              </a:rPr>
              <a:t>表示物体运动快慢的物理量</a:t>
            </a:r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8" name="矩形 7" title=""/>
          <p:cNvSpPr/>
          <p:nvPr>
            <p:custDataLst>
              <p:tags r:id="rId23"/>
            </p:custDataLst>
          </p:nvPr>
        </p:nvSpPr>
        <p:spPr>
          <a:xfrm>
            <a:off x="3441700" y="1721485"/>
            <a:ext cx="3230245" cy="675005"/>
          </a:xfrm>
          <a:prstGeom prst="rect">
            <a:avLst/>
          </a:prstGeom>
          <a:solidFill>
            <a:srgbClr val="036EB8"/>
          </a:solidFill>
          <a:ln w="19050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0" tIns="0" rIns="0" bIns="0" anchor="ctr">
            <a:noAutofit/>
          </a:bodyPr>
          <a:lstStyle/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zh-CN" sz="280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比较运动的快与慢</a:t>
            </a:r>
            <a:endParaRPr lang="zh-CN" sz="280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9" name="左大括号 8" title=""/>
          <p:cNvSpPr/>
          <p:nvPr>
            <p:custDataLst>
              <p:tags r:id="rId24"/>
            </p:custDataLst>
          </p:nvPr>
        </p:nvSpPr>
        <p:spPr>
          <a:xfrm>
            <a:off x="6826250" y="1547495"/>
            <a:ext cx="375920" cy="99377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endParaRPr lang="zh-CN" altLang="en-US">
              <a:ln>
                <a:noFill/>
              </a:ln>
              <a:effectLst/>
              <a:uLnTx/>
              <a:uFillTx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25"/>
            </p:custDataLst>
          </p:nvPr>
        </p:nvSpPr>
        <p:spPr>
          <a:xfrm>
            <a:off x="7258050" y="1362710"/>
            <a:ext cx="2534285" cy="474345"/>
          </a:xfrm>
          <a:prstGeom prst="roundRect">
            <a:avLst/>
          </a:prstGeom>
          <a:solidFill>
            <a:srgbClr val="BDD7EE"/>
          </a:solidFill>
          <a:ln w="9525" cap="flat" cmpd="sng">
            <a:solidFill>
              <a:srgbClr val="036EB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eaLnBrk="1" hangingPunct="1"/>
            <a:r>
              <a:rPr lang="zh-CN" altLang="en-US" sz="2400">
                <a:latin typeface="Arial" panose="020b0604020202020204" pitchFamily="34" charset="0"/>
              </a:rPr>
              <a:t>相同时间比路程</a:t>
            </a:r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26"/>
            </p:custDataLst>
          </p:nvPr>
        </p:nvSpPr>
        <p:spPr>
          <a:xfrm>
            <a:off x="7258050" y="2225675"/>
            <a:ext cx="2534285" cy="474345"/>
          </a:xfrm>
          <a:prstGeom prst="roundRect">
            <a:avLst/>
          </a:prstGeom>
          <a:solidFill>
            <a:srgbClr val="BDD7EE"/>
          </a:solidFill>
          <a:ln w="9525" cap="flat" cmpd="sng">
            <a:solidFill>
              <a:srgbClr val="036EB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eaLnBrk="1" hangingPunct="1"/>
            <a:r>
              <a:rPr lang="zh-CN" altLang="en-US" sz="2400">
                <a:latin typeface="Arial" panose="020b0604020202020204" pitchFamily="34" charset="0"/>
              </a:rPr>
              <a:t>相同路程比时间</a:t>
            </a:r>
            <a:endParaRPr lang="zh-CN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  <p:cond evt="onBegin" delay="0">
                          <p:tn val="38"/>
                        </p:cond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  <p:cond evt="onBegin" delay="0">
                          <p:tn val="61"/>
                        </p:cond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  <p:cond evt="onBegin" delay="0">
                          <p:tn val="66"/>
                        </p:cond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  <p:cond evt="onBegin" delay="0">
                          <p:tn val="71"/>
                        </p:cond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  <p:cond evt="onBegin" delay="0">
                          <p:tn val="76"/>
                        </p:cond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7" grpId="0" animBg="1"/>
      <p:bldP spid="28" grpId="0" animBg="1"/>
      <p:bldP spid="29" grpId="0" animBg="1"/>
      <p:bldP spid="30" grpId="0" animBg="1"/>
      <p:bldP spid="31764" grpId="0" animBg="1"/>
      <p:bldP spid="32" grpId="0"/>
      <p:bldP spid="33" grpId="0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14338" name="TextBox 8" title=""/>
          <p:cNvSpPr/>
          <p:nvPr>
            <p:custDataLst>
              <p:tags r:id="rId3"/>
            </p:custDataLst>
          </p:nvPr>
        </p:nvSpPr>
        <p:spPr>
          <a:xfrm>
            <a:off x="1271270" y="1844675"/>
            <a:ext cx="9986010" cy="278447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  <a:cs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下列描述物体运动快慢的成语中，与物理学描述运动快慢的方法相近的是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( 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　　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)</a:t>
            </a:r>
            <a:endParaRPr lang="en-US" altLang="zh-CN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A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．一日千里                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B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．大步流星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C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．风驰电掣                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D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．迅雷不及掩耳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14340" name="矩形 5" title=""/>
          <p:cNvSpPr/>
          <p:nvPr>
            <p:custDataLst>
              <p:tags r:id="rId4"/>
            </p:custDataLst>
          </p:nvPr>
        </p:nvSpPr>
        <p:spPr>
          <a:xfrm>
            <a:off x="3791456" y="2420648"/>
            <a:ext cx="48884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indent="0">
              <a:lnSpc>
                <a:spcPct val="150000"/>
              </a:lnSpc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</a:t>
            </a:r>
            <a:endParaRPr lang="en-US" altLang="zh-CN" sz="32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11225" y="1124585"/>
            <a:ext cx="10289540" cy="13601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</a:rPr>
              <a:t>2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现有一辆行驶速度为72 km/h的汽车与一列行驶速度为28 m/s的火车，请比较它们中哪个速度更大。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6" name="组合 5" title=""/>
          <p:cNvGrpSpPr/>
          <p:nvPr/>
        </p:nvGrpSpPr>
        <p:grpSpPr>
          <a:xfrm>
            <a:off x="1991360" y="2853055"/>
            <a:ext cx="6649720" cy="2424430"/>
            <a:chOff x="3136" y="4493"/>
            <a:chExt cx="10472" cy="3818"/>
          </a:xfrm>
        </p:grpSpPr>
        <p:grpSp>
          <p:nvGrpSpPr>
            <p:cNvPr id="9" name="组合 8"/>
            <p:cNvGrpSpPr/>
            <p:nvPr/>
          </p:nvGrpSpPr>
          <p:grpSpPr>
            <a:xfrm>
              <a:off x="3136" y="4493"/>
              <a:ext cx="9220" cy="1005"/>
              <a:chOff x="2115" y="5060"/>
              <a:chExt cx="9220" cy="1005"/>
            </a:xfrm>
          </p:grpSpPr>
          <mc:AlternateContent>
            <mc:Choice Requires="a14">
              <p:sp>
                <p:nvSpPr>
                  <p:cNvPr id="27" name="文本框 26"/>
                  <p:cNvSpPr txBox="1"/>
                  <p:nvPr>
                    <p:custDataLst>
                      <p:tags r:id="rId3"/>
                    </p:custDataLst>
                  </p:nvPr>
                </p:nvSpPr>
                <p:spPr>
                  <a:xfrm>
                    <a:off x="3476" y="5173"/>
                    <a:ext cx="7859" cy="892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noAutofit/>
                  </a:bodyPr>
                  <a:lstStyle/>
                  <a:p>
                    <a:pPr algn="l"/>
                    <a14:m>
                      <m:oMathPara>
                        <m:oMathParaPr>
                          <m:jc/>
                        </m:oMathParaPr>
                        <m:oMath>
                          <m:sSub>
                            <m:sSubPr>
                              <m:ctrlPr>
                                <a:rPr lang="en-US" altLang="zh-CN" sz="3200" i="1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ea typeface="微软雅黑" panose="020b0503020204020204" charset="-122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i="1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ea typeface="微软雅黑" panose="020b0503020204020204" charset="-122"/>
                                  <a:cs typeface="Cambria Math" panose="02040503050406030204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CN" sz="3200" i="1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ea typeface="微软雅黑" panose="020b0503020204020204" charset="-122"/>
                                  <a:cs typeface="Cambria Math" panose="02040503050406030204" charset="0"/>
                                </a:rPr>
                                <m:t>汽</m:t>
                              </m:r>
                            </m:sub>
                          </m:sSub>
                          <m:r>
                            <a:rPr lang="en-US" altLang="zh-CN" sz="32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ea typeface="MS Mincho" panose="02020609040205080304" charset="-128"/>
                              <a:cs typeface="Cambria Math" panose="02040503050406030204" charset="0"/>
                            </a:rPr>
                            <m:t>=</m:t>
                          </m:r>
                          <m:r>
                            <a:rPr lang="en-US" altLang="zh-CN" sz="32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ea typeface="MS Mincho" panose="02020609040205080304" charset="-128"/>
                              <a:cs typeface="Cambria Math" panose="02040503050406030204" charset="0"/>
                            </a:rPr>
                            <m:t>72</m:t>
                          </m:r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</a:rPr>
                            <m:t>k</m:t>
                          </m:r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</a:rPr>
                            <m:t>m</m:t>
                          </m:r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</a:rPr>
                            <m:t>h</m:t>
                          </m:r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</a:rPr>
                            <m:t>20</m:t>
                          </m:r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</a:rPr>
                            <m:t>m</m:t>
                          </m:r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</a:rPr>
                            <m:t>s</m:t>
                          </m:r>
                        </m:oMath>
                      </m:oMathPara>
                    </a14:m>
                    <a:endParaRPr lang="en-US" altLang="zh-CN" sz="3200">
                      <a:solidFill>
                        <a:srgbClr val="FF0000"/>
                      </a:solidFill>
                      <a:latin typeface="Cambria Math" panose="02040503050406030204" charset="0"/>
                      <a:ea typeface="微软雅黑"/>
                      <a:cs typeface="Cambria Math" panose="02040503050406030204" charset="0"/>
                    </a:endParaRPr>
                  </a:p>
                </p:txBody>
              </p:sp>
            </mc:Choice>
            <mc:Fallback>
              <p:sp>
                <p:nvSpPr>
                  <p:cNvPr id="27" name="文本框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4"/>
                    </p:custDataLst>
                  </p:nvPr>
                </p:nvSpPr>
                <p:spPr>
                  <a:xfrm>
                    <a:off x="3476" y="5173"/>
                    <a:ext cx="7859" cy="892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" name="文本框 6"/>
              <p:cNvSpPr txBox="1"/>
              <p:nvPr/>
            </p:nvSpPr>
            <p:spPr>
              <a:xfrm>
                <a:off x="2115" y="5060"/>
                <a:ext cx="1705" cy="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8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</a:rPr>
                  <a:t>解：</a:t>
                </a:r>
                <a:endParaRPr lang="zh-CN" altLang="en-US" sz="2800">
                  <a:solidFill>
                    <a:srgbClr val="FF0000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  <mc:AlternateContent>
          <mc:Choice Requires="a14">
            <p:sp>
              <p:nvSpPr>
                <p:cNvPr id="5" name="文本框 4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4610" y="5967"/>
                  <a:ext cx="8999" cy="989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noAutofit/>
                </a:bodyPr>
                <a:lstStyle/>
                <a:p>
                  <a:pPr algn="l"/>
                  <a14:m>
                    <m:oMathPara>
                      <m:oMathParaPr>
                        <m:jc/>
                      </m:oMathParaPr>
                      <m:oMath>
                        <m:sSub>
                          <m:sSubPr>
                            <m:ctrlP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火</m:t>
                            </m:r>
                          </m:sub>
                        </m:sSub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28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s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汽</m:t>
                            </m:r>
                          </m:sub>
                        </m:sSub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20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s</m:t>
                        </m:r>
                      </m:oMath>
                    </m:oMathPara>
                  </a14:m>
                  <a:endParaRPr lang="en-US" altLang="zh-CN" sz="3200">
                    <a:solidFill>
                      <a:srgbClr val="FF0000"/>
                    </a:solidFill>
                    <a:latin typeface="Cambria Math" panose="02040503050406030204" charset="0"/>
                    <a:ea typeface="微软雅黑"/>
                    <a:cs typeface="Cambria Math" panose="02040503050406030204" charset="0"/>
                  </a:endParaRPr>
                </a:p>
              </p:txBody>
            </p:sp>
          </mc:Choice>
          <mc:Fallback>
            <p:sp>
              <p:nvSpPr>
                <p:cNvPr id="5" name="文本框 4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7"/>
                  </p:custDataLst>
                </p:nvPr>
              </p:nvSpPr>
              <p:spPr>
                <a:xfrm>
                  <a:off x="4610" y="5967"/>
                  <a:ext cx="8999" cy="989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文本框 2"/>
            <p:cNvSpPr txBox="1"/>
            <p:nvPr/>
          </p:nvSpPr>
          <p:spPr>
            <a:xfrm>
              <a:off x="5177" y="7355"/>
              <a:ext cx="6400" cy="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800">
                  <a:solidFill>
                    <a:srgbClr val="FF0000"/>
                  </a:solidFill>
                  <a:latin typeface="微软雅黑" panose="020b0503020204020204" charset="-122"/>
                  <a:ea typeface="微软雅黑"/>
                </a:rPr>
                <a:t>∴   </a:t>
              </a:r>
              <a:r>
                <a:rPr lang="zh-CN" altLang="en-US" sz="2800">
                  <a:solidFill>
                    <a:srgbClr val="FF0000"/>
                  </a:solidFill>
                  <a:latin typeface="微软雅黑" panose="020b0503020204020204" charset="-122"/>
                  <a:ea typeface="微软雅黑"/>
                </a:rPr>
                <a:t>火车的速度更大。</a:t>
              </a:r>
              <a:endPara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1055370" y="1124585"/>
            <a:ext cx="10512425" cy="13576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</a:rPr>
              <a:t>3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为保障交通安全，公路上常设置限速标志牌。该标志牌的含义是什么?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pic>
        <p:nvPicPr>
          <p:cNvPr id="100" name="图片 99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925" y="2277110"/>
            <a:ext cx="2536825" cy="33826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 title=""/>
          <p:cNvSpPr txBox="1"/>
          <p:nvPr/>
        </p:nvSpPr>
        <p:spPr>
          <a:xfrm>
            <a:off x="1127125" y="3284855"/>
            <a:ext cx="6346190" cy="1779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答：该标志牌的含义是该路段允许汽车行驶的最大速度不能超过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80km/h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。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30722" name="文本占位符 20481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127760" y="1555115"/>
            <a:ext cx="10159365" cy="38938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None/>
            </a:pPr>
            <a:r>
              <a:rPr lang="en-US" altLang="zh-CN" sz="2800" kern="12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4</a:t>
            </a:r>
            <a:r>
              <a:rPr lang="zh-CN" altLang="en-US" sz="2800" kern="12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.</a:t>
            </a:r>
            <a:r>
              <a:rPr lang="en-US" altLang="zh-CN" sz="2800" kern="12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altLang="en-US" sz="2800" kern="12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下列说法正确的是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( 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　　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)</a:t>
            </a:r>
            <a:endParaRPr lang="en-US" altLang="zh-CN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n-US" altLang="zh-CN" sz="2800" kern="12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altLang="en-US" sz="2800" kern="12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A.</a:t>
            </a:r>
            <a:r>
              <a:rPr lang="en-US" altLang="zh-CN" sz="2800" kern="12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altLang="en-US" sz="2800" kern="12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运动物体通过的路程越大，速度越大</a:t>
            </a:r>
            <a:endParaRPr lang="zh-CN" altLang="en-US" sz="2800" kern="1200">
              <a:solidFill>
                <a:srgbClr val="0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n-US" altLang="zh-CN" sz="2800" kern="12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altLang="en-US" sz="2800" kern="12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B.</a:t>
            </a:r>
            <a:r>
              <a:rPr lang="en-US" altLang="zh-CN" sz="2800" kern="12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altLang="en-US" sz="2800" kern="12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运动物体通过的路程越短，速度越大</a:t>
            </a:r>
            <a:endParaRPr lang="zh-CN" altLang="en-US" sz="2800" kern="1200">
              <a:solidFill>
                <a:srgbClr val="0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n-US" altLang="zh-CN" sz="2800" kern="12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altLang="en-US" sz="2800" kern="12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C.</a:t>
            </a:r>
            <a:r>
              <a:rPr lang="en-US" altLang="zh-CN" sz="2800" kern="12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altLang="en-US" sz="2800" kern="12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运动物体在一段时间内，所通过的路程越大，说明速度越大</a:t>
            </a:r>
            <a:endParaRPr lang="zh-CN" altLang="en-US" sz="2800" kern="1200">
              <a:solidFill>
                <a:srgbClr val="0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n-US" altLang="zh-CN" sz="2800" kern="12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altLang="en-US" sz="2800" kern="12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D.</a:t>
            </a:r>
            <a:r>
              <a:rPr lang="en-US" altLang="zh-CN" sz="2800" kern="12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altLang="en-US" sz="2800" kern="12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物体越运动，速度越大</a:t>
            </a:r>
            <a:endParaRPr lang="zh-CN" altLang="en-US" sz="2800" kern="1200">
              <a:solidFill>
                <a:srgbClr val="0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20483" name="文本框 20482" title=""/>
          <p:cNvSpPr txBox="1"/>
          <p:nvPr>
            <p:custDataLst>
              <p:tags r:id="rId4"/>
            </p:custDataLst>
          </p:nvPr>
        </p:nvSpPr>
        <p:spPr>
          <a:xfrm>
            <a:off x="4871720" y="1701165"/>
            <a:ext cx="7721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endParaRPr lang="en-US" altLang="zh-CN" sz="32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15362" name="TextBox 8" title=""/>
          <p:cNvSpPr/>
          <p:nvPr>
            <p:custDataLst>
              <p:tags r:id="rId3"/>
            </p:custDataLst>
          </p:nvPr>
        </p:nvSpPr>
        <p:spPr>
          <a:xfrm>
            <a:off x="911225" y="1341120"/>
            <a:ext cx="10439400" cy="4401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800">
                <a:latin typeface="+mn-ea"/>
                <a:ea typeface="+mn-ea"/>
                <a:cs typeface="Times New Roman" panose="02020603050405020304" pitchFamily="18" charset="0"/>
              </a:rPr>
              <a:t>5. 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为宣传“绿色出行，低碳生活”理念，三个好朋友在某景点进行了一场有趣的比赛。小张驾驶电瓶车以</a:t>
            </a: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36 km/h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的速度前进，小王以</a:t>
            </a: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10 m/s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的速度跑步前进，小李骑自行车，每分钟通过的路程是</a:t>
            </a: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0.6 km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。则</a:t>
            </a: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( 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　　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)</a:t>
            </a:r>
            <a:endParaRPr lang="en-US" altLang="zh-CN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A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．小张速度最大 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B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．小王速度最大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C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．小李速度最大  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D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．三人速度一样大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14340" name="矩形 5" title=""/>
          <p:cNvSpPr/>
          <p:nvPr>
            <p:custDataLst>
              <p:tags r:id="rId4"/>
            </p:custDataLst>
          </p:nvPr>
        </p:nvSpPr>
        <p:spPr>
          <a:xfrm>
            <a:off x="3143121" y="3357273"/>
            <a:ext cx="488847" cy="6819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  <a:endParaRPr lang="en-US" altLang="zh-CN" sz="32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/>
        </p:nvSpPr>
        <p:spPr>
          <a:xfrm>
            <a:off x="77555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本节要点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1343025" y="2171065"/>
            <a:ext cx="9818370" cy="25152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charset="-122"/>
                <a:ea typeface="微软雅黑"/>
              </a:rPr>
              <a:t>1. 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能用速度描述物体运动的快慢，能用速度公式进行简单的计算，知道一些运动的大致速度；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charset="-122"/>
                <a:ea typeface="微软雅黑"/>
              </a:rPr>
              <a:t>2. 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知道匀速直线运动是一种理想模型。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/>
        </p:nvSpPr>
        <p:spPr>
          <a:xfrm>
            <a:off x="77555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素养提升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11225" y="2421255"/>
            <a:ext cx="10234930" cy="1915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charset="-122"/>
                <a:ea typeface="微软雅黑"/>
              </a:rPr>
              <a:t>       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能体会模型建构在物理学研究中的重要性,能在熟悉的情境中,用所学模型分析常见问题。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课程导入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774065" y="1574800"/>
            <a:ext cx="5198745" cy="4225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t" hangingPunct="1">
              <a:lnSpc>
                <a:spcPct val="12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交警拦住一辆正在行驶的车，对司机说道：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您的车速超过了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50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公里每小时的限制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……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车内的小朋友抢着回答说：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我们只行驶了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分钟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公里，怎么会超过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50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公里，也没到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小时呀？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怎么跟小朋友解释这个问题呢？如何判断运动的快慢呢？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96000" y="1696720"/>
            <a:ext cx="5575300" cy="398145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randomBar dir="vert"/>
  </p:transition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 title=""/>
          <p:cNvSpPr/>
          <p:nvPr>
            <p:custDataLst>
              <p:tags r:id="rId6"/>
            </p:custDataLst>
          </p:nvPr>
        </p:nvSpPr>
        <p:spPr>
          <a:xfrm>
            <a:off x="3431229" y="184380"/>
            <a:ext cx="3332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比较运动的快与慢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7"/>
            </p:custDataLst>
          </p:nvPr>
        </p:nvSpPr>
        <p:spPr>
          <a:xfrm>
            <a:off x="882650" y="1868170"/>
            <a:ext cx="5558790" cy="1770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龟兔赛跑的故事大家都知道，最后裁判判定是乌龟跑得最快，裁判的依据是什么？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16090" y="1844675"/>
            <a:ext cx="4695190" cy="3174365"/>
          </a:xfrm>
          <a:prstGeom prst="rect">
            <a:avLst/>
          </a:prstGeom>
          <a:ln>
            <a:noFill/>
          </a:ln>
        </p:spPr>
      </p:pic>
      <p:sp>
        <p:nvSpPr>
          <p:cNvPr id="5" name="文本框 4" title=""/>
          <p:cNvSpPr txBox="1"/>
          <p:nvPr>
            <p:custDataLst>
              <p:tags r:id="rId10"/>
            </p:custDataLst>
          </p:nvPr>
        </p:nvSpPr>
        <p:spPr>
          <a:xfrm>
            <a:off x="911225" y="4004945"/>
            <a:ext cx="52000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charset="-122"/>
                <a:ea typeface="微软雅黑"/>
              </a:rPr>
              <a:t>相同路程比时间，时间越短跑的越快。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774065" y="1868170"/>
            <a:ext cx="5558790" cy="1770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足球运动员曾有一项体能测试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——12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分钟跑，以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12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分钟跑过最远的距离来判断运动员的体能如何。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600190" y="1868170"/>
            <a:ext cx="5192395" cy="3300730"/>
          </a:xfrm>
          <a:prstGeom prst="rect">
            <a:avLst/>
          </a:prstGeom>
          <a:ln>
            <a:noFill/>
          </a:ln>
        </p:spPr>
      </p:pic>
      <p:sp>
        <p:nvSpPr>
          <p:cNvPr id="8" name="文本框 7" title=""/>
          <p:cNvSpPr txBox="1"/>
          <p:nvPr>
            <p:custDataLst>
              <p:tags r:id="rId9"/>
            </p:custDataLst>
          </p:nvPr>
        </p:nvSpPr>
        <p:spPr>
          <a:xfrm>
            <a:off x="839470" y="3933190"/>
            <a:ext cx="5264785" cy="1038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相同</a:t>
            </a: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时间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比</a:t>
            </a: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路程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，路程越长跑的越快。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3" name="矩形 2" title=""/>
          <p:cNvSpPr/>
          <p:nvPr>
            <p:custDataLst>
              <p:tags r:id="rId10"/>
            </p:custDataLst>
          </p:nvPr>
        </p:nvSpPr>
        <p:spPr>
          <a:xfrm>
            <a:off x="3431229" y="184380"/>
            <a:ext cx="3332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比较运动的快与慢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774065" y="908685"/>
            <a:ext cx="555879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/>
              </a:rPr>
              <a:t>比较运动快慢的两种方式：</a:t>
            </a:r>
            <a:endParaRPr lang="zh-CN" altLang="en-US" sz="3200" b="1">
              <a:latin typeface="微软雅黑" panose="020b0503020204020204" charset="-122"/>
              <a:ea typeface="微软雅黑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contrast="18000"/>
          </a:blip>
          <a:stretch>
            <a:fillRect/>
          </a:stretch>
        </p:blipFill>
        <p:spPr>
          <a:xfrm>
            <a:off x="6581140" y="1955165"/>
            <a:ext cx="5192395" cy="3075940"/>
          </a:xfrm>
          <a:prstGeom prst="rect">
            <a:avLst/>
          </a:prstGeom>
          <a:ln>
            <a:noFill/>
          </a:ln>
        </p:spPr>
      </p:pic>
      <p:grpSp>
        <p:nvGrpSpPr>
          <p:cNvPr id="14" name="组合 13" title=""/>
          <p:cNvGrpSpPr/>
          <p:nvPr/>
        </p:nvGrpSpPr>
        <p:grpSpPr>
          <a:xfrm>
            <a:off x="2255520" y="5031105"/>
            <a:ext cx="5036820" cy="1548130"/>
            <a:chOff x="1220" y="6455"/>
            <a:chExt cx="8461" cy="2534"/>
          </a:xfrm>
        </p:grpSpPr>
        <p:sp>
          <p:nvSpPr>
            <p:cNvPr id="13" name="云形标注 12"/>
            <p:cNvSpPr/>
            <p:nvPr>
              <p:custDataLst>
                <p:tags r:id="rId9"/>
              </p:custDataLst>
            </p:nvPr>
          </p:nvSpPr>
          <p:spPr>
            <a:xfrm>
              <a:off x="1220" y="6455"/>
              <a:ext cx="8461" cy="2534"/>
            </a:xfrm>
            <a:prstGeom prst="cloudCallout">
              <a:avLst>
                <a:gd name="adj1" fmla="val -23880"/>
                <a:gd name="adj2" fmla="val -7782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2633" y="6945"/>
              <a:ext cx="6297" cy="1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</a:rPr>
                <a:t>那如果路程和时间都不一样该如何比较呢？</a:t>
              </a:r>
              <a:endParaRPr lang="zh-CN" altLang="en-US" sz="2800">
                <a:solidFill>
                  <a:schemeClr val="bg1"/>
                </a:solidFill>
              </a:endParaRPr>
            </a:p>
          </p:txBody>
        </p:sp>
      </p:grpSp>
      <p:sp>
        <p:nvSpPr>
          <p:cNvPr id="7" name="矩形 6" title=""/>
          <p:cNvSpPr/>
          <p:nvPr>
            <p:custDataLst>
              <p:tags r:id="rId11"/>
            </p:custDataLst>
          </p:nvPr>
        </p:nvSpPr>
        <p:spPr>
          <a:xfrm>
            <a:off x="3431229" y="184380"/>
            <a:ext cx="3332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比较运动的快与慢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198" name="组合 197" title=""/>
          <p:cNvGrpSpPr/>
          <p:nvPr/>
        </p:nvGrpSpPr>
        <p:grpSpPr>
          <a:xfrm>
            <a:off x="336170" y="1205424"/>
            <a:ext cx="295322" cy="210471"/>
            <a:chOff x="435463" y="1226414"/>
            <a:chExt cx="295380" cy="210512"/>
          </a:xfrm>
        </p:grpSpPr>
        <p:sp>
          <p:nvSpPr>
            <p:cNvPr id="199" name="矩形 19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0" name="矩形 19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 title=""/>
          <p:cNvSpPr txBox="1"/>
          <p:nvPr/>
        </p:nvSpPr>
        <p:spPr>
          <a:xfrm>
            <a:off x="774065" y="1697990"/>
            <a:ext cx="4878070" cy="1390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方法一：相同</a:t>
            </a: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时间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比</a:t>
            </a: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路程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，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路程越长运动的越快。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9" name="文本框 8" title=""/>
          <p:cNvSpPr txBox="1"/>
          <p:nvPr/>
        </p:nvSpPr>
        <p:spPr>
          <a:xfrm>
            <a:off x="774065" y="3260725"/>
            <a:ext cx="5285105" cy="13741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方法二：相同路程比时间，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时间越短运动的越快。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2585700" y="125984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 title=""/>
          <p:cNvSpPr/>
          <p:nvPr>
            <p:custDataLst>
              <p:tags r:id="rId6"/>
            </p:custDataLst>
          </p:nvPr>
        </p:nvSpPr>
        <p:spPr>
          <a:xfrm>
            <a:off x="774065" y="998855"/>
            <a:ext cx="1143000" cy="6178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dist"/>
            <a:r>
              <a:rPr lang="zh-CN" altLang="en-US" sz="3200" b="1" smtClean="0">
                <a:solidFill>
                  <a:srgbClr val="036EB8"/>
                </a:solidFill>
                <a:latin typeface="微软雅黑" panose="020b0503020204020204" charset="-122"/>
                <a:ea typeface="微软雅黑"/>
                <a:sym typeface="+mn-ea"/>
              </a:rPr>
              <a:t>速度</a:t>
            </a:r>
            <a:endParaRPr lang="zh-CN" altLang="en-US" sz="3200" b="1" smtClean="0">
              <a:solidFill>
                <a:srgbClr val="036EB8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1" name="TextBox 2" title=""/>
          <p:cNvSpPr txBox="1"/>
          <p:nvPr>
            <p:custDataLst>
              <p:tags r:id="rId7"/>
            </p:custDataLst>
          </p:nvPr>
        </p:nvSpPr>
        <p:spPr>
          <a:xfrm>
            <a:off x="906145" y="1739900"/>
            <a:ext cx="10314305" cy="12230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2800">
                <a:latin typeface="+mj-ea"/>
                <a:ea typeface="+mj-ea"/>
                <a:cs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定义：物理学中，将物体在一段时间内通过的路程与通过这段路程所用时间之比称为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速度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。</a:t>
            </a:r>
            <a:endParaRPr lang="zh-CN" altLang="en-US" sz="280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8"/>
            </p:custDataLst>
          </p:nvPr>
        </p:nvSpPr>
        <p:spPr>
          <a:xfrm>
            <a:off x="982980" y="5247005"/>
            <a:ext cx="9674225" cy="1186815"/>
          </a:xfrm>
          <a:prstGeom prst="rect">
            <a:avLst/>
          </a:prstGeom>
          <a:noFill/>
          <a:ln>
            <a:solidFill>
              <a:srgbClr val="036EB8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sym typeface="+mn-ea"/>
              </a:rPr>
              <a:t>速度是表示物体</a:t>
            </a:r>
            <a:r>
              <a:rPr lang="zh-CN" altLang="en-US" sz="28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sym typeface="+mn-ea"/>
              </a:rPr>
              <a:t>运动快慢</a:t>
            </a:r>
            <a:r>
              <a:rPr lang="zh-CN" altLang="en-US" sz="28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sym typeface="+mn-ea"/>
              </a:rPr>
              <a:t>的物理量，在数值上等于物体单位时间内通过的路程，这个数值越大，表示物体运动越快。</a:t>
            </a:r>
            <a:endParaRPr kumimoji="0" lang="zh-CN" alt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  <a:sym typeface="+mn-ea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4368800" y="3091815"/>
            <a:ext cx="1112520" cy="578440"/>
          </a:xfrm>
          <a:prstGeom prst="wedgeRoundRectCallout">
            <a:avLst>
              <a:gd name="adj1" fmla="val -95294"/>
              <a:gd name="adj2" fmla="val 23619"/>
              <a:gd name="adj3" fmla="val 16667"/>
            </a:avLst>
          </a:prstGeom>
          <a:solidFill>
            <a:srgbClr val="00A0E9"/>
          </a:solidFill>
          <a:ln w="12700"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路</a:t>
            </a:r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程</a:t>
            </a:r>
            <a:endParaRPr lang="zh-CN" altLang="en-US" sz="280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0"/>
            </p:custDataLst>
          </p:nvPr>
        </p:nvSpPr>
        <p:spPr>
          <a:xfrm>
            <a:off x="4368800" y="4293235"/>
            <a:ext cx="1156335" cy="578440"/>
          </a:xfrm>
          <a:prstGeom prst="wedgeRoundRectCallout">
            <a:avLst>
              <a:gd name="adj1" fmla="val -95975"/>
              <a:gd name="adj2" fmla="val -34531"/>
              <a:gd name="adj3" fmla="val 16667"/>
            </a:avLst>
          </a:prstGeom>
          <a:solidFill>
            <a:srgbClr val="00A0E9"/>
          </a:solidFill>
          <a:ln w="12700"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时</a:t>
            </a:r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间</a:t>
            </a:r>
            <a:endParaRPr lang="zh-CN" altLang="en-US" sz="280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11"/>
            </p:custDataLst>
          </p:nvPr>
        </p:nvSpPr>
        <p:spPr>
          <a:xfrm>
            <a:off x="1691640" y="4595495"/>
            <a:ext cx="1108710" cy="567690"/>
          </a:xfrm>
          <a:prstGeom prst="wedgeRoundRectCallout">
            <a:avLst>
              <a:gd name="adj1" fmla="val 38888"/>
              <a:gd name="adj2" fmla="val -128747"/>
              <a:gd name="adj3" fmla="val 16667"/>
            </a:avLst>
          </a:prstGeom>
          <a:solidFill>
            <a:srgbClr val="00A0E9"/>
          </a:solidFill>
          <a:ln w="12700"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zh-CN" altLang="en-US" sz="280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速</a:t>
            </a:r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度</a:t>
            </a:r>
            <a:endParaRPr lang="zh-CN" altLang="en-US" sz="280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7" name="组合 6" title=""/>
          <p:cNvGrpSpPr/>
          <p:nvPr/>
        </p:nvGrpSpPr>
        <p:grpSpPr>
          <a:xfrm>
            <a:off x="906145" y="3324860"/>
            <a:ext cx="2975610" cy="1136015"/>
            <a:chOff x="1427" y="4558"/>
            <a:chExt cx="4686" cy="1789"/>
          </a:xfrm>
        </p:grpSpPr>
        <p:sp>
          <p:nvSpPr>
            <p:cNvPr id="12" name="TextBox 3"/>
            <p:cNvSpPr txBox="1"/>
            <p:nvPr>
              <p:custDataLst>
                <p:tags r:id="rId12"/>
              </p:custDataLst>
            </p:nvPr>
          </p:nvSpPr>
          <p:spPr>
            <a:xfrm>
              <a:off x="1427" y="4989"/>
              <a:ext cx="2597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2800">
                  <a:latin typeface="+mn-ea"/>
                  <a:ea typeface="+mn-ea"/>
                  <a:cs typeface="+mn-lt"/>
                </a:rPr>
                <a:t>2. </a:t>
              </a:r>
              <a:r>
                <a:rPr lang="zh-CN" altLang="en-US" sz="28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公式：</a:t>
              </a:r>
              <a:endPara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mc:AlternateContent>
          <mc:Choice Requires="a14">
            <p:sp>
              <p:nvSpPr>
                <p:cNvPr id="27" name="文本框 26"/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3974" y="4558"/>
                  <a:ext cx="2139" cy="1789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algn="l"/>
                  <a14:m>
                    <m:oMathPara>
                      <m:oMathParaPr>
                        <m:jc/>
                      </m:oMathParaPr>
                      <m:oMath>
                        <m:r>
                          <a:rPr lang="en-US" altLang="zh-CN" sz="4000" i="1"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𝑣</m:t>
                        </m:r>
                        <m:r>
                          <a:rPr lang="en-US" altLang="zh-CN" sz="4000" i="1"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4000" i="1"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4000" i="1"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𝑠</m:t>
                            </m:r>
                          </m:num>
                          <m:den>
                            <m:r>
                              <a:rPr lang="en-US" altLang="zh-CN" sz="4000" i="1"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en-US" altLang="zh-CN" sz="4000" i="1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7" name="文本框 26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4"/>
                  </p:custDataLst>
                </p:nvPr>
              </p:nvSpPr>
              <p:spPr>
                <a:xfrm>
                  <a:off x="3974" y="4558"/>
                  <a:ext cx="2139" cy="1789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组合 8" title=""/>
          <p:cNvGrpSpPr/>
          <p:nvPr/>
        </p:nvGrpSpPr>
        <p:grpSpPr>
          <a:xfrm>
            <a:off x="5803900" y="3175635"/>
            <a:ext cx="3243580" cy="1546860"/>
            <a:chOff x="9140" y="5001"/>
            <a:chExt cx="5108" cy="2436"/>
          </a:xfrm>
        </p:grpSpPr>
        <p:grpSp>
          <p:nvGrpSpPr>
            <p:cNvPr id="32" name="组合 31"/>
            <p:cNvGrpSpPr/>
            <p:nvPr/>
          </p:nvGrpSpPr>
          <p:grpSpPr>
            <a:xfrm>
              <a:off x="9140" y="5001"/>
              <a:ext cx="5109" cy="2436"/>
              <a:chOff x="9140" y="4323"/>
              <a:chExt cx="5109" cy="2436"/>
            </a:xfrm>
          </p:grpSpPr>
          <p:sp>
            <p:nvSpPr>
              <p:cNvPr id="23" name="TextBox 3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9140" y="4989"/>
                <a:ext cx="2528" cy="8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2800">
                    <a:latin typeface="Times New Roman" panose="02020603050405020304" pitchFamily="18" charset="0"/>
                    <a:ea typeface="微软雅黑"/>
                  </a:rPr>
                  <a:t>公式变形</a:t>
                </a:r>
                <a:endParaRPr lang="zh-CN" altLang="en-US" sz="2800">
                  <a:latin typeface="Times New Roman" panose="02020603050405020304" pitchFamily="18" charset="0"/>
                  <a:ea typeface="微软雅黑"/>
                </a:endParaRPr>
              </a:p>
            </p:txBody>
          </p:sp>
          <mc:AlternateContent>
            <mc:Choice Requires="a14">
              <p:sp>
                <p:nvSpPr>
                  <p:cNvPr id="3" name="文本框 2"/>
                  <p:cNvSpPr txBox="1"/>
                  <p:nvPr>
                    <p:custDataLst>
                      <p:tags r:id="rId17"/>
                    </p:custDataLst>
                  </p:nvPr>
                </p:nvSpPr>
                <p:spPr>
                  <a:xfrm>
                    <a:off x="12228" y="4323"/>
                    <a:ext cx="2021" cy="919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pPr algn="l"/>
                    <a14:m>
                      <m:oMathPara>
                        <m:oMathParaPr>
                          <m:jc/>
                        </m:oMathParaPr>
                        <m:oMath>
                          <m:r>
                            <a:rPr lang="en-US" altLang="zh-CN" sz="3200" i="1"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</a:rPr>
                            <m:t>𝑠</m:t>
                          </m:r>
                          <m:r>
                            <a:rPr lang="en-US" altLang="zh-CN" sz="3200" i="1">
                              <a:latin typeface="Cambria Math" panose="02040503050406030204" charset="0"/>
                              <a:ea typeface="MS Mincho" panose="02020609040205080304" charset="-128"/>
                              <a:cs typeface="Cambria Math" panose="02040503050406030204" charset="0"/>
                            </a:rPr>
                            <m:t>=</m:t>
                          </m:r>
                          <m:r>
                            <a:rPr lang="en-US" altLang="zh-CN" sz="3200" i="1"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</a:rPr>
                            <m:t>𝑣𝑡</m:t>
                          </m:r>
                        </m:oMath>
                      </m:oMathPara>
                    </a14:m>
                    <a:endParaRPr lang="en-US" altLang="zh-CN" sz="3200" i="1">
                      <a:latin typeface="Times New Roman" panose="02020603050405020304" pitchFamily="18" charset="0"/>
                      <a:ea typeface="微软雅黑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3" name="文本框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18"/>
                    </p:custDataLst>
                  </p:nvPr>
                </p:nvSpPr>
                <p:spPr>
                  <a:xfrm>
                    <a:off x="12228" y="4323"/>
                    <a:ext cx="2021" cy="919"/>
                  </a:xfrm>
                  <a:prstGeom prst="rect">
                    <a:avLst/>
                  </a:prstGeom>
                  <a:blipFill rotWithShape="1"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>
            <mc:Choice Requires="a14">
              <p:sp>
                <p:nvSpPr>
                  <p:cNvPr id="6" name="文本框 5"/>
                  <p:cNvSpPr txBox="1"/>
                  <p:nvPr>
                    <p:custDataLst>
                      <p:tags r:id="rId20"/>
                    </p:custDataLst>
                  </p:nvPr>
                </p:nvSpPr>
                <p:spPr>
                  <a:xfrm>
                    <a:off x="12228" y="5299"/>
                    <a:ext cx="1724" cy="146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pPr algn="l"/>
                    <a14:m>
                      <m:oMathPara>
                        <m:oMathParaPr>
                          <m:jc/>
                        </m:oMathParaPr>
                        <m:oMath>
                          <m:r>
                            <a:rPr lang="en-US" altLang="zh-CN" sz="3200" i="1"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</a:rPr>
                            <m:t>𝑡</m:t>
                          </m:r>
                          <m:r>
                            <a:rPr lang="en-US" altLang="zh-CN" sz="3200" i="1">
                              <a:latin typeface="Cambria Math" panose="02040503050406030204" charset="0"/>
                              <a:ea typeface="MS Mincho" panose="02020609040205080304" charset="-128"/>
                              <a:cs typeface="Cambria Math" panose="02040503050406030204" charset="0"/>
                            </a:rPr>
                            <m:t>=</m:t>
                          </m:r>
                          <m:f>
                            <m:fPr>
                              <m:type m:val="bar"/>
                              <m:ctrlPr>
                                <a:rPr lang="en-US" altLang="zh-CN" sz="3200" i="1">
                                  <a:latin typeface="Cambria Math" panose="02040503050406030204" charset="0"/>
                                  <a:ea typeface="微软雅黑" panose="020b0503020204020204" charset="-122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3200" i="1">
                                  <a:latin typeface="Cambria Math" panose="02040503050406030204" charset="0"/>
                                  <a:ea typeface="微软雅黑" panose="020b0503020204020204" charset="-122"/>
                                  <a:cs typeface="Cambria Math" panose="02040503050406030204" charset="0"/>
                                </a:rPr>
                                <m:t>𝑠</m:t>
                              </m:r>
                            </m:num>
                            <m:den>
                              <m:r>
                                <a:rPr lang="en-US" altLang="zh-CN" sz="3200" i="1">
                                  <a:latin typeface="Cambria Math" panose="02040503050406030204" charset="0"/>
                                  <a:ea typeface="微软雅黑" panose="020b0503020204020204" charset="-122"/>
                                  <a:cs typeface="Cambria Math" panose="02040503050406030204" charset="0"/>
                                </a:rPr>
                                <m:t>𝑣</m:t>
                              </m:r>
                            </m:den>
                          </m:f>
                        </m:oMath>
                      </m:oMathPara>
                    </a14:m>
                    <a:endParaRPr lang="en-US" altLang="zh-CN" sz="3200" i="1">
                      <a:latin typeface="Times New Roman" panose="02020603050405020304" pitchFamily="18" charset="0"/>
                      <a:ea typeface="微软雅黑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6" name="文本框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21"/>
                    </p:custDataLst>
                  </p:nvPr>
                </p:nvSpPr>
                <p:spPr>
                  <a:xfrm>
                    <a:off x="12228" y="5299"/>
                    <a:ext cx="1724" cy="1460"/>
                  </a:xfrm>
                  <a:prstGeom prst="rect">
                    <a:avLst/>
                  </a:prstGeom>
                  <a:blipFill rotWithShape="1"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" name="左大括号 7"/>
            <p:cNvSpPr/>
            <p:nvPr/>
          </p:nvSpPr>
          <p:spPr>
            <a:xfrm>
              <a:off x="11682" y="5540"/>
              <a:ext cx="647" cy="1134"/>
            </a:xfrm>
            <a:prstGeom prst="leftBrace">
              <a:avLst/>
            </a:prstGeom>
            <a:ln w="19050">
              <a:solidFill>
                <a:srgbClr val="036E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 title=""/>
          <p:cNvSpPr/>
          <p:nvPr>
            <p:custDataLst>
              <p:tags r:id="rId23"/>
            </p:custDataLst>
          </p:nvPr>
        </p:nvSpPr>
        <p:spPr>
          <a:xfrm>
            <a:off x="3431229" y="184380"/>
            <a:ext cx="3332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比较运动的快与慢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198" name="组合 197" title=""/>
          <p:cNvGrpSpPr/>
          <p:nvPr/>
        </p:nvGrpSpPr>
        <p:grpSpPr>
          <a:xfrm>
            <a:off x="336170" y="1205424"/>
            <a:ext cx="295322" cy="210471"/>
            <a:chOff x="435463" y="1226414"/>
            <a:chExt cx="295380" cy="210512"/>
          </a:xfrm>
        </p:grpSpPr>
        <p:sp>
          <p:nvSpPr>
            <p:cNvPr id="199" name="矩形 19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0" name="矩形 19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 animBg="1"/>
      <p:bldP spid="21" grpId="0" animBg="1"/>
      <p:bldP spid="20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51" name="TextBox 1" title=""/>
          <p:cNvSpPr txBox="1"/>
          <p:nvPr>
            <p:custDataLst>
              <p:tags r:id="rId6"/>
            </p:custDataLst>
          </p:nvPr>
        </p:nvSpPr>
        <p:spPr>
          <a:xfrm>
            <a:off x="882650" y="1708150"/>
            <a:ext cx="4712335" cy="25660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15000"/>
              </a:lnSpc>
            </a:pPr>
            <a:r>
              <a:rPr lang="en-US" altLang="zh-CN" sz="2800">
                <a:latin typeface="+mn-ea"/>
                <a:ea typeface="+mn-ea"/>
                <a:cs typeface="Times New Roman" panose="02020603050405020304" pitchFamily="18" charset="0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单位：</a:t>
            </a:r>
            <a:endParaRPr lang="en-US" altLang="zh-CN" sz="280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基本单位</a:t>
            </a:r>
            <a:r>
              <a:rPr 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：</a:t>
            </a:r>
            <a:r>
              <a:rPr lang="en-US" altLang="zh-CN" sz="2800">
                <a:solidFill>
                  <a:srgbClr val="036EB8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m/s</a:t>
            </a:r>
            <a:r>
              <a:rPr lang="zh-CN" altLang="en-US" sz="2800">
                <a:solidFill>
                  <a:srgbClr val="036EB8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或  </a:t>
            </a:r>
            <a:r>
              <a:rPr lang="en-US" altLang="zh-CN" sz="2800">
                <a:solidFill>
                  <a:srgbClr val="036EB8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 ·s</a:t>
            </a:r>
            <a:r>
              <a:rPr lang="en-US" altLang="zh-CN" sz="2800" baseline="30000">
                <a:solidFill>
                  <a:srgbClr val="036EB8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-1</a:t>
            </a:r>
            <a:r>
              <a:rPr lang="en-US" altLang="zh-CN" sz="2800">
                <a:solidFill>
                  <a:srgbClr val="036EB8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   </a:t>
            </a:r>
            <a:endParaRPr lang="en-US" altLang="zh-CN" sz="2800" baseline="300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读作：</a:t>
            </a:r>
            <a:r>
              <a:rPr lang="en-US" altLang="zh-CN" sz="2800">
                <a:solidFill>
                  <a:srgbClr val="036EB8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米每秒</a:t>
            </a:r>
            <a:endParaRPr lang="en-US" altLang="zh-CN" sz="2800">
              <a:solidFill>
                <a:srgbClr val="036EB8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常用单位：</a:t>
            </a:r>
            <a:r>
              <a:rPr lang="en-US" altLang="zh-CN" sz="2800">
                <a:solidFill>
                  <a:srgbClr val="036EB8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km/h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或  </a:t>
            </a:r>
            <a:r>
              <a:rPr lang="en-US" altLang="zh-CN" sz="2800">
                <a:solidFill>
                  <a:srgbClr val="036EB8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km ·h</a:t>
            </a:r>
            <a:r>
              <a:rPr lang="en-US" altLang="zh-CN" sz="2800" baseline="30000">
                <a:solidFill>
                  <a:srgbClr val="036EB8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-1</a:t>
            </a:r>
            <a:r>
              <a:rPr lang="en-US" altLang="zh-CN" sz="2800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</a:t>
            </a:r>
            <a:endParaRPr lang="en-US" altLang="zh-CN" sz="2800" baseline="300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读作：</a:t>
            </a:r>
            <a:r>
              <a:rPr lang="en-US" altLang="zh-CN" sz="2800">
                <a:solidFill>
                  <a:srgbClr val="036EB8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千米每时 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aphicFrame>
        <p:nvGraphicFramePr>
          <p:cNvPr id="2050" name="Object 2" title="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882650" y="4906645"/>
          <a:ext cx="4135755" cy="164592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r:id="rId8" imgW="1651000" imgH="762000" progId="Equation.DSMT4">
                  <p:embed/>
                </p:oleObj>
              </mc:Choice>
              <mc:Fallback>
                <p:oleObj r:id="rId8" imgW="1651000" imgH="7620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82650" y="4906645"/>
                        <a:ext cx="4135755" cy="1645920"/>
                      </a:xfrm>
                      <a:prstGeom prst="rect">
                        <a:avLst/>
                      </a:prstGeom>
                      <a:noFill/>
                      <a:ln w="28575" cap="flat" cmpd="sng">
                        <a:noFill/>
                        <a:prstDash val="solid"/>
                        <a:miter/>
                        <a:headEnd type="none" w="med" len="med"/>
                        <a:tailEnd type="none" w="med" len="med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本框 16" title=""/>
          <p:cNvSpPr txBox="1"/>
          <p:nvPr>
            <p:custDataLst>
              <p:tags r:id="rId10"/>
            </p:custDataLst>
          </p:nvPr>
        </p:nvSpPr>
        <p:spPr>
          <a:xfrm>
            <a:off x="882650" y="4443095"/>
            <a:ext cx="236029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4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. 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单位换算：</a:t>
            </a:r>
            <a:endParaRPr lang="zh-CN" altLang="en-US" sz="280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rcRect l="8222" t="8167" r="8470" b="15643"/>
          <a:stretch>
            <a:fillRect/>
          </a:stretch>
        </p:blipFill>
        <p:spPr>
          <a:xfrm>
            <a:off x="5808345" y="1708150"/>
            <a:ext cx="5442585" cy="3318510"/>
          </a:xfrm>
          <a:prstGeom prst="rect">
            <a:avLst/>
          </a:prstGeom>
          <a:ln>
            <a:solidFill>
              <a:srgbClr val="036EB8"/>
            </a:solidFill>
          </a:ln>
        </p:spPr>
      </p:pic>
      <p:sp>
        <p:nvSpPr>
          <p:cNvPr id="76848" name="Rectangle 48" title=""/>
          <p:cNvSpPr/>
          <p:nvPr>
            <p:custDataLst>
              <p:tags r:id="rId13"/>
            </p:custDataLst>
          </p:nvPr>
        </p:nvSpPr>
        <p:spPr>
          <a:xfrm>
            <a:off x="7031990" y="5373053"/>
            <a:ext cx="3390900" cy="58356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200" b="1">
                <a:solidFill>
                  <a:srgbClr val="036E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1m/s =3.6km/h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 title=""/>
          <p:cNvSpPr/>
          <p:nvPr>
            <p:custDataLst>
              <p:tags r:id="rId14"/>
            </p:custDataLst>
          </p:nvPr>
        </p:nvSpPr>
        <p:spPr>
          <a:xfrm>
            <a:off x="774065" y="998855"/>
            <a:ext cx="1143000" cy="6178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dist"/>
            <a:r>
              <a:rPr lang="zh-CN" altLang="en-US" sz="3200" b="1" smtClean="0">
                <a:solidFill>
                  <a:srgbClr val="036EB8"/>
                </a:solidFill>
                <a:latin typeface="微软雅黑" panose="020b0503020204020204" charset="-122"/>
                <a:ea typeface="微软雅黑"/>
                <a:sym typeface="+mn-ea"/>
              </a:rPr>
              <a:t>速度</a:t>
            </a:r>
            <a:endParaRPr lang="zh-CN" altLang="en-US" sz="3200" b="1" smtClean="0">
              <a:solidFill>
                <a:srgbClr val="036EB8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p:grpSp>
        <p:nvGrpSpPr>
          <p:cNvPr id="198" name="组合 197" title=""/>
          <p:cNvGrpSpPr/>
          <p:nvPr/>
        </p:nvGrpSpPr>
        <p:grpSpPr>
          <a:xfrm>
            <a:off x="336170" y="1205424"/>
            <a:ext cx="295322" cy="210471"/>
            <a:chOff x="435463" y="1226414"/>
            <a:chExt cx="295380" cy="210512"/>
          </a:xfrm>
        </p:grpSpPr>
        <p:sp>
          <p:nvSpPr>
            <p:cNvPr id="199" name="矩形 19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0" name="矩形 19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 title=""/>
          <p:cNvSpPr/>
          <p:nvPr>
            <p:custDataLst>
              <p:tags r:id="rId15"/>
            </p:custDataLst>
          </p:nvPr>
        </p:nvSpPr>
        <p:spPr>
          <a:xfrm>
            <a:off x="3431229" y="184380"/>
            <a:ext cx="3332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比较运动的快与慢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6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17" grpId="0"/>
      <p:bldP spid="76848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  <p:tag name="KSO_WM_UNIT_PLACING_PICTURE_USER_VIEWPORT" val="{&quot;height&quot;:4333,&quot;width&quot;:6056}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YmE1MWRiMjIzZDMwOTFhNDdhYzA4OWUzYjdhZDA4NzYifQ=="/>
  <p:tag name="KSO_WPP_MARK_KEY" val="0bdc71da-dbe0-4495-b4e9-319b3fea4dc2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Arial"/>
      </a:majorFont>
      <a:minorFont>
        <a:latin typeface="Times New Roman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lang="zh-CN" altLang="en-US" sz="2800">
            <a:latin typeface="微软雅黑" panose="020B0503020204020204" charset="-122"/>
            <a:ea typeface="微软雅黑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91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微软雅黑</vt:lpstr>
      <vt:lpstr>Times New Roman</vt:lpstr>
      <vt:lpstr>Calibri Light</vt:lpstr>
      <vt:lpstr>Calibri</vt:lpstr>
      <vt:lpstr>仿宋</vt:lpstr>
      <vt:lpstr>宋体</vt:lpstr>
      <vt:lpstr>Cambria Math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2024-08-23T15:54:12Z</cp:lastPrinted>
  <dcterms:created xsi:type="dcterms:W3CDTF">2024-08-23T15:54:12Z</dcterms:created>
  <dcterms:modified xsi:type="dcterms:W3CDTF">2024-08-23T07:54:12Z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