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256" r:id="rId2"/>
    <p:sldId id="258" r:id="rId3"/>
    <p:sldId id="331" r:id="rId4"/>
    <p:sldId id="332" r:id="rId5"/>
    <p:sldId id="333" r:id="rId6"/>
    <p:sldId id="327" r:id="rId7"/>
    <p:sldId id="1261" r:id="rId8"/>
    <p:sldId id="334" r:id="rId9"/>
    <p:sldId id="433" r:id="rId10"/>
    <p:sldId id="337" r:id="rId11"/>
    <p:sldId id="339" r:id="rId12"/>
    <p:sldId id="340" r:id="rId13"/>
    <p:sldId id="338" r:id="rId14"/>
    <p:sldId id="1076" r:id="rId15"/>
    <p:sldId id="1262" r:id="rId16"/>
    <p:sldId id="1263" r:id="rId17"/>
    <p:sldId id="341" r:id="rId18"/>
    <p:sldId id="1189" r:id="rId19"/>
    <p:sldId id="1188" r:id="rId20"/>
    <p:sldId id="1140" r:id="rId21"/>
    <p:sldId id="1134" r:id="rId22"/>
    <p:sldId id="1136" r:id="rId23"/>
    <p:sldId id="1234" r:id="rId24"/>
    <p:sldId id="1041" r:id="rId25"/>
    <p:sldId id="369" r:id="rId26"/>
    <p:sldId id="370" r:id="rId27"/>
    <p:sldId id="371" r:id="rId28"/>
    <p:sldId id="1007" r:id="rId29"/>
    <p:sldId id="1180" r:id="rId30"/>
    <p:sldId id="1237" r:id="rId31"/>
    <p:sldId id="1164" r:id="rId32"/>
    <p:sldId id="300" r:id="rId33"/>
  </p:sldIdLst>
  <p:sldSz cx="9144000" cy="5143500" type="screen16x9"/>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78" y="58"/>
      </p:cViewPr>
      <p:guideLst>
        <p:guide orient="horz" pos="1668"/>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2023/8/11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2023/8/11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cxnSp>
        <p:nvCxnSpPr>
          <p:cNvPr id="15" name="直接连接符 14"/>
          <p:cNvCxnSpPr/>
          <p:nvPr userDrawn="1"/>
        </p:nvCxnSpPr>
        <p:spPr>
          <a:xfrm>
            <a:off x="1012225" y="923823"/>
            <a:ext cx="7016159" cy="8100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图片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9592" y="483518"/>
            <a:ext cx="390471" cy="5147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3" presetClass="path" presetSubtype="0" accel="50000" decel="50000" fill="hold" nodeType="withEffect">
                                  <p:stCondLst>
                                    <p:cond delay="0"/>
                                  </p:stCondLst>
                                  <p:childTnLst>
                                    <p:animMotion origin="layout" path="M -1.66667E-06 3.11536E-06 L 0.75816 0.00586" pathEditMode="relative" rAng="0" ptsTypes="AA">
                                      <p:cBhvr>
                                        <p:cTn id="6" dur="1000" spd="-100000" fill="hold"/>
                                        <p:tgtEl>
                                          <p:spTgt spid="16"/>
                                        </p:tgtEl>
                                        <p:attrNameLst>
                                          <p:attrName>ppt_x</p:attrName>
                                          <p:attrName>ppt_y</p:attrName>
                                        </p:attrNameLst>
                                      </p:cBhvr>
                                      <p:rCtr x="37899" y="278"/>
                                    </p:animMotion>
                                  </p:childTnLst>
                                </p:cTn>
                              </p:par>
                              <p:par>
                                <p:cTn id="7" presetID="22" presetClass="entr" presetSubtype="2" fill="hold" nodeType="withEffect">
                                  <p:stCondLst>
                                    <p:cond delay="100"/>
                                  </p:stCondLst>
                                  <p:childTnLst>
                                    <p:set>
                                      <p:cBhvr>
                                        <p:cTn id="8" dur="1" fill="hold">
                                          <p:stCondLst>
                                            <p:cond delay="0"/>
                                          </p:stCondLst>
                                        </p:cTn>
                                        <p:tgtEl>
                                          <p:spTgt spid="15"/>
                                        </p:tgtEl>
                                        <p:attrNameLst>
                                          <p:attrName>style.visibility</p:attrName>
                                        </p:attrNameLst>
                                      </p:cBhvr>
                                      <p:to>
                                        <p:strVal val="visible"/>
                                      </p:to>
                                    </p:set>
                                    <p:animEffect transition="in" filter="wipe(right)">
                                      <p:cBhvr>
                                        <p:cTn id="9" dur="9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l="-3000" r="-3000"/>
          </a:stretch>
        </a:blip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6"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699542"/>
            <a:ext cx="7166610" cy="495520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endParaRPr sz="4000" b="1" dirty="0">
              <a:solidFill>
                <a:srgbClr val="FFC000"/>
              </a:solidFill>
              <a:latin typeface="微软雅黑" panose="020B0503020204020204" pitchFamily="34" charset="-122"/>
              <a:ea typeface="微软雅黑" panose="020B0503020204020204" pitchFamily="34" charset="-122"/>
            </a:endParaRPr>
          </a:p>
          <a:p>
            <a:pPr algn="ctr"/>
            <a:endParaRPr sz="4000" b="1" dirty="0">
              <a:solidFill>
                <a:srgbClr val="FFC000"/>
              </a:solidFill>
              <a:latin typeface="微软雅黑" panose="020B0503020204020204" pitchFamily="34" charset="-122"/>
              <a:ea typeface="微软雅黑" panose="020B0503020204020204" pitchFamily="34" charset="-122"/>
            </a:endParaRPr>
          </a:p>
          <a:p>
            <a:pPr algn="ctr"/>
            <a:r>
              <a:rPr lang="en-US" sz="4000" b="1" dirty="0">
                <a:solidFill>
                  <a:srgbClr val="FFC000"/>
                </a:solidFill>
                <a:latin typeface="微软雅黑" panose="020B0503020204020204" pitchFamily="34" charset="-122"/>
                <a:ea typeface="微软雅黑" panose="020B0503020204020204" pitchFamily="34" charset="-122"/>
              </a:rPr>
              <a:t>2</a:t>
            </a:r>
            <a:r>
              <a:rPr lang="en-US" altLang="zh-CN" sz="4000" b="1" dirty="0">
                <a:solidFill>
                  <a:srgbClr val="FFC000"/>
                </a:solidFill>
                <a:latin typeface="微软雅黑" panose="020B0503020204020204" pitchFamily="34" charset="-122"/>
                <a:ea typeface="微软雅黑" panose="020B0503020204020204" pitchFamily="34" charset="-122"/>
              </a:rPr>
              <a:t>.3</a:t>
            </a:r>
            <a:r>
              <a:rPr sz="4000" b="1" dirty="0">
                <a:solidFill>
                  <a:srgbClr val="FFC000"/>
                </a:solidFill>
                <a:latin typeface="微软雅黑" panose="020B0503020204020204" pitchFamily="34" charset="-122"/>
                <a:ea typeface="微软雅黑" panose="020B0503020204020204" pitchFamily="34" charset="-122"/>
              </a:rPr>
              <a:t>《</a:t>
            </a:r>
            <a:r>
              <a:rPr sz="4000" b="1" dirty="0">
                <a:solidFill>
                  <a:srgbClr val="FFC000"/>
                </a:solidFill>
                <a:latin typeface="微软雅黑" panose="020B0503020204020204" pitchFamily="34" charset="-122"/>
                <a:ea typeface="微软雅黑" panose="020B0503020204020204" pitchFamily="34" charset="-122"/>
                <a:sym typeface="+mn-ea"/>
              </a:rPr>
              <a:t>声的利用</a:t>
            </a:r>
            <a:r>
              <a:rPr sz="4000" b="1" dirty="0">
                <a:solidFill>
                  <a:srgbClr val="FFC000"/>
                </a:solidFill>
                <a:latin typeface="微软雅黑" panose="020B0503020204020204" pitchFamily="34" charset="-122"/>
                <a:ea typeface="微软雅黑" panose="020B0503020204020204" pitchFamily="34" charset="-122"/>
              </a:rPr>
              <a:t>》说课</a:t>
            </a:r>
          </a:p>
          <a:p>
            <a:pPr algn="ctr"/>
            <a:endParaRPr sz="4000" b="1" dirty="0">
              <a:solidFill>
                <a:srgbClr val="FFC000"/>
              </a:solidFill>
              <a:latin typeface="微软雅黑" panose="020B0503020204020204" pitchFamily="34" charset="-122"/>
              <a:ea typeface="微软雅黑" panose="020B0503020204020204" pitchFamily="34" charset="-122"/>
            </a:endParaRPr>
          </a:p>
          <a:p>
            <a:pPr algn="ctr"/>
            <a:endParaRPr sz="4000" b="1" dirty="0">
              <a:solidFill>
                <a:srgbClr val="FFC000"/>
              </a:solidFill>
              <a:latin typeface="微软雅黑" panose="020B0503020204020204" pitchFamily="34" charset="-122"/>
              <a:ea typeface="微软雅黑" panose="020B0503020204020204" pitchFamily="34" charset="-122"/>
            </a:endParaRPr>
          </a:p>
          <a:p>
            <a:pPr algn="ctr"/>
            <a:endParaRPr lang="zh-CN" sz="4000" b="1" dirty="0">
              <a:solidFill>
                <a:srgbClr val="FFC000"/>
              </a:solidFill>
              <a:latin typeface="微软雅黑" panose="020B0503020204020204" pitchFamily="34" charset="-122"/>
              <a:ea typeface="微软雅黑" panose="020B0503020204020204" pitchFamily="34" charset="-122"/>
            </a:endParaRPr>
          </a:p>
          <a:p>
            <a:pPr algn="ctr"/>
            <a:endParaRPr lang="zh-CN" sz="4000" b="1" dirty="0">
              <a:solidFill>
                <a:srgbClr val="FFC000"/>
              </a:solidFill>
              <a:latin typeface="微软雅黑" panose="020B0503020204020204" pitchFamily="34" charset="-122"/>
              <a:ea typeface="微软雅黑" panose="020B0503020204020204" pitchFamily="34" charset="-122"/>
            </a:endParaRPr>
          </a:p>
          <a:p>
            <a:pPr algn="ctr"/>
            <a:endParaRPr lang="zh-CN" altLang="en-US" sz="3600" b="1" dirty="0">
              <a:solidFill>
                <a:srgbClr val="FFC000"/>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907704" y="267494"/>
            <a:ext cx="5433695" cy="706755"/>
          </a:xfrm>
          <a:prstGeom prst="rect">
            <a:avLst/>
          </a:prstGeom>
          <a:noFill/>
        </p:spPr>
        <p:txBody>
          <a:bodyPr wrap="square" rtlCol="0">
            <a:spAutoFit/>
          </a:bodyPr>
          <a:lstStyle/>
          <a:p>
            <a:pPr algn="ctr"/>
            <a:endParaRPr sz="2000" b="1" dirty="0">
              <a:solidFill>
                <a:srgbClr val="FFC000"/>
              </a:solidFill>
              <a:latin typeface="微软雅黑" panose="020B0503020204020204" pitchFamily="34" charset="-122"/>
              <a:ea typeface="微软雅黑" panose="020B0503020204020204" pitchFamily="34" charset="-122"/>
            </a:endParaRPr>
          </a:p>
          <a:p>
            <a:pPr algn="ctr"/>
            <a:r>
              <a:rPr lang="zh-CN" sz="2000" b="1" dirty="0">
                <a:solidFill>
                  <a:srgbClr val="FFC000"/>
                </a:solidFill>
                <a:latin typeface="微软雅黑" panose="020B0503020204020204" pitchFamily="34" charset="-122"/>
                <a:ea typeface="微软雅黑" panose="020B0503020204020204" pitchFamily="34" charset="-122"/>
              </a:rPr>
              <a:t>人教</a:t>
            </a:r>
            <a:r>
              <a:rPr sz="2000" b="1" dirty="0">
                <a:solidFill>
                  <a:srgbClr val="FFC000"/>
                </a:solidFill>
                <a:latin typeface="微软雅黑" panose="020B0503020204020204" pitchFamily="34" charset="-122"/>
                <a:ea typeface="微软雅黑" panose="020B0503020204020204" pitchFamily="34" charset="-122"/>
              </a:rPr>
              <a:t>版</a:t>
            </a:r>
            <a:r>
              <a:rPr lang="zh-CN" sz="2000" b="1" dirty="0">
                <a:solidFill>
                  <a:srgbClr val="FFC000"/>
                </a:solidFill>
                <a:latin typeface="微软雅黑" panose="020B0503020204020204" pitchFamily="34" charset="-122"/>
                <a:ea typeface="微软雅黑" panose="020B0503020204020204" pitchFamily="34" charset="-122"/>
              </a:rPr>
              <a:t>初中物理（八</a:t>
            </a:r>
            <a:r>
              <a:rPr sz="2000" b="1" dirty="0" err="1">
                <a:solidFill>
                  <a:srgbClr val="FFC000"/>
                </a:solidFill>
                <a:latin typeface="微软雅黑" panose="020B0503020204020204" pitchFamily="34" charset="-122"/>
                <a:ea typeface="微软雅黑" panose="020B0503020204020204" pitchFamily="34" charset="-122"/>
              </a:rPr>
              <a:t>年级</a:t>
            </a:r>
            <a:r>
              <a:rPr lang="zh-CN" sz="2000" b="1" dirty="0">
                <a:solidFill>
                  <a:srgbClr val="FFC000"/>
                </a:solidFill>
                <a:latin typeface="微软雅黑" panose="020B0503020204020204" pitchFamily="34" charset="-122"/>
                <a:ea typeface="微软雅黑" panose="020B0503020204020204" pitchFamily="34" charset="-122"/>
              </a:rPr>
              <a:t>上</a:t>
            </a:r>
            <a:r>
              <a:rPr sz="2000" b="1" dirty="0">
                <a:solidFill>
                  <a:srgbClr val="FFC000"/>
                </a:solidFill>
                <a:latin typeface="微软雅黑" panose="020B0503020204020204" pitchFamily="34" charset="-122"/>
                <a:ea typeface="微软雅黑" panose="020B0503020204020204" pitchFamily="34" charset="-122"/>
              </a:rPr>
              <a:t>册</a:t>
            </a:r>
            <a:r>
              <a:rPr lang="zh-CN" sz="2000" b="1" dirty="0">
                <a:solidFill>
                  <a:srgbClr val="FFC000"/>
                </a:solidFill>
                <a:latin typeface="微软雅黑" panose="020B0503020204020204" pitchFamily="34" charset="-122"/>
                <a:ea typeface="微软雅黑" panose="020B0503020204020204" pitchFamily="34" charset="-122"/>
              </a:rPr>
              <a:t>）</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51355" y="1650365"/>
            <a:ext cx="428180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四、说教学重难点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39340" y="2427605"/>
            <a:ext cx="6122035" cy="506730"/>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现代技术中与声有关的知识应用。</a:t>
            </a:r>
          </a:p>
        </p:txBody>
      </p:sp>
      <p:sp>
        <p:nvSpPr>
          <p:cNvPr id="5" name="TextBox 4"/>
          <p:cNvSpPr txBox="1"/>
          <p:nvPr/>
        </p:nvSpPr>
        <p:spPr>
          <a:xfrm>
            <a:off x="1367790" y="880745"/>
            <a:ext cx="4072890" cy="1383665"/>
          </a:xfrm>
          <a:prstGeom prst="rect">
            <a:avLst/>
          </a:prstGeom>
          <a:noFill/>
        </p:spPr>
        <p:txBody>
          <a:bodyPr wrap="square" rtlCol="0">
            <a:spAutoFit/>
          </a:bodyPr>
          <a:lstStyle/>
          <a:p>
            <a:endParaRPr lang="zh-CN" altLang="en-US" sz="2800" b="1">
              <a:solidFill>
                <a:schemeClr val="tx1"/>
              </a:solidFill>
              <a:latin typeface="微软雅黑" panose="020B0503020204020204" pitchFamily="34" charset="-122"/>
              <a:ea typeface="微软雅黑" panose="020B0503020204020204" pitchFamily="34" charset="-122"/>
            </a:endParaRPr>
          </a:p>
          <a:p>
            <a:endParaRPr lang="zh-CN" altLang="en-US" sz="2800" b="1">
              <a:solidFill>
                <a:schemeClr val="tx1"/>
              </a:solidFill>
              <a:latin typeface="微软雅黑" panose="020B0503020204020204" pitchFamily="34" charset="-122"/>
              <a:ea typeface="微软雅黑" panose="020B0503020204020204" pitchFamily="34" charset="-122"/>
            </a:endParaRPr>
          </a:p>
          <a:p>
            <a:r>
              <a:rPr lang="zh-CN" altLang="en-US" sz="2800" b="1">
                <a:solidFill>
                  <a:schemeClr val="tx1"/>
                </a:solidFill>
                <a:latin typeface="微软雅黑" panose="020B0503020204020204" pitchFamily="34" charset="-122"/>
                <a:ea typeface="微软雅黑" panose="020B0503020204020204" pitchFamily="34" charset="-122"/>
              </a:rPr>
              <a:t> 教学重点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23440" y="2211705"/>
            <a:ext cx="5729605" cy="506730"/>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声在现代技术中的应用</a:t>
            </a:r>
          </a:p>
        </p:txBody>
      </p:sp>
      <p:sp>
        <p:nvSpPr>
          <p:cNvPr id="5" name="TextBox 4"/>
          <p:cNvSpPr txBox="1"/>
          <p:nvPr/>
        </p:nvSpPr>
        <p:spPr>
          <a:xfrm>
            <a:off x="1403350" y="699770"/>
            <a:ext cx="4072890" cy="1383665"/>
          </a:xfrm>
          <a:prstGeom prst="rect">
            <a:avLst/>
          </a:prstGeom>
          <a:noFill/>
        </p:spPr>
        <p:txBody>
          <a:bodyPr wrap="square" rtlCol="0">
            <a:spAutoFit/>
          </a:bodyPr>
          <a:lstStyle/>
          <a:p>
            <a:endParaRPr lang="zh-CN" altLang="en-US" sz="2800" b="1" dirty="0">
              <a:solidFill>
                <a:schemeClr val="tx1"/>
              </a:solidFill>
              <a:latin typeface="微软雅黑" panose="020B0503020204020204" pitchFamily="34" charset="-122"/>
              <a:ea typeface="微软雅黑" panose="020B0503020204020204" pitchFamily="34" charset="-122"/>
            </a:endParaRPr>
          </a:p>
          <a:p>
            <a:endParaRPr lang="zh-CN" altLang="en-US" sz="2800" b="1" dirty="0">
              <a:solidFill>
                <a:schemeClr val="tx1"/>
              </a:solidFill>
              <a:latin typeface="微软雅黑" panose="020B0503020204020204" pitchFamily="34" charset="-122"/>
              <a:ea typeface="微软雅黑" panose="020B0503020204020204" pitchFamily="34" charset="-122"/>
            </a:endParaRPr>
          </a:p>
          <a:p>
            <a:r>
              <a:rPr lang="zh-CN" altLang="en-US" sz="2800" b="1" dirty="0">
                <a:solidFill>
                  <a:schemeClr val="tx1"/>
                </a:solidFill>
                <a:latin typeface="微软雅黑" panose="020B0503020204020204" pitchFamily="34" charset="-122"/>
                <a:ea typeface="微软雅黑" panose="020B0503020204020204" pitchFamily="34" charset="-122"/>
              </a:rPr>
              <a:t> 教学难点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五、说教学策略</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3568" y="987574"/>
            <a:ext cx="7494905" cy="2807948"/>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a:latin typeface="微软雅黑" panose="020B0503020204020204" pitchFamily="34" charset="-122"/>
                <a:ea typeface="微软雅黑" panose="020B0503020204020204" pitchFamily="34" charset="-122"/>
                <a:sym typeface="+mn-ea"/>
              </a:rPr>
              <a:t>在教学过程中，教师需要充分利用学生的生活经验和对声现象的感性认识，在激发学生好奇心和求知欲的基础上，使他们经历提出问题、制定简单的实验方案、对实验结果进行分析、评估等基本的科学探究过程。培养他们提出问题以及对探究过程和探究结果进行分析、评估的能力，培养他们的观察能力、初步探究物理规律的能力，并最终将学生的感性认识转化为理性认识。</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11200" y="1160780"/>
            <a:ext cx="7494905" cy="2807948"/>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err="1">
                <a:latin typeface="微软雅黑" panose="020B0503020204020204" pitchFamily="34" charset="-122"/>
                <a:ea typeface="微软雅黑" panose="020B0503020204020204" pitchFamily="34" charset="-122"/>
                <a:sym typeface="+mn-ea"/>
              </a:rPr>
              <a:t>这节课的教学设计注重全体学生的全面发展，让学生成为了学习的主体，课堂的主人，改变了学科本位的观念。将课堂进行了活动化、实践化</a:t>
            </a:r>
            <a:r>
              <a:rPr lang="zh-CN" sz="2000" b="1" dirty="0">
                <a:latin typeface="微软雅黑" panose="020B0503020204020204" pitchFamily="34" charset="-122"/>
                <a:ea typeface="微软雅黑" panose="020B0503020204020204" pitchFamily="34" charset="-122"/>
                <a:sym typeface="+mn-ea"/>
              </a:rPr>
              <a:t>。教法</a:t>
            </a:r>
          </a:p>
          <a:p>
            <a:pPr fontAlgn="auto">
              <a:lnSpc>
                <a:spcPct val="150000"/>
              </a:lnSpc>
            </a:pPr>
            <a:r>
              <a:rPr lang="zh-CN" sz="2000" b="1" dirty="0">
                <a:latin typeface="微软雅黑" panose="020B0503020204020204" pitchFamily="34" charset="-122"/>
                <a:ea typeface="微软雅黑" panose="020B0503020204020204" pitchFamily="34" charset="-122"/>
                <a:sym typeface="+mn-ea"/>
              </a:rPr>
              <a:t>　　﹙一﹚擂台赛式游戏活动</a:t>
            </a:r>
          </a:p>
          <a:p>
            <a:pPr fontAlgn="auto">
              <a:lnSpc>
                <a:spcPct val="150000"/>
              </a:lnSpc>
            </a:pPr>
            <a:r>
              <a:rPr lang="zh-CN" sz="2000" b="1" dirty="0">
                <a:latin typeface="微软雅黑" panose="020B0503020204020204" pitchFamily="34" charset="-122"/>
                <a:ea typeface="微软雅黑" panose="020B0503020204020204" pitchFamily="34" charset="-122"/>
                <a:sym typeface="+mn-ea"/>
              </a:rPr>
              <a:t>　　﹙二﹚自主探究和创新</a:t>
            </a:r>
          </a:p>
          <a:p>
            <a:pPr fontAlgn="auto">
              <a:lnSpc>
                <a:spcPct val="150000"/>
              </a:lnSpc>
            </a:pPr>
            <a:r>
              <a:rPr lang="zh-CN" sz="2000" b="1" dirty="0">
                <a:latin typeface="微软雅黑" panose="020B0503020204020204" pitchFamily="34" charset="-122"/>
                <a:ea typeface="微软雅黑" panose="020B0503020204020204" pitchFamily="34" charset="-122"/>
                <a:sym typeface="+mn-ea"/>
              </a:rPr>
              <a:t>　　﹙三﹚多媒体技术辅助教学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5576" y="843558"/>
            <a:ext cx="7494905" cy="3269613"/>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err="1">
                <a:latin typeface="微软雅黑" panose="020B0503020204020204" pitchFamily="34" charset="-122"/>
                <a:ea typeface="微软雅黑" panose="020B0503020204020204" pitchFamily="34" charset="-122"/>
                <a:sym typeface="+mn-ea"/>
              </a:rPr>
              <a:t>学法</a:t>
            </a:r>
            <a:endParaRPr sz="2000" b="1" dirty="0">
              <a:latin typeface="微软雅黑" panose="020B0503020204020204" pitchFamily="34" charset="-122"/>
              <a:ea typeface="微软雅黑" panose="020B0503020204020204" pitchFamily="34" charset="-122"/>
              <a:sym typeface="+mn-ea"/>
            </a:endParaRPr>
          </a:p>
          <a:p>
            <a:pPr fontAlgn="auto">
              <a:lnSpc>
                <a:spcPct val="150000"/>
              </a:lnSpc>
            </a:pPr>
            <a:r>
              <a:rPr sz="2000" b="1" dirty="0">
                <a:latin typeface="微软雅黑" panose="020B0503020204020204" pitchFamily="34" charset="-122"/>
                <a:ea typeface="微软雅黑" panose="020B0503020204020204" pitchFamily="34" charset="-122"/>
                <a:sym typeface="+mn-ea"/>
              </a:rPr>
              <a:t>　　我们常说：“现代的文盲不是不懂字的.人，而是没有掌握学习方法的人”，教学过程中要特别重视学法的指导。让学生从机械的“学答”向“学问”转变，从“学会”向“会学”转变，成为真正的学习的主人。这节课在指导学生的学习方法和培养学生的学习能力方面主要采取以下方法：竞赛抢答法、分组讨论法、分析归纳法、自主探究创新法、总结反思法。</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255333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六、说教学过程</a:t>
            </a:r>
          </a:p>
          <a:p>
            <a:r>
              <a:rPr lang="en-US" altLang="zh-CN" sz="4000" b="1">
                <a:solidFill>
                  <a:schemeClr val="tx1"/>
                </a:solidFill>
                <a:latin typeface="微软雅黑" panose="020B0503020204020204" pitchFamily="34" charset="-122"/>
                <a:ea typeface="微软雅黑" panose="020B0503020204020204" pitchFamily="34" charset="-122"/>
              </a:rPr>
              <a:t>         </a:t>
            </a:r>
            <a:endParaRPr lang="zh-CN" altLang="en-US" sz="4000" b="1">
              <a:solidFill>
                <a:schemeClr val="tx1"/>
              </a:solidFill>
              <a:latin typeface="微软雅黑" panose="020B0503020204020204" pitchFamily="34" charset="-122"/>
              <a:ea typeface="微软雅黑" panose="020B0503020204020204" pitchFamily="34" charset="-122"/>
            </a:endParaRPr>
          </a:p>
          <a:p>
            <a:r>
              <a:rPr lang="en-US" altLang="zh-CN" sz="4000" b="1">
                <a:solidFill>
                  <a:schemeClr val="tx1"/>
                </a:solidFill>
                <a:latin typeface="微软雅黑" panose="020B0503020204020204" pitchFamily="34" charset="-122"/>
                <a:ea typeface="微软雅黑" panose="020B0503020204020204" pitchFamily="34" charset="-122"/>
              </a:rPr>
              <a:t>     </a:t>
            </a:r>
            <a:r>
              <a:rPr lang="zh-CN" altLang="en-US" sz="4000" b="1">
                <a:solidFill>
                  <a:schemeClr val="tx1"/>
                </a:solidFill>
                <a:latin typeface="微软雅黑" panose="020B0503020204020204" pitchFamily="34" charset="-122"/>
                <a:ea typeface="微软雅黑" panose="020B0503020204020204" pitchFamily="34" charset="-122"/>
              </a:rPr>
              <a:t>    </a:t>
            </a:r>
          </a:p>
          <a:p>
            <a:r>
              <a:rPr lang="en-US" altLang="zh-CN" sz="4000" b="1">
                <a:solidFill>
                  <a:schemeClr val="tx1"/>
                </a:solidFill>
                <a:latin typeface="微软雅黑" panose="020B0503020204020204" pitchFamily="34" charset="-122"/>
                <a:ea typeface="微软雅黑" panose="020B0503020204020204" pitchFamily="34" charset="-122"/>
              </a:rPr>
              <a:t>      </a:t>
            </a:r>
            <a:endParaRPr lang="zh-CN" altLang="en-US" sz="28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131570"/>
            <a:ext cx="6907530" cy="3269613"/>
          </a:xfrm>
          <a:prstGeom prst="rect">
            <a:avLst/>
          </a:prstGeom>
          <a:noFill/>
        </p:spPr>
        <p:txBody>
          <a:bodyPr wrap="square" rtlCol="0">
            <a:spAutoFit/>
          </a:bodyPr>
          <a:lstStyle/>
          <a:p>
            <a:pPr algn="ctr" fontAlgn="auto">
              <a:lnSpc>
                <a:spcPct val="150000"/>
              </a:lnSpc>
            </a:pPr>
            <a:r>
              <a:rPr lang="zh-CN" sz="2000" b="1" dirty="0">
                <a:solidFill>
                  <a:schemeClr val="tx1"/>
                </a:solidFill>
                <a:latin typeface="微软雅黑" panose="020B0503020204020204" pitchFamily="34" charset="-122"/>
                <a:ea typeface="微软雅黑" panose="020B0503020204020204" pitchFamily="34" charset="-122"/>
                <a:sym typeface="+mn-ea"/>
              </a:rPr>
              <a:t>板块一、情景导入</a:t>
            </a:r>
          </a:p>
          <a:p>
            <a:pPr algn="l" fontAlgn="auto">
              <a:lnSpc>
                <a:spcPct val="150000"/>
              </a:lnSpc>
            </a:pPr>
            <a:r>
              <a:rPr lang="zh-CN" sz="2000" b="1" dirty="0">
                <a:solidFill>
                  <a:schemeClr val="tx1"/>
                </a:solidFill>
                <a:latin typeface="微软雅黑" panose="020B0503020204020204" pitchFamily="34" charset="-122"/>
                <a:ea typeface="微软雅黑" panose="020B0503020204020204" pitchFamily="34" charset="-122"/>
                <a:sym typeface="+mn-ea"/>
              </a:rPr>
              <a:t>课件播放动画</a:t>
            </a:r>
            <a:r>
              <a:rPr sz="2000" b="1" dirty="0">
                <a:latin typeface="微软雅黑" panose="020B0503020204020204" pitchFamily="34" charset="-122"/>
                <a:ea typeface="微软雅黑" panose="020B0503020204020204" pitchFamily="34" charset="-122"/>
                <a:sym typeface="+mn-ea"/>
              </a:rPr>
              <a:t>《</a:t>
            </a:r>
            <a:r>
              <a:rPr sz="2000" b="1" dirty="0" err="1">
                <a:latin typeface="微软雅黑" panose="020B0503020204020204" pitchFamily="34" charset="-122"/>
                <a:ea typeface="微软雅黑" panose="020B0503020204020204" pitchFamily="34" charset="-122"/>
                <a:sym typeface="+mn-ea"/>
              </a:rPr>
              <a:t>蝙蝠与声呐系统</a:t>
            </a:r>
            <a:r>
              <a:rPr sz="2000" b="1" dirty="0">
                <a:latin typeface="微软雅黑" panose="020B0503020204020204" pitchFamily="34" charset="-122"/>
                <a:ea typeface="微软雅黑" panose="020B0503020204020204" pitchFamily="34" charset="-122"/>
                <a:sym typeface="+mn-ea"/>
              </a:rPr>
              <a:t>》</a:t>
            </a:r>
            <a:r>
              <a:rPr lang="zh-CN" sz="2000" b="1" dirty="0">
                <a:solidFill>
                  <a:schemeClr val="tx1"/>
                </a:solidFill>
                <a:latin typeface="微软雅黑" panose="020B0503020204020204" pitchFamily="34" charset="-122"/>
                <a:ea typeface="微软雅黑" panose="020B0503020204020204" pitchFamily="34" charset="-122"/>
                <a:sym typeface="+mn-ea"/>
              </a:rPr>
              <a:t>：</a:t>
            </a:r>
            <a:endParaRPr sz="2000" b="1" dirty="0">
              <a:solidFill>
                <a:schemeClr val="tx1"/>
              </a:solidFill>
              <a:latin typeface="微软雅黑" panose="020B0503020204020204" pitchFamily="34" charset="-122"/>
              <a:ea typeface="微软雅黑" panose="020B0503020204020204" pitchFamily="34" charset="-122"/>
              <a:sym typeface="+mn-ea"/>
            </a:endParaRPr>
          </a:p>
          <a:p>
            <a:pPr algn="l" fontAlgn="auto">
              <a:lnSpc>
                <a:spcPct val="150000"/>
              </a:lnSpc>
            </a:pPr>
            <a:r>
              <a:rPr sz="2000" b="1" dirty="0" err="1">
                <a:solidFill>
                  <a:schemeClr val="tx1"/>
                </a:solidFill>
                <a:latin typeface="微软雅黑" panose="020B0503020204020204" pitchFamily="34" charset="-122"/>
                <a:ea typeface="微软雅黑" panose="020B0503020204020204" pitchFamily="34" charset="-122"/>
                <a:sym typeface="+mn-ea"/>
              </a:rPr>
              <a:t>由学生与老师一起欣赏动画《蝙蝠与声呐系统</a:t>
            </a:r>
            <a:r>
              <a:rPr sz="2000" b="1" dirty="0">
                <a:solidFill>
                  <a:schemeClr val="tx1"/>
                </a:solidFill>
                <a:latin typeface="微软雅黑" panose="020B0503020204020204" pitchFamily="34" charset="-122"/>
                <a:ea typeface="微软雅黑" panose="020B0503020204020204" pitchFamily="34" charset="-122"/>
                <a:sym typeface="+mn-ea"/>
              </a:rPr>
              <a:t>》，自然将课题导向“</a:t>
            </a:r>
            <a:r>
              <a:rPr sz="2000" b="1" dirty="0" err="1">
                <a:solidFill>
                  <a:schemeClr val="tx1"/>
                </a:solidFill>
                <a:latin typeface="微软雅黑" panose="020B0503020204020204" pitchFamily="34" charset="-122"/>
                <a:ea typeface="微软雅黑" panose="020B0503020204020204" pitchFamily="34" charset="-122"/>
                <a:sym typeface="+mn-ea"/>
              </a:rPr>
              <a:t>声的利用</a:t>
            </a:r>
            <a:r>
              <a:rPr sz="2000" b="1" dirty="0">
                <a:solidFill>
                  <a:schemeClr val="tx1"/>
                </a:solidFill>
                <a:latin typeface="微软雅黑" panose="020B0503020204020204" pitchFamily="34" charset="-122"/>
                <a:ea typeface="微软雅黑" panose="020B0503020204020204" pitchFamily="34" charset="-122"/>
                <a:sym typeface="+mn-ea"/>
              </a:rPr>
              <a:t>”【</a:t>
            </a:r>
            <a:r>
              <a:rPr sz="2000" b="1" dirty="0" err="1">
                <a:solidFill>
                  <a:schemeClr val="tx1"/>
                </a:solidFill>
                <a:latin typeface="微软雅黑" panose="020B0503020204020204" pitchFamily="34" charset="-122"/>
                <a:ea typeface="微软雅黑" panose="020B0503020204020204" pitchFamily="34" charset="-122"/>
                <a:sym typeface="+mn-ea"/>
              </a:rPr>
              <a:t>提问】物理知识从实际中来，又要应用到实际中去，你对声的利用知道多少</a:t>
            </a:r>
            <a:r>
              <a:rPr sz="2000" b="1" dirty="0">
                <a:solidFill>
                  <a:schemeClr val="tx1"/>
                </a:solidFill>
                <a:latin typeface="微软雅黑" panose="020B0503020204020204" pitchFamily="34" charset="-122"/>
                <a:ea typeface="微软雅黑" panose="020B0503020204020204" pitchFamily="34" charset="-122"/>
                <a:sym typeface="+mn-ea"/>
              </a:rPr>
              <a:t>？</a:t>
            </a:r>
          </a:p>
          <a:p>
            <a:pPr algn="l" fontAlgn="auto">
              <a:lnSpc>
                <a:spcPct val="150000"/>
              </a:lnSpc>
            </a:pPr>
            <a:r>
              <a:rPr sz="2000" b="1" dirty="0" err="1">
                <a:latin typeface="微软雅黑" panose="020B0503020204020204" pitchFamily="34" charset="-122"/>
                <a:ea typeface="微软雅黑" panose="020B0503020204020204" pitchFamily="34" charset="-122"/>
                <a:sym typeface="+mn-ea"/>
              </a:rPr>
              <a:t>采用创设问题情境引入新课</a:t>
            </a:r>
            <a:r>
              <a:rPr sz="2000" b="1" dirty="0">
                <a:latin typeface="微软雅黑" panose="020B0503020204020204" pitchFamily="34" charset="-122"/>
                <a:ea typeface="微软雅黑" panose="020B0503020204020204" pitchFamily="34" charset="-122"/>
                <a:sym typeface="+mn-ea"/>
              </a:rPr>
              <a:t>。</a:t>
            </a:r>
            <a:endParaRPr sz="2000" b="1" dirty="0">
              <a:solidFill>
                <a:schemeClr val="tx1"/>
              </a:solidFill>
              <a:latin typeface="微软雅黑" panose="020B0503020204020204" pitchFamily="34" charset="-122"/>
              <a:ea typeface="微软雅黑" panose="020B0503020204020204" pitchFamily="34" charset="-122"/>
              <a:sym typeface="+mn-ea"/>
            </a:endParaRPr>
          </a:p>
          <a:p>
            <a:pPr algn="l" fontAlgn="auto">
              <a:lnSpc>
                <a:spcPct val="150000"/>
              </a:lnSpc>
            </a:pPr>
            <a:endParaRPr sz="2000" b="1" dirty="0">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131570"/>
            <a:ext cx="6907530" cy="2807948"/>
          </a:xfrm>
          <a:prstGeom prst="rect">
            <a:avLst/>
          </a:prstGeom>
          <a:noFill/>
        </p:spPr>
        <p:txBody>
          <a:bodyPr wrap="square" rtlCol="0">
            <a:spAutoFit/>
          </a:bodyPr>
          <a:lstStyle/>
          <a:p>
            <a:pPr algn="ctr" fontAlgn="auto">
              <a:lnSpc>
                <a:spcPct val="150000"/>
              </a:lnSpc>
            </a:pPr>
            <a:r>
              <a:rPr lang="zh-CN" sz="2000" b="1" dirty="0">
                <a:latin typeface="微软雅黑" panose="020B0503020204020204" pitchFamily="34" charset="-122"/>
                <a:ea typeface="微软雅黑" panose="020B0503020204020204" pitchFamily="34" charset="-122"/>
                <a:sym typeface="+mn-ea"/>
              </a:rPr>
              <a:t>板块二、教授新课</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﹙一﹚擂台赛式游戏活动“声的利用”</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⑴必答题：在规定的时间内每组说出一个声的利用的事例，允许讨论，不准重复，其他组参与评判。举出一个正确事例得１００分，错误不得分，超过时间（３０秒）不得分。教师对学生所举事例作出中肯的评价。最后要求学生归类。</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205446" y="987574"/>
            <a:ext cx="6733108" cy="2807948"/>
          </a:xfrm>
          <a:prstGeom prst="rect">
            <a:avLst/>
          </a:prstGeom>
        </p:spPr>
        <p:txBody>
          <a:bodyPr wrap="square">
            <a:spAutoFit/>
          </a:bodyPr>
          <a:lstStyle/>
          <a:p>
            <a:pPr fontAlgn="auto">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      </a:t>
            </a:r>
            <a:r>
              <a:rPr sz="2000" b="1" dirty="0" err="1">
                <a:latin typeface="微软雅黑" panose="020B0503020204020204" pitchFamily="34" charset="-122"/>
                <a:ea typeface="微软雅黑" panose="020B0503020204020204" pitchFamily="34" charset="-122"/>
                <a:sym typeface="+mn-ea"/>
              </a:rPr>
              <a:t>大家好，今天我说课的内容是</a:t>
            </a:r>
            <a:r>
              <a:rPr lang="zh-CN" sz="2000" b="1" dirty="0">
                <a:latin typeface="微软雅黑" panose="020B0503020204020204" pitchFamily="34" charset="-122"/>
                <a:ea typeface="微软雅黑" panose="020B0503020204020204" pitchFamily="34" charset="-122"/>
                <a:sym typeface="+mn-ea"/>
              </a:rPr>
              <a:t>人教版初中物理八级上册《声现象》单元中的课文《声的利用》，</a:t>
            </a:r>
            <a:r>
              <a:rPr lang="zh-CN" altLang="en-US" sz="2000" b="1" dirty="0">
                <a:latin typeface="微软雅黑" panose="020B0503020204020204" pitchFamily="34" charset="-122"/>
                <a:ea typeface="微软雅黑" panose="020B0503020204020204" pitchFamily="34" charset="-122"/>
                <a:sym typeface="+mn-ea"/>
              </a:rPr>
              <a:t>下面我将从说教材、说学情、说教学目标、说教学重难点、说教法、说教学过程和板书设计及教学反思这八个方面展开。接下来开始我的说课。</a:t>
            </a:r>
            <a:r>
              <a:rPr sz="2000" b="1" dirty="0" err="1">
                <a:latin typeface="微软雅黑" panose="020B0503020204020204" pitchFamily="34" charset="-122"/>
                <a:ea typeface="微软雅黑" panose="020B0503020204020204" pitchFamily="34" charset="-122"/>
                <a:sym typeface="+mn-ea"/>
              </a:rPr>
              <a:t>恳请大家批评指正</a:t>
            </a:r>
            <a:r>
              <a:rPr sz="2000" b="1" dirty="0">
                <a:latin typeface="微软雅黑" panose="020B0503020204020204" pitchFamily="34" charset="-122"/>
                <a:ea typeface="微软雅黑" panose="020B0503020204020204" pitchFamily="34" charset="-122"/>
                <a:sym typeface="+mn-ea"/>
              </a:rPr>
              <a:t>。</a:t>
            </a:r>
            <a:endParaRPr lang="zh-CN" altLang="en-US" sz="2000" b="1" dirty="0">
              <a:solidFill>
                <a:schemeClr val="tx1"/>
              </a:solidFill>
              <a:latin typeface="微软雅黑" panose="020B0503020204020204" pitchFamily="34" charset="-122"/>
              <a:ea typeface="微软雅黑" panose="020B0503020204020204" pitchFamily="34" charset="-122"/>
              <a:sym typeface="+mn-ea"/>
            </a:endParaRPr>
          </a:p>
          <a:p>
            <a:pPr fontAlgn="auto">
              <a:lnSpc>
                <a:spcPct val="150000"/>
              </a:lnSpc>
            </a:pPr>
            <a:endParaRPr lang="zh-CN" altLang="en-US" sz="2000" b="1" dirty="0">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18235" y="1131590"/>
            <a:ext cx="6907530" cy="2346283"/>
          </a:xfrm>
          <a:prstGeom prst="rect">
            <a:avLst/>
          </a:prstGeom>
          <a:noFill/>
        </p:spPr>
        <p:txBody>
          <a:bodyPr wrap="square" rtlCol="0">
            <a:spAutoFit/>
          </a:bodyPr>
          <a:lstStyle/>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　⑵抢答题：</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﹙二﹚播放《声的利用》课件</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﹙三﹚创新活动“我是小小发明家</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要求学生利用声的知识进行发明创造，提出有实用价值的发明的小组加分。</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346283"/>
          </a:xfrm>
          <a:prstGeom prst="rect">
            <a:avLst/>
          </a:prstGeom>
          <a:noFill/>
        </p:spPr>
        <p:txBody>
          <a:bodyPr wrap="square" rtlCol="0">
            <a:spAutoFit/>
          </a:bodyPr>
          <a:lstStyle/>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利用雄蚊的声音来驱赶咬人的雌蚊</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利用猫的叫声来赶走老鼠</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归纳小结与评估：</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本节课你学到了什么？</a:t>
            </a:r>
          </a:p>
          <a:p>
            <a:pPr algn="l" fontAlgn="auto">
              <a:lnSpc>
                <a:spcPct val="150000"/>
              </a:lnSpc>
            </a:pPr>
            <a:r>
              <a:rPr lang="zh-CN" sz="2000" b="1" dirty="0">
                <a:latin typeface="微软雅黑" panose="020B0503020204020204" pitchFamily="34" charset="-122"/>
                <a:ea typeface="微软雅黑" panose="020B0503020204020204" pitchFamily="34" charset="-122"/>
                <a:sym typeface="+mn-ea"/>
              </a:rPr>
              <a:t>学生讨论交流并对本节课的学习情况进行评估</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346283"/>
          </a:xfrm>
          <a:prstGeom prst="rect">
            <a:avLst/>
          </a:prstGeom>
          <a:noFill/>
        </p:spPr>
        <p:txBody>
          <a:bodyPr wrap="square" rtlCol="0">
            <a:spAutoFit/>
          </a:bodyPr>
          <a:lstStyle/>
          <a:p>
            <a:pPr algn="l" fontAlgn="auto">
              <a:lnSpc>
                <a:spcPct val="150000"/>
              </a:lnSpc>
            </a:pPr>
            <a:r>
              <a:rPr sz="2000" b="1" dirty="0" err="1">
                <a:latin typeface="微软雅黑" panose="020B0503020204020204" pitchFamily="34" charset="-122"/>
                <a:ea typeface="微软雅黑" panose="020B0503020204020204" pitchFamily="34" charset="-122"/>
                <a:sym typeface="+mn-ea"/>
              </a:rPr>
              <a:t>巩固反馈</a:t>
            </a:r>
            <a:r>
              <a:rPr lang="zh-CN" sz="2000" b="1" dirty="0">
                <a:latin typeface="微软雅黑" panose="020B0503020204020204" pitchFamily="34" charset="-122"/>
                <a:ea typeface="微软雅黑" panose="020B0503020204020204" pitchFamily="34" charset="-122"/>
                <a:sym typeface="+mn-ea"/>
              </a:rPr>
              <a:t>：</a:t>
            </a:r>
            <a:endParaRPr sz="2000" b="1" dirty="0">
              <a:latin typeface="微软雅黑" panose="020B0503020204020204" pitchFamily="34" charset="-122"/>
              <a:ea typeface="微软雅黑" panose="020B0503020204020204" pitchFamily="34" charset="-122"/>
              <a:sym typeface="+mn-ea"/>
            </a:endParaRPr>
          </a:p>
          <a:p>
            <a:pPr algn="l" fontAlgn="auto">
              <a:lnSpc>
                <a:spcPct val="150000"/>
              </a:lnSpc>
            </a:pPr>
            <a:r>
              <a:rPr sz="2000" b="1" dirty="0">
                <a:latin typeface="微软雅黑" panose="020B0503020204020204" pitchFamily="34" charset="-122"/>
                <a:ea typeface="微软雅黑" panose="020B0503020204020204" pitchFamily="34" charset="-122"/>
                <a:sym typeface="+mn-ea"/>
              </a:rPr>
              <a:t>1.课本P３０，动手动脑学物理1，2，３</a:t>
            </a:r>
          </a:p>
          <a:p>
            <a:pPr algn="l" fontAlgn="auto">
              <a:lnSpc>
                <a:spcPct val="150000"/>
              </a:lnSpc>
            </a:pPr>
            <a:r>
              <a:rPr sz="2000" b="1" dirty="0">
                <a:latin typeface="微软雅黑" panose="020B0503020204020204" pitchFamily="34" charset="-122"/>
                <a:ea typeface="微软雅黑" panose="020B0503020204020204" pitchFamily="34" charset="-122"/>
                <a:sym typeface="+mn-ea"/>
              </a:rPr>
              <a:t>2.选用课时优化设计，对学生进行分层训练，既可以使掌握基础知识，又可以使学有余力的学生有所提高。达到“拔尖”和“减负”的目的。</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884618"/>
          </a:xfrm>
          <a:prstGeom prst="rect">
            <a:avLst/>
          </a:prstGeom>
          <a:noFill/>
        </p:spPr>
        <p:txBody>
          <a:bodyPr wrap="square" rtlCol="0">
            <a:spAutoFit/>
          </a:bodyPr>
          <a:lstStyle/>
          <a:p>
            <a:pPr algn="ctr" fontAlgn="auto">
              <a:lnSpc>
                <a:spcPct val="150000"/>
              </a:lnSpc>
            </a:pPr>
            <a:r>
              <a:rPr lang="zh-CN" sz="2000" b="1" dirty="0">
                <a:latin typeface="微软雅黑" panose="020B0503020204020204" pitchFamily="34" charset="-122"/>
                <a:ea typeface="微软雅黑" panose="020B0503020204020204" pitchFamily="34" charset="-122"/>
                <a:sym typeface="+mn-ea"/>
              </a:rPr>
              <a:t>板块三、拓展延伸</a:t>
            </a:r>
            <a:endParaRPr sz="2000" b="1" dirty="0">
              <a:latin typeface="微软雅黑" panose="020B0503020204020204" pitchFamily="34" charset="-122"/>
              <a:ea typeface="微软雅黑" panose="020B0503020204020204" pitchFamily="34" charset="-122"/>
              <a:sym typeface="+mn-ea"/>
            </a:endParaRPr>
          </a:p>
          <a:p>
            <a:pPr algn="l" fontAlgn="auto">
              <a:lnSpc>
                <a:spcPct val="150000"/>
              </a:lnSpc>
            </a:pPr>
            <a:r>
              <a:rPr sz="2000" b="1" dirty="0">
                <a:latin typeface="微软雅黑" panose="020B0503020204020204" pitchFamily="34" charset="-122"/>
                <a:ea typeface="微软雅黑" panose="020B0503020204020204" pitchFamily="34" charset="-122"/>
                <a:sym typeface="+mn-ea"/>
              </a:rPr>
              <a:t>让学生梳理知识点，教师以提问的形式引导学生复述，必要时加以补充。这样有利于强化学生对知识的理解与记忆，提高学生的语言概括和表达能力。</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七、板块设计</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3"/>
          <p:cNvSpPr txBox="1"/>
          <p:nvPr/>
        </p:nvSpPr>
        <p:spPr>
          <a:xfrm>
            <a:off x="1497330" y="1009015"/>
            <a:ext cx="6149340" cy="684803"/>
          </a:xfrm>
          <a:prstGeom prst="rect">
            <a:avLst/>
          </a:prstGeom>
          <a:noFill/>
        </p:spPr>
        <p:txBody>
          <a:bodyPr wrap="square" lIns="68580" tIns="34290" rIns="68580" bIns="34290" rtlCol="0">
            <a:spAutoFit/>
          </a:bodyPr>
          <a:lstStyle/>
          <a:p>
            <a:r>
              <a:rPr sz="2000" b="1" dirty="0" err="1">
                <a:latin typeface="微软雅黑" panose="020B0503020204020204" pitchFamily="34" charset="-122"/>
                <a:ea typeface="微软雅黑" panose="020B0503020204020204" pitchFamily="34" charset="-122"/>
              </a:rPr>
              <a:t>根据</a:t>
            </a:r>
            <a:r>
              <a:rPr lang="zh-CN" sz="2000" b="1" dirty="0">
                <a:latin typeface="微软雅黑" panose="020B0503020204020204" pitchFamily="34" charset="-122"/>
                <a:ea typeface="微软雅黑" panose="020B0503020204020204" pitchFamily="34" charset="-122"/>
              </a:rPr>
              <a:t>学生本阶段的特点</a:t>
            </a:r>
            <a:r>
              <a:rPr sz="2000" b="1" dirty="0">
                <a:latin typeface="微软雅黑" panose="020B0503020204020204" pitchFamily="34" charset="-122"/>
                <a:ea typeface="微软雅黑" panose="020B0503020204020204" pitchFamily="34" charset="-122"/>
              </a:rPr>
              <a:t>，</a:t>
            </a:r>
            <a:r>
              <a:rPr sz="2000" b="1" dirty="0" err="1">
                <a:latin typeface="微软雅黑" panose="020B0503020204020204" pitchFamily="34" charset="-122"/>
                <a:ea typeface="微软雅黑" panose="020B0503020204020204" pitchFamily="34" charset="-122"/>
              </a:rPr>
              <a:t>本课板书内容简单明了，重难点突出</a:t>
            </a:r>
            <a:r>
              <a:rPr sz="2000" b="1" dirty="0">
                <a:latin typeface="微软雅黑" panose="020B0503020204020204" pitchFamily="34" charset="-122"/>
                <a:ea typeface="微软雅黑" panose="020B0503020204020204" pitchFamily="34" charset="-122"/>
              </a:rPr>
              <a:t>。</a:t>
            </a:r>
          </a:p>
        </p:txBody>
      </p:sp>
      <p:sp>
        <p:nvSpPr>
          <p:cNvPr id="6" name="文本框 5"/>
          <p:cNvSpPr txBox="1"/>
          <p:nvPr/>
        </p:nvSpPr>
        <p:spPr>
          <a:xfrm>
            <a:off x="2286000" y="1902460"/>
            <a:ext cx="4572000" cy="1689052"/>
          </a:xfrm>
          <a:prstGeom prst="rect">
            <a:avLst/>
          </a:prstGeom>
          <a:noFill/>
        </p:spPr>
        <p:txBody>
          <a:bodyPr wrap="square" rtlCol="0" anchor="t">
            <a:spAutoFit/>
          </a:bodyPr>
          <a:lstStyle/>
          <a:p>
            <a:pPr algn="ctr" fontAlgn="auto">
              <a:lnSpc>
                <a:spcPct val="150000"/>
              </a:lnSpc>
            </a:pPr>
            <a:r>
              <a:rPr lang="zh-CN" altLang="en-US" sz="2400" b="1" dirty="0">
                <a:latin typeface="微软雅黑" panose="020B0503020204020204" pitchFamily="34" charset="-122"/>
                <a:ea typeface="微软雅黑" panose="020B0503020204020204" pitchFamily="34" charset="-122"/>
                <a:sym typeface="+mn-ea"/>
              </a:rPr>
              <a:t>《声的利用》</a:t>
            </a:r>
          </a:p>
          <a:p>
            <a:pPr algn="ctr" fontAlgn="auto">
              <a:lnSpc>
                <a:spcPct val="150000"/>
              </a:lnSpc>
            </a:pPr>
            <a:r>
              <a:rPr lang="zh-CN" altLang="en-US" sz="2400" b="1" dirty="0">
                <a:latin typeface="微软雅黑" panose="020B0503020204020204" pitchFamily="34" charset="-122"/>
                <a:ea typeface="微软雅黑" panose="020B0503020204020204" pitchFamily="34" charset="-122"/>
                <a:sym typeface="+mn-ea"/>
              </a:rPr>
              <a:t>声能传递信息</a:t>
            </a:r>
          </a:p>
          <a:p>
            <a:pPr algn="ctr" fontAlgn="auto">
              <a:lnSpc>
                <a:spcPct val="150000"/>
              </a:lnSpc>
            </a:pPr>
            <a:r>
              <a:rPr lang="zh-CN" altLang="en-US" sz="2400" b="1" dirty="0">
                <a:latin typeface="微软雅黑" panose="020B0503020204020204" pitchFamily="34" charset="-122"/>
                <a:ea typeface="微软雅黑" panose="020B0503020204020204" pitchFamily="34" charset="-122"/>
                <a:sym typeface="+mn-ea"/>
              </a:rPr>
              <a:t>声能传递能量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
          <p:cNvSpPr txBox="1"/>
          <p:nvPr/>
        </p:nvSpPr>
        <p:spPr>
          <a:xfrm>
            <a:off x="1619672" y="1563638"/>
            <a:ext cx="6751647" cy="1608133"/>
          </a:xfrm>
          <a:prstGeom prst="rect">
            <a:avLst/>
          </a:prstGeom>
          <a:noFill/>
        </p:spPr>
        <p:txBody>
          <a:bodyPr wrap="square" lIns="68580" tIns="34290" rIns="68580" bIns="34290" rtlCol="0">
            <a:spAutoFit/>
          </a:bodyPr>
          <a:lstStyle/>
          <a:p>
            <a:pPr algn="l"/>
            <a:r>
              <a:rPr sz="2000" b="1">
                <a:solidFill>
                  <a:schemeClr val="tx1"/>
                </a:solidFill>
                <a:latin typeface="微软雅黑" panose="020B0503020204020204" pitchFamily="34" charset="-122"/>
                <a:ea typeface="微软雅黑" panose="020B0503020204020204" pitchFamily="34" charset="-122"/>
              </a:rPr>
              <a:t>总之，在整个教学过程中，我始终立足让学生在玩中学会，</a:t>
            </a:r>
          </a:p>
          <a:p>
            <a:pPr algn="l"/>
            <a:endParaRPr sz="2000" b="1">
              <a:solidFill>
                <a:schemeClr val="tx1"/>
              </a:solidFill>
              <a:latin typeface="微软雅黑" panose="020B0503020204020204" pitchFamily="34" charset="-122"/>
              <a:ea typeface="微软雅黑" panose="020B0503020204020204" pitchFamily="34" charset="-122"/>
            </a:endParaRPr>
          </a:p>
          <a:p>
            <a:pPr algn="l"/>
            <a:r>
              <a:rPr sz="2000" b="1">
                <a:solidFill>
                  <a:schemeClr val="tx1"/>
                </a:solidFill>
                <a:latin typeface="微软雅黑" panose="020B0503020204020204" pitchFamily="34" charset="-122"/>
                <a:ea typeface="微软雅黑" panose="020B0503020204020204" pitchFamily="34" charset="-122"/>
              </a:rPr>
              <a:t>在动手中提高技能，学生学得轻松愉快。我将继续努力，让</a:t>
            </a:r>
          </a:p>
          <a:p>
            <a:pPr algn="l"/>
            <a:endParaRPr sz="2000" b="1">
              <a:solidFill>
                <a:schemeClr val="tx1"/>
              </a:solidFill>
              <a:latin typeface="微软雅黑" panose="020B0503020204020204" pitchFamily="34" charset="-122"/>
              <a:ea typeface="微软雅黑" panose="020B0503020204020204" pitchFamily="34" charset="-122"/>
            </a:endParaRPr>
          </a:p>
          <a:p>
            <a:pPr algn="l"/>
            <a:r>
              <a:rPr sz="2000" b="1">
                <a:solidFill>
                  <a:schemeClr val="tx1"/>
                </a:solidFill>
                <a:latin typeface="微软雅黑" panose="020B0503020204020204" pitchFamily="34" charset="-122"/>
                <a:ea typeface="微软雅黑" panose="020B0503020204020204" pitchFamily="34" charset="-122"/>
              </a:rPr>
              <a:t>我的</a:t>
            </a:r>
            <a:r>
              <a:rPr lang="zh-CN" sz="2000" b="1">
                <a:solidFill>
                  <a:schemeClr val="tx1"/>
                </a:solidFill>
                <a:latin typeface="微软雅黑" panose="020B0503020204020204" pitchFamily="34" charset="-122"/>
                <a:ea typeface="微软雅黑" panose="020B0503020204020204" pitchFamily="34" charset="-122"/>
              </a:rPr>
              <a:t>语文</a:t>
            </a:r>
            <a:r>
              <a:rPr sz="2000" b="1">
                <a:solidFill>
                  <a:schemeClr val="tx1"/>
                </a:solidFill>
                <a:latin typeface="微软雅黑" panose="020B0503020204020204" pitchFamily="34" charset="-122"/>
                <a:ea typeface="微软雅黑" panose="020B0503020204020204" pitchFamily="34" charset="-122"/>
              </a:rPr>
              <a:t>课堂教学更高效，更精彩。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八、教学反思</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608" y="987574"/>
            <a:ext cx="6672580" cy="3269613"/>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a:latin typeface="微软雅黑" panose="020B0503020204020204" pitchFamily="34" charset="-122"/>
                <a:ea typeface="微软雅黑" panose="020B0503020204020204" pitchFamily="34" charset="-122"/>
                <a:sym typeface="+mn-ea"/>
              </a:rPr>
              <a:t>　这节课是本章的重点内容，在设计时我们突出了以学生为主的方法，增加了不少学生的活动，对一些学生不易观察的现象我们进行了录像、放慢等措施，增加了学生对细微变化的观察。</a:t>
            </a:r>
            <a:r>
              <a:rPr lang="zh-CN" sz="2000" b="1" dirty="0">
                <a:latin typeface="微软雅黑" panose="020B0503020204020204" pitchFamily="34" charset="-122"/>
                <a:ea typeface="微软雅黑" panose="020B0503020204020204" pitchFamily="34" charset="-122"/>
                <a:sym typeface="+mn-ea"/>
              </a:rPr>
              <a:t>教学时，</a:t>
            </a:r>
            <a:r>
              <a:rPr sz="2000" b="1" dirty="0">
                <a:latin typeface="微软雅黑" panose="020B0503020204020204" pitchFamily="34" charset="-122"/>
                <a:ea typeface="微软雅黑" panose="020B0503020204020204" pitchFamily="34" charset="-122"/>
                <a:sym typeface="+mn-ea"/>
              </a:rPr>
              <a:t>以问题为平台，通过解疑过程导引学生的思维，循序渐进、注重发散，层层推进；在问题的设置上坚持面向全体，“横看成岭侧成峰”，使每个学生在知识技能、过程方法和情感信念上都能有所得。</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87624" y="1347614"/>
            <a:ext cx="7201103" cy="1884618"/>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a:latin typeface="微软雅黑" panose="020B0503020204020204" pitchFamily="34" charset="-122"/>
                <a:ea typeface="微软雅黑" panose="020B0503020204020204" pitchFamily="34" charset="-122"/>
                <a:sym typeface="+mn-ea"/>
              </a:rPr>
              <a:t>　在课堂中教师不再是一个主讲者，而是课堂教学的参与者和组织者，教师和学生一起去感觉、认识、探索、分析、概括，和学生建立起了良好的、平等民主的师生关系。重视了学生间的`交流合作，加强了学生间友好相处的心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30500" y="1650365"/>
            <a:ext cx="2783840"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一、说教材</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608" y="699542"/>
            <a:ext cx="6672580" cy="3269613"/>
          </a:xfrm>
          <a:prstGeom prst="rect">
            <a:avLst/>
          </a:prstGeom>
          <a:noFill/>
        </p:spPr>
        <p:txBody>
          <a:bodyPr wrap="square" rtlCol="0">
            <a:spAutoFit/>
          </a:bodyPr>
          <a:lstStyle/>
          <a:p>
            <a:pPr fontAlgn="auto">
              <a:lnSpc>
                <a:spcPct val="150000"/>
              </a:lnSpc>
            </a:pPr>
            <a:r>
              <a:rPr sz="2000" b="1" dirty="0" err="1">
                <a:latin typeface="微软雅黑" panose="020B0503020204020204" pitchFamily="34" charset="-122"/>
                <a:ea typeface="微软雅黑" panose="020B0503020204020204" pitchFamily="34" charset="-122"/>
                <a:sym typeface="+mn-ea"/>
              </a:rPr>
              <a:t>但是，在具体教学中</a:t>
            </a:r>
            <a:r>
              <a:rPr sz="2000" b="1" dirty="0">
                <a:latin typeface="微软雅黑" panose="020B0503020204020204" pitchFamily="34" charset="-122"/>
                <a:ea typeface="微软雅黑" panose="020B0503020204020204" pitchFamily="34" charset="-122"/>
                <a:sym typeface="+mn-ea"/>
              </a:rPr>
              <a:t>，</a:t>
            </a:r>
            <a:r>
              <a:rPr lang="zh-CN" sz="2000" b="1" dirty="0">
                <a:latin typeface="微软雅黑" panose="020B0503020204020204" pitchFamily="34" charset="-122"/>
                <a:ea typeface="微软雅黑" panose="020B0503020204020204" pitchFamily="34" charset="-122"/>
                <a:sym typeface="+mn-ea"/>
              </a:rPr>
              <a:t>亦有不足的地方</a:t>
            </a:r>
            <a:r>
              <a:rPr sz="2000" b="1" dirty="0">
                <a:latin typeface="微软雅黑" panose="020B0503020204020204" pitchFamily="34" charset="-122"/>
                <a:ea typeface="微软雅黑" panose="020B0503020204020204" pitchFamily="34" charset="-122"/>
                <a:sym typeface="+mn-ea"/>
              </a:rPr>
              <a:t>：</a:t>
            </a:r>
          </a:p>
          <a:p>
            <a:pPr fontAlgn="auto">
              <a:lnSpc>
                <a:spcPct val="150000"/>
              </a:lnSpc>
            </a:pPr>
            <a:r>
              <a:rPr sz="2000" b="1" dirty="0">
                <a:latin typeface="微软雅黑" panose="020B0503020204020204" pitchFamily="34" charset="-122"/>
                <a:ea typeface="微软雅黑" panose="020B0503020204020204" pitchFamily="34" charset="-122"/>
                <a:sym typeface="+mn-ea"/>
              </a:rPr>
              <a:t>1．学生的表达能力不够强，一方面是由于对物理概念的把握不够准确、熟练，更重要的还在于平时的自我要求不高，缺乏对语言表达能力的重视和训练。</a:t>
            </a:r>
          </a:p>
          <a:p>
            <a:pPr fontAlgn="auto">
              <a:lnSpc>
                <a:spcPct val="150000"/>
              </a:lnSpc>
            </a:pPr>
            <a:r>
              <a:rPr sz="2000" b="1" dirty="0">
                <a:latin typeface="微软雅黑" panose="020B0503020204020204" pitchFamily="34" charset="-122"/>
                <a:ea typeface="微软雅黑" panose="020B0503020204020204" pitchFamily="34" charset="-122"/>
                <a:sym typeface="+mn-ea"/>
              </a:rPr>
              <a:t>2．学生的日常生活中观察和思考不够，缺乏对物理现象观察的针对性和敏锐性，这也说明学生物理联系生活的意识比较淡薄，这一状况的改变同样需要平时的日积月累。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35710" y="987574"/>
            <a:ext cx="6672580" cy="2346283"/>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3</a:t>
            </a:r>
            <a:r>
              <a:rPr lang="zh-CN" altLang="en-US" sz="2000" b="1" dirty="0">
                <a:latin typeface="微软雅黑" panose="020B0503020204020204" pitchFamily="34" charset="-122"/>
                <a:ea typeface="微软雅黑" panose="020B0503020204020204" pitchFamily="34" charset="-122"/>
                <a:sym typeface="+mn-ea"/>
              </a:rPr>
              <a:t>、</a:t>
            </a:r>
            <a:r>
              <a:rPr sz="2000" b="1" dirty="0" err="1">
                <a:latin typeface="微软雅黑" panose="020B0503020204020204" pitchFamily="34" charset="-122"/>
                <a:ea typeface="微软雅黑" panose="020B0503020204020204" pitchFamily="34" charset="-122"/>
                <a:sym typeface="+mn-ea"/>
              </a:rPr>
              <a:t>在典型声音的素材搜集上，我们还需要些努力，在声音的对比音效上，在学生不易认识到的特殊声音上，我们还要进一步通过采集利用起来</a:t>
            </a:r>
            <a:r>
              <a:rPr sz="2000" b="1" dirty="0">
                <a:latin typeface="微软雅黑" panose="020B0503020204020204" pitchFamily="34" charset="-122"/>
                <a:ea typeface="微软雅黑" panose="020B0503020204020204" pitchFamily="34" charset="-122"/>
                <a:sym typeface="+mn-ea"/>
              </a:rPr>
              <a:t>。</a:t>
            </a:r>
          </a:p>
          <a:p>
            <a:pPr fontAlgn="auto">
              <a:lnSpc>
                <a:spcPct val="150000"/>
              </a:lnSpc>
            </a:pPr>
            <a:r>
              <a:rPr sz="2000" b="1" dirty="0">
                <a:latin typeface="微软雅黑" panose="020B0503020204020204" pitchFamily="34" charset="-122"/>
                <a:ea typeface="微软雅黑" panose="020B0503020204020204" pitchFamily="34" charset="-122"/>
                <a:sym typeface="+mn-ea"/>
              </a:rPr>
              <a:t> </a:t>
            </a:r>
            <a:r>
              <a:rPr lang="en-US" sz="2000" b="1" dirty="0">
                <a:latin typeface="微软雅黑" panose="020B0503020204020204" pitchFamily="34" charset="-122"/>
                <a:ea typeface="微软雅黑" panose="020B0503020204020204" pitchFamily="34" charset="-122"/>
                <a:sym typeface="+mn-ea"/>
              </a:rPr>
              <a:t> </a:t>
            </a:r>
            <a:r>
              <a:rPr lang="en-US" altLang="zh-CN" sz="2000" b="1" dirty="0">
                <a:latin typeface="微软雅黑" panose="020B0503020204020204" pitchFamily="34" charset="-122"/>
                <a:ea typeface="微软雅黑" panose="020B0503020204020204" pitchFamily="34" charset="-122"/>
                <a:sym typeface="+mn-ea"/>
              </a:rPr>
              <a:t> </a:t>
            </a:r>
            <a:r>
              <a:rPr lang="zh-CN" sz="2000" b="1" dirty="0">
                <a:latin typeface="微软雅黑" panose="020B0503020204020204" pitchFamily="34" charset="-122"/>
                <a:ea typeface="微软雅黑" panose="020B0503020204020204" pitchFamily="34" charset="-122"/>
                <a:sym typeface="+mn-ea"/>
              </a:rPr>
              <a:t>总之，在今后的教学中要不断提高自身的综合教学能力，弥补不足之处，呈现给学生更优质的课堂。</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981200" y="2139702"/>
            <a:ext cx="5181600" cy="521970"/>
          </a:xfrm>
          <a:prstGeom prst="rect">
            <a:avLst/>
          </a:prstGeom>
        </p:spPr>
        <p:txBody>
          <a:bodyPr wrap="square">
            <a:spAutoFit/>
          </a:bodyPr>
          <a:lstStyle/>
          <a:p>
            <a:pPr algn="ctr"/>
            <a:r>
              <a:rPr lang="zh-CN" altLang="en-US" sz="2800" b="1" dirty="0">
                <a:solidFill>
                  <a:schemeClr val="tx1"/>
                </a:solidFill>
                <a:latin typeface="微软雅黑" panose="020B0503020204020204" pitchFamily="34" charset="-122"/>
                <a:ea typeface="微软雅黑" panose="020B0503020204020204" pitchFamily="34" charset="-122"/>
              </a:rPr>
              <a:t>说课完毕，谢谢各位老师！</a:t>
            </a:r>
          </a:p>
        </p:txBody>
      </p:sp>
      <p:pic>
        <p:nvPicPr>
          <p:cNvPr id="9" name="New picture"/>
          <p:cNvPicPr/>
          <p:nvPr/>
        </p:nvPicPr>
        <p:blipFill>
          <a:blip r:embed="rId2"/>
          <a:stretch>
            <a:fillRect/>
          </a:stretch>
        </p:blipFill>
        <p:spPr>
          <a:xfrm>
            <a:off x="12255500" y="11391900"/>
            <a:ext cx="317500" cy="228600"/>
          </a:xfrm>
          <a:prstGeom prst="cube">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131570"/>
            <a:ext cx="7494905" cy="2346283"/>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rPr>
              <a:t>    </a:t>
            </a:r>
            <a:r>
              <a:rPr sz="2000" b="1" dirty="0">
                <a:latin typeface="微软雅黑" panose="020B0503020204020204" pitchFamily="34" charset="-122"/>
                <a:ea typeface="微软雅黑" panose="020B0503020204020204" pitchFamily="34" charset="-122"/>
              </a:rPr>
              <a:t>《</a:t>
            </a:r>
            <a:r>
              <a:rPr lang="zh-CN" sz="2000" b="1" dirty="0">
                <a:latin typeface="微软雅黑" panose="020B0503020204020204" pitchFamily="34" charset="-122"/>
                <a:ea typeface="微软雅黑" panose="020B0503020204020204" pitchFamily="34" charset="-122"/>
                <a:sym typeface="+mn-ea"/>
              </a:rPr>
              <a:t>声的利用</a:t>
            </a:r>
            <a:r>
              <a:rPr sz="2000" b="1" dirty="0">
                <a:latin typeface="微软雅黑" panose="020B0503020204020204" pitchFamily="34" charset="-122"/>
                <a:ea typeface="微软雅黑" panose="020B0503020204020204" pitchFamily="34" charset="-122"/>
              </a:rPr>
              <a:t>》</a:t>
            </a:r>
            <a:r>
              <a:rPr sz="2000" b="1" dirty="0" err="1">
                <a:latin typeface="微软雅黑" panose="020B0503020204020204" pitchFamily="34" charset="-122"/>
                <a:ea typeface="微软雅黑" panose="020B0503020204020204" pitchFamily="34" charset="-122"/>
              </a:rPr>
              <a:t>是人教版八年级《物理》第</a:t>
            </a:r>
            <a:r>
              <a:rPr lang="zh-CN" sz="2000" b="1" dirty="0">
                <a:latin typeface="微软雅黑" panose="020B0503020204020204" pitchFamily="34" charset="-122"/>
                <a:ea typeface="微软雅黑" panose="020B0503020204020204" pitchFamily="34" charset="-122"/>
              </a:rPr>
              <a:t>二</a:t>
            </a:r>
            <a:r>
              <a:rPr sz="2000" b="1" dirty="0">
                <a:latin typeface="微软雅黑" panose="020B0503020204020204" pitchFamily="34" charset="-122"/>
                <a:ea typeface="微软雅黑" panose="020B0503020204020204" pitchFamily="34" charset="-122"/>
              </a:rPr>
              <a:t>章</a:t>
            </a:r>
            <a:r>
              <a:rPr lang="zh-CN" sz="2000" b="1" dirty="0">
                <a:latin typeface="微软雅黑" panose="020B0503020204020204" pitchFamily="34" charset="-122"/>
                <a:ea typeface="微软雅黑" panose="020B0503020204020204" pitchFamily="34" charset="-122"/>
              </a:rPr>
              <a:t>《声现象》中的第</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节内容。本课体现了“从生活走向物理，从物理走向社会”的新课程理念.在声现象的教学中具有不可忽视的重要地位.通过这一节的学习，可以进一步增加学生对科学的热爱，激发学生学习物理的兴趣.学好这节内容为学好以后的物理知识打下牢固的基础.</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30500" y="1650365"/>
            <a:ext cx="2783840" cy="706755"/>
          </a:xfrm>
          <a:prstGeom prst="rect">
            <a:avLst/>
          </a:prstGeom>
          <a:noFill/>
        </p:spPr>
        <p:txBody>
          <a:bodyPr wrap="square" rtlCol="0">
            <a:spAutoFit/>
          </a:bodyPr>
          <a:lstStyle/>
          <a:p>
            <a:r>
              <a:rPr lang="zh-CN" altLang="en-US" sz="4000" b="1" dirty="0">
                <a:solidFill>
                  <a:schemeClr val="tx1"/>
                </a:solidFill>
                <a:latin typeface="微软雅黑" panose="020B0503020204020204" pitchFamily="34" charset="-122"/>
                <a:ea typeface="微软雅黑" panose="020B0503020204020204" pitchFamily="34" charset="-122"/>
              </a:rPr>
              <a:t>二、说学情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9064" y="893466"/>
            <a:ext cx="7583376" cy="3731278"/>
          </a:xfrm>
          <a:prstGeom prst="rect">
            <a:avLst/>
          </a:prstGeom>
          <a:noFill/>
        </p:spPr>
        <p:txBody>
          <a:bodyPr wrap="square" rtlCol="0">
            <a:spAutoFit/>
          </a:bodyPr>
          <a:lstStyle/>
          <a:p>
            <a:pPr fontAlgn="auto">
              <a:lnSpc>
                <a:spcPct val="150000"/>
              </a:lnSpc>
            </a:pPr>
            <a:r>
              <a:rPr lang="en-US" sz="2000" b="1" dirty="0">
                <a:latin typeface="微软雅黑" panose="020B0503020204020204" pitchFamily="34" charset="-122"/>
                <a:ea typeface="微软雅黑" panose="020B0503020204020204" pitchFamily="34" charset="-122"/>
                <a:sym typeface="+mn-ea"/>
              </a:rPr>
              <a:t>     </a:t>
            </a:r>
            <a:r>
              <a:rPr sz="2000" b="1" dirty="0" err="1">
                <a:latin typeface="微软雅黑" panose="020B0503020204020204" pitchFamily="34" charset="-122"/>
                <a:ea typeface="微软雅黑" panose="020B0503020204020204" pitchFamily="34" charset="-122"/>
                <a:sym typeface="+mn-ea"/>
              </a:rPr>
              <a:t>初中生的思维出于形象思维到抽象思维的过渡期</a:t>
            </a:r>
            <a:r>
              <a:rPr lang="zh-CN" sz="2000" b="1" dirty="0">
                <a:latin typeface="微软雅黑" panose="020B0503020204020204" pitchFamily="34" charset="-122"/>
                <a:ea typeface="微软雅黑" panose="020B0503020204020204" pitchFamily="34" charset="-122"/>
                <a:sym typeface="+mn-ea"/>
              </a:rPr>
              <a:t>，初二的学生刚接触学习物理，对物理现象的认识都是从生活现象开始，</a:t>
            </a:r>
            <a:r>
              <a:rPr sz="2000" b="1" dirty="0" err="1">
                <a:latin typeface="微软雅黑" panose="020B0503020204020204" pitchFamily="34" charset="-122"/>
                <a:ea typeface="微软雅黑" panose="020B0503020204020204" pitchFamily="34" charset="-122"/>
                <a:sym typeface="+mn-ea"/>
              </a:rPr>
              <a:t>学生对声现象的认识大都属于生活层面的感性认识</a:t>
            </a:r>
            <a:r>
              <a:rPr lang="zh-CN" sz="2000" b="1" dirty="0">
                <a:latin typeface="微软雅黑" panose="020B0503020204020204" pitchFamily="34" charset="-122"/>
                <a:ea typeface="微软雅黑" panose="020B0503020204020204" pitchFamily="34" charset="-122"/>
                <a:sym typeface="+mn-ea"/>
              </a:rPr>
              <a:t>，对响度、音调、音色三个概念缺乏理性的认识。响度这个概念，学生容易理解，但由于学生对音调概念较模糊，所以往往不能正确区分声音的“大小”和“高低”区别。</a:t>
            </a:r>
            <a:r>
              <a:rPr sz="2000" b="1" dirty="0" err="1">
                <a:latin typeface="微软雅黑" panose="020B0503020204020204" pitchFamily="34" charset="-122"/>
                <a:ea typeface="微软雅黑" panose="020B0503020204020204" pitchFamily="34" charset="-122"/>
                <a:sym typeface="+mn-ea"/>
              </a:rPr>
              <a:t>另外，由于初二学生刚刚接触“科学探究”这种教学方法</a:t>
            </a:r>
            <a:r>
              <a:rPr sz="2000" b="1" dirty="0">
                <a:latin typeface="微软雅黑" panose="020B0503020204020204" pitchFamily="34" charset="-122"/>
                <a:ea typeface="微软雅黑" panose="020B0503020204020204" pitchFamily="34" charset="-122"/>
                <a:sym typeface="+mn-ea"/>
              </a:rPr>
              <a:t>，</a:t>
            </a:r>
            <a:r>
              <a:rPr lang="zh-CN" sz="2000" b="1" dirty="0">
                <a:latin typeface="微软雅黑" panose="020B0503020204020204" pitchFamily="34" charset="-122"/>
                <a:ea typeface="微软雅黑" panose="020B0503020204020204" pitchFamily="34" charset="-122"/>
                <a:sym typeface="+mn-ea"/>
              </a:rPr>
              <a:t>注重感性缺乏归纳现象的能力，</a:t>
            </a:r>
            <a:r>
              <a:rPr sz="2000" b="1" dirty="0" err="1">
                <a:latin typeface="微软雅黑" panose="020B0503020204020204" pitchFamily="34" charset="-122"/>
                <a:ea typeface="微软雅黑" panose="020B0503020204020204" pitchFamily="34" charset="-122"/>
                <a:sym typeface="+mn-ea"/>
              </a:rPr>
              <a:t>实验探究能力还没有得到有效的培养</a:t>
            </a:r>
            <a:r>
              <a:rPr lang="zh-CN" sz="2000" b="1" dirty="0">
                <a:latin typeface="微软雅黑" panose="020B0503020204020204" pitchFamily="34" charset="-122"/>
                <a:ea typeface="微软雅黑" panose="020B0503020204020204" pitchFamily="34" charset="-122"/>
                <a:sym typeface="+mn-ea"/>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1550" y="1275715"/>
            <a:ext cx="7348855" cy="216852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物理是八年级新开设的课程，学生对它充满了好奇、有新鲜感.声的利用是学生在生活中比较熟悉的，也是他们容易发生兴趣的.但缺乏一定的实验探究和创新能力，也缺乏对声现象的尖端应用技术的了解.教学中要注意培养学生对物理的兴趣，迎合他们好奇、好动、好强的心理特点，调动他们学习的积极性和主动性.</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三、说教学目标</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27584" y="771550"/>
            <a:ext cx="7776864" cy="2951898"/>
          </a:xfrm>
          <a:prstGeom prst="rect">
            <a:avLst/>
          </a:prstGeom>
          <a:noFill/>
        </p:spPr>
        <p:txBody>
          <a:bodyPr wrap="square" rtlCol="0">
            <a:spAutoFit/>
          </a:bodyPr>
          <a:lstStyle/>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了解现代技术中与声有关的知识的应用</a:t>
            </a:r>
            <a:endParaRPr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通过小组竞赛、分组讨论、观看动画等获得社会生活中声的利用方面的知识；通过实验探究和创新了解声可传递能量</a:t>
            </a:r>
            <a:r>
              <a:rPr b="1"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了解声在现代技术中的应用，进一步增加对科学的热爱</a:t>
            </a:r>
            <a:r>
              <a:rPr b="1"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通过声可传递能量的实验探究和创新培养学生的实验探究和创新能力</a:t>
            </a:r>
            <a:r>
              <a:rPr b="1"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通过声的利用和危害</a:t>
            </a:r>
            <a:endParaRPr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fontAlgn="auto">
              <a:lnSpc>
                <a:spcPct val="150000"/>
              </a:lnSpc>
            </a:pPr>
            <a:r>
              <a:rPr lang="en-US" b="1"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b="1" dirty="0" err="1">
                <a:latin typeface="微软雅黑" panose="020B0503020204020204" pitchFamily="34" charset="-122"/>
                <a:ea typeface="微软雅黑" panose="020B0503020204020204" pitchFamily="34" charset="-122"/>
                <a:cs typeface="微软雅黑" panose="020B0503020204020204" pitchFamily="34" charset="-122"/>
                <a:sym typeface="+mn-ea"/>
              </a:rPr>
              <a:t>培养学生“一分为二”的辩证思想</a:t>
            </a:r>
            <a:r>
              <a:rPr b="1" dirty="0">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YmRkYTU2OTA1MjIwNjhkODU4MTY3NzUzZDcxNzRmY2MifQ=="/>
  <p:tag name="ISPRING_RESOURCE_PATHS_HASH_2" val="89d28b1b61d528704b022c788ebf0316741bf7"/>
  <p:tag name="KSO_WPP_MARK_KEY" val="24167d77-6496-45b9-bbef-ec0ca85f334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fontAlgn="auto">
          <a:lnSpc>
            <a:spcPct val="150000"/>
          </a:lnSpc>
          <a:defRPr b="1" dirty="0">
            <a:latin typeface="微软雅黑" panose="020B0503020204020204" pitchFamily="34" charset="-122"/>
            <a:ea typeface="微软雅黑" panose="020B0503020204020204" pitchFamily="34" charset="-122"/>
            <a:sym typeface="+mn-ea"/>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894</Words>
  <Application>Microsoft Office PowerPoint</Application>
  <PresentationFormat>全屏显示(16:9)</PresentationFormat>
  <Paragraphs>82</Paragraphs>
  <Slides>32</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32</vt:i4>
      </vt:variant>
    </vt:vector>
  </HeadingPairs>
  <TitlesOfParts>
    <vt:vector size="36" baseType="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zs</cp:lastModifiedBy>
  <cp:revision>1</cp:revision>
  <cp:lastPrinted>2022-09-23T09:52:33Z</cp:lastPrinted>
  <dcterms:created xsi:type="dcterms:W3CDTF">2022-09-23T09:52:33Z</dcterms:created>
  <dcterms:modified xsi:type="dcterms:W3CDTF">2023-08-10T23:55:17Z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