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heme/theme2.xml" ContentType="application/vnd.openxmlformats-officedocument.them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heme/theme3.xml" ContentType="application/vnd.openxmlformats-officedocument.them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2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3.xml" ContentType="application/vnd.openxmlformats-officedocument.presentationml.notesSlid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1130" r:id="rId2"/>
    <p:sldId id="1380" r:id="rId3"/>
    <p:sldId id="1289" r:id="rId4"/>
    <p:sldId id="1329" r:id="rId5"/>
    <p:sldId id="1330" r:id="rId6"/>
    <p:sldId id="1328" r:id="rId7"/>
    <p:sldId id="1290" r:id="rId8"/>
    <p:sldId id="1378" r:id="rId9"/>
    <p:sldId id="1382" r:id="rId10"/>
    <p:sldId id="1383" r:id="rId11"/>
    <p:sldId id="1384" r:id="rId12"/>
    <p:sldId id="1385" r:id="rId13"/>
    <p:sldId id="1386" r:id="rId14"/>
    <p:sldId id="1388" r:id="rId15"/>
    <p:sldId id="1387" r:id="rId16"/>
    <p:sldId id="1389" r:id="rId17"/>
    <p:sldId id="1390" r:id="rId18"/>
    <p:sldId id="1391" r:id="rId19"/>
    <p:sldId id="1393" r:id="rId20"/>
    <p:sldId id="1392" r:id="rId21"/>
    <p:sldId id="1395" r:id="rId22"/>
    <p:sldId id="1320" r:id="rId23"/>
    <p:sldId id="1394" r:id="rId24"/>
    <p:sldId id="1298" r:id="rId25"/>
    <p:sldId id="1319" r:id="rId26"/>
    <p:sldId id="1321" r:id="rId27"/>
    <p:sldId id="1299" r:id="rId28"/>
    <p:sldId id="1300" r:id="rId29"/>
    <p:sldId id="1399" r:id="rId30"/>
  </p:sldIdLst>
  <p:sldSz cx="12196763" cy="6858000"/>
  <p:notesSz cx="6858000" cy="9144000"/>
  <p:custDataLst>
    <p:tags r:id="rId3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>
          <p15:clr>
            <a:srgbClr val="A4A3A4"/>
          </p15:clr>
        </p15:guide>
        <p15:guide id="2" pos="37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0" clrIdx="0"/>
  <p:cmAuthor id="1" name="Thinker" initials="T" lastIdx="0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210" autoAdjust="0"/>
  </p:normalViewPr>
  <p:slideViewPr>
    <p:cSldViewPr snapToObjects="1">
      <p:cViewPr varScale="1">
        <p:scale>
          <a:sx n="79" d="100"/>
          <a:sy n="79" d="100"/>
        </p:scale>
        <p:origin x="82" y="125"/>
      </p:cViewPr>
      <p:guideLst>
        <p:guide orient="horz" pos="2114"/>
        <p:guide pos="3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 snapToObjects="1">
      <p:cViewPr varScale="1">
        <p:scale>
          <a:sx n="69" d="100"/>
          <a:sy n="69" d="100"/>
        </p:scale>
        <p:origin x="-2838" y="-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heme" Target="../theme/theme3.xml"/><Relationship Id="rId4" Type="http://schemas.openxmlformats.org/officeDocument/2006/relationships/tags" Target="../tags/tag2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4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10686-844B-4A1B-87C8-BB90DB4BAB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2" Type="http://schemas.openxmlformats.org/officeDocument/2006/relationships/tags" Target="../tags/tag203.xml"/><Relationship Id="rId1" Type="http://schemas.openxmlformats.org/officeDocument/2006/relationships/theme" Target="../theme/theme2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  <a:t>2023/8/11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5" Type="http://schemas.openxmlformats.org/officeDocument/2006/relationships/slide" Target="../slides/slide29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 txBox="1">
            <a:spLocks noGrp="1"/>
          </p:cNvSpPr>
          <p:nvPr>
            <p:ph type="sldNum" sz="quarter"/>
            <p:custDataLst>
              <p:tags r:id="rId1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 eaLnBrk="0" hangingPunct="0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11</a:t>
            </a:fld>
            <a:endParaRPr lang="en-US" altLang="zh-CN" sz="1200">
              <a:latin typeface="Arial" panose="020B0604020202020204" pitchFamily="34" charset="0"/>
            </a:endParaRPr>
          </a:p>
        </p:txBody>
      </p:sp>
      <p:sp>
        <p:nvSpPr>
          <p:cNvPr id="14338" name="Rectangle 2"/>
          <p:cNvSpPr>
            <a:spLocks noGrp="1" noRot="1" noChangeAspect="1" noTextEdit="1"/>
          </p:cNvSpPr>
          <p:nvPr>
            <p:ph type="sldImg" idx="1"/>
            <p:custDataLst>
              <p:tags r:id="rId2"/>
            </p:custDataLst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14339" name="Rectangle 3"/>
          <p:cNvSpPr>
            <a:spLocks noGrp="1"/>
          </p:cNvSpPr>
          <p:nvPr>
            <p:ph type="body" idx="2"/>
            <p:custDataLst>
              <p:tags r:id="rId3"/>
            </p:custDataLst>
          </p:nvPr>
        </p:nvSpPr>
        <p:spPr/>
        <p:txBody>
          <a:bodyPr wrap="square" lIns="91440" tIns="45720" rIns="91440" bIns="45720" anchor="t"/>
          <a:lstStyle/>
          <a:p>
            <a:pPr lvl="0" indent="0" eaLnBrk="1" hangingPunct="1">
              <a:spcBef>
                <a:spcPct val="0"/>
              </a:spcBef>
            </a:pPr>
            <a:endParaRPr lang="zh-CN" altLang="zh-CN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087E7D63-C605-4D33-8A90-B1FAC8CEE50D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3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10" Type="http://schemas.openxmlformats.org/officeDocument/2006/relationships/image" Target="../media/image3.png"/><Relationship Id="rId4" Type="http://schemas.openxmlformats.org/officeDocument/2006/relationships/tags" Target="../tags/tag8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2.xml"/><Relationship Id="rId9" Type="http://schemas.openxmlformats.org/officeDocument/2006/relationships/tags" Target="../tags/tag117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29.xml"/><Relationship Id="rId9" Type="http://schemas.openxmlformats.org/officeDocument/2006/relationships/tags" Target="../tags/tag134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39.xml"/><Relationship Id="rId10" Type="http://schemas.openxmlformats.org/officeDocument/2006/relationships/tags" Target="../tags/tag144.xml"/><Relationship Id="rId4" Type="http://schemas.openxmlformats.org/officeDocument/2006/relationships/tags" Target="../tags/tag138.xml"/><Relationship Id="rId9" Type="http://schemas.openxmlformats.org/officeDocument/2006/relationships/tags" Target="../tags/tag14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8.xml"/><Relationship Id="rId9" Type="http://schemas.openxmlformats.org/officeDocument/2006/relationships/tags" Target="../tags/tag153.xml"/></Relationships>
</file>

<file path=ppt/slideLayouts/_rels/slideLayout19.xml.rels><?xml version="1.0" encoding="UTF-8" standalone="yes"?>
<Relationships xmlns="http://schemas.openxmlformats.org/package/2006/relationships"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26" Type="http://schemas.openxmlformats.org/officeDocument/2006/relationships/tags" Target="../tags/tag179.xml"/><Relationship Id="rId39" Type="http://schemas.openxmlformats.org/officeDocument/2006/relationships/tags" Target="../tags/tag192.xml"/><Relationship Id="rId21" Type="http://schemas.openxmlformats.org/officeDocument/2006/relationships/tags" Target="../tags/tag174.xml"/><Relationship Id="rId34" Type="http://schemas.openxmlformats.org/officeDocument/2006/relationships/tags" Target="../tags/tag187.xml"/><Relationship Id="rId42" Type="http://schemas.openxmlformats.org/officeDocument/2006/relationships/tags" Target="../tags/tag195.xml"/><Relationship Id="rId47" Type="http://schemas.openxmlformats.org/officeDocument/2006/relationships/tags" Target="../tags/tag200.xml"/><Relationship Id="rId50" Type="http://schemas.openxmlformats.org/officeDocument/2006/relationships/slideMaster" Target="../slideMasters/slideMaster1.xml"/><Relationship Id="rId7" Type="http://schemas.openxmlformats.org/officeDocument/2006/relationships/tags" Target="../tags/tag160.xml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9" Type="http://schemas.openxmlformats.org/officeDocument/2006/relationships/tags" Target="../tags/tag182.xml"/><Relationship Id="rId11" Type="http://schemas.openxmlformats.org/officeDocument/2006/relationships/tags" Target="../tags/tag164.xml"/><Relationship Id="rId24" Type="http://schemas.openxmlformats.org/officeDocument/2006/relationships/tags" Target="../tags/tag177.xml"/><Relationship Id="rId32" Type="http://schemas.openxmlformats.org/officeDocument/2006/relationships/tags" Target="../tags/tag185.xml"/><Relationship Id="rId37" Type="http://schemas.openxmlformats.org/officeDocument/2006/relationships/tags" Target="../tags/tag190.xml"/><Relationship Id="rId40" Type="http://schemas.openxmlformats.org/officeDocument/2006/relationships/tags" Target="../tags/tag193.xml"/><Relationship Id="rId45" Type="http://schemas.openxmlformats.org/officeDocument/2006/relationships/tags" Target="../tags/tag198.xml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tags" Target="../tags/tag176.xml"/><Relationship Id="rId28" Type="http://schemas.openxmlformats.org/officeDocument/2006/relationships/tags" Target="../tags/tag181.xml"/><Relationship Id="rId36" Type="http://schemas.openxmlformats.org/officeDocument/2006/relationships/tags" Target="../tags/tag189.xml"/><Relationship Id="rId49" Type="http://schemas.openxmlformats.org/officeDocument/2006/relationships/tags" Target="../tags/tag202.xml"/><Relationship Id="rId10" Type="http://schemas.openxmlformats.org/officeDocument/2006/relationships/tags" Target="../tags/tag163.xml"/><Relationship Id="rId19" Type="http://schemas.openxmlformats.org/officeDocument/2006/relationships/tags" Target="../tags/tag172.xml"/><Relationship Id="rId31" Type="http://schemas.openxmlformats.org/officeDocument/2006/relationships/tags" Target="../tags/tag184.xml"/><Relationship Id="rId44" Type="http://schemas.openxmlformats.org/officeDocument/2006/relationships/tags" Target="../tags/tag197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tags" Target="../tags/tag175.xml"/><Relationship Id="rId27" Type="http://schemas.openxmlformats.org/officeDocument/2006/relationships/tags" Target="../tags/tag180.xml"/><Relationship Id="rId30" Type="http://schemas.openxmlformats.org/officeDocument/2006/relationships/tags" Target="../tags/tag183.xml"/><Relationship Id="rId35" Type="http://schemas.openxmlformats.org/officeDocument/2006/relationships/tags" Target="../tags/tag188.xml"/><Relationship Id="rId43" Type="http://schemas.openxmlformats.org/officeDocument/2006/relationships/tags" Target="../tags/tag196.xml"/><Relationship Id="rId48" Type="http://schemas.openxmlformats.org/officeDocument/2006/relationships/tags" Target="../tags/tag201.xml"/><Relationship Id="rId8" Type="http://schemas.openxmlformats.org/officeDocument/2006/relationships/tags" Target="../tags/tag161.xml"/><Relationship Id="rId51" Type="http://schemas.openxmlformats.org/officeDocument/2006/relationships/image" Target="../media/image4.png"/><Relationship Id="rId3" Type="http://schemas.openxmlformats.org/officeDocument/2006/relationships/tags" Target="../tags/tag156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tags" Target="../tags/tag178.xml"/><Relationship Id="rId33" Type="http://schemas.openxmlformats.org/officeDocument/2006/relationships/tags" Target="../tags/tag186.xml"/><Relationship Id="rId38" Type="http://schemas.openxmlformats.org/officeDocument/2006/relationships/tags" Target="../tags/tag191.xml"/><Relationship Id="rId46" Type="http://schemas.openxmlformats.org/officeDocument/2006/relationships/tags" Target="../tags/tag199.xml"/><Relationship Id="rId20" Type="http://schemas.openxmlformats.org/officeDocument/2006/relationships/tags" Target="../tags/tag173.xml"/><Relationship Id="rId41" Type="http://schemas.openxmlformats.org/officeDocument/2006/relationships/tags" Target="../tags/tag194.xml"/><Relationship Id="rId1" Type="http://schemas.openxmlformats.org/officeDocument/2006/relationships/tags" Target="../tags/tag154.xml"/><Relationship Id="rId6" Type="http://schemas.openxmlformats.org/officeDocument/2006/relationships/tags" Target="../tags/tag159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3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2" Type="http://schemas.openxmlformats.org/officeDocument/2006/relationships/tags" Target="../tags/tag46.xml"/><Relationship Id="rId16" Type="http://schemas.openxmlformats.org/officeDocument/2006/relationships/image" Target="../media/image3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3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7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9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ASDGSH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b="13778"/>
          <a:stretch>
            <a:fillRect/>
          </a:stretch>
        </p:blipFill>
        <p:spPr>
          <a:xfrm>
            <a:off x="0" y="4254500"/>
            <a:ext cx="12204068" cy="261874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50" name="Rectangle 2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012312" y="2554014"/>
            <a:ext cx="8574312" cy="989286"/>
          </a:xfrm>
        </p:spPr>
        <p:txBody>
          <a:bodyPr/>
          <a:lstStyle>
            <a:lvl1pPr eaLnBrk="1" hangingPunct="1">
              <a:defRPr sz="4000">
                <a:solidFill>
                  <a:srgbClr val="251C1A"/>
                </a:solidFill>
              </a:defRPr>
            </a:lvl1pPr>
          </a:lstStyle>
          <a:p>
            <a:pPr lvl="0"/>
            <a:r>
              <a:rPr lang="zh-CN" altLang="zh-CN" noProof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012307" y="3551237"/>
            <a:ext cx="8574434" cy="800045"/>
          </a:xfrm>
        </p:spPr>
        <p:txBody>
          <a:bodyPr lIns="90170" tIns="46990" rIns="90170" bIns="46990"/>
          <a:lstStyle>
            <a:lvl1pPr marL="0" indent="0" eaLnBrk="1" hangingPunct="1"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zh-CN" noProof="0">
                <a:sym typeface="Arial" panose="020B0604020202020204" pitchFamily="34" charset="0"/>
              </a:rPr>
              <a:t>单击此处编辑母版副标题样式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A61ABCB-2394-477C-A815-C42FA2729D00}" type="datetime1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3074DC10-EDBB-4071-8E43-932BCE2A2F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ASDGSH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 b="13778"/>
          <a:stretch>
            <a:fillRect/>
          </a:stretch>
        </p:blipFill>
        <p:spPr>
          <a:xfrm>
            <a:off x="0" y="4254500"/>
            <a:ext cx="12204068" cy="261874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A61ABCB-2394-477C-A815-C42FA2729D00}" type="datetime1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3074DC10-EDBB-4071-8E43-932BCE2A2F5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9822" y="412955"/>
            <a:ext cx="10976800" cy="557509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ASDGSH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rcRect b="13778"/>
          <a:stretch>
            <a:fillRect/>
          </a:stretch>
        </p:blipFill>
        <p:spPr>
          <a:xfrm>
            <a:off x="0" y="4254500"/>
            <a:ext cx="12204068" cy="261874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50" name="Rectangle 2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4614482" y="2300400"/>
            <a:ext cx="4854569" cy="946800"/>
          </a:xfrm>
        </p:spPr>
        <p:txBody>
          <a:bodyPr>
            <a:normAutofit/>
          </a:bodyPr>
          <a:lstStyle>
            <a:lvl1pPr eaLnBrk="1" hangingPunct="1">
              <a:defRPr sz="6000">
                <a:solidFill>
                  <a:srgbClr val="251C1A"/>
                </a:solidFill>
                <a:latin typeface="+mj-lt"/>
              </a:defRPr>
            </a:lvl1pPr>
          </a:lstStyle>
          <a:p>
            <a:pPr lvl="0"/>
            <a:r>
              <a:rPr lang="zh-CN" altLang="en-US" noProof="0">
                <a:sym typeface="Arial" panose="020B0604020202020204" pitchFamily="34" charset="0"/>
              </a:rPr>
              <a:t>编辑标题</a:t>
            </a:r>
            <a:endParaRPr lang="zh-CN" altLang="zh-CN" noProof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619283" y="3250800"/>
            <a:ext cx="4854569" cy="640800"/>
          </a:xfrm>
        </p:spPr>
        <p:txBody>
          <a:bodyPr lIns="90170" tIns="46990" rIns="90170" bIns="46990">
            <a:normAutofit/>
          </a:bodyPr>
          <a:lstStyle>
            <a:lvl1pPr marL="0" indent="0" eaLnBrk="1" hangingPunct="1"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zh-CN" noProof="0">
                <a:sym typeface="Arial" panose="020B0604020202020204" pitchFamily="34" charset="0"/>
              </a:rPr>
              <a:t>单击此处编辑母版副标题样式</a:t>
            </a:r>
          </a:p>
        </p:txBody>
      </p:sp>
      <p:sp>
        <p:nvSpPr>
          <p:cNvPr id="7" name="Text Box 5" descr="#wm#_60_37_*Z"/>
          <p:cNvSpPr txBox="1"/>
          <p:nvPr>
            <p:custDataLst>
              <p:tags r:id="rId4"/>
            </p:custDataLst>
          </p:nvPr>
        </p:nvSpPr>
        <p:spPr bwMode="auto">
          <a:xfrm>
            <a:off x="3949023" y="2546351"/>
            <a:ext cx="56535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0170" tIns="46990" rIns="90170" bIns="469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/>
              <a:t>COMPANY</a:t>
            </a:r>
          </a:p>
        </p:txBody>
      </p:sp>
      <p:sp>
        <p:nvSpPr>
          <p:cNvPr id="8" name="Rectangle 4" descr="#wm#_60_37_*Z"/>
          <p:cNvSpPr/>
          <p:nvPr>
            <p:custDataLst>
              <p:tags r:id="rId5"/>
            </p:custDataLst>
          </p:nvPr>
        </p:nvSpPr>
        <p:spPr bwMode="auto">
          <a:xfrm>
            <a:off x="4514378" y="2547938"/>
            <a:ext cx="101637" cy="1306512"/>
          </a:xfrm>
          <a:prstGeom prst="rect">
            <a:avLst/>
          </a:prstGeom>
          <a:solidFill>
            <a:srgbClr val="389D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DA61ABCB-2394-477C-A815-C42FA2729D00}" type="datetime1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3074DC10-EDBB-4071-8E43-932BCE2A2F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>
            <p:custDataLst>
              <p:tags r:id="rId1"/>
            </p:custDataLst>
          </p:nvPr>
        </p:nvSpPr>
        <p:spPr bwMode="auto">
          <a:xfrm>
            <a:off x="0" y="0"/>
            <a:ext cx="1384805" cy="1384300"/>
          </a:xfrm>
          <a:custGeom>
            <a:avLst/>
            <a:gdLst>
              <a:gd name="connsiteX0" fmla="*/ 0 w 984250"/>
              <a:gd name="connsiteY0" fmla="*/ 0 h 984250"/>
              <a:gd name="connsiteX1" fmla="*/ 984250 w 984250"/>
              <a:gd name="connsiteY1" fmla="*/ 0 h 984250"/>
              <a:gd name="connsiteX2" fmla="*/ 0 w 984250"/>
              <a:gd name="connsiteY2" fmla="*/ 98425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4250" h="984250">
                <a:moveTo>
                  <a:pt x="0" y="0"/>
                </a:moveTo>
                <a:lnTo>
                  <a:pt x="984250" y="0"/>
                </a:lnTo>
                <a:cubicBezTo>
                  <a:pt x="984250" y="543586"/>
                  <a:pt x="543586" y="984250"/>
                  <a:pt x="0" y="98425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/>
            </a:endParaRPr>
          </a:p>
        </p:txBody>
      </p:sp>
      <p:sp>
        <p:nvSpPr>
          <p:cNvPr id="11" name="椭圆 10"/>
          <p:cNvSpPr/>
          <p:nvPr>
            <p:custDataLst>
              <p:tags r:id="rId2"/>
            </p:custDataLst>
          </p:nvPr>
        </p:nvSpPr>
        <p:spPr bwMode="auto">
          <a:xfrm>
            <a:off x="765907" y="704850"/>
            <a:ext cx="419253" cy="4191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/>
            </a:endParaRPr>
          </a:p>
        </p:txBody>
      </p:sp>
      <p:sp>
        <p:nvSpPr>
          <p:cNvPr id="12" name="任意多边形: 形状 11"/>
          <p:cNvSpPr/>
          <p:nvPr>
            <p:custDataLst>
              <p:tags r:id="rId3"/>
            </p:custDataLst>
          </p:nvPr>
        </p:nvSpPr>
        <p:spPr bwMode="auto">
          <a:xfrm flipH="1" flipV="1">
            <a:off x="10811640" y="5473700"/>
            <a:ext cx="1384805" cy="1384300"/>
          </a:xfrm>
          <a:custGeom>
            <a:avLst/>
            <a:gdLst>
              <a:gd name="connsiteX0" fmla="*/ 0 w 984250"/>
              <a:gd name="connsiteY0" fmla="*/ 0 h 984250"/>
              <a:gd name="connsiteX1" fmla="*/ 984250 w 984250"/>
              <a:gd name="connsiteY1" fmla="*/ 0 h 984250"/>
              <a:gd name="connsiteX2" fmla="*/ 0 w 984250"/>
              <a:gd name="connsiteY2" fmla="*/ 98425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4250" h="984250">
                <a:moveTo>
                  <a:pt x="0" y="0"/>
                </a:moveTo>
                <a:lnTo>
                  <a:pt x="984250" y="0"/>
                </a:lnTo>
                <a:cubicBezTo>
                  <a:pt x="984250" y="543586"/>
                  <a:pt x="543586" y="984250"/>
                  <a:pt x="0" y="9842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92907" y="304200"/>
            <a:ext cx="11610631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>
            <p:custDataLst>
              <p:tags r:id="rId2"/>
            </p:custDataLst>
          </p:nvPr>
        </p:nvSpPr>
        <p:spPr bwMode="auto">
          <a:xfrm flipH="1" flipV="1">
            <a:off x="10811640" y="5473700"/>
            <a:ext cx="1384805" cy="1384300"/>
          </a:xfrm>
          <a:custGeom>
            <a:avLst/>
            <a:gdLst>
              <a:gd name="connsiteX0" fmla="*/ 0 w 984250"/>
              <a:gd name="connsiteY0" fmla="*/ 0 h 984250"/>
              <a:gd name="connsiteX1" fmla="*/ 984250 w 984250"/>
              <a:gd name="connsiteY1" fmla="*/ 0 h 984250"/>
              <a:gd name="connsiteX2" fmla="*/ 0 w 984250"/>
              <a:gd name="connsiteY2" fmla="*/ 98425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4250" h="984250">
                <a:moveTo>
                  <a:pt x="0" y="0"/>
                </a:moveTo>
                <a:lnTo>
                  <a:pt x="984250" y="0"/>
                </a:lnTo>
                <a:cubicBezTo>
                  <a:pt x="984250" y="543586"/>
                  <a:pt x="543586" y="984250"/>
                  <a:pt x="0" y="9842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/>
            </a:endParaRPr>
          </a:p>
        </p:txBody>
      </p:sp>
      <p:sp>
        <p:nvSpPr>
          <p:cNvPr id="10" name="任意多边形: 形状 9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384805" cy="1384300"/>
          </a:xfrm>
          <a:custGeom>
            <a:avLst/>
            <a:gdLst>
              <a:gd name="connsiteX0" fmla="*/ 0 w 984250"/>
              <a:gd name="connsiteY0" fmla="*/ 0 h 984250"/>
              <a:gd name="connsiteX1" fmla="*/ 984250 w 984250"/>
              <a:gd name="connsiteY1" fmla="*/ 0 h 984250"/>
              <a:gd name="connsiteX2" fmla="*/ 0 w 984250"/>
              <a:gd name="connsiteY2" fmla="*/ 98425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4250" h="984250">
                <a:moveTo>
                  <a:pt x="0" y="0"/>
                </a:moveTo>
                <a:lnTo>
                  <a:pt x="984250" y="0"/>
                </a:lnTo>
                <a:cubicBezTo>
                  <a:pt x="984250" y="543586"/>
                  <a:pt x="543586" y="984250"/>
                  <a:pt x="0" y="98425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2067" y="1249200"/>
            <a:ext cx="962991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580" y="2163600"/>
            <a:ext cx="963011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4825219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多边形: 形状 9"/>
          <p:cNvSpPr/>
          <p:nvPr>
            <p:custDataLst>
              <p:tags r:id="rId2"/>
            </p:custDataLst>
          </p:nvPr>
        </p:nvSpPr>
        <p:spPr bwMode="auto">
          <a:xfrm flipH="1" flipV="1">
            <a:off x="10392388" y="5054600"/>
            <a:ext cx="1804057" cy="1803400"/>
          </a:xfrm>
          <a:custGeom>
            <a:avLst/>
            <a:gdLst>
              <a:gd name="connsiteX0" fmla="*/ 0 w 984250"/>
              <a:gd name="connsiteY0" fmla="*/ 0 h 984250"/>
              <a:gd name="connsiteX1" fmla="*/ 984250 w 984250"/>
              <a:gd name="connsiteY1" fmla="*/ 0 h 984250"/>
              <a:gd name="connsiteX2" fmla="*/ 0 w 984250"/>
              <a:gd name="connsiteY2" fmla="*/ 98425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4250" h="984250">
                <a:moveTo>
                  <a:pt x="0" y="0"/>
                </a:moveTo>
                <a:lnTo>
                  <a:pt x="984250" y="0"/>
                </a:lnTo>
                <a:cubicBezTo>
                  <a:pt x="984250" y="543586"/>
                  <a:pt x="543586" y="984250"/>
                  <a:pt x="0" y="98425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/>
            </a:endParaRPr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 bwMode="auto">
          <a:xfrm flipH="1" flipV="1">
            <a:off x="10652475" y="5393772"/>
            <a:ext cx="546182" cy="54598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413" y="770400"/>
            <a:ext cx="3961444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7014" y="1764000"/>
            <a:ext cx="3957842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3060" y="769938"/>
            <a:ext cx="6482362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6445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1" name="任意多边形: 形状 10"/>
          <p:cNvSpPr/>
          <p:nvPr>
            <p:custDataLst>
              <p:tags r:id="rId2"/>
            </p:custDataLst>
          </p:nvPr>
        </p:nvSpPr>
        <p:spPr bwMode="auto">
          <a:xfrm flipH="1" flipV="1">
            <a:off x="10811640" y="5473700"/>
            <a:ext cx="1384805" cy="1384300"/>
          </a:xfrm>
          <a:custGeom>
            <a:avLst/>
            <a:gdLst>
              <a:gd name="connsiteX0" fmla="*/ 0 w 984250"/>
              <a:gd name="connsiteY0" fmla="*/ 0 h 984250"/>
              <a:gd name="connsiteX1" fmla="*/ 984250 w 984250"/>
              <a:gd name="connsiteY1" fmla="*/ 0 h 984250"/>
              <a:gd name="connsiteX2" fmla="*/ 0 w 984250"/>
              <a:gd name="connsiteY2" fmla="*/ 98425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4250" h="984250">
                <a:moveTo>
                  <a:pt x="0" y="0"/>
                </a:moveTo>
                <a:lnTo>
                  <a:pt x="984250" y="0"/>
                </a:lnTo>
                <a:cubicBezTo>
                  <a:pt x="984250" y="543586"/>
                  <a:pt x="543586" y="984250"/>
                  <a:pt x="0" y="9842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223" y="781200"/>
            <a:ext cx="10980402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223" y="1659600"/>
            <a:ext cx="10979977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998" y="2808000"/>
            <a:ext cx="10969598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5029201"/>
            <a:ext cx="12196445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多边形: 形状 9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765944" cy="1765300"/>
          </a:xfrm>
          <a:custGeom>
            <a:avLst/>
            <a:gdLst>
              <a:gd name="connsiteX0" fmla="*/ 0 w 984250"/>
              <a:gd name="connsiteY0" fmla="*/ 0 h 984250"/>
              <a:gd name="connsiteX1" fmla="*/ 984250 w 984250"/>
              <a:gd name="connsiteY1" fmla="*/ 0 h 984250"/>
              <a:gd name="connsiteX2" fmla="*/ 0 w 984250"/>
              <a:gd name="connsiteY2" fmla="*/ 98425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4250" h="984250">
                <a:moveTo>
                  <a:pt x="0" y="0"/>
                </a:moveTo>
                <a:lnTo>
                  <a:pt x="984250" y="0"/>
                </a:lnTo>
                <a:cubicBezTo>
                  <a:pt x="984250" y="543586"/>
                  <a:pt x="543586" y="984250"/>
                  <a:pt x="0" y="98425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/>
            </a:endParaRPr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 bwMode="auto">
          <a:xfrm>
            <a:off x="976707" y="898845"/>
            <a:ext cx="534644" cy="5344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5020" y="669600"/>
            <a:ext cx="10980402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5058" y="1681200"/>
            <a:ext cx="10994807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217" y="5180400"/>
            <a:ext cx="11005611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6445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2"/>
            </p:custDataLst>
          </p:nvPr>
        </p:nvSpPr>
        <p:spPr bwMode="auto">
          <a:xfrm>
            <a:off x="228683" y="273164"/>
            <a:ext cx="381139" cy="3810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811" y="237600"/>
            <a:ext cx="11041624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811" y="1663200"/>
            <a:ext cx="5344348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4676" y="1663200"/>
            <a:ext cx="5369557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609" y="4816800"/>
            <a:ext cx="5344348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5480" y="4813200"/>
            <a:ext cx="5369557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9224"/>
            <a:ext cx="12196445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9" name="任意多边形: 形状 8"/>
          <p:cNvSpPr/>
          <p:nvPr>
            <p:custDataLst>
              <p:tags r:id="rId2"/>
            </p:custDataLst>
          </p:nvPr>
        </p:nvSpPr>
        <p:spPr bwMode="auto">
          <a:xfrm flipH="1" flipV="1">
            <a:off x="10392388" y="5054600"/>
            <a:ext cx="1804057" cy="1803400"/>
          </a:xfrm>
          <a:custGeom>
            <a:avLst/>
            <a:gdLst>
              <a:gd name="connsiteX0" fmla="*/ 0 w 984250"/>
              <a:gd name="connsiteY0" fmla="*/ 0 h 984250"/>
              <a:gd name="connsiteX1" fmla="*/ 984250 w 984250"/>
              <a:gd name="connsiteY1" fmla="*/ 0 h 984250"/>
              <a:gd name="connsiteX2" fmla="*/ 0 w 984250"/>
              <a:gd name="connsiteY2" fmla="*/ 98425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4250" h="984250">
                <a:moveTo>
                  <a:pt x="0" y="0"/>
                </a:moveTo>
                <a:lnTo>
                  <a:pt x="984250" y="0"/>
                </a:lnTo>
                <a:cubicBezTo>
                  <a:pt x="984250" y="543586"/>
                  <a:pt x="543586" y="984250"/>
                  <a:pt x="0" y="98425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/>
            </a:endParaRPr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 bwMode="auto">
          <a:xfrm flipH="1" flipV="1">
            <a:off x="10652475" y="5393772"/>
            <a:ext cx="546182" cy="54598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/>
            </a:endParaRPr>
          </a:p>
        </p:txBody>
      </p:sp>
      <p:sp>
        <p:nvSpPr>
          <p:cNvPr id="12" name="任意多边形: 形状 1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994627" cy="1993900"/>
          </a:xfrm>
          <a:custGeom>
            <a:avLst/>
            <a:gdLst>
              <a:gd name="connsiteX0" fmla="*/ 0 w 984250"/>
              <a:gd name="connsiteY0" fmla="*/ 0 h 984250"/>
              <a:gd name="connsiteX1" fmla="*/ 984250 w 984250"/>
              <a:gd name="connsiteY1" fmla="*/ 0 h 984250"/>
              <a:gd name="connsiteX2" fmla="*/ 0 w 984250"/>
              <a:gd name="connsiteY2" fmla="*/ 98425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4250" h="984250">
                <a:moveTo>
                  <a:pt x="0" y="0"/>
                </a:moveTo>
                <a:lnTo>
                  <a:pt x="984250" y="0"/>
                </a:lnTo>
                <a:cubicBezTo>
                  <a:pt x="984250" y="543586"/>
                  <a:pt x="543586" y="984250"/>
                  <a:pt x="0" y="9842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3355" y="1339200"/>
            <a:ext cx="9147334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968" y="3862800"/>
            <a:ext cx="9147334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6445" cy="11317680"/>
          </a:xfrm>
          <a:prstGeom prst="rect">
            <a:avLst/>
          </a:prstGeom>
          <a:blipFill dpi="0" rotWithShape="1">
            <a:blip r:embed="rId51">
              <a:alphaModFix amt="2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0" name="直接连接符 9"/>
          <p:cNvCxnSpPr/>
          <p:nvPr userDrawn="1">
            <p:custDataLst>
              <p:tags r:id="rId2"/>
            </p:custDataLst>
          </p:nvPr>
        </p:nvCxnSpPr>
        <p:spPr>
          <a:xfrm>
            <a:off x="750582" y="833760"/>
            <a:ext cx="11057841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>
            <a:off x="11246375" y="241007"/>
            <a:ext cx="562048" cy="592753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>
              <p:custDataLst>
                <p:tags r:id="rId4"/>
              </p:custDataLst>
            </p:nvPr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>
              <p:custDataLst>
                <p:tags r:id="rId5"/>
              </p:custDataLst>
            </p:nvPr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>
              <p:custDataLst>
                <p:tags r:id="rId6"/>
              </p:custDataLst>
            </p:nvPr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5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>
              <p:custDataLst>
                <p:tags r:id="rId7"/>
              </p:custDataLst>
            </p:nvPr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>
              <p:custDataLst>
                <p:tags r:id="rId8"/>
              </p:custDataLst>
            </p:nvPr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1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>
              <p:custDataLst>
                <p:tags r:id="rId9"/>
              </p:custDataLst>
            </p:nvPr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>
              <p:custDataLst>
                <p:tags r:id="rId10"/>
              </p:custDataLst>
            </p:nvPr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>
              <p:custDataLst>
                <p:tags r:id="rId11"/>
              </p:custDataLst>
            </p:nvPr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>
              <p:custDataLst>
                <p:tags r:id="rId12"/>
              </p:custDataLst>
            </p:nvPr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>
              <p:custDataLst>
                <p:tags r:id="rId13"/>
              </p:custDataLst>
            </p:nvPr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>
              <p:custDataLst>
                <p:tags r:id="rId14"/>
              </p:custDataLst>
            </p:nvPr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>
              <p:custDataLst>
                <p:tags r:id="rId15"/>
              </p:custDataLst>
            </p:nvPr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>
              <p:custDataLst>
                <p:tags r:id="rId16"/>
              </p:custDataLst>
            </p:nvPr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>
              <p:custDataLst>
                <p:tags r:id="rId17"/>
              </p:custDataLst>
            </p:nvPr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>
              <p:custDataLst>
                <p:tags r:id="rId18"/>
              </p:custDataLst>
            </p:nvPr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>
              <p:custDataLst>
                <p:tags r:id="rId19"/>
              </p:custDataLst>
            </p:nvPr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>
              <p:custDataLst>
                <p:tags r:id="rId20"/>
              </p:custDataLst>
            </p:nvPr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>
              <p:custDataLst>
                <p:tags r:id="rId21"/>
              </p:custDataLst>
            </p:nvPr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>
              <p:custDataLst>
                <p:tags r:id="rId22"/>
              </p:custDataLst>
            </p:nvPr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>
              <p:custDataLst>
                <p:tags r:id="rId23"/>
              </p:custDataLst>
            </p:nvPr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>
              <p:custDataLst>
                <p:tags r:id="rId24"/>
              </p:custDataLst>
            </p:nvPr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>
              <p:custDataLst>
                <p:tags r:id="rId25"/>
              </p:custDataLst>
            </p:nvPr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>
              <p:custDataLst>
                <p:tags r:id="rId26"/>
              </p:custDataLst>
            </p:nvPr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>
              <p:custDataLst>
                <p:tags r:id="rId27"/>
              </p:custDataLst>
            </p:nvPr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>
              <p:custDataLst>
                <p:tags r:id="rId28"/>
              </p:custDataLst>
            </p:nvPr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>
              <p:custDataLst>
                <p:tags r:id="rId29"/>
              </p:custDataLst>
            </p:nvPr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>
              <p:custDataLst>
                <p:tags r:id="rId30"/>
              </p:custDataLst>
            </p:nvPr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>
              <p:custDataLst>
                <p:tags r:id="rId31"/>
              </p:custDataLst>
            </p:nvPr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>
              <p:custDataLst>
                <p:tags r:id="rId32"/>
              </p:custDataLst>
            </p:nvPr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>
              <p:custDataLst>
                <p:tags r:id="rId33"/>
              </p:custDataLst>
            </p:nvPr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>
              <p:custDataLst>
                <p:tags r:id="rId34"/>
              </p:custDataLst>
            </p:nvPr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>
              <p:custDataLst>
                <p:tags r:id="rId35"/>
              </p:custDataLst>
            </p:nvPr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>
              <p:custDataLst>
                <p:tags r:id="rId36"/>
              </p:custDataLst>
            </p:nvPr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8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>
              <p:custDataLst>
                <p:tags r:id="rId37"/>
              </p:custDataLst>
            </p:nvPr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>
              <p:custDataLst>
                <p:tags r:id="rId38"/>
              </p:custDataLst>
            </p:nvPr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>
              <p:custDataLst>
                <p:tags r:id="rId39"/>
              </p:custDataLst>
            </p:nvPr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>
              <p:custDataLst>
                <p:tags r:id="rId40"/>
              </p:custDataLst>
            </p:nvPr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8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>
              <p:custDataLst>
                <p:tags r:id="rId41"/>
              </p:custDataLst>
            </p:nvPr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8" h="115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>
              <p:custDataLst>
                <p:tags r:id="rId42"/>
              </p:custDataLst>
            </p:nvPr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>
              <p:custDataLst>
                <p:tags r:id="rId44"/>
              </p:custDataLst>
            </p:nvPr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>
              <p:custDataLst>
                <p:tags r:id="rId45"/>
              </p:custDataLst>
            </p:nvPr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>
              <p:custDataLst>
                <p:tags r:id="rId46"/>
              </p:custDataLst>
            </p:nvPr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>
              <p:custDataLst>
                <p:tags r:id="rId47"/>
              </p:custDataLst>
            </p:nvPr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>
              <p:custDataLst>
                <p:tags r:id="rId48"/>
              </p:custDataLst>
            </p:nvPr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>
              <p:custDataLst>
                <p:tags r:id="rId49"/>
              </p:custDataLst>
            </p:nvPr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2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9" tIns="60959" rIns="121919" bIns="60959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06 -7.40741E-07 L -0.90768 -0.00162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ASDGSH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rcRect b="13778"/>
          <a:stretch>
            <a:fillRect/>
          </a:stretch>
        </p:blipFill>
        <p:spPr>
          <a:xfrm>
            <a:off x="0" y="4254500"/>
            <a:ext cx="12204068" cy="261874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92531" y="276225"/>
            <a:ext cx="10396212" cy="9588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192573" y="1495426"/>
            <a:ext cx="10394050" cy="42338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A61ABCB-2394-477C-A815-C42FA2729D00}" type="datetime1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3074DC10-EDBB-4071-8E43-932BCE2A2F59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>
            <p:custDataLst>
              <p:tags r:id="rId7"/>
            </p:custDataLst>
          </p:nvPr>
        </p:nvGrpSpPr>
        <p:grpSpPr>
          <a:xfrm>
            <a:off x="315543" y="331186"/>
            <a:ext cx="864945" cy="848928"/>
            <a:chOff x="399" y="2598"/>
            <a:chExt cx="1652" cy="1622"/>
          </a:xfrm>
        </p:grpSpPr>
        <p:sp>
          <p:nvSpPr>
            <p:cNvPr id="8" name="泪滴形 7"/>
            <p:cNvSpPr/>
            <p:nvPr>
              <p:custDataLst>
                <p:tags r:id="rId8"/>
              </p:custDataLst>
            </p:nvPr>
          </p:nvSpPr>
          <p:spPr>
            <a:xfrm>
              <a:off x="540" y="3430"/>
              <a:ext cx="650" cy="65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泪滴形 8"/>
            <p:cNvSpPr/>
            <p:nvPr>
              <p:custDataLst>
                <p:tags r:id="rId9"/>
              </p:custDataLst>
            </p:nvPr>
          </p:nvSpPr>
          <p:spPr>
            <a:xfrm rot="16200000">
              <a:off x="1231" y="3400"/>
              <a:ext cx="806" cy="835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泪滴形 9"/>
            <p:cNvSpPr/>
            <p:nvPr>
              <p:custDataLst>
                <p:tags r:id="rId10"/>
              </p:custDataLst>
            </p:nvPr>
          </p:nvSpPr>
          <p:spPr>
            <a:xfrm rot="10800000">
              <a:off x="1256" y="2744"/>
              <a:ext cx="650" cy="650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泪滴形 10"/>
            <p:cNvSpPr/>
            <p:nvPr>
              <p:custDataLst>
                <p:tags r:id="rId11"/>
              </p:custDataLst>
            </p:nvPr>
          </p:nvSpPr>
          <p:spPr>
            <a:xfrm rot="16200000" flipH="1" flipV="1">
              <a:off x="413" y="2584"/>
              <a:ext cx="806" cy="835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ASDGSH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 b="13778"/>
          <a:stretch>
            <a:fillRect/>
          </a:stretch>
        </p:blipFill>
        <p:spPr>
          <a:xfrm>
            <a:off x="0" y="4254500"/>
            <a:ext cx="12204068" cy="261874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6" name="Rectangle 3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4838635" y="3341471"/>
            <a:ext cx="4325926" cy="750887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添加标题</a:t>
            </a:r>
            <a:endParaRPr lang="zh-CN" altLang="zh-CN" noProof="0"/>
          </a:p>
        </p:txBody>
      </p:sp>
      <p:sp>
        <p:nvSpPr>
          <p:cNvPr id="7" name="Rectangle 4"/>
          <p:cNvSpPr/>
          <p:nvPr>
            <p:custDataLst>
              <p:tags r:id="rId3"/>
            </p:custDataLst>
          </p:nvPr>
        </p:nvSpPr>
        <p:spPr bwMode="auto">
          <a:xfrm>
            <a:off x="4726410" y="2547938"/>
            <a:ext cx="101637" cy="1306512"/>
          </a:xfrm>
          <a:prstGeom prst="rect">
            <a:avLst/>
          </a:prstGeom>
          <a:solidFill>
            <a:srgbClr val="389D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/>
          </a:p>
        </p:txBody>
      </p:sp>
      <p:sp>
        <p:nvSpPr>
          <p:cNvPr id="8" name="Text Box 5"/>
          <p:cNvSpPr txBox="1"/>
          <p:nvPr>
            <p:custDataLst>
              <p:tags r:id="rId4"/>
            </p:custDataLst>
          </p:nvPr>
        </p:nvSpPr>
        <p:spPr bwMode="auto">
          <a:xfrm>
            <a:off x="4078474" y="2546351"/>
            <a:ext cx="647936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lIns="90170" tIns="46990" rIns="90170" bIns="4699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/>
              <a:t>PART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A61ABCB-2394-477C-A815-C42FA2729D00}" type="datetime1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3074DC10-EDBB-4071-8E43-932BCE2A2F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ASDGSH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rcRect b="13778"/>
          <a:stretch>
            <a:fillRect/>
          </a:stretch>
        </p:blipFill>
        <p:spPr>
          <a:xfrm>
            <a:off x="0" y="4254500"/>
            <a:ext cx="12204068" cy="261874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92532" y="276225"/>
            <a:ext cx="10396211" cy="9588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192532" y="1495426"/>
            <a:ext cx="5017661" cy="42338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568962" y="1495426"/>
            <a:ext cx="5017661" cy="42338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A61ABCB-2394-477C-A815-C42FA2729D00}" type="datetime1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3074DC10-EDBB-4071-8E43-932BCE2A2F59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8" name="组合 17"/>
          <p:cNvGrpSpPr/>
          <p:nvPr>
            <p:custDataLst>
              <p:tags r:id="rId8"/>
            </p:custDataLst>
          </p:nvPr>
        </p:nvGrpSpPr>
        <p:grpSpPr>
          <a:xfrm>
            <a:off x="315543" y="331186"/>
            <a:ext cx="864945" cy="848928"/>
            <a:chOff x="399" y="2598"/>
            <a:chExt cx="1652" cy="1622"/>
          </a:xfrm>
        </p:grpSpPr>
        <p:sp>
          <p:nvSpPr>
            <p:cNvPr id="19" name="泪滴形 18"/>
            <p:cNvSpPr/>
            <p:nvPr>
              <p:custDataLst>
                <p:tags r:id="rId9"/>
              </p:custDataLst>
            </p:nvPr>
          </p:nvSpPr>
          <p:spPr>
            <a:xfrm>
              <a:off x="540" y="3430"/>
              <a:ext cx="650" cy="65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泪滴形 19"/>
            <p:cNvSpPr/>
            <p:nvPr>
              <p:custDataLst>
                <p:tags r:id="rId10"/>
              </p:custDataLst>
            </p:nvPr>
          </p:nvSpPr>
          <p:spPr>
            <a:xfrm rot="16200000">
              <a:off x="1231" y="3400"/>
              <a:ext cx="806" cy="835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泪滴形 20"/>
            <p:cNvSpPr/>
            <p:nvPr>
              <p:custDataLst>
                <p:tags r:id="rId11"/>
              </p:custDataLst>
            </p:nvPr>
          </p:nvSpPr>
          <p:spPr>
            <a:xfrm rot="10800000">
              <a:off x="1256" y="2744"/>
              <a:ext cx="650" cy="650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泪滴形 21"/>
            <p:cNvSpPr/>
            <p:nvPr>
              <p:custDataLst>
                <p:tags r:id="rId12"/>
              </p:custDataLst>
            </p:nvPr>
          </p:nvSpPr>
          <p:spPr>
            <a:xfrm rot="16200000" flipH="1" flipV="1">
              <a:off x="413" y="2584"/>
              <a:ext cx="806" cy="835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ASDGSH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rcRect b="13778"/>
          <a:stretch>
            <a:fillRect/>
          </a:stretch>
        </p:blipFill>
        <p:spPr>
          <a:xfrm>
            <a:off x="0" y="4254500"/>
            <a:ext cx="12204068" cy="261874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92531" y="365126"/>
            <a:ext cx="10167527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192531" y="1870355"/>
            <a:ext cx="480829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192531" y="2711669"/>
            <a:ext cx="4808290" cy="347799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528089" y="1870355"/>
            <a:ext cx="483196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528089" y="2711669"/>
            <a:ext cx="4831968" cy="347799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A61ABCB-2394-477C-A815-C42FA2729D00}" type="datetime1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3074DC10-EDBB-4071-8E43-932BCE2A2F59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>
            <p:custDataLst>
              <p:tags r:id="rId10"/>
            </p:custDataLst>
          </p:nvPr>
        </p:nvGrpSpPr>
        <p:grpSpPr>
          <a:xfrm>
            <a:off x="315543" y="331186"/>
            <a:ext cx="864945" cy="848928"/>
            <a:chOff x="399" y="2598"/>
            <a:chExt cx="1652" cy="1622"/>
          </a:xfrm>
        </p:grpSpPr>
        <p:sp>
          <p:nvSpPr>
            <p:cNvPr id="21" name="泪滴形 20"/>
            <p:cNvSpPr/>
            <p:nvPr>
              <p:custDataLst>
                <p:tags r:id="rId11"/>
              </p:custDataLst>
            </p:nvPr>
          </p:nvSpPr>
          <p:spPr>
            <a:xfrm>
              <a:off x="540" y="3430"/>
              <a:ext cx="650" cy="65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泪滴形 21"/>
            <p:cNvSpPr/>
            <p:nvPr>
              <p:custDataLst>
                <p:tags r:id="rId12"/>
              </p:custDataLst>
            </p:nvPr>
          </p:nvSpPr>
          <p:spPr>
            <a:xfrm rot="16200000">
              <a:off x="1231" y="3400"/>
              <a:ext cx="806" cy="835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泪滴形 22"/>
            <p:cNvSpPr/>
            <p:nvPr>
              <p:custDataLst>
                <p:tags r:id="rId13"/>
              </p:custDataLst>
            </p:nvPr>
          </p:nvSpPr>
          <p:spPr>
            <a:xfrm rot="10800000">
              <a:off x="1256" y="2744"/>
              <a:ext cx="650" cy="650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泪滴形 23"/>
            <p:cNvSpPr/>
            <p:nvPr>
              <p:custDataLst>
                <p:tags r:id="rId14"/>
              </p:custDataLst>
            </p:nvPr>
          </p:nvSpPr>
          <p:spPr>
            <a:xfrm rot="16200000" flipH="1" flipV="1">
              <a:off x="413" y="2584"/>
              <a:ext cx="806" cy="835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ASDGSH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 b="13778"/>
          <a:stretch>
            <a:fillRect/>
          </a:stretch>
        </p:blipFill>
        <p:spPr>
          <a:xfrm>
            <a:off x="0" y="4254500"/>
            <a:ext cx="12204068" cy="261874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ASDGSH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 b="13778"/>
          <a:stretch>
            <a:fillRect/>
          </a:stretch>
        </p:blipFill>
        <p:spPr>
          <a:xfrm>
            <a:off x="0" y="4254500"/>
            <a:ext cx="12204068" cy="261874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A61ABCB-2394-477C-A815-C42FA2729D00}" type="datetime1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3074DC10-EDBB-4071-8E43-932BCE2A2F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ASDGSH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 b="13778"/>
          <a:stretch>
            <a:fillRect/>
          </a:stretch>
        </p:blipFill>
        <p:spPr>
          <a:xfrm>
            <a:off x="0" y="4254500"/>
            <a:ext cx="12204068" cy="261874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0623" y="457200"/>
            <a:ext cx="4166719" cy="1602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5607" y="457200"/>
            <a:ext cx="6174450" cy="54036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40623" y="2059200"/>
            <a:ext cx="4166719" cy="3812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A61ABCB-2394-477C-A815-C42FA2729D00}" type="datetime1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3074DC10-EDBB-4071-8E43-932BCE2A2F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ASDGSH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b="13778"/>
          <a:stretch>
            <a:fillRect/>
          </a:stretch>
        </p:blipFill>
        <p:spPr>
          <a:xfrm>
            <a:off x="0" y="4254500"/>
            <a:ext cx="12204068" cy="261874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9931390" y="276226"/>
            <a:ext cx="1657350" cy="5453063"/>
          </a:xfrm>
        </p:spPr>
        <p:txBody>
          <a:bodyPr vert="eaVert" anchor="ctr" anchorCtr="0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09822" y="276226"/>
            <a:ext cx="9092885" cy="5453063"/>
          </a:xfrm>
        </p:spPr>
        <p:txBody>
          <a:bodyPr vert="eaVert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A61ABCB-2394-477C-A815-C42FA2729D00}" type="datetime1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3074DC10-EDBB-4071-8E43-932BCE2A2F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8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 bwMode="auto">
          <a:xfrm>
            <a:off x="1404768" y="276225"/>
            <a:ext cx="1018425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170" tIns="46990" rIns="90170" bIns="46990" numCol="1" anchor="ctr" anchorCtr="0" compatLnSpc="1">
            <a:normAutofit/>
          </a:bodyPr>
          <a:lstStyle/>
          <a:p>
            <a:pPr lvl="0"/>
            <a:r>
              <a:rPr lang="zh-CN" altLang="zh-CN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 bwMode="auto">
          <a:xfrm>
            <a:off x="609822" y="1495427"/>
            <a:ext cx="10976800" cy="335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zh-CN">
                <a:sym typeface="Arial" panose="020B060402020202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Arial" panose="020B0604020202020204" pitchFamily="34" charset="0"/>
              </a:rPr>
              <a:t>第二级</a:t>
            </a:r>
          </a:p>
          <a:p>
            <a:pPr lvl="2"/>
            <a:r>
              <a:rPr lang="zh-CN" altLang="zh-CN">
                <a:sym typeface="Arial" panose="020B0604020202020204" pitchFamily="34" charset="0"/>
              </a:rPr>
              <a:t>第三级</a:t>
            </a:r>
          </a:p>
          <a:p>
            <a:pPr lvl="3"/>
            <a:r>
              <a:rPr lang="zh-CN" altLang="zh-CN">
                <a:sym typeface="Arial" panose="020B0604020202020204" pitchFamily="34" charset="0"/>
              </a:rPr>
              <a:t>第四级</a:t>
            </a:r>
          </a:p>
          <a:p>
            <a:pPr lvl="4"/>
            <a:r>
              <a:rPr lang="zh-CN" altLang="zh-CN">
                <a:sym typeface="Arial" panose="020B0604020202020204" pitchFamily="34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 bwMode="auto">
          <a:xfrm>
            <a:off x="609822" y="6245225"/>
            <a:ext cx="28458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eaLnBrk="1" hangingPunct="1">
              <a:defRPr sz="1400">
                <a:latin typeface="Arial" panose="020B0604020202020204" pitchFamily="34" charset="0"/>
                <a:ea typeface="黑体"/>
                <a:sym typeface="Arial" panose="020B0604020202020204" pitchFamily="34" charset="0"/>
              </a:defRPr>
            </a:lvl1pPr>
          </a:lstStyle>
          <a:p>
            <a:fld id="{DA61ABCB-2394-477C-A815-C42FA2729D00}" type="datetime1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 bwMode="auto">
          <a:xfrm>
            <a:off x="4167119" y="6245225"/>
            <a:ext cx="386220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黑体"/>
                <a:sym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 bwMode="auto">
          <a:xfrm>
            <a:off x="8740786" y="6245225"/>
            <a:ext cx="28458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algn="r" eaLnBrk="1" hangingPunct="1">
              <a:defRPr sz="1400">
                <a:latin typeface="Arial" panose="020B0604020202020204" pitchFamily="34" charset="0"/>
                <a:ea typeface="黑体"/>
                <a:sym typeface="Arial" panose="020B0604020202020204" pitchFamily="34" charset="0"/>
              </a:defRPr>
            </a:lvl1pPr>
          </a:lstStyle>
          <a:p>
            <a:fld id="{3074DC10-EDBB-4071-8E43-932BCE2A2F5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26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/>
            </a:endParaRPr>
          </a:p>
        </p:txBody>
      </p:sp>
      <p:pic>
        <p:nvPicPr>
          <p:cNvPr id="1031" name="图片 1073743875" descr="学科网 zxxk.com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9" r:link="rId3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 kern="1200">
          <a:solidFill>
            <a:srgbClr val="389DBA"/>
          </a:solidFill>
          <a:latin typeface="+mj-ea"/>
          <a:ea typeface="+mj-ea"/>
          <a:cs typeface="+mj-cs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389DBA"/>
          </a:solidFill>
          <a:latin typeface="Arial" panose="020B0604020202020204" pitchFamily="34" charset="0"/>
          <a:ea typeface="黑体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389DBA"/>
          </a:solidFill>
          <a:latin typeface="Arial" panose="020B0604020202020204" pitchFamily="34" charset="0"/>
          <a:ea typeface="黑体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389DBA"/>
          </a:solidFill>
          <a:latin typeface="Arial" panose="020B0604020202020204" pitchFamily="34" charset="0"/>
          <a:ea typeface="黑体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389DBA"/>
          </a:solidFill>
          <a:latin typeface="Arial" panose="020B0604020202020204" pitchFamily="34" charset="0"/>
          <a:ea typeface="黑体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389DBA"/>
          </a:solidFill>
          <a:latin typeface="Arial" panose="020B0604020202020204" pitchFamily="34" charset="0"/>
          <a:ea typeface="黑体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389DBA"/>
          </a:solidFill>
          <a:latin typeface="Arial" panose="020B0604020202020204" pitchFamily="34" charset="0"/>
          <a:ea typeface="黑体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389DBA"/>
          </a:solidFill>
          <a:latin typeface="Arial" panose="020B0604020202020204" pitchFamily="34" charset="0"/>
          <a:ea typeface="黑体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rgbClr val="389DBA"/>
          </a:solidFill>
          <a:latin typeface="Arial" panose="020B0604020202020204" pitchFamily="34" charset="0"/>
          <a:ea typeface="黑体"/>
          <a:sym typeface="Arial" panose="020B0604020202020204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ea"/>
          <a:ea typeface="+mn-ea"/>
          <a:cs typeface="+mn-cs"/>
          <a:sym typeface="Arial" panose="020B0604020202020204" pitchFamily="34" charset="0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ea"/>
          <a:ea typeface="+mn-ea"/>
          <a:cs typeface="+mn-cs"/>
          <a:sym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ea"/>
          <a:ea typeface="+mn-ea"/>
          <a:cs typeface="+mn-cs"/>
          <a:sym typeface="Arial" panose="020B0604020202020204" pitchFamily="34" charset="0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ea"/>
          <a:ea typeface="+mn-ea"/>
          <a:cs typeface="+mn-cs"/>
          <a:sym typeface="Arial" panose="020B0604020202020204" pitchFamily="34" charset="0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ea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7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&#38899;&#35843;&#39057;&#29575;.swf" TargetMode="External"/><Relationship Id="rId3" Type="http://schemas.openxmlformats.org/officeDocument/2006/relationships/tags" Target="../tags/tag275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89.xml"/><Relationship Id="rId7" Type="http://schemas.openxmlformats.org/officeDocument/2006/relationships/tags" Target="../tags/tag293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image" Target="../media/image12.png"/><Relationship Id="rId5" Type="http://schemas.openxmlformats.org/officeDocument/2006/relationships/tags" Target="../tags/tag291.xml"/><Relationship Id="rId10" Type="http://schemas.openxmlformats.org/officeDocument/2006/relationships/image" Target="../media/image11.jpeg"/><Relationship Id="rId4" Type="http://schemas.openxmlformats.org/officeDocument/2006/relationships/tags" Target="../tags/tag290.xml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3" Type="http://schemas.openxmlformats.org/officeDocument/2006/relationships/tags" Target="../tags/tag299.xml"/><Relationship Id="rId7" Type="http://schemas.openxmlformats.org/officeDocument/2006/relationships/tags" Target="../tags/tag303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image" Target="../media/image13.jpeg"/><Relationship Id="rId5" Type="http://schemas.openxmlformats.org/officeDocument/2006/relationships/tags" Target="../tags/tag301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00.xml"/><Relationship Id="rId9" Type="http://schemas.openxmlformats.org/officeDocument/2006/relationships/tags" Target="../tags/tag30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tags" Target="../tags/tag325.xml"/><Relationship Id="rId18" Type="http://schemas.openxmlformats.org/officeDocument/2006/relationships/tags" Target="../tags/tag330.xml"/><Relationship Id="rId3" Type="http://schemas.openxmlformats.org/officeDocument/2006/relationships/tags" Target="../tags/tag315.xml"/><Relationship Id="rId21" Type="http://schemas.openxmlformats.org/officeDocument/2006/relationships/image" Target="../media/image15.emf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5" Type="http://schemas.openxmlformats.org/officeDocument/2006/relationships/image" Target="../media/image19.emf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0" Type="http://schemas.openxmlformats.org/officeDocument/2006/relationships/image" Target="../media/image14.emf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24" Type="http://schemas.openxmlformats.org/officeDocument/2006/relationships/image" Target="../media/image18.emf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23" Type="http://schemas.openxmlformats.org/officeDocument/2006/relationships/image" Target="../media/image17.emf"/><Relationship Id="rId10" Type="http://schemas.openxmlformats.org/officeDocument/2006/relationships/tags" Target="../tags/tag322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Relationship Id="rId22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22.xml"/><Relationship Id="rId4" Type="http://schemas.openxmlformats.org/officeDocument/2006/relationships/tags" Target="../tags/tag2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3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42.xml"/><Relationship Id="rId13" Type="http://schemas.openxmlformats.org/officeDocument/2006/relationships/image" Target="../media/image23.jpeg"/><Relationship Id="rId3" Type="http://schemas.openxmlformats.org/officeDocument/2006/relationships/tags" Target="../tags/tag337.xml"/><Relationship Id="rId7" Type="http://schemas.openxmlformats.org/officeDocument/2006/relationships/tags" Target="../tags/tag341.xml"/><Relationship Id="rId12" Type="http://schemas.openxmlformats.org/officeDocument/2006/relationships/image" Target="../media/image22.jpeg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11" Type="http://schemas.openxmlformats.org/officeDocument/2006/relationships/image" Target="../media/image21.jpeg"/><Relationship Id="rId5" Type="http://schemas.openxmlformats.org/officeDocument/2006/relationships/tags" Target="../tags/tag339.xml"/><Relationship Id="rId10" Type="http://schemas.openxmlformats.org/officeDocument/2006/relationships/image" Target="../media/image20.png"/><Relationship Id="rId4" Type="http://schemas.openxmlformats.org/officeDocument/2006/relationships/tags" Target="../tags/tag338.xml"/><Relationship Id="rId9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5" Type="http://schemas.openxmlformats.org/officeDocument/2006/relationships/tags" Target="../tags/tag347.xml"/><Relationship Id="rId4" Type="http://schemas.openxmlformats.org/officeDocument/2006/relationships/tags" Target="../tags/tag3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51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5" Type="http://schemas.openxmlformats.org/officeDocument/2006/relationships/tags" Target="../tags/tag353.xml"/><Relationship Id="rId4" Type="http://schemas.openxmlformats.org/officeDocument/2006/relationships/tags" Target="../tags/tag35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tags" Target="../tags/tag357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5" Type="http://schemas.openxmlformats.org/officeDocument/2006/relationships/tags" Target="../tags/tag359.xml"/><Relationship Id="rId4" Type="http://schemas.openxmlformats.org/officeDocument/2006/relationships/tags" Target="../tags/tag3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4" Type="http://schemas.openxmlformats.org/officeDocument/2006/relationships/tags" Target="../tags/tag36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69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5" Type="http://schemas.openxmlformats.org/officeDocument/2006/relationships/tags" Target="../tags/tag371.xml"/><Relationship Id="rId4" Type="http://schemas.openxmlformats.org/officeDocument/2006/relationships/tags" Target="../tags/tag37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tags" Target="../tags/tag375.xml"/><Relationship Id="rId7" Type="http://schemas.openxmlformats.org/officeDocument/2006/relationships/oleObject" Target="../embeddings/oleObject1.bin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77.xml"/><Relationship Id="rId4" Type="http://schemas.openxmlformats.org/officeDocument/2006/relationships/tags" Target="../tags/tag37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82.xml"/><Relationship Id="rId4" Type="http://schemas.openxmlformats.org/officeDocument/2006/relationships/tags" Target="../tags/tag38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85.xml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4" Type="http://schemas.openxmlformats.org/officeDocument/2006/relationships/tags" Target="../tags/tag2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5" Type="http://schemas.openxmlformats.org/officeDocument/2006/relationships/tags" Target="../tags/tag234.xml"/><Relationship Id="rId4" Type="http://schemas.openxmlformats.org/officeDocument/2006/relationships/tags" Target="../tags/tag2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5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5" Type="http://schemas.openxmlformats.org/officeDocument/2006/relationships/tags" Target="../tags/tag255.xml"/><Relationship Id="rId4" Type="http://schemas.openxmlformats.org/officeDocument/2006/relationships/tags" Target="../tags/tag25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&#34442;&#23376;.wav" TargetMode="External"/><Relationship Id="rId3" Type="http://schemas.openxmlformats.org/officeDocument/2006/relationships/tags" Target="../tags/tag25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image" Target="../media/image7.jpeg"/><Relationship Id="rId5" Type="http://schemas.openxmlformats.org/officeDocument/2006/relationships/tags" Target="../tags/tag261.xml"/><Relationship Id="rId10" Type="http://schemas.openxmlformats.org/officeDocument/2006/relationships/image" Target="../media/image6.png"/><Relationship Id="rId4" Type="http://schemas.openxmlformats.org/officeDocument/2006/relationships/tags" Target="../tags/tag260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5" Type="http://schemas.openxmlformats.org/officeDocument/2006/relationships/tags" Target="../tags/tag267.xml"/><Relationship Id="rId4" Type="http://schemas.openxmlformats.org/officeDocument/2006/relationships/tags" Target="../tags/tag2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098392" y="2420888"/>
            <a:ext cx="5256584" cy="1172845"/>
          </a:xfrm>
        </p:spPr>
        <p:txBody>
          <a:bodyPr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sz="7200" dirty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lt"/>
              </a:rPr>
              <a:t>声音的特性</a:t>
            </a:r>
          </a:p>
        </p:txBody>
      </p:sp>
      <p:sp>
        <p:nvSpPr>
          <p:cNvPr id="16" name="Rectangle 4"/>
          <p:cNvSpPr/>
          <p:nvPr>
            <p:custDataLst>
              <p:tags r:id="rId3"/>
            </p:custDataLst>
          </p:nvPr>
        </p:nvSpPr>
        <p:spPr bwMode="auto">
          <a:xfrm>
            <a:off x="3098392" y="548680"/>
            <a:ext cx="5723255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人教版八年级第二章第</a:t>
            </a: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2</a:t>
            </a: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46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6046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文本框 13316"/>
          <p:cNvSpPr txBox="1"/>
          <p:nvPr>
            <p:custDataLst>
              <p:tags r:id="rId1"/>
            </p:custDataLst>
          </p:nvPr>
        </p:nvSpPr>
        <p:spPr>
          <a:xfrm>
            <a:off x="1724660" y="1592263"/>
            <a:ext cx="4724400" cy="4030980"/>
          </a:xfrm>
          <a:prstGeom prst="rect">
            <a:avLst/>
          </a:prstGeom>
          <a:noFill/>
          <a:ln w="9525">
            <a:noFill/>
          </a:ln>
          <a:effectLst>
            <a:prstShdw prst="shdw12" dir="16200000">
              <a:schemeClr val="bg2">
                <a:alpha val="50000"/>
              </a:schemeClr>
            </a:prst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3200" b="1">
                <a:solidFill>
                  <a:schemeClr val="accent1"/>
                </a:solidFill>
                <a:latin typeface="黑体" panose="02010609060101010101" charset="-122"/>
                <a:ea typeface="黑体"/>
              </a:rPr>
              <a:t>活动一：</a:t>
            </a:r>
            <a:r>
              <a:rPr lang="zh-CN" altLang="en-US" sz="3200" b="1">
                <a:solidFill>
                  <a:schemeClr val="accent1"/>
                </a:solidFill>
                <a:latin typeface="黑体" panose="02010609060101010101" charset="-122"/>
                <a:ea typeface="黑体"/>
                <a:sym typeface="+mn-ea"/>
              </a:rPr>
              <a:t>如图所示，将一把钢尺紧按在桌面上，一端伸出桌边。拨动钢尺，听它振动发出的声音，同时注意钢尺振动的快慢。改变钢尺伸出的长度，使钢尺两次的振动幅度大致相同，再次拨动。</a:t>
            </a:r>
            <a:r>
              <a:rPr lang="zh-CN" altLang="en-US" sz="3200" b="1">
                <a:solidFill>
                  <a:srgbClr val="CC0000"/>
                </a:solidFill>
                <a:latin typeface="Candara" panose="020E0502030303020204" pitchFamily="34" charset="0"/>
                <a:ea typeface="华文楷体" panose="02010600040101010101" pitchFamily="2" charset="-122"/>
              </a:rPr>
              <a:t>       </a:t>
            </a:r>
            <a:endParaRPr lang="zh-CN" altLang="en-US" sz="3200" b="1">
              <a:solidFill>
                <a:srgbClr val="1F1343"/>
              </a:solidFill>
              <a:latin typeface="Candara" panose="020E0502030303020204" pitchFamily="34" charset="0"/>
              <a:ea typeface="华文楷体" panose="02010600040101010101" pitchFamily="2" charset="-122"/>
            </a:endParaRPr>
          </a:p>
        </p:txBody>
      </p:sp>
      <p:pic>
        <p:nvPicPr>
          <p:cNvPr id="11268" name="图片 13317" descr="W02007030760076895104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7059" r="2632" b="18823"/>
          <a:stretch>
            <a:fillRect/>
          </a:stretch>
        </p:blipFill>
        <p:spPr>
          <a:xfrm>
            <a:off x="6628448" y="1779588"/>
            <a:ext cx="3806825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Rectangle 4"/>
          <p:cNvSpPr/>
          <p:nvPr>
            <p:custDataLst>
              <p:tags r:id="rId3"/>
            </p:custDataLst>
          </p:nvPr>
        </p:nvSpPr>
        <p:spPr bwMode="auto">
          <a:xfrm>
            <a:off x="187960" y="234315"/>
            <a:ext cx="4150995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教学</a:t>
            </a: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过程——讲授新课</a:t>
            </a:r>
            <a:endParaRPr lang="zh-CN" altLang="en-US" sz="280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39" name="Rectangle 4"/>
          <p:cNvSpPr/>
          <p:nvPr>
            <p:custDataLst>
              <p:tags r:id="rId4"/>
            </p:custDataLst>
          </p:nvPr>
        </p:nvSpPr>
        <p:spPr bwMode="auto">
          <a:xfrm>
            <a:off x="187960" y="1075690"/>
            <a:ext cx="1878965" cy="6096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分一：音调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26180" y="842010"/>
            <a:ext cx="7183755" cy="1076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/>
                <a:cs typeface="+mn-cs"/>
              </a:rPr>
              <a:t>活动二：以不同的速度拨动同样的梳子，观察振动情况，聆听声音的变化。</a:t>
            </a:r>
          </a:p>
        </p:txBody>
      </p:sp>
      <p:pic>
        <p:nvPicPr>
          <p:cNvPr id="15364" name="Picture 4">
            <a:hlinkClick r:id="rId8" action="ppaction://hlinkfile"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515486" y="2073275"/>
            <a:ext cx="5238750" cy="2263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8" name="Text Box 3"/>
          <p:cNvSpPr txBox="1"/>
          <p:nvPr>
            <p:custDataLst>
              <p:tags r:id="rId3"/>
            </p:custDataLst>
          </p:nvPr>
        </p:nvSpPr>
        <p:spPr>
          <a:xfrm>
            <a:off x="673100" y="4411980"/>
            <a:ext cx="1049782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结论：物体振动越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快</a:t>
            </a:r>
            <a:r>
              <a:rPr lang="zh-CN" altLang="en-US" sz="3200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，音调越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高</a:t>
            </a:r>
            <a:r>
              <a:rPr lang="zh-CN" altLang="en-US" sz="3200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；振动越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慢</a:t>
            </a:r>
            <a:r>
              <a:rPr lang="zh-CN" altLang="en-US" sz="3200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，音调越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低</a:t>
            </a:r>
            <a:r>
              <a:rPr lang="zh-CN" altLang="en-US" sz="3200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。（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控制变量法</a:t>
            </a:r>
            <a:r>
              <a:rPr lang="zh-CN" altLang="en-US" sz="3200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00B0F0"/>
                </a:solidFill>
                <a:latin typeface="黑体" panose="02010609060101010101" charset="-122"/>
                <a:ea typeface="黑体"/>
                <a:cs typeface="黑体" panose="02010609060101010101" charset="-122"/>
                <a:sym typeface="+mn-ea"/>
              </a:rPr>
              <a:t>设计思路：通过实验比较，建构音调的概念，让学生设计实验，进行实验，验证音调与频率的关系。</a:t>
            </a:r>
            <a:endParaRPr lang="zh-CN" altLang="en-US" sz="3200" b="1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Rectangle 4"/>
          <p:cNvSpPr/>
          <p:nvPr>
            <p:custDataLst>
              <p:tags r:id="rId4"/>
            </p:custDataLst>
          </p:nvPr>
        </p:nvSpPr>
        <p:spPr bwMode="auto">
          <a:xfrm>
            <a:off x="187960" y="234315"/>
            <a:ext cx="4150995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教学</a:t>
            </a: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过程——讲授新课</a:t>
            </a:r>
            <a:endParaRPr lang="zh-CN" altLang="en-US" sz="280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39" name="Rectangle 4"/>
          <p:cNvSpPr/>
          <p:nvPr>
            <p:custDataLst>
              <p:tags r:id="rId5"/>
            </p:custDataLst>
          </p:nvPr>
        </p:nvSpPr>
        <p:spPr bwMode="auto">
          <a:xfrm>
            <a:off x="187960" y="1075690"/>
            <a:ext cx="1878965" cy="6096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分一：音调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文本框 13316"/>
          <p:cNvSpPr txBox="1"/>
          <p:nvPr>
            <p:custDataLst>
              <p:tags r:id="rId1"/>
            </p:custDataLst>
          </p:nvPr>
        </p:nvSpPr>
        <p:spPr>
          <a:xfrm>
            <a:off x="1724660" y="1592580"/>
            <a:ext cx="9017000" cy="3538220"/>
          </a:xfrm>
          <a:prstGeom prst="rect">
            <a:avLst/>
          </a:prstGeom>
          <a:noFill/>
          <a:ln w="9525">
            <a:noFill/>
          </a:ln>
          <a:effectLst>
            <a:prstShdw prst="shdw12" dir="16200000">
              <a:schemeClr val="bg2">
                <a:alpha val="50000"/>
              </a:schemeClr>
            </a:prstShdw>
          </a:effectLst>
        </p:spPr>
        <p:txBody>
          <a:bodyPr wrap="square" anchor="t">
            <a:spAutoFit/>
          </a:bodyPr>
          <a:lstStyle/>
          <a:p>
            <a:pPr eaLnBrk="1" hangingPunct="1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28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b="1">
                <a:solidFill>
                  <a:schemeClr val="accent1"/>
                </a:solidFill>
                <a:sym typeface="+mn-ea"/>
              </a:rPr>
              <a:t>自学教材</a:t>
            </a:r>
            <a:r>
              <a:rPr lang="en-US" altLang="zh-CN" sz="3200" b="1">
                <a:solidFill>
                  <a:schemeClr val="accent1"/>
                </a:solidFill>
                <a:sym typeface="+mn-ea"/>
              </a:rPr>
              <a:t>32—33</a:t>
            </a:r>
            <a:r>
              <a:rPr lang="zh-CN" altLang="en-US" sz="3200" b="1">
                <a:solidFill>
                  <a:schemeClr val="accent1"/>
                </a:solidFill>
                <a:sym typeface="+mn-ea"/>
              </a:rPr>
              <a:t>页，回答问题</a:t>
            </a:r>
          </a:p>
          <a:p>
            <a:pPr eaLnBrk="1" hangingPunct="1"/>
            <a:r>
              <a:rPr lang="en-US" altLang="zh-CN" sz="3200" b="1">
                <a:solidFill>
                  <a:schemeClr val="accent1"/>
                </a:solidFill>
                <a:sym typeface="+mn-ea"/>
              </a:rPr>
              <a:t>1</a:t>
            </a:r>
            <a:r>
              <a:rPr lang="zh-CN" altLang="en-US" sz="3200" b="1">
                <a:solidFill>
                  <a:schemeClr val="accent1"/>
                </a:solidFill>
                <a:sym typeface="+mn-ea"/>
              </a:rPr>
              <a:t>．频率的物理意义是什么？什么叫频率？</a:t>
            </a:r>
            <a:endParaRPr lang="zh-CN" altLang="zh-CN" sz="3200" b="1">
              <a:solidFill>
                <a:schemeClr val="accent1"/>
              </a:solidFill>
            </a:endParaRPr>
          </a:p>
          <a:p>
            <a:pPr eaLnBrk="1" hangingPunct="1"/>
            <a:r>
              <a:rPr lang="en-US" altLang="zh-CN" sz="3200" b="1">
                <a:solidFill>
                  <a:schemeClr val="accent1"/>
                </a:solidFill>
                <a:sym typeface="+mn-ea"/>
              </a:rPr>
              <a:t>2</a:t>
            </a:r>
            <a:r>
              <a:rPr lang="zh-CN" altLang="en-US" sz="3200" b="1">
                <a:solidFill>
                  <a:schemeClr val="accent1"/>
                </a:solidFill>
                <a:sym typeface="+mn-ea"/>
              </a:rPr>
              <a:t>．在国际单位制中，频率的单位是什么？</a:t>
            </a:r>
            <a:endParaRPr lang="zh-CN" altLang="zh-CN" sz="3200" b="1">
              <a:solidFill>
                <a:schemeClr val="accent1"/>
              </a:solidFill>
            </a:endParaRPr>
          </a:p>
          <a:p>
            <a:pPr eaLnBrk="1" hangingPunct="1"/>
            <a:r>
              <a:rPr lang="en-US" altLang="zh-CN" sz="3200" b="1">
                <a:solidFill>
                  <a:schemeClr val="accent1"/>
                </a:solidFill>
                <a:sym typeface="+mn-ea"/>
              </a:rPr>
              <a:t>3</a:t>
            </a:r>
            <a:r>
              <a:rPr lang="zh-CN" altLang="en-US" sz="3200" b="1">
                <a:solidFill>
                  <a:schemeClr val="accent1"/>
                </a:solidFill>
                <a:sym typeface="+mn-ea"/>
              </a:rPr>
              <a:t>．物体振动的快慢、频率跟音调的关系是什么？</a:t>
            </a:r>
            <a:endParaRPr lang="zh-CN" altLang="zh-CN" sz="3200" b="1">
              <a:solidFill>
                <a:schemeClr val="accent1"/>
              </a:solidFill>
            </a:endParaRPr>
          </a:p>
          <a:p>
            <a:pPr eaLnBrk="1" hangingPunct="1"/>
            <a:r>
              <a:rPr lang="en-US" altLang="zh-CN" sz="3200" b="1">
                <a:solidFill>
                  <a:schemeClr val="accent1"/>
                </a:solidFill>
                <a:sym typeface="+mn-ea"/>
              </a:rPr>
              <a:t>4</a:t>
            </a:r>
            <a:r>
              <a:rPr lang="zh-CN" altLang="en-US" sz="3200" b="1">
                <a:solidFill>
                  <a:schemeClr val="accent1"/>
                </a:solidFill>
                <a:sym typeface="+mn-ea"/>
              </a:rPr>
              <a:t>．大多数人能够听到的频率范围是多少？</a:t>
            </a:r>
            <a:endParaRPr lang="zh-CN" altLang="zh-CN" sz="3200" b="1">
              <a:solidFill>
                <a:schemeClr val="accent1"/>
              </a:solidFill>
            </a:endParaRPr>
          </a:p>
          <a:p>
            <a:pPr eaLnBrk="1" hangingPunct="1"/>
            <a:r>
              <a:rPr lang="en-US" altLang="zh-CN" sz="3200" b="1">
                <a:solidFill>
                  <a:schemeClr val="accent1"/>
                </a:solidFill>
                <a:sym typeface="+mn-ea"/>
              </a:rPr>
              <a:t>5</a:t>
            </a:r>
            <a:r>
              <a:rPr lang="zh-CN" altLang="en-US" sz="3200" b="1">
                <a:solidFill>
                  <a:schemeClr val="accent1"/>
                </a:solidFill>
                <a:sym typeface="+mn-ea"/>
              </a:rPr>
              <a:t>．什么叫超声波？什么叫次声波？</a:t>
            </a:r>
            <a:endParaRPr lang="zh-CN" altLang="zh-CN" sz="3200" b="1">
              <a:solidFill>
                <a:schemeClr val="accent1"/>
              </a:solidFill>
            </a:endParaRPr>
          </a:p>
          <a:p>
            <a:pPr eaLnBrk="1" hangingPunct="1"/>
            <a:endParaRPr lang="zh-CN" altLang="zh-CN" sz="3200" b="1">
              <a:solidFill>
                <a:schemeClr val="accent1"/>
              </a:solidFill>
              <a:latin typeface="Candara" panose="020E0502030303020204" pitchFamily="34" charset="0"/>
              <a:ea typeface="华文楷体" panose="02010600040101010101" pitchFamily="2" charset="-122"/>
            </a:endParaRPr>
          </a:p>
        </p:txBody>
      </p:sp>
      <p:sp>
        <p:nvSpPr>
          <p:cNvPr id="18" name="Rectangle 4"/>
          <p:cNvSpPr/>
          <p:nvPr>
            <p:custDataLst>
              <p:tags r:id="rId2"/>
            </p:custDataLst>
          </p:nvPr>
        </p:nvSpPr>
        <p:spPr bwMode="auto">
          <a:xfrm>
            <a:off x="187960" y="234315"/>
            <a:ext cx="4150995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教学</a:t>
            </a: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过程——讲授新课</a:t>
            </a:r>
            <a:endParaRPr lang="zh-CN" altLang="en-US" sz="280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39" name="Rectangle 4"/>
          <p:cNvSpPr/>
          <p:nvPr>
            <p:custDataLst>
              <p:tags r:id="rId3"/>
            </p:custDataLst>
          </p:nvPr>
        </p:nvSpPr>
        <p:spPr bwMode="auto">
          <a:xfrm>
            <a:off x="187960" y="1075690"/>
            <a:ext cx="1878965" cy="6096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分一：音调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文本框 13316"/>
          <p:cNvSpPr txBox="1"/>
          <p:nvPr>
            <p:custDataLst>
              <p:tags r:id="rId1"/>
            </p:custDataLst>
          </p:nvPr>
        </p:nvSpPr>
        <p:spPr>
          <a:xfrm>
            <a:off x="1724660" y="1592580"/>
            <a:ext cx="9017000" cy="4831080"/>
          </a:xfrm>
          <a:prstGeom prst="rect">
            <a:avLst/>
          </a:prstGeom>
          <a:noFill/>
          <a:ln w="9525">
            <a:noFill/>
          </a:ln>
          <a:effectLst>
            <a:prstShdw prst="shdw12" dir="16200000">
              <a:schemeClr val="bg2">
                <a:alpha val="50000"/>
              </a:schemeClr>
            </a:prstShdw>
          </a:effectLst>
        </p:spPr>
        <p:txBody>
          <a:bodyPr wrap="square" anchor="t">
            <a:spAutoFit/>
          </a:bodyPr>
          <a:lstStyle/>
          <a:p>
            <a:pPr eaLnBrk="1" hangingPunct="1"/>
            <a:r>
              <a:rPr lang="zh-CN" altLang="en-US" sz="2800" b="1">
                <a:solidFill>
                  <a:schemeClr val="accent1"/>
                </a:solidFill>
                <a:sym typeface="+mn-ea"/>
              </a:rPr>
              <a:t>对照知识树，查缺补漏</a:t>
            </a:r>
            <a:endParaRPr lang="en-US" sz="2800" b="1">
              <a:solidFill>
                <a:schemeClr val="accent1"/>
              </a:solidFill>
              <a:sym typeface="+mn-ea"/>
            </a:endParaRPr>
          </a:p>
          <a:p>
            <a:pPr eaLnBrk="1" hangingPunct="1"/>
            <a:r>
              <a:rPr lang="en-US" sz="2800" b="1">
                <a:solidFill>
                  <a:schemeClr val="accent1"/>
                </a:solidFill>
                <a:sym typeface="+mn-ea"/>
              </a:rPr>
              <a:t>1</a:t>
            </a:r>
            <a:r>
              <a:rPr lang="zh-CN" altLang="en-US" sz="2800" b="1">
                <a:solidFill>
                  <a:schemeClr val="accent1"/>
                </a:solidFill>
                <a:sym typeface="+mn-ea"/>
              </a:rPr>
              <a:t>、</a:t>
            </a:r>
            <a:r>
              <a:rPr sz="2800" b="1">
                <a:solidFill>
                  <a:schemeClr val="accent1"/>
                </a:solidFill>
                <a:sym typeface="+mn-ea"/>
              </a:rPr>
              <a:t>音调：音调跟发声体振动的快慢有关系，物体振动的快慢用频率描述。</a:t>
            </a:r>
          </a:p>
          <a:p>
            <a:pPr eaLnBrk="1" hangingPunct="1"/>
            <a:r>
              <a:rPr lang="en-US" sz="2800" b="1">
                <a:solidFill>
                  <a:schemeClr val="accent1"/>
                </a:solidFill>
                <a:sym typeface="+mn-ea"/>
              </a:rPr>
              <a:t>2</a:t>
            </a:r>
            <a:r>
              <a:rPr lang="zh-CN" altLang="en-US" sz="2800" b="1">
                <a:solidFill>
                  <a:schemeClr val="accent1"/>
                </a:solidFill>
                <a:sym typeface="+mn-ea"/>
              </a:rPr>
              <a:t>、</a:t>
            </a:r>
            <a:r>
              <a:rPr sz="2800" b="1">
                <a:solidFill>
                  <a:schemeClr val="accent1"/>
                </a:solidFill>
                <a:sym typeface="+mn-ea"/>
              </a:rPr>
              <a:t>每秒内振动的次数叫做频率，频率的单位是赫兹（Hz）。</a:t>
            </a:r>
          </a:p>
          <a:p>
            <a:pPr eaLnBrk="1" hangingPunct="1"/>
            <a:r>
              <a:rPr lang="en-US" sz="2800" b="1">
                <a:solidFill>
                  <a:schemeClr val="accent1"/>
                </a:solidFill>
                <a:sym typeface="+mn-ea"/>
              </a:rPr>
              <a:t>3</a:t>
            </a:r>
            <a:r>
              <a:rPr lang="zh-CN" altLang="en-US" sz="2800" b="1">
                <a:solidFill>
                  <a:schemeClr val="accent1"/>
                </a:solidFill>
                <a:sym typeface="+mn-ea"/>
              </a:rPr>
              <a:t>、</a:t>
            </a:r>
            <a:r>
              <a:rPr sz="2800" b="1">
                <a:solidFill>
                  <a:schemeClr val="accent1"/>
                </a:solidFill>
                <a:sym typeface="+mn-ea"/>
              </a:rPr>
              <a:t>物体振动得快，频率高，音调就高；振动得慢，频率低，音调就低。</a:t>
            </a:r>
          </a:p>
          <a:p>
            <a:pPr eaLnBrk="1" hangingPunct="1"/>
            <a:r>
              <a:rPr lang="en-US" sz="2800" b="1">
                <a:solidFill>
                  <a:schemeClr val="accent1"/>
                </a:solidFill>
                <a:sym typeface="+mn-ea"/>
              </a:rPr>
              <a:t>4</a:t>
            </a:r>
            <a:r>
              <a:rPr sz="2800" b="1">
                <a:solidFill>
                  <a:schemeClr val="accent1"/>
                </a:solidFill>
                <a:sym typeface="+mn-ea"/>
              </a:rPr>
              <a:t>、人耳对声音的听觉有一定的频率范围：大约从20Hz到20000Hz。</a:t>
            </a:r>
          </a:p>
          <a:p>
            <a:pPr eaLnBrk="1" hangingPunct="1"/>
            <a:r>
              <a:rPr lang="en-US" sz="2800" b="1">
                <a:solidFill>
                  <a:schemeClr val="accent1"/>
                </a:solidFill>
                <a:sym typeface="+mn-ea"/>
              </a:rPr>
              <a:t>5</a:t>
            </a:r>
            <a:r>
              <a:rPr sz="2800" b="1">
                <a:solidFill>
                  <a:schemeClr val="accent1"/>
                </a:solidFill>
                <a:sym typeface="+mn-ea"/>
              </a:rPr>
              <a:t>、超声波：人们把高于20000Hz的声音叫超声波。</a:t>
            </a:r>
          </a:p>
          <a:p>
            <a:pPr eaLnBrk="1" hangingPunct="1"/>
            <a:r>
              <a:rPr lang="en-US" sz="2800" b="1">
                <a:solidFill>
                  <a:schemeClr val="accent1"/>
                </a:solidFill>
                <a:sym typeface="+mn-ea"/>
              </a:rPr>
              <a:t>6</a:t>
            </a:r>
            <a:r>
              <a:rPr sz="2800" b="1">
                <a:solidFill>
                  <a:schemeClr val="accent1"/>
                </a:solidFill>
                <a:sym typeface="+mn-ea"/>
              </a:rPr>
              <a:t>、次声波：人们把低于20Hz的声音叫次声波。</a:t>
            </a:r>
          </a:p>
        </p:txBody>
      </p:sp>
      <p:sp>
        <p:nvSpPr>
          <p:cNvPr id="18" name="Rectangle 4"/>
          <p:cNvSpPr/>
          <p:nvPr>
            <p:custDataLst>
              <p:tags r:id="rId2"/>
            </p:custDataLst>
          </p:nvPr>
        </p:nvSpPr>
        <p:spPr bwMode="auto">
          <a:xfrm>
            <a:off x="187960" y="234315"/>
            <a:ext cx="4150995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教学</a:t>
            </a: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过程——讲授新课</a:t>
            </a:r>
            <a:endParaRPr lang="zh-CN" altLang="en-US" sz="280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39" name="Rectangle 4"/>
          <p:cNvSpPr/>
          <p:nvPr>
            <p:custDataLst>
              <p:tags r:id="rId3"/>
            </p:custDataLst>
          </p:nvPr>
        </p:nvSpPr>
        <p:spPr bwMode="auto">
          <a:xfrm>
            <a:off x="187960" y="1075690"/>
            <a:ext cx="1878965" cy="6096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分一：音调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97661" y="0"/>
            <a:ext cx="5292725" cy="220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646873" y="2205038"/>
            <a:ext cx="5172075" cy="2303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705611" y="4581525"/>
            <a:ext cx="5095875" cy="2087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Text Box 7"/>
          <p:cNvSpPr txBox="1"/>
          <p:nvPr>
            <p:custDataLst>
              <p:tags r:id="rId4"/>
            </p:custDataLst>
          </p:nvPr>
        </p:nvSpPr>
        <p:spPr>
          <a:xfrm>
            <a:off x="7025323" y="985838"/>
            <a:ext cx="3024188" cy="70675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chemeClr val="tx2"/>
                </a:solidFill>
                <a:latin typeface="Arial" panose="020B0604020202020204" pitchFamily="34" charset="0"/>
              </a:rPr>
              <a:t>500Hz</a:t>
            </a:r>
          </a:p>
        </p:txBody>
      </p:sp>
      <p:sp>
        <p:nvSpPr>
          <p:cNvPr id="14342" name="Text Box 8"/>
          <p:cNvSpPr txBox="1"/>
          <p:nvPr>
            <p:custDataLst>
              <p:tags r:id="rId5"/>
            </p:custDataLst>
          </p:nvPr>
        </p:nvSpPr>
        <p:spPr>
          <a:xfrm>
            <a:off x="7025323" y="3182938"/>
            <a:ext cx="3024188" cy="70675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chemeClr val="tx2"/>
                </a:solidFill>
                <a:latin typeface="Arial" panose="020B0604020202020204" pitchFamily="34" charset="0"/>
              </a:rPr>
              <a:t>1000Hz</a:t>
            </a:r>
          </a:p>
        </p:txBody>
      </p:sp>
      <p:sp>
        <p:nvSpPr>
          <p:cNvPr id="14343" name="Text Box 9"/>
          <p:cNvSpPr txBox="1"/>
          <p:nvPr>
            <p:custDataLst>
              <p:tags r:id="rId6"/>
            </p:custDataLst>
          </p:nvPr>
        </p:nvSpPr>
        <p:spPr>
          <a:xfrm>
            <a:off x="7177723" y="5084763"/>
            <a:ext cx="3024188" cy="70675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chemeClr val="tx2"/>
                </a:solidFill>
                <a:latin typeface="Arial" panose="020B0604020202020204" pitchFamily="34" charset="0"/>
              </a:rPr>
              <a:t>1500Hz</a:t>
            </a:r>
          </a:p>
        </p:txBody>
      </p:sp>
      <p:sp>
        <p:nvSpPr>
          <p:cNvPr id="8" name="Rectangle 3"/>
          <p:cNvSpPr txBox="1"/>
          <p:nvPr>
            <p:custDataLst>
              <p:tags r:id="rId7"/>
            </p:custDataLst>
          </p:nvPr>
        </p:nvSpPr>
        <p:spPr>
          <a:xfrm>
            <a:off x="6819265" y="198755"/>
            <a:ext cx="4718050" cy="96964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defTabSz="91440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/>
              </a:rPr>
              <a:t>引导学生观察不同音调声音的波形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黑体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/>
              </a:rPr>
              <a:t>让学生初步了解波形图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3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文本框 13316"/>
          <p:cNvSpPr txBox="1"/>
          <p:nvPr>
            <p:custDataLst>
              <p:tags r:id="rId1"/>
            </p:custDataLst>
          </p:nvPr>
        </p:nvSpPr>
        <p:spPr>
          <a:xfrm>
            <a:off x="1724660" y="1592580"/>
            <a:ext cx="9017000" cy="1076325"/>
          </a:xfrm>
          <a:prstGeom prst="rect">
            <a:avLst/>
          </a:prstGeom>
          <a:noFill/>
          <a:ln w="9525">
            <a:noFill/>
          </a:ln>
          <a:effectLst>
            <a:prstShdw prst="shdw12" dir="16200000">
              <a:schemeClr val="bg2">
                <a:alpha val="50000"/>
              </a:schemeClr>
            </a:prstShdw>
          </a:effectLst>
        </p:spPr>
        <p:txBody>
          <a:bodyPr wrap="square" anchor="t">
            <a:spAutoFit/>
          </a:bodyPr>
          <a:lstStyle/>
          <a:p>
            <a:pPr eaLnBrk="1" hangingPunct="1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28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完成学案反馈练习一。</a:t>
            </a:r>
            <a:endParaRPr lang="zh-CN" altLang="zh-CN" sz="3200" b="1">
              <a:solidFill>
                <a:schemeClr val="accent1"/>
              </a:solidFill>
            </a:endParaRPr>
          </a:p>
          <a:p>
            <a:pPr eaLnBrk="1" hangingPunct="1"/>
            <a:endParaRPr lang="zh-CN" altLang="zh-CN" sz="3200" b="1">
              <a:solidFill>
                <a:schemeClr val="accent1"/>
              </a:solidFill>
              <a:latin typeface="Candara" panose="020E0502030303020204" pitchFamily="34" charset="0"/>
              <a:ea typeface="华文楷体" panose="02010600040101010101" pitchFamily="2" charset="-122"/>
            </a:endParaRPr>
          </a:p>
        </p:txBody>
      </p:sp>
      <p:sp>
        <p:nvSpPr>
          <p:cNvPr id="18" name="Rectangle 4"/>
          <p:cNvSpPr/>
          <p:nvPr>
            <p:custDataLst>
              <p:tags r:id="rId2"/>
            </p:custDataLst>
          </p:nvPr>
        </p:nvSpPr>
        <p:spPr bwMode="auto">
          <a:xfrm>
            <a:off x="187960" y="234315"/>
            <a:ext cx="4150995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教学</a:t>
            </a: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过程——讲授新课</a:t>
            </a:r>
            <a:endParaRPr lang="zh-CN" altLang="en-US" sz="280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39" name="Rectangle 4"/>
          <p:cNvSpPr/>
          <p:nvPr>
            <p:custDataLst>
              <p:tags r:id="rId3"/>
            </p:custDataLst>
          </p:nvPr>
        </p:nvSpPr>
        <p:spPr bwMode="auto">
          <a:xfrm>
            <a:off x="187960" y="1075690"/>
            <a:ext cx="1878965" cy="6096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分一：音调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7" descr="1 3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741286" y="1357313"/>
            <a:ext cx="2438400" cy="3368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Rectangle 13"/>
          <p:cNvSpPr/>
          <p:nvPr>
            <p:custDataLst>
              <p:tags r:id="rId2"/>
            </p:custDataLst>
          </p:nvPr>
        </p:nvSpPr>
        <p:spPr>
          <a:xfrm>
            <a:off x="1907223" y="1371600"/>
            <a:ext cx="4800600" cy="2676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eaLnBrk="0" hangingPunct="0"/>
            <a:r>
              <a:rPr lang="zh-CN" altLang="en-US" sz="3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如图，将系在细绳上的乒乓球轻触正在发声的音叉，观察乒乓球被弹开的幅度。使音叉发出不同响度的声音，重做上面的实验。</a:t>
            </a:r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907540" y="4826635"/>
          <a:ext cx="8001000" cy="1588770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5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charset="-122"/>
                        </a:rPr>
                        <a:t>用力大小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charset="-122"/>
                        </a:rPr>
                        <a:t>振幅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ea typeface="华文新魏" panose="02010800040101010101" charset="-122"/>
                        </a:rPr>
                        <a:t>声音大小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轻敲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重敲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5415280" y="5334000"/>
            <a:ext cx="5911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小</a:t>
            </a: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7983062" y="5334000"/>
            <a:ext cx="5911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小</a:t>
            </a: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5415280" y="5867400"/>
            <a:ext cx="5911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大</a:t>
            </a: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7906862" y="5867400"/>
            <a:ext cx="5911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大</a:t>
            </a:r>
          </a:p>
        </p:txBody>
      </p:sp>
      <p:sp>
        <p:nvSpPr>
          <p:cNvPr id="20" name="Rectangle 4"/>
          <p:cNvSpPr/>
          <p:nvPr>
            <p:custDataLst>
              <p:tags r:id="rId8"/>
            </p:custDataLst>
          </p:nvPr>
        </p:nvSpPr>
        <p:spPr bwMode="auto">
          <a:xfrm>
            <a:off x="187960" y="243840"/>
            <a:ext cx="4150995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教学</a:t>
            </a: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过程——讲授新课</a:t>
            </a:r>
            <a:endParaRPr lang="zh-CN" altLang="en-US" sz="280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39" name="Rectangle 4"/>
          <p:cNvSpPr/>
          <p:nvPr>
            <p:custDataLst>
              <p:tags r:id="rId9"/>
            </p:custDataLst>
          </p:nvPr>
        </p:nvSpPr>
        <p:spPr bwMode="auto">
          <a:xfrm>
            <a:off x="187960" y="1075690"/>
            <a:ext cx="1885950" cy="6096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分二：响度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13"/>
          <p:cNvSpPr/>
          <p:nvPr>
            <p:custDataLst>
              <p:tags r:id="rId1"/>
            </p:custDataLst>
          </p:nvPr>
        </p:nvSpPr>
        <p:spPr>
          <a:xfrm>
            <a:off x="1907540" y="1371600"/>
            <a:ext cx="9250680" cy="5446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eaLnBrk="0" hangingPunct="0"/>
            <a:r>
              <a:rPr lang="zh-CN" altLang="en-US" sz="3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学生讨论得出结论：声音的响度与振幅有关，振幅越</a:t>
            </a:r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大</a:t>
            </a:r>
            <a:r>
              <a:rPr lang="zh-CN" altLang="en-US" sz="3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，响度越</a:t>
            </a:r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大</a:t>
            </a:r>
            <a:r>
              <a:rPr lang="zh-CN" altLang="en-US" sz="3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，振幅越</a:t>
            </a:r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小</a:t>
            </a:r>
            <a:r>
              <a:rPr lang="zh-CN" altLang="en-US" sz="3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，响度越</a:t>
            </a:r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小</a:t>
            </a:r>
            <a:r>
              <a:rPr lang="zh-CN" altLang="en-US" sz="30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  <a:p>
            <a:pPr eaLnBrk="1" hangingPunct="1"/>
            <a:r>
              <a:rPr lang="zh-CN" altLang="en-US" sz="3000" b="1">
                <a:solidFill>
                  <a:schemeClr val="accent1"/>
                </a:solidFill>
                <a:sym typeface="+mn-ea"/>
              </a:rPr>
              <a:t>自学教材</a:t>
            </a:r>
            <a:r>
              <a:rPr lang="en-US" altLang="zh-CN" sz="3000" b="1">
                <a:solidFill>
                  <a:schemeClr val="accent1"/>
                </a:solidFill>
                <a:sym typeface="+mn-ea"/>
              </a:rPr>
              <a:t>34—35</a:t>
            </a:r>
            <a:r>
              <a:rPr lang="zh-CN" altLang="en-US" sz="3000" b="1">
                <a:solidFill>
                  <a:schemeClr val="accent1"/>
                </a:solidFill>
                <a:sym typeface="+mn-ea"/>
              </a:rPr>
              <a:t>页，回答问题</a:t>
            </a:r>
          </a:p>
          <a:p>
            <a:pPr eaLnBrk="1" hangingPunct="1"/>
            <a:r>
              <a:rPr lang="en-US" altLang="zh-CN" sz="3000" b="1">
                <a:solidFill>
                  <a:schemeClr val="accent1"/>
                </a:solidFill>
                <a:sym typeface="+mn-ea"/>
              </a:rPr>
              <a:t>1</a:t>
            </a:r>
            <a:r>
              <a:rPr lang="zh-CN" altLang="en-US" sz="3000" b="1">
                <a:solidFill>
                  <a:schemeClr val="accent1"/>
                </a:solidFill>
                <a:sym typeface="+mn-ea"/>
              </a:rPr>
              <a:t>．什么叫响度？</a:t>
            </a:r>
            <a:endParaRPr lang="zh-CN" altLang="zh-CN" sz="3000" b="1">
              <a:solidFill>
                <a:schemeClr val="accent1"/>
              </a:solidFill>
            </a:endParaRPr>
          </a:p>
          <a:p>
            <a:pPr eaLnBrk="1" hangingPunct="1"/>
            <a:r>
              <a:rPr lang="en-US" altLang="zh-CN" sz="3000" b="1">
                <a:solidFill>
                  <a:schemeClr val="accent1"/>
                </a:solidFill>
                <a:sym typeface="+mn-ea"/>
              </a:rPr>
              <a:t>2</a:t>
            </a:r>
            <a:r>
              <a:rPr lang="zh-CN" altLang="en-US" sz="3000" b="1">
                <a:solidFill>
                  <a:schemeClr val="accent1"/>
                </a:solidFill>
                <a:sym typeface="+mn-ea"/>
              </a:rPr>
              <a:t>．振幅是什么？</a:t>
            </a:r>
            <a:endParaRPr lang="zh-CN" altLang="zh-CN" sz="3000" b="1">
              <a:solidFill>
                <a:schemeClr val="accent1"/>
              </a:solidFill>
            </a:endParaRPr>
          </a:p>
          <a:p>
            <a:pPr eaLnBrk="1" hangingPunct="1"/>
            <a:r>
              <a:rPr lang="en-US" altLang="zh-CN" sz="3000" b="1">
                <a:solidFill>
                  <a:schemeClr val="accent1"/>
                </a:solidFill>
                <a:sym typeface="+mn-ea"/>
              </a:rPr>
              <a:t>3</a:t>
            </a:r>
            <a:r>
              <a:rPr lang="zh-CN" altLang="en-US" sz="3000" b="1">
                <a:solidFill>
                  <a:schemeClr val="accent1"/>
                </a:solidFill>
                <a:sym typeface="+mn-ea"/>
              </a:rPr>
              <a:t>．响度大小还与什么有关？</a:t>
            </a:r>
            <a:endParaRPr lang="zh-CN" altLang="zh-CN" sz="3000" b="1">
              <a:solidFill>
                <a:schemeClr val="accent1"/>
              </a:solidFill>
            </a:endParaRPr>
          </a:p>
          <a:p>
            <a:pPr eaLnBrk="0" hangingPunct="0"/>
            <a:r>
              <a:rPr lang="zh-CN" altLang="en-US" sz="3000">
                <a:solidFill>
                  <a:srgbClr val="00B0F0"/>
                </a:solidFill>
                <a:latin typeface="黑体" panose="02010609060101010101" charset="-122"/>
                <a:ea typeface="黑体"/>
                <a:cs typeface="黑体" panose="02010609060101010101" charset="-122"/>
                <a:sym typeface="+mn-ea"/>
              </a:rPr>
              <a:t>设计思路：运用比较法建构响度的概念，通过控制变量法，探究响度与振幅的关系，最后通过比较法建构振幅的概念。</a:t>
            </a:r>
            <a:endParaRPr lang="zh-CN" altLang="en-US" sz="3000" b="1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endParaRPr lang="zh-CN" altLang="en-US" sz="3000" b="1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endParaRPr lang="zh-CN" altLang="en-US" sz="3000" b="1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Rectangle 4"/>
          <p:cNvSpPr/>
          <p:nvPr>
            <p:custDataLst>
              <p:tags r:id="rId2"/>
            </p:custDataLst>
          </p:nvPr>
        </p:nvSpPr>
        <p:spPr bwMode="auto">
          <a:xfrm>
            <a:off x="187960" y="243840"/>
            <a:ext cx="4150995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教学</a:t>
            </a: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过程——讲授新课</a:t>
            </a:r>
            <a:endParaRPr lang="zh-CN" altLang="en-US" sz="280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39" name="Rectangle 4"/>
          <p:cNvSpPr/>
          <p:nvPr>
            <p:custDataLst>
              <p:tags r:id="rId3"/>
            </p:custDataLst>
          </p:nvPr>
        </p:nvSpPr>
        <p:spPr bwMode="auto">
          <a:xfrm>
            <a:off x="187960" y="1075690"/>
            <a:ext cx="1885950" cy="6096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分二：响度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13"/>
          <p:cNvSpPr/>
          <p:nvPr>
            <p:custDataLst>
              <p:tags r:id="rId1"/>
            </p:custDataLst>
          </p:nvPr>
        </p:nvSpPr>
        <p:spPr>
          <a:xfrm>
            <a:off x="1907540" y="1371600"/>
            <a:ext cx="76365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eaLnBrk="0" hangingPunct="0"/>
            <a:endParaRPr lang="zh-CN" altLang="en-US" sz="3000" b="1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Rectangle 4"/>
          <p:cNvSpPr/>
          <p:nvPr>
            <p:custDataLst>
              <p:tags r:id="rId2"/>
            </p:custDataLst>
          </p:nvPr>
        </p:nvSpPr>
        <p:spPr bwMode="auto">
          <a:xfrm>
            <a:off x="187960" y="243840"/>
            <a:ext cx="4150995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教学</a:t>
            </a: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过程——讲授新课</a:t>
            </a:r>
            <a:endParaRPr lang="zh-CN" altLang="en-US" sz="280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39" name="Rectangle 4"/>
          <p:cNvSpPr/>
          <p:nvPr>
            <p:custDataLst>
              <p:tags r:id="rId3"/>
            </p:custDataLst>
          </p:nvPr>
        </p:nvSpPr>
        <p:spPr bwMode="auto">
          <a:xfrm>
            <a:off x="187960" y="1075690"/>
            <a:ext cx="1885950" cy="6096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分二：响度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532380" y="1556385"/>
            <a:ext cx="8474710" cy="3661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altLang="zh-CN" sz="3200" b="1">
              <a:solidFill>
                <a:schemeClr val="accent1"/>
              </a:solidFill>
              <a:latin typeface="黑体" panose="02010609060101010101" charset="-122"/>
              <a:ea typeface="黑体"/>
              <a:cs typeface="黑体" panose="02010609060101010101" charset="-122"/>
            </a:endParaRPr>
          </a:p>
          <a:p>
            <a:r>
              <a:rPr lang="en-US" altLang="zh-CN" sz="3200" b="1">
                <a:solidFill>
                  <a:schemeClr val="accent1"/>
                </a:solidFill>
                <a:latin typeface="黑体" panose="02010609060101010101" charset="-122"/>
                <a:ea typeface="黑体"/>
                <a:cs typeface="黑体" panose="02010609060101010101" charset="-122"/>
              </a:rPr>
              <a:t>1</a:t>
            </a:r>
            <a:r>
              <a:rPr lang="zh-CN" altLang="en-US" sz="3200" b="1">
                <a:solidFill>
                  <a:schemeClr val="accent1"/>
                </a:solidFill>
                <a:latin typeface="黑体" panose="02010609060101010101" charset="-122"/>
                <a:ea typeface="黑体"/>
                <a:cs typeface="黑体" panose="02010609060101010101" charset="-122"/>
              </a:rPr>
              <a:t>、响度:声音的强弱</a:t>
            </a:r>
          </a:p>
          <a:p>
            <a:r>
              <a:rPr lang="en-US" altLang="zh-CN" sz="3200" b="1">
                <a:solidFill>
                  <a:schemeClr val="accent1"/>
                </a:solidFill>
                <a:latin typeface="黑体" panose="02010609060101010101" charset="-122"/>
                <a:ea typeface="黑体"/>
                <a:cs typeface="黑体" panose="02010609060101010101" charset="-122"/>
              </a:rPr>
              <a:t>2</a:t>
            </a:r>
            <a:r>
              <a:rPr lang="zh-CN" altLang="en-US" sz="3200" b="1">
                <a:solidFill>
                  <a:schemeClr val="accent1"/>
                </a:solidFill>
                <a:latin typeface="黑体" panose="02010609060101010101" charset="-122"/>
                <a:ea typeface="黑体"/>
                <a:cs typeface="黑体" panose="02010609060101010101" charset="-122"/>
              </a:rPr>
              <a:t>、振幅:物体振动的幅度</a:t>
            </a:r>
          </a:p>
          <a:p>
            <a:r>
              <a:rPr lang="en-US" altLang="zh-CN" sz="3200" b="1">
                <a:solidFill>
                  <a:schemeClr val="accent1"/>
                </a:solidFill>
                <a:latin typeface="黑体" panose="02010609060101010101" charset="-122"/>
                <a:ea typeface="黑体"/>
                <a:cs typeface="黑体" panose="02010609060101010101" charset="-122"/>
              </a:rPr>
              <a:t>3</a:t>
            </a:r>
            <a:r>
              <a:rPr lang="zh-CN" altLang="en-US" sz="3200" b="1">
                <a:solidFill>
                  <a:schemeClr val="accent1"/>
                </a:solidFill>
                <a:latin typeface="黑体" panose="02010609060101010101" charset="-122"/>
                <a:ea typeface="黑体"/>
                <a:cs typeface="黑体" panose="02010609060101010101" charset="-122"/>
              </a:rPr>
              <a:t>、响度还和距离发声体的远近有关，距离发声体越远，响度越小</a:t>
            </a: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9"/>
          <p:cNvSpPr txBox="1"/>
          <p:nvPr>
            <p:custDataLst>
              <p:tags r:id="rId1"/>
            </p:custDataLst>
          </p:nvPr>
        </p:nvSpPr>
        <p:spPr>
          <a:xfrm>
            <a:off x="1526223" y="144463"/>
            <a:ext cx="8839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32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观察波形图</a:t>
            </a:r>
            <a:r>
              <a:rPr lang="en-US" altLang="zh-CN" sz="3200" b="1">
                <a:solidFill>
                  <a:schemeClr val="accent1"/>
                </a:solidFill>
                <a:latin typeface="Times New Roman" panose="02020603050405020304" pitchFamily="18" charset="0"/>
              </a:rPr>
              <a:t>: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</a:p>
          <a:p>
            <a:pPr eaLnBrk="0" hangingPunct="0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</a:p>
          <a:p>
            <a:pPr eaLnBrk="0" hangingPunct="0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波形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越高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，声音的振幅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越大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，响度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越大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5" name="Text Box 10"/>
          <p:cNvSpPr txBox="1"/>
          <p:nvPr>
            <p:custDataLst>
              <p:tags r:id="rId2"/>
            </p:custDataLst>
          </p:nvPr>
        </p:nvSpPr>
        <p:spPr>
          <a:xfrm>
            <a:off x="2454910" y="2000250"/>
            <a:ext cx="567531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试比较甲、乙两音叉的响度的大小</a:t>
            </a:r>
          </a:p>
        </p:txBody>
      </p:sp>
      <p:grpSp>
        <p:nvGrpSpPr>
          <p:cNvPr id="28676" name="Group 18"/>
          <p:cNvGrpSpPr/>
          <p:nvPr>
            <p:custDataLst>
              <p:tags r:id="rId3"/>
            </p:custDataLst>
          </p:nvPr>
        </p:nvGrpSpPr>
        <p:grpSpPr>
          <a:xfrm>
            <a:off x="2454911" y="2786063"/>
            <a:ext cx="6286500" cy="3197104"/>
            <a:chOff x="0" y="0"/>
            <a:chExt cx="4394" cy="4358"/>
          </a:xfrm>
        </p:grpSpPr>
        <p:grpSp>
          <p:nvGrpSpPr>
            <p:cNvPr id="28677" name="Group 19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>
            <a:xfrm>
              <a:off x="0" y="0"/>
              <a:ext cx="2573" cy="4358"/>
              <a:chOff x="0" y="0"/>
              <a:chExt cx="2573" cy="4358"/>
            </a:xfrm>
          </p:grpSpPr>
          <p:pic>
            <p:nvPicPr>
              <p:cNvPr id="28678" name="Picture 20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0"/>
              <a:stretch>
                <a:fillRect/>
              </a:stretch>
            </p:blipFill>
            <p:spPr>
              <a:xfrm>
                <a:off x="17" y="0"/>
                <a:ext cx="2556" cy="212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8679" name="Picture 21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1"/>
              <a:stretch>
                <a:fillRect/>
              </a:stretch>
            </p:blipFill>
            <p:spPr>
              <a:xfrm>
                <a:off x="0" y="2233"/>
                <a:ext cx="2556" cy="212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8680" name="Picture 22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2"/>
              <a:stretch>
                <a:fillRect/>
              </a:stretch>
            </p:blipFill>
            <p:spPr>
              <a:xfrm>
                <a:off x="0" y="531"/>
                <a:ext cx="2556" cy="30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8681" name="Picture 23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3"/>
              <a:stretch>
                <a:fillRect/>
              </a:stretch>
            </p:blipFill>
            <p:spPr>
              <a:xfrm>
                <a:off x="1911" y="936"/>
                <a:ext cx="302" cy="256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8682" name="Picture 24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2"/>
              <a:stretch>
                <a:fillRect/>
              </a:stretch>
            </p:blipFill>
            <p:spPr>
              <a:xfrm>
                <a:off x="17" y="2308"/>
                <a:ext cx="2556" cy="30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8683" name="Picture 25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3"/>
              <a:stretch>
                <a:fillRect/>
              </a:stretch>
            </p:blipFill>
            <p:spPr>
              <a:xfrm>
                <a:off x="1441" y="915"/>
                <a:ext cx="302" cy="256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8684" name="Picture 26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3"/>
              <a:stretch>
                <a:fillRect/>
              </a:stretch>
            </p:blipFill>
            <p:spPr>
              <a:xfrm>
                <a:off x="932" y="911"/>
                <a:ext cx="302" cy="256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8685" name="Picture 27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3"/>
              <a:stretch>
                <a:fillRect/>
              </a:stretch>
            </p:blipFill>
            <p:spPr>
              <a:xfrm>
                <a:off x="494" y="936"/>
                <a:ext cx="302" cy="256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8686" name="Picture 28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4"/>
              <a:stretch>
                <a:fillRect/>
              </a:stretch>
            </p:blipFill>
            <p:spPr>
              <a:xfrm>
                <a:off x="2048" y="118"/>
                <a:ext cx="389" cy="69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8687" name="Picture 29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4"/>
              <a:stretch>
                <a:fillRect/>
              </a:stretch>
            </p:blipFill>
            <p:spPr>
              <a:xfrm>
                <a:off x="2063" y="1897"/>
                <a:ext cx="389" cy="69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8688" name="Picture 30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5"/>
              <a:stretch>
                <a:fillRect/>
              </a:stretch>
            </p:blipFill>
            <p:spPr>
              <a:xfrm>
                <a:off x="2069" y="923"/>
                <a:ext cx="389" cy="66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8689" name="Picture 31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5"/>
              <a:stretch>
                <a:fillRect/>
              </a:stretch>
            </p:blipFill>
            <p:spPr>
              <a:xfrm>
                <a:off x="2073" y="3158"/>
                <a:ext cx="389" cy="66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8690" name="Text Box 32"/>
            <p:cNvSpPr txBox="1"/>
            <p:nvPr>
              <p:custDataLst>
                <p:tags r:id="rId5"/>
              </p:custDataLst>
            </p:nvPr>
          </p:nvSpPr>
          <p:spPr>
            <a:xfrm>
              <a:off x="2613" y="2901"/>
              <a:ext cx="1764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en-US" sz="24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振幅大</a:t>
              </a:r>
            </a:p>
          </p:txBody>
        </p:sp>
        <p:sp>
          <p:nvSpPr>
            <p:cNvPr id="28691" name="Text Box 33"/>
            <p:cNvSpPr txBox="1"/>
            <p:nvPr>
              <p:custDataLst>
                <p:tags r:id="rId6"/>
              </p:custDataLst>
            </p:nvPr>
          </p:nvSpPr>
          <p:spPr>
            <a:xfrm>
              <a:off x="2630" y="696"/>
              <a:ext cx="1764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en-US" sz="24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振幅小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PA_直接连接符 10"/>
          <p:cNvCxnSpPr/>
          <p:nvPr>
            <p:custDataLst>
              <p:tags r:id="rId2"/>
            </p:custDataLst>
          </p:nvPr>
        </p:nvCxnSpPr>
        <p:spPr>
          <a:xfrm>
            <a:off x="2415908" y="911610"/>
            <a:ext cx="3633826" cy="0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A_直接连接符 10"/>
          <p:cNvCxnSpPr/>
          <p:nvPr>
            <p:custDataLst>
              <p:tags r:id="rId3"/>
            </p:custDataLst>
          </p:nvPr>
        </p:nvCxnSpPr>
        <p:spPr>
          <a:xfrm>
            <a:off x="4444302" y="332490"/>
            <a:ext cx="4026866" cy="3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>
            <p:custDataLst>
              <p:tags r:id="rId4"/>
            </p:custDataLst>
          </p:nvPr>
        </p:nvSpPr>
        <p:spPr>
          <a:xfrm>
            <a:off x="769789" y="1556792"/>
            <a:ext cx="1115631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accent1"/>
                </a:solidFill>
                <a:latin typeface="黑体" panose="02010609060101010101" charset="-122"/>
                <a:ea typeface="黑体"/>
                <a:cs typeface="黑体" panose="02010609060101010101" charset="-122"/>
              </a:rPr>
              <a:t>        </a:t>
            </a:r>
            <a:r>
              <a:rPr sz="3600" dirty="0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2.3.2了解声音的特性。了解现代技术中声学知识的一些应用。</a:t>
            </a:r>
          </a:p>
          <a:p>
            <a:pPr marL="0" indent="0"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sz="3600" dirty="0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 例3 </a:t>
            </a:r>
            <a:r>
              <a:rPr sz="3600" dirty="0" err="1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了解超声波在</a:t>
            </a:r>
            <a:r>
              <a:rPr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生产生活和科学研究等方面的应用，如超声雷达、金属探伤、医学检查等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6" name="Rectangle 4"/>
          <p:cNvSpPr/>
          <p:nvPr>
            <p:custDataLst>
              <p:tags r:id="rId5"/>
            </p:custDataLst>
          </p:nvPr>
        </p:nvSpPr>
        <p:spPr bwMode="auto">
          <a:xfrm>
            <a:off x="187960" y="243840"/>
            <a:ext cx="3620770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en-US" altLang="zh-CN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《2022</a:t>
            </a:r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课程标准</a:t>
            </a:r>
            <a:r>
              <a:rPr lang="en-US" altLang="zh-CN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》</a:t>
            </a:r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要求：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13"/>
          <p:cNvSpPr/>
          <p:nvPr>
            <p:custDataLst>
              <p:tags r:id="rId1"/>
            </p:custDataLst>
          </p:nvPr>
        </p:nvSpPr>
        <p:spPr>
          <a:xfrm>
            <a:off x="1907540" y="1371600"/>
            <a:ext cx="76365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eaLnBrk="0" hangingPunct="0"/>
            <a:endParaRPr lang="zh-CN" altLang="en-US" sz="3000" b="1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Rectangle 4"/>
          <p:cNvSpPr/>
          <p:nvPr>
            <p:custDataLst>
              <p:tags r:id="rId2"/>
            </p:custDataLst>
          </p:nvPr>
        </p:nvSpPr>
        <p:spPr bwMode="auto">
          <a:xfrm>
            <a:off x="187960" y="243840"/>
            <a:ext cx="4150995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教学</a:t>
            </a: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过程——讲授新课</a:t>
            </a:r>
            <a:endParaRPr lang="zh-CN" altLang="en-US" sz="280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39" name="Rectangle 4"/>
          <p:cNvSpPr/>
          <p:nvPr>
            <p:custDataLst>
              <p:tags r:id="rId3"/>
            </p:custDataLst>
          </p:nvPr>
        </p:nvSpPr>
        <p:spPr bwMode="auto">
          <a:xfrm>
            <a:off x="187960" y="1075690"/>
            <a:ext cx="1885950" cy="6096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分二：响度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532380" y="1556385"/>
            <a:ext cx="847471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altLang="zh-CN" sz="3200" b="1">
              <a:solidFill>
                <a:schemeClr val="accent1"/>
              </a:solidFill>
              <a:latin typeface="黑体" panose="02010609060101010101" charset="-122"/>
              <a:ea typeface="黑体"/>
              <a:cs typeface="黑体" panose="02010609060101010101" charset="-122"/>
            </a:endParaRPr>
          </a:p>
          <a:p>
            <a:r>
              <a:rPr lang="zh-CN" altLang="en-US" sz="3200">
                <a:solidFill>
                  <a:schemeClr val="accent1"/>
                </a:solidFill>
                <a:latin typeface="黑体" panose="02010609060101010101" charset="-122"/>
                <a:ea typeface="黑体"/>
              </a:rPr>
              <a:t>完成学案反馈练习二</a:t>
            </a:r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文本框 24578"/>
          <p:cNvSpPr txBox="1"/>
          <p:nvPr>
            <p:custDataLst>
              <p:tags r:id="rId1"/>
            </p:custDataLst>
          </p:nvPr>
        </p:nvSpPr>
        <p:spPr>
          <a:xfrm>
            <a:off x="1994536" y="2643188"/>
            <a:ext cx="74231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Blip>
                <a:blip r:embed="rId10"/>
              </a:buBlip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不同乐器演奏同一首乐曲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《</a:t>
            </a: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梁祝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》</a:t>
            </a:r>
          </a:p>
        </p:txBody>
      </p:sp>
      <p:sp>
        <p:nvSpPr>
          <p:cNvPr id="23555" name="文本框 24579"/>
          <p:cNvSpPr txBox="1"/>
          <p:nvPr>
            <p:custDataLst>
              <p:tags r:id="rId2"/>
            </p:custDataLst>
          </p:nvPr>
        </p:nvSpPr>
        <p:spPr>
          <a:xfrm>
            <a:off x="2628900" y="1484630"/>
            <a:ext cx="7916545" cy="583565"/>
          </a:xfrm>
          <a:prstGeom prst="rect">
            <a:avLst/>
          </a:prstGeom>
          <a:noFill/>
          <a:ln w="28575" cap="flat" cmpd="sng">
            <a:pattFill prst="lgConfetti">
              <a:fgClr>
                <a:schemeClr val="accent2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比较乐器发出声音的不同，建构音色的概念</a:t>
            </a:r>
          </a:p>
        </p:txBody>
      </p:sp>
      <p:pic>
        <p:nvPicPr>
          <p:cNvPr id="24581" name="图片 24580" descr="u=1400136925,3527329551&amp;fm=51&amp;gp=0">
            <a:hlinkClick r:id="" action="ppaction://noaction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 rot="-876899">
            <a:off x="5809298" y="3357563"/>
            <a:ext cx="1368425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图片 24581" descr="u=1400136925,3527329551&amp;fm=51&amp;gp=0">
            <a:hlinkClick r:id="" action="ppaction://noaction"/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 rot="-876899">
            <a:off x="1705611" y="3357563"/>
            <a:ext cx="1368425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图片 24582" descr="2008112418452303_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rcRect t="3883"/>
          <a:stretch>
            <a:fillRect/>
          </a:stretch>
        </p:blipFill>
        <p:spPr>
          <a:xfrm>
            <a:off x="3289936" y="4076700"/>
            <a:ext cx="2665412" cy="2592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图片 24583" descr="4517127947433028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106286" y="4076700"/>
            <a:ext cx="2232025" cy="2513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Rectangle 4"/>
          <p:cNvSpPr/>
          <p:nvPr>
            <p:custDataLst>
              <p:tags r:id="rId7"/>
            </p:custDataLst>
          </p:nvPr>
        </p:nvSpPr>
        <p:spPr bwMode="auto">
          <a:xfrm>
            <a:off x="187960" y="234950"/>
            <a:ext cx="4150995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教学</a:t>
            </a: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过程——讲授新课</a:t>
            </a:r>
            <a:endParaRPr lang="zh-CN" altLang="en-US" sz="280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39" name="Rectangle 4"/>
          <p:cNvSpPr/>
          <p:nvPr>
            <p:custDataLst>
              <p:tags r:id="rId8"/>
            </p:custDataLst>
          </p:nvPr>
        </p:nvSpPr>
        <p:spPr bwMode="auto">
          <a:xfrm>
            <a:off x="187960" y="1075690"/>
            <a:ext cx="1908175" cy="6096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分三：音色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35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PA_直接连接符 10"/>
          <p:cNvCxnSpPr/>
          <p:nvPr>
            <p:custDataLst>
              <p:tags r:id="rId2"/>
            </p:custDataLst>
          </p:nvPr>
        </p:nvCxnSpPr>
        <p:spPr>
          <a:xfrm>
            <a:off x="2295258" y="1231650"/>
            <a:ext cx="3606394" cy="0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A_直接连接符 10"/>
          <p:cNvCxnSpPr/>
          <p:nvPr>
            <p:custDataLst>
              <p:tags r:id="rId3"/>
            </p:custDataLst>
          </p:nvPr>
        </p:nvCxnSpPr>
        <p:spPr>
          <a:xfrm>
            <a:off x="4269169" y="652530"/>
            <a:ext cx="3999434" cy="9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/>
          <p:cNvSpPr txBox="1"/>
          <p:nvPr>
            <p:custDataLst>
              <p:tags r:id="rId4"/>
            </p:custDataLst>
          </p:nvPr>
        </p:nvSpPr>
        <p:spPr>
          <a:xfrm>
            <a:off x="1164590" y="1967230"/>
            <a:ext cx="10208260" cy="37846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>
                <a:solidFill>
                  <a:schemeClr val="accent1"/>
                </a:solidFill>
                <a:latin typeface="黑体" panose="02010609060101010101" charset="-122"/>
                <a:ea typeface="黑体"/>
                <a:cs typeface="黑体" panose="02010609060101010101" charset="-122"/>
                <a:sym typeface="+mn-ea"/>
              </a:rPr>
              <a:t>    </a:t>
            </a:r>
            <a:r>
              <a:rPr sz="3200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  <a:sym typeface="+mn-ea"/>
              </a:rPr>
              <a:t>不同发声体的材料、结构不同，发出声音的音色也就不同。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>
                <a:solidFill>
                  <a:srgbClr val="00B0F0"/>
                </a:solidFill>
                <a:latin typeface="黑体" panose="02010609060101010101" charset="-122"/>
                <a:ea typeface="黑体"/>
                <a:cs typeface="黑体" panose="02010609060101010101" charset="-122"/>
                <a:sym typeface="+mn-ea"/>
              </a:rPr>
              <a:t>设计思路：通过比较建构音色，结合生活中常见乐器，激发学生兴趣，引发学生深入思考。</a:t>
            </a:r>
            <a:endParaRPr sz="3200">
              <a:solidFill>
                <a:schemeClr val="accent1"/>
              </a:solidFill>
              <a:latin typeface="Times New Roman" panose="02020603050405020304" pitchFamily="18" charset="0"/>
              <a:ea typeface="黑体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sz="3200">
              <a:solidFill>
                <a:schemeClr val="accent1"/>
              </a:solidFill>
              <a:latin typeface="Times New Roman" panose="02020603050405020304" pitchFamily="18" charset="0"/>
              <a:ea typeface="黑体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Rectangle 4"/>
          <p:cNvSpPr/>
          <p:nvPr>
            <p:custDataLst>
              <p:tags r:id="rId5"/>
            </p:custDataLst>
          </p:nvPr>
        </p:nvSpPr>
        <p:spPr bwMode="auto">
          <a:xfrm>
            <a:off x="187960" y="243840"/>
            <a:ext cx="4150995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教学</a:t>
            </a: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过程——讲授新课</a:t>
            </a:r>
            <a:endParaRPr lang="zh-CN" altLang="en-US" sz="280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39" name="Rectangle 4"/>
          <p:cNvSpPr/>
          <p:nvPr>
            <p:custDataLst>
              <p:tags r:id="rId6"/>
            </p:custDataLst>
          </p:nvPr>
        </p:nvSpPr>
        <p:spPr bwMode="auto">
          <a:xfrm>
            <a:off x="187960" y="1075690"/>
            <a:ext cx="1609090" cy="6096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分三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PA_直接连接符 10"/>
          <p:cNvCxnSpPr/>
          <p:nvPr>
            <p:custDataLst>
              <p:tags r:id="rId2"/>
            </p:custDataLst>
          </p:nvPr>
        </p:nvCxnSpPr>
        <p:spPr>
          <a:xfrm>
            <a:off x="2295258" y="1231650"/>
            <a:ext cx="3606394" cy="0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A_直接连接符 10"/>
          <p:cNvCxnSpPr/>
          <p:nvPr>
            <p:custDataLst>
              <p:tags r:id="rId3"/>
            </p:custDataLst>
          </p:nvPr>
        </p:nvCxnSpPr>
        <p:spPr>
          <a:xfrm>
            <a:off x="4269169" y="652530"/>
            <a:ext cx="3999434" cy="9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/>
          <p:cNvSpPr txBox="1"/>
          <p:nvPr>
            <p:custDataLst>
              <p:tags r:id="rId4"/>
            </p:custDataLst>
          </p:nvPr>
        </p:nvSpPr>
        <p:spPr>
          <a:xfrm>
            <a:off x="1164590" y="1967230"/>
            <a:ext cx="10208260" cy="8299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>
                <a:solidFill>
                  <a:schemeClr val="accent1"/>
                </a:solidFill>
                <a:latin typeface="黑体" panose="02010609060101010101" charset="-122"/>
                <a:ea typeface="黑体"/>
                <a:cs typeface="黑体" panose="02010609060101010101" charset="-122"/>
                <a:sym typeface="+mn-ea"/>
              </a:rPr>
              <a:t>    </a:t>
            </a:r>
            <a:r>
              <a:rPr lang="zh-CN" altLang="en-US" sz="3200">
                <a:solidFill>
                  <a:schemeClr val="accent1"/>
                </a:solidFill>
                <a:latin typeface="黑体" panose="02010609060101010101" charset="-122"/>
                <a:ea typeface="黑体"/>
                <a:cs typeface="黑体" panose="02010609060101010101" charset="-122"/>
                <a:sym typeface="+mn-ea"/>
              </a:rPr>
              <a:t>完成学案反馈练习三</a:t>
            </a:r>
          </a:p>
        </p:txBody>
      </p:sp>
      <p:sp>
        <p:nvSpPr>
          <p:cNvPr id="18" name="Rectangle 4"/>
          <p:cNvSpPr/>
          <p:nvPr>
            <p:custDataLst>
              <p:tags r:id="rId5"/>
            </p:custDataLst>
          </p:nvPr>
        </p:nvSpPr>
        <p:spPr bwMode="auto">
          <a:xfrm>
            <a:off x="187960" y="243840"/>
            <a:ext cx="4150995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教学</a:t>
            </a: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过程——讲授新课</a:t>
            </a:r>
            <a:endParaRPr lang="zh-CN" altLang="en-US" sz="280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39" name="Rectangle 4"/>
          <p:cNvSpPr/>
          <p:nvPr>
            <p:custDataLst>
              <p:tags r:id="rId6"/>
            </p:custDataLst>
          </p:nvPr>
        </p:nvSpPr>
        <p:spPr bwMode="auto">
          <a:xfrm>
            <a:off x="187960" y="1075690"/>
            <a:ext cx="1609090" cy="6096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分三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PA_直接连接符 10"/>
          <p:cNvCxnSpPr/>
          <p:nvPr>
            <p:custDataLst>
              <p:tags r:id="rId2"/>
            </p:custDataLst>
          </p:nvPr>
        </p:nvCxnSpPr>
        <p:spPr>
          <a:xfrm>
            <a:off x="2295258" y="1040260"/>
            <a:ext cx="3606394" cy="0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A_直接连接符 10"/>
          <p:cNvCxnSpPr/>
          <p:nvPr>
            <p:custDataLst>
              <p:tags r:id="rId3"/>
            </p:custDataLst>
          </p:nvPr>
        </p:nvCxnSpPr>
        <p:spPr>
          <a:xfrm>
            <a:off x="4269169" y="652530"/>
            <a:ext cx="3999434" cy="9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4"/>
          <p:cNvSpPr/>
          <p:nvPr>
            <p:custDataLst>
              <p:tags r:id="rId4"/>
            </p:custDataLst>
          </p:nvPr>
        </p:nvSpPr>
        <p:spPr bwMode="auto">
          <a:xfrm>
            <a:off x="187960" y="1075690"/>
            <a:ext cx="1609090" cy="6096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合</a:t>
            </a:r>
          </a:p>
        </p:txBody>
      </p:sp>
      <p:sp>
        <p:nvSpPr>
          <p:cNvPr id="41" name="Rectangle 4"/>
          <p:cNvSpPr/>
          <p:nvPr>
            <p:custDataLst>
              <p:tags r:id="rId5"/>
            </p:custDataLst>
          </p:nvPr>
        </p:nvSpPr>
        <p:spPr bwMode="auto">
          <a:xfrm>
            <a:off x="187960" y="243840"/>
            <a:ext cx="4150995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教学</a:t>
            </a: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过程——课堂小结</a:t>
            </a:r>
            <a:endParaRPr lang="zh-CN" altLang="en-US" sz="280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graphicFrame>
        <p:nvGraphicFramePr>
          <p:cNvPr id="34818" name="内容占位符 34817"/>
          <p:cNvGraphicFramePr>
            <a:graphicFrameLocks noGrp="1"/>
          </p:cNvGraphicFramePr>
          <p:nvPr>
            <p:ph idx="1"/>
            <p:custDataLst>
              <p:tags r:id="rId6"/>
            </p:custDataLst>
          </p:nvPr>
        </p:nvGraphicFramePr>
        <p:xfrm>
          <a:off x="1797050" y="1075690"/>
          <a:ext cx="9144000" cy="5537200"/>
        </p:xfrm>
        <a:graphic>
          <a:graphicData uri="http://schemas.openxmlformats.org/drawingml/2006/table">
            <a:tbl>
              <a:tblPr/>
              <a:tblGrid>
                <a:gridCol w="108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4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0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7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latin typeface="Times New Roman" panose="02020603050405020304" pitchFamily="18" charset="0"/>
                      </a:endParaRPr>
                    </a:p>
                  </a:txBody>
                  <a:tcPr marL="72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latin typeface="Times New Roman" panose="02020603050405020304" pitchFamily="18" charset="0"/>
                          <a:ea typeface="楷体_GB2312" panose="02010609030101010101" charset="-122"/>
                        </a:rPr>
                        <a:t>含义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latin typeface="Times New Roman" panose="02020603050405020304" pitchFamily="18" charset="0"/>
                          <a:ea typeface="楷体_GB2312" panose="02010609030101010101" charset="-122"/>
                        </a:rPr>
                        <a:t>决定因素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>
                          <a:latin typeface="Times New Roman" panose="02020603050405020304" pitchFamily="18" charset="0"/>
                          <a:ea typeface="楷体_GB2312" panose="02010609030101010101" charset="-122"/>
                        </a:rPr>
                        <a:t>听感表现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latin typeface="Times New Roman" panose="02020603050405020304" pitchFamily="18" charset="0"/>
                          <a:ea typeface="楷体_GB2312" panose="02010609030101010101" charset="-122"/>
                        </a:rPr>
                        <a:t>相关问题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0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3000" b="1">
                        <a:solidFill>
                          <a:srgbClr val="CC0099"/>
                        </a:solidFill>
                        <a:latin typeface="Times New Roman" panose="02020603050405020304" pitchFamily="18" charset="0"/>
                        <a:ea typeface="黑体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3000" b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ea typeface="黑体"/>
                        </a:rPr>
                        <a:t>音调</a:t>
                      </a:r>
                    </a:p>
                    <a:p>
                      <a:pPr marL="0" lvl="0" indent="0">
                        <a:buNone/>
                      </a:pPr>
                      <a:endParaRPr lang="zh-CN" altLang="en-US" sz="3000" b="1">
                        <a:solidFill>
                          <a:srgbClr val="CC0099"/>
                        </a:solidFill>
                        <a:latin typeface="Times New Roman" panose="02020603050405020304" pitchFamily="18" charset="0"/>
                        <a:ea typeface="黑体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</a:rPr>
                        <a:t>声音的高低</a:t>
                      </a:r>
                    </a:p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发声体振动的</a:t>
                      </a:r>
                      <a:r>
                        <a:rPr lang="zh-CN" altLang="en-US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频率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音调高：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清脆、尖细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音调低：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粗犷、低沉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频率：</a:t>
                      </a:r>
                      <a:r>
                        <a:rPr lang="zh-CN" altLang="en-US" sz="1800" b="1"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物体每秒内振动的次数。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单位：</a:t>
                      </a:r>
                      <a:r>
                        <a:rPr lang="zh-CN" altLang="en-US" sz="1800" b="1"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赫兹（</a:t>
                      </a:r>
                      <a:r>
                        <a:rPr lang="en-US" altLang="zh-CN" sz="1800" b="1"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Hz</a:t>
                      </a:r>
                      <a:r>
                        <a:rPr lang="zh-CN" altLang="en-US" sz="1800" b="1"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）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人听觉频率：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20 Hz~20000 Hz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超声波与次声波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53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3000" b="1">
                        <a:solidFill>
                          <a:srgbClr val="CC0099"/>
                        </a:solidFill>
                        <a:latin typeface="Times New Roman" panose="02020603050405020304" pitchFamily="18" charset="0"/>
                        <a:ea typeface="黑体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3000" b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ea typeface="黑体"/>
                        </a:rPr>
                        <a:t>响度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</a:rPr>
                        <a:t>声音的强弱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</a:rPr>
                        <a:t>（大小）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发声体振动的</a:t>
                      </a:r>
                      <a:r>
                        <a:rPr lang="zh-CN" altLang="en-US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幅度</a:t>
                      </a:r>
                    </a:p>
                    <a:p>
                      <a:pPr marL="0" lvl="0" indent="0" algn="ctr">
                        <a:buNone/>
                      </a:pPr>
                      <a:endParaRPr lang="zh-CN" altLang="en-US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响度大：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震耳欲聋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响度小：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轻声细语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800" b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振幅：</a:t>
                      </a:r>
                      <a:r>
                        <a:rPr lang="zh-CN" altLang="en-US" sz="2000"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物体振动的幅度。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sz="2000"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响度跟发声体的振幅有关，还与距离的远近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sz="2000"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有关。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11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3000" b="1">
                        <a:solidFill>
                          <a:srgbClr val="CC0099"/>
                        </a:solidFill>
                        <a:latin typeface="Times New Roman" panose="02020603050405020304" pitchFamily="18" charset="0"/>
                        <a:ea typeface="黑体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3000" b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ea typeface="黑体"/>
                        </a:rPr>
                        <a:t>音色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</a:rPr>
                        <a:t>声音的特色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发声体本身的</a:t>
                      </a:r>
                      <a:r>
                        <a:rPr lang="zh-CN" altLang="en-US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材料、结构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分辨不同发声体发出的声音的重要特征</a:t>
                      </a:r>
                    </a:p>
                    <a:p>
                      <a:pPr marL="0" lvl="0" indent="0" algn="ctr">
                        <a:buNone/>
                      </a:pPr>
                      <a:endParaRPr lang="zh-CN" altLang="en-US" sz="2000" b="1"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音色是辨别不同发声体的依据。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PA_直接连接符 10"/>
          <p:cNvCxnSpPr/>
          <p:nvPr>
            <p:custDataLst>
              <p:tags r:id="rId2"/>
            </p:custDataLst>
          </p:nvPr>
        </p:nvCxnSpPr>
        <p:spPr>
          <a:xfrm>
            <a:off x="2295258" y="1231650"/>
            <a:ext cx="3606394" cy="0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A_直接连接符 10"/>
          <p:cNvCxnSpPr/>
          <p:nvPr>
            <p:custDataLst>
              <p:tags r:id="rId3"/>
            </p:custDataLst>
          </p:nvPr>
        </p:nvCxnSpPr>
        <p:spPr>
          <a:xfrm>
            <a:off x="4269169" y="652530"/>
            <a:ext cx="3999434" cy="9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736739" y="2256185"/>
            <a:ext cx="9123680" cy="156845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accent1"/>
                </a:solidFill>
                <a:latin typeface="黑体" panose="02010609060101010101" charset="-122"/>
                <a:ea typeface="黑体"/>
              </a:rPr>
              <a:t>组内讨论：本节课研究中都用到了哪些研究方法？</a:t>
            </a: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accent1"/>
                </a:solidFill>
                <a:latin typeface="黑体" panose="02010609060101010101" charset="-122"/>
                <a:ea typeface="黑体"/>
              </a:rPr>
              <a:t>对本节课所学物理方法进行梳理，并加以强化。</a:t>
            </a:r>
          </a:p>
        </p:txBody>
      </p:sp>
      <p:sp>
        <p:nvSpPr>
          <p:cNvPr id="40" name="Rectangle 4"/>
          <p:cNvSpPr/>
          <p:nvPr>
            <p:custDataLst>
              <p:tags r:id="rId5"/>
            </p:custDataLst>
          </p:nvPr>
        </p:nvSpPr>
        <p:spPr bwMode="auto">
          <a:xfrm>
            <a:off x="187960" y="1075690"/>
            <a:ext cx="1609090" cy="6096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补</a:t>
            </a:r>
          </a:p>
        </p:txBody>
      </p:sp>
      <p:sp>
        <p:nvSpPr>
          <p:cNvPr id="41" name="Rectangle 4"/>
          <p:cNvSpPr/>
          <p:nvPr>
            <p:custDataLst>
              <p:tags r:id="rId6"/>
            </p:custDataLst>
          </p:nvPr>
        </p:nvSpPr>
        <p:spPr bwMode="auto">
          <a:xfrm>
            <a:off x="187960" y="243840"/>
            <a:ext cx="4150995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教学</a:t>
            </a: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过程</a:t>
            </a:r>
            <a:endParaRPr lang="zh-CN" altLang="en-US" sz="280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PA_直接连接符 10"/>
          <p:cNvCxnSpPr/>
          <p:nvPr>
            <p:custDataLst>
              <p:tags r:id="rId2"/>
            </p:custDataLst>
          </p:nvPr>
        </p:nvCxnSpPr>
        <p:spPr>
          <a:xfrm>
            <a:off x="2295258" y="1231650"/>
            <a:ext cx="3606394" cy="0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A_直接连接符 10"/>
          <p:cNvCxnSpPr/>
          <p:nvPr>
            <p:custDataLst>
              <p:tags r:id="rId3"/>
            </p:custDataLst>
          </p:nvPr>
        </p:nvCxnSpPr>
        <p:spPr>
          <a:xfrm>
            <a:off x="4269169" y="652530"/>
            <a:ext cx="3999434" cy="9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4"/>
          <p:cNvSpPr/>
          <p:nvPr>
            <p:custDataLst>
              <p:tags r:id="rId4"/>
            </p:custDataLst>
          </p:nvPr>
        </p:nvSpPr>
        <p:spPr bwMode="auto">
          <a:xfrm>
            <a:off x="187960" y="1075690"/>
            <a:ext cx="1609090" cy="6096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测</a:t>
            </a:r>
          </a:p>
        </p:txBody>
      </p:sp>
      <p:sp>
        <p:nvSpPr>
          <p:cNvPr id="41" name="Rectangle 4"/>
          <p:cNvSpPr/>
          <p:nvPr>
            <p:custDataLst>
              <p:tags r:id="rId5"/>
            </p:custDataLst>
          </p:nvPr>
        </p:nvSpPr>
        <p:spPr bwMode="auto">
          <a:xfrm>
            <a:off x="187960" y="243840"/>
            <a:ext cx="4150995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教学</a:t>
            </a: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过程</a:t>
            </a:r>
            <a:endParaRPr lang="zh-CN" altLang="en-US" sz="280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4027469" y="2687945"/>
            <a:ext cx="3840480" cy="9220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>
                <a:solidFill>
                  <a:schemeClr val="accent1"/>
                </a:solidFill>
                <a:latin typeface="黑体" panose="02010609060101010101" charset="-122"/>
                <a:ea typeface="黑体"/>
              </a:rPr>
              <a:t>完成学案当堂检测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PA_直接连接符 10"/>
          <p:cNvCxnSpPr/>
          <p:nvPr>
            <p:custDataLst>
              <p:tags r:id="rId2"/>
            </p:custDataLst>
          </p:nvPr>
        </p:nvCxnSpPr>
        <p:spPr>
          <a:xfrm>
            <a:off x="2295258" y="1231650"/>
            <a:ext cx="3606394" cy="0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A_直接连接符 10"/>
          <p:cNvCxnSpPr/>
          <p:nvPr>
            <p:custDataLst>
              <p:tags r:id="rId3"/>
            </p:custDataLst>
          </p:nvPr>
        </p:nvCxnSpPr>
        <p:spPr>
          <a:xfrm>
            <a:off x="4269169" y="652530"/>
            <a:ext cx="3999434" cy="9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4"/>
          <p:cNvSpPr/>
          <p:nvPr>
            <p:custDataLst>
              <p:tags r:id="rId4"/>
            </p:custDataLst>
          </p:nvPr>
        </p:nvSpPr>
        <p:spPr bwMode="auto">
          <a:xfrm>
            <a:off x="187960" y="243840"/>
            <a:ext cx="3620770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板书设计</a:t>
            </a:r>
          </a:p>
        </p:txBody>
      </p:sp>
      <p:graphicFrame>
        <p:nvGraphicFramePr>
          <p:cNvPr id="43013" name="对象 -2147482607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222375" y="1995805"/>
          <a:ext cx="9751695" cy="187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683000" imgH="705485" progId="Equation.3">
                  <p:embed/>
                </p:oleObj>
              </mc:Choice>
              <mc:Fallback>
                <p:oleObj r:id="rId7" imgW="3683000" imgH="70548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22375" y="1995805"/>
                        <a:ext cx="9751695" cy="18707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PA_直接连接符 10"/>
          <p:cNvCxnSpPr/>
          <p:nvPr>
            <p:custDataLst>
              <p:tags r:id="rId2"/>
            </p:custDataLst>
          </p:nvPr>
        </p:nvCxnSpPr>
        <p:spPr>
          <a:xfrm>
            <a:off x="2295258" y="1231650"/>
            <a:ext cx="3606394" cy="0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A_直接连接符 10"/>
          <p:cNvCxnSpPr/>
          <p:nvPr>
            <p:custDataLst>
              <p:tags r:id="rId3"/>
            </p:custDataLst>
          </p:nvPr>
        </p:nvCxnSpPr>
        <p:spPr>
          <a:xfrm>
            <a:off x="4269169" y="652530"/>
            <a:ext cx="3999434" cy="9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066800" y="1231900"/>
            <a:ext cx="978344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       </a:t>
            </a:r>
            <a:r>
              <a:rPr lang="en-US" altLang="zh-CN" sz="3200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</a:t>
            </a:r>
            <a:r>
              <a:rPr lang="zh-CN" altLang="en-US" sz="3200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、完成课本</a:t>
            </a:r>
            <a:r>
              <a:rPr lang="en-US" altLang="zh-CN" sz="3200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P37</a:t>
            </a:r>
            <a:r>
              <a:rPr lang="zh-CN" altLang="en-US" sz="3200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页</a:t>
            </a:r>
            <a:r>
              <a:rPr lang="en-US" altLang="zh-CN" sz="3200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1-4</a:t>
            </a:r>
            <a:r>
              <a:rPr lang="zh-CN" altLang="en-US" sz="3200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题，</a:t>
            </a:r>
          </a:p>
          <a:p>
            <a:pPr algn="l">
              <a:lnSpc>
                <a:spcPct val="150000"/>
              </a:lnSpc>
            </a:pPr>
            <a:r>
              <a:rPr lang="en-US" altLang="zh-CN" sz="3200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       2</a:t>
            </a:r>
            <a:r>
              <a:rPr lang="zh-CN" altLang="en-US" sz="3200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、自学学案超声波课后知识拓展。</a:t>
            </a:r>
          </a:p>
          <a:p>
            <a:pPr algn="l">
              <a:lnSpc>
                <a:spcPct val="150000"/>
              </a:lnSpc>
            </a:pPr>
            <a:r>
              <a:rPr lang="zh-CN" altLang="en-US" sz="3200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       </a:t>
            </a:r>
            <a:r>
              <a:rPr lang="en-US" altLang="zh-CN" sz="3200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3</a:t>
            </a:r>
            <a:r>
              <a:rPr lang="zh-CN" altLang="en-US" sz="3200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、选做作业：</a:t>
            </a:r>
            <a:r>
              <a:rPr lang="en-US" altLang="zh-CN" sz="3200" err="1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利用身边器材</a:t>
            </a:r>
            <a:r>
              <a:rPr lang="zh-CN" altLang="en-US" sz="3200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，</a:t>
            </a:r>
            <a:r>
              <a:rPr lang="en-US" altLang="zh-CN" sz="3200" err="1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自制</a:t>
            </a:r>
            <a:r>
              <a:rPr lang="zh-CN" altLang="en-US" sz="3200" err="1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变音口哨。</a:t>
            </a:r>
            <a:endParaRPr lang="zh-CN" altLang="en-US" sz="3200">
              <a:solidFill>
                <a:schemeClr val="accent1"/>
              </a:solidFill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       </a:t>
            </a:r>
            <a:r>
              <a:rPr lang="zh-CN" altLang="en-US" sz="3200" b="1">
                <a:solidFill>
                  <a:srgbClr val="00B0F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  <a:sym typeface="+mn-ea"/>
              </a:rPr>
              <a:t>设计思路：完成课标中</a:t>
            </a:r>
            <a:r>
              <a:rPr lang="en-US" altLang="zh-CN" sz="3200" b="1">
                <a:solidFill>
                  <a:srgbClr val="00B0F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  <a:sym typeface="+mn-ea"/>
              </a:rPr>
              <a:t>“</a:t>
            </a:r>
            <a:r>
              <a:rPr sz="3200" b="1">
                <a:solidFill>
                  <a:srgbClr val="00B0F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  <a:sym typeface="+mn-ea"/>
              </a:rPr>
              <a:t>了解现代技术中声学知识的一些应用。</a:t>
            </a:r>
            <a:r>
              <a:rPr lang="en-US" sz="3200" b="1">
                <a:solidFill>
                  <a:srgbClr val="00B0F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3200" b="1">
                <a:solidFill>
                  <a:srgbClr val="00B0F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  <a:sym typeface="+mn-ea"/>
              </a:rPr>
              <a:t>的要求； 培养学生分析解决问题的综合能力、动手操作的实践能力。</a:t>
            </a:r>
            <a:endParaRPr sz="3200">
              <a:solidFill>
                <a:srgbClr val="00B0F0"/>
              </a:solidFill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zh-CN" altLang="en-US" sz="3200">
              <a:solidFill>
                <a:srgbClr val="00B0F0"/>
              </a:solidFill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18" name="Rectangle 4"/>
          <p:cNvSpPr/>
          <p:nvPr>
            <p:custDataLst>
              <p:tags r:id="rId5"/>
            </p:custDataLst>
          </p:nvPr>
        </p:nvSpPr>
        <p:spPr bwMode="auto">
          <a:xfrm>
            <a:off x="187960" y="243840"/>
            <a:ext cx="3620770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作业</a:t>
            </a: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布置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417861" y="2348880"/>
            <a:ext cx="9830346" cy="989286"/>
          </a:xfrm>
        </p:spPr>
        <p:txBody>
          <a:bodyPr anchor="ctr" anchorCtr="0">
            <a:noAutofit/>
          </a:bodyPr>
          <a:lstStyle/>
          <a:p>
            <a:pPr algn="ctr"/>
            <a:r>
              <a:rPr lang="zh-CN" altLang="en-US" sz="11500">
                <a:solidFill>
                  <a:schemeClr val="tx2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感 谢 </a:t>
            </a:r>
            <a:r>
              <a:rPr lang="en-US" altLang="zh-CN" sz="11500">
                <a:solidFill>
                  <a:schemeClr val="tx2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聆 听</a:t>
            </a:r>
          </a:p>
        </p:txBody>
      </p:sp>
      <p:pic>
        <p:nvPicPr>
          <p:cNvPr id="6148" name="New picture"/>
          <p:cNvPicPr/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150600" y="11087100"/>
            <a:ext cx="304800" cy="215900"/>
          </a:xfrm>
          <a:prstGeom prst="cube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PA_直接连接符 10"/>
          <p:cNvCxnSpPr/>
          <p:nvPr>
            <p:custDataLst>
              <p:tags r:id="rId2"/>
            </p:custDataLst>
          </p:nvPr>
        </p:nvCxnSpPr>
        <p:spPr>
          <a:xfrm>
            <a:off x="2415908" y="911610"/>
            <a:ext cx="3633826" cy="0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A_直接连接符 10"/>
          <p:cNvCxnSpPr/>
          <p:nvPr>
            <p:custDataLst>
              <p:tags r:id="rId3"/>
            </p:custDataLst>
          </p:nvPr>
        </p:nvCxnSpPr>
        <p:spPr>
          <a:xfrm>
            <a:off x="4444302" y="332490"/>
            <a:ext cx="4026866" cy="3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591820" y="969782"/>
            <a:ext cx="11156315" cy="3709455"/>
            <a:chOff x="1236345" y="2780320"/>
            <a:chExt cx="2808698" cy="3018841"/>
          </a:xfrm>
        </p:grpSpPr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1498694" y="2780320"/>
              <a:ext cx="2175510" cy="804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4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 </a:t>
              </a:r>
              <a:r>
                <a:rPr lang="zh-CN" altLang="en-US" sz="44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物理观念</a:t>
              </a:r>
            </a:p>
          </p:txBody>
        </p:sp>
        <p:sp>
          <p:nvSpPr>
            <p:cNvPr id="27" name="文本框 26"/>
            <p:cNvSpPr txBox="1"/>
            <p:nvPr>
              <p:custDataLst>
                <p:tags r:id="rId7"/>
              </p:custDataLst>
            </p:nvPr>
          </p:nvSpPr>
          <p:spPr>
            <a:xfrm>
              <a:off x="1236345" y="3695875"/>
              <a:ext cx="2808698" cy="2103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just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en-US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        </a:t>
              </a:r>
              <a:r>
                <a:rPr sz="3600">
                  <a:solidFill>
                    <a:schemeClr val="accent1"/>
                  </a:solidFill>
                  <a:latin typeface="Times New Roman" panose="02020603050405020304" pitchFamily="18" charset="0"/>
                  <a:ea typeface="黑体"/>
                  <a:cs typeface="Times New Roman" panose="02020603050405020304" pitchFamily="18" charset="0"/>
                </a:rPr>
                <a:t>了解声音的特性</a:t>
              </a:r>
              <a:r>
                <a:rPr lang="zh-CN" sz="3600">
                  <a:solidFill>
                    <a:schemeClr val="accent1"/>
                  </a:solidFill>
                  <a:latin typeface="Times New Roman" panose="02020603050405020304" pitchFamily="18" charset="0"/>
                  <a:ea typeface="黑体"/>
                  <a:cs typeface="Times New Roman" panose="02020603050405020304" pitchFamily="18" charset="0"/>
                </a:rPr>
                <a:t>，</a:t>
              </a:r>
              <a:r>
                <a:rPr sz="3600">
                  <a:solidFill>
                    <a:schemeClr val="accent1"/>
                  </a:solidFill>
                  <a:latin typeface="Times New Roman" panose="02020603050405020304" pitchFamily="18" charset="0"/>
                  <a:ea typeface="黑体"/>
                  <a:cs typeface="Times New Roman" panose="02020603050405020304" pitchFamily="18" charset="0"/>
                </a:rPr>
                <a:t>知道声音的音调和发声体的振动频率有关，响度和发声体的振幅有关，不同发声体发出声音的音色不同</a:t>
              </a:r>
              <a:r>
                <a:rPr lang="zh-CN" sz="3600">
                  <a:solidFill>
                    <a:schemeClr val="accent1"/>
                  </a:solidFill>
                  <a:latin typeface="Times New Roman" panose="02020603050405020304" pitchFamily="18" charset="0"/>
                  <a:ea typeface="黑体"/>
                  <a:cs typeface="Times New Roman" panose="02020603050405020304" pitchFamily="18" charset="0"/>
                </a:rPr>
                <a:t>。</a:t>
              </a:r>
            </a:p>
          </p:txBody>
        </p:sp>
      </p:grpSp>
      <p:sp>
        <p:nvSpPr>
          <p:cNvPr id="26" name="Rectangle 4"/>
          <p:cNvSpPr/>
          <p:nvPr>
            <p:custDataLst>
              <p:tags r:id="rId5"/>
            </p:custDataLst>
          </p:nvPr>
        </p:nvSpPr>
        <p:spPr bwMode="auto">
          <a:xfrm>
            <a:off x="187960" y="243840"/>
            <a:ext cx="3620770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教学</a:t>
            </a: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目标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PA_直接连接符 10"/>
          <p:cNvCxnSpPr/>
          <p:nvPr>
            <p:custDataLst>
              <p:tags r:id="rId2"/>
            </p:custDataLst>
          </p:nvPr>
        </p:nvCxnSpPr>
        <p:spPr>
          <a:xfrm>
            <a:off x="2415908" y="911610"/>
            <a:ext cx="3633826" cy="0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A_直接连接符 10"/>
          <p:cNvCxnSpPr/>
          <p:nvPr>
            <p:custDataLst>
              <p:tags r:id="rId3"/>
            </p:custDataLst>
          </p:nvPr>
        </p:nvCxnSpPr>
        <p:spPr>
          <a:xfrm>
            <a:off x="4444302" y="332490"/>
            <a:ext cx="4026866" cy="3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206505" y="853440"/>
            <a:ext cx="11724525" cy="4190390"/>
            <a:chOff x="4516883" y="3161804"/>
            <a:chExt cx="3668974" cy="5519825"/>
          </a:xfrm>
        </p:grpSpPr>
        <p:sp>
          <p:nvSpPr>
            <p:cNvPr id="28" name="矩形 27"/>
            <p:cNvSpPr/>
            <p:nvPr>
              <p:custDataLst>
                <p:tags r:id="rId6"/>
              </p:custDataLst>
            </p:nvPr>
          </p:nvSpPr>
          <p:spPr>
            <a:xfrm>
              <a:off x="4783287" y="3161804"/>
              <a:ext cx="3031190" cy="1301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4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 </a:t>
              </a:r>
              <a:r>
                <a:rPr lang="zh-CN" altLang="en-US" sz="44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科学思维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7"/>
              </p:custDataLst>
            </p:nvPr>
          </p:nvSpPr>
          <p:spPr>
            <a:xfrm>
              <a:off x="4516883" y="4183153"/>
              <a:ext cx="3668974" cy="4498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just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en-US" sz="3600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    </a:t>
              </a:r>
              <a:r>
                <a:rPr sz="3600" err="1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建构</a:t>
              </a:r>
              <a:r>
                <a:rPr lang="zh-CN" sz="3600" err="1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音调、响度、音色概念时</a:t>
              </a:r>
              <a:r>
                <a:rPr sz="3600" err="1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，运用</a:t>
              </a:r>
              <a:r>
                <a:rPr lang="en-US" sz="3600" err="1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“</a:t>
              </a:r>
              <a:r>
                <a:rPr lang="zh-CN" altLang="en-US" sz="3600" err="1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比较</a:t>
              </a:r>
              <a:r>
                <a:rPr lang="en-US" altLang="zh-CN" sz="3600" err="1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-</a:t>
              </a:r>
              <a:r>
                <a:rPr lang="zh-CN" altLang="en-US" sz="3600" err="1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建构模式</a:t>
              </a:r>
              <a:r>
                <a:rPr lang="en-US" sz="3600" err="1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”</a:t>
              </a:r>
              <a:r>
                <a:rPr sz="3600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，</a:t>
              </a:r>
              <a:r>
                <a:rPr lang="en-US" sz="3600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“</a:t>
              </a:r>
              <a:r>
                <a:rPr lang="zh-CN" sz="3600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问题</a:t>
              </a:r>
              <a:r>
                <a:rPr lang="en-US" altLang="zh-CN" sz="3600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-</a:t>
              </a:r>
              <a:r>
                <a:rPr lang="zh-CN" sz="3600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解决模式</a:t>
              </a:r>
              <a:r>
                <a:rPr lang="en-US" altLang="zh-CN" sz="3600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”</a:t>
              </a:r>
              <a:r>
                <a:rPr sz="3600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。</a:t>
              </a:r>
              <a:r>
                <a:rPr lang="zh-CN" sz="3600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提炼并学习比较法、转换法、控制变量法等科学研究方法，培养学生推理论证能力。</a:t>
              </a:r>
              <a:endParaRPr sz="3600">
                <a:solidFill>
                  <a:schemeClr val="accent1"/>
                </a:solidFill>
                <a:latin typeface="黑体" panose="02010609060101010101" charset="-122"/>
                <a:ea typeface="黑体"/>
                <a:cs typeface="黑体" panose="02010609060101010101" charset="-122"/>
              </a:endParaRPr>
            </a:p>
            <a:p>
              <a:pPr marL="0" indent="0" algn="just">
                <a:lnSpc>
                  <a:spcPct val="150000"/>
                </a:lnSpc>
                <a:buFont typeface="Wingdings" panose="05000000000000000000" pitchFamily="2" charset="2"/>
                <a:buNone/>
              </a:pPr>
              <a:endParaRPr lang="zh-CN" altLang="en-US" sz="3600">
                <a:solidFill>
                  <a:schemeClr val="accent1"/>
                </a:solidFill>
                <a:latin typeface="黑体" panose="02010609060101010101" charset="-122"/>
                <a:ea typeface="黑体"/>
                <a:cs typeface="黑体" panose="02010609060101010101" charset="-122"/>
              </a:endParaRPr>
            </a:p>
          </p:txBody>
        </p:sp>
      </p:grpSp>
      <p:sp>
        <p:nvSpPr>
          <p:cNvPr id="26" name="Rectangle 4"/>
          <p:cNvSpPr/>
          <p:nvPr>
            <p:custDataLst>
              <p:tags r:id="rId5"/>
            </p:custDataLst>
          </p:nvPr>
        </p:nvSpPr>
        <p:spPr bwMode="auto">
          <a:xfrm>
            <a:off x="187960" y="243840"/>
            <a:ext cx="3620770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教学</a:t>
            </a: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目标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PA_直接连接符 10"/>
          <p:cNvCxnSpPr/>
          <p:nvPr>
            <p:custDataLst>
              <p:tags r:id="rId2"/>
            </p:custDataLst>
          </p:nvPr>
        </p:nvCxnSpPr>
        <p:spPr>
          <a:xfrm>
            <a:off x="2415908" y="911610"/>
            <a:ext cx="3633826" cy="0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A_直接连接符 10"/>
          <p:cNvCxnSpPr/>
          <p:nvPr>
            <p:custDataLst>
              <p:tags r:id="rId3"/>
            </p:custDataLst>
          </p:nvPr>
        </p:nvCxnSpPr>
        <p:spPr>
          <a:xfrm>
            <a:off x="4444302" y="332490"/>
            <a:ext cx="4026866" cy="3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-142953" y="722692"/>
            <a:ext cx="12385376" cy="3510638"/>
            <a:chOff x="8003387" y="2578958"/>
            <a:chExt cx="3373442" cy="3510691"/>
          </a:xfrm>
        </p:grpSpPr>
        <p:sp>
          <p:nvSpPr>
            <p:cNvPr id="4" name="矩形 3"/>
            <p:cNvSpPr/>
            <p:nvPr>
              <p:custDataLst>
                <p:tags r:id="rId6"/>
              </p:custDataLst>
            </p:nvPr>
          </p:nvSpPr>
          <p:spPr>
            <a:xfrm>
              <a:off x="8003387" y="2578958"/>
              <a:ext cx="3373442" cy="9879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4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 </a:t>
              </a:r>
              <a:r>
                <a:rPr lang="zh-CN" altLang="en-US" sz="44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科</a:t>
              </a:r>
              <a:r>
                <a:rPr lang="zh-CN" altLang="en-US" sz="4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学探究</a:t>
              </a:r>
            </a:p>
          </p:txBody>
        </p:sp>
        <p:sp>
          <p:nvSpPr>
            <p:cNvPr id="5" name="文本框 4"/>
            <p:cNvSpPr txBox="1"/>
            <p:nvPr>
              <p:custDataLst>
                <p:tags r:id="rId7"/>
              </p:custDataLst>
            </p:nvPr>
          </p:nvSpPr>
          <p:spPr>
            <a:xfrm>
              <a:off x="8093542" y="3505160"/>
              <a:ext cx="3270011" cy="2584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just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en-US" sz="1400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         </a:t>
              </a:r>
              <a:r>
                <a:rPr lang="zh-CN" sz="3600" err="1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学生设计控制变量实验，探究音调与频率的关系、响度与振幅的关系，以及展示各种声音的波形图，探究音色与发声体材料与结构的关系。</a:t>
              </a:r>
            </a:p>
          </p:txBody>
        </p:sp>
      </p:grpSp>
      <p:sp>
        <p:nvSpPr>
          <p:cNvPr id="26" name="Rectangle 4"/>
          <p:cNvSpPr/>
          <p:nvPr>
            <p:custDataLst>
              <p:tags r:id="rId5"/>
            </p:custDataLst>
          </p:nvPr>
        </p:nvSpPr>
        <p:spPr bwMode="auto">
          <a:xfrm>
            <a:off x="187960" y="243840"/>
            <a:ext cx="3620770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教学</a:t>
            </a: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目标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PA_直接连接符 10"/>
          <p:cNvCxnSpPr/>
          <p:nvPr>
            <p:custDataLst>
              <p:tags r:id="rId2"/>
            </p:custDataLst>
          </p:nvPr>
        </p:nvCxnSpPr>
        <p:spPr>
          <a:xfrm>
            <a:off x="2415908" y="911610"/>
            <a:ext cx="3633826" cy="0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A_直接连接符 10"/>
          <p:cNvCxnSpPr/>
          <p:nvPr>
            <p:custDataLst>
              <p:tags r:id="rId3"/>
            </p:custDataLst>
          </p:nvPr>
        </p:nvCxnSpPr>
        <p:spPr>
          <a:xfrm>
            <a:off x="4444302" y="332490"/>
            <a:ext cx="4026866" cy="3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>
            <p:custDataLst>
              <p:tags r:id="rId4"/>
            </p:custDataLst>
          </p:nvPr>
        </p:nvGrpSpPr>
        <p:grpSpPr>
          <a:xfrm>
            <a:off x="-159703" y="783142"/>
            <a:ext cx="12168505" cy="2670900"/>
            <a:chOff x="8027329" y="2587338"/>
            <a:chExt cx="3373442" cy="2670946"/>
          </a:xfrm>
        </p:grpSpPr>
        <p:sp>
          <p:nvSpPr>
            <p:cNvPr id="30" name="矩形 29"/>
            <p:cNvSpPr/>
            <p:nvPr>
              <p:custDataLst>
                <p:tags r:id="rId6"/>
              </p:custDataLst>
            </p:nvPr>
          </p:nvSpPr>
          <p:spPr>
            <a:xfrm>
              <a:off x="8027329" y="2587338"/>
              <a:ext cx="3373442" cy="987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4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4. </a:t>
              </a:r>
              <a:r>
                <a:rPr lang="zh-CN" altLang="en-US" sz="44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科学</a:t>
              </a:r>
              <a:r>
                <a:rPr lang="zh-CN" altLang="en-US" sz="4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态度与责任</a:t>
              </a:r>
            </a:p>
          </p:txBody>
        </p:sp>
        <p:sp>
          <p:nvSpPr>
            <p:cNvPr id="31" name="文本框 30"/>
            <p:cNvSpPr txBox="1"/>
            <p:nvPr>
              <p:custDataLst>
                <p:tags r:id="rId7"/>
              </p:custDataLst>
            </p:nvPr>
          </p:nvSpPr>
          <p:spPr>
            <a:xfrm>
              <a:off x="8165234" y="3505019"/>
              <a:ext cx="3174051" cy="175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just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en-US" sz="3600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    </a:t>
              </a:r>
              <a:r>
                <a:rPr sz="3600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体会现实世界</a:t>
              </a:r>
              <a:r>
                <a:rPr lang="zh-CN" sz="3600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中</a:t>
              </a:r>
              <a:r>
                <a:rPr sz="3600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丰富多彩的</a:t>
              </a:r>
              <a:r>
                <a:rPr lang="zh-CN" sz="3600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声音</a:t>
              </a:r>
              <a:r>
                <a:rPr sz="3600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，培养学生热爱</a:t>
              </a:r>
              <a:r>
                <a:rPr lang="zh-CN" sz="3600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自然</a:t>
              </a:r>
              <a:r>
                <a:rPr sz="3600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、</a:t>
              </a:r>
              <a:r>
                <a:rPr lang="zh-CN" sz="3600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保护环境</a:t>
              </a:r>
              <a:r>
                <a:rPr sz="3600">
                  <a:solidFill>
                    <a:schemeClr val="accent1"/>
                  </a:solidFill>
                  <a:latin typeface="黑体" panose="02010609060101010101" charset="-122"/>
                  <a:ea typeface="黑体"/>
                  <a:cs typeface="黑体" panose="02010609060101010101" charset="-122"/>
                </a:rPr>
                <a:t>的品质</a:t>
              </a:r>
            </a:p>
          </p:txBody>
        </p:sp>
      </p:grpSp>
      <p:sp>
        <p:nvSpPr>
          <p:cNvPr id="26" name="Rectangle 4"/>
          <p:cNvSpPr/>
          <p:nvPr>
            <p:custDataLst>
              <p:tags r:id="rId5"/>
            </p:custDataLst>
          </p:nvPr>
        </p:nvSpPr>
        <p:spPr bwMode="auto">
          <a:xfrm>
            <a:off x="187960" y="243840"/>
            <a:ext cx="3620770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教学</a:t>
            </a: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目标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PA_直接连接符 10"/>
          <p:cNvCxnSpPr/>
          <p:nvPr>
            <p:custDataLst>
              <p:tags r:id="rId2"/>
            </p:custDataLst>
          </p:nvPr>
        </p:nvCxnSpPr>
        <p:spPr>
          <a:xfrm>
            <a:off x="2450833" y="1231650"/>
            <a:ext cx="3450946" cy="0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A_直接连接符 10"/>
          <p:cNvCxnSpPr/>
          <p:nvPr>
            <p:custDataLst>
              <p:tags r:id="rId3"/>
            </p:custDataLst>
          </p:nvPr>
        </p:nvCxnSpPr>
        <p:spPr>
          <a:xfrm>
            <a:off x="4113467" y="652530"/>
            <a:ext cx="3843986" cy="9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42"/>
          <p:cNvSpPr txBox="1"/>
          <p:nvPr>
            <p:custDataLst>
              <p:tags r:id="rId4"/>
            </p:custDataLst>
          </p:nvPr>
        </p:nvSpPr>
        <p:spPr>
          <a:xfrm>
            <a:off x="1522095" y="1231900"/>
            <a:ext cx="8540115" cy="17532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360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教学重点：</a:t>
            </a:r>
            <a:endParaRPr lang="zh-CN" altLang="en-US" sz="360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sz="360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音调、响度、音色的概念及其相关因素。</a:t>
            </a:r>
          </a:p>
        </p:txBody>
      </p:sp>
      <p:sp>
        <p:nvSpPr>
          <p:cNvPr id="37" name="TextBox 42"/>
          <p:cNvSpPr txBox="1"/>
          <p:nvPr>
            <p:custDataLst>
              <p:tags r:id="rId5"/>
            </p:custDataLst>
          </p:nvPr>
        </p:nvSpPr>
        <p:spPr>
          <a:xfrm>
            <a:off x="1671320" y="2896870"/>
            <a:ext cx="8728710" cy="17532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600" b="1" err="1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教学难点</a:t>
            </a:r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endParaRPr lang="en-US" altLang="zh-CN" sz="360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sz="360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探究决定音调、响度的因素。</a:t>
            </a:r>
          </a:p>
        </p:txBody>
      </p:sp>
      <p:sp>
        <p:nvSpPr>
          <p:cNvPr id="26" name="Rectangle 4"/>
          <p:cNvSpPr/>
          <p:nvPr>
            <p:custDataLst>
              <p:tags r:id="rId6"/>
            </p:custDataLst>
          </p:nvPr>
        </p:nvSpPr>
        <p:spPr bwMode="auto">
          <a:xfrm>
            <a:off x="187960" y="243840"/>
            <a:ext cx="3620770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教材</a:t>
            </a: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重难点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8194"/>
          <p:cNvSpPr txBox="1"/>
          <p:nvPr>
            <p:custDataLst>
              <p:tags r:id="rId1"/>
            </p:custDataLst>
          </p:nvPr>
        </p:nvSpPr>
        <p:spPr>
          <a:xfrm>
            <a:off x="5132705" y="1315720"/>
            <a:ext cx="6363335" cy="645160"/>
          </a:xfrm>
          <a:prstGeom prst="rect">
            <a:avLst/>
          </a:prstGeom>
          <a:noFill/>
          <a:ln w="28575" cap="flat" cmpd="sng">
            <a:pattFill prst="lgConfetti">
              <a:fgClr>
                <a:schemeClr val="accent2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sz="360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体会</a:t>
            </a:r>
            <a:r>
              <a:rPr lang="zh-CN" sz="360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蚊子与牛</a:t>
            </a:r>
            <a:r>
              <a:rPr sz="360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声音的不同</a:t>
            </a:r>
          </a:p>
        </p:txBody>
      </p:sp>
      <p:pic>
        <p:nvPicPr>
          <p:cNvPr id="7171" name="图片 8195" descr="TP182994">
            <a:hlinkClick r:id="rId8" action="ppaction://hlinkfile"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81873" y="2565400"/>
            <a:ext cx="3240088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8196" descr="TP181294">
            <a:hlinkClick r:id="" action="ppaction://noaction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953761" y="2565400"/>
            <a:ext cx="3671887" cy="2662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3" descr="蚊子">
            <a:hlinkClick r:id="" action="ppaction://noaction"/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26223" y="4868863"/>
            <a:ext cx="3059113" cy="1976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" name="Rectangle 4"/>
          <p:cNvSpPr/>
          <p:nvPr>
            <p:custDataLst>
              <p:tags r:id="rId5"/>
            </p:custDataLst>
          </p:nvPr>
        </p:nvSpPr>
        <p:spPr bwMode="auto">
          <a:xfrm>
            <a:off x="187960" y="243840"/>
            <a:ext cx="4150995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教学</a:t>
            </a: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过程——导入新课</a:t>
            </a:r>
            <a:endParaRPr lang="zh-CN" altLang="en-US" sz="280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39" name="Rectangle 4"/>
          <p:cNvSpPr/>
          <p:nvPr>
            <p:custDataLst>
              <p:tags r:id="rId6"/>
            </p:custDataLst>
          </p:nvPr>
        </p:nvSpPr>
        <p:spPr bwMode="auto">
          <a:xfrm>
            <a:off x="187960" y="1075690"/>
            <a:ext cx="1609090" cy="6096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整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PA_直接连接符 10"/>
          <p:cNvCxnSpPr/>
          <p:nvPr>
            <p:custDataLst>
              <p:tags r:id="rId2"/>
            </p:custDataLst>
          </p:nvPr>
        </p:nvCxnSpPr>
        <p:spPr>
          <a:xfrm>
            <a:off x="2295258" y="1231650"/>
            <a:ext cx="3606394" cy="0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A_直接连接符 10"/>
          <p:cNvCxnSpPr/>
          <p:nvPr>
            <p:custDataLst>
              <p:tags r:id="rId3"/>
            </p:custDataLst>
          </p:nvPr>
        </p:nvCxnSpPr>
        <p:spPr>
          <a:xfrm>
            <a:off x="4269169" y="652530"/>
            <a:ext cx="3999434" cy="9"/>
          </a:xfrm>
          <a:prstGeom prst="line">
            <a:avLst/>
          </a:prstGeom>
          <a:ln w="19050">
            <a:solidFill>
              <a:srgbClr val="1A754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3"/>
          <p:cNvSpPr txBox="1"/>
          <p:nvPr>
            <p:custDataLst>
              <p:tags r:id="rId4"/>
            </p:custDataLst>
          </p:nvPr>
        </p:nvSpPr>
        <p:spPr>
          <a:xfrm>
            <a:off x="283210" y="1865630"/>
            <a:ext cx="8965565" cy="39693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prstClr val="white">
                    <a:alpha val="70000"/>
                  </a:prstClr>
                </a:solidFill>
                <a:latin typeface="方正卡通简体"/>
                <a:ea typeface="方正卡通简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err="1">
                <a:solidFill>
                  <a:schemeClr val="accent1"/>
                </a:solidFill>
                <a:latin typeface="黑体" panose="02010609060101010101" charset="-122"/>
                <a:ea typeface="黑体"/>
                <a:cs typeface="黑体" panose="02010609060101010101" charset="-122"/>
              </a:rPr>
              <a:t>首先</a:t>
            </a:r>
            <a:r>
              <a:rPr lang="zh-CN" altLang="en-US" sz="2800" b="1" err="1">
                <a:solidFill>
                  <a:schemeClr val="accent1"/>
                </a:solidFill>
                <a:latin typeface="黑体" panose="02010609060101010101" charset="-122"/>
                <a:ea typeface="黑体"/>
                <a:cs typeface="黑体" panose="02010609060101010101" charset="-122"/>
              </a:rPr>
              <a:t>让学生课前</a:t>
            </a:r>
            <a:r>
              <a:rPr sz="2800" b="1">
                <a:solidFill>
                  <a:schemeClr val="accent1"/>
                </a:solidFill>
                <a:latin typeface="黑体" panose="02010609060101010101" charset="-122"/>
                <a:ea typeface="黑体"/>
                <a:cs typeface="黑体" panose="02010609060101010101" charset="-122"/>
              </a:rPr>
              <a:t>阅读教材，并完成学案，如有补充和疑问记录下来，预备课上组内交流</a:t>
            </a:r>
            <a:r>
              <a:rPr lang="zh-CN" altLang="en-US" sz="2800" b="1">
                <a:solidFill>
                  <a:schemeClr val="accent1"/>
                </a:solidFill>
                <a:latin typeface="黑体" panose="02010609060101010101" charset="-122"/>
                <a:ea typeface="黑体"/>
                <a:cs typeface="黑体" panose="02010609060101010101" charset="-122"/>
              </a:rPr>
              <a:t>。</a:t>
            </a: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播放</a:t>
            </a:r>
            <a:r>
              <a:rPr lang="zh-CN" altLang="en-US" sz="2800" b="1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蚊子与牛的声音</a:t>
            </a: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，让学生体会</a:t>
            </a:r>
            <a:r>
              <a:rPr lang="zh-CN" altLang="en-US" sz="2800" b="1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两种声音的不同。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提出问题：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、蚊子与牛的声音谁的更尖细，谁的更低沉？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、</a:t>
            </a:r>
            <a:r>
              <a:rPr lang="zh-CN" altLang="en-US" sz="2800" b="1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  <a:sym typeface="+mn-ea"/>
              </a:rPr>
              <a:t>蚊子与牛谁的声音更大？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  <a:sym typeface="+mn-ea"/>
              </a:rPr>
              <a:t>、为什么我们能通过声音辨别蚊子与牛？</a:t>
            </a:r>
            <a:endParaRPr lang="zh-CN" altLang="en-US" sz="2800" b="1">
              <a:solidFill>
                <a:schemeClr val="accent1"/>
              </a:solidFill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      </a:t>
            </a:r>
            <a:r>
              <a:rPr lang="zh-CN" alt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设计思路：创设问题情境，引导学生发现问题、提出问题，促进学生主动学习。</a:t>
            </a:r>
          </a:p>
        </p:txBody>
      </p:sp>
      <p:sp>
        <p:nvSpPr>
          <p:cNvPr id="38" name="Rectangle 4"/>
          <p:cNvSpPr/>
          <p:nvPr>
            <p:custDataLst>
              <p:tags r:id="rId5"/>
            </p:custDataLst>
          </p:nvPr>
        </p:nvSpPr>
        <p:spPr bwMode="auto">
          <a:xfrm>
            <a:off x="187960" y="243840"/>
            <a:ext cx="4150995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教学</a:t>
            </a:r>
            <a:r>
              <a:rPr lang="en-US" altLang="zh-CN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过程——导入新课</a:t>
            </a:r>
            <a:endParaRPr lang="zh-CN" altLang="en-US" sz="280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39" name="Rectangle 4"/>
          <p:cNvSpPr/>
          <p:nvPr>
            <p:custDataLst>
              <p:tags r:id="rId6"/>
            </p:custDataLst>
          </p:nvPr>
        </p:nvSpPr>
        <p:spPr bwMode="auto">
          <a:xfrm>
            <a:off x="187960" y="1075690"/>
            <a:ext cx="1609090" cy="6096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整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jb3VudCI6MSwiaGRpZCI6ImUzYjJiYzBlMjAzYTBiNDI5ZWU3ODkxNzg0YzkwYzFkIiwidXNlckNvdW50Ijox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6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8"/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9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0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1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2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3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4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5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7"/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8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9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0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1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2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3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4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5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7"/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8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0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1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2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3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4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6"/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7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8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9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0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1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2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4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6"/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7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8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9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0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1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2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3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4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5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7"/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8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9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0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1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2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3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4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5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7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160060_1"/>
  <p:tag name="KSO_WM_SLIDE_INDEX" val="1"/>
  <p:tag name="KSO_WM_SLIDE_ITEM_CNT" val="0"/>
  <p:tag name="KSO_WM_SLIDE_LAYOUT" val="a_b"/>
  <p:tag name="KSO_WM_SLIDE_LAYOUT_CNT" val="1_2"/>
  <p:tag name="KSO_WM_SLIDE_MODEL_TYPE" val="cover"/>
  <p:tag name="KSO_WM_SLIDE_SUBTYPE" val="pureTxt"/>
  <p:tag name="KSO_WM_SLIDE_TYPE" val="title"/>
  <p:tag name="KSO_WM_TAG_VERSION" val="1.0"/>
  <p:tag name="KSO_WM_TEMPLATE_CATEGORY" val="custom"/>
  <p:tag name="KSO_WM_TEMPLATE_COLOR_TYPE" val="0"/>
  <p:tag name="KSO_WM_TEMPLATE_INDEX" val="160060"/>
  <p:tag name="KSO_WM_TEMPLATE_MASTER_THUMB_INDEX" val="12"/>
  <p:tag name="KSO_WM_TEMPLATE_MASTER_TYPE" val="1"/>
  <p:tag name="KSO_WM_TEMPLATE_SUBCATEGORY" val="0"/>
  <p:tag name="KSO_WM_TEMPLATE_THUMBS_INDEX" val="1、7、11、15、16、18、20、21、24、29、31、38、4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0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_INDEX" val="0"/>
  <p:tag name="KSO_WM_UNIT_PRESET_TEXT_LEN" val="9"/>
  <p:tag name="KSO_WM_UNIT_TYPE" val="a"/>
  <p:tag name="KSO_WM_UNIT_VALUE" val="1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1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"/>
  <p:tag name="KSO_WM_TEMPLATE_INDEX" val="16006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3"/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4"/>
  <p:tag name="PA" val="v3.0.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6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"/>
  <p:tag name="KSO_WM_TEMPLATE_INDEX" val="16006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8"/>
  <p:tag name="PA" val="v3.0.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9"/>
  <p:tag name="PA" val="v3.0.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3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"/>
  <p:tag name="KSO_WM_TEMPLATE_INDEX" val="16006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"/>
  <p:tag name="PA" val="v3.0.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6"/>
  <p:tag name="PA" val="v3.0.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0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"/>
  <p:tag name="KSO_WM_TEMPLATE_INDEX" val="16006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2"/>
  <p:tag name="PA" val="v3.0.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3"/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7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"/>
  <p:tag name="KSO_WM_TEMPLATE_INDEX" val="16006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9"/>
  <p:tag name="PA" val="v3.0.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0"/>
  <p:tag name="PA" val="v3.0.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4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"/>
  <p:tag name="KSO_WM_TEMPLATE_INDEX" val="16006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6"/>
  <p:tag name="PA" val="v3.0.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7"/>
  <p:tag name="PA" val="v3.0.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0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6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7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"/>
  <p:tag name="KSO_WM_TEMPLATE_INDEX" val="16006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9"/>
  <p:tag name="PA" val="v3.0.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0"/>
  <p:tag name="PA" val="v3.0.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2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3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7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8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7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8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1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2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5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6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8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8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7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8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1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2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5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6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7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9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0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9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0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"/>
  <p:tag name="KSO_WM_TEMPLATE_INDEX" val="16006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2"/>
  <p:tag name="PA" val="v3.0.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3"/>
  <p:tag name="PA" val="v3.0.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5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6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"/>
  <p:tag name="KSO_WM_TEMPLATE_INDEX" val="16006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8"/>
  <p:tag name="PA" val="v3.0.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9"/>
  <p:tag name="PA" val="v3.0.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1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2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"/>
  <p:tag name="KSO_WM_TEMPLATE_INDEX" val="16006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4"/>
  <p:tag name="PA" val="v3.0.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5"/>
  <p:tag name="PA" val="v3.0.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6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7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"/>
  <p:tag name="KSO_WM_TEMPLATE_INDEX" val="16006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0"/>
  <p:tag name="PA" val="v3.0.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1"/>
  <p:tag name="PA" val="v3.0.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3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4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"/>
  <p:tag name="KSO_WM_TEMPLATE_INDEX" val="16006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6"/>
  <p:tag name="PA" val="v3.0.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7"/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8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9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"/>
  <p:tag name="KSO_WM_TEMPLATE_INDEX" val="16006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2"/>
  <p:tag name="PA" val="v3.0.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3"/>
  <p:tag name="PA" val="v3.0.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"/>
  <p:tag name="KSO_WM_TEMPLATE_INDEX" val="16006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"/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7"/>
  <p:tag name="PA" val="v3.0.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9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在此编辑●副标题内容"/>
  <p:tag name="KSO_WM_UNIT_TYPE" val="b"/>
  <p:tag name="KSO_WM_UNIT_VALUE" val="3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160060_1"/>
  <p:tag name="KSO_WM_SLIDE_INDEX" val="1"/>
  <p:tag name="KSO_WM_SLIDE_ITEM_CNT" val="0"/>
  <p:tag name="KSO_WM_SLIDE_LAYOUT" val="a_b"/>
  <p:tag name="KSO_WM_SLIDE_LAYOUT_CNT" val="1_2"/>
  <p:tag name="KSO_WM_SLIDE_TYPE" val="title"/>
  <p:tag name="KSO_WM_TAG_VERSION" val="1.0"/>
  <p:tag name="KSO_WM_TEMPLATE_CATEGORY" val="custom"/>
  <p:tag name="KSO_WM_TEMPLATE_COLOR_TYPE" val="0"/>
  <p:tag name="KSO_WM_TEMPLATE_INDEX" val="160060"/>
  <p:tag name="KSO_WM_TEMPLATE_MASTER_TYPE" val="1"/>
  <p:tag name="KSO_WM_TEMPLATE_SUBCATEGORY" val="0"/>
  <p:tag name="KSO_WM_TEMPLATE_THUMBS_INDEX" val="1、7、11、15、16、18、20、21、24、29、31、38、4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5"/>
  <p:tag name="KSO_WM_BEAUTIFY_FLAG" val="#wm#"/>
  <p:tag name="KSO_WM_TAG_VERSION" val="1.0"/>
  <p:tag name="KSO_WM_TEMPLATE_CATEGORY" val="custom"/>
  <p:tag name="KSO_WM_TEMPLATE_INDEX" val="160060"/>
  <p:tag name="KSO_WM_UNIT_COMPATIBLE" val="0"/>
  <p:tag name="KSO_WM_UNIT_DIAGRAM_ISNUMVISUAL" val="0"/>
  <p:tag name="KSO_WM_UNIT_DIAGRAM_ISREFERUNIT" val="0"/>
  <p:tag name="KSO_WM_UNIT_HIGHLIGHT" val="0"/>
  <p:tag name="KSO_WM_UNIT_ID" val="custom160060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_INDEX" val="0"/>
  <p:tag name="KSO_WM_UNIT_PRESET_TEXT_LEN" val="9"/>
  <p:tag name="KSO_WM_UNIT_TYPE" val="a"/>
  <p:tag name="KSO_WM_UNIT_VALUE" val="1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6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2"/>
  <p:tag name="KSO_WM_BEAUTIFY_FLAG" val="#wm#"/>
  <p:tag name="KSO_WM_TAG_VERSION" val="1.0"/>
  <p:tag name="KSO_WM_TEMPLATE_CATEGORY" val="custom"/>
  <p:tag name="KSO_WM_TEMPLATE_COLOR_TYPE" val="0"/>
  <p:tag name="KSO_WM_TEMPLATE_INDEX" val="160060"/>
  <p:tag name="KSO_WM_TEMPLATE_MASTER_TYPE" val="1"/>
  <p:tag name="KSO_WM_TEMPLATE_SUBCATEGORY" val="0"/>
  <p:tag name="KSO_WM_TEMPLATE_THUMBS_INDEX" val="1、7、11、15、16、18、20、21、24、29、31、38、4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i*0"/>
  <p:tag name="KSO_WM_UNIT_INDEX" val="0"/>
  <p:tag name="KSO_WM_UNIT_LAYERLEVEL" val="1"/>
  <p:tag name="KSO_WM_UNIT_TEMPLATE_CATEGORY" val="custom"/>
  <p:tag name="KSO_WM_UNIT_TEMPLATE_INDEX" val="60"/>
  <p:tag name="KSO_WM_UNIT_TYPE" val="i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i*0"/>
  <p:tag name="KSO_WM_UNIT_INDEX" val="0"/>
  <p:tag name="KSO_WM_UNIT_LAYERLEVEL" val="1"/>
  <p:tag name="KSO_WM_UNIT_TEMPLATE_CATEGORY" val="custom"/>
  <p:tag name="KSO_WM_UNIT_TEMPLATE_INDEX" val="60"/>
  <p:tag name="KSO_WM_UNIT_TYPE" val="i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0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1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2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3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4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5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heme/theme1.xml><?xml version="1.0" encoding="utf-8"?>
<a:theme xmlns:a="http://schemas.openxmlformats.org/drawingml/2006/main" name="1_Office 主题">
  <a:themeElements>
    <a:clrScheme name="160060">
      <a:dk1>
        <a:srgbClr val="000000"/>
      </a:dk1>
      <a:lt1>
        <a:srgbClr val="FFFFFF"/>
      </a:lt1>
      <a:dk2>
        <a:srgbClr val="AED8E3"/>
      </a:dk2>
      <a:lt2>
        <a:srgbClr val="FFFFFF"/>
      </a:lt2>
      <a:accent1>
        <a:srgbClr val="389DBA"/>
      </a:accent1>
      <a:accent2>
        <a:srgbClr val="86A28A"/>
      </a:accent2>
      <a:accent3>
        <a:srgbClr val="D3A759"/>
      </a:accent3>
      <a:accent4>
        <a:srgbClr val="FA9A41"/>
      </a:accent4>
      <a:accent5>
        <a:srgbClr val="FA7A41"/>
      </a:accent5>
      <a:accent6>
        <a:srgbClr val="FA5A41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Arial"/>
      </a:majorFont>
      <a:minorFont>
        <a:latin typeface="Arial"/>
        <a:ea typeface="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1199</Words>
  <Application>Microsoft Office PowerPoint</Application>
  <PresentationFormat>自定义</PresentationFormat>
  <Paragraphs>174</Paragraphs>
  <Slides>29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黑体</vt:lpstr>
      <vt:lpstr>华文新魏</vt:lpstr>
      <vt:lpstr>楷体</vt:lpstr>
      <vt:lpstr>隶书</vt:lpstr>
      <vt:lpstr>微软雅黑</vt:lpstr>
      <vt:lpstr>Arial</vt:lpstr>
      <vt:lpstr>Calibri</vt:lpstr>
      <vt:lpstr>Candara</vt:lpstr>
      <vt:lpstr>Times New Roman</vt:lpstr>
      <vt:lpstr>Wingdings</vt:lpstr>
      <vt:lpstr>1_Office 主题</vt:lpstr>
      <vt:lpstr>Equation.3</vt:lpstr>
      <vt:lpstr>声音的特性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 谢 聆 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声音的特性</dc:title>
  <cp:lastModifiedBy>zs</cp:lastModifiedBy>
  <cp:revision>1</cp:revision>
  <cp:lastPrinted>2022-09-05T09:06:09Z</cp:lastPrinted>
  <dcterms:created xsi:type="dcterms:W3CDTF">2022-09-05T09:06:09Z</dcterms:created>
  <dcterms:modified xsi:type="dcterms:W3CDTF">2023-08-10T23:44:07Z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