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258" r:id="rId3"/>
    <p:sldId id="331" r:id="rId4"/>
    <p:sldId id="332" r:id="rId5"/>
    <p:sldId id="333" r:id="rId6"/>
    <p:sldId id="327" r:id="rId7"/>
    <p:sldId id="334" r:id="rId8"/>
    <p:sldId id="433" r:id="rId9"/>
    <p:sldId id="337" r:id="rId10"/>
    <p:sldId id="339" r:id="rId11"/>
    <p:sldId id="340" r:id="rId12"/>
    <p:sldId id="338" r:id="rId13"/>
    <p:sldId id="1076" r:id="rId14"/>
    <p:sldId id="341" r:id="rId15"/>
    <p:sldId id="1189" r:id="rId16"/>
    <p:sldId id="1140" r:id="rId17"/>
    <p:sldId id="1134" r:id="rId18"/>
    <p:sldId id="1136" r:id="rId19"/>
    <p:sldId id="1137" r:id="rId20"/>
    <p:sldId id="1138" r:id="rId21"/>
    <p:sldId id="1141" r:id="rId22"/>
    <p:sldId id="1142" r:id="rId23"/>
    <p:sldId id="1167" r:id="rId24"/>
    <p:sldId id="1212" r:id="rId25"/>
    <p:sldId id="1213" r:id="rId26"/>
    <p:sldId id="1218" r:id="rId27"/>
    <p:sldId id="1211" r:id="rId28"/>
    <p:sldId id="1228" r:id="rId29"/>
    <p:sldId id="1229" r:id="rId30"/>
    <p:sldId id="1230" r:id="rId31"/>
    <p:sldId id="1231" r:id="rId32"/>
    <p:sldId id="1232" r:id="rId33"/>
    <p:sldId id="1041" r:id="rId34"/>
    <p:sldId id="369" r:id="rId35"/>
    <p:sldId id="370" r:id="rId36"/>
    <p:sldId id="371" r:id="rId37"/>
    <p:sldId id="1007" r:id="rId38"/>
    <p:sldId id="1236" r:id="rId39"/>
    <p:sldId id="1180" r:id="rId40"/>
    <p:sldId id="1164" r:id="rId41"/>
    <p:sldId id="300" r:id="rId42"/>
  </p:sldIdLst>
  <p:sldSz cx="9144000" cy="5143500" type="screen16x9"/>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0" autoAdjust="0"/>
    <p:restoredTop sz="94660"/>
  </p:normalViewPr>
  <p:slideViewPr>
    <p:cSldViewPr>
      <p:cViewPr varScale="1">
        <p:scale>
          <a:sx n="102" d="100"/>
          <a:sy n="102" d="100"/>
        </p:scale>
        <p:origin x="144" y="58"/>
      </p:cViewPr>
      <p:guideLst>
        <p:guide orient="horz" pos="1668"/>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2023/8/10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15" name="直接连接符 14"/>
          <p:cNvCxnSpPr/>
          <p:nvPr userDrawn="1"/>
        </p:nvCxnSpPr>
        <p:spPr>
          <a:xfrm>
            <a:off x="1012225" y="923823"/>
            <a:ext cx="7016159" cy="810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592" y="483518"/>
            <a:ext cx="390471" cy="514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3" presetClass="path" presetSubtype="0" accel="50000" decel="50000" fill="hold" nodeType="withEffect">
                                  <p:stCondLst>
                                    <p:cond delay="0"/>
                                  </p:stCondLst>
                                  <p:childTnLst>
                                    <p:animMotion origin="layout" path="M -1.66667E-06 3.11536E-06 L 0.75816 0.00586" pathEditMode="relative" rAng="0" ptsTypes="AA">
                                      <p:cBhvr>
                                        <p:cTn id="6" dur="1000" spd="-100000" fill="hold"/>
                                        <p:tgtEl>
                                          <p:spTgt spid="16"/>
                                        </p:tgtEl>
                                        <p:attrNameLst>
                                          <p:attrName>ppt_x</p:attrName>
                                          <p:attrName>ppt_y</p:attrName>
                                        </p:attrNameLst>
                                      </p:cBhvr>
                                      <p:rCtr x="37899" y="278"/>
                                    </p:animMotion>
                                  </p:childTnLst>
                                </p:cTn>
                              </p:par>
                              <p:par>
                                <p:cTn id="7" presetID="22" presetClass="entr" presetSubtype="2" fill="hold" nodeType="withEffect">
                                  <p:stCondLst>
                                    <p:cond delay="100"/>
                                  </p:stCondLst>
                                  <p:childTnLst>
                                    <p:set>
                                      <p:cBhvr>
                                        <p:cTn id="8" dur="1" fill="hold">
                                          <p:stCondLst>
                                            <p:cond delay="0"/>
                                          </p:stCondLst>
                                        </p:cTn>
                                        <p:tgtEl>
                                          <p:spTgt spid="15"/>
                                        </p:tgtEl>
                                        <p:attrNameLst>
                                          <p:attrName>style.visibility</p:attrName>
                                        </p:attrNameLst>
                                      </p:cBhvr>
                                      <p:to>
                                        <p:strVal val="visible"/>
                                      </p:to>
                                    </p:set>
                                    <p:animEffect transition="in" filter="wipe(right)">
                                      <p:cBhvr>
                                        <p:cTn id="9"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8695" y="1419622"/>
            <a:ext cx="7166610" cy="4955203"/>
          </a:xfrm>
          <a:prstGeom prst="rect">
            <a:avLst/>
          </a:prstGeom>
          <a:noFill/>
        </p:spPr>
        <p:txBody>
          <a:bodyPr wrap="square" rtlCol="0">
            <a:spAutoFit/>
          </a:bodyPr>
          <a:lstStyle/>
          <a:p>
            <a:pPr algn="ctr"/>
            <a:endParaRPr sz="4000" b="1" dirty="0">
              <a:solidFill>
                <a:srgbClr val="FF0000"/>
              </a:solidFill>
              <a:latin typeface="微软雅黑" panose="020B0503020204020204" pitchFamily="34" charset="-122"/>
              <a:ea typeface="微软雅黑" panose="020B0503020204020204" pitchFamily="34" charset="-122"/>
            </a:endParaRPr>
          </a:p>
          <a:p>
            <a:pPr algn="ctr"/>
            <a:endParaRPr sz="4000" b="1" dirty="0">
              <a:solidFill>
                <a:srgbClr val="FF0000"/>
              </a:solidFill>
              <a:latin typeface="微软雅黑" panose="020B0503020204020204" pitchFamily="34" charset="-122"/>
              <a:ea typeface="微软雅黑" panose="020B0503020204020204" pitchFamily="34" charset="-122"/>
            </a:endParaRPr>
          </a:p>
          <a:p>
            <a:pPr algn="ctr"/>
            <a:r>
              <a:rPr sz="4000" b="1" dirty="0">
                <a:solidFill>
                  <a:srgbClr val="FF0000"/>
                </a:solidFill>
                <a:latin typeface="微软雅黑" panose="020B0503020204020204" pitchFamily="34" charset="-122"/>
                <a:ea typeface="微软雅黑" panose="020B0503020204020204" pitchFamily="34" charset="-122"/>
              </a:rPr>
              <a:t>《</a:t>
            </a:r>
            <a:r>
              <a:rPr sz="4000" b="1" dirty="0" err="1">
                <a:solidFill>
                  <a:srgbClr val="FF0000"/>
                </a:solidFill>
                <a:latin typeface="微软雅黑" panose="020B0503020204020204" pitchFamily="34" charset="-122"/>
                <a:ea typeface="微软雅黑" panose="020B0503020204020204" pitchFamily="34" charset="-122"/>
                <a:sym typeface="+mn-ea"/>
              </a:rPr>
              <a:t>声音的产生与传播</a:t>
            </a:r>
            <a:r>
              <a:rPr sz="4000" b="1" dirty="0" err="1">
                <a:solidFill>
                  <a:srgbClr val="FF0000"/>
                </a:solidFill>
                <a:latin typeface="微软雅黑" panose="020B0503020204020204" pitchFamily="34" charset="-122"/>
                <a:ea typeface="微软雅黑" panose="020B0503020204020204" pitchFamily="34" charset="-122"/>
              </a:rPr>
              <a:t>》说课</a:t>
            </a:r>
            <a:endParaRPr sz="4000" b="1" dirty="0">
              <a:solidFill>
                <a:srgbClr val="FF0000"/>
              </a:solidFill>
              <a:latin typeface="微软雅黑" panose="020B0503020204020204" pitchFamily="34" charset="-122"/>
              <a:ea typeface="微软雅黑" panose="020B0503020204020204" pitchFamily="34" charset="-122"/>
            </a:endParaRPr>
          </a:p>
          <a:p>
            <a:pPr algn="ctr"/>
            <a:endParaRPr sz="4000" b="1" dirty="0">
              <a:solidFill>
                <a:srgbClr val="FF0000"/>
              </a:solidFill>
              <a:latin typeface="微软雅黑" panose="020B0503020204020204" pitchFamily="34" charset="-122"/>
              <a:ea typeface="微软雅黑" panose="020B0503020204020204" pitchFamily="34" charset="-122"/>
            </a:endParaRPr>
          </a:p>
          <a:p>
            <a:pPr algn="ctr"/>
            <a:endParaRPr sz="4000" b="1" dirty="0">
              <a:solidFill>
                <a:srgbClr val="FF0000"/>
              </a:solidFill>
              <a:latin typeface="微软雅黑" panose="020B0503020204020204" pitchFamily="34" charset="-122"/>
              <a:ea typeface="微软雅黑" panose="020B0503020204020204" pitchFamily="34" charset="-122"/>
            </a:endParaRPr>
          </a:p>
          <a:p>
            <a:pPr algn="ctr"/>
            <a:endParaRPr lang="zh-CN" sz="4000" b="1" dirty="0">
              <a:solidFill>
                <a:srgbClr val="FF0000"/>
              </a:solidFill>
              <a:latin typeface="微软雅黑" panose="020B0503020204020204" pitchFamily="34" charset="-122"/>
              <a:ea typeface="微软雅黑" panose="020B0503020204020204" pitchFamily="34" charset="-122"/>
            </a:endParaRPr>
          </a:p>
          <a:p>
            <a:pPr algn="ctr"/>
            <a:endParaRPr lang="zh-CN" sz="4000" b="1" dirty="0">
              <a:solidFill>
                <a:srgbClr val="FF0000"/>
              </a:solidFill>
              <a:latin typeface="微软雅黑" panose="020B0503020204020204" pitchFamily="34" charset="-122"/>
              <a:ea typeface="微软雅黑" panose="020B0503020204020204" pitchFamily="34" charset="-122"/>
            </a:endParaRPr>
          </a:p>
          <a:p>
            <a:pPr algn="ct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979712" y="464629"/>
            <a:ext cx="5433695" cy="706755"/>
          </a:xfrm>
          <a:prstGeom prst="rect">
            <a:avLst/>
          </a:prstGeom>
          <a:noFill/>
        </p:spPr>
        <p:txBody>
          <a:bodyPr wrap="square" rtlCol="0">
            <a:spAutoFit/>
          </a:bodyPr>
          <a:lstStyle/>
          <a:p>
            <a:pPr algn="ctr"/>
            <a:endParaRPr sz="2000" b="1" dirty="0">
              <a:solidFill>
                <a:srgbClr val="FF0000"/>
              </a:solidFill>
              <a:latin typeface="微软雅黑" panose="020B0503020204020204" pitchFamily="34" charset="-122"/>
              <a:ea typeface="微软雅黑" panose="020B0503020204020204" pitchFamily="34" charset="-122"/>
            </a:endParaRPr>
          </a:p>
          <a:p>
            <a:pPr algn="ctr"/>
            <a:r>
              <a:rPr lang="zh-CN" sz="2000" b="1" dirty="0">
                <a:solidFill>
                  <a:srgbClr val="FF0000"/>
                </a:solidFill>
                <a:latin typeface="微软雅黑" panose="020B0503020204020204" pitchFamily="34" charset="-122"/>
                <a:ea typeface="微软雅黑" panose="020B0503020204020204" pitchFamily="34" charset="-122"/>
              </a:rPr>
              <a:t>人教</a:t>
            </a:r>
            <a:r>
              <a:rPr sz="2000" b="1" dirty="0">
                <a:solidFill>
                  <a:srgbClr val="FF0000"/>
                </a:solidFill>
                <a:latin typeface="微软雅黑" panose="020B0503020204020204" pitchFamily="34" charset="-122"/>
                <a:ea typeface="微软雅黑" panose="020B0503020204020204" pitchFamily="34" charset="-122"/>
              </a:rPr>
              <a:t>版</a:t>
            </a:r>
            <a:r>
              <a:rPr lang="zh-CN" sz="2000" b="1" dirty="0">
                <a:solidFill>
                  <a:srgbClr val="FF0000"/>
                </a:solidFill>
                <a:latin typeface="微软雅黑" panose="020B0503020204020204" pitchFamily="34" charset="-122"/>
                <a:ea typeface="微软雅黑" panose="020B0503020204020204" pitchFamily="34" charset="-122"/>
              </a:rPr>
              <a:t>初中物理（八</a:t>
            </a:r>
            <a:r>
              <a:rPr sz="2000" b="1" dirty="0" err="1">
                <a:solidFill>
                  <a:srgbClr val="FF0000"/>
                </a:solidFill>
                <a:latin typeface="微软雅黑" panose="020B0503020204020204" pitchFamily="34" charset="-122"/>
                <a:ea typeface="微软雅黑" panose="020B0503020204020204" pitchFamily="34" charset="-122"/>
              </a:rPr>
              <a:t>年级</a:t>
            </a:r>
            <a:r>
              <a:rPr lang="zh-CN" sz="2000" b="1" dirty="0">
                <a:solidFill>
                  <a:srgbClr val="FF0000"/>
                </a:solidFill>
                <a:latin typeface="微软雅黑" panose="020B0503020204020204" pitchFamily="34" charset="-122"/>
                <a:ea typeface="微软雅黑" panose="020B0503020204020204" pitchFamily="34" charset="-122"/>
              </a:rPr>
              <a:t>上</a:t>
            </a:r>
            <a:r>
              <a:rPr sz="2000" b="1" dirty="0">
                <a:solidFill>
                  <a:srgbClr val="FF0000"/>
                </a:solidFill>
                <a:latin typeface="微软雅黑" panose="020B0503020204020204" pitchFamily="34" charset="-122"/>
                <a:ea typeface="微软雅黑" panose="020B0503020204020204" pitchFamily="34" charset="-122"/>
              </a:rPr>
              <a:t>册</a:t>
            </a:r>
            <a:r>
              <a:rPr lang="zh-CN" sz="2000" b="1" dirty="0">
                <a:solidFill>
                  <a:srgbClr val="FF0000"/>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340" y="2427605"/>
            <a:ext cx="6122035" cy="506730"/>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通过观察和实验,探究声音的产生和传播。</a:t>
            </a:r>
          </a:p>
        </p:txBody>
      </p:sp>
      <p:sp>
        <p:nvSpPr>
          <p:cNvPr id="5" name="TextBox 4"/>
          <p:cNvSpPr txBox="1"/>
          <p:nvPr/>
        </p:nvSpPr>
        <p:spPr>
          <a:xfrm>
            <a:off x="1367790" y="880745"/>
            <a:ext cx="4072890" cy="1383665"/>
          </a:xfrm>
          <a:prstGeom prst="rect">
            <a:avLst/>
          </a:prstGeom>
          <a:noFill/>
        </p:spPr>
        <p:txBody>
          <a:bodyPr wrap="square" rtlCol="0">
            <a:spAutoFit/>
          </a:bodyPr>
          <a:lstStyle/>
          <a:p>
            <a:endParaRPr lang="zh-CN" altLang="en-US" sz="2800" b="1">
              <a:solidFill>
                <a:schemeClr val="tx1"/>
              </a:solidFill>
              <a:latin typeface="微软雅黑" panose="020B0503020204020204" pitchFamily="34" charset="-122"/>
              <a:ea typeface="微软雅黑" panose="020B0503020204020204" pitchFamily="34" charset="-122"/>
            </a:endParaRPr>
          </a:p>
          <a:p>
            <a:endParaRPr lang="zh-CN" altLang="en-US" sz="2800" b="1">
              <a:solidFill>
                <a:schemeClr val="tx1"/>
              </a:solidFill>
              <a:latin typeface="微软雅黑" panose="020B0503020204020204" pitchFamily="34" charset="-122"/>
              <a:ea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rPr>
              <a:t> 教学重点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440" y="2211705"/>
            <a:ext cx="5652770" cy="922020"/>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引导学生观察、探究声音传播条件，解释生活中的声传播现象。</a:t>
            </a:r>
          </a:p>
        </p:txBody>
      </p:sp>
      <p:sp>
        <p:nvSpPr>
          <p:cNvPr id="5" name="TextBox 4"/>
          <p:cNvSpPr txBox="1"/>
          <p:nvPr/>
        </p:nvSpPr>
        <p:spPr>
          <a:xfrm>
            <a:off x="1403350" y="699770"/>
            <a:ext cx="4072890" cy="1383665"/>
          </a:xfrm>
          <a:prstGeom prst="rect">
            <a:avLst/>
          </a:prstGeom>
          <a:noFill/>
        </p:spPr>
        <p:txBody>
          <a:bodyPr wrap="square" rtlCol="0">
            <a:spAutoFit/>
          </a:bodyPr>
          <a:lstStyle/>
          <a:p>
            <a:endParaRPr lang="zh-CN" altLang="en-US" sz="2800" b="1">
              <a:solidFill>
                <a:schemeClr val="tx1"/>
              </a:solidFill>
              <a:latin typeface="微软雅黑" panose="020B0503020204020204" pitchFamily="34" charset="-122"/>
              <a:ea typeface="微软雅黑" panose="020B0503020204020204" pitchFamily="34" charset="-122"/>
            </a:endParaRPr>
          </a:p>
          <a:p>
            <a:endParaRPr lang="zh-CN" altLang="en-US" sz="2800" b="1">
              <a:solidFill>
                <a:schemeClr val="tx1"/>
              </a:solidFill>
              <a:latin typeface="微软雅黑" panose="020B0503020204020204" pitchFamily="34" charset="-122"/>
              <a:ea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rPr>
              <a:t> 教学难点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1131590"/>
            <a:ext cx="3768725" cy="706755"/>
          </a:xfrm>
          <a:prstGeom prst="rect">
            <a:avLst/>
          </a:prstGeom>
          <a:noFill/>
        </p:spPr>
        <p:txBody>
          <a:bodyPr wrap="square" rtlCol="0">
            <a:spAutoFit/>
          </a:bodyPr>
          <a:lstStyle/>
          <a:p>
            <a:r>
              <a:rPr lang="zh-CN" altLang="en-US" sz="4000" b="1" dirty="0">
                <a:solidFill>
                  <a:schemeClr val="tx1"/>
                </a:solidFill>
                <a:latin typeface="微软雅黑" panose="020B0503020204020204" pitchFamily="34" charset="-122"/>
                <a:ea typeface="微软雅黑" panose="020B0503020204020204" pitchFamily="34" charset="-122"/>
              </a:rPr>
              <a:t>五、说教学策略</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1200" y="1160780"/>
            <a:ext cx="7494905" cy="2168525"/>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在教师的引导下创设教学情境，提出探究的问题，学生边观察、边思考，并通过亲自动手及分组实验来进行论证，通过小组交流进行归纳总结，最大限度地调动学生参与教学活动的积极性。充分体现“教师主导，学生主体”的教学原则。主要用到的教学方法有：实验探究法、讨论法、观察对比法、转换法。</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1131590"/>
            <a:ext cx="3768725" cy="255333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六、说教学过程</a:t>
            </a:r>
          </a:p>
          <a:p>
            <a:r>
              <a:rPr lang="en-US" altLang="zh-CN" sz="4000" b="1">
                <a:solidFill>
                  <a:schemeClr val="tx1"/>
                </a:solidFill>
                <a:latin typeface="微软雅黑" panose="020B0503020204020204" pitchFamily="34" charset="-122"/>
                <a:ea typeface="微软雅黑" panose="020B0503020204020204" pitchFamily="34" charset="-122"/>
              </a:rPr>
              <a:t>         </a:t>
            </a:r>
            <a:endParaRPr lang="zh-CN" altLang="en-US" sz="4000" b="1">
              <a:solidFill>
                <a:schemeClr val="tx1"/>
              </a:solidFill>
              <a:latin typeface="微软雅黑" panose="020B0503020204020204" pitchFamily="34" charset="-122"/>
              <a:ea typeface="微软雅黑" panose="020B0503020204020204" pitchFamily="34" charset="-122"/>
            </a:endParaRPr>
          </a:p>
          <a:p>
            <a:r>
              <a:rPr lang="en-US" altLang="zh-CN" sz="4000" b="1">
                <a:solidFill>
                  <a:schemeClr val="tx1"/>
                </a:solidFill>
                <a:latin typeface="微软雅黑" panose="020B0503020204020204" pitchFamily="34" charset="-122"/>
                <a:ea typeface="微软雅黑" panose="020B0503020204020204" pitchFamily="34" charset="-122"/>
              </a:rPr>
              <a:t>     </a:t>
            </a:r>
            <a:r>
              <a:rPr lang="zh-CN" altLang="en-US" sz="4000" b="1">
                <a:solidFill>
                  <a:schemeClr val="tx1"/>
                </a:solidFill>
                <a:latin typeface="微软雅黑" panose="020B0503020204020204" pitchFamily="34" charset="-122"/>
                <a:ea typeface="微软雅黑" panose="020B0503020204020204" pitchFamily="34" charset="-122"/>
              </a:rPr>
              <a:t>    </a:t>
            </a:r>
          </a:p>
          <a:p>
            <a:r>
              <a:rPr lang="en-US" altLang="zh-CN" sz="4000" b="1">
                <a:solidFill>
                  <a:schemeClr val="tx1"/>
                </a:solidFill>
                <a:latin typeface="微软雅黑" panose="020B0503020204020204" pitchFamily="34" charset="-122"/>
                <a:ea typeface="微软雅黑" panose="020B0503020204020204" pitchFamily="34" charset="-122"/>
              </a:rPr>
              <a:t>      </a:t>
            </a:r>
            <a:endParaRPr lang="zh-CN" altLang="en-US" sz="28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131570"/>
            <a:ext cx="6907530" cy="2999740"/>
          </a:xfrm>
          <a:prstGeom prst="rect">
            <a:avLst/>
          </a:prstGeom>
          <a:noFill/>
        </p:spPr>
        <p:txBody>
          <a:bodyPr wrap="square" rtlCol="0">
            <a:spAutoFit/>
          </a:bodyPr>
          <a:lstStyle/>
          <a:p>
            <a:pPr algn="ctr" fontAlgn="auto">
              <a:lnSpc>
                <a:spcPct val="150000"/>
              </a:lnSpc>
            </a:pPr>
            <a:r>
              <a:rPr lang="zh-CN" b="1">
                <a:latin typeface="微软雅黑" panose="020B0503020204020204" pitchFamily="34" charset="-122"/>
                <a:ea typeface="微软雅黑" panose="020B0503020204020204" pitchFamily="34" charset="-122"/>
                <a:sym typeface="+mn-ea"/>
              </a:rPr>
              <a:t>板块一、导入新课</a:t>
            </a:r>
          </a:p>
          <a:p>
            <a:pPr algn="l" fontAlgn="auto">
              <a:lnSpc>
                <a:spcPct val="150000"/>
              </a:lnSpc>
            </a:pPr>
            <a:r>
              <a:rPr lang="zh-CN" b="1">
                <a:latin typeface="微软雅黑" panose="020B0503020204020204" pitchFamily="34" charset="-122"/>
                <a:ea typeface="微软雅黑" panose="020B0503020204020204" pitchFamily="34" charset="-122"/>
                <a:sym typeface="+mn-ea"/>
              </a:rPr>
              <a:t>播放各种声音：</a:t>
            </a:r>
            <a:r>
              <a:rPr b="1">
                <a:latin typeface="微软雅黑" panose="020B0503020204020204" pitchFamily="34" charset="-122"/>
                <a:ea typeface="微软雅黑" panose="020B0503020204020204" pitchFamily="34" charset="-122"/>
                <a:sym typeface="+mn-ea"/>
              </a:rPr>
              <a:t>优美的鸟叫声、动物大象的怒吼声、潺潺的流水声、电子琴声和优雅的钢琴声等。</a:t>
            </a:r>
          </a:p>
          <a:p>
            <a:pPr algn="l" fontAlgn="auto">
              <a:lnSpc>
                <a:spcPct val="150000"/>
              </a:lnSpc>
            </a:pPr>
            <a:r>
              <a:rPr b="1">
                <a:latin typeface="微软雅黑" panose="020B0503020204020204" pitchFamily="34" charset="-122"/>
                <a:ea typeface="微软雅黑" panose="020B0503020204020204" pitchFamily="34" charset="-122"/>
                <a:sym typeface="+mn-ea"/>
              </a:rPr>
              <a:t>（通过对自然界一些声音的播放，使学生体会到我们生活在一个有声的世界里，从而对声音产生浓厚的研究兴趣）</a:t>
            </a:r>
          </a:p>
          <a:p>
            <a:pPr algn="l" fontAlgn="auto">
              <a:lnSpc>
                <a:spcPct val="150000"/>
              </a:lnSpc>
            </a:pPr>
            <a:endParaRPr b="1">
              <a:latin typeface="微软雅黑" panose="020B0503020204020204" pitchFamily="34" charset="-122"/>
              <a:ea typeface="微软雅黑" panose="020B0503020204020204" pitchFamily="34" charset="-122"/>
              <a:sym typeface="+mn-ea"/>
            </a:endParaRPr>
          </a:p>
          <a:p>
            <a:pPr algn="l" fontAlgn="auto">
              <a:lnSpc>
                <a:spcPct val="150000"/>
              </a:lnSpc>
            </a:pPr>
            <a:r>
              <a:rPr b="1">
                <a:latin typeface="微软雅黑" panose="020B0503020204020204" pitchFamily="34" charset="-122"/>
                <a:ea typeface="微软雅黑" panose="020B0503020204020204" pitchFamily="34" charset="-122"/>
                <a:sym typeface="+mn-ea"/>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337945"/>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我们听到的如此优美的乐曲及大千世界里如此丰富多彩的声音是怎样产生的，又是怎样传播的呢？我们今天就来学习“声音的产生与传播”。</a:t>
            </a:r>
            <a:r>
              <a:rPr lang="zh-CN" b="1">
                <a:latin typeface="微软雅黑" panose="020B0503020204020204" pitchFamily="34" charset="-122"/>
                <a:ea typeface="微软雅黑" panose="020B0503020204020204" pitchFamily="34" charset="-122"/>
                <a:sym typeface="+mn-ea"/>
              </a:rPr>
              <a:t>（揭示课题）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607620"/>
          </a:xfrm>
          <a:prstGeom prst="rect">
            <a:avLst/>
          </a:prstGeom>
          <a:noFill/>
        </p:spPr>
        <p:txBody>
          <a:bodyPr wrap="square" rtlCol="0">
            <a:spAutoFit/>
          </a:bodyPr>
          <a:lstStyle/>
          <a:p>
            <a:pPr algn="ctr" fontAlgn="auto">
              <a:lnSpc>
                <a:spcPct val="150000"/>
              </a:lnSpc>
            </a:pPr>
            <a:r>
              <a:rPr lang="zh-CN" sz="2800" b="1" dirty="0">
                <a:latin typeface="微软雅黑" panose="020B0503020204020204" pitchFamily="34" charset="-122"/>
                <a:ea typeface="微软雅黑" panose="020B0503020204020204" pitchFamily="34" charset="-122"/>
                <a:sym typeface="+mn-ea"/>
              </a:rPr>
              <a:t>板块二、新课教授 </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（一）声的产生 </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探究声音产生的条件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584450"/>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1．问题启发</a:t>
            </a:r>
          </a:p>
          <a:p>
            <a:pPr algn="l" fontAlgn="auto">
              <a:lnSpc>
                <a:spcPct val="150000"/>
              </a:lnSpc>
            </a:pPr>
            <a:r>
              <a:rPr b="1">
                <a:latin typeface="微软雅黑" panose="020B0503020204020204" pitchFamily="34" charset="-122"/>
                <a:ea typeface="微软雅黑" panose="020B0503020204020204" pitchFamily="34" charset="-122"/>
                <a:sym typeface="+mn-ea"/>
              </a:rPr>
              <a:t>（1）你能不能使正在发声的物体停止发声。</a:t>
            </a:r>
          </a:p>
          <a:p>
            <a:pPr algn="l" fontAlgn="auto">
              <a:lnSpc>
                <a:spcPct val="150000"/>
              </a:lnSpc>
            </a:pPr>
            <a:r>
              <a:rPr b="1">
                <a:latin typeface="微软雅黑" panose="020B0503020204020204" pitchFamily="34" charset="-122"/>
                <a:ea typeface="微软雅黑" panose="020B0503020204020204" pitchFamily="34" charset="-122"/>
                <a:sym typeface="+mn-ea"/>
              </a:rPr>
              <a:t>（2）观察物体发声时与不发声时有何区别。</a:t>
            </a:r>
          </a:p>
          <a:p>
            <a:pPr algn="l" fontAlgn="auto">
              <a:lnSpc>
                <a:spcPct val="150000"/>
              </a:lnSpc>
            </a:pPr>
            <a:r>
              <a:rPr b="1">
                <a:latin typeface="微软雅黑" panose="020B0503020204020204" pitchFamily="34" charset="-122"/>
                <a:ea typeface="微软雅黑" panose="020B0503020204020204" pitchFamily="34" charset="-122"/>
                <a:sym typeface="+mn-ea"/>
              </a:rPr>
              <a:t>（3）正在发声的物体有什么共同特征。</a:t>
            </a:r>
          </a:p>
          <a:p>
            <a:pPr algn="l" fontAlgn="auto">
              <a:lnSpc>
                <a:spcPct val="150000"/>
              </a:lnSpc>
            </a:pPr>
            <a:r>
              <a:rPr b="1">
                <a:latin typeface="微软雅黑" panose="020B0503020204020204" pitchFamily="34" charset="-122"/>
                <a:ea typeface="微软雅黑" panose="020B0503020204020204" pitchFamily="34" charset="-122"/>
                <a:sym typeface="+mn-ea"/>
              </a:rPr>
              <a:t>（4）发声的物体分别是什么。</a:t>
            </a:r>
          </a:p>
          <a:p>
            <a:pPr algn="l" fontAlgn="auto">
              <a:lnSpc>
                <a:spcPct val="150000"/>
              </a:lnSpc>
            </a:pPr>
            <a:endParaRPr b="1">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337945"/>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学生思考：</a:t>
            </a:r>
          </a:p>
          <a:p>
            <a:pPr algn="l" fontAlgn="auto">
              <a:lnSpc>
                <a:spcPct val="150000"/>
              </a:lnSpc>
            </a:pPr>
            <a:r>
              <a:rPr b="1">
                <a:latin typeface="微软雅黑" panose="020B0503020204020204" pitchFamily="34" charset="-122"/>
                <a:ea typeface="微软雅黑" panose="020B0503020204020204" pitchFamily="34" charset="-122"/>
                <a:sym typeface="+mn-ea"/>
              </a:rPr>
              <a:t>通过提出的问题使学生感悟到：实验中要用到比较的方法，比较物体发声时与不发声时的区别。</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71600" y="987574"/>
            <a:ext cx="6949132" cy="2807948"/>
          </a:xfrm>
          <a:prstGeom prst="rect">
            <a:avLst/>
          </a:prstGeom>
        </p:spPr>
        <p:txBody>
          <a:bodyPr wrap="square">
            <a:spAutoFit/>
          </a:bodyPr>
          <a:lstStyle/>
          <a:p>
            <a:pPr fontAlgn="auto">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      </a:t>
            </a:r>
            <a:r>
              <a:rPr sz="2000" b="1" dirty="0" err="1">
                <a:latin typeface="微软雅黑" panose="020B0503020204020204" pitchFamily="34" charset="-122"/>
                <a:ea typeface="微软雅黑" panose="020B0503020204020204" pitchFamily="34" charset="-122"/>
                <a:sym typeface="+mn-ea"/>
              </a:rPr>
              <a:t>大家好，今天我说课的内容是</a:t>
            </a:r>
            <a:r>
              <a:rPr lang="zh-CN" sz="2000" b="1" dirty="0">
                <a:latin typeface="微软雅黑" panose="020B0503020204020204" pitchFamily="34" charset="-122"/>
                <a:ea typeface="微软雅黑" panose="020B0503020204020204" pitchFamily="34" charset="-122"/>
                <a:sym typeface="+mn-ea"/>
              </a:rPr>
              <a:t>人教版初中物理八级上册《声现象》单元中的第</a:t>
            </a:r>
            <a:r>
              <a:rPr lang="en-US" altLang="zh-CN" sz="2000" b="1" dirty="0">
                <a:latin typeface="微软雅黑" panose="020B0503020204020204" pitchFamily="34" charset="-122"/>
                <a:ea typeface="微软雅黑" panose="020B0503020204020204" pitchFamily="34" charset="-122"/>
                <a:sym typeface="+mn-ea"/>
              </a:rPr>
              <a:t>1</a:t>
            </a:r>
            <a:r>
              <a:rPr lang="zh-CN" altLang="en-US" sz="2000" b="1" dirty="0">
                <a:latin typeface="微软雅黑" panose="020B0503020204020204" pitchFamily="34" charset="-122"/>
                <a:ea typeface="微软雅黑" panose="020B0503020204020204" pitchFamily="34" charset="-122"/>
                <a:sym typeface="+mn-ea"/>
              </a:rPr>
              <a:t>节</a:t>
            </a:r>
            <a:r>
              <a:rPr lang="zh-CN" sz="2000" b="1" dirty="0">
                <a:latin typeface="微软雅黑" panose="020B0503020204020204" pitchFamily="34" charset="-122"/>
                <a:ea typeface="微软雅黑" panose="020B0503020204020204" pitchFamily="34" charset="-122"/>
                <a:sym typeface="+mn-ea"/>
              </a:rPr>
              <a:t>《声音的产生与传播》，</a:t>
            </a:r>
            <a:r>
              <a:rPr lang="zh-CN" altLang="en-US" sz="2000" b="1" dirty="0">
                <a:latin typeface="微软雅黑" panose="020B0503020204020204" pitchFamily="34" charset="-122"/>
                <a:ea typeface="微软雅黑" panose="020B0503020204020204" pitchFamily="34" charset="-122"/>
                <a:sym typeface="+mn-ea"/>
              </a:rPr>
              <a:t>下面我将从说教材、说学情、说教学目标、说教学重难点、说教法、说教学过程和板书设计及教学反思这八个方面展开。接下来开始我的说课。</a:t>
            </a: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lang="zh-CN" altLang="en-US" b="1">
                <a:latin typeface="微软雅黑" panose="020B0503020204020204" pitchFamily="34" charset="-122"/>
                <a:ea typeface="微软雅黑" panose="020B0503020204020204" pitchFamily="34" charset="-122"/>
                <a:sym typeface="+mn-ea"/>
              </a:rPr>
              <a:t>2．探究实验</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活动一——做一做:一根橡皮筋，一把钢尺，试着使它们发出声音。</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（教师指导观察学生实验，尤其强调将发声与不发声时进行比较；指导学生回答以上问题）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915670"/>
            <a:ext cx="6907530" cy="2584450"/>
          </a:xfrm>
          <a:prstGeom prst="rect">
            <a:avLst/>
          </a:prstGeom>
          <a:noFill/>
        </p:spPr>
        <p:txBody>
          <a:bodyPr wrap="square" rtlCol="0">
            <a:spAutoFit/>
          </a:bodyPr>
          <a:lstStyle/>
          <a:p>
            <a:pPr algn="l" fontAlgn="auto">
              <a:lnSpc>
                <a:spcPct val="150000"/>
              </a:lnSpc>
            </a:pPr>
            <a:r>
              <a:rPr lang="zh-CN" altLang="en-US" b="1">
                <a:latin typeface="微软雅黑" panose="020B0503020204020204" pitchFamily="34" charset="-122"/>
                <a:ea typeface="微软雅黑" panose="020B0503020204020204" pitchFamily="34" charset="-122"/>
                <a:sym typeface="+mn-ea"/>
              </a:rPr>
              <a:t>活动二</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 </a:t>
            </a:r>
            <a:r>
              <a:rPr lang="en-US" altLang="zh-CN" b="1">
                <a:latin typeface="微软雅黑" panose="020B0503020204020204" pitchFamily="34" charset="-122"/>
                <a:ea typeface="微软雅黑" panose="020B0503020204020204" pitchFamily="34" charset="-122"/>
                <a:sym typeface="+mn-ea"/>
              </a:rPr>
              <a:t>   </a:t>
            </a:r>
            <a:r>
              <a:rPr lang="zh-CN" altLang="en-US" b="1">
                <a:latin typeface="微软雅黑" panose="020B0503020204020204" pitchFamily="34" charset="-122"/>
                <a:ea typeface="微软雅黑" panose="020B0503020204020204" pitchFamily="34" charset="-122"/>
                <a:sym typeface="+mn-ea"/>
              </a:rPr>
              <a:t>——读一读:</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大家齐声朗读：</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“风声，雨声，读书声，声声入耳；家事，国事，天下事，事事关心。”  </a:t>
            </a:r>
          </a:p>
          <a:p>
            <a:pPr algn="l" fontAlgn="auto">
              <a:lnSpc>
                <a:spcPct val="150000"/>
              </a:lnSpc>
            </a:pPr>
            <a:endParaRPr lang="zh-CN" altLang="en-US" b="1">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584450"/>
          </a:xfrm>
          <a:prstGeom prst="rect">
            <a:avLst/>
          </a:prstGeom>
          <a:noFill/>
        </p:spPr>
        <p:txBody>
          <a:bodyPr wrap="square" rtlCol="0">
            <a:spAutoFit/>
          </a:bodyPr>
          <a:lstStyle/>
          <a:p>
            <a:pPr algn="l" fontAlgn="auto">
              <a:lnSpc>
                <a:spcPct val="150000"/>
              </a:lnSpc>
            </a:pPr>
            <a:r>
              <a:rPr lang="zh-CN" altLang="en-US" b="1">
                <a:latin typeface="微软雅黑" panose="020B0503020204020204" pitchFamily="34" charset="-122"/>
                <a:ea typeface="微软雅黑" panose="020B0503020204020204" pitchFamily="34" charset="-122"/>
                <a:sym typeface="+mn-ea"/>
              </a:rPr>
              <a:t>问题</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（1）你观察这次物体发声时与不发声时的区别像活动一一样明显吗？</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（2）怎样使不明显的现象变明显呢？将手指轻轻放在喉咙发声处。</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归纳：在物理的研究中经常用到变抽象为具体，变细微为显著的研究方法。</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活动三</a:t>
            </a:r>
          </a:p>
          <a:p>
            <a:pPr algn="l" fontAlgn="auto">
              <a:lnSpc>
                <a:spcPct val="150000"/>
              </a:lnSpc>
            </a:pPr>
            <a:r>
              <a:rPr lang="zh-CN" b="1">
                <a:latin typeface="微软雅黑" panose="020B0503020204020204" pitchFamily="34" charset="-122"/>
                <a:ea typeface="微软雅黑" panose="020B0503020204020204" pitchFamily="34" charset="-122"/>
                <a:sym typeface="+mn-ea"/>
              </a:rPr>
              <a:t> </a:t>
            </a:r>
            <a:r>
              <a:rPr lang="en-US" altLang="zh-CN" b="1">
                <a:latin typeface="微软雅黑" panose="020B0503020204020204" pitchFamily="34" charset="-122"/>
                <a:ea typeface="微软雅黑" panose="020B0503020204020204" pitchFamily="34" charset="-122"/>
                <a:sym typeface="+mn-ea"/>
              </a:rPr>
              <a:t>  </a:t>
            </a:r>
            <a:r>
              <a:rPr lang="zh-CN" b="1">
                <a:latin typeface="微软雅黑" panose="020B0503020204020204" pitchFamily="34" charset="-122"/>
                <a:ea typeface="微软雅黑" panose="020B0503020204020204" pitchFamily="34" charset="-122"/>
                <a:sym typeface="+mn-ea"/>
              </a:rPr>
              <a:t>——说一说:</a:t>
            </a:r>
          </a:p>
          <a:p>
            <a:pPr algn="l" fontAlgn="auto">
              <a:lnSpc>
                <a:spcPct val="150000"/>
              </a:lnSpc>
            </a:pPr>
            <a:r>
              <a:rPr lang="zh-CN" b="1">
                <a:latin typeface="微软雅黑" panose="020B0503020204020204" pitchFamily="34" charset="-122"/>
                <a:ea typeface="微软雅黑" panose="020B0503020204020204" pitchFamily="34" charset="-122"/>
                <a:sym typeface="+mn-ea"/>
              </a:rPr>
              <a:t>说出生活生产中其它一些发声现象。试着解释发声现象的道理。</a:t>
            </a:r>
          </a:p>
          <a:p>
            <a:pPr algn="l" fontAlgn="auto">
              <a:lnSpc>
                <a:spcPct val="150000"/>
              </a:lnSpc>
            </a:pPr>
            <a:r>
              <a:rPr lang="zh-CN" b="1">
                <a:latin typeface="微软雅黑" panose="020B0503020204020204" pitchFamily="34" charset="-122"/>
                <a:ea typeface="微软雅黑" panose="020B0503020204020204" pitchFamily="34" charset="-122"/>
                <a:sym typeface="+mn-ea"/>
              </a:rPr>
              <a:t>总结：声音是由物体的振动产生的。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16852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（二）、声音的传播：</a:t>
            </a:r>
          </a:p>
          <a:p>
            <a:pPr algn="l" fontAlgn="auto">
              <a:lnSpc>
                <a:spcPct val="150000"/>
              </a:lnSpc>
            </a:pPr>
            <a:r>
              <a:rPr lang="zh-CN" b="1">
                <a:latin typeface="微软雅黑" panose="020B0503020204020204" pitchFamily="34" charset="-122"/>
                <a:ea typeface="微软雅黑" panose="020B0503020204020204" pitchFamily="34" charset="-122"/>
                <a:sym typeface="+mn-ea"/>
              </a:rPr>
              <a:t>教师提问：</a:t>
            </a:r>
          </a:p>
          <a:p>
            <a:pPr algn="l" fontAlgn="auto">
              <a:lnSpc>
                <a:spcPct val="150000"/>
              </a:lnSpc>
            </a:pPr>
            <a:r>
              <a:rPr lang="zh-CN" b="1">
                <a:latin typeface="微软雅黑" panose="020B0503020204020204" pitchFamily="34" charset="-122"/>
                <a:ea typeface="微软雅黑" panose="020B0503020204020204" pitchFamily="34" charset="-122"/>
                <a:sym typeface="+mn-ea"/>
              </a:rPr>
              <a:t>在声源发出声音和人耳听到声音的过程中，声音经历了怎样的传播过程？</a:t>
            </a:r>
          </a:p>
          <a:p>
            <a:pPr algn="l" fontAlgn="auto">
              <a:lnSpc>
                <a:spcPct val="150000"/>
              </a:lnSpc>
            </a:pPr>
            <a:r>
              <a:rPr lang="zh-CN" b="1">
                <a:latin typeface="微软雅黑" panose="020B0503020204020204" pitchFamily="34" charset="-122"/>
                <a:ea typeface="微软雅黑" panose="020B0503020204020204" pitchFamily="34" charset="-122"/>
                <a:sym typeface="+mn-ea"/>
              </a:rPr>
              <a:t>宇航员在月球上如何交谈？</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33794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探究活动2：</a:t>
            </a:r>
          </a:p>
          <a:p>
            <a:pPr algn="l" fontAlgn="auto">
              <a:lnSpc>
                <a:spcPct val="150000"/>
              </a:lnSpc>
            </a:pPr>
            <a:r>
              <a:rPr lang="zh-CN" b="1">
                <a:latin typeface="微软雅黑" panose="020B0503020204020204" pitchFamily="34" charset="-122"/>
                <a:ea typeface="微软雅黑" panose="020B0503020204020204" pitchFamily="34" charset="-122"/>
                <a:sym typeface="+mn-ea"/>
              </a:rPr>
              <a:t>真空可以传声吗？</a:t>
            </a:r>
          </a:p>
          <a:p>
            <a:pPr algn="l" fontAlgn="auto">
              <a:lnSpc>
                <a:spcPct val="150000"/>
              </a:lnSpc>
            </a:pPr>
            <a:r>
              <a:rPr lang="zh-CN" b="1">
                <a:latin typeface="微软雅黑" panose="020B0503020204020204" pitchFamily="34" charset="-122"/>
                <a:ea typeface="微软雅黑" panose="020B0503020204020204" pitchFamily="34" charset="-122"/>
                <a:sym typeface="+mn-ea"/>
              </a:rPr>
              <a:t>实验器材：真空罩、抽气机、电铃</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168525"/>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实验步骤：</a:t>
            </a:r>
          </a:p>
          <a:p>
            <a:pPr algn="l" fontAlgn="auto">
              <a:lnSpc>
                <a:spcPct val="150000"/>
              </a:lnSpc>
            </a:pPr>
            <a:r>
              <a:rPr b="1">
                <a:latin typeface="微软雅黑" panose="020B0503020204020204" pitchFamily="34" charset="-122"/>
                <a:ea typeface="微软雅黑" panose="020B0503020204020204" pitchFamily="34" charset="-122"/>
                <a:sym typeface="+mn-ea"/>
              </a:rPr>
              <a:t>（1）把电铃调至响振状态，然后轻放于真空罩中，用抽气机将空气逐渐抽出，仔细听铃声的变化和观察电铃的振动情况；</a:t>
            </a:r>
          </a:p>
          <a:p>
            <a:pPr algn="l" fontAlgn="auto">
              <a:lnSpc>
                <a:spcPct val="150000"/>
              </a:lnSpc>
            </a:pPr>
            <a:r>
              <a:rPr b="1">
                <a:latin typeface="微软雅黑" panose="020B0503020204020204" pitchFamily="34" charset="-122"/>
                <a:ea typeface="微软雅黑" panose="020B0503020204020204" pitchFamily="34" charset="-122"/>
                <a:sym typeface="+mn-ea"/>
              </a:rPr>
              <a:t>（2）去掉抽气机，逐渐打开阀门，逐渐放入空气，仔细听铃声的变化和观察电铃的振动情况。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实验现象与结论：</a:t>
            </a:r>
          </a:p>
          <a:p>
            <a:pPr algn="l" fontAlgn="auto">
              <a:lnSpc>
                <a:spcPct val="150000"/>
              </a:lnSpc>
            </a:pPr>
            <a:r>
              <a:rPr lang="en-US" altLang="zh-CN" b="1">
                <a:latin typeface="微软雅黑" panose="020B0503020204020204" pitchFamily="34" charset="-122"/>
                <a:ea typeface="微软雅黑" panose="020B0503020204020204" pitchFamily="34" charset="-122"/>
                <a:sym typeface="+mn-ea"/>
              </a:rPr>
              <a:t>   </a:t>
            </a:r>
            <a:r>
              <a:rPr lang="zh-CN" b="1">
                <a:latin typeface="微软雅黑" panose="020B0503020204020204" pitchFamily="34" charset="-122"/>
                <a:ea typeface="微软雅黑" panose="020B0503020204020204" pitchFamily="34" charset="-122"/>
                <a:sym typeface="+mn-ea"/>
              </a:rPr>
              <a:t>随着空气的抽出，铃声逐渐减弱；当真空罩内逐渐处于真空状态时，虽然观察到电铃在振动，却听不到铃声；打开阀门放入空气，铃声逐渐增强，由此可见真空不能传声。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声音传播的条件：有介质</a:t>
            </a:r>
          </a:p>
          <a:p>
            <a:pPr algn="l" fontAlgn="auto">
              <a:lnSpc>
                <a:spcPct val="150000"/>
              </a:lnSpc>
            </a:pPr>
            <a:r>
              <a:rPr lang="zh-CN" b="1">
                <a:latin typeface="微软雅黑" panose="020B0503020204020204" pitchFamily="34" charset="-122"/>
                <a:ea typeface="微软雅黑" panose="020B0503020204020204" pitchFamily="34" charset="-122"/>
                <a:sym typeface="+mn-ea"/>
              </a:rPr>
              <a:t>（1）介质指自然界中存在的一切物质；</a:t>
            </a:r>
          </a:p>
          <a:p>
            <a:pPr algn="l" fontAlgn="auto">
              <a:lnSpc>
                <a:spcPct val="150000"/>
              </a:lnSpc>
            </a:pPr>
            <a:r>
              <a:rPr lang="zh-CN" b="1">
                <a:latin typeface="微软雅黑" panose="020B0503020204020204" pitchFamily="34" charset="-122"/>
                <a:ea typeface="微软雅黑" panose="020B0503020204020204" pitchFamily="34" charset="-122"/>
                <a:sym typeface="+mn-ea"/>
              </a:rPr>
              <a:t>（2）固体、液体、气体均能传播声音。</a:t>
            </a:r>
          </a:p>
          <a:p>
            <a:pPr algn="l" fontAlgn="auto">
              <a:lnSpc>
                <a:spcPct val="150000"/>
              </a:lnSpc>
            </a:pPr>
            <a:r>
              <a:rPr lang="zh-CN" b="1">
                <a:latin typeface="微软雅黑" panose="020B0503020204020204" pitchFamily="34" charset="-122"/>
                <a:ea typeface="微软雅黑" panose="020B0503020204020204" pitchFamily="34" charset="-122"/>
                <a:sym typeface="+mn-ea"/>
              </a:rPr>
              <a:t>注意：真空不能传声。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922020"/>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教师提问：声音在空气中是怎样传播的呢？</a:t>
            </a:r>
          </a:p>
          <a:p>
            <a:pPr algn="l" fontAlgn="auto">
              <a:lnSpc>
                <a:spcPct val="150000"/>
              </a:lnSpc>
            </a:pPr>
            <a:r>
              <a:rPr lang="zh-CN" b="1">
                <a:latin typeface="微软雅黑" panose="020B0503020204020204" pitchFamily="34" charset="-122"/>
                <a:ea typeface="微软雅黑" panose="020B0503020204020204" pitchFamily="34" charset="-122"/>
                <a:sym typeface="+mn-ea"/>
              </a:rPr>
              <a:t>教师引导：以击鼓为例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7704" y="1275606"/>
            <a:ext cx="2783840"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一、说教材</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9632" y="915566"/>
            <a:ext cx="6907530" cy="2346283"/>
          </a:xfrm>
          <a:prstGeom prst="rect">
            <a:avLst/>
          </a:prstGeom>
          <a:noFill/>
        </p:spPr>
        <p:txBody>
          <a:bodyPr wrap="square" rtlCol="0">
            <a:spAutoFit/>
          </a:bodyPr>
          <a:lstStyle/>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鼓面的振动带动周围的空气振动，形成了疏密相间的波动，向远处传播。这个过程跟水波的传播相似。用一支铅笔不断轻点水面，水面就会形成一圈一圈的水波，不断向远处传播。因此，声音以波的形式传播着，我们把它叫做声波。</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声音传播的形式——声波</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843558"/>
            <a:ext cx="6907530" cy="2584450"/>
          </a:xfrm>
          <a:prstGeom prst="rect">
            <a:avLst/>
          </a:prstGeom>
          <a:noFill/>
        </p:spPr>
        <p:txBody>
          <a:bodyPr wrap="square" rtlCol="0">
            <a:spAutoFit/>
          </a:bodyPr>
          <a:lstStyle/>
          <a:p>
            <a:pPr algn="l" fontAlgn="auto">
              <a:lnSpc>
                <a:spcPct val="150000"/>
              </a:lnSpc>
            </a:pPr>
            <a:r>
              <a:rPr lang="zh-CN" b="1" dirty="0">
                <a:latin typeface="微软雅黑" panose="020B0503020204020204" pitchFamily="34" charset="-122"/>
                <a:ea typeface="微软雅黑" panose="020B0503020204020204" pitchFamily="34" charset="-122"/>
                <a:sym typeface="+mn-ea"/>
              </a:rPr>
              <a:t>（三）声速</a:t>
            </a:r>
          </a:p>
          <a:p>
            <a:pPr algn="l" fontAlgn="auto">
              <a:lnSpc>
                <a:spcPct val="150000"/>
              </a:lnSpc>
            </a:pPr>
            <a:r>
              <a:rPr lang="zh-CN" b="1" dirty="0">
                <a:latin typeface="微软雅黑" panose="020B0503020204020204" pitchFamily="34" charset="-122"/>
                <a:ea typeface="微软雅黑" panose="020B0503020204020204" pitchFamily="34" charset="-122"/>
                <a:sym typeface="+mn-ea"/>
              </a:rPr>
              <a:t>学生活动：阅读教材“声速”部分。</a:t>
            </a:r>
          </a:p>
          <a:p>
            <a:pPr algn="l" fontAlgn="auto">
              <a:lnSpc>
                <a:spcPct val="150000"/>
              </a:lnSpc>
            </a:pPr>
            <a:r>
              <a:rPr lang="zh-CN" b="1" dirty="0">
                <a:latin typeface="微软雅黑" panose="020B0503020204020204" pitchFamily="34" charset="-122"/>
                <a:ea typeface="微软雅黑" panose="020B0503020204020204" pitchFamily="34" charset="-122"/>
                <a:sym typeface="+mn-ea"/>
              </a:rPr>
              <a:t>学生讨论交流，归纳总结规律：</a:t>
            </a:r>
          </a:p>
          <a:p>
            <a:pPr algn="l" fontAlgn="auto">
              <a:lnSpc>
                <a:spcPct val="150000"/>
              </a:lnSpc>
            </a:pPr>
            <a:r>
              <a:rPr lang="zh-CN" b="1" dirty="0">
                <a:latin typeface="微软雅黑" panose="020B0503020204020204" pitchFamily="34" charset="-122"/>
                <a:ea typeface="微软雅黑" panose="020B0503020204020204" pitchFamily="34" charset="-122"/>
                <a:sym typeface="+mn-ea"/>
              </a:rPr>
              <a:t>声音在不同的介质中传播的速度不同，声速的大小跟介质种类和温度有关，声音在传播的过程中遇到障碍物会被反射回来的现象叫回声。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8235" y="627534"/>
            <a:ext cx="6907530" cy="3731278"/>
          </a:xfrm>
          <a:prstGeom prst="rect">
            <a:avLst/>
          </a:prstGeom>
          <a:noFill/>
        </p:spPr>
        <p:txBody>
          <a:bodyPr wrap="square" rtlCol="0">
            <a:spAutoFit/>
          </a:bodyPr>
          <a:lstStyle/>
          <a:p>
            <a:pPr algn="ctr" fontAlgn="auto">
              <a:lnSpc>
                <a:spcPct val="150000"/>
              </a:lnSpc>
            </a:pPr>
            <a:r>
              <a:rPr lang="zh-CN" sz="2000" b="1" dirty="0">
                <a:latin typeface="微软雅黑" panose="020B0503020204020204" pitchFamily="34" charset="-122"/>
                <a:ea typeface="微软雅黑" panose="020B0503020204020204" pitchFamily="34" charset="-122"/>
                <a:sym typeface="+mn-ea"/>
              </a:rPr>
              <a:t>板块三、课堂总结</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会用转换法分析物理问题。</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基本知识：</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　　（1）声源：正在发声的物体叫声源。</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　　（2）声音是由物体的振动产生的。</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　　（3）声音以声波的形式向四周传播。</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　　（4）声音的传播需要介质，真空不能传播声音。</a:t>
            </a:r>
          </a:p>
          <a:p>
            <a:pPr algn="l" fontAlgn="auto">
              <a:lnSpc>
                <a:spcPct val="150000"/>
              </a:lnSpc>
            </a:pPr>
            <a:r>
              <a:rPr lang="zh-CN" sz="2000" b="1" dirty="0">
                <a:latin typeface="微软雅黑" panose="020B0503020204020204" pitchFamily="34" charset="-122"/>
                <a:ea typeface="微软雅黑" panose="020B0503020204020204" pitchFamily="34" charset="-122"/>
                <a:sym typeface="+mn-ea"/>
              </a:rPr>
              <a:t>　　（5）声速</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6" y="1131590"/>
            <a:ext cx="3768725" cy="706755"/>
          </a:xfrm>
          <a:prstGeom prst="rect">
            <a:avLst/>
          </a:prstGeom>
          <a:noFill/>
        </p:spPr>
        <p:txBody>
          <a:bodyPr wrap="square" rtlCol="0">
            <a:spAutoFit/>
          </a:bodyPr>
          <a:lstStyle/>
          <a:p>
            <a:r>
              <a:rPr lang="zh-CN" altLang="en-US" sz="4000" b="1" dirty="0">
                <a:solidFill>
                  <a:schemeClr val="tx1"/>
                </a:solidFill>
                <a:latin typeface="微软雅黑" panose="020B0503020204020204" pitchFamily="34" charset="-122"/>
                <a:ea typeface="微软雅黑" panose="020B0503020204020204" pitchFamily="34" charset="-122"/>
              </a:rPr>
              <a:t>七、板块设计</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p:nvPr/>
        </p:nvSpPr>
        <p:spPr>
          <a:xfrm>
            <a:off x="1497330" y="1009015"/>
            <a:ext cx="6149340" cy="622300"/>
          </a:xfrm>
          <a:prstGeom prst="rect">
            <a:avLst/>
          </a:prstGeom>
          <a:noFill/>
        </p:spPr>
        <p:txBody>
          <a:bodyPr wrap="square" lIns="68580" tIns="34290" rIns="68580" bIns="34290" rtlCol="0">
            <a:spAutoFit/>
          </a:bodyPr>
          <a:lstStyle/>
          <a:p>
            <a:r>
              <a:rPr b="1">
                <a:latin typeface="微软雅黑" panose="020B0503020204020204" pitchFamily="34" charset="-122"/>
                <a:ea typeface="微软雅黑" panose="020B0503020204020204" pitchFamily="34" charset="-122"/>
              </a:rPr>
              <a:t>根据</a:t>
            </a:r>
            <a:r>
              <a:rPr lang="zh-CN" b="1">
                <a:latin typeface="微软雅黑" panose="020B0503020204020204" pitchFamily="34" charset="-122"/>
                <a:ea typeface="微软雅黑" panose="020B0503020204020204" pitchFamily="34" charset="-122"/>
              </a:rPr>
              <a:t>学生本阶段的特点</a:t>
            </a:r>
            <a:r>
              <a:rPr b="1">
                <a:latin typeface="微软雅黑" panose="020B0503020204020204" pitchFamily="34" charset="-122"/>
                <a:ea typeface="微软雅黑" panose="020B0503020204020204" pitchFamily="34" charset="-122"/>
              </a:rPr>
              <a:t>，本课板书内容简单明了，重难点突出。</a:t>
            </a:r>
          </a:p>
        </p:txBody>
      </p:sp>
      <p:pic>
        <p:nvPicPr>
          <p:cNvPr id="4" name="图片 3"/>
          <p:cNvPicPr>
            <a:picLocks noChangeAspect="1"/>
          </p:cNvPicPr>
          <p:nvPr/>
        </p:nvPicPr>
        <p:blipFill>
          <a:blip r:embed="rId2"/>
          <a:stretch>
            <a:fillRect/>
          </a:stretch>
        </p:blipFill>
        <p:spPr>
          <a:xfrm>
            <a:off x="1933575" y="1533525"/>
            <a:ext cx="5276850" cy="20764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3"/>
          <p:cNvSpPr txBox="1"/>
          <p:nvPr/>
        </p:nvSpPr>
        <p:spPr>
          <a:xfrm>
            <a:off x="1259632" y="1203598"/>
            <a:ext cx="6840760" cy="1608133"/>
          </a:xfrm>
          <a:prstGeom prst="rect">
            <a:avLst/>
          </a:prstGeom>
          <a:noFill/>
        </p:spPr>
        <p:txBody>
          <a:bodyPr wrap="square" lIns="68580" tIns="34290" rIns="68580" bIns="34290" rtlCol="0">
            <a:spAutoFit/>
          </a:bodyPr>
          <a:lstStyle/>
          <a:p>
            <a:pPr algn="l"/>
            <a:r>
              <a:rPr sz="2000" b="1" dirty="0" err="1">
                <a:solidFill>
                  <a:schemeClr val="tx1"/>
                </a:solidFill>
                <a:latin typeface="微软雅黑" panose="020B0503020204020204" pitchFamily="34" charset="-122"/>
                <a:ea typeface="微软雅黑" panose="020B0503020204020204" pitchFamily="34" charset="-122"/>
              </a:rPr>
              <a:t>总之，在整个教学过程中，我始终立足让学生在玩中学会</a:t>
            </a:r>
            <a:r>
              <a:rPr sz="2000" b="1" dirty="0">
                <a:solidFill>
                  <a:schemeClr val="tx1"/>
                </a:solidFill>
                <a:latin typeface="微软雅黑" panose="020B0503020204020204" pitchFamily="34" charset="-122"/>
                <a:ea typeface="微软雅黑" panose="020B0503020204020204" pitchFamily="34" charset="-122"/>
              </a:rPr>
              <a:t>，</a:t>
            </a:r>
          </a:p>
          <a:p>
            <a:pPr algn="l"/>
            <a:endParaRPr sz="2000" b="1" dirty="0">
              <a:solidFill>
                <a:schemeClr val="tx1"/>
              </a:solidFill>
              <a:latin typeface="微软雅黑" panose="020B0503020204020204" pitchFamily="34" charset="-122"/>
              <a:ea typeface="微软雅黑" panose="020B0503020204020204" pitchFamily="34" charset="-122"/>
            </a:endParaRPr>
          </a:p>
          <a:p>
            <a:pPr algn="l"/>
            <a:r>
              <a:rPr sz="2000" b="1" dirty="0" err="1">
                <a:solidFill>
                  <a:schemeClr val="tx1"/>
                </a:solidFill>
                <a:latin typeface="微软雅黑" panose="020B0503020204020204" pitchFamily="34" charset="-122"/>
                <a:ea typeface="微软雅黑" panose="020B0503020204020204" pitchFamily="34" charset="-122"/>
              </a:rPr>
              <a:t>在动手中提高技能，学生学得轻松愉快。我将继续努力，让</a:t>
            </a:r>
            <a:endParaRPr sz="2000" b="1" dirty="0">
              <a:solidFill>
                <a:schemeClr val="tx1"/>
              </a:solidFill>
              <a:latin typeface="微软雅黑" panose="020B0503020204020204" pitchFamily="34" charset="-122"/>
              <a:ea typeface="微软雅黑" panose="020B0503020204020204" pitchFamily="34" charset="-122"/>
            </a:endParaRPr>
          </a:p>
          <a:p>
            <a:pPr algn="l"/>
            <a:endParaRPr sz="2000" b="1" dirty="0">
              <a:solidFill>
                <a:schemeClr val="tx1"/>
              </a:solidFill>
              <a:latin typeface="微软雅黑" panose="020B0503020204020204" pitchFamily="34" charset="-122"/>
              <a:ea typeface="微软雅黑" panose="020B0503020204020204" pitchFamily="34" charset="-122"/>
            </a:endParaRPr>
          </a:p>
          <a:p>
            <a:pPr algn="l"/>
            <a:r>
              <a:rPr sz="2000" b="1" dirty="0" err="1">
                <a:solidFill>
                  <a:schemeClr val="tx1"/>
                </a:solidFill>
                <a:latin typeface="微软雅黑" panose="020B0503020204020204" pitchFamily="34" charset="-122"/>
                <a:ea typeface="微软雅黑" panose="020B0503020204020204" pitchFamily="34" charset="-122"/>
              </a:rPr>
              <a:t>我的</a:t>
            </a:r>
            <a:r>
              <a:rPr lang="zh-CN" sz="2000" b="1" dirty="0">
                <a:solidFill>
                  <a:schemeClr val="tx1"/>
                </a:solidFill>
                <a:latin typeface="微软雅黑" panose="020B0503020204020204" pitchFamily="34" charset="-122"/>
                <a:ea typeface="微软雅黑" panose="020B0503020204020204" pitchFamily="34" charset="-122"/>
              </a:rPr>
              <a:t>语文</a:t>
            </a:r>
            <a:r>
              <a:rPr sz="2000" b="1" dirty="0" err="1">
                <a:solidFill>
                  <a:schemeClr val="tx1"/>
                </a:solidFill>
                <a:latin typeface="微软雅黑" panose="020B0503020204020204" pitchFamily="34" charset="-122"/>
                <a:ea typeface="微软雅黑" panose="020B0503020204020204" pitchFamily="34" charset="-122"/>
              </a:rPr>
              <a:t>课堂教学更高效，更精彩</a:t>
            </a:r>
            <a:r>
              <a:rPr sz="2000" b="1" dirty="0">
                <a:solidFill>
                  <a:schemeClr val="tx1"/>
                </a:solidFill>
                <a:latin typeface="微软雅黑" panose="020B0503020204020204" pitchFamily="34" charset="-122"/>
                <a:ea typeface="微软雅黑" panose="020B0503020204020204" pitchFamily="34" charset="-122"/>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131590"/>
            <a:ext cx="3768725" cy="706755"/>
          </a:xfrm>
          <a:prstGeom prst="rect">
            <a:avLst/>
          </a:prstGeom>
          <a:noFill/>
        </p:spPr>
        <p:txBody>
          <a:bodyPr wrap="square" rtlCol="0">
            <a:spAutoFit/>
          </a:bodyPr>
          <a:lstStyle/>
          <a:p>
            <a:r>
              <a:rPr lang="zh-CN" altLang="en-US" sz="4000" b="1" dirty="0">
                <a:solidFill>
                  <a:schemeClr val="tx1"/>
                </a:solidFill>
                <a:latin typeface="微软雅黑" panose="020B0503020204020204" pitchFamily="34" charset="-122"/>
                <a:ea typeface="微软雅黑" panose="020B0503020204020204" pitchFamily="34" charset="-122"/>
              </a:rPr>
              <a:t>八、教学反思</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627534"/>
            <a:ext cx="7344816" cy="3731278"/>
          </a:xfrm>
          <a:prstGeom prst="rect">
            <a:avLst/>
          </a:prstGeom>
          <a:noFill/>
        </p:spPr>
        <p:txBody>
          <a:bodyPr wrap="square" rtlCol="0">
            <a:spAutoFit/>
          </a:bodyPr>
          <a:lstStyle/>
          <a:p>
            <a:pPr fontAlgn="auto">
              <a:lnSpc>
                <a:spcPct val="150000"/>
              </a:lnSpc>
            </a:pPr>
            <a:r>
              <a:rPr lang="en-US" sz="2000" b="1" dirty="0">
                <a:latin typeface="微软雅黑" panose="020B0503020204020204" pitchFamily="34" charset="-122"/>
                <a:ea typeface="微软雅黑" panose="020B0503020204020204" pitchFamily="34" charset="-122"/>
                <a:sym typeface="+mn-ea"/>
              </a:rPr>
              <a:t>  </a:t>
            </a:r>
            <a:r>
              <a:rPr sz="2000" b="1" dirty="0">
                <a:latin typeface="微软雅黑" panose="020B0503020204020204" pitchFamily="34" charset="-122"/>
                <a:ea typeface="微软雅黑" panose="020B0503020204020204" pitchFamily="34" charset="-122"/>
                <a:sym typeface="+mn-ea"/>
              </a:rPr>
              <a:t>　本课的教学核心概念是：声音是由物体振动产生的。学生在此前往往关注的是动作本身，而不是发声物体的状态。这也是教学的难点所在，要想突破难点，就应该顺应学生的思维，才能更好地激活学生的思维。在学生认识到“声音由物体振动产生”后，再次提供音叉，让学生设计实验，用视觉看到物体的振动。这样处理，使探究“振动”的内涵由易到难，由显到隐，由固体、到液体再到气体，逐步丰富概念外延。思维的顺应和激活，实现了教学的“层递性”。</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305" y="1059815"/>
            <a:ext cx="6672580" cy="2807948"/>
          </a:xfrm>
          <a:prstGeom prst="rect">
            <a:avLst/>
          </a:prstGeom>
          <a:noFill/>
        </p:spPr>
        <p:txBody>
          <a:bodyPr wrap="square" rtlCol="0">
            <a:spAutoFit/>
          </a:bodyPr>
          <a:lstStyle/>
          <a:p>
            <a:pPr fontAlgn="auto">
              <a:lnSpc>
                <a:spcPct val="150000"/>
              </a:lnSpc>
            </a:pPr>
            <a:r>
              <a:rPr lang="en-US" sz="2000" b="1" dirty="0">
                <a:latin typeface="微软雅黑" panose="020B0503020204020204" pitchFamily="34" charset="-122"/>
                <a:ea typeface="微软雅黑" panose="020B0503020204020204" pitchFamily="34" charset="-122"/>
                <a:sym typeface="+mn-ea"/>
              </a:rPr>
              <a:t>  </a:t>
            </a:r>
            <a:r>
              <a:rPr sz="2000" b="1" dirty="0">
                <a:latin typeface="微软雅黑" panose="020B0503020204020204" pitchFamily="34" charset="-122"/>
                <a:ea typeface="微软雅黑" panose="020B0503020204020204" pitchFamily="34" charset="-122"/>
                <a:sym typeface="+mn-ea"/>
              </a:rPr>
              <a:t>　另外，在教学设计中对学生的各种见解、一些不太成熟的观点、甚至是错误的想法也大胆地进行了课前的猜想和予测，并且对学生的错误想法在课堂中都采取给予正面积极评价的做法，这无疑在一定程度上帮助了学生克服对科学探究的神秘畏惧心理，减轻了学生科学探究的压力，增强了探究学习的信心。</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347614"/>
            <a:ext cx="7200800" cy="1884618"/>
          </a:xfrm>
          <a:prstGeom prst="rect">
            <a:avLst/>
          </a:prstGeom>
          <a:noFill/>
        </p:spPr>
        <p:txBody>
          <a:bodyPr wrap="square" rtlCol="0">
            <a:spAutoFit/>
          </a:bodyPr>
          <a:lstStyle/>
          <a:p>
            <a:pPr fontAlgn="auto">
              <a:lnSpc>
                <a:spcPct val="150000"/>
              </a:lnSpc>
            </a:pPr>
            <a:r>
              <a:rPr lang="en-US" sz="2000" b="1" dirty="0">
                <a:latin typeface="微软雅黑" panose="020B0503020204020204" pitchFamily="34" charset="-122"/>
                <a:ea typeface="微软雅黑" panose="020B0503020204020204" pitchFamily="34" charset="-122"/>
                <a:sym typeface="+mn-ea"/>
              </a:rPr>
              <a:t>  </a:t>
            </a:r>
            <a:r>
              <a:rPr sz="2000" b="1" dirty="0">
                <a:latin typeface="微软雅黑" panose="020B0503020204020204" pitchFamily="34" charset="-122"/>
                <a:ea typeface="微软雅黑" panose="020B0503020204020204" pitchFamily="34" charset="-122"/>
                <a:sym typeface="+mn-ea"/>
              </a:rPr>
              <a:t>　在课堂中教师不再是一个主讲者，而是课堂教学的参与者和组织者，教师和学生一起去感觉、认识、探索、分析、概括，和学生建立起了良好的、平等民主的师生关系。重视了学生间的`交流合作，加强了学生间友好相处的心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059815"/>
            <a:ext cx="7494905" cy="3415030"/>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rPr>
              <a:t>    </a:t>
            </a:r>
            <a:r>
              <a:rPr b="1">
                <a:latin typeface="微软雅黑" panose="020B0503020204020204" pitchFamily="34" charset="-122"/>
                <a:ea typeface="微软雅黑" panose="020B0503020204020204" pitchFamily="34" charset="-122"/>
              </a:rPr>
              <a:t>《</a:t>
            </a:r>
            <a:r>
              <a:rPr lang="zh-CN" b="1">
                <a:latin typeface="微软雅黑" panose="020B0503020204020204" pitchFamily="34" charset="-122"/>
                <a:ea typeface="微软雅黑" panose="020B0503020204020204" pitchFamily="34" charset="-122"/>
                <a:sym typeface="+mn-ea"/>
              </a:rPr>
              <a:t>声音的产生与传播</a:t>
            </a:r>
            <a:r>
              <a:rPr b="1">
                <a:latin typeface="微软雅黑" panose="020B0503020204020204" pitchFamily="34" charset="-122"/>
                <a:ea typeface="微软雅黑" panose="020B0503020204020204" pitchFamily="34" charset="-122"/>
              </a:rPr>
              <a:t>》是人教版八年级《物理》第</a:t>
            </a:r>
            <a:r>
              <a:rPr lang="zh-CN" b="1">
                <a:latin typeface="微软雅黑" panose="020B0503020204020204" pitchFamily="34" charset="-122"/>
                <a:ea typeface="微软雅黑" panose="020B0503020204020204" pitchFamily="34" charset="-122"/>
              </a:rPr>
              <a:t>二</a:t>
            </a:r>
            <a:r>
              <a:rPr b="1">
                <a:latin typeface="微软雅黑" panose="020B0503020204020204" pitchFamily="34" charset="-122"/>
                <a:ea typeface="微软雅黑" panose="020B0503020204020204" pitchFamily="34" charset="-122"/>
              </a:rPr>
              <a:t>章</a:t>
            </a:r>
            <a:r>
              <a:rPr lang="zh-CN" b="1">
                <a:latin typeface="微软雅黑" panose="020B0503020204020204" pitchFamily="34" charset="-122"/>
                <a:ea typeface="微软雅黑" panose="020B0503020204020204" pitchFamily="34" charset="-122"/>
              </a:rPr>
              <a:t>《声现象》中的第</a:t>
            </a:r>
            <a:r>
              <a:rPr lang="en-US" altLang="zh-CN" b="1">
                <a:latin typeface="微软雅黑" panose="020B0503020204020204" pitchFamily="34" charset="-122"/>
                <a:ea typeface="微软雅黑" panose="020B0503020204020204" pitchFamily="34" charset="-122"/>
              </a:rPr>
              <a:t>1</a:t>
            </a:r>
            <a:r>
              <a:rPr lang="zh-CN" altLang="en-US" b="1">
                <a:latin typeface="微软雅黑" panose="020B0503020204020204" pitchFamily="34" charset="-122"/>
                <a:ea typeface="微软雅黑" panose="020B0503020204020204" pitchFamily="34" charset="-122"/>
              </a:rPr>
              <a:t>节内容。本章讲述的是一些与学生的生活和学习有关的声学初步知识。教材通过学生熟悉的声现象创造声音的情境，激发学生的好奇心，提出声音的产生等问题。接着通过实验分析归纳出声音产生的原因，反过来再用归纳出的结论解释自然和生活中的现象，以进一步检验结论的可靠性。在声音的传播部分，通过真空不能传声的演示实验，使学生认识到声音不能在真空中传播，进而通过实验与分析，归纳出声音的传播需要介质，体现“从生活走向物理”和“以学生为主体的”理念。</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203598"/>
            <a:ext cx="6672580" cy="1884618"/>
          </a:xfrm>
          <a:prstGeom prst="rect">
            <a:avLst/>
          </a:prstGeom>
          <a:noFill/>
        </p:spPr>
        <p:txBody>
          <a:bodyPr wrap="square" rtlCol="0">
            <a:spAutoFit/>
          </a:bodyPr>
          <a:lstStyle/>
          <a:p>
            <a:pPr fontAlgn="auto">
              <a:lnSpc>
                <a:spcPct val="150000"/>
              </a:lnSpc>
            </a:pPr>
            <a:r>
              <a:rPr lang="en-US" sz="2000" b="1" dirty="0">
                <a:latin typeface="微软雅黑" panose="020B0503020204020204" pitchFamily="34" charset="-122"/>
                <a:ea typeface="微软雅黑" panose="020B0503020204020204" pitchFamily="34" charset="-122"/>
                <a:sym typeface="+mn-ea"/>
              </a:rPr>
              <a:t>    </a:t>
            </a:r>
            <a:r>
              <a:rPr sz="2000" b="1" dirty="0" err="1">
                <a:latin typeface="微软雅黑" panose="020B0503020204020204" pitchFamily="34" charset="-122"/>
                <a:ea typeface="微软雅黑" panose="020B0503020204020204" pitchFamily="34" charset="-122"/>
                <a:sym typeface="+mn-ea"/>
              </a:rPr>
              <a:t>本次教学</a:t>
            </a:r>
            <a:r>
              <a:rPr lang="zh-CN" sz="2000" b="1" dirty="0">
                <a:latin typeface="微软雅黑" panose="020B0503020204020204" pitchFamily="34" charset="-122"/>
                <a:ea typeface="微软雅黑" panose="020B0503020204020204" pitchFamily="34" charset="-122"/>
                <a:sym typeface="+mn-ea"/>
              </a:rPr>
              <a:t>亦有其他不足之处：</a:t>
            </a:r>
            <a:r>
              <a:rPr sz="2000" b="1" dirty="0" err="1">
                <a:latin typeface="微软雅黑" panose="020B0503020204020204" pitchFamily="34" charset="-122"/>
                <a:ea typeface="微软雅黑" panose="020B0503020204020204" pitchFamily="34" charset="-122"/>
                <a:sym typeface="+mn-ea"/>
              </a:rPr>
              <a:t>设计的内容过多，时间把握不到位</a:t>
            </a:r>
            <a:r>
              <a:rPr lang="zh-CN" sz="2000" b="1" dirty="0">
                <a:latin typeface="微软雅黑" panose="020B0503020204020204" pitchFamily="34" charset="-122"/>
                <a:ea typeface="微软雅黑" panose="020B0503020204020204" pitchFamily="34" charset="-122"/>
                <a:sym typeface="+mn-ea"/>
              </a:rPr>
              <a:t> 。</a:t>
            </a:r>
          </a:p>
          <a:p>
            <a:pPr fontAlgn="auto">
              <a:lnSpc>
                <a:spcPct val="150000"/>
              </a:lnSpc>
            </a:pPr>
            <a:r>
              <a:rPr lang="zh-CN"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   </a:t>
            </a:r>
            <a:r>
              <a:rPr lang="zh-CN" sz="2000" b="1" dirty="0">
                <a:latin typeface="微软雅黑" panose="020B0503020204020204" pitchFamily="34" charset="-122"/>
                <a:ea typeface="微软雅黑" panose="020B0503020204020204" pitchFamily="34" charset="-122"/>
                <a:sym typeface="+mn-ea"/>
              </a:rPr>
              <a:t>总之，在今后的教学中要不断提高自身的综合教学能力，弥补不足之处，呈现给学生更优质的课堂。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7704" y="1779662"/>
            <a:ext cx="5181600" cy="584775"/>
          </a:xfrm>
          <a:prstGeom prst="rect">
            <a:avLst/>
          </a:prstGeom>
        </p:spPr>
        <p:txBody>
          <a:bodyPr wrap="square">
            <a:spAutoFit/>
          </a:bodyPr>
          <a:lstStyle/>
          <a:p>
            <a:pPr algn="ctr"/>
            <a:r>
              <a:rPr lang="zh-CN" altLang="en-US" sz="3200" b="1" dirty="0">
                <a:solidFill>
                  <a:schemeClr val="tx1"/>
                </a:solidFill>
                <a:latin typeface="楷体" panose="02010609060101010101" pitchFamily="49" charset="-122"/>
                <a:ea typeface="楷体" panose="02010609060101010101" pitchFamily="49" charset="-122"/>
              </a:rPr>
              <a:t>我的说课完毕，谢谢！</a:t>
            </a:r>
          </a:p>
        </p:txBody>
      </p:sp>
      <p:pic>
        <p:nvPicPr>
          <p:cNvPr id="9" name="New picture"/>
          <p:cNvPicPr/>
          <p:nvPr/>
        </p:nvPicPr>
        <p:blipFill>
          <a:blip r:embed="rId2"/>
          <a:stretch>
            <a:fillRect/>
          </a:stretch>
        </p:blipFill>
        <p:spPr>
          <a:xfrm>
            <a:off x="12611100" y="11277600"/>
            <a:ext cx="330200" cy="241300"/>
          </a:xfrm>
          <a:prstGeom prst="cub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8160" y="1059582"/>
            <a:ext cx="2783840" cy="706755"/>
          </a:xfrm>
          <a:prstGeom prst="rect">
            <a:avLst/>
          </a:prstGeom>
          <a:noFill/>
        </p:spPr>
        <p:txBody>
          <a:bodyPr wrap="square" rtlCol="0">
            <a:spAutoFit/>
          </a:bodyPr>
          <a:lstStyle/>
          <a:p>
            <a:r>
              <a:rPr lang="zh-CN" altLang="en-US" sz="4000" b="1" dirty="0">
                <a:solidFill>
                  <a:schemeClr val="tx1"/>
                </a:solidFill>
                <a:latin typeface="微软雅黑" panose="020B0503020204020204" pitchFamily="34" charset="-122"/>
                <a:ea typeface="微软雅黑" panose="020B0503020204020204" pitchFamily="34" charset="-122"/>
              </a:rPr>
              <a:t>二、说学情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550" y="1275715"/>
            <a:ext cx="7348855" cy="2584450"/>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声的产生和传播的物理原理比较抽象，不易为学生所认识，八年级学生对事物的认知还是以具体的、形象的思维为主，抽象思维能力、分析归纳能力等相对薄弱，因此在教学中可通过一些简单的、现象明显的实验，演示声的产生与传播过程，使学生了解声的产生和传播条件。另外，学生在这之前已经经历过速度的学习,这对学生学习本节课 “声速”部分是十分有益的。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6" y="1203598"/>
            <a:ext cx="3768725" cy="706755"/>
          </a:xfrm>
          <a:prstGeom prst="rect">
            <a:avLst/>
          </a:prstGeom>
          <a:noFill/>
        </p:spPr>
        <p:txBody>
          <a:bodyPr wrap="square" rtlCol="0">
            <a:spAutoFit/>
          </a:bodyPr>
          <a:lstStyle/>
          <a:p>
            <a:r>
              <a:rPr lang="zh-CN" altLang="en-US" sz="4000" b="1" dirty="0">
                <a:solidFill>
                  <a:schemeClr val="tx1"/>
                </a:solidFill>
                <a:latin typeface="微软雅黑" panose="020B0503020204020204" pitchFamily="34" charset="-122"/>
                <a:ea typeface="微软雅黑" panose="020B0503020204020204" pitchFamily="34" charset="-122"/>
              </a:rPr>
              <a:t>三、说教学目标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405" y="1275715"/>
            <a:ext cx="7195820" cy="1337945"/>
          </a:xfrm>
          <a:prstGeom prst="rect">
            <a:avLst/>
          </a:prstGeom>
          <a:noFill/>
        </p:spPr>
        <p:txBody>
          <a:bodyPr wrap="square" rtlCol="0">
            <a:spAutoFit/>
          </a:bodyPr>
          <a:lstStyle/>
          <a:p>
            <a:pPr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1、知道声音是由振动产生的。</a:t>
            </a:r>
          </a:p>
          <a:p>
            <a:pPr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2、知道声音的传播需要介质，知道声音在不同介质的传播速度不同。</a:t>
            </a:r>
          </a:p>
          <a:p>
            <a:pPr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3、能分析一些常见的声现象。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131590"/>
            <a:ext cx="4281805" cy="706755"/>
          </a:xfrm>
          <a:prstGeom prst="rect">
            <a:avLst/>
          </a:prstGeom>
          <a:noFill/>
        </p:spPr>
        <p:txBody>
          <a:bodyPr wrap="square" rtlCol="0">
            <a:spAutoFit/>
          </a:bodyPr>
          <a:lstStyle/>
          <a:p>
            <a:r>
              <a:rPr lang="zh-CN" altLang="en-US" sz="4000" b="1" dirty="0">
                <a:solidFill>
                  <a:schemeClr val="tx1"/>
                </a:solidFill>
                <a:latin typeface="微软雅黑" panose="020B0503020204020204" pitchFamily="34" charset="-122"/>
                <a:ea typeface="微软雅黑" panose="020B0503020204020204" pitchFamily="34" charset="-122"/>
              </a:rPr>
              <a:t>四、说教学重难点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ZmIzNzE0Yzc0OTY0MzY3MmYwNTk1Yzk2YTU4MDQwM2UifQ=="/>
  <p:tag name="ISPRING_RESOURCE_PATHS_HASH_2" val="89d28b1b61d528704b022c788ebf0316741bf7"/>
  <p:tag name="KSO_WPP_MARK_KEY" val="24167d77-6496-45b9-bbef-ec0ca85f334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1204</Words>
  <PresentationFormat>全屏显示(16:9)</PresentationFormat>
  <Paragraphs>109</Paragraphs>
  <Slides>41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41</vt:i4>
      </vt:variant>
    </vt:vector>
  </HeadingPairs>
  <TitlesOfParts>
    <vt:vector size="46" baseType="lpstr">
      <vt:lpstr>楷体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2022-09-15T09:00:31Z</cp:lastPrinted>
  <dcterms:created xsi:type="dcterms:W3CDTF">2022-09-15T09:00:31Z</dcterms:created>
  <dcterms:modified xsi:type="dcterms:W3CDTF">2023-08-10T08:22:55Z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