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61" r:id="rId2"/>
    <p:sldId id="358" r:id="rId3"/>
    <p:sldId id="384" r:id="rId4"/>
    <p:sldId id="385" r:id="rId5"/>
    <p:sldId id="359" r:id="rId6"/>
    <p:sldId id="360" r:id="rId7"/>
    <p:sldId id="387" r:id="rId8"/>
    <p:sldId id="388" r:id="rId9"/>
    <p:sldId id="399" r:id="rId10"/>
    <p:sldId id="403" r:id="rId11"/>
    <p:sldId id="402" r:id="rId12"/>
    <p:sldId id="401" r:id="rId13"/>
    <p:sldId id="400" r:id="rId14"/>
    <p:sldId id="404" r:id="rId15"/>
    <p:sldId id="406" r:id="rId16"/>
    <p:sldId id="407" r:id="rId17"/>
    <p:sldId id="408" r:id="rId18"/>
    <p:sldId id="409" r:id="rId19"/>
    <p:sldId id="414" r:id="rId20"/>
    <p:sldId id="411" r:id="rId21"/>
    <p:sldId id="412" r:id="rId22"/>
    <p:sldId id="415" r:id="rId23"/>
    <p:sldId id="420" r:id="rId24"/>
    <p:sldId id="417" r:id="rId25"/>
    <p:sldId id="421" r:id="rId26"/>
    <p:sldId id="422" r:id="rId27"/>
    <p:sldId id="381" r:id="rId28"/>
    <p:sldId id="382" r:id="rId29"/>
    <p:sldId id="349" r:id="rId30"/>
    <p:sldId id="423" r:id="rId31"/>
    <p:sldId id="424" r:id="rId32"/>
    <p:sldId id="350" r:id="rId33"/>
    <p:sldId id="425" r:id="rId34"/>
    <p:sldId id="352" r:id="rId35"/>
    <p:sldId id="262" r:id="rId36"/>
  </p:sldIdLst>
  <p:sldSz cx="9144000" cy="5143500" type="screen16x9"/>
  <p:notesSz cx="6858000" cy="9144000"/>
  <p:custDataLst>
    <p:tags r:id="rId3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guide id="7" orient="horz" pos="486">
          <p15:clr>
            <a:srgbClr val="A4A3A4"/>
          </p15:clr>
        </p15:guide>
        <p15:guide id="8" orient="horz" pos="534">
          <p15:clr>
            <a:srgbClr val="A4A3A4"/>
          </p15:clr>
        </p15:guide>
        <p15:guide id="9" orient="horz" pos="2946">
          <p15:clr>
            <a:srgbClr val="A4A3A4"/>
          </p15:clr>
        </p15:guide>
        <p15:guide id="10" orient="horz" pos="2898">
          <p15:clr>
            <a:srgbClr val="A4A3A4"/>
          </p15:clr>
        </p15:guide>
        <p15:guide id="11" pos="312">
          <p15:clr>
            <a:srgbClr val="A4A3A4"/>
          </p15:clr>
        </p15:guide>
        <p15:guide id="12" pos="5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715" y="72"/>
      </p:cViewPr>
      <p:guideLst>
        <p:guide pos="416"/>
        <p:guide pos="7265"/>
        <p:guide orient="horz" pos="648"/>
        <p:guide orient="horz" pos="712"/>
        <p:guide orient="horz" pos="3928"/>
        <p:guide orient="horz" pos="3864"/>
        <p:guide orient="horz" pos="486"/>
        <p:guide orient="horz" pos="534"/>
        <p:guide orient="horz" pos="2946"/>
        <p:guide orient="horz" pos="2898"/>
        <p:guide pos="312"/>
        <p:guide pos="5449"/>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467EE7D6-E3C9-4458-8BD2-5467CFEF53C2}" type="datetimeFigureOut">
              <a:rPr lang="zh-CN" altLang="en-US" smtClean="0"/>
              <a:pPr/>
              <a:t>2023/10/4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2EB15CF0-53ED-413D-B689-585D7061117D}" type="slidenum">
              <a:rPr lang="zh-CN" altLang="en-US" smtClean="0"/>
              <a:pPr/>
              <a:t>‹#›</a:t>
            </a:fld>
            <a:endParaRPr lang="zh-CN" altLang="en-US" dirty="0"/>
          </a:p>
        </p:txBody>
      </p:sp>
    </p:spTree>
    <p:extLst>
      <p:ext uri="{BB962C8B-B14F-4D97-AF65-F5344CB8AC3E}">
        <p14:creationId xmlns:p14="http://schemas.microsoft.com/office/powerpoint/2010/main" val="83304156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1pPr>
    <a:lvl2pPr marL="3429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2pPr>
    <a:lvl3pPr marL="6858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3pPr>
    <a:lvl4pPr marL="10287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4pPr>
    <a:lvl5pPr marL="1371600" algn="l" defTabSz="685800" rtl="0" eaLnBrk="1" latinLnBrk="0" hangingPunct="1">
      <a:defRPr sz="900" kern="1200">
        <a:solidFill>
          <a:schemeClr val="tx1"/>
        </a:solidFill>
        <a:latin typeface="FandolFang R" panose="00000500000000000000" pitchFamily="50" charset="-122"/>
        <a:ea typeface="FandolFang R" panose="00000500000000000000" pitchFamily="50"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B15CF0-53ED-413D-B689-585D7061117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B15CF0-53ED-413D-B689-585D7061117D}" type="slidenum">
              <a:rPr lang="zh-CN" altLang="en-US" smtClean="0"/>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3572"/>
            <a:ext cx="4798219" cy="5158979"/>
          </a:xfrm>
          <a:custGeom>
            <a:avLst/>
            <a:gdLst>
              <a:gd name="connsiteX0" fmla="*/ 3414390 w 6397625"/>
              <a:gd name="connsiteY0" fmla="*/ 0 h 6878638"/>
              <a:gd name="connsiteX1" fmla="*/ 6397625 w 6397625"/>
              <a:gd name="connsiteY1" fmla="*/ 0 h 6878638"/>
              <a:gd name="connsiteX2" fmla="*/ 6293103 w 6397625"/>
              <a:gd name="connsiteY2" fmla="*/ 74246 h 6878638"/>
              <a:gd name="connsiteX3" fmla="*/ 4011037 w 6397625"/>
              <a:gd name="connsiteY3" fmla="*/ 3341053 h 6878638"/>
              <a:gd name="connsiteX4" fmla="*/ 2090443 w 6397625"/>
              <a:gd name="connsiteY4" fmla="*/ 6481206 h 6878638"/>
              <a:gd name="connsiteX5" fmla="*/ 1376208 w 6397625"/>
              <a:gd name="connsiteY5" fmla="*/ 6878638 h 6878638"/>
              <a:gd name="connsiteX6" fmla="*/ 0 w 6397625"/>
              <a:gd name="connsiteY6" fmla="*/ 6878638 h 6878638"/>
              <a:gd name="connsiteX7" fmla="*/ 0 w 6397625"/>
              <a:gd name="connsiteY7" fmla="*/ 6821862 h 6878638"/>
              <a:gd name="connsiteX8" fmla="*/ 2896134 w 6397625"/>
              <a:gd name="connsiteY8" fmla="*/ 991397 h 6878638"/>
              <a:gd name="connsiteX9" fmla="*/ 3414390 w 6397625"/>
              <a:gd name="connsiteY9" fmla="*/ 0 h 687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7625" h="6878638">
                <a:moveTo>
                  <a:pt x="3414390" y="0"/>
                </a:moveTo>
                <a:cubicBezTo>
                  <a:pt x="3414390" y="0"/>
                  <a:pt x="3414390" y="0"/>
                  <a:pt x="6397625" y="0"/>
                </a:cubicBezTo>
                <a:cubicBezTo>
                  <a:pt x="6362785" y="21837"/>
                  <a:pt x="6327944" y="48041"/>
                  <a:pt x="6293103" y="74246"/>
                </a:cubicBezTo>
                <a:cubicBezTo>
                  <a:pt x="5204331" y="882213"/>
                  <a:pt x="4581553" y="2144388"/>
                  <a:pt x="4011037" y="3341053"/>
                </a:cubicBezTo>
                <a:cubicBezTo>
                  <a:pt x="3488426" y="4441635"/>
                  <a:pt x="3057272" y="5681974"/>
                  <a:pt x="2090443" y="6481206"/>
                </a:cubicBezTo>
                <a:cubicBezTo>
                  <a:pt x="1877043" y="6655901"/>
                  <a:pt x="1633158" y="6786923"/>
                  <a:pt x="1376208" y="6878638"/>
                </a:cubicBezTo>
                <a:cubicBezTo>
                  <a:pt x="1376208" y="6878638"/>
                  <a:pt x="1376208" y="6878638"/>
                  <a:pt x="0" y="6878638"/>
                </a:cubicBezTo>
                <a:cubicBezTo>
                  <a:pt x="0" y="6878638"/>
                  <a:pt x="0" y="6878638"/>
                  <a:pt x="0" y="6821862"/>
                </a:cubicBezTo>
                <a:cubicBezTo>
                  <a:pt x="2351748" y="6026997"/>
                  <a:pt x="2164479" y="2926151"/>
                  <a:pt x="2896134" y="991397"/>
                </a:cubicBezTo>
                <a:cubicBezTo>
                  <a:pt x="3035497" y="628904"/>
                  <a:pt x="3200990" y="301350"/>
                  <a:pt x="3414390" y="0"/>
                </a:cubicBezTo>
                <a:close/>
              </a:path>
            </a:pathLst>
          </a:custGeom>
        </p:spPr>
        <p:txBody>
          <a:bodyPr wrap="square" lIns="68580" tIns="34290" rIns="68580" bIns="34290">
            <a:noAutofit/>
          </a:bodyPr>
          <a:lstStyle/>
          <a:p>
            <a:endParaRPr lang="en-US"/>
          </a:p>
        </p:txBody>
      </p:sp>
      <p:sp>
        <p:nvSpPr>
          <p:cNvPr id="10" name="Picture Placeholder 9"/>
          <p:cNvSpPr>
            <a:spLocks noGrp="1"/>
          </p:cNvSpPr>
          <p:nvPr>
            <p:ph type="pic" sz="quarter" idx="11"/>
          </p:nvPr>
        </p:nvSpPr>
        <p:spPr>
          <a:xfrm>
            <a:off x="1" y="0"/>
            <a:ext cx="2561035" cy="5116116"/>
          </a:xfrm>
          <a:custGeom>
            <a:avLst/>
            <a:gdLst>
              <a:gd name="connsiteX0" fmla="*/ 0 w 3414713"/>
              <a:gd name="connsiteY0" fmla="*/ 0 h 6821488"/>
              <a:gd name="connsiteX1" fmla="*/ 3414713 w 3414713"/>
              <a:gd name="connsiteY1" fmla="*/ 0 h 6821488"/>
              <a:gd name="connsiteX2" fmla="*/ 2896408 w 3414713"/>
              <a:gd name="connsiteY2" fmla="*/ 991343 h 6821488"/>
              <a:gd name="connsiteX3" fmla="*/ 0 w 3414713"/>
              <a:gd name="connsiteY3" fmla="*/ 6821488 h 6821488"/>
              <a:gd name="connsiteX4" fmla="*/ 0 w 3414713"/>
              <a:gd name="connsiteY4" fmla="*/ 0 h 682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713" h="6821488">
                <a:moveTo>
                  <a:pt x="0" y="0"/>
                </a:moveTo>
                <a:cubicBezTo>
                  <a:pt x="0" y="0"/>
                  <a:pt x="0" y="0"/>
                  <a:pt x="3414713" y="0"/>
                </a:cubicBezTo>
                <a:cubicBezTo>
                  <a:pt x="3201294" y="301333"/>
                  <a:pt x="3035785" y="628870"/>
                  <a:pt x="2896408" y="991343"/>
                </a:cubicBezTo>
                <a:cubicBezTo>
                  <a:pt x="2164684" y="2925991"/>
                  <a:pt x="2351971" y="6026667"/>
                  <a:pt x="0" y="6821488"/>
                </a:cubicBezTo>
                <a:cubicBezTo>
                  <a:pt x="0" y="6821488"/>
                  <a:pt x="0" y="6821488"/>
                  <a:pt x="0" y="0"/>
                </a:cubicBezTo>
                <a:close/>
              </a:path>
            </a:pathLst>
          </a:custGeom>
        </p:spPr>
        <p:txBody>
          <a:bodyPr wrap="square" lIns="68580" tIns="34290" rIns="68580" bIns="34290">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矩形: 圆角 1"/>
          <p:cNvSpPr/>
          <p:nvPr userDrawn="1"/>
        </p:nvSpPr>
        <p:spPr>
          <a:xfrm>
            <a:off x="283029" y="174171"/>
            <a:ext cx="566057" cy="566057"/>
          </a:xfrm>
          <a:prstGeom prst="roundRect">
            <a:avLst/>
          </a:prstGeom>
          <a:solidFill>
            <a:srgbClr val="3C9CD6"/>
          </a:solidFill>
          <a:ln>
            <a:solidFill>
              <a:srgbClr val="3C9CD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圆角 4"/>
          <p:cNvSpPr/>
          <p:nvPr userDrawn="1"/>
        </p:nvSpPr>
        <p:spPr>
          <a:xfrm>
            <a:off x="566057" y="457199"/>
            <a:ext cx="402774" cy="402774"/>
          </a:xfrm>
          <a:prstGeom prst="roundRect">
            <a:avLst/>
          </a:prstGeom>
          <a:solidFill>
            <a:srgbClr val="3C9C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51hongli.com/youhui/N_170945.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43.TI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E18.TIF"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Y8.TI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027255" y="0"/>
            <a:ext cx="4758929" cy="5143500"/>
          </a:xfrm>
          <a:custGeom>
            <a:avLst/>
            <a:gdLst>
              <a:gd name="T0" fmla="*/ 567 w 1457"/>
              <a:gd name="T1" fmla="*/ 1074 h 1575"/>
              <a:gd name="T2" fmla="*/ 1187 w 1457"/>
              <a:gd name="T3" fmla="*/ 133 h 1575"/>
              <a:gd name="T4" fmla="*/ 1457 w 1457"/>
              <a:gd name="T5" fmla="*/ 0 h 1575"/>
              <a:gd name="T6" fmla="*/ 1153 w 1457"/>
              <a:gd name="T7" fmla="*/ 0 h 1575"/>
              <a:gd name="T8" fmla="*/ 1129 w 1457"/>
              <a:gd name="T9" fmla="*/ 17 h 1575"/>
              <a:gd name="T10" fmla="*/ 605 w 1457"/>
              <a:gd name="T11" fmla="*/ 765 h 1575"/>
              <a:gd name="T12" fmla="*/ 164 w 1457"/>
              <a:gd name="T13" fmla="*/ 1484 h 1575"/>
              <a:gd name="T14" fmla="*/ 0 w 1457"/>
              <a:gd name="T15" fmla="*/ 1575 h 1575"/>
              <a:gd name="T16" fmla="*/ 9 w 1457"/>
              <a:gd name="T17" fmla="*/ 1575 h 1575"/>
              <a:gd name="T18" fmla="*/ 15 w 1457"/>
              <a:gd name="T19" fmla="*/ 1573 h 1575"/>
              <a:gd name="T20" fmla="*/ 567 w 1457"/>
              <a:gd name="T21" fmla="*/ 107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7" h="1575">
                <a:moveTo>
                  <a:pt x="567" y="1074"/>
                </a:moveTo>
                <a:cubicBezTo>
                  <a:pt x="758" y="745"/>
                  <a:pt x="868" y="370"/>
                  <a:pt x="1187" y="133"/>
                </a:cubicBezTo>
                <a:cubicBezTo>
                  <a:pt x="1267" y="74"/>
                  <a:pt x="1360" y="29"/>
                  <a:pt x="1457" y="0"/>
                </a:cubicBezTo>
                <a:cubicBezTo>
                  <a:pt x="1153" y="0"/>
                  <a:pt x="1153" y="0"/>
                  <a:pt x="1153" y="0"/>
                </a:cubicBezTo>
                <a:cubicBezTo>
                  <a:pt x="1145" y="5"/>
                  <a:pt x="1137" y="11"/>
                  <a:pt x="1129" y="17"/>
                </a:cubicBezTo>
                <a:cubicBezTo>
                  <a:pt x="879" y="202"/>
                  <a:pt x="736" y="491"/>
                  <a:pt x="605" y="765"/>
                </a:cubicBezTo>
                <a:cubicBezTo>
                  <a:pt x="485" y="1017"/>
                  <a:pt x="386" y="1301"/>
                  <a:pt x="164" y="1484"/>
                </a:cubicBezTo>
                <a:cubicBezTo>
                  <a:pt x="115" y="1524"/>
                  <a:pt x="59" y="1554"/>
                  <a:pt x="0" y="1575"/>
                </a:cubicBezTo>
                <a:cubicBezTo>
                  <a:pt x="9" y="1575"/>
                  <a:pt x="9" y="1575"/>
                  <a:pt x="9" y="1575"/>
                </a:cubicBezTo>
                <a:cubicBezTo>
                  <a:pt x="11" y="1575"/>
                  <a:pt x="13" y="1574"/>
                  <a:pt x="15" y="1573"/>
                </a:cubicBezTo>
                <a:cubicBezTo>
                  <a:pt x="267" y="1490"/>
                  <a:pt x="438" y="1298"/>
                  <a:pt x="567" y="1074"/>
                </a:cubicBezTo>
                <a:close/>
              </a:path>
            </a:pathLst>
          </a:custGeom>
          <a:gradFill>
            <a:gsLst>
              <a:gs pos="0">
                <a:schemeClr val="accent6"/>
              </a:gs>
              <a:gs pos="100000">
                <a:schemeClr val="accent2"/>
              </a:gs>
            </a:gsLst>
            <a:lin ang="21594000" scaled="0"/>
          </a:gradFill>
          <a:ln>
            <a:noFill/>
          </a:ln>
        </p:spPr>
        <p:txBody>
          <a:bodyPr vert="horz" wrap="square" lIns="68580" tIns="34290" rIns="68580" bIns="34290" numCol="1" anchor="t" anchorCtr="0" compatLnSpc="1"/>
          <a:lstStyle/>
          <a:p>
            <a:pPr>
              <a:defRPr/>
            </a:pPr>
            <a:endParaRPr lang="en-US">
              <a:solidFill>
                <a:srgbClr val="3D3D3D"/>
              </a:solidFill>
              <a:cs typeface="+mn-ea"/>
              <a:sym typeface="+mn-lt"/>
            </a:endParaRPr>
          </a:p>
        </p:txBody>
      </p:sp>
      <p:pic>
        <p:nvPicPr>
          <p:cNvPr id="10" name="图片占位符 9"/>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1" y="1"/>
            <a:ext cx="4798219" cy="5143500"/>
          </a:xfrm>
        </p:spPr>
      </p:pic>
      <p:pic>
        <p:nvPicPr>
          <p:cNvPr id="4" name="图片占位符 3"/>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grpSp>
        <p:nvGrpSpPr>
          <p:cNvPr id="47" name="组合 46"/>
          <p:cNvGrpSpPr/>
          <p:nvPr/>
        </p:nvGrpSpPr>
        <p:grpSpPr>
          <a:xfrm>
            <a:off x="4227909" y="1908416"/>
            <a:ext cx="4581684" cy="1336753"/>
            <a:chOff x="658813" y="2393818"/>
            <a:chExt cx="6108911" cy="1782337"/>
          </a:xfrm>
        </p:grpSpPr>
        <p:sp>
          <p:nvSpPr>
            <p:cNvPr id="48" name="文本框 47"/>
            <p:cNvSpPr txBox="1"/>
            <p:nvPr/>
          </p:nvSpPr>
          <p:spPr>
            <a:xfrm>
              <a:off x="1836189" y="2393818"/>
              <a:ext cx="4931535" cy="553997"/>
            </a:xfrm>
            <a:prstGeom prst="rect">
              <a:avLst/>
            </a:prstGeom>
            <a:noFill/>
          </p:spPr>
          <p:txBody>
            <a:bodyPr wrap="square" rtlCol="0">
              <a:spAutoFit/>
            </a:bodyPr>
            <a:lstStyle/>
            <a:p>
              <a:r>
                <a:rPr lang="zh-CN" altLang="en-US" sz="2100" spc="-113" dirty="0">
                  <a:solidFill>
                    <a:srgbClr val="3C9CD6"/>
                  </a:solidFill>
                  <a:latin typeface="+mj-ea"/>
                  <a:ea typeface="+mj-ea"/>
                  <a:cs typeface="+mn-ea"/>
                  <a:sym typeface="+mn-lt"/>
                </a:rPr>
                <a:t>第三章  物态变化</a:t>
              </a:r>
            </a:p>
          </p:txBody>
        </p:sp>
        <p:sp>
          <p:nvSpPr>
            <p:cNvPr id="49" name="文本框 48"/>
            <p:cNvSpPr txBox="1"/>
            <p:nvPr/>
          </p:nvSpPr>
          <p:spPr>
            <a:xfrm>
              <a:off x="746237" y="3396455"/>
              <a:ext cx="5097690" cy="779700"/>
            </a:xfrm>
            <a:prstGeom prst="rect">
              <a:avLst/>
            </a:prstGeom>
            <a:noFill/>
          </p:spPr>
          <p:txBody>
            <a:bodyPr wrap="square" rtlCol="0">
              <a:spAutoFit/>
            </a:bodyPr>
            <a:lstStyle/>
            <a:p>
              <a:pPr algn="dist"/>
              <a:r>
                <a:rPr lang="zh-CN" altLang="en-US" sz="3200" b="1" dirty="0">
                  <a:solidFill>
                    <a:srgbClr val="3C9CD6"/>
                  </a:solidFill>
                  <a:latin typeface="+mj-ea"/>
                  <a:ea typeface="+mj-ea"/>
                  <a:cs typeface="+mn-ea"/>
                  <a:sym typeface="+mn-lt"/>
                </a:rPr>
                <a:t>第</a:t>
              </a:r>
              <a:r>
                <a:rPr lang="en-US" altLang="zh-CN" sz="3200" b="1" dirty="0">
                  <a:solidFill>
                    <a:srgbClr val="3C9CD6"/>
                  </a:solidFill>
                  <a:latin typeface="+mj-ea"/>
                  <a:ea typeface="+mj-ea"/>
                  <a:cs typeface="+mn-ea"/>
                  <a:sym typeface="+mn-lt"/>
                </a:rPr>
                <a:t>3</a:t>
              </a:r>
              <a:r>
                <a:rPr lang="zh-CN" altLang="en-US" sz="3200" b="1" dirty="0">
                  <a:solidFill>
                    <a:srgbClr val="3C9CD6"/>
                  </a:solidFill>
                  <a:latin typeface="+mj-ea"/>
                  <a:ea typeface="+mj-ea"/>
                  <a:cs typeface="+mn-ea"/>
                  <a:sym typeface="+mn-lt"/>
                </a:rPr>
                <a:t>节 液化和汽化</a:t>
              </a:r>
            </a:p>
          </p:txBody>
        </p:sp>
        <p:cxnSp>
          <p:nvCxnSpPr>
            <p:cNvPr id="51" name="直接连接符 50"/>
            <p:cNvCxnSpPr/>
            <p:nvPr/>
          </p:nvCxnSpPr>
          <p:spPr>
            <a:xfrm>
              <a:off x="658813" y="3990975"/>
              <a:ext cx="5208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819275" y="2905490"/>
            <a:ext cx="0" cy="0"/>
          </a:xfrm>
          <a:prstGeom prst="line">
            <a:avLst/>
          </a:prstGeom>
          <a:noFill/>
          <a:ln w="12700" cap="rnd">
            <a:solidFill>
              <a:srgbClr val="000000"/>
            </a:solidFill>
            <a:round/>
            <a:headEnd/>
            <a:tailEnd/>
          </a:ln>
          <a:effectLst/>
        </p:spPr>
        <p:txBody>
          <a:bodyPr wrap="none" lIns="68580" tIns="34290" rIns="68580" bIns="34290" anchor="ctr"/>
          <a:lstStyle/>
          <a:p>
            <a:endParaRPr lang="zh-CN" altLang="en-US" sz="1800">
              <a:cs typeface="+mn-ea"/>
              <a:sym typeface="+mn-lt"/>
            </a:endParaRPr>
          </a:p>
        </p:txBody>
      </p:sp>
      <p:sp>
        <p:nvSpPr>
          <p:cNvPr id="3" name="Rectangle 55"/>
          <p:cNvSpPr>
            <a:spLocks noChangeArrowheads="1"/>
          </p:cNvSpPr>
          <p:nvPr/>
        </p:nvSpPr>
        <p:spPr bwMode="auto">
          <a:xfrm>
            <a:off x="805993" y="1161189"/>
            <a:ext cx="7444817" cy="1779974"/>
          </a:xfrm>
          <a:prstGeom prst="rect">
            <a:avLst/>
          </a:prstGeom>
          <a:noFill/>
          <a:ln w="9525">
            <a:noFill/>
            <a:miter lim="800000"/>
            <a:headEnd/>
            <a:tailEnd/>
          </a:ln>
          <a:effectLst/>
        </p:spPr>
        <p:txBody>
          <a:bodyPr lIns="68580" tIns="34290" rIns="68580" bIns="34290"/>
          <a:lstStyle/>
          <a:p>
            <a:pPr eaLnBrk="0" hangingPunct="0">
              <a:lnSpc>
                <a:spcPct val="200000"/>
              </a:lnSpc>
            </a:pPr>
            <a:r>
              <a:rPr lang="en-US" altLang="zh-CN" sz="1800" b="1" dirty="0">
                <a:solidFill>
                  <a:srgbClr val="0066CC"/>
                </a:solidFill>
                <a:cs typeface="+mn-ea"/>
                <a:sym typeface="+mn-lt"/>
              </a:rPr>
              <a:t>3</a:t>
            </a:r>
            <a:r>
              <a:rPr lang="zh-CN" altLang="en-US" sz="1800" b="1" dirty="0">
                <a:solidFill>
                  <a:srgbClr val="0066CC"/>
                </a:solidFill>
                <a:cs typeface="+mn-ea"/>
                <a:sym typeface="+mn-lt"/>
              </a:rPr>
              <a:t>．观察现象并记录在表格中</a:t>
            </a:r>
          </a:p>
          <a:p>
            <a:pPr eaLnBrk="0" hangingPunct="0">
              <a:lnSpc>
                <a:spcPct val="200000"/>
              </a:lnSpc>
            </a:pPr>
            <a:r>
              <a:rPr lang="zh-CN" altLang="en-US" sz="1800" dirty="0">
                <a:cs typeface="+mn-ea"/>
                <a:sym typeface="+mn-lt"/>
              </a:rPr>
              <a:t>注意观察沸腾前和沸腾时气泡产生的部位以及运动过程中大小的变化，观察水温度的变化，并做好记录。（从</a:t>
            </a:r>
            <a:r>
              <a:rPr lang="en-US" altLang="zh-CN" sz="1800" dirty="0">
                <a:cs typeface="+mn-ea"/>
                <a:sym typeface="+mn-lt"/>
              </a:rPr>
              <a:t>93 ℃</a:t>
            </a:r>
            <a:r>
              <a:rPr lang="zh-CN" altLang="en-US" sz="1800" dirty="0">
                <a:cs typeface="+mn-ea"/>
                <a:sym typeface="+mn-lt"/>
              </a:rPr>
              <a:t>开始计时）</a:t>
            </a:r>
          </a:p>
        </p:txBody>
      </p:sp>
      <p:sp>
        <p:nvSpPr>
          <p:cNvPr id="4" name="文本框 3">
            <a:extLst>
              <a:ext uri="{FF2B5EF4-FFF2-40B4-BE49-F238E27FC236}">
                <a16:creationId xmlns:a16="http://schemas.microsoft.com/office/drawing/2014/main" id="{A000D413-4149-4A9D-9C7D-9C77E26B3B39}"/>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31588" y="1023166"/>
            <a:ext cx="1946275" cy="370559"/>
            <a:chOff x="535" y="354"/>
            <a:chExt cx="1557" cy="312"/>
          </a:xfrm>
        </p:grpSpPr>
        <p:sp>
          <p:nvSpPr>
            <p:cNvPr id="3" name="AutoShape 4"/>
            <p:cNvSpPr>
              <a:spLocks noChangeArrowheads="1"/>
            </p:cNvSpPr>
            <p:nvPr/>
          </p:nvSpPr>
          <p:spPr bwMode="auto">
            <a:xfrm>
              <a:off x="535" y="379"/>
              <a:ext cx="1557" cy="287"/>
            </a:xfrm>
            <a:prstGeom prst="roundRect">
              <a:avLst>
                <a:gd name="adj" fmla="val 16667"/>
              </a:avLst>
            </a:prstGeom>
            <a:noFill/>
            <a:ln w="9525" algn="ctr">
              <a:noFill/>
              <a:miter lim="800000"/>
              <a:headEnd/>
              <a:tailEnd/>
            </a:ln>
            <a:effectLst/>
          </p:spPr>
          <p:txBody>
            <a:bodyPr>
              <a:spAutoFit/>
            </a:bodyPr>
            <a:lstStyle/>
            <a:p>
              <a:endParaRPr lang="zh-CN" altLang="en-US">
                <a:cs typeface="+mn-ea"/>
                <a:sym typeface="+mn-lt"/>
              </a:endParaRPr>
            </a:p>
          </p:txBody>
        </p:sp>
        <p:sp>
          <p:nvSpPr>
            <p:cNvPr id="4" name="Rectangle 5"/>
            <p:cNvSpPr>
              <a:spLocks noChangeArrowheads="1"/>
            </p:cNvSpPr>
            <p:nvPr/>
          </p:nvSpPr>
          <p:spPr bwMode="auto">
            <a:xfrm>
              <a:off x="546" y="354"/>
              <a:ext cx="1546" cy="311"/>
            </a:xfrm>
            <a:prstGeom prst="rect">
              <a:avLst/>
            </a:prstGeom>
            <a:noFill/>
            <a:ln w="9525" algn="ctr">
              <a:noFill/>
              <a:miter lim="800000"/>
              <a:headEnd/>
              <a:tailEnd/>
            </a:ln>
            <a:effectLst/>
          </p:spPr>
          <p:txBody>
            <a:bodyPr>
              <a:spAutoFit/>
            </a:bodyPr>
            <a:lstStyle/>
            <a:p>
              <a:pPr algn="l">
                <a:spcBef>
                  <a:spcPct val="0"/>
                </a:spcBef>
              </a:pPr>
              <a:r>
                <a:rPr lang="en-US" altLang="en-US" sz="1800" dirty="0" err="1">
                  <a:solidFill>
                    <a:srgbClr val="FF0000"/>
                  </a:solidFill>
                  <a:cs typeface="+mn-ea"/>
                  <a:sym typeface="+mn-lt"/>
                </a:rPr>
                <a:t>分析数据</a:t>
              </a:r>
              <a:endParaRPr lang="zh-CN" altLang="en-US" sz="1800" dirty="0">
                <a:solidFill>
                  <a:srgbClr val="FF0000"/>
                </a:solidFill>
                <a:cs typeface="+mn-ea"/>
                <a:sym typeface="+mn-lt"/>
              </a:endParaRPr>
            </a:p>
          </p:txBody>
        </p:sp>
      </p:grpSp>
      <p:graphicFrame>
        <p:nvGraphicFramePr>
          <p:cNvPr id="5" name="Group 6"/>
          <p:cNvGraphicFramePr>
            <a:graphicFrameLocks noGrp="1"/>
          </p:cNvGraphicFramePr>
          <p:nvPr>
            <p:extLst>
              <p:ext uri="{D42A27DB-BD31-4B8C-83A1-F6EECF244321}">
                <p14:modId xmlns:p14="http://schemas.microsoft.com/office/powerpoint/2010/main" val="4091223512"/>
              </p:ext>
            </p:extLst>
          </p:nvPr>
        </p:nvGraphicFramePr>
        <p:xfrm>
          <a:off x="939287" y="1501027"/>
          <a:ext cx="7438781" cy="906309"/>
        </p:xfrm>
        <a:graphic>
          <a:graphicData uri="http://schemas.openxmlformats.org/drawingml/2006/table">
            <a:tbl>
              <a:tblPr/>
              <a:tblGrid>
                <a:gridCol w="896411">
                  <a:extLst>
                    <a:ext uri="{9D8B030D-6E8A-4147-A177-3AD203B41FA5}">
                      <a16:colId xmlns:a16="http://schemas.microsoft.com/office/drawing/2014/main" val="20000"/>
                    </a:ext>
                  </a:extLst>
                </a:gridCol>
                <a:gridCol w="676688">
                  <a:extLst>
                    <a:ext uri="{9D8B030D-6E8A-4147-A177-3AD203B41FA5}">
                      <a16:colId xmlns:a16="http://schemas.microsoft.com/office/drawing/2014/main" val="20001"/>
                    </a:ext>
                  </a:extLst>
                </a:gridCol>
                <a:gridCol w="632105">
                  <a:extLst>
                    <a:ext uri="{9D8B030D-6E8A-4147-A177-3AD203B41FA5}">
                      <a16:colId xmlns:a16="http://schemas.microsoft.com/office/drawing/2014/main" val="20002"/>
                    </a:ext>
                  </a:extLst>
                </a:gridCol>
                <a:gridCol w="654397">
                  <a:extLst>
                    <a:ext uri="{9D8B030D-6E8A-4147-A177-3AD203B41FA5}">
                      <a16:colId xmlns:a16="http://schemas.microsoft.com/office/drawing/2014/main" val="20003"/>
                    </a:ext>
                  </a:extLst>
                </a:gridCol>
                <a:gridCol w="652804">
                  <a:extLst>
                    <a:ext uri="{9D8B030D-6E8A-4147-A177-3AD203B41FA5}">
                      <a16:colId xmlns:a16="http://schemas.microsoft.com/office/drawing/2014/main" val="20004"/>
                    </a:ext>
                  </a:extLst>
                </a:gridCol>
                <a:gridCol w="655988">
                  <a:extLst>
                    <a:ext uri="{9D8B030D-6E8A-4147-A177-3AD203B41FA5}">
                      <a16:colId xmlns:a16="http://schemas.microsoft.com/office/drawing/2014/main" val="20005"/>
                    </a:ext>
                  </a:extLst>
                </a:gridCol>
                <a:gridCol w="636882">
                  <a:extLst>
                    <a:ext uri="{9D8B030D-6E8A-4147-A177-3AD203B41FA5}">
                      <a16:colId xmlns:a16="http://schemas.microsoft.com/office/drawing/2014/main" val="20006"/>
                    </a:ext>
                  </a:extLst>
                </a:gridCol>
                <a:gridCol w="671910">
                  <a:extLst>
                    <a:ext uri="{9D8B030D-6E8A-4147-A177-3AD203B41FA5}">
                      <a16:colId xmlns:a16="http://schemas.microsoft.com/office/drawing/2014/main" val="20007"/>
                    </a:ext>
                  </a:extLst>
                </a:gridCol>
                <a:gridCol w="654395">
                  <a:extLst>
                    <a:ext uri="{9D8B030D-6E8A-4147-A177-3AD203B41FA5}">
                      <a16:colId xmlns:a16="http://schemas.microsoft.com/office/drawing/2014/main" val="20008"/>
                    </a:ext>
                  </a:extLst>
                </a:gridCol>
                <a:gridCol w="654397">
                  <a:extLst>
                    <a:ext uri="{9D8B030D-6E8A-4147-A177-3AD203B41FA5}">
                      <a16:colId xmlns:a16="http://schemas.microsoft.com/office/drawing/2014/main" val="20009"/>
                    </a:ext>
                  </a:extLst>
                </a:gridCol>
                <a:gridCol w="652804">
                  <a:extLst>
                    <a:ext uri="{9D8B030D-6E8A-4147-A177-3AD203B41FA5}">
                      <a16:colId xmlns:a16="http://schemas.microsoft.com/office/drawing/2014/main" val="20010"/>
                    </a:ext>
                  </a:extLst>
                </a:gridCol>
              </a:tblGrid>
              <a:tr h="411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rgbClr val="0000FF"/>
                          </a:solidFill>
                          <a:effectLst/>
                          <a:latin typeface="+mn-lt"/>
                          <a:ea typeface="+mn-ea"/>
                          <a:cs typeface="+mn-ea"/>
                          <a:sym typeface="+mn-lt"/>
                        </a:rPr>
                        <a:t>时间</a:t>
                      </a:r>
                      <a:r>
                        <a:rPr kumimoji="0" lang="en-US" altLang="zh-CN" sz="1400" b="1" i="0" u="none" strike="noStrike" cap="none" normalizeH="0" baseline="0" dirty="0">
                          <a:ln>
                            <a:noFill/>
                          </a:ln>
                          <a:solidFill>
                            <a:srgbClr val="0000FF"/>
                          </a:solidFill>
                          <a:effectLst/>
                          <a:latin typeface="+mn-lt"/>
                          <a:ea typeface="+mn-ea"/>
                          <a:cs typeface="+mn-ea"/>
                          <a:sym typeface="+mn-lt"/>
                        </a:rPr>
                        <a:t>/min</a:t>
                      </a:r>
                    </a:p>
                  </a:txBody>
                  <a:tcPr marT="34205" marB="342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a:ln>
                            <a:noFill/>
                          </a:ln>
                          <a:solidFill>
                            <a:srgbClr val="0000FF"/>
                          </a:solidFill>
                          <a:effectLst/>
                          <a:latin typeface="+mn-lt"/>
                          <a:ea typeface="+mn-ea"/>
                          <a:cs typeface="+mn-ea"/>
                          <a:sym typeface="+mn-lt"/>
                        </a:rPr>
                        <a:t>0</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1</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2</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3</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4</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5</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6</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7</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8</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a:t>
                      </a:r>
                    </a:p>
                  </a:txBody>
                  <a:tcPr marT="34205" marB="342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rgbClr val="0000FF"/>
                          </a:solidFill>
                          <a:effectLst/>
                          <a:latin typeface="+mn-lt"/>
                          <a:ea typeface="+mn-ea"/>
                          <a:cs typeface="+mn-ea"/>
                          <a:sym typeface="+mn-lt"/>
                        </a:rPr>
                        <a:t>温度</a:t>
                      </a:r>
                      <a:r>
                        <a:rPr kumimoji="0" lang="en-US" altLang="zh-CN" sz="1400" b="1" i="0" u="none" strike="noStrike" cap="none" normalizeH="0" baseline="0" dirty="0">
                          <a:ln>
                            <a:noFill/>
                          </a:ln>
                          <a:solidFill>
                            <a:srgbClr val="0000FF"/>
                          </a:solidFill>
                          <a:effectLst/>
                          <a:latin typeface="+mn-lt"/>
                          <a:ea typeface="+mn-ea"/>
                          <a:cs typeface="+mn-ea"/>
                          <a:sym typeface="+mn-lt"/>
                        </a:rPr>
                        <a:t>/℃</a:t>
                      </a:r>
                    </a:p>
                  </a:txBody>
                  <a:tcPr marT="34205" marB="342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a:ln>
                            <a:noFill/>
                          </a:ln>
                          <a:solidFill>
                            <a:srgbClr val="0000FF"/>
                          </a:solidFill>
                          <a:effectLst/>
                          <a:latin typeface="+mn-lt"/>
                          <a:ea typeface="+mn-ea"/>
                          <a:cs typeface="+mn-ea"/>
                          <a:sym typeface="+mn-lt"/>
                        </a:rPr>
                        <a:t>93</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94</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95</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96</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97</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98</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99</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100</a:t>
                      </a:r>
                      <a:endParaRPr kumimoji="0" lang="en-US" altLang="zh-CN" sz="1400" b="1" i="0" u="none" strike="noStrike" cap="none" normalizeH="0" baseline="0" dirty="0">
                        <a:ln>
                          <a:noFill/>
                        </a:ln>
                        <a:solidFill>
                          <a:srgbClr val="0000FF"/>
                        </a:solidFill>
                        <a:effectLst/>
                        <a:latin typeface="+mn-lt"/>
                        <a:ea typeface="+mn-ea"/>
                        <a:cs typeface="+mn-ea"/>
                        <a:sym typeface="+mn-lt"/>
                      </a:endParaRP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rgbClr val="0000FF"/>
                          </a:solidFill>
                          <a:effectLst/>
                          <a:latin typeface="+mn-lt"/>
                          <a:ea typeface="+mn-ea"/>
                          <a:cs typeface="+mn-ea"/>
                          <a:sym typeface="+mn-lt"/>
                        </a:rPr>
                        <a:t>100</a:t>
                      </a:r>
                    </a:p>
                  </a:txBody>
                  <a:tcPr marT="34205" marB="342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a:ln>
                            <a:noFill/>
                          </a:ln>
                          <a:solidFill>
                            <a:srgbClr val="0000FF"/>
                          </a:solidFill>
                          <a:effectLst/>
                          <a:latin typeface="+mn-lt"/>
                          <a:ea typeface="+mn-ea"/>
                          <a:cs typeface="+mn-ea"/>
                          <a:sym typeface="+mn-lt"/>
                        </a:rPr>
                        <a:t>100</a:t>
                      </a:r>
                    </a:p>
                  </a:txBody>
                  <a:tcPr marT="34205" marB="342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6" name="Group 46"/>
          <p:cNvGrpSpPr>
            <a:grpSpLocks/>
          </p:cNvGrpSpPr>
          <p:nvPr/>
        </p:nvGrpSpPr>
        <p:grpSpPr bwMode="auto">
          <a:xfrm>
            <a:off x="1367628" y="3006542"/>
            <a:ext cx="4333875" cy="1334958"/>
            <a:chOff x="975" y="2659"/>
            <a:chExt cx="2223" cy="1328"/>
          </a:xfrm>
        </p:grpSpPr>
        <p:sp>
          <p:nvSpPr>
            <p:cNvPr id="7" name="Line 47"/>
            <p:cNvSpPr>
              <a:spLocks noChangeShapeType="1"/>
            </p:cNvSpPr>
            <p:nvPr/>
          </p:nvSpPr>
          <p:spPr bwMode="auto">
            <a:xfrm flipV="1">
              <a:off x="975" y="2659"/>
              <a:ext cx="1270" cy="1328"/>
            </a:xfrm>
            <a:prstGeom prst="line">
              <a:avLst/>
            </a:prstGeom>
            <a:noFill/>
            <a:ln w="38100">
              <a:solidFill>
                <a:srgbClr val="00FF00"/>
              </a:solidFill>
              <a:round/>
              <a:headEnd/>
              <a:tailEnd/>
            </a:ln>
            <a:effectLst/>
          </p:spPr>
          <p:txBody>
            <a:bodyPr/>
            <a:lstStyle/>
            <a:p>
              <a:endParaRPr lang="zh-CN" altLang="en-US" sz="1800">
                <a:cs typeface="+mn-ea"/>
                <a:sym typeface="+mn-lt"/>
              </a:endParaRPr>
            </a:p>
          </p:txBody>
        </p:sp>
        <p:sp>
          <p:nvSpPr>
            <p:cNvPr id="8" name="Line 48"/>
            <p:cNvSpPr>
              <a:spLocks noChangeShapeType="1"/>
            </p:cNvSpPr>
            <p:nvPr/>
          </p:nvSpPr>
          <p:spPr bwMode="auto">
            <a:xfrm flipV="1">
              <a:off x="2245" y="2659"/>
              <a:ext cx="953" cy="13"/>
            </a:xfrm>
            <a:prstGeom prst="line">
              <a:avLst/>
            </a:prstGeom>
            <a:noFill/>
            <a:ln w="38100">
              <a:solidFill>
                <a:srgbClr val="00FF00"/>
              </a:solidFill>
              <a:round/>
              <a:headEnd/>
              <a:tailEnd/>
            </a:ln>
            <a:effectLst/>
          </p:spPr>
          <p:txBody>
            <a:bodyPr/>
            <a:lstStyle/>
            <a:p>
              <a:endParaRPr lang="zh-CN" altLang="en-US" sz="1800">
                <a:cs typeface="+mn-ea"/>
                <a:sym typeface="+mn-lt"/>
              </a:endParaRPr>
            </a:p>
          </p:txBody>
        </p:sp>
      </p:grpSp>
      <p:grpSp>
        <p:nvGrpSpPr>
          <p:cNvPr id="9" name="Group 49"/>
          <p:cNvGrpSpPr>
            <a:grpSpLocks/>
          </p:cNvGrpSpPr>
          <p:nvPr/>
        </p:nvGrpSpPr>
        <p:grpSpPr bwMode="auto">
          <a:xfrm flipH="1">
            <a:off x="3867939" y="3013669"/>
            <a:ext cx="82550" cy="1323081"/>
            <a:chOff x="2109" y="2672"/>
            <a:chExt cx="0" cy="1166"/>
          </a:xfrm>
        </p:grpSpPr>
        <p:sp>
          <p:nvSpPr>
            <p:cNvPr id="10" name="Line 50"/>
            <p:cNvSpPr>
              <a:spLocks noChangeShapeType="1"/>
            </p:cNvSpPr>
            <p:nvPr/>
          </p:nvSpPr>
          <p:spPr bwMode="auto">
            <a:xfrm>
              <a:off x="2109" y="3612"/>
              <a:ext cx="0" cy="226"/>
            </a:xfrm>
            <a:prstGeom prst="line">
              <a:avLst/>
            </a:prstGeom>
            <a:noFill/>
            <a:ln w="9525">
              <a:solidFill>
                <a:srgbClr val="FF0000"/>
              </a:solidFill>
              <a:round/>
              <a:headEnd/>
              <a:tailEnd/>
            </a:ln>
            <a:effectLst/>
          </p:spPr>
          <p:txBody>
            <a:bodyPr/>
            <a:lstStyle/>
            <a:p>
              <a:endParaRPr lang="zh-CN" altLang="en-US" sz="1800">
                <a:cs typeface="+mn-ea"/>
                <a:sym typeface="+mn-lt"/>
              </a:endParaRPr>
            </a:p>
          </p:txBody>
        </p:sp>
        <p:sp>
          <p:nvSpPr>
            <p:cNvPr id="11" name="Line 51"/>
            <p:cNvSpPr>
              <a:spLocks noChangeShapeType="1"/>
            </p:cNvSpPr>
            <p:nvPr/>
          </p:nvSpPr>
          <p:spPr bwMode="auto">
            <a:xfrm>
              <a:off x="2109" y="2672"/>
              <a:ext cx="0" cy="226"/>
            </a:xfrm>
            <a:prstGeom prst="line">
              <a:avLst/>
            </a:prstGeom>
            <a:noFill/>
            <a:ln w="9525">
              <a:solidFill>
                <a:srgbClr val="FF0000"/>
              </a:solidFill>
              <a:round/>
              <a:headEnd/>
              <a:tailEnd/>
            </a:ln>
            <a:effectLst/>
          </p:spPr>
          <p:txBody>
            <a:bodyPr/>
            <a:lstStyle/>
            <a:p>
              <a:endParaRPr lang="zh-CN" altLang="en-US" sz="1800">
                <a:cs typeface="+mn-ea"/>
                <a:sym typeface="+mn-lt"/>
              </a:endParaRPr>
            </a:p>
          </p:txBody>
        </p:sp>
        <p:sp>
          <p:nvSpPr>
            <p:cNvPr id="12" name="Line 52"/>
            <p:cNvSpPr>
              <a:spLocks noChangeShapeType="1"/>
            </p:cNvSpPr>
            <p:nvPr/>
          </p:nvSpPr>
          <p:spPr bwMode="auto">
            <a:xfrm>
              <a:off x="2109" y="3125"/>
              <a:ext cx="0" cy="272"/>
            </a:xfrm>
            <a:prstGeom prst="line">
              <a:avLst/>
            </a:prstGeom>
            <a:noFill/>
            <a:ln w="9525">
              <a:solidFill>
                <a:srgbClr val="FF0000"/>
              </a:solidFill>
              <a:round/>
              <a:headEnd/>
              <a:tailEnd/>
            </a:ln>
            <a:effectLst/>
          </p:spPr>
          <p:txBody>
            <a:bodyPr/>
            <a:lstStyle/>
            <a:p>
              <a:endParaRPr lang="zh-CN" altLang="en-US" sz="1800">
                <a:cs typeface="+mn-ea"/>
                <a:sym typeface="+mn-lt"/>
              </a:endParaRPr>
            </a:p>
          </p:txBody>
        </p:sp>
      </p:grpSp>
      <p:grpSp>
        <p:nvGrpSpPr>
          <p:cNvPr id="13" name="Group 53"/>
          <p:cNvGrpSpPr>
            <a:grpSpLocks/>
          </p:cNvGrpSpPr>
          <p:nvPr/>
        </p:nvGrpSpPr>
        <p:grpSpPr bwMode="auto">
          <a:xfrm>
            <a:off x="3452014" y="3228640"/>
            <a:ext cx="82550" cy="1097421"/>
            <a:chOff x="2109" y="2672"/>
            <a:chExt cx="0" cy="1166"/>
          </a:xfrm>
        </p:grpSpPr>
        <p:sp>
          <p:nvSpPr>
            <p:cNvPr id="14" name="Line 54"/>
            <p:cNvSpPr>
              <a:spLocks noChangeShapeType="1"/>
            </p:cNvSpPr>
            <p:nvPr/>
          </p:nvSpPr>
          <p:spPr bwMode="auto">
            <a:xfrm>
              <a:off x="2109" y="3612"/>
              <a:ext cx="0" cy="226"/>
            </a:xfrm>
            <a:prstGeom prst="line">
              <a:avLst/>
            </a:prstGeom>
            <a:noFill/>
            <a:ln w="9525">
              <a:solidFill>
                <a:srgbClr val="FF3300"/>
              </a:solidFill>
              <a:round/>
              <a:headEnd/>
              <a:tailEnd/>
            </a:ln>
            <a:effectLst/>
          </p:spPr>
          <p:txBody>
            <a:bodyPr/>
            <a:lstStyle/>
            <a:p>
              <a:endParaRPr lang="zh-CN" altLang="en-US" sz="1800">
                <a:cs typeface="+mn-ea"/>
                <a:sym typeface="+mn-lt"/>
              </a:endParaRPr>
            </a:p>
          </p:txBody>
        </p:sp>
        <p:sp>
          <p:nvSpPr>
            <p:cNvPr id="15" name="Line 55"/>
            <p:cNvSpPr>
              <a:spLocks noChangeShapeType="1"/>
            </p:cNvSpPr>
            <p:nvPr/>
          </p:nvSpPr>
          <p:spPr bwMode="auto">
            <a:xfrm>
              <a:off x="2109" y="2672"/>
              <a:ext cx="0" cy="226"/>
            </a:xfrm>
            <a:prstGeom prst="line">
              <a:avLst/>
            </a:prstGeom>
            <a:noFill/>
            <a:ln w="9525">
              <a:solidFill>
                <a:srgbClr val="FF3300"/>
              </a:solidFill>
              <a:round/>
              <a:headEnd/>
              <a:tailEnd/>
            </a:ln>
            <a:effectLst/>
          </p:spPr>
          <p:txBody>
            <a:bodyPr/>
            <a:lstStyle/>
            <a:p>
              <a:endParaRPr lang="zh-CN" altLang="en-US" sz="1800">
                <a:cs typeface="+mn-ea"/>
                <a:sym typeface="+mn-lt"/>
              </a:endParaRPr>
            </a:p>
          </p:txBody>
        </p:sp>
        <p:sp>
          <p:nvSpPr>
            <p:cNvPr id="16" name="Line 56"/>
            <p:cNvSpPr>
              <a:spLocks noChangeShapeType="1"/>
            </p:cNvSpPr>
            <p:nvPr/>
          </p:nvSpPr>
          <p:spPr bwMode="auto">
            <a:xfrm>
              <a:off x="2109" y="3125"/>
              <a:ext cx="0" cy="272"/>
            </a:xfrm>
            <a:prstGeom prst="line">
              <a:avLst/>
            </a:prstGeom>
            <a:noFill/>
            <a:ln w="9525">
              <a:solidFill>
                <a:srgbClr val="FF3300"/>
              </a:solidFill>
              <a:round/>
              <a:headEnd/>
              <a:tailEnd/>
            </a:ln>
            <a:effectLst/>
          </p:spPr>
          <p:txBody>
            <a:bodyPr/>
            <a:lstStyle/>
            <a:p>
              <a:endParaRPr lang="zh-CN" altLang="en-US" sz="1800">
                <a:cs typeface="+mn-ea"/>
                <a:sym typeface="+mn-lt"/>
              </a:endParaRPr>
            </a:p>
          </p:txBody>
        </p:sp>
      </p:grpSp>
      <p:grpSp>
        <p:nvGrpSpPr>
          <p:cNvPr id="17" name="Group 57"/>
          <p:cNvGrpSpPr>
            <a:grpSpLocks/>
          </p:cNvGrpSpPr>
          <p:nvPr/>
        </p:nvGrpSpPr>
        <p:grpSpPr bwMode="auto">
          <a:xfrm>
            <a:off x="5034750" y="2991103"/>
            <a:ext cx="84138" cy="1345647"/>
            <a:chOff x="2109" y="2672"/>
            <a:chExt cx="0" cy="1166"/>
          </a:xfrm>
        </p:grpSpPr>
        <p:sp>
          <p:nvSpPr>
            <p:cNvPr id="18" name="Line 58"/>
            <p:cNvSpPr>
              <a:spLocks noChangeShapeType="1"/>
            </p:cNvSpPr>
            <p:nvPr/>
          </p:nvSpPr>
          <p:spPr bwMode="auto">
            <a:xfrm>
              <a:off x="2109" y="3612"/>
              <a:ext cx="0" cy="226"/>
            </a:xfrm>
            <a:prstGeom prst="line">
              <a:avLst/>
            </a:prstGeom>
            <a:noFill/>
            <a:ln w="9525">
              <a:solidFill>
                <a:srgbClr val="FF0000"/>
              </a:solidFill>
              <a:round/>
              <a:headEnd/>
              <a:tailEnd/>
            </a:ln>
            <a:effectLst/>
          </p:spPr>
          <p:txBody>
            <a:bodyPr/>
            <a:lstStyle/>
            <a:p>
              <a:endParaRPr lang="zh-CN" altLang="en-US" sz="1800">
                <a:cs typeface="+mn-ea"/>
                <a:sym typeface="+mn-lt"/>
              </a:endParaRPr>
            </a:p>
          </p:txBody>
        </p:sp>
        <p:sp>
          <p:nvSpPr>
            <p:cNvPr id="19" name="Line 59"/>
            <p:cNvSpPr>
              <a:spLocks noChangeShapeType="1"/>
            </p:cNvSpPr>
            <p:nvPr/>
          </p:nvSpPr>
          <p:spPr bwMode="auto">
            <a:xfrm>
              <a:off x="2109" y="2672"/>
              <a:ext cx="0" cy="226"/>
            </a:xfrm>
            <a:prstGeom prst="line">
              <a:avLst/>
            </a:prstGeom>
            <a:noFill/>
            <a:ln w="9525">
              <a:solidFill>
                <a:srgbClr val="FF0000"/>
              </a:solidFill>
              <a:round/>
              <a:headEnd/>
              <a:tailEnd/>
            </a:ln>
            <a:effectLst/>
          </p:spPr>
          <p:txBody>
            <a:bodyPr/>
            <a:lstStyle/>
            <a:p>
              <a:endParaRPr lang="zh-CN" altLang="en-US" sz="1800">
                <a:cs typeface="+mn-ea"/>
                <a:sym typeface="+mn-lt"/>
              </a:endParaRPr>
            </a:p>
          </p:txBody>
        </p:sp>
        <p:sp>
          <p:nvSpPr>
            <p:cNvPr id="20" name="Line 60"/>
            <p:cNvSpPr>
              <a:spLocks noChangeShapeType="1"/>
            </p:cNvSpPr>
            <p:nvPr/>
          </p:nvSpPr>
          <p:spPr bwMode="auto">
            <a:xfrm>
              <a:off x="2109" y="3125"/>
              <a:ext cx="0" cy="272"/>
            </a:xfrm>
            <a:prstGeom prst="line">
              <a:avLst/>
            </a:prstGeom>
            <a:noFill/>
            <a:ln w="9525">
              <a:solidFill>
                <a:srgbClr val="FF0000"/>
              </a:solidFill>
              <a:round/>
              <a:headEnd/>
              <a:tailEnd/>
            </a:ln>
            <a:effectLst/>
          </p:spPr>
          <p:txBody>
            <a:bodyPr/>
            <a:lstStyle/>
            <a:p>
              <a:endParaRPr lang="zh-CN" altLang="en-US" sz="1800">
                <a:cs typeface="+mn-ea"/>
                <a:sym typeface="+mn-lt"/>
              </a:endParaRPr>
            </a:p>
          </p:txBody>
        </p:sp>
      </p:grpSp>
      <p:sp>
        <p:nvSpPr>
          <p:cNvPr id="21" name="Line 61"/>
          <p:cNvSpPr>
            <a:spLocks noChangeShapeType="1"/>
          </p:cNvSpPr>
          <p:nvPr/>
        </p:nvSpPr>
        <p:spPr bwMode="auto">
          <a:xfrm>
            <a:off x="1381917" y="3027920"/>
            <a:ext cx="2403475" cy="0"/>
          </a:xfrm>
          <a:prstGeom prst="line">
            <a:avLst/>
          </a:prstGeom>
          <a:noFill/>
          <a:ln w="9525" cap="rnd">
            <a:solidFill>
              <a:srgbClr val="FF0000"/>
            </a:solidFill>
            <a:prstDash val="sysDot"/>
            <a:round/>
            <a:headEnd/>
            <a:tailEnd/>
          </a:ln>
          <a:effectLst/>
        </p:spPr>
        <p:txBody>
          <a:bodyPr lIns="68580" tIns="34290" rIns="68580" bIns="34290"/>
          <a:lstStyle/>
          <a:p>
            <a:endParaRPr lang="zh-CN" altLang="en-US" sz="1800">
              <a:cs typeface="+mn-ea"/>
              <a:sym typeface="+mn-lt"/>
            </a:endParaRPr>
          </a:p>
        </p:txBody>
      </p:sp>
      <p:sp>
        <p:nvSpPr>
          <p:cNvPr id="22" name="Line 62"/>
          <p:cNvSpPr>
            <a:spLocks noChangeShapeType="1"/>
          </p:cNvSpPr>
          <p:nvPr/>
        </p:nvSpPr>
        <p:spPr bwMode="auto">
          <a:xfrm flipV="1">
            <a:off x="1381914" y="4334374"/>
            <a:ext cx="6654800" cy="38006"/>
          </a:xfrm>
          <a:prstGeom prst="line">
            <a:avLst/>
          </a:prstGeom>
          <a:noFill/>
          <a:ln w="57150">
            <a:solidFill>
              <a:srgbClr val="FF0000"/>
            </a:solidFill>
            <a:round/>
            <a:headEnd/>
            <a:tailEnd type="triangle" w="med" len="med"/>
          </a:ln>
          <a:effectLst/>
        </p:spPr>
        <p:txBody>
          <a:bodyPr lIns="68580" tIns="34290" rIns="68580" bIns="34290"/>
          <a:lstStyle/>
          <a:p>
            <a:endParaRPr lang="zh-CN" altLang="en-US" sz="1800">
              <a:cs typeface="+mn-ea"/>
              <a:sym typeface="+mn-lt"/>
            </a:endParaRPr>
          </a:p>
        </p:txBody>
      </p:sp>
      <p:sp>
        <p:nvSpPr>
          <p:cNvPr id="23" name="Line 63"/>
          <p:cNvSpPr>
            <a:spLocks noChangeShapeType="1"/>
          </p:cNvSpPr>
          <p:nvPr/>
        </p:nvSpPr>
        <p:spPr bwMode="auto">
          <a:xfrm flipV="1">
            <a:off x="1381913" y="2583726"/>
            <a:ext cx="0" cy="1788654"/>
          </a:xfrm>
          <a:prstGeom prst="line">
            <a:avLst/>
          </a:prstGeom>
          <a:noFill/>
          <a:ln w="57150">
            <a:solidFill>
              <a:srgbClr val="FF0000"/>
            </a:solidFill>
            <a:round/>
            <a:headEnd/>
            <a:tailEnd type="triangle" w="med" len="med"/>
          </a:ln>
          <a:effectLst/>
        </p:spPr>
        <p:txBody>
          <a:bodyPr lIns="68580" tIns="34290" rIns="68580" bIns="34290"/>
          <a:lstStyle/>
          <a:p>
            <a:endParaRPr lang="zh-CN" altLang="en-US" sz="1800">
              <a:cs typeface="+mn-ea"/>
              <a:sym typeface="+mn-lt"/>
            </a:endParaRPr>
          </a:p>
        </p:txBody>
      </p:sp>
      <p:sp>
        <p:nvSpPr>
          <p:cNvPr id="24" name="Text Box 64"/>
          <p:cNvSpPr txBox="1">
            <a:spLocks noChangeArrowheads="1"/>
          </p:cNvSpPr>
          <p:nvPr/>
        </p:nvSpPr>
        <p:spPr bwMode="auto">
          <a:xfrm>
            <a:off x="845339" y="2848580"/>
            <a:ext cx="671512" cy="1669304"/>
          </a:xfrm>
          <a:prstGeom prst="rect">
            <a:avLst/>
          </a:prstGeom>
          <a:noFill/>
          <a:ln w="9525">
            <a:noFill/>
            <a:miter lim="800000"/>
            <a:headEnd/>
            <a:tailEnd/>
          </a:ln>
          <a:effectLst/>
        </p:spPr>
        <p:txBody>
          <a:bodyPr lIns="68580" tIns="34290" rIns="68580" bIns="34290">
            <a:spAutoFit/>
          </a:bodyPr>
          <a:lstStyle/>
          <a:p>
            <a:pPr algn="l">
              <a:spcBef>
                <a:spcPct val="0"/>
              </a:spcBef>
            </a:pPr>
            <a:r>
              <a:rPr lang="en-US" altLang="zh-CN" sz="1300">
                <a:solidFill>
                  <a:srgbClr val="0000FF"/>
                </a:solidFill>
                <a:cs typeface="+mn-ea"/>
                <a:sym typeface="+mn-lt"/>
              </a:rPr>
              <a:t>100</a:t>
            </a:r>
          </a:p>
          <a:p>
            <a:pPr algn="l">
              <a:spcBef>
                <a:spcPct val="0"/>
              </a:spcBef>
            </a:pPr>
            <a:r>
              <a:rPr lang="en-US" altLang="zh-CN" sz="1300">
                <a:solidFill>
                  <a:srgbClr val="0000FF"/>
                </a:solidFill>
                <a:cs typeface="+mn-ea"/>
                <a:sym typeface="+mn-lt"/>
              </a:rPr>
              <a:t>99</a:t>
            </a:r>
          </a:p>
          <a:p>
            <a:pPr algn="l">
              <a:spcBef>
                <a:spcPct val="0"/>
              </a:spcBef>
            </a:pPr>
            <a:r>
              <a:rPr lang="en-US" altLang="zh-CN" sz="1300">
                <a:solidFill>
                  <a:srgbClr val="0000FF"/>
                </a:solidFill>
                <a:cs typeface="+mn-ea"/>
                <a:sym typeface="+mn-lt"/>
              </a:rPr>
              <a:t>98</a:t>
            </a:r>
          </a:p>
          <a:p>
            <a:pPr algn="l">
              <a:spcBef>
                <a:spcPct val="0"/>
              </a:spcBef>
            </a:pPr>
            <a:r>
              <a:rPr lang="en-US" altLang="zh-CN" sz="1300">
                <a:solidFill>
                  <a:srgbClr val="0000FF"/>
                </a:solidFill>
                <a:cs typeface="+mn-ea"/>
                <a:sym typeface="+mn-lt"/>
              </a:rPr>
              <a:t>97</a:t>
            </a:r>
          </a:p>
          <a:p>
            <a:pPr algn="l">
              <a:spcBef>
                <a:spcPct val="0"/>
              </a:spcBef>
            </a:pPr>
            <a:r>
              <a:rPr lang="en-US" altLang="zh-CN" sz="1300">
                <a:solidFill>
                  <a:srgbClr val="0000FF"/>
                </a:solidFill>
                <a:cs typeface="+mn-ea"/>
                <a:sym typeface="+mn-lt"/>
              </a:rPr>
              <a:t>96</a:t>
            </a:r>
          </a:p>
          <a:p>
            <a:pPr algn="l">
              <a:spcBef>
                <a:spcPct val="0"/>
              </a:spcBef>
            </a:pPr>
            <a:r>
              <a:rPr lang="en-US" altLang="zh-CN" sz="1300">
                <a:solidFill>
                  <a:srgbClr val="0000FF"/>
                </a:solidFill>
                <a:cs typeface="+mn-ea"/>
                <a:sym typeface="+mn-lt"/>
              </a:rPr>
              <a:t>95</a:t>
            </a:r>
          </a:p>
          <a:p>
            <a:pPr algn="l">
              <a:spcBef>
                <a:spcPct val="0"/>
              </a:spcBef>
            </a:pPr>
            <a:r>
              <a:rPr lang="en-US" altLang="zh-CN" sz="1300">
                <a:solidFill>
                  <a:srgbClr val="0000FF"/>
                </a:solidFill>
                <a:cs typeface="+mn-ea"/>
                <a:sym typeface="+mn-lt"/>
              </a:rPr>
              <a:t>94</a:t>
            </a:r>
          </a:p>
          <a:p>
            <a:pPr algn="l">
              <a:spcBef>
                <a:spcPct val="0"/>
              </a:spcBef>
            </a:pPr>
            <a:r>
              <a:rPr lang="en-US" altLang="zh-CN" sz="1300">
                <a:solidFill>
                  <a:srgbClr val="0000FF"/>
                </a:solidFill>
                <a:cs typeface="+mn-ea"/>
                <a:sym typeface="+mn-lt"/>
              </a:rPr>
              <a:t>93</a:t>
            </a:r>
          </a:p>
        </p:txBody>
      </p:sp>
      <p:sp>
        <p:nvSpPr>
          <p:cNvPr id="25" name="Text Box 66"/>
          <p:cNvSpPr txBox="1">
            <a:spLocks noChangeArrowheads="1"/>
          </p:cNvSpPr>
          <p:nvPr/>
        </p:nvSpPr>
        <p:spPr bwMode="auto">
          <a:xfrm>
            <a:off x="1226338" y="4362878"/>
            <a:ext cx="5211762" cy="377075"/>
          </a:xfrm>
          <a:prstGeom prst="rect">
            <a:avLst/>
          </a:prstGeom>
          <a:noFill/>
          <a:ln w="9525">
            <a:noFill/>
            <a:miter lim="800000"/>
            <a:headEnd/>
            <a:tailEnd/>
          </a:ln>
          <a:effectLst/>
        </p:spPr>
        <p:txBody>
          <a:bodyPr lIns="68580" tIns="34290" rIns="68580" bIns="34290">
            <a:spAutoFit/>
          </a:bodyPr>
          <a:lstStyle/>
          <a:p>
            <a:pPr algn="l"/>
            <a:r>
              <a:rPr lang="en-US" altLang="zh-CN" sz="2000">
                <a:solidFill>
                  <a:srgbClr val="0000FF"/>
                </a:solidFill>
                <a:cs typeface="+mn-ea"/>
                <a:sym typeface="+mn-lt"/>
              </a:rPr>
              <a:t>0  1  2  3  4   5  6  7  8  9</a:t>
            </a:r>
          </a:p>
        </p:txBody>
      </p:sp>
      <p:sp>
        <p:nvSpPr>
          <p:cNvPr id="26" name="Text Box 73"/>
          <p:cNvSpPr txBox="1">
            <a:spLocks noChangeArrowheads="1"/>
          </p:cNvSpPr>
          <p:nvPr/>
        </p:nvSpPr>
        <p:spPr bwMode="gray">
          <a:xfrm>
            <a:off x="1527964" y="2533843"/>
            <a:ext cx="855662" cy="900247"/>
          </a:xfrm>
          <a:prstGeom prst="rect">
            <a:avLst/>
          </a:prstGeom>
          <a:noFill/>
          <a:ln w="57150" algn="ctr">
            <a:noFill/>
            <a:miter lim="800000"/>
            <a:headEnd/>
            <a:tailEnd/>
          </a:ln>
          <a:effectLst/>
        </p:spPr>
        <p:txBody>
          <a:bodyPr lIns="68580" tIns="34290" rIns="68580" bIns="34290">
            <a:spAutoFit/>
          </a:bodyPr>
          <a:lstStyle/>
          <a:p>
            <a:pPr>
              <a:spcBef>
                <a:spcPct val="20000"/>
              </a:spcBef>
              <a:buClr>
                <a:schemeClr val="hlink"/>
              </a:buClr>
              <a:buSzPct val="70000"/>
              <a:buFont typeface="Wingdings" pitchFamily="2" charset="2"/>
              <a:buNone/>
            </a:pPr>
            <a:r>
              <a:rPr lang="zh-CN" altLang="en-US" sz="1800">
                <a:solidFill>
                  <a:srgbClr val="0000FF"/>
                </a:solidFill>
                <a:cs typeface="+mn-ea"/>
                <a:sym typeface="+mn-lt"/>
              </a:rPr>
              <a:t>温度</a:t>
            </a:r>
            <a:r>
              <a:rPr lang="en-US" altLang="zh-CN" sz="1800">
                <a:solidFill>
                  <a:srgbClr val="0000FF"/>
                </a:solidFill>
                <a:cs typeface="+mn-ea"/>
                <a:sym typeface="+mn-lt"/>
              </a:rPr>
              <a:t>/℃</a:t>
            </a:r>
          </a:p>
          <a:p>
            <a:endParaRPr lang="en-US" altLang="zh-CN" sz="1800">
              <a:solidFill>
                <a:srgbClr val="0000FF"/>
              </a:solidFill>
              <a:cs typeface="+mn-ea"/>
              <a:sym typeface="+mn-lt"/>
            </a:endParaRPr>
          </a:p>
        </p:txBody>
      </p:sp>
      <p:sp>
        <p:nvSpPr>
          <p:cNvPr id="27" name="Text Box 74"/>
          <p:cNvSpPr txBox="1">
            <a:spLocks noChangeArrowheads="1"/>
          </p:cNvSpPr>
          <p:nvPr/>
        </p:nvSpPr>
        <p:spPr bwMode="gray">
          <a:xfrm>
            <a:off x="7085801" y="3999447"/>
            <a:ext cx="1047402" cy="346249"/>
          </a:xfrm>
          <a:prstGeom prst="rect">
            <a:avLst/>
          </a:prstGeom>
          <a:noFill/>
          <a:ln w="57150" algn="ctr">
            <a:noFill/>
            <a:miter lim="800000"/>
            <a:headEnd/>
            <a:tailEnd/>
          </a:ln>
          <a:effectLst/>
        </p:spPr>
        <p:txBody>
          <a:bodyPr wrap="none" lIns="68580" tIns="34290" rIns="68580" bIns="34290">
            <a:spAutoFit/>
          </a:bodyPr>
          <a:lstStyle/>
          <a:p>
            <a:r>
              <a:rPr lang="zh-CN" altLang="en-US" sz="1800">
                <a:solidFill>
                  <a:srgbClr val="0000FF"/>
                </a:solidFill>
                <a:effectLst>
                  <a:outerShdw blurRad="38100" dist="38100" dir="2700000" algn="tl">
                    <a:srgbClr val="C0C0C0"/>
                  </a:outerShdw>
                </a:effectLst>
                <a:cs typeface="+mn-ea"/>
                <a:sym typeface="+mn-lt"/>
              </a:rPr>
              <a:t>时间</a:t>
            </a:r>
            <a:r>
              <a:rPr lang="en-US" altLang="zh-CN" sz="1800">
                <a:solidFill>
                  <a:srgbClr val="0000FF"/>
                </a:solidFill>
                <a:effectLst>
                  <a:outerShdw blurRad="38100" dist="38100" dir="2700000" algn="tl">
                    <a:srgbClr val="C0C0C0"/>
                  </a:outerShdw>
                </a:effectLst>
                <a:cs typeface="+mn-ea"/>
                <a:sym typeface="+mn-lt"/>
              </a:rPr>
              <a:t>/min</a:t>
            </a:r>
          </a:p>
        </p:txBody>
      </p:sp>
      <p:sp>
        <p:nvSpPr>
          <p:cNvPr id="28" name="文本框 27">
            <a:extLst>
              <a:ext uri="{FF2B5EF4-FFF2-40B4-BE49-F238E27FC236}">
                <a16:creationId xmlns:a16="http://schemas.microsoft.com/office/drawing/2014/main" id="{B3D9ADE9-2F76-4337-BC1F-BEF498A3AB63}"/>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2" cstate="print"/>
          <a:srcRect/>
          <a:stretch>
            <a:fillRect/>
          </a:stretch>
        </p:blipFill>
        <p:spPr bwMode="auto">
          <a:xfrm>
            <a:off x="4370419" y="1389574"/>
            <a:ext cx="3826084" cy="2939271"/>
          </a:xfrm>
          <a:prstGeom prst="rect">
            <a:avLst/>
          </a:prstGeom>
          <a:noFill/>
        </p:spPr>
      </p:pic>
      <p:sp>
        <p:nvSpPr>
          <p:cNvPr id="3" name="Freeform 8"/>
          <p:cNvSpPr>
            <a:spLocks/>
          </p:cNvSpPr>
          <p:nvPr/>
        </p:nvSpPr>
        <p:spPr bwMode="auto">
          <a:xfrm>
            <a:off x="4695779" y="2597903"/>
            <a:ext cx="2935287" cy="1672261"/>
          </a:xfrm>
          <a:custGeom>
            <a:avLst/>
            <a:gdLst/>
            <a:ahLst/>
            <a:cxnLst>
              <a:cxn ang="0">
                <a:pos x="0" y="1225"/>
              </a:cxn>
              <a:cxn ang="0">
                <a:pos x="272" y="544"/>
              </a:cxn>
              <a:cxn ang="0">
                <a:pos x="431" y="295"/>
              </a:cxn>
              <a:cxn ang="0">
                <a:pos x="567" y="45"/>
              </a:cxn>
              <a:cxn ang="0">
                <a:pos x="907" y="23"/>
              </a:cxn>
              <a:cxn ang="0">
                <a:pos x="1270" y="23"/>
              </a:cxn>
              <a:cxn ang="0">
                <a:pos x="1406" y="23"/>
              </a:cxn>
              <a:cxn ang="0">
                <a:pos x="1520" y="23"/>
              </a:cxn>
            </a:cxnLst>
            <a:rect l="0" t="0" r="r" b="b"/>
            <a:pathLst>
              <a:path w="1520" h="1225">
                <a:moveTo>
                  <a:pt x="0" y="1225"/>
                </a:moveTo>
                <a:cubicBezTo>
                  <a:pt x="100" y="962"/>
                  <a:pt x="200" y="699"/>
                  <a:pt x="272" y="544"/>
                </a:cubicBezTo>
                <a:cubicBezTo>
                  <a:pt x="344" y="389"/>
                  <a:pt x="382" y="378"/>
                  <a:pt x="431" y="295"/>
                </a:cubicBezTo>
                <a:cubicBezTo>
                  <a:pt x="480" y="212"/>
                  <a:pt x="488" y="90"/>
                  <a:pt x="567" y="45"/>
                </a:cubicBezTo>
                <a:cubicBezTo>
                  <a:pt x="646" y="0"/>
                  <a:pt x="790" y="27"/>
                  <a:pt x="907" y="23"/>
                </a:cubicBezTo>
                <a:cubicBezTo>
                  <a:pt x="1024" y="19"/>
                  <a:pt x="1187" y="23"/>
                  <a:pt x="1270" y="23"/>
                </a:cubicBezTo>
                <a:cubicBezTo>
                  <a:pt x="1353" y="23"/>
                  <a:pt x="1364" y="23"/>
                  <a:pt x="1406" y="23"/>
                </a:cubicBezTo>
                <a:cubicBezTo>
                  <a:pt x="1448" y="23"/>
                  <a:pt x="1494" y="23"/>
                  <a:pt x="1520" y="23"/>
                </a:cubicBezTo>
              </a:path>
            </a:pathLst>
          </a:custGeom>
          <a:noFill/>
          <a:ln w="28575" cap="flat" cmpd="sng">
            <a:solidFill>
              <a:srgbClr val="CC0000"/>
            </a:solidFill>
            <a:prstDash val="solid"/>
            <a:round/>
            <a:headEnd/>
            <a:tailEnd/>
          </a:ln>
          <a:effectLst/>
        </p:spPr>
        <p:txBody>
          <a:bodyPr lIns="68580" tIns="34290" rIns="68580" bIns="34290"/>
          <a:lstStyle/>
          <a:p>
            <a:endParaRPr lang="zh-CN" altLang="en-US" sz="1800">
              <a:cs typeface="+mn-ea"/>
              <a:sym typeface="+mn-lt"/>
            </a:endParaRPr>
          </a:p>
        </p:txBody>
      </p:sp>
      <p:sp>
        <p:nvSpPr>
          <p:cNvPr id="4" name="Text Box 10"/>
          <p:cNvSpPr txBox="1">
            <a:spLocks noChangeArrowheads="1"/>
          </p:cNvSpPr>
          <p:nvPr/>
        </p:nvSpPr>
        <p:spPr bwMode="auto">
          <a:xfrm>
            <a:off x="594805" y="1921917"/>
            <a:ext cx="4018698" cy="392415"/>
          </a:xfrm>
          <a:prstGeom prst="rect">
            <a:avLst/>
          </a:prstGeom>
          <a:noFill/>
          <a:ln w="9525">
            <a:noFill/>
            <a:miter lim="800000"/>
            <a:headEnd/>
            <a:tailEnd/>
          </a:ln>
          <a:effectLst/>
        </p:spPr>
        <p:txBody>
          <a:bodyPr wrap="square" lIns="68580" tIns="34290" rIns="68580" bIns="34290">
            <a:spAutoFit/>
          </a:bodyPr>
          <a:lstStyle/>
          <a:p>
            <a:pPr>
              <a:spcBef>
                <a:spcPct val="50000"/>
              </a:spcBef>
            </a:pPr>
            <a:r>
              <a:rPr lang="en-US" altLang="zh-CN" sz="2100" b="1" dirty="0">
                <a:solidFill>
                  <a:srgbClr val="0066CC"/>
                </a:solidFill>
                <a:cs typeface="+mn-ea"/>
                <a:sym typeface="+mn-lt"/>
              </a:rPr>
              <a:t>4</a:t>
            </a:r>
            <a:r>
              <a:rPr lang="zh-CN" altLang="en-US" sz="2100" b="1" dirty="0">
                <a:solidFill>
                  <a:srgbClr val="0066CC"/>
                </a:solidFill>
                <a:cs typeface="+mn-ea"/>
                <a:sym typeface="+mn-lt"/>
              </a:rPr>
              <a:t>．分析数据和图像</a:t>
            </a:r>
          </a:p>
        </p:txBody>
      </p:sp>
      <p:sp>
        <p:nvSpPr>
          <p:cNvPr id="5" name="Rectangle 12"/>
          <p:cNvSpPr>
            <a:spLocks noChangeArrowheads="1"/>
          </p:cNvSpPr>
          <p:nvPr/>
        </p:nvSpPr>
        <p:spPr bwMode="auto">
          <a:xfrm>
            <a:off x="731947" y="2375852"/>
            <a:ext cx="3290943" cy="1315745"/>
          </a:xfrm>
          <a:prstGeom prst="rect">
            <a:avLst/>
          </a:prstGeom>
          <a:noFill/>
          <a:ln w="9525">
            <a:noFill/>
            <a:miter lim="800000"/>
            <a:headEnd/>
            <a:tailEnd/>
          </a:ln>
          <a:effectLst/>
        </p:spPr>
        <p:txBody>
          <a:bodyPr wrap="square" lIns="68580" tIns="34290" rIns="68580" bIns="34290">
            <a:spAutoFit/>
          </a:bodyPr>
          <a:lstStyle/>
          <a:p>
            <a:pPr>
              <a:lnSpc>
                <a:spcPct val="150000"/>
              </a:lnSpc>
            </a:pPr>
            <a:r>
              <a:rPr lang="zh-CN" altLang="en-US" sz="1800" dirty="0">
                <a:cs typeface="+mn-ea"/>
                <a:sym typeface="+mn-lt"/>
              </a:rPr>
              <a:t>沸腾前，水吸热温度升高。沸腾过程中，水吸热温度保持不变。</a:t>
            </a:r>
          </a:p>
        </p:txBody>
      </p:sp>
      <p:sp>
        <p:nvSpPr>
          <p:cNvPr id="6" name="文本框 5">
            <a:extLst>
              <a:ext uri="{FF2B5EF4-FFF2-40B4-BE49-F238E27FC236}">
                <a16:creationId xmlns:a16="http://schemas.microsoft.com/office/drawing/2014/main" id="{EAC7F5A4-7CE1-44FD-B5B8-D3F531237A6C}"/>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668333" y="1050292"/>
            <a:ext cx="4018698" cy="392415"/>
          </a:xfrm>
          <a:prstGeom prst="rect">
            <a:avLst/>
          </a:prstGeom>
          <a:noFill/>
          <a:ln w="9525">
            <a:noFill/>
            <a:miter lim="800000"/>
            <a:headEnd/>
            <a:tailEnd/>
          </a:ln>
          <a:effectLst/>
        </p:spPr>
        <p:txBody>
          <a:bodyPr wrap="square" lIns="68580" tIns="34290" rIns="68580" bIns="34290">
            <a:spAutoFit/>
          </a:bodyPr>
          <a:lstStyle/>
          <a:p>
            <a:pPr>
              <a:spcBef>
                <a:spcPct val="50000"/>
              </a:spcBef>
            </a:pPr>
            <a:r>
              <a:rPr lang="en-US" altLang="zh-CN" sz="2100" b="1" dirty="0">
                <a:solidFill>
                  <a:srgbClr val="0066CC"/>
                </a:solidFill>
                <a:cs typeface="+mn-ea"/>
                <a:sym typeface="+mn-lt"/>
              </a:rPr>
              <a:t>5</a:t>
            </a:r>
            <a:r>
              <a:rPr lang="zh-CN" altLang="en-US" sz="2100" b="1" dirty="0">
                <a:solidFill>
                  <a:srgbClr val="0066CC"/>
                </a:solidFill>
                <a:cs typeface="+mn-ea"/>
                <a:sym typeface="+mn-lt"/>
              </a:rPr>
              <a:t>．得出结论</a:t>
            </a:r>
          </a:p>
        </p:txBody>
      </p:sp>
      <p:sp>
        <p:nvSpPr>
          <p:cNvPr id="3" name="Text Box 5"/>
          <p:cNvSpPr txBox="1">
            <a:spLocks noChangeArrowheads="1"/>
          </p:cNvSpPr>
          <p:nvPr/>
        </p:nvSpPr>
        <p:spPr bwMode="auto">
          <a:xfrm>
            <a:off x="653144" y="1549710"/>
            <a:ext cx="7908296" cy="2562240"/>
          </a:xfrm>
          <a:prstGeom prst="rect">
            <a:avLst/>
          </a:prstGeom>
          <a:noFill/>
          <a:ln w="12700" cap="sq">
            <a:noFill/>
            <a:miter lim="800000"/>
            <a:headEnd type="none" w="sm" len="sm"/>
            <a:tailEnd type="none" w="sm" len="sm"/>
          </a:ln>
          <a:effectLst/>
        </p:spPr>
        <p:txBody>
          <a:bodyPr wrap="square" lIns="68580" tIns="34290" rIns="68580" bIns="34290">
            <a:spAutoFit/>
          </a:bodyPr>
          <a:lstStyle/>
          <a:p>
            <a:pPr>
              <a:lnSpc>
                <a:spcPct val="200000"/>
              </a:lnSpc>
              <a:spcBef>
                <a:spcPct val="50000"/>
              </a:spcBef>
              <a:buClr>
                <a:schemeClr val="accent1"/>
              </a:buClr>
            </a:pPr>
            <a:r>
              <a:rPr lang="zh-CN" altLang="en-US" sz="1800" dirty="0">
                <a:cs typeface="+mn-ea"/>
                <a:sym typeface="+mn-lt"/>
              </a:rPr>
              <a:t>液体沸腾时不断地吸热，但温度保持不变。我们把液体沸腾时的温度叫做液体的</a:t>
            </a:r>
            <a:r>
              <a:rPr lang="zh-CN" altLang="en-US" sz="1800" dirty="0">
                <a:solidFill>
                  <a:schemeClr val="hlink"/>
                </a:solidFill>
                <a:cs typeface="+mn-ea"/>
                <a:sym typeface="+mn-lt"/>
              </a:rPr>
              <a:t>沸点。</a:t>
            </a:r>
            <a:r>
              <a:rPr lang="zh-CN" altLang="en-US" sz="1800" dirty="0">
                <a:solidFill>
                  <a:srgbClr val="FFFFFF"/>
                </a:solidFill>
                <a:cs typeface="+mn-ea"/>
                <a:sym typeface="+mn-lt"/>
              </a:rPr>
              <a:t>。</a:t>
            </a:r>
          </a:p>
          <a:p>
            <a:pPr marL="457189" indent="-457189">
              <a:lnSpc>
                <a:spcPct val="200000"/>
              </a:lnSpc>
              <a:spcBef>
                <a:spcPct val="50000"/>
              </a:spcBef>
              <a:buClr>
                <a:schemeClr val="accent1"/>
              </a:buClr>
            </a:pPr>
            <a:r>
              <a:rPr lang="zh-CN" altLang="en-US" sz="1800" dirty="0">
                <a:cs typeface="+mn-ea"/>
                <a:sym typeface="+mn-lt"/>
              </a:rPr>
              <a:t>沸腾的两个条件：</a:t>
            </a:r>
          </a:p>
          <a:p>
            <a:pPr marL="914378" lvl="1" indent="-457189">
              <a:lnSpc>
                <a:spcPct val="200000"/>
              </a:lnSpc>
              <a:spcBef>
                <a:spcPct val="50000"/>
              </a:spcBef>
              <a:buClr>
                <a:schemeClr val="accent1"/>
              </a:buClr>
            </a:pPr>
            <a:r>
              <a:rPr lang="en-US" altLang="zh-CN" sz="1800" dirty="0">
                <a:cs typeface="+mn-ea"/>
                <a:sym typeface="+mn-lt"/>
              </a:rPr>
              <a:t>a</a:t>
            </a:r>
            <a:r>
              <a:rPr lang="zh-CN" altLang="en-US" sz="1800" dirty="0">
                <a:cs typeface="+mn-ea"/>
                <a:sym typeface="+mn-lt"/>
              </a:rPr>
              <a:t>．达到沸点   　　</a:t>
            </a:r>
            <a:r>
              <a:rPr lang="en-US" altLang="zh-CN" sz="1800" dirty="0">
                <a:cs typeface="+mn-ea"/>
                <a:sym typeface="+mn-lt"/>
              </a:rPr>
              <a:t>b</a:t>
            </a:r>
            <a:r>
              <a:rPr lang="zh-CN" altLang="en-US" sz="1800" dirty="0">
                <a:cs typeface="+mn-ea"/>
                <a:sym typeface="+mn-lt"/>
              </a:rPr>
              <a:t>．不断地吸热</a:t>
            </a:r>
          </a:p>
        </p:txBody>
      </p:sp>
      <p:sp>
        <p:nvSpPr>
          <p:cNvPr id="4" name="文本框 3">
            <a:extLst>
              <a:ext uri="{FF2B5EF4-FFF2-40B4-BE49-F238E27FC236}">
                <a16:creationId xmlns:a16="http://schemas.microsoft.com/office/drawing/2014/main" id="{4B568CDC-EE5E-4660-8D37-5AE11C2FFD29}"/>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952500" y="1957719"/>
            <a:ext cx="7239000" cy="2424297"/>
            <a:chOff x="0" y="0"/>
            <a:chExt cx="4560" cy="1138"/>
          </a:xfrm>
        </p:grpSpPr>
        <p:sp>
          <p:nvSpPr>
            <p:cNvPr id="4" name="直接连接符 19458"/>
            <p:cNvSpPr>
              <a:spLocks noChangeShapeType="1"/>
            </p:cNvSpPr>
            <p:nvPr/>
          </p:nvSpPr>
          <p:spPr bwMode="auto">
            <a:xfrm>
              <a:off x="0" y="34"/>
              <a:ext cx="4560" cy="0"/>
            </a:xfrm>
            <a:prstGeom prst="line">
              <a:avLst/>
            </a:prstGeom>
            <a:noFill/>
            <a:ln w="38100">
              <a:solidFill>
                <a:srgbClr val="FF0000"/>
              </a:solidFill>
              <a:round/>
              <a:headEnd/>
              <a:tailEnd/>
            </a:ln>
          </p:spPr>
          <p:txBody>
            <a:bodyPr/>
            <a:lstStyle/>
            <a:p>
              <a:pPr>
                <a:lnSpc>
                  <a:spcPct val="150000"/>
                </a:lnSpc>
              </a:pPr>
              <a:endParaRPr lang="zh-CN" altLang="en-US" sz="2400">
                <a:cs typeface="+mn-ea"/>
                <a:sym typeface="+mn-lt"/>
              </a:endParaRPr>
            </a:p>
          </p:txBody>
        </p:sp>
        <p:sp>
          <p:nvSpPr>
            <p:cNvPr id="5" name="直接连接符 19459"/>
            <p:cNvSpPr>
              <a:spLocks noChangeShapeType="1"/>
            </p:cNvSpPr>
            <p:nvPr/>
          </p:nvSpPr>
          <p:spPr bwMode="auto">
            <a:xfrm>
              <a:off x="0" y="1138"/>
              <a:ext cx="4560" cy="0"/>
            </a:xfrm>
            <a:prstGeom prst="line">
              <a:avLst/>
            </a:prstGeom>
            <a:noFill/>
            <a:ln w="38100">
              <a:solidFill>
                <a:srgbClr val="FF0000"/>
              </a:solidFill>
              <a:round/>
              <a:headEnd/>
              <a:tailEnd/>
            </a:ln>
          </p:spPr>
          <p:txBody>
            <a:bodyPr/>
            <a:lstStyle/>
            <a:p>
              <a:pPr>
                <a:lnSpc>
                  <a:spcPct val="150000"/>
                </a:lnSpc>
              </a:pPr>
              <a:endParaRPr lang="zh-CN" altLang="en-US" sz="2400">
                <a:cs typeface="+mn-ea"/>
                <a:sym typeface="+mn-lt"/>
              </a:endParaRPr>
            </a:p>
          </p:txBody>
        </p:sp>
        <p:sp>
          <p:nvSpPr>
            <p:cNvPr id="6" name="直接连接符 19460"/>
            <p:cNvSpPr>
              <a:spLocks noChangeShapeType="1"/>
            </p:cNvSpPr>
            <p:nvPr/>
          </p:nvSpPr>
          <p:spPr bwMode="auto">
            <a:xfrm>
              <a:off x="1584" y="34"/>
              <a:ext cx="0" cy="1104"/>
            </a:xfrm>
            <a:prstGeom prst="line">
              <a:avLst/>
            </a:prstGeom>
            <a:noFill/>
            <a:ln w="38100">
              <a:solidFill>
                <a:srgbClr val="FF0000"/>
              </a:solidFill>
              <a:round/>
              <a:headEnd/>
              <a:tailEnd/>
            </a:ln>
          </p:spPr>
          <p:txBody>
            <a:bodyPr/>
            <a:lstStyle/>
            <a:p>
              <a:pPr>
                <a:lnSpc>
                  <a:spcPct val="150000"/>
                </a:lnSpc>
              </a:pPr>
              <a:endParaRPr lang="zh-CN" altLang="en-US" sz="2400">
                <a:cs typeface="+mn-ea"/>
                <a:sym typeface="+mn-lt"/>
              </a:endParaRPr>
            </a:p>
          </p:txBody>
        </p:sp>
        <p:sp>
          <p:nvSpPr>
            <p:cNvPr id="7" name="直接连接符 19461"/>
            <p:cNvSpPr>
              <a:spLocks noChangeShapeType="1"/>
            </p:cNvSpPr>
            <p:nvPr/>
          </p:nvSpPr>
          <p:spPr bwMode="auto">
            <a:xfrm>
              <a:off x="2928" y="34"/>
              <a:ext cx="0" cy="1104"/>
            </a:xfrm>
            <a:prstGeom prst="line">
              <a:avLst/>
            </a:prstGeom>
            <a:noFill/>
            <a:ln w="38100">
              <a:solidFill>
                <a:srgbClr val="FF0000"/>
              </a:solidFill>
              <a:round/>
              <a:headEnd/>
              <a:tailEnd/>
            </a:ln>
          </p:spPr>
          <p:txBody>
            <a:bodyPr/>
            <a:lstStyle/>
            <a:p>
              <a:pPr>
                <a:lnSpc>
                  <a:spcPct val="150000"/>
                </a:lnSpc>
              </a:pPr>
              <a:endParaRPr lang="zh-CN" altLang="en-US" sz="2400">
                <a:cs typeface="+mn-ea"/>
                <a:sym typeface="+mn-lt"/>
              </a:endParaRPr>
            </a:p>
          </p:txBody>
        </p:sp>
        <p:sp>
          <p:nvSpPr>
            <p:cNvPr id="8" name="文本框 19462"/>
            <p:cNvSpPr txBox="1">
              <a:spLocks noChangeArrowheads="1"/>
            </p:cNvSpPr>
            <p:nvPr/>
          </p:nvSpPr>
          <p:spPr bwMode="auto">
            <a:xfrm>
              <a:off x="240" y="34"/>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液态铁</a:t>
              </a:r>
            </a:p>
          </p:txBody>
        </p:sp>
        <p:sp>
          <p:nvSpPr>
            <p:cNvPr id="10" name="文本框 19463"/>
            <p:cNvSpPr txBox="1">
              <a:spLocks noChangeArrowheads="1"/>
            </p:cNvSpPr>
            <p:nvPr/>
          </p:nvSpPr>
          <p:spPr bwMode="auto">
            <a:xfrm>
              <a:off x="240" y="283"/>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液态铅</a:t>
              </a:r>
            </a:p>
          </p:txBody>
        </p:sp>
        <p:sp>
          <p:nvSpPr>
            <p:cNvPr id="11" name="文本框 19464"/>
            <p:cNvSpPr txBox="1">
              <a:spLocks noChangeArrowheads="1"/>
            </p:cNvSpPr>
            <p:nvPr/>
          </p:nvSpPr>
          <p:spPr bwMode="auto">
            <a:xfrm>
              <a:off x="288" y="514"/>
              <a:ext cx="504"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水银</a:t>
              </a:r>
            </a:p>
          </p:txBody>
        </p:sp>
        <p:sp>
          <p:nvSpPr>
            <p:cNvPr id="12" name="文本框 19465"/>
            <p:cNvSpPr txBox="1">
              <a:spLocks noChangeArrowheads="1"/>
            </p:cNvSpPr>
            <p:nvPr/>
          </p:nvSpPr>
          <p:spPr bwMode="auto">
            <a:xfrm>
              <a:off x="48" y="802"/>
              <a:ext cx="892"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亚麻仁油</a:t>
              </a:r>
            </a:p>
          </p:txBody>
        </p:sp>
        <p:sp>
          <p:nvSpPr>
            <p:cNvPr id="13" name="文本框 19466"/>
            <p:cNvSpPr txBox="1">
              <a:spLocks noChangeArrowheads="1"/>
            </p:cNvSpPr>
            <p:nvPr/>
          </p:nvSpPr>
          <p:spPr bwMode="auto">
            <a:xfrm>
              <a:off x="1056" y="34"/>
              <a:ext cx="549"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2750</a:t>
              </a:r>
            </a:p>
          </p:txBody>
        </p:sp>
        <p:sp>
          <p:nvSpPr>
            <p:cNvPr id="14" name="文本框 19467"/>
            <p:cNvSpPr txBox="1">
              <a:spLocks noChangeArrowheads="1"/>
            </p:cNvSpPr>
            <p:nvPr/>
          </p:nvSpPr>
          <p:spPr bwMode="auto">
            <a:xfrm>
              <a:off x="1036" y="278"/>
              <a:ext cx="549"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1740</a:t>
              </a:r>
            </a:p>
          </p:txBody>
        </p:sp>
        <p:sp>
          <p:nvSpPr>
            <p:cNvPr id="15" name="文本框 19468"/>
            <p:cNvSpPr txBox="1">
              <a:spLocks noChangeArrowheads="1"/>
            </p:cNvSpPr>
            <p:nvPr/>
          </p:nvSpPr>
          <p:spPr bwMode="auto">
            <a:xfrm>
              <a:off x="1060" y="518"/>
              <a:ext cx="440"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357</a:t>
              </a:r>
            </a:p>
          </p:txBody>
        </p:sp>
        <p:sp>
          <p:nvSpPr>
            <p:cNvPr id="16" name="文本框 19469"/>
            <p:cNvSpPr txBox="1">
              <a:spLocks noChangeArrowheads="1"/>
            </p:cNvSpPr>
            <p:nvPr/>
          </p:nvSpPr>
          <p:spPr bwMode="auto">
            <a:xfrm>
              <a:off x="1056" y="802"/>
              <a:ext cx="440"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287</a:t>
              </a:r>
            </a:p>
          </p:txBody>
        </p:sp>
        <p:sp>
          <p:nvSpPr>
            <p:cNvPr id="17" name="文本框 19470"/>
            <p:cNvSpPr txBox="1">
              <a:spLocks noChangeArrowheads="1"/>
            </p:cNvSpPr>
            <p:nvPr/>
          </p:nvSpPr>
          <p:spPr bwMode="auto">
            <a:xfrm>
              <a:off x="1632" y="0"/>
              <a:ext cx="504" cy="303"/>
            </a:xfrm>
            <a:prstGeom prst="rect">
              <a:avLst/>
            </a:prstGeom>
            <a:noFill/>
            <a:ln w="9525">
              <a:noFill/>
              <a:miter lim="800000"/>
              <a:headEnd/>
              <a:tailEnd/>
            </a:ln>
          </p:spPr>
          <p:txBody>
            <a:bodyPr wrap="none">
              <a:spAutoFit/>
            </a:bodyPr>
            <a:lstStyle/>
            <a:p>
              <a:pPr>
                <a:lnSpc>
                  <a:spcPct val="150000"/>
                </a:lnSpc>
              </a:pPr>
              <a:r>
                <a:rPr lang="zh-CN" altLang="en-US" sz="2400" dirty="0">
                  <a:cs typeface="+mn-ea"/>
                  <a:sym typeface="+mn-lt"/>
                </a:rPr>
                <a:t>甲苯</a:t>
              </a:r>
            </a:p>
          </p:txBody>
        </p:sp>
        <p:sp>
          <p:nvSpPr>
            <p:cNvPr id="18" name="文本框 19471"/>
            <p:cNvSpPr txBox="1">
              <a:spLocks noChangeArrowheads="1"/>
            </p:cNvSpPr>
            <p:nvPr/>
          </p:nvSpPr>
          <p:spPr bwMode="auto">
            <a:xfrm>
              <a:off x="1632" y="249"/>
              <a:ext cx="310"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水</a:t>
              </a:r>
            </a:p>
          </p:txBody>
        </p:sp>
        <p:sp>
          <p:nvSpPr>
            <p:cNvPr id="19" name="文本框 19472"/>
            <p:cNvSpPr txBox="1">
              <a:spLocks noChangeArrowheads="1"/>
            </p:cNvSpPr>
            <p:nvPr/>
          </p:nvSpPr>
          <p:spPr bwMode="auto">
            <a:xfrm>
              <a:off x="1632" y="514"/>
              <a:ext cx="504"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酒精</a:t>
              </a:r>
            </a:p>
          </p:txBody>
        </p:sp>
        <p:sp>
          <p:nvSpPr>
            <p:cNvPr id="20" name="文本框 19473"/>
            <p:cNvSpPr txBox="1">
              <a:spLocks noChangeArrowheads="1"/>
            </p:cNvSpPr>
            <p:nvPr/>
          </p:nvSpPr>
          <p:spPr bwMode="auto">
            <a:xfrm>
              <a:off x="1584" y="754"/>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液态氨</a:t>
              </a:r>
            </a:p>
          </p:txBody>
        </p:sp>
        <p:sp>
          <p:nvSpPr>
            <p:cNvPr id="21" name="文本框 19474"/>
            <p:cNvSpPr txBox="1">
              <a:spLocks noChangeArrowheads="1"/>
            </p:cNvSpPr>
            <p:nvPr/>
          </p:nvSpPr>
          <p:spPr bwMode="auto">
            <a:xfrm>
              <a:off x="2400" y="4"/>
              <a:ext cx="412"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111</a:t>
              </a:r>
            </a:p>
          </p:txBody>
        </p:sp>
        <p:sp>
          <p:nvSpPr>
            <p:cNvPr id="22" name="文本框 19475"/>
            <p:cNvSpPr txBox="1">
              <a:spLocks noChangeArrowheads="1"/>
            </p:cNvSpPr>
            <p:nvPr/>
          </p:nvSpPr>
          <p:spPr bwMode="auto">
            <a:xfrm>
              <a:off x="2400" y="244"/>
              <a:ext cx="440"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100</a:t>
              </a:r>
            </a:p>
          </p:txBody>
        </p:sp>
        <p:sp>
          <p:nvSpPr>
            <p:cNvPr id="23" name="文本框 19476"/>
            <p:cNvSpPr txBox="1">
              <a:spLocks noChangeArrowheads="1"/>
            </p:cNvSpPr>
            <p:nvPr/>
          </p:nvSpPr>
          <p:spPr bwMode="auto">
            <a:xfrm>
              <a:off x="2380" y="518"/>
              <a:ext cx="332"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78</a:t>
              </a:r>
            </a:p>
          </p:txBody>
        </p:sp>
        <p:sp>
          <p:nvSpPr>
            <p:cNvPr id="24" name="文本框 19477"/>
            <p:cNvSpPr txBox="1">
              <a:spLocks noChangeArrowheads="1"/>
            </p:cNvSpPr>
            <p:nvPr/>
          </p:nvSpPr>
          <p:spPr bwMode="auto">
            <a:xfrm>
              <a:off x="2334" y="754"/>
              <a:ext cx="559"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-33.4</a:t>
              </a:r>
            </a:p>
          </p:txBody>
        </p:sp>
        <p:sp>
          <p:nvSpPr>
            <p:cNvPr id="25" name="文本框 19478"/>
            <p:cNvSpPr txBox="1">
              <a:spLocks noChangeArrowheads="1"/>
            </p:cNvSpPr>
            <p:nvPr/>
          </p:nvSpPr>
          <p:spPr bwMode="auto">
            <a:xfrm>
              <a:off x="2928" y="0"/>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液态氧</a:t>
              </a:r>
            </a:p>
          </p:txBody>
        </p:sp>
        <p:sp>
          <p:nvSpPr>
            <p:cNvPr id="26" name="文本框 19479"/>
            <p:cNvSpPr txBox="1">
              <a:spLocks noChangeArrowheads="1"/>
            </p:cNvSpPr>
            <p:nvPr/>
          </p:nvSpPr>
          <p:spPr bwMode="auto">
            <a:xfrm>
              <a:off x="2928" y="249"/>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液态氮</a:t>
              </a:r>
            </a:p>
          </p:txBody>
        </p:sp>
        <p:sp>
          <p:nvSpPr>
            <p:cNvPr id="27" name="文本框 19480"/>
            <p:cNvSpPr txBox="1">
              <a:spLocks noChangeArrowheads="1"/>
            </p:cNvSpPr>
            <p:nvPr/>
          </p:nvSpPr>
          <p:spPr bwMode="auto">
            <a:xfrm>
              <a:off x="2928" y="562"/>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液态氢</a:t>
              </a:r>
            </a:p>
          </p:txBody>
        </p:sp>
        <p:sp>
          <p:nvSpPr>
            <p:cNvPr id="28" name="文本框 19481"/>
            <p:cNvSpPr txBox="1">
              <a:spLocks noChangeArrowheads="1"/>
            </p:cNvSpPr>
            <p:nvPr/>
          </p:nvSpPr>
          <p:spPr bwMode="auto">
            <a:xfrm>
              <a:off x="2928" y="802"/>
              <a:ext cx="698" cy="303"/>
            </a:xfrm>
            <a:prstGeom prst="rect">
              <a:avLst/>
            </a:prstGeom>
            <a:noFill/>
            <a:ln w="9525">
              <a:noFill/>
              <a:miter lim="800000"/>
              <a:headEnd/>
              <a:tailEnd/>
            </a:ln>
          </p:spPr>
          <p:txBody>
            <a:bodyPr wrap="none">
              <a:spAutoFit/>
            </a:bodyPr>
            <a:lstStyle/>
            <a:p>
              <a:pPr>
                <a:lnSpc>
                  <a:spcPct val="150000"/>
                </a:lnSpc>
              </a:pPr>
              <a:r>
                <a:rPr lang="zh-CN" altLang="en-US" sz="2400">
                  <a:cs typeface="+mn-ea"/>
                  <a:sym typeface="+mn-lt"/>
                </a:rPr>
                <a:t>液态氦</a:t>
              </a:r>
            </a:p>
          </p:txBody>
        </p:sp>
        <p:sp>
          <p:nvSpPr>
            <p:cNvPr id="29" name="文本框 19482"/>
            <p:cNvSpPr txBox="1">
              <a:spLocks noChangeArrowheads="1"/>
            </p:cNvSpPr>
            <p:nvPr/>
          </p:nvSpPr>
          <p:spPr bwMode="auto">
            <a:xfrm>
              <a:off x="3744" y="4"/>
              <a:ext cx="505"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-183</a:t>
              </a:r>
            </a:p>
          </p:txBody>
        </p:sp>
        <p:sp>
          <p:nvSpPr>
            <p:cNvPr id="30" name="文本框 19483"/>
            <p:cNvSpPr txBox="1">
              <a:spLocks noChangeArrowheads="1"/>
            </p:cNvSpPr>
            <p:nvPr/>
          </p:nvSpPr>
          <p:spPr bwMode="auto">
            <a:xfrm>
              <a:off x="3744" y="253"/>
              <a:ext cx="505"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-196</a:t>
              </a:r>
            </a:p>
          </p:txBody>
        </p:sp>
        <p:sp>
          <p:nvSpPr>
            <p:cNvPr id="31" name="文本框 19484"/>
            <p:cNvSpPr txBox="1">
              <a:spLocks noChangeArrowheads="1"/>
            </p:cNvSpPr>
            <p:nvPr/>
          </p:nvSpPr>
          <p:spPr bwMode="auto">
            <a:xfrm>
              <a:off x="3748" y="562"/>
              <a:ext cx="505"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-253</a:t>
              </a:r>
            </a:p>
          </p:txBody>
        </p:sp>
        <p:sp>
          <p:nvSpPr>
            <p:cNvPr id="32" name="文本框 19485"/>
            <p:cNvSpPr txBox="1">
              <a:spLocks noChangeArrowheads="1"/>
            </p:cNvSpPr>
            <p:nvPr/>
          </p:nvSpPr>
          <p:spPr bwMode="auto">
            <a:xfrm>
              <a:off x="3744" y="802"/>
              <a:ext cx="667" cy="303"/>
            </a:xfrm>
            <a:prstGeom prst="rect">
              <a:avLst/>
            </a:prstGeom>
            <a:noFill/>
            <a:ln w="9525">
              <a:noFill/>
              <a:miter lim="800000"/>
              <a:headEnd/>
              <a:tailEnd/>
            </a:ln>
          </p:spPr>
          <p:txBody>
            <a:bodyPr wrap="none">
              <a:spAutoFit/>
            </a:bodyPr>
            <a:lstStyle/>
            <a:p>
              <a:pPr>
                <a:lnSpc>
                  <a:spcPct val="150000"/>
                </a:lnSpc>
              </a:pPr>
              <a:r>
                <a:rPr lang="en-US" altLang="zh-CN" sz="2400">
                  <a:cs typeface="+mn-ea"/>
                  <a:sym typeface="+mn-lt"/>
                </a:rPr>
                <a:t>-268.9</a:t>
              </a:r>
            </a:p>
          </p:txBody>
        </p:sp>
      </p:grpSp>
      <p:sp>
        <p:nvSpPr>
          <p:cNvPr id="33" name="文本框 19486"/>
          <p:cNvSpPr txBox="1">
            <a:spLocks noChangeArrowheads="1"/>
          </p:cNvSpPr>
          <p:nvPr/>
        </p:nvSpPr>
        <p:spPr bwMode="auto">
          <a:xfrm>
            <a:off x="2127100" y="1138223"/>
            <a:ext cx="4889800" cy="553998"/>
          </a:xfrm>
          <a:prstGeom prst="rect">
            <a:avLst/>
          </a:prstGeom>
          <a:noFill/>
          <a:ln w="9525">
            <a:noFill/>
            <a:miter lim="800000"/>
            <a:headEnd/>
            <a:tailEnd/>
          </a:ln>
        </p:spPr>
        <p:txBody>
          <a:bodyPr wrap="none" lIns="68580" tIns="34290" rIns="68580" bIns="34290">
            <a:spAutoFit/>
          </a:bodyPr>
          <a:lstStyle/>
          <a:p>
            <a:pPr algn="ctr">
              <a:lnSpc>
                <a:spcPct val="150000"/>
              </a:lnSpc>
            </a:pPr>
            <a:r>
              <a:rPr lang="zh-CN" altLang="en-US" sz="2100" dirty="0">
                <a:cs typeface="+mn-ea"/>
                <a:sym typeface="+mn-lt"/>
              </a:rPr>
              <a:t>几种液体的沸点</a:t>
            </a:r>
            <a:r>
              <a:rPr lang="en-US" altLang="zh-CN" sz="2100" dirty="0">
                <a:cs typeface="+mn-ea"/>
                <a:sym typeface="+mn-lt"/>
              </a:rPr>
              <a:t>/ºC </a:t>
            </a:r>
            <a:r>
              <a:rPr lang="zh-CN" altLang="en-US" sz="2100" dirty="0">
                <a:cs typeface="+mn-ea"/>
                <a:sym typeface="+mn-lt"/>
              </a:rPr>
              <a:t>（在标准大气压下）</a:t>
            </a:r>
          </a:p>
        </p:txBody>
      </p:sp>
      <p:sp>
        <p:nvSpPr>
          <p:cNvPr id="37" name="文本框 36">
            <a:extLst>
              <a:ext uri="{FF2B5EF4-FFF2-40B4-BE49-F238E27FC236}">
                <a16:creationId xmlns:a16="http://schemas.microsoft.com/office/drawing/2014/main" id="{EADC9898-F576-41BD-A807-52233E29E49F}"/>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800" decel="100000"/>
                                        <p:tgtEl>
                                          <p:spTgt spid="33"/>
                                        </p:tgtEl>
                                      </p:cBhvr>
                                    </p:animEffect>
                                    <p:anim calcmode="lin" valueType="num">
                                      <p:cBhvr>
                                        <p:cTn id="8" dur="800" decel="100000" fill="hold"/>
                                        <p:tgtEl>
                                          <p:spTgt spid="33"/>
                                        </p:tgtEl>
                                        <p:attrNameLst>
                                          <p:attrName>style.rotation</p:attrName>
                                        </p:attrNameLst>
                                      </p:cBhvr>
                                      <p:tavLst>
                                        <p:tav tm="0">
                                          <p:val>
                                            <p:fltVal val="-90"/>
                                          </p:val>
                                        </p:tav>
                                        <p:tav tm="100000">
                                          <p:val>
                                            <p:fltVal val="0"/>
                                          </p:val>
                                        </p:tav>
                                      </p:tavLst>
                                    </p:anim>
                                    <p:anim calcmode="lin" valueType="num">
                                      <p:cBhvr>
                                        <p:cTn id="9" dur="800" decel="100000" fill="hold"/>
                                        <p:tgtEl>
                                          <p:spTgt spid="33"/>
                                        </p:tgtEl>
                                        <p:attrNameLst>
                                          <p:attrName>ppt_x</p:attrName>
                                        </p:attrNameLst>
                                      </p:cBhvr>
                                      <p:tavLst>
                                        <p:tav tm="0">
                                          <p:val>
                                            <p:strVal val="#ppt_x+0.4"/>
                                          </p:val>
                                        </p:tav>
                                        <p:tav tm="100000">
                                          <p:val>
                                            <p:strVal val="#ppt_x-0.05"/>
                                          </p:val>
                                        </p:tav>
                                      </p:tavLst>
                                    </p:anim>
                                    <p:anim calcmode="lin" valueType="num">
                                      <p:cBhvr>
                                        <p:cTn id="10" dur="800" decel="100000" fill="hold"/>
                                        <p:tgtEl>
                                          <p:spTgt spid="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63935" y="1389136"/>
            <a:ext cx="4910955" cy="1038746"/>
          </a:xfrm>
          <a:prstGeom prst="rect">
            <a:avLst/>
          </a:prstGeom>
          <a:noFill/>
          <a:ln w="9525" algn="ctr">
            <a:noFill/>
            <a:miter lim="800000"/>
            <a:headEnd/>
            <a:tailEnd/>
          </a:ln>
          <a:effectLst/>
        </p:spPr>
        <p:txBody>
          <a:bodyPr wrap="square" lIns="68580" tIns="34290" rIns="68580" bIns="34290">
            <a:spAutoFit/>
          </a:bodyPr>
          <a:lstStyle/>
          <a:p>
            <a:pPr algn="l">
              <a:lnSpc>
                <a:spcPct val="150000"/>
              </a:lnSpc>
              <a:spcBef>
                <a:spcPct val="0"/>
              </a:spcBef>
            </a:pPr>
            <a:r>
              <a:rPr lang="zh-CN" altLang="en-US" sz="2100" dirty="0">
                <a:cs typeface="+mn-ea"/>
                <a:sym typeface="+mn-lt"/>
              </a:rPr>
              <a:t>想一想：我们是如何让衣服变干的？</a:t>
            </a:r>
          </a:p>
          <a:p>
            <a:pPr algn="l">
              <a:lnSpc>
                <a:spcPct val="150000"/>
              </a:lnSpc>
              <a:spcBef>
                <a:spcPct val="0"/>
              </a:spcBef>
            </a:pPr>
            <a:r>
              <a:rPr lang="zh-CN" altLang="en-US" sz="2100" dirty="0">
                <a:cs typeface="+mn-ea"/>
                <a:sym typeface="+mn-lt"/>
              </a:rPr>
              <a:t>湿校服如何让它干得快些？</a:t>
            </a:r>
          </a:p>
        </p:txBody>
      </p:sp>
      <p:grpSp>
        <p:nvGrpSpPr>
          <p:cNvPr id="5" name="Group 8"/>
          <p:cNvGrpSpPr>
            <a:grpSpLocks noChangeAspect="1"/>
          </p:cNvGrpSpPr>
          <p:nvPr/>
        </p:nvGrpSpPr>
        <p:grpSpPr bwMode="auto">
          <a:xfrm>
            <a:off x="4629158" y="2244283"/>
            <a:ext cx="3784182" cy="2356292"/>
            <a:chOff x="2362" y="8613"/>
            <a:chExt cx="3197" cy="2134"/>
          </a:xfrm>
        </p:grpSpPr>
        <p:sp>
          <p:nvSpPr>
            <p:cNvPr id="6" name="AutoShape 9"/>
            <p:cNvSpPr>
              <a:spLocks noChangeAspect="1" noChangeArrowheads="1"/>
            </p:cNvSpPr>
            <p:nvPr/>
          </p:nvSpPr>
          <p:spPr bwMode="auto">
            <a:xfrm>
              <a:off x="2362" y="8613"/>
              <a:ext cx="3197" cy="2134"/>
            </a:xfrm>
            <a:prstGeom prst="rect">
              <a:avLst/>
            </a:prstGeom>
            <a:noFill/>
            <a:ln w="9525">
              <a:noFill/>
              <a:miter lim="800000"/>
              <a:headEnd/>
              <a:tailEnd/>
            </a:ln>
          </p:spPr>
          <p:txBody>
            <a:bodyPr/>
            <a:lstStyle/>
            <a:p>
              <a:endParaRPr lang="zh-CN" altLang="en-US" sz="1800">
                <a:cs typeface="+mn-ea"/>
                <a:sym typeface="+mn-lt"/>
              </a:endParaRPr>
            </a:p>
          </p:txBody>
        </p:sp>
        <p:pic>
          <p:nvPicPr>
            <p:cNvPr id="7" name="Picture 12" descr="PE02604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 y="8613"/>
              <a:ext cx="2407" cy="1858"/>
            </a:xfrm>
            <a:prstGeom prst="rect">
              <a:avLst/>
            </a:prstGeom>
            <a:noFill/>
            <a:ln w="9525">
              <a:noFill/>
              <a:miter lim="800000"/>
              <a:headEnd/>
              <a:tailEnd/>
            </a:ln>
          </p:spPr>
        </p:pic>
        <p:sp>
          <p:nvSpPr>
            <p:cNvPr id="8" name="Text Box 13"/>
            <p:cNvSpPr txBox="1">
              <a:spLocks noChangeArrowheads="1"/>
            </p:cNvSpPr>
            <p:nvPr/>
          </p:nvSpPr>
          <p:spPr bwMode="auto">
            <a:xfrm>
              <a:off x="4243" y="8613"/>
              <a:ext cx="1316" cy="2134"/>
            </a:xfrm>
            <a:prstGeom prst="rect">
              <a:avLst/>
            </a:prstGeom>
            <a:noFill/>
            <a:ln w="9525">
              <a:noFill/>
              <a:miter lim="800000"/>
              <a:headEnd/>
              <a:tailEnd/>
            </a:ln>
          </p:spPr>
          <p:txBody>
            <a:bodyPr/>
            <a:lstStyle/>
            <a:p>
              <a:pPr algn="just"/>
              <a:r>
                <a:rPr lang="en-US" altLang="zh-CN" sz="2400">
                  <a:solidFill>
                    <a:srgbClr val="000000"/>
                  </a:solidFill>
                  <a:cs typeface="+mn-ea"/>
                  <a:sym typeface="+mn-lt"/>
                </a:rPr>
                <a:t> </a:t>
              </a:r>
              <a:r>
                <a:rPr lang="en-US" altLang="zh-CN" sz="9600">
                  <a:solidFill>
                    <a:srgbClr val="FF3300"/>
                  </a:solidFill>
                  <a:cs typeface="+mn-ea"/>
                  <a:sym typeface="+mn-lt"/>
                </a:rPr>
                <a:t>?</a:t>
              </a:r>
              <a:endParaRPr lang="en-US" altLang="zh-CN" sz="1800">
                <a:solidFill>
                  <a:srgbClr val="8E163E"/>
                </a:solidFill>
                <a:cs typeface="+mn-ea"/>
                <a:sym typeface="+mn-lt"/>
              </a:endParaRPr>
            </a:p>
          </p:txBody>
        </p:sp>
      </p:grpSp>
      <p:sp>
        <p:nvSpPr>
          <p:cNvPr id="9" name="文本框 8">
            <a:extLst>
              <a:ext uri="{FF2B5EF4-FFF2-40B4-BE49-F238E27FC236}">
                <a16:creationId xmlns:a16="http://schemas.microsoft.com/office/drawing/2014/main" id="{65072710-8F1A-4A86-B9F7-D36A9A86A504}"/>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矩形 47106"/>
          <p:cNvSpPr>
            <a:spLocks noChangeArrowheads="1"/>
          </p:cNvSpPr>
          <p:nvPr/>
        </p:nvSpPr>
        <p:spPr bwMode="auto">
          <a:xfrm>
            <a:off x="495014" y="1110513"/>
            <a:ext cx="8463285" cy="1086281"/>
          </a:xfrm>
          <a:prstGeom prst="rect">
            <a:avLst/>
          </a:prstGeom>
          <a:noFill/>
          <a:ln w="9525">
            <a:noFill/>
            <a:miter lim="800000"/>
            <a:headEnd/>
            <a:tailEnd/>
          </a:ln>
        </p:spPr>
        <p:txBody>
          <a:bodyPr lIns="68580" tIns="34290" rIns="68580" bIns="34290"/>
          <a:lstStyle/>
          <a:p>
            <a:pPr marL="342892" indent="-342892">
              <a:lnSpc>
                <a:spcPct val="150000"/>
              </a:lnSpc>
              <a:spcBef>
                <a:spcPct val="20000"/>
              </a:spcBef>
            </a:pPr>
            <a:r>
              <a:rPr lang="en-US" altLang="zh-CN" sz="2100" dirty="0">
                <a:cs typeface="+mn-ea"/>
                <a:sym typeface="+mn-lt"/>
              </a:rPr>
              <a:t>1.</a:t>
            </a:r>
            <a:r>
              <a:rPr lang="zh-CN" altLang="en-US" sz="2100" dirty="0">
                <a:cs typeface="+mn-ea"/>
                <a:sym typeface="+mn-lt"/>
              </a:rPr>
              <a:t>夏天晒衣服和冬天晒衣服，哪个时候衣服干得快？</a:t>
            </a:r>
          </a:p>
          <a:p>
            <a:pPr marL="342892" indent="-342892">
              <a:lnSpc>
                <a:spcPct val="150000"/>
              </a:lnSpc>
              <a:spcBef>
                <a:spcPct val="20000"/>
              </a:spcBef>
            </a:pPr>
            <a:r>
              <a:rPr lang="en-US" altLang="zh-CN" sz="2100" dirty="0">
                <a:cs typeface="+mn-ea"/>
                <a:sym typeface="+mn-lt"/>
              </a:rPr>
              <a:t>2.</a:t>
            </a:r>
            <a:r>
              <a:rPr lang="zh-CN" altLang="en-US" sz="2100" dirty="0">
                <a:cs typeface="+mn-ea"/>
                <a:sym typeface="+mn-lt"/>
              </a:rPr>
              <a:t>吹风机、干手器吹热风比吹冷风哪种干得快？</a:t>
            </a:r>
          </a:p>
          <a:p>
            <a:pPr marL="342892" indent="-342892">
              <a:lnSpc>
                <a:spcPct val="150000"/>
              </a:lnSpc>
              <a:spcBef>
                <a:spcPct val="20000"/>
              </a:spcBef>
            </a:pPr>
            <a:endParaRPr lang="zh-CN" altLang="en-US" sz="2100" dirty="0">
              <a:cs typeface="+mn-ea"/>
              <a:sym typeface="+mn-lt"/>
            </a:endParaRPr>
          </a:p>
        </p:txBody>
      </p:sp>
      <p:sp>
        <p:nvSpPr>
          <p:cNvPr id="47109" name="矩形 47108"/>
          <p:cNvSpPr>
            <a:spLocks noChangeArrowheads="1"/>
          </p:cNvSpPr>
          <p:nvPr/>
        </p:nvSpPr>
        <p:spPr bwMode="auto">
          <a:xfrm>
            <a:off x="503098" y="2107772"/>
            <a:ext cx="5547069" cy="1086281"/>
          </a:xfrm>
          <a:prstGeom prst="rect">
            <a:avLst/>
          </a:prstGeom>
          <a:noFill/>
          <a:ln w="9525">
            <a:noFill/>
            <a:miter lim="800000"/>
            <a:headEnd/>
            <a:tailEnd/>
          </a:ln>
        </p:spPr>
        <p:txBody>
          <a:bodyPr lIns="68580" tIns="34290" rIns="68580" bIns="34290" anchor="b"/>
          <a:lstStyle/>
          <a:p>
            <a:pPr algn="l">
              <a:lnSpc>
                <a:spcPct val="150000"/>
              </a:lnSpc>
            </a:pPr>
            <a:r>
              <a:rPr lang="zh-CN" altLang="en-US" sz="2100" dirty="0">
                <a:cs typeface="+mn-ea"/>
                <a:sym typeface="+mn-lt"/>
              </a:rPr>
              <a:t>结论：</a:t>
            </a:r>
            <a:endParaRPr lang="en-US" altLang="zh-CN" sz="2100" dirty="0">
              <a:cs typeface="+mn-ea"/>
              <a:sym typeface="+mn-lt"/>
            </a:endParaRPr>
          </a:p>
          <a:p>
            <a:pPr algn="l">
              <a:lnSpc>
                <a:spcPct val="150000"/>
              </a:lnSpc>
            </a:pPr>
            <a:r>
              <a:rPr lang="zh-CN" altLang="en-US" sz="2100" noProof="1">
                <a:cs typeface="+mn-ea"/>
                <a:sym typeface="+mn-lt"/>
              </a:rPr>
              <a:t>液体</a:t>
            </a:r>
            <a:r>
              <a:rPr lang="zh-CN" altLang="en-US" sz="2100" noProof="1">
                <a:solidFill>
                  <a:srgbClr val="FF0000"/>
                </a:solidFill>
                <a:cs typeface="+mn-ea"/>
                <a:sym typeface="+mn-lt"/>
              </a:rPr>
              <a:t>温度越高</a:t>
            </a:r>
            <a:r>
              <a:rPr lang="zh-CN" altLang="en-US" sz="2100" noProof="1">
                <a:cs typeface="+mn-ea"/>
                <a:sym typeface="+mn-lt"/>
              </a:rPr>
              <a:t>，液体蒸发得</a:t>
            </a:r>
            <a:r>
              <a:rPr lang="zh-CN" altLang="en-US" sz="2100" noProof="1">
                <a:solidFill>
                  <a:srgbClr val="FF0000"/>
                </a:solidFill>
                <a:cs typeface="+mn-ea"/>
                <a:sym typeface="+mn-lt"/>
              </a:rPr>
              <a:t>越快</a:t>
            </a:r>
            <a:r>
              <a:rPr lang="zh-CN" altLang="en-US" sz="2100" noProof="1">
                <a:effectLst>
                  <a:outerShdw blurRad="38100" dist="38100" dir="2700000">
                    <a:srgbClr val="FFFFFF"/>
                  </a:outerShdw>
                </a:effectLst>
                <a:cs typeface="+mn-ea"/>
                <a:sym typeface="+mn-lt"/>
              </a:rPr>
              <a:t>。</a:t>
            </a:r>
          </a:p>
        </p:txBody>
      </p:sp>
      <p:grpSp>
        <p:nvGrpSpPr>
          <p:cNvPr id="2" name="组合 2"/>
          <p:cNvGrpSpPr>
            <a:grpSpLocks/>
          </p:cNvGrpSpPr>
          <p:nvPr/>
        </p:nvGrpSpPr>
        <p:grpSpPr bwMode="auto">
          <a:xfrm>
            <a:off x="5933453" y="2402144"/>
            <a:ext cx="2420553" cy="1994502"/>
            <a:chOff x="7877" y="4457"/>
            <a:chExt cx="5172" cy="5642"/>
          </a:xfrm>
        </p:grpSpPr>
        <p:pic>
          <p:nvPicPr>
            <p:cNvPr id="21512" name="图片 47107" descr="C:\Users\Administrator\Desktop\2_58.jpg2_58"/>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877" y="4457"/>
              <a:ext cx="5172" cy="5172"/>
            </a:xfrm>
            <a:prstGeom prst="rect">
              <a:avLst/>
            </a:prstGeom>
            <a:noFill/>
            <a:ln w="9525">
              <a:noFill/>
              <a:miter lim="800000"/>
              <a:headEnd/>
              <a:tailEnd/>
            </a:ln>
          </p:spPr>
        </p:pic>
        <p:sp>
          <p:nvSpPr>
            <p:cNvPr id="21513" name="文本框 1"/>
            <p:cNvSpPr txBox="1">
              <a:spLocks noChangeArrowheads="1"/>
            </p:cNvSpPr>
            <p:nvPr/>
          </p:nvSpPr>
          <p:spPr bwMode="auto">
            <a:xfrm>
              <a:off x="8077" y="9054"/>
              <a:ext cx="1718" cy="1045"/>
            </a:xfrm>
            <a:prstGeom prst="rect">
              <a:avLst/>
            </a:prstGeom>
            <a:solidFill>
              <a:srgbClr val="FBE0C5"/>
            </a:solidFill>
            <a:ln w="9525">
              <a:noFill/>
              <a:miter lim="800000"/>
              <a:headEnd/>
              <a:tailEnd/>
            </a:ln>
          </p:spPr>
          <p:txBody>
            <a:bodyPr>
              <a:spAutoFit/>
            </a:bodyPr>
            <a:lstStyle/>
            <a:p>
              <a:endParaRPr lang="zh-CN" altLang="en-US" sz="1800">
                <a:cs typeface="+mn-ea"/>
                <a:sym typeface="+mn-lt"/>
              </a:endParaRPr>
            </a:p>
          </p:txBody>
        </p:sp>
      </p:grpSp>
      <p:sp>
        <p:nvSpPr>
          <p:cNvPr id="8" name="文本框 7">
            <a:extLst>
              <a:ext uri="{FF2B5EF4-FFF2-40B4-BE49-F238E27FC236}">
                <a16:creationId xmlns:a16="http://schemas.microsoft.com/office/drawing/2014/main" id="{DCC6C586-0ABB-4080-9985-991080B54FA9}"/>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二、蒸发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ppt_x</p:attrName>
                                        </p:attrNameLst>
                                      </p:cBhvr>
                                      <p:tavLst>
                                        <p:tav tm="0">
                                          <p:val>
                                            <p:strVal val="#ppt_x"/>
                                          </p:val>
                                        </p:tav>
                                        <p:tav tm="100000">
                                          <p:val>
                                            <p:strVal val="#ppt_x"/>
                                          </p:val>
                                        </p:tav>
                                      </p:tavLst>
                                    </p:anim>
                                    <p:anim calcmode="lin" valueType="num">
                                      <p:cBhvr>
                                        <p:cTn id="8"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47109"/>
                                        </p:tgtEl>
                                        <p:attrNameLst>
                                          <p:attrName>style.visibility</p:attrName>
                                        </p:attrNameLst>
                                      </p:cBhvr>
                                      <p:to>
                                        <p:strVal val="visible"/>
                                      </p:to>
                                    </p:set>
                                    <p:animEffect transition="in" filter="blinds(vertical)">
                                      <p:cBhvr>
                                        <p:cTn id="18"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内容占位符 48131"/>
          <p:cNvSpPr>
            <a:spLocks noGrp="1" noChangeArrowheads="1"/>
          </p:cNvSpPr>
          <p:nvPr/>
        </p:nvSpPr>
        <p:spPr bwMode="auto">
          <a:xfrm>
            <a:off x="611892" y="920329"/>
            <a:ext cx="8166458" cy="490931"/>
          </a:xfrm>
          <a:prstGeom prst="rect">
            <a:avLst/>
          </a:prstGeom>
          <a:noFill/>
          <a:ln w="9525">
            <a:noFill/>
            <a:miter lim="800000"/>
            <a:headEnd/>
            <a:tailEnd/>
          </a:ln>
        </p:spPr>
        <p:txBody>
          <a:bodyPr lIns="68580" tIns="34290" rIns="68580" bIns="34290"/>
          <a:lstStyle/>
          <a:p>
            <a:pPr>
              <a:lnSpc>
                <a:spcPct val="150000"/>
              </a:lnSpc>
              <a:spcBef>
                <a:spcPct val="20000"/>
              </a:spcBef>
            </a:pPr>
            <a:r>
              <a:rPr lang="en-US" altLang="zh-CN" sz="2100" dirty="0">
                <a:cs typeface="+mn-ea"/>
                <a:sym typeface="+mn-lt"/>
              </a:rPr>
              <a:t>3.</a:t>
            </a:r>
            <a:r>
              <a:rPr lang="zh-CN" altLang="en-US" sz="2100" dirty="0">
                <a:cs typeface="+mn-ea"/>
                <a:sym typeface="+mn-lt"/>
              </a:rPr>
              <a:t>晒衣服的时候，展开的衣服比团着的哪个干得快？</a:t>
            </a:r>
          </a:p>
        </p:txBody>
      </p:sp>
      <p:sp>
        <p:nvSpPr>
          <p:cNvPr id="48136" name="矩形 48135"/>
          <p:cNvSpPr>
            <a:spLocks noChangeArrowheads="1"/>
          </p:cNvSpPr>
          <p:nvPr/>
        </p:nvSpPr>
        <p:spPr bwMode="auto">
          <a:xfrm>
            <a:off x="611892" y="2669459"/>
            <a:ext cx="3679889" cy="789526"/>
          </a:xfrm>
          <a:prstGeom prst="rect">
            <a:avLst/>
          </a:prstGeom>
          <a:noFill/>
          <a:ln w="9525">
            <a:noFill/>
            <a:miter lim="800000"/>
            <a:headEnd/>
            <a:tailEnd/>
          </a:ln>
        </p:spPr>
        <p:txBody>
          <a:bodyPr lIns="68580" tIns="34290" rIns="68580" bIns="34290" anchor="b"/>
          <a:lstStyle/>
          <a:p>
            <a:r>
              <a:rPr lang="zh-CN" altLang="en-US" sz="2100" dirty="0">
                <a:cs typeface="+mn-ea"/>
                <a:sym typeface="+mn-lt"/>
              </a:rPr>
              <a:t>结论：</a:t>
            </a:r>
            <a:r>
              <a:rPr lang="zh-CN" altLang="en-US" sz="2100" noProof="1">
                <a:cs typeface="+mn-ea"/>
                <a:sym typeface="+mn-lt"/>
              </a:rPr>
              <a:t>液体的</a:t>
            </a:r>
            <a:r>
              <a:rPr lang="zh-CN" altLang="en-US" sz="2100" noProof="1">
                <a:solidFill>
                  <a:srgbClr val="FF0000"/>
                </a:solidFill>
                <a:cs typeface="+mn-ea"/>
                <a:sym typeface="+mn-lt"/>
              </a:rPr>
              <a:t>表面积</a:t>
            </a:r>
            <a:r>
              <a:rPr lang="zh-CN" altLang="en-US" sz="2100" noProof="1">
                <a:cs typeface="+mn-ea"/>
                <a:sym typeface="+mn-lt"/>
              </a:rPr>
              <a:t>越</a:t>
            </a:r>
            <a:r>
              <a:rPr lang="zh-CN" altLang="en-US" sz="2100" noProof="1">
                <a:solidFill>
                  <a:srgbClr val="FF0000"/>
                </a:solidFill>
                <a:cs typeface="+mn-ea"/>
                <a:sym typeface="+mn-lt"/>
              </a:rPr>
              <a:t>大</a:t>
            </a:r>
            <a:r>
              <a:rPr lang="zh-CN" altLang="en-US" sz="2100" noProof="1">
                <a:cs typeface="+mn-ea"/>
                <a:sym typeface="+mn-lt"/>
              </a:rPr>
              <a:t>，蒸发得越</a:t>
            </a:r>
            <a:r>
              <a:rPr lang="zh-CN" altLang="en-US" sz="2100" noProof="1">
                <a:solidFill>
                  <a:srgbClr val="FF0000"/>
                </a:solidFill>
                <a:cs typeface="+mn-ea"/>
                <a:sym typeface="+mn-lt"/>
              </a:rPr>
              <a:t>快</a:t>
            </a:r>
            <a:r>
              <a:rPr lang="zh-CN" altLang="en-US" sz="2100" noProof="1">
                <a:cs typeface="+mn-ea"/>
                <a:sym typeface="+mn-lt"/>
              </a:rPr>
              <a:t>。</a:t>
            </a:r>
          </a:p>
        </p:txBody>
      </p:sp>
      <p:pic>
        <p:nvPicPr>
          <p:cNvPr id="22532" name="图片 4123" descr="2004101318335241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2222" y="2102617"/>
            <a:ext cx="3017162" cy="2035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本框 4">
            <a:extLst>
              <a:ext uri="{FF2B5EF4-FFF2-40B4-BE49-F238E27FC236}">
                <a16:creationId xmlns:a16="http://schemas.microsoft.com/office/drawing/2014/main" id="{404AE8C0-A792-4DAC-8400-6C466C6B7222}"/>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二、蒸发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linds(horizontal)">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blinds(vertical)">
                                      <p:cBhvr>
                                        <p:cTn id="1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49153"/>
          <p:cNvSpPr>
            <a:spLocks noChangeArrowheads="1"/>
          </p:cNvSpPr>
          <p:nvPr/>
        </p:nvSpPr>
        <p:spPr bwMode="auto">
          <a:xfrm>
            <a:off x="477911" y="1021089"/>
            <a:ext cx="8287954" cy="484823"/>
          </a:xfrm>
          <a:prstGeom prst="rect">
            <a:avLst/>
          </a:prstGeom>
          <a:noFill/>
          <a:ln w="9525">
            <a:noFill/>
            <a:miter lim="800000"/>
            <a:headEnd/>
            <a:tailEnd/>
          </a:ln>
        </p:spPr>
        <p:txBody>
          <a:bodyPr lIns="68580" tIns="34290" rIns="68580" bIns="34290"/>
          <a:lstStyle/>
          <a:p>
            <a:pPr>
              <a:lnSpc>
                <a:spcPct val="125000"/>
              </a:lnSpc>
              <a:spcBef>
                <a:spcPts val="25"/>
              </a:spcBef>
            </a:pPr>
            <a:r>
              <a:rPr lang="en-US" altLang="zh-CN" sz="2100" dirty="0">
                <a:cs typeface="+mn-ea"/>
                <a:sym typeface="+mn-lt"/>
              </a:rPr>
              <a:t>4.</a:t>
            </a:r>
            <a:r>
              <a:rPr lang="zh-CN" altLang="en-US" sz="2100" dirty="0">
                <a:cs typeface="+mn-ea"/>
                <a:sym typeface="+mn-lt"/>
              </a:rPr>
              <a:t>湿衣服挂在通风处和不通风处哪个干得快？</a:t>
            </a:r>
          </a:p>
        </p:txBody>
      </p:sp>
      <p:graphicFrame>
        <p:nvGraphicFramePr>
          <p:cNvPr id="49157" name="对象 49156"/>
          <p:cNvGraphicFramePr>
            <a:graphicFrameLocks/>
          </p:cNvGraphicFramePr>
          <p:nvPr>
            <p:extLst>
              <p:ext uri="{D42A27DB-BD31-4B8C-83A1-F6EECF244321}">
                <p14:modId xmlns:p14="http://schemas.microsoft.com/office/powerpoint/2010/main" val="4289122029"/>
              </p:ext>
            </p:extLst>
          </p:nvPr>
        </p:nvGraphicFramePr>
        <p:xfrm>
          <a:off x="5304563" y="2066439"/>
          <a:ext cx="3085041" cy="2055973"/>
        </p:xfrm>
        <a:graphic>
          <a:graphicData uri="http://schemas.openxmlformats.org/presentationml/2006/ole">
            <mc:AlternateContent xmlns:mc="http://schemas.openxmlformats.org/markup-compatibility/2006">
              <mc:Choice xmlns:v="urn:schemas-microsoft-com:vml" Requires="v">
                <p:oleObj name="BMP 图像" r:id="rId2" imgW="3476190" imgH="3419952" progId="Paint.Picture">
                  <p:embed/>
                </p:oleObj>
              </mc:Choice>
              <mc:Fallback>
                <p:oleObj name="BMP 图像" r:id="rId2" imgW="3476190" imgH="3419952" progId="Paint.Picture">
                  <p:embed/>
                  <p:pic>
                    <p:nvPicPr>
                      <p:cNvPr id="49157" name="对象 4915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563" y="2066439"/>
                        <a:ext cx="3085041" cy="2055973"/>
                      </a:xfrm>
                      <a:prstGeom prst="rect">
                        <a:avLst/>
                      </a:prstGeom>
                      <a:noFill/>
                      <a:ln>
                        <a:noFill/>
                      </a:ln>
                    </p:spPr>
                  </p:pic>
                </p:oleObj>
              </mc:Fallback>
            </mc:AlternateContent>
          </a:graphicData>
        </a:graphic>
      </p:graphicFrame>
      <p:sp>
        <p:nvSpPr>
          <p:cNvPr id="7" name="矩形 6"/>
          <p:cNvSpPr>
            <a:spLocks noChangeArrowheads="1"/>
          </p:cNvSpPr>
          <p:nvPr/>
        </p:nvSpPr>
        <p:spPr bwMode="auto">
          <a:xfrm>
            <a:off x="495300" y="2439947"/>
            <a:ext cx="4659261" cy="775203"/>
          </a:xfrm>
          <a:prstGeom prst="rect">
            <a:avLst/>
          </a:prstGeom>
          <a:noFill/>
          <a:ln w="9525">
            <a:noFill/>
            <a:miter lim="800000"/>
            <a:headEnd/>
            <a:tailEnd/>
          </a:ln>
        </p:spPr>
        <p:txBody>
          <a:bodyPr lIns="68580" tIns="34290" rIns="68580" bIns="34290" anchor="b"/>
          <a:lstStyle/>
          <a:p>
            <a:pPr algn="l">
              <a:lnSpc>
                <a:spcPct val="150000"/>
              </a:lnSpc>
            </a:pPr>
            <a:r>
              <a:rPr lang="zh-CN" altLang="en-US" sz="1800" dirty="0">
                <a:cs typeface="+mn-ea"/>
                <a:sym typeface="+mn-lt"/>
              </a:rPr>
              <a:t>结论：</a:t>
            </a:r>
            <a:endParaRPr lang="en-US" altLang="zh-CN" sz="1800" dirty="0">
              <a:cs typeface="+mn-ea"/>
              <a:sym typeface="+mn-lt"/>
            </a:endParaRPr>
          </a:p>
          <a:p>
            <a:pPr algn="l">
              <a:lnSpc>
                <a:spcPct val="150000"/>
              </a:lnSpc>
            </a:pPr>
            <a:r>
              <a:rPr lang="zh-CN" altLang="en-US" sz="1800" noProof="1">
                <a:cs typeface="+mn-ea"/>
                <a:sym typeface="+mn-lt"/>
              </a:rPr>
              <a:t>液体表面上的</a:t>
            </a:r>
            <a:r>
              <a:rPr lang="zh-CN" altLang="en-US" sz="1800" noProof="1">
                <a:solidFill>
                  <a:srgbClr val="FF0000"/>
                </a:solidFill>
                <a:cs typeface="+mn-ea"/>
                <a:sym typeface="+mn-lt"/>
              </a:rPr>
              <a:t>空气流动快，</a:t>
            </a:r>
            <a:r>
              <a:rPr lang="zh-CN" altLang="en-US" sz="1800" noProof="1">
                <a:cs typeface="+mn-ea"/>
                <a:sym typeface="+mn-lt"/>
              </a:rPr>
              <a:t>液体蒸发得越</a:t>
            </a:r>
            <a:r>
              <a:rPr lang="zh-CN" altLang="en-US" sz="1800" noProof="1">
                <a:solidFill>
                  <a:srgbClr val="FF0000"/>
                </a:solidFill>
                <a:cs typeface="+mn-ea"/>
                <a:sym typeface="+mn-lt"/>
              </a:rPr>
              <a:t>快</a:t>
            </a:r>
            <a:r>
              <a:rPr lang="zh-CN" altLang="en-US" sz="1800" noProof="1">
                <a:cs typeface="+mn-ea"/>
                <a:sym typeface="+mn-lt"/>
              </a:rPr>
              <a:t>。</a:t>
            </a:r>
          </a:p>
        </p:txBody>
      </p:sp>
      <p:sp>
        <p:nvSpPr>
          <p:cNvPr id="5" name="文本框 4">
            <a:extLst>
              <a:ext uri="{FF2B5EF4-FFF2-40B4-BE49-F238E27FC236}">
                <a16:creationId xmlns:a16="http://schemas.microsoft.com/office/drawing/2014/main" id="{0461999F-EDAF-4C28-AF5F-921598548C19}"/>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二、蒸发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checkerboard(across)">
                                      <p:cBhvr>
                                        <p:cTn id="7" dur="500"/>
                                        <p:tgtEl>
                                          <p:spTgt spid="491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2529"/>
          <p:cNvSpPr txBox="1">
            <a:spLocks noChangeArrowheads="1"/>
          </p:cNvSpPr>
          <p:nvPr/>
        </p:nvSpPr>
        <p:spPr bwMode="auto">
          <a:xfrm>
            <a:off x="495300" y="1816609"/>
            <a:ext cx="7963437" cy="211675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892" indent="-342892" defTabSz="914378">
              <a:lnSpc>
                <a:spcPct val="200000"/>
              </a:lnSpc>
              <a:spcBef>
                <a:spcPts val="700"/>
              </a:spcBef>
              <a:buSzPct val="100000"/>
              <a:defRPr/>
            </a:pPr>
            <a:r>
              <a:rPr lang="en-US" altLang="zh-CN" sz="2400" kern="0" dirty="0">
                <a:solidFill>
                  <a:sysClr val="windowText" lastClr="000000"/>
                </a:solidFill>
                <a:cs typeface="+mn-ea"/>
                <a:sym typeface="+mn-lt"/>
              </a:rPr>
              <a:t>1.</a:t>
            </a:r>
            <a:r>
              <a:rPr lang="zh-CN" altLang="en-US" sz="2400" kern="0" dirty="0">
                <a:solidFill>
                  <a:sysClr val="windowText" lastClr="000000"/>
                </a:solidFill>
                <a:cs typeface="+mn-ea"/>
                <a:sym typeface="+mn-lt"/>
              </a:rPr>
              <a:t>液体的温度高低</a:t>
            </a:r>
          </a:p>
          <a:p>
            <a:pPr marL="342892" indent="-342892" defTabSz="914378">
              <a:lnSpc>
                <a:spcPct val="200000"/>
              </a:lnSpc>
              <a:spcBef>
                <a:spcPts val="700"/>
              </a:spcBef>
              <a:buSzPct val="100000"/>
              <a:defRPr/>
            </a:pPr>
            <a:r>
              <a:rPr lang="en-US" altLang="zh-CN" sz="2400" kern="0" dirty="0">
                <a:solidFill>
                  <a:sysClr val="windowText" lastClr="000000"/>
                </a:solidFill>
                <a:cs typeface="+mn-ea"/>
                <a:sym typeface="+mn-lt"/>
              </a:rPr>
              <a:t>2.</a:t>
            </a:r>
            <a:r>
              <a:rPr lang="zh-CN" altLang="en-US" sz="2400" kern="0" dirty="0">
                <a:solidFill>
                  <a:sysClr val="windowText" lastClr="000000"/>
                </a:solidFill>
                <a:cs typeface="+mn-ea"/>
                <a:sym typeface="+mn-lt"/>
              </a:rPr>
              <a:t>液体表面积的大小</a:t>
            </a:r>
            <a:endParaRPr lang="en-US" altLang="zh-CN" sz="2400" kern="0" dirty="0">
              <a:solidFill>
                <a:sysClr val="windowText" lastClr="000000"/>
              </a:solidFill>
              <a:cs typeface="+mn-ea"/>
              <a:sym typeface="+mn-lt"/>
            </a:endParaRPr>
          </a:p>
          <a:p>
            <a:pPr marL="342892" indent="-342892" defTabSz="914378">
              <a:lnSpc>
                <a:spcPct val="200000"/>
              </a:lnSpc>
              <a:spcBef>
                <a:spcPts val="700"/>
              </a:spcBef>
              <a:buSzPct val="100000"/>
              <a:defRPr/>
            </a:pPr>
            <a:r>
              <a:rPr lang="en-US" altLang="zh-CN" sz="2400" kern="0" dirty="0">
                <a:solidFill>
                  <a:sysClr val="windowText" lastClr="000000"/>
                </a:solidFill>
                <a:cs typeface="+mn-ea"/>
                <a:sym typeface="+mn-lt"/>
              </a:rPr>
              <a:t>3.</a:t>
            </a:r>
            <a:r>
              <a:rPr lang="zh-CN" altLang="en-US" sz="2400" kern="0" dirty="0">
                <a:solidFill>
                  <a:sysClr val="windowText" lastClr="000000"/>
                </a:solidFill>
                <a:cs typeface="+mn-ea"/>
                <a:sym typeface="+mn-lt"/>
              </a:rPr>
              <a:t>液体表面的空气流动速度</a:t>
            </a:r>
          </a:p>
        </p:txBody>
      </p:sp>
      <p:sp>
        <p:nvSpPr>
          <p:cNvPr id="6" name="文本框 1"/>
          <p:cNvSpPr txBox="1">
            <a:spLocks noChangeArrowheads="1"/>
          </p:cNvSpPr>
          <p:nvPr/>
        </p:nvSpPr>
        <p:spPr bwMode="auto">
          <a:xfrm>
            <a:off x="495300" y="1210139"/>
            <a:ext cx="3216265" cy="438581"/>
          </a:xfrm>
          <a:prstGeom prst="rect">
            <a:avLst/>
          </a:prstGeom>
          <a:noFill/>
          <a:ln w="9525">
            <a:noFill/>
            <a:miter lim="800000"/>
            <a:headEnd/>
            <a:tailEnd/>
          </a:ln>
        </p:spPr>
        <p:txBody>
          <a:bodyPr wrap="none" lIns="68580" tIns="34290" rIns="68580" bIns="34290">
            <a:spAutoFit/>
          </a:bodyPr>
          <a:lstStyle/>
          <a:p>
            <a:r>
              <a:rPr lang="zh-CN" altLang="en-US" sz="2400" dirty="0">
                <a:solidFill>
                  <a:srgbClr val="0000FF"/>
                </a:solidFill>
                <a:cs typeface="+mn-ea"/>
                <a:sym typeface="+mn-lt"/>
              </a:rPr>
              <a:t>影响蒸发快慢的因素？</a:t>
            </a:r>
          </a:p>
        </p:txBody>
      </p:sp>
      <p:sp>
        <p:nvSpPr>
          <p:cNvPr id="4" name="文本框 3">
            <a:extLst>
              <a:ext uri="{FF2B5EF4-FFF2-40B4-BE49-F238E27FC236}">
                <a16:creationId xmlns:a16="http://schemas.microsoft.com/office/drawing/2014/main" id="{4A0B7299-D892-4CC5-B27C-D8C0AAE4333D}"/>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二、蒸发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903433" y="1758560"/>
            <a:ext cx="3098427" cy="2323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文本框 3075"/>
          <p:cNvSpPr txBox="1">
            <a:spLocks noChangeArrowheads="1"/>
          </p:cNvSpPr>
          <p:nvPr/>
        </p:nvSpPr>
        <p:spPr bwMode="auto">
          <a:xfrm>
            <a:off x="641935" y="2502807"/>
            <a:ext cx="4071493" cy="900246"/>
          </a:xfrm>
          <a:prstGeom prst="rect">
            <a:avLst/>
          </a:prstGeom>
          <a:noFill/>
          <a:ln w="9525">
            <a:noFill/>
            <a:miter lim="800000"/>
            <a:headEnd/>
            <a:tailEnd/>
          </a:ln>
        </p:spPr>
        <p:txBody>
          <a:bodyPr wrap="square" lIns="68580" tIns="34290" rIns="68580" bIns="34290">
            <a:spAutoFit/>
          </a:bodyPr>
          <a:lstStyle/>
          <a:p>
            <a:pPr algn="ctr">
              <a:lnSpc>
                <a:spcPct val="150000"/>
              </a:lnSpc>
            </a:pPr>
            <a:r>
              <a:rPr lang="zh-CN" altLang="en-US" sz="1800" dirty="0">
                <a:cs typeface="+mn-ea"/>
                <a:sym typeface="+mn-lt"/>
              </a:rPr>
              <a:t>晒在太阳下的湿衣服一会儿就干了，衣服上的水到哪里去了？</a:t>
            </a:r>
          </a:p>
        </p:txBody>
      </p:sp>
      <p:sp>
        <p:nvSpPr>
          <p:cNvPr id="8" name="文本框 7">
            <a:extLst>
              <a:ext uri="{FF2B5EF4-FFF2-40B4-BE49-F238E27FC236}">
                <a16:creationId xmlns:a16="http://schemas.microsoft.com/office/drawing/2014/main" id="{038F7E8E-3B54-4E99-9A20-7BA4E8208FE2}"/>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课堂导入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55297"/>
          <p:cNvSpPr txBox="1">
            <a:spLocks noChangeArrowheads="1"/>
          </p:cNvSpPr>
          <p:nvPr/>
        </p:nvSpPr>
        <p:spPr bwMode="auto">
          <a:xfrm>
            <a:off x="565303" y="1376888"/>
            <a:ext cx="7681913" cy="392415"/>
          </a:xfrm>
          <a:prstGeom prst="rect">
            <a:avLst/>
          </a:prstGeom>
          <a:noFill/>
          <a:ln w="9525">
            <a:noFill/>
            <a:miter lim="800000"/>
            <a:headEnd/>
            <a:tailEnd/>
          </a:ln>
        </p:spPr>
        <p:txBody>
          <a:bodyPr lIns="68580" tIns="34290" rIns="68580" bIns="34290">
            <a:spAutoFit/>
          </a:bodyPr>
          <a:lstStyle/>
          <a:p>
            <a:pPr>
              <a:spcBef>
                <a:spcPct val="50000"/>
              </a:spcBef>
            </a:pPr>
            <a:r>
              <a:rPr lang="en-US" altLang="zh-CN" sz="2100">
                <a:cs typeface="+mn-ea"/>
                <a:sym typeface="+mn-lt"/>
              </a:rPr>
              <a:t>1.</a:t>
            </a:r>
            <a:r>
              <a:rPr lang="zh-CN" altLang="en-US" sz="2100">
                <a:cs typeface="+mn-ea"/>
                <a:sym typeface="+mn-lt"/>
              </a:rPr>
              <a:t>水在零摄氏度时会不会蒸发？</a:t>
            </a:r>
          </a:p>
        </p:txBody>
      </p:sp>
      <p:sp>
        <p:nvSpPr>
          <p:cNvPr id="55300" name="文本框 55299"/>
          <p:cNvSpPr txBox="1">
            <a:spLocks noChangeArrowheads="1"/>
          </p:cNvSpPr>
          <p:nvPr/>
        </p:nvSpPr>
        <p:spPr bwMode="auto">
          <a:xfrm>
            <a:off x="1051288" y="2169787"/>
            <a:ext cx="7010400" cy="392415"/>
          </a:xfrm>
          <a:prstGeom prst="rect">
            <a:avLst/>
          </a:prstGeom>
          <a:noFill/>
          <a:ln w="9525">
            <a:noFill/>
            <a:miter lim="800000"/>
            <a:headEnd/>
            <a:tailEnd/>
          </a:ln>
        </p:spPr>
        <p:txBody>
          <a:bodyPr lIns="68580" tIns="34290" rIns="68580" bIns="34290">
            <a:spAutoFit/>
          </a:bodyPr>
          <a:lstStyle/>
          <a:p>
            <a:pPr>
              <a:spcBef>
                <a:spcPct val="50000"/>
              </a:spcBef>
            </a:pPr>
            <a:r>
              <a:rPr lang="zh-CN" altLang="en-US" sz="2100" dirty="0">
                <a:cs typeface="+mn-ea"/>
                <a:sym typeface="+mn-lt"/>
              </a:rPr>
              <a:t>蒸发在</a:t>
            </a:r>
            <a:r>
              <a:rPr lang="zh-CN" altLang="en-US" sz="2100" dirty="0">
                <a:solidFill>
                  <a:srgbClr val="FF0000"/>
                </a:solidFill>
                <a:cs typeface="+mn-ea"/>
                <a:sym typeface="+mn-lt"/>
              </a:rPr>
              <a:t>任何温度下</a:t>
            </a:r>
            <a:r>
              <a:rPr lang="zh-CN" altLang="en-US" sz="2100" dirty="0">
                <a:cs typeface="+mn-ea"/>
                <a:sym typeface="+mn-lt"/>
              </a:rPr>
              <a:t>都能进行</a:t>
            </a:r>
            <a:endParaRPr lang="en-US" altLang="zh-CN" sz="2100" dirty="0">
              <a:cs typeface="+mn-ea"/>
              <a:sym typeface="+mn-lt"/>
            </a:endParaRPr>
          </a:p>
        </p:txBody>
      </p:sp>
      <p:sp>
        <p:nvSpPr>
          <p:cNvPr id="55299" name="文本框 55298"/>
          <p:cNvSpPr txBox="1">
            <a:spLocks noChangeArrowheads="1"/>
          </p:cNvSpPr>
          <p:nvPr/>
        </p:nvSpPr>
        <p:spPr bwMode="auto">
          <a:xfrm>
            <a:off x="565303" y="2962685"/>
            <a:ext cx="6970713" cy="392415"/>
          </a:xfrm>
          <a:prstGeom prst="rect">
            <a:avLst/>
          </a:prstGeom>
          <a:noFill/>
          <a:ln w="9525">
            <a:noFill/>
            <a:miter lim="800000"/>
            <a:headEnd/>
            <a:tailEnd/>
          </a:ln>
        </p:spPr>
        <p:txBody>
          <a:bodyPr lIns="68580" tIns="34290" rIns="68580" bIns="34290">
            <a:spAutoFit/>
          </a:bodyPr>
          <a:lstStyle/>
          <a:p>
            <a:pPr>
              <a:spcBef>
                <a:spcPct val="50000"/>
              </a:spcBef>
            </a:pPr>
            <a:r>
              <a:rPr lang="en-US" altLang="zh-CN" sz="2100">
                <a:cs typeface="+mn-ea"/>
                <a:sym typeface="+mn-lt"/>
              </a:rPr>
              <a:t>2.</a:t>
            </a:r>
            <a:r>
              <a:rPr lang="zh-CN" altLang="en-US" sz="2100">
                <a:cs typeface="+mn-ea"/>
                <a:sym typeface="+mn-lt"/>
              </a:rPr>
              <a:t>酒精擦在手上，手为什么会感觉到冷？</a:t>
            </a:r>
          </a:p>
        </p:txBody>
      </p:sp>
      <p:sp>
        <p:nvSpPr>
          <p:cNvPr id="55301" name="文本框 55300"/>
          <p:cNvSpPr txBox="1">
            <a:spLocks noChangeArrowheads="1"/>
          </p:cNvSpPr>
          <p:nvPr/>
        </p:nvSpPr>
        <p:spPr bwMode="auto">
          <a:xfrm>
            <a:off x="1051288" y="3755584"/>
            <a:ext cx="5943600" cy="392415"/>
          </a:xfrm>
          <a:prstGeom prst="rect">
            <a:avLst/>
          </a:prstGeom>
          <a:noFill/>
          <a:ln w="9525">
            <a:noFill/>
            <a:miter lim="800000"/>
            <a:headEnd/>
            <a:tailEnd/>
          </a:ln>
        </p:spPr>
        <p:txBody>
          <a:bodyPr lIns="68580" tIns="34290" rIns="68580" bIns="34290">
            <a:spAutoFit/>
          </a:bodyPr>
          <a:lstStyle/>
          <a:p>
            <a:pPr>
              <a:spcBef>
                <a:spcPct val="50000"/>
              </a:spcBef>
            </a:pPr>
            <a:r>
              <a:rPr lang="zh-CN" altLang="en-US" sz="2100" dirty="0">
                <a:cs typeface="+mn-ea"/>
                <a:sym typeface="+mn-lt"/>
              </a:rPr>
              <a:t>酒精</a:t>
            </a:r>
            <a:r>
              <a:rPr lang="zh-CN" altLang="en-US" sz="2100" dirty="0">
                <a:solidFill>
                  <a:srgbClr val="FF0000"/>
                </a:solidFill>
                <a:cs typeface="+mn-ea"/>
                <a:sym typeface="+mn-lt"/>
              </a:rPr>
              <a:t>蒸发</a:t>
            </a:r>
            <a:r>
              <a:rPr lang="zh-CN" altLang="en-US" sz="2100" dirty="0">
                <a:cs typeface="+mn-ea"/>
                <a:sym typeface="+mn-lt"/>
              </a:rPr>
              <a:t>，需要</a:t>
            </a:r>
            <a:r>
              <a:rPr lang="zh-CN" altLang="en-US" sz="2100" dirty="0">
                <a:solidFill>
                  <a:srgbClr val="FF0000"/>
                </a:solidFill>
                <a:cs typeface="+mn-ea"/>
                <a:sym typeface="+mn-lt"/>
              </a:rPr>
              <a:t>吸收</a:t>
            </a:r>
            <a:r>
              <a:rPr lang="zh-CN" altLang="en-US" sz="2100" dirty="0">
                <a:cs typeface="+mn-ea"/>
                <a:sym typeface="+mn-lt"/>
              </a:rPr>
              <a:t>热量</a:t>
            </a:r>
          </a:p>
        </p:txBody>
      </p:sp>
      <p:sp>
        <p:nvSpPr>
          <p:cNvPr id="7" name="文本框 6">
            <a:extLst>
              <a:ext uri="{FF2B5EF4-FFF2-40B4-BE49-F238E27FC236}">
                <a16:creationId xmlns:a16="http://schemas.microsoft.com/office/drawing/2014/main" id="{5DCDABA1-0CB6-43C7-8E6D-F0157D479494}"/>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思考</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ppt_x</p:attrName>
                                        </p:attrNameLst>
                                      </p:cBhvr>
                                      <p:tavLst>
                                        <p:tav tm="0">
                                          <p:val>
                                            <p:strVal val="#ppt_x-#ppt_w/2"/>
                                          </p:val>
                                        </p:tav>
                                        <p:tav tm="100000">
                                          <p:val>
                                            <p:strVal val="#ppt_x"/>
                                          </p:val>
                                        </p:tav>
                                      </p:tavLst>
                                    </p:anim>
                                    <p:anim calcmode="lin" valueType="num">
                                      <p:cBhvr>
                                        <p:cTn id="8" dur="500" fill="hold"/>
                                        <p:tgtEl>
                                          <p:spTgt spid="55298"/>
                                        </p:tgtEl>
                                        <p:attrNameLst>
                                          <p:attrName>ppt_y</p:attrName>
                                        </p:attrNameLst>
                                      </p:cBhvr>
                                      <p:tavLst>
                                        <p:tav tm="0">
                                          <p:val>
                                            <p:strVal val="#ppt_y"/>
                                          </p:val>
                                        </p:tav>
                                        <p:tav tm="100000">
                                          <p:val>
                                            <p:strVal val="#ppt_y"/>
                                          </p:val>
                                        </p:tav>
                                      </p:tavLst>
                                    </p:anim>
                                    <p:anim calcmode="lin" valueType="num">
                                      <p:cBhvr>
                                        <p:cTn id="9" dur="500" fill="hold"/>
                                        <p:tgtEl>
                                          <p:spTgt spid="55298"/>
                                        </p:tgtEl>
                                        <p:attrNameLst>
                                          <p:attrName>ppt_w</p:attrName>
                                        </p:attrNameLst>
                                      </p:cBhvr>
                                      <p:tavLst>
                                        <p:tav tm="0">
                                          <p:val>
                                            <p:fltVal val="0"/>
                                          </p:val>
                                        </p:tav>
                                        <p:tav tm="100000">
                                          <p:val>
                                            <p:strVal val="#ppt_w"/>
                                          </p:val>
                                        </p:tav>
                                      </p:tavLst>
                                    </p:anim>
                                    <p:anim calcmode="lin" valueType="num">
                                      <p:cBhvr>
                                        <p:cTn id="10" dur="500" fill="hold"/>
                                        <p:tgtEl>
                                          <p:spTgt spid="5529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5300"/>
                                        </p:tgtEl>
                                        <p:attrNameLst>
                                          <p:attrName>style.visibility</p:attrName>
                                        </p:attrNameLst>
                                      </p:cBhvr>
                                      <p:to>
                                        <p:strVal val="visible"/>
                                      </p:to>
                                    </p:set>
                                    <p:animEffect transition="in" filter="slide(fromTop)">
                                      <p:cBhvr>
                                        <p:cTn id="15" dur="500"/>
                                        <p:tgtEl>
                                          <p:spTgt spid="5530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55299"/>
                                        </p:tgtEl>
                                        <p:attrNameLst>
                                          <p:attrName>style.visibility</p:attrName>
                                        </p:attrNameLst>
                                      </p:cBhvr>
                                      <p:to>
                                        <p:strVal val="visible"/>
                                      </p:to>
                                    </p:set>
                                    <p:anim calcmode="lin" valueType="num">
                                      <p:cBhvr>
                                        <p:cTn id="20" dur="500" fill="hold"/>
                                        <p:tgtEl>
                                          <p:spTgt spid="55299"/>
                                        </p:tgtEl>
                                        <p:attrNameLst>
                                          <p:attrName>ppt_x</p:attrName>
                                        </p:attrNameLst>
                                      </p:cBhvr>
                                      <p:tavLst>
                                        <p:tav tm="0">
                                          <p:val>
                                            <p:strVal val="#ppt_x-#ppt_w/2"/>
                                          </p:val>
                                        </p:tav>
                                        <p:tav tm="100000">
                                          <p:val>
                                            <p:strVal val="#ppt_x"/>
                                          </p:val>
                                        </p:tav>
                                      </p:tavLst>
                                    </p:anim>
                                    <p:anim calcmode="lin" valueType="num">
                                      <p:cBhvr>
                                        <p:cTn id="21" dur="500" fill="hold"/>
                                        <p:tgtEl>
                                          <p:spTgt spid="55299"/>
                                        </p:tgtEl>
                                        <p:attrNameLst>
                                          <p:attrName>ppt_y</p:attrName>
                                        </p:attrNameLst>
                                      </p:cBhvr>
                                      <p:tavLst>
                                        <p:tav tm="0">
                                          <p:val>
                                            <p:strVal val="#ppt_y"/>
                                          </p:val>
                                        </p:tav>
                                        <p:tav tm="100000">
                                          <p:val>
                                            <p:strVal val="#ppt_y"/>
                                          </p:val>
                                        </p:tav>
                                      </p:tavLst>
                                    </p:anim>
                                    <p:anim calcmode="lin" valueType="num">
                                      <p:cBhvr>
                                        <p:cTn id="22" dur="500" fill="hold"/>
                                        <p:tgtEl>
                                          <p:spTgt spid="55299"/>
                                        </p:tgtEl>
                                        <p:attrNameLst>
                                          <p:attrName>ppt_w</p:attrName>
                                        </p:attrNameLst>
                                      </p:cBhvr>
                                      <p:tavLst>
                                        <p:tav tm="0">
                                          <p:val>
                                            <p:fltVal val="0"/>
                                          </p:val>
                                        </p:tav>
                                        <p:tav tm="100000">
                                          <p:val>
                                            <p:strVal val="#ppt_w"/>
                                          </p:val>
                                        </p:tav>
                                      </p:tavLst>
                                    </p:anim>
                                    <p:anim calcmode="lin" valueType="num">
                                      <p:cBhvr>
                                        <p:cTn id="23" dur="500" fill="hold"/>
                                        <p:tgtEl>
                                          <p:spTgt spid="5529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55301"/>
                                        </p:tgtEl>
                                        <p:attrNameLst>
                                          <p:attrName>style.visibility</p:attrName>
                                        </p:attrNameLst>
                                      </p:cBhvr>
                                      <p:to>
                                        <p:strVal val="visible"/>
                                      </p:to>
                                    </p:set>
                                    <p:animEffect transition="in" filter="slide(fromTop)">
                                      <p:cBhvr>
                                        <p:cTn id="28"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0" grpId="0"/>
      <p:bldP spid="55299" grpId="0"/>
      <p:bldP spid="553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8673"/>
          <p:cNvSpPr>
            <a:spLocks noChangeArrowheads="1"/>
          </p:cNvSpPr>
          <p:nvPr/>
        </p:nvSpPr>
        <p:spPr bwMode="auto">
          <a:xfrm>
            <a:off x="641554" y="1126506"/>
            <a:ext cx="8083058" cy="429348"/>
          </a:xfrm>
          <a:prstGeom prst="rect">
            <a:avLst/>
          </a:prstGeom>
          <a:noFill/>
          <a:ln w="9525">
            <a:noFill/>
            <a:miter lim="800000"/>
            <a:headEnd/>
            <a:tailEnd/>
          </a:ln>
        </p:spPr>
        <p:txBody>
          <a:bodyPr wrap="square" lIns="68580" tIns="34290" rIns="68580" bIns="34290">
            <a:spAutoFit/>
          </a:bodyPr>
          <a:lstStyle/>
          <a:p>
            <a:pPr>
              <a:lnSpc>
                <a:spcPct val="130000"/>
              </a:lnSpc>
            </a:pPr>
            <a:r>
              <a:rPr lang="zh-CN" altLang="en-US" sz="1800" dirty="0">
                <a:cs typeface="+mn-ea"/>
                <a:sym typeface="+mn-lt"/>
              </a:rPr>
              <a:t>液体在蒸发过程中吸热，致使液体和它依附的物体温度下降</a:t>
            </a:r>
            <a:r>
              <a:rPr lang="en-US" altLang="zh-CN" sz="1800" dirty="0">
                <a:cs typeface="+mn-ea"/>
                <a:sym typeface="+mn-lt"/>
              </a:rPr>
              <a:t>--</a:t>
            </a:r>
            <a:r>
              <a:rPr lang="zh-CN" altLang="en-US" sz="1800" dirty="0">
                <a:solidFill>
                  <a:srgbClr val="FF0000"/>
                </a:solidFill>
                <a:cs typeface="+mn-ea"/>
                <a:sym typeface="+mn-lt"/>
              </a:rPr>
              <a:t>蒸发制冷</a:t>
            </a:r>
            <a:r>
              <a:rPr lang="zh-CN" altLang="en-US" sz="1800" dirty="0">
                <a:cs typeface="+mn-ea"/>
                <a:sym typeface="+mn-lt"/>
              </a:rPr>
              <a:t>。</a:t>
            </a:r>
          </a:p>
        </p:txBody>
      </p:sp>
      <p:pic>
        <p:nvPicPr>
          <p:cNvPr id="26628" name="图片 1" descr="06104009"/>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272947" y="2023237"/>
            <a:ext cx="3816086" cy="2407732"/>
          </a:xfrm>
          <a:prstGeom prst="rect">
            <a:avLst/>
          </a:prstGeom>
          <a:noFill/>
          <a:ln w="9525">
            <a:noFill/>
            <a:miter lim="800000"/>
            <a:headEnd/>
            <a:tailEnd/>
          </a:ln>
        </p:spPr>
      </p:pic>
      <p:sp>
        <p:nvSpPr>
          <p:cNvPr id="5" name="文本框 4">
            <a:extLst>
              <a:ext uri="{FF2B5EF4-FFF2-40B4-BE49-F238E27FC236}">
                <a16:creationId xmlns:a16="http://schemas.microsoft.com/office/drawing/2014/main" id="{28FE03ED-2F7F-4C73-B11D-832EC777D374}"/>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实验表明：</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Scale>
                                      <p:cBhvr>
                                        <p:cTn id="7" dur="1000" decel="50000" fill="hold">
                                          <p:stCondLst>
                                            <p:cond delay="0"/>
                                          </p:stCondLst>
                                        </p:cTn>
                                        <p:tgtEl>
                                          <p:spTgt spid="286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8674"/>
                                        </p:tgtEl>
                                        <p:attrNameLst>
                                          <p:attrName>ppt_x,ppt_y</p:attrName>
                                        </p:attrNameLst>
                                      </p:cBhvr>
                                      <p:rCtr x="0" y="0"/>
                                    </p:animMotion>
                                    <p:animEffect transition="in" filter="fade">
                                      <p:cBhvr>
                                        <p:cTn id="9"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9393"/>
          <p:cNvSpPr txBox="1">
            <a:spLocks noChangeArrowheads="1"/>
          </p:cNvSpPr>
          <p:nvPr/>
        </p:nvSpPr>
        <p:spPr bwMode="auto">
          <a:xfrm>
            <a:off x="6196539" y="1142263"/>
            <a:ext cx="138548" cy="346249"/>
          </a:xfrm>
          <a:prstGeom prst="rect">
            <a:avLst/>
          </a:prstGeom>
          <a:noFill/>
          <a:ln w="9525">
            <a:noFill/>
            <a:miter lim="800000"/>
            <a:headEnd/>
            <a:tailEnd/>
          </a:ln>
        </p:spPr>
        <p:txBody>
          <a:bodyPr wrap="none" lIns="68580" tIns="34290" rIns="68580" bIns="34290">
            <a:spAutoFit/>
          </a:bodyPr>
          <a:lstStyle/>
          <a:p>
            <a:endParaRPr lang="zh-CN" altLang="en-US" sz="1800">
              <a:cs typeface="+mn-ea"/>
              <a:sym typeface="+mn-lt"/>
            </a:endParaRPr>
          </a:p>
        </p:txBody>
      </p:sp>
      <p:graphicFrame>
        <p:nvGraphicFramePr>
          <p:cNvPr id="6" name="表格 5"/>
          <p:cNvGraphicFramePr/>
          <p:nvPr>
            <p:extLst>
              <p:ext uri="{D42A27DB-BD31-4B8C-83A1-F6EECF244321}">
                <p14:modId xmlns:p14="http://schemas.microsoft.com/office/powerpoint/2010/main" val="3063429537"/>
              </p:ext>
            </p:extLst>
          </p:nvPr>
        </p:nvGraphicFramePr>
        <p:xfrm>
          <a:off x="951270" y="1812334"/>
          <a:ext cx="7403690" cy="2722794"/>
        </p:xfrm>
        <a:graphic>
          <a:graphicData uri="http://schemas.openxmlformats.org/drawingml/2006/table">
            <a:tbl>
              <a:tblPr>
                <a:tableStyleId>{5940675A-B579-460E-94D1-54222C63F5DA}</a:tableStyleId>
              </a:tblPr>
              <a:tblGrid>
                <a:gridCol w="1421877">
                  <a:extLst>
                    <a:ext uri="{9D8B030D-6E8A-4147-A177-3AD203B41FA5}">
                      <a16:colId xmlns:a16="http://schemas.microsoft.com/office/drawing/2014/main" val="20000"/>
                    </a:ext>
                  </a:extLst>
                </a:gridCol>
                <a:gridCol w="1850923">
                  <a:extLst>
                    <a:ext uri="{9D8B030D-6E8A-4147-A177-3AD203B41FA5}">
                      <a16:colId xmlns:a16="http://schemas.microsoft.com/office/drawing/2014/main" val="20001"/>
                    </a:ext>
                  </a:extLst>
                </a:gridCol>
                <a:gridCol w="2088493">
                  <a:extLst>
                    <a:ext uri="{9D8B030D-6E8A-4147-A177-3AD203B41FA5}">
                      <a16:colId xmlns:a16="http://schemas.microsoft.com/office/drawing/2014/main" val="20002"/>
                    </a:ext>
                  </a:extLst>
                </a:gridCol>
                <a:gridCol w="2042397">
                  <a:extLst>
                    <a:ext uri="{9D8B030D-6E8A-4147-A177-3AD203B41FA5}">
                      <a16:colId xmlns:a16="http://schemas.microsoft.com/office/drawing/2014/main" val="20003"/>
                    </a:ext>
                  </a:extLst>
                </a:gridCol>
              </a:tblGrid>
              <a:tr h="842574">
                <a:tc gridSpan="2">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buNone/>
                      </a:pPr>
                      <a:r>
                        <a:rPr lang="zh-CN" altLang="en-US" sz="2100" b="0" dirty="0">
                          <a:latin typeface="+mn-lt"/>
                          <a:ea typeface="+mn-ea"/>
                          <a:cs typeface="+mn-ea"/>
                          <a:sym typeface="+mn-lt"/>
                        </a:rPr>
                        <a:t>          汽化方式</a:t>
                      </a:r>
                    </a:p>
                    <a:p>
                      <a:pPr marL="0" lvl="0" indent="0">
                        <a:buNone/>
                      </a:pPr>
                      <a:r>
                        <a:rPr lang="zh-CN" altLang="en-US" sz="2100" b="0" dirty="0">
                          <a:latin typeface="+mn-lt"/>
                          <a:ea typeface="+mn-ea"/>
                          <a:cs typeface="+mn-ea"/>
                          <a:sym typeface="+mn-lt"/>
                        </a:rPr>
                        <a:t>异同点</a:t>
                      </a:r>
                    </a:p>
                  </a:txBody>
                  <a:tcPr marT="34205" marB="34205">
                    <a:lnL w="19050">
                      <a:solidFill>
                        <a:schemeClr val="tx1"/>
                      </a:solidFill>
                      <a:prstDash val="solid"/>
                    </a:lnL>
                    <a:lnT w="19050">
                      <a:solidFill>
                        <a:schemeClr val="tx1"/>
                      </a:solidFill>
                      <a:prstDash val="solid"/>
                    </a:lnT>
                  </a:tcPr>
                </a:tc>
                <a:tc hMerge="1">
                  <a:txBody>
                    <a:bodyPr/>
                    <a:lstStyle/>
                    <a:p>
                      <a:endParaRPr lang="zh-CN"/>
                    </a:p>
                  </a:txBody>
                  <a:tcP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R w="19050">
                      <a:solidFill>
                        <a:schemeClr val="tx1"/>
                      </a:solidFill>
                      <a:prstDash val="solid"/>
                    </a:lnR>
                    <a:lnT w="19050">
                      <a:solidFill>
                        <a:schemeClr val="tx1"/>
                      </a:solidFill>
                      <a:prstDash val="solid"/>
                    </a:lnT>
                  </a:tcPr>
                </a:tc>
                <a:extLst>
                  <a:ext uri="{0D108BD9-81ED-4DB2-BD59-A6C34878D82A}">
                    <a16:rowId xmlns:a16="http://schemas.microsoft.com/office/drawing/2014/main" val="10000"/>
                  </a:ext>
                </a:extLst>
              </a:tr>
              <a:tr h="470055">
                <a:tc gridSpan="2">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L w="19050">
                      <a:solidFill>
                        <a:schemeClr val="tx1"/>
                      </a:solidFill>
                      <a:prstDash val="solid"/>
                    </a:lnL>
                  </a:tcPr>
                </a:tc>
                <a:tc hMerge="1">
                  <a:txBody>
                    <a:bodyPr/>
                    <a:lstStyle/>
                    <a:p>
                      <a:endParaRPr lang="zh-CN"/>
                    </a:p>
                  </a:txBody>
                  <a:tcPr/>
                </a:tc>
                <a:tc gridSpan="2">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R w="19050">
                      <a:solidFill>
                        <a:schemeClr val="tx1"/>
                      </a:solidFill>
                      <a:prstDash val="solid"/>
                    </a:lnR>
                  </a:tcPr>
                </a:tc>
                <a:tc hMerge="1">
                  <a:txBody>
                    <a:bodyPr/>
                    <a:lstStyle/>
                    <a:p>
                      <a:endParaRPr lang="zh-CN"/>
                    </a:p>
                  </a:txBody>
                  <a:tcPr>
                    <a:lnR w="19050">
                      <a:solidFill>
                        <a:schemeClr val="tx1"/>
                      </a:solidFill>
                      <a:prstDash val="solid"/>
                    </a:lnR>
                  </a:tcPr>
                </a:tc>
                <a:extLst>
                  <a:ext uri="{0D108BD9-81ED-4DB2-BD59-A6C34878D82A}">
                    <a16:rowId xmlns:a16="http://schemas.microsoft.com/office/drawing/2014/main" val="10001"/>
                  </a:ext>
                </a:extLst>
              </a:tr>
              <a:tr h="470055">
                <a:tc rowSpan="3">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L w="19050">
                      <a:solidFill>
                        <a:schemeClr val="tx1"/>
                      </a:solidFill>
                      <a:prstDash val="solid"/>
                    </a:lnL>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r>
                        <a:rPr lang="zh-CN" altLang="en-US" sz="2100" b="0">
                          <a:latin typeface="+mn-lt"/>
                          <a:ea typeface="+mn-ea"/>
                          <a:cs typeface="+mn-ea"/>
                          <a:sym typeface="+mn-lt"/>
                        </a:rPr>
                        <a:t>发生部位</a:t>
                      </a:r>
                    </a:p>
                  </a:txBody>
                  <a:tcPr marT="34205" marB="34205"/>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R w="19050">
                      <a:solidFill>
                        <a:schemeClr val="tx1"/>
                      </a:solidFill>
                      <a:prstDash val="solid"/>
                    </a:lnR>
                  </a:tcPr>
                </a:tc>
                <a:extLst>
                  <a:ext uri="{0D108BD9-81ED-4DB2-BD59-A6C34878D82A}">
                    <a16:rowId xmlns:a16="http://schemas.microsoft.com/office/drawing/2014/main" val="10002"/>
                  </a:ext>
                </a:extLst>
              </a:tr>
              <a:tr h="470055">
                <a:tc vMerge="1">
                  <a:txBody>
                    <a:bodyPr/>
                    <a:lstStyle/>
                    <a:p>
                      <a:endParaRPr lang="zh-CN"/>
                    </a:p>
                  </a:txBody>
                  <a:tcPr>
                    <a:lnL w="19050">
                      <a:solidFill>
                        <a:schemeClr val="tx1"/>
                      </a:solidFill>
                      <a:prstDash val="solid"/>
                    </a:lnL>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r>
                        <a:rPr lang="zh-CN" altLang="en-US" sz="2100" b="0">
                          <a:latin typeface="+mn-lt"/>
                          <a:ea typeface="+mn-ea"/>
                          <a:cs typeface="+mn-ea"/>
                          <a:sym typeface="+mn-lt"/>
                        </a:rPr>
                        <a:t>温度条件</a:t>
                      </a:r>
                    </a:p>
                  </a:txBody>
                  <a:tcPr marT="34205" marB="34205"/>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R w="19050">
                      <a:solidFill>
                        <a:schemeClr val="tx1"/>
                      </a:solidFill>
                      <a:prstDash val="solid"/>
                    </a:lnR>
                  </a:tcPr>
                </a:tc>
                <a:extLst>
                  <a:ext uri="{0D108BD9-81ED-4DB2-BD59-A6C34878D82A}">
                    <a16:rowId xmlns:a16="http://schemas.microsoft.com/office/drawing/2014/main" val="10003"/>
                  </a:ext>
                </a:extLst>
              </a:tr>
              <a:tr h="470055">
                <a:tc vMerge="1">
                  <a:txBody>
                    <a:bodyPr/>
                    <a:lstStyle/>
                    <a:p>
                      <a:endParaRPr lang="zh-CN"/>
                    </a:p>
                  </a:txBody>
                  <a:tcPr>
                    <a:lnL w="19050">
                      <a:solidFill>
                        <a:schemeClr val="tx1"/>
                      </a:solidFill>
                      <a:prstDash val="solid"/>
                    </a:lnL>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r>
                        <a:rPr lang="zh-CN" altLang="en-US" sz="2100" b="0">
                          <a:latin typeface="+mn-lt"/>
                          <a:ea typeface="+mn-ea"/>
                          <a:cs typeface="+mn-ea"/>
                          <a:sym typeface="+mn-lt"/>
                        </a:rPr>
                        <a:t>剧烈程度</a:t>
                      </a:r>
                    </a:p>
                  </a:txBody>
                  <a:tcPr marT="34205" marB="34205">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Blip>
                          <a:blip r:embed="rId2"/>
                        </a:buBlip>
                        <a:defRPr sz="2800" b="0" i="0" u="none" kern="1200" baseline="0">
                          <a:solidFill>
                            <a:schemeClr val="tx1"/>
                          </a:solidFill>
                          <a:latin typeface="Arial" panose="020B0604020202020204" pitchFamily="34" charset="0"/>
                          <a:ea typeface="MS PGothic" panose="020B0600070205080204" pitchFamily="34" charset="-128"/>
                        </a:defRPr>
                      </a:lvl1pPr>
                      <a:lvl2pPr marL="742950" lvl="1" indent="-285750">
                        <a:buBlip>
                          <a:blip r:embed="rId3"/>
                        </a:buBlip>
                        <a:defRPr sz="2400" kern="1200"/>
                      </a:lvl2pPr>
                      <a:lvl3pPr marL="1143000" lvl="2" indent="-228600">
                        <a:buBlip>
                          <a:blip r:embed="rId4"/>
                        </a:buBlip>
                        <a:defRPr sz="2000" kern="1200"/>
                      </a:lvl3pPr>
                      <a:lvl4pPr marL="1600200" lvl="3" indent="-228600">
                        <a:buClr>
                          <a:srgbClr val="6699FF"/>
                        </a:buClr>
                        <a:buChar char="◆"/>
                        <a:defRPr sz="1800" kern="1200"/>
                      </a:lvl4pPr>
                      <a:lvl5pPr marL="2057400" lvl="4" indent="-228600">
                        <a:buChar char="▪"/>
                        <a:defRPr sz="1800" kern="1200"/>
                      </a:lvl5pPr>
                    </a:lstStyle>
                    <a:p>
                      <a:pPr marL="0" lvl="0" indent="0" algn="ctr">
                        <a:buNone/>
                      </a:pPr>
                      <a:endParaRPr lang="zh-CN" altLang="en-US" sz="2100" b="0" dirty="0">
                        <a:latin typeface="+mn-lt"/>
                        <a:ea typeface="+mn-ea"/>
                        <a:cs typeface="+mn-ea"/>
                        <a:sym typeface="+mn-lt"/>
                      </a:endParaRPr>
                    </a:p>
                  </a:txBody>
                  <a:tcPr marT="34205" marB="34205">
                    <a:lnR w="19050">
                      <a:solidFill>
                        <a:schemeClr val="tx1"/>
                      </a:solidFill>
                      <a:prstDash val="solid"/>
                    </a:lnR>
                    <a:lnB w="19050">
                      <a:solidFill>
                        <a:schemeClr val="tx1"/>
                      </a:solidFill>
                      <a:prstDash val="solid"/>
                    </a:lnB>
                  </a:tcPr>
                </a:tc>
                <a:extLst>
                  <a:ext uri="{0D108BD9-81ED-4DB2-BD59-A6C34878D82A}">
                    <a16:rowId xmlns:a16="http://schemas.microsoft.com/office/drawing/2014/main" val="10004"/>
                  </a:ext>
                </a:extLst>
              </a:tr>
            </a:tbl>
          </a:graphicData>
        </a:graphic>
      </p:graphicFrame>
      <p:sp>
        <p:nvSpPr>
          <p:cNvPr id="7" name="直接连接符 59427"/>
          <p:cNvSpPr>
            <a:spLocks noChangeShapeType="1"/>
          </p:cNvSpPr>
          <p:nvPr/>
        </p:nvSpPr>
        <p:spPr bwMode="auto">
          <a:xfrm>
            <a:off x="951270" y="1809040"/>
            <a:ext cx="3311610" cy="807914"/>
          </a:xfrm>
          <a:prstGeom prst="line">
            <a:avLst/>
          </a:prstGeom>
          <a:noFill/>
          <a:ln w="0">
            <a:solidFill>
              <a:schemeClr val="tx1"/>
            </a:solidFill>
            <a:round/>
            <a:headEnd/>
            <a:tailEnd/>
          </a:ln>
        </p:spPr>
        <p:txBody>
          <a:bodyPr lIns="68580" tIns="34290" rIns="68580" bIns="34290"/>
          <a:lstStyle/>
          <a:p>
            <a:endParaRPr lang="zh-CN" altLang="en-US">
              <a:cs typeface="+mn-ea"/>
              <a:sym typeface="+mn-lt"/>
            </a:endParaRPr>
          </a:p>
        </p:txBody>
      </p:sp>
      <p:sp>
        <p:nvSpPr>
          <p:cNvPr id="8" name="文本框 59428"/>
          <p:cNvSpPr txBox="1">
            <a:spLocks noChangeArrowheads="1"/>
          </p:cNvSpPr>
          <p:nvPr/>
        </p:nvSpPr>
        <p:spPr bwMode="auto">
          <a:xfrm>
            <a:off x="4763370" y="2715210"/>
            <a:ext cx="2634375" cy="346249"/>
          </a:xfrm>
          <a:prstGeom prst="rect">
            <a:avLst/>
          </a:prstGeom>
          <a:noFill/>
          <a:ln w="9525">
            <a:noFill/>
            <a:miter lim="800000"/>
            <a:headEnd/>
            <a:tailEnd/>
          </a:ln>
        </p:spPr>
        <p:txBody>
          <a:bodyPr wrap="none" lIns="68580" tIns="34290" rIns="68580" bIns="34290">
            <a:spAutoFit/>
          </a:bodyPr>
          <a:lstStyle/>
          <a:p>
            <a:r>
              <a:rPr lang="zh-CN" altLang="en-US" sz="1800" b="1" dirty="0">
                <a:solidFill>
                  <a:srgbClr val="FF0000"/>
                </a:solidFill>
                <a:cs typeface="+mn-ea"/>
                <a:sym typeface="+mn-lt"/>
              </a:rPr>
              <a:t>均是汽化  并且都要吸热</a:t>
            </a:r>
          </a:p>
        </p:txBody>
      </p:sp>
      <p:sp>
        <p:nvSpPr>
          <p:cNvPr id="9" name="文本框 59429"/>
          <p:cNvSpPr txBox="1">
            <a:spLocks noChangeArrowheads="1"/>
          </p:cNvSpPr>
          <p:nvPr/>
        </p:nvSpPr>
        <p:spPr bwMode="auto">
          <a:xfrm>
            <a:off x="4578808" y="3187866"/>
            <a:ext cx="1085874" cy="346249"/>
          </a:xfrm>
          <a:prstGeom prst="rect">
            <a:avLst/>
          </a:prstGeom>
          <a:noFill/>
          <a:ln w="9525">
            <a:noFill/>
            <a:miter lim="800000"/>
            <a:headEnd/>
            <a:tailEnd/>
          </a:ln>
        </p:spPr>
        <p:txBody>
          <a:bodyPr wrap="none" lIns="68580" tIns="34290" rIns="68580" bIns="34290">
            <a:spAutoFit/>
          </a:bodyPr>
          <a:lstStyle/>
          <a:p>
            <a:r>
              <a:rPr lang="zh-CN" altLang="en-US" sz="1800" b="1">
                <a:solidFill>
                  <a:srgbClr val="FF0000"/>
                </a:solidFill>
                <a:cs typeface="+mn-ea"/>
                <a:sym typeface="+mn-lt"/>
              </a:rPr>
              <a:t>液体表面</a:t>
            </a:r>
          </a:p>
        </p:txBody>
      </p:sp>
      <p:sp>
        <p:nvSpPr>
          <p:cNvPr id="10" name="文本框 59430"/>
          <p:cNvSpPr txBox="1">
            <a:spLocks noChangeArrowheads="1"/>
          </p:cNvSpPr>
          <p:nvPr/>
        </p:nvSpPr>
        <p:spPr bwMode="auto">
          <a:xfrm>
            <a:off x="6559366" y="3210949"/>
            <a:ext cx="1981200" cy="300083"/>
          </a:xfrm>
          <a:prstGeom prst="rect">
            <a:avLst/>
          </a:prstGeom>
          <a:noFill/>
          <a:ln w="9525">
            <a:noFill/>
            <a:miter lim="800000"/>
            <a:headEnd/>
            <a:tailEnd/>
          </a:ln>
        </p:spPr>
        <p:txBody>
          <a:bodyPr lIns="68580" tIns="34290" rIns="68580" bIns="34290">
            <a:spAutoFit/>
          </a:bodyPr>
          <a:lstStyle/>
          <a:p>
            <a:r>
              <a:rPr lang="zh-CN" altLang="en-US" sz="1500" b="1" dirty="0">
                <a:solidFill>
                  <a:srgbClr val="FF0000"/>
                </a:solidFill>
                <a:cs typeface="+mn-ea"/>
                <a:sym typeface="+mn-lt"/>
              </a:rPr>
              <a:t>液体表面和内部</a:t>
            </a:r>
          </a:p>
        </p:txBody>
      </p:sp>
      <p:sp>
        <p:nvSpPr>
          <p:cNvPr id="11" name="文本框 59431"/>
          <p:cNvSpPr txBox="1">
            <a:spLocks noChangeArrowheads="1"/>
          </p:cNvSpPr>
          <p:nvPr/>
        </p:nvSpPr>
        <p:spPr bwMode="auto">
          <a:xfrm>
            <a:off x="4463391" y="3664512"/>
            <a:ext cx="1322718" cy="346249"/>
          </a:xfrm>
          <a:prstGeom prst="rect">
            <a:avLst/>
          </a:prstGeom>
          <a:noFill/>
          <a:ln w="9525">
            <a:noFill/>
            <a:miter lim="800000"/>
            <a:headEnd/>
            <a:tailEnd/>
          </a:ln>
        </p:spPr>
        <p:txBody>
          <a:bodyPr wrap="none" lIns="68580" tIns="34290" rIns="68580" bIns="34290">
            <a:spAutoFit/>
          </a:bodyPr>
          <a:lstStyle/>
          <a:p>
            <a:r>
              <a:rPr lang="zh-CN" altLang="en-US" sz="1800" b="1" dirty="0">
                <a:solidFill>
                  <a:srgbClr val="FF0000"/>
                </a:solidFill>
                <a:cs typeface="+mn-ea"/>
                <a:sym typeface="+mn-lt"/>
              </a:rPr>
              <a:t>在任何温度</a:t>
            </a:r>
            <a:endParaRPr lang="zh-CN" altLang="en-US" sz="1800" b="1" dirty="0">
              <a:solidFill>
                <a:srgbClr val="FF33CC"/>
              </a:solidFill>
              <a:cs typeface="+mn-ea"/>
              <a:sym typeface="+mn-lt"/>
            </a:endParaRPr>
          </a:p>
        </p:txBody>
      </p:sp>
      <p:sp>
        <p:nvSpPr>
          <p:cNvPr id="12" name="文本框 59432"/>
          <p:cNvSpPr txBox="1">
            <a:spLocks noChangeArrowheads="1"/>
          </p:cNvSpPr>
          <p:nvPr/>
        </p:nvSpPr>
        <p:spPr bwMode="auto">
          <a:xfrm>
            <a:off x="6645824" y="3635429"/>
            <a:ext cx="1322718" cy="346249"/>
          </a:xfrm>
          <a:prstGeom prst="rect">
            <a:avLst/>
          </a:prstGeom>
          <a:noFill/>
          <a:ln w="9525">
            <a:noFill/>
            <a:miter lim="800000"/>
            <a:headEnd/>
            <a:tailEnd/>
          </a:ln>
        </p:spPr>
        <p:txBody>
          <a:bodyPr wrap="none" lIns="68580" tIns="34290" rIns="68580" bIns="34290">
            <a:spAutoFit/>
          </a:bodyPr>
          <a:lstStyle/>
          <a:p>
            <a:r>
              <a:rPr lang="zh-CN" altLang="en-US" sz="1800" b="1" dirty="0">
                <a:solidFill>
                  <a:srgbClr val="FF0000"/>
                </a:solidFill>
                <a:cs typeface="+mn-ea"/>
                <a:sym typeface="+mn-lt"/>
              </a:rPr>
              <a:t>在一定温度</a:t>
            </a:r>
            <a:endParaRPr lang="zh-CN" altLang="en-US" sz="1800" b="1" dirty="0">
              <a:solidFill>
                <a:srgbClr val="FF33CC"/>
              </a:solidFill>
              <a:cs typeface="+mn-ea"/>
              <a:sym typeface="+mn-lt"/>
            </a:endParaRPr>
          </a:p>
        </p:txBody>
      </p:sp>
      <p:sp>
        <p:nvSpPr>
          <p:cNvPr id="13" name="文本框 59433"/>
          <p:cNvSpPr txBox="1">
            <a:spLocks noChangeArrowheads="1"/>
          </p:cNvSpPr>
          <p:nvPr/>
        </p:nvSpPr>
        <p:spPr bwMode="auto">
          <a:xfrm>
            <a:off x="4902757" y="4137234"/>
            <a:ext cx="612187" cy="346249"/>
          </a:xfrm>
          <a:prstGeom prst="rect">
            <a:avLst/>
          </a:prstGeom>
          <a:noFill/>
          <a:ln w="9525">
            <a:noFill/>
            <a:miter lim="800000"/>
            <a:headEnd/>
            <a:tailEnd/>
          </a:ln>
        </p:spPr>
        <p:txBody>
          <a:bodyPr wrap="none" lIns="68580" tIns="34290" rIns="68580" bIns="34290">
            <a:spAutoFit/>
          </a:bodyPr>
          <a:lstStyle/>
          <a:p>
            <a:r>
              <a:rPr lang="zh-CN" altLang="en-US" sz="1800" b="1" dirty="0">
                <a:solidFill>
                  <a:srgbClr val="FF0000"/>
                </a:solidFill>
                <a:cs typeface="+mn-ea"/>
                <a:sym typeface="+mn-lt"/>
              </a:rPr>
              <a:t>缓慢</a:t>
            </a:r>
          </a:p>
        </p:txBody>
      </p:sp>
      <p:sp>
        <p:nvSpPr>
          <p:cNvPr id="14" name="文本框 59434"/>
          <p:cNvSpPr txBox="1">
            <a:spLocks noChangeArrowheads="1"/>
          </p:cNvSpPr>
          <p:nvPr/>
        </p:nvSpPr>
        <p:spPr bwMode="auto">
          <a:xfrm>
            <a:off x="6992073" y="4137234"/>
            <a:ext cx="612187" cy="346249"/>
          </a:xfrm>
          <a:prstGeom prst="rect">
            <a:avLst/>
          </a:prstGeom>
          <a:noFill/>
          <a:ln w="9525">
            <a:noFill/>
            <a:miter lim="800000"/>
            <a:headEnd/>
            <a:tailEnd/>
          </a:ln>
        </p:spPr>
        <p:txBody>
          <a:bodyPr wrap="none" lIns="68580" tIns="34290" rIns="68580" bIns="34290">
            <a:spAutoFit/>
          </a:bodyPr>
          <a:lstStyle/>
          <a:p>
            <a:r>
              <a:rPr lang="zh-CN" altLang="en-US" sz="1800" b="1" dirty="0">
                <a:solidFill>
                  <a:srgbClr val="FF0000"/>
                </a:solidFill>
                <a:cs typeface="+mn-ea"/>
                <a:sym typeface="+mn-lt"/>
              </a:rPr>
              <a:t>剧烈</a:t>
            </a:r>
            <a:endParaRPr lang="zh-CN" altLang="en-US" sz="1800" b="1" dirty="0">
              <a:solidFill>
                <a:srgbClr val="FF33CC"/>
              </a:solidFill>
              <a:cs typeface="+mn-ea"/>
              <a:sym typeface="+mn-lt"/>
            </a:endParaRPr>
          </a:p>
        </p:txBody>
      </p:sp>
      <p:sp>
        <p:nvSpPr>
          <p:cNvPr id="15" name="文本框 59435"/>
          <p:cNvSpPr txBox="1">
            <a:spLocks noChangeArrowheads="1"/>
          </p:cNvSpPr>
          <p:nvPr/>
        </p:nvSpPr>
        <p:spPr bwMode="auto">
          <a:xfrm>
            <a:off x="629508" y="1065161"/>
            <a:ext cx="3100849" cy="392415"/>
          </a:xfrm>
          <a:prstGeom prst="rect">
            <a:avLst/>
          </a:prstGeom>
          <a:noFill/>
          <a:ln w="9525">
            <a:noFill/>
            <a:miter lim="800000"/>
            <a:headEnd/>
            <a:tailEnd/>
          </a:ln>
        </p:spPr>
        <p:txBody>
          <a:bodyPr wrap="none" lIns="68580" tIns="34290" rIns="68580" bIns="34290">
            <a:spAutoFit/>
          </a:bodyPr>
          <a:lstStyle/>
          <a:p>
            <a:r>
              <a:rPr lang="zh-CN" altLang="en-US" sz="2100" dirty="0">
                <a:solidFill>
                  <a:srgbClr val="0000FF"/>
                </a:solidFill>
                <a:cs typeface="+mn-ea"/>
                <a:sym typeface="+mn-lt"/>
              </a:rPr>
              <a:t>比较蒸发、沸腾的异同点</a:t>
            </a:r>
          </a:p>
        </p:txBody>
      </p:sp>
      <p:sp>
        <p:nvSpPr>
          <p:cNvPr id="16" name="文本框 59436"/>
          <p:cNvSpPr txBox="1">
            <a:spLocks noChangeArrowheads="1"/>
          </p:cNvSpPr>
          <p:nvPr/>
        </p:nvSpPr>
        <p:spPr bwMode="auto">
          <a:xfrm>
            <a:off x="4902757" y="2035613"/>
            <a:ext cx="677108" cy="392415"/>
          </a:xfrm>
          <a:prstGeom prst="rect">
            <a:avLst/>
          </a:prstGeom>
          <a:noFill/>
          <a:ln w="9525">
            <a:noFill/>
            <a:miter lim="800000"/>
            <a:headEnd/>
            <a:tailEnd/>
          </a:ln>
        </p:spPr>
        <p:txBody>
          <a:bodyPr wrap="none" lIns="68580" tIns="34290" rIns="68580" bIns="34290">
            <a:spAutoFit/>
          </a:bodyPr>
          <a:lstStyle/>
          <a:p>
            <a:r>
              <a:rPr lang="zh-CN" altLang="en-US" sz="2100" dirty="0">
                <a:cs typeface="+mn-ea"/>
                <a:sym typeface="+mn-lt"/>
              </a:rPr>
              <a:t>蒸发</a:t>
            </a:r>
          </a:p>
        </p:txBody>
      </p:sp>
      <p:sp>
        <p:nvSpPr>
          <p:cNvPr id="17" name="文本框 59437"/>
          <p:cNvSpPr txBox="1">
            <a:spLocks noChangeArrowheads="1"/>
          </p:cNvSpPr>
          <p:nvPr/>
        </p:nvSpPr>
        <p:spPr bwMode="auto">
          <a:xfrm>
            <a:off x="6872858" y="2094521"/>
            <a:ext cx="677108" cy="392415"/>
          </a:xfrm>
          <a:prstGeom prst="rect">
            <a:avLst/>
          </a:prstGeom>
          <a:noFill/>
          <a:ln w="9525">
            <a:noFill/>
            <a:miter lim="800000"/>
            <a:headEnd/>
            <a:tailEnd/>
          </a:ln>
        </p:spPr>
        <p:txBody>
          <a:bodyPr wrap="none" lIns="68580" tIns="34290" rIns="68580" bIns="34290">
            <a:spAutoFit/>
          </a:bodyPr>
          <a:lstStyle/>
          <a:p>
            <a:r>
              <a:rPr lang="zh-CN" altLang="en-US" sz="2100" dirty="0">
                <a:cs typeface="+mn-ea"/>
                <a:sym typeface="+mn-lt"/>
              </a:rPr>
              <a:t>沸腾</a:t>
            </a:r>
          </a:p>
        </p:txBody>
      </p:sp>
      <p:sp>
        <p:nvSpPr>
          <p:cNvPr id="18" name="文本框 59438"/>
          <p:cNvSpPr txBox="1">
            <a:spLocks noChangeArrowheads="1"/>
          </p:cNvSpPr>
          <p:nvPr/>
        </p:nvSpPr>
        <p:spPr bwMode="auto">
          <a:xfrm>
            <a:off x="2019493" y="2673990"/>
            <a:ext cx="946413" cy="392415"/>
          </a:xfrm>
          <a:prstGeom prst="rect">
            <a:avLst/>
          </a:prstGeom>
          <a:noFill/>
          <a:ln w="9525">
            <a:noFill/>
            <a:miter lim="800000"/>
            <a:headEnd/>
            <a:tailEnd/>
          </a:ln>
        </p:spPr>
        <p:txBody>
          <a:bodyPr wrap="none" lIns="68580" tIns="34290" rIns="68580" bIns="34290">
            <a:spAutoFit/>
          </a:bodyPr>
          <a:lstStyle/>
          <a:p>
            <a:r>
              <a:rPr lang="zh-CN" altLang="en-US" sz="2100" dirty="0">
                <a:cs typeface="+mn-ea"/>
                <a:sym typeface="+mn-lt"/>
              </a:rPr>
              <a:t>相同点</a:t>
            </a:r>
          </a:p>
        </p:txBody>
      </p:sp>
      <p:sp>
        <p:nvSpPr>
          <p:cNvPr id="19" name="文本框 59439"/>
          <p:cNvSpPr txBox="1">
            <a:spLocks noChangeArrowheads="1"/>
          </p:cNvSpPr>
          <p:nvPr/>
        </p:nvSpPr>
        <p:spPr bwMode="auto">
          <a:xfrm>
            <a:off x="1495156" y="3241376"/>
            <a:ext cx="369332" cy="1140178"/>
          </a:xfrm>
          <a:prstGeom prst="rect">
            <a:avLst/>
          </a:prstGeom>
          <a:noFill/>
          <a:ln w="9525">
            <a:noFill/>
            <a:miter lim="800000"/>
            <a:headEnd/>
            <a:tailEnd/>
          </a:ln>
        </p:spPr>
        <p:txBody>
          <a:bodyPr vert="eaVert" lIns="68580" tIns="34290" rIns="68580" bIns="34290">
            <a:spAutoFit/>
          </a:bodyPr>
          <a:lstStyle/>
          <a:p>
            <a:pPr algn="ctr">
              <a:spcBef>
                <a:spcPct val="50000"/>
              </a:spcBef>
            </a:pPr>
            <a:r>
              <a:rPr lang="zh-CN" altLang="en-US" sz="1500" dirty="0">
                <a:cs typeface="+mn-ea"/>
                <a:sym typeface="+mn-lt"/>
              </a:rPr>
              <a:t>不 同 点 </a:t>
            </a:r>
          </a:p>
        </p:txBody>
      </p:sp>
      <p:sp>
        <p:nvSpPr>
          <p:cNvPr id="20" name="矩形 19"/>
          <p:cNvSpPr/>
          <p:nvPr/>
        </p:nvSpPr>
        <p:spPr>
          <a:xfrm>
            <a:off x="4482907" y="3219631"/>
            <a:ext cx="1439863" cy="255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1" name="矩形 20"/>
          <p:cNvSpPr/>
          <p:nvPr/>
        </p:nvSpPr>
        <p:spPr>
          <a:xfrm>
            <a:off x="6513464" y="3159304"/>
            <a:ext cx="1439863" cy="33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2" name="矩形 21"/>
          <p:cNvSpPr/>
          <p:nvPr/>
        </p:nvSpPr>
        <p:spPr>
          <a:xfrm>
            <a:off x="4409088" y="3662530"/>
            <a:ext cx="1587500" cy="29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3" name="矩形 22"/>
          <p:cNvSpPr/>
          <p:nvPr/>
        </p:nvSpPr>
        <p:spPr>
          <a:xfrm>
            <a:off x="6499198" y="3640829"/>
            <a:ext cx="1585912" cy="296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4" name="矩形 23"/>
          <p:cNvSpPr/>
          <p:nvPr/>
        </p:nvSpPr>
        <p:spPr>
          <a:xfrm>
            <a:off x="6499198" y="4202102"/>
            <a:ext cx="1585912" cy="29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5" name="矩形 24"/>
          <p:cNvSpPr/>
          <p:nvPr/>
        </p:nvSpPr>
        <p:spPr>
          <a:xfrm>
            <a:off x="4409088" y="4138239"/>
            <a:ext cx="1585912" cy="29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6" name="矩形 25"/>
          <p:cNvSpPr/>
          <p:nvPr/>
        </p:nvSpPr>
        <p:spPr>
          <a:xfrm>
            <a:off x="4578808" y="2779702"/>
            <a:ext cx="3433762" cy="27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sz="1800" noProof="1">
              <a:cs typeface="+mn-ea"/>
              <a:sym typeface="+mn-lt"/>
            </a:endParaRPr>
          </a:p>
        </p:txBody>
      </p:sp>
      <p:sp>
        <p:nvSpPr>
          <p:cNvPr id="28" name="文本框 27">
            <a:extLst>
              <a:ext uri="{FF2B5EF4-FFF2-40B4-BE49-F238E27FC236}">
                <a16:creationId xmlns:a16="http://schemas.microsoft.com/office/drawing/2014/main" id="{2C6C9273-3513-4BDB-B119-B382F205D319}"/>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小结</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a:spLocks noChangeArrowheads="1"/>
          </p:cNvSpPr>
          <p:nvPr/>
        </p:nvSpPr>
        <p:spPr bwMode="auto">
          <a:xfrm>
            <a:off x="768304" y="1079247"/>
            <a:ext cx="7680325" cy="553998"/>
          </a:xfrm>
          <a:prstGeom prst="rect">
            <a:avLst/>
          </a:prstGeom>
          <a:noFill/>
          <a:ln w="9525">
            <a:noFill/>
            <a:miter lim="800000"/>
            <a:headEnd/>
            <a:tailEnd/>
          </a:ln>
        </p:spPr>
        <p:txBody>
          <a:bodyPr lIns="68580" tIns="34290" rIns="68580" bIns="34290">
            <a:spAutoFit/>
          </a:bodyPr>
          <a:lstStyle/>
          <a:p>
            <a:pPr>
              <a:lnSpc>
                <a:spcPct val="150000"/>
              </a:lnSpc>
            </a:pPr>
            <a:r>
              <a:rPr lang="zh-CN" altLang="en-US" sz="2100" dirty="0">
                <a:cs typeface="+mn-ea"/>
                <a:sym typeface="+mn-lt"/>
              </a:rPr>
              <a:t>液化：物质从</a:t>
            </a:r>
            <a:r>
              <a:rPr lang="zh-CN" altLang="en-US" sz="2100" dirty="0">
                <a:solidFill>
                  <a:srgbClr val="FF0000"/>
                </a:solidFill>
                <a:cs typeface="+mn-ea"/>
                <a:sym typeface="+mn-lt"/>
              </a:rPr>
              <a:t>气态</a:t>
            </a:r>
            <a:r>
              <a:rPr lang="zh-CN" altLang="en-US" sz="2100" dirty="0">
                <a:cs typeface="+mn-ea"/>
                <a:sym typeface="+mn-lt"/>
              </a:rPr>
              <a:t>变为</a:t>
            </a:r>
            <a:r>
              <a:rPr lang="zh-CN" altLang="en-US" sz="2100" dirty="0">
                <a:solidFill>
                  <a:srgbClr val="FF0000"/>
                </a:solidFill>
                <a:cs typeface="+mn-ea"/>
                <a:sym typeface="+mn-lt"/>
              </a:rPr>
              <a:t>液态</a:t>
            </a:r>
            <a:r>
              <a:rPr lang="zh-CN" altLang="en-US" sz="2100" dirty="0">
                <a:cs typeface="+mn-ea"/>
                <a:sym typeface="+mn-lt"/>
              </a:rPr>
              <a:t>的过程。</a:t>
            </a:r>
          </a:p>
        </p:txBody>
      </p:sp>
      <p:sp>
        <p:nvSpPr>
          <p:cNvPr id="8" name="文本框 11"/>
          <p:cNvSpPr txBox="1">
            <a:spLocks noChangeArrowheads="1"/>
          </p:cNvSpPr>
          <p:nvPr/>
        </p:nvSpPr>
        <p:spPr bwMode="auto">
          <a:xfrm>
            <a:off x="4608466" y="2273859"/>
            <a:ext cx="3600580" cy="1329595"/>
          </a:xfrm>
          <a:prstGeom prst="rect">
            <a:avLst/>
          </a:prstGeom>
          <a:noFill/>
          <a:ln w="9525">
            <a:noFill/>
            <a:miter lim="800000"/>
            <a:headEnd/>
            <a:tailEnd/>
          </a:ln>
        </p:spPr>
        <p:txBody>
          <a:bodyPr wrap="square" lIns="68580" tIns="34290" rIns="68580" bIns="34290">
            <a:spAutoFit/>
          </a:bodyPr>
          <a:lstStyle/>
          <a:p>
            <a:pPr>
              <a:lnSpc>
                <a:spcPct val="130000"/>
              </a:lnSpc>
              <a:spcBef>
                <a:spcPts val="50"/>
              </a:spcBef>
            </a:pPr>
            <a:r>
              <a:rPr lang="zh-CN" altLang="en-US" sz="2100" dirty="0">
                <a:cs typeface="+mn-ea"/>
                <a:sym typeface="+mn-lt"/>
              </a:rPr>
              <a:t>你见过早晨窗玻璃上因出现一层水雾而变得模糊的现象吗？（里边还是外边？）</a:t>
            </a:r>
          </a:p>
        </p:txBody>
      </p:sp>
      <p:pic>
        <p:nvPicPr>
          <p:cNvPr id="481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072401" y="1985644"/>
            <a:ext cx="2855581" cy="1960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63E1E06F-8A50-489B-85A5-95369BFCFEA7}"/>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三、液化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图片 30725"/>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77598" y="1313458"/>
            <a:ext cx="2768103" cy="1845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0" name="图片 2"/>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7265" y="1313458"/>
            <a:ext cx="3221066" cy="1845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29697"/>
          <p:cNvSpPr txBox="1">
            <a:spLocks noChangeArrowheads="1"/>
          </p:cNvSpPr>
          <p:nvPr/>
        </p:nvSpPr>
        <p:spPr bwMode="auto">
          <a:xfrm>
            <a:off x="713565" y="3449091"/>
            <a:ext cx="7488525" cy="346249"/>
          </a:xfrm>
          <a:prstGeom prst="rect">
            <a:avLst/>
          </a:prstGeom>
          <a:noFill/>
          <a:ln w="9525">
            <a:noFill/>
            <a:miter lim="800000"/>
            <a:headEnd/>
            <a:tailEnd/>
          </a:ln>
        </p:spPr>
        <p:txBody>
          <a:bodyPr wrap="square" lIns="68580" tIns="34290" rIns="68580" bIns="34290">
            <a:spAutoFit/>
          </a:bodyPr>
          <a:lstStyle/>
          <a:p>
            <a:r>
              <a:rPr lang="zh-CN" altLang="en-US" sz="1800" dirty="0">
                <a:cs typeface="+mn-ea"/>
                <a:sym typeface="+mn-lt"/>
              </a:rPr>
              <a:t>使气体液化的</a:t>
            </a:r>
            <a:r>
              <a:rPr lang="zh-CN" altLang="en-US" sz="1800" dirty="0">
                <a:solidFill>
                  <a:srgbClr val="FF0000"/>
                </a:solidFill>
                <a:cs typeface="+mn-ea"/>
                <a:sym typeface="+mn-lt"/>
              </a:rPr>
              <a:t>第一种方法－－降低温度。</a:t>
            </a:r>
          </a:p>
        </p:txBody>
      </p:sp>
      <p:sp>
        <p:nvSpPr>
          <p:cNvPr id="8" name="文本框 29698"/>
          <p:cNvSpPr txBox="1">
            <a:spLocks noChangeArrowheads="1"/>
          </p:cNvSpPr>
          <p:nvPr/>
        </p:nvSpPr>
        <p:spPr bwMode="auto">
          <a:xfrm>
            <a:off x="713565" y="3944470"/>
            <a:ext cx="7925610" cy="429348"/>
          </a:xfrm>
          <a:prstGeom prst="rect">
            <a:avLst/>
          </a:prstGeom>
          <a:noFill/>
          <a:ln w="9525">
            <a:noFill/>
            <a:miter lim="800000"/>
            <a:headEnd/>
            <a:tailEnd/>
          </a:ln>
        </p:spPr>
        <p:txBody>
          <a:bodyPr wrap="square" lIns="68580" tIns="34290" rIns="68580" bIns="34290">
            <a:spAutoFit/>
          </a:bodyPr>
          <a:lstStyle/>
          <a:p>
            <a:pPr>
              <a:lnSpc>
                <a:spcPct val="130000"/>
              </a:lnSpc>
            </a:pPr>
            <a:r>
              <a:rPr lang="zh-CN" altLang="en-US" sz="1800">
                <a:cs typeface="+mn-ea"/>
                <a:sym typeface="+mn-lt"/>
              </a:rPr>
              <a:t>自然界中露水的形成、雾的形成都是因为气温下降使水蒸气</a:t>
            </a:r>
            <a:r>
              <a:rPr lang="zh-CN" altLang="en-US" sz="1800">
                <a:solidFill>
                  <a:srgbClr val="FF0000"/>
                </a:solidFill>
                <a:cs typeface="+mn-ea"/>
                <a:sym typeface="+mn-lt"/>
              </a:rPr>
              <a:t>遇冷液化</a:t>
            </a:r>
            <a:r>
              <a:rPr lang="zh-CN" altLang="en-US" sz="1800">
                <a:cs typeface="+mn-ea"/>
                <a:sym typeface="+mn-lt"/>
              </a:rPr>
              <a:t>形成的。</a:t>
            </a:r>
          </a:p>
        </p:txBody>
      </p:sp>
      <p:sp>
        <p:nvSpPr>
          <p:cNvPr id="6" name="文本框 5">
            <a:extLst>
              <a:ext uri="{FF2B5EF4-FFF2-40B4-BE49-F238E27FC236}">
                <a16:creationId xmlns:a16="http://schemas.microsoft.com/office/drawing/2014/main" id="{DF67CEF4-C350-4D81-AB1E-C40B7F80C9FB}"/>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三、液化</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par>
                                <p:cTn id="8" presetID="9" presetClass="entr" presetSubtype="0" fill="hold"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dissolve">
                                      <p:cBhvr>
                                        <p:cTn id="10" dur="500"/>
                                        <p:tgtEl>
                                          <p:spTgt spid="30726"/>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anim calcmode="discrete" valueType="clr">
                                      <p:cBhvr override="childStyle">
                                        <p:cTn id="15" dur="100"/>
                                        <p:tgtEl>
                                          <p:spTgt spid="7"/>
                                        </p:tgtEl>
                                        <p:attrNameLst>
                                          <p:attrName>style.color</p:attrName>
                                        </p:attrNameLst>
                                      </p:cBhvr>
                                      <p:tavLst>
                                        <p:tav tm="0">
                                          <p:val>
                                            <p:clrVal>
                                              <a:schemeClr val="accent1"/>
                                            </p:clrVal>
                                          </p:val>
                                        </p:tav>
                                        <p:tav tm="50000">
                                          <p:val>
                                            <p:clrVal>
                                              <a:schemeClr val="accent1"/>
                                            </p:clrVal>
                                          </p:val>
                                        </p:tav>
                                      </p:tavLst>
                                    </p:anim>
                                    <p:anim calcmode="discrete" valueType="clr">
                                      <p:cBhvr>
                                        <p:cTn id="16" dur="100"/>
                                        <p:tgtEl>
                                          <p:spTgt spid="7"/>
                                        </p:tgtEl>
                                        <p:attrNameLst>
                                          <p:attrName>fillcolor</p:attrName>
                                        </p:attrNameLst>
                                      </p:cBhvr>
                                      <p:tavLst>
                                        <p:tav tm="0">
                                          <p:val>
                                            <p:clrVal>
                                              <a:schemeClr val="accent2"/>
                                            </p:clrVal>
                                          </p:val>
                                        </p:tav>
                                        <p:tav tm="50000">
                                          <p:val>
                                            <p:clrVal>
                                              <a:schemeClr val="hlink"/>
                                            </p:clrVal>
                                          </p:val>
                                        </p:tav>
                                      </p:tavLst>
                                    </p:anim>
                                    <p:set>
                                      <p:cBhvr>
                                        <p:cTn id="17" dur="100"/>
                                        <p:tgtEl>
                                          <p:spTgt spid="7"/>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8376"/>
          <p:cNvSpPr txBox="1">
            <a:spLocks noChangeArrowheads="1"/>
          </p:cNvSpPr>
          <p:nvPr/>
        </p:nvSpPr>
        <p:spPr bwMode="auto">
          <a:xfrm>
            <a:off x="724952" y="1072323"/>
            <a:ext cx="7416800" cy="43638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892" indent="-342892" defTabSz="914378">
              <a:spcBef>
                <a:spcPct val="0"/>
              </a:spcBef>
              <a:buSzPct val="100000"/>
              <a:defRPr/>
            </a:pPr>
            <a:r>
              <a:rPr lang="zh-CN" altLang="en-US" sz="2100" kern="0" dirty="0">
                <a:solidFill>
                  <a:sysClr val="windowText" lastClr="000000"/>
                </a:solidFill>
                <a:cs typeface="+mn-ea"/>
                <a:sym typeface="+mn-lt"/>
              </a:rPr>
              <a:t>使气体液化的另一种方法：</a:t>
            </a:r>
            <a:r>
              <a:rPr lang="zh-CN" altLang="en-US" sz="2100" kern="0" dirty="0">
                <a:solidFill>
                  <a:srgbClr val="FF0000"/>
                </a:solidFill>
                <a:cs typeface="+mn-ea"/>
                <a:sym typeface="+mn-lt"/>
              </a:rPr>
              <a:t>压缩体积。</a:t>
            </a:r>
          </a:p>
          <a:p>
            <a:pPr marL="342892" indent="-342892" defTabSz="914378">
              <a:spcBef>
                <a:spcPts val="700"/>
              </a:spcBef>
              <a:buSzPct val="100000"/>
              <a:defRPr/>
            </a:pPr>
            <a:endParaRPr lang="zh-CN" altLang="en-US" sz="2100" kern="0" dirty="0">
              <a:solidFill>
                <a:srgbClr val="FF0000"/>
              </a:solidFill>
              <a:cs typeface="+mn-ea"/>
              <a:sym typeface="+mn-lt"/>
            </a:endParaRPr>
          </a:p>
        </p:txBody>
      </p:sp>
      <p:sp>
        <p:nvSpPr>
          <p:cNvPr id="4" name="文本框 58378"/>
          <p:cNvSpPr txBox="1">
            <a:spLocks noChangeArrowheads="1"/>
          </p:cNvSpPr>
          <p:nvPr/>
        </p:nvSpPr>
        <p:spPr bwMode="auto">
          <a:xfrm>
            <a:off x="724952" y="1558623"/>
            <a:ext cx="7573963" cy="489365"/>
          </a:xfrm>
          <a:prstGeom prst="rect">
            <a:avLst/>
          </a:prstGeom>
          <a:noFill/>
          <a:ln w="9525">
            <a:noFill/>
            <a:miter lim="800000"/>
            <a:headEnd/>
            <a:tailEnd/>
          </a:ln>
        </p:spPr>
        <p:txBody>
          <a:bodyPr lIns="68580" tIns="34290" rIns="68580" bIns="34290">
            <a:spAutoFit/>
          </a:bodyPr>
          <a:lstStyle/>
          <a:p>
            <a:pPr>
              <a:lnSpc>
                <a:spcPct val="130000"/>
              </a:lnSpc>
            </a:pPr>
            <a:r>
              <a:rPr lang="zh-CN" altLang="en-US" sz="2100" dirty="0">
                <a:cs typeface="+mn-ea"/>
                <a:sym typeface="+mn-lt"/>
              </a:rPr>
              <a:t>日常生活中的应用：气体经压缩便于运输、贮存和使用。</a:t>
            </a:r>
          </a:p>
        </p:txBody>
      </p:sp>
      <p:pic>
        <p:nvPicPr>
          <p:cNvPr id="5" name="图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018888" y="2303213"/>
            <a:ext cx="2684368" cy="151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377" y="2303213"/>
            <a:ext cx="2705908" cy="1529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5"/>
          <p:cNvSpPr txBox="1">
            <a:spLocks noChangeArrowheads="1"/>
          </p:cNvSpPr>
          <p:nvPr/>
        </p:nvSpPr>
        <p:spPr bwMode="auto">
          <a:xfrm>
            <a:off x="1696819" y="4043555"/>
            <a:ext cx="1485022" cy="392415"/>
          </a:xfrm>
          <a:prstGeom prst="rect">
            <a:avLst/>
          </a:prstGeom>
          <a:noFill/>
          <a:ln w="9525">
            <a:noFill/>
            <a:miter lim="800000"/>
            <a:headEnd/>
            <a:tailEnd/>
          </a:ln>
        </p:spPr>
        <p:txBody>
          <a:bodyPr wrap="none" lIns="68580" tIns="34290" rIns="68580" bIns="34290">
            <a:spAutoFit/>
          </a:bodyPr>
          <a:lstStyle/>
          <a:p>
            <a:pPr>
              <a:spcBef>
                <a:spcPct val="50000"/>
              </a:spcBef>
            </a:pPr>
            <a:r>
              <a:rPr lang="zh-CN" altLang="en-US" sz="2100">
                <a:cs typeface="+mn-ea"/>
                <a:sym typeface="+mn-lt"/>
              </a:rPr>
              <a:t>气体打火机</a:t>
            </a:r>
          </a:p>
        </p:txBody>
      </p:sp>
      <p:sp>
        <p:nvSpPr>
          <p:cNvPr id="8" name="文本框 2"/>
          <p:cNvSpPr txBox="1">
            <a:spLocks noChangeArrowheads="1"/>
          </p:cNvSpPr>
          <p:nvPr/>
        </p:nvSpPr>
        <p:spPr bwMode="auto">
          <a:xfrm>
            <a:off x="5618560" y="4043555"/>
            <a:ext cx="1485022" cy="392415"/>
          </a:xfrm>
          <a:prstGeom prst="rect">
            <a:avLst/>
          </a:prstGeom>
          <a:noFill/>
          <a:ln w="9525">
            <a:noFill/>
            <a:miter lim="800000"/>
            <a:headEnd/>
            <a:tailEnd/>
          </a:ln>
        </p:spPr>
        <p:txBody>
          <a:bodyPr wrap="none" lIns="68580" tIns="34290" rIns="68580" bIns="34290">
            <a:spAutoFit/>
          </a:bodyPr>
          <a:lstStyle/>
          <a:p>
            <a:pPr>
              <a:spcBef>
                <a:spcPct val="50000"/>
              </a:spcBef>
            </a:pPr>
            <a:r>
              <a:rPr lang="zh-CN" altLang="en-US" sz="2100" dirty="0">
                <a:cs typeface="+mn-ea"/>
                <a:sym typeface="+mn-lt"/>
              </a:rPr>
              <a:t>液化石油气</a:t>
            </a:r>
          </a:p>
        </p:txBody>
      </p:sp>
      <p:sp>
        <p:nvSpPr>
          <p:cNvPr id="9" name="文本框 8">
            <a:extLst>
              <a:ext uri="{FF2B5EF4-FFF2-40B4-BE49-F238E27FC236}">
                <a16:creationId xmlns:a16="http://schemas.microsoft.com/office/drawing/2014/main" id="{9996597A-2BDD-405F-AB30-87BA185895FB}"/>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三、液化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100"/>
                                        <p:tgtEl>
                                          <p:spTgt spid="3">
                                            <p:txEl>
                                              <p:pRg st="0" end="0"/>
                                            </p:txEl>
                                          </p:spTgt>
                                        </p:tgtEl>
                                        <p:attrNameLst>
                                          <p:attrName>style.color</p:attrName>
                                        </p:attrNameLst>
                                      </p:cBhvr>
                                      <p:tavLst>
                                        <p:tav tm="0">
                                          <p:val>
                                            <p:clrVal>
                                              <a:schemeClr val="accent1"/>
                                            </p:clrVal>
                                          </p:val>
                                        </p:tav>
                                        <p:tav tm="50000">
                                          <p:val>
                                            <p:clrVal>
                                              <a:schemeClr val="accent1"/>
                                            </p:clrVal>
                                          </p:val>
                                        </p:tav>
                                      </p:tavLst>
                                    </p:anim>
                                    <p:anim calcmode="discrete" valueType="clr">
                                      <p:cBhvr>
                                        <p:cTn id="8" dur="1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10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0410131833514328"/>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572000" y="2041578"/>
            <a:ext cx="3419475" cy="839693"/>
          </a:xfrm>
          <a:prstGeom prst="rect">
            <a:avLst/>
          </a:prstGeom>
          <a:noFill/>
          <a:ln w="9525">
            <a:noFill/>
            <a:miter lim="800000"/>
            <a:headEnd/>
            <a:tailEnd/>
          </a:ln>
        </p:spPr>
      </p:pic>
      <p:sp>
        <p:nvSpPr>
          <p:cNvPr id="4" name="文本框 29700"/>
          <p:cNvSpPr txBox="1">
            <a:spLocks noChangeArrowheads="1"/>
          </p:cNvSpPr>
          <p:nvPr/>
        </p:nvSpPr>
        <p:spPr bwMode="auto">
          <a:xfrm>
            <a:off x="631296" y="1214362"/>
            <a:ext cx="2925763" cy="500090"/>
          </a:xfrm>
          <a:prstGeom prst="rect">
            <a:avLst/>
          </a:prstGeom>
          <a:noFill/>
          <a:ln w="9525">
            <a:noFill/>
            <a:miter lim="800000"/>
            <a:headEnd/>
            <a:tailEnd/>
          </a:ln>
        </p:spPr>
        <p:txBody>
          <a:bodyPr lIns="68580" tIns="34290" rIns="68580" bIns="34290">
            <a:spAutoFit/>
          </a:bodyPr>
          <a:lstStyle/>
          <a:p>
            <a:pPr>
              <a:spcBef>
                <a:spcPct val="50000"/>
              </a:spcBef>
              <a:buClr>
                <a:srgbClr val="CC00FF"/>
              </a:buClr>
              <a:buFont typeface="Wingdings" pitchFamily="2" charset="2"/>
              <a:buNone/>
            </a:pPr>
            <a:r>
              <a:rPr lang="zh-CN" altLang="en-US" sz="2700">
                <a:cs typeface="+mn-ea"/>
                <a:sym typeface="+mn-lt"/>
              </a:rPr>
              <a:t>液化的两种方式：</a:t>
            </a:r>
          </a:p>
        </p:txBody>
      </p:sp>
      <p:sp>
        <p:nvSpPr>
          <p:cNvPr id="5" name="矩形 4"/>
          <p:cNvSpPr>
            <a:spLocks noChangeArrowheads="1"/>
          </p:cNvSpPr>
          <p:nvPr/>
        </p:nvSpPr>
        <p:spPr bwMode="auto">
          <a:xfrm>
            <a:off x="1077609" y="1883429"/>
            <a:ext cx="2482850" cy="609398"/>
          </a:xfrm>
          <a:prstGeom prst="rect">
            <a:avLst/>
          </a:prstGeom>
          <a:noFill/>
          <a:ln w="9525">
            <a:noFill/>
            <a:miter lim="800000"/>
            <a:headEnd/>
            <a:tailEnd/>
          </a:ln>
        </p:spPr>
        <p:txBody>
          <a:bodyPr lIns="68580" tIns="34290" rIns="68580" bIns="34290">
            <a:spAutoFit/>
          </a:bodyPr>
          <a:lstStyle/>
          <a:p>
            <a:pPr>
              <a:lnSpc>
                <a:spcPct val="130000"/>
              </a:lnSpc>
            </a:pPr>
            <a:r>
              <a:rPr lang="zh-CN" altLang="en-US" sz="2700">
                <a:cs typeface="+mn-ea"/>
                <a:sym typeface="+mn-lt"/>
              </a:rPr>
              <a:t>降低温度</a:t>
            </a:r>
          </a:p>
        </p:txBody>
      </p:sp>
      <p:sp>
        <p:nvSpPr>
          <p:cNvPr id="6" name="矩形 5"/>
          <p:cNvSpPr>
            <a:spLocks noChangeArrowheads="1"/>
          </p:cNvSpPr>
          <p:nvPr/>
        </p:nvSpPr>
        <p:spPr bwMode="auto">
          <a:xfrm>
            <a:off x="1122059" y="2704119"/>
            <a:ext cx="3200400" cy="609398"/>
          </a:xfrm>
          <a:prstGeom prst="rect">
            <a:avLst/>
          </a:prstGeom>
          <a:noFill/>
          <a:ln w="9525">
            <a:noFill/>
            <a:miter lim="800000"/>
            <a:headEnd/>
            <a:tailEnd/>
          </a:ln>
        </p:spPr>
        <p:txBody>
          <a:bodyPr lIns="68580" tIns="34290" rIns="68580" bIns="34290">
            <a:spAutoFit/>
          </a:bodyPr>
          <a:lstStyle/>
          <a:p>
            <a:pPr>
              <a:lnSpc>
                <a:spcPct val="130000"/>
              </a:lnSpc>
            </a:pPr>
            <a:r>
              <a:rPr lang="zh-CN" altLang="en-US" sz="2700">
                <a:cs typeface="+mn-ea"/>
                <a:sym typeface="+mn-lt"/>
              </a:rPr>
              <a:t>压缩气体体积</a:t>
            </a:r>
          </a:p>
        </p:txBody>
      </p:sp>
      <p:sp>
        <p:nvSpPr>
          <p:cNvPr id="7" name="左大括号 6"/>
          <p:cNvSpPr>
            <a:spLocks/>
          </p:cNvSpPr>
          <p:nvPr/>
        </p:nvSpPr>
        <p:spPr bwMode="auto">
          <a:xfrm>
            <a:off x="772808" y="2141156"/>
            <a:ext cx="304800" cy="912142"/>
          </a:xfrm>
          <a:prstGeom prst="leftBrace">
            <a:avLst>
              <a:gd name="adj1" fmla="val 33000"/>
              <a:gd name="adj2" fmla="val 50000"/>
            </a:avLst>
          </a:prstGeom>
          <a:noFill/>
          <a:ln w="9525">
            <a:solidFill>
              <a:schemeClr val="tx1"/>
            </a:solidFill>
            <a:round/>
            <a:headEnd/>
            <a:tailEnd/>
          </a:ln>
        </p:spPr>
        <p:txBody>
          <a:bodyPr lIns="68580" tIns="34290" rIns="68580" bIns="34290"/>
          <a:lstStyle/>
          <a:p>
            <a:endParaRPr lang="zh-CN" altLang="en-US" sz="2800">
              <a:cs typeface="+mn-ea"/>
              <a:sym typeface="+mn-lt"/>
            </a:endParaRPr>
          </a:p>
        </p:txBody>
      </p:sp>
      <p:sp>
        <p:nvSpPr>
          <p:cNvPr id="8" name="文本框 29704"/>
          <p:cNvSpPr txBox="1">
            <a:spLocks noChangeArrowheads="1"/>
          </p:cNvSpPr>
          <p:nvPr/>
        </p:nvSpPr>
        <p:spPr bwMode="auto">
          <a:xfrm>
            <a:off x="677127" y="3597493"/>
            <a:ext cx="6654800" cy="761747"/>
          </a:xfrm>
          <a:prstGeom prst="rect">
            <a:avLst/>
          </a:prstGeom>
          <a:noFill/>
          <a:ln w="9525">
            <a:noFill/>
            <a:miter lim="800000"/>
            <a:headEnd/>
            <a:tailEnd/>
          </a:ln>
        </p:spPr>
        <p:txBody>
          <a:bodyPr lIns="68580" tIns="34290" rIns="68580" bIns="34290">
            <a:spAutoFit/>
          </a:bodyPr>
          <a:lstStyle/>
          <a:p>
            <a:pPr>
              <a:spcBef>
                <a:spcPct val="50000"/>
              </a:spcBef>
            </a:pPr>
            <a:r>
              <a:rPr lang="zh-CN" altLang="en-US" sz="1800" dirty="0">
                <a:solidFill>
                  <a:srgbClr val="FF0000"/>
                </a:solidFill>
                <a:cs typeface="+mn-ea"/>
                <a:sym typeface="+mn-lt"/>
              </a:rPr>
              <a:t>气体液化后体积缩小，便于储存和运输。</a:t>
            </a:r>
            <a:endParaRPr lang="en-US" altLang="zh-CN" sz="1800" dirty="0">
              <a:solidFill>
                <a:srgbClr val="FF0000"/>
              </a:solidFill>
              <a:cs typeface="+mn-ea"/>
              <a:sym typeface="+mn-lt"/>
            </a:endParaRPr>
          </a:p>
          <a:p>
            <a:pPr>
              <a:spcBef>
                <a:spcPct val="50000"/>
              </a:spcBef>
            </a:pPr>
            <a:r>
              <a:rPr lang="zh-CN" altLang="en-US" sz="1800" dirty="0">
                <a:solidFill>
                  <a:srgbClr val="FF0000"/>
                </a:solidFill>
                <a:cs typeface="+mn-ea"/>
                <a:sym typeface="+mn-lt"/>
              </a:rPr>
              <a:t>液化放热</a:t>
            </a:r>
          </a:p>
        </p:txBody>
      </p:sp>
      <p:sp>
        <p:nvSpPr>
          <p:cNvPr id="9" name="文本框 8">
            <a:extLst>
              <a:ext uri="{FF2B5EF4-FFF2-40B4-BE49-F238E27FC236}">
                <a16:creationId xmlns:a16="http://schemas.microsoft.com/office/drawing/2014/main" id="{6E09F09F-259E-41F1-B661-7E49421B5B68}"/>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0-#ppt_w/2"/>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0-#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0-#ppt_w/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1+#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p:bldP spid="6" grpId="0" bldLvl="0"/>
      <p:bldP spid="8"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a:spLocks noChangeArrowheads="1"/>
          </p:cNvSpPr>
          <p:nvPr/>
        </p:nvSpPr>
        <p:spPr bwMode="auto">
          <a:xfrm>
            <a:off x="712614" y="2571750"/>
            <a:ext cx="525614" cy="1454244"/>
          </a:xfrm>
          <a:prstGeom prst="rect">
            <a:avLst/>
          </a:prstGeom>
          <a:noFill/>
          <a:ln w="9525">
            <a:solidFill>
              <a:schemeClr val="tx1"/>
            </a:solidFill>
            <a:round/>
            <a:headEnd/>
            <a:tailEnd/>
          </a:ln>
        </p:spPr>
        <p:txBody>
          <a:bodyPr wrap="square" lIns="68580" tIns="34290" rIns="68580" bIns="34290">
            <a:spAutoFit/>
          </a:bodyPr>
          <a:lstStyle/>
          <a:p>
            <a:pPr algn="ctr"/>
            <a:r>
              <a:rPr lang="zh-CN" altLang="zh-CN" sz="1800">
                <a:cs typeface="+mn-ea"/>
                <a:sym typeface="+mn-lt"/>
              </a:rPr>
              <a:t>汽化和液化</a:t>
            </a:r>
          </a:p>
        </p:txBody>
      </p:sp>
      <p:sp>
        <p:nvSpPr>
          <p:cNvPr id="30" name="文本框 2"/>
          <p:cNvSpPr txBox="1">
            <a:spLocks noChangeArrowheads="1"/>
          </p:cNvSpPr>
          <p:nvPr/>
        </p:nvSpPr>
        <p:spPr bwMode="auto">
          <a:xfrm>
            <a:off x="1913341" y="2181778"/>
            <a:ext cx="650231" cy="346249"/>
          </a:xfrm>
          <a:prstGeom prst="rect">
            <a:avLst/>
          </a:prstGeom>
          <a:noFill/>
          <a:ln w="9525">
            <a:solidFill>
              <a:srgbClr val="0000FF"/>
            </a:solidFill>
            <a:round/>
            <a:headEnd/>
            <a:tailEnd/>
          </a:ln>
        </p:spPr>
        <p:txBody>
          <a:bodyPr wrap="square" lIns="68580" tIns="34290" rIns="68580" bIns="34290">
            <a:spAutoFit/>
          </a:bodyPr>
          <a:lstStyle/>
          <a:p>
            <a:r>
              <a:rPr lang="zh-CN" altLang="zh-CN" sz="1800">
                <a:cs typeface="+mn-ea"/>
                <a:sym typeface="+mn-lt"/>
              </a:rPr>
              <a:t>汽化</a:t>
            </a:r>
          </a:p>
        </p:txBody>
      </p:sp>
      <p:sp>
        <p:nvSpPr>
          <p:cNvPr id="31" name="文本框 3"/>
          <p:cNvSpPr txBox="1">
            <a:spLocks noChangeArrowheads="1"/>
          </p:cNvSpPr>
          <p:nvPr/>
        </p:nvSpPr>
        <p:spPr bwMode="auto">
          <a:xfrm>
            <a:off x="1914575" y="3988525"/>
            <a:ext cx="648998" cy="346249"/>
          </a:xfrm>
          <a:prstGeom prst="rect">
            <a:avLst/>
          </a:prstGeom>
          <a:noFill/>
          <a:ln w="9525">
            <a:solidFill>
              <a:srgbClr val="0000FF"/>
            </a:solidFill>
            <a:round/>
            <a:headEnd/>
            <a:tailEnd/>
          </a:ln>
        </p:spPr>
        <p:txBody>
          <a:bodyPr wrap="square" lIns="68580" tIns="34290" rIns="68580" bIns="34290">
            <a:spAutoFit/>
          </a:bodyPr>
          <a:lstStyle/>
          <a:p>
            <a:pPr algn="ctr"/>
            <a:r>
              <a:rPr lang="zh-CN" altLang="zh-CN" sz="1800">
                <a:cs typeface="+mn-ea"/>
                <a:sym typeface="+mn-lt"/>
              </a:rPr>
              <a:t>液化</a:t>
            </a:r>
          </a:p>
        </p:txBody>
      </p:sp>
      <p:sp>
        <p:nvSpPr>
          <p:cNvPr id="32" name="文本框 4"/>
          <p:cNvSpPr txBox="1">
            <a:spLocks noChangeArrowheads="1"/>
          </p:cNvSpPr>
          <p:nvPr/>
        </p:nvSpPr>
        <p:spPr bwMode="auto">
          <a:xfrm>
            <a:off x="5830335" y="2952624"/>
            <a:ext cx="2985879" cy="346249"/>
          </a:xfrm>
          <a:prstGeom prst="rect">
            <a:avLst/>
          </a:prstGeom>
          <a:solidFill>
            <a:srgbClr val="3C9CD6"/>
          </a:solidFill>
          <a:ln w="9525">
            <a:noFill/>
            <a:round/>
            <a:headEnd/>
            <a:tailEnd/>
          </a:ln>
        </p:spPr>
        <p:txBody>
          <a:bodyPr wrap="square" lIns="68580" tIns="34290" rIns="68580" bIns="34290">
            <a:spAutoFit/>
          </a:bodyPr>
          <a:lstStyle/>
          <a:p>
            <a:r>
              <a:rPr lang="zh-CN" altLang="zh-CN" sz="1800">
                <a:solidFill>
                  <a:schemeClr val="bg1"/>
                </a:solidFill>
                <a:cs typeface="+mn-ea"/>
                <a:sym typeface="+mn-lt"/>
              </a:rPr>
              <a:t>物质从液态变成气态的过程</a:t>
            </a:r>
          </a:p>
        </p:txBody>
      </p:sp>
      <p:sp>
        <p:nvSpPr>
          <p:cNvPr id="33" name="文本框 5"/>
          <p:cNvSpPr txBox="1">
            <a:spLocks noChangeArrowheads="1"/>
          </p:cNvSpPr>
          <p:nvPr/>
        </p:nvSpPr>
        <p:spPr bwMode="auto">
          <a:xfrm>
            <a:off x="5338886" y="3957270"/>
            <a:ext cx="3146278" cy="346249"/>
          </a:xfrm>
          <a:prstGeom prst="rect">
            <a:avLst/>
          </a:prstGeom>
          <a:solidFill>
            <a:srgbClr val="3C9CD6"/>
          </a:solidFill>
          <a:ln w="9525">
            <a:noFill/>
            <a:round/>
            <a:headEnd/>
            <a:tailEnd/>
          </a:ln>
        </p:spPr>
        <p:txBody>
          <a:bodyPr wrap="square" lIns="68580" tIns="34290" rIns="68580" bIns="34290">
            <a:spAutoFit/>
          </a:bodyPr>
          <a:lstStyle/>
          <a:p>
            <a:r>
              <a:rPr lang="zh-CN" altLang="zh-CN" sz="1800">
                <a:solidFill>
                  <a:schemeClr val="bg1"/>
                </a:solidFill>
                <a:cs typeface="+mn-ea"/>
                <a:sym typeface="+mn-lt"/>
              </a:rPr>
              <a:t>物质从气态变成液态的过程</a:t>
            </a:r>
          </a:p>
        </p:txBody>
      </p:sp>
      <p:sp>
        <p:nvSpPr>
          <p:cNvPr id="34" name="文本框 6"/>
          <p:cNvSpPr txBox="1">
            <a:spLocks noChangeArrowheads="1"/>
          </p:cNvSpPr>
          <p:nvPr/>
        </p:nvSpPr>
        <p:spPr bwMode="auto">
          <a:xfrm>
            <a:off x="3210214" y="3572299"/>
            <a:ext cx="818032"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方法</a:t>
            </a:r>
          </a:p>
        </p:txBody>
      </p:sp>
      <p:sp>
        <p:nvSpPr>
          <p:cNvPr id="35" name="文本框 7"/>
          <p:cNvSpPr txBox="1">
            <a:spLocks noChangeArrowheads="1"/>
          </p:cNvSpPr>
          <p:nvPr/>
        </p:nvSpPr>
        <p:spPr bwMode="auto">
          <a:xfrm>
            <a:off x="3210214" y="4025994"/>
            <a:ext cx="1182014"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生活现象</a:t>
            </a:r>
          </a:p>
        </p:txBody>
      </p:sp>
      <p:sp>
        <p:nvSpPr>
          <p:cNvPr id="36" name="文本框 8"/>
          <p:cNvSpPr txBox="1">
            <a:spLocks noChangeArrowheads="1"/>
          </p:cNvSpPr>
          <p:nvPr/>
        </p:nvSpPr>
        <p:spPr bwMode="auto">
          <a:xfrm>
            <a:off x="3210214" y="4451186"/>
            <a:ext cx="1748343"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液化过程放热</a:t>
            </a:r>
          </a:p>
        </p:txBody>
      </p:sp>
      <p:sp>
        <p:nvSpPr>
          <p:cNvPr id="37" name="文本框 9"/>
          <p:cNvSpPr txBox="1">
            <a:spLocks noChangeArrowheads="1"/>
          </p:cNvSpPr>
          <p:nvPr/>
        </p:nvSpPr>
        <p:spPr bwMode="auto">
          <a:xfrm>
            <a:off x="3177991" y="2979222"/>
            <a:ext cx="1670612"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汽化过程吸热</a:t>
            </a:r>
          </a:p>
        </p:txBody>
      </p:sp>
      <p:sp>
        <p:nvSpPr>
          <p:cNvPr id="38" name="文本框 10"/>
          <p:cNvSpPr txBox="1">
            <a:spLocks noChangeArrowheads="1"/>
          </p:cNvSpPr>
          <p:nvPr/>
        </p:nvSpPr>
        <p:spPr bwMode="auto">
          <a:xfrm>
            <a:off x="4502314" y="1211067"/>
            <a:ext cx="679843"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概念</a:t>
            </a:r>
          </a:p>
        </p:txBody>
      </p:sp>
      <p:sp>
        <p:nvSpPr>
          <p:cNvPr id="39" name="文本框 11"/>
          <p:cNvSpPr txBox="1">
            <a:spLocks noChangeArrowheads="1"/>
          </p:cNvSpPr>
          <p:nvPr/>
        </p:nvSpPr>
        <p:spPr bwMode="auto">
          <a:xfrm>
            <a:off x="5284364" y="1211067"/>
            <a:ext cx="1091943"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发生条件</a:t>
            </a:r>
          </a:p>
        </p:txBody>
      </p:sp>
      <p:sp>
        <p:nvSpPr>
          <p:cNvPr id="40" name="文本框 12"/>
          <p:cNvSpPr txBox="1">
            <a:spLocks noChangeArrowheads="1"/>
          </p:cNvSpPr>
          <p:nvPr/>
        </p:nvSpPr>
        <p:spPr bwMode="auto">
          <a:xfrm>
            <a:off x="4503549" y="1703956"/>
            <a:ext cx="678609"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特点</a:t>
            </a:r>
          </a:p>
        </p:txBody>
      </p:sp>
      <p:sp>
        <p:nvSpPr>
          <p:cNvPr id="41" name="文本框 13"/>
          <p:cNvSpPr txBox="1">
            <a:spLocks noChangeArrowheads="1"/>
          </p:cNvSpPr>
          <p:nvPr/>
        </p:nvSpPr>
        <p:spPr bwMode="auto">
          <a:xfrm>
            <a:off x="5302399" y="1703956"/>
            <a:ext cx="1154869"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影响因素</a:t>
            </a:r>
          </a:p>
        </p:txBody>
      </p:sp>
      <p:sp>
        <p:nvSpPr>
          <p:cNvPr id="42" name="文本框 14"/>
          <p:cNvSpPr txBox="1">
            <a:spLocks noChangeArrowheads="1"/>
          </p:cNvSpPr>
          <p:nvPr/>
        </p:nvSpPr>
        <p:spPr bwMode="auto">
          <a:xfrm>
            <a:off x="3177990" y="1422168"/>
            <a:ext cx="783485" cy="346249"/>
          </a:xfrm>
          <a:prstGeom prst="rect">
            <a:avLst/>
          </a:prstGeom>
          <a:noFill/>
          <a:ln w="9525">
            <a:solidFill>
              <a:srgbClr val="FF0000"/>
            </a:solidFill>
            <a:round/>
            <a:headEnd/>
            <a:tailEnd/>
          </a:ln>
        </p:spPr>
        <p:txBody>
          <a:bodyPr wrap="square" lIns="68580" tIns="34290" rIns="68580" bIns="34290">
            <a:spAutoFit/>
          </a:bodyPr>
          <a:lstStyle/>
          <a:p>
            <a:pPr algn="ctr"/>
            <a:r>
              <a:rPr lang="zh-CN" altLang="zh-CN" sz="1800">
                <a:cs typeface="+mn-ea"/>
                <a:sym typeface="+mn-lt"/>
              </a:rPr>
              <a:t>蒸发</a:t>
            </a:r>
          </a:p>
        </p:txBody>
      </p:sp>
      <p:sp>
        <p:nvSpPr>
          <p:cNvPr id="43" name="文本框 15"/>
          <p:cNvSpPr txBox="1">
            <a:spLocks noChangeArrowheads="1"/>
          </p:cNvSpPr>
          <p:nvPr/>
        </p:nvSpPr>
        <p:spPr bwMode="auto">
          <a:xfrm>
            <a:off x="4502314" y="2137462"/>
            <a:ext cx="679843"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a:cs typeface="+mn-ea"/>
                <a:sym typeface="+mn-lt"/>
              </a:rPr>
              <a:t>概念</a:t>
            </a:r>
          </a:p>
        </p:txBody>
      </p:sp>
      <p:sp>
        <p:nvSpPr>
          <p:cNvPr id="44" name="文本框 16"/>
          <p:cNvSpPr txBox="1">
            <a:spLocks noChangeArrowheads="1"/>
          </p:cNvSpPr>
          <p:nvPr/>
        </p:nvSpPr>
        <p:spPr bwMode="auto">
          <a:xfrm>
            <a:off x="3177990" y="2350937"/>
            <a:ext cx="783485" cy="346249"/>
          </a:xfrm>
          <a:prstGeom prst="rect">
            <a:avLst/>
          </a:prstGeom>
          <a:noFill/>
          <a:ln w="9525">
            <a:solidFill>
              <a:srgbClr val="FF0000"/>
            </a:solidFill>
            <a:round/>
            <a:headEnd/>
            <a:tailEnd/>
          </a:ln>
        </p:spPr>
        <p:txBody>
          <a:bodyPr wrap="square" lIns="68580" tIns="34290" rIns="68580" bIns="34290">
            <a:spAutoFit/>
          </a:bodyPr>
          <a:lstStyle/>
          <a:p>
            <a:pPr algn="ctr"/>
            <a:r>
              <a:rPr lang="zh-CN" altLang="zh-CN" sz="1800">
                <a:cs typeface="+mn-ea"/>
                <a:sym typeface="+mn-lt"/>
              </a:rPr>
              <a:t>沸腾</a:t>
            </a:r>
          </a:p>
        </p:txBody>
      </p:sp>
      <p:sp>
        <p:nvSpPr>
          <p:cNvPr id="45" name="文本框 17"/>
          <p:cNvSpPr txBox="1">
            <a:spLocks noChangeArrowheads="1"/>
          </p:cNvSpPr>
          <p:nvPr/>
        </p:nvSpPr>
        <p:spPr bwMode="auto">
          <a:xfrm>
            <a:off x="5284364" y="2137462"/>
            <a:ext cx="1091943"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dirty="0">
                <a:cs typeface="+mn-ea"/>
                <a:sym typeface="+mn-lt"/>
              </a:rPr>
              <a:t>发生条件</a:t>
            </a:r>
          </a:p>
        </p:txBody>
      </p:sp>
      <p:sp>
        <p:nvSpPr>
          <p:cNvPr id="46" name="文本框 18"/>
          <p:cNvSpPr txBox="1">
            <a:spLocks noChangeArrowheads="1"/>
          </p:cNvSpPr>
          <p:nvPr/>
        </p:nvSpPr>
        <p:spPr bwMode="auto">
          <a:xfrm>
            <a:off x="4503549" y="2554339"/>
            <a:ext cx="678609" cy="346249"/>
          </a:xfrm>
          <a:prstGeom prst="rect">
            <a:avLst/>
          </a:prstGeom>
          <a:noFill/>
          <a:ln w="9525">
            <a:solidFill>
              <a:srgbClr val="FF0000"/>
            </a:solidFill>
            <a:round/>
            <a:headEnd/>
            <a:tailEnd/>
          </a:ln>
        </p:spPr>
        <p:txBody>
          <a:bodyPr wrap="square" lIns="68580" tIns="34290" rIns="68580" bIns="34290">
            <a:spAutoFit/>
          </a:bodyPr>
          <a:lstStyle/>
          <a:p>
            <a:r>
              <a:rPr lang="zh-CN" altLang="zh-CN" sz="1800" dirty="0">
                <a:cs typeface="+mn-ea"/>
                <a:sym typeface="+mn-lt"/>
              </a:rPr>
              <a:t>特点</a:t>
            </a:r>
          </a:p>
        </p:txBody>
      </p:sp>
      <p:sp>
        <p:nvSpPr>
          <p:cNvPr id="47" name="左大括号 46"/>
          <p:cNvSpPr/>
          <p:nvPr/>
        </p:nvSpPr>
        <p:spPr>
          <a:xfrm>
            <a:off x="4082250" y="2318157"/>
            <a:ext cx="315862" cy="4560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endParaRPr lang="zh-CN" altLang="en-US" noProof="1">
              <a:cs typeface="+mn-ea"/>
              <a:sym typeface="+mn-lt"/>
            </a:endParaRPr>
          </a:p>
        </p:txBody>
      </p:sp>
      <p:sp>
        <p:nvSpPr>
          <p:cNvPr id="48" name="左大括号 47"/>
          <p:cNvSpPr/>
          <p:nvPr/>
        </p:nvSpPr>
        <p:spPr>
          <a:xfrm>
            <a:off x="2698707" y="1428508"/>
            <a:ext cx="371384" cy="17944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endParaRPr lang="zh-CN" altLang="en-US" noProof="1">
              <a:cs typeface="+mn-ea"/>
              <a:sym typeface="+mn-lt"/>
            </a:endParaRPr>
          </a:p>
        </p:txBody>
      </p:sp>
      <p:sp>
        <p:nvSpPr>
          <p:cNvPr id="49" name="左大括号 48"/>
          <p:cNvSpPr/>
          <p:nvPr/>
        </p:nvSpPr>
        <p:spPr>
          <a:xfrm>
            <a:off x="4082250" y="1335678"/>
            <a:ext cx="315862" cy="45508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endParaRPr lang="zh-CN" altLang="en-US" noProof="1">
              <a:cs typeface="+mn-ea"/>
              <a:sym typeface="+mn-lt"/>
            </a:endParaRPr>
          </a:p>
        </p:txBody>
      </p:sp>
      <p:sp>
        <p:nvSpPr>
          <p:cNvPr id="50" name="左大括号 49"/>
          <p:cNvSpPr/>
          <p:nvPr/>
        </p:nvSpPr>
        <p:spPr>
          <a:xfrm>
            <a:off x="2731037" y="3605963"/>
            <a:ext cx="371384" cy="10827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endParaRPr lang="zh-CN" altLang="en-US" noProof="1">
              <a:cs typeface="+mn-ea"/>
              <a:sym typeface="+mn-lt"/>
            </a:endParaRPr>
          </a:p>
        </p:txBody>
      </p:sp>
      <p:sp>
        <p:nvSpPr>
          <p:cNvPr id="51" name="左大括号 50"/>
          <p:cNvSpPr/>
          <p:nvPr/>
        </p:nvSpPr>
        <p:spPr>
          <a:xfrm>
            <a:off x="1418971" y="2352868"/>
            <a:ext cx="370151" cy="17944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endParaRPr lang="zh-CN" altLang="en-US" noProof="1">
              <a:cs typeface="+mn-ea"/>
              <a:sym typeface="+mn-lt"/>
            </a:endParaRPr>
          </a:p>
        </p:txBody>
      </p:sp>
      <p:sp>
        <p:nvSpPr>
          <p:cNvPr id="52" name="文本框 51">
            <a:extLst>
              <a:ext uri="{FF2B5EF4-FFF2-40B4-BE49-F238E27FC236}">
                <a16:creationId xmlns:a16="http://schemas.microsoft.com/office/drawing/2014/main" id="{ACFF1E38-6C4D-4E60-B2E8-4B86073625B6}"/>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dissolve">
                                      <p:cBhvr>
                                        <p:cTn id="47" dur="500"/>
                                        <p:tgtEl>
                                          <p:spTgt spid="3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
                                        <p:tgtEl>
                                          <p:spTgt spid="4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dissolve">
                                      <p:cBhvr>
                                        <p:cTn id="53" dur="500"/>
                                        <p:tgtEl>
                                          <p:spTgt spid="3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dissolv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dissolve">
                                      <p:cBhvr>
                                        <p:cTn id="71" dur="500"/>
                                        <p:tgtEl>
                                          <p:spTgt spid="43"/>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dissolve">
                                      <p:cBhvr>
                                        <p:cTn id="74" dur="500"/>
                                        <p:tgtEl>
                                          <p:spTgt spid="4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dissolv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left)">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left)">
                                      <p:cBhvr>
                                        <p:cTn id="10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P spid="32" grpId="0" animBg="1"/>
      <p:bldP spid="33" grpId="0" animBg="1"/>
      <p:bldP spid="34" grpId="0" bldLvl="0" animBg="1"/>
      <p:bldP spid="35" grpId="0" bldLvl="0" animBg="1"/>
      <p:bldP spid="36" grpId="0" bldLvl="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1506"/>
          <p:cNvSpPr txBox="1">
            <a:spLocks noChangeArrowheads="1"/>
          </p:cNvSpPr>
          <p:nvPr/>
        </p:nvSpPr>
        <p:spPr bwMode="auto">
          <a:xfrm>
            <a:off x="653078" y="1116544"/>
            <a:ext cx="7862996" cy="3049553"/>
          </a:xfrm>
          <a:prstGeom prst="rect">
            <a:avLst/>
          </a:prstGeom>
          <a:noFill/>
          <a:ln w="9525">
            <a:noFill/>
            <a:miter lim="800000"/>
            <a:headEnd/>
            <a:tailEnd/>
          </a:ln>
        </p:spPr>
        <p:txBody>
          <a:bodyPr wrap="square" lIns="68580" tIns="34290" rIns="68580" bIns="34290">
            <a:spAutoFit/>
          </a:bodyPr>
          <a:lstStyle/>
          <a:p>
            <a:pPr>
              <a:lnSpc>
                <a:spcPct val="200000"/>
              </a:lnSpc>
              <a:spcBef>
                <a:spcPts val="50"/>
              </a:spcBef>
            </a:pPr>
            <a:r>
              <a:rPr lang="en-US" altLang="zh-CN" sz="2400" dirty="0">
                <a:cs typeface="+mn-ea"/>
                <a:sym typeface="+mn-lt"/>
              </a:rPr>
              <a:t>1.</a:t>
            </a:r>
            <a:r>
              <a:rPr lang="zh-CN" altLang="en-US" sz="2400" dirty="0">
                <a:cs typeface="+mn-ea"/>
                <a:sym typeface="+mn-lt"/>
              </a:rPr>
              <a:t>水壶中的水沸腾后，仍放在火炉上加热，水壶中水的温度将（　 ）</a:t>
            </a:r>
          </a:p>
          <a:p>
            <a:pPr>
              <a:lnSpc>
                <a:spcPct val="200000"/>
              </a:lnSpc>
              <a:spcBef>
                <a:spcPts val="50"/>
              </a:spcBef>
            </a:pPr>
            <a:r>
              <a:rPr lang="zh-CN" altLang="en-US" sz="2400" dirty="0">
                <a:cs typeface="+mn-ea"/>
                <a:sym typeface="+mn-lt"/>
              </a:rPr>
              <a:t>Ａ</a:t>
            </a:r>
            <a:r>
              <a:rPr lang="en-US" altLang="zh-CN" sz="2400" dirty="0">
                <a:cs typeface="+mn-ea"/>
                <a:sym typeface="+mn-lt"/>
              </a:rPr>
              <a:t>.</a:t>
            </a:r>
            <a:r>
              <a:rPr lang="zh-CN" altLang="en-US" sz="2400" dirty="0">
                <a:cs typeface="+mn-ea"/>
                <a:sym typeface="+mn-lt"/>
              </a:rPr>
              <a:t>升高　            Ｂ</a:t>
            </a:r>
            <a:r>
              <a:rPr lang="en-US" altLang="zh-CN" sz="2400" dirty="0">
                <a:cs typeface="+mn-ea"/>
                <a:sym typeface="+mn-lt"/>
              </a:rPr>
              <a:t>.</a:t>
            </a:r>
            <a:r>
              <a:rPr lang="zh-CN" altLang="en-US" sz="2400" dirty="0">
                <a:cs typeface="+mn-ea"/>
                <a:sym typeface="+mn-lt"/>
              </a:rPr>
              <a:t>不变　</a:t>
            </a:r>
          </a:p>
          <a:p>
            <a:pPr>
              <a:lnSpc>
                <a:spcPct val="200000"/>
              </a:lnSpc>
              <a:spcBef>
                <a:spcPts val="50"/>
              </a:spcBef>
            </a:pPr>
            <a:r>
              <a:rPr lang="zh-CN" altLang="en-US" sz="2400" dirty="0">
                <a:cs typeface="+mn-ea"/>
                <a:sym typeface="+mn-lt"/>
              </a:rPr>
              <a:t>Ｃ</a:t>
            </a:r>
            <a:r>
              <a:rPr lang="en-US" altLang="zh-CN" sz="2400" dirty="0">
                <a:cs typeface="+mn-ea"/>
                <a:sym typeface="+mn-lt"/>
              </a:rPr>
              <a:t>.</a:t>
            </a:r>
            <a:r>
              <a:rPr lang="zh-CN" altLang="en-US" sz="2400" dirty="0">
                <a:cs typeface="+mn-ea"/>
                <a:sym typeface="+mn-lt"/>
              </a:rPr>
              <a:t>忽高忽低　　      Ｄ</a:t>
            </a:r>
            <a:r>
              <a:rPr lang="en-US" altLang="zh-CN" sz="2400" dirty="0">
                <a:cs typeface="+mn-ea"/>
                <a:sym typeface="+mn-lt"/>
              </a:rPr>
              <a:t>.</a:t>
            </a:r>
            <a:r>
              <a:rPr lang="zh-CN" altLang="en-US" sz="2400" dirty="0">
                <a:cs typeface="+mn-ea"/>
                <a:sym typeface="+mn-lt"/>
              </a:rPr>
              <a:t>降低</a:t>
            </a:r>
          </a:p>
        </p:txBody>
      </p:sp>
      <p:sp>
        <p:nvSpPr>
          <p:cNvPr id="9" name="文本框 21507"/>
          <p:cNvSpPr txBox="1">
            <a:spLocks noChangeArrowheads="1"/>
          </p:cNvSpPr>
          <p:nvPr/>
        </p:nvSpPr>
        <p:spPr bwMode="auto">
          <a:xfrm>
            <a:off x="1678921" y="2036935"/>
            <a:ext cx="533400" cy="500090"/>
          </a:xfrm>
          <a:prstGeom prst="rect">
            <a:avLst/>
          </a:prstGeom>
          <a:noFill/>
          <a:ln w="9525">
            <a:noFill/>
            <a:miter lim="800000"/>
            <a:headEnd/>
            <a:tailEnd/>
          </a:ln>
        </p:spPr>
        <p:txBody>
          <a:bodyPr lIns="68580" tIns="34290" rIns="68580" bIns="34290">
            <a:spAutoFit/>
          </a:bodyPr>
          <a:lstStyle/>
          <a:p>
            <a:pPr>
              <a:spcBef>
                <a:spcPct val="50000"/>
              </a:spcBef>
            </a:pPr>
            <a:r>
              <a:rPr lang="en-US" altLang="zh-CN" sz="2800" b="1">
                <a:solidFill>
                  <a:srgbClr val="FF0000"/>
                </a:solidFill>
                <a:cs typeface="+mn-ea"/>
                <a:sym typeface="+mn-lt"/>
              </a:rPr>
              <a:t>B</a:t>
            </a:r>
          </a:p>
        </p:txBody>
      </p:sp>
      <p:sp>
        <p:nvSpPr>
          <p:cNvPr id="10" name="文本框 9">
            <a:extLst>
              <a:ext uri="{FF2B5EF4-FFF2-40B4-BE49-F238E27FC236}">
                <a16:creationId xmlns:a16="http://schemas.microsoft.com/office/drawing/2014/main" id="{49B026B3-60AE-437D-B4A9-ECB9F5471956}"/>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96721" y="910462"/>
            <a:ext cx="8053171" cy="2285241"/>
          </a:xfrm>
          <a:prstGeom prst="rect">
            <a:avLst/>
          </a:prstGeom>
          <a:noFill/>
          <a:ln w="9525">
            <a:noFill/>
            <a:miter lim="800000"/>
            <a:headEnd/>
            <a:tailEnd/>
          </a:ln>
        </p:spPr>
        <p:txBody>
          <a:bodyPr wrap="square" lIns="68580" tIns="34290" rIns="68580" bIns="34290">
            <a:spAutoFit/>
          </a:bodyPr>
          <a:lstStyle/>
          <a:p>
            <a:pPr>
              <a:lnSpc>
                <a:spcPct val="200000"/>
              </a:lnSpc>
            </a:pPr>
            <a:r>
              <a:rPr lang="en-US" altLang="zh-CN" sz="1800" dirty="0">
                <a:cs typeface="+mn-ea"/>
                <a:sym typeface="+mn-lt"/>
              </a:rPr>
              <a:t>2.</a:t>
            </a:r>
            <a:r>
              <a:rPr lang="zh-CN" altLang="en-US" sz="1800" dirty="0">
                <a:cs typeface="+mn-ea"/>
                <a:sym typeface="+mn-lt"/>
              </a:rPr>
              <a:t>下表列出了标准大气压下</a:t>
            </a:r>
            <a:r>
              <a:rPr lang="en-US" altLang="zh-CN" sz="1800" dirty="0">
                <a:cs typeface="+mn-ea"/>
                <a:sym typeface="+mn-lt"/>
              </a:rPr>
              <a:t>3</a:t>
            </a:r>
            <a:r>
              <a:rPr lang="zh-CN" altLang="en-US" sz="1800" dirty="0">
                <a:cs typeface="+mn-ea"/>
                <a:sym typeface="+mn-lt"/>
              </a:rPr>
              <a:t>种气体的沸点。现把这</a:t>
            </a:r>
            <a:r>
              <a:rPr lang="en-US" altLang="zh-CN" sz="1800" dirty="0">
                <a:cs typeface="+mn-ea"/>
                <a:sym typeface="+mn-lt"/>
              </a:rPr>
              <a:t>3</a:t>
            </a:r>
            <a:r>
              <a:rPr lang="zh-CN" altLang="en-US" sz="1800" dirty="0">
                <a:cs typeface="+mn-ea"/>
                <a:sym typeface="+mn-lt"/>
              </a:rPr>
              <a:t>种气体的混合气体通过液化后再逐渐提高温度的方法分离出来，则先后得到的气体的顺序是（     ）</a:t>
            </a:r>
          </a:p>
          <a:p>
            <a:pPr>
              <a:lnSpc>
                <a:spcPct val="200000"/>
              </a:lnSpc>
            </a:pPr>
            <a:r>
              <a:rPr lang="en-US" altLang="zh-CN" sz="1800" dirty="0">
                <a:cs typeface="+mn-ea"/>
                <a:sym typeface="+mn-lt"/>
              </a:rPr>
              <a:t>A</a:t>
            </a:r>
            <a:r>
              <a:rPr lang="zh-CN" altLang="en-US" sz="1800" dirty="0">
                <a:cs typeface="+mn-ea"/>
                <a:sym typeface="+mn-lt"/>
              </a:rPr>
              <a:t>、氧、氢、氮    </a:t>
            </a:r>
            <a:r>
              <a:rPr lang="en-US" altLang="zh-CN" sz="1800" dirty="0">
                <a:cs typeface="+mn-ea"/>
                <a:sym typeface="+mn-lt"/>
              </a:rPr>
              <a:t>B</a:t>
            </a:r>
            <a:r>
              <a:rPr lang="zh-CN" altLang="en-US" sz="1800" dirty="0">
                <a:cs typeface="+mn-ea"/>
                <a:sym typeface="+mn-lt"/>
              </a:rPr>
              <a:t>、氢、氧、氮</a:t>
            </a:r>
          </a:p>
          <a:p>
            <a:pPr>
              <a:lnSpc>
                <a:spcPct val="200000"/>
              </a:lnSpc>
            </a:pPr>
            <a:r>
              <a:rPr lang="en-US" altLang="zh-CN" sz="1800" dirty="0">
                <a:cs typeface="+mn-ea"/>
                <a:sym typeface="+mn-lt"/>
              </a:rPr>
              <a:t>C</a:t>
            </a:r>
            <a:r>
              <a:rPr lang="zh-CN" altLang="en-US" sz="1800" dirty="0">
                <a:cs typeface="+mn-ea"/>
                <a:sym typeface="+mn-lt"/>
              </a:rPr>
              <a:t>、氢、氮、氧    </a:t>
            </a:r>
            <a:r>
              <a:rPr lang="en-US" altLang="zh-CN" sz="1800" dirty="0">
                <a:cs typeface="+mn-ea"/>
                <a:sym typeface="+mn-lt"/>
              </a:rPr>
              <a:t>D</a:t>
            </a:r>
            <a:r>
              <a:rPr lang="zh-CN" altLang="en-US" sz="1800" dirty="0">
                <a:cs typeface="+mn-ea"/>
                <a:sym typeface="+mn-lt"/>
              </a:rPr>
              <a:t>、氧、氮、氢</a:t>
            </a:r>
          </a:p>
        </p:txBody>
      </p:sp>
      <p:graphicFrame>
        <p:nvGraphicFramePr>
          <p:cNvPr id="5" name="Group 3"/>
          <p:cNvGraphicFramePr>
            <a:graphicFrameLocks noGrp="1"/>
          </p:cNvGraphicFramePr>
          <p:nvPr>
            <p:extLst>
              <p:ext uri="{D42A27DB-BD31-4B8C-83A1-F6EECF244321}">
                <p14:modId xmlns:p14="http://schemas.microsoft.com/office/powerpoint/2010/main" val="3658617757"/>
              </p:ext>
            </p:extLst>
          </p:nvPr>
        </p:nvGraphicFramePr>
        <p:xfrm>
          <a:off x="596721" y="3286981"/>
          <a:ext cx="7604760" cy="1158240"/>
        </p:xfrm>
        <a:graphic>
          <a:graphicData uri="http://schemas.openxmlformats.org/drawingml/2006/table">
            <a:tbl>
              <a:tblPr/>
              <a:tblGrid>
                <a:gridCol w="1900555">
                  <a:extLst>
                    <a:ext uri="{9D8B030D-6E8A-4147-A177-3AD203B41FA5}">
                      <a16:colId xmlns:a16="http://schemas.microsoft.com/office/drawing/2014/main" val="20000"/>
                    </a:ext>
                  </a:extLst>
                </a:gridCol>
                <a:gridCol w="1902460">
                  <a:extLst>
                    <a:ext uri="{9D8B030D-6E8A-4147-A177-3AD203B41FA5}">
                      <a16:colId xmlns:a16="http://schemas.microsoft.com/office/drawing/2014/main" val="20001"/>
                    </a:ext>
                  </a:extLst>
                </a:gridCol>
                <a:gridCol w="1901190">
                  <a:extLst>
                    <a:ext uri="{9D8B030D-6E8A-4147-A177-3AD203B41FA5}">
                      <a16:colId xmlns:a16="http://schemas.microsoft.com/office/drawing/2014/main" val="20002"/>
                    </a:ext>
                  </a:extLst>
                </a:gridCol>
                <a:gridCol w="1900555">
                  <a:extLst>
                    <a:ext uri="{9D8B030D-6E8A-4147-A177-3AD203B41FA5}">
                      <a16:colId xmlns:a16="http://schemas.microsoft.com/office/drawing/2014/main" val="20003"/>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mn-lt"/>
                          <a:ea typeface="+mn-ea"/>
                          <a:cs typeface="+mn-ea"/>
                          <a:sym typeface="+mn-lt"/>
                        </a:rPr>
                        <a:t>物质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mn-lt"/>
                          <a:ea typeface="+mn-ea"/>
                          <a:cs typeface="+mn-ea"/>
                          <a:sym typeface="+mn-lt"/>
                        </a:rPr>
                        <a:t>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mn-lt"/>
                          <a:ea typeface="+mn-ea"/>
                          <a:cs typeface="+mn-ea"/>
                          <a:sym typeface="+mn-lt"/>
                        </a:rPr>
                        <a:t>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mn-lt"/>
                          <a:ea typeface="+mn-ea"/>
                          <a:cs typeface="+mn-ea"/>
                          <a:sym typeface="+mn-lt"/>
                        </a:rPr>
                        <a:t>氮</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mn-lt"/>
                          <a:ea typeface="+mn-ea"/>
                          <a:cs typeface="+mn-ea"/>
                          <a:sym typeface="+mn-lt"/>
                        </a:rPr>
                        <a:t>沸点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a:ln>
                            <a:noFill/>
                          </a:ln>
                          <a:solidFill>
                            <a:schemeClr val="tx1"/>
                          </a:solidFill>
                          <a:effectLst/>
                          <a:latin typeface="+mn-lt"/>
                          <a:ea typeface="+mn-ea"/>
                          <a:cs typeface="+mn-ea"/>
                          <a:sym typeface="+mn-lt"/>
                        </a:rPr>
                        <a:t>－</a:t>
                      </a:r>
                      <a:r>
                        <a:rPr kumimoji="1" lang="en-US" altLang="zh-CN" sz="1800" b="0" i="0" u="none" strike="noStrike" cap="none" normalizeH="0" baseline="0">
                          <a:ln>
                            <a:noFill/>
                          </a:ln>
                          <a:solidFill>
                            <a:schemeClr val="tx1"/>
                          </a:solidFill>
                          <a:effectLst/>
                          <a:latin typeface="+mn-lt"/>
                          <a:ea typeface="+mn-ea"/>
                          <a:cs typeface="+mn-ea"/>
                          <a:sym typeface="+mn-lt"/>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mn-lt"/>
                          <a:ea typeface="+mn-ea"/>
                          <a:cs typeface="+mn-ea"/>
                          <a:sym typeface="+mn-lt"/>
                        </a:rPr>
                        <a:t>－</a:t>
                      </a:r>
                      <a:r>
                        <a:rPr kumimoji="1" lang="en-US" altLang="zh-CN" sz="1800" b="0" i="0" u="none" strike="noStrike" cap="none" normalizeH="0" baseline="0" dirty="0">
                          <a:ln>
                            <a:noFill/>
                          </a:ln>
                          <a:solidFill>
                            <a:schemeClr val="tx1"/>
                          </a:solidFill>
                          <a:effectLst/>
                          <a:latin typeface="+mn-lt"/>
                          <a:ea typeface="+mn-ea"/>
                          <a:cs typeface="+mn-ea"/>
                          <a:sym typeface="+mn-lt"/>
                        </a:rPr>
                        <a:t>253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0" i="0" u="none" strike="noStrike" cap="none" normalizeH="0" baseline="0" dirty="0">
                          <a:ln>
                            <a:noFill/>
                          </a:ln>
                          <a:solidFill>
                            <a:schemeClr val="tx1"/>
                          </a:solidFill>
                          <a:effectLst/>
                          <a:latin typeface="+mn-lt"/>
                          <a:ea typeface="+mn-ea"/>
                          <a:cs typeface="+mn-ea"/>
                          <a:sym typeface="+mn-lt"/>
                        </a:rPr>
                        <a:t>－</a:t>
                      </a:r>
                      <a:r>
                        <a:rPr kumimoji="1" lang="en-US" altLang="zh-CN" sz="1800" b="0" i="0" u="none" strike="noStrike" cap="none" normalizeH="0" baseline="0" dirty="0">
                          <a:ln>
                            <a:noFill/>
                          </a:ln>
                          <a:solidFill>
                            <a:schemeClr val="tx1"/>
                          </a:solidFill>
                          <a:effectLst/>
                          <a:latin typeface="+mn-lt"/>
                          <a:ea typeface="+mn-ea"/>
                          <a:cs typeface="+mn-ea"/>
                          <a:sym typeface="+mn-lt"/>
                        </a:rPr>
                        <a:t>196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文本框 20483"/>
          <p:cNvSpPr txBox="1">
            <a:spLocks noChangeArrowheads="1"/>
          </p:cNvSpPr>
          <p:nvPr/>
        </p:nvSpPr>
        <p:spPr bwMode="auto">
          <a:xfrm>
            <a:off x="7515680" y="1604626"/>
            <a:ext cx="685800" cy="500090"/>
          </a:xfrm>
          <a:prstGeom prst="rect">
            <a:avLst/>
          </a:prstGeom>
          <a:noFill/>
          <a:ln w="9525">
            <a:noFill/>
            <a:miter lim="800000"/>
            <a:headEnd/>
            <a:tailEnd/>
          </a:ln>
        </p:spPr>
        <p:txBody>
          <a:bodyPr lIns="68580" tIns="34290" rIns="68580" bIns="34290">
            <a:spAutoFit/>
          </a:bodyPr>
          <a:lstStyle/>
          <a:p>
            <a:pPr>
              <a:spcBef>
                <a:spcPct val="50000"/>
              </a:spcBef>
            </a:pPr>
            <a:r>
              <a:rPr lang="en-US" altLang="zh-CN" sz="2800" b="1" dirty="0">
                <a:solidFill>
                  <a:srgbClr val="FF0000"/>
                </a:solidFill>
                <a:cs typeface="+mn-ea"/>
                <a:sym typeface="+mn-lt"/>
              </a:rPr>
              <a:t>C</a:t>
            </a:r>
          </a:p>
        </p:txBody>
      </p:sp>
      <p:sp>
        <p:nvSpPr>
          <p:cNvPr id="7" name="文本框 6">
            <a:extLst>
              <a:ext uri="{FF2B5EF4-FFF2-40B4-BE49-F238E27FC236}">
                <a16:creationId xmlns:a16="http://schemas.microsoft.com/office/drawing/2014/main" id="{BB4ABE15-2252-4187-B039-CFB257494CD6}"/>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4097"/>
          <p:cNvSpPr txBox="1">
            <a:spLocks noChangeArrowheads="1"/>
          </p:cNvSpPr>
          <p:nvPr/>
        </p:nvSpPr>
        <p:spPr bwMode="auto">
          <a:xfrm>
            <a:off x="609600" y="1216211"/>
            <a:ext cx="7924800" cy="553998"/>
          </a:xfrm>
          <a:prstGeom prst="rect">
            <a:avLst/>
          </a:prstGeom>
          <a:noFill/>
          <a:ln w="9525">
            <a:noFill/>
            <a:miter lim="800000"/>
            <a:headEnd/>
            <a:tailEnd/>
          </a:ln>
        </p:spPr>
        <p:txBody>
          <a:bodyPr lIns="68580" tIns="34290" rIns="68580" bIns="34290">
            <a:spAutoFit/>
          </a:bodyPr>
          <a:lstStyle/>
          <a:p>
            <a:pPr>
              <a:lnSpc>
                <a:spcPct val="150000"/>
              </a:lnSpc>
              <a:buClr>
                <a:srgbClr val="FF0000"/>
              </a:buClr>
            </a:pPr>
            <a:r>
              <a:rPr lang="zh-CN" altLang="en-US" sz="2100" dirty="0">
                <a:cs typeface="+mn-ea"/>
                <a:sym typeface="+mn-lt"/>
              </a:rPr>
              <a:t>在气球中滴入几滴酒精；将袋挤瘪，排尽空气后用绳把口扎紧。</a:t>
            </a:r>
          </a:p>
        </p:txBody>
      </p:sp>
      <p:pic>
        <p:nvPicPr>
          <p:cNvPr id="4101" name="图片 4100" descr="250_250_170945">
            <a:hlinkClick r:id="rId2"/>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1355" y="2738089"/>
            <a:ext cx="1853137" cy="1432635"/>
          </a:xfrm>
          <a:prstGeom prst="rect">
            <a:avLst/>
          </a:prstGeom>
          <a:noFill/>
          <a:ln w="9525">
            <a:noFill/>
            <a:miter lim="800000"/>
            <a:headEnd/>
            <a:tailEnd/>
          </a:ln>
        </p:spPr>
      </p:pic>
      <p:pic>
        <p:nvPicPr>
          <p:cNvPr id="4103" name="图片 410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6288" y="2327941"/>
            <a:ext cx="2480114" cy="1842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4" name="图片 41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333" y="2350662"/>
            <a:ext cx="2480114" cy="1820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F0ECB610-E9E5-484C-8D21-F66B6955099B}"/>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做一做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098">
                                            <p:txEl>
                                              <p:charRg st="0" end="12"/>
                                            </p:txEl>
                                          </p:spTgt>
                                        </p:tgtEl>
                                        <p:attrNameLst>
                                          <p:attrName>style.visibility</p:attrName>
                                        </p:attrNameLst>
                                      </p:cBhvr>
                                      <p:to>
                                        <p:strVal val="visible"/>
                                      </p:to>
                                    </p:set>
                                    <p:animEffect transition="in" filter="barn(inHorizontal)">
                                      <p:cBhvr>
                                        <p:cTn id="7" dur="500"/>
                                        <p:tgtEl>
                                          <p:spTgt spid="4098">
                                            <p:txEl>
                                              <p:charRg st="0" end="1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dissolve">
                                      <p:cBhvr>
                                        <p:cTn id="10" dur="500"/>
                                        <p:tgtEl>
                                          <p:spTgt spid="4101"/>
                                        </p:tgtEl>
                                      </p:cBhvr>
                                    </p:animEffect>
                                  </p:childTnLst>
                                </p:cTn>
                              </p:par>
                              <p:par>
                                <p:cTn id="11" presetID="1" presetClass="entr" presetSubtype="0" fill="hold" nodeType="withEffect">
                                  <p:stCondLst>
                                    <p:cond delay="0"/>
                                  </p:stCondLst>
                                  <p:childTnLst>
                                    <p:set>
                                      <p:cBhvr>
                                        <p:cTn id="12" dur="1" fill="hold">
                                          <p:stCondLst>
                                            <p:cond delay="0"/>
                                          </p:stCondLst>
                                        </p:cTn>
                                        <p:tgtEl>
                                          <p:spTgt spid="4103"/>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4104"/>
                                        </p:tgtEl>
                                        <p:attrNameLst>
                                          <p:attrName>style.visibility</p:attrName>
                                        </p:attrNameLst>
                                      </p:cBhvr>
                                      <p:to>
                                        <p:strVal val="visible"/>
                                      </p:to>
                                    </p:set>
                                    <p:anim calcmode="lin" valueType="num">
                                      <p:cBhvr>
                                        <p:cTn id="15" dur="500" fill="hold"/>
                                        <p:tgtEl>
                                          <p:spTgt spid="4104"/>
                                        </p:tgtEl>
                                        <p:attrNameLst>
                                          <p:attrName>ppt_x</p:attrName>
                                        </p:attrNameLst>
                                      </p:cBhvr>
                                      <p:tavLst>
                                        <p:tav tm="0">
                                          <p:val>
                                            <p:strVal val="#ppt_x"/>
                                          </p:val>
                                        </p:tav>
                                        <p:tav tm="100000">
                                          <p:val>
                                            <p:strVal val="#ppt_x"/>
                                          </p:val>
                                        </p:tav>
                                      </p:tavLst>
                                    </p:anim>
                                    <p:anim calcmode="lin" valueType="num">
                                      <p:cBhvr>
                                        <p:cTn id="16"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16071" y="898477"/>
            <a:ext cx="8612319" cy="2146742"/>
          </a:xfrm>
          <a:prstGeom prst="rect">
            <a:avLst/>
          </a:prstGeom>
          <a:noFill/>
          <a:ln w="9525">
            <a:noFill/>
            <a:miter lim="800000"/>
            <a:headEnd/>
            <a:tailEnd/>
          </a:ln>
          <a:effectLst/>
        </p:spPr>
        <p:txBody>
          <a:bodyPr wrap="square" lIns="68580" tIns="34290" rIns="68580" bIns="34290" anchor="ctr">
            <a:spAutoFit/>
          </a:bodyPr>
          <a:lstStyle/>
          <a:p>
            <a:pPr algn="l">
              <a:lnSpc>
                <a:spcPct val="150000"/>
              </a:lnSpc>
            </a:pPr>
            <a:r>
              <a:rPr lang="en-US" altLang="zh-CN" sz="1800" dirty="0">
                <a:solidFill>
                  <a:srgbClr val="000000"/>
                </a:solidFill>
                <a:cs typeface="+mn-ea"/>
                <a:sym typeface="+mn-lt"/>
              </a:rPr>
              <a:t>3</a:t>
            </a:r>
            <a:r>
              <a:rPr lang="zh-CN" altLang="en-US" sz="1800" dirty="0">
                <a:solidFill>
                  <a:srgbClr val="000000"/>
                </a:solidFill>
                <a:cs typeface="+mn-ea"/>
                <a:sym typeface="+mn-lt"/>
              </a:rPr>
              <a:t>．如图是水的沸腾图象，下列对图象的理解正确的是</a:t>
            </a:r>
            <a:r>
              <a:rPr lang="en-US" altLang="zh-CN" sz="1800" dirty="0">
                <a:solidFill>
                  <a:srgbClr val="000000"/>
                </a:solidFill>
                <a:cs typeface="+mn-ea"/>
                <a:sym typeface="+mn-lt"/>
              </a:rPr>
              <a:t>(       )</a:t>
            </a:r>
          </a:p>
          <a:p>
            <a:pPr algn="l">
              <a:lnSpc>
                <a:spcPct val="150000"/>
              </a:lnSpc>
            </a:pPr>
            <a:r>
              <a:rPr lang="en-US" altLang="zh-CN" sz="1800" dirty="0">
                <a:solidFill>
                  <a:srgbClr val="000000"/>
                </a:solidFill>
                <a:cs typeface="+mn-ea"/>
                <a:sym typeface="+mn-lt"/>
              </a:rPr>
              <a:t>A</a:t>
            </a:r>
            <a:r>
              <a:rPr lang="zh-CN" altLang="en-US" sz="1800" dirty="0">
                <a:solidFill>
                  <a:srgbClr val="000000"/>
                </a:solidFill>
                <a:cs typeface="+mn-ea"/>
                <a:sym typeface="+mn-lt"/>
              </a:rPr>
              <a:t>．</a:t>
            </a:r>
            <a:r>
              <a:rPr lang="en-US" altLang="zh-CN" sz="1800" dirty="0">
                <a:solidFill>
                  <a:srgbClr val="000000"/>
                </a:solidFill>
                <a:cs typeface="+mn-ea"/>
                <a:sym typeface="+mn-lt"/>
              </a:rPr>
              <a:t>OA</a:t>
            </a:r>
            <a:r>
              <a:rPr lang="zh-CN" altLang="en-US" sz="1800" dirty="0">
                <a:solidFill>
                  <a:srgbClr val="000000"/>
                </a:solidFill>
                <a:cs typeface="+mn-ea"/>
                <a:sym typeface="+mn-lt"/>
              </a:rPr>
              <a:t>段表示水沸腾，水吸收热量，温度升高</a:t>
            </a:r>
          </a:p>
          <a:p>
            <a:pPr algn="l">
              <a:lnSpc>
                <a:spcPct val="150000"/>
              </a:lnSpc>
            </a:pPr>
            <a:r>
              <a:rPr lang="en-US" altLang="zh-CN" sz="1800" dirty="0">
                <a:solidFill>
                  <a:srgbClr val="000000"/>
                </a:solidFill>
                <a:cs typeface="+mn-ea"/>
                <a:sym typeface="+mn-lt"/>
              </a:rPr>
              <a:t>B</a:t>
            </a:r>
            <a:r>
              <a:rPr lang="zh-CN" altLang="en-US" sz="1800" dirty="0">
                <a:solidFill>
                  <a:srgbClr val="000000"/>
                </a:solidFill>
                <a:cs typeface="+mn-ea"/>
                <a:sym typeface="+mn-lt"/>
              </a:rPr>
              <a:t>．加热</a:t>
            </a:r>
            <a:r>
              <a:rPr lang="en-US" altLang="zh-CN" sz="1800" dirty="0">
                <a:solidFill>
                  <a:srgbClr val="000000"/>
                </a:solidFill>
                <a:cs typeface="+mn-ea"/>
                <a:sym typeface="+mn-lt"/>
              </a:rPr>
              <a:t>4 min</a:t>
            </a:r>
            <a:r>
              <a:rPr lang="zh-CN" altLang="en-US" sz="1800" dirty="0">
                <a:solidFill>
                  <a:srgbClr val="000000"/>
                </a:solidFill>
                <a:cs typeface="+mn-ea"/>
                <a:sym typeface="+mn-lt"/>
              </a:rPr>
              <a:t>后，停止加热，水保持沸腾</a:t>
            </a:r>
          </a:p>
          <a:p>
            <a:pPr algn="l">
              <a:lnSpc>
                <a:spcPct val="150000"/>
              </a:lnSpc>
            </a:pPr>
            <a:r>
              <a:rPr lang="en-US" altLang="zh-CN" sz="1800" dirty="0">
                <a:solidFill>
                  <a:srgbClr val="000000"/>
                </a:solidFill>
                <a:cs typeface="+mn-ea"/>
                <a:sym typeface="+mn-lt"/>
              </a:rPr>
              <a:t>C</a:t>
            </a:r>
            <a:r>
              <a:rPr lang="zh-CN" altLang="en-US" sz="1800" dirty="0">
                <a:solidFill>
                  <a:srgbClr val="000000"/>
                </a:solidFill>
                <a:cs typeface="+mn-ea"/>
                <a:sym typeface="+mn-lt"/>
              </a:rPr>
              <a:t>．因供热不足，水始终没能沸腾</a:t>
            </a:r>
          </a:p>
          <a:p>
            <a:pPr algn="l">
              <a:lnSpc>
                <a:spcPct val="150000"/>
              </a:lnSpc>
            </a:pPr>
            <a:r>
              <a:rPr lang="en-US" altLang="zh-CN" sz="1800" dirty="0">
                <a:solidFill>
                  <a:srgbClr val="000000"/>
                </a:solidFill>
                <a:cs typeface="+mn-ea"/>
                <a:sym typeface="+mn-lt"/>
              </a:rPr>
              <a:t>D</a:t>
            </a:r>
            <a:r>
              <a:rPr lang="zh-CN" altLang="en-US" sz="1800" dirty="0">
                <a:solidFill>
                  <a:srgbClr val="000000"/>
                </a:solidFill>
                <a:cs typeface="+mn-ea"/>
                <a:sym typeface="+mn-lt"/>
              </a:rPr>
              <a:t>．</a:t>
            </a:r>
            <a:r>
              <a:rPr lang="en-US" altLang="zh-CN" sz="1800" dirty="0">
                <a:solidFill>
                  <a:srgbClr val="000000"/>
                </a:solidFill>
                <a:cs typeface="+mn-ea"/>
                <a:sym typeface="+mn-lt"/>
              </a:rPr>
              <a:t>AB</a:t>
            </a:r>
            <a:r>
              <a:rPr lang="zh-CN" altLang="en-US" sz="1800" dirty="0">
                <a:solidFill>
                  <a:srgbClr val="000000"/>
                </a:solidFill>
                <a:cs typeface="+mn-ea"/>
                <a:sym typeface="+mn-lt"/>
              </a:rPr>
              <a:t>段表示水沸腾，水吸收热量，温度不变</a:t>
            </a:r>
          </a:p>
        </p:txBody>
      </p:sp>
      <p:sp>
        <p:nvSpPr>
          <p:cNvPr id="98310" name="Rectangle 6"/>
          <p:cNvSpPr>
            <a:spLocks noChangeArrowheads="1"/>
          </p:cNvSpPr>
          <p:nvPr/>
        </p:nvSpPr>
        <p:spPr bwMode="auto">
          <a:xfrm>
            <a:off x="6296968" y="920044"/>
            <a:ext cx="394580" cy="500090"/>
          </a:xfrm>
          <a:prstGeom prst="rect">
            <a:avLst/>
          </a:prstGeom>
          <a:noFill/>
          <a:ln w="9525">
            <a:noFill/>
            <a:miter lim="800000"/>
            <a:headEnd/>
            <a:tailEnd/>
          </a:ln>
          <a:effectLst/>
        </p:spPr>
        <p:txBody>
          <a:bodyPr wrap="none" lIns="68580" tIns="34290" rIns="68580" bIns="34290">
            <a:spAutoFit/>
          </a:bodyPr>
          <a:lstStyle/>
          <a:p>
            <a:r>
              <a:rPr lang="en-US" altLang="zh-CN" sz="2800" b="1" dirty="0">
                <a:solidFill>
                  <a:srgbClr val="FF0000"/>
                </a:solidFill>
                <a:cs typeface="+mn-ea"/>
                <a:sym typeface="+mn-lt"/>
              </a:rPr>
              <a:t>D</a:t>
            </a:r>
          </a:p>
        </p:txBody>
      </p:sp>
      <p:pic>
        <p:nvPicPr>
          <p:cNvPr id="98317" name="Picture 13" descr="C:\Users\Administrator\Desktop\八上物理（人教）四清 教师用书２０１５邹梨花√\S43.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03695" y="2571751"/>
            <a:ext cx="3135480" cy="1876949"/>
          </a:xfrm>
          <a:prstGeom prst="rect">
            <a:avLst/>
          </a:prstGeom>
          <a:noFill/>
          <a:ln w="9525">
            <a:noFill/>
            <a:miter lim="800000"/>
            <a:headEnd/>
            <a:tailEnd/>
          </a:ln>
        </p:spPr>
      </p:pic>
      <p:sp>
        <p:nvSpPr>
          <p:cNvPr id="5" name="文本框 4">
            <a:extLst>
              <a:ext uri="{FF2B5EF4-FFF2-40B4-BE49-F238E27FC236}">
                <a16:creationId xmlns:a16="http://schemas.microsoft.com/office/drawing/2014/main" id="{8754DB94-BFCA-4FC2-8C4A-2EF29551816A}"/>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500" fill="hold"/>
                                        <p:tgtEl>
                                          <p:spTgt spid="98310"/>
                                        </p:tgtEl>
                                        <p:attrNameLst>
                                          <p:attrName>ppt_x</p:attrName>
                                        </p:attrNameLst>
                                      </p:cBhvr>
                                      <p:tavLst>
                                        <p:tav tm="0">
                                          <p:val>
                                            <p:strVal val="#ppt_x"/>
                                          </p:val>
                                        </p:tav>
                                        <p:tav tm="100000">
                                          <p:val>
                                            <p:strVal val="#ppt_x"/>
                                          </p:val>
                                        </p:tav>
                                      </p:tavLst>
                                    </p:anim>
                                    <p:anim calcmode="lin" valueType="num">
                                      <p:cBhvr additive="base">
                                        <p:cTn id="8"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738155" y="888113"/>
            <a:ext cx="7760557" cy="2562240"/>
          </a:xfrm>
          <a:prstGeom prst="rect">
            <a:avLst/>
          </a:prstGeom>
          <a:noFill/>
          <a:ln w="9525">
            <a:noFill/>
            <a:miter lim="800000"/>
            <a:headEnd/>
            <a:tailEnd/>
          </a:ln>
          <a:effectLst/>
        </p:spPr>
        <p:txBody>
          <a:bodyPr wrap="square" lIns="68580" tIns="34290" rIns="68580" bIns="34290" anchor="ctr">
            <a:spAutoFit/>
          </a:bodyPr>
          <a:lstStyle/>
          <a:p>
            <a:pPr algn="just">
              <a:lnSpc>
                <a:spcPct val="150000"/>
              </a:lnSpc>
            </a:pPr>
            <a:r>
              <a:rPr lang="en-US" altLang="zh-CN" sz="1800" dirty="0">
                <a:solidFill>
                  <a:srgbClr val="000000"/>
                </a:solidFill>
                <a:cs typeface="+mn-ea"/>
                <a:sym typeface="+mn-lt"/>
              </a:rPr>
              <a:t>4</a:t>
            </a:r>
            <a:r>
              <a:rPr lang="zh-CN" altLang="en-US" sz="1800" dirty="0">
                <a:solidFill>
                  <a:srgbClr val="000000"/>
                </a:solidFill>
                <a:cs typeface="+mn-ea"/>
                <a:sym typeface="+mn-lt"/>
              </a:rPr>
              <a:t>．如图所示，烧杯和试管中都装着水，给烧杯加热使杯中水沸腾，继续加热，则</a:t>
            </a:r>
            <a:r>
              <a:rPr lang="en-US" altLang="zh-CN" sz="1800" dirty="0">
                <a:solidFill>
                  <a:srgbClr val="000000"/>
                </a:solidFill>
                <a:cs typeface="+mn-ea"/>
                <a:sym typeface="+mn-lt"/>
              </a:rPr>
              <a:t>(         )</a:t>
            </a:r>
          </a:p>
          <a:p>
            <a:pPr algn="just">
              <a:lnSpc>
                <a:spcPct val="150000"/>
              </a:lnSpc>
            </a:pPr>
            <a:r>
              <a:rPr lang="en-US" altLang="zh-CN" sz="1800" dirty="0">
                <a:solidFill>
                  <a:srgbClr val="000000"/>
                </a:solidFill>
                <a:cs typeface="+mn-ea"/>
                <a:sym typeface="+mn-lt"/>
              </a:rPr>
              <a:t>A</a:t>
            </a:r>
            <a:r>
              <a:rPr lang="zh-CN" altLang="en-US" sz="1800" dirty="0">
                <a:solidFill>
                  <a:srgbClr val="000000"/>
                </a:solidFill>
                <a:cs typeface="+mn-ea"/>
                <a:sym typeface="+mn-lt"/>
              </a:rPr>
              <a:t>．试管中的水将沸腾</a:t>
            </a:r>
          </a:p>
          <a:p>
            <a:pPr algn="just">
              <a:lnSpc>
                <a:spcPct val="150000"/>
              </a:lnSpc>
            </a:pPr>
            <a:r>
              <a:rPr lang="en-US" altLang="zh-CN" sz="1800" dirty="0">
                <a:solidFill>
                  <a:srgbClr val="000000"/>
                </a:solidFill>
                <a:cs typeface="+mn-ea"/>
                <a:sym typeface="+mn-lt"/>
              </a:rPr>
              <a:t>B</a:t>
            </a:r>
            <a:r>
              <a:rPr lang="zh-CN" altLang="en-US" sz="1800" dirty="0">
                <a:solidFill>
                  <a:srgbClr val="000000"/>
                </a:solidFill>
                <a:cs typeface="+mn-ea"/>
                <a:sym typeface="+mn-lt"/>
              </a:rPr>
              <a:t>．试管中的水温能达到沸点，但不能沸腾</a:t>
            </a:r>
          </a:p>
          <a:p>
            <a:pPr algn="just">
              <a:lnSpc>
                <a:spcPct val="150000"/>
              </a:lnSpc>
            </a:pPr>
            <a:r>
              <a:rPr lang="en-US" altLang="zh-CN" sz="1800" dirty="0">
                <a:solidFill>
                  <a:srgbClr val="000000"/>
                </a:solidFill>
                <a:cs typeface="+mn-ea"/>
                <a:sym typeface="+mn-lt"/>
              </a:rPr>
              <a:t>C</a:t>
            </a:r>
            <a:r>
              <a:rPr lang="zh-CN" altLang="en-US" sz="1800" dirty="0">
                <a:solidFill>
                  <a:srgbClr val="000000"/>
                </a:solidFill>
                <a:cs typeface="+mn-ea"/>
                <a:sym typeface="+mn-lt"/>
              </a:rPr>
              <a:t>．试管中的水达不到沸点，不能沸腾</a:t>
            </a:r>
          </a:p>
          <a:p>
            <a:pPr algn="just">
              <a:lnSpc>
                <a:spcPct val="150000"/>
              </a:lnSpc>
            </a:pPr>
            <a:r>
              <a:rPr lang="en-US" altLang="zh-CN" sz="1800" dirty="0">
                <a:solidFill>
                  <a:srgbClr val="000000"/>
                </a:solidFill>
                <a:cs typeface="+mn-ea"/>
                <a:sym typeface="+mn-lt"/>
              </a:rPr>
              <a:t>D</a:t>
            </a:r>
            <a:r>
              <a:rPr lang="zh-CN" altLang="en-US" sz="1800" dirty="0">
                <a:solidFill>
                  <a:srgbClr val="000000"/>
                </a:solidFill>
                <a:cs typeface="+mn-ea"/>
                <a:sym typeface="+mn-lt"/>
              </a:rPr>
              <a:t>．以上三种情况都可能发生</a:t>
            </a:r>
          </a:p>
        </p:txBody>
      </p:sp>
      <p:sp>
        <p:nvSpPr>
          <p:cNvPr id="99333" name="Rectangle 5"/>
          <p:cNvSpPr>
            <a:spLocks noChangeArrowheads="1"/>
          </p:cNvSpPr>
          <p:nvPr/>
        </p:nvSpPr>
        <p:spPr bwMode="auto">
          <a:xfrm flipH="1">
            <a:off x="1673984" y="1388446"/>
            <a:ext cx="381000" cy="500090"/>
          </a:xfrm>
          <a:prstGeom prst="rect">
            <a:avLst/>
          </a:prstGeom>
          <a:noFill/>
          <a:ln w="9525">
            <a:noFill/>
            <a:miter lim="800000"/>
            <a:headEnd/>
            <a:tailEnd/>
          </a:ln>
          <a:effectLst/>
        </p:spPr>
        <p:txBody>
          <a:bodyPr lIns="68580" tIns="34290" rIns="68580" bIns="34290">
            <a:spAutoFit/>
          </a:bodyPr>
          <a:lstStyle/>
          <a:p>
            <a:r>
              <a:rPr lang="en-US" altLang="zh-CN" sz="2800" b="1" dirty="0">
                <a:solidFill>
                  <a:srgbClr val="FF0000"/>
                </a:solidFill>
                <a:cs typeface="+mn-ea"/>
                <a:sym typeface="+mn-lt"/>
              </a:rPr>
              <a:t>B</a:t>
            </a:r>
          </a:p>
        </p:txBody>
      </p:sp>
      <p:pic>
        <p:nvPicPr>
          <p:cNvPr id="99336" name="Picture 8" descr="C:\Users\Administrator\Desktop\八上物理（人教）四清 教师用书２０１５邹梨花√\E18.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53443" y="2169233"/>
            <a:ext cx="1444625" cy="2365869"/>
          </a:xfrm>
          <a:prstGeom prst="rect">
            <a:avLst/>
          </a:prstGeom>
          <a:noFill/>
          <a:ln w="9525">
            <a:noFill/>
            <a:miter lim="800000"/>
            <a:headEnd/>
            <a:tailEnd/>
          </a:ln>
        </p:spPr>
      </p:pic>
      <p:sp>
        <p:nvSpPr>
          <p:cNvPr id="5" name="文本框 4">
            <a:extLst>
              <a:ext uri="{FF2B5EF4-FFF2-40B4-BE49-F238E27FC236}">
                <a16:creationId xmlns:a16="http://schemas.microsoft.com/office/drawing/2014/main" id="{8181E4BF-9E1B-4C6D-9B90-743397DFBBB1}"/>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ppt_x"/>
                                          </p:val>
                                        </p:tav>
                                        <p:tav tm="100000">
                                          <p:val>
                                            <p:strVal val="#ppt_x"/>
                                          </p:val>
                                        </p:tav>
                                      </p:tavLst>
                                    </p:anim>
                                    <p:anim calcmode="lin" valueType="num">
                                      <p:cBhvr additive="base">
                                        <p:cTn id="8"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a:spLocks noChangeArrowheads="1"/>
          </p:cNvSpPr>
          <p:nvPr/>
        </p:nvSpPr>
        <p:spPr bwMode="auto">
          <a:xfrm>
            <a:off x="668634" y="979125"/>
            <a:ext cx="7970542" cy="2890535"/>
          </a:xfrm>
          <a:prstGeom prst="rect">
            <a:avLst/>
          </a:prstGeom>
          <a:noFill/>
          <a:ln w="9525">
            <a:noFill/>
            <a:miter lim="800000"/>
            <a:headEnd/>
            <a:tailEnd/>
          </a:ln>
        </p:spPr>
        <p:txBody>
          <a:bodyPr wrap="square" lIns="68580" tIns="34290" rIns="68580" bIns="34290">
            <a:spAutoFit/>
          </a:bodyPr>
          <a:lstStyle/>
          <a:p>
            <a:pPr>
              <a:lnSpc>
                <a:spcPct val="200000"/>
              </a:lnSpc>
              <a:spcBef>
                <a:spcPts val="50"/>
              </a:spcBef>
            </a:pPr>
            <a:r>
              <a:rPr lang="en-US" altLang="zh-CN" sz="1800" dirty="0">
                <a:cs typeface="+mn-ea"/>
                <a:sym typeface="+mn-lt"/>
              </a:rPr>
              <a:t>5.</a:t>
            </a:r>
            <a:r>
              <a:rPr lang="zh-CN" altLang="en-US" sz="1800" dirty="0">
                <a:cs typeface="+mn-ea"/>
                <a:sym typeface="+mn-lt"/>
              </a:rPr>
              <a:t>人们喝开水时，怕水烫嘴，常常向水面吹气，使水凉下来，这是因为（　  ）</a:t>
            </a:r>
          </a:p>
          <a:p>
            <a:pPr>
              <a:lnSpc>
                <a:spcPct val="200000"/>
              </a:lnSpc>
              <a:spcBef>
                <a:spcPts val="50"/>
              </a:spcBef>
            </a:pPr>
            <a:r>
              <a:rPr lang="zh-CN" altLang="en-US" sz="1800" dirty="0">
                <a:cs typeface="+mn-ea"/>
                <a:sym typeface="+mn-lt"/>
              </a:rPr>
              <a:t>Ａ</a:t>
            </a:r>
            <a:r>
              <a:rPr lang="en-US" altLang="zh-CN" sz="1800" dirty="0">
                <a:cs typeface="+mn-ea"/>
                <a:sym typeface="+mn-lt"/>
              </a:rPr>
              <a:t>.</a:t>
            </a:r>
            <a:r>
              <a:rPr lang="zh-CN" altLang="en-US" sz="1800" dirty="0">
                <a:cs typeface="+mn-ea"/>
                <a:sym typeface="+mn-lt"/>
              </a:rPr>
              <a:t>向水面吹气吹出二氧化碳有制冷作用</a:t>
            </a:r>
          </a:p>
          <a:p>
            <a:pPr>
              <a:lnSpc>
                <a:spcPct val="200000"/>
              </a:lnSpc>
              <a:spcBef>
                <a:spcPts val="50"/>
              </a:spcBef>
            </a:pPr>
            <a:r>
              <a:rPr lang="zh-CN" altLang="en-US" sz="1800" dirty="0">
                <a:cs typeface="+mn-ea"/>
                <a:sym typeface="+mn-lt"/>
              </a:rPr>
              <a:t>Ｂ</a:t>
            </a:r>
            <a:r>
              <a:rPr lang="en-US" altLang="zh-CN" sz="1800" dirty="0">
                <a:cs typeface="+mn-ea"/>
                <a:sym typeface="+mn-lt"/>
              </a:rPr>
              <a:t>.</a:t>
            </a:r>
            <a:r>
              <a:rPr lang="zh-CN" altLang="en-US" sz="1800" dirty="0">
                <a:cs typeface="+mn-ea"/>
                <a:sym typeface="+mn-lt"/>
              </a:rPr>
              <a:t>向水面吹气，可以加快水的蒸发，从而带走较多的热量</a:t>
            </a:r>
          </a:p>
          <a:p>
            <a:pPr>
              <a:lnSpc>
                <a:spcPct val="200000"/>
              </a:lnSpc>
              <a:spcBef>
                <a:spcPts val="50"/>
              </a:spcBef>
            </a:pPr>
            <a:r>
              <a:rPr lang="zh-CN" altLang="en-US" sz="1800" dirty="0">
                <a:cs typeface="+mn-ea"/>
                <a:sym typeface="+mn-lt"/>
              </a:rPr>
              <a:t>Ｃ</a:t>
            </a:r>
            <a:r>
              <a:rPr lang="en-US" altLang="zh-CN" sz="1800" dirty="0">
                <a:cs typeface="+mn-ea"/>
                <a:sym typeface="+mn-lt"/>
              </a:rPr>
              <a:t>.</a:t>
            </a:r>
            <a:r>
              <a:rPr lang="zh-CN" altLang="en-US" sz="1800" dirty="0">
                <a:cs typeface="+mn-ea"/>
                <a:sym typeface="+mn-lt"/>
              </a:rPr>
              <a:t>吹出的气体温度比较低，两者混合水就凉了一些</a:t>
            </a:r>
            <a:endParaRPr lang="en-US" altLang="zh-CN" sz="1800" dirty="0">
              <a:cs typeface="+mn-ea"/>
              <a:sym typeface="+mn-lt"/>
            </a:endParaRPr>
          </a:p>
          <a:p>
            <a:pPr>
              <a:lnSpc>
                <a:spcPct val="200000"/>
              </a:lnSpc>
              <a:spcBef>
                <a:spcPts val="50"/>
              </a:spcBef>
            </a:pPr>
            <a:r>
              <a:rPr lang="en-US" altLang="zh-CN" sz="1800" dirty="0">
                <a:cs typeface="+mn-ea"/>
                <a:sym typeface="+mn-lt"/>
              </a:rPr>
              <a:t>D.</a:t>
            </a:r>
            <a:r>
              <a:rPr lang="zh-CN" altLang="en-US" sz="1800" dirty="0">
                <a:cs typeface="+mn-ea"/>
                <a:sym typeface="+mn-lt"/>
              </a:rPr>
              <a:t>吹出的气体温度比较高，两者混合水就凉了一些</a:t>
            </a:r>
          </a:p>
        </p:txBody>
      </p:sp>
      <p:sp>
        <p:nvSpPr>
          <p:cNvPr id="9" name="文本框 4101"/>
          <p:cNvSpPr txBox="1">
            <a:spLocks noChangeArrowheads="1"/>
          </p:cNvSpPr>
          <p:nvPr/>
        </p:nvSpPr>
        <p:spPr bwMode="auto">
          <a:xfrm>
            <a:off x="7972333" y="1082829"/>
            <a:ext cx="503034" cy="438581"/>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400" b="1" dirty="0">
                <a:solidFill>
                  <a:srgbClr val="FF0000"/>
                </a:solidFill>
                <a:cs typeface="+mn-ea"/>
                <a:sym typeface="+mn-lt"/>
              </a:rPr>
              <a:t>B</a:t>
            </a:r>
          </a:p>
        </p:txBody>
      </p:sp>
      <p:sp>
        <p:nvSpPr>
          <p:cNvPr id="7" name="文本框 6">
            <a:extLst>
              <a:ext uri="{FF2B5EF4-FFF2-40B4-BE49-F238E27FC236}">
                <a16:creationId xmlns:a16="http://schemas.microsoft.com/office/drawing/2014/main" id="{ED62AF96-FEA4-4FF1-9EB0-A38669C4F608}"/>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656689" y="797953"/>
            <a:ext cx="7850704" cy="3947234"/>
          </a:xfrm>
          <a:prstGeom prst="rect">
            <a:avLst/>
          </a:prstGeom>
          <a:noFill/>
          <a:ln w="9525">
            <a:noFill/>
            <a:miter lim="800000"/>
            <a:headEnd/>
            <a:tailEnd/>
          </a:ln>
          <a:effectLst/>
        </p:spPr>
        <p:txBody>
          <a:bodyPr wrap="square" lIns="68580" tIns="34290" rIns="68580" bIns="34290" anchor="ctr">
            <a:spAutoFit/>
          </a:bodyPr>
          <a:lstStyle/>
          <a:p>
            <a:pPr algn="just">
              <a:lnSpc>
                <a:spcPct val="200000"/>
              </a:lnSpc>
            </a:pPr>
            <a:r>
              <a:rPr lang="en-US" altLang="zh-CN" sz="1800" dirty="0">
                <a:solidFill>
                  <a:srgbClr val="000000"/>
                </a:solidFill>
                <a:cs typeface="+mn-ea"/>
                <a:sym typeface="+mn-lt"/>
              </a:rPr>
              <a:t>6</a:t>
            </a:r>
            <a:r>
              <a:rPr lang="zh-CN" altLang="en-US" sz="1800" dirty="0">
                <a:solidFill>
                  <a:srgbClr val="000000"/>
                </a:solidFill>
                <a:cs typeface="+mn-ea"/>
                <a:sym typeface="+mn-lt"/>
              </a:rPr>
              <a:t>．图中，小敏同学做“影响蒸发快慢的因素”的实验，她在两块相同的玻璃片上分别滴入一滴水，观察图中情景，可知小敏同学主要研究蒸发快慢是否与</a:t>
            </a:r>
            <a:r>
              <a:rPr lang="en-US" altLang="zh-CN" sz="1800" dirty="0">
                <a:solidFill>
                  <a:srgbClr val="000000"/>
                </a:solidFill>
                <a:cs typeface="+mn-ea"/>
                <a:sym typeface="+mn-lt"/>
              </a:rPr>
              <a:t>(         )</a:t>
            </a:r>
          </a:p>
          <a:p>
            <a:pPr algn="just">
              <a:lnSpc>
                <a:spcPct val="200000"/>
              </a:lnSpc>
            </a:pPr>
            <a:r>
              <a:rPr lang="en-US" altLang="zh-CN" sz="1800" dirty="0">
                <a:solidFill>
                  <a:srgbClr val="000000"/>
                </a:solidFill>
                <a:cs typeface="+mn-ea"/>
                <a:sym typeface="+mn-lt"/>
              </a:rPr>
              <a:t>A</a:t>
            </a:r>
            <a:r>
              <a:rPr lang="zh-CN" altLang="en-US" sz="1800" dirty="0">
                <a:solidFill>
                  <a:srgbClr val="000000"/>
                </a:solidFill>
                <a:cs typeface="+mn-ea"/>
                <a:sym typeface="+mn-lt"/>
              </a:rPr>
              <a:t>．水的温度有关</a:t>
            </a:r>
          </a:p>
          <a:p>
            <a:pPr algn="just">
              <a:lnSpc>
                <a:spcPct val="200000"/>
              </a:lnSpc>
            </a:pPr>
            <a:r>
              <a:rPr lang="en-US" altLang="zh-CN" sz="1800" dirty="0">
                <a:solidFill>
                  <a:srgbClr val="000000"/>
                </a:solidFill>
                <a:cs typeface="+mn-ea"/>
                <a:sym typeface="+mn-lt"/>
              </a:rPr>
              <a:t>B</a:t>
            </a:r>
            <a:r>
              <a:rPr lang="zh-CN" altLang="en-US" sz="1800" dirty="0">
                <a:solidFill>
                  <a:srgbClr val="000000"/>
                </a:solidFill>
                <a:cs typeface="+mn-ea"/>
                <a:sym typeface="+mn-lt"/>
              </a:rPr>
              <a:t>．水的表面积有关</a:t>
            </a:r>
          </a:p>
          <a:p>
            <a:pPr algn="just">
              <a:lnSpc>
                <a:spcPct val="200000"/>
              </a:lnSpc>
            </a:pPr>
            <a:r>
              <a:rPr lang="en-US" altLang="zh-CN" sz="1800" dirty="0">
                <a:solidFill>
                  <a:srgbClr val="000000"/>
                </a:solidFill>
                <a:cs typeface="+mn-ea"/>
                <a:sym typeface="+mn-lt"/>
              </a:rPr>
              <a:t>C</a:t>
            </a:r>
            <a:r>
              <a:rPr lang="zh-CN" altLang="en-US" sz="1800" dirty="0">
                <a:solidFill>
                  <a:srgbClr val="000000"/>
                </a:solidFill>
                <a:cs typeface="+mn-ea"/>
                <a:sym typeface="+mn-lt"/>
              </a:rPr>
              <a:t>．水上方的空气流速有关</a:t>
            </a:r>
          </a:p>
          <a:p>
            <a:pPr algn="just">
              <a:lnSpc>
                <a:spcPct val="200000"/>
              </a:lnSpc>
            </a:pPr>
            <a:r>
              <a:rPr lang="en-US" altLang="zh-CN" sz="1800" dirty="0">
                <a:solidFill>
                  <a:srgbClr val="000000"/>
                </a:solidFill>
                <a:cs typeface="+mn-ea"/>
                <a:sym typeface="+mn-lt"/>
              </a:rPr>
              <a:t>D</a:t>
            </a:r>
            <a:r>
              <a:rPr lang="zh-CN" altLang="en-US" sz="1800" dirty="0">
                <a:solidFill>
                  <a:srgbClr val="000000"/>
                </a:solidFill>
                <a:cs typeface="+mn-ea"/>
                <a:sym typeface="+mn-lt"/>
              </a:rPr>
              <a:t>．上述三个因素都有关</a:t>
            </a:r>
          </a:p>
        </p:txBody>
      </p:sp>
      <p:sp>
        <p:nvSpPr>
          <p:cNvPr id="90181" name="Rectangle 69"/>
          <p:cNvSpPr>
            <a:spLocks noChangeArrowheads="1"/>
          </p:cNvSpPr>
          <p:nvPr/>
        </p:nvSpPr>
        <p:spPr bwMode="auto">
          <a:xfrm>
            <a:off x="1137134" y="2133169"/>
            <a:ext cx="511695" cy="438581"/>
          </a:xfrm>
          <a:prstGeom prst="rect">
            <a:avLst/>
          </a:prstGeom>
          <a:noFill/>
          <a:ln w="9525">
            <a:noFill/>
            <a:miter lim="800000"/>
            <a:headEnd/>
            <a:tailEnd/>
          </a:ln>
          <a:effectLst/>
        </p:spPr>
        <p:txBody>
          <a:bodyPr wrap="square" lIns="68580" tIns="34290" rIns="68580" bIns="34290">
            <a:spAutoFit/>
          </a:bodyPr>
          <a:lstStyle/>
          <a:p>
            <a:r>
              <a:rPr lang="en-US" altLang="zh-CN" sz="2400" b="1" dirty="0">
                <a:solidFill>
                  <a:srgbClr val="FF0000"/>
                </a:solidFill>
                <a:cs typeface="+mn-ea"/>
                <a:sym typeface="+mn-lt"/>
              </a:rPr>
              <a:t>A</a:t>
            </a:r>
          </a:p>
        </p:txBody>
      </p:sp>
      <p:pic>
        <p:nvPicPr>
          <p:cNvPr id="90185" name="Picture 73" descr="C:\Users\Administrator\Desktop\八上物理（人教）四清 教师用书２０１５邹梨花√\Y8.TIF"/>
          <p:cNvPicPr>
            <a:picLocks noChangeAspect="1" noChangeArrowheads="1"/>
          </p:cNvPicPr>
          <p:nvPr/>
        </p:nvPicPr>
        <p:blipFill>
          <a:blip r:embed="rId2" r:link="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2278" y="3084226"/>
            <a:ext cx="2590800" cy="1192436"/>
          </a:xfrm>
          <a:prstGeom prst="rect">
            <a:avLst/>
          </a:prstGeom>
          <a:noFill/>
          <a:ln w="9525">
            <a:noFill/>
            <a:miter lim="800000"/>
            <a:headEnd/>
            <a:tailEnd/>
          </a:ln>
        </p:spPr>
      </p:pic>
      <p:sp>
        <p:nvSpPr>
          <p:cNvPr id="6" name="文本框 5">
            <a:extLst>
              <a:ext uri="{FF2B5EF4-FFF2-40B4-BE49-F238E27FC236}">
                <a16:creationId xmlns:a16="http://schemas.microsoft.com/office/drawing/2014/main" id="{B9D193D2-37F2-45ED-9945-C4A482EB36EA}"/>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81"/>
                                        </p:tgtEl>
                                        <p:attrNameLst>
                                          <p:attrName>style.visibility</p:attrName>
                                        </p:attrNameLst>
                                      </p:cBhvr>
                                      <p:to>
                                        <p:strVal val="visible"/>
                                      </p:to>
                                    </p:set>
                                    <p:anim calcmode="lin" valueType="num">
                                      <p:cBhvr additive="base">
                                        <p:cTn id="7" dur="500" fill="hold"/>
                                        <p:tgtEl>
                                          <p:spTgt spid="90181"/>
                                        </p:tgtEl>
                                        <p:attrNameLst>
                                          <p:attrName>ppt_x</p:attrName>
                                        </p:attrNameLst>
                                      </p:cBhvr>
                                      <p:tavLst>
                                        <p:tav tm="0">
                                          <p:val>
                                            <p:strVal val="#ppt_x"/>
                                          </p:val>
                                        </p:tav>
                                        <p:tav tm="100000">
                                          <p:val>
                                            <p:strVal val="#ppt_x"/>
                                          </p:val>
                                        </p:tav>
                                      </p:tavLst>
                                    </p:anim>
                                    <p:anim calcmode="lin" valueType="num">
                                      <p:cBhvr additive="base">
                                        <p:cTn id="8" dur="500" fill="hold"/>
                                        <p:tgtEl>
                                          <p:spTgt spid="9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8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729382" y="898007"/>
            <a:ext cx="7821416" cy="2654573"/>
          </a:xfrm>
          <a:prstGeom prst="rect">
            <a:avLst/>
          </a:prstGeom>
          <a:noFill/>
          <a:ln w="9525">
            <a:noFill/>
            <a:miter lim="800000"/>
            <a:headEnd/>
            <a:tailEnd/>
          </a:ln>
          <a:effectLst/>
        </p:spPr>
        <p:txBody>
          <a:bodyPr wrap="square" lIns="68580" tIns="34290" rIns="68580" bIns="34290" anchor="ctr">
            <a:spAutoFit/>
          </a:bodyPr>
          <a:lstStyle/>
          <a:p>
            <a:pPr algn="just">
              <a:lnSpc>
                <a:spcPct val="200000"/>
              </a:lnSpc>
            </a:pPr>
            <a:r>
              <a:rPr lang="en-US" altLang="zh-CN" sz="2100" dirty="0">
                <a:solidFill>
                  <a:srgbClr val="000000"/>
                </a:solidFill>
                <a:cs typeface="+mn-ea"/>
                <a:sym typeface="+mn-lt"/>
              </a:rPr>
              <a:t>7</a:t>
            </a:r>
            <a:r>
              <a:rPr lang="zh-CN" altLang="en-US" sz="2100" dirty="0">
                <a:solidFill>
                  <a:srgbClr val="000000"/>
                </a:solidFill>
                <a:cs typeface="+mn-ea"/>
                <a:sym typeface="+mn-lt"/>
              </a:rPr>
              <a:t>．如图是某同学在云南香格里拉风景区中拍摄的晨雾照片，雾的形成过程属于</a:t>
            </a:r>
            <a:r>
              <a:rPr lang="en-US" altLang="zh-CN" sz="2100" dirty="0">
                <a:solidFill>
                  <a:srgbClr val="000000"/>
                </a:solidFill>
                <a:cs typeface="+mn-ea"/>
                <a:sym typeface="+mn-lt"/>
              </a:rPr>
              <a:t>(          )</a:t>
            </a:r>
          </a:p>
          <a:p>
            <a:pPr algn="just">
              <a:lnSpc>
                <a:spcPct val="200000"/>
              </a:lnSpc>
            </a:pPr>
            <a:r>
              <a:rPr lang="en-US" altLang="zh-CN" sz="2100" dirty="0">
                <a:solidFill>
                  <a:srgbClr val="000000"/>
                </a:solidFill>
                <a:cs typeface="+mn-ea"/>
                <a:sym typeface="+mn-lt"/>
              </a:rPr>
              <a:t>A</a:t>
            </a:r>
            <a:r>
              <a:rPr lang="zh-CN" altLang="en-US" sz="2100" dirty="0">
                <a:solidFill>
                  <a:srgbClr val="000000"/>
                </a:solidFill>
                <a:cs typeface="+mn-ea"/>
                <a:sym typeface="+mn-lt"/>
              </a:rPr>
              <a:t>．液化		</a:t>
            </a:r>
            <a:r>
              <a:rPr lang="en-US" altLang="zh-CN" sz="2100" dirty="0">
                <a:solidFill>
                  <a:srgbClr val="000000"/>
                </a:solidFill>
                <a:cs typeface="+mn-ea"/>
                <a:sym typeface="+mn-lt"/>
              </a:rPr>
              <a:t>B</a:t>
            </a:r>
            <a:r>
              <a:rPr lang="zh-CN" altLang="en-US" sz="2100" dirty="0">
                <a:solidFill>
                  <a:srgbClr val="000000"/>
                </a:solidFill>
                <a:cs typeface="+mn-ea"/>
                <a:sym typeface="+mn-lt"/>
              </a:rPr>
              <a:t>．汽化</a:t>
            </a:r>
          </a:p>
          <a:p>
            <a:pPr algn="just">
              <a:lnSpc>
                <a:spcPct val="200000"/>
              </a:lnSpc>
            </a:pPr>
            <a:r>
              <a:rPr lang="en-US" altLang="zh-CN" sz="2100" dirty="0">
                <a:solidFill>
                  <a:srgbClr val="000000"/>
                </a:solidFill>
                <a:cs typeface="+mn-ea"/>
                <a:sym typeface="+mn-lt"/>
              </a:rPr>
              <a:t>C</a:t>
            </a:r>
            <a:r>
              <a:rPr lang="zh-CN" altLang="en-US" sz="2100" dirty="0">
                <a:solidFill>
                  <a:srgbClr val="000000"/>
                </a:solidFill>
                <a:cs typeface="+mn-ea"/>
                <a:sym typeface="+mn-lt"/>
              </a:rPr>
              <a:t>．凝固		</a:t>
            </a:r>
            <a:r>
              <a:rPr lang="en-US" altLang="zh-CN" sz="2100" dirty="0">
                <a:solidFill>
                  <a:srgbClr val="000000"/>
                </a:solidFill>
                <a:cs typeface="+mn-ea"/>
                <a:sym typeface="+mn-lt"/>
              </a:rPr>
              <a:t>D</a:t>
            </a:r>
            <a:r>
              <a:rPr lang="zh-CN" altLang="en-US" sz="2100" dirty="0">
                <a:solidFill>
                  <a:srgbClr val="000000"/>
                </a:solidFill>
                <a:cs typeface="+mn-ea"/>
                <a:sym typeface="+mn-lt"/>
              </a:rPr>
              <a:t>．熔化</a:t>
            </a:r>
          </a:p>
        </p:txBody>
      </p:sp>
      <p:sp>
        <p:nvSpPr>
          <p:cNvPr id="6" name="Rectangle 42"/>
          <p:cNvSpPr>
            <a:spLocks noChangeArrowheads="1"/>
          </p:cNvSpPr>
          <p:nvPr/>
        </p:nvSpPr>
        <p:spPr bwMode="auto">
          <a:xfrm>
            <a:off x="2605823" y="1801403"/>
            <a:ext cx="398186" cy="500090"/>
          </a:xfrm>
          <a:prstGeom prst="rect">
            <a:avLst/>
          </a:prstGeom>
          <a:noFill/>
          <a:ln w="9525">
            <a:noFill/>
            <a:miter lim="800000"/>
            <a:headEnd/>
            <a:tailEnd/>
          </a:ln>
          <a:effectLst/>
        </p:spPr>
        <p:txBody>
          <a:bodyPr wrap="none" lIns="68580" tIns="34290" rIns="68580" bIns="34290">
            <a:spAutoFit/>
          </a:bodyPr>
          <a:lstStyle/>
          <a:p>
            <a:r>
              <a:rPr lang="en-US" altLang="zh-CN" sz="2800" b="1" dirty="0">
                <a:solidFill>
                  <a:srgbClr val="FF0000"/>
                </a:solidFill>
                <a:cs typeface="+mn-ea"/>
                <a:sym typeface="+mn-lt"/>
              </a:rPr>
              <a:t>A</a:t>
            </a:r>
          </a:p>
        </p:txBody>
      </p:sp>
      <p:pic>
        <p:nvPicPr>
          <p:cNvPr id="737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294244" y="2480300"/>
            <a:ext cx="2894455" cy="165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100B5727-5429-4490-866A-CAC94F78E8F5}"/>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027255" y="-15479"/>
            <a:ext cx="4758929" cy="5158979"/>
          </a:xfrm>
          <a:custGeom>
            <a:avLst/>
            <a:gdLst>
              <a:gd name="T0" fmla="*/ 567 w 1457"/>
              <a:gd name="T1" fmla="*/ 1074 h 1575"/>
              <a:gd name="T2" fmla="*/ 1187 w 1457"/>
              <a:gd name="T3" fmla="*/ 133 h 1575"/>
              <a:gd name="T4" fmla="*/ 1457 w 1457"/>
              <a:gd name="T5" fmla="*/ 0 h 1575"/>
              <a:gd name="T6" fmla="*/ 1153 w 1457"/>
              <a:gd name="T7" fmla="*/ 0 h 1575"/>
              <a:gd name="T8" fmla="*/ 1129 w 1457"/>
              <a:gd name="T9" fmla="*/ 17 h 1575"/>
              <a:gd name="T10" fmla="*/ 605 w 1457"/>
              <a:gd name="T11" fmla="*/ 765 h 1575"/>
              <a:gd name="T12" fmla="*/ 164 w 1457"/>
              <a:gd name="T13" fmla="*/ 1484 h 1575"/>
              <a:gd name="T14" fmla="*/ 0 w 1457"/>
              <a:gd name="T15" fmla="*/ 1575 h 1575"/>
              <a:gd name="T16" fmla="*/ 9 w 1457"/>
              <a:gd name="T17" fmla="*/ 1575 h 1575"/>
              <a:gd name="T18" fmla="*/ 15 w 1457"/>
              <a:gd name="T19" fmla="*/ 1573 h 1575"/>
              <a:gd name="T20" fmla="*/ 567 w 1457"/>
              <a:gd name="T21" fmla="*/ 107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7" h="1575">
                <a:moveTo>
                  <a:pt x="567" y="1074"/>
                </a:moveTo>
                <a:cubicBezTo>
                  <a:pt x="758" y="745"/>
                  <a:pt x="868" y="370"/>
                  <a:pt x="1187" y="133"/>
                </a:cubicBezTo>
                <a:cubicBezTo>
                  <a:pt x="1267" y="74"/>
                  <a:pt x="1360" y="29"/>
                  <a:pt x="1457" y="0"/>
                </a:cubicBezTo>
                <a:cubicBezTo>
                  <a:pt x="1153" y="0"/>
                  <a:pt x="1153" y="0"/>
                  <a:pt x="1153" y="0"/>
                </a:cubicBezTo>
                <a:cubicBezTo>
                  <a:pt x="1145" y="5"/>
                  <a:pt x="1137" y="11"/>
                  <a:pt x="1129" y="17"/>
                </a:cubicBezTo>
                <a:cubicBezTo>
                  <a:pt x="879" y="202"/>
                  <a:pt x="736" y="491"/>
                  <a:pt x="605" y="765"/>
                </a:cubicBezTo>
                <a:cubicBezTo>
                  <a:pt x="485" y="1017"/>
                  <a:pt x="386" y="1301"/>
                  <a:pt x="164" y="1484"/>
                </a:cubicBezTo>
                <a:cubicBezTo>
                  <a:pt x="115" y="1524"/>
                  <a:pt x="59" y="1554"/>
                  <a:pt x="0" y="1575"/>
                </a:cubicBezTo>
                <a:cubicBezTo>
                  <a:pt x="9" y="1575"/>
                  <a:pt x="9" y="1575"/>
                  <a:pt x="9" y="1575"/>
                </a:cubicBezTo>
                <a:cubicBezTo>
                  <a:pt x="11" y="1575"/>
                  <a:pt x="13" y="1574"/>
                  <a:pt x="15" y="1573"/>
                </a:cubicBezTo>
                <a:cubicBezTo>
                  <a:pt x="267" y="1490"/>
                  <a:pt x="438" y="1298"/>
                  <a:pt x="567" y="1074"/>
                </a:cubicBezTo>
                <a:close/>
              </a:path>
            </a:pathLst>
          </a:custGeom>
          <a:gradFill>
            <a:gsLst>
              <a:gs pos="0">
                <a:schemeClr val="accent6"/>
              </a:gs>
              <a:gs pos="100000">
                <a:schemeClr val="accent2"/>
              </a:gs>
            </a:gsLst>
            <a:lin ang="21594000" scaled="0"/>
          </a:gradFill>
          <a:ln>
            <a:noFill/>
          </a:ln>
        </p:spPr>
        <p:txBody>
          <a:bodyPr vert="horz" wrap="square" lIns="68580" tIns="34290" rIns="68580" bIns="34290" numCol="1" anchor="t" anchorCtr="0" compatLnSpc="1"/>
          <a:lstStyle/>
          <a:p>
            <a:pPr>
              <a:defRPr/>
            </a:pPr>
            <a:endParaRPr lang="en-US">
              <a:solidFill>
                <a:srgbClr val="3D3D3D"/>
              </a:solidFill>
              <a:cs typeface="+mn-ea"/>
              <a:sym typeface="+mn-lt"/>
            </a:endParaRPr>
          </a:p>
        </p:txBody>
      </p:sp>
      <p:pic>
        <p:nvPicPr>
          <p:cNvPr id="10" name="图片占位符 9"/>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4" name="图片占位符 3"/>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grpSp>
        <p:nvGrpSpPr>
          <p:cNvPr id="47" name="组合 46"/>
          <p:cNvGrpSpPr/>
          <p:nvPr/>
        </p:nvGrpSpPr>
        <p:grpSpPr>
          <a:xfrm>
            <a:off x="4151831" y="2553948"/>
            <a:ext cx="4153969" cy="552337"/>
            <a:chOff x="557374" y="3254526"/>
            <a:chExt cx="5538625" cy="736449"/>
          </a:xfrm>
        </p:grpSpPr>
        <p:sp>
          <p:nvSpPr>
            <p:cNvPr id="49" name="文本框 48"/>
            <p:cNvSpPr txBox="1"/>
            <p:nvPr/>
          </p:nvSpPr>
          <p:spPr>
            <a:xfrm>
              <a:off x="557374" y="3254526"/>
              <a:ext cx="5538625" cy="677108"/>
            </a:xfrm>
            <a:prstGeom prst="rect">
              <a:avLst/>
            </a:prstGeom>
            <a:noFill/>
          </p:spPr>
          <p:txBody>
            <a:bodyPr wrap="square" rtlCol="0">
              <a:spAutoFit/>
            </a:bodyPr>
            <a:lstStyle/>
            <a:p>
              <a:pPr algn="dist"/>
              <a:r>
                <a:rPr lang="zh-CN" altLang="en-US" sz="2700" b="1" dirty="0">
                  <a:solidFill>
                    <a:srgbClr val="3C9CD6"/>
                  </a:solidFill>
                  <a:cs typeface="+mn-ea"/>
                  <a:sym typeface="+mn-lt"/>
                </a:rPr>
                <a:t>感谢各位的仔细聆听</a:t>
              </a:r>
            </a:p>
          </p:txBody>
        </p:sp>
        <p:cxnSp>
          <p:nvCxnSpPr>
            <p:cNvPr id="51" name="直接连接符 50"/>
            <p:cNvCxnSpPr/>
            <p:nvPr/>
          </p:nvCxnSpPr>
          <p:spPr>
            <a:xfrm>
              <a:off x="658813" y="3990975"/>
              <a:ext cx="5208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3"/>
          <p:cNvSpPr txBox="1">
            <a:spLocks noChangeArrowheads="1"/>
          </p:cNvSpPr>
          <p:nvPr/>
        </p:nvSpPr>
        <p:spPr bwMode="auto">
          <a:xfrm>
            <a:off x="870113" y="3456660"/>
            <a:ext cx="4137025" cy="900246"/>
          </a:xfrm>
          <a:prstGeom prst="rect">
            <a:avLst/>
          </a:prstGeom>
          <a:noFill/>
          <a:ln w="9525">
            <a:noFill/>
            <a:miter lim="800000"/>
            <a:headEnd/>
            <a:tailEnd/>
          </a:ln>
        </p:spPr>
        <p:txBody>
          <a:bodyPr lIns="68580" tIns="34290" rIns="68580" bIns="34290">
            <a:spAutoFit/>
          </a:bodyPr>
          <a:lstStyle/>
          <a:p>
            <a:pPr>
              <a:lnSpc>
                <a:spcPct val="150000"/>
              </a:lnSpc>
              <a:buClr>
                <a:srgbClr val="FF0000"/>
              </a:buClr>
            </a:pPr>
            <a:r>
              <a:rPr lang="zh-CN" altLang="en-US" sz="1800" dirty="0">
                <a:cs typeface="+mn-ea"/>
                <a:sym typeface="+mn-lt"/>
              </a:rPr>
              <a:t>从热水中拿出气球</a:t>
            </a:r>
            <a:r>
              <a:rPr lang="zh-CN" altLang="en-US" sz="1800" dirty="0">
                <a:solidFill>
                  <a:srgbClr val="3333FF"/>
                </a:solidFill>
                <a:cs typeface="+mn-ea"/>
                <a:sym typeface="+mn-lt"/>
              </a:rPr>
              <a:t>             </a:t>
            </a:r>
          </a:p>
          <a:p>
            <a:pPr>
              <a:lnSpc>
                <a:spcPct val="150000"/>
              </a:lnSpc>
              <a:buClr>
                <a:srgbClr val="FF0000"/>
              </a:buClr>
            </a:pPr>
            <a:r>
              <a:rPr lang="zh-CN" altLang="en-US" sz="1800" dirty="0">
                <a:solidFill>
                  <a:srgbClr val="3333FF"/>
                </a:solidFill>
                <a:cs typeface="+mn-ea"/>
                <a:sym typeface="+mn-lt"/>
              </a:rPr>
              <a:t>过一会儿又有什么变化？</a:t>
            </a:r>
            <a:endParaRPr lang="zh-CN" altLang="en-US" sz="1800" dirty="0">
              <a:cs typeface="+mn-ea"/>
              <a:sym typeface="+mn-lt"/>
            </a:endParaRPr>
          </a:p>
        </p:txBody>
      </p:sp>
      <p:grpSp>
        <p:nvGrpSpPr>
          <p:cNvPr id="2" name="组合 1"/>
          <p:cNvGrpSpPr/>
          <p:nvPr/>
        </p:nvGrpSpPr>
        <p:grpSpPr>
          <a:xfrm>
            <a:off x="968180" y="1203579"/>
            <a:ext cx="3128855" cy="1785764"/>
            <a:chOff x="445" y="967"/>
            <a:chExt cx="6701" cy="5112"/>
          </a:xfrm>
          <a:effectLst>
            <a:outerShdw blurRad="50800" dist="38100" dir="2700000" sx="101000" sy="101000" algn="tl" rotWithShape="0">
              <a:prstClr val="black">
                <a:alpha val="40000"/>
              </a:prstClr>
            </a:outerShdw>
          </a:effectLst>
        </p:grpSpPr>
        <p:pic>
          <p:nvPicPr>
            <p:cNvPr id="8196" name="图片 5123" descr="无标题"/>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 y="967"/>
              <a:ext cx="6701" cy="5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7" name="文本框 5124"/>
            <p:cNvSpPr txBox="1"/>
            <p:nvPr/>
          </p:nvSpPr>
          <p:spPr>
            <a:xfrm>
              <a:off x="445" y="3567"/>
              <a:ext cx="1790" cy="2115"/>
            </a:xfrm>
            <a:prstGeom prst="rect">
              <a:avLst/>
            </a:prstGeom>
            <a:noFill/>
            <a:ln w="9525">
              <a:noFill/>
            </a:ln>
          </p:spPr>
          <p:txBody>
            <a:bodyPr>
              <a:spAutoFit/>
            </a:bodyPr>
            <a:lstStyle/>
            <a:p>
              <a:r>
                <a:rPr lang="zh-CN" altLang="en-US" sz="2100" b="1" noProof="1">
                  <a:solidFill>
                    <a:srgbClr val="FF3300"/>
                  </a:solidFill>
                  <a:cs typeface="+mn-ea"/>
                  <a:sym typeface="+mn-lt"/>
                </a:rPr>
                <a:t>气球膨胀</a:t>
              </a:r>
            </a:p>
          </p:txBody>
        </p:sp>
      </p:grpSp>
      <p:grpSp>
        <p:nvGrpSpPr>
          <p:cNvPr id="3" name="组合 2"/>
          <p:cNvGrpSpPr>
            <a:grpSpLocks/>
          </p:cNvGrpSpPr>
          <p:nvPr/>
        </p:nvGrpSpPr>
        <p:grpSpPr bwMode="auto">
          <a:xfrm>
            <a:off x="5037306" y="1211778"/>
            <a:ext cx="2939494" cy="1768032"/>
            <a:chOff x="7325" y="4610"/>
            <a:chExt cx="6240" cy="4935"/>
          </a:xfrm>
        </p:grpSpPr>
        <p:pic>
          <p:nvPicPr>
            <p:cNvPr id="4" name="图片 5125" descr="无标题"/>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325" y="4610"/>
              <a:ext cx="6240" cy="4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8" name="文本框 5126"/>
            <p:cNvSpPr txBox="1">
              <a:spLocks noChangeArrowheads="1"/>
            </p:cNvSpPr>
            <p:nvPr/>
          </p:nvSpPr>
          <p:spPr bwMode="auto">
            <a:xfrm flipH="1">
              <a:off x="7480" y="7273"/>
              <a:ext cx="1777" cy="2062"/>
            </a:xfrm>
            <a:prstGeom prst="rect">
              <a:avLst/>
            </a:prstGeom>
            <a:noFill/>
            <a:ln w="9525">
              <a:noFill/>
              <a:miter lim="800000"/>
              <a:headEnd/>
              <a:tailEnd/>
            </a:ln>
          </p:spPr>
          <p:txBody>
            <a:bodyPr wrap="square">
              <a:spAutoFit/>
            </a:bodyPr>
            <a:lstStyle/>
            <a:p>
              <a:r>
                <a:rPr lang="zh-CN" altLang="en-US" sz="2100" b="1" dirty="0">
                  <a:solidFill>
                    <a:srgbClr val="FF3300"/>
                  </a:solidFill>
                  <a:cs typeface="+mn-ea"/>
                  <a:sym typeface="+mn-lt"/>
                </a:rPr>
                <a:t>气球收缩</a:t>
              </a:r>
            </a:p>
          </p:txBody>
        </p:sp>
      </p:grpSp>
      <p:sp>
        <p:nvSpPr>
          <p:cNvPr id="11" name="文本框 2"/>
          <p:cNvSpPr txBox="1">
            <a:spLocks noChangeArrowheads="1"/>
          </p:cNvSpPr>
          <p:nvPr/>
        </p:nvSpPr>
        <p:spPr bwMode="auto">
          <a:xfrm>
            <a:off x="5007138" y="3450703"/>
            <a:ext cx="4091392" cy="900246"/>
          </a:xfrm>
          <a:prstGeom prst="rect">
            <a:avLst/>
          </a:prstGeom>
          <a:noFill/>
          <a:ln w="9525">
            <a:noFill/>
            <a:miter lim="800000"/>
            <a:headEnd/>
            <a:tailEnd/>
          </a:ln>
        </p:spPr>
        <p:txBody>
          <a:bodyPr wrap="square" lIns="68580" tIns="34290" rIns="68580" bIns="34290">
            <a:spAutoFit/>
          </a:bodyPr>
          <a:lstStyle/>
          <a:p>
            <a:pPr>
              <a:lnSpc>
                <a:spcPct val="150000"/>
              </a:lnSpc>
              <a:buClr>
                <a:srgbClr val="FF0000"/>
              </a:buClr>
            </a:pPr>
            <a:r>
              <a:rPr lang="zh-CN" altLang="en-US" sz="1800" dirty="0">
                <a:cs typeface="+mn-ea"/>
                <a:sym typeface="+mn-lt"/>
              </a:rPr>
              <a:t>然后放入</a:t>
            </a:r>
            <a:r>
              <a:rPr lang="en-US" altLang="zh-CN" sz="1800" dirty="0">
                <a:cs typeface="+mn-ea"/>
                <a:sym typeface="+mn-lt"/>
              </a:rPr>
              <a:t>80℃</a:t>
            </a:r>
            <a:r>
              <a:rPr lang="zh-CN" altLang="en-US" sz="1800" dirty="0">
                <a:cs typeface="+mn-ea"/>
                <a:sym typeface="+mn-lt"/>
              </a:rPr>
              <a:t>以上的热水中</a:t>
            </a:r>
            <a:endParaRPr lang="zh-CN" altLang="en-US" sz="1800" dirty="0">
              <a:solidFill>
                <a:srgbClr val="3333FF"/>
              </a:solidFill>
              <a:cs typeface="+mn-ea"/>
              <a:sym typeface="+mn-lt"/>
            </a:endParaRPr>
          </a:p>
          <a:p>
            <a:pPr>
              <a:lnSpc>
                <a:spcPct val="150000"/>
              </a:lnSpc>
              <a:buClr>
                <a:srgbClr val="FF0000"/>
              </a:buClr>
            </a:pPr>
            <a:r>
              <a:rPr lang="zh-CN" altLang="en-US" sz="1800" dirty="0">
                <a:solidFill>
                  <a:srgbClr val="3333FF"/>
                </a:solidFill>
                <a:cs typeface="+mn-ea"/>
                <a:sym typeface="+mn-lt"/>
              </a:rPr>
              <a:t>你会看到什么变化？</a:t>
            </a:r>
            <a:endParaRPr lang="zh-CN" altLang="en-US" sz="1800" dirty="0">
              <a:cs typeface="+mn-ea"/>
              <a:sym typeface="+mn-lt"/>
            </a:endParaRPr>
          </a:p>
        </p:txBody>
      </p:sp>
      <p:sp>
        <p:nvSpPr>
          <p:cNvPr id="10" name="文本框 9">
            <a:extLst>
              <a:ext uri="{FF2B5EF4-FFF2-40B4-BE49-F238E27FC236}">
                <a16:creationId xmlns:a16="http://schemas.microsoft.com/office/drawing/2014/main" id="{BB6C34C6-26AB-4AC2-AFC8-589D17B4C1A2}"/>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做一做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
          <p:cNvSpPr txBox="1"/>
          <p:nvPr/>
        </p:nvSpPr>
        <p:spPr>
          <a:xfrm>
            <a:off x="653144" y="1205583"/>
            <a:ext cx="8153973" cy="2848472"/>
          </a:xfrm>
          <a:prstGeom prst="rect">
            <a:avLst/>
          </a:prstGeom>
          <a:noFill/>
        </p:spPr>
        <p:txBody>
          <a:bodyPr wrap="square" lIns="68580" tIns="34290" rIns="68580" bIns="34290">
            <a:spAutoFit/>
          </a:bodyPr>
          <a:lstStyle/>
          <a:p>
            <a:pPr marL="342892" indent="-342892">
              <a:lnSpc>
                <a:spcPct val="200000"/>
              </a:lnSpc>
              <a:spcBef>
                <a:spcPct val="20000"/>
              </a:spcBef>
            </a:pPr>
            <a:r>
              <a:rPr lang="en-US" altLang="zh-CN" sz="2100" noProof="1">
                <a:cs typeface="+mn-ea"/>
                <a:sym typeface="+mn-lt"/>
              </a:rPr>
              <a:t>1.</a:t>
            </a:r>
            <a:r>
              <a:rPr lang="zh-CN" altLang="en-US" sz="2100" noProof="1">
                <a:cs typeface="+mn-ea"/>
                <a:sym typeface="+mn-lt"/>
              </a:rPr>
              <a:t>知道什么是汽化、液化。理解液化是汽化的逆过程。</a:t>
            </a:r>
            <a:r>
              <a:rPr lang="en-US" altLang="zh-CN" sz="2100" noProof="1">
                <a:cs typeface="+mn-ea"/>
                <a:sym typeface="+mn-lt"/>
              </a:rPr>
              <a:t>(</a:t>
            </a:r>
            <a:r>
              <a:rPr lang="zh-CN" altLang="en-US" sz="2100" noProof="1">
                <a:cs typeface="+mn-ea"/>
                <a:sym typeface="+mn-lt"/>
              </a:rPr>
              <a:t>重难点</a:t>
            </a:r>
            <a:r>
              <a:rPr lang="en-US" altLang="zh-CN" sz="2100" noProof="1">
                <a:cs typeface="+mn-ea"/>
                <a:sym typeface="+mn-lt"/>
              </a:rPr>
              <a:t>)</a:t>
            </a:r>
          </a:p>
          <a:p>
            <a:pPr>
              <a:lnSpc>
                <a:spcPct val="200000"/>
              </a:lnSpc>
              <a:spcBef>
                <a:spcPct val="20000"/>
              </a:spcBef>
            </a:pPr>
            <a:r>
              <a:rPr lang="en-US" altLang="zh-CN" sz="2100" noProof="1">
                <a:cs typeface="+mn-ea"/>
                <a:sym typeface="+mn-lt"/>
              </a:rPr>
              <a:t>2.</a:t>
            </a:r>
            <a:r>
              <a:rPr lang="zh-CN" altLang="en-US" sz="2100" noProof="1">
                <a:cs typeface="+mn-ea"/>
                <a:sym typeface="+mn-lt"/>
              </a:rPr>
              <a:t>了解沸腾现象，知道什么是沸点。</a:t>
            </a:r>
          </a:p>
          <a:p>
            <a:pPr>
              <a:lnSpc>
                <a:spcPct val="200000"/>
              </a:lnSpc>
              <a:spcBef>
                <a:spcPct val="20000"/>
              </a:spcBef>
            </a:pPr>
            <a:r>
              <a:rPr lang="en-US" altLang="zh-CN" sz="2100" noProof="1">
                <a:cs typeface="+mn-ea"/>
                <a:sym typeface="+mn-lt"/>
              </a:rPr>
              <a:t>3.</a:t>
            </a:r>
            <a:r>
              <a:rPr lang="zh-CN" altLang="en-US" sz="2100" noProof="1">
                <a:cs typeface="+mn-ea"/>
                <a:sym typeface="+mn-lt"/>
              </a:rPr>
              <a:t>知道蒸发可以致冷。 </a:t>
            </a:r>
          </a:p>
          <a:p>
            <a:pPr>
              <a:lnSpc>
                <a:spcPct val="200000"/>
              </a:lnSpc>
              <a:spcBef>
                <a:spcPct val="20000"/>
              </a:spcBef>
            </a:pPr>
            <a:r>
              <a:rPr lang="en-US" altLang="zh-CN" sz="2100" noProof="1">
                <a:cs typeface="+mn-ea"/>
                <a:sym typeface="+mn-lt"/>
              </a:rPr>
              <a:t>4.</a:t>
            </a:r>
            <a:r>
              <a:rPr lang="zh-CN" altLang="en-US" sz="2100" noProof="1">
                <a:cs typeface="+mn-ea"/>
                <a:sym typeface="+mn-lt"/>
              </a:rPr>
              <a:t>知道影响蒸发快慢的因素。</a:t>
            </a:r>
          </a:p>
        </p:txBody>
      </p:sp>
      <p:sp>
        <p:nvSpPr>
          <p:cNvPr id="8" name="文本框 7">
            <a:extLst>
              <a:ext uri="{FF2B5EF4-FFF2-40B4-BE49-F238E27FC236}">
                <a16:creationId xmlns:a16="http://schemas.microsoft.com/office/drawing/2014/main" id="{FDD55A11-D65A-409C-AF2B-3091F35CB5E9}"/>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学习目标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rrowheads="1"/>
          </p:cNvSpPr>
          <p:nvPr/>
        </p:nvSpPr>
        <p:spPr bwMode="auto">
          <a:xfrm>
            <a:off x="708064" y="3398446"/>
            <a:ext cx="7205662" cy="481013"/>
          </a:xfrm>
          <a:prstGeom prst="rect">
            <a:avLst/>
          </a:prstGeom>
          <a:noFill/>
          <a:ln w="9525">
            <a:noFill/>
            <a:miter lim="800000"/>
            <a:headEnd/>
            <a:tailEnd/>
          </a:ln>
        </p:spPr>
        <p:txBody>
          <a:bodyPr wrap="none" lIns="68580" tIns="34290" rIns="68580" bIns="34290" anchor="ctr"/>
          <a:lstStyle/>
          <a:p>
            <a:pPr>
              <a:buClr>
                <a:srgbClr val="FF00FF"/>
              </a:buClr>
              <a:buFont typeface="Wingdings" pitchFamily="2" charset="2"/>
              <a:buNone/>
            </a:pPr>
            <a:r>
              <a:rPr lang="zh-CN" altLang="en-US" sz="2100" dirty="0">
                <a:cs typeface="+mn-ea"/>
                <a:sym typeface="+mn-lt"/>
              </a:rPr>
              <a:t>汽化：物质从</a:t>
            </a:r>
            <a:r>
              <a:rPr lang="zh-CN" altLang="en-US" sz="2100" dirty="0">
                <a:solidFill>
                  <a:srgbClr val="FF0000"/>
                </a:solidFill>
                <a:cs typeface="+mn-ea"/>
                <a:sym typeface="+mn-lt"/>
              </a:rPr>
              <a:t>液态</a:t>
            </a:r>
            <a:r>
              <a:rPr lang="zh-CN" altLang="en-US" sz="2100" dirty="0">
                <a:cs typeface="+mn-ea"/>
                <a:sym typeface="+mn-lt"/>
              </a:rPr>
              <a:t>变为</a:t>
            </a:r>
            <a:r>
              <a:rPr lang="zh-CN" altLang="en-US" sz="2100" dirty="0">
                <a:solidFill>
                  <a:srgbClr val="FF0000"/>
                </a:solidFill>
                <a:cs typeface="+mn-ea"/>
                <a:sym typeface="+mn-lt"/>
              </a:rPr>
              <a:t>气态</a:t>
            </a:r>
            <a:r>
              <a:rPr lang="zh-CN" altLang="en-US" sz="2100" dirty="0">
                <a:cs typeface="+mn-ea"/>
                <a:sym typeface="+mn-lt"/>
              </a:rPr>
              <a:t>的过程。</a:t>
            </a:r>
          </a:p>
        </p:txBody>
      </p:sp>
      <p:sp>
        <p:nvSpPr>
          <p:cNvPr id="13" name="矩形 12"/>
          <p:cNvSpPr>
            <a:spLocks noChangeArrowheads="1"/>
          </p:cNvSpPr>
          <p:nvPr/>
        </p:nvSpPr>
        <p:spPr bwMode="auto">
          <a:xfrm>
            <a:off x="708064" y="3953449"/>
            <a:ext cx="7532688" cy="513080"/>
          </a:xfrm>
          <a:prstGeom prst="rect">
            <a:avLst/>
          </a:prstGeom>
          <a:noFill/>
          <a:ln w="9525">
            <a:noFill/>
            <a:miter lim="800000"/>
            <a:headEnd/>
            <a:tailEnd/>
          </a:ln>
        </p:spPr>
        <p:txBody>
          <a:bodyPr wrap="none" lIns="68580" tIns="34290" rIns="68580" bIns="34290" anchor="ctr"/>
          <a:lstStyle/>
          <a:p>
            <a:pPr>
              <a:buClr>
                <a:srgbClr val="FF00FF"/>
              </a:buClr>
              <a:buFont typeface="Wingdings" pitchFamily="2" charset="2"/>
              <a:buNone/>
            </a:pPr>
            <a:r>
              <a:rPr lang="zh-CN" altLang="en-US" sz="2100" dirty="0">
                <a:cs typeface="+mn-ea"/>
                <a:sym typeface="+mn-lt"/>
              </a:rPr>
              <a:t>液化：物质从</a:t>
            </a:r>
            <a:r>
              <a:rPr lang="zh-CN" altLang="en-US" sz="2100" dirty="0">
                <a:solidFill>
                  <a:srgbClr val="FF0000"/>
                </a:solidFill>
                <a:cs typeface="+mn-ea"/>
                <a:sym typeface="+mn-lt"/>
              </a:rPr>
              <a:t>气态</a:t>
            </a:r>
            <a:r>
              <a:rPr lang="zh-CN" altLang="en-US" sz="2100" dirty="0">
                <a:cs typeface="+mn-ea"/>
                <a:sym typeface="+mn-lt"/>
              </a:rPr>
              <a:t>变为</a:t>
            </a:r>
            <a:r>
              <a:rPr lang="zh-CN" altLang="en-US" sz="2100" dirty="0">
                <a:solidFill>
                  <a:srgbClr val="FF0000"/>
                </a:solidFill>
                <a:cs typeface="+mn-ea"/>
                <a:sym typeface="+mn-lt"/>
              </a:rPr>
              <a:t>液态</a:t>
            </a:r>
            <a:r>
              <a:rPr lang="zh-CN" altLang="en-US" sz="2100" dirty="0">
                <a:cs typeface="+mn-ea"/>
                <a:sym typeface="+mn-lt"/>
              </a:rPr>
              <a:t>的过程。</a:t>
            </a:r>
          </a:p>
        </p:txBody>
      </p:sp>
      <p:sp>
        <p:nvSpPr>
          <p:cNvPr id="19" name="云形标注 18"/>
          <p:cNvSpPr/>
          <p:nvPr/>
        </p:nvSpPr>
        <p:spPr>
          <a:xfrm>
            <a:off x="4044951" y="1021239"/>
            <a:ext cx="4594225" cy="1065353"/>
          </a:xfrm>
          <a:prstGeom prst="cloudCallout">
            <a:avLst>
              <a:gd name="adj1" fmla="val -56997"/>
              <a:gd name="adj2" fmla="val 88381"/>
            </a:avLst>
          </a:prstGeom>
          <a:solidFill>
            <a:schemeClr val="accent2">
              <a:lumMod val="20000"/>
              <a:lumOff val="80000"/>
            </a:schemeClr>
          </a:solidFill>
          <a:ln w="19050" cap="flat" cmpd="sng">
            <a:solidFill>
              <a:schemeClr val="accent6">
                <a:lumMod val="75000"/>
              </a:schemeClr>
            </a:solidFill>
            <a:prstDash val="sysDash"/>
            <a:miter/>
            <a:headEnd type="none" w="med" len="med"/>
            <a:tailEnd type="none" w="med" len="med"/>
          </a:ln>
        </p:spPr>
        <p:txBody>
          <a:bodyPr lIns="68580" tIns="34290" rIns="68580" bIns="34290"/>
          <a:lstStyle/>
          <a:p>
            <a:pPr algn="ctr"/>
            <a:r>
              <a:rPr lang="zh-CN" altLang="en-US" sz="2000" noProof="1">
                <a:cs typeface="+mn-ea"/>
                <a:sym typeface="+mn-lt"/>
              </a:rPr>
              <a:t>一般气体是看不见、摸不到的</a:t>
            </a:r>
          </a:p>
        </p:txBody>
      </p:sp>
      <p:sp>
        <p:nvSpPr>
          <p:cNvPr id="20" name="椭圆 6149" descr="水滴"/>
          <p:cNvSpPr>
            <a:spLocks noChangeArrowheads="1"/>
          </p:cNvSpPr>
          <p:nvPr/>
        </p:nvSpPr>
        <p:spPr bwMode="auto">
          <a:xfrm>
            <a:off x="2677681" y="2179665"/>
            <a:ext cx="838200" cy="627098"/>
          </a:xfrm>
          <a:prstGeom prst="ellipse">
            <a:avLst/>
          </a:prstGeom>
          <a:blipFill dpi="0" rotWithShape="1">
            <a:blip r:embed="rId2" cstate="print"/>
            <a:srcRect/>
            <a:tile tx="0" ty="0" sx="100000" sy="100000" flip="none" algn="tl"/>
          </a:blipFill>
          <a:ln w="38100">
            <a:noFill/>
            <a:round/>
            <a:headEnd/>
            <a:tailEnd/>
          </a:ln>
        </p:spPr>
        <p:txBody>
          <a:bodyPr wrap="none" lIns="68580" tIns="34290" rIns="68580" bIns="34290" anchor="ctr"/>
          <a:lstStyle/>
          <a:p>
            <a:pPr algn="ctr"/>
            <a:r>
              <a:rPr lang="zh-CN" altLang="en-US" sz="2800">
                <a:solidFill>
                  <a:srgbClr val="3333FF"/>
                </a:solidFill>
                <a:cs typeface="+mn-ea"/>
                <a:sym typeface="+mn-lt"/>
              </a:rPr>
              <a:t>液态</a:t>
            </a:r>
          </a:p>
        </p:txBody>
      </p:sp>
      <p:sp>
        <p:nvSpPr>
          <p:cNvPr id="21" name="椭圆 6150"/>
          <p:cNvSpPr>
            <a:spLocks noChangeArrowheads="1"/>
          </p:cNvSpPr>
          <p:nvPr/>
        </p:nvSpPr>
        <p:spPr bwMode="auto">
          <a:xfrm>
            <a:off x="777443" y="2179665"/>
            <a:ext cx="990600" cy="627098"/>
          </a:xfrm>
          <a:prstGeom prst="ellipse">
            <a:avLst/>
          </a:prstGeom>
          <a:solidFill>
            <a:schemeClr val="bg1"/>
          </a:solidFill>
          <a:ln w="38100">
            <a:noFill/>
            <a:round/>
            <a:headEnd/>
            <a:tailEnd/>
          </a:ln>
        </p:spPr>
        <p:txBody>
          <a:bodyPr wrap="none" lIns="68580" tIns="34290" rIns="68580" bIns="34290" anchor="ctr"/>
          <a:lstStyle/>
          <a:p>
            <a:pPr algn="ctr"/>
            <a:r>
              <a:rPr lang="zh-CN" altLang="en-US" sz="2800">
                <a:solidFill>
                  <a:srgbClr val="FF0000"/>
                </a:solidFill>
                <a:cs typeface="+mn-ea"/>
                <a:sym typeface="+mn-lt"/>
              </a:rPr>
              <a:t>气态</a:t>
            </a:r>
          </a:p>
        </p:txBody>
      </p:sp>
      <p:grpSp>
        <p:nvGrpSpPr>
          <p:cNvPr id="22" name="组合 21"/>
          <p:cNvGrpSpPr>
            <a:grpSpLocks/>
          </p:cNvGrpSpPr>
          <p:nvPr/>
        </p:nvGrpSpPr>
        <p:grpSpPr bwMode="auto">
          <a:xfrm>
            <a:off x="1690577" y="1954007"/>
            <a:ext cx="1233169" cy="538260"/>
            <a:chOff x="4836" y="3680"/>
            <a:chExt cx="1944" cy="1134"/>
          </a:xfrm>
        </p:grpSpPr>
        <p:sp>
          <p:nvSpPr>
            <p:cNvPr id="23" name="下箭头 6151"/>
            <p:cNvSpPr>
              <a:spLocks noChangeArrowheads="1"/>
            </p:cNvSpPr>
            <p:nvPr/>
          </p:nvSpPr>
          <p:spPr bwMode="auto">
            <a:xfrm rot="5400000">
              <a:off x="5460" y="3963"/>
              <a:ext cx="227" cy="1475"/>
            </a:xfrm>
            <a:prstGeom prst="downArrow">
              <a:avLst>
                <a:gd name="adj1" fmla="val 50000"/>
                <a:gd name="adj2" fmla="val 162264"/>
              </a:avLst>
            </a:prstGeom>
            <a:solidFill>
              <a:srgbClr val="FFFF99"/>
            </a:solidFill>
            <a:ln w="12700">
              <a:solidFill>
                <a:schemeClr val="tx2"/>
              </a:solidFill>
              <a:miter lim="800000"/>
              <a:headEnd/>
              <a:tailEnd/>
            </a:ln>
          </p:spPr>
          <p:txBody>
            <a:bodyPr/>
            <a:lstStyle/>
            <a:p>
              <a:endParaRPr lang="zh-CN" altLang="en-US" sz="1800">
                <a:cs typeface="+mn-ea"/>
                <a:sym typeface="+mn-lt"/>
              </a:endParaRPr>
            </a:p>
          </p:txBody>
        </p:sp>
        <p:sp>
          <p:nvSpPr>
            <p:cNvPr id="24" name="文本框 3"/>
            <p:cNvSpPr txBox="1">
              <a:spLocks noChangeArrowheads="1"/>
            </p:cNvSpPr>
            <p:nvPr/>
          </p:nvSpPr>
          <p:spPr bwMode="auto">
            <a:xfrm>
              <a:off x="4840" y="3680"/>
              <a:ext cx="1940" cy="1102"/>
            </a:xfrm>
            <a:prstGeom prst="rect">
              <a:avLst/>
            </a:prstGeom>
            <a:noFill/>
            <a:ln w="9525">
              <a:noFill/>
              <a:miter lim="800000"/>
              <a:headEnd/>
              <a:tailEnd/>
            </a:ln>
          </p:spPr>
          <p:txBody>
            <a:bodyPr>
              <a:spAutoFit/>
            </a:bodyPr>
            <a:lstStyle/>
            <a:p>
              <a:r>
                <a:rPr lang="zh-CN" altLang="zh-CN" sz="2800">
                  <a:solidFill>
                    <a:srgbClr val="FF0000"/>
                  </a:solidFill>
                  <a:cs typeface="+mn-ea"/>
                  <a:sym typeface="+mn-lt"/>
                </a:rPr>
                <a:t>汽化</a:t>
              </a:r>
            </a:p>
          </p:txBody>
        </p:sp>
      </p:grpSp>
      <p:grpSp>
        <p:nvGrpSpPr>
          <p:cNvPr id="25" name="组合 24"/>
          <p:cNvGrpSpPr>
            <a:grpSpLocks/>
          </p:cNvGrpSpPr>
          <p:nvPr/>
        </p:nvGrpSpPr>
        <p:grpSpPr bwMode="auto">
          <a:xfrm>
            <a:off x="1693433" y="2557584"/>
            <a:ext cx="1019175" cy="634051"/>
            <a:chOff x="4842" y="4952"/>
            <a:chExt cx="1605" cy="1334"/>
          </a:xfrm>
        </p:grpSpPr>
        <p:sp>
          <p:nvSpPr>
            <p:cNvPr id="26" name="下箭头 6152"/>
            <p:cNvSpPr>
              <a:spLocks noChangeArrowheads="1"/>
            </p:cNvSpPr>
            <p:nvPr/>
          </p:nvSpPr>
          <p:spPr bwMode="auto">
            <a:xfrm rot="5400000" flipV="1">
              <a:off x="5528" y="4328"/>
              <a:ext cx="227" cy="1475"/>
            </a:xfrm>
            <a:prstGeom prst="downArrow">
              <a:avLst>
                <a:gd name="adj1" fmla="val 50000"/>
                <a:gd name="adj2" fmla="val 162264"/>
              </a:avLst>
            </a:prstGeom>
            <a:solidFill>
              <a:srgbClr val="FFFF99"/>
            </a:solidFill>
            <a:ln w="12700">
              <a:solidFill>
                <a:schemeClr val="tx2"/>
              </a:solidFill>
              <a:miter lim="800000"/>
              <a:headEnd/>
              <a:tailEnd/>
            </a:ln>
          </p:spPr>
          <p:txBody>
            <a:bodyPr/>
            <a:lstStyle/>
            <a:p>
              <a:endParaRPr lang="zh-CN" altLang="en-US" sz="1800">
                <a:cs typeface="+mn-ea"/>
                <a:sym typeface="+mn-lt"/>
              </a:endParaRPr>
            </a:p>
          </p:txBody>
        </p:sp>
        <p:sp>
          <p:nvSpPr>
            <p:cNvPr id="27" name="文本框 4"/>
            <p:cNvSpPr txBox="1">
              <a:spLocks noChangeArrowheads="1"/>
            </p:cNvSpPr>
            <p:nvPr/>
          </p:nvSpPr>
          <p:spPr bwMode="auto">
            <a:xfrm>
              <a:off x="4842" y="5185"/>
              <a:ext cx="1605" cy="1101"/>
            </a:xfrm>
            <a:prstGeom prst="rect">
              <a:avLst/>
            </a:prstGeom>
            <a:noFill/>
            <a:ln w="9525">
              <a:noFill/>
              <a:miter lim="800000"/>
              <a:headEnd/>
              <a:tailEnd/>
            </a:ln>
          </p:spPr>
          <p:txBody>
            <a:bodyPr>
              <a:spAutoFit/>
            </a:bodyPr>
            <a:lstStyle/>
            <a:p>
              <a:r>
                <a:rPr lang="zh-CN" altLang="zh-CN" sz="2800">
                  <a:solidFill>
                    <a:srgbClr val="FF0000"/>
                  </a:solidFill>
                  <a:cs typeface="+mn-ea"/>
                  <a:sym typeface="+mn-lt"/>
                </a:rPr>
                <a:t>液化</a:t>
              </a:r>
            </a:p>
          </p:txBody>
        </p:sp>
      </p:grpSp>
      <p:sp>
        <p:nvSpPr>
          <p:cNvPr id="28" name="文本框 27">
            <a:extLst>
              <a:ext uri="{FF2B5EF4-FFF2-40B4-BE49-F238E27FC236}">
                <a16:creationId xmlns:a16="http://schemas.microsoft.com/office/drawing/2014/main" id="{2D0BE7DE-A802-421B-B863-CD1D659CCE5D}"/>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课堂活动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strVal val="#ppt_w*0.70"/>
                                          </p:val>
                                        </p:tav>
                                        <p:tav tm="100000">
                                          <p:val>
                                            <p:strVal val="#ppt_w"/>
                                          </p:val>
                                        </p:tav>
                                      </p:tavLst>
                                    </p:anim>
                                    <p:anim calcmode="lin" valueType="num">
                                      <p:cBhvr>
                                        <p:cTn id="30" dur="1000" fill="hold"/>
                                        <p:tgtEl>
                                          <p:spTgt spid="19"/>
                                        </p:tgtEl>
                                        <p:attrNameLst>
                                          <p:attrName>ppt_h</p:attrName>
                                        </p:attrNameLst>
                                      </p:cBhvr>
                                      <p:tavLst>
                                        <p:tav tm="0">
                                          <p:val>
                                            <p:strVal val="#ppt_h"/>
                                          </p:val>
                                        </p:tav>
                                        <p:tav tm="100000">
                                          <p:val>
                                            <p:strVal val="#ppt_h"/>
                                          </p:val>
                                        </p:tav>
                                      </p:tavLst>
                                    </p:anim>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内容占位符 11265"/>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1447800" y="1237470"/>
            <a:ext cx="2531097" cy="1515059"/>
          </a:xfrm>
          <a:prstGeom prst="rect">
            <a:avLst/>
          </a:prstGeom>
          <a:effectLst>
            <a:outerShdw blurRad="50800" dist="38100" dir="2700000" sx="101000" sy="101000" algn="tl" rotWithShape="0">
              <a:prstClr val="black">
                <a:alpha val="40000"/>
              </a:prstClr>
            </a:outerShdw>
            <a:softEdge rad="31750"/>
          </a:effectLst>
        </p:spPr>
      </p:pic>
      <p:sp>
        <p:nvSpPr>
          <p:cNvPr id="11267" name="文本框 11266"/>
          <p:cNvSpPr txBox="1">
            <a:spLocks noChangeArrowheads="1"/>
          </p:cNvSpPr>
          <p:nvPr/>
        </p:nvSpPr>
        <p:spPr bwMode="auto">
          <a:xfrm>
            <a:off x="571500" y="3006809"/>
            <a:ext cx="8001000" cy="473206"/>
          </a:xfrm>
          <a:prstGeom prst="rect">
            <a:avLst/>
          </a:prstGeom>
          <a:noFill/>
          <a:ln w="9525">
            <a:noFill/>
            <a:miter lim="800000"/>
            <a:headEnd/>
            <a:tailEnd/>
          </a:ln>
        </p:spPr>
        <p:txBody>
          <a:bodyPr lIns="68580" tIns="34290" rIns="68580" bIns="34290">
            <a:spAutoFit/>
          </a:bodyPr>
          <a:lstStyle/>
          <a:p>
            <a:pPr>
              <a:lnSpc>
                <a:spcPct val="125000"/>
              </a:lnSpc>
              <a:spcBef>
                <a:spcPts val="50"/>
              </a:spcBef>
            </a:pPr>
            <a:r>
              <a:rPr lang="zh-CN" altLang="en-US" sz="2100" dirty="0">
                <a:cs typeface="+mn-ea"/>
                <a:sym typeface="+mn-lt"/>
              </a:rPr>
              <a:t>在这两种情况下，水在物态变化上有什么</a:t>
            </a:r>
            <a:r>
              <a:rPr lang="zh-CN" altLang="en-US" sz="2100" u="sng" dirty="0">
                <a:cs typeface="+mn-ea"/>
                <a:sym typeface="+mn-lt"/>
              </a:rPr>
              <a:t>相同点</a:t>
            </a:r>
            <a:r>
              <a:rPr lang="zh-CN" altLang="en-US" sz="2100" dirty="0">
                <a:cs typeface="+mn-ea"/>
                <a:sym typeface="+mn-lt"/>
              </a:rPr>
              <a:t>？有什么</a:t>
            </a:r>
            <a:r>
              <a:rPr lang="zh-CN" altLang="en-US" sz="2100" u="sng" dirty="0">
                <a:cs typeface="+mn-ea"/>
                <a:sym typeface="+mn-lt"/>
              </a:rPr>
              <a:t>不同点</a:t>
            </a:r>
            <a:r>
              <a:rPr lang="zh-CN" altLang="en-US" sz="2100" dirty="0">
                <a:cs typeface="+mn-ea"/>
                <a:sym typeface="+mn-lt"/>
              </a:rPr>
              <a:t>？</a:t>
            </a:r>
          </a:p>
        </p:txBody>
      </p:sp>
      <p:sp>
        <p:nvSpPr>
          <p:cNvPr id="11268" name="矩形 11267"/>
          <p:cNvSpPr>
            <a:spLocks noChangeArrowheads="1"/>
          </p:cNvSpPr>
          <p:nvPr/>
        </p:nvSpPr>
        <p:spPr bwMode="auto">
          <a:xfrm>
            <a:off x="831850" y="3570188"/>
            <a:ext cx="6324600" cy="424004"/>
          </a:xfrm>
          <a:prstGeom prst="rect">
            <a:avLst/>
          </a:prstGeom>
          <a:noFill/>
          <a:ln w="19050">
            <a:noFill/>
            <a:miter lim="800000"/>
            <a:headEnd/>
            <a:tailEnd/>
          </a:ln>
        </p:spPr>
        <p:txBody>
          <a:bodyPr wrap="none" lIns="68580" tIns="34290" rIns="68580" bIns="34290" anchor="ctr"/>
          <a:lstStyle/>
          <a:p>
            <a:pPr marL="342900" indent="-342900">
              <a:buFont typeface="Wingdings" panose="05000000000000000000" pitchFamily="2" charset="2"/>
              <a:buChar char="p"/>
            </a:pPr>
            <a:r>
              <a:rPr lang="zh-CN" altLang="en-US" sz="2100" dirty="0">
                <a:solidFill>
                  <a:srgbClr val="FF0000"/>
                </a:solidFill>
                <a:cs typeface="+mn-ea"/>
                <a:sym typeface="+mn-lt"/>
              </a:rPr>
              <a:t>都是汽化现象，水变成水蒸气。</a:t>
            </a:r>
          </a:p>
        </p:txBody>
      </p:sp>
      <p:sp>
        <p:nvSpPr>
          <p:cNvPr id="11269" name="矩形 11268"/>
          <p:cNvSpPr>
            <a:spLocks noChangeArrowheads="1"/>
          </p:cNvSpPr>
          <p:nvPr/>
        </p:nvSpPr>
        <p:spPr bwMode="auto">
          <a:xfrm>
            <a:off x="831850" y="3994192"/>
            <a:ext cx="3447098" cy="392415"/>
          </a:xfrm>
          <a:prstGeom prst="rect">
            <a:avLst/>
          </a:prstGeom>
          <a:noFill/>
          <a:ln w="19050">
            <a:noFill/>
            <a:miter lim="800000"/>
            <a:headEnd/>
            <a:tailEnd/>
          </a:ln>
        </p:spPr>
        <p:txBody>
          <a:bodyPr wrap="none" lIns="68580" tIns="34290" rIns="68580" bIns="34290">
            <a:spAutoFit/>
          </a:bodyPr>
          <a:lstStyle/>
          <a:p>
            <a:pPr marL="342900" indent="-342900">
              <a:buFont typeface="Wingdings" panose="05000000000000000000" pitchFamily="2" charset="2"/>
              <a:buChar char="p"/>
            </a:pPr>
            <a:r>
              <a:rPr lang="zh-CN" altLang="en-US" sz="2100">
                <a:solidFill>
                  <a:srgbClr val="FF0000"/>
                </a:solidFill>
                <a:cs typeface="+mn-ea"/>
                <a:sym typeface="+mn-lt"/>
              </a:rPr>
              <a:t>两种方式：沸腾和蒸发。</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1" y="1237470"/>
            <a:ext cx="2901099" cy="162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a:extLst>
              <a:ext uri="{FF2B5EF4-FFF2-40B4-BE49-F238E27FC236}">
                <a16:creationId xmlns:a16="http://schemas.microsoft.com/office/drawing/2014/main" id="{B1B63B99-6666-4802-8EFE-AC7B423F9375}"/>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课堂活动</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fade">
                                      <p:cBhvr>
                                        <p:cTn id="16" dur="500"/>
                                        <p:tgtEl>
                                          <p:spTgt spid="11267"/>
                                        </p:tgtEl>
                                      </p:cBhvr>
                                    </p:animEffect>
                                    <p:anim calcmode="lin" valueType="num">
                                      <p:cBhvr>
                                        <p:cTn id="17" dur="500" fill="hold"/>
                                        <p:tgtEl>
                                          <p:spTgt spid="11267"/>
                                        </p:tgtEl>
                                        <p:attrNameLst>
                                          <p:attrName>style.rotation</p:attrName>
                                        </p:attrNameLst>
                                      </p:cBhvr>
                                      <p:tavLst>
                                        <p:tav tm="0">
                                          <p:val>
                                            <p:fltVal val="720"/>
                                          </p:val>
                                        </p:tav>
                                        <p:tav tm="100000">
                                          <p:val>
                                            <p:fltVal val="0"/>
                                          </p:val>
                                        </p:tav>
                                      </p:tavLst>
                                    </p:anim>
                                    <p:anim calcmode="lin" valueType="num">
                                      <p:cBhvr>
                                        <p:cTn id="18" dur="500" fill="hold"/>
                                        <p:tgtEl>
                                          <p:spTgt spid="11267"/>
                                        </p:tgtEl>
                                        <p:attrNameLst>
                                          <p:attrName>ppt_h</p:attrName>
                                        </p:attrNameLst>
                                      </p:cBhvr>
                                      <p:tavLst>
                                        <p:tav tm="0">
                                          <p:val>
                                            <p:fltVal val="0"/>
                                          </p:val>
                                        </p:tav>
                                        <p:tav tm="100000">
                                          <p:val>
                                            <p:strVal val="#ppt_h"/>
                                          </p:val>
                                        </p:tav>
                                      </p:tavLst>
                                    </p:anim>
                                    <p:anim calcmode="lin" valueType="num">
                                      <p:cBhvr>
                                        <p:cTn id="19" dur="500" fill="hold"/>
                                        <p:tgtEl>
                                          <p:spTgt spid="11267"/>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8">
                                            <p:txEl>
                                              <p:pRg st="0" end="0"/>
                                            </p:txEl>
                                          </p:spTgt>
                                        </p:tgtEl>
                                        <p:attrNameLst>
                                          <p:attrName>style.visibility</p:attrName>
                                        </p:attrNameLst>
                                      </p:cBhvr>
                                      <p:to>
                                        <p:strVal val="visible"/>
                                      </p:to>
                                    </p:set>
                                    <p:anim calcmode="lin" valueType="num">
                                      <p:cBhvr additive="base">
                                        <p:cTn id="24"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269">
                                            <p:txEl>
                                              <p:pRg st="0" end="0"/>
                                            </p:txEl>
                                          </p:spTgt>
                                        </p:tgtEl>
                                        <p:attrNameLst>
                                          <p:attrName>style.visibility</p:attrName>
                                        </p:attrNameLst>
                                      </p:cBhvr>
                                      <p:to>
                                        <p:strVal val="visible"/>
                                      </p:to>
                                    </p:set>
                                    <p:anim calcmode="lin" valueType="num">
                                      <p:cBhvr additive="base">
                                        <p:cTn id="28"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build="p"/>
      <p:bldP spid="1126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495301" y="1680976"/>
            <a:ext cx="7934600" cy="2492990"/>
          </a:xfrm>
          <a:prstGeom prst="rect">
            <a:avLst/>
          </a:prstGeom>
          <a:noFill/>
          <a:ln w="9525" algn="ctr">
            <a:noFill/>
            <a:miter lim="800000"/>
            <a:headEnd/>
            <a:tailEnd/>
          </a:ln>
          <a:effectLst/>
        </p:spPr>
        <p:txBody>
          <a:bodyPr wrap="square" lIns="68580" tIns="34290" rIns="68580" bIns="34290">
            <a:spAutoFit/>
          </a:bodyPr>
          <a:lstStyle/>
          <a:p>
            <a:pPr lvl="1">
              <a:lnSpc>
                <a:spcPct val="250000"/>
              </a:lnSpc>
              <a:spcBef>
                <a:spcPct val="0"/>
              </a:spcBef>
            </a:pPr>
            <a:r>
              <a:rPr lang="zh-CN" altLang="en-US" sz="2100" dirty="0">
                <a:cs typeface="+mn-ea"/>
                <a:sym typeface="+mn-lt"/>
              </a:rPr>
              <a:t>你认真观察过水的沸腾吗？</a:t>
            </a:r>
          </a:p>
          <a:p>
            <a:pPr lvl="1">
              <a:lnSpc>
                <a:spcPct val="250000"/>
              </a:lnSpc>
              <a:spcBef>
                <a:spcPct val="0"/>
              </a:spcBef>
            </a:pPr>
            <a:r>
              <a:rPr lang="zh-CN" altLang="en-US" sz="2100" dirty="0">
                <a:cs typeface="+mn-ea"/>
                <a:sym typeface="+mn-lt"/>
              </a:rPr>
              <a:t>水在沸腾时有什么特征？</a:t>
            </a:r>
          </a:p>
          <a:p>
            <a:pPr lvl="1">
              <a:lnSpc>
                <a:spcPct val="250000"/>
              </a:lnSpc>
              <a:spcBef>
                <a:spcPct val="0"/>
              </a:spcBef>
            </a:pPr>
            <a:r>
              <a:rPr lang="zh-CN" altLang="en-US" sz="2100" dirty="0">
                <a:cs typeface="+mn-ea"/>
                <a:sym typeface="+mn-lt"/>
              </a:rPr>
              <a:t>水沸腾后如果继续加热，温度是不是会越来越高？</a:t>
            </a:r>
          </a:p>
        </p:txBody>
      </p:sp>
      <p:sp>
        <p:nvSpPr>
          <p:cNvPr id="13" name="Rectangle 7"/>
          <p:cNvSpPr>
            <a:spLocks noChangeArrowheads="1"/>
          </p:cNvSpPr>
          <p:nvPr/>
        </p:nvSpPr>
        <p:spPr bwMode="gray">
          <a:xfrm>
            <a:off x="845148" y="1288561"/>
            <a:ext cx="4248472" cy="392415"/>
          </a:xfrm>
          <a:prstGeom prst="rect">
            <a:avLst/>
          </a:prstGeom>
          <a:noFill/>
          <a:ln w="57150" algn="ctr">
            <a:noFill/>
            <a:miter lim="800000"/>
            <a:headEnd/>
            <a:tailEnd/>
          </a:ln>
          <a:effectLst/>
        </p:spPr>
        <p:txBody>
          <a:bodyPr wrap="square" lIns="68580" tIns="34290" rIns="68580" bIns="34290">
            <a:spAutoFit/>
          </a:bodyPr>
          <a:lstStyle/>
          <a:p>
            <a:r>
              <a:rPr lang="zh-CN" altLang="en-US" sz="2100" dirty="0">
                <a:solidFill>
                  <a:srgbClr val="FF0000"/>
                </a:solidFill>
                <a:cs typeface="+mn-ea"/>
                <a:sym typeface="+mn-lt"/>
              </a:rPr>
              <a:t>探究水的沸腾</a:t>
            </a:r>
          </a:p>
        </p:txBody>
      </p:sp>
      <p:sp>
        <p:nvSpPr>
          <p:cNvPr id="5" name="文本框 4">
            <a:extLst>
              <a:ext uri="{FF2B5EF4-FFF2-40B4-BE49-F238E27FC236}">
                <a16:creationId xmlns:a16="http://schemas.microsoft.com/office/drawing/2014/main" id="{64EA6D4C-7DAD-4AD0-ADC5-6629F5A1A072}"/>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90007" y="1170033"/>
            <a:ext cx="4068173" cy="1881920"/>
          </a:xfrm>
          <a:prstGeom prst="rect">
            <a:avLst/>
          </a:prstGeom>
        </p:spPr>
        <p:txBody>
          <a:bodyPr lIns="68580" tIns="34290" rIns="68580" bIns="34290"/>
          <a:lstStyle/>
          <a:p>
            <a:pPr defTabSz="914378">
              <a:lnSpc>
                <a:spcPct val="200000"/>
              </a:lnSpc>
              <a:spcBef>
                <a:spcPct val="0"/>
              </a:spcBef>
              <a:buSzPct val="100000"/>
              <a:defRPr/>
            </a:pPr>
            <a:r>
              <a:rPr lang="en-US" altLang="zh-CN" sz="1800" b="1" kern="0" dirty="0">
                <a:solidFill>
                  <a:srgbClr val="0066CC"/>
                </a:solidFill>
                <a:cs typeface="+mn-ea"/>
                <a:sym typeface="+mn-lt"/>
              </a:rPr>
              <a:t>1</a:t>
            </a:r>
            <a:r>
              <a:rPr lang="zh-CN" altLang="en-US" sz="1800" b="1" kern="0" dirty="0">
                <a:solidFill>
                  <a:srgbClr val="0066CC"/>
                </a:solidFill>
                <a:cs typeface="+mn-ea"/>
                <a:sym typeface="+mn-lt"/>
              </a:rPr>
              <a:t>．实验目的：</a:t>
            </a:r>
          </a:p>
          <a:p>
            <a:pPr defTabSz="914378">
              <a:lnSpc>
                <a:spcPct val="200000"/>
              </a:lnSpc>
              <a:spcBef>
                <a:spcPct val="0"/>
              </a:spcBef>
              <a:buSzPct val="100000"/>
              <a:defRPr/>
            </a:pPr>
            <a:r>
              <a:rPr lang="zh-CN" altLang="en-US" sz="1800" kern="0" dirty="0">
                <a:solidFill>
                  <a:srgbClr val="333333"/>
                </a:solidFill>
                <a:cs typeface="+mn-ea"/>
                <a:sym typeface="+mn-lt"/>
              </a:rPr>
              <a:t>观察沸腾前后水中气泡的变化情况和温度的变化规律。</a:t>
            </a:r>
          </a:p>
        </p:txBody>
      </p:sp>
      <p:sp>
        <p:nvSpPr>
          <p:cNvPr id="9" name="Text Box 5"/>
          <p:cNvSpPr txBox="1">
            <a:spLocks noChangeArrowheads="1"/>
          </p:cNvSpPr>
          <p:nvPr/>
        </p:nvSpPr>
        <p:spPr bwMode="auto">
          <a:xfrm>
            <a:off x="676256" y="2757270"/>
            <a:ext cx="4145555" cy="1731243"/>
          </a:xfrm>
          <a:prstGeom prst="rect">
            <a:avLst/>
          </a:prstGeom>
          <a:noFill/>
          <a:ln w="9525">
            <a:noFill/>
            <a:miter lim="800000"/>
            <a:headEnd/>
            <a:tailEnd/>
          </a:ln>
          <a:effectLst/>
        </p:spPr>
        <p:txBody>
          <a:bodyPr wrap="square" lIns="68580" tIns="34290" rIns="68580" bIns="34290">
            <a:spAutoFit/>
          </a:bodyPr>
          <a:lstStyle/>
          <a:p>
            <a:pPr>
              <a:lnSpc>
                <a:spcPct val="200000"/>
              </a:lnSpc>
            </a:pPr>
            <a:r>
              <a:rPr lang="en-US" altLang="zh-CN" sz="1800" b="1" dirty="0">
                <a:solidFill>
                  <a:srgbClr val="0066CC"/>
                </a:solidFill>
                <a:cs typeface="+mn-ea"/>
                <a:sym typeface="+mn-lt"/>
              </a:rPr>
              <a:t>2</a:t>
            </a:r>
            <a:r>
              <a:rPr lang="zh-CN" altLang="en-US" sz="1800" b="1" dirty="0">
                <a:solidFill>
                  <a:srgbClr val="0066CC"/>
                </a:solidFill>
                <a:cs typeface="+mn-ea"/>
                <a:sym typeface="+mn-lt"/>
              </a:rPr>
              <a:t>．实验器材：</a:t>
            </a:r>
          </a:p>
          <a:p>
            <a:pPr>
              <a:lnSpc>
                <a:spcPct val="200000"/>
              </a:lnSpc>
            </a:pPr>
            <a:r>
              <a:rPr lang="zh-CN" altLang="en-US" sz="1800" dirty="0">
                <a:cs typeface="+mn-ea"/>
                <a:sym typeface="+mn-lt"/>
              </a:rPr>
              <a:t>铁架台、酒精灯、石棉网、温度计、装有适量水的烧杯和杯盖等。</a:t>
            </a:r>
            <a:r>
              <a:rPr lang="zh-CN" altLang="en-US" sz="1800" b="1" dirty="0">
                <a:solidFill>
                  <a:schemeClr val="tx2"/>
                </a:solidFill>
                <a:cs typeface="+mn-ea"/>
                <a:sym typeface="+mn-lt"/>
              </a:rPr>
              <a:t> </a:t>
            </a:r>
          </a:p>
        </p:txBody>
      </p:sp>
      <p:pic>
        <p:nvPicPr>
          <p:cNvPr id="10" name="Picture 6" descr="twl8s0402280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738" y="1433072"/>
            <a:ext cx="2946811" cy="2861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a:extLst>
              <a:ext uri="{FF2B5EF4-FFF2-40B4-BE49-F238E27FC236}">
                <a16:creationId xmlns:a16="http://schemas.microsoft.com/office/drawing/2014/main" id="{CC05D377-2574-45AD-ACDB-1C638CD443D7}"/>
              </a:ext>
            </a:extLst>
          </p:cNvPr>
          <p:cNvSpPr txBox="1"/>
          <p:nvPr/>
        </p:nvSpPr>
        <p:spPr>
          <a:xfrm>
            <a:off x="1051288" y="312161"/>
            <a:ext cx="1626394" cy="484823"/>
          </a:xfrm>
          <a:prstGeom prst="rect">
            <a:avLst/>
          </a:prstGeom>
          <a:noFill/>
        </p:spPr>
        <p:txBody>
          <a:bodyPr wrap="square" lIns="68580" tIns="34290" rIns="68580" bIns="34290" rtlCol="0">
            <a:spAutoFit/>
            <a:scene3d>
              <a:camera prst="orthographicFront"/>
              <a:lightRig rig="threePt" dir="t"/>
            </a:scene3d>
            <a:sp3d contourW="12700"/>
          </a:bodyPr>
          <a:lstStyle/>
          <a:p>
            <a:pPr defTabSz="457200">
              <a:defRPr/>
            </a:pPr>
            <a:r>
              <a:rPr lang="zh-CN" altLang="en-US" sz="2700" dirty="0">
                <a:solidFill>
                  <a:prstClr val="black">
                    <a:lumMod val="75000"/>
                    <a:lumOff val="25000"/>
                  </a:prstClr>
                </a:solidFill>
                <a:cs typeface="+mn-ea"/>
                <a:sym typeface="+mn-lt"/>
              </a:rPr>
              <a:t>一、沸腾</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Custom 61">
      <a:dk1>
        <a:srgbClr val="3D3D3D"/>
      </a:dk1>
      <a:lt1>
        <a:srgbClr val="F6F8F8"/>
      </a:lt1>
      <a:dk2>
        <a:srgbClr val="2B2B2B"/>
      </a:dk2>
      <a:lt2>
        <a:srgbClr val="FFFFFF"/>
      </a:lt2>
      <a:accent1>
        <a:srgbClr val="3780D7"/>
      </a:accent1>
      <a:accent2>
        <a:srgbClr val="3FACD0"/>
      </a:accent2>
      <a:accent3>
        <a:srgbClr val="3DA1D2"/>
      </a:accent3>
      <a:accent4>
        <a:srgbClr val="3B96D3"/>
      </a:accent4>
      <a:accent5>
        <a:srgbClr val="398BD5"/>
      </a:accent5>
      <a:accent6>
        <a:srgbClr val="3780D7"/>
      </a:accent6>
      <a:hlink>
        <a:srgbClr val="41B7D0"/>
      </a:hlink>
      <a:folHlink>
        <a:srgbClr val="70AD47"/>
      </a:folHlink>
    </a:clrScheme>
    <a:fontScheme name="e235ycx3">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1471</Words>
  <PresentationFormat>全屏显示(16:9)</PresentationFormat>
  <Paragraphs>248</Paragraphs>
  <Slides>35</Slides>
  <Notes>2</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1" baseType="lpstr">
      <vt:lpstr>FandolFang R</vt:lpstr>
      <vt:lpstr>思源黑体 CN Regular</vt:lpstr>
      <vt:lpstr>Arial</vt:lpstr>
      <vt:lpstr>Wingdings</vt:lpstr>
      <vt:lpstr>办公资源网：www.bangongziyuan.com</vt:lpstr>
      <vt:lpstr>BMP 图像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2020-05-15T06:12:00Z</dcterms:created>
  <dcterms:modified xsi:type="dcterms:W3CDTF">2023-10-04T01:45:39Z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