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61"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Lst>
  <p:sldSz cx="9144000" cy="5143500" type="screen16x9"/>
  <p:notesSz cx="6858000" cy="9144000"/>
  <p:custDataLst>
    <p:tags r:id="rId32"/>
  </p:custDataLst>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pos="393" userDrawn="1">
          <p15:clr>
            <a:srgbClr val="A4A3A4"/>
          </p15:clr>
        </p15:guide>
        <p15:guide id="2" pos="7256" userDrawn="1">
          <p15:clr>
            <a:srgbClr val="A4A3A4"/>
          </p15:clr>
        </p15:guide>
        <p15:guide id="3" orient="horz" pos="648" userDrawn="1">
          <p15:clr>
            <a:srgbClr val="A4A3A4"/>
          </p15:clr>
        </p15:guide>
        <p15:guide id="4" orient="horz" pos="2228" userDrawn="1">
          <p15:clr>
            <a:srgbClr val="A4A3A4"/>
          </p15:clr>
        </p15:guide>
        <p15:guide id="5" orient="horz" pos="3974" userDrawn="1">
          <p15:clr>
            <a:srgbClr val="A4A3A4"/>
          </p15:clr>
        </p15:guide>
        <p15:guide id="6" orient="horz" pos="3861" userDrawn="1">
          <p15:clr>
            <a:srgbClr val="A4A3A4"/>
          </p15:clr>
        </p15:guide>
        <p15:guide id="7" orient="horz" pos="486">
          <p15:clr>
            <a:srgbClr val="A4A3A4"/>
          </p15:clr>
        </p15:guide>
        <p15:guide id="8" orient="horz" pos="1671">
          <p15:clr>
            <a:srgbClr val="A4A3A4"/>
          </p15:clr>
        </p15:guide>
        <p15:guide id="9" orient="horz" pos="2981">
          <p15:clr>
            <a:srgbClr val="A4A3A4"/>
          </p15:clr>
        </p15:guide>
        <p15:guide id="10" orient="horz" pos="2896">
          <p15:clr>
            <a:srgbClr val="A4A3A4"/>
          </p15:clr>
        </p15:guide>
        <p15:guide id="11" pos="295">
          <p15:clr>
            <a:srgbClr val="A4A3A4"/>
          </p15:clr>
        </p15:guide>
        <p15:guide id="12" pos="54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9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715" y="72"/>
      </p:cViewPr>
      <p:guideLst>
        <p:guide pos="393"/>
        <p:guide pos="7256"/>
        <p:guide orient="horz" pos="648"/>
        <p:guide orient="horz" pos="2228"/>
        <p:guide orient="horz" pos="3974"/>
        <p:guide orient="horz" pos="3861"/>
        <p:guide orient="horz" pos="486"/>
        <p:guide orient="horz" pos="1671"/>
        <p:guide orient="horz" pos="2981"/>
        <p:guide orient="horz" pos="2896"/>
        <p:guide pos="295"/>
        <p:guide pos="5442"/>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FandolFang R" panose="00000500000000000000" pitchFamily="50" charset="-122"/>
                <a:ea typeface="FandolFang R" panose="00000500000000000000" pitchFamily="50"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FandolFang R" panose="00000500000000000000" pitchFamily="50" charset="-122"/>
                <a:ea typeface="FandolFang R" panose="00000500000000000000" pitchFamily="50" charset="-122"/>
              </a:defRPr>
            </a:lvl1pPr>
          </a:lstStyle>
          <a:p>
            <a:fld id="{467EE7D6-E3C9-4458-8BD2-5467CFEF53C2}" type="datetimeFigureOut">
              <a:rPr lang="zh-CN" altLang="en-US" smtClean="0"/>
              <a:pPr/>
              <a:t>2023/10/4</a:t>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FandolFang R" panose="00000500000000000000" pitchFamily="50" charset="-122"/>
                <a:ea typeface="FandolFang R" panose="00000500000000000000" pitchFamily="50"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FandolFang R" panose="00000500000000000000" pitchFamily="50" charset="-122"/>
                <a:ea typeface="FandolFang R" panose="00000500000000000000" pitchFamily="50" charset="-122"/>
              </a:defRPr>
            </a:lvl1pPr>
          </a:lstStyle>
          <a:p>
            <a:fld id="{2EB15CF0-53ED-413D-B689-585D7061117D}" type="slidenum">
              <a:rPr lang="zh-CN" altLang="en-US" smtClean="0"/>
              <a:pPr/>
              <a:t>‹#›</a:t>
            </a:fld>
            <a:endParaRPr lang="zh-CN" altLang="en-US" dirty="0"/>
          </a:p>
        </p:txBody>
      </p:sp>
    </p:spTree>
    <p:extLst>
      <p:ext uri="{BB962C8B-B14F-4D97-AF65-F5344CB8AC3E}">
        <p14:creationId xmlns:p14="http://schemas.microsoft.com/office/powerpoint/2010/main" val="2470849595"/>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1pPr>
    <a:lvl2pPr marL="3429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2pPr>
    <a:lvl3pPr marL="6858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3pPr>
    <a:lvl4pPr marL="10287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4pPr>
    <a:lvl5pPr marL="1371600" algn="l" defTabSz="685800" rtl="0" eaLnBrk="1" latinLnBrk="0" hangingPunct="1">
      <a:defRPr sz="900" kern="1200">
        <a:solidFill>
          <a:schemeClr val="tx1"/>
        </a:solidFill>
        <a:latin typeface="FandolFang R" panose="00000500000000000000" pitchFamily="50" charset="-122"/>
        <a:ea typeface="FandolFang R" panose="00000500000000000000" pitchFamily="50" charset="-122"/>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EB15CF0-53ED-413D-B689-585D7061117D}"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1" noRot="1" noChangeAspect="1" noChangeArrowheads="1"/>
          </p:cNvSpPr>
          <p:nvPr>
            <p:ph type="sldImg" idx="4294967295"/>
          </p:nvPr>
        </p:nvSpPr>
        <p:spPr>
          <a:xfrm>
            <a:off x="409575" y="754063"/>
            <a:ext cx="5854700" cy="3294062"/>
          </a:xfrm>
        </p:spPr>
      </p:sp>
      <p:sp>
        <p:nvSpPr>
          <p:cNvPr id="23554" name="文本占位符 2"/>
          <p:cNvSpPr>
            <a:spLocks noGrp="1" noChangeArrowheads="1"/>
          </p:cNvSpPr>
          <p:nvPr>
            <p:ph type="body" idx="4294967295"/>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 y="3572"/>
            <a:ext cx="4798219" cy="5158979"/>
          </a:xfrm>
          <a:custGeom>
            <a:avLst/>
            <a:gdLst>
              <a:gd name="connsiteX0" fmla="*/ 3414390 w 6397625"/>
              <a:gd name="connsiteY0" fmla="*/ 0 h 6878638"/>
              <a:gd name="connsiteX1" fmla="*/ 6397625 w 6397625"/>
              <a:gd name="connsiteY1" fmla="*/ 0 h 6878638"/>
              <a:gd name="connsiteX2" fmla="*/ 6293103 w 6397625"/>
              <a:gd name="connsiteY2" fmla="*/ 74246 h 6878638"/>
              <a:gd name="connsiteX3" fmla="*/ 4011037 w 6397625"/>
              <a:gd name="connsiteY3" fmla="*/ 3341053 h 6878638"/>
              <a:gd name="connsiteX4" fmla="*/ 2090443 w 6397625"/>
              <a:gd name="connsiteY4" fmla="*/ 6481206 h 6878638"/>
              <a:gd name="connsiteX5" fmla="*/ 1376208 w 6397625"/>
              <a:gd name="connsiteY5" fmla="*/ 6878638 h 6878638"/>
              <a:gd name="connsiteX6" fmla="*/ 0 w 6397625"/>
              <a:gd name="connsiteY6" fmla="*/ 6878638 h 6878638"/>
              <a:gd name="connsiteX7" fmla="*/ 0 w 6397625"/>
              <a:gd name="connsiteY7" fmla="*/ 6821862 h 6878638"/>
              <a:gd name="connsiteX8" fmla="*/ 2896134 w 6397625"/>
              <a:gd name="connsiteY8" fmla="*/ 991397 h 6878638"/>
              <a:gd name="connsiteX9" fmla="*/ 3414390 w 6397625"/>
              <a:gd name="connsiteY9" fmla="*/ 0 h 687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97625" h="6878638">
                <a:moveTo>
                  <a:pt x="3414390" y="0"/>
                </a:moveTo>
                <a:cubicBezTo>
                  <a:pt x="3414390" y="0"/>
                  <a:pt x="3414390" y="0"/>
                  <a:pt x="6397625" y="0"/>
                </a:cubicBezTo>
                <a:cubicBezTo>
                  <a:pt x="6362785" y="21837"/>
                  <a:pt x="6327944" y="48041"/>
                  <a:pt x="6293103" y="74246"/>
                </a:cubicBezTo>
                <a:cubicBezTo>
                  <a:pt x="5204331" y="882213"/>
                  <a:pt x="4581553" y="2144388"/>
                  <a:pt x="4011037" y="3341053"/>
                </a:cubicBezTo>
                <a:cubicBezTo>
                  <a:pt x="3488426" y="4441635"/>
                  <a:pt x="3057272" y="5681974"/>
                  <a:pt x="2090443" y="6481206"/>
                </a:cubicBezTo>
                <a:cubicBezTo>
                  <a:pt x="1877043" y="6655901"/>
                  <a:pt x="1633158" y="6786923"/>
                  <a:pt x="1376208" y="6878638"/>
                </a:cubicBezTo>
                <a:cubicBezTo>
                  <a:pt x="1376208" y="6878638"/>
                  <a:pt x="1376208" y="6878638"/>
                  <a:pt x="0" y="6878638"/>
                </a:cubicBezTo>
                <a:cubicBezTo>
                  <a:pt x="0" y="6878638"/>
                  <a:pt x="0" y="6878638"/>
                  <a:pt x="0" y="6821862"/>
                </a:cubicBezTo>
                <a:cubicBezTo>
                  <a:pt x="2351748" y="6026997"/>
                  <a:pt x="2164479" y="2926151"/>
                  <a:pt x="2896134" y="991397"/>
                </a:cubicBezTo>
                <a:cubicBezTo>
                  <a:pt x="3035497" y="628904"/>
                  <a:pt x="3200990" y="301350"/>
                  <a:pt x="3414390" y="0"/>
                </a:cubicBezTo>
                <a:close/>
              </a:path>
            </a:pathLst>
          </a:custGeom>
        </p:spPr>
        <p:txBody>
          <a:bodyPr wrap="square" lIns="68580" tIns="34290" rIns="68580" bIns="34290">
            <a:noAutofit/>
          </a:bodyPr>
          <a:lstStyle/>
          <a:p>
            <a:endParaRPr lang="en-US"/>
          </a:p>
        </p:txBody>
      </p:sp>
      <p:sp>
        <p:nvSpPr>
          <p:cNvPr id="10" name="Picture Placeholder 9"/>
          <p:cNvSpPr>
            <a:spLocks noGrp="1"/>
          </p:cNvSpPr>
          <p:nvPr>
            <p:ph type="pic" sz="quarter" idx="11"/>
          </p:nvPr>
        </p:nvSpPr>
        <p:spPr>
          <a:xfrm>
            <a:off x="1" y="0"/>
            <a:ext cx="2561035" cy="5116116"/>
          </a:xfrm>
          <a:custGeom>
            <a:avLst/>
            <a:gdLst>
              <a:gd name="connsiteX0" fmla="*/ 0 w 3414713"/>
              <a:gd name="connsiteY0" fmla="*/ 0 h 6821488"/>
              <a:gd name="connsiteX1" fmla="*/ 3414713 w 3414713"/>
              <a:gd name="connsiteY1" fmla="*/ 0 h 6821488"/>
              <a:gd name="connsiteX2" fmla="*/ 2896408 w 3414713"/>
              <a:gd name="connsiteY2" fmla="*/ 991343 h 6821488"/>
              <a:gd name="connsiteX3" fmla="*/ 0 w 3414713"/>
              <a:gd name="connsiteY3" fmla="*/ 6821488 h 6821488"/>
              <a:gd name="connsiteX4" fmla="*/ 0 w 3414713"/>
              <a:gd name="connsiteY4" fmla="*/ 0 h 6821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4713" h="6821488">
                <a:moveTo>
                  <a:pt x="0" y="0"/>
                </a:moveTo>
                <a:cubicBezTo>
                  <a:pt x="0" y="0"/>
                  <a:pt x="0" y="0"/>
                  <a:pt x="3414713" y="0"/>
                </a:cubicBezTo>
                <a:cubicBezTo>
                  <a:pt x="3201294" y="301333"/>
                  <a:pt x="3035785" y="628870"/>
                  <a:pt x="2896408" y="991343"/>
                </a:cubicBezTo>
                <a:cubicBezTo>
                  <a:pt x="2164684" y="2925991"/>
                  <a:pt x="2351971" y="6026667"/>
                  <a:pt x="0" y="6821488"/>
                </a:cubicBezTo>
                <a:cubicBezTo>
                  <a:pt x="0" y="6821488"/>
                  <a:pt x="0" y="6821488"/>
                  <a:pt x="0" y="0"/>
                </a:cubicBezTo>
                <a:close/>
              </a:path>
            </a:pathLst>
          </a:custGeom>
        </p:spPr>
        <p:txBody>
          <a:bodyPr wrap="square" lIns="68580" tIns="34290" rIns="68580" bIns="34290">
            <a:noAutofit/>
          </a:bodyPr>
          <a:lstStyle/>
          <a:p>
            <a:endParaRPr lang="en-US"/>
          </a:p>
        </p:txBody>
      </p:sp>
      <p:sp>
        <p:nvSpPr>
          <p:cNvPr id="4" name="矩形 3"/>
          <p:cNvSpPr/>
          <p:nvPr userDrawn="1"/>
        </p:nvSpPr>
        <p:spPr>
          <a:xfrm>
            <a:off x="350174" y="1916832"/>
            <a:ext cx="735006" cy="241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 dirty="0">
                <a:solidFill>
                  <a:schemeClr val="bg1"/>
                </a:solidFill>
              </a:rPr>
              <a:t>PPT</a:t>
            </a:r>
            <a:r>
              <a:rPr lang="zh-CN" altLang="en-US" sz="100" dirty="0">
                <a:solidFill>
                  <a:schemeClr val="bg1"/>
                </a:solidFill>
              </a:rPr>
              <a:t>模板：</a:t>
            </a:r>
            <a:r>
              <a:rPr lang="en-US" altLang="zh-CN" sz="100" dirty="0">
                <a:solidFill>
                  <a:schemeClr val="bg1"/>
                </a:solidFill>
              </a:rPr>
              <a:t>www.1ppt.com/moban/                  PPT</a:t>
            </a:r>
            <a:r>
              <a:rPr lang="zh-CN" altLang="en-US" sz="100" dirty="0">
                <a:solidFill>
                  <a:schemeClr val="bg1"/>
                </a:solidFill>
              </a:rPr>
              <a:t>素材：</a:t>
            </a:r>
            <a:r>
              <a:rPr lang="en-US" altLang="zh-CN" sz="100" dirty="0">
                <a:solidFill>
                  <a:schemeClr val="bg1"/>
                </a:solidFill>
              </a:rPr>
              <a:t>www.1ppt.com/sucai/</a:t>
            </a:r>
          </a:p>
          <a:p>
            <a:r>
              <a:rPr lang="en-US" altLang="zh-CN" sz="100" dirty="0">
                <a:solidFill>
                  <a:schemeClr val="bg1"/>
                </a:solidFill>
              </a:rPr>
              <a:t>PPT</a:t>
            </a:r>
            <a:r>
              <a:rPr lang="zh-CN" altLang="en-US" sz="100" dirty="0">
                <a:solidFill>
                  <a:schemeClr val="bg1"/>
                </a:solidFill>
              </a:rPr>
              <a:t>背景：</a:t>
            </a:r>
            <a:r>
              <a:rPr lang="en-US" altLang="zh-CN" sz="100" dirty="0">
                <a:solidFill>
                  <a:schemeClr val="bg1"/>
                </a:solidFill>
              </a:rPr>
              <a:t>www.1ppt.com/beijing/                   PPT</a:t>
            </a:r>
            <a:r>
              <a:rPr lang="zh-CN" altLang="en-US" sz="100" dirty="0">
                <a:solidFill>
                  <a:schemeClr val="bg1"/>
                </a:solidFill>
              </a:rPr>
              <a:t>图表：</a:t>
            </a:r>
            <a:r>
              <a:rPr lang="en-US" altLang="zh-CN" sz="100" dirty="0">
                <a:solidFill>
                  <a:schemeClr val="bg1"/>
                </a:solidFill>
              </a:rPr>
              <a:t>www.1ppt.com/tubiao/      </a:t>
            </a:r>
          </a:p>
          <a:p>
            <a:r>
              <a:rPr lang="en-US" altLang="zh-CN" sz="100" dirty="0">
                <a:solidFill>
                  <a:schemeClr val="bg1"/>
                </a:solidFill>
              </a:rPr>
              <a:t>PPT</a:t>
            </a:r>
            <a:r>
              <a:rPr lang="zh-CN" altLang="en-US" sz="100" dirty="0">
                <a:solidFill>
                  <a:schemeClr val="bg1"/>
                </a:solidFill>
              </a:rPr>
              <a:t>下载：</a:t>
            </a:r>
            <a:r>
              <a:rPr lang="en-US" altLang="zh-CN" sz="100" dirty="0">
                <a:solidFill>
                  <a:schemeClr val="bg1"/>
                </a:solidFill>
              </a:rPr>
              <a:t>www.1ppt.com/xiazai/                     PPT</a:t>
            </a:r>
            <a:r>
              <a:rPr lang="zh-CN" altLang="en-US" sz="100" dirty="0">
                <a:solidFill>
                  <a:schemeClr val="bg1"/>
                </a:solidFill>
              </a:rPr>
              <a:t>教程： </a:t>
            </a:r>
            <a:r>
              <a:rPr lang="en-US" altLang="zh-CN" sz="100" dirty="0">
                <a:solidFill>
                  <a:schemeClr val="bg1"/>
                </a:solidFill>
              </a:rPr>
              <a:t>www.1ppt.com/powerpoint/      </a:t>
            </a:r>
          </a:p>
          <a:p>
            <a:r>
              <a:rPr lang="zh-CN" altLang="en-US" sz="100" dirty="0">
                <a:solidFill>
                  <a:schemeClr val="bg1"/>
                </a:solidFill>
              </a:rPr>
              <a:t>资料下载：</a:t>
            </a:r>
            <a:r>
              <a:rPr lang="en-US" altLang="zh-CN" sz="100" dirty="0">
                <a:solidFill>
                  <a:schemeClr val="bg1"/>
                </a:solidFill>
              </a:rPr>
              <a:t>www.1ppt.com/ziliao/                   </a:t>
            </a:r>
            <a:r>
              <a:rPr lang="zh-CN" altLang="en-US" sz="100" dirty="0">
                <a:solidFill>
                  <a:schemeClr val="bg1"/>
                </a:solidFill>
              </a:rPr>
              <a:t>个人简历：</a:t>
            </a:r>
            <a:r>
              <a:rPr lang="en-US" altLang="zh-CN" sz="100" dirty="0">
                <a:solidFill>
                  <a:schemeClr val="bg1"/>
                </a:solidFill>
              </a:rPr>
              <a:t>www.1ppt.com/jianli/             </a:t>
            </a:r>
          </a:p>
          <a:p>
            <a:r>
              <a:rPr lang="zh-CN" altLang="en-US" sz="100" dirty="0">
                <a:solidFill>
                  <a:schemeClr val="bg1"/>
                </a:solidFill>
              </a:rPr>
              <a:t>试卷下载：</a:t>
            </a:r>
            <a:r>
              <a:rPr lang="en-US" altLang="zh-CN" sz="100" dirty="0">
                <a:solidFill>
                  <a:schemeClr val="bg1"/>
                </a:solidFill>
              </a:rPr>
              <a:t>www.1ppt.com/shiti/                     </a:t>
            </a:r>
            <a:r>
              <a:rPr lang="zh-CN" altLang="en-US" sz="100" dirty="0">
                <a:solidFill>
                  <a:schemeClr val="bg1"/>
                </a:solidFill>
              </a:rPr>
              <a:t>教案下载：</a:t>
            </a:r>
            <a:r>
              <a:rPr lang="en-US" altLang="zh-CN" sz="100" dirty="0">
                <a:solidFill>
                  <a:schemeClr val="bg1"/>
                </a:solidFill>
              </a:rPr>
              <a:t>www.1ppt.com/jiaoan/               </a:t>
            </a:r>
          </a:p>
          <a:p>
            <a:r>
              <a:rPr lang="zh-CN" altLang="en-US" sz="100" dirty="0">
                <a:solidFill>
                  <a:schemeClr val="bg1"/>
                </a:solidFill>
              </a:rPr>
              <a:t>手抄报：</a:t>
            </a:r>
            <a:r>
              <a:rPr lang="en-US" altLang="zh-CN" sz="100" dirty="0">
                <a:solidFill>
                  <a:schemeClr val="bg1"/>
                </a:solidFill>
              </a:rPr>
              <a:t>www.1ppt.com/shouchaobao/          PPT</a:t>
            </a:r>
            <a:r>
              <a:rPr lang="zh-CN" altLang="en-US" sz="100" dirty="0">
                <a:solidFill>
                  <a:schemeClr val="bg1"/>
                </a:solidFill>
              </a:rPr>
              <a:t>课件：</a:t>
            </a:r>
            <a:r>
              <a:rPr lang="en-US" altLang="zh-CN" sz="100" dirty="0">
                <a:solidFill>
                  <a:schemeClr val="bg1"/>
                </a:solidFill>
              </a:rPr>
              <a:t>www.1ppt.com/kejian/ </a:t>
            </a:r>
          </a:p>
          <a:p>
            <a:r>
              <a:rPr lang="zh-CN" altLang="en-US" sz="100" dirty="0">
                <a:solidFill>
                  <a:schemeClr val="bg1"/>
                </a:solidFill>
              </a:rPr>
              <a:t>语文课件：</a:t>
            </a:r>
            <a:r>
              <a:rPr lang="en-US" altLang="zh-CN" sz="100" dirty="0">
                <a:solidFill>
                  <a:schemeClr val="bg1"/>
                </a:solidFill>
              </a:rPr>
              <a:t>www.1ppt.com/kejian/yuwen/    </a:t>
            </a:r>
            <a:r>
              <a:rPr lang="zh-CN" altLang="en-US" sz="100" dirty="0">
                <a:solidFill>
                  <a:schemeClr val="bg1"/>
                </a:solidFill>
              </a:rPr>
              <a:t>数学课件：</a:t>
            </a:r>
            <a:r>
              <a:rPr lang="en-US" altLang="zh-CN" sz="100" dirty="0">
                <a:solidFill>
                  <a:schemeClr val="bg1"/>
                </a:solidFill>
              </a:rPr>
              <a:t>www.1ppt.com/kejian/shuxue/ </a:t>
            </a:r>
          </a:p>
          <a:p>
            <a:r>
              <a:rPr lang="zh-CN" altLang="en-US" sz="100" dirty="0">
                <a:solidFill>
                  <a:schemeClr val="bg1"/>
                </a:solidFill>
              </a:rPr>
              <a:t>英语课件：</a:t>
            </a:r>
            <a:r>
              <a:rPr lang="en-US" altLang="zh-CN" sz="100" dirty="0">
                <a:solidFill>
                  <a:schemeClr val="bg1"/>
                </a:solidFill>
              </a:rPr>
              <a:t>www.1ppt.com/kejian/yingyu/    </a:t>
            </a:r>
            <a:r>
              <a:rPr lang="zh-CN" altLang="en-US" sz="100" dirty="0">
                <a:solidFill>
                  <a:schemeClr val="bg1"/>
                </a:solidFill>
              </a:rPr>
              <a:t>美术课件：</a:t>
            </a:r>
            <a:r>
              <a:rPr lang="en-US" altLang="zh-CN" sz="100" dirty="0">
                <a:solidFill>
                  <a:schemeClr val="bg1"/>
                </a:solidFill>
              </a:rPr>
              <a:t>www.1ppt.com/kejian/meishu/ </a:t>
            </a:r>
          </a:p>
          <a:p>
            <a:r>
              <a:rPr lang="zh-CN" altLang="en-US" sz="100" dirty="0">
                <a:solidFill>
                  <a:schemeClr val="bg1"/>
                </a:solidFill>
              </a:rPr>
              <a:t>科学课件：</a:t>
            </a:r>
            <a:r>
              <a:rPr lang="en-US" altLang="zh-CN" sz="100" dirty="0">
                <a:solidFill>
                  <a:schemeClr val="bg1"/>
                </a:solidFill>
              </a:rPr>
              <a:t>www.1ppt.com/kejian/kexue/     </a:t>
            </a:r>
            <a:r>
              <a:rPr lang="zh-CN" altLang="en-US" sz="100" dirty="0">
                <a:solidFill>
                  <a:schemeClr val="bg1"/>
                </a:solidFill>
              </a:rPr>
              <a:t>物理课件：</a:t>
            </a:r>
            <a:r>
              <a:rPr lang="en-US" altLang="zh-CN" sz="100" dirty="0">
                <a:solidFill>
                  <a:schemeClr val="bg1"/>
                </a:solidFill>
              </a:rPr>
              <a:t>www.1ppt.com/kejian/wuli/ </a:t>
            </a:r>
          </a:p>
          <a:p>
            <a:r>
              <a:rPr lang="zh-CN" altLang="en-US" sz="100" dirty="0">
                <a:solidFill>
                  <a:schemeClr val="bg1"/>
                </a:solidFill>
              </a:rPr>
              <a:t>化学课件：</a:t>
            </a:r>
            <a:r>
              <a:rPr lang="en-US" altLang="zh-CN" sz="100" dirty="0">
                <a:solidFill>
                  <a:schemeClr val="bg1"/>
                </a:solidFill>
              </a:rPr>
              <a:t>www.1ppt.com/kejian/huaxue/  </a:t>
            </a:r>
            <a:r>
              <a:rPr lang="zh-CN" altLang="en-US" sz="100" dirty="0">
                <a:solidFill>
                  <a:schemeClr val="bg1"/>
                </a:solidFill>
              </a:rPr>
              <a:t>生物课件：</a:t>
            </a:r>
            <a:r>
              <a:rPr lang="en-US" altLang="zh-CN" sz="100" dirty="0">
                <a:solidFill>
                  <a:schemeClr val="bg1"/>
                </a:solidFill>
              </a:rPr>
              <a:t>www.1ppt.com/kejian/shengwu/ </a:t>
            </a:r>
          </a:p>
          <a:p>
            <a:r>
              <a:rPr lang="zh-CN" altLang="en-US" sz="100" dirty="0">
                <a:solidFill>
                  <a:schemeClr val="bg1"/>
                </a:solidFill>
              </a:rPr>
              <a:t>地理课件：</a:t>
            </a:r>
            <a:r>
              <a:rPr lang="en-US" altLang="zh-CN" sz="100" dirty="0">
                <a:solidFill>
                  <a:schemeClr val="bg1"/>
                </a:solidFill>
              </a:rPr>
              <a:t>www.1ppt.com/kejian/dili/          </a:t>
            </a:r>
            <a:r>
              <a:rPr lang="zh-CN" altLang="en-US" sz="100" dirty="0">
                <a:solidFill>
                  <a:schemeClr val="bg1"/>
                </a:solidFill>
              </a:rPr>
              <a:t>历史课件：</a:t>
            </a:r>
            <a:r>
              <a:rPr lang="en-US" altLang="zh-CN" sz="100" dirty="0">
                <a:solidFill>
                  <a:schemeClr val="bg1"/>
                </a:solidFill>
              </a:rPr>
              <a:t>www.1ppt.com/kejian/lishi/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矩形: 圆角 1"/>
          <p:cNvSpPr/>
          <p:nvPr userDrawn="1"/>
        </p:nvSpPr>
        <p:spPr>
          <a:xfrm>
            <a:off x="283029" y="174171"/>
            <a:ext cx="566057" cy="566057"/>
          </a:xfrm>
          <a:prstGeom prst="roundRect">
            <a:avLst/>
          </a:prstGeom>
          <a:solidFill>
            <a:srgbClr val="3C9CD6"/>
          </a:solidFill>
          <a:ln>
            <a:solidFill>
              <a:srgbClr val="3C9CD6"/>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5" name="矩形: 圆角 4"/>
          <p:cNvSpPr/>
          <p:nvPr userDrawn="1"/>
        </p:nvSpPr>
        <p:spPr>
          <a:xfrm>
            <a:off x="566057" y="457199"/>
            <a:ext cx="402774" cy="402774"/>
          </a:xfrm>
          <a:prstGeom prst="roundRect">
            <a:avLst/>
          </a:prstGeom>
          <a:solidFill>
            <a:srgbClr val="3C9CD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7.wmf"/><Relationship Id="rId7" Type="http://schemas.openxmlformats.org/officeDocument/2006/relationships/oleObject" Target="../embeddings/oleObject4.bin"/><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11.wmf"/><Relationship Id="rId10" Type="http://schemas.openxmlformats.org/officeDocument/2006/relationships/image" Target="../media/image20.jpeg"/><Relationship Id="rId4" Type="http://schemas.openxmlformats.org/officeDocument/2006/relationships/oleObject" Target="../embeddings/oleObject2.bin"/><Relationship Id="rId9"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28.TIF" TargetMode="External"/><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33.TIF" TargetMode="External"/><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file:///C:\Users\Administrator\Desktop\&#20843;&#19978;&#29289;&#29702;&#65288;&#20154;&#25945;&#65289;&#22235;&#28165;%20&#25945;&#24072;&#29992;&#20070;&#65298;&#65296;&#65297;&#65301;&#37049;&#26792;&#33457;&#8730;\S29.TIF" TargetMode="External"/><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p:cNvSpPr/>
          <p:nvPr/>
        </p:nvSpPr>
        <p:spPr bwMode="auto">
          <a:xfrm>
            <a:off x="1027255" y="0"/>
            <a:ext cx="4758929" cy="5143500"/>
          </a:xfrm>
          <a:custGeom>
            <a:avLst/>
            <a:gdLst>
              <a:gd name="T0" fmla="*/ 567 w 1457"/>
              <a:gd name="T1" fmla="*/ 1074 h 1575"/>
              <a:gd name="T2" fmla="*/ 1187 w 1457"/>
              <a:gd name="T3" fmla="*/ 133 h 1575"/>
              <a:gd name="T4" fmla="*/ 1457 w 1457"/>
              <a:gd name="T5" fmla="*/ 0 h 1575"/>
              <a:gd name="T6" fmla="*/ 1153 w 1457"/>
              <a:gd name="T7" fmla="*/ 0 h 1575"/>
              <a:gd name="T8" fmla="*/ 1129 w 1457"/>
              <a:gd name="T9" fmla="*/ 17 h 1575"/>
              <a:gd name="T10" fmla="*/ 605 w 1457"/>
              <a:gd name="T11" fmla="*/ 765 h 1575"/>
              <a:gd name="T12" fmla="*/ 164 w 1457"/>
              <a:gd name="T13" fmla="*/ 1484 h 1575"/>
              <a:gd name="T14" fmla="*/ 0 w 1457"/>
              <a:gd name="T15" fmla="*/ 1575 h 1575"/>
              <a:gd name="T16" fmla="*/ 9 w 1457"/>
              <a:gd name="T17" fmla="*/ 1575 h 1575"/>
              <a:gd name="T18" fmla="*/ 15 w 1457"/>
              <a:gd name="T19" fmla="*/ 1573 h 1575"/>
              <a:gd name="T20" fmla="*/ 567 w 1457"/>
              <a:gd name="T21" fmla="*/ 1074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57" h="1575">
                <a:moveTo>
                  <a:pt x="567" y="1074"/>
                </a:moveTo>
                <a:cubicBezTo>
                  <a:pt x="758" y="745"/>
                  <a:pt x="868" y="370"/>
                  <a:pt x="1187" y="133"/>
                </a:cubicBezTo>
                <a:cubicBezTo>
                  <a:pt x="1267" y="74"/>
                  <a:pt x="1360" y="29"/>
                  <a:pt x="1457" y="0"/>
                </a:cubicBezTo>
                <a:cubicBezTo>
                  <a:pt x="1153" y="0"/>
                  <a:pt x="1153" y="0"/>
                  <a:pt x="1153" y="0"/>
                </a:cubicBezTo>
                <a:cubicBezTo>
                  <a:pt x="1145" y="5"/>
                  <a:pt x="1137" y="11"/>
                  <a:pt x="1129" y="17"/>
                </a:cubicBezTo>
                <a:cubicBezTo>
                  <a:pt x="879" y="202"/>
                  <a:pt x="736" y="491"/>
                  <a:pt x="605" y="765"/>
                </a:cubicBezTo>
                <a:cubicBezTo>
                  <a:pt x="485" y="1017"/>
                  <a:pt x="386" y="1301"/>
                  <a:pt x="164" y="1484"/>
                </a:cubicBezTo>
                <a:cubicBezTo>
                  <a:pt x="115" y="1524"/>
                  <a:pt x="59" y="1554"/>
                  <a:pt x="0" y="1575"/>
                </a:cubicBezTo>
                <a:cubicBezTo>
                  <a:pt x="9" y="1575"/>
                  <a:pt x="9" y="1575"/>
                  <a:pt x="9" y="1575"/>
                </a:cubicBezTo>
                <a:cubicBezTo>
                  <a:pt x="11" y="1575"/>
                  <a:pt x="13" y="1574"/>
                  <a:pt x="15" y="1573"/>
                </a:cubicBezTo>
                <a:cubicBezTo>
                  <a:pt x="267" y="1490"/>
                  <a:pt x="438" y="1298"/>
                  <a:pt x="567" y="1074"/>
                </a:cubicBezTo>
                <a:close/>
              </a:path>
            </a:pathLst>
          </a:custGeom>
          <a:gradFill>
            <a:gsLst>
              <a:gs pos="0">
                <a:schemeClr val="accent6"/>
              </a:gs>
              <a:gs pos="100000">
                <a:schemeClr val="accent2"/>
              </a:gs>
            </a:gsLst>
            <a:lin ang="21594000" scaled="0"/>
          </a:gradFill>
          <a:ln>
            <a:noFill/>
          </a:ln>
        </p:spPr>
        <p:txBody>
          <a:bodyPr vert="horz" wrap="square" lIns="68580" tIns="34290" rIns="68580" bIns="34290" numCol="1" anchor="t" anchorCtr="0" compatLnSpc="1"/>
          <a:lstStyle/>
          <a:p>
            <a:pPr>
              <a:defRPr/>
            </a:pPr>
            <a:endParaRPr lang="en-US">
              <a:solidFill>
                <a:srgbClr val="3D3D3D"/>
              </a:solidFill>
              <a:cs typeface="+mn-ea"/>
              <a:sym typeface="+mn-lt"/>
            </a:endParaRPr>
          </a:p>
        </p:txBody>
      </p:sp>
      <p:pic>
        <p:nvPicPr>
          <p:cNvPr id="10" name="图片占位符 9"/>
          <p:cNvPicPr>
            <a:picLocks noGrp="1" noChangeAspect="1"/>
          </p:cNvPicPr>
          <p:nvPr>
            <p:ph type="pic" sz="quarter" idx="10"/>
          </p:nvPr>
        </p:nvPicPr>
        <p:blipFill>
          <a:blip r:embed="rId3" cstate="email">
            <a:extLst>
              <a:ext uri="{28A0092B-C50C-407E-A947-70E740481C1C}">
                <a14:useLocalDpi xmlns:a14="http://schemas.microsoft.com/office/drawing/2010/main"/>
              </a:ext>
            </a:extLst>
          </a:blip>
          <a:srcRect/>
          <a:stretch>
            <a:fillRect/>
          </a:stretch>
        </p:blipFill>
        <p:spPr>
          <a:xfrm>
            <a:off x="1" y="3573"/>
            <a:ext cx="4798219" cy="5139928"/>
          </a:xfrm>
        </p:spPr>
      </p:pic>
      <p:pic>
        <p:nvPicPr>
          <p:cNvPr id="4" name="图片占位符 3"/>
          <p:cNvPicPr>
            <a:picLocks noGrp="1" noChangeAspect="1"/>
          </p:cNvPicPr>
          <p:nvPr>
            <p:ph type="pic" sz="quarter" idx="11"/>
          </p:nvPr>
        </p:nvPicPr>
        <p:blipFill>
          <a:blip r:embed="rId4" cstate="email">
            <a:extLst>
              <a:ext uri="{28A0092B-C50C-407E-A947-70E740481C1C}">
                <a14:useLocalDpi xmlns:a14="http://schemas.microsoft.com/office/drawing/2010/main"/>
              </a:ext>
            </a:extLst>
          </a:blip>
          <a:srcRect/>
          <a:stretch>
            <a:fillRect/>
          </a:stretch>
        </p:blipFill>
        <p:spPr/>
      </p:pic>
      <p:grpSp>
        <p:nvGrpSpPr>
          <p:cNvPr id="47" name="组合 46"/>
          <p:cNvGrpSpPr/>
          <p:nvPr/>
        </p:nvGrpSpPr>
        <p:grpSpPr>
          <a:xfrm>
            <a:off x="4341323" y="2001397"/>
            <a:ext cx="4751600" cy="1581911"/>
            <a:chOff x="658813" y="2404378"/>
            <a:chExt cx="6335466" cy="2109214"/>
          </a:xfrm>
        </p:grpSpPr>
        <p:sp>
          <p:nvSpPr>
            <p:cNvPr id="48" name="文本框 47"/>
            <p:cNvSpPr txBox="1"/>
            <p:nvPr/>
          </p:nvSpPr>
          <p:spPr>
            <a:xfrm>
              <a:off x="2062744" y="2404378"/>
              <a:ext cx="4931535" cy="553997"/>
            </a:xfrm>
            <a:prstGeom prst="rect">
              <a:avLst/>
            </a:prstGeom>
            <a:noFill/>
          </p:spPr>
          <p:txBody>
            <a:bodyPr wrap="square" rtlCol="0">
              <a:spAutoFit/>
            </a:bodyPr>
            <a:lstStyle/>
            <a:p>
              <a:r>
                <a:rPr lang="zh-CN" altLang="en-US" sz="2100" spc="-113" dirty="0">
                  <a:solidFill>
                    <a:srgbClr val="3C9CD6"/>
                  </a:solidFill>
                  <a:latin typeface="微软雅黑" pitchFamily="34" charset="-122"/>
                  <a:ea typeface="微软雅黑" pitchFamily="34" charset="-122"/>
                  <a:cs typeface="+mn-ea"/>
                  <a:sym typeface="+mn-lt"/>
                </a:rPr>
                <a:t>第三章  物态变化</a:t>
              </a:r>
            </a:p>
          </p:txBody>
        </p:sp>
        <p:sp>
          <p:nvSpPr>
            <p:cNvPr id="49" name="文本框 48"/>
            <p:cNvSpPr txBox="1"/>
            <p:nvPr/>
          </p:nvSpPr>
          <p:spPr>
            <a:xfrm>
              <a:off x="1601946" y="3275619"/>
              <a:ext cx="3322320" cy="861774"/>
            </a:xfrm>
            <a:prstGeom prst="rect">
              <a:avLst/>
            </a:prstGeom>
            <a:noFill/>
          </p:spPr>
          <p:txBody>
            <a:bodyPr wrap="square" rtlCol="0">
              <a:spAutoFit/>
            </a:bodyPr>
            <a:lstStyle/>
            <a:p>
              <a:pPr algn="dist"/>
              <a:r>
                <a:rPr lang="zh-CN" altLang="en-US" sz="3600" b="1" dirty="0">
                  <a:solidFill>
                    <a:srgbClr val="3C9CD6"/>
                  </a:solidFill>
                  <a:latin typeface="微软雅黑" pitchFamily="34" charset="-122"/>
                  <a:ea typeface="微软雅黑" pitchFamily="34" charset="-122"/>
                  <a:cs typeface="+mn-ea"/>
                  <a:sym typeface="+mn-lt"/>
                </a:rPr>
                <a:t>第</a:t>
              </a:r>
              <a:r>
                <a:rPr lang="en-US" altLang="zh-CN" sz="3600" b="1" dirty="0">
                  <a:solidFill>
                    <a:srgbClr val="3C9CD6"/>
                  </a:solidFill>
                  <a:latin typeface="微软雅黑" pitchFamily="34" charset="-122"/>
                  <a:ea typeface="微软雅黑" pitchFamily="34" charset="-122"/>
                  <a:cs typeface="+mn-ea"/>
                  <a:sym typeface="+mn-lt"/>
                </a:rPr>
                <a:t>1</a:t>
              </a:r>
              <a:r>
                <a:rPr lang="zh-CN" altLang="en-US" sz="3600" b="1" dirty="0">
                  <a:solidFill>
                    <a:srgbClr val="3C9CD6"/>
                  </a:solidFill>
                  <a:latin typeface="微软雅黑" pitchFamily="34" charset="-122"/>
                  <a:ea typeface="微软雅黑" pitchFamily="34" charset="-122"/>
                  <a:cs typeface="+mn-ea"/>
                  <a:sym typeface="+mn-lt"/>
                </a:rPr>
                <a:t>节 温度</a:t>
              </a:r>
            </a:p>
          </p:txBody>
        </p:sp>
        <p:sp>
          <p:nvSpPr>
            <p:cNvPr id="50" name="文本框 49"/>
            <p:cNvSpPr txBox="1"/>
            <p:nvPr/>
          </p:nvSpPr>
          <p:spPr>
            <a:xfrm>
              <a:off x="658813" y="4144260"/>
              <a:ext cx="4896606" cy="369332"/>
            </a:xfrm>
            <a:prstGeom prst="rect">
              <a:avLst/>
            </a:prstGeom>
            <a:noFill/>
          </p:spPr>
          <p:txBody>
            <a:bodyPr wrap="square" rtlCol="0">
              <a:spAutoFit/>
            </a:bodyPr>
            <a:lstStyle/>
            <a:p>
              <a:pPr algn="dist">
                <a:lnSpc>
                  <a:spcPct val="150000"/>
                </a:lnSpc>
              </a:pPr>
              <a:r>
                <a:rPr lang="en-US" altLang="zh-CN" sz="800" dirty="0">
                  <a:solidFill>
                    <a:srgbClr val="3C9CD6"/>
                  </a:solidFill>
                  <a:latin typeface="微软雅黑" pitchFamily="34" charset="-122"/>
                  <a:ea typeface="微软雅黑" pitchFamily="34" charset="-122"/>
                  <a:cs typeface="+mn-ea"/>
                  <a:sym typeface="+mn-lt"/>
                </a:rPr>
                <a:t>MENTAL HEALTH COUNSELING PPT</a:t>
              </a:r>
            </a:p>
          </p:txBody>
        </p:sp>
        <p:cxnSp>
          <p:nvCxnSpPr>
            <p:cNvPr id="51" name="直接连接符 50"/>
            <p:cNvCxnSpPr/>
            <p:nvPr/>
          </p:nvCxnSpPr>
          <p:spPr>
            <a:xfrm>
              <a:off x="658813" y="3990975"/>
              <a:ext cx="520858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91529" y="927008"/>
            <a:ext cx="598328" cy="3411471"/>
          </a:xfrm>
          <a:prstGeom prst="rect">
            <a:avLst/>
          </a:prstGeom>
          <a:noFill/>
          <a:ln w="9525">
            <a:noFill/>
            <a:miter lim="800000"/>
            <a:headEnd/>
            <a:tailEnd/>
          </a:ln>
        </p:spPr>
      </p:pic>
      <p:sp>
        <p:nvSpPr>
          <p:cNvPr id="14338" name="AutoShape 3"/>
          <p:cNvSpPr>
            <a:spLocks noChangeAspect="1" noChangeArrowheads="1" noTextEdit="1"/>
          </p:cNvSpPr>
          <p:nvPr/>
        </p:nvSpPr>
        <p:spPr bwMode="auto">
          <a:xfrm>
            <a:off x="2916238" y="740340"/>
            <a:ext cx="1631950" cy="3329082"/>
          </a:xfrm>
          <a:prstGeom prst="rect">
            <a:avLst/>
          </a:prstGeom>
          <a:noFill/>
          <a:ln w="9525">
            <a:noFill/>
            <a:miter lim="800000"/>
          </a:ln>
        </p:spPr>
        <p:txBody>
          <a:bodyPr lIns="68580" tIns="34290" rIns="68580" bIns="34290"/>
          <a:lstStyle/>
          <a:p>
            <a:endParaRPr lang="zh-CN" altLang="en-US" sz="1800">
              <a:cs typeface="+mn-ea"/>
              <a:sym typeface="+mn-lt"/>
            </a:endParaRPr>
          </a:p>
        </p:txBody>
      </p:sp>
      <p:grpSp>
        <p:nvGrpSpPr>
          <p:cNvPr id="2" name="Group 4"/>
          <p:cNvGrpSpPr/>
          <p:nvPr/>
        </p:nvGrpSpPr>
        <p:grpSpPr bwMode="auto">
          <a:xfrm>
            <a:off x="4006850" y="1074078"/>
            <a:ext cx="413780" cy="2934771"/>
            <a:chOff x="1969" y="735"/>
            <a:chExt cx="122" cy="2659"/>
          </a:xfrm>
        </p:grpSpPr>
        <p:sp>
          <p:nvSpPr>
            <p:cNvPr id="14340" name="Freeform 5"/>
            <p:cNvSpPr>
              <a:spLocks noChangeArrowheads="1"/>
            </p:cNvSpPr>
            <p:nvPr/>
          </p:nvSpPr>
          <p:spPr bwMode="auto">
            <a:xfrm>
              <a:off x="2058" y="748"/>
              <a:ext cx="2" cy="2104"/>
            </a:xfrm>
            <a:custGeom>
              <a:avLst/>
              <a:gdLst/>
              <a:ahLst/>
              <a:cxnLst>
                <a:cxn ang="0">
                  <a:pos x="6" y="5"/>
                </a:cxn>
                <a:cxn ang="0">
                  <a:pos x="0" y="0"/>
                </a:cxn>
                <a:cxn ang="0">
                  <a:pos x="0" y="6304"/>
                </a:cxn>
                <a:cxn ang="0">
                  <a:pos x="6" y="6311"/>
                </a:cxn>
                <a:cxn ang="0">
                  <a:pos x="6" y="5"/>
                </a:cxn>
              </a:cxnLst>
              <a:rect l="0" t="0" r="r" b="b"/>
              <a:pathLst>
                <a:path w="6" h="6311">
                  <a:moveTo>
                    <a:pt x="6" y="5"/>
                  </a:moveTo>
                  <a:lnTo>
                    <a:pt x="0" y="0"/>
                  </a:lnTo>
                  <a:lnTo>
                    <a:pt x="0" y="6304"/>
                  </a:lnTo>
                  <a:lnTo>
                    <a:pt x="6" y="6311"/>
                  </a:lnTo>
                  <a:lnTo>
                    <a:pt x="6" y="5"/>
                  </a:lnTo>
                  <a:close/>
                </a:path>
              </a:pathLst>
            </a:custGeom>
            <a:solidFill>
              <a:srgbClr val="D7D7D7"/>
            </a:solidFill>
            <a:ln w="9525">
              <a:noFill/>
              <a:round/>
            </a:ln>
          </p:spPr>
          <p:txBody>
            <a:bodyPr/>
            <a:lstStyle/>
            <a:p>
              <a:endParaRPr lang="zh-CN" altLang="en-US" sz="1800">
                <a:cs typeface="+mn-ea"/>
                <a:sym typeface="+mn-lt"/>
              </a:endParaRPr>
            </a:p>
          </p:txBody>
        </p:sp>
        <p:sp>
          <p:nvSpPr>
            <p:cNvPr id="14341" name="Freeform 6"/>
            <p:cNvSpPr>
              <a:spLocks noChangeArrowheads="1"/>
            </p:cNvSpPr>
            <p:nvPr/>
          </p:nvSpPr>
          <p:spPr bwMode="auto">
            <a:xfrm>
              <a:off x="2060" y="750"/>
              <a:ext cx="1" cy="2104"/>
            </a:xfrm>
            <a:custGeom>
              <a:avLst/>
              <a:gdLst/>
              <a:ahLst/>
              <a:cxnLst>
                <a:cxn ang="0">
                  <a:pos x="5" y="7"/>
                </a:cxn>
                <a:cxn ang="0">
                  <a:pos x="0" y="0"/>
                </a:cxn>
                <a:cxn ang="0">
                  <a:pos x="0" y="6306"/>
                </a:cxn>
                <a:cxn ang="0">
                  <a:pos x="5" y="6312"/>
                </a:cxn>
                <a:cxn ang="0">
                  <a:pos x="5" y="7"/>
                </a:cxn>
              </a:cxnLst>
              <a:rect l="0" t="0" r="r" b="b"/>
              <a:pathLst>
                <a:path w="5" h="6312">
                  <a:moveTo>
                    <a:pt x="5" y="7"/>
                  </a:moveTo>
                  <a:lnTo>
                    <a:pt x="0" y="0"/>
                  </a:lnTo>
                  <a:lnTo>
                    <a:pt x="0" y="6306"/>
                  </a:lnTo>
                  <a:lnTo>
                    <a:pt x="5" y="6312"/>
                  </a:lnTo>
                  <a:lnTo>
                    <a:pt x="5" y="7"/>
                  </a:lnTo>
                  <a:close/>
                </a:path>
              </a:pathLst>
            </a:custGeom>
            <a:solidFill>
              <a:srgbClr val="D5D5D5"/>
            </a:solidFill>
            <a:ln w="9525">
              <a:noFill/>
              <a:round/>
            </a:ln>
          </p:spPr>
          <p:txBody>
            <a:bodyPr/>
            <a:lstStyle/>
            <a:p>
              <a:endParaRPr lang="zh-CN" altLang="en-US" sz="1800">
                <a:cs typeface="+mn-ea"/>
                <a:sym typeface="+mn-lt"/>
              </a:endParaRPr>
            </a:p>
          </p:txBody>
        </p:sp>
        <p:sp>
          <p:nvSpPr>
            <p:cNvPr id="14342" name="Freeform 7"/>
            <p:cNvSpPr>
              <a:spLocks noChangeArrowheads="1"/>
            </p:cNvSpPr>
            <p:nvPr/>
          </p:nvSpPr>
          <p:spPr bwMode="auto">
            <a:xfrm>
              <a:off x="2061" y="752"/>
              <a:ext cx="2" cy="2104"/>
            </a:xfrm>
            <a:custGeom>
              <a:avLst/>
              <a:gdLst/>
              <a:ahLst/>
              <a:cxnLst>
                <a:cxn ang="0">
                  <a:pos x="5" y="8"/>
                </a:cxn>
                <a:cxn ang="0">
                  <a:pos x="2" y="3"/>
                </a:cxn>
                <a:cxn ang="0">
                  <a:pos x="0" y="0"/>
                </a:cxn>
                <a:cxn ang="0">
                  <a:pos x="0" y="6305"/>
                </a:cxn>
                <a:cxn ang="0">
                  <a:pos x="5" y="6311"/>
                </a:cxn>
                <a:cxn ang="0">
                  <a:pos x="5" y="8"/>
                </a:cxn>
              </a:cxnLst>
              <a:rect l="0" t="0" r="r" b="b"/>
              <a:pathLst>
                <a:path w="5" h="6311">
                  <a:moveTo>
                    <a:pt x="5" y="8"/>
                  </a:moveTo>
                  <a:lnTo>
                    <a:pt x="2" y="3"/>
                  </a:lnTo>
                  <a:lnTo>
                    <a:pt x="0" y="0"/>
                  </a:lnTo>
                  <a:lnTo>
                    <a:pt x="0" y="6305"/>
                  </a:lnTo>
                  <a:lnTo>
                    <a:pt x="5" y="6311"/>
                  </a:lnTo>
                  <a:lnTo>
                    <a:pt x="5" y="8"/>
                  </a:lnTo>
                  <a:close/>
                </a:path>
              </a:pathLst>
            </a:custGeom>
            <a:solidFill>
              <a:srgbClr val="D3D3D3"/>
            </a:solidFill>
            <a:ln w="9525">
              <a:noFill/>
              <a:round/>
            </a:ln>
          </p:spPr>
          <p:txBody>
            <a:bodyPr/>
            <a:lstStyle/>
            <a:p>
              <a:endParaRPr lang="zh-CN" altLang="en-US" sz="1800">
                <a:cs typeface="+mn-ea"/>
                <a:sym typeface="+mn-lt"/>
              </a:endParaRPr>
            </a:p>
          </p:txBody>
        </p:sp>
        <p:sp>
          <p:nvSpPr>
            <p:cNvPr id="14343" name="Freeform 8"/>
            <p:cNvSpPr>
              <a:spLocks noChangeArrowheads="1"/>
            </p:cNvSpPr>
            <p:nvPr/>
          </p:nvSpPr>
          <p:spPr bwMode="auto">
            <a:xfrm>
              <a:off x="2067" y="760"/>
              <a:ext cx="2" cy="2103"/>
            </a:xfrm>
            <a:custGeom>
              <a:avLst/>
              <a:gdLst/>
              <a:ahLst/>
              <a:cxnLst>
                <a:cxn ang="0">
                  <a:pos x="6" y="10"/>
                </a:cxn>
                <a:cxn ang="0">
                  <a:pos x="0" y="0"/>
                </a:cxn>
                <a:cxn ang="0">
                  <a:pos x="0" y="6301"/>
                </a:cxn>
                <a:cxn ang="0">
                  <a:pos x="6" y="6309"/>
                </a:cxn>
                <a:cxn ang="0">
                  <a:pos x="6" y="10"/>
                </a:cxn>
              </a:cxnLst>
              <a:rect l="0" t="0" r="r" b="b"/>
              <a:pathLst>
                <a:path w="6" h="6309">
                  <a:moveTo>
                    <a:pt x="6" y="10"/>
                  </a:moveTo>
                  <a:lnTo>
                    <a:pt x="0" y="0"/>
                  </a:lnTo>
                  <a:lnTo>
                    <a:pt x="0" y="6301"/>
                  </a:lnTo>
                  <a:lnTo>
                    <a:pt x="6" y="6309"/>
                  </a:lnTo>
                  <a:lnTo>
                    <a:pt x="6" y="10"/>
                  </a:lnTo>
                  <a:close/>
                </a:path>
              </a:pathLst>
            </a:custGeom>
            <a:solidFill>
              <a:srgbClr val="CDCDCD"/>
            </a:solidFill>
            <a:ln w="9525">
              <a:noFill/>
              <a:round/>
            </a:ln>
          </p:spPr>
          <p:txBody>
            <a:bodyPr/>
            <a:lstStyle/>
            <a:p>
              <a:endParaRPr lang="zh-CN" altLang="en-US" sz="1800">
                <a:cs typeface="+mn-ea"/>
                <a:sym typeface="+mn-lt"/>
              </a:endParaRPr>
            </a:p>
          </p:txBody>
        </p:sp>
        <p:sp>
          <p:nvSpPr>
            <p:cNvPr id="14344" name="Freeform 9"/>
            <p:cNvSpPr>
              <a:spLocks noChangeArrowheads="1"/>
            </p:cNvSpPr>
            <p:nvPr/>
          </p:nvSpPr>
          <p:spPr bwMode="auto">
            <a:xfrm>
              <a:off x="2069" y="764"/>
              <a:ext cx="22" cy="2228"/>
            </a:xfrm>
            <a:custGeom>
              <a:avLst/>
              <a:gdLst/>
              <a:ahLst/>
              <a:cxnLst>
                <a:cxn ang="0">
                  <a:pos x="14" y="26"/>
                </a:cxn>
                <a:cxn ang="0">
                  <a:pos x="6" y="11"/>
                </a:cxn>
                <a:cxn ang="0">
                  <a:pos x="0" y="0"/>
                </a:cxn>
                <a:cxn ang="0">
                  <a:pos x="0" y="6299"/>
                </a:cxn>
                <a:cxn ang="0">
                  <a:pos x="13" y="6318"/>
                </a:cxn>
                <a:cxn ang="0">
                  <a:pos x="0" y="6299"/>
                </a:cxn>
                <a:cxn ang="0">
                  <a:pos x="0" y="6337"/>
                </a:cxn>
                <a:cxn ang="0">
                  <a:pos x="21" y="6323"/>
                </a:cxn>
                <a:cxn ang="0">
                  <a:pos x="0" y="6337"/>
                </a:cxn>
                <a:cxn ang="0">
                  <a:pos x="0" y="6686"/>
                </a:cxn>
                <a:cxn ang="0">
                  <a:pos x="14" y="6659"/>
                </a:cxn>
                <a:cxn ang="0">
                  <a:pos x="22" y="6636"/>
                </a:cxn>
                <a:cxn ang="0">
                  <a:pos x="26" y="6625"/>
                </a:cxn>
                <a:cxn ang="0">
                  <a:pos x="31" y="6615"/>
                </a:cxn>
                <a:cxn ang="0">
                  <a:pos x="34" y="6603"/>
                </a:cxn>
                <a:cxn ang="0">
                  <a:pos x="38" y="6592"/>
                </a:cxn>
                <a:cxn ang="0">
                  <a:pos x="46" y="6570"/>
                </a:cxn>
                <a:cxn ang="0">
                  <a:pos x="50" y="6548"/>
                </a:cxn>
                <a:cxn ang="0">
                  <a:pos x="54" y="6528"/>
                </a:cxn>
                <a:cxn ang="0">
                  <a:pos x="57" y="6506"/>
                </a:cxn>
                <a:cxn ang="0">
                  <a:pos x="61" y="6485"/>
                </a:cxn>
                <a:cxn ang="0">
                  <a:pos x="62" y="6462"/>
                </a:cxn>
                <a:cxn ang="0">
                  <a:pos x="64" y="6440"/>
                </a:cxn>
                <a:cxn ang="0">
                  <a:pos x="64" y="6428"/>
                </a:cxn>
                <a:cxn ang="0">
                  <a:pos x="64" y="6422"/>
                </a:cxn>
                <a:cxn ang="0">
                  <a:pos x="64" y="6419"/>
                </a:cxn>
                <a:cxn ang="0">
                  <a:pos x="65" y="6417"/>
                </a:cxn>
                <a:cxn ang="0">
                  <a:pos x="65" y="6405"/>
                </a:cxn>
                <a:cxn ang="0">
                  <a:pos x="65" y="6399"/>
                </a:cxn>
                <a:cxn ang="0">
                  <a:pos x="65" y="6396"/>
                </a:cxn>
                <a:cxn ang="0">
                  <a:pos x="66" y="6394"/>
                </a:cxn>
                <a:cxn ang="0">
                  <a:pos x="66" y="290"/>
                </a:cxn>
                <a:cxn ang="0">
                  <a:pos x="65" y="251"/>
                </a:cxn>
                <a:cxn ang="0">
                  <a:pos x="62" y="214"/>
                </a:cxn>
                <a:cxn ang="0">
                  <a:pos x="58" y="179"/>
                </a:cxn>
                <a:cxn ang="0">
                  <a:pos x="53" y="146"/>
                </a:cxn>
                <a:cxn ang="0">
                  <a:pos x="45" y="113"/>
                </a:cxn>
                <a:cxn ang="0">
                  <a:pos x="35" y="83"/>
                </a:cxn>
                <a:cxn ang="0">
                  <a:pos x="25" y="53"/>
                </a:cxn>
                <a:cxn ang="0">
                  <a:pos x="14" y="26"/>
                </a:cxn>
              </a:cxnLst>
              <a:rect l="0" t="0" r="r" b="b"/>
              <a:pathLst>
                <a:path w="66" h="6686">
                  <a:moveTo>
                    <a:pt x="14" y="26"/>
                  </a:moveTo>
                  <a:lnTo>
                    <a:pt x="6" y="11"/>
                  </a:lnTo>
                  <a:lnTo>
                    <a:pt x="0" y="0"/>
                  </a:lnTo>
                  <a:lnTo>
                    <a:pt x="0" y="6299"/>
                  </a:lnTo>
                  <a:lnTo>
                    <a:pt x="13" y="6318"/>
                  </a:lnTo>
                  <a:lnTo>
                    <a:pt x="0" y="6299"/>
                  </a:lnTo>
                  <a:lnTo>
                    <a:pt x="0" y="6337"/>
                  </a:lnTo>
                  <a:lnTo>
                    <a:pt x="21" y="6323"/>
                  </a:lnTo>
                  <a:lnTo>
                    <a:pt x="0" y="6337"/>
                  </a:lnTo>
                  <a:lnTo>
                    <a:pt x="0" y="6686"/>
                  </a:lnTo>
                  <a:lnTo>
                    <a:pt x="14" y="6659"/>
                  </a:lnTo>
                  <a:lnTo>
                    <a:pt x="22" y="6636"/>
                  </a:lnTo>
                  <a:lnTo>
                    <a:pt x="26" y="6625"/>
                  </a:lnTo>
                  <a:lnTo>
                    <a:pt x="31" y="6615"/>
                  </a:lnTo>
                  <a:lnTo>
                    <a:pt x="34" y="6603"/>
                  </a:lnTo>
                  <a:lnTo>
                    <a:pt x="38" y="6592"/>
                  </a:lnTo>
                  <a:lnTo>
                    <a:pt x="46" y="6570"/>
                  </a:lnTo>
                  <a:lnTo>
                    <a:pt x="50" y="6548"/>
                  </a:lnTo>
                  <a:lnTo>
                    <a:pt x="54" y="6528"/>
                  </a:lnTo>
                  <a:lnTo>
                    <a:pt x="57" y="6506"/>
                  </a:lnTo>
                  <a:lnTo>
                    <a:pt x="61" y="6485"/>
                  </a:lnTo>
                  <a:lnTo>
                    <a:pt x="62" y="6462"/>
                  </a:lnTo>
                  <a:lnTo>
                    <a:pt x="64" y="6440"/>
                  </a:lnTo>
                  <a:lnTo>
                    <a:pt x="64" y="6428"/>
                  </a:lnTo>
                  <a:lnTo>
                    <a:pt x="64" y="6422"/>
                  </a:lnTo>
                  <a:lnTo>
                    <a:pt x="64" y="6419"/>
                  </a:lnTo>
                  <a:lnTo>
                    <a:pt x="65" y="6417"/>
                  </a:lnTo>
                  <a:lnTo>
                    <a:pt x="65" y="6405"/>
                  </a:lnTo>
                  <a:lnTo>
                    <a:pt x="65" y="6399"/>
                  </a:lnTo>
                  <a:lnTo>
                    <a:pt x="65" y="6396"/>
                  </a:lnTo>
                  <a:lnTo>
                    <a:pt x="66" y="6394"/>
                  </a:lnTo>
                  <a:lnTo>
                    <a:pt x="66" y="290"/>
                  </a:lnTo>
                  <a:lnTo>
                    <a:pt x="65" y="251"/>
                  </a:lnTo>
                  <a:lnTo>
                    <a:pt x="62" y="214"/>
                  </a:lnTo>
                  <a:lnTo>
                    <a:pt x="58" y="179"/>
                  </a:lnTo>
                  <a:lnTo>
                    <a:pt x="53" y="146"/>
                  </a:lnTo>
                  <a:lnTo>
                    <a:pt x="45" y="113"/>
                  </a:lnTo>
                  <a:lnTo>
                    <a:pt x="35" y="83"/>
                  </a:lnTo>
                  <a:lnTo>
                    <a:pt x="25" y="53"/>
                  </a:lnTo>
                  <a:lnTo>
                    <a:pt x="14" y="26"/>
                  </a:lnTo>
                  <a:close/>
                </a:path>
              </a:pathLst>
            </a:custGeom>
            <a:solidFill>
              <a:srgbClr val="CCCCCC"/>
            </a:solidFill>
            <a:ln w="9525">
              <a:noFill/>
              <a:round/>
            </a:ln>
          </p:spPr>
          <p:txBody>
            <a:bodyPr/>
            <a:lstStyle/>
            <a:p>
              <a:endParaRPr lang="zh-CN" altLang="en-US" sz="1800">
                <a:cs typeface="+mn-ea"/>
                <a:sym typeface="+mn-lt"/>
              </a:endParaRPr>
            </a:p>
          </p:txBody>
        </p:sp>
        <p:sp>
          <p:nvSpPr>
            <p:cNvPr id="14345" name="Freeform 10"/>
            <p:cNvSpPr>
              <a:spLocks noChangeArrowheads="1"/>
            </p:cNvSpPr>
            <p:nvPr/>
          </p:nvSpPr>
          <p:spPr bwMode="auto">
            <a:xfrm>
              <a:off x="2065" y="757"/>
              <a:ext cx="2" cy="2104"/>
            </a:xfrm>
            <a:custGeom>
              <a:avLst/>
              <a:gdLst/>
              <a:ahLst/>
              <a:cxnLst>
                <a:cxn ang="0">
                  <a:pos x="6" y="9"/>
                </a:cxn>
                <a:cxn ang="0">
                  <a:pos x="0" y="0"/>
                </a:cxn>
                <a:cxn ang="0">
                  <a:pos x="0" y="6302"/>
                </a:cxn>
                <a:cxn ang="0">
                  <a:pos x="6" y="6310"/>
                </a:cxn>
                <a:cxn ang="0">
                  <a:pos x="6" y="9"/>
                </a:cxn>
              </a:cxnLst>
              <a:rect l="0" t="0" r="r" b="b"/>
              <a:pathLst>
                <a:path w="6" h="6310">
                  <a:moveTo>
                    <a:pt x="6" y="9"/>
                  </a:moveTo>
                  <a:lnTo>
                    <a:pt x="0" y="0"/>
                  </a:lnTo>
                  <a:lnTo>
                    <a:pt x="0" y="6302"/>
                  </a:lnTo>
                  <a:lnTo>
                    <a:pt x="6" y="6310"/>
                  </a:lnTo>
                  <a:lnTo>
                    <a:pt x="6" y="9"/>
                  </a:lnTo>
                  <a:close/>
                </a:path>
              </a:pathLst>
            </a:custGeom>
            <a:solidFill>
              <a:srgbClr val="D0D0D0"/>
            </a:solidFill>
            <a:ln w="9525">
              <a:noFill/>
              <a:round/>
            </a:ln>
          </p:spPr>
          <p:txBody>
            <a:bodyPr/>
            <a:lstStyle/>
            <a:p>
              <a:endParaRPr lang="zh-CN" altLang="en-US" sz="1800">
                <a:cs typeface="+mn-ea"/>
                <a:sym typeface="+mn-lt"/>
              </a:endParaRPr>
            </a:p>
          </p:txBody>
        </p:sp>
        <p:sp>
          <p:nvSpPr>
            <p:cNvPr id="14346" name="Freeform 11"/>
            <p:cNvSpPr>
              <a:spLocks noChangeArrowheads="1"/>
            </p:cNvSpPr>
            <p:nvPr/>
          </p:nvSpPr>
          <p:spPr bwMode="auto">
            <a:xfrm>
              <a:off x="2063" y="755"/>
              <a:ext cx="2" cy="2103"/>
            </a:xfrm>
            <a:custGeom>
              <a:avLst/>
              <a:gdLst/>
              <a:ahLst/>
              <a:cxnLst>
                <a:cxn ang="0">
                  <a:pos x="5" y="8"/>
                </a:cxn>
                <a:cxn ang="0">
                  <a:pos x="0" y="0"/>
                </a:cxn>
                <a:cxn ang="0">
                  <a:pos x="0" y="6303"/>
                </a:cxn>
                <a:cxn ang="0">
                  <a:pos x="5" y="6310"/>
                </a:cxn>
                <a:cxn ang="0">
                  <a:pos x="5" y="8"/>
                </a:cxn>
              </a:cxnLst>
              <a:rect l="0" t="0" r="r" b="b"/>
              <a:pathLst>
                <a:path w="5" h="6310">
                  <a:moveTo>
                    <a:pt x="5" y="8"/>
                  </a:moveTo>
                  <a:lnTo>
                    <a:pt x="0" y="0"/>
                  </a:lnTo>
                  <a:lnTo>
                    <a:pt x="0" y="6303"/>
                  </a:lnTo>
                  <a:lnTo>
                    <a:pt x="5" y="6310"/>
                  </a:lnTo>
                  <a:lnTo>
                    <a:pt x="5" y="8"/>
                  </a:lnTo>
                  <a:close/>
                </a:path>
              </a:pathLst>
            </a:custGeom>
            <a:solidFill>
              <a:srgbClr val="D1D1D1"/>
            </a:solidFill>
            <a:ln w="9525">
              <a:noFill/>
              <a:round/>
            </a:ln>
          </p:spPr>
          <p:txBody>
            <a:bodyPr/>
            <a:lstStyle/>
            <a:p>
              <a:endParaRPr lang="zh-CN" altLang="en-US" sz="1800">
                <a:cs typeface="+mn-ea"/>
                <a:sym typeface="+mn-lt"/>
              </a:endParaRPr>
            </a:p>
          </p:txBody>
        </p:sp>
        <p:sp>
          <p:nvSpPr>
            <p:cNvPr id="14347" name="Freeform 12"/>
            <p:cNvSpPr>
              <a:spLocks noChangeArrowheads="1"/>
            </p:cNvSpPr>
            <p:nvPr/>
          </p:nvSpPr>
          <p:spPr bwMode="auto">
            <a:xfrm>
              <a:off x="2067" y="2861"/>
              <a:ext cx="2" cy="17"/>
            </a:xfrm>
            <a:custGeom>
              <a:avLst/>
              <a:gdLst/>
              <a:ahLst/>
              <a:cxnLst>
                <a:cxn ang="0">
                  <a:pos x="6" y="8"/>
                </a:cxn>
                <a:cxn ang="0">
                  <a:pos x="0" y="0"/>
                </a:cxn>
                <a:cxn ang="0">
                  <a:pos x="0" y="51"/>
                </a:cxn>
                <a:cxn ang="0">
                  <a:pos x="6" y="46"/>
                </a:cxn>
                <a:cxn ang="0">
                  <a:pos x="6" y="8"/>
                </a:cxn>
              </a:cxnLst>
              <a:rect l="0" t="0" r="r" b="b"/>
              <a:pathLst>
                <a:path w="6" h="51">
                  <a:moveTo>
                    <a:pt x="6" y="8"/>
                  </a:moveTo>
                  <a:lnTo>
                    <a:pt x="0" y="0"/>
                  </a:lnTo>
                  <a:lnTo>
                    <a:pt x="0" y="51"/>
                  </a:lnTo>
                  <a:lnTo>
                    <a:pt x="6" y="46"/>
                  </a:lnTo>
                  <a:lnTo>
                    <a:pt x="6" y="8"/>
                  </a:lnTo>
                  <a:close/>
                </a:path>
              </a:pathLst>
            </a:custGeom>
            <a:solidFill>
              <a:srgbClr val="CDCDCD"/>
            </a:solidFill>
            <a:ln w="9525">
              <a:noFill/>
              <a:round/>
            </a:ln>
          </p:spPr>
          <p:txBody>
            <a:bodyPr/>
            <a:lstStyle/>
            <a:p>
              <a:endParaRPr lang="zh-CN" altLang="en-US" sz="1800">
                <a:cs typeface="+mn-ea"/>
                <a:sym typeface="+mn-lt"/>
              </a:endParaRPr>
            </a:p>
          </p:txBody>
        </p:sp>
        <p:sp>
          <p:nvSpPr>
            <p:cNvPr id="14348" name="Freeform 13"/>
            <p:cNvSpPr>
              <a:spLocks noChangeArrowheads="1"/>
            </p:cNvSpPr>
            <p:nvPr/>
          </p:nvSpPr>
          <p:spPr bwMode="auto">
            <a:xfrm>
              <a:off x="2065" y="2858"/>
              <a:ext cx="2" cy="21"/>
            </a:xfrm>
            <a:custGeom>
              <a:avLst/>
              <a:gdLst/>
              <a:ahLst/>
              <a:cxnLst>
                <a:cxn ang="0">
                  <a:pos x="6" y="8"/>
                </a:cxn>
                <a:cxn ang="0">
                  <a:pos x="0" y="0"/>
                </a:cxn>
                <a:cxn ang="0">
                  <a:pos x="0" y="62"/>
                </a:cxn>
                <a:cxn ang="0">
                  <a:pos x="6" y="59"/>
                </a:cxn>
                <a:cxn ang="0">
                  <a:pos x="6" y="8"/>
                </a:cxn>
              </a:cxnLst>
              <a:rect l="0" t="0" r="r" b="b"/>
              <a:pathLst>
                <a:path w="6" h="62">
                  <a:moveTo>
                    <a:pt x="6" y="8"/>
                  </a:moveTo>
                  <a:lnTo>
                    <a:pt x="0" y="0"/>
                  </a:lnTo>
                  <a:lnTo>
                    <a:pt x="0" y="62"/>
                  </a:lnTo>
                  <a:lnTo>
                    <a:pt x="6" y="59"/>
                  </a:lnTo>
                  <a:lnTo>
                    <a:pt x="6" y="8"/>
                  </a:lnTo>
                  <a:close/>
                </a:path>
              </a:pathLst>
            </a:custGeom>
            <a:solidFill>
              <a:srgbClr val="D0D0D0"/>
            </a:solidFill>
            <a:ln w="9525">
              <a:noFill/>
              <a:round/>
            </a:ln>
          </p:spPr>
          <p:txBody>
            <a:bodyPr/>
            <a:lstStyle/>
            <a:p>
              <a:endParaRPr lang="zh-CN" altLang="en-US" sz="1800">
                <a:cs typeface="+mn-ea"/>
                <a:sym typeface="+mn-lt"/>
              </a:endParaRPr>
            </a:p>
          </p:txBody>
        </p:sp>
        <p:sp>
          <p:nvSpPr>
            <p:cNvPr id="14349" name="Freeform 14"/>
            <p:cNvSpPr>
              <a:spLocks noChangeArrowheads="1"/>
            </p:cNvSpPr>
            <p:nvPr/>
          </p:nvSpPr>
          <p:spPr bwMode="auto">
            <a:xfrm>
              <a:off x="2063" y="2856"/>
              <a:ext cx="2" cy="24"/>
            </a:xfrm>
            <a:custGeom>
              <a:avLst/>
              <a:gdLst/>
              <a:ahLst/>
              <a:cxnLst>
                <a:cxn ang="0">
                  <a:pos x="5" y="7"/>
                </a:cxn>
                <a:cxn ang="0">
                  <a:pos x="0" y="0"/>
                </a:cxn>
                <a:cxn ang="0">
                  <a:pos x="0" y="72"/>
                </a:cxn>
                <a:cxn ang="0">
                  <a:pos x="5" y="69"/>
                </a:cxn>
                <a:cxn ang="0">
                  <a:pos x="5" y="7"/>
                </a:cxn>
              </a:cxnLst>
              <a:rect l="0" t="0" r="r" b="b"/>
              <a:pathLst>
                <a:path w="5" h="72">
                  <a:moveTo>
                    <a:pt x="5" y="7"/>
                  </a:moveTo>
                  <a:lnTo>
                    <a:pt x="0" y="0"/>
                  </a:lnTo>
                  <a:lnTo>
                    <a:pt x="0" y="72"/>
                  </a:lnTo>
                  <a:lnTo>
                    <a:pt x="5" y="69"/>
                  </a:lnTo>
                  <a:lnTo>
                    <a:pt x="5" y="7"/>
                  </a:lnTo>
                  <a:close/>
                </a:path>
              </a:pathLst>
            </a:custGeom>
            <a:solidFill>
              <a:srgbClr val="D1D1D1"/>
            </a:solidFill>
            <a:ln w="9525">
              <a:noFill/>
              <a:round/>
            </a:ln>
          </p:spPr>
          <p:txBody>
            <a:bodyPr/>
            <a:lstStyle/>
            <a:p>
              <a:endParaRPr lang="zh-CN" altLang="en-US" sz="1800">
                <a:cs typeface="+mn-ea"/>
                <a:sym typeface="+mn-lt"/>
              </a:endParaRPr>
            </a:p>
          </p:txBody>
        </p:sp>
        <p:sp>
          <p:nvSpPr>
            <p:cNvPr id="14350" name="Freeform 15"/>
            <p:cNvSpPr>
              <a:spLocks noChangeArrowheads="1"/>
            </p:cNvSpPr>
            <p:nvPr/>
          </p:nvSpPr>
          <p:spPr bwMode="auto">
            <a:xfrm>
              <a:off x="2061" y="2854"/>
              <a:ext cx="2" cy="27"/>
            </a:xfrm>
            <a:custGeom>
              <a:avLst/>
              <a:gdLst/>
              <a:ahLst/>
              <a:cxnLst>
                <a:cxn ang="0">
                  <a:pos x="5" y="6"/>
                </a:cxn>
                <a:cxn ang="0">
                  <a:pos x="0" y="0"/>
                </a:cxn>
                <a:cxn ang="0">
                  <a:pos x="0" y="83"/>
                </a:cxn>
                <a:cxn ang="0">
                  <a:pos x="5" y="78"/>
                </a:cxn>
                <a:cxn ang="0">
                  <a:pos x="5" y="6"/>
                </a:cxn>
              </a:cxnLst>
              <a:rect l="0" t="0" r="r" b="b"/>
              <a:pathLst>
                <a:path w="5" h="83">
                  <a:moveTo>
                    <a:pt x="5" y="6"/>
                  </a:moveTo>
                  <a:lnTo>
                    <a:pt x="0" y="0"/>
                  </a:lnTo>
                  <a:lnTo>
                    <a:pt x="0" y="83"/>
                  </a:lnTo>
                  <a:lnTo>
                    <a:pt x="5" y="78"/>
                  </a:lnTo>
                  <a:lnTo>
                    <a:pt x="5" y="6"/>
                  </a:lnTo>
                  <a:close/>
                </a:path>
              </a:pathLst>
            </a:custGeom>
            <a:solidFill>
              <a:srgbClr val="D3D3D3"/>
            </a:solidFill>
            <a:ln w="9525">
              <a:noFill/>
              <a:round/>
            </a:ln>
          </p:spPr>
          <p:txBody>
            <a:bodyPr/>
            <a:lstStyle/>
            <a:p>
              <a:endParaRPr lang="zh-CN" altLang="en-US" sz="1800">
                <a:cs typeface="+mn-ea"/>
                <a:sym typeface="+mn-lt"/>
              </a:endParaRPr>
            </a:p>
          </p:txBody>
        </p:sp>
        <p:sp>
          <p:nvSpPr>
            <p:cNvPr id="14351" name="Freeform 16"/>
            <p:cNvSpPr>
              <a:spLocks noChangeArrowheads="1"/>
            </p:cNvSpPr>
            <p:nvPr/>
          </p:nvSpPr>
          <p:spPr bwMode="auto">
            <a:xfrm>
              <a:off x="2060" y="2852"/>
              <a:ext cx="1" cy="30"/>
            </a:xfrm>
            <a:custGeom>
              <a:avLst/>
              <a:gdLst/>
              <a:ahLst/>
              <a:cxnLst>
                <a:cxn ang="0">
                  <a:pos x="5" y="6"/>
                </a:cxn>
                <a:cxn ang="0">
                  <a:pos x="0" y="0"/>
                </a:cxn>
                <a:cxn ang="0">
                  <a:pos x="0" y="92"/>
                </a:cxn>
                <a:cxn ang="0">
                  <a:pos x="5" y="89"/>
                </a:cxn>
                <a:cxn ang="0">
                  <a:pos x="5" y="6"/>
                </a:cxn>
              </a:cxnLst>
              <a:rect l="0" t="0" r="r" b="b"/>
              <a:pathLst>
                <a:path w="5" h="92">
                  <a:moveTo>
                    <a:pt x="5" y="6"/>
                  </a:moveTo>
                  <a:lnTo>
                    <a:pt x="0" y="0"/>
                  </a:lnTo>
                  <a:lnTo>
                    <a:pt x="0" y="92"/>
                  </a:lnTo>
                  <a:lnTo>
                    <a:pt x="5" y="89"/>
                  </a:lnTo>
                  <a:lnTo>
                    <a:pt x="5" y="6"/>
                  </a:lnTo>
                  <a:close/>
                </a:path>
              </a:pathLst>
            </a:custGeom>
            <a:solidFill>
              <a:srgbClr val="D5D5D5"/>
            </a:solidFill>
            <a:ln w="9525">
              <a:noFill/>
              <a:round/>
            </a:ln>
          </p:spPr>
          <p:txBody>
            <a:bodyPr/>
            <a:lstStyle/>
            <a:p>
              <a:endParaRPr lang="zh-CN" altLang="en-US" sz="1800">
                <a:cs typeface="+mn-ea"/>
                <a:sym typeface="+mn-lt"/>
              </a:endParaRPr>
            </a:p>
          </p:txBody>
        </p:sp>
        <p:sp>
          <p:nvSpPr>
            <p:cNvPr id="14352" name="Freeform 17"/>
            <p:cNvSpPr>
              <a:spLocks noChangeArrowheads="1"/>
            </p:cNvSpPr>
            <p:nvPr/>
          </p:nvSpPr>
          <p:spPr bwMode="auto">
            <a:xfrm>
              <a:off x="2058" y="2849"/>
              <a:ext cx="2" cy="35"/>
            </a:xfrm>
            <a:custGeom>
              <a:avLst/>
              <a:gdLst/>
              <a:ahLst/>
              <a:cxnLst>
                <a:cxn ang="0">
                  <a:pos x="6" y="7"/>
                </a:cxn>
                <a:cxn ang="0">
                  <a:pos x="0" y="0"/>
                </a:cxn>
                <a:cxn ang="0">
                  <a:pos x="0" y="103"/>
                </a:cxn>
                <a:cxn ang="0">
                  <a:pos x="6" y="99"/>
                </a:cxn>
                <a:cxn ang="0">
                  <a:pos x="6" y="7"/>
                </a:cxn>
              </a:cxnLst>
              <a:rect l="0" t="0" r="r" b="b"/>
              <a:pathLst>
                <a:path w="6" h="103">
                  <a:moveTo>
                    <a:pt x="6" y="7"/>
                  </a:moveTo>
                  <a:lnTo>
                    <a:pt x="0" y="0"/>
                  </a:lnTo>
                  <a:lnTo>
                    <a:pt x="0" y="103"/>
                  </a:lnTo>
                  <a:lnTo>
                    <a:pt x="6" y="99"/>
                  </a:lnTo>
                  <a:lnTo>
                    <a:pt x="6" y="7"/>
                  </a:lnTo>
                  <a:close/>
                </a:path>
              </a:pathLst>
            </a:custGeom>
            <a:solidFill>
              <a:srgbClr val="D7D7D7"/>
            </a:solidFill>
            <a:ln w="9525">
              <a:noFill/>
              <a:round/>
            </a:ln>
          </p:spPr>
          <p:txBody>
            <a:bodyPr/>
            <a:lstStyle/>
            <a:p>
              <a:endParaRPr lang="zh-CN" altLang="en-US" sz="1800">
                <a:cs typeface="+mn-ea"/>
                <a:sym typeface="+mn-lt"/>
              </a:endParaRPr>
            </a:p>
          </p:txBody>
        </p:sp>
        <p:sp>
          <p:nvSpPr>
            <p:cNvPr id="14353" name="Freeform 18"/>
            <p:cNvSpPr>
              <a:spLocks noChangeArrowheads="1"/>
            </p:cNvSpPr>
            <p:nvPr/>
          </p:nvSpPr>
          <p:spPr bwMode="auto">
            <a:xfrm>
              <a:off x="2058" y="2882"/>
              <a:ext cx="2" cy="121"/>
            </a:xfrm>
            <a:custGeom>
              <a:avLst/>
              <a:gdLst/>
              <a:ahLst/>
              <a:cxnLst>
                <a:cxn ang="0">
                  <a:pos x="6" y="0"/>
                </a:cxn>
                <a:cxn ang="0">
                  <a:pos x="0" y="4"/>
                </a:cxn>
                <a:cxn ang="0">
                  <a:pos x="0" y="352"/>
                </a:cxn>
                <a:cxn ang="0">
                  <a:pos x="6" y="362"/>
                </a:cxn>
                <a:cxn ang="0">
                  <a:pos x="6" y="0"/>
                </a:cxn>
              </a:cxnLst>
              <a:rect l="0" t="0" r="r" b="b"/>
              <a:pathLst>
                <a:path w="6" h="362">
                  <a:moveTo>
                    <a:pt x="6" y="0"/>
                  </a:moveTo>
                  <a:lnTo>
                    <a:pt x="0" y="4"/>
                  </a:lnTo>
                  <a:lnTo>
                    <a:pt x="0" y="352"/>
                  </a:lnTo>
                  <a:lnTo>
                    <a:pt x="6" y="362"/>
                  </a:lnTo>
                  <a:lnTo>
                    <a:pt x="6" y="0"/>
                  </a:lnTo>
                  <a:close/>
                </a:path>
              </a:pathLst>
            </a:custGeom>
            <a:solidFill>
              <a:srgbClr val="D7D7D7"/>
            </a:solidFill>
            <a:ln w="9525">
              <a:noFill/>
              <a:round/>
            </a:ln>
          </p:spPr>
          <p:txBody>
            <a:bodyPr/>
            <a:lstStyle/>
            <a:p>
              <a:endParaRPr lang="zh-CN" altLang="en-US" sz="1800">
                <a:cs typeface="+mn-ea"/>
                <a:sym typeface="+mn-lt"/>
              </a:endParaRPr>
            </a:p>
          </p:txBody>
        </p:sp>
        <p:sp>
          <p:nvSpPr>
            <p:cNvPr id="14354" name="Freeform 19"/>
            <p:cNvSpPr>
              <a:spLocks noChangeArrowheads="1"/>
            </p:cNvSpPr>
            <p:nvPr/>
          </p:nvSpPr>
          <p:spPr bwMode="auto">
            <a:xfrm>
              <a:off x="2060" y="2881"/>
              <a:ext cx="1" cy="123"/>
            </a:xfrm>
            <a:custGeom>
              <a:avLst/>
              <a:gdLst/>
              <a:ahLst/>
              <a:cxnLst>
                <a:cxn ang="0">
                  <a:pos x="5" y="0"/>
                </a:cxn>
                <a:cxn ang="0">
                  <a:pos x="0" y="3"/>
                </a:cxn>
                <a:cxn ang="0">
                  <a:pos x="0" y="365"/>
                </a:cxn>
                <a:cxn ang="0">
                  <a:pos x="2" y="369"/>
                </a:cxn>
                <a:cxn ang="0">
                  <a:pos x="5" y="365"/>
                </a:cxn>
                <a:cxn ang="0">
                  <a:pos x="5" y="0"/>
                </a:cxn>
              </a:cxnLst>
              <a:rect l="0" t="0" r="r" b="b"/>
              <a:pathLst>
                <a:path w="5" h="369">
                  <a:moveTo>
                    <a:pt x="5" y="0"/>
                  </a:moveTo>
                  <a:lnTo>
                    <a:pt x="0" y="3"/>
                  </a:lnTo>
                  <a:lnTo>
                    <a:pt x="0" y="365"/>
                  </a:lnTo>
                  <a:lnTo>
                    <a:pt x="2" y="369"/>
                  </a:lnTo>
                  <a:lnTo>
                    <a:pt x="5" y="365"/>
                  </a:lnTo>
                  <a:lnTo>
                    <a:pt x="5" y="0"/>
                  </a:lnTo>
                  <a:close/>
                </a:path>
              </a:pathLst>
            </a:custGeom>
            <a:solidFill>
              <a:srgbClr val="D5D5D5"/>
            </a:solidFill>
            <a:ln w="9525">
              <a:noFill/>
              <a:round/>
            </a:ln>
          </p:spPr>
          <p:txBody>
            <a:bodyPr/>
            <a:lstStyle/>
            <a:p>
              <a:endParaRPr lang="zh-CN" altLang="en-US" sz="1800">
                <a:cs typeface="+mn-ea"/>
                <a:sym typeface="+mn-lt"/>
              </a:endParaRPr>
            </a:p>
          </p:txBody>
        </p:sp>
        <p:sp>
          <p:nvSpPr>
            <p:cNvPr id="14355" name="Freeform 20"/>
            <p:cNvSpPr>
              <a:spLocks noChangeArrowheads="1"/>
            </p:cNvSpPr>
            <p:nvPr/>
          </p:nvSpPr>
          <p:spPr bwMode="auto">
            <a:xfrm>
              <a:off x="2061" y="2880"/>
              <a:ext cx="2" cy="123"/>
            </a:xfrm>
            <a:custGeom>
              <a:avLst/>
              <a:gdLst/>
              <a:ahLst/>
              <a:cxnLst>
                <a:cxn ang="0">
                  <a:pos x="5" y="0"/>
                </a:cxn>
                <a:cxn ang="0">
                  <a:pos x="0" y="5"/>
                </a:cxn>
                <a:cxn ang="0">
                  <a:pos x="0" y="370"/>
                </a:cxn>
                <a:cxn ang="0">
                  <a:pos x="5" y="364"/>
                </a:cxn>
                <a:cxn ang="0">
                  <a:pos x="5" y="0"/>
                </a:cxn>
              </a:cxnLst>
              <a:rect l="0" t="0" r="r" b="b"/>
              <a:pathLst>
                <a:path w="5" h="370">
                  <a:moveTo>
                    <a:pt x="5" y="0"/>
                  </a:moveTo>
                  <a:lnTo>
                    <a:pt x="0" y="5"/>
                  </a:lnTo>
                  <a:lnTo>
                    <a:pt x="0" y="370"/>
                  </a:lnTo>
                  <a:lnTo>
                    <a:pt x="5" y="364"/>
                  </a:lnTo>
                  <a:lnTo>
                    <a:pt x="5" y="0"/>
                  </a:lnTo>
                  <a:close/>
                </a:path>
              </a:pathLst>
            </a:custGeom>
            <a:solidFill>
              <a:srgbClr val="D3D3D3"/>
            </a:solidFill>
            <a:ln w="9525">
              <a:noFill/>
              <a:round/>
            </a:ln>
          </p:spPr>
          <p:txBody>
            <a:bodyPr/>
            <a:lstStyle/>
            <a:p>
              <a:endParaRPr lang="zh-CN" altLang="en-US" sz="1800">
                <a:cs typeface="+mn-ea"/>
                <a:sym typeface="+mn-lt"/>
              </a:endParaRPr>
            </a:p>
          </p:txBody>
        </p:sp>
        <p:sp>
          <p:nvSpPr>
            <p:cNvPr id="14356" name="Freeform 21"/>
            <p:cNvSpPr>
              <a:spLocks noChangeArrowheads="1"/>
            </p:cNvSpPr>
            <p:nvPr/>
          </p:nvSpPr>
          <p:spPr bwMode="auto">
            <a:xfrm>
              <a:off x="2063" y="2879"/>
              <a:ext cx="2" cy="122"/>
            </a:xfrm>
            <a:custGeom>
              <a:avLst/>
              <a:gdLst/>
              <a:ahLst/>
              <a:cxnLst>
                <a:cxn ang="0">
                  <a:pos x="5" y="0"/>
                </a:cxn>
                <a:cxn ang="0">
                  <a:pos x="0" y="3"/>
                </a:cxn>
                <a:cxn ang="0">
                  <a:pos x="0" y="367"/>
                </a:cxn>
                <a:cxn ang="0">
                  <a:pos x="2" y="362"/>
                </a:cxn>
                <a:cxn ang="0">
                  <a:pos x="5" y="359"/>
                </a:cxn>
                <a:cxn ang="0">
                  <a:pos x="5" y="0"/>
                </a:cxn>
              </a:cxnLst>
              <a:rect l="0" t="0" r="r" b="b"/>
              <a:pathLst>
                <a:path w="5" h="367">
                  <a:moveTo>
                    <a:pt x="5" y="0"/>
                  </a:moveTo>
                  <a:lnTo>
                    <a:pt x="0" y="3"/>
                  </a:lnTo>
                  <a:lnTo>
                    <a:pt x="0" y="367"/>
                  </a:lnTo>
                  <a:lnTo>
                    <a:pt x="2" y="362"/>
                  </a:lnTo>
                  <a:lnTo>
                    <a:pt x="5" y="359"/>
                  </a:lnTo>
                  <a:lnTo>
                    <a:pt x="5" y="0"/>
                  </a:lnTo>
                  <a:close/>
                </a:path>
              </a:pathLst>
            </a:custGeom>
            <a:solidFill>
              <a:srgbClr val="D1D1D1"/>
            </a:solidFill>
            <a:ln w="9525">
              <a:noFill/>
              <a:round/>
            </a:ln>
          </p:spPr>
          <p:txBody>
            <a:bodyPr/>
            <a:lstStyle/>
            <a:p>
              <a:endParaRPr lang="zh-CN" altLang="en-US" sz="1800">
                <a:cs typeface="+mn-ea"/>
                <a:sym typeface="+mn-lt"/>
              </a:endParaRPr>
            </a:p>
          </p:txBody>
        </p:sp>
        <p:sp>
          <p:nvSpPr>
            <p:cNvPr id="14357" name="Freeform 22"/>
            <p:cNvSpPr>
              <a:spLocks noChangeArrowheads="1"/>
            </p:cNvSpPr>
            <p:nvPr/>
          </p:nvSpPr>
          <p:spPr bwMode="auto">
            <a:xfrm>
              <a:off x="2065" y="2878"/>
              <a:ext cx="2" cy="120"/>
            </a:xfrm>
            <a:custGeom>
              <a:avLst/>
              <a:gdLst/>
              <a:ahLst/>
              <a:cxnLst>
                <a:cxn ang="0">
                  <a:pos x="6" y="0"/>
                </a:cxn>
                <a:cxn ang="0">
                  <a:pos x="0" y="3"/>
                </a:cxn>
                <a:cxn ang="0">
                  <a:pos x="0" y="362"/>
                </a:cxn>
                <a:cxn ang="0">
                  <a:pos x="6" y="353"/>
                </a:cxn>
                <a:cxn ang="0">
                  <a:pos x="6" y="0"/>
                </a:cxn>
              </a:cxnLst>
              <a:rect l="0" t="0" r="r" b="b"/>
              <a:pathLst>
                <a:path w="6" h="362">
                  <a:moveTo>
                    <a:pt x="6" y="0"/>
                  </a:moveTo>
                  <a:lnTo>
                    <a:pt x="0" y="3"/>
                  </a:lnTo>
                  <a:lnTo>
                    <a:pt x="0" y="362"/>
                  </a:lnTo>
                  <a:lnTo>
                    <a:pt x="6" y="353"/>
                  </a:lnTo>
                  <a:lnTo>
                    <a:pt x="6" y="0"/>
                  </a:lnTo>
                  <a:close/>
                </a:path>
              </a:pathLst>
            </a:custGeom>
            <a:solidFill>
              <a:srgbClr val="D0D0D0"/>
            </a:solidFill>
            <a:ln w="9525">
              <a:noFill/>
              <a:round/>
            </a:ln>
          </p:spPr>
          <p:txBody>
            <a:bodyPr/>
            <a:lstStyle/>
            <a:p>
              <a:endParaRPr lang="zh-CN" altLang="en-US" sz="1800">
                <a:cs typeface="+mn-ea"/>
                <a:sym typeface="+mn-lt"/>
              </a:endParaRPr>
            </a:p>
          </p:txBody>
        </p:sp>
        <p:sp>
          <p:nvSpPr>
            <p:cNvPr id="14358" name="Freeform 23"/>
            <p:cNvSpPr>
              <a:spLocks noChangeArrowheads="1"/>
            </p:cNvSpPr>
            <p:nvPr/>
          </p:nvSpPr>
          <p:spPr bwMode="auto">
            <a:xfrm>
              <a:off x="2067" y="2876"/>
              <a:ext cx="2" cy="119"/>
            </a:xfrm>
            <a:custGeom>
              <a:avLst/>
              <a:gdLst/>
              <a:ahLst/>
              <a:cxnLst>
                <a:cxn ang="0">
                  <a:pos x="6" y="0"/>
                </a:cxn>
                <a:cxn ang="0">
                  <a:pos x="0" y="5"/>
                </a:cxn>
                <a:cxn ang="0">
                  <a:pos x="0" y="358"/>
                </a:cxn>
                <a:cxn ang="0">
                  <a:pos x="6" y="349"/>
                </a:cxn>
                <a:cxn ang="0">
                  <a:pos x="6" y="0"/>
                </a:cxn>
              </a:cxnLst>
              <a:rect l="0" t="0" r="r" b="b"/>
              <a:pathLst>
                <a:path w="6" h="358">
                  <a:moveTo>
                    <a:pt x="6" y="0"/>
                  </a:moveTo>
                  <a:lnTo>
                    <a:pt x="0" y="5"/>
                  </a:lnTo>
                  <a:lnTo>
                    <a:pt x="0" y="358"/>
                  </a:lnTo>
                  <a:lnTo>
                    <a:pt x="6" y="349"/>
                  </a:lnTo>
                  <a:lnTo>
                    <a:pt x="6" y="0"/>
                  </a:lnTo>
                  <a:close/>
                </a:path>
              </a:pathLst>
            </a:custGeom>
            <a:solidFill>
              <a:srgbClr val="CDCDCD"/>
            </a:solidFill>
            <a:ln w="9525">
              <a:noFill/>
              <a:round/>
            </a:ln>
          </p:spPr>
          <p:txBody>
            <a:bodyPr/>
            <a:lstStyle/>
            <a:p>
              <a:endParaRPr lang="zh-CN" altLang="en-US" sz="1800">
                <a:cs typeface="+mn-ea"/>
                <a:sym typeface="+mn-lt"/>
              </a:endParaRPr>
            </a:p>
          </p:txBody>
        </p:sp>
        <p:sp>
          <p:nvSpPr>
            <p:cNvPr id="14359" name="Freeform 24"/>
            <p:cNvSpPr>
              <a:spLocks noChangeArrowheads="1"/>
            </p:cNvSpPr>
            <p:nvPr/>
          </p:nvSpPr>
          <p:spPr bwMode="auto">
            <a:xfrm>
              <a:off x="2056" y="2848"/>
              <a:ext cx="2" cy="37"/>
            </a:xfrm>
            <a:custGeom>
              <a:avLst/>
              <a:gdLst/>
              <a:ahLst/>
              <a:cxnLst>
                <a:cxn ang="0">
                  <a:pos x="5" y="107"/>
                </a:cxn>
                <a:cxn ang="0">
                  <a:pos x="5" y="4"/>
                </a:cxn>
                <a:cxn ang="0">
                  <a:pos x="0" y="0"/>
                </a:cxn>
                <a:cxn ang="0">
                  <a:pos x="0" y="110"/>
                </a:cxn>
                <a:cxn ang="0">
                  <a:pos x="1" y="109"/>
                </a:cxn>
                <a:cxn ang="0">
                  <a:pos x="5" y="107"/>
                </a:cxn>
              </a:cxnLst>
              <a:rect l="0" t="0" r="r" b="b"/>
              <a:pathLst>
                <a:path w="5" h="110">
                  <a:moveTo>
                    <a:pt x="5" y="107"/>
                  </a:moveTo>
                  <a:lnTo>
                    <a:pt x="5" y="4"/>
                  </a:lnTo>
                  <a:lnTo>
                    <a:pt x="0" y="0"/>
                  </a:lnTo>
                  <a:lnTo>
                    <a:pt x="0" y="110"/>
                  </a:lnTo>
                  <a:lnTo>
                    <a:pt x="1" y="109"/>
                  </a:lnTo>
                  <a:lnTo>
                    <a:pt x="5" y="107"/>
                  </a:lnTo>
                  <a:close/>
                </a:path>
              </a:pathLst>
            </a:custGeom>
            <a:solidFill>
              <a:srgbClr val="DADADA"/>
            </a:solidFill>
            <a:ln w="9525">
              <a:noFill/>
              <a:round/>
            </a:ln>
          </p:spPr>
          <p:txBody>
            <a:bodyPr/>
            <a:lstStyle/>
            <a:p>
              <a:endParaRPr lang="zh-CN" altLang="en-US" sz="1800">
                <a:cs typeface="+mn-ea"/>
                <a:sym typeface="+mn-lt"/>
              </a:endParaRPr>
            </a:p>
          </p:txBody>
        </p:sp>
        <p:sp>
          <p:nvSpPr>
            <p:cNvPr id="14360" name="Freeform 25"/>
            <p:cNvSpPr>
              <a:spLocks noChangeArrowheads="1"/>
            </p:cNvSpPr>
            <p:nvPr/>
          </p:nvSpPr>
          <p:spPr bwMode="auto">
            <a:xfrm>
              <a:off x="2056" y="2884"/>
              <a:ext cx="2" cy="116"/>
            </a:xfrm>
            <a:custGeom>
              <a:avLst/>
              <a:gdLst/>
              <a:ahLst/>
              <a:cxnLst>
                <a:cxn ang="0">
                  <a:pos x="5" y="348"/>
                </a:cxn>
                <a:cxn ang="0">
                  <a:pos x="5" y="0"/>
                </a:cxn>
                <a:cxn ang="0">
                  <a:pos x="1" y="2"/>
                </a:cxn>
                <a:cxn ang="0">
                  <a:pos x="0" y="3"/>
                </a:cxn>
                <a:cxn ang="0">
                  <a:pos x="0" y="340"/>
                </a:cxn>
                <a:cxn ang="0">
                  <a:pos x="5" y="348"/>
                </a:cxn>
              </a:cxnLst>
              <a:rect l="0" t="0" r="r" b="b"/>
              <a:pathLst>
                <a:path w="5" h="348">
                  <a:moveTo>
                    <a:pt x="5" y="348"/>
                  </a:moveTo>
                  <a:lnTo>
                    <a:pt x="5" y="0"/>
                  </a:lnTo>
                  <a:lnTo>
                    <a:pt x="1" y="2"/>
                  </a:lnTo>
                  <a:lnTo>
                    <a:pt x="0" y="3"/>
                  </a:lnTo>
                  <a:lnTo>
                    <a:pt x="0" y="340"/>
                  </a:lnTo>
                  <a:lnTo>
                    <a:pt x="5" y="348"/>
                  </a:lnTo>
                  <a:close/>
                </a:path>
              </a:pathLst>
            </a:custGeom>
            <a:solidFill>
              <a:srgbClr val="DADADA"/>
            </a:solidFill>
            <a:ln w="9525">
              <a:noFill/>
              <a:round/>
            </a:ln>
          </p:spPr>
          <p:txBody>
            <a:bodyPr/>
            <a:lstStyle/>
            <a:p>
              <a:endParaRPr lang="zh-CN" altLang="en-US" sz="1800">
                <a:cs typeface="+mn-ea"/>
                <a:sym typeface="+mn-lt"/>
              </a:endParaRPr>
            </a:p>
          </p:txBody>
        </p:sp>
        <p:sp>
          <p:nvSpPr>
            <p:cNvPr id="14361" name="Freeform 26"/>
            <p:cNvSpPr>
              <a:spLocks noChangeArrowheads="1"/>
            </p:cNvSpPr>
            <p:nvPr/>
          </p:nvSpPr>
          <p:spPr bwMode="auto">
            <a:xfrm>
              <a:off x="2056" y="746"/>
              <a:ext cx="2" cy="2103"/>
            </a:xfrm>
            <a:custGeom>
              <a:avLst/>
              <a:gdLst/>
              <a:ahLst/>
              <a:cxnLst>
                <a:cxn ang="0">
                  <a:pos x="5" y="6310"/>
                </a:cxn>
                <a:cxn ang="0">
                  <a:pos x="5" y="6"/>
                </a:cxn>
                <a:cxn ang="0">
                  <a:pos x="2" y="2"/>
                </a:cxn>
                <a:cxn ang="0">
                  <a:pos x="0" y="0"/>
                </a:cxn>
                <a:cxn ang="0">
                  <a:pos x="0" y="6306"/>
                </a:cxn>
                <a:cxn ang="0">
                  <a:pos x="5" y="6310"/>
                </a:cxn>
              </a:cxnLst>
              <a:rect l="0" t="0" r="r" b="b"/>
              <a:pathLst>
                <a:path w="5" h="6310">
                  <a:moveTo>
                    <a:pt x="5" y="6310"/>
                  </a:moveTo>
                  <a:lnTo>
                    <a:pt x="5" y="6"/>
                  </a:lnTo>
                  <a:lnTo>
                    <a:pt x="2" y="2"/>
                  </a:lnTo>
                  <a:lnTo>
                    <a:pt x="0" y="0"/>
                  </a:lnTo>
                  <a:lnTo>
                    <a:pt x="0" y="6306"/>
                  </a:lnTo>
                  <a:lnTo>
                    <a:pt x="5" y="6310"/>
                  </a:lnTo>
                  <a:close/>
                </a:path>
              </a:pathLst>
            </a:custGeom>
            <a:solidFill>
              <a:srgbClr val="DADADA"/>
            </a:solidFill>
            <a:ln w="9525">
              <a:noFill/>
              <a:round/>
            </a:ln>
          </p:spPr>
          <p:txBody>
            <a:bodyPr/>
            <a:lstStyle/>
            <a:p>
              <a:endParaRPr lang="zh-CN" altLang="en-US" sz="1800">
                <a:cs typeface="+mn-ea"/>
                <a:sym typeface="+mn-lt"/>
              </a:endParaRPr>
            </a:p>
          </p:txBody>
        </p:sp>
        <p:sp>
          <p:nvSpPr>
            <p:cNvPr id="14362" name="Freeform 27"/>
            <p:cNvSpPr>
              <a:spLocks noChangeArrowheads="1"/>
            </p:cNvSpPr>
            <p:nvPr/>
          </p:nvSpPr>
          <p:spPr bwMode="auto">
            <a:xfrm>
              <a:off x="2041" y="737"/>
              <a:ext cx="2" cy="120"/>
            </a:xfrm>
            <a:custGeom>
              <a:avLst/>
              <a:gdLst/>
              <a:ahLst/>
              <a:cxnLst>
                <a:cxn ang="0">
                  <a:pos x="5" y="2"/>
                </a:cxn>
                <a:cxn ang="0">
                  <a:pos x="0" y="0"/>
                </a:cxn>
                <a:cxn ang="0">
                  <a:pos x="0" y="347"/>
                </a:cxn>
                <a:cxn ang="0">
                  <a:pos x="3" y="354"/>
                </a:cxn>
                <a:cxn ang="0">
                  <a:pos x="5" y="360"/>
                </a:cxn>
                <a:cxn ang="0">
                  <a:pos x="5" y="2"/>
                </a:cxn>
              </a:cxnLst>
              <a:rect l="0" t="0" r="r" b="b"/>
              <a:pathLst>
                <a:path w="5" h="360">
                  <a:moveTo>
                    <a:pt x="5" y="2"/>
                  </a:moveTo>
                  <a:lnTo>
                    <a:pt x="0" y="0"/>
                  </a:lnTo>
                  <a:lnTo>
                    <a:pt x="0" y="347"/>
                  </a:lnTo>
                  <a:lnTo>
                    <a:pt x="3" y="354"/>
                  </a:lnTo>
                  <a:lnTo>
                    <a:pt x="5" y="360"/>
                  </a:lnTo>
                  <a:lnTo>
                    <a:pt x="5" y="2"/>
                  </a:lnTo>
                  <a:close/>
                </a:path>
              </a:pathLst>
            </a:custGeom>
            <a:solidFill>
              <a:srgbClr val="E8E8E8"/>
            </a:solidFill>
            <a:ln w="9525">
              <a:noFill/>
              <a:round/>
            </a:ln>
          </p:spPr>
          <p:txBody>
            <a:bodyPr/>
            <a:lstStyle/>
            <a:p>
              <a:endParaRPr lang="zh-CN" altLang="en-US" sz="1800">
                <a:cs typeface="+mn-ea"/>
                <a:sym typeface="+mn-lt"/>
              </a:endParaRPr>
            </a:p>
          </p:txBody>
        </p:sp>
        <p:sp>
          <p:nvSpPr>
            <p:cNvPr id="14363" name="Freeform 28"/>
            <p:cNvSpPr>
              <a:spLocks noChangeArrowheads="1"/>
            </p:cNvSpPr>
            <p:nvPr/>
          </p:nvSpPr>
          <p:spPr bwMode="auto">
            <a:xfrm>
              <a:off x="2034" y="735"/>
              <a:ext cx="1" cy="111"/>
            </a:xfrm>
            <a:custGeom>
              <a:avLst/>
              <a:gdLst/>
              <a:ahLst/>
              <a:cxnLst>
                <a:cxn ang="0">
                  <a:pos x="5" y="1"/>
                </a:cxn>
                <a:cxn ang="0">
                  <a:pos x="0" y="0"/>
                </a:cxn>
                <a:cxn ang="0">
                  <a:pos x="0" y="329"/>
                </a:cxn>
                <a:cxn ang="0">
                  <a:pos x="2" y="329"/>
                </a:cxn>
                <a:cxn ang="0">
                  <a:pos x="5" y="331"/>
                </a:cxn>
                <a:cxn ang="0">
                  <a:pos x="5" y="1"/>
                </a:cxn>
              </a:cxnLst>
              <a:rect l="0" t="0" r="r" b="b"/>
              <a:pathLst>
                <a:path w="5" h="331">
                  <a:moveTo>
                    <a:pt x="5" y="1"/>
                  </a:moveTo>
                  <a:lnTo>
                    <a:pt x="0" y="0"/>
                  </a:lnTo>
                  <a:lnTo>
                    <a:pt x="0" y="329"/>
                  </a:lnTo>
                  <a:lnTo>
                    <a:pt x="2" y="329"/>
                  </a:lnTo>
                  <a:lnTo>
                    <a:pt x="5" y="331"/>
                  </a:lnTo>
                  <a:lnTo>
                    <a:pt x="5" y="1"/>
                  </a:lnTo>
                  <a:close/>
                </a:path>
              </a:pathLst>
            </a:custGeom>
            <a:solidFill>
              <a:srgbClr val="EFEFEF"/>
            </a:solidFill>
            <a:ln w="9525">
              <a:noFill/>
              <a:round/>
            </a:ln>
          </p:spPr>
          <p:txBody>
            <a:bodyPr/>
            <a:lstStyle/>
            <a:p>
              <a:endParaRPr lang="zh-CN" altLang="en-US" sz="1800">
                <a:cs typeface="+mn-ea"/>
                <a:sym typeface="+mn-lt"/>
              </a:endParaRPr>
            </a:p>
          </p:txBody>
        </p:sp>
        <p:sp>
          <p:nvSpPr>
            <p:cNvPr id="14364" name="Freeform 29"/>
            <p:cNvSpPr>
              <a:spLocks noChangeArrowheads="1"/>
            </p:cNvSpPr>
            <p:nvPr/>
          </p:nvSpPr>
          <p:spPr bwMode="auto">
            <a:xfrm>
              <a:off x="2035" y="736"/>
              <a:ext cx="2" cy="112"/>
            </a:xfrm>
            <a:custGeom>
              <a:avLst/>
              <a:gdLst/>
              <a:ahLst/>
              <a:cxnLst>
                <a:cxn ang="0">
                  <a:pos x="6" y="2"/>
                </a:cxn>
                <a:cxn ang="0">
                  <a:pos x="0" y="0"/>
                </a:cxn>
                <a:cxn ang="0">
                  <a:pos x="0" y="330"/>
                </a:cxn>
                <a:cxn ang="0">
                  <a:pos x="6" y="336"/>
                </a:cxn>
                <a:cxn ang="0">
                  <a:pos x="6" y="2"/>
                </a:cxn>
              </a:cxnLst>
              <a:rect l="0" t="0" r="r" b="b"/>
              <a:pathLst>
                <a:path w="6" h="336">
                  <a:moveTo>
                    <a:pt x="6" y="2"/>
                  </a:moveTo>
                  <a:lnTo>
                    <a:pt x="0" y="0"/>
                  </a:lnTo>
                  <a:lnTo>
                    <a:pt x="0" y="330"/>
                  </a:lnTo>
                  <a:lnTo>
                    <a:pt x="6" y="336"/>
                  </a:lnTo>
                  <a:lnTo>
                    <a:pt x="6" y="2"/>
                  </a:lnTo>
                  <a:close/>
                </a:path>
              </a:pathLst>
            </a:custGeom>
            <a:solidFill>
              <a:srgbClr val="EDEDED"/>
            </a:solidFill>
            <a:ln w="9525">
              <a:noFill/>
              <a:round/>
            </a:ln>
          </p:spPr>
          <p:txBody>
            <a:bodyPr/>
            <a:lstStyle/>
            <a:p>
              <a:endParaRPr lang="zh-CN" altLang="en-US" sz="1800">
                <a:cs typeface="+mn-ea"/>
                <a:sym typeface="+mn-lt"/>
              </a:endParaRPr>
            </a:p>
          </p:txBody>
        </p:sp>
        <p:sp>
          <p:nvSpPr>
            <p:cNvPr id="14365" name="Freeform 30"/>
            <p:cNvSpPr>
              <a:spLocks noChangeArrowheads="1"/>
            </p:cNvSpPr>
            <p:nvPr/>
          </p:nvSpPr>
          <p:spPr bwMode="auto">
            <a:xfrm>
              <a:off x="2037" y="736"/>
              <a:ext cx="2" cy="113"/>
            </a:xfrm>
            <a:custGeom>
              <a:avLst/>
              <a:gdLst/>
              <a:ahLst/>
              <a:cxnLst>
                <a:cxn ang="0">
                  <a:pos x="5" y="1"/>
                </a:cxn>
                <a:cxn ang="0">
                  <a:pos x="0" y="0"/>
                </a:cxn>
                <a:cxn ang="0">
                  <a:pos x="0" y="334"/>
                </a:cxn>
                <a:cxn ang="0">
                  <a:pos x="5" y="339"/>
                </a:cxn>
                <a:cxn ang="0">
                  <a:pos x="5" y="1"/>
                </a:cxn>
              </a:cxnLst>
              <a:rect l="0" t="0" r="r" b="b"/>
              <a:pathLst>
                <a:path w="5" h="339">
                  <a:moveTo>
                    <a:pt x="5" y="1"/>
                  </a:moveTo>
                  <a:lnTo>
                    <a:pt x="0" y="0"/>
                  </a:lnTo>
                  <a:lnTo>
                    <a:pt x="0" y="334"/>
                  </a:lnTo>
                  <a:lnTo>
                    <a:pt x="5" y="339"/>
                  </a:lnTo>
                  <a:lnTo>
                    <a:pt x="5" y="1"/>
                  </a:lnTo>
                  <a:close/>
                </a:path>
              </a:pathLst>
            </a:custGeom>
            <a:solidFill>
              <a:srgbClr val="EBEBEB"/>
            </a:solidFill>
            <a:ln w="9525">
              <a:noFill/>
              <a:round/>
            </a:ln>
          </p:spPr>
          <p:txBody>
            <a:bodyPr/>
            <a:lstStyle/>
            <a:p>
              <a:endParaRPr lang="zh-CN" altLang="en-US" sz="1800">
                <a:cs typeface="+mn-ea"/>
                <a:sym typeface="+mn-lt"/>
              </a:endParaRPr>
            </a:p>
          </p:txBody>
        </p:sp>
        <p:sp>
          <p:nvSpPr>
            <p:cNvPr id="14366" name="Freeform 31"/>
            <p:cNvSpPr>
              <a:spLocks noChangeArrowheads="1"/>
            </p:cNvSpPr>
            <p:nvPr/>
          </p:nvSpPr>
          <p:spPr bwMode="auto">
            <a:xfrm>
              <a:off x="2039" y="737"/>
              <a:ext cx="2" cy="116"/>
            </a:xfrm>
            <a:custGeom>
              <a:avLst/>
              <a:gdLst/>
              <a:ahLst/>
              <a:cxnLst>
                <a:cxn ang="0">
                  <a:pos x="6" y="1"/>
                </a:cxn>
                <a:cxn ang="0">
                  <a:pos x="0" y="0"/>
                </a:cxn>
                <a:cxn ang="0">
                  <a:pos x="0" y="338"/>
                </a:cxn>
                <a:cxn ang="0">
                  <a:pos x="6" y="348"/>
                </a:cxn>
                <a:cxn ang="0">
                  <a:pos x="6" y="1"/>
                </a:cxn>
              </a:cxnLst>
              <a:rect l="0" t="0" r="r" b="b"/>
              <a:pathLst>
                <a:path w="6" h="348">
                  <a:moveTo>
                    <a:pt x="6" y="1"/>
                  </a:moveTo>
                  <a:lnTo>
                    <a:pt x="0" y="0"/>
                  </a:lnTo>
                  <a:lnTo>
                    <a:pt x="0" y="338"/>
                  </a:lnTo>
                  <a:lnTo>
                    <a:pt x="6" y="348"/>
                  </a:lnTo>
                  <a:lnTo>
                    <a:pt x="6" y="1"/>
                  </a:lnTo>
                  <a:close/>
                </a:path>
              </a:pathLst>
            </a:custGeom>
            <a:solidFill>
              <a:srgbClr val="EAEAEA"/>
            </a:solidFill>
            <a:ln w="9525">
              <a:noFill/>
              <a:round/>
            </a:ln>
          </p:spPr>
          <p:txBody>
            <a:bodyPr/>
            <a:lstStyle/>
            <a:p>
              <a:endParaRPr lang="zh-CN" altLang="en-US" sz="1800">
                <a:cs typeface="+mn-ea"/>
                <a:sym typeface="+mn-lt"/>
              </a:endParaRPr>
            </a:p>
          </p:txBody>
        </p:sp>
        <p:sp>
          <p:nvSpPr>
            <p:cNvPr id="14367" name="Freeform 32"/>
            <p:cNvSpPr>
              <a:spLocks noChangeArrowheads="1"/>
            </p:cNvSpPr>
            <p:nvPr/>
          </p:nvSpPr>
          <p:spPr bwMode="auto">
            <a:xfrm>
              <a:off x="2054" y="744"/>
              <a:ext cx="2" cy="2104"/>
            </a:xfrm>
            <a:custGeom>
              <a:avLst/>
              <a:gdLst/>
              <a:ahLst/>
              <a:cxnLst>
                <a:cxn ang="0">
                  <a:pos x="6" y="5"/>
                </a:cxn>
                <a:cxn ang="0">
                  <a:pos x="0" y="0"/>
                </a:cxn>
                <a:cxn ang="0">
                  <a:pos x="0" y="6305"/>
                </a:cxn>
                <a:cxn ang="0">
                  <a:pos x="6" y="6311"/>
                </a:cxn>
                <a:cxn ang="0">
                  <a:pos x="6" y="5"/>
                </a:cxn>
              </a:cxnLst>
              <a:rect l="0" t="0" r="r" b="b"/>
              <a:pathLst>
                <a:path w="6" h="6311">
                  <a:moveTo>
                    <a:pt x="6" y="5"/>
                  </a:moveTo>
                  <a:lnTo>
                    <a:pt x="0" y="0"/>
                  </a:lnTo>
                  <a:lnTo>
                    <a:pt x="0" y="6305"/>
                  </a:lnTo>
                  <a:lnTo>
                    <a:pt x="6" y="6311"/>
                  </a:lnTo>
                  <a:lnTo>
                    <a:pt x="6" y="5"/>
                  </a:lnTo>
                  <a:close/>
                </a:path>
              </a:pathLst>
            </a:custGeom>
            <a:solidFill>
              <a:srgbClr val="DADADA"/>
            </a:solidFill>
            <a:ln w="9525">
              <a:noFill/>
              <a:round/>
            </a:ln>
          </p:spPr>
          <p:txBody>
            <a:bodyPr/>
            <a:lstStyle/>
            <a:p>
              <a:endParaRPr lang="zh-CN" altLang="en-US" sz="1800">
                <a:cs typeface="+mn-ea"/>
                <a:sym typeface="+mn-lt"/>
              </a:endParaRPr>
            </a:p>
          </p:txBody>
        </p:sp>
        <p:sp>
          <p:nvSpPr>
            <p:cNvPr id="14368" name="Freeform 33"/>
            <p:cNvSpPr>
              <a:spLocks noChangeArrowheads="1"/>
            </p:cNvSpPr>
            <p:nvPr/>
          </p:nvSpPr>
          <p:spPr bwMode="auto">
            <a:xfrm>
              <a:off x="2052" y="743"/>
              <a:ext cx="2" cy="2103"/>
            </a:xfrm>
            <a:custGeom>
              <a:avLst/>
              <a:gdLst/>
              <a:ahLst/>
              <a:cxnLst>
                <a:cxn ang="0">
                  <a:pos x="6" y="4"/>
                </a:cxn>
                <a:cxn ang="0">
                  <a:pos x="0" y="0"/>
                </a:cxn>
                <a:cxn ang="0">
                  <a:pos x="0" y="6303"/>
                </a:cxn>
                <a:cxn ang="0">
                  <a:pos x="2" y="6305"/>
                </a:cxn>
                <a:cxn ang="0">
                  <a:pos x="3" y="6306"/>
                </a:cxn>
                <a:cxn ang="0">
                  <a:pos x="5" y="6308"/>
                </a:cxn>
                <a:cxn ang="0">
                  <a:pos x="6" y="6309"/>
                </a:cxn>
                <a:cxn ang="0">
                  <a:pos x="6" y="4"/>
                </a:cxn>
              </a:cxnLst>
              <a:rect l="0" t="0" r="r" b="b"/>
              <a:pathLst>
                <a:path w="6" h="6309">
                  <a:moveTo>
                    <a:pt x="6" y="4"/>
                  </a:moveTo>
                  <a:lnTo>
                    <a:pt x="0" y="0"/>
                  </a:lnTo>
                  <a:lnTo>
                    <a:pt x="0" y="6303"/>
                  </a:lnTo>
                  <a:lnTo>
                    <a:pt x="2" y="6305"/>
                  </a:lnTo>
                  <a:lnTo>
                    <a:pt x="3" y="6306"/>
                  </a:lnTo>
                  <a:lnTo>
                    <a:pt x="5" y="6308"/>
                  </a:lnTo>
                  <a:lnTo>
                    <a:pt x="6" y="6309"/>
                  </a:lnTo>
                  <a:lnTo>
                    <a:pt x="6" y="4"/>
                  </a:lnTo>
                  <a:close/>
                </a:path>
              </a:pathLst>
            </a:custGeom>
            <a:solidFill>
              <a:srgbClr val="DDDDDD"/>
            </a:solidFill>
            <a:ln w="9525">
              <a:noFill/>
              <a:round/>
            </a:ln>
          </p:spPr>
          <p:txBody>
            <a:bodyPr/>
            <a:lstStyle/>
            <a:p>
              <a:endParaRPr lang="zh-CN" altLang="en-US" sz="1800">
                <a:cs typeface="+mn-ea"/>
                <a:sym typeface="+mn-lt"/>
              </a:endParaRPr>
            </a:p>
          </p:txBody>
        </p:sp>
        <p:sp>
          <p:nvSpPr>
            <p:cNvPr id="14369" name="Freeform 34"/>
            <p:cNvSpPr>
              <a:spLocks noChangeArrowheads="1"/>
            </p:cNvSpPr>
            <p:nvPr/>
          </p:nvSpPr>
          <p:spPr bwMode="auto">
            <a:xfrm>
              <a:off x="2050" y="741"/>
              <a:ext cx="2" cy="2103"/>
            </a:xfrm>
            <a:custGeom>
              <a:avLst/>
              <a:gdLst/>
              <a:ahLst/>
              <a:cxnLst>
                <a:cxn ang="0">
                  <a:pos x="6" y="5"/>
                </a:cxn>
                <a:cxn ang="0">
                  <a:pos x="3" y="3"/>
                </a:cxn>
                <a:cxn ang="0">
                  <a:pos x="2" y="2"/>
                </a:cxn>
                <a:cxn ang="0">
                  <a:pos x="0" y="0"/>
                </a:cxn>
                <a:cxn ang="0">
                  <a:pos x="0" y="6304"/>
                </a:cxn>
                <a:cxn ang="0">
                  <a:pos x="2" y="6306"/>
                </a:cxn>
                <a:cxn ang="0">
                  <a:pos x="6" y="6308"/>
                </a:cxn>
                <a:cxn ang="0">
                  <a:pos x="6" y="5"/>
                </a:cxn>
              </a:cxnLst>
              <a:rect l="0" t="0" r="r" b="b"/>
              <a:pathLst>
                <a:path w="6" h="6308">
                  <a:moveTo>
                    <a:pt x="6" y="5"/>
                  </a:moveTo>
                  <a:lnTo>
                    <a:pt x="3" y="3"/>
                  </a:lnTo>
                  <a:lnTo>
                    <a:pt x="2" y="2"/>
                  </a:lnTo>
                  <a:lnTo>
                    <a:pt x="0" y="0"/>
                  </a:lnTo>
                  <a:lnTo>
                    <a:pt x="0" y="6304"/>
                  </a:lnTo>
                  <a:lnTo>
                    <a:pt x="2" y="6306"/>
                  </a:lnTo>
                  <a:lnTo>
                    <a:pt x="6" y="6308"/>
                  </a:lnTo>
                  <a:lnTo>
                    <a:pt x="6" y="5"/>
                  </a:lnTo>
                  <a:close/>
                </a:path>
              </a:pathLst>
            </a:custGeom>
            <a:solidFill>
              <a:srgbClr val="DEDEDE"/>
            </a:solidFill>
            <a:ln w="9525">
              <a:noFill/>
              <a:round/>
            </a:ln>
          </p:spPr>
          <p:txBody>
            <a:bodyPr/>
            <a:lstStyle/>
            <a:p>
              <a:endParaRPr lang="zh-CN" altLang="en-US" sz="1800">
                <a:cs typeface="+mn-ea"/>
                <a:sym typeface="+mn-lt"/>
              </a:endParaRPr>
            </a:p>
          </p:txBody>
        </p:sp>
        <p:sp>
          <p:nvSpPr>
            <p:cNvPr id="14370" name="Freeform 35"/>
            <p:cNvSpPr>
              <a:spLocks noChangeArrowheads="1"/>
            </p:cNvSpPr>
            <p:nvPr/>
          </p:nvSpPr>
          <p:spPr bwMode="auto">
            <a:xfrm>
              <a:off x="2048" y="740"/>
              <a:ext cx="2" cy="2103"/>
            </a:xfrm>
            <a:custGeom>
              <a:avLst/>
              <a:gdLst/>
              <a:ahLst/>
              <a:cxnLst>
                <a:cxn ang="0">
                  <a:pos x="5" y="3"/>
                </a:cxn>
                <a:cxn ang="0">
                  <a:pos x="0" y="0"/>
                </a:cxn>
                <a:cxn ang="0">
                  <a:pos x="0" y="6302"/>
                </a:cxn>
                <a:cxn ang="0">
                  <a:pos x="5" y="6307"/>
                </a:cxn>
                <a:cxn ang="0">
                  <a:pos x="5" y="3"/>
                </a:cxn>
              </a:cxnLst>
              <a:rect l="0" t="0" r="r" b="b"/>
              <a:pathLst>
                <a:path w="5" h="6307">
                  <a:moveTo>
                    <a:pt x="5" y="3"/>
                  </a:moveTo>
                  <a:lnTo>
                    <a:pt x="0" y="0"/>
                  </a:lnTo>
                  <a:lnTo>
                    <a:pt x="0" y="6302"/>
                  </a:lnTo>
                  <a:lnTo>
                    <a:pt x="5" y="6307"/>
                  </a:lnTo>
                  <a:lnTo>
                    <a:pt x="5" y="3"/>
                  </a:lnTo>
                  <a:close/>
                </a:path>
              </a:pathLst>
            </a:custGeom>
            <a:solidFill>
              <a:srgbClr val="E0E0E0"/>
            </a:solidFill>
            <a:ln w="9525">
              <a:noFill/>
              <a:round/>
            </a:ln>
          </p:spPr>
          <p:txBody>
            <a:bodyPr/>
            <a:lstStyle/>
            <a:p>
              <a:endParaRPr lang="zh-CN" altLang="en-US" sz="1800">
                <a:cs typeface="+mn-ea"/>
                <a:sym typeface="+mn-lt"/>
              </a:endParaRPr>
            </a:p>
          </p:txBody>
        </p:sp>
        <p:sp>
          <p:nvSpPr>
            <p:cNvPr id="14371" name="Freeform 36"/>
            <p:cNvSpPr>
              <a:spLocks noChangeArrowheads="1"/>
            </p:cNvSpPr>
            <p:nvPr/>
          </p:nvSpPr>
          <p:spPr bwMode="auto">
            <a:xfrm>
              <a:off x="2047" y="739"/>
              <a:ext cx="1" cy="2102"/>
            </a:xfrm>
            <a:custGeom>
              <a:avLst/>
              <a:gdLst/>
              <a:ahLst/>
              <a:cxnLst>
                <a:cxn ang="0">
                  <a:pos x="5" y="3"/>
                </a:cxn>
                <a:cxn ang="0">
                  <a:pos x="0" y="0"/>
                </a:cxn>
                <a:cxn ang="0">
                  <a:pos x="0" y="6301"/>
                </a:cxn>
                <a:cxn ang="0">
                  <a:pos x="5" y="6305"/>
                </a:cxn>
                <a:cxn ang="0">
                  <a:pos x="5" y="3"/>
                </a:cxn>
              </a:cxnLst>
              <a:rect l="0" t="0" r="r" b="b"/>
              <a:pathLst>
                <a:path w="5" h="6305">
                  <a:moveTo>
                    <a:pt x="5" y="3"/>
                  </a:moveTo>
                  <a:lnTo>
                    <a:pt x="0" y="0"/>
                  </a:lnTo>
                  <a:lnTo>
                    <a:pt x="0" y="6301"/>
                  </a:lnTo>
                  <a:lnTo>
                    <a:pt x="5" y="6305"/>
                  </a:lnTo>
                  <a:lnTo>
                    <a:pt x="5" y="3"/>
                  </a:lnTo>
                  <a:close/>
                </a:path>
              </a:pathLst>
            </a:custGeom>
            <a:solidFill>
              <a:srgbClr val="E2E2E2"/>
            </a:solidFill>
            <a:ln w="9525">
              <a:noFill/>
              <a:round/>
            </a:ln>
          </p:spPr>
          <p:txBody>
            <a:bodyPr/>
            <a:lstStyle/>
            <a:p>
              <a:endParaRPr lang="zh-CN" altLang="en-US" sz="1800">
                <a:cs typeface="+mn-ea"/>
                <a:sym typeface="+mn-lt"/>
              </a:endParaRPr>
            </a:p>
          </p:txBody>
        </p:sp>
        <p:sp>
          <p:nvSpPr>
            <p:cNvPr id="14372" name="Freeform 37"/>
            <p:cNvSpPr>
              <a:spLocks noChangeArrowheads="1"/>
            </p:cNvSpPr>
            <p:nvPr/>
          </p:nvSpPr>
          <p:spPr bwMode="auto">
            <a:xfrm>
              <a:off x="2045" y="738"/>
              <a:ext cx="2" cy="2102"/>
            </a:xfrm>
            <a:custGeom>
              <a:avLst/>
              <a:gdLst/>
              <a:ahLst/>
              <a:cxnLst>
                <a:cxn ang="0">
                  <a:pos x="6" y="3"/>
                </a:cxn>
                <a:cxn ang="0">
                  <a:pos x="0" y="0"/>
                </a:cxn>
                <a:cxn ang="0">
                  <a:pos x="0" y="375"/>
                </a:cxn>
                <a:cxn ang="0">
                  <a:pos x="1" y="385"/>
                </a:cxn>
                <a:cxn ang="0">
                  <a:pos x="3" y="397"/>
                </a:cxn>
                <a:cxn ang="0">
                  <a:pos x="5" y="425"/>
                </a:cxn>
                <a:cxn ang="0">
                  <a:pos x="4" y="437"/>
                </a:cxn>
                <a:cxn ang="0">
                  <a:pos x="3" y="443"/>
                </a:cxn>
                <a:cxn ang="0">
                  <a:pos x="3" y="450"/>
                </a:cxn>
                <a:cxn ang="0">
                  <a:pos x="1" y="461"/>
                </a:cxn>
                <a:cxn ang="0">
                  <a:pos x="0" y="473"/>
                </a:cxn>
                <a:cxn ang="0">
                  <a:pos x="0" y="6299"/>
                </a:cxn>
                <a:cxn ang="0">
                  <a:pos x="6" y="6304"/>
                </a:cxn>
                <a:cxn ang="0">
                  <a:pos x="6" y="3"/>
                </a:cxn>
              </a:cxnLst>
              <a:rect l="0" t="0" r="r" b="b"/>
              <a:pathLst>
                <a:path w="6" h="6304">
                  <a:moveTo>
                    <a:pt x="6" y="3"/>
                  </a:moveTo>
                  <a:lnTo>
                    <a:pt x="0" y="0"/>
                  </a:lnTo>
                  <a:lnTo>
                    <a:pt x="0" y="375"/>
                  </a:lnTo>
                  <a:lnTo>
                    <a:pt x="1" y="385"/>
                  </a:lnTo>
                  <a:lnTo>
                    <a:pt x="3" y="397"/>
                  </a:lnTo>
                  <a:lnTo>
                    <a:pt x="5" y="425"/>
                  </a:lnTo>
                  <a:lnTo>
                    <a:pt x="4" y="437"/>
                  </a:lnTo>
                  <a:lnTo>
                    <a:pt x="3" y="443"/>
                  </a:lnTo>
                  <a:lnTo>
                    <a:pt x="3" y="450"/>
                  </a:lnTo>
                  <a:lnTo>
                    <a:pt x="1" y="461"/>
                  </a:lnTo>
                  <a:lnTo>
                    <a:pt x="0" y="473"/>
                  </a:lnTo>
                  <a:lnTo>
                    <a:pt x="0" y="6299"/>
                  </a:lnTo>
                  <a:lnTo>
                    <a:pt x="6" y="6304"/>
                  </a:lnTo>
                  <a:lnTo>
                    <a:pt x="6" y="3"/>
                  </a:lnTo>
                  <a:close/>
                </a:path>
              </a:pathLst>
            </a:custGeom>
            <a:solidFill>
              <a:srgbClr val="E4E4E4"/>
            </a:solidFill>
            <a:ln w="9525">
              <a:noFill/>
              <a:round/>
            </a:ln>
          </p:spPr>
          <p:txBody>
            <a:bodyPr/>
            <a:lstStyle/>
            <a:p>
              <a:endParaRPr lang="zh-CN" altLang="en-US" sz="1800">
                <a:cs typeface="+mn-ea"/>
                <a:sym typeface="+mn-lt"/>
              </a:endParaRPr>
            </a:p>
          </p:txBody>
        </p:sp>
        <p:sp>
          <p:nvSpPr>
            <p:cNvPr id="14373" name="Freeform 38"/>
            <p:cNvSpPr>
              <a:spLocks noChangeArrowheads="1"/>
            </p:cNvSpPr>
            <p:nvPr/>
          </p:nvSpPr>
          <p:spPr bwMode="auto">
            <a:xfrm>
              <a:off x="2043" y="738"/>
              <a:ext cx="2" cy="125"/>
            </a:xfrm>
            <a:custGeom>
              <a:avLst/>
              <a:gdLst/>
              <a:ahLst/>
              <a:cxnLst>
                <a:cxn ang="0">
                  <a:pos x="6" y="2"/>
                </a:cxn>
                <a:cxn ang="0">
                  <a:pos x="0" y="0"/>
                </a:cxn>
                <a:cxn ang="0">
                  <a:pos x="0" y="358"/>
                </a:cxn>
                <a:cxn ang="0">
                  <a:pos x="6" y="377"/>
                </a:cxn>
                <a:cxn ang="0">
                  <a:pos x="6" y="2"/>
                </a:cxn>
              </a:cxnLst>
              <a:rect l="0" t="0" r="r" b="b"/>
              <a:pathLst>
                <a:path w="6" h="377">
                  <a:moveTo>
                    <a:pt x="6" y="2"/>
                  </a:moveTo>
                  <a:lnTo>
                    <a:pt x="0" y="0"/>
                  </a:lnTo>
                  <a:lnTo>
                    <a:pt x="0" y="358"/>
                  </a:lnTo>
                  <a:lnTo>
                    <a:pt x="6" y="377"/>
                  </a:lnTo>
                  <a:lnTo>
                    <a:pt x="6" y="2"/>
                  </a:lnTo>
                  <a:close/>
                </a:path>
              </a:pathLst>
            </a:custGeom>
            <a:solidFill>
              <a:srgbClr val="E6E6E6"/>
            </a:solidFill>
            <a:ln w="9525">
              <a:noFill/>
              <a:round/>
            </a:ln>
          </p:spPr>
          <p:txBody>
            <a:bodyPr/>
            <a:lstStyle/>
            <a:p>
              <a:endParaRPr lang="zh-CN" altLang="en-US" sz="1800">
                <a:cs typeface="+mn-ea"/>
                <a:sym typeface="+mn-lt"/>
              </a:endParaRPr>
            </a:p>
          </p:txBody>
        </p:sp>
        <p:sp>
          <p:nvSpPr>
            <p:cNvPr id="14374" name="Freeform 39"/>
            <p:cNvSpPr>
              <a:spLocks noChangeArrowheads="1"/>
            </p:cNvSpPr>
            <p:nvPr/>
          </p:nvSpPr>
          <p:spPr bwMode="auto">
            <a:xfrm>
              <a:off x="2028" y="735"/>
              <a:ext cx="2" cy="111"/>
            </a:xfrm>
            <a:custGeom>
              <a:avLst/>
              <a:gdLst/>
              <a:ahLst/>
              <a:cxnLst>
                <a:cxn ang="0">
                  <a:pos x="5" y="0"/>
                </a:cxn>
                <a:cxn ang="0">
                  <a:pos x="0" y="1"/>
                </a:cxn>
                <a:cxn ang="0">
                  <a:pos x="0" y="331"/>
                </a:cxn>
                <a:cxn ang="0">
                  <a:pos x="5" y="329"/>
                </a:cxn>
                <a:cxn ang="0">
                  <a:pos x="5" y="0"/>
                </a:cxn>
              </a:cxnLst>
              <a:rect l="0" t="0" r="r" b="b"/>
              <a:pathLst>
                <a:path w="5" h="331">
                  <a:moveTo>
                    <a:pt x="5" y="0"/>
                  </a:moveTo>
                  <a:lnTo>
                    <a:pt x="0" y="1"/>
                  </a:lnTo>
                  <a:lnTo>
                    <a:pt x="0" y="331"/>
                  </a:lnTo>
                  <a:lnTo>
                    <a:pt x="5" y="329"/>
                  </a:lnTo>
                  <a:lnTo>
                    <a:pt x="5" y="0"/>
                  </a:lnTo>
                  <a:close/>
                </a:path>
              </a:pathLst>
            </a:custGeom>
            <a:solidFill>
              <a:srgbClr val="F5F5F5"/>
            </a:solidFill>
            <a:ln w="9525">
              <a:noFill/>
              <a:round/>
            </a:ln>
          </p:spPr>
          <p:txBody>
            <a:bodyPr/>
            <a:lstStyle/>
            <a:p>
              <a:endParaRPr lang="zh-CN" altLang="en-US" sz="1800">
                <a:cs typeface="+mn-ea"/>
                <a:sym typeface="+mn-lt"/>
              </a:endParaRPr>
            </a:p>
          </p:txBody>
        </p:sp>
        <p:sp>
          <p:nvSpPr>
            <p:cNvPr id="14375" name="Freeform 40"/>
            <p:cNvSpPr>
              <a:spLocks noChangeArrowheads="1"/>
            </p:cNvSpPr>
            <p:nvPr/>
          </p:nvSpPr>
          <p:spPr bwMode="auto">
            <a:xfrm>
              <a:off x="2030" y="735"/>
              <a:ext cx="2" cy="110"/>
            </a:xfrm>
            <a:custGeom>
              <a:avLst/>
              <a:gdLst/>
              <a:ahLst/>
              <a:cxnLst>
                <a:cxn ang="0">
                  <a:pos x="6" y="0"/>
                </a:cxn>
                <a:cxn ang="0">
                  <a:pos x="0" y="0"/>
                </a:cxn>
                <a:cxn ang="0">
                  <a:pos x="0" y="329"/>
                </a:cxn>
                <a:cxn ang="0">
                  <a:pos x="6" y="328"/>
                </a:cxn>
                <a:cxn ang="0">
                  <a:pos x="6" y="0"/>
                </a:cxn>
              </a:cxnLst>
              <a:rect l="0" t="0" r="r" b="b"/>
              <a:pathLst>
                <a:path w="6" h="329">
                  <a:moveTo>
                    <a:pt x="6" y="0"/>
                  </a:moveTo>
                  <a:lnTo>
                    <a:pt x="0" y="0"/>
                  </a:lnTo>
                  <a:lnTo>
                    <a:pt x="0" y="329"/>
                  </a:lnTo>
                  <a:lnTo>
                    <a:pt x="6" y="328"/>
                  </a:lnTo>
                  <a:lnTo>
                    <a:pt x="6" y="0"/>
                  </a:lnTo>
                  <a:close/>
                </a:path>
              </a:pathLst>
            </a:custGeom>
            <a:solidFill>
              <a:srgbClr val="F3F3F3"/>
            </a:solidFill>
            <a:ln w="9525">
              <a:noFill/>
              <a:round/>
            </a:ln>
          </p:spPr>
          <p:txBody>
            <a:bodyPr/>
            <a:lstStyle/>
            <a:p>
              <a:endParaRPr lang="zh-CN" altLang="en-US" sz="1800">
                <a:cs typeface="+mn-ea"/>
                <a:sym typeface="+mn-lt"/>
              </a:endParaRPr>
            </a:p>
          </p:txBody>
        </p:sp>
        <p:sp>
          <p:nvSpPr>
            <p:cNvPr id="14376" name="Freeform 41"/>
            <p:cNvSpPr>
              <a:spLocks noChangeArrowheads="1"/>
            </p:cNvSpPr>
            <p:nvPr/>
          </p:nvSpPr>
          <p:spPr bwMode="auto">
            <a:xfrm>
              <a:off x="2026" y="736"/>
              <a:ext cx="2" cy="112"/>
            </a:xfrm>
            <a:custGeom>
              <a:avLst/>
              <a:gdLst/>
              <a:ahLst/>
              <a:cxnLst>
                <a:cxn ang="0">
                  <a:pos x="6" y="0"/>
                </a:cxn>
                <a:cxn ang="0">
                  <a:pos x="0" y="2"/>
                </a:cxn>
                <a:cxn ang="0">
                  <a:pos x="0" y="336"/>
                </a:cxn>
                <a:cxn ang="0">
                  <a:pos x="6" y="330"/>
                </a:cxn>
                <a:cxn ang="0">
                  <a:pos x="6" y="0"/>
                </a:cxn>
              </a:cxnLst>
              <a:rect l="0" t="0" r="r" b="b"/>
              <a:pathLst>
                <a:path w="6" h="336">
                  <a:moveTo>
                    <a:pt x="6" y="0"/>
                  </a:moveTo>
                  <a:lnTo>
                    <a:pt x="0" y="2"/>
                  </a:lnTo>
                  <a:lnTo>
                    <a:pt x="0" y="336"/>
                  </a:lnTo>
                  <a:lnTo>
                    <a:pt x="6" y="330"/>
                  </a:lnTo>
                  <a:lnTo>
                    <a:pt x="6" y="0"/>
                  </a:lnTo>
                  <a:close/>
                </a:path>
              </a:pathLst>
            </a:custGeom>
            <a:solidFill>
              <a:srgbClr val="F7F7F7"/>
            </a:solidFill>
            <a:ln w="9525">
              <a:noFill/>
              <a:round/>
            </a:ln>
          </p:spPr>
          <p:txBody>
            <a:bodyPr/>
            <a:lstStyle/>
            <a:p>
              <a:endParaRPr lang="zh-CN" altLang="en-US" sz="1800">
                <a:cs typeface="+mn-ea"/>
                <a:sym typeface="+mn-lt"/>
              </a:endParaRPr>
            </a:p>
          </p:txBody>
        </p:sp>
        <p:sp>
          <p:nvSpPr>
            <p:cNvPr id="14377" name="Freeform 42"/>
            <p:cNvSpPr>
              <a:spLocks noChangeArrowheads="1"/>
            </p:cNvSpPr>
            <p:nvPr/>
          </p:nvSpPr>
          <p:spPr bwMode="auto">
            <a:xfrm>
              <a:off x="2025" y="736"/>
              <a:ext cx="1" cy="113"/>
            </a:xfrm>
            <a:custGeom>
              <a:avLst/>
              <a:gdLst/>
              <a:ahLst/>
              <a:cxnLst>
                <a:cxn ang="0">
                  <a:pos x="5" y="0"/>
                </a:cxn>
                <a:cxn ang="0">
                  <a:pos x="0" y="1"/>
                </a:cxn>
                <a:cxn ang="0">
                  <a:pos x="0" y="339"/>
                </a:cxn>
                <a:cxn ang="0">
                  <a:pos x="5" y="334"/>
                </a:cxn>
                <a:cxn ang="0">
                  <a:pos x="5" y="0"/>
                </a:cxn>
              </a:cxnLst>
              <a:rect l="0" t="0" r="r" b="b"/>
              <a:pathLst>
                <a:path w="5" h="339">
                  <a:moveTo>
                    <a:pt x="5" y="0"/>
                  </a:moveTo>
                  <a:lnTo>
                    <a:pt x="0" y="1"/>
                  </a:lnTo>
                  <a:lnTo>
                    <a:pt x="0" y="339"/>
                  </a:lnTo>
                  <a:lnTo>
                    <a:pt x="5" y="334"/>
                  </a:lnTo>
                  <a:lnTo>
                    <a:pt x="5" y="0"/>
                  </a:lnTo>
                  <a:close/>
                </a:path>
              </a:pathLst>
            </a:custGeom>
            <a:solidFill>
              <a:srgbClr val="F8F8F8"/>
            </a:solidFill>
            <a:ln w="9525">
              <a:noFill/>
              <a:round/>
            </a:ln>
          </p:spPr>
          <p:txBody>
            <a:bodyPr/>
            <a:lstStyle/>
            <a:p>
              <a:endParaRPr lang="zh-CN" altLang="en-US" sz="1800">
                <a:cs typeface="+mn-ea"/>
                <a:sym typeface="+mn-lt"/>
              </a:endParaRPr>
            </a:p>
          </p:txBody>
        </p:sp>
        <p:sp>
          <p:nvSpPr>
            <p:cNvPr id="14378" name="Freeform 43"/>
            <p:cNvSpPr>
              <a:spLocks noChangeArrowheads="1"/>
            </p:cNvSpPr>
            <p:nvPr/>
          </p:nvSpPr>
          <p:spPr bwMode="auto">
            <a:xfrm>
              <a:off x="2023" y="737"/>
              <a:ext cx="2" cy="115"/>
            </a:xfrm>
            <a:custGeom>
              <a:avLst/>
              <a:gdLst/>
              <a:ahLst/>
              <a:cxnLst>
                <a:cxn ang="0">
                  <a:pos x="6" y="0"/>
                </a:cxn>
                <a:cxn ang="0">
                  <a:pos x="0" y="1"/>
                </a:cxn>
                <a:cxn ang="0">
                  <a:pos x="0" y="347"/>
                </a:cxn>
                <a:cxn ang="0">
                  <a:pos x="6" y="338"/>
                </a:cxn>
                <a:cxn ang="0">
                  <a:pos x="6" y="0"/>
                </a:cxn>
              </a:cxnLst>
              <a:rect l="0" t="0" r="r" b="b"/>
              <a:pathLst>
                <a:path w="6" h="347">
                  <a:moveTo>
                    <a:pt x="6" y="0"/>
                  </a:moveTo>
                  <a:lnTo>
                    <a:pt x="0" y="1"/>
                  </a:lnTo>
                  <a:lnTo>
                    <a:pt x="0" y="347"/>
                  </a:lnTo>
                  <a:lnTo>
                    <a:pt x="6" y="338"/>
                  </a:lnTo>
                  <a:lnTo>
                    <a:pt x="6" y="0"/>
                  </a:lnTo>
                  <a:close/>
                </a:path>
              </a:pathLst>
            </a:custGeom>
            <a:solidFill>
              <a:srgbClr val="FAFAFA"/>
            </a:solidFill>
            <a:ln w="9525">
              <a:noFill/>
              <a:round/>
            </a:ln>
          </p:spPr>
          <p:txBody>
            <a:bodyPr/>
            <a:lstStyle/>
            <a:p>
              <a:endParaRPr lang="zh-CN" altLang="en-US" sz="1800">
                <a:cs typeface="+mn-ea"/>
                <a:sym typeface="+mn-lt"/>
              </a:endParaRPr>
            </a:p>
          </p:txBody>
        </p:sp>
        <p:sp>
          <p:nvSpPr>
            <p:cNvPr id="14379" name="Freeform 44"/>
            <p:cNvSpPr>
              <a:spLocks noChangeArrowheads="1"/>
            </p:cNvSpPr>
            <p:nvPr/>
          </p:nvSpPr>
          <p:spPr bwMode="auto">
            <a:xfrm>
              <a:off x="2021" y="737"/>
              <a:ext cx="2" cy="119"/>
            </a:xfrm>
            <a:custGeom>
              <a:avLst/>
              <a:gdLst/>
              <a:ahLst/>
              <a:cxnLst>
                <a:cxn ang="0">
                  <a:pos x="5" y="0"/>
                </a:cxn>
                <a:cxn ang="0">
                  <a:pos x="0" y="2"/>
                </a:cxn>
                <a:cxn ang="0">
                  <a:pos x="0" y="358"/>
                </a:cxn>
                <a:cxn ang="0">
                  <a:pos x="2" y="354"/>
                </a:cxn>
                <a:cxn ang="0">
                  <a:pos x="5" y="346"/>
                </a:cxn>
                <a:cxn ang="0">
                  <a:pos x="5" y="0"/>
                </a:cxn>
              </a:cxnLst>
              <a:rect l="0" t="0" r="r" b="b"/>
              <a:pathLst>
                <a:path w="5" h="358">
                  <a:moveTo>
                    <a:pt x="5" y="0"/>
                  </a:moveTo>
                  <a:lnTo>
                    <a:pt x="0" y="2"/>
                  </a:lnTo>
                  <a:lnTo>
                    <a:pt x="0" y="358"/>
                  </a:lnTo>
                  <a:lnTo>
                    <a:pt x="2" y="354"/>
                  </a:lnTo>
                  <a:lnTo>
                    <a:pt x="5" y="346"/>
                  </a:lnTo>
                  <a:lnTo>
                    <a:pt x="5" y="0"/>
                  </a:lnTo>
                  <a:close/>
                </a:path>
              </a:pathLst>
            </a:custGeom>
            <a:solidFill>
              <a:srgbClr val="FCFCFC"/>
            </a:solidFill>
            <a:ln w="9525">
              <a:noFill/>
              <a:round/>
            </a:ln>
          </p:spPr>
          <p:txBody>
            <a:bodyPr/>
            <a:lstStyle/>
            <a:p>
              <a:endParaRPr lang="zh-CN" altLang="en-US" sz="1800">
                <a:cs typeface="+mn-ea"/>
                <a:sym typeface="+mn-lt"/>
              </a:endParaRPr>
            </a:p>
          </p:txBody>
        </p:sp>
        <p:sp>
          <p:nvSpPr>
            <p:cNvPr id="14380" name="Freeform 45"/>
            <p:cNvSpPr>
              <a:spLocks noChangeArrowheads="1"/>
            </p:cNvSpPr>
            <p:nvPr/>
          </p:nvSpPr>
          <p:spPr bwMode="auto">
            <a:xfrm>
              <a:off x="2032" y="735"/>
              <a:ext cx="2" cy="110"/>
            </a:xfrm>
            <a:custGeom>
              <a:avLst/>
              <a:gdLst/>
              <a:ahLst/>
              <a:cxnLst>
                <a:cxn ang="0">
                  <a:pos x="5" y="0"/>
                </a:cxn>
                <a:cxn ang="0">
                  <a:pos x="0" y="0"/>
                </a:cxn>
                <a:cxn ang="0">
                  <a:pos x="0" y="328"/>
                </a:cxn>
                <a:cxn ang="0">
                  <a:pos x="5" y="329"/>
                </a:cxn>
                <a:cxn ang="0">
                  <a:pos x="5" y="0"/>
                </a:cxn>
              </a:cxnLst>
              <a:rect l="0" t="0" r="r" b="b"/>
              <a:pathLst>
                <a:path w="5" h="329">
                  <a:moveTo>
                    <a:pt x="5" y="0"/>
                  </a:moveTo>
                  <a:lnTo>
                    <a:pt x="0" y="0"/>
                  </a:lnTo>
                  <a:lnTo>
                    <a:pt x="0" y="328"/>
                  </a:lnTo>
                  <a:lnTo>
                    <a:pt x="5" y="329"/>
                  </a:lnTo>
                  <a:lnTo>
                    <a:pt x="5" y="0"/>
                  </a:lnTo>
                  <a:close/>
                </a:path>
              </a:pathLst>
            </a:custGeom>
            <a:solidFill>
              <a:srgbClr val="F1F1F1"/>
            </a:solidFill>
            <a:ln w="9525">
              <a:noFill/>
              <a:round/>
            </a:ln>
          </p:spPr>
          <p:txBody>
            <a:bodyPr/>
            <a:lstStyle/>
            <a:p>
              <a:endParaRPr lang="zh-CN" altLang="en-US" sz="1800">
                <a:cs typeface="+mn-ea"/>
                <a:sym typeface="+mn-lt"/>
              </a:endParaRPr>
            </a:p>
          </p:txBody>
        </p:sp>
        <p:sp>
          <p:nvSpPr>
            <p:cNvPr id="14381" name="Freeform 46"/>
            <p:cNvSpPr>
              <a:spLocks noChangeArrowheads="1"/>
            </p:cNvSpPr>
            <p:nvPr/>
          </p:nvSpPr>
          <p:spPr bwMode="auto">
            <a:xfrm>
              <a:off x="1973" y="828"/>
              <a:ext cx="2" cy="336"/>
            </a:xfrm>
            <a:custGeom>
              <a:avLst/>
              <a:gdLst/>
              <a:ahLst/>
              <a:cxnLst>
                <a:cxn ang="0">
                  <a:pos x="6" y="0"/>
                </a:cxn>
                <a:cxn ang="0">
                  <a:pos x="1" y="47"/>
                </a:cxn>
                <a:cxn ang="0">
                  <a:pos x="0" y="98"/>
                </a:cxn>
                <a:cxn ang="0">
                  <a:pos x="0" y="1009"/>
                </a:cxn>
                <a:cxn ang="0">
                  <a:pos x="6" y="1009"/>
                </a:cxn>
                <a:cxn ang="0">
                  <a:pos x="6" y="858"/>
                </a:cxn>
                <a:cxn ang="0">
                  <a:pos x="4" y="858"/>
                </a:cxn>
                <a:cxn ang="0">
                  <a:pos x="6" y="858"/>
                </a:cxn>
                <a:cxn ang="0">
                  <a:pos x="6" y="795"/>
                </a:cxn>
                <a:cxn ang="0">
                  <a:pos x="4" y="795"/>
                </a:cxn>
                <a:cxn ang="0">
                  <a:pos x="6" y="795"/>
                </a:cxn>
                <a:cxn ang="0">
                  <a:pos x="6" y="729"/>
                </a:cxn>
                <a:cxn ang="0">
                  <a:pos x="4" y="729"/>
                </a:cxn>
                <a:cxn ang="0">
                  <a:pos x="6" y="729"/>
                </a:cxn>
                <a:cxn ang="0">
                  <a:pos x="6" y="660"/>
                </a:cxn>
                <a:cxn ang="0">
                  <a:pos x="3" y="660"/>
                </a:cxn>
                <a:cxn ang="0">
                  <a:pos x="6" y="660"/>
                </a:cxn>
                <a:cxn ang="0">
                  <a:pos x="6" y="589"/>
                </a:cxn>
                <a:cxn ang="0">
                  <a:pos x="6" y="519"/>
                </a:cxn>
                <a:cxn ang="0">
                  <a:pos x="3" y="519"/>
                </a:cxn>
                <a:cxn ang="0">
                  <a:pos x="6" y="519"/>
                </a:cxn>
                <a:cxn ang="0">
                  <a:pos x="6" y="455"/>
                </a:cxn>
                <a:cxn ang="0">
                  <a:pos x="3" y="455"/>
                </a:cxn>
                <a:cxn ang="0">
                  <a:pos x="6" y="455"/>
                </a:cxn>
                <a:cxn ang="0">
                  <a:pos x="6" y="389"/>
                </a:cxn>
                <a:cxn ang="0">
                  <a:pos x="3" y="389"/>
                </a:cxn>
                <a:cxn ang="0">
                  <a:pos x="6" y="389"/>
                </a:cxn>
                <a:cxn ang="0">
                  <a:pos x="6" y="308"/>
                </a:cxn>
                <a:cxn ang="0">
                  <a:pos x="3" y="308"/>
                </a:cxn>
                <a:cxn ang="0">
                  <a:pos x="6" y="308"/>
                </a:cxn>
                <a:cxn ang="0">
                  <a:pos x="6" y="0"/>
                </a:cxn>
              </a:cxnLst>
              <a:rect l="0" t="0" r="r" b="b"/>
              <a:pathLst>
                <a:path w="6" h="1009">
                  <a:moveTo>
                    <a:pt x="6" y="0"/>
                  </a:moveTo>
                  <a:lnTo>
                    <a:pt x="1" y="47"/>
                  </a:lnTo>
                  <a:lnTo>
                    <a:pt x="0" y="98"/>
                  </a:lnTo>
                  <a:lnTo>
                    <a:pt x="0" y="1009"/>
                  </a:lnTo>
                  <a:lnTo>
                    <a:pt x="6" y="1009"/>
                  </a:lnTo>
                  <a:lnTo>
                    <a:pt x="6" y="858"/>
                  </a:lnTo>
                  <a:lnTo>
                    <a:pt x="4" y="858"/>
                  </a:lnTo>
                  <a:lnTo>
                    <a:pt x="6" y="858"/>
                  </a:lnTo>
                  <a:lnTo>
                    <a:pt x="6" y="795"/>
                  </a:lnTo>
                  <a:lnTo>
                    <a:pt x="4" y="795"/>
                  </a:lnTo>
                  <a:lnTo>
                    <a:pt x="6" y="795"/>
                  </a:lnTo>
                  <a:lnTo>
                    <a:pt x="6" y="729"/>
                  </a:lnTo>
                  <a:lnTo>
                    <a:pt x="4" y="729"/>
                  </a:lnTo>
                  <a:lnTo>
                    <a:pt x="6" y="729"/>
                  </a:lnTo>
                  <a:lnTo>
                    <a:pt x="6" y="660"/>
                  </a:lnTo>
                  <a:lnTo>
                    <a:pt x="3" y="660"/>
                  </a:lnTo>
                  <a:lnTo>
                    <a:pt x="6" y="660"/>
                  </a:lnTo>
                  <a:lnTo>
                    <a:pt x="6" y="589"/>
                  </a:lnTo>
                  <a:lnTo>
                    <a:pt x="6" y="519"/>
                  </a:lnTo>
                  <a:lnTo>
                    <a:pt x="3" y="519"/>
                  </a:lnTo>
                  <a:lnTo>
                    <a:pt x="6" y="519"/>
                  </a:lnTo>
                  <a:lnTo>
                    <a:pt x="6" y="455"/>
                  </a:lnTo>
                  <a:lnTo>
                    <a:pt x="3" y="455"/>
                  </a:lnTo>
                  <a:lnTo>
                    <a:pt x="6" y="455"/>
                  </a:lnTo>
                  <a:lnTo>
                    <a:pt x="6" y="389"/>
                  </a:lnTo>
                  <a:lnTo>
                    <a:pt x="3" y="389"/>
                  </a:lnTo>
                  <a:lnTo>
                    <a:pt x="6" y="389"/>
                  </a:lnTo>
                  <a:lnTo>
                    <a:pt x="6" y="308"/>
                  </a:lnTo>
                  <a:lnTo>
                    <a:pt x="3" y="308"/>
                  </a:lnTo>
                  <a:lnTo>
                    <a:pt x="6" y="308"/>
                  </a:lnTo>
                  <a:lnTo>
                    <a:pt x="6" y="0"/>
                  </a:lnTo>
                  <a:close/>
                </a:path>
              </a:pathLst>
            </a:custGeom>
            <a:solidFill>
              <a:srgbClr val="FFFFFF"/>
            </a:solidFill>
            <a:ln w="9525">
              <a:noFill/>
              <a:round/>
            </a:ln>
          </p:spPr>
          <p:txBody>
            <a:bodyPr/>
            <a:lstStyle/>
            <a:p>
              <a:endParaRPr lang="zh-CN" altLang="en-US" sz="1800">
                <a:cs typeface="+mn-ea"/>
                <a:sym typeface="+mn-lt"/>
              </a:endParaRPr>
            </a:p>
          </p:txBody>
        </p:sp>
        <p:sp>
          <p:nvSpPr>
            <p:cNvPr id="14382" name="Freeform 47"/>
            <p:cNvSpPr>
              <a:spLocks noEditPoints="1" noChangeArrowheads="1"/>
            </p:cNvSpPr>
            <p:nvPr/>
          </p:nvSpPr>
          <p:spPr bwMode="auto">
            <a:xfrm>
              <a:off x="1975" y="738"/>
              <a:ext cx="46" cy="2265"/>
            </a:xfrm>
            <a:custGeom>
              <a:avLst/>
              <a:gdLst/>
              <a:ahLst/>
              <a:cxnLst>
                <a:cxn ang="0">
                  <a:pos x="138" y="356"/>
                </a:cxn>
                <a:cxn ang="0">
                  <a:pos x="88" y="35"/>
                </a:cxn>
                <a:cxn ang="0">
                  <a:pos x="29" y="141"/>
                </a:cxn>
                <a:cxn ang="0">
                  <a:pos x="0" y="578"/>
                </a:cxn>
                <a:cxn ang="0">
                  <a:pos x="0" y="659"/>
                </a:cxn>
                <a:cxn ang="0">
                  <a:pos x="74" y="789"/>
                </a:cxn>
                <a:cxn ang="0">
                  <a:pos x="0" y="930"/>
                </a:cxn>
                <a:cxn ang="0">
                  <a:pos x="0" y="999"/>
                </a:cxn>
                <a:cxn ang="0">
                  <a:pos x="76" y="1128"/>
                </a:cxn>
                <a:cxn ang="0">
                  <a:pos x="0" y="1350"/>
                </a:cxn>
                <a:cxn ang="0">
                  <a:pos x="0" y="1415"/>
                </a:cxn>
                <a:cxn ang="0">
                  <a:pos x="94" y="1631"/>
                </a:cxn>
                <a:cxn ang="0">
                  <a:pos x="0" y="1771"/>
                </a:cxn>
                <a:cxn ang="0">
                  <a:pos x="0" y="1835"/>
                </a:cxn>
                <a:cxn ang="0">
                  <a:pos x="76" y="2049"/>
                </a:cxn>
                <a:cxn ang="0">
                  <a:pos x="0" y="2178"/>
                </a:cxn>
                <a:cxn ang="0">
                  <a:pos x="0" y="2329"/>
                </a:cxn>
                <a:cxn ang="0">
                  <a:pos x="76" y="2470"/>
                </a:cxn>
                <a:cxn ang="0">
                  <a:pos x="0" y="2688"/>
                </a:cxn>
                <a:cxn ang="0">
                  <a:pos x="0" y="2751"/>
                </a:cxn>
                <a:cxn ang="0">
                  <a:pos x="76" y="2880"/>
                </a:cxn>
                <a:cxn ang="0">
                  <a:pos x="0" y="3108"/>
                </a:cxn>
                <a:cxn ang="0">
                  <a:pos x="0" y="3172"/>
                </a:cxn>
                <a:cxn ang="0">
                  <a:pos x="106" y="3385"/>
                </a:cxn>
                <a:cxn ang="0">
                  <a:pos x="0" y="3516"/>
                </a:cxn>
                <a:cxn ang="0">
                  <a:pos x="0" y="3581"/>
                </a:cxn>
                <a:cxn ang="0">
                  <a:pos x="76" y="3810"/>
                </a:cxn>
                <a:cxn ang="0">
                  <a:pos x="0" y="3937"/>
                </a:cxn>
                <a:cxn ang="0">
                  <a:pos x="0" y="4092"/>
                </a:cxn>
                <a:cxn ang="0">
                  <a:pos x="76" y="4219"/>
                </a:cxn>
                <a:cxn ang="0">
                  <a:pos x="0" y="4435"/>
                </a:cxn>
                <a:cxn ang="0">
                  <a:pos x="0" y="4510"/>
                </a:cxn>
                <a:cxn ang="0">
                  <a:pos x="76" y="4639"/>
                </a:cxn>
                <a:cxn ang="0">
                  <a:pos x="0" y="5137"/>
                </a:cxn>
                <a:cxn ang="0">
                  <a:pos x="0" y="5490"/>
                </a:cxn>
                <a:cxn ang="0">
                  <a:pos x="31" y="6703"/>
                </a:cxn>
                <a:cxn ang="0">
                  <a:pos x="38" y="6712"/>
                </a:cxn>
                <a:cxn ang="0">
                  <a:pos x="51" y="6682"/>
                </a:cxn>
                <a:cxn ang="0">
                  <a:pos x="56" y="6699"/>
                </a:cxn>
                <a:cxn ang="0">
                  <a:pos x="59" y="6719"/>
                </a:cxn>
                <a:cxn ang="0">
                  <a:pos x="81" y="6746"/>
                </a:cxn>
                <a:cxn ang="0">
                  <a:pos x="76" y="6786"/>
                </a:cxn>
                <a:cxn ang="0">
                  <a:pos x="81" y="6795"/>
                </a:cxn>
                <a:cxn ang="0">
                  <a:pos x="124" y="6741"/>
                </a:cxn>
                <a:cxn ang="0">
                  <a:pos x="127" y="6713"/>
                </a:cxn>
                <a:cxn ang="0">
                  <a:pos x="126" y="446"/>
                </a:cxn>
                <a:cxn ang="0">
                  <a:pos x="1" y="1550"/>
                </a:cxn>
                <a:cxn ang="0">
                  <a:pos x="78" y="1906"/>
                </a:cxn>
                <a:cxn ang="0">
                  <a:pos x="78" y="2604"/>
                </a:cxn>
                <a:cxn ang="0">
                  <a:pos x="78" y="3306"/>
                </a:cxn>
                <a:cxn ang="0">
                  <a:pos x="78" y="3651"/>
                </a:cxn>
                <a:cxn ang="0">
                  <a:pos x="78" y="4354"/>
                </a:cxn>
                <a:cxn ang="0">
                  <a:pos x="4" y="4984"/>
                </a:cxn>
                <a:cxn ang="0">
                  <a:pos x="4" y="4855"/>
                </a:cxn>
                <a:cxn ang="0">
                  <a:pos x="84" y="5055"/>
                </a:cxn>
                <a:cxn ang="0">
                  <a:pos x="7" y="5411"/>
                </a:cxn>
                <a:cxn ang="0">
                  <a:pos x="4" y="5340"/>
                </a:cxn>
              </a:cxnLst>
              <a:rect l="0" t="0" r="r" b="b"/>
              <a:pathLst>
                <a:path w="138" h="6795">
                  <a:moveTo>
                    <a:pt x="126" y="427"/>
                  </a:moveTo>
                  <a:lnTo>
                    <a:pt x="126" y="405"/>
                  </a:lnTo>
                  <a:lnTo>
                    <a:pt x="128" y="387"/>
                  </a:lnTo>
                  <a:lnTo>
                    <a:pt x="131" y="370"/>
                  </a:lnTo>
                  <a:lnTo>
                    <a:pt x="138" y="356"/>
                  </a:lnTo>
                  <a:lnTo>
                    <a:pt x="138" y="0"/>
                  </a:lnTo>
                  <a:lnTo>
                    <a:pt x="123" y="5"/>
                  </a:lnTo>
                  <a:lnTo>
                    <a:pt x="111" y="13"/>
                  </a:lnTo>
                  <a:lnTo>
                    <a:pt x="99" y="22"/>
                  </a:lnTo>
                  <a:lnTo>
                    <a:pt x="88" y="35"/>
                  </a:lnTo>
                  <a:lnTo>
                    <a:pt x="76" y="48"/>
                  </a:lnTo>
                  <a:lnTo>
                    <a:pt x="66" y="66"/>
                  </a:lnTo>
                  <a:lnTo>
                    <a:pt x="56" y="83"/>
                  </a:lnTo>
                  <a:lnTo>
                    <a:pt x="47" y="104"/>
                  </a:lnTo>
                  <a:lnTo>
                    <a:pt x="29" y="141"/>
                  </a:lnTo>
                  <a:lnTo>
                    <a:pt x="16" y="182"/>
                  </a:lnTo>
                  <a:lnTo>
                    <a:pt x="10" y="202"/>
                  </a:lnTo>
                  <a:lnTo>
                    <a:pt x="6" y="224"/>
                  </a:lnTo>
                  <a:lnTo>
                    <a:pt x="0" y="270"/>
                  </a:lnTo>
                  <a:lnTo>
                    <a:pt x="0" y="578"/>
                  </a:lnTo>
                  <a:lnTo>
                    <a:pt x="104" y="578"/>
                  </a:lnTo>
                  <a:lnTo>
                    <a:pt x="0" y="578"/>
                  </a:lnTo>
                  <a:lnTo>
                    <a:pt x="0" y="659"/>
                  </a:lnTo>
                  <a:lnTo>
                    <a:pt x="74" y="659"/>
                  </a:lnTo>
                  <a:lnTo>
                    <a:pt x="0" y="659"/>
                  </a:lnTo>
                  <a:lnTo>
                    <a:pt x="0" y="725"/>
                  </a:lnTo>
                  <a:lnTo>
                    <a:pt x="74" y="725"/>
                  </a:lnTo>
                  <a:lnTo>
                    <a:pt x="0" y="725"/>
                  </a:lnTo>
                  <a:lnTo>
                    <a:pt x="0" y="789"/>
                  </a:lnTo>
                  <a:lnTo>
                    <a:pt x="74" y="789"/>
                  </a:lnTo>
                  <a:lnTo>
                    <a:pt x="0" y="789"/>
                  </a:lnTo>
                  <a:lnTo>
                    <a:pt x="0" y="859"/>
                  </a:lnTo>
                  <a:lnTo>
                    <a:pt x="77" y="859"/>
                  </a:lnTo>
                  <a:lnTo>
                    <a:pt x="0" y="859"/>
                  </a:lnTo>
                  <a:lnTo>
                    <a:pt x="0" y="930"/>
                  </a:lnTo>
                  <a:lnTo>
                    <a:pt x="96" y="930"/>
                  </a:lnTo>
                  <a:lnTo>
                    <a:pt x="0" y="930"/>
                  </a:lnTo>
                  <a:lnTo>
                    <a:pt x="0" y="999"/>
                  </a:lnTo>
                  <a:lnTo>
                    <a:pt x="76" y="999"/>
                  </a:lnTo>
                  <a:lnTo>
                    <a:pt x="0" y="999"/>
                  </a:lnTo>
                  <a:lnTo>
                    <a:pt x="0" y="1065"/>
                  </a:lnTo>
                  <a:lnTo>
                    <a:pt x="76" y="1065"/>
                  </a:lnTo>
                  <a:lnTo>
                    <a:pt x="0" y="1065"/>
                  </a:lnTo>
                  <a:lnTo>
                    <a:pt x="0" y="1128"/>
                  </a:lnTo>
                  <a:lnTo>
                    <a:pt x="76" y="1128"/>
                  </a:lnTo>
                  <a:lnTo>
                    <a:pt x="0" y="1128"/>
                  </a:lnTo>
                  <a:lnTo>
                    <a:pt x="0" y="1279"/>
                  </a:lnTo>
                  <a:lnTo>
                    <a:pt x="101" y="1279"/>
                  </a:lnTo>
                  <a:lnTo>
                    <a:pt x="0" y="1279"/>
                  </a:lnTo>
                  <a:lnTo>
                    <a:pt x="0" y="1350"/>
                  </a:lnTo>
                  <a:lnTo>
                    <a:pt x="76" y="1350"/>
                  </a:lnTo>
                  <a:lnTo>
                    <a:pt x="0" y="1350"/>
                  </a:lnTo>
                  <a:lnTo>
                    <a:pt x="0" y="1415"/>
                  </a:lnTo>
                  <a:lnTo>
                    <a:pt x="76" y="1415"/>
                  </a:lnTo>
                  <a:lnTo>
                    <a:pt x="0" y="1415"/>
                  </a:lnTo>
                  <a:lnTo>
                    <a:pt x="0" y="1479"/>
                  </a:lnTo>
                  <a:lnTo>
                    <a:pt x="76" y="1479"/>
                  </a:lnTo>
                  <a:lnTo>
                    <a:pt x="0" y="1479"/>
                  </a:lnTo>
                  <a:lnTo>
                    <a:pt x="0" y="1631"/>
                  </a:lnTo>
                  <a:lnTo>
                    <a:pt x="94" y="1631"/>
                  </a:lnTo>
                  <a:lnTo>
                    <a:pt x="0" y="1631"/>
                  </a:lnTo>
                  <a:lnTo>
                    <a:pt x="0" y="1707"/>
                  </a:lnTo>
                  <a:lnTo>
                    <a:pt x="76" y="1707"/>
                  </a:lnTo>
                  <a:lnTo>
                    <a:pt x="0" y="1707"/>
                  </a:lnTo>
                  <a:lnTo>
                    <a:pt x="0" y="1771"/>
                  </a:lnTo>
                  <a:lnTo>
                    <a:pt x="76" y="1771"/>
                  </a:lnTo>
                  <a:lnTo>
                    <a:pt x="0" y="1771"/>
                  </a:lnTo>
                  <a:lnTo>
                    <a:pt x="0" y="1835"/>
                  </a:lnTo>
                  <a:lnTo>
                    <a:pt x="76" y="1835"/>
                  </a:lnTo>
                  <a:lnTo>
                    <a:pt x="0" y="1835"/>
                  </a:lnTo>
                  <a:lnTo>
                    <a:pt x="0" y="1982"/>
                  </a:lnTo>
                  <a:lnTo>
                    <a:pt x="106" y="1982"/>
                  </a:lnTo>
                  <a:lnTo>
                    <a:pt x="0" y="1982"/>
                  </a:lnTo>
                  <a:lnTo>
                    <a:pt x="0" y="2049"/>
                  </a:lnTo>
                  <a:lnTo>
                    <a:pt x="76" y="2049"/>
                  </a:lnTo>
                  <a:lnTo>
                    <a:pt x="0" y="2049"/>
                  </a:lnTo>
                  <a:lnTo>
                    <a:pt x="0" y="2113"/>
                  </a:lnTo>
                  <a:lnTo>
                    <a:pt x="76" y="2113"/>
                  </a:lnTo>
                  <a:lnTo>
                    <a:pt x="0" y="2113"/>
                  </a:lnTo>
                  <a:lnTo>
                    <a:pt x="0" y="2178"/>
                  </a:lnTo>
                  <a:lnTo>
                    <a:pt x="76" y="2178"/>
                  </a:lnTo>
                  <a:lnTo>
                    <a:pt x="0" y="2178"/>
                  </a:lnTo>
                  <a:lnTo>
                    <a:pt x="0" y="2329"/>
                  </a:lnTo>
                  <a:lnTo>
                    <a:pt x="94" y="2329"/>
                  </a:lnTo>
                  <a:lnTo>
                    <a:pt x="0" y="2329"/>
                  </a:lnTo>
                  <a:lnTo>
                    <a:pt x="0" y="2406"/>
                  </a:lnTo>
                  <a:lnTo>
                    <a:pt x="76" y="2406"/>
                  </a:lnTo>
                  <a:lnTo>
                    <a:pt x="0" y="2406"/>
                  </a:lnTo>
                  <a:lnTo>
                    <a:pt x="0" y="2470"/>
                  </a:lnTo>
                  <a:lnTo>
                    <a:pt x="76" y="2470"/>
                  </a:lnTo>
                  <a:lnTo>
                    <a:pt x="0" y="2470"/>
                  </a:lnTo>
                  <a:lnTo>
                    <a:pt x="0" y="2535"/>
                  </a:lnTo>
                  <a:lnTo>
                    <a:pt x="76" y="2535"/>
                  </a:lnTo>
                  <a:lnTo>
                    <a:pt x="0" y="2535"/>
                  </a:lnTo>
                  <a:lnTo>
                    <a:pt x="0" y="2688"/>
                  </a:lnTo>
                  <a:lnTo>
                    <a:pt x="106" y="2688"/>
                  </a:lnTo>
                  <a:lnTo>
                    <a:pt x="0" y="2688"/>
                  </a:lnTo>
                  <a:lnTo>
                    <a:pt x="0" y="2751"/>
                  </a:lnTo>
                  <a:lnTo>
                    <a:pt x="76" y="2751"/>
                  </a:lnTo>
                  <a:lnTo>
                    <a:pt x="0" y="2751"/>
                  </a:lnTo>
                  <a:lnTo>
                    <a:pt x="0" y="2815"/>
                  </a:lnTo>
                  <a:lnTo>
                    <a:pt x="76" y="2815"/>
                  </a:lnTo>
                  <a:lnTo>
                    <a:pt x="0" y="2815"/>
                  </a:lnTo>
                  <a:lnTo>
                    <a:pt x="0" y="2880"/>
                  </a:lnTo>
                  <a:lnTo>
                    <a:pt x="76" y="2880"/>
                  </a:lnTo>
                  <a:lnTo>
                    <a:pt x="0" y="2880"/>
                  </a:lnTo>
                  <a:lnTo>
                    <a:pt x="0" y="3031"/>
                  </a:lnTo>
                  <a:lnTo>
                    <a:pt x="94" y="3031"/>
                  </a:lnTo>
                  <a:lnTo>
                    <a:pt x="0" y="3031"/>
                  </a:lnTo>
                  <a:lnTo>
                    <a:pt x="0" y="3108"/>
                  </a:lnTo>
                  <a:lnTo>
                    <a:pt x="76" y="3108"/>
                  </a:lnTo>
                  <a:lnTo>
                    <a:pt x="0" y="3108"/>
                  </a:lnTo>
                  <a:lnTo>
                    <a:pt x="0" y="3172"/>
                  </a:lnTo>
                  <a:lnTo>
                    <a:pt x="76" y="3172"/>
                  </a:lnTo>
                  <a:lnTo>
                    <a:pt x="0" y="3172"/>
                  </a:lnTo>
                  <a:lnTo>
                    <a:pt x="0" y="3236"/>
                  </a:lnTo>
                  <a:lnTo>
                    <a:pt x="76" y="3236"/>
                  </a:lnTo>
                  <a:lnTo>
                    <a:pt x="0" y="3236"/>
                  </a:lnTo>
                  <a:lnTo>
                    <a:pt x="0" y="3385"/>
                  </a:lnTo>
                  <a:lnTo>
                    <a:pt x="106" y="3385"/>
                  </a:lnTo>
                  <a:lnTo>
                    <a:pt x="0" y="3385"/>
                  </a:lnTo>
                  <a:lnTo>
                    <a:pt x="0" y="3453"/>
                  </a:lnTo>
                  <a:lnTo>
                    <a:pt x="76" y="3453"/>
                  </a:lnTo>
                  <a:lnTo>
                    <a:pt x="0" y="3453"/>
                  </a:lnTo>
                  <a:lnTo>
                    <a:pt x="0" y="3516"/>
                  </a:lnTo>
                  <a:lnTo>
                    <a:pt x="76" y="3516"/>
                  </a:lnTo>
                  <a:lnTo>
                    <a:pt x="0" y="3516"/>
                  </a:lnTo>
                  <a:lnTo>
                    <a:pt x="0" y="3581"/>
                  </a:lnTo>
                  <a:lnTo>
                    <a:pt x="76" y="3581"/>
                  </a:lnTo>
                  <a:lnTo>
                    <a:pt x="0" y="3581"/>
                  </a:lnTo>
                  <a:lnTo>
                    <a:pt x="0" y="3734"/>
                  </a:lnTo>
                  <a:lnTo>
                    <a:pt x="94" y="3734"/>
                  </a:lnTo>
                  <a:lnTo>
                    <a:pt x="0" y="3734"/>
                  </a:lnTo>
                  <a:lnTo>
                    <a:pt x="0" y="3810"/>
                  </a:lnTo>
                  <a:lnTo>
                    <a:pt x="76" y="3810"/>
                  </a:lnTo>
                  <a:lnTo>
                    <a:pt x="0" y="3810"/>
                  </a:lnTo>
                  <a:lnTo>
                    <a:pt x="0" y="3873"/>
                  </a:lnTo>
                  <a:lnTo>
                    <a:pt x="76" y="3873"/>
                  </a:lnTo>
                  <a:lnTo>
                    <a:pt x="0" y="3873"/>
                  </a:lnTo>
                  <a:lnTo>
                    <a:pt x="0" y="3937"/>
                  </a:lnTo>
                  <a:lnTo>
                    <a:pt x="76" y="3937"/>
                  </a:lnTo>
                  <a:lnTo>
                    <a:pt x="0" y="3937"/>
                  </a:lnTo>
                  <a:lnTo>
                    <a:pt x="0" y="4092"/>
                  </a:lnTo>
                  <a:lnTo>
                    <a:pt x="106" y="4092"/>
                  </a:lnTo>
                  <a:lnTo>
                    <a:pt x="0" y="4092"/>
                  </a:lnTo>
                  <a:lnTo>
                    <a:pt x="0" y="4153"/>
                  </a:lnTo>
                  <a:lnTo>
                    <a:pt x="76" y="4153"/>
                  </a:lnTo>
                  <a:lnTo>
                    <a:pt x="0" y="4153"/>
                  </a:lnTo>
                  <a:lnTo>
                    <a:pt x="0" y="4219"/>
                  </a:lnTo>
                  <a:lnTo>
                    <a:pt x="76" y="4219"/>
                  </a:lnTo>
                  <a:lnTo>
                    <a:pt x="0" y="4219"/>
                  </a:lnTo>
                  <a:lnTo>
                    <a:pt x="0" y="4283"/>
                  </a:lnTo>
                  <a:lnTo>
                    <a:pt x="76" y="4283"/>
                  </a:lnTo>
                  <a:lnTo>
                    <a:pt x="0" y="4283"/>
                  </a:lnTo>
                  <a:lnTo>
                    <a:pt x="0" y="4435"/>
                  </a:lnTo>
                  <a:lnTo>
                    <a:pt x="94" y="4435"/>
                  </a:lnTo>
                  <a:lnTo>
                    <a:pt x="0" y="4435"/>
                  </a:lnTo>
                  <a:lnTo>
                    <a:pt x="0" y="4510"/>
                  </a:lnTo>
                  <a:lnTo>
                    <a:pt x="76" y="4510"/>
                  </a:lnTo>
                  <a:lnTo>
                    <a:pt x="0" y="4510"/>
                  </a:lnTo>
                  <a:lnTo>
                    <a:pt x="0" y="4575"/>
                  </a:lnTo>
                  <a:lnTo>
                    <a:pt x="76" y="4575"/>
                  </a:lnTo>
                  <a:lnTo>
                    <a:pt x="0" y="4575"/>
                  </a:lnTo>
                  <a:lnTo>
                    <a:pt x="0" y="4639"/>
                  </a:lnTo>
                  <a:lnTo>
                    <a:pt x="76" y="4639"/>
                  </a:lnTo>
                  <a:lnTo>
                    <a:pt x="0" y="4639"/>
                  </a:lnTo>
                  <a:lnTo>
                    <a:pt x="0" y="4788"/>
                  </a:lnTo>
                  <a:lnTo>
                    <a:pt x="103" y="4788"/>
                  </a:lnTo>
                  <a:lnTo>
                    <a:pt x="0" y="4788"/>
                  </a:lnTo>
                  <a:lnTo>
                    <a:pt x="0" y="5137"/>
                  </a:lnTo>
                  <a:lnTo>
                    <a:pt x="99" y="5137"/>
                  </a:lnTo>
                  <a:lnTo>
                    <a:pt x="0" y="5137"/>
                  </a:lnTo>
                  <a:lnTo>
                    <a:pt x="0" y="5490"/>
                  </a:lnTo>
                  <a:lnTo>
                    <a:pt x="106" y="5490"/>
                  </a:lnTo>
                  <a:lnTo>
                    <a:pt x="0" y="5490"/>
                  </a:lnTo>
                  <a:lnTo>
                    <a:pt x="0" y="6570"/>
                  </a:lnTo>
                  <a:lnTo>
                    <a:pt x="5" y="6609"/>
                  </a:lnTo>
                  <a:lnTo>
                    <a:pt x="14" y="6649"/>
                  </a:lnTo>
                  <a:lnTo>
                    <a:pt x="25" y="6686"/>
                  </a:lnTo>
                  <a:lnTo>
                    <a:pt x="31" y="6703"/>
                  </a:lnTo>
                  <a:lnTo>
                    <a:pt x="40" y="6721"/>
                  </a:lnTo>
                  <a:lnTo>
                    <a:pt x="40" y="6719"/>
                  </a:lnTo>
                  <a:lnTo>
                    <a:pt x="40" y="6717"/>
                  </a:lnTo>
                  <a:lnTo>
                    <a:pt x="40" y="6715"/>
                  </a:lnTo>
                  <a:lnTo>
                    <a:pt x="38" y="6712"/>
                  </a:lnTo>
                  <a:lnTo>
                    <a:pt x="34" y="6695"/>
                  </a:lnTo>
                  <a:lnTo>
                    <a:pt x="34" y="6667"/>
                  </a:lnTo>
                  <a:lnTo>
                    <a:pt x="48" y="6669"/>
                  </a:lnTo>
                  <a:lnTo>
                    <a:pt x="50" y="6674"/>
                  </a:lnTo>
                  <a:lnTo>
                    <a:pt x="51" y="6682"/>
                  </a:lnTo>
                  <a:lnTo>
                    <a:pt x="53" y="6687"/>
                  </a:lnTo>
                  <a:lnTo>
                    <a:pt x="53" y="6691"/>
                  </a:lnTo>
                  <a:lnTo>
                    <a:pt x="53" y="6694"/>
                  </a:lnTo>
                  <a:lnTo>
                    <a:pt x="54" y="6695"/>
                  </a:lnTo>
                  <a:lnTo>
                    <a:pt x="56" y="6699"/>
                  </a:lnTo>
                  <a:lnTo>
                    <a:pt x="56" y="6702"/>
                  </a:lnTo>
                  <a:lnTo>
                    <a:pt x="56" y="6706"/>
                  </a:lnTo>
                  <a:lnTo>
                    <a:pt x="58" y="6711"/>
                  </a:lnTo>
                  <a:lnTo>
                    <a:pt x="59" y="6715"/>
                  </a:lnTo>
                  <a:lnTo>
                    <a:pt x="59" y="6719"/>
                  </a:lnTo>
                  <a:lnTo>
                    <a:pt x="59" y="6733"/>
                  </a:lnTo>
                  <a:lnTo>
                    <a:pt x="67" y="6735"/>
                  </a:lnTo>
                  <a:lnTo>
                    <a:pt x="67" y="6738"/>
                  </a:lnTo>
                  <a:lnTo>
                    <a:pt x="67" y="6745"/>
                  </a:lnTo>
                  <a:lnTo>
                    <a:pt x="81" y="6746"/>
                  </a:lnTo>
                  <a:lnTo>
                    <a:pt x="81" y="6749"/>
                  </a:lnTo>
                  <a:lnTo>
                    <a:pt x="81" y="6776"/>
                  </a:lnTo>
                  <a:lnTo>
                    <a:pt x="81" y="6778"/>
                  </a:lnTo>
                  <a:lnTo>
                    <a:pt x="77" y="6782"/>
                  </a:lnTo>
                  <a:lnTo>
                    <a:pt x="76" y="6786"/>
                  </a:lnTo>
                  <a:lnTo>
                    <a:pt x="76" y="6787"/>
                  </a:lnTo>
                  <a:lnTo>
                    <a:pt x="80" y="6793"/>
                  </a:lnTo>
                  <a:lnTo>
                    <a:pt x="138" y="6688"/>
                  </a:lnTo>
                  <a:lnTo>
                    <a:pt x="80" y="6793"/>
                  </a:lnTo>
                  <a:lnTo>
                    <a:pt x="81" y="6795"/>
                  </a:lnTo>
                  <a:lnTo>
                    <a:pt x="91" y="6777"/>
                  </a:lnTo>
                  <a:lnTo>
                    <a:pt x="101" y="6763"/>
                  </a:lnTo>
                  <a:lnTo>
                    <a:pt x="112" y="6751"/>
                  </a:lnTo>
                  <a:lnTo>
                    <a:pt x="124" y="6742"/>
                  </a:lnTo>
                  <a:lnTo>
                    <a:pt x="124" y="6741"/>
                  </a:lnTo>
                  <a:lnTo>
                    <a:pt x="124" y="6728"/>
                  </a:lnTo>
                  <a:lnTo>
                    <a:pt x="126" y="6722"/>
                  </a:lnTo>
                  <a:lnTo>
                    <a:pt x="127" y="6718"/>
                  </a:lnTo>
                  <a:lnTo>
                    <a:pt x="127" y="6715"/>
                  </a:lnTo>
                  <a:lnTo>
                    <a:pt x="127" y="6713"/>
                  </a:lnTo>
                  <a:lnTo>
                    <a:pt x="138" y="6714"/>
                  </a:lnTo>
                  <a:lnTo>
                    <a:pt x="138" y="497"/>
                  </a:lnTo>
                  <a:lnTo>
                    <a:pt x="131" y="481"/>
                  </a:lnTo>
                  <a:lnTo>
                    <a:pt x="128" y="464"/>
                  </a:lnTo>
                  <a:lnTo>
                    <a:pt x="126" y="446"/>
                  </a:lnTo>
                  <a:lnTo>
                    <a:pt x="126" y="427"/>
                  </a:lnTo>
                  <a:close/>
                  <a:moveTo>
                    <a:pt x="1" y="1198"/>
                  </a:moveTo>
                  <a:lnTo>
                    <a:pt x="78" y="1198"/>
                  </a:lnTo>
                  <a:lnTo>
                    <a:pt x="1" y="1198"/>
                  </a:lnTo>
                  <a:close/>
                  <a:moveTo>
                    <a:pt x="1" y="1550"/>
                  </a:moveTo>
                  <a:lnTo>
                    <a:pt x="78" y="1550"/>
                  </a:lnTo>
                  <a:lnTo>
                    <a:pt x="1" y="1550"/>
                  </a:lnTo>
                  <a:close/>
                  <a:moveTo>
                    <a:pt x="78" y="1906"/>
                  </a:moveTo>
                  <a:lnTo>
                    <a:pt x="1" y="1906"/>
                  </a:lnTo>
                  <a:lnTo>
                    <a:pt x="78" y="1906"/>
                  </a:lnTo>
                  <a:close/>
                  <a:moveTo>
                    <a:pt x="78" y="2248"/>
                  </a:moveTo>
                  <a:lnTo>
                    <a:pt x="1" y="2248"/>
                  </a:lnTo>
                  <a:lnTo>
                    <a:pt x="78" y="2248"/>
                  </a:lnTo>
                  <a:close/>
                  <a:moveTo>
                    <a:pt x="1" y="2604"/>
                  </a:moveTo>
                  <a:lnTo>
                    <a:pt x="78" y="2604"/>
                  </a:lnTo>
                  <a:lnTo>
                    <a:pt x="1" y="2604"/>
                  </a:lnTo>
                  <a:close/>
                  <a:moveTo>
                    <a:pt x="1" y="2949"/>
                  </a:moveTo>
                  <a:lnTo>
                    <a:pt x="78" y="2949"/>
                  </a:lnTo>
                  <a:lnTo>
                    <a:pt x="1" y="2949"/>
                  </a:lnTo>
                  <a:close/>
                  <a:moveTo>
                    <a:pt x="78" y="3306"/>
                  </a:moveTo>
                  <a:lnTo>
                    <a:pt x="1" y="3306"/>
                  </a:lnTo>
                  <a:lnTo>
                    <a:pt x="78" y="3306"/>
                  </a:lnTo>
                  <a:close/>
                  <a:moveTo>
                    <a:pt x="78" y="3651"/>
                  </a:moveTo>
                  <a:lnTo>
                    <a:pt x="1" y="3651"/>
                  </a:lnTo>
                  <a:lnTo>
                    <a:pt x="78" y="3651"/>
                  </a:lnTo>
                  <a:close/>
                  <a:moveTo>
                    <a:pt x="1" y="4008"/>
                  </a:moveTo>
                  <a:lnTo>
                    <a:pt x="78" y="4008"/>
                  </a:lnTo>
                  <a:lnTo>
                    <a:pt x="1" y="4008"/>
                  </a:lnTo>
                  <a:close/>
                  <a:moveTo>
                    <a:pt x="1" y="4354"/>
                  </a:moveTo>
                  <a:lnTo>
                    <a:pt x="78" y="4354"/>
                  </a:lnTo>
                  <a:lnTo>
                    <a:pt x="1" y="4354"/>
                  </a:lnTo>
                  <a:close/>
                  <a:moveTo>
                    <a:pt x="4" y="4921"/>
                  </a:moveTo>
                  <a:lnTo>
                    <a:pt x="81" y="4921"/>
                  </a:lnTo>
                  <a:lnTo>
                    <a:pt x="4" y="4921"/>
                  </a:lnTo>
                  <a:close/>
                  <a:moveTo>
                    <a:pt x="4" y="4984"/>
                  </a:moveTo>
                  <a:lnTo>
                    <a:pt x="81" y="4984"/>
                  </a:lnTo>
                  <a:lnTo>
                    <a:pt x="4" y="4984"/>
                  </a:lnTo>
                  <a:close/>
                  <a:moveTo>
                    <a:pt x="4" y="4855"/>
                  </a:moveTo>
                  <a:lnTo>
                    <a:pt x="81" y="4855"/>
                  </a:lnTo>
                  <a:lnTo>
                    <a:pt x="4" y="4855"/>
                  </a:lnTo>
                  <a:close/>
                  <a:moveTo>
                    <a:pt x="78" y="4709"/>
                  </a:moveTo>
                  <a:lnTo>
                    <a:pt x="1" y="4709"/>
                  </a:lnTo>
                  <a:lnTo>
                    <a:pt x="78" y="4709"/>
                  </a:lnTo>
                  <a:close/>
                  <a:moveTo>
                    <a:pt x="7" y="5055"/>
                  </a:moveTo>
                  <a:lnTo>
                    <a:pt x="84" y="5055"/>
                  </a:lnTo>
                  <a:lnTo>
                    <a:pt x="7" y="5055"/>
                  </a:lnTo>
                  <a:close/>
                  <a:moveTo>
                    <a:pt x="4" y="5212"/>
                  </a:moveTo>
                  <a:lnTo>
                    <a:pt x="81" y="5212"/>
                  </a:lnTo>
                  <a:lnTo>
                    <a:pt x="4" y="5212"/>
                  </a:lnTo>
                  <a:close/>
                  <a:moveTo>
                    <a:pt x="7" y="5411"/>
                  </a:moveTo>
                  <a:lnTo>
                    <a:pt x="84" y="5411"/>
                  </a:lnTo>
                  <a:lnTo>
                    <a:pt x="7" y="5411"/>
                  </a:lnTo>
                  <a:close/>
                  <a:moveTo>
                    <a:pt x="4" y="5340"/>
                  </a:moveTo>
                  <a:lnTo>
                    <a:pt x="81" y="5340"/>
                  </a:lnTo>
                  <a:lnTo>
                    <a:pt x="4" y="5340"/>
                  </a:lnTo>
                  <a:close/>
                  <a:moveTo>
                    <a:pt x="81" y="5277"/>
                  </a:moveTo>
                  <a:lnTo>
                    <a:pt x="4" y="5277"/>
                  </a:lnTo>
                  <a:lnTo>
                    <a:pt x="81" y="5277"/>
                  </a:lnTo>
                  <a:close/>
                </a:path>
              </a:pathLst>
            </a:custGeom>
            <a:solidFill>
              <a:srgbClr val="FFFFFF"/>
            </a:solidFill>
            <a:ln w="9525">
              <a:noFill/>
              <a:round/>
            </a:ln>
          </p:spPr>
          <p:txBody>
            <a:bodyPr/>
            <a:lstStyle/>
            <a:p>
              <a:endParaRPr lang="zh-CN" altLang="en-US" sz="1800">
                <a:cs typeface="+mn-ea"/>
                <a:sym typeface="+mn-lt"/>
              </a:endParaRPr>
            </a:p>
          </p:txBody>
        </p:sp>
        <p:sp>
          <p:nvSpPr>
            <p:cNvPr id="14383" name="Freeform 48"/>
            <p:cNvSpPr>
              <a:spLocks noChangeArrowheads="1"/>
            </p:cNvSpPr>
            <p:nvPr/>
          </p:nvSpPr>
          <p:spPr bwMode="auto">
            <a:xfrm>
              <a:off x="2039" y="904"/>
              <a:ext cx="2" cy="1931"/>
            </a:xfrm>
            <a:custGeom>
              <a:avLst/>
              <a:gdLst/>
              <a:ahLst/>
              <a:cxnLst>
                <a:cxn ang="0">
                  <a:pos x="2" y="0"/>
                </a:cxn>
                <a:cxn ang="0">
                  <a:pos x="2" y="4"/>
                </a:cxn>
                <a:cxn ang="0">
                  <a:pos x="2" y="7"/>
                </a:cxn>
                <a:cxn ang="0">
                  <a:pos x="0" y="8"/>
                </a:cxn>
                <a:cxn ang="0">
                  <a:pos x="0" y="5789"/>
                </a:cxn>
                <a:cxn ang="0">
                  <a:pos x="6" y="5793"/>
                </a:cxn>
                <a:cxn ang="0">
                  <a:pos x="6" y="0"/>
                </a:cxn>
                <a:cxn ang="0">
                  <a:pos x="2" y="0"/>
                </a:cxn>
              </a:cxnLst>
              <a:rect l="0" t="0" r="r" b="b"/>
              <a:pathLst>
                <a:path w="6" h="5793">
                  <a:moveTo>
                    <a:pt x="2" y="0"/>
                  </a:moveTo>
                  <a:lnTo>
                    <a:pt x="2" y="4"/>
                  </a:lnTo>
                  <a:lnTo>
                    <a:pt x="2" y="7"/>
                  </a:lnTo>
                  <a:lnTo>
                    <a:pt x="0" y="8"/>
                  </a:lnTo>
                  <a:lnTo>
                    <a:pt x="0" y="5789"/>
                  </a:lnTo>
                  <a:lnTo>
                    <a:pt x="6" y="5793"/>
                  </a:lnTo>
                  <a:lnTo>
                    <a:pt x="6" y="0"/>
                  </a:lnTo>
                  <a:lnTo>
                    <a:pt x="2" y="0"/>
                  </a:lnTo>
                  <a:close/>
                </a:path>
              </a:pathLst>
            </a:custGeom>
            <a:solidFill>
              <a:srgbClr val="EAEAEA"/>
            </a:solidFill>
            <a:ln w="9525">
              <a:noFill/>
              <a:round/>
            </a:ln>
          </p:spPr>
          <p:txBody>
            <a:bodyPr/>
            <a:lstStyle/>
            <a:p>
              <a:endParaRPr lang="zh-CN" altLang="en-US" sz="1800">
                <a:cs typeface="+mn-ea"/>
                <a:sym typeface="+mn-lt"/>
              </a:endParaRPr>
            </a:p>
          </p:txBody>
        </p:sp>
        <p:sp>
          <p:nvSpPr>
            <p:cNvPr id="14384" name="Freeform 49"/>
            <p:cNvSpPr>
              <a:spLocks noChangeArrowheads="1"/>
            </p:cNvSpPr>
            <p:nvPr/>
          </p:nvSpPr>
          <p:spPr bwMode="auto">
            <a:xfrm>
              <a:off x="2038" y="907"/>
              <a:ext cx="1" cy="1927"/>
            </a:xfrm>
            <a:custGeom>
              <a:avLst/>
              <a:gdLst/>
              <a:ahLst/>
              <a:cxnLst>
                <a:cxn ang="0">
                  <a:pos x="0" y="0"/>
                </a:cxn>
                <a:cxn ang="0">
                  <a:pos x="0" y="2"/>
                </a:cxn>
                <a:cxn ang="0">
                  <a:pos x="0" y="89"/>
                </a:cxn>
                <a:cxn ang="0">
                  <a:pos x="0" y="5778"/>
                </a:cxn>
                <a:cxn ang="0">
                  <a:pos x="3" y="5781"/>
                </a:cxn>
                <a:cxn ang="0">
                  <a:pos x="3" y="0"/>
                </a:cxn>
                <a:cxn ang="0">
                  <a:pos x="0" y="0"/>
                </a:cxn>
              </a:cxnLst>
              <a:rect l="0" t="0" r="r" b="b"/>
              <a:pathLst>
                <a:path w="3" h="5781">
                  <a:moveTo>
                    <a:pt x="0" y="0"/>
                  </a:moveTo>
                  <a:lnTo>
                    <a:pt x="0" y="2"/>
                  </a:lnTo>
                  <a:lnTo>
                    <a:pt x="0" y="89"/>
                  </a:lnTo>
                  <a:lnTo>
                    <a:pt x="0" y="5778"/>
                  </a:lnTo>
                  <a:lnTo>
                    <a:pt x="3" y="5781"/>
                  </a:lnTo>
                  <a:lnTo>
                    <a:pt x="3" y="0"/>
                  </a:lnTo>
                  <a:lnTo>
                    <a:pt x="0" y="0"/>
                  </a:lnTo>
                  <a:close/>
                </a:path>
              </a:pathLst>
            </a:custGeom>
            <a:solidFill>
              <a:srgbClr val="ECECEC"/>
            </a:solidFill>
            <a:ln w="9525">
              <a:noFill/>
              <a:round/>
            </a:ln>
          </p:spPr>
          <p:txBody>
            <a:bodyPr/>
            <a:lstStyle/>
            <a:p>
              <a:endParaRPr lang="zh-CN" altLang="en-US" sz="1800">
                <a:cs typeface="+mn-ea"/>
                <a:sym typeface="+mn-lt"/>
              </a:endParaRPr>
            </a:p>
          </p:txBody>
        </p:sp>
        <p:sp>
          <p:nvSpPr>
            <p:cNvPr id="14385" name="Freeform 50"/>
            <p:cNvSpPr>
              <a:spLocks noChangeArrowheads="1"/>
            </p:cNvSpPr>
            <p:nvPr/>
          </p:nvSpPr>
          <p:spPr bwMode="auto">
            <a:xfrm>
              <a:off x="2041" y="902"/>
              <a:ext cx="2" cy="1935"/>
            </a:xfrm>
            <a:custGeom>
              <a:avLst/>
              <a:gdLst/>
              <a:ahLst/>
              <a:cxnLst>
                <a:cxn ang="0">
                  <a:pos x="3" y="6"/>
                </a:cxn>
                <a:cxn ang="0">
                  <a:pos x="0" y="6"/>
                </a:cxn>
                <a:cxn ang="0">
                  <a:pos x="0" y="5799"/>
                </a:cxn>
                <a:cxn ang="0">
                  <a:pos x="5" y="5803"/>
                </a:cxn>
                <a:cxn ang="0">
                  <a:pos x="5" y="0"/>
                </a:cxn>
                <a:cxn ang="0">
                  <a:pos x="3" y="6"/>
                </a:cxn>
              </a:cxnLst>
              <a:rect l="0" t="0" r="r" b="b"/>
              <a:pathLst>
                <a:path w="5" h="5803">
                  <a:moveTo>
                    <a:pt x="3" y="6"/>
                  </a:moveTo>
                  <a:lnTo>
                    <a:pt x="0" y="6"/>
                  </a:lnTo>
                  <a:lnTo>
                    <a:pt x="0" y="5799"/>
                  </a:lnTo>
                  <a:lnTo>
                    <a:pt x="5" y="5803"/>
                  </a:lnTo>
                  <a:lnTo>
                    <a:pt x="5" y="0"/>
                  </a:lnTo>
                  <a:lnTo>
                    <a:pt x="3" y="6"/>
                  </a:lnTo>
                  <a:close/>
                </a:path>
              </a:pathLst>
            </a:custGeom>
            <a:solidFill>
              <a:srgbClr val="E8E8E8"/>
            </a:solidFill>
            <a:ln w="9525">
              <a:noFill/>
              <a:round/>
            </a:ln>
          </p:spPr>
          <p:txBody>
            <a:bodyPr/>
            <a:lstStyle/>
            <a:p>
              <a:endParaRPr lang="zh-CN" altLang="en-US" sz="1800">
                <a:cs typeface="+mn-ea"/>
                <a:sym typeface="+mn-lt"/>
              </a:endParaRPr>
            </a:p>
          </p:txBody>
        </p:sp>
        <p:sp>
          <p:nvSpPr>
            <p:cNvPr id="14386" name="Freeform 51"/>
            <p:cNvSpPr>
              <a:spLocks noChangeArrowheads="1"/>
            </p:cNvSpPr>
            <p:nvPr/>
          </p:nvSpPr>
          <p:spPr bwMode="auto">
            <a:xfrm>
              <a:off x="2021" y="903"/>
              <a:ext cx="2" cy="2073"/>
            </a:xfrm>
            <a:custGeom>
              <a:avLst/>
              <a:gdLst/>
              <a:ahLst/>
              <a:cxnLst>
                <a:cxn ang="0">
                  <a:pos x="3" y="2"/>
                </a:cxn>
                <a:cxn ang="0">
                  <a:pos x="1" y="2"/>
                </a:cxn>
                <a:cxn ang="0">
                  <a:pos x="0" y="0"/>
                </a:cxn>
                <a:cxn ang="0">
                  <a:pos x="0" y="6217"/>
                </a:cxn>
                <a:cxn ang="0">
                  <a:pos x="1" y="6217"/>
                </a:cxn>
                <a:cxn ang="0">
                  <a:pos x="5" y="6212"/>
                </a:cxn>
                <a:cxn ang="0">
                  <a:pos x="5" y="5811"/>
                </a:cxn>
                <a:cxn ang="0">
                  <a:pos x="3" y="5811"/>
                </a:cxn>
                <a:cxn ang="0">
                  <a:pos x="3" y="5794"/>
                </a:cxn>
                <a:cxn ang="0">
                  <a:pos x="3" y="5706"/>
                </a:cxn>
                <a:cxn ang="0">
                  <a:pos x="3" y="141"/>
                </a:cxn>
                <a:cxn ang="0">
                  <a:pos x="3" y="2"/>
                </a:cxn>
              </a:cxnLst>
              <a:rect l="0" t="0" r="r" b="b"/>
              <a:pathLst>
                <a:path w="5" h="6217">
                  <a:moveTo>
                    <a:pt x="3" y="2"/>
                  </a:moveTo>
                  <a:lnTo>
                    <a:pt x="1" y="2"/>
                  </a:lnTo>
                  <a:lnTo>
                    <a:pt x="0" y="0"/>
                  </a:lnTo>
                  <a:lnTo>
                    <a:pt x="0" y="6217"/>
                  </a:lnTo>
                  <a:lnTo>
                    <a:pt x="1" y="6217"/>
                  </a:lnTo>
                  <a:lnTo>
                    <a:pt x="5" y="6212"/>
                  </a:lnTo>
                  <a:lnTo>
                    <a:pt x="5" y="5811"/>
                  </a:lnTo>
                  <a:lnTo>
                    <a:pt x="3" y="5811"/>
                  </a:lnTo>
                  <a:lnTo>
                    <a:pt x="3" y="5794"/>
                  </a:lnTo>
                  <a:lnTo>
                    <a:pt x="3" y="5706"/>
                  </a:lnTo>
                  <a:lnTo>
                    <a:pt x="3" y="141"/>
                  </a:lnTo>
                  <a:lnTo>
                    <a:pt x="3" y="2"/>
                  </a:lnTo>
                  <a:close/>
                </a:path>
              </a:pathLst>
            </a:custGeom>
            <a:solidFill>
              <a:srgbClr val="FCFCFC"/>
            </a:solidFill>
            <a:ln w="9525">
              <a:noFill/>
              <a:round/>
            </a:ln>
          </p:spPr>
          <p:txBody>
            <a:bodyPr/>
            <a:lstStyle/>
            <a:p>
              <a:endParaRPr lang="zh-CN" altLang="en-US" sz="1800">
                <a:cs typeface="+mn-ea"/>
                <a:sym typeface="+mn-lt"/>
              </a:endParaRPr>
            </a:p>
          </p:txBody>
        </p:sp>
        <p:sp>
          <p:nvSpPr>
            <p:cNvPr id="14387" name="Freeform 52"/>
            <p:cNvSpPr>
              <a:spLocks noChangeArrowheads="1"/>
            </p:cNvSpPr>
            <p:nvPr/>
          </p:nvSpPr>
          <p:spPr bwMode="auto">
            <a:xfrm>
              <a:off x="2043" y="896"/>
              <a:ext cx="2" cy="1942"/>
            </a:xfrm>
            <a:custGeom>
              <a:avLst/>
              <a:gdLst/>
              <a:ahLst/>
              <a:cxnLst>
                <a:cxn ang="0">
                  <a:pos x="6" y="0"/>
                </a:cxn>
                <a:cxn ang="0">
                  <a:pos x="4" y="4"/>
                </a:cxn>
                <a:cxn ang="0">
                  <a:pos x="3" y="6"/>
                </a:cxn>
                <a:cxn ang="0">
                  <a:pos x="3" y="9"/>
                </a:cxn>
                <a:cxn ang="0">
                  <a:pos x="0" y="19"/>
                </a:cxn>
                <a:cxn ang="0">
                  <a:pos x="0" y="5822"/>
                </a:cxn>
                <a:cxn ang="0">
                  <a:pos x="6" y="5826"/>
                </a:cxn>
                <a:cxn ang="0">
                  <a:pos x="6" y="0"/>
                </a:cxn>
              </a:cxnLst>
              <a:rect l="0" t="0" r="r" b="b"/>
              <a:pathLst>
                <a:path w="6" h="5826">
                  <a:moveTo>
                    <a:pt x="6" y="0"/>
                  </a:moveTo>
                  <a:lnTo>
                    <a:pt x="4" y="4"/>
                  </a:lnTo>
                  <a:lnTo>
                    <a:pt x="3" y="6"/>
                  </a:lnTo>
                  <a:lnTo>
                    <a:pt x="3" y="9"/>
                  </a:lnTo>
                  <a:lnTo>
                    <a:pt x="0" y="19"/>
                  </a:lnTo>
                  <a:lnTo>
                    <a:pt x="0" y="5822"/>
                  </a:lnTo>
                  <a:lnTo>
                    <a:pt x="6" y="5826"/>
                  </a:lnTo>
                  <a:lnTo>
                    <a:pt x="6" y="0"/>
                  </a:lnTo>
                  <a:close/>
                </a:path>
              </a:pathLst>
            </a:custGeom>
            <a:solidFill>
              <a:srgbClr val="E6E6E6"/>
            </a:solidFill>
            <a:ln w="9525">
              <a:noFill/>
              <a:round/>
            </a:ln>
          </p:spPr>
          <p:txBody>
            <a:bodyPr/>
            <a:lstStyle/>
            <a:p>
              <a:endParaRPr lang="zh-CN" altLang="en-US" sz="1800">
                <a:cs typeface="+mn-ea"/>
                <a:sym typeface="+mn-lt"/>
              </a:endParaRPr>
            </a:p>
          </p:txBody>
        </p:sp>
        <p:sp>
          <p:nvSpPr>
            <p:cNvPr id="14388" name="Freeform 53"/>
            <p:cNvSpPr>
              <a:spLocks noChangeArrowheads="1"/>
            </p:cNvSpPr>
            <p:nvPr/>
          </p:nvSpPr>
          <p:spPr bwMode="auto">
            <a:xfrm>
              <a:off x="1973" y="1164"/>
              <a:ext cx="2" cy="117"/>
            </a:xfrm>
            <a:custGeom>
              <a:avLst/>
              <a:gdLst/>
              <a:ahLst/>
              <a:cxnLst>
                <a:cxn ang="0">
                  <a:pos x="6" y="0"/>
                </a:cxn>
                <a:cxn ang="0">
                  <a:pos x="0" y="0"/>
                </a:cxn>
                <a:cxn ang="0">
                  <a:pos x="0" y="352"/>
                </a:cxn>
                <a:cxn ang="0">
                  <a:pos x="6" y="352"/>
                </a:cxn>
                <a:cxn ang="0">
                  <a:pos x="6" y="200"/>
                </a:cxn>
                <a:cxn ang="0">
                  <a:pos x="4" y="200"/>
                </a:cxn>
                <a:cxn ang="0">
                  <a:pos x="6" y="200"/>
                </a:cxn>
                <a:cxn ang="0">
                  <a:pos x="6" y="136"/>
                </a:cxn>
                <a:cxn ang="0">
                  <a:pos x="4" y="136"/>
                </a:cxn>
                <a:cxn ang="0">
                  <a:pos x="6" y="136"/>
                </a:cxn>
                <a:cxn ang="0">
                  <a:pos x="6" y="71"/>
                </a:cxn>
                <a:cxn ang="0">
                  <a:pos x="4" y="71"/>
                </a:cxn>
                <a:cxn ang="0">
                  <a:pos x="6" y="71"/>
                </a:cxn>
                <a:cxn ang="0">
                  <a:pos x="6" y="0"/>
                </a:cxn>
              </a:cxnLst>
              <a:rect l="0" t="0" r="r" b="b"/>
              <a:pathLst>
                <a:path w="6" h="352">
                  <a:moveTo>
                    <a:pt x="6" y="0"/>
                  </a:moveTo>
                  <a:lnTo>
                    <a:pt x="0" y="0"/>
                  </a:lnTo>
                  <a:lnTo>
                    <a:pt x="0" y="352"/>
                  </a:lnTo>
                  <a:lnTo>
                    <a:pt x="6" y="352"/>
                  </a:lnTo>
                  <a:lnTo>
                    <a:pt x="6" y="200"/>
                  </a:lnTo>
                  <a:lnTo>
                    <a:pt x="4" y="200"/>
                  </a:lnTo>
                  <a:lnTo>
                    <a:pt x="6" y="200"/>
                  </a:lnTo>
                  <a:lnTo>
                    <a:pt x="6" y="136"/>
                  </a:lnTo>
                  <a:lnTo>
                    <a:pt x="4" y="136"/>
                  </a:lnTo>
                  <a:lnTo>
                    <a:pt x="6" y="136"/>
                  </a:lnTo>
                  <a:lnTo>
                    <a:pt x="6" y="71"/>
                  </a:lnTo>
                  <a:lnTo>
                    <a:pt x="4" y="71"/>
                  </a:lnTo>
                  <a:lnTo>
                    <a:pt x="6" y="71"/>
                  </a:lnTo>
                  <a:lnTo>
                    <a:pt x="6" y="0"/>
                  </a:lnTo>
                  <a:close/>
                </a:path>
              </a:pathLst>
            </a:custGeom>
            <a:solidFill>
              <a:srgbClr val="FFFFFF"/>
            </a:solidFill>
            <a:ln w="9525">
              <a:noFill/>
              <a:round/>
            </a:ln>
          </p:spPr>
          <p:txBody>
            <a:bodyPr/>
            <a:lstStyle/>
            <a:p>
              <a:endParaRPr lang="zh-CN" altLang="en-US" sz="1800">
                <a:cs typeface="+mn-ea"/>
                <a:sym typeface="+mn-lt"/>
              </a:endParaRPr>
            </a:p>
          </p:txBody>
        </p:sp>
        <p:sp>
          <p:nvSpPr>
            <p:cNvPr id="14389" name="Freeform 54"/>
            <p:cNvSpPr>
              <a:spLocks noChangeArrowheads="1"/>
            </p:cNvSpPr>
            <p:nvPr/>
          </p:nvSpPr>
          <p:spPr bwMode="auto">
            <a:xfrm>
              <a:off x="1973" y="1281"/>
              <a:ext cx="2" cy="233"/>
            </a:xfrm>
            <a:custGeom>
              <a:avLst/>
              <a:gdLst/>
              <a:ahLst/>
              <a:cxnLst>
                <a:cxn ang="0">
                  <a:pos x="6" y="0"/>
                </a:cxn>
                <a:cxn ang="0">
                  <a:pos x="0" y="0"/>
                </a:cxn>
                <a:cxn ang="0">
                  <a:pos x="0" y="698"/>
                </a:cxn>
                <a:cxn ang="0">
                  <a:pos x="6" y="698"/>
                </a:cxn>
                <a:cxn ang="0">
                  <a:pos x="6" y="547"/>
                </a:cxn>
                <a:cxn ang="0">
                  <a:pos x="4" y="547"/>
                </a:cxn>
                <a:cxn ang="0">
                  <a:pos x="6" y="547"/>
                </a:cxn>
                <a:cxn ang="0">
                  <a:pos x="6" y="482"/>
                </a:cxn>
                <a:cxn ang="0">
                  <a:pos x="4" y="482"/>
                </a:cxn>
                <a:cxn ang="0">
                  <a:pos x="6" y="482"/>
                </a:cxn>
                <a:cxn ang="0">
                  <a:pos x="6" y="418"/>
                </a:cxn>
                <a:cxn ang="0">
                  <a:pos x="4" y="418"/>
                </a:cxn>
                <a:cxn ang="0">
                  <a:pos x="6" y="418"/>
                </a:cxn>
                <a:cxn ang="0">
                  <a:pos x="6" y="351"/>
                </a:cxn>
                <a:cxn ang="0">
                  <a:pos x="4" y="351"/>
                </a:cxn>
                <a:cxn ang="0">
                  <a:pos x="6" y="351"/>
                </a:cxn>
                <a:cxn ang="0">
                  <a:pos x="6" y="204"/>
                </a:cxn>
                <a:cxn ang="0">
                  <a:pos x="4" y="204"/>
                </a:cxn>
                <a:cxn ang="0">
                  <a:pos x="6" y="204"/>
                </a:cxn>
                <a:cxn ang="0">
                  <a:pos x="6" y="140"/>
                </a:cxn>
                <a:cxn ang="0">
                  <a:pos x="4" y="140"/>
                </a:cxn>
                <a:cxn ang="0">
                  <a:pos x="6" y="140"/>
                </a:cxn>
                <a:cxn ang="0">
                  <a:pos x="6" y="76"/>
                </a:cxn>
                <a:cxn ang="0">
                  <a:pos x="4" y="76"/>
                </a:cxn>
                <a:cxn ang="0">
                  <a:pos x="6" y="76"/>
                </a:cxn>
                <a:cxn ang="0">
                  <a:pos x="6" y="0"/>
                </a:cxn>
              </a:cxnLst>
              <a:rect l="0" t="0" r="r" b="b"/>
              <a:pathLst>
                <a:path w="6" h="698">
                  <a:moveTo>
                    <a:pt x="6" y="0"/>
                  </a:moveTo>
                  <a:lnTo>
                    <a:pt x="0" y="0"/>
                  </a:lnTo>
                  <a:lnTo>
                    <a:pt x="0" y="698"/>
                  </a:lnTo>
                  <a:lnTo>
                    <a:pt x="6" y="698"/>
                  </a:lnTo>
                  <a:lnTo>
                    <a:pt x="6" y="547"/>
                  </a:lnTo>
                  <a:lnTo>
                    <a:pt x="4" y="547"/>
                  </a:lnTo>
                  <a:lnTo>
                    <a:pt x="6" y="547"/>
                  </a:lnTo>
                  <a:lnTo>
                    <a:pt x="6" y="482"/>
                  </a:lnTo>
                  <a:lnTo>
                    <a:pt x="4" y="482"/>
                  </a:lnTo>
                  <a:lnTo>
                    <a:pt x="6" y="482"/>
                  </a:lnTo>
                  <a:lnTo>
                    <a:pt x="6" y="418"/>
                  </a:lnTo>
                  <a:lnTo>
                    <a:pt x="4" y="418"/>
                  </a:lnTo>
                  <a:lnTo>
                    <a:pt x="6" y="418"/>
                  </a:lnTo>
                  <a:lnTo>
                    <a:pt x="6" y="351"/>
                  </a:lnTo>
                  <a:lnTo>
                    <a:pt x="4" y="351"/>
                  </a:lnTo>
                  <a:lnTo>
                    <a:pt x="6" y="351"/>
                  </a:lnTo>
                  <a:lnTo>
                    <a:pt x="6" y="204"/>
                  </a:lnTo>
                  <a:lnTo>
                    <a:pt x="4" y="204"/>
                  </a:lnTo>
                  <a:lnTo>
                    <a:pt x="6" y="204"/>
                  </a:lnTo>
                  <a:lnTo>
                    <a:pt x="6" y="140"/>
                  </a:lnTo>
                  <a:lnTo>
                    <a:pt x="4" y="140"/>
                  </a:lnTo>
                  <a:lnTo>
                    <a:pt x="6" y="140"/>
                  </a:lnTo>
                  <a:lnTo>
                    <a:pt x="6" y="76"/>
                  </a:lnTo>
                  <a:lnTo>
                    <a:pt x="4" y="76"/>
                  </a:lnTo>
                  <a:lnTo>
                    <a:pt x="6" y="76"/>
                  </a:lnTo>
                  <a:lnTo>
                    <a:pt x="6" y="0"/>
                  </a:lnTo>
                  <a:close/>
                </a:path>
              </a:pathLst>
            </a:custGeom>
            <a:solidFill>
              <a:srgbClr val="FFFFFF"/>
            </a:solidFill>
            <a:ln w="9525">
              <a:noFill/>
              <a:round/>
            </a:ln>
          </p:spPr>
          <p:txBody>
            <a:bodyPr/>
            <a:lstStyle/>
            <a:p>
              <a:endParaRPr lang="zh-CN" altLang="en-US" sz="1800">
                <a:cs typeface="+mn-ea"/>
                <a:sym typeface="+mn-lt"/>
              </a:endParaRPr>
            </a:p>
          </p:txBody>
        </p:sp>
        <p:sp>
          <p:nvSpPr>
            <p:cNvPr id="14390" name="Freeform 55"/>
            <p:cNvSpPr>
              <a:spLocks noChangeArrowheads="1"/>
            </p:cNvSpPr>
            <p:nvPr/>
          </p:nvSpPr>
          <p:spPr bwMode="auto">
            <a:xfrm>
              <a:off x="1973" y="1514"/>
              <a:ext cx="2" cy="234"/>
            </a:xfrm>
            <a:custGeom>
              <a:avLst/>
              <a:gdLst/>
              <a:ahLst/>
              <a:cxnLst>
                <a:cxn ang="0">
                  <a:pos x="6" y="77"/>
                </a:cxn>
                <a:cxn ang="0">
                  <a:pos x="6" y="0"/>
                </a:cxn>
                <a:cxn ang="0">
                  <a:pos x="0" y="0"/>
                </a:cxn>
                <a:cxn ang="0">
                  <a:pos x="0" y="702"/>
                </a:cxn>
                <a:cxn ang="0">
                  <a:pos x="6" y="702"/>
                </a:cxn>
                <a:cxn ang="0">
                  <a:pos x="6" y="551"/>
                </a:cxn>
                <a:cxn ang="0">
                  <a:pos x="4" y="551"/>
                </a:cxn>
                <a:cxn ang="0">
                  <a:pos x="6" y="551"/>
                </a:cxn>
                <a:cxn ang="0">
                  <a:pos x="6" y="486"/>
                </a:cxn>
                <a:cxn ang="0">
                  <a:pos x="4" y="486"/>
                </a:cxn>
                <a:cxn ang="0">
                  <a:pos x="6" y="486"/>
                </a:cxn>
                <a:cxn ang="0">
                  <a:pos x="6" y="422"/>
                </a:cxn>
                <a:cxn ang="0">
                  <a:pos x="4" y="422"/>
                </a:cxn>
                <a:cxn ang="0">
                  <a:pos x="6" y="422"/>
                </a:cxn>
                <a:cxn ang="0">
                  <a:pos x="6" y="359"/>
                </a:cxn>
                <a:cxn ang="0">
                  <a:pos x="4" y="359"/>
                </a:cxn>
                <a:cxn ang="0">
                  <a:pos x="6" y="359"/>
                </a:cxn>
                <a:cxn ang="0">
                  <a:pos x="6" y="206"/>
                </a:cxn>
                <a:cxn ang="0">
                  <a:pos x="4" y="206"/>
                </a:cxn>
                <a:cxn ang="0">
                  <a:pos x="6" y="206"/>
                </a:cxn>
                <a:cxn ang="0">
                  <a:pos x="6" y="141"/>
                </a:cxn>
                <a:cxn ang="0">
                  <a:pos x="4" y="141"/>
                </a:cxn>
                <a:cxn ang="0">
                  <a:pos x="6" y="141"/>
                </a:cxn>
                <a:cxn ang="0">
                  <a:pos x="6" y="77"/>
                </a:cxn>
                <a:cxn ang="0">
                  <a:pos x="4" y="77"/>
                </a:cxn>
                <a:cxn ang="0">
                  <a:pos x="6" y="77"/>
                </a:cxn>
              </a:cxnLst>
              <a:rect l="0" t="0" r="r" b="b"/>
              <a:pathLst>
                <a:path w="6" h="702">
                  <a:moveTo>
                    <a:pt x="6" y="77"/>
                  </a:moveTo>
                  <a:lnTo>
                    <a:pt x="6" y="0"/>
                  </a:lnTo>
                  <a:lnTo>
                    <a:pt x="0" y="0"/>
                  </a:lnTo>
                  <a:lnTo>
                    <a:pt x="0" y="702"/>
                  </a:lnTo>
                  <a:lnTo>
                    <a:pt x="6" y="702"/>
                  </a:lnTo>
                  <a:lnTo>
                    <a:pt x="6" y="551"/>
                  </a:lnTo>
                  <a:lnTo>
                    <a:pt x="4" y="551"/>
                  </a:lnTo>
                  <a:lnTo>
                    <a:pt x="6" y="551"/>
                  </a:lnTo>
                  <a:lnTo>
                    <a:pt x="6" y="486"/>
                  </a:lnTo>
                  <a:lnTo>
                    <a:pt x="4" y="486"/>
                  </a:lnTo>
                  <a:lnTo>
                    <a:pt x="6" y="486"/>
                  </a:lnTo>
                  <a:lnTo>
                    <a:pt x="6" y="422"/>
                  </a:lnTo>
                  <a:lnTo>
                    <a:pt x="4" y="422"/>
                  </a:lnTo>
                  <a:lnTo>
                    <a:pt x="6" y="422"/>
                  </a:lnTo>
                  <a:lnTo>
                    <a:pt x="6" y="359"/>
                  </a:lnTo>
                  <a:lnTo>
                    <a:pt x="4" y="359"/>
                  </a:lnTo>
                  <a:lnTo>
                    <a:pt x="6" y="359"/>
                  </a:lnTo>
                  <a:lnTo>
                    <a:pt x="6" y="206"/>
                  </a:lnTo>
                  <a:lnTo>
                    <a:pt x="4" y="206"/>
                  </a:lnTo>
                  <a:lnTo>
                    <a:pt x="6" y="206"/>
                  </a:lnTo>
                  <a:lnTo>
                    <a:pt x="6" y="141"/>
                  </a:lnTo>
                  <a:lnTo>
                    <a:pt x="4" y="141"/>
                  </a:lnTo>
                  <a:lnTo>
                    <a:pt x="6" y="141"/>
                  </a:lnTo>
                  <a:lnTo>
                    <a:pt x="6" y="77"/>
                  </a:lnTo>
                  <a:lnTo>
                    <a:pt x="4" y="77"/>
                  </a:lnTo>
                  <a:lnTo>
                    <a:pt x="6" y="77"/>
                  </a:lnTo>
                  <a:close/>
                </a:path>
              </a:pathLst>
            </a:custGeom>
            <a:solidFill>
              <a:srgbClr val="CCCCCC"/>
            </a:solidFill>
            <a:ln w="9525">
              <a:noFill/>
              <a:round/>
            </a:ln>
          </p:spPr>
          <p:txBody>
            <a:bodyPr/>
            <a:lstStyle/>
            <a:p>
              <a:endParaRPr lang="zh-CN" altLang="en-US" sz="1800">
                <a:cs typeface="+mn-ea"/>
                <a:sym typeface="+mn-lt"/>
              </a:endParaRPr>
            </a:p>
          </p:txBody>
        </p:sp>
        <p:sp>
          <p:nvSpPr>
            <p:cNvPr id="14391" name="Freeform 56"/>
            <p:cNvSpPr>
              <a:spLocks noChangeArrowheads="1"/>
            </p:cNvSpPr>
            <p:nvPr/>
          </p:nvSpPr>
          <p:spPr bwMode="auto">
            <a:xfrm>
              <a:off x="1973" y="1748"/>
              <a:ext cx="2" cy="234"/>
            </a:xfrm>
            <a:custGeom>
              <a:avLst/>
              <a:gdLst/>
              <a:ahLst/>
              <a:cxnLst>
                <a:cxn ang="0">
                  <a:pos x="6" y="0"/>
                </a:cxn>
                <a:cxn ang="0">
                  <a:pos x="0" y="0"/>
                </a:cxn>
                <a:cxn ang="0">
                  <a:pos x="0" y="703"/>
                </a:cxn>
                <a:cxn ang="0">
                  <a:pos x="6" y="703"/>
                </a:cxn>
                <a:cxn ang="0">
                  <a:pos x="6" y="550"/>
                </a:cxn>
                <a:cxn ang="0">
                  <a:pos x="4" y="550"/>
                </a:cxn>
                <a:cxn ang="0">
                  <a:pos x="6" y="550"/>
                </a:cxn>
                <a:cxn ang="0">
                  <a:pos x="6" y="485"/>
                </a:cxn>
                <a:cxn ang="0">
                  <a:pos x="4" y="485"/>
                </a:cxn>
                <a:cxn ang="0">
                  <a:pos x="6" y="485"/>
                </a:cxn>
                <a:cxn ang="0">
                  <a:pos x="6" y="422"/>
                </a:cxn>
                <a:cxn ang="0">
                  <a:pos x="4" y="422"/>
                </a:cxn>
                <a:cxn ang="0">
                  <a:pos x="6" y="422"/>
                </a:cxn>
                <a:cxn ang="0">
                  <a:pos x="6" y="354"/>
                </a:cxn>
                <a:cxn ang="0">
                  <a:pos x="4" y="354"/>
                </a:cxn>
                <a:cxn ang="0">
                  <a:pos x="6" y="354"/>
                </a:cxn>
                <a:cxn ang="0">
                  <a:pos x="6" y="205"/>
                </a:cxn>
                <a:cxn ang="0">
                  <a:pos x="4" y="205"/>
                </a:cxn>
                <a:cxn ang="0">
                  <a:pos x="6" y="205"/>
                </a:cxn>
                <a:cxn ang="0">
                  <a:pos x="6" y="141"/>
                </a:cxn>
                <a:cxn ang="0">
                  <a:pos x="4" y="141"/>
                </a:cxn>
                <a:cxn ang="0">
                  <a:pos x="6" y="141"/>
                </a:cxn>
                <a:cxn ang="0">
                  <a:pos x="6" y="77"/>
                </a:cxn>
                <a:cxn ang="0">
                  <a:pos x="4" y="77"/>
                </a:cxn>
                <a:cxn ang="0">
                  <a:pos x="6" y="77"/>
                </a:cxn>
                <a:cxn ang="0">
                  <a:pos x="6" y="0"/>
                </a:cxn>
              </a:cxnLst>
              <a:rect l="0" t="0" r="r" b="b"/>
              <a:pathLst>
                <a:path w="6" h="703">
                  <a:moveTo>
                    <a:pt x="6" y="0"/>
                  </a:moveTo>
                  <a:lnTo>
                    <a:pt x="0" y="0"/>
                  </a:lnTo>
                  <a:lnTo>
                    <a:pt x="0" y="703"/>
                  </a:lnTo>
                  <a:lnTo>
                    <a:pt x="6" y="703"/>
                  </a:lnTo>
                  <a:lnTo>
                    <a:pt x="6" y="550"/>
                  </a:lnTo>
                  <a:lnTo>
                    <a:pt x="4" y="550"/>
                  </a:lnTo>
                  <a:lnTo>
                    <a:pt x="6" y="550"/>
                  </a:lnTo>
                  <a:lnTo>
                    <a:pt x="6" y="485"/>
                  </a:lnTo>
                  <a:lnTo>
                    <a:pt x="4" y="485"/>
                  </a:lnTo>
                  <a:lnTo>
                    <a:pt x="6" y="485"/>
                  </a:lnTo>
                  <a:lnTo>
                    <a:pt x="6" y="422"/>
                  </a:lnTo>
                  <a:lnTo>
                    <a:pt x="4" y="422"/>
                  </a:lnTo>
                  <a:lnTo>
                    <a:pt x="6" y="422"/>
                  </a:lnTo>
                  <a:lnTo>
                    <a:pt x="6" y="354"/>
                  </a:lnTo>
                  <a:lnTo>
                    <a:pt x="4" y="354"/>
                  </a:lnTo>
                  <a:lnTo>
                    <a:pt x="6" y="354"/>
                  </a:lnTo>
                  <a:lnTo>
                    <a:pt x="6" y="205"/>
                  </a:lnTo>
                  <a:lnTo>
                    <a:pt x="4" y="205"/>
                  </a:lnTo>
                  <a:lnTo>
                    <a:pt x="6" y="205"/>
                  </a:lnTo>
                  <a:lnTo>
                    <a:pt x="6" y="141"/>
                  </a:lnTo>
                  <a:lnTo>
                    <a:pt x="4" y="141"/>
                  </a:lnTo>
                  <a:lnTo>
                    <a:pt x="6" y="141"/>
                  </a:lnTo>
                  <a:lnTo>
                    <a:pt x="6" y="77"/>
                  </a:lnTo>
                  <a:lnTo>
                    <a:pt x="4" y="77"/>
                  </a:lnTo>
                  <a:lnTo>
                    <a:pt x="6" y="77"/>
                  </a:lnTo>
                  <a:lnTo>
                    <a:pt x="6" y="0"/>
                  </a:lnTo>
                  <a:close/>
                </a:path>
              </a:pathLst>
            </a:custGeom>
            <a:solidFill>
              <a:srgbClr val="FFFFFF"/>
            </a:solidFill>
            <a:ln w="9525">
              <a:noFill/>
              <a:round/>
            </a:ln>
          </p:spPr>
          <p:txBody>
            <a:bodyPr/>
            <a:lstStyle/>
            <a:p>
              <a:endParaRPr lang="zh-CN" altLang="en-US" sz="1800">
                <a:cs typeface="+mn-ea"/>
                <a:sym typeface="+mn-lt"/>
              </a:endParaRPr>
            </a:p>
          </p:txBody>
        </p:sp>
        <p:sp>
          <p:nvSpPr>
            <p:cNvPr id="14392" name="Freeform 57"/>
            <p:cNvSpPr>
              <a:spLocks noChangeArrowheads="1"/>
            </p:cNvSpPr>
            <p:nvPr/>
          </p:nvSpPr>
          <p:spPr bwMode="auto">
            <a:xfrm>
              <a:off x="1973" y="1982"/>
              <a:ext cx="2" cy="234"/>
            </a:xfrm>
            <a:custGeom>
              <a:avLst/>
              <a:gdLst/>
              <a:ahLst/>
              <a:cxnLst>
                <a:cxn ang="0">
                  <a:pos x="6" y="76"/>
                </a:cxn>
                <a:cxn ang="0">
                  <a:pos x="6" y="0"/>
                </a:cxn>
                <a:cxn ang="0">
                  <a:pos x="0" y="0"/>
                </a:cxn>
                <a:cxn ang="0">
                  <a:pos x="0" y="701"/>
                </a:cxn>
                <a:cxn ang="0">
                  <a:pos x="6" y="701"/>
                </a:cxn>
                <a:cxn ang="0">
                  <a:pos x="6" y="549"/>
                </a:cxn>
                <a:cxn ang="0">
                  <a:pos x="4" y="549"/>
                </a:cxn>
                <a:cxn ang="0">
                  <a:pos x="6" y="549"/>
                </a:cxn>
                <a:cxn ang="0">
                  <a:pos x="6" y="485"/>
                </a:cxn>
                <a:cxn ang="0">
                  <a:pos x="4" y="485"/>
                </a:cxn>
                <a:cxn ang="0">
                  <a:pos x="6" y="485"/>
                </a:cxn>
                <a:cxn ang="0">
                  <a:pos x="6" y="419"/>
                </a:cxn>
                <a:cxn ang="0">
                  <a:pos x="4" y="419"/>
                </a:cxn>
                <a:cxn ang="0">
                  <a:pos x="6" y="419"/>
                </a:cxn>
                <a:cxn ang="0">
                  <a:pos x="6" y="358"/>
                </a:cxn>
                <a:cxn ang="0">
                  <a:pos x="4" y="358"/>
                </a:cxn>
                <a:cxn ang="0">
                  <a:pos x="6" y="358"/>
                </a:cxn>
                <a:cxn ang="0">
                  <a:pos x="6" y="203"/>
                </a:cxn>
                <a:cxn ang="0">
                  <a:pos x="4" y="203"/>
                </a:cxn>
                <a:cxn ang="0">
                  <a:pos x="6" y="203"/>
                </a:cxn>
                <a:cxn ang="0">
                  <a:pos x="6" y="139"/>
                </a:cxn>
                <a:cxn ang="0">
                  <a:pos x="4" y="139"/>
                </a:cxn>
                <a:cxn ang="0">
                  <a:pos x="6" y="139"/>
                </a:cxn>
                <a:cxn ang="0">
                  <a:pos x="6" y="76"/>
                </a:cxn>
                <a:cxn ang="0">
                  <a:pos x="4" y="76"/>
                </a:cxn>
                <a:cxn ang="0">
                  <a:pos x="6" y="76"/>
                </a:cxn>
              </a:cxnLst>
              <a:rect l="0" t="0" r="r" b="b"/>
              <a:pathLst>
                <a:path w="6" h="701">
                  <a:moveTo>
                    <a:pt x="6" y="76"/>
                  </a:moveTo>
                  <a:lnTo>
                    <a:pt x="6" y="0"/>
                  </a:lnTo>
                  <a:lnTo>
                    <a:pt x="0" y="0"/>
                  </a:lnTo>
                  <a:lnTo>
                    <a:pt x="0" y="701"/>
                  </a:lnTo>
                  <a:lnTo>
                    <a:pt x="6" y="701"/>
                  </a:lnTo>
                  <a:lnTo>
                    <a:pt x="6" y="549"/>
                  </a:lnTo>
                  <a:lnTo>
                    <a:pt x="4" y="549"/>
                  </a:lnTo>
                  <a:lnTo>
                    <a:pt x="6" y="549"/>
                  </a:lnTo>
                  <a:lnTo>
                    <a:pt x="6" y="485"/>
                  </a:lnTo>
                  <a:lnTo>
                    <a:pt x="4" y="485"/>
                  </a:lnTo>
                  <a:lnTo>
                    <a:pt x="6" y="485"/>
                  </a:lnTo>
                  <a:lnTo>
                    <a:pt x="6" y="419"/>
                  </a:lnTo>
                  <a:lnTo>
                    <a:pt x="4" y="419"/>
                  </a:lnTo>
                  <a:lnTo>
                    <a:pt x="6" y="419"/>
                  </a:lnTo>
                  <a:lnTo>
                    <a:pt x="6" y="358"/>
                  </a:lnTo>
                  <a:lnTo>
                    <a:pt x="4" y="358"/>
                  </a:lnTo>
                  <a:lnTo>
                    <a:pt x="6" y="358"/>
                  </a:lnTo>
                  <a:lnTo>
                    <a:pt x="6" y="203"/>
                  </a:lnTo>
                  <a:lnTo>
                    <a:pt x="4" y="203"/>
                  </a:lnTo>
                  <a:lnTo>
                    <a:pt x="6" y="203"/>
                  </a:lnTo>
                  <a:lnTo>
                    <a:pt x="6" y="139"/>
                  </a:lnTo>
                  <a:lnTo>
                    <a:pt x="4" y="139"/>
                  </a:lnTo>
                  <a:lnTo>
                    <a:pt x="6" y="139"/>
                  </a:lnTo>
                  <a:lnTo>
                    <a:pt x="6" y="76"/>
                  </a:lnTo>
                  <a:lnTo>
                    <a:pt x="4" y="76"/>
                  </a:lnTo>
                  <a:lnTo>
                    <a:pt x="6" y="76"/>
                  </a:lnTo>
                  <a:close/>
                </a:path>
              </a:pathLst>
            </a:custGeom>
            <a:solidFill>
              <a:srgbClr val="CCCCCC"/>
            </a:solidFill>
            <a:ln w="9525">
              <a:noFill/>
              <a:round/>
            </a:ln>
          </p:spPr>
          <p:txBody>
            <a:bodyPr/>
            <a:lstStyle/>
            <a:p>
              <a:endParaRPr lang="zh-CN" altLang="en-US" sz="1800">
                <a:cs typeface="+mn-ea"/>
                <a:sym typeface="+mn-lt"/>
              </a:endParaRPr>
            </a:p>
          </p:txBody>
        </p:sp>
        <p:sp>
          <p:nvSpPr>
            <p:cNvPr id="14393" name="Freeform 58"/>
            <p:cNvSpPr>
              <a:spLocks noChangeArrowheads="1"/>
            </p:cNvSpPr>
            <p:nvPr/>
          </p:nvSpPr>
          <p:spPr bwMode="auto">
            <a:xfrm>
              <a:off x="1973" y="2216"/>
              <a:ext cx="2" cy="118"/>
            </a:xfrm>
            <a:custGeom>
              <a:avLst/>
              <a:gdLst/>
              <a:ahLst/>
              <a:cxnLst>
                <a:cxn ang="0">
                  <a:pos x="4" y="75"/>
                </a:cxn>
                <a:cxn ang="0">
                  <a:pos x="6" y="75"/>
                </a:cxn>
                <a:cxn ang="0">
                  <a:pos x="6" y="0"/>
                </a:cxn>
                <a:cxn ang="0">
                  <a:pos x="0" y="0"/>
                </a:cxn>
                <a:cxn ang="0">
                  <a:pos x="0" y="353"/>
                </a:cxn>
                <a:cxn ang="0">
                  <a:pos x="6" y="353"/>
                </a:cxn>
                <a:cxn ang="0">
                  <a:pos x="6" y="204"/>
                </a:cxn>
                <a:cxn ang="0">
                  <a:pos x="4" y="204"/>
                </a:cxn>
                <a:cxn ang="0">
                  <a:pos x="6" y="204"/>
                </a:cxn>
                <a:cxn ang="0">
                  <a:pos x="6" y="140"/>
                </a:cxn>
                <a:cxn ang="0">
                  <a:pos x="4" y="140"/>
                </a:cxn>
                <a:cxn ang="0">
                  <a:pos x="6" y="140"/>
                </a:cxn>
                <a:cxn ang="0">
                  <a:pos x="6" y="75"/>
                </a:cxn>
                <a:cxn ang="0">
                  <a:pos x="4" y="75"/>
                </a:cxn>
              </a:cxnLst>
              <a:rect l="0" t="0" r="r" b="b"/>
              <a:pathLst>
                <a:path w="6" h="353">
                  <a:moveTo>
                    <a:pt x="4" y="75"/>
                  </a:moveTo>
                  <a:lnTo>
                    <a:pt x="6" y="75"/>
                  </a:lnTo>
                  <a:lnTo>
                    <a:pt x="6" y="0"/>
                  </a:lnTo>
                  <a:lnTo>
                    <a:pt x="0" y="0"/>
                  </a:lnTo>
                  <a:lnTo>
                    <a:pt x="0" y="353"/>
                  </a:lnTo>
                  <a:lnTo>
                    <a:pt x="6" y="353"/>
                  </a:lnTo>
                  <a:lnTo>
                    <a:pt x="6" y="204"/>
                  </a:lnTo>
                  <a:lnTo>
                    <a:pt x="4" y="204"/>
                  </a:lnTo>
                  <a:lnTo>
                    <a:pt x="6" y="204"/>
                  </a:lnTo>
                  <a:lnTo>
                    <a:pt x="6" y="140"/>
                  </a:lnTo>
                  <a:lnTo>
                    <a:pt x="4" y="140"/>
                  </a:lnTo>
                  <a:lnTo>
                    <a:pt x="6" y="140"/>
                  </a:lnTo>
                  <a:lnTo>
                    <a:pt x="6" y="75"/>
                  </a:lnTo>
                  <a:lnTo>
                    <a:pt x="4" y="75"/>
                  </a:lnTo>
                  <a:close/>
                </a:path>
              </a:pathLst>
            </a:custGeom>
            <a:solidFill>
              <a:srgbClr val="FFFFFF"/>
            </a:solidFill>
            <a:ln w="9525">
              <a:noFill/>
              <a:round/>
            </a:ln>
          </p:spPr>
          <p:txBody>
            <a:bodyPr/>
            <a:lstStyle/>
            <a:p>
              <a:endParaRPr lang="zh-CN" altLang="en-US" sz="1800">
                <a:cs typeface="+mn-ea"/>
                <a:sym typeface="+mn-lt"/>
              </a:endParaRPr>
            </a:p>
          </p:txBody>
        </p:sp>
        <p:sp>
          <p:nvSpPr>
            <p:cNvPr id="14394" name="Freeform 59"/>
            <p:cNvSpPr>
              <a:spLocks noChangeArrowheads="1"/>
            </p:cNvSpPr>
            <p:nvPr/>
          </p:nvSpPr>
          <p:spPr bwMode="auto">
            <a:xfrm>
              <a:off x="1973" y="2334"/>
              <a:ext cx="2" cy="594"/>
            </a:xfrm>
            <a:custGeom>
              <a:avLst/>
              <a:gdLst/>
              <a:ahLst/>
              <a:cxnLst>
                <a:cxn ang="0">
                  <a:pos x="6" y="0"/>
                </a:cxn>
                <a:cxn ang="0">
                  <a:pos x="0" y="0"/>
                </a:cxn>
                <a:cxn ang="0">
                  <a:pos x="0" y="1684"/>
                </a:cxn>
                <a:cxn ang="0">
                  <a:pos x="1" y="1733"/>
                </a:cxn>
                <a:cxn ang="0">
                  <a:pos x="6" y="1782"/>
                </a:cxn>
                <a:cxn ang="0">
                  <a:pos x="6" y="702"/>
                </a:cxn>
                <a:cxn ang="0">
                  <a:pos x="4" y="702"/>
                </a:cxn>
                <a:cxn ang="0">
                  <a:pos x="6" y="702"/>
                </a:cxn>
                <a:cxn ang="0">
                  <a:pos x="6" y="349"/>
                </a:cxn>
                <a:cxn ang="0">
                  <a:pos x="6" y="0"/>
                </a:cxn>
              </a:cxnLst>
              <a:rect l="0" t="0" r="r" b="b"/>
              <a:pathLst>
                <a:path w="6" h="1782">
                  <a:moveTo>
                    <a:pt x="6" y="0"/>
                  </a:moveTo>
                  <a:lnTo>
                    <a:pt x="0" y="0"/>
                  </a:lnTo>
                  <a:lnTo>
                    <a:pt x="0" y="1684"/>
                  </a:lnTo>
                  <a:lnTo>
                    <a:pt x="1" y="1733"/>
                  </a:lnTo>
                  <a:lnTo>
                    <a:pt x="6" y="1782"/>
                  </a:lnTo>
                  <a:lnTo>
                    <a:pt x="6" y="702"/>
                  </a:lnTo>
                  <a:lnTo>
                    <a:pt x="4" y="702"/>
                  </a:lnTo>
                  <a:lnTo>
                    <a:pt x="6" y="702"/>
                  </a:lnTo>
                  <a:lnTo>
                    <a:pt x="6" y="349"/>
                  </a:lnTo>
                  <a:lnTo>
                    <a:pt x="6" y="0"/>
                  </a:lnTo>
                  <a:close/>
                </a:path>
              </a:pathLst>
            </a:custGeom>
            <a:solidFill>
              <a:srgbClr val="FFFFFF"/>
            </a:solidFill>
            <a:ln w="9525">
              <a:noFill/>
              <a:round/>
            </a:ln>
          </p:spPr>
          <p:txBody>
            <a:bodyPr/>
            <a:lstStyle/>
            <a:p>
              <a:endParaRPr lang="zh-CN" altLang="en-US" sz="1800">
                <a:cs typeface="+mn-ea"/>
                <a:sym typeface="+mn-lt"/>
              </a:endParaRPr>
            </a:p>
          </p:txBody>
        </p:sp>
        <p:sp>
          <p:nvSpPr>
            <p:cNvPr id="14395" name="Freeform 60"/>
            <p:cNvSpPr>
              <a:spLocks noChangeArrowheads="1"/>
            </p:cNvSpPr>
            <p:nvPr/>
          </p:nvSpPr>
          <p:spPr bwMode="auto">
            <a:xfrm>
              <a:off x="2030" y="2841"/>
              <a:ext cx="2" cy="69"/>
            </a:xfrm>
            <a:custGeom>
              <a:avLst/>
              <a:gdLst/>
              <a:ahLst/>
              <a:cxnLst>
                <a:cxn ang="0">
                  <a:pos x="6" y="0"/>
                </a:cxn>
                <a:cxn ang="0">
                  <a:pos x="0" y="0"/>
                </a:cxn>
                <a:cxn ang="0">
                  <a:pos x="0" y="205"/>
                </a:cxn>
                <a:cxn ang="0">
                  <a:pos x="6" y="206"/>
                </a:cxn>
                <a:cxn ang="0">
                  <a:pos x="6" y="182"/>
                </a:cxn>
                <a:cxn ang="0">
                  <a:pos x="5" y="182"/>
                </a:cxn>
                <a:cxn ang="0">
                  <a:pos x="6" y="182"/>
                </a:cxn>
                <a:cxn ang="0">
                  <a:pos x="6" y="0"/>
                </a:cxn>
              </a:cxnLst>
              <a:rect l="0" t="0" r="r" b="b"/>
              <a:pathLst>
                <a:path w="6" h="206">
                  <a:moveTo>
                    <a:pt x="6" y="0"/>
                  </a:moveTo>
                  <a:lnTo>
                    <a:pt x="0" y="0"/>
                  </a:lnTo>
                  <a:lnTo>
                    <a:pt x="0" y="205"/>
                  </a:lnTo>
                  <a:lnTo>
                    <a:pt x="6" y="206"/>
                  </a:lnTo>
                  <a:lnTo>
                    <a:pt x="6" y="182"/>
                  </a:lnTo>
                  <a:lnTo>
                    <a:pt x="5" y="182"/>
                  </a:lnTo>
                  <a:lnTo>
                    <a:pt x="6" y="182"/>
                  </a:lnTo>
                  <a:lnTo>
                    <a:pt x="6" y="0"/>
                  </a:lnTo>
                  <a:close/>
                </a:path>
              </a:pathLst>
            </a:custGeom>
            <a:solidFill>
              <a:srgbClr val="F3F3F3"/>
            </a:solidFill>
            <a:ln w="9525">
              <a:noFill/>
              <a:round/>
            </a:ln>
          </p:spPr>
          <p:txBody>
            <a:bodyPr/>
            <a:lstStyle/>
            <a:p>
              <a:endParaRPr lang="zh-CN" altLang="en-US" sz="1800">
                <a:cs typeface="+mn-ea"/>
                <a:sym typeface="+mn-lt"/>
              </a:endParaRPr>
            </a:p>
          </p:txBody>
        </p:sp>
        <p:sp>
          <p:nvSpPr>
            <p:cNvPr id="14396" name="Rectangle 61"/>
            <p:cNvSpPr>
              <a:spLocks noChangeArrowheads="1"/>
            </p:cNvSpPr>
            <p:nvPr/>
          </p:nvSpPr>
          <p:spPr bwMode="auto">
            <a:xfrm>
              <a:off x="2028" y="2841"/>
              <a:ext cx="2" cy="68"/>
            </a:xfrm>
            <a:prstGeom prst="rect">
              <a:avLst/>
            </a:prstGeom>
            <a:solidFill>
              <a:srgbClr val="F4F4F4"/>
            </a:solidFill>
            <a:ln w="9525">
              <a:noFill/>
              <a:miter lim="800000"/>
            </a:ln>
          </p:spPr>
          <p:txBody>
            <a:bodyPr/>
            <a:lstStyle/>
            <a:p>
              <a:endParaRPr lang="zh-CN" altLang="en-US" sz="1800">
                <a:cs typeface="+mn-ea"/>
                <a:sym typeface="+mn-lt"/>
              </a:endParaRPr>
            </a:p>
          </p:txBody>
        </p:sp>
        <p:sp>
          <p:nvSpPr>
            <p:cNvPr id="14397" name="Freeform 62"/>
            <p:cNvSpPr>
              <a:spLocks noChangeArrowheads="1"/>
            </p:cNvSpPr>
            <p:nvPr/>
          </p:nvSpPr>
          <p:spPr bwMode="auto">
            <a:xfrm>
              <a:off x="2026" y="2841"/>
              <a:ext cx="2" cy="68"/>
            </a:xfrm>
            <a:custGeom>
              <a:avLst/>
              <a:gdLst/>
              <a:ahLst/>
              <a:cxnLst>
                <a:cxn ang="0">
                  <a:pos x="6" y="1"/>
                </a:cxn>
                <a:cxn ang="0">
                  <a:pos x="0" y="0"/>
                </a:cxn>
                <a:cxn ang="0">
                  <a:pos x="0" y="205"/>
                </a:cxn>
                <a:cxn ang="0">
                  <a:pos x="6" y="206"/>
                </a:cxn>
                <a:cxn ang="0">
                  <a:pos x="6" y="1"/>
                </a:cxn>
              </a:cxnLst>
              <a:rect l="0" t="0" r="r" b="b"/>
              <a:pathLst>
                <a:path w="6" h="206">
                  <a:moveTo>
                    <a:pt x="6" y="1"/>
                  </a:moveTo>
                  <a:lnTo>
                    <a:pt x="0" y="0"/>
                  </a:lnTo>
                  <a:lnTo>
                    <a:pt x="0" y="205"/>
                  </a:lnTo>
                  <a:lnTo>
                    <a:pt x="6" y="206"/>
                  </a:lnTo>
                  <a:lnTo>
                    <a:pt x="6" y="1"/>
                  </a:lnTo>
                  <a:close/>
                </a:path>
              </a:pathLst>
            </a:custGeom>
            <a:solidFill>
              <a:srgbClr val="F7F7F7"/>
            </a:solidFill>
            <a:ln w="9525">
              <a:noFill/>
              <a:round/>
            </a:ln>
          </p:spPr>
          <p:txBody>
            <a:bodyPr/>
            <a:lstStyle/>
            <a:p>
              <a:endParaRPr lang="zh-CN" altLang="en-US" sz="1800">
                <a:cs typeface="+mn-ea"/>
                <a:sym typeface="+mn-lt"/>
              </a:endParaRPr>
            </a:p>
          </p:txBody>
        </p:sp>
        <p:sp>
          <p:nvSpPr>
            <p:cNvPr id="14398" name="Rectangle 63"/>
            <p:cNvSpPr>
              <a:spLocks noChangeArrowheads="1"/>
            </p:cNvSpPr>
            <p:nvPr/>
          </p:nvSpPr>
          <p:spPr bwMode="auto">
            <a:xfrm>
              <a:off x="2025" y="2841"/>
              <a:ext cx="1" cy="68"/>
            </a:xfrm>
            <a:prstGeom prst="rect">
              <a:avLst/>
            </a:prstGeom>
            <a:solidFill>
              <a:srgbClr val="F8F8F8"/>
            </a:solidFill>
            <a:ln w="9525">
              <a:noFill/>
              <a:miter lim="800000"/>
            </a:ln>
          </p:spPr>
          <p:txBody>
            <a:bodyPr/>
            <a:lstStyle/>
            <a:p>
              <a:endParaRPr lang="zh-CN" altLang="en-US" sz="1800">
                <a:cs typeface="+mn-ea"/>
                <a:sym typeface="+mn-lt"/>
              </a:endParaRPr>
            </a:p>
          </p:txBody>
        </p:sp>
        <p:sp>
          <p:nvSpPr>
            <p:cNvPr id="14399" name="Freeform 64"/>
            <p:cNvSpPr>
              <a:spLocks noChangeArrowheads="1"/>
            </p:cNvSpPr>
            <p:nvPr/>
          </p:nvSpPr>
          <p:spPr bwMode="auto">
            <a:xfrm>
              <a:off x="2023" y="2840"/>
              <a:ext cx="2" cy="134"/>
            </a:xfrm>
            <a:custGeom>
              <a:avLst/>
              <a:gdLst/>
              <a:ahLst/>
              <a:cxnLst>
                <a:cxn ang="0">
                  <a:pos x="6" y="1"/>
                </a:cxn>
                <a:cxn ang="0">
                  <a:pos x="0" y="0"/>
                </a:cxn>
                <a:cxn ang="0">
                  <a:pos x="0" y="401"/>
                </a:cxn>
                <a:cxn ang="0">
                  <a:pos x="6" y="392"/>
                </a:cxn>
                <a:cxn ang="0">
                  <a:pos x="6" y="388"/>
                </a:cxn>
                <a:cxn ang="0">
                  <a:pos x="3" y="388"/>
                </a:cxn>
                <a:cxn ang="0">
                  <a:pos x="3" y="205"/>
                </a:cxn>
                <a:cxn ang="0">
                  <a:pos x="6" y="206"/>
                </a:cxn>
                <a:cxn ang="0">
                  <a:pos x="6" y="1"/>
                </a:cxn>
              </a:cxnLst>
              <a:rect l="0" t="0" r="r" b="b"/>
              <a:pathLst>
                <a:path w="6" h="401">
                  <a:moveTo>
                    <a:pt x="6" y="1"/>
                  </a:moveTo>
                  <a:lnTo>
                    <a:pt x="0" y="0"/>
                  </a:lnTo>
                  <a:lnTo>
                    <a:pt x="0" y="401"/>
                  </a:lnTo>
                  <a:lnTo>
                    <a:pt x="6" y="392"/>
                  </a:lnTo>
                  <a:lnTo>
                    <a:pt x="6" y="388"/>
                  </a:lnTo>
                  <a:lnTo>
                    <a:pt x="3" y="388"/>
                  </a:lnTo>
                  <a:lnTo>
                    <a:pt x="3" y="205"/>
                  </a:lnTo>
                  <a:lnTo>
                    <a:pt x="6" y="206"/>
                  </a:lnTo>
                  <a:lnTo>
                    <a:pt x="6" y="1"/>
                  </a:lnTo>
                  <a:close/>
                </a:path>
              </a:pathLst>
            </a:custGeom>
            <a:solidFill>
              <a:srgbClr val="FAFAFA"/>
            </a:solidFill>
            <a:ln w="9525">
              <a:noFill/>
              <a:round/>
            </a:ln>
          </p:spPr>
          <p:txBody>
            <a:bodyPr/>
            <a:lstStyle/>
            <a:p>
              <a:endParaRPr lang="zh-CN" altLang="en-US" sz="1800">
                <a:cs typeface="+mn-ea"/>
                <a:sym typeface="+mn-lt"/>
              </a:endParaRPr>
            </a:p>
          </p:txBody>
        </p:sp>
        <p:sp>
          <p:nvSpPr>
            <p:cNvPr id="14400" name="Freeform 65"/>
            <p:cNvSpPr>
              <a:spLocks noChangeArrowheads="1"/>
            </p:cNvSpPr>
            <p:nvPr/>
          </p:nvSpPr>
          <p:spPr bwMode="auto">
            <a:xfrm>
              <a:off x="2052" y="2844"/>
              <a:ext cx="2" cy="44"/>
            </a:xfrm>
            <a:custGeom>
              <a:avLst/>
              <a:gdLst/>
              <a:ahLst/>
              <a:cxnLst>
                <a:cxn ang="0">
                  <a:pos x="6" y="6"/>
                </a:cxn>
                <a:cxn ang="0">
                  <a:pos x="5" y="5"/>
                </a:cxn>
                <a:cxn ang="0">
                  <a:pos x="3" y="3"/>
                </a:cxn>
                <a:cxn ang="0">
                  <a:pos x="2" y="2"/>
                </a:cxn>
                <a:cxn ang="0">
                  <a:pos x="0" y="0"/>
                </a:cxn>
                <a:cxn ang="0">
                  <a:pos x="0" y="132"/>
                </a:cxn>
                <a:cxn ang="0">
                  <a:pos x="6" y="126"/>
                </a:cxn>
                <a:cxn ang="0">
                  <a:pos x="6" y="6"/>
                </a:cxn>
              </a:cxnLst>
              <a:rect l="0" t="0" r="r" b="b"/>
              <a:pathLst>
                <a:path w="6" h="132">
                  <a:moveTo>
                    <a:pt x="6" y="6"/>
                  </a:moveTo>
                  <a:lnTo>
                    <a:pt x="5" y="5"/>
                  </a:lnTo>
                  <a:lnTo>
                    <a:pt x="3" y="3"/>
                  </a:lnTo>
                  <a:lnTo>
                    <a:pt x="2" y="2"/>
                  </a:lnTo>
                  <a:lnTo>
                    <a:pt x="0" y="0"/>
                  </a:lnTo>
                  <a:lnTo>
                    <a:pt x="0" y="132"/>
                  </a:lnTo>
                  <a:lnTo>
                    <a:pt x="6" y="126"/>
                  </a:lnTo>
                  <a:lnTo>
                    <a:pt x="6" y="6"/>
                  </a:lnTo>
                  <a:close/>
                </a:path>
              </a:pathLst>
            </a:custGeom>
            <a:solidFill>
              <a:srgbClr val="DCDCDC"/>
            </a:solidFill>
            <a:ln w="9525">
              <a:noFill/>
              <a:round/>
            </a:ln>
          </p:spPr>
          <p:txBody>
            <a:bodyPr/>
            <a:lstStyle/>
            <a:p>
              <a:endParaRPr lang="zh-CN" altLang="en-US" sz="1800">
                <a:cs typeface="+mn-ea"/>
                <a:sym typeface="+mn-lt"/>
              </a:endParaRPr>
            </a:p>
          </p:txBody>
        </p:sp>
        <p:sp>
          <p:nvSpPr>
            <p:cNvPr id="14401" name="Freeform 66"/>
            <p:cNvSpPr>
              <a:spLocks noChangeArrowheads="1"/>
            </p:cNvSpPr>
            <p:nvPr/>
          </p:nvSpPr>
          <p:spPr bwMode="auto">
            <a:xfrm>
              <a:off x="2050" y="2843"/>
              <a:ext cx="2" cy="46"/>
            </a:xfrm>
            <a:custGeom>
              <a:avLst/>
              <a:gdLst/>
              <a:ahLst/>
              <a:cxnLst>
                <a:cxn ang="0">
                  <a:pos x="6" y="4"/>
                </a:cxn>
                <a:cxn ang="0">
                  <a:pos x="2" y="2"/>
                </a:cxn>
                <a:cxn ang="0">
                  <a:pos x="0" y="0"/>
                </a:cxn>
                <a:cxn ang="0">
                  <a:pos x="0" y="139"/>
                </a:cxn>
                <a:cxn ang="0">
                  <a:pos x="6" y="136"/>
                </a:cxn>
                <a:cxn ang="0">
                  <a:pos x="6" y="4"/>
                </a:cxn>
              </a:cxnLst>
              <a:rect l="0" t="0" r="r" b="b"/>
              <a:pathLst>
                <a:path w="6" h="139">
                  <a:moveTo>
                    <a:pt x="6" y="4"/>
                  </a:moveTo>
                  <a:lnTo>
                    <a:pt x="2" y="2"/>
                  </a:lnTo>
                  <a:lnTo>
                    <a:pt x="0" y="0"/>
                  </a:lnTo>
                  <a:lnTo>
                    <a:pt x="0" y="139"/>
                  </a:lnTo>
                  <a:lnTo>
                    <a:pt x="6" y="136"/>
                  </a:lnTo>
                  <a:lnTo>
                    <a:pt x="6" y="4"/>
                  </a:lnTo>
                  <a:close/>
                </a:path>
              </a:pathLst>
            </a:custGeom>
            <a:solidFill>
              <a:srgbClr val="DEDEDE"/>
            </a:solidFill>
            <a:ln w="9525">
              <a:noFill/>
              <a:round/>
            </a:ln>
          </p:spPr>
          <p:txBody>
            <a:bodyPr/>
            <a:lstStyle/>
            <a:p>
              <a:endParaRPr lang="zh-CN" altLang="en-US" sz="1800">
                <a:cs typeface="+mn-ea"/>
                <a:sym typeface="+mn-lt"/>
              </a:endParaRPr>
            </a:p>
          </p:txBody>
        </p:sp>
        <p:sp>
          <p:nvSpPr>
            <p:cNvPr id="14402" name="Freeform 67"/>
            <p:cNvSpPr>
              <a:spLocks noChangeArrowheads="1"/>
            </p:cNvSpPr>
            <p:nvPr/>
          </p:nvSpPr>
          <p:spPr bwMode="auto">
            <a:xfrm>
              <a:off x="2048" y="2841"/>
              <a:ext cx="2" cy="49"/>
            </a:xfrm>
            <a:custGeom>
              <a:avLst/>
              <a:gdLst/>
              <a:ahLst/>
              <a:cxnLst>
                <a:cxn ang="0">
                  <a:pos x="5" y="5"/>
                </a:cxn>
                <a:cxn ang="0">
                  <a:pos x="0" y="0"/>
                </a:cxn>
                <a:cxn ang="0">
                  <a:pos x="0" y="148"/>
                </a:cxn>
                <a:cxn ang="0">
                  <a:pos x="5" y="144"/>
                </a:cxn>
                <a:cxn ang="0">
                  <a:pos x="5" y="5"/>
                </a:cxn>
              </a:cxnLst>
              <a:rect l="0" t="0" r="r" b="b"/>
              <a:pathLst>
                <a:path w="5" h="148">
                  <a:moveTo>
                    <a:pt x="5" y="5"/>
                  </a:moveTo>
                  <a:lnTo>
                    <a:pt x="0" y="0"/>
                  </a:lnTo>
                  <a:lnTo>
                    <a:pt x="0" y="148"/>
                  </a:lnTo>
                  <a:lnTo>
                    <a:pt x="5" y="144"/>
                  </a:lnTo>
                  <a:lnTo>
                    <a:pt x="5" y="5"/>
                  </a:lnTo>
                  <a:close/>
                </a:path>
              </a:pathLst>
            </a:custGeom>
            <a:solidFill>
              <a:srgbClr val="E0E0E0"/>
            </a:solidFill>
            <a:ln w="9525">
              <a:noFill/>
              <a:round/>
            </a:ln>
          </p:spPr>
          <p:txBody>
            <a:bodyPr/>
            <a:lstStyle/>
            <a:p>
              <a:endParaRPr lang="zh-CN" altLang="en-US" sz="1800">
                <a:cs typeface="+mn-ea"/>
                <a:sym typeface="+mn-lt"/>
              </a:endParaRPr>
            </a:p>
          </p:txBody>
        </p:sp>
        <p:sp>
          <p:nvSpPr>
            <p:cNvPr id="14403" name="Freeform 68"/>
            <p:cNvSpPr>
              <a:spLocks noChangeArrowheads="1"/>
            </p:cNvSpPr>
            <p:nvPr/>
          </p:nvSpPr>
          <p:spPr bwMode="auto">
            <a:xfrm>
              <a:off x="2047" y="2840"/>
              <a:ext cx="1" cy="51"/>
            </a:xfrm>
            <a:custGeom>
              <a:avLst/>
              <a:gdLst/>
              <a:ahLst/>
              <a:cxnLst>
                <a:cxn ang="0">
                  <a:pos x="5" y="4"/>
                </a:cxn>
                <a:cxn ang="0">
                  <a:pos x="0" y="0"/>
                </a:cxn>
                <a:cxn ang="0">
                  <a:pos x="0" y="155"/>
                </a:cxn>
                <a:cxn ang="0">
                  <a:pos x="5" y="152"/>
                </a:cxn>
                <a:cxn ang="0">
                  <a:pos x="5" y="4"/>
                </a:cxn>
              </a:cxnLst>
              <a:rect l="0" t="0" r="r" b="b"/>
              <a:pathLst>
                <a:path w="5" h="155">
                  <a:moveTo>
                    <a:pt x="5" y="4"/>
                  </a:moveTo>
                  <a:lnTo>
                    <a:pt x="0" y="0"/>
                  </a:lnTo>
                  <a:lnTo>
                    <a:pt x="0" y="155"/>
                  </a:lnTo>
                  <a:lnTo>
                    <a:pt x="5" y="152"/>
                  </a:lnTo>
                  <a:lnTo>
                    <a:pt x="5" y="4"/>
                  </a:lnTo>
                  <a:close/>
                </a:path>
              </a:pathLst>
            </a:custGeom>
            <a:solidFill>
              <a:srgbClr val="E2E2E2"/>
            </a:solidFill>
            <a:ln w="9525">
              <a:noFill/>
              <a:round/>
            </a:ln>
          </p:spPr>
          <p:txBody>
            <a:bodyPr/>
            <a:lstStyle/>
            <a:p>
              <a:endParaRPr lang="zh-CN" altLang="en-US" sz="1800">
                <a:cs typeface="+mn-ea"/>
                <a:sym typeface="+mn-lt"/>
              </a:endParaRPr>
            </a:p>
          </p:txBody>
        </p:sp>
        <p:sp>
          <p:nvSpPr>
            <p:cNvPr id="14404" name="Freeform 69"/>
            <p:cNvSpPr>
              <a:spLocks noChangeArrowheads="1"/>
            </p:cNvSpPr>
            <p:nvPr/>
          </p:nvSpPr>
          <p:spPr bwMode="auto">
            <a:xfrm>
              <a:off x="2045" y="2838"/>
              <a:ext cx="2" cy="55"/>
            </a:xfrm>
            <a:custGeom>
              <a:avLst/>
              <a:gdLst/>
              <a:ahLst/>
              <a:cxnLst>
                <a:cxn ang="0">
                  <a:pos x="6" y="5"/>
                </a:cxn>
                <a:cxn ang="0">
                  <a:pos x="0" y="0"/>
                </a:cxn>
                <a:cxn ang="0">
                  <a:pos x="0" y="165"/>
                </a:cxn>
                <a:cxn ang="0">
                  <a:pos x="6" y="160"/>
                </a:cxn>
                <a:cxn ang="0">
                  <a:pos x="6" y="5"/>
                </a:cxn>
              </a:cxnLst>
              <a:rect l="0" t="0" r="r" b="b"/>
              <a:pathLst>
                <a:path w="6" h="165">
                  <a:moveTo>
                    <a:pt x="6" y="5"/>
                  </a:moveTo>
                  <a:lnTo>
                    <a:pt x="0" y="0"/>
                  </a:lnTo>
                  <a:lnTo>
                    <a:pt x="0" y="165"/>
                  </a:lnTo>
                  <a:lnTo>
                    <a:pt x="6" y="160"/>
                  </a:lnTo>
                  <a:lnTo>
                    <a:pt x="6" y="5"/>
                  </a:lnTo>
                  <a:close/>
                </a:path>
              </a:pathLst>
            </a:custGeom>
            <a:solidFill>
              <a:srgbClr val="E4E4E4"/>
            </a:solidFill>
            <a:ln w="9525">
              <a:noFill/>
              <a:round/>
            </a:ln>
          </p:spPr>
          <p:txBody>
            <a:bodyPr/>
            <a:lstStyle/>
            <a:p>
              <a:endParaRPr lang="zh-CN" altLang="en-US" sz="1800">
                <a:cs typeface="+mn-ea"/>
                <a:sym typeface="+mn-lt"/>
              </a:endParaRPr>
            </a:p>
          </p:txBody>
        </p:sp>
        <p:sp>
          <p:nvSpPr>
            <p:cNvPr id="14405" name="Freeform 70"/>
            <p:cNvSpPr>
              <a:spLocks noChangeArrowheads="1"/>
            </p:cNvSpPr>
            <p:nvPr/>
          </p:nvSpPr>
          <p:spPr bwMode="auto">
            <a:xfrm>
              <a:off x="2041" y="2835"/>
              <a:ext cx="2" cy="60"/>
            </a:xfrm>
            <a:custGeom>
              <a:avLst/>
              <a:gdLst/>
              <a:ahLst/>
              <a:cxnLst>
                <a:cxn ang="0">
                  <a:pos x="5" y="4"/>
                </a:cxn>
                <a:cxn ang="0">
                  <a:pos x="0" y="0"/>
                </a:cxn>
                <a:cxn ang="0">
                  <a:pos x="0" y="179"/>
                </a:cxn>
                <a:cxn ang="0">
                  <a:pos x="5" y="176"/>
                </a:cxn>
                <a:cxn ang="0">
                  <a:pos x="5" y="4"/>
                </a:cxn>
              </a:cxnLst>
              <a:rect l="0" t="0" r="r" b="b"/>
              <a:pathLst>
                <a:path w="5" h="179">
                  <a:moveTo>
                    <a:pt x="5" y="4"/>
                  </a:moveTo>
                  <a:lnTo>
                    <a:pt x="0" y="0"/>
                  </a:lnTo>
                  <a:lnTo>
                    <a:pt x="0" y="179"/>
                  </a:lnTo>
                  <a:lnTo>
                    <a:pt x="5" y="176"/>
                  </a:lnTo>
                  <a:lnTo>
                    <a:pt x="5" y="4"/>
                  </a:lnTo>
                  <a:close/>
                </a:path>
              </a:pathLst>
            </a:custGeom>
            <a:solidFill>
              <a:srgbClr val="E8E8E8"/>
            </a:solidFill>
            <a:ln w="9525">
              <a:noFill/>
              <a:round/>
            </a:ln>
          </p:spPr>
          <p:txBody>
            <a:bodyPr/>
            <a:lstStyle/>
            <a:p>
              <a:endParaRPr lang="zh-CN" altLang="en-US" sz="1800">
                <a:cs typeface="+mn-ea"/>
                <a:sym typeface="+mn-lt"/>
              </a:endParaRPr>
            </a:p>
          </p:txBody>
        </p:sp>
        <p:sp>
          <p:nvSpPr>
            <p:cNvPr id="14406" name="Freeform 71"/>
            <p:cNvSpPr>
              <a:spLocks noChangeArrowheads="1"/>
            </p:cNvSpPr>
            <p:nvPr/>
          </p:nvSpPr>
          <p:spPr bwMode="auto">
            <a:xfrm>
              <a:off x="2039" y="2834"/>
              <a:ext cx="2" cy="63"/>
            </a:xfrm>
            <a:custGeom>
              <a:avLst/>
              <a:gdLst/>
              <a:ahLst/>
              <a:cxnLst>
                <a:cxn ang="0">
                  <a:pos x="6" y="4"/>
                </a:cxn>
                <a:cxn ang="0">
                  <a:pos x="0" y="0"/>
                </a:cxn>
                <a:cxn ang="0">
                  <a:pos x="0" y="188"/>
                </a:cxn>
                <a:cxn ang="0">
                  <a:pos x="6" y="183"/>
                </a:cxn>
                <a:cxn ang="0">
                  <a:pos x="6" y="4"/>
                </a:cxn>
              </a:cxnLst>
              <a:rect l="0" t="0" r="r" b="b"/>
              <a:pathLst>
                <a:path w="6" h="188">
                  <a:moveTo>
                    <a:pt x="6" y="4"/>
                  </a:moveTo>
                  <a:lnTo>
                    <a:pt x="0" y="0"/>
                  </a:lnTo>
                  <a:lnTo>
                    <a:pt x="0" y="188"/>
                  </a:lnTo>
                  <a:lnTo>
                    <a:pt x="6" y="183"/>
                  </a:lnTo>
                  <a:lnTo>
                    <a:pt x="6" y="4"/>
                  </a:lnTo>
                  <a:close/>
                </a:path>
              </a:pathLst>
            </a:custGeom>
            <a:solidFill>
              <a:srgbClr val="EAEAEA"/>
            </a:solidFill>
            <a:ln w="9525">
              <a:noFill/>
              <a:round/>
            </a:ln>
          </p:spPr>
          <p:txBody>
            <a:bodyPr/>
            <a:lstStyle/>
            <a:p>
              <a:endParaRPr lang="zh-CN" altLang="en-US" sz="1800">
                <a:cs typeface="+mn-ea"/>
                <a:sym typeface="+mn-lt"/>
              </a:endParaRPr>
            </a:p>
          </p:txBody>
        </p:sp>
        <p:sp>
          <p:nvSpPr>
            <p:cNvPr id="14407" name="Freeform 72"/>
            <p:cNvSpPr>
              <a:spLocks noChangeArrowheads="1"/>
            </p:cNvSpPr>
            <p:nvPr/>
          </p:nvSpPr>
          <p:spPr bwMode="auto">
            <a:xfrm>
              <a:off x="2037" y="2833"/>
              <a:ext cx="2" cy="65"/>
            </a:xfrm>
            <a:custGeom>
              <a:avLst/>
              <a:gdLst/>
              <a:ahLst/>
              <a:cxnLst>
                <a:cxn ang="0">
                  <a:pos x="2" y="0"/>
                </a:cxn>
                <a:cxn ang="0">
                  <a:pos x="2" y="29"/>
                </a:cxn>
                <a:cxn ang="0">
                  <a:pos x="0" y="29"/>
                </a:cxn>
                <a:cxn ang="0">
                  <a:pos x="0" y="194"/>
                </a:cxn>
                <a:cxn ang="0">
                  <a:pos x="5" y="191"/>
                </a:cxn>
                <a:cxn ang="0">
                  <a:pos x="5" y="3"/>
                </a:cxn>
                <a:cxn ang="0">
                  <a:pos x="2" y="0"/>
                </a:cxn>
              </a:cxnLst>
              <a:rect l="0" t="0" r="r" b="b"/>
              <a:pathLst>
                <a:path w="5" h="194">
                  <a:moveTo>
                    <a:pt x="2" y="0"/>
                  </a:moveTo>
                  <a:lnTo>
                    <a:pt x="2" y="29"/>
                  </a:lnTo>
                  <a:lnTo>
                    <a:pt x="0" y="29"/>
                  </a:lnTo>
                  <a:lnTo>
                    <a:pt x="0" y="194"/>
                  </a:lnTo>
                  <a:lnTo>
                    <a:pt x="5" y="191"/>
                  </a:lnTo>
                  <a:lnTo>
                    <a:pt x="5" y="3"/>
                  </a:lnTo>
                  <a:lnTo>
                    <a:pt x="2" y="0"/>
                  </a:lnTo>
                  <a:close/>
                </a:path>
              </a:pathLst>
            </a:custGeom>
            <a:solidFill>
              <a:srgbClr val="ECECEC"/>
            </a:solidFill>
            <a:ln w="9525">
              <a:noFill/>
              <a:round/>
            </a:ln>
          </p:spPr>
          <p:txBody>
            <a:bodyPr/>
            <a:lstStyle/>
            <a:p>
              <a:endParaRPr lang="zh-CN" altLang="en-US" sz="1800">
                <a:cs typeface="+mn-ea"/>
                <a:sym typeface="+mn-lt"/>
              </a:endParaRPr>
            </a:p>
          </p:txBody>
        </p:sp>
        <p:sp>
          <p:nvSpPr>
            <p:cNvPr id="14408" name="Freeform 73"/>
            <p:cNvSpPr>
              <a:spLocks noChangeArrowheads="1"/>
            </p:cNvSpPr>
            <p:nvPr/>
          </p:nvSpPr>
          <p:spPr bwMode="auto">
            <a:xfrm>
              <a:off x="2032" y="2841"/>
              <a:ext cx="2" cy="61"/>
            </a:xfrm>
            <a:custGeom>
              <a:avLst/>
              <a:gdLst/>
              <a:ahLst/>
              <a:cxnLst>
                <a:cxn ang="0">
                  <a:pos x="5" y="0"/>
                </a:cxn>
                <a:cxn ang="0">
                  <a:pos x="0" y="0"/>
                </a:cxn>
                <a:cxn ang="0">
                  <a:pos x="0" y="182"/>
                </a:cxn>
                <a:cxn ang="0">
                  <a:pos x="5" y="177"/>
                </a:cxn>
                <a:cxn ang="0">
                  <a:pos x="5" y="0"/>
                </a:cxn>
              </a:cxnLst>
              <a:rect l="0" t="0" r="r" b="b"/>
              <a:pathLst>
                <a:path w="5" h="182">
                  <a:moveTo>
                    <a:pt x="5" y="0"/>
                  </a:moveTo>
                  <a:lnTo>
                    <a:pt x="0" y="0"/>
                  </a:lnTo>
                  <a:lnTo>
                    <a:pt x="0" y="182"/>
                  </a:lnTo>
                  <a:lnTo>
                    <a:pt x="5" y="177"/>
                  </a:lnTo>
                  <a:lnTo>
                    <a:pt x="5" y="0"/>
                  </a:lnTo>
                  <a:close/>
                </a:path>
              </a:pathLst>
            </a:custGeom>
            <a:solidFill>
              <a:srgbClr val="F0F0F0"/>
            </a:solidFill>
            <a:ln w="9525">
              <a:noFill/>
              <a:round/>
            </a:ln>
          </p:spPr>
          <p:txBody>
            <a:bodyPr/>
            <a:lstStyle/>
            <a:p>
              <a:endParaRPr lang="zh-CN" altLang="en-US" sz="1800">
                <a:cs typeface="+mn-ea"/>
                <a:sym typeface="+mn-lt"/>
              </a:endParaRPr>
            </a:p>
          </p:txBody>
        </p:sp>
        <p:sp>
          <p:nvSpPr>
            <p:cNvPr id="14409" name="Freeform 74"/>
            <p:cNvSpPr>
              <a:spLocks noChangeArrowheads="1"/>
            </p:cNvSpPr>
            <p:nvPr/>
          </p:nvSpPr>
          <p:spPr bwMode="auto">
            <a:xfrm>
              <a:off x="2034" y="2841"/>
              <a:ext cx="1" cy="59"/>
            </a:xfrm>
            <a:custGeom>
              <a:avLst/>
              <a:gdLst/>
              <a:ahLst/>
              <a:cxnLst>
                <a:cxn ang="0">
                  <a:pos x="5" y="3"/>
                </a:cxn>
                <a:cxn ang="0">
                  <a:pos x="0" y="0"/>
                </a:cxn>
                <a:cxn ang="0">
                  <a:pos x="0" y="177"/>
                </a:cxn>
                <a:cxn ang="0">
                  <a:pos x="5" y="174"/>
                </a:cxn>
                <a:cxn ang="0">
                  <a:pos x="5" y="3"/>
                </a:cxn>
              </a:cxnLst>
              <a:rect l="0" t="0" r="r" b="b"/>
              <a:pathLst>
                <a:path w="5" h="177">
                  <a:moveTo>
                    <a:pt x="5" y="3"/>
                  </a:moveTo>
                  <a:lnTo>
                    <a:pt x="0" y="0"/>
                  </a:lnTo>
                  <a:lnTo>
                    <a:pt x="0" y="177"/>
                  </a:lnTo>
                  <a:lnTo>
                    <a:pt x="5" y="174"/>
                  </a:lnTo>
                  <a:lnTo>
                    <a:pt x="5" y="3"/>
                  </a:lnTo>
                  <a:close/>
                </a:path>
              </a:pathLst>
            </a:custGeom>
            <a:solidFill>
              <a:srgbClr val="EFEFEF"/>
            </a:solidFill>
            <a:ln w="9525">
              <a:noFill/>
              <a:round/>
            </a:ln>
          </p:spPr>
          <p:txBody>
            <a:bodyPr/>
            <a:lstStyle/>
            <a:p>
              <a:endParaRPr lang="zh-CN" altLang="en-US" sz="1800">
                <a:cs typeface="+mn-ea"/>
                <a:sym typeface="+mn-lt"/>
              </a:endParaRPr>
            </a:p>
          </p:txBody>
        </p:sp>
        <p:sp>
          <p:nvSpPr>
            <p:cNvPr id="14410" name="Freeform 75"/>
            <p:cNvSpPr>
              <a:spLocks noChangeArrowheads="1"/>
            </p:cNvSpPr>
            <p:nvPr/>
          </p:nvSpPr>
          <p:spPr bwMode="auto">
            <a:xfrm>
              <a:off x="2035" y="2842"/>
              <a:ext cx="2" cy="57"/>
            </a:xfrm>
            <a:custGeom>
              <a:avLst/>
              <a:gdLst/>
              <a:ahLst/>
              <a:cxnLst>
                <a:cxn ang="0">
                  <a:pos x="6" y="2"/>
                </a:cxn>
                <a:cxn ang="0">
                  <a:pos x="0" y="0"/>
                </a:cxn>
                <a:cxn ang="0">
                  <a:pos x="0" y="171"/>
                </a:cxn>
                <a:cxn ang="0">
                  <a:pos x="6" y="167"/>
                </a:cxn>
                <a:cxn ang="0">
                  <a:pos x="6" y="2"/>
                </a:cxn>
              </a:cxnLst>
              <a:rect l="0" t="0" r="r" b="b"/>
              <a:pathLst>
                <a:path w="6" h="171">
                  <a:moveTo>
                    <a:pt x="6" y="2"/>
                  </a:moveTo>
                  <a:lnTo>
                    <a:pt x="0" y="0"/>
                  </a:lnTo>
                  <a:lnTo>
                    <a:pt x="0" y="171"/>
                  </a:lnTo>
                  <a:lnTo>
                    <a:pt x="6" y="167"/>
                  </a:lnTo>
                  <a:lnTo>
                    <a:pt x="6" y="2"/>
                  </a:lnTo>
                  <a:close/>
                </a:path>
              </a:pathLst>
            </a:custGeom>
            <a:solidFill>
              <a:srgbClr val="EDEDED"/>
            </a:solidFill>
            <a:ln w="9525">
              <a:noFill/>
              <a:round/>
            </a:ln>
          </p:spPr>
          <p:txBody>
            <a:bodyPr/>
            <a:lstStyle/>
            <a:p>
              <a:endParaRPr lang="zh-CN" altLang="en-US" sz="1800">
                <a:cs typeface="+mn-ea"/>
                <a:sym typeface="+mn-lt"/>
              </a:endParaRPr>
            </a:p>
          </p:txBody>
        </p:sp>
        <p:sp>
          <p:nvSpPr>
            <p:cNvPr id="14411" name="Freeform 76"/>
            <p:cNvSpPr>
              <a:spLocks noChangeArrowheads="1"/>
            </p:cNvSpPr>
            <p:nvPr/>
          </p:nvSpPr>
          <p:spPr bwMode="auto">
            <a:xfrm>
              <a:off x="2054" y="2846"/>
              <a:ext cx="2" cy="40"/>
            </a:xfrm>
            <a:custGeom>
              <a:avLst/>
              <a:gdLst/>
              <a:ahLst/>
              <a:cxnLst>
                <a:cxn ang="0">
                  <a:pos x="6" y="6"/>
                </a:cxn>
                <a:cxn ang="0">
                  <a:pos x="0" y="0"/>
                </a:cxn>
                <a:cxn ang="0">
                  <a:pos x="0" y="120"/>
                </a:cxn>
                <a:cxn ang="0">
                  <a:pos x="6" y="116"/>
                </a:cxn>
                <a:cxn ang="0">
                  <a:pos x="6" y="6"/>
                </a:cxn>
              </a:cxnLst>
              <a:rect l="0" t="0" r="r" b="b"/>
              <a:pathLst>
                <a:path w="6" h="120">
                  <a:moveTo>
                    <a:pt x="6" y="6"/>
                  </a:moveTo>
                  <a:lnTo>
                    <a:pt x="0" y="0"/>
                  </a:lnTo>
                  <a:lnTo>
                    <a:pt x="0" y="120"/>
                  </a:lnTo>
                  <a:lnTo>
                    <a:pt x="6" y="116"/>
                  </a:lnTo>
                  <a:lnTo>
                    <a:pt x="6" y="6"/>
                  </a:lnTo>
                  <a:close/>
                </a:path>
              </a:pathLst>
            </a:custGeom>
            <a:solidFill>
              <a:srgbClr val="DADADA"/>
            </a:solidFill>
            <a:ln w="9525">
              <a:noFill/>
              <a:round/>
            </a:ln>
          </p:spPr>
          <p:txBody>
            <a:bodyPr/>
            <a:lstStyle/>
            <a:p>
              <a:endParaRPr lang="zh-CN" altLang="en-US" sz="1800">
                <a:cs typeface="+mn-ea"/>
                <a:sym typeface="+mn-lt"/>
              </a:endParaRPr>
            </a:p>
          </p:txBody>
        </p:sp>
        <p:sp>
          <p:nvSpPr>
            <p:cNvPr id="14412" name="Freeform 77"/>
            <p:cNvSpPr>
              <a:spLocks noChangeArrowheads="1"/>
            </p:cNvSpPr>
            <p:nvPr/>
          </p:nvSpPr>
          <p:spPr bwMode="auto">
            <a:xfrm>
              <a:off x="2043" y="2837"/>
              <a:ext cx="2" cy="57"/>
            </a:xfrm>
            <a:custGeom>
              <a:avLst/>
              <a:gdLst/>
              <a:ahLst/>
              <a:cxnLst>
                <a:cxn ang="0">
                  <a:pos x="6" y="4"/>
                </a:cxn>
                <a:cxn ang="0">
                  <a:pos x="0" y="0"/>
                </a:cxn>
                <a:cxn ang="0">
                  <a:pos x="0" y="172"/>
                </a:cxn>
                <a:cxn ang="0">
                  <a:pos x="6" y="169"/>
                </a:cxn>
                <a:cxn ang="0">
                  <a:pos x="6" y="4"/>
                </a:cxn>
              </a:cxnLst>
              <a:rect l="0" t="0" r="r" b="b"/>
              <a:pathLst>
                <a:path w="6" h="172">
                  <a:moveTo>
                    <a:pt x="6" y="4"/>
                  </a:moveTo>
                  <a:lnTo>
                    <a:pt x="0" y="0"/>
                  </a:lnTo>
                  <a:lnTo>
                    <a:pt x="0" y="172"/>
                  </a:lnTo>
                  <a:lnTo>
                    <a:pt x="6" y="169"/>
                  </a:lnTo>
                  <a:lnTo>
                    <a:pt x="6" y="4"/>
                  </a:lnTo>
                  <a:close/>
                </a:path>
              </a:pathLst>
            </a:custGeom>
            <a:solidFill>
              <a:srgbClr val="E6E6E6"/>
            </a:solidFill>
            <a:ln w="9525">
              <a:noFill/>
              <a:round/>
            </a:ln>
          </p:spPr>
          <p:txBody>
            <a:bodyPr/>
            <a:lstStyle/>
            <a:p>
              <a:endParaRPr lang="zh-CN" altLang="en-US" sz="1800">
                <a:cs typeface="+mn-ea"/>
                <a:sym typeface="+mn-lt"/>
              </a:endParaRPr>
            </a:p>
          </p:txBody>
        </p:sp>
        <p:sp>
          <p:nvSpPr>
            <p:cNvPr id="14413" name="Freeform 78"/>
            <p:cNvSpPr>
              <a:spLocks noChangeArrowheads="1"/>
            </p:cNvSpPr>
            <p:nvPr/>
          </p:nvSpPr>
          <p:spPr bwMode="auto">
            <a:xfrm>
              <a:off x="2054" y="2885"/>
              <a:ext cx="2" cy="112"/>
            </a:xfrm>
            <a:custGeom>
              <a:avLst/>
              <a:gdLst/>
              <a:ahLst/>
              <a:cxnLst>
                <a:cxn ang="0">
                  <a:pos x="6" y="0"/>
                </a:cxn>
                <a:cxn ang="0">
                  <a:pos x="0" y="4"/>
                </a:cxn>
                <a:cxn ang="0">
                  <a:pos x="0" y="327"/>
                </a:cxn>
                <a:cxn ang="0">
                  <a:pos x="6" y="337"/>
                </a:cxn>
                <a:cxn ang="0">
                  <a:pos x="6" y="0"/>
                </a:cxn>
              </a:cxnLst>
              <a:rect l="0" t="0" r="r" b="b"/>
              <a:pathLst>
                <a:path w="6" h="337">
                  <a:moveTo>
                    <a:pt x="6" y="0"/>
                  </a:moveTo>
                  <a:lnTo>
                    <a:pt x="0" y="4"/>
                  </a:lnTo>
                  <a:lnTo>
                    <a:pt x="0" y="327"/>
                  </a:lnTo>
                  <a:lnTo>
                    <a:pt x="6" y="337"/>
                  </a:lnTo>
                  <a:lnTo>
                    <a:pt x="6" y="0"/>
                  </a:lnTo>
                  <a:close/>
                </a:path>
              </a:pathLst>
            </a:custGeom>
            <a:solidFill>
              <a:srgbClr val="DADADA"/>
            </a:solidFill>
            <a:ln w="9525">
              <a:noFill/>
              <a:round/>
            </a:ln>
          </p:spPr>
          <p:txBody>
            <a:bodyPr/>
            <a:lstStyle/>
            <a:p>
              <a:endParaRPr lang="zh-CN" altLang="en-US" sz="1800">
                <a:cs typeface="+mn-ea"/>
                <a:sym typeface="+mn-lt"/>
              </a:endParaRPr>
            </a:p>
          </p:txBody>
        </p:sp>
        <p:sp>
          <p:nvSpPr>
            <p:cNvPr id="14414" name="Freeform 79"/>
            <p:cNvSpPr>
              <a:spLocks noChangeArrowheads="1"/>
            </p:cNvSpPr>
            <p:nvPr/>
          </p:nvSpPr>
          <p:spPr bwMode="auto">
            <a:xfrm>
              <a:off x="2052" y="2886"/>
              <a:ext cx="2" cy="108"/>
            </a:xfrm>
            <a:custGeom>
              <a:avLst/>
              <a:gdLst/>
              <a:ahLst/>
              <a:cxnLst>
                <a:cxn ang="0">
                  <a:pos x="6" y="0"/>
                </a:cxn>
                <a:cxn ang="0">
                  <a:pos x="0" y="6"/>
                </a:cxn>
                <a:cxn ang="0">
                  <a:pos x="0" y="314"/>
                </a:cxn>
                <a:cxn ang="0">
                  <a:pos x="6" y="323"/>
                </a:cxn>
                <a:cxn ang="0">
                  <a:pos x="6" y="0"/>
                </a:cxn>
              </a:cxnLst>
              <a:rect l="0" t="0" r="r" b="b"/>
              <a:pathLst>
                <a:path w="6" h="323">
                  <a:moveTo>
                    <a:pt x="6" y="0"/>
                  </a:moveTo>
                  <a:lnTo>
                    <a:pt x="0" y="6"/>
                  </a:lnTo>
                  <a:lnTo>
                    <a:pt x="0" y="314"/>
                  </a:lnTo>
                  <a:lnTo>
                    <a:pt x="6" y="323"/>
                  </a:lnTo>
                  <a:lnTo>
                    <a:pt x="6" y="0"/>
                  </a:lnTo>
                  <a:close/>
                </a:path>
              </a:pathLst>
            </a:custGeom>
            <a:solidFill>
              <a:srgbClr val="DDDDDD"/>
            </a:solidFill>
            <a:ln w="9525">
              <a:noFill/>
              <a:round/>
            </a:ln>
          </p:spPr>
          <p:txBody>
            <a:bodyPr/>
            <a:lstStyle/>
            <a:p>
              <a:endParaRPr lang="zh-CN" altLang="en-US" sz="1800">
                <a:cs typeface="+mn-ea"/>
                <a:sym typeface="+mn-lt"/>
              </a:endParaRPr>
            </a:p>
          </p:txBody>
        </p:sp>
        <p:sp>
          <p:nvSpPr>
            <p:cNvPr id="14415" name="Freeform 80"/>
            <p:cNvSpPr>
              <a:spLocks noChangeArrowheads="1"/>
            </p:cNvSpPr>
            <p:nvPr/>
          </p:nvSpPr>
          <p:spPr bwMode="auto">
            <a:xfrm>
              <a:off x="2050" y="2888"/>
              <a:ext cx="2" cy="103"/>
            </a:xfrm>
            <a:custGeom>
              <a:avLst/>
              <a:gdLst/>
              <a:ahLst/>
              <a:cxnLst>
                <a:cxn ang="0">
                  <a:pos x="6" y="0"/>
                </a:cxn>
                <a:cxn ang="0">
                  <a:pos x="0" y="3"/>
                </a:cxn>
                <a:cxn ang="0">
                  <a:pos x="0" y="295"/>
                </a:cxn>
                <a:cxn ang="0">
                  <a:pos x="1" y="295"/>
                </a:cxn>
                <a:cxn ang="0">
                  <a:pos x="1" y="298"/>
                </a:cxn>
                <a:cxn ang="0">
                  <a:pos x="1" y="300"/>
                </a:cxn>
                <a:cxn ang="0">
                  <a:pos x="6" y="308"/>
                </a:cxn>
                <a:cxn ang="0">
                  <a:pos x="6" y="0"/>
                </a:cxn>
              </a:cxnLst>
              <a:rect l="0" t="0" r="r" b="b"/>
              <a:pathLst>
                <a:path w="6" h="308">
                  <a:moveTo>
                    <a:pt x="6" y="0"/>
                  </a:moveTo>
                  <a:lnTo>
                    <a:pt x="0" y="3"/>
                  </a:lnTo>
                  <a:lnTo>
                    <a:pt x="0" y="295"/>
                  </a:lnTo>
                  <a:lnTo>
                    <a:pt x="1" y="295"/>
                  </a:lnTo>
                  <a:lnTo>
                    <a:pt x="1" y="298"/>
                  </a:lnTo>
                  <a:lnTo>
                    <a:pt x="1" y="300"/>
                  </a:lnTo>
                  <a:lnTo>
                    <a:pt x="6" y="308"/>
                  </a:lnTo>
                  <a:lnTo>
                    <a:pt x="6" y="0"/>
                  </a:lnTo>
                  <a:close/>
                </a:path>
              </a:pathLst>
            </a:custGeom>
            <a:solidFill>
              <a:srgbClr val="DEDEDE"/>
            </a:solidFill>
            <a:ln w="9525">
              <a:noFill/>
              <a:round/>
            </a:ln>
          </p:spPr>
          <p:txBody>
            <a:bodyPr/>
            <a:lstStyle/>
            <a:p>
              <a:endParaRPr lang="zh-CN" altLang="en-US" sz="1800">
                <a:cs typeface="+mn-ea"/>
                <a:sym typeface="+mn-lt"/>
              </a:endParaRPr>
            </a:p>
          </p:txBody>
        </p:sp>
        <p:sp>
          <p:nvSpPr>
            <p:cNvPr id="14416" name="Freeform 81"/>
            <p:cNvSpPr>
              <a:spLocks noChangeArrowheads="1"/>
            </p:cNvSpPr>
            <p:nvPr/>
          </p:nvSpPr>
          <p:spPr bwMode="auto">
            <a:xfrm>
              <a:off x="2048" y="2889"/>
              <a:ext cx="2" cy="97"/>
            </a:xfrm>
            <a:custGeom>
              <a:avLst/>
              <a:gdLst/>
              <a:ahLst/>
              <a:cxnLst>
                <a:cxn ang="0">
                  <a:pos x="5" y="0"/>
                </a:cxn>
                <a:cxn ang="0">
                  <a:pos x="0" y="4"/>
                </a:cxn>
                <a:cxn ang="0">
                  <a:pos x="0" y="287"/>
                </a:cxn>
                <a:cxn ang="0">
                  <a:pos x="1" y="290"/>
                </a:cxn>
                <a:cxn ang="0">
                  <a:pos x="5" y="292"/>
                </a:cxn>
                <a:cxn ang="0">
                  <a:pos x="5" y="0"/>
                </a:cxn>
              </a:cxnLst>
              <a:rect l="0" t="0" r="r" b="b"/>
              <a:pathLst>
                <a:path w="5" h="292">
                  <a:moveTo>
                    <a:pt x="5" y="0"/>
                  </a:moveTo>
                  <a:lnTo>
                    <a:pt x="0" y="4"/>
                  </a:lnTo>
                  <a:lnTo>
                    <a:pt x="0" y="287"/>
                  </a:lnTo>
                  <a:lnTo>
                    <a:pt x="1" y="290"/>
                  </a:lnTo>
                  <a:lnTo>
                    <a:pt x="5" y="292"/>
                  </a:lnTo>
                  <a:lnTo>
                    <a:pt x="5" y="0"/>
                  </a:lnTo>
                  <a:close/>
                </a:path>
              </a:pathLst>
            </a:custGeom>
            <a:solidFill>
              <a:srgbClr val="E0E0E0"/>
            </a:solidFill>
            <a:ln w="9525">
              <a:noFill/>
              <a:round/>
            </a:ln>
          </p:spPr>
          <p:txBody>
            <a:bodyPr/>
            <a:lstStyle/>
            <a:p>
              <a:endParaRPr lang="zh-CN" altLang="en-US" sz="1800">
                <a:cs typeface="+mn-ea"/>
                <a:sym typeface="+mn-lt"/>
              </a:endParaRPr>
            </a:p>
          </p:txBody>
        </p:sp>
        <p:sp>
          <p:nvSpPr>
            <p:cNvPr id="14417" name="Freeform 82"/>
            <p:cNvSpPr>
              <a:spLocks noChangeArrowheads="1"/>
            </p:cNvSpPr>
            <p:nvPr/>
          </p:nvSpPr>
          <p:spPr bwMode="auto">
            <a:xfrm>
              <a:off x="2047" y="2890"/>
              <a:ext cx="1" cy="95"/>
            </a:xfrm>
            <a:custGeom>
              <a:avLst/>
              <a:gdLst/>
              <a:ahLst/>
              <a:cxnLst>
                <a:cxn ang="0">
                  <a:pos x="5" y="0"/>
                </a:cxn>
                <a:cxn ang="0">
                  <a:pos x="0" y="3"/>
                </a:cxn>
                <a:cxn ang="0">
                  <a:pos x="0" y="275"/>
                </a:cxn>
                <a:cxn ang="0">
                  <a:pos x="5" y="283"/>
                </a:cxn>
                <a:cxn ang="0">
                  <a:pos x="5" y="0"/>
                </a:cxn>
              </a:cxnLst>
              <a:rect l="0" t="0" r="r" b="b"/>
              <a:pathLst>
                <a:path w="5" h="283">
                  <a:moveTo>
                    <a:pt x="5" y="0"/>
                  </a:moveTo>
                  <a:lnTo>
                    <a:pt x="0" y="3"/>
                  </a:lnTo>
                  <a:lnTo>
                    <a:pt x="0" y="275"/>
                  </a:lnTo>
                  <a:lnTo>
                    <a:pt x="5" y="283"/>
                  </a:lnTo>
                  <a:lnTo>
                    <a:pt x="5" y="0"/>
                  </a:lnTo>
                  <a:close/>
                </a:path>
              </a:pathLst>
            </a:custGeom>
            <a:solidFill>
              <a:srgbClr val="E2E2E2"/>
            </a:solidFill>
            <a:ln w="9525">
              <a:noFill/>
              <a:round/>
            </a:ln>
          </p:spPr>
          <p:txBody>
            <a:bodyPr/>
            <a:lstStyle/>
            <a:p>
              <a:endParaRPr lang="zh-CN" altLang="en-US" sz="1800">
                <a:cs typeface="+mn-ea"/>
                <a:sym typeface="+mn-lt"/>
              </a:endParaRPr>
            </a:p>
          </p:txBody>
        </p:sp>
        <p:sp>
          <p:nvSpPr>
            <p:cNvPr id="14418" name="Freeform 83"/>
            <p:cNvSpPr>
              <a:spLocks noChangeArrowheads="1"/>
            </p:cNvSpPr>
            <p:nvPr/>
          </p:nvSpPr>
          <p:spPr bwMode="auto">
            <a:xfrm>
              <a:off x="2045" y="2891"/>
              <a:ext cx="2" cy="91"/>
            </a:xfrm>
            <a:custGeom>
              <a:avLst/>
              <a:gdLst/>
              <a:ahLst/>
              <a:cxnLst>
                <a:cxn ang="0">
                  <a:pos x="6" y="0"/>
                </a:cxn>
                <a:cxn ang="0">
                  <a:pos x="0" y="5"/>
                </a:cxn>
                <a:cxn ang="0">
                  <a:pos x="0" y="262"/>
                </a:cxn>
                <a:cxn ang="0">
                  <a:pos x="6" y="272"/>
                </a:cxn>
                <a:cxn ang="0">
                  <a:pos x="6" y="0"/>
                </a:cxn>
              </a:cxnLst>
              <a:rect l="0" t="0" r="r" b="b"/>
              <a:pathLst>
                <a:path w="6" h="272">
                  <a:moveTo>
                    <a:pt x="6" y="0"/>
                  </a:moveTo>
                  <a:lnTo>
                    <a:pt x="0" y="5"/>
                  </a:lnTo>
                  <a:lnTo>
                    <a:pt x="0" y="262"/>
                  </a:lnTo>
                  <a:lnTo>
                    <a:pt x="6" y="272"/>
                  </a:lnTo>
                  <a:lnTo>
                    <a:pt x="6" y="0"/>
                  </a:lnTo>
                  <a:close/>
                </a:path>
              </a:pathLst>
            </a:custGeom>
            <a:solidFill>
              <a:srgbClr val="E4E4E4"/>
            </a:solidFill>
            <a:ln w="9525">
              <a:noFill/>
              <a:round/>
            </a:ln>
          </p:spPr>
          <p:txBody>
            <a:bodyPr/>
            <a:lstStyle/>
            <a:p>
              <a:endParaRPr lang="zh-CN" altLang="en-US" sz="1800">
                <a:cs typeface="+mn-ea"/>
                <a:sym typeface="+mn-lt"/>
              </a:endParaRPr>
            </a:p>
          </p:txBody>
        </p:sp>
        <p:sp>
          <p:nvSpPr>
            <p:cNvPr id="14419" name="Freeform 84"/>
            <p:cNvSpPr>
              <a:spLocks noChangeArrowheads="1"/>
            </p:cNvSpPr>
            <p:nvPr/>
          </p:nvSpPr>
          <p:spPr bwMode="auto">
            <a:xfrm>
              <a:off x="2039" y="2895"/>
              <a:ext cx="2" cy="78"/>
            </a:xfrm>
            <a:custGeom>
              <a:avLst/>
              <a:gdLst/>
              <a:ahLst/>
              <a:cxnLst>
                <a:cxn ang="0">
                  <a:pos x="6" y="0"/>
                </a:cxn>
                <a:cxn ang="0">
                  <a:pos x="0" y="5"/>
                </a:cxn>
                <a:cxn ang="0">
                  <a:pos x="0" y="49"/>
                </a:cxn>
                <a:cxn ang="0">
                  <a:pos x="2" y="49"/>
                </a:cxn>
                <a:cxn ang="0">
                  <a:pos x="2" y="225"/>
                </a:cxn>
                <a:cxn ang="0">
                  <a:pos x="6" y="233"/>
                </a:cxn>
                <a:cxn ang="0">
                  <a:pos x="6" y="0"/>
                </a:cxn>
              </a:cxnLst>
              <a:rect l="0" t="0" r="r" b="b"/>
              <a:pathLst>
                <a:path w="6" h="233">
                  <a:moveTo>
                    <a:pt x="6" y="0"/>
                  </a:moveTo>
                  <a:lnTo>
                    <a:pt x="0" y="5"/>
                  </a:lnTo>
                  <a:lnTo>
                    <a:pt x="0" y="49"/>
                  </a:lnTo>
                  <a:lnTo>
                    <a:pt x="2" y="49"/>
                  </a:lnTo>
                  <a:lnTo>
                    <a:pt x="2" y="225"/>
                  </a:lnTo>
                  <a:lnTo>
                    <a:pt x="6" y="233"/>
                  </a:lnTo>
                  <a:lnTo>
                    <a:pt x="6" y="0"/>
                  </a:lnTo>
                  <a:close/>
                </a:path>
              </a:pathLst>
            </a:custGeom>
            <a:solidFill>
              <a:srgbClr val="EAEAEA"/>
            </a:solidFill>
            <a:ln w="9525">
              <a:noFill/>
              <a:round/>
            </a:ln>
          </p:spPr>
          <p:txBody>
            <a:bodyPr/>
            <a:lstStyle/>
            <a:p>
              <a:endParaRPr lang="zh-CN" altLang="en-US" sz="1800">
                <a:cs typeface="+mn-ea"/>
                <a:sym typeface="+mn-lt"/>
              </a:endParaRPr>
            </a:p>
          </p:txBody>
        </p:sp>
        <p:sp>
          <p:nvSpPr>
            <p:cNvPr id="14420" name="Freeform 85"/>
            <p:cNvSpPr>
              <a:spLocks noChangeArrowheads="1"/>
            </p:cNvSpPr>
            <p:nvPr/>
          </p:nvSpPr>
          <p:spPr bwMode="auto">
            <a:xfrm>
              <a:off x="2035" y="2898"/>
              <a:ext cx="2" cy="13"/>
            </a:xfrm>
            <a:custGeom>
              <a:avLst/>
              <a:gdLst/>
              <a:ahLst/>
              <a:cxnLst>
                <a:cxn ang="0">
                  <a:pos x="6" y="0"/>
                </a:cxn>
                <a:cxn ang="0">
                  <a:pos x="0" y="4"/>
                </a:cxn>
                <a:cxn ang="0">
                  <a:pos x="0" y="39"/>
                </a:cxn>
                <a:cxn ang="0">
                  <a:pos x="6" y="40"/>
                </a:cxn>
                <a:cxn ang="0">
                  <a:pos x="6" y="0"/>
                </a:cxn>
              </a:cxnLst>
              <a:rect l="0" t="0" r="r" b="b"/>
              <a:pathLst>
                <a:path w="6" h="40">
                  <a:moveTo>
                    <a:pt x="6" y="0"/>
                  </a:moveTo>
                  <a:lnTo>
                    <a:pt x="0" y="4"/>
                  </a:lnTo>
                  <a:lnTo>
                    <a:pt x="0" y="39"/>
                  </a:lnTo>
                  <a:lnTo>
                    <a:pt x="6" y="40"/>
                  </a:lnTo>
                  <a:lnTo>
                    <a:pt x="6" y="0"/>
                  </a:lnTo>
                  <a:close/>
                </a:path>
              </a:pathLst>
            </a:custGeom>
            <a:solidFill>
              <a:srgbClr val="EDEDED"/>
            </a:solidFill>
            <a:ln w="9525">
              <a:noFill/>
              <a:round/>
            </a:ln>
          </p:spPr>
          <p:txBody>
            <a:bodyPr/>
            <a:lstStyle/>
            <a:p>
              <a:endParaRPr lang="zh-CN" altLang="en-US" sz="1800">
                <a:cs typeface="+mn-ea"/>
                <a:sym typeface="+mn-lt"/>
              </a:endParaRPr>
            </a:p>
          </p:txBody>
        </p:sp>
        <p:sp>
          <p:nvSpPr>
            <p:cNvPr id="14421" name="Freeform 86"/>
            <p:cNvSpPr>
              <a:spLocks noChangeArrowheads="1"/>
            </p:cNvSpPr>
            <p:nvPr/>
          </p:nvSpPr>
          <p:spPr bwMode="auto">
            <a:xfrm>
              <a:off x="2034" y="2899"/>
              <a:ext cx="1" cy="12"/>
            </a:xfrm>
            <a:custGeom>
              <a:avLst/>
              <a:gdLst/>
              <a:ahLst/>
              <a:cxnLst>
                <a:cxn ang="0">
                  <a:pos x="5" y="0"/>
                </a:cxn>
                <a:cxn ang="0">
                  <a:pos x="0" y="3"/>
                </a:cxn>
                <a:cxn ang="0">
                  <a:pos x="0" y="33"/>
                </a:cxn>
                <a:cxn ang="0">
                  <a:pos x="3" y="33"/>
                </a:cxn>
                <a:cxn ang="0">
                  <a:pos x="3" y="11"/>
                </a:cxn>
                <a:cxn ang="0">
                  <a:pos x="3" y="33"/>
                </a:cxn>
                <a:cxn ang="0">
                  <a:pos x="5" y="35"/>
                </a:cxn>
                <a:cxn ang="0">
                  <a:pos x="5" y="0"/>
                </a:cxn>
              </a:cxnLst>
              <a:rect l="0" t="0" r="r" b="b"/>
              <a:pathLst>
                <a:path w="5" h="35">
                  <a:moveTo>
                    <a:pt x="5" y="0"/>
                  </a:moveTo>
                  <a:lnTo>
                    <a:pt x="0" y="3"/>
                  </a:lnTo>
                  <a:lnTo>
                    <a:pt x="0" y="33"/>
                  </a:lnTo>
                  <a:lnTo>
                    <a:pt x="3" y="33"/>
                  </a:lnTo>
                  <a:lnTo>
                    <a:pt x="3" y="11"/>
                  </a:lnTo>
                  <a:lnTo>
                    <a:pt x="3" y="33"/>
                  </a:lnTo>
                  <a:lnTo>
                    <a:pt x="5" y="35"/>
                  </a:lnTo>
                  <a:lnTo>
                    <a:pt x="5" y="0"/>
                  </a:lnTo>
                  <a:close/>
                </a:path>
              </a:pathLst>
            </a:custGeom>
            <a:solidFill>
              <a:srgbClr val="EFEFEF"/>
            </a:solidFill>
            <a:ln w="9525">
              <a:noFill/>
              <a:round/>
            </a:ln>
          </p:spPr>
          <p:txBody>
            <a:bodyPr/>
            <a:lstStyle/>
            <a:p>
              <a:endParaRPr lang="zh-CN" altLang="en-US" sz="1800">
                <a:cs typeface="+mn-ea"/>
                <a:sym typeface="+mn-lt"/>
              </a:endParaRPr>
            </a:p>
          </p:txBody>
        </p:sp>
        <p:sp>
          <p:nvSpPr>
            <p:cNvPr id="14422" name="Freeform 87"/>
            <p:cNvSpPr>
              <a:spLocks noChangeArrowheads="1"/>
            </p:cNvSpPr>
            <p:nvPr/>
          </p:nvSpPr>
          <p:spPr bwMode="auto">
            <a:xfrm>
              <a:off x="2037" y="2897"/>
              <a:ext cx="2" cy="14"/>
            </a:xfrm>
            <a:custGeom>
              <a:avLst/>
              <a:gdLst/>
              <a:ahLst/>
              <a:cxnLst>
                <a:cxn ang="0">
                  <a:pos x="5" y="44"/>
                </a:cxn>
                <a:cxn ang="0">
                  <a:pos x="5" y="0"/>
                </a:cxn>
                <a:cxn ang="0">
                  <a:pos x="0" y="3"/>
                </a:cxn>
                <a:cxn ang="0">
                  <a:pos x="0" y="43"/>
                </a:cxn>
                <a:cxn ang="0">
                  <a:pos x="5" y="44"/>
                </a:cxn>
              </a:cxnLst>
              <a:rect l="0" t="0" r="r" b="b"/>
              <a:pathLst>
                <a:path w="5" h="44">
                  <a:moveTo>
                    <a:pt x="5" y="44"/>
                  </a:moveTo>
                  <a:lnTo>
                    <a:pt x="5" y="0"/>
                  </a:lnTo>
                  <a:lnTo>
                    <a:pt x="0" y="3"/>
                  </a:lnTo>
                  <a:lnTo>
                    <a:pt x="0" y="43"/>
                  </a:lnTo>
                  <a:lnTo>
                    <a:pt x="5" y="44"/>
                  </a:lnTo>
                  <a:close/>
                </a:path>
              </a:pathLst>
            </a:custGeom>
            <a:solidFill>
              <a:srgbClr val="ECECEC"/>
            </a:solidFill>
            <a:ln w="9525">
              <a:noFill/>
              <a:round/>
            </a:ln>
          </p:spPr>
          <p:txBody>
            <a:bodyPr/>
            <a:lstStyle/>
            <a:p>
              <a:endParaRPr lang="zh-CN" altLang="en-US" sz="1800">
                <a:cs typeface="+mn-ea"/>
                <a:sym typeface="+mn-lt"/>
              </a:endParaRPr>
            </a:p>
          </p:txBody>
        </p:sp>
        <p:sp>
          <p:nvSpPr>
            <p:cNvPr id="14423" name="Freeform 88"/>
            <p:cNvSpPr>
              <a:spLocks noChangeArrowheads="1"/>
            </p:cNvSpPr>
            <p:nvPr/>
          </p:nvSpPr>
          <p:spPr bwMode="auto">
            <a:xfrm>
              <a:off x="2032" y="2900"/>
              <a:ext cx="2" cy="10"/>
            </a:xfrm>
            <a:custGeom>
              <a:avLst/>
              <a:gdLst/>
              <a:ahLst/>
              <a:cxnLst>
                <a:cxn ang="0">
                  <a:pos x="5" y="30"/>
                </a:cxn>
                <a:cxn ang="0">
                  <a:pos x="5" y="0"/>
                </a:cxn>
                <a:cxn ang="0">
                  <a:pos x="0" y="5"/>
                </a:cxn>
                <a:cxn ang="0">
                  <a:pos x="0" y="29"/>
                </a:cxn>
                <a:cxn ang="0">
                  <a:pos x="5" y="30"/>
                </a:cxn>
              </a:cxnLst>
              <a:rect l="0" t="0" r="r" b="b"/>
              <a:pathLst>
                <a:path w="5" h="30">
                  <a:moveTo>
                    <a:pt x="5" y="30"/>
                  </a:moveTo>
                  <a:lnTo>
                    <a:pt x="5" y="0"/>
                  </a:lnTo>
                  <a:lnTo>
                    <a:pt x="0" y="5"/>
                  </a:lnTo>
                  <a:lnTo>
                    <a:pt x="0" y="29"/>
                  </a:lnTo>
                  <a:lnTo>
                    <a:pt x="5" y="30"/>
                  </a:lnTo>
                  <a:close/>
                </a:path>
              </a:pathLst>
            </a:custGeom>
            <a:solidFill>
              <a:srgbClr val="F2F2F2"/>
            </a:solidFill>
            <a:ln w="9525">
              <a:noFill/>
              <a:round/>
            </a:ln>
          </p:spPr>
          <p:txBody>
            <a:bodyPr/>
            <a:lstStyle/>
            <a:p>
              <a:endParaRPr lang="zh-CN" altLang="en-US" sz="1800">
                <a:cs typeface="+mn-ea"/>
                <a:sym typeface="+mn-lt"/>
              </a:endParaRPr>
            </a:p>
          </p:txBody>
        </p:sp>
        <p:sp>
          <p:nvSpPr>
            <p:cNvPr id="14424" name="Freeform 89"/>
            <p:cNvSpPr>
              <a:spLocks noChangeArrowheads="1"/>
            </p:cNvSpPr>
            <p:nvPr/>
          </p:nvSpPr>
          <p:spPr bwMode="auto">
            <a:xfrm>
              <a:off x="2043" y="2893"/>
              <a:ext cx="2" cy="86"/>
            </a:xfrm>
            <a:custGeom>
              <a:avLst/>
              <a:gdLst/>
              <a:ahLst/>
              <a:cxnLst>
                <a:cxn ang="0">
                  <a:pos x="6" y="0"/>
                </a:cxn>
                <a:cxn ang="0">
                  <a:pos x="0" y="3"/>
                </a:cxn>
                <a:cxn ang="0">
                  <a:pos x="0" y="247"/>
                </a:cxn>
                <a:cxn ang="0">
                  <a:pos x="6" y="257"/>
                </a:cxn>
                <a:cxn ang="0">
                  <a:pos x="6" y="0"/>
                </a:cxn>
              </a:cxnLst>
              <a:rect l="0" t="0" r="r" b="b"/>
              <a:pathLst>
                <a:path w="6" h="257">
                  <a:moveTo>
                    <a:pt x="6" y="0"/>
                  </a:moveTo>
                  <a:lnTo>
                    <a:pt x="0" y="3"/>
                  </a:lnTo>
                  <a:lnTo>
                    <a:pt x="0" y="247"/>
                  </a:lnTo>
                  <a:lnTo>
                    <a:pt x="6" y="257"/>
                  </a:lnTo>
                  <a:lnTo>
                    <a:pt x="6" y="0"/>
                  </a:lnTo>
                  <a:close/>
                </a:path>
              </a:pathLst>
            </a:custGeom>
            <a:solidFill>
              <a:srgbClr val="E6E6E6"/>
            </a:solidFill>
            <a:ln w="9525">
              <a:noFill/>
              <a:round/>
            </a:ln>
          </p:spPr>
          <p:txBody>
            <a:bodyPr/>
            <a:lstStyle/>
            <a:p>
              <a:endParaRPr lang="zh-CN" altLang="en-US" sz="1800">
                <a:cs typeface="+mn-ea"/>
                <a:sym typeface="+mn-lt"/>
              </a:endParaRPr>
            </a:p>
          </p:txBody>
        </p:sp>
        <p:sp>
          <p:nvSpPr>
            <p:cNvPr id="14425" name="Freeform 90"/>
            <p:cNvSpPr>
              <a:spLocks noChangeArrowheads="1"/>
            </p:cNvSpPr>
            <p:nvPr/>
          </p:nvSpPr>
          <p:spPr bwMode="auto">
            <a:xfrm>
              <a:off x="2041" y="2894"/>
              <a:ext cx="2" cy="81"/>
            </a:xfrm>
            <a:custGeom>
              <a:avLst/>
              <a:gdLst/>
              <a:ahLst/>
              <a:cxnLst>
                <a:cxn ang="0">
                  <a:pos x="5" y="0"/>
                </a:cxn>
                <a:cxn ang="0">
                  <a:pos x="0" y="3"/>
                </a:cxn>
                <a:cxn ang="0">
                  <a:pos x="0" y="236"/>
                </a:cxn>
                <a:cxn ang="0">
                  <a:pos x="5" y="244"/>
                </a:cxn>
                <a:cxn ang="0">
                  <a:pos x="5" y="0"/>
                </a:cxn>
              </a:cxnLst>
              <a:rect l="0" t="0" r="r" b="b"/>
              <a:pathLst>
                <a:path w="5" h="244">
                  <a:moveTo>
                    <a:pt x="5" y="0"/>
                  </a:moveTo>
                  <a:lnTo>
                    <a:pt x="0" y="3"/>
                  </a:lnTo>
                  <a:lnTo>
                    <a:pt x="0" y="236"/>
                  </a:lnTo>
                  <a:lnTo>
                    <a:pt x="5" y="244"/>
                  </a:lnTo>
                  <a:lnTo>
                    <a:pt x="5" y="0"/>
                  </a:lnTo>
                  <a:close/>
                </a:path>
              </a:pathLst>
            </a:custGeom>
            <a:solidFill>
              <a:srgbClr val="E8E8E8"/>
            </a:solidFill>
            <a:ln w="9525">
              <a:noFill/>
              <a:round/>
            </a:ln>
          </p:spPr>
          <p:txBody>
            <a:bodyPr/>
            <a:lstStyle/>
            <a:p>
              <a:endParaRPr lang="zh-CN" altLang="en-US" sz="1800">
                <a:cs typeface="+mn-ea"/>
                <a:sym typeface="+mn-lt"/>
              </a:endParaRPr>
            </a:p>
          </p:txBody>
        </p:sp>
        <p:sp>
          <p:nvSpPr>
            <p:cNvPr id="14426" name="Freeform 91"/>
            <p:cNvSpPr>
              <a:spLocks noChangeArrowheads="1"/>
            </p:cNvSpPr>
            <p:nvPr/>
          </p:nvSpPr>
          <p:spPr bwMode="auto">
            <a:xfrm>
              <a:off x="2025" y="2970"/>
              <a:ext cx="1" cy="1"/>
            </a:xfrm>
            <a:custGeom>
              <a:avLst/>
              <a:gdLst/>
              <a:ahLst/>
              <a:cxnLst>
                <a:cxn ang="0">
                  <a:pos x="0" y="0"/>
                </a:cxn>
                <a:cxn ang="0">
                  <a:pos x="0" y="4"/>
                </a:cxn>
                <a:cxn ang="0">
                  <a:pos x="2" y="0"/>
                </a:cxn>
                <a:cxn ang="0">
                  <a:pos x="0" y="0"/>
                </a:cxn>
              </a:cxnLst>
              <a:rect l="0" t="0" r="r" b="b"/>
              <a:pathLst>
                <a:path w="2" h="4">
                  <a:moveTo>
                    <a:pt x="0" y="0"/>
                  </a:moveTo>
                  <a:lnTo>
                    <a:pt x="0" y="4"/>
                  </a:lnTo>
                  <a:lnTo>
                    <a:pt x="2" y="0"/>
                  </a:lnTo>
                  <a:lnTo>
                    <a:pt x="0" y="0"/>
                  </a:lnTo>
                  <a:close/>
                </a:path>
              </a:pathLst>
            </a:custGeom>
            <a:solidFill>
              <a:srgbClr val="F9F9F9"/>
            </a:solidFill>
            <a:ln w="9525">
              <a:noFill/>
              <a:round/>
            </a:ln>
          </p:spPr>
          <p:txBody>
            <a:bodyPr/>
            <a:lstStyle/>
            <a:p>
              <a:endParaRPr lang="zh-CN" altLang="en-US" sz="1800">
                <a:cs typeface="+mn-ea"/>
                <a:sym typeface="+mn-lt"/>
              </a:endParaRPr>
            </a:p>
          </p:txBody>
        </p:sp>
        <p:sp>
          <p:nvSpPr>
            <p:cNvPr id="14427" name="Freeform 92"/>
            <p:cNvSpPr>
              <a:spLocks noChangeArrowheads="1"/>
            </p:cNvSpPr>
            <p:nvPr/>
          </p:nvSpPr>
          <p:spPr bwMode="auto">
            <a:xfrm>
              <a:off x="2017" y="845"/>
              <a:ext cx="29" cy="59"/>
            </a:xfrm>
            <a:custGeom>
              <a:avLst/>
              <a:gdLst/>
              <a:ahLst/>
              <a:cxnLst>
                <a:cxn ang="0">
                  <a:pos x="32" y="154"/>
                </a:cxn>
                <a:cxn ang="0">
                  <a:pos x="32" y="126"/>
                </a:cxn>
                <a:cxn ang="0">
                  <a:pos x="45" y="128"/>
                </a:cxn>
                <a:cxn ang="0">
                  <a:pos x="45" y="140"/>
                </a:cxn>
                <a:cxn ang="0">
                  <a:pos x="45" y="158"/>
                </a:cxn>
                <a:cxn ang="0">
                  <a:pos x="45" y="160"/>
                </a:cxn>
                <a:cxn ang="0">
                  <a:pos x="46" y="163"/>
                </a:cxn>
                <a:cxn ang="0">
                  <a:pos x="48" y="163"/>
                </a:cxn>
                <a:cxn ang="0">
                  <a:pos x="48" y="164"/>
                </a:cxn>
                <a:cxn ang="0">
                  <a:pos x="50" y="158"/>
                </a:cxn>
                <a:cxn ang="0">
                  <a:pos x="54" y="149"/>
                </a:cxn>
                <a:cxn ang="0">
                  <a:pos x="54" y="148"/>
                </a:cxn>
                <a:cxn ang="0">
                  <a:pos x="68" y="151"/>
                </a:cxn>
                <a:cxn ang="0">
                  <a:pos x="68" y="154"/>
                </a:cxn>
                <a:cxn ang="0">
                  <a:pos x="68" y="163"/>
                </a:cxn>
                <a:cxn ang="0">
                  <a:pos x="68" y="166"/>
                </a:cxn>
                <a:cxn ang="0">
                  <a:pos x="68" y="176"/>
                </a:cxn>
                <a:cxn ang="0">
                  <a:pos x="68" y="179"/>
                </a:cxn>
                <a:cxn ang="0">
                  <a:pos x="75" y="179"/>
                </a:cxn>
                <a:cxn ang="0">
                  <a:pos x="77" y="170"/>
                </a:cxn>
                <a:cxn ang="0">
                  <a:pos x="80" y="162"/>
                </a:cxn>
                <a:cxn ang="0">
                  <a:pos x="84" y="145"/>
                </a:cxn>
                <a:cxn ang="0">
                  <a:pos x="85" y="135"/>
                </a:cxn>
                <a:cxn ang="0">
                  <a:pos x="87" y="126"/>
                </a:cxn>
                <a:cxn ang="0">
                  <a:pos x="88" y="106"/>
                </a:cxn>
                <a:cxn ang="0">
                  <a:pos x="87" y="83"/>
                </a:cxn>
                <a:cxn ang="0">
                  <a:pos x="84" y="64"/>
                </a:cxn>
                <a:cxn ang="0">
                  <a:pos x="80" y="46"/>
                </a:cxn>
                <a:cxn ang="0">
                  <a:pos x="75" y="31"/>
                </a:cxn>
                <a:cxn ang="0">
                  <a:pos x="71" y="23"/>
                </a:cxn>
                <a:cxn ang="0">
                  <a:pos x="68" y="17"/>
                </a:cxn>
                <a:cxn ang="0">
                  <a:pos x="61" y="8"/>
                </a:cxn>
                <a:cxn ang="0">
                  <a:pos x="53" y="1"/>
                </a:cxn>
                <a:cxn ang="0">
                  <a:pos x="45" y="0"/>
                </a:cxn>
                <a:cxn ang="0">
                  <a:pos x="36" y="1"/>
                </a:cxn>
                <a:cxn ang="0">
                  <a:pos x="28" y="8"/>
                </a:cxn>
                <a:cxn ang="0">
                  <a:pos x="20" y="17"/>
                </a:cxn>
                <a:cxn ang="0">
                  <a:pos x="14" y="31"/>
                </a:cxn>
                <a:cxn ang="0">
                  <a:pos x="7" y="46"/>
                </a:cxn>
                <a:cxn ang="0">
                  <a:pos x="3" y="64"/>
                </a:cxn>
                <a:cxn ang="0">
                  <a:pos x="0" y="83"/>
                </a:cxn>
                <a:cxn ang="0">
                  <a:pos x="0" y="106"/>
                </a:cxn>
                <a:cxn ang="0">
                  <a:pos x="0" y="125"/>
                </a:cxn>
                <a:cxn ang="0">
                  <a:pos x="3" y="144"/>
                </a:cxn>
                <a:cxn ang="0">
                  <a:pos x="7" y="161"/>
                </a:cxn>
                <a:cxn ang="0">
                  <a:pos x="13" y="178"/>
                </a:cxn>
                <a:cxn ang="0">
                  <a:pos x="15" y="178"/>
                </a:cxn>
                <a:cxn ang="0">
                  <a:pos x="32" y="179"/>
                </a:cxn>
                <a:cxn ang="0">
                  <a:pos x="32" y="154"/>
                </a:cxn>
              </a:cxnLst>
              <a:rect l="0" t="0" r="r" b="b"/>
              <a:pathLst>
                <a:path w="88" h="179">
                  <a:moveTo>
                    <a:pt x="32" y="154"/>
                  </a:moveTo>
                  <a:lnTo>
                    <a:pt x="32" y="126"/>
                  </a:lnTo>
                  <a:lnTo>
                    <a:pt x="45" y="128"/>
                  </a:lnTo>
                  <a:lnTo>
                    <a:pt x="45" y="140"/>
                  </a:lnTo>
                  <a:lnTo>
                    <a:pt x="45" y="158"/>
                  </a:lnTo>
                  <a:lnTo>
                    <a:pt x="45" y="160"/>
                  </a:lnTo>
                  <a:lnTo>
                    <a:pt x="46" y="163"/>
                  </a:lnTo>
                  <a:lnTo>
                    <a:pt x="48" y="163"/>
                  </a:lnTo>
                  <a:lnTo>
                    <a:pt x="48" y="164"/>
                  </a:lnTo>
                  <a:lnTo>
                    <a:pt x="50" y="158"/>
                  </a:lnTo>
                  <a:lnTo>
                    <a:pt x="54" y="149"/>
                  </a:lnTo>
                  <a:lnTo>
                    <a:pt x="54" y="148"/>
                  </a:lnTo>
                  <a:lnTo>
                    <a:pt x="68" y="151"/>
                  </a:lnTo>
                  <a:lnTo>
                    <a:pt x="68" y="154"/>
                  </a:lnTo>
                  <a:lnTo>
                    <a:pt x="68" y="163"/>
                  </a:lnTo>
                  <a:lnTo>
                    <a:pt x="68" y="166"/>
                  </a:lnTo>
                  <a:lnTo>
                    <a:pt x="68" y="176"/>
                  </a:lnTo>
                  <a:lnTo>
                    <a:pt x="68" y="179"/>
                  </a:lnTo>
                  <a:lnTo>
                    <a:pt x="75" y="179"/>
                  </a:lnTo>
                  <a:lnTo>
                    <a:pt x="77" y="170"/>
                  </a:lnTo>
                  <a:lnTo>
                    <a:pt x="80" y="162"/>
                  </a:lnTo>
                  <a:lnTo>
                    <a:pt x="84" y="145"/>
                  </a:lnTo>
                  <a:lnTo>
                    <a:pt x="85" y="135"/>
                  </a:lnTo>
                  <a:lnTo>
                    <a:pt x="87" y="126"/>
                  </a:lnTo>
                  <a:lnTo>
                    <a:pt x="88" y="106"/>
                  </a:lnTo>
                  <a:lnTo>
                    <a:pt x="87" y="83"/>
                  </a:lnTo>
                  <a:lnTo>
                    <a:pt x="84" y="64"/>
                  </a:lnTo>
                  <a:lnTo>
                    <a:pt x="80" y="46"/>
                  </a:lnTo>
                  <a:lnTo>
                    <a:pt x="75" y="31"/>
                  </a:lnTo>
                  <a:lnTo>
                    <a:pt x="71" y="23"/>
                  </a:lnTo>
                  <a:lnTo>
                    <a:pt x="68" y="17"/>
                  </a:lnTo>
                  <a:lnTo>
                    <a:pt x="61" y="8"/>
                  </a:lnTo>
                  <a:lnTo>
                    <a:pt x="53" y="1"/>
                  </a:lnTo>
                  <a:lnTo>
                    <a:pt x="45" y="0"/>
                  </a:lnTo>
                  <a:lnTo>
                    <a:pt x="36" y="1"/>
                  </a:lnTo>
                  <a:lnTo>
                    <a:pt x="28" y="8"/>
                  </a:lnTo>
                  <a:lnTo>
                    <a:pt x="20" y="17"/>
                  </a:lnTo>
                  <a:lnTo>
                    <a:pt x="14" y="31"/>
                  </a:lnTo>
                  <a:lnTo>
                    <a:pt x="7" y="46"/>
                  </a:lnTo>
                  <a:lnTo>
                    <a:pt x="3" y="64"/>
                  </a:lnTo>
                  <a:lnTo>
                    <a:pt x="0" y="83"/>
                  </a:lnTo>
                  <a:lnTo>
                    <a:pt x="0" y="106"/>
                  </a:lnTo>
                  <a:lnTo>
                    <a:pt x="0" y="125"/>
                  </a:lnTo>
                  <a:lnTo>
                    <a:pt x="3" y="144"/>
                  </a:lnTo>
                  <a:lnTo>
                    <a:pt x="7" y="161"/>
                  </a:lnTo>
                  <a:lnTo>
                    <a:pt x="13" y="178"/>
                  </a:lnTo>
                  <a:lnTo>
                    <a:pt x="15" y="178"/>
                  </a:lnTo>
                  <a:lnTo>
                    <a:pt x="32" y="179"/>
                  </a:lnTo>
                  <a:lnTo>
                    <a:pt x="32" y="154"/>
                  </a:lnTo>
                  <a:close/>
                </a:path>
              </a:pathLst>
            </a:custGeom>
            <a:solidFill>
              <a:srgbClr val="FFFFFF"/>
            </a:solidFill>
            <a:ln w="9525">
              <a:noFill/>
              <a:round/>
            </a:ln>
          </p:spPr>
          <p:txBody>
            <a:bodyPr/>
            <a:lstStyle/>
            <a:p>
              <a:endParaRPr lang="zh-CN" altLang="en-US" sz="1800">
                <a:cs typeface="+mn-ea"/>
                <a:sym typeface="+mn-lt"/>
              </a:endParaRPr>
            </a:p>
          </p:txBody>
        </p:sp>
        <p:sp>
          <p:nvSpPr>
            <p:cNvPr id="14428" name="Freeform 93"/>
            <p:cNvSpPr>
              <a:spLocks noChangeArrowheads="1"/>
            </p:cNvSpPr>
            <p:nvPr/>
          </p:nvSpPr>
          <p:spPr bwMode="auto">
            <a:xfrm>
              <a:off x="2037" y="908"/>
              <a:ext cx="1" cy="50"/>
            </a:xfrm>
            <a:custGeom>
              <a:avLst/>
              <a:gdLst/>
              <a:ahLst/>
              <a:cxnLst>
                <a:cxn ang="0">
                  <a:pos x="1" y="3"/>
                </a:cxn>
                <a:cxn ang="0">
                  <a:pos x="0" y="3"/>
                </a:cxn>
                <a:cxn ang="0">
                  <a:pos x="0" y="152"/>
                </a:cxn>
                <a:cxn ang="0">
                  <a:pos x="2" y="87"/>
                </a:cxn>
                <a:cxn ang="0">
                  <a:pos x="2" y="0"/>
                </a:cxn>
                <a:cxn ang="0">
                  <a:pos x="1" y="1"/>
                </a:cxn>
                <a:cxn ang="0">
                  <a:pos x="1" y="3"/>
                </a:cxn>
              </a:cxnLst>
              <a:rect l="0" t="0" r="r" b="b"/>
              <a:pathLst>
                <a:path w="2" h="152">
                  <a:moveTo>
                    <a:pt x="1" y="3"/>
                  </a:moveTo>
                  <a:lnTo>
                    <a:pt x="0" y="3"/>
                  </a:lnTo>
                  <a:lnTo>
                    <a:pt x="0" y="152"/>
                  </a:lnTo>
                  <a:lnTo>
                    <a:pt x="2" y="87"/>
                  </a:lnTo>
                  <a:lnTo>
                    <a:pt x="2" y="0"/>
                  </a:lnTo>
                  <a:lnTo>
                    <a:pt x="1" y="1"/>
                  </a:lnTo>
                  <a:lnTo>
                    <a:pt x="1" y="3"/>
                  </a:lnTo>
                  <a:close/>
                </a:path>
              </a:pathLst>
            </a:custGeom>
            <a:solidFill>
              <a:srgbClr val="ECECEC"/>
            </a:solidFill>
            <a:ln w="9525">
              <a:noFill/>
              <a:round/>
            </a:ln>
          </p:spPr>
          <p:txBody>
            <a:bodyPr/>
            <a:lstStyle/>
            <a:p>
              <a:endParaRPr lang="zh-CN" altLang="en-US" sz="1800">
                <a:cs typeface="+mn-ea"/>
                <a:sym typeface="+mn-lt"/>
              </a:endParaRPr>
            </a:p>
          </p:txBody>
        </p:sp>
        <p:sp>
          <p:nvSpPr>
            <p:cNvPr id="14429" name="Freeform 94"/>
            <p:cNvSpPr>
              <a:spLocks noChangeArrowheads="1"/>
            </p:cNvSpPr>
            <p:nvPr/>
          </p:nvSpPr>
          <p:spPr bwMode="auto">
            <a:xfrm>
              <a:off x="2035" y="909"/>
              <a:ext cx="2" cy="82"/>
            </a:xfrm>
            <a:custGeom>
              <a:avLst/>
              <a:gdLst/>
              <a:ahLst/>
              <a:cxnLst>
                <a:cxn ang="0">
                  <a:pos x="6" y="0"/>
                </a:cxn>
                <a:cxn ang="0">
                  <a:pos x="0" y="1"/>
                </a:cxn>
                <a:cxn ang="0">
                  <a:pos x="0" y="246"/>
                </a:cxn>
                <a:cxn ang="0">
                  <a:pos x="4" y="246"/>
                </a:cxn>
                <a:cxn ang="0">
                  <a:pos x="6" y="149"/>
                </a:cxn>
                <a:cxn ang="0">
                  <a:pos x="6" y="0"/>
                </a:cxn>
              </a:cxnLst>
              <a:rect l="0" t="0" r="r" b="b"/>
              <a:pathLst>
                <a:path w="6" h="246">
                  <a:moveTo>
                    <a:pt x="6" y="0"/>
                  </a:moveTo>
                  <a:lnTo>
                    <a:pt x="0" y="1"/>
                  </a:lnTo>
                  <a:lnTo>
                    <a:pt x="0" y="246"/>
                  </a:lnTo>
                  <a:lnTo>
                    <a:pt x="4" y="246"/>
                  </a:lnTo>
                  <a:lnTo>
                    <a:pt x="6" y="149"/>
                  </a:lnTo>
                  <a:lnTo>
                    <a:pt x="6" y="0"/>
                  </a:lnTo>
                  <a:close/>
                </a:path>
              </a:pathLst>
            </a:custGeom>
            <a:solidFill>
              <a:srgbClr val="EDEDED"/>
            </a:solidFill>
            <a:ln w="9525">
              <a:noFill/>
              <a:round/>
            </a:ln>
          </p:spPr>
          <p:txBody>
            <a:bodyPr/>
            <a:lstStyle/>
            <a:p>
              <a:endParaRPr lang="zh-CN" altLang="en-US" sz="1800">
                <a:cs typeface="+mn-ea"/>
                <a:sym typeface="+mn-lt"/>
              </a:endParaRPr>
            </a:p>
          </p:txBody>
        </p:sp>
        <p:sp>
          <p:nvSpPr>
            <p:cNvPr id="14430" name="Freeform 95"/>
            <p:cNvSpPr>
              <a:spLocks noChangeArrowheads="1"/>
            </p:cNvSpPr>
            <p:nvPr/>
          </p:nvSpPr>
          <p:spPr bwMode="auto">
            <a:xfrm>
              <a:off x="2034" y="909"/>
              <a:ext cx="1" cy="82"/>
            </a:xfrm>
            <a:custGeom>
              <a:avLst/>
              <a:gdLst/>
              <a:ahLst/>
              <a:cxnLst>
                <a:cxn ang="0">
                  <a:pos x="4" y="0"/>
                </a:cxn>
                <a:cxn ang="0">
                  <a:pos x="0" y="1"/>
                </a:cxn>
                <a:cxn ang="0">
                  <a:pos x="0" y="217"/>
                </a:cxn>
                <a:cxn ang="0">
                  <a:pos x="0" y="226"/>
                </a:cxn>
                <a:cxn ang="0">
                  <a:pos x="3" y="226"/>
                </a:cxn>
                <a:cxn ang="0">
                  <a:pos x="3" y="230"/>
                </a:cxn>
                <a:cxn ang="0">
                  <a:pos x="3" y="243"/>
                </a:cxn>
                <a:cxn ang="0">
                  <a:pos x="4" y="245"/>
                </a:cxn>
                <a:cxn ang="0">
                  <a:pos x="4" y="0"/>
                </a:cxn>
              </a:cxnLst>
              <a:rect l="0" t="0" r="r" b="b"/>
              <a:pathLst>
                <a:path w="4" h="245">
                  <a:moveTo>
                    <a:pt x="4" y="0"/>
                  </a:moveTo>
                  <a:lnTo>
                    <a:pt x="0" y="1"/>
                  </a:lnTo>
                  <a:lnTo>
                    <a:pt x="0" y="217"/>
                  </a:lnTo>
                  <a:lnTo>
                    <a:pt x="0" y="226"/>
                  </a:lnTo>
                  <a:lnTo>
                    <a:pt x="3" y="226"/>
                  </a:lnTo>
                  <a:lnTo>
                    <a:pt x="3" y="230"/>
                  </a:lnTo>
                  <a:lnTo>
                    <a:pt x="3" y="243"/>
                  </a:lnTo>
                  <a:lnTo>
                    <a:pt x="4" y="245"/>
                  </a:lnTo>
                  <a:lnTo>
                    <a:pt x="4" y="0"/>
                  </a:lnTo>
                  <a:close/>
                </a:path>
              </a:pathLst>
            </a:custGeom>
            <a:solidFill>
              <a:srgbClr val="EFEFEF"/>
            </a:solidFill>
            <a:ln w="9525">
              <a:noFill/>
              <a:round/>
            </a:ln>
          </p:spPr>
          <p:txBody>
            <a:bodyPr/>
            <a:lstStyle/>
            <a:p>
              <a:endParaRPr lang="zh-CN" altLang="en-US" sz="1800">
                <a:cs typeface="+mn-ea"/>
                <a:sym typeface="+mn-lt"/>
              </a:endParaRPr>
            </a:p>
          </p:txBody>
        </p:sp>
        <p:sp>
          <p:nvSpPr>
            <p:cNvPr id="14431" name="Freeform 96"/>
            <p:cNvSpPr>
              <a:spLocks noChangeArrowheads="1"/>
            </p:cNvSpPr>
            <p:nvPr/>
          </p:nvSpPr>
          <p:spPr bwMode="auto">
            <a:xfrm>
              <a:off x="2026" y="904"/>
              <a:ext cx="2" cy="80"/>
            </a:xfrm>
            <a:custGeom>
              <a:avLst/>
              <a:gdLst/>
              <a:ahLst/>
              <a:cxnLst>
                <a:cxn ang="0">
                  <a:pos x="4" y="0"/>
                </a:cxn>
                <a:cxn ang="0">
                  <a:pos x="0" y="0"/>
                </a:cxn>
                <a:cxn ang="0">
                  <a:pos x="0" y="239"/>
                </a:cxn>
                <a:cxn ang="0">
                  <a:pos x="4" y="239"/>
                </a:cxn>
                <a:cxn ang="0">
                  <a:pos x="4" y="89"/>
                </a:cxn>
                <a:cxn ang="0">
                  <a:pos x="4" y="68"/>
                </a:cxn>
                <a:cxn ang="0">
                  <a:pos x="4" y="55"/>
                </a:cxn>
                <a:cxn ang="0">
                  <a:pos x="4" y="0"/>
                </a:cxn>
              </a:cxnLst>
              <a:rect l="0" t="0" r="r" b="b"/>
              <a:pathLst>
                <a:path w="4" h="239">
                  <a:moveTo>
                    <a:pt x="4" y="0"/>
                  </a:moveTo>
                  <a:lnTo>
                    <a:pt x="0" y="0"/>
                  </a:lnTo>
                  <a:lnTo>
                    <a:pt x="0" y="239"/>
                  </a:lnTo>
                  <a:lnTo>
                    <a:pt x="4" y="239"/>
                  </a:lnTo>
                  <a:lnTo>
                    <a:pt x="4" y="89"/>
                  </a:lnTo>
                  <a:lnTo>
                    <a:pt x="4" y="68"/>
                  </a:lnTo>
                  <a:lnTo>
                    <a:pt x="4" y="55"/>
                  </a:lnTo>
                  <a:lnTo>
                    <a:pt x="4" y="0"/>
                  </a:lnTo>
                  <a:close/>
                </a:path>
              </a:pathLst>
            </a:custGeom>
            <a:solidFill>
              <a:srgbClr val="F7F7F7"/>
            </a:solidFill>
            <a:ln w="9525">
              <a:noFill/>
              <a:round/>
            </a:ln>
          </p:spPr>
          <p:txBody>
            <a:bodyPr/>
            <a:lstStyle/>
            <a:p>
              <a:endParaRPr lang="zh-CN" altLang="en-US" sz="1800">
                <a:cs typeface="+mn-ea"/>
                <a:sym typeface="+mn-lt"/>
              </a:endParaRPr>
            </a:p>
          </p:txBody>
        </p:sp>
        <p:sp>
          <p:nvSpPr>
            <p:cNvPr id="14432" name="Freeform 97"/>
            <p:cNvSpPr>
              <a:spLocks noChangeArrowheads="1"/>
            </p:cNvSpPr>
            <p:nvPr/>
          </p:nvSpPr>
          <p:spPr bwMode="auto">
            <a:xfrm>
              <a:off x="2025" y="904"/>
              <a:ext cx="1" cy="80"/>
            </a:xfrm>
            <a:custGeom>
              <a:avLst/>
              <a:gdLst/>
              <a:ahLst/>
              <a:cxnLst>
                <a:cxn ang="0">
                  <a:pos x="5" y="0"/>
                </a:cxn>
                <a:cxn ang="0">
                  <a:pos x="0" y="0"/>
                </a:cxn>
                <a:cxn ang="0">
                  <a:pos x="0" y="239"/>
                </a:cxn>
                <a:cxn ang="0">
                  <a:pos x="4" y="239"/>
                </a:cxn>
                <a:cxn ang="0">
                  <a:pos x="4" y="238"/>
                </a:cxn>
                <a:cxn ang="0">
                  <a:pos x="5" y="239"/>
                </a:cxn>
                <a:cxn ang="0">
                  <a:pos x="5" y="0"/>
                </a:cxn>
              </a:cxnLst>
              <a:rect l="0" t="0" r="r" b="b"/>
              <a:pathLst>
                <a:path w="5" h="239">
                  <a:moveTo>
                    <a:pt x="5" y="0"/>
                  </a:moveTo>
                  <a:lnTo>
                    <a:pt x="0" y="0"/>
                  </a:lnTo>
                  <a:lnTo>
                    <a:pt x="0" y="239"/>
                  </a:lnTo>
                  <a:lnTo>
                    <a:pt x="4" y="239"/>
                  </a:lnTo>
                  <a:lnTo>
                    <a:pt x="4" y="238"/>
                  </a:lnTo>
                  <a:lnTo>
                    <a:pt x="5" y="239"/>
                  </a:lnTo>
                  <a:lnTo>
                    <a:pt x="5" y="0"/>
                  </a:lnTo>
                  <a:close/>
                </a:path>
              </a:pathLst>
            </a:custGeom>
            <a:solidFill>
              <a:srgbClr val="F8F8F8"/>
            </a:solidFill>
            <a:ln w="9525">
              <a:noFill/>
              <a:round/>
            </a:ln>
          </p:spPr>
          <p:txBody>
            <a:bodyPr/>
            <a:lstStyle/>
            <a:p>
              <a:endParaRPr lang="zh-CN" altLang="en-US" sz="1800">
                <a:cs typeface="+mn-ea"/>
                <a:sym typeface="+mn-lt"/>
              </a:endParaRPr>
            </a:p>
          </p:txBody>
        </p:sp>
        <p:sp>
          <p:nvSpPr>
            <p:cNvPr id="14433" name="Freeform 98"/>
            <p:cNvSpPr>
              <a:spLocks noChangeArrowheads="1"/>
            </p:cNvSpPr>
            <p:nvPr/>
          </p:nvSpPr>
          <p:spPr bwMode="auto">
            <a:xfrm>
              <a:off x="2022" y="904"/>
              <a:ext cx="3" cy="88"/>
            </a:xfrm>
            <a:custGeom>
              <a:avLst/>
              <a:gdLst/>
              <a:ahLst/>
              <a:cxnLst>
                <a:cxn ang="0">
                  <a:pos x="8" y="1"/>
                </a:cxn>
                <a:cxn ang="0">
                  <a:pos x="0" y="0"/>
                </a:cxn>
                <a:cxn ang="0">
                  <a:pos x="0" y="139"/>
                </a:cxn>
                <a:cxn ang="0">
                  <a:pos x="3" y="263"/>
                </a:cxn>
                <a:cxn ang="0">
                  <a:pos x="3" y="241"/>
                </a:cxn>
                <a:cxn ang="0">
                  <a:pos x="3" y="239"/>
                </a:cxn>
                <a:cxn ang="0">
                  <a:pos x="8" y="240"/>
                </a:cxn>
                <a:cxn ang="0">
                  <a:pos x="8" y="1"/>
                </a:cxn>
              </a:cxnLst>
              <a:rect l="0" t="0" r="r" b="b"/>
              <a:pathLst>
                <a:path w="8" h="263">
                  <a:moveTo>
                    <a:pt x="8" y="1"/>
                  </a:moveTo>
                  <a:lnTo>
                    <a:pt x="0" y="0"/>
                  </a:lnTo>
                  <a:lnTo>
                    <a:pt x="0" y="139"/>
                  </a:lnTo>
                  <a:lnTo>
                    <a:pt x="3" y="263"/>
                  </a:lnTo>
                  <a:lnTo>
                    <a:pt x="3" y="241"/>
                  </a:lnTo>
                  <a:lnTo>
                    <a:pt x="3" y="239"/>
                  </a:lnTo>
                  <a:lnTo>
                    <a:pt x="8" y="240"/>
                  </a:lnTo>
                  <a:lnTo>
                    <a:pt x="8" y="1"/>
                  </a:lnTo>
                  <a:close/>
                </a:path>
              </a:pathLst>
            </a:custGeom>
            <a:solidFill>
              <a:srgbClr val="FBFBFB"/>
            </a:solidFill>
            <a:ln w="9525">
              <a:noFill/>
              <a:round/>
            </a:ln>
          </p:spPr>
          <p:txBody>
            <a:bodyPr/>
            <a:lstStyle/>
            <a:p>
              <a:endParaRPr lang="zh-CN" altLang="en-US" sz="1800">
                <a:cs typeface="+mn-ea"/>
                <a:sym typeface="+mn-lt"/>
              </a:endParaRPr>
            </a:p>
          </p:txBody>
        </p:sp>
        <p:sp>
          <p:nvSpPr>
            <p:cNvPr id="14434" name="Freeform 99"/>
            <p:cNvSpPr>
              <a:spLocks noChangeArrowheads="1"/>
            </p:cNvSpPr>
            <p:nvPr/>
          </p:nvSpPr>
          <p:spPr bwMode="auto">
            <a:xfrm>
              <a:off x="2022" y="937"/>
              <a:ext cx="16" cy="1904"/>
            </a:xfrm>
            <a:custGeom>
              <a:avLst/>
              <a:gdLst/>
              <a:ahLst/>
              <a:cxnLst>
                <a:cxn ang="0">
                  <a:pos x="47" y="162"/>
                </a:cxn>
                <a:cxn ang="0">
                  <a:pos x="47" y="182"/>
                </a:cxn>
                <a:cxn ang="0">
                  <a:pos x="39" y="186"/>
                </a:cxn>
                <a:cxn ang="0">
                  <a:pos x="39" y="191"/>
                </a:cxn>
                <a:cxn ang="0">
                  <a:pos x="39" y="197"/>
                </a:cxn>
                <a:cxn ang="0">
                  <a:pos x="36" y="204"/>
                </a:cxn>
                <a:cxn ang="0">
                  <a:pos x="30" y="258"/>
                </a:cxn>
                <a:cxn ang="0">
                  <a:pos x="30" y="294"/>
                </a:cxn>
                <a:cxn ang="0">
                  <a:pos x="17" y="191"/>
                </a:cxn>
                <a:cxn ang="0">
                  <a:pos x="3" y="188"/>
                </a:cxn>
                <a:cxn ang="0">
                  <a:pos x="3" y="167"/>
                </a:cxn>
                <a:cxn ang="0">
                  <a:pos x="0" y="41"/>
                </a:cxn>
                <a:cxn ang="0">
                  <a:pos x="0" y="5694"/>
                </a:cxn>
                <a:cxn ang="0">
                  <a:pos x="35" y="5713"/>
                </a:cxn>
                <a:cxn ang="0">
                  <a:pos x="19" y="5670"/>
                </a:cxn>
                <a:cxn ang="0">
                  <a:pos x="19" y="5670"/>
                </a:cxn>
                <a:cxn ang="0">
                  <a:pos x="19" y="5670"/>
                </a:cxn>
                <a:cxn ang="0">
                  <a:pos x="15" y="4898"/>
                </a:cxn>
                <a:cxn ang="0">
                  <a:pos x="19" y="4238"/>
                </a:cxn>
                <a:cxn ang="0">
                  <a:pos x="21" y="4940"/>
                </a:cxn>
                <a:cxn ang="0">
                  <a:pos x="26" y="5109"/>
                </a:cxn>
                <a:cxn ang="0">
                  <a:pos x="31" y="5173"/>
                </a:cxn>
                <a:cxn ang="0">
                  <a:pos x="30" y="4957"/>
                </a:cxn>
                <a:cxn ang="0">
                  <a:pos x="29" y="4833"/>
                </a:cxn>
                <a:cxn ang="0">
                  <a:pos x="29" y="4833"/>
                </a:cxn>
                <a:cxn ang="0">
                  <a:pos x="27" y="4244"/>
                </a:cxn>
                <a:cxn ang="0">
                  <a:pos x="33" y="4664"/>
                </a:cxn>
                <a:cxn ang="0">
                  <a:pos x="35" y="4233"/>
                </a:cxn>
                <a:cxn ang="0">
                  <a:pos x="33" y="4664"/>
                </a:cxn>
                <a:cxn ang="0">
                  <a:pos x="30" y="4957"/>
                </a:cxn>
                <a:cxn ang="0">
                  <a:pos x="32" y="5182"/>
                </a:cxn>
                <a:cxn ang="0">
                  <a:pos x="34" y="5296"/>
                </a:cxn>
                <a:cxn ang="0">
                  <a:pos x="35" y="5681"/>
                </a:cxn>
                <a:cxn ang="0">
                  <a:pos x="48" y="0"/>
                </a:cxn>
              </a:cxnLst>
              <a:rect l="0" t="0" r="r" b="b"/>
              <a:pathLst>
                <a:path w="48" h="5713">
                  <a:moveTo>
                    <a:pt x="44" y="162"/>
                  </a:moveTo>
                  <a:lnTo>
                    <a:pt x="47" y="162"/>
                  </a:lnTo>
                  <a:lnTo>
                    <a:pt x="47" y="165"/>
                  </a:lnTo>
                  <a:lnTo>
                    <a:pt x="47" y="182"/>
                  </a:lnTo>
                  <a:lnTo>
                    <a:pt x="47" y="184"/>
                  </a:lnTo>
                  <a:lnTo>
                    <a:pt x="39" y="186"/>
                  </a:lnTo>
                  <a:lnTo>
                    <a:pt x="39" y="188"/>
                  </a:lnTo>
                  <a:lnTo>
                    <a:pt x="39" y="191"/>
                  </a:lnTo>
                  <a:lnTo>
                    <a:pt x="39" y="194"/>
                  </a:lnTo>
                  <a:lnTo>
                    <a:pt x="39" y="197"/>
                  </a:lnTo>
                  <a:lnTo>
                    <a:pt x="36" y="199"/>
                  </a:lnTo>
                  <a:lnTo>
                    <a:pt x="36" y="204"/>
                  </a:lnTo>
                  <a:lnTo>
                    <a:pt x="30" y="205"/>
                  </a:lnTo>
                  <a:lnTo>
                    <a:pt x="30" y="258"/>
                  </a:lnTo>
                  <a:lnTo>
                    <a:pt x="30" y="293"/>
                  </a:lnTo>
                  <a:lnTo>
                    <a:pt x="30" y="294"/>
                  </a:lnTo>
                  <a:lnTo>
                    <a:pt x="17" y="293"/>
                  </a:lnTo>
                  <a:lnTo>
                    <a:pt x="17" y="191"/>
                  </a:lnTo>
                  <a:lnTo>
                    <a:pt x="3" y="193"/>
                  </a:lnTo>
                  <a:lnTo>
                    <a:pt x="3" y="188"/>
                  </a:lnTo>
                  <a:lnTo>
                    <a:pt x="3" y="169"/>
                  </a:lnTo>
                  <a:lnTo>
                    <a:pt x="3" y="167"/>
                  </a:lnTo>
                  <a:lnTo>
                    <a:pt x="3" y="165"/>
                  </a:lnTo>
                  <a:lnTo>
                    <a:pt x="0" y="41"/>
                  </a:lnTo>
                  <a:lnTo>
                    <a:pt x="0" y="5606"/>
                  </a:lnTo>
                  <a:lnTo>
                    <a:pt x="0" y="5694"/>
                  </a:lnTo>
                  <a:lnTo>
                    <a:pt x="0" y="5711"/>
                  </a:lnTo>
                  <a:lnTo>
                    <a:pt x="35" y="5713"/>
                  </a:lnTo>
                  <a:lnTo>
                    <a:pt x="35" y="5681"/>
                  </a:lnTo>
                  <a:lnTo>
                    <a:pt x="19" y="5670"/>
                  </a:lnTo>
                  <a:lnTo>
                    <a:pt x="19" y="5687"/>
                  </a:lnTo>
                  <a:lnTo>
                    <a:pt x="19" y="5670"/>
                  </a:lnTo>
                  <a:lnTo>
                    <a:pt x="8" y="5664"/>
                  </a:lnTo>
                  <a:lnTo>
                    <a:pt x="19" y="5670"/>
                  </a:lnTo>
                  <a:lnTo>
                    <a:pt x="19" y="4914"/>
                  </a:lnTo>
                  <a:lnTo>
                    <a:pt x="15" y="4898"/>
                  </a:lnTo>
                  <a:lnTo>
                    <a:pt x="19" y="4914"/>
                  </a:lnTo>
                  <a:lnTo>
                    <a:pt x="19" y="4238"/>
                  </a:lnTo>
                  <a:lnTo>
                    <a:pt x="19" y="4914"/>
                  </a:lnTo>
                  <a:lnTo>
                    <a:pt x="21" y="4940"/>
                  </a:lnTo>
                  <a:lnTo>
                    <a:pt x="24" y="5054"/>
                  </a:lnTo>
                  <a:lnTo>
                    <a:pt x="26" y="5109"/>
                  </a:lnTo>
                  <a:lnTo>
                    <a:pt x="30" y="5166"/>
                  </a:lnTo>
                  <a:lnTo>
                    <a:pt x="31" y="5173"/>
                  </a:lnTo>
                  <a:lnTo>
                    <a:pt x="31" y="5119"/>
                  </a:lnTo>
                  <a:lnTo>
                    <a:pt x="30" y="4957"/>
                  </a:lnTo>
                  <a:lnTo>
                    <a:pt x="30" y="4815"/>
                  </a:lnTo>
                  <a:lnTo>
                    <a:pt x="29" y="4833"/>
                  </a:lnTo>
                  <a:lnTo>
                    <a:pt x="27" y="4869"/>
                  </a:lnTo>
                  <a:lnTo>
                    <a:pt x="29" y="4833"/>
                  </a:lnTo>
                  <a:lnTo>
                    <a:pt x="30" y="4815"/>
                  </a:lnTo>
                  <a:lnTo>
                    <a:pt x="27" y="4244"/>
                  </a:lnTo>
                  <a:lnTo>
                    <a:pt x="30" y="4815"/>
                  </a:lnTo>
                  <a:lnTo>
                    <a:pt x="33" y="4664"/>
                  </a:lnTo>
                  <a:lnTo>
                    <a:pt x="33" y="4436"/>
                  </a:lnTo>
                  <a:lnTo>
                    <a:pt x="35" y="4233"/>
                  </a:lnTo>
                  <a:lnTo>
                    <a:pt x="33" y="4436"/>
                  </a:lnTo>
                  <a:lnTo>
                    <a:pt x="33" y="4664"/>
                  </a:lnTo>
                  <a:lnTo>
                    <a:pt x="30" y="4815"/>
                  </a:lnTo>
                  <a:lnTo>
                    <a:pt x="30" y="4957"/>
                  </a:lnTo>
                  <a:lnTo>
                    <a:pt x="31" y="5119"/>
                  </a:lnTo>
                  <a:lnTo>
                    <a:pt x="32" y="5182"/>
                  </a:lnTo>
                  <a:lnTo>
                    <a:pt x="33" y="5238"/>
                  </a:lnTo>
                  <a:lnTo>
                    <a:pt x="34" y="5296"/>
                  </a:lnTo>
                  <a:lnTo>
                    <a:pt x="33" y="5345"/>
                  </a:lnTo>
                  <a:lnTo>
                    <a:pt x="35" y="5681"/>
                  </a:lnTo>
                  <a:lnTo>
                    <a:pt x="48" y="5689"/>
                  </a:lnTo>
                  <a:lnTo>
                    <a:pt x="48" y="0"/>
                  </a:lnTo>
                  <a:lnTo>
                    <a:pt x="44" y="162"/>
                  </a:lnTo>
                  <a:close/>
                </a:path>
              </a:pathLst>
            </a:custGeom>
            <a:solidFill>
              <a:srgbClr val="FFFFFF"/>
            </a:solidFill>
            <a:ln w="9525">
              <a:noFill/>
              <a:round/>
            </a:ln>
          </p:spPr>
          <p:txBody>
            <a:bodyPr/>
            <a:lstStyle/>
            <a:p>
              <a:endParaRPr lang="zh-CN" altLang="en-US" sz="1800">
                <a:cs typeface="+mn-ea"/>
                <a:sym typeface="+mn-lt"/>
              </a:endParaRPr>
            </a:p>
          </p:txBody>
        </p:sp>
        <p:sp>
          <p:nvSpPr>
            <p:cNvPr id="14435" name="Freeform 100"/>
            <p:cNvSpPr>
              <a:spLocks noChangeArrowheads="1"/>
            </p:cNvSpPr>
            <p:nvPr/>
          </p:nvSpPr>
          <p:spPr bwMode="auto">
            <a:xfrm>
              <a:off x="2028" y="2575"/>
              <a:ext cx="6" cy="255"/>
            </a:xfrm>
            <a:custGeom>
              <a:avLst/>
              <a:gdLst/>
              <a:ahLst/>
              <a:cxnLst>
                <a:cxn ang="0">
                  <a:pos x="2" y="26"/>
                </a:cxn>
                <a:cxn ang="0">
                  <a:pos x="0" y="0"/>
                </a:cxn>
                <a:cxn ang="0">
                  <a:pos x="0" y="756"/>
                </a:cxn>
                <a:cxn ang="0">
                  <a:pos x="16" y="767"/>
                </a:cxn>
                <a:cxn ang="0">
                  <a:pos x="14" y="431"/>
                </a:cxn>
                <a:cxn ang="0">
                  <a:pos x="11" y="475"/>
                </a:cxn>
                <a:cxn ang="0">
                  <a:pos x="14" y="431"/>
                </a:cxn>
                <a:cxn ang="0">
                  <a:pos x="12" y="259"/>
                </a:cxn>
                <a:cxn ang="0">
                  <a:pos x="11" y="252"/>
                </a:cxn>
                <a:cxn ang="0">
                  <a:pos x="7" y="195"/>
                </a:cxn>
                <a:cxn ang="0">
                  <a:pos x="5" y="140"/>
                </a:cxn>
                <a:cxn ang="0">
                  <a:pos x="2" y="26"/>
                </a:cxn>
              </a:cxnLst>
              <a:rect l="0" t="0" r="r" b="b"/>
              <a:pathLst>
                <a:path w="16" h="767">
                  <a:moveTo>
                    <a:pt x="2" y="26"/>
                  </a:moveTo>
                  <a:lnTo>
                    <a:pt x="0" y="0"/>
                  </a:lnTo>
                  <a:lnTo>
                    <a:pt x="0" y="756"/>
                  </a:lnTo>
                  <a:lnTo>
                    <a:pt x="16" y="767"/>
                  </a:lnTo>
                  <a:lnTo>
                    <a:pt x="14" y="431"/>
                  </a:lnTo>
                  <a:lnTo>
                    <a:pt x="11" y="475"/>
                  </a:lnTo>
                  <a:lnTo>
                    <a:pt x="14" y="431"/>
                  </a:lnTo>
                  <a:lnTo>
                    <a:pt x="12" y="259"/>
                  </a:lnTo>
                  <a:lnTo>
                    <a:pt x="11" y="252"/>
                  </a:lnTo>
                  <a:lnTo>
                    <a:pt x="7" y="195"/>
                  </a:lnTo>
                  <a:lnTo>
                    <a:pt x="5" y="140"/>
                  </a:lnTo>
                  <a:lnTo>
                    <a:pt x="2" y="26"/>
                  </a:lnTo>
                  <a:close/>
                </a:path>
              </a:pathLst>
            </a:custGeom>
            <a:solidFill>
              <a:srgbClr val="FFFFFF"/>
            </a:solidFill>
            <a:ln w="9525">
              <a:noFill/>
              <a:round/>
            </a:ln>
          </p:spPr>
          <p:txBody>
            <a:bodyPr/>
            <a:lstStyle/>
            <a:p>
              <a:endParaRPr lang="zh-CN" altLang="en-US" sz="1800">
                <a:cs typeface="+mn-ea"/>
                <a:sym typeface="+mn-lt"/>
              </a:endParaRPr>
            </a:p>
          </p:txBody>
        </p:sp>
        <p:sp>
          <p:nvSpPr>
            <p:cNvPr id="14436" name="Freeform 101"/>
            <p:cNvSpPr>
              <a:spLocks noChangeArrowheads="1"/>
            </p:cNvSpPr>
            <p:nvPr/>
          </p:nvSpPr>
          <p:spPr bwMode="auto">
            <a:xfrm>
              <a:off x="2032" y="2643"/>
              <a:ext cx="1" cy="21"/>
            </a:xfrm>
            <a:custGeom>
              <a:avLst/>
              <a:gdLst/>
              <a:ahLst/>
              <a:cxnLst>
                <a:cxn ang="0">
                  <a:pos x="1" y="63"/>
                </a:cxn>
                <a:cxn ang="0">
                  <a:pos x="0" y="0"/>
                </a:cxn>
                <a:cxn ang="0">
                  <a:pos x="0" y="54"/>
                </a:cxn>
                <a:cxn ang="0">
                  <a:pos x="1" y="63"/>
                </a:cxn>
              </a:cxnLst>
              <a:rect l="0" t="0" r="r" b="b"/>
              <a:pathLst>
                <a:path w="1" h="63">
                  <a:moveTo>
                    <a:pt x="1" y="63"/>
                  </a:moveTo>
                  <a:lnTo>
                    <a:pt x="0" y="0"/>
                  </a:lnTo>
                  <a:lnTo>
                    <a:pt x="0" y="54"/>
                  </a:lnTo>
                  <a:lnTo>
                    <a:pt x="1" y="63"/>
                  </a:lnTo>
                  <a:close/>
                </a:path>
              </a:pathLst>
            </a:custGeom>
            <a:solidFill>
              <a:srgbClr val="FFFFFF"/>
            </a:solidFill>
            <a:ln w="9525">
              <a:noFill/>
              <a:round/>
            </a:ln>
          </p:spPr>
          <p:txBody>
            <a:bodyPr/>
            <a:lstStyle/>
            <a:p>
              <a:endParaRPr lang="zh-CN" altLang="en-US" sz="1800">
                <a:cs typeface="+mn-ea"/>
                <a:sym typeface="+mn-lt"/>
              </a:endParaRPr>
            </a:p>
          </p:txBody>
        </p:sp>
        <p:sp>
          <p:nvSpPr>
            <p:cNvPr id="14437" name="Freeform 102"/>
            <p:cNvSpPr>
              <a:spLocks noChangeArrowheads="1"/>
            </p:cNvSpPr>
            <p:nvPr/>
          </p:nvSpPr>
          <p:spPr bwMode="auto">
            <a:xfrm>
              <a:off x="2032" y="2661"/>
              <a:ext cx="1" cy="57"/>
            </a:xfrm>
            <a:custGeom>
              <a:avLst/>
              <a:gdLst/>
              <a:ahLst/>
              <a:cxnLst>
                <a:cxn ang="0">
                  <a:pos x="1" y="9"/>
                </a:cxn>
                <a:cxn ang="0">
                  <a:pos x="0" y="0"/>
                </a:cxn>
                <a:cxn ang="0">
                  <a:pos x="2" y="172"/>
                </a:cxn>
                <a:cxn ang="0">
                  <a:pos x="3" y="123"/>
                </a:cxn>
                <a:cxn ang="0">
                  <a:pos x="2" y="65"/>
                </a:cxn>
                <a:cxn ang="0">
                  <a:pos x="1" y="9"/>
                </a:cxn>
              </a:cxnLst>
              <a:rect l="0" t="0" r="r" b="b"/>
              <a:pathLst>
                <a:path w="3" h="172">
                  <a:moveTo>
                    <a:pt x="1" y="9"/>
                  </a:moveTo>
                  <a:lnTo>
                    <a:pt x="0" y="0"/>
                  </a:lnTo>
                  <a:lnTo>
                    <a:pt x="2" y="172"/>
                  </a:lnTo>
                  <a:lnTo>
                    <a:pt x="3" y="123"/>
                  </a:lnTo>
                  <a:lnTo>
                    <a:pt x="2" y="65"/>
                  </a:lnTo>
                  <a:lnTo>
                    <a:pt x="1" y="9"/>
                  </a:lnTo>
                  <a:close/>
                </a:path>
              </a:pathLst>
            </a:custGeom>
            <a:solidFill>
              <a:srgbClr val="FFFFFF"/>
            </a:solidFill>
            <a:ln w="9525">
              <a:noFill/>
              <a:round/>
            </a:ln>
          </p:spPr>
          <p:txBody>
            <a:bodyPr/>
            <a:lstStyle/>
            <a:p>
              <a:endParaRPr lang="zh-CN" altLang="en-US" sz="1800">
                <a:cs typeface="+mn-ea"/>
                <a:sym typeface="+mn-lt"/>
              </a:endParaRPr>
            </a:p>
          </p:txBody>
        </p:sp>
        <p:sp>
          <p:nvSpPr>
            <p:cNvPr id="14438" name="Freeform 103"/>
            <p:cNvSpPr>
              <a:spLocks noChangeArrowheads="1"/>
            </p:cNvSpPr>
            <p:nvPr/>
          </p:nvSpPr>
          <p:spPr bwMode="auto">
            <a:xfrm>
              <a:off x="2034" y="2830"/>
              <a:ext cx="4" cy="13"/>
            </a:xfrm>
            <a:custGeom>
              <a:avLst/>
              <a:gdLst/>
              <a:ahLst/>
              <a:cxnLst>
                <a:cxn ang="0">
                  <a:pos x="13" y="37"/>
                </a:cxn>
                <a:cxn ang="0">
                  <a:pos x="13" y="8"/>
                </a:cxn>
                <a:cxn ang="0">
                  <a:pos x="0" y="0"/>
                </a:cxn>
                <a:cxn ang="0">
                  <a:pos x="0" y="32"/>
                </a:cxn>
                <a:cxn ang="0">
                  <a:pos x="13" y="37"/>
                </a:cxn>
              </a:cxnLst>
              <a:rect l="0" t="0" r="r" b="b"/>
              <a:pathLst>
                <a:path w="13" h="37">
                  <a:moveTo>
                    <a:pt x="13" y="37"/>
                  </a:moveTo>
                  <a:lnTo>
                    <a:pt x="13" y="8"/>
                  </a:lnTo>
                  <a:lnTo>
                    <a:pt x="0" y="0"/>
                  </a:lnTo>
                  <a:lnTo>
                    <a:pt x="0" y="32"/>
                  </a:lnTo>
                  <a:lnTo>
                    <a:pt x="13" y="37"/>
                  </a:lnTo>
                  <a:close/>
                </a:path>
              </a:pathLst>
            </a:custGeom>
            <a:solidFill>
              <a:srgbClr val="FFFFFF"/>
            </a:solidFill>
            <a:ln w="9525">
              <a:noFill/>
              <a:round/>
            </a:ln>
          </p:spPr>
          <p:txBody>
            <a:bodyPr/>
            <a:lstStyle/>
            <a:p>
              <a:endParaRPr lang="zh-CN" altLang="en-US" sz="1800">
                <a:cs typeface="+mn-ea"/>
                <a:sym typeface="+mn-lt"/>
              </a:endParaRPr>
            </a:p>
          </p:txBody>
        </p:sp>
        <p:sp>
          <p:nvSpPr>
            <p:cNvPr id="14439" name="Freeform 104"/>
            <p:cNvSpPr>
              <a:spLocks noChangeArrowheads="1"/>
            </p:cNvSpPr>
            <p:nvPr/>
          </p:nvSpPr>
          <p:spPr bwMode="auto">
            <a:xfrm>
              <a:off x="2060" y="3003"/>
              <a:ext cx="1" cy="2"/>
            </a:xfrm>
            <a:custGeom>
              <a:avLst/>
              <a:gdLst/>
              <a:ahLst/>
              <a:cxnLst>
                <a:cxn ang="0">
                  <a:pos x="0" y="0"/>
                </a:cxn>
                <a:cxn ang="0">
                  <a:pos x="0" y="7"/>
                </a:cxn>
                <a:cxn ang="0">
                  <a:pos x="2" y="4"/>
                </a:cxn>
                <a:cxn ang="0">
                  <a:pos x="0" y="0"/>
                </a:cxn>
              </a:cxnLst>
              <a:rect l="0" t="0" r="r" b="b"/>
              <a:pathLst>
                <a:path w="2" h="7">
                  <a:moveTo>
                    <a:pt x="0" y="0"/>
                  </a:moveTo>
                  <a:lnTo>
                    <a:pt x="0" y="7"/>
                  </a:lnTo>
                  <a:lnTo>
                    <a:pt x="2" y="4"/>
                  </a:lnTo>
                  <a:lnTo>
                    <a:pt x="0" y="0"/>
                  </a:lnTo>
                  <a:close/>
                </a:path>
              </a:pathLst>
            </a:custGeom>
            <a:solidFill>
              <a:srgbClr val="D6D6D6"/>
            </a:solidFill>
            <a:ln w="9525">
              <a:noFill/>
              <a:round/>
            </a:ln>
          </p:spPr>
          <p:txBody>
            <a:bodyPr/>
            <a:lstStyle/>
            <a:p>
              <a:endParaRPr lang="zh-CN" altLang="en-US" sz="1800">
                <a:cs typeface="+mn-ea"/>
                <a:sym typeface="+mn-lt"/>
              </a:endParaRPr>
            </a:p>
          </p:txBody>
        </p:sp>
        <p:sp>
          <p:nvSpPr>
            <p:cNvPr id="14440" name="Freeform 105"/>
            <p:cNvSpPr>
              <a:spLocks noChangeArrowheads="1"/>
            </p:cNvSpPr>
            <p:nvPr/>
          </p:nvSpPr>
          <p:spPr bwMode="auto">
            <a:xfrm>
              <a:off x="2058" y="3000"/>
              <a:ext cx="2" cy="5"/>
            </a:xfrm>
            <a:custGeom>
              <a:avLst/>
              <a:gdLst/>
              <a:ahLst/>
              <a:cxnLst>
                <a:cxn ang="0">
                  <a:pos x="6" y="17"/>
                </a:cxn>
                <a:cxn ang="0">
                  <a:pos x="6" y="10"/>
                </a:cxn>
                <a:cxn ang="0">
                  <a:pos x="0" y="0"/>
                </a:cxn>
                <a:cxn ang="0">
                  <a:pos x="0" y="8"/>
                </a:cxn>
                <a:cxn ang="0">
                  <a:pos x="2" y="12"/>
                </a:cxn>
                <a:cxn ang="0">
                  <a:pos x="3" y="14"/>
                </a:cxn>
                <a:cxn ang="0">
                  <a:pos x="5" y="17"/>
                </a:cxn>
                <a:cxn ang="0">
                  <a:pos x="6" y="17"/>
                </a:cxn>
              </a:cxnLst>
              <a:rect l="0" t="0" r="r" b="b"/>
              <a:pathLst>
                <a:path w="6" h="17">
                  <a:moveTo>
                    <a:pt x="6" y="17"/>
                  </a:moveTo>
                  <a:lnTo>
                    <a:pt x="6" y="10"/>
                  </a:lnTo>
                  <a:lnTo>
                    <a:pt x="0" y="0"/>
                  </a:lnTo>
                  <a:lnTo>
                    <a:pt x="0" y="8"/>
                  </a:lnTo>
                  <a:lnTo>
                    <a:pt x="2" y="12"/>
                  </a:lnTo>
                  <a:lnTo>
                    <a:pt x="3" y="14"/>
                  </a:lnTo>
                  <a:lnTo>
                    <a:pt x="5" y="17"/>
                  </a:lnTo>
                  <a:lnTo>
                    <a:pt x="6" y="17"/>
                  </a:lnTo>
                  <a:close/>
                </a:path>
              </a:pathLst>
            </a:custGeom>
            <a:solidFill>
              <a:srgbClr val="D8D8D8"/>
            </a:solidFill>
            <a:ln w="9525">
              <a:noFill/>
              <a:round/>
            </a:ln>
          </p:spPr>
          <p:txBody>
            <a:bodyPr/>
            <a:lstStyle/>
            <a:p>
              <a:endParaRPr lang="zh-CN" altLang="en-US" sz="1800">
                <a:cs typeface="+mn-ea"/>
                <a:sym typeface="+mn-lt"/>
              </a:endParaRPr>
            </a:p>
          </p:txBody>
        </p:sp>
        <p:sp>
          <p:nvSpPr>
            <p:cNvPr id="14441" name="Freeform 106"/>
            <p:cNvSpPr>
              <a:spLocks noChangeArrowheads="1"/>
            </p:cNvSpPr>
            <p:nvPr/>
          </p:nvSpPr>
          <p:spPr bwMode="auto">
            <a:xfrm>
              <a:off x="2056" y="2997"/>
              <a:ext cx="2" cy="5"/>
            </a:xfrm>
            <a:custGeom>
              <a:avLst/>
              <a:gdLst/>
              <a:ahLst/>
              <a:cxnLst>
                <a:cxn ang="0">
                  <a:pos x="5" y="16"/>
                </a:cxn>
                <a:cxn ang="0">
                  <a:pos x="5" y="8"/>
                </a:cxn>
                <a:cxn ang="0">
                  <a:pos x="0" y="0"/>
                </a:cxn>
                <a:cxn ang="0">
                  <a:pos x="0" y="7"/>
                </a:cxn>
                <a:cxn ang="0">
                  <a:pos x="2" y="11"/>
                </a:cxn>
                <a:cxn ang="0">
                  <a:pos x="3" y="13"/>
                </a:cxn>
                <a:cxn ang="0">
                  <a:pos x="5" y="16"/>
                </a:cxn>
              </a:cxnLst>
              <a:rect l="0" t="0" r="r" b="b"/>
              <a:pathLst>
                <a:path w="5" h="16">
                  <a:moveTo>
                    <a:pt x="5" y="16"/>
                  </a:moveTo>
                  <a:lnTo>
                    <a:pt x="5" y="8"/>
                  </a:lnTo>
                  <a:lnTo>
                    <a:pt x="0" y="0"/>
                  </a:lnTo>
                  <a:lnTo>
                    <a:pt x="0" y="7"/>
                  </a:lnTo>
                  <a:lnTo>
                    <a:pt x="2" y="11"/>
                  </a:lnTo>
                  <a:lnTo>
                    <a:pt x="3" y="13"/>
                  </a:lnTo>
                  <a:lnTo>
                    <a:pt x="5" y="16"/>
                  </a:lnTo>
                  <a:close/>
                </a:path>
              </a:pathLst>
            </a:custGeom>
            <a:solidFill>
              <a:srgbClr val="DADADA"/>
            </a:solidFill>
            <a:ln w="9525">
              <a:noFill/>
              <a:round/>
            </a:ln>
          </p:spPr>
          <p:txBody>
            <a:bodyPr/>
            <a:lstStyle/>
            <a:p>
              <a:endParaRPr lang="zh-CN" altLang="en-US" sz="1800">
                <a:cs typeface="+mn-ea"/>
                <a:sym typeface="+mn-lt"/>
              </a:endParaRPr>
            </a:p>
          </p:txBody>
        </p:sp>
        <p:sp>
          <p:nvSpPr>
            <p:cNvPr id="14442" name="Freeform 107"/>
            <p:cNvSpPr>
              <a:spLocks noChangeArrowheads="1"/>
            </p:cNvSpPr>
            <p:nvPr/>
          </p:nvSpPr>
          <p:spPr bwMode="auto">
            <a:xfrm>
              <a:off x="2052" y="2991"/>
              <a:ext cx="2" cy="5"/>
            </a:xfrm>
            <a:custGeom>
              <a:avLst/>
              <a:gdLst/>
              <a:ahLst/>
              <a:cxnLst>
                <a:cxn ang="0">
                  <a:pos x="0" y="0"/>
                </a:cxn>
                <a:cxn ang="0">
                  <a:pos x="0" y="9"/>
                </a:cxn>
                <a:cxn ang="0">
                  <a:pos x="6" y="17"/>
                </a:cxn>
                <a:cxn ang="0">
                  <a:pos x="6" y="9"/>
                </a:cxn>
                <a:cxn ang="0">
                  <a:pos x="0" y="0"/>
                </a:cxn>
              </a:cxnLst>
              <a:rect l="0" t="0" r="r" b="b"/>
              <a:pathLst>
                <a:path w="6" h="17">
                  <a:moveTo>
                    <a:pt x="0" y="0"/>
                  </a:moveTo>
                  <a:lnTo>
                    <a:pt x="0" y="9"/>
                  </a:lnTo>
                  <a:lnTo>
                    <a:pt x="6" y="17"/>
                  </a:lnTo>
                  <a:lnTo>
                    <a:pt x="6" y="9"/>
                  </a:lnTo>
                  <a:lnTo>
                    <a:pt x="0" y="0"/>
                  </a:lnTo>
                  <a:close/>
                </a:path>
              </a:pathLst>
            </a:custGeom>
            <a:solidFill>
              <a:srgbClr val="DDDDDD"/>
            </a:solidFill>
            <a:ln w="9525">
              <a:noFill/>
              <a:round/>
            </a:ln>
          </p:spPr>
          <p:txBody>
            <a:bodyPr/>
            <a:lstStyle/>
            <a:p>
              <a:endParaRPr lang="zh-CN" altLang="en-US" sz="1800">
                <a:cs typeface="+mn-ea"/>
                <a:sym typeface="+mn-lt"/>
              </a:endParaRPr>
            </a:p>
          </p:txBody>
        </p:sp>
        <p:sp>
          <p:nvSpPr>
            <p:cNvPr id="14443" name="Freeform 108"/>
            <p:cNvSpPr>
              <a:spLocks noChangeArrowheads="1"/>
            </p:cNvSpPr>
            <p:nvPr/>
          </p:nvSpPr>
          <p:spPr bwMode="auto">
            <a:xfrm>
              <a:off x="2050" y="2988"/>
              <a:ext cx="2" cy="6"/>
            </a:xfrm>
            <a:custGeom>
              <a:avLst/>
              <a:gdLst/>
              <a:ahLst/>
              <a:cxnLst>
                <a:cxn ang="0">
                  <a:pos x="5" y="17"/>
                </a:cxn>
                <a:cxn ang="0">
                  <a:pos x="5" y="8"/>
                </a:cxn>
                <a:cxn ang="0">
                  <a:pos x="0" y="0"/>
                </a:cxn>
                <a:cxn ang="0">
                  <a:pos x="0" y="3"/>
                </a:cxn>
                <a:cxn ang="0">
                  <a:pos x="0" y="7"/>
                </a:cxn>
                <a:cxn ang="0">
                  <a:pos x="0" y="12"/>
                </a:cxn>
                <a:cxn ang="0">
                  <a:pos x="5" y="17"/>
                </a:cxn>
              </a:cxnLst>
              <a:rect l="0" t="0" r="r" b="b"/>
              <a:pathLst>
                <a:path w="5" h="17">
                  <a:moveTo>
                    <a:pt x="5" y="17"/>
                  </a:moveTo>
                  <a:lnTo>
                    <a:pt x="5" y="8"/>
                  </a:lnTo>
                  <a:lnTo>
                    <a:pt x="0" y="0"/>
                  </a:lnTo>
                  <a:lnTo>
                    <a:pt x="0" y="3"/>
                  </a:lnTo>
                  <a:lnTo>
                    <a:pt x="0" y="7"/>
                  </a:lnTo>
                  <a:lnTo>
                    <a:pt x="0" y="12"/>
                  </a:lnTo>
                  <a:lnTo>
                    <a:pt x="5" y="17"/>
                  </a:lnTo>
                  <a:close/>
                </a:path>
              </a:pathLst>
            </a:custGeom>
            <a:solidFill>
              <a:srgbClr val="CCCCCC"/>
            </a:solidFill>
            <a:ln w="9525">
              <a:noFill/>
              <a:round/>
            </a:ln>
          </p:spPr>
          <p:txBody>
            <a:bodyPr/>
            <a:lstStyle/>
            <a:p>
              <a:endParaRPr lang="zh-CN" altLang="en-US" sz="1800">
                <a:cs typeface="+mn-ea"/>
                <a:sym typeface="+mn-lt"/>
              </a:endParaRPr>
            </a:p>
          </p:txBody>
        </p:sp>
        <p:sp>
          <p:nvSpPr>
            <p:cNvPr id="14444" name="Freeform 109"/>
            <p:cNvSpPr>
              <a:spLocks noChangeArrowheads="1"/>
            </p:cNvSpPr>
            <p:nvPr/>
          </p:nvSpPr>
          <p:spPr bwMode="auto">
            <a:xfrm>
              <a:off x="2054" y="2994"/>
              <a:ext cx="2" cy="5"/>
            </a:xfrm>
            <a:custGeom>
              <a:avLst/>
              <a:gdLst/>
              <a:ahLst/>
              <a:cxnLst>
                <a:cxn ang="0">
                  <a:pos x="6" y="17"/>
                </a:cxn>
                <a:cxn ang="0">
                  <a:pos x="6" y="10"/>
                </a:cxn>
                <a:cxn ang="0">
                  <a:pos x="0" y="0"/>
                </a:cxn>
                <a:cxn ang="0">
                  <a:pos x="0" y="8"/>
                </a:cxn>
                <a:cxn ang="0">
                  <a:pos x="6" y="17"/>
                </a:cxn>
              </a:cxnLst>
              <a:rect l="0" t="0" r="r" b="b"/>
              <a:pathLst>
                <a:path w="6" h="17">
                  <a:moveTo>
                    <a:pt x="6" y="17"/>
                  </a:moveTo>
                  <a:lnTo>
                    <a:pt x="6" y="10"/>
                  </a:lnTo>
                  <a:lnTo>
                    <a:pt x="0" y="0"/>
                  </a:lnTo>
                  <a:lnTo>
                    <a:pt x="0" y="8"/>
                  </a:lnTo>
                  <a:lnTo>
                    <a:pt x="6" y="17"/>
                  </a:lnTo>
                  <a:close/>
                </a:path>
              </a:pathLst>
            </a:custGeom>
            <a:solidFill>
              <a:srgbClr val="DBDBDB"/>
            </a:solidFill>
            <a:ln w="9525">
              <a:noFill/>
              <a:round/>
            </a:ln>
          </p:spPr>
          <p:txBody>
            <a:bodyPr/>
            <a:lstStyle/>
            <a:p>
              <a:endParaRPr lang="zh-CN" altLang="en-US" sz="1800">
                <a:cs typeface="+mn-ea"/>
                <a:sym typeface="+mn-lt"/>
              </a:endParaRPr>
            </a:p>
          </p:txBody>
        </p:sp>
        <p:sp>
          <p:nvSpPr>
            <p:cNvPr id="14445" name="Freeform 110"/>
            <p:cNvSpPr>
              <a:spLocks noChangeArrowheads="1"/>
            </p:cNvSpPr>
            <p:nvPr/>
          </p:nvSpPr>
          <p:spPr bwMode="auto">
            <a:xfrm>
              <a:off x="1988" y="2985"/>
              <a:ext cx="84" cy="409"/>
            </a:xfrm>
            <a:custGeom>
              <a:avLst/>
              <a:gdLst/>
              <a:ahLst/>
              <a:cxnLst>
                <a:cxn ang="0">
                  <a:pos x="214" y="61"/>
                </a:cxn>
                <a:cxn ang="0">
                  <a:pos x="201" y="39"/>
                </a:cxn>
                <a:cxn ang="0">
                  <a:pos x="187" y="21"/>
                </a:cxn>
                <a:cxn ang="0">
                  <a:pos x="187" y="26"/>
                </a:cxn>
                <a:cxn ang="0">
                  <a:pos x="176" y="30"/>
                </a:cxn>
                <a:cxn ang="0">
                  <a:pos x="176" y="30"/>
                </a:cxn>
                <a:cxn ang="0">
                  <a:pos x="161" y="27"/>
                </a:cxn>
                <a:cxn ang="0">
                  <a:pos x="186" y="59"/>
                </a:cxn>
                <a:cxn ang="0">
                  <a:pos x="161" y="27"/>
                </a:cxn>
                <a:cxn ang="0">
                  <a:pos x="121" y="22"/>
                </a:cxn>
                <a:cxn ang="0">
                  <a:pos x="143" y="18"/>
                </a:cxn>
                <a:cxn ang="0">
                  <a:pos x="130" y="4"/>
                </a:cxn>
                <a:cxn ang="0">
                  <a:pos x="117" y="21"/>
                </a:cxn>
                <a:cxn ang="0">
                  <a:pos x="103" y="26"/>
                </a:cxn>
                <a:cxn ang="0">
                  <a:pos x="85" y="24"/>
                </a:cxn>
                <a:cxn ang="0">
                  <a:pos x="85" y="16"/>
                </a:cxn>
                <a:cxn ang="0">
                  <a:pos x="85" y="0"/>
                </a:cxn>
                <a:cxn ang="0">
                  <a:pos x="62" y="21"/>
                </a:cxn>
                <a:cxn ang="0">
                  <a:pos x="42" y="53"/>
                </a:cxn>
                <a:cxn ang="0">
                  <a:pos x="24" y="99"/>
                </a:cxn>
                <a:cxn ang="0">
                  <a:pos x="6" y="173"/>
                </a:cxn>
                <a:cxn ang="0">
                  <a:pos x="0" y="256"/>
                </a:cxn>
                <a:cxn ang="0">
                  <a:pos x="0" y="983"/>
                </a:cxn>
                <a:cxn ang="0">
                  <a:pos x="4" y="1035"/>
                </a:cxn>
                <a:cxn ang="0">
                  <a:pos x="13" y="1083"/>
                </a:cxn>
                <a:cxn ang="0">
                  <a:pos x="27" y="1126"/>
                </a:cxn>
                <a:cxn ang="0">
                  <a:pos x="46" y="1164"/>
                </a:cxn>
                <a:cxn ang="0">
                  <a:pos x="66" y="1194"/>
                </a:cxn>
                <a:cxn ang="0">
                  <a:pos x="88" y="1214"/>
                </a:cxn>
                <a:cxn ang="0">
                  <a:pos x="113" y="1224"/>
                </a:cxn>
                <a:cxn ang="0">
                  <a:pos x="138" y="1224"/>
                </a:cxn>
                <a:cxn ang="0">
                  <a:pos x="144" y="1221"/>
                </a:cxn>
                <a:cxn ang="0">
                  <a:pos x="147" y="1221"/>
                </a:cxn>
                <a:cxn ang="0">
                  <a:pos x="156" y="1217"/>
                </a:cxn>
                <a:cxn ang="0">
                  <a:pos x="174" y="1206"/>
                </a:cxn>
                <a:cxn ang="0">
                  <a:pos x="186" y="1190"/>
                </a:cxn>
                <a:cxn ang="0">
                  <a:pos x="189" y="1187"/>
                </a:cxn>
                <a:cxn ang="0">
                  <a:pos x="200" y="1173"/>
                </a:cxn>
                <a:cxn ang="0">
                  <a:pos x="215" y="1147"/>
                </a:cxn>
                <a:cxn ang="0">
                  <a:pos x="231" y="1105"/>
                </a:cxn>
                <a:cxn ang="0">
                  <a:pos x="243" y="1060"/>
                </a:cxn>
                <a:cxn ang="0">
                  <a:pos x="247" y="1028"/>
                </a:cxn>
                <a:cxn ang="0">
                  <a:pos x="250" y="1010"/>
                </a:cxn>
                <a:cxn ang="0">
                  <a:pos x="253" y="957"/>
                </a:cxn>
                <a:cxn ang="0">
                  <a:pos x="252" y="228"/>
                </a:cxn>
                <a:cxn ang="0">
                  <a:pos x="247" y="176"/>
                </a:cxn>
                <a:cxn ang="0">
                  <a:pos x="231" y="106"/>
                </a:cxn>
                <a:cxn ang="0">
                  <a:pos x="215" y="65"/>
                </a:cxn>
              </a:cxnLst>
              <a:rect l="0" t="0" r="r" b="b"/>
              <a:pathLst>
                <a:path w="253" h="1226">
                  <a:moveTo>
                    <a:pt x="215" y="65"/>
                  </a:moveTo>
                  <a:lnTo>
                    <a:pt x="214" y="61"/>
                  </a:lnTo>
                  <a:lnTo>
                    <a:pt x="207" y="49"/>
                  </a:lnTo>
                  <a:lnTo>
                    <a:pt x="201" y="39"/>
                  </a:lnTo>
                  <a:lnTo>
                    <a:pt x="194" y="29"/>
                  </a:lnTo>
                  <a:lnTo>
                    <a:pt x="187" y="21"/>
                  </a:lnTo>
                  <a:lnTo>
                    <a:pt x="187" y="24"/>
                  </a:lnTo>
                  <a:lnTo>
                    <a:pt x="187" y="26"/>
                  </a:lnTo>
                  <a:lnTo>
                    <a:pt x="175" y="29"/>
                  </a:lnTo>
                  <a:lnTo>
                    <a:pt x="176" y="30"/>
                  </a:lnTo>
                  <a:lnTo>
                    <a:pt x="180" y="36"/>
                  </a:lnTo>
                  <a:lnTo>
                    <a:pt x="176" y="30"/>
                  </a:lnTo>
                  <a:lnTo>
                    <a:pt x="171" y="29"/>
                  </a:lnTo>
                  <a:lnTo>
                    <a:pt x="161" y="27"/>
                  </a:lnTo>
                  <a:lnTo>
                    <a:pt x="172" y="45"/>
                  </a:lnTo>
                  <a:lnTo>
                    <a:pt x="186" y="59"/>
                  </a:lnTo>
                  <a:lnTo>
                    <a:pt x="172" y="45"/>
                  </a:lnTo>
                  <a:lnTo>
                    <a:pt x="161" y="27"/>
                  </a:lnTo>
                  <a:lnTo>
                    <a:pt x="148" y="22"/>
                  </a:lnTo>
                  <a:lnTo>
                    <a:pt x="121" y="22"/>
                  </a:lnTo>
                  <a:lnTo>
                    <a:pt x="148" y="22"/>
                  </a:lnTo>
                  <a:lnTo>
                    <a:pt x="143" y="18"/>
                  </a:lnTo>
                  <a:lnTo>
                    <a:pt x="141" y="15"/>
                  </a:lnTo>
                  <a:lnTo>
                    <a:pt x="130" y="4"/>
                  </a:lnTo>
                  <a:lnTo>
                    <a:pt x="123" y="10"/>
                  </a:lnTo>
                  <a:lnTo>
                    <a:pt x="117" y="21"/>
                  </a:lnTo>
                  <a:lnTo>
                    <a:pt x="105" y="26"/>
                  </a:lnTo>
                  <a:lnTo>
                    <a:pt x="103" y="26"/>
                  </a:lnTo>
                  <a:lnTo>
                    <a:pt x="85" y="29"/>
                  </a:lnTo>
                  <a:lnTo>
                    <a:pt x="85" y="24"/>
                  </a:lnTo>
                  <a:lnTo>
                    <a:pt x="85" y="17"/>
                  </a:lnTo>
                  <a:lnTo>
                    <a:pt x="85" y="16"/>
                  </a:lnTo>
                  <a:lnTo>
                    <a:pt x="85" y="9"/>
                  </a:lnTo>
                  <a:lnTo>
                    <a:pt x="85" y="0"/>
                  </a:lnTo>
                  <a:lnTo>
                    <a:pt x="73" y="9"/>
                  </a:lnTo>
                  <a:lnTo>
                    <a:pt x="62" y="21"/>
                  </a:lnTo>
                  <a:lnTo>
                    <a:pt x="52" y="35"/>
                  </a:lnTo>
                  <a:lnTo>
                    <a:pt x="42" y="53"/>
                  </a:lnTo>
                  <a:lnTo>
                    <a:pt x="37" y="65"/>
                  </a:lnTo>
                  <a:lnTo>
                    <a:pt x="24" y="99"/>
                  </a:lnTo>
                  <a:lnTo>
                    <a:pt x="13" y="134"/>
                  </a:lnTo>
                  <a:lnTo>
                    <a:pt x="6" y="173"/>
                  </a:lnTo>
                  <a:lnTo>
                    <a:pt x="1" y="213"/>
                  </a:lnTo>
                  <a:lnTo>
                    <a:pt x="0" y="256"/>
                  </a:lnTo>
                  <a:lnTo>
                    <a:pt x="0" y="957"/>
                  </a:lnTo>
                  <a:lnTo>
                    <a:pt x="0" y="983"/>
                  </a:lnTo>
                  <a:lnTo>
                    <a:pt x="2" y="1010"/>
                  </a:lnTo>
                  <a:lnTo>
                    <a:pt x="4" y="1035"/>
                  </a:lnTo>
                  <a:lnTo>
                    <a:pt x="9" y="1060"/>
                  </a:lnTo>
                  <a:lnTo>
                    <a:pt x="13" y="1083"/>
                  </a:lnTo>
                  <a:lnTo>
                    <a:pt x="20" y="1105"/>
                  </a:lnTo>
                  <a:lnTo>
                    <a:pt x="27" y="1126"/>
                  </a:lnTo>
                  <a:lnTo>
                    <a:pt x="37" y="1147"/>
                  </a:lnTo>
                  <a:lnTo>
                    <a:pt x="46" y="1164"/>
                  </a:lnTo>
                  <a:lnTo>
                    <a:pt x="56" y="1181"/>
                  </a:lnTo>
                  <a:lnTo>
                    <a:pt x="66" y="1194"/>
                  </a:lnTo>
                  <a:lnTo>
                    <a:pt x="77" y="1206"/>
                  </a:lnTo>
                  <a:lnTo>
                    <a:pt x="88" y="1214"/>
                  </a:lnTo>
                  <a:lnTo>
                    <a:pt x="101" y="1221"/>
                  </a:lnTo>
                  <a:lnTo>
                    <a:pt x="113" y="1224"/>
                  </a:lnTo>
                  <a:lnTo>
                    <a:pt x="126" y="1226"/>
                  </a:lnTo>
                  <a:lnTo>
                    <a:pt x="138" y="1224"/>
                  </a:lnTo>
                  <a:lnTo>
                    <a:pt x="144" y="1222"/>
                  </a:lnTo>
                  <a:lnTo>
                    <a:pt x="144" y="1221"/>
                  </a:lnTo>
                  <a:lnTo>
                    <a:pt x="145" y="1221"/>
                  </a:lnTo>
                  <a:lnTo>
                    <a:pt x="147" y="1221"/>
                  </a:lnTo>
                  <a:lnTo>
                    <a:pt x="151" y="1221"/>
                  </a:lnTo>
                  <a:lnTo>
                    <a:pt x="156" y="1217"/>
                  </a:lnTo>
                  <a:lnTo>
                    <a:pt x="162" y="1214"/>
                  </a:lnTo>
                  <a:lnTo>
                    <a:pt x="174" y="1206"/>
                  </a:lnTo>
                  <a:lnTo>
                    <a:pt x="184" y="1194"/>
                  </a:lnTo>
                  <a:lnTo>
                    <a:pt x="186" y="1190"/>
                  </a:lnTo>
                  <a:lnTo>
                    <a:pt x="187" y="1188"/>
                  </a:lnTo>
                  <a:lnTo>
                    <a:pt x="189" y="1187"/>
                  </a:lnTo>
                  <a:lnTo>
                    <a:pt x="196" y="1181"/>
                  </a:lnTo>
                  <a:lnTo>
                    <a:pt x="200" y="1173"/>
                  </a:lnTo>
                  <a:lnTo>
                    <a:pt x="205" y="1164"/>
                  </a:lnTo>
                  <a:lnTo>
                    <a:pt x="215" y="1147"/>
                  </a:lnTo>
                  <a:lnTo>
                    <a:pt x="223" y="1126"/>
                  </a:lnTo>
                  <a:lnTo>
                    <a:pt x="231" y="1105"/>
                  </a:lnTo>
                  <a:lnTo>
                    <a:pt x="237" y="1083"/>
                  </a:lnTo>
                  <a:lnTo>
                    <a:pt x="243" y="1060"/>
                  </a:lnTo>
                  <a:lnTo>
                    <a:pt x="247" y="1035"/>
                  </a:lnTo>
                  <a:lnTo>
                    <a:pt x="247" y="1028"/>
                  </a:lnTo>
                  <a:lnTo>
                    <a:pt x="248" y="1022"/>
                  </a:lnTo>
                  <a:lnTo>
                    <a:pt x="250" y="1010"/>
                  </a:lnTo>
                  <a:lnTo>
                    <a:pt x="252" y="983"/>
                  </a:lnTo>
                  <a:lnTo>
                    <a:pt x="253" y="957"/>
                  </a:lnTo>
                  <a:lnTo>
                    <a:pt x="253" y="256"/>
                  </a:lnTo>
                  <a:lnTo>
                    <a:pt x="252" y="228"/>
                  </a:lnTo>
                  <a:lnTo>
                    <a:pt x="250" y="202"/>
                  </a:lnTo>
                  <a:lnTo>
                    <a:pt x="247" y="176"/>
                  </a:lnTo>
                  <a:lnTo>
                    <a:pt x="243" y="151"/>
                  </a:lnTo>
                  <a:lnTo>
                    <a:pt x="231" y="106"/>
                  </a:lnTo>
                  <a:lnTo>
                    <a:pt x="223" y="85"/>
                  </a:lnTo>
                  <a:lnTo>
                    <a:pt x="215" y="65"/>
                  </a:lnTo>
                  <a:close/>
                </a:path>
              </a:pathLst>
            </a:custGeom>
            <a:solidFill>
              <a:srgbClr val="FF0000"/>
            </a:solidFill>
            <a:ln w="9525">
              <a:noFill/>
              <a:round/>
            </a:ln>
          </p:spPr>
          <p:txBody>
            <a:bodyPr/>
            <a:lstStyle/>
            <a:p>
              <a:endParaRPr lang="zh-CN" altLang="en-US" sz="1800">
                <a:cs typeface="+mn-ea"/>
                <a:sym typeface="+mn-lt"/>
              </a:endParaRPr>
            </a:p>
          </p:txBody>
        </p:sp>
        <p:sp>
          <p:nvSpPr>
            <p:cNvPr id="14446" name="Freeform 111"/>
            <p:cNvSpPr>
              <a:spLocks noChangeArrowheads="1"/>
            </p:cNvSpPr>
            <p:nvPr/>
          </p:nvSpPr>
          <p:spPr bwMode="auto">
            <a:xfrm>
              <a:off x="2030" y="2909"/>
              <a:ext cx="5" cy="61"/>
            </a:xfrm>
            <a:custGeom>
              <a:avLst/>
              <a:gdLst/>
              <a:ahLst/>
              <a:cxnLst>
                <a:cxn ang="0">
                  <a:pos x="14" y="2"/>
                </a:cxn>
                <a:cxn ang="0">
                  <a:pos x="0" y="0"/>
                </a:cxn>
                <a:cxn ang="0">
                  <a:pos x="0" y="181"/>
                </a:cxn>
                <a:cxn ang="0">
                  <a:pos x="9" y="181"/>
                </a:cxn>
                <a:cxn ang="0">
                  <a:pos x="11" y="181"/>
                </a:cxn>
                <a:cxn ang="0">
                  <a:pos x="14" y="2"/>
                </a:cxn>
              </a:cxnLst>
              <a:rect l="0" t="0" r="r" b="b"/>
              <a:pathLst>
                <a:path w="14" h="181">
                  <a:moveTo>
                    <a:pt x="14" y="2"/>
                  </a:moveTo>
                  <a:lnTo>
                    <a:pt x="0" y="0"/>
                  </a:lnTo>
                  <a:lnTo>
                    <a:pt x="0" y="181"/>
                  </a:lnTo>
                  <a:lnTo>
                    <a:pt x="9" y="181"/>
                  </a:lnTo>
                  <a:lnTo>
                    <a:pt x="11" y="181"/>
                  </a:lnTo>
                  <a:lnTo>
                    <a:pt x="14" y="2"/>
                  </a:lnTo>
                  <a:close/>
                </a:path>
              </a:pathLst>
            </a:custGeom>
            <a:solidFill>
              <a:srgbClr val="FFFFFF"/>
            </a:solidFill>
            <a:ln w="9525">
              <a:noFill/>
              <a:round/>
            </a:ln>
          </p:spPr>
          <p:txBody>
            <a:bodyPr/>
            <a:lstStyle/>
            <a:p>
              <a:endParaRPr lang="zh-CN" altLang="en-US" sz="1800">
                <a:cs typeface="+mn-ea"/>
                <a:sym typeface="+mn-lt"/>
              </a:endParaRPr>
            </a:p>
          </p:txBody>
        </p:sp>
        <p:sp>
          <p:nvSpPr>
            <p:cNvPr id="14447" name="Freeform 112"/>
            <p:cNvSpPr>
              <a:spLocks noChangeArrowheads="1"/>
            </p:cNvSpPr>
            <p:nvPr/>
          </p:nvSpPr>
          <p:spPr bwMode="auto">
            <a:xfrm>
              <a:off x="2024" y="2909"/>
              <a:ext cx="6" cy="61"/>
            </a:xfrm>
            <a:custGeom>
              <a:avLst/>
              <a:gdLst/>
              <a:ahLst/>
              <a:cxnLst>
                <a:cxn ang="0">
                  <a:pos x="19" y="2"/>
                </a:cxn>
                <a:cxn ang="0">
                  <a:pos x="0" y="0"/>
                </a:cxn>
                <a:cxn ang="0">
                  <a:pos x="0" y="183"/>
                </a:cxn>
                <a:cxn ang="0">
                  <a:pos x="3" y="183"/>
                </a:cxn>
                <a:cxn ang="0">
                  <a:pos x="5" y="183"/>
                </a:cxn>
                <a:cxn ang="0">
                  <a:pos x="7" y="183"/>
                </a:cxn>
                <a:cxn ang="0">
                  <a:pos x="9" y="163"/>
                </a:cxn>
                <a:cxn ang="0">
                  <a:pos x="7" y="183"/>
                </a:cxn>
                <a:cxn ang="0">
                  <a:pos x="13" y="183"/>
                </a:cxn>
                <a:cxn ang="0">
                  <a:pos x="13" y="169"/>
                </a:cxn>
                <a:cxn ang="0">
                  <a:pos x="13" y="183"/>
                </a:cxn>
                <a:cxn ang="0">
                  <a:pos x="19" y="183"/>
                </a:cxn>
                <a:cxn ang="0">
                  <a:pos x="19" y="2"/>
                </a:cxn>
              </a:cxnLst>
              <a:rect l="0" t="0" r="r" b="b"/>
              <a:pathLst>
                <a:path w="19" h="183">
                  <a:moveTo>
                    <a:pt x="19" y="2"/>
                  </a:moveTo>
                  <a:lnTo>
                    <a:pt x="0" y="0"/>
                  </a:lnTo>
                  <a:lnTo>
                    <a:pt x="0" y="183"/>
                  </a:lnTo>
                  <a:lnTo>
                    <a:pt x="3" y="183"/>
                  </a:lnTo>
                  <a:lnTo>
                    <a:pt x="5" y="183"/>
                  </a:lnTo>
                  <a:lnTo>
                    <a:pt x="7" y="183"/>
                  </a:lnTo>
                  <a:lnTo>
                    <a:pt x="9" y="163"/>
                  </a:lnTo>
                  <a:lnTo>
                    <a:pt x="7" y="183"/>
                  </a:lnTo>
                  <a:lnTo>
                    <a:pt x="13" y="183"/>
                  </a:lnTo>
                  <a:lnTo>
                    <a:pt x="13" y="169"/>
                  </a:lnTo>
                  <a:lnTo>
                    <a:pt x="13" y="183"/>
                  </a:lnTo>
                  <a:lnTo>
                    <a:pt x="19" y="183"/>
                  </a:lnTo>
                  <a:lnTo>
                    <a:pt x="19" y="2"/>
                  </a:lnTo>
                  <a:close/>
                </a:path>
              </a:pathLst>
            </a:custGeom>
            <a:solidFill>
              <a:srgbClr val="FFFFFF"/>
            </a:solidFill>
            <a:ln w="9525">
              <a:noFill/>
              <a:round/>
            </a:ln>
          </p:spPr>
          <p:txBody>
            <a:bodyPr/>
            <a:lstStyle/>
            <a:p>
              <a:endParaRPr lang="zh-CN" altLang="en-US" sz="1800">
                <a:cs typeface="+mn-ea"/>
                <a:sym typeface="+mn-lt"/>
              </a:endParaRPr>
            </a:p>
          </p:txBody>
        </p:sp>
        <p:sp>
          <p:nvSpPr>
            <p:cNvPr id="14448" name="Freeform 113"/>
            <p:cNvSpPr>
              <a:spLocks noChangeArrowheads="1"/>
            </p:cNvSpPr>
            <p:nvPr/>
          </p:nvSpPr>
          <p:spPr bwMode="auto">
            <a:xfrm>
              <a:off x="2034" y="2910"/>
              <a:ext cx="6" cy="60"/>
            </a:xfrm>
            <a:custGeom>
              <a:avLst/>
              <a:gdLst/>
              <a:ahLst/>
              <a:cxnLst>
                <a:cxn ang="0">
                  <a:pos x="18" y="4"/>
                </a:cxn>
                <a:cxn ang="0">
                  <a:pos x="3" y="0"/>
                </a:cxn>
                <a:cxn ang="0">
                  <a:pos x="0" y="179"/>
                </a:cxn>
                <a:cxn ang="0">
                  <a:pos x="18" y="180"/>
                </a:cxn>
                <a:cxn ang="0">
                  <a:pos x="18" y="4"/>
                </a:cxn>
              </a:cxnLst>
              <a:rect l="0" t="0" r="r" b="b"/>
              <a:pathLst>
                <a:path w="18" h="180">
                  <a:moveTo>
                    <a:pt x="18" y="4"/>
                  </a:moveTo>
                  <a:lnTo>
                    <a:pt x="3" y="0"/>
                  </a:lnTo>
                  <a:lnTo>
                    <a:pt x="0" y="179"/>
                  </a:lnTo>
                  <a:lnTo>
                    <a:pt x="18" y="180"/>
                  </a:lnTo>
                  <a:lnTo>
                    <a:pt x="18" y="4"/>
                  </a:lnTo>
                  <a:close/>
                </a:path>
              </a:pathLst>
            </a:custGeom>
            <a:solidFill>
              <a:srgbClr val="FFFFFF"/>
            </a:solidFill>
            <a:ln w="9525">
              <a:noFill/>
              <a:round/>
            </a:ln>
          </p:spPr>
          <p:txBody>
            <a:bodyPr/>
            <a:lstStyle/>
            <a:p>
              <a:endParaRPr lang="zh-CN" altLang="en-US" sz="1800">
                <a:cs typeface="+mn-ea"/>
                <a:sym typeface="+mn-lt"/>
              </a:endParaRPr>
            </a:p>
          </p:txBody>
        </p:sp>
        <p:sp>
          <p:nvSpPr>
            <p:cNvPr id="14449" name="Freeform 114"/>
            <p:cNvSpPr>
              <a:spLocks noChangeArrowheads="1"/>
            </p:cNvSpPr>
            <p:nvPr/>
          </p:nvSpPr>
          <p:spPr bwMode="auto">
            <a:xfrm>
              <a:off x="2045" y="2979"/>
              <a:ext cx="2" cy="6"/>
            </a:xfrm>
            <a:custGeom>
              <a:avLst/>
              <a:gdLst/>
              <a:ahLst/>
              <a:cxnLst>
                <a:cxn ang="0">
                  <a:pos x="6" y="10"/>
                </a:cxn>
                <a:cxn ang="0">
                  <a:pos x="0" y="0"/>
                </a:cxn>
                <a:cxn ang="0">
                  <a:pos x="0" y="16"/>
                </a:cxn>
                <a:cxn ang="0">
                  <a:pos x="3" y="17"/>
                </a:cxn>
                <a:cxn ang="0">
                  <a:pos x="6" y="18"/>
                </a:cxn>
                <a:cxn ang="0">
                  <a:pos x="6" y="10"/>
                </a:cxn>
              </a:cxnLst>
              <a:rect l="0" t="0" r="r" b="b"/>
              <a:pathLst>
                <a:path w="6" h="18">
                  <a:moveTo>
                    <a:pt x="6" y="10"/>
                  </a:moveTo>
                  <a:lnTo>
                    <a:pt x="0" y="0"/>
                  </a:lnTo>
                  <a:lnTo>
                    <a:pt x="0" y="16"/>
                  </a:lnTo>
                  <a:lnTo>
                    <a:pt x="3" y="17"/>
                  </a:lnTo>
                  <a:lnTo>
                    <a:pt x="6" y="18"/>
                  </a:lnTo>
                  <a:lnTo>
                    <a:pt x="6" y="10"/>
                  </a:lnTo>
                  <a:close/>
                </a:path>
              </a:pathLst>
            </a:custGeom>
            <a:solidFill>
              <a:srgbClr val="E4E4E4"/>
            </a:solidFill>
            <a:ln w="9525">
              <a:noFill/>
              <a:round/>
            </a:ln>
          </p:spPr>
          <p:txBody>
            <a:bodyPr/>
            <a:lstStyle/>
            <a:p>
              <a:endParaRPr lang="zh-CN" altLang="en-US" sz="1800">
                <a:cs typeface="+mn-ea"/>
                <a:sym typeface="+mn-lt"/>
              </a:endParaRPr>
            </a:p>
          </p:txBody>
        </p:sp>
        <p:sp>
          <p:nvSpPr>
            <p:cNvPr id="14450" name="Freeform 115"/>
            <p:cNvSpPr>
              <a:spLocks noChangeArrowheads="1"/>
            </p:cNvSpPr>
            <p:nvPr/>
          </p:nvSpPr>
          <p:spPr bwMode="auto">
            <a:xfrm>
              <a:off x="2048" y="2985"/>
              <a:ext cx="1" cy="1"/>
            </a:xfrm>
            <a:custGeom>
              <a:avLst/>
              <a:gdLst/>
              <a:ahLst/>
              <a:cxnLst>
                <a:cxn ang="0">
                  <a:pos x="0" y="0"/>
                </a:cxn>
                <a:cxn ang="0">
                  <a:pos x="0" y="3"/>
                </a:cxn>
                <a:cxn ang="0">
                  <a:pos x="1" y="3"/>
                </a:cxn>
                <a:cxn ang="0">
                  <a:pos x="0" y="0"/>
                </a:cxn>
              </a:cxnLst>
              <a:rect l="0" t="0" r="r" b="b"/>
              <a:pathLst>
                <a:path w="1" h="3">
                  <a:moveTo>
                    <a:pt x="0" y="0"/>
                  </a:moveTo>
                  <a:lnTo>
                    <a:pt x="0" y="3"/>
                  </a:lnTo>
                  <a:lnTo>
                    <a:pt x="1" y="3"/>
                  </a:lnTo>
                  <a:lnTo>
                    <a:pt x="0" y="0"/>
                  </a:lnTo>
                  <a:close/>
                </a:path>
              </a:pathLst>
            </a:custGeom>
            <a:solidFill>
              <a:srgbClr val="E1E1E1"/>
            </a:solidFill>
            <a:ln w="9525">
              <a:noFill/>
              <a:round/>
            </a:ln>
          </p:spPr>
          <p:txBody>
            <a:bodyPr/>
            <a:lstStyle/>
            <a:p>
              <a:endParaRPr lang="zh-CN" altLang="en-US" sz="1800">
                <a:cs typeface="+mn-ea"/>
                <a:sym typeface="+mn-lt"/>
              </a:endParaRPr>
            </a:p>
          </p:txBody>
        </p:sp>
        <p:sp>
          <p:nvSpPr>
            <p:cNvPr id="14451" name="Freeform 116"/>
            <p:cNvSpPr>
              <a:spLocks noChangeArrowheads="1"/>
            </p:cNvSpPr>
            <p:nvPr/>
          </p:nvSpPr>
          <p:spPr bwMode="auto">
            <a:xfrm>
              <a:off x="2047" y="2982"/>
              <a:ext cx="1" cy="4"/>
            </a:xfrm>
            <a:custGeom>
              <a:avLst/>
              <a:gdLst/>
              <a:ahLst/>
              <a:cxnLst>
                <a:cxn ang="0">
                  <a:pos x="5" y="11"/>
                </a:cxn>
                <a:cxn ang="0">
                  <a:pos x="5" y="8"/>
                </a:cxn>
                <a:cxn ang="0">
                  <a:pos x="0" y="0"/>
                </a:cxn>
                <a:cxn ang="0">
                  <a:pos x="0" y="8"/>
                </a:cxn>
                <a:cxn ang="0">
                  <a:pos x="5" y="11"/>
                </a:cxn>
              </a:cxnLst>
              <a:rect l="0" t="0" r="r" b="b"/>
              <a:pathLst>
                <a:path w="5" h="11">
                  <a:moveTo>
                    <a:pt x="5" y="11"/>
                  </a:moveTo>
                  <a:lnTo>
                    <a:pt x="5" y="8"/>
                  </a:lnTo>
                  <a:lnTo>
                    <a:pt x="0" y="0"/>
                  </a:lnTo>
                  <a:lnTo>
                    <a:pt x="0" y="8"/>
                  </a:lnTo>
                  <a:lnTo>
                    <a:pt x="5" y="11"/>
                  </a:lnTo>
                  <a:close/>
                </a:path>
              </a:pathLst>
            </a:custGeom>
            <a:solidFill>
              <a:srgbClr val="E3E3E3"/>
            </a:solidFill>
            <a:ln w="9525">
              <a:noFill/>
              <a:round/>
            </a:ln>
          </p:spPr>
          <p:txBody>
            <a:bodyPr/>
            <a:lstStyle/>
            <a:p>
              <a:endParaRPr lang="zh-CN" altLang="en-US" sz="1800">
                <a:cs typeface="+mn-ea"/>
                <a:sym typeface="+mn-lt"/>
              </a:endParaRPr>
            </a:p>
          </p:txBody>
        </p:sp>
        <p:sp>
          <p:nvSpPr>
            <p:cNvPr id="14452" name="Freeform 117"/>
            <p:cNvSpPr>
              <a:spLocks noChangeArrowheads="1"/>
            </p:cNvSpPr>
            <p:nvPr/>
          </p:nvSpPr>
          <p:spPr bwMode="auto">
            <a:xfrm>
              <a:off x="2043" y="2975"/>
              <a:ext cx="2" cy="9"/>
            </a:xfrm>
            <a:custGeom>
              <a:avLst/>
              <a:gdLst/>
              <a:ahLst/>
              <a:cxnLst>
                <a:cxn ang="0">
                  <a:pos x="6" y="26"/>
                </a:cxn>
                <a:cxn ang="0">
                  <a:pos x="6" y="10"/>
                </a:cxn>
                <a:cxn ang="0">
                  <a:pos x="0" y="0"/>
                </a:cxn>
                <a:cxn ang="0">
                  <a:pos x="0" y="19"/>
                </a:cxn>
                <a:cxn ang="0">
                  <a:pos x="2" y="22"/>
                </a:cxn>
                <a:cxn ang="0">
                  <a:pos x="4" y="24"/>
                </a:cxn>
                <a:cxn ang="0">
                  <a:pos x="4" y="25"/>
                </a:cxn>
                <a:cxn ang="0">
                  <a:pos x="6" y="26"/>
                </a:cxn>
              </a:cxnLst>
              <a:rect l="0" t="0" r="r" b="b"/>
              <a:pathLst>
                <a:path w="6" h="26">
                  <a:moveTo>
                    <a:pt x="6" y="26"/>
                  </a:moveTo>
                  <a:lnTo>
                    <a:pt x="6" y="10"/>
                  </a:lnTo>
                  <a:lnTo>
                    <a:pt x="0" y="0"/>
                  </a:lnTo>
                  <a:lnTo>
                    <a:pt x="0" y="19"/>
                  </a:lnTo>
                  <a:lnTo>
                    <a:pt x="2" y="22"/>
                  </a:lnTo>
                  <a:lnTo>
                    <a:pt x="4" y="24"/>
                  </a:lnTo>
                  <a:lnTo>
                    <a:pt x="4" y="25"/>
                  </a:lnTo>
                  <a:lnTo>
                    <a:pt x="6" y="26"/>
                  </a:lnTo>
                  <a:close/>
                </a:path>
              </a:pathLst>
            </a:custGeom>
            <a:solidFill>
              <a:srgbClr val="E7E7E7"/>
            </a:solidFill>
            <a:ln w="9525">
              <a:noFill/>
              <a:round/>
            </a:ln>
          </p:spPr>
          <p:txBody>
            <a:bodyPr/>
            <a:lstStyle/>
            <a:p>
              <a:endParaRPr lang="zh-CN" altLang="en-US" sz="1800">
                <a:cs typeface="+mn-ea"/>
                <a:sym typeface="+mn-lt"/>
              </a:endParaRPr>
            </a:p>
          </p:txBody>
        </p:sp>
        <p:sp>
          <p:nvSpPr>
            <p:cNvPr id="14453" name="Freeform 118"/>
            <p:cNvSpPr>
              <a:spLocks noChangeArrowheads="1"/>
            </p:cNvSpPr>
            <p:nvPr/>
          </p:nvSpPr>
          <p:spPr bwMode="auto">
            <a:xfrm>
              <a:off x="2041" y="2973"/>
              <a:ext cx="2" cy="9"/>
            </a:xfrm>
            <a:custGeom>
              <a:avLst/>
              <a:gdLst/>
              <a:ahLst/>
              <a:cxnLst>
                <a:cxn ang="0">
                  <a:pos x="5" y="8"/>
                </a:cxn>
                <a:cxn ang="0">
                  <a:pos x="0" y="0"/>
                </a:cxn>
                <a:cxn ang="0">
                  <a:pos x="0" y="15"/>
                </a:cxn>
                <a:cxn ang="0">
                  <a:pos x="4" y="16"/>
                </a:cxn>
                <a:cxn ang="0">
                  <a:pos x="4" y="19"/>
                </a:cxn>
                <a:cxn ang="0">
                  <a:pos x="4" y="24"/>
                </a:cxn>
                <a:cxn ang="0">
                  <a:pos x="4" y="26"/>
                </a:cxn>
                <a:cxn ang="0">
                  <a:pos x="5" y="27"/>
                </a:cxn>
                <a:cxn ang="0">
                  <a:pos x="5" y="8"/>
                </a:cxn>
              </a:cxnLst>
              <a:rect l="0" t="0" r="r" b="b"/>
              <a:pathLst>
                <a:path w="5" h="27">
                  <a:moveTo>
                    <a:pt x="5" y="8"/>
                  </a:moveTo>
                  <a:lnTo>
                    <a:pt x="0" y="0"/>
                  </a:lnTo>
                  <a:lnTo>
                    <a:pt x="0" y="15"/>
                  </a:lnTo>
                  <a:lnTo>
                    <a:pt x="4" y="16"/>
                  </a:lnTo>
                  <a:lnTo>
                    <a:pt x="4" y="19"/>
                  </a:lnTo>
                  <a:lnTo>
                    <a:pt x="4" y="24"/>
                  </a:lnTo>
                  <a:lnTo>
                    <a:pt x="4" y="26"/>
                  </a:lnTo>
                  <a:lnTo>
                    <a:pt x="5" y="27"/>
                  </a:lnTo>
                  <a:lnTo>
                    <a:pt x="5" y="8"/>
                  </a:lnTo>
                  <a:close/>
                </a:path>
              </a:pathLst>
            </a:custGeom>
            <a:solidFill>
              <a:srgbClr val="E8E8E8"/>
            </a:solidFill>
            <a:ln w="9525">
              <a:noFill/>
              <a:round/>
            </a:ln>
          </p:spPr>
          <p:txBody>
            <a:bodyPr/>
            <a:lstStyle/>
            <a:p>
              <a:endParaRPr lang="zh-CN" altLang="en-US" sz="1800">
                <a:cs typeface="+mn-ea"/>
                <a:sym typeface="+mn-lt"/>
              </a:endParaRPr>
            </a:p>
          </p:txBody>
        </p:sp>
        <p:sp>
          <p:nvSpPr>
            <p:cNvPr id="14454" name="Freeform 119"/>
            <p:cNvSpPr>
              <a:spLocks noChangeArrowheads="1"/>
            </p:cNvSpPr>
            <p:nvPr/>
          </p:nvSpPr>
          <p:spPr bwMode="auto">
            <a:xfrm>
              <a:off x="2039" y="2970"/>
              <a:ext cx="2" cy="8"/>
            </a:xfrm>
            <a:custGeom>
              <a:avLst/>
              <a:gdLst/>
              <a:ahLst/>
              <a:cxnLst>
                <a:cxn ang="0">
                  <a:pos x="6" y="8"/>
                </a:cxn>
                <a:cxn ang="0">
                  <a:pos x="2" y="0"/>
                </a:cxn>
                <a:cxn ang="0">
                  <a:pos x="0" y="0"/>
                </a:cxn>
                <a:cxn ang="0">
                  <a:pos x="0" y="22"/>
                </a:cxn>
                <a:cxn ang="0">
                  <a:pos x="1" y="22"/>
                </a:cxn>
                <a:cxn ang="0">
                  <a:pos x="6" y="23"/>
                </a:cxn>
                <a:cxn ang="0">
                  <a:pos x="6" y="8"/>
                </a:cxn>
              </a:cxnLst>
              <a:rect l="0" t="0" r="r" b="b"/>
              <a:pathLst>
                <a:path w="6" h="23">
                  <a:moveTo>
                    <a:pt x="6" y="8"/>
                  </a:moveTo>
                  <a:lnTo>
                    <a:pt x="2" y="0"/>
                  </a:lnTo>
                  <a:lnTo>
                    <a:pt x="0" y="0"/>
                  </a:lnTo>
                  <a:lnTo>
                    <a:pt x="0" y="22"/>
                  </a:lnTo>
                  <a:lnTo>
                    <a:pt x="1" y="22"/>
                  </a:lnTo>
                  <a:lnTo>
                    <a:pt x="6" y="23"/>
                  </a:lnTo>
                  <a:lnTo>
                    <a:pt x="6" y="8"/>
                  </a:lnTo>
                  <a:close/>
                </a:path>
              </a:pathLst>
            </a:custGeom>
            <a:solidFill>
              <a:srgbClr val="E9E9E9"/>
            </a:solidFill>
            <a:ln w="9525">
              <a:noFill/>
              <a:round/>
            </a:ln>
          </p:spPr>
          <p:txBody>
            <a:bodyPr/>
            <a:lstStyle/>
            <a:p>
              <a:endParaRPr lang="zh-CN" altLang="en-US" sz="1800">
                <a:cs typeface="+mn-ea"/>
                <a:sym typeface="+mn-lt"/>
              </a:endParaRPr>
            </a:p>
          </p:txBody>
        </p:sp>
        <p:sp>
          <p:nvSpPr>
            <p:cNvPr id="14455" name="Freeform 120"/>
            <p:cNvSpPr>
              <a:spLocks noChangeArrowheads="1"/>
            </p:cNvSpPr>
            <p:nvPr/>
          </p:nvSpPr>
          <p:spPr bwMode="auto">
            <a:xfrm>
              <a:off x="2035" y="2970"/>
              <a:ext cx="2" cy="7"/>
            </a:xfrm>
            <a:custGeom>
              <a:avLst/>
              <a:gdLst/>
              <a:ahLst/>
              <a:cxnLst>
                <a:cxn ang="0">
                  <a:pos x="6" y="0"/>
                </a:cxn>
                <a:cxn ang="0">
                  <a:pos x="0" y="0"/>
                </a:cxn>
                <a:cxn ang="0">
                  <a:pos x="0" y="21"/>
                </a:cxn>
                <a:cxn ang="0">
                  <a:pos x="1" y="21"/>
                </a:cxn>
                <a:cxn ang="0">
                  <a:pos x="6" y="22"/>
                </a:cxn>
                <a:cxn ang="0">
                  <a:pos x="6" y="0"/>
                </a:cxn>
              </a:cxnLst>
              <a:rect l="0" t="0" r="r" b="b"/>
              <a:pathLst>
                <a:path w="6" h="22">
                  <a:moveTo>
                    <a:pt x="6" y="0"/>
                  </a:moveTo>
                  <a:lnTo>
                    <a:pt x="0" y="0"/>
                  </a:lnTo>
                  <a:lnTo>
                    <a:pt x="0" y="21"/>
                  </a:lnTo>
                  <a:lnTo>
                    <a:pt x="1" y="21"/>
                  </a:lnTo>
                  <a:lnTo>
                    <a:pt x="6" y="22"/>
                  </a:lnTo>
                  <a:lnTo>
                    <a:pt x="6" y="0"/>
                  </a:lnTo>
                  <a:close/>
                </a:path>
              </a:pathLst>
            </a:custGeom>
            <a:solidFill>
              <a:srgbClr val="EDEDED"/>
            </a:solidFill>
            <a:ln w="9525">
              <a:noFill/>
              <a:round/>
            </a:ln>
          </p:spPr>
          <p:txBody>
            <a:bodyPr/>
            <a:lstStyle/>
            <a:p>
              <a:endParaRPr lang="zh-CN" altLang="en-US" sz="1800">
                <a:cs typeface="+mn-ea"/>
                <a:sym typeface="+mn-lt"/>
              </a:endParaRPr>
            </a:p>
          </p:txBody>
        </p:sp>
        <p:sp>
          <p:nvSpPr>
            <p:cNvPr id="14456" name="Freeform 121"/>
            <p:cNvSpPr>
              <a:spLocks noChangeArrowheads="1"/>
            </p:cNvSpPr>
            <p:nvPr/>
          </p:nvSpPr>
          <p:spPr bwMode="auto">
            <a:xfrm>
              <a:off x="2034" y="2970"/>
              <a:ext cx="1" cy="7"/>
            </a:xfrm>
            <a:custGeom>
              <a:avLst/>
              <a:gdLst/>
              <a:ahLst/>
              <a:cxnLst>
                <a:cxn ang="0">
                  <a:pos x="5" y="1"/>
                </a:cxn>
                <a:cxn ang="0">
                  <a:pos x="0" y="0"/>
                </a:cxn>
                <a:cxn ang="0">
                  <a:pos x="0" y="17"/>
                </a:cxn>
                <a:cxn ang="0">
                  <a:pos x="2" y="22"/>
                </a:cxn>
                <a:cxn ang="0">
                  <a:pos x="5" y="22"/>
                </a:cxn>
                <a:cxn ang="0">
                  <a:pos x="5" y="1"/>
                </a:cxn>
              </a:cxnLst>
              <a:rect l="0" t="0" r="r" b="b"/>
              <a:pathLst>
                <a:path w="5" h="22">
                  <a:moveTo>
                    <a:pt x="5" y="1"/>
                  </a:moveTo>
                  <a:lnTo>
                    <a:pt x="0" y="0"/>
                  </a:lnTo>
                  <a:lnTo>
                    <a:pt x="0" y="17"/>
                  </a:lnTo>
                  <a:lnTo>
                    <a:pt x="2" y="22"/>
                  </a:lnTo>
                  <a:lnTo>
                    <a:pt x="5" y="22"/>
                  </a:lnTo>
                  <a:lnTo>
                    <a:pt x="5" y="1"/>
                  </a:lnTo>
                  <a:close/>
                </a:path>
              </a:pathLst>
            </a:custGeom>
            <a:solidFill>
              <a:srgbClr val="EFEFEF"/>
            </a:solidFill>
            <a:ln w="9525">
              <a:noFill/>
              <a:round/>
            </a:ln>
          </p:spPr>
          <p:txBody>
            <a:bodyPr/>
            <a:lstStyle/>
            <a:p>
              <a:endParaRPr lang="zh-CN" altLang="en-US" sz="1800">
                <a:cs typeface="+mn-ea"/>
                <a:sym typeface="+mn-lt"/>
              </a:endParaRPr>
            </a:p>
          </p:txBody>
        </p:sp>
        <p:sp>
          <p:nvSpPr>
            <p:cNvPr id="14457" name="Freeform 122"/>
            <p:cNvSpPr>
              <a:spLocks noChangeArrowheads="1"/>
            </p:cNvSpPr>
            <p:nvPr/>
          </p:nvSpPr>
          <p:spPr bwMode="auto">
            <a:xfrm>
              <a:off x="2034" y="2970"/>
              <a:ext cx="1" cy="5"/>
            </a:xfrm>
            <a:custGeom>
              <a:avLst/>
              <a:gdLst/>
              <a:ahLst/>
              <a:cxnLst>
                <a:cxn ang="0">
                  <a:pos x="0" y="17"/>
                </a:cxn>
                <a:cxn ang="0">
                  <a:pos x="0" y="0"/>
                </a:cxn>
                <a:cxn ang="0">
                  <a:pos x="0" y="14"/>
                </a:cxn>
                <a:cxn ang="0">
                  <a:pos x="0" y="17"/>
                </a:cxn>
              </a:cxnLst>
              <a:rect l="0" t="0" r="r" b="b"/>
              <a:pathLst>
                <a:path w="1" h="17">
                  <a:moveTo>
                    <a:pt x="0" y="17"/>
                  </a:moveTo>
                  <a:lnTo>
                    <a:pt x="0" y="0"/>
                  </a:lnTo>
                  <a:lnTo>
                    <a:pt x="0" y="14"/>
                  </a:lnTo>
                  <a:lnTo>
                    <a:pt x="0" y="17"/>
                  </a:lnTo>
                  <a:close/>
                </a:path>
              </a:pathLst>
            </a:custGeom>
            <a:solidFill>
              <a:srgbClr val="CCCCCC"/>
            </a:solidFill>
            <a:ln w="9525">
              <a:noFill/>
              <a:round/>
            </a:ln>
          </p:spPr>
          <p:txBody>
            <a:bodyPr/>
            <a:lstStyle/>
            <a:p>
              <a:endParaRPr lang="zh-CN" altLang="en-US" sz="1800">
                <a:cs typeface="+mn-ea"/>
                <a:sym typeface="+mn-lt"/>
              </a:endParaRPr>
            </a:p>
          </p:txBody>
        </p:sp>
        <p:sp>
          <p:nvSpPr>
            <p:cNvPr id="14458" name="Rectangle 123"/>
            <p:cNvSpPr>
              <a:spLocks noChangeArrowheads="1"/>
            </p:cNvSpPr>
            <p:nvPr/>
          </p:nvSpPr>
          <p:spPr bwMode="auto">
            <a:xfrm>
              <a:off x="2037" y="2970"/>
              <a:ext cx="2" cy="7"/>
            </a:xfrm>
            <a:prstGeom prst="rect">
              <a:avLst/>
            </a:prstGeom>
            <a:solidFill>
              <a:srgbClr val="ECECEC"/>
            </a:solidFill>
            <a:ln w="9525">
              <a:noFill/>
              <a:miter lim="800000"/>
            </a:ln>
          </p:spPr>
          <p:txBody>
            <a:bodyPr/>
            <a:lstStyle/>
            <a:p>
              <a:endParaRPr lang="zh-CN" altLang="en-US" sz="1800">
                <a:cs typeface="+mn-ea"/>
                <a:sym typeface="+mn-lt"/>
              </a:endParaRPr>
            </a:p>
          </p:txBody>
        </p:sp>
        <p:sp>
          <p:nvSpPr>
            <p:cNvPr id="14459" name="Freeform 124"/>
            <p:cNvSpPr>
              <a:spLocks noChangeArrowheads="1"/>
            </p:cNvSpPr>
            <p:nvPr/>
          </p:nvSpPr>
          <p:spPr bwMode="auto">
            <a:xfrm>
              <a:off x="2033" y="2970"/>
              <a:ext cx="1" cy="4"/>
            </a:xfrm>
            <a:custGeom>
              <a:avLst/>
              <a:gdLst/>
              <a:ahLst/>
              <a:cxnLst>
                <a:cxn ang="0">
                  <a:pos x="2" y="14"/>
                </a:cxn>
                <a:cxn ang="0">
                  <a:pos x="2" y="0"/>
                </a:cxn>
                <a:cxn ang="0">
                  <a:pos x="0" y="0"/>
                </a:cxn>
                <a:cxn ang="0">
                  <a:pos x="2" y="14"/>
                </a:cxn>
              </a:cxnLst>
              <a:rect l="0" t="0" r="r" b="b"/>
              <a:pathLst>
                <a:path w="2" h="14">
                  <a:moveTo>
                    <a:pt x="2" y="14"/>
                  </a:moveTo>
                  <a:lnTo>
                    <a:pt x="2" y="0"/>
                  </a:lnTo>
                  <a:lnTo>
                    <a:pt x="0" y="0"/>
                  </a:lnTo>
                  <a:lnTo>
                    <a:pt x="2" y="14"/>
                  </a:lnTo>
                  <a:close/>
                </a:path>
              </a:pathLst>
            </a:custGeom>
            <a:solidFill>
              <a:srgbClr val="F0F0F0"/>
            </a:solidFill>
            <a:ln w="9525">
              <a:noFill/>
              <a:round/>
            </a:ln>
          </p:spPr>
          <p:txBody>
            <a:bodyPr/>
            <a:lstStyle/>
            <a:p>
              <a:endParaRPr lang="zh-CN" altLang="en-US" sz="1800">
                <a:cs typeface="+mn-ea"/>
                <a:sym typeface="+mn-lt"/>
              </a:endParaRPr>
            </a:p>
          </p:txBody>
        </p:sp>
        <p:sp>
          <p:nvSpPr>
            <p:cNvPr id="14460" name="Freeform 125"/>
            <p:cNvSpPr>
              <a:spLocks noChangeArrowheads="1"/>
            </p:cNvSpPr>
            <p:nvPr/>
          </p:nvSpPr>
          <p:spPr bwMode="auto">
            <a:xfrm>
              <a:off x="2034" y="2975"/>
              <a:ext cx="1" cy="2"/>
            </a:xfrm>
            <a:custGeom>
              <a:avLst/>
              <a:gdLst/>
              <a:ahLst/>
              <a:cxnLst>
                <a:cxn ang="0">
                  <a:pos x="0" y="0"/>
                </a:cxn>
                <a:cxn ang="0">
                  <a:pos x="0" y="5"/>
                </a:cxn>
                <a:cxn ang="0">
                  <a:pos x="2" y="5"/>
                </a:cxn>
                <a:cxn ang="0">
                  <a:pos x="0" y="0"/>
                </a:cxn>
              </a:cxnLst>
              <a:rect l="0" t="0" r="r" b="b"/>
              <a:pathLst>
                <a:path w="2" h="5">
                  <a:moveTo>
                    <a:pt x="0" y="0"/>
                  </a:moveTo>
                  <a:lnTo>
                    <a:pt x="0" y="5"/>
                  </a:lnTo>
                  <a:lnTo>
                    <a:pt x="2" y="5"/>
                  </a:lnTo>
                  <a:lnTo>
                    <a:pt x="0" y="0"/>
                  </a:lnTo>
                  <a:close/>
                </a:path>
              </a:pathLst>
            </a:custGeom>
            <a:solidFill>
              <a:srgbClr val="F0F0F0"/>
            </a:solidFill>
            <a:ln w="9525">
              <a:noFill/>
              <a:round/>
            </a:ln>
          </p:spPr>
          <p:txBody>
            <a:bodyPr/>
            <a:lstStyle/>
            <a:p>
              <a:endParaRPr lang="zh-CN" altLang="en-US" sz="1800">
                <a:cs typeface="+mn-ea"/>
                <a:sym typeface="+mn-lt"/>
              </a:endParaRPr>
            </a:p>
          </p:txBody>
        </p:sp>
        <p:sp>
          <p:nvSpPr>
            <p:cNvPr id="14461" name="Freeform 126"/>
            <p:cNvSpPr>
              <a:spLocks noChangeArrowheads="1"/>
            </p:cNvSpPr>
            <p:nvPr/>
          </p:nvSpPr>
          <p:spPr bwMode="auto">
            <a:xfrm>
              <a:off x="2032" y="2970"/>
              <a:ext cx="2" cy="7"/>
            </a:xfrm>
            <a:custGeom>
              <a:avLst/>
              <a:gdLst/>
              <a:ahLst/>
              <a:cxnLst>
                <a:cxn ang="0">
                  <a:pos x="5" y="22"/>
                </a:cxn>
                <a:cxn ang="0">
                  <a:pos x="5" y="17"/>
                </a:cxn>
                <a:cxn ang="0">
                  <a:pos x="5" y="14"/>
                </a:cxn>
                <a:cxn ang="0">
                  <a:pos x="3" y="0"/>
                </a:cxn>
                <a:cxn ang="0">
                  <a:pos x="0" y="0"/>
                </a:cxn>
                <a:cxn ang="0">
                  <a:pos x="0" y="21"/>
                </a:cxn>
                <a:cxn ang="0">
                  <a:pos x="5" y="22"/>
                </a:cxn>
              </a:cxnLst>
              <a:rect l="0" t="0" r="r" b="b"/>
              <a:pathLst>
                <a:path w="5" h="22">
                  <a:moveTo>
                    <a:pt x="5" y="22"/>
                  </a:moveTo>
                  <a:lnTo>
                    <a:pt x="5" y="17"/>
                  </a:lnTo>
                  <a:lnTo>
                    <a:pt x="5" y="14"/>
                  </a:lnTo>
                  <a:lnTo>
                    <a:pt x="3" y="0"/>
                  </a:lnTo>
                  <a:lnTo>
                    <a:pt x="0" y="0"/>
                  </a:lnTo>
                  <a:lnTo>
                    <a:pt x="0" y="21"/>
                  </a:lnTo>
                  <a:lnTo>
                    <a:pt x="5" y="22"/>
                  </a:lnTo>
                  <a:close/>
                </a:path>
              </a:pathLst>
            </a:custGeom>
            <a:solidFill>
              <a:srgbClr val="F2F2F2"/>
            </a:solidFill>
            <a:ln w="9525">
              <a:noFill/>
              <a:round/>
            </a:ln>
          </p:spPr>
          <p:txBody>
            <a:bodyPr/>
            <a:lstStyle/>
            <a:p>
              <a:endParaRPr lang="zh-CN" altLang="en-US" sz="1800">
                <a:cs typeface="+mn-ea"/>
                <a:sym typeface="+mn-lt"/>
              </a:endParaRPr>
            </a:p>
          </p:txBody>
        </p:sp>
        <p:sp>
          <p:nvSpPr>
            <p:cNvPr id="14462" name="Rectangle 127"/>
            <p:cNvSpPr>
              <a:spLocks noChangeArrowheads="1"/>
            </p:cNvSpPr>
            <p:nvPr/>
          </p:nvSpPr>
          <p:spPr bwMode="auto">
            <a:xfrm>
              <a:off x="2030" y="2970"/>
              <a:ext cx="2" cy="7"/>
            </a:xfrm>
            <a:prstGeom prst="rect">
              <a:avLst/>
            </a:prstGeom>
            <a:solidFill>
              <a:srgbClr val="F3F3F3"/>
            </a:solidFill>
            <a:ln w="9525">
              <a:noFill/>
              <a:miter lim="800000"/>
            </a:ln>
          </p:spPr>
          <p:txBody>
            <a:bodyPr/>
            <a:lstStyle/>
            <a:p>
              <a:endParaRPr lang="zh-CN" altLang="en-US" sz="1800">
                <a:cs typeface="+mn-ea"/>
                <a:sym typeface="+mn-lt"/>
              </a:endParaRPr>
            </a:p>
          </p:txBody>
        </p:sp>
        <p:sp>
          <p:nvSpPr>
            <p:cNvPr id="14463" name="Freeform 128"/>
            <p:cNvSpPr>
              <a:spLocks noChangeArrowheads="1"/>
            </p:cNvSpPr>
            <p:nvPr/>
          </p:nvSpPr>
          <p:spPr bwMode="auto">
            <a:xfrm>
              <a:off x="2028" y="2970"/>
              <a:ext cx="2" cy="7"/>
            </a:xfrm>
            <a:custGeom>
              <a:avLst/>
              <a:gdLst/>
              <a:ahLst/>
              <a:cxnLst>
                <a:cxn ang="0">
                  <a:pos x="7" y="0"/>
                </a:cxn>
                <a:cxn ang="0">
                  <a:pos x="1" y="0"/>
                </a:cxn>
                <a:cxn ang="0">
                  <a:pos x="0" y="19"/>
                </a:cxn>
                <a:cxn ang="0">
                  <a:pos x="7" y="21"/>
                </a:cxn>
                <a:cxn ang="0">
                  <a:pos x="7" y="0"/>
                </a:cxn>
              </a:cxnLst>
              <a:rect l="0" t="0" r="r" b="b"/>
              <a:pathLst>
                <a:path w="7" h="21">
                  <a:moveTo>
                    <a:pt x="7" y="0"/>
                  </a:moveTo>
                  <a:lnTo>
                    <a:pt x="1" y="0"/>
                  </a:lnTo>
                  <a:lnTo>
                    <a:pt x="0" y="19"/>
                  </a:lnTo>
                  <a:lnTo>
                    <a:pt x="7" y="21"/>
                  </a:lnTo>
                  <a:lnTo>
                    <a:pt x="7" y="0"/>
                  </a:lnTo>
                  <a:close/>
                </a:path>
              </a:pathLst>
            </a:custGeom>
            <a:solidFill>
              <a:srgbClr val="F5F5F5"/>
            </a:solidFill>
            <a:ln w="9525">
              <a:noFill/>
              <a:round/>
            </a:ln>
          </p:spPr>
          <p:txBody>
            <a:bodyPr/>
            <a:lstStyle/>
            <a:p>
              <a:endParaRPr lang="zh-CN" altLang="en-US" sz="1800">
                <a:cs typeface="+mn-ea"/>
                <a:sym typeface="+mn-lt"/>
              </a:endParaRPr>
            </a:p>
          </p:txBody>
        </p:sp>
        <p:sp>
          <p:nvSpPr>
            <p:cNvPr id="14464" name="Freeform 129"/>
            <p:cNvSpPr>
              <a:spLocks noChangeArrowheads="1"/>
            </p:cNvSpPr>
            <p:nvPr/>
          </p:nvSpPr>
          <p:spPr bwMode="auto">
            <a:xfrm>
              <a:off x="2045" y="2995"/>
              <a:ext cx="2" cy="1"/>
            </a:xfrm>
            <a:custGeom>
              <a:avLst/>
              <a:gdLst/>
              <a:ahLst/>
              <a:cxnLst>
                <a:cxn ang="0">
                  <a:pos x="0" y="0"/>
                </a:cxn>
                <a:cxn ang="0">
                  <a:pos x="5" y="1"/>
                </a:cxn>
                <a:cxn ang="0">
                  <a:pos x="4" y="0"/>
                </a:cxn>
                <a:cxn ang="0">
                  <a:pos x="0" y="0"/>
                </a:cxn>
              </a:cxnLst>
              <a:rect l="0" t="0" r="r" b="b"/>
              <a:pathLst>
                <a:path w="5" h="1">
                  <a:moveTo>
                    <a:pt x="0" y="0"/>
                  </a:moveTo>
                  <a:lnTo>
                    <a:pt x="5" y="1"/>
                  </a:lnTo>
                  <a:lnTo>
                    <a:pt x="4" y="0"/>
                  </a:lnTo>
                  <a:lnTo>
                    <a:pt x="0" y="0"/>
                  </a:lnTo>
                  <a:close/>
                </a:path>
              </a:pathLst>
            </a:custGeom>
            <a:solidFill>
              <a:srgbClr val="FF0000"/>
            </a:solidFill>
            <a:ln w="9525">
              <a:noFill/>
              <a:round/>
            </a:ln>
          </p:spPr>
          <p:txBody>
            <a:bodyPr/>
            <a:lstStyle/>
            <a:p>
              <a:endParaRPr lang="zh-CN" altLang="en-US" sz="1800">
                <a:cs typeface="+mn-ea"/>
                <a:sym typeface="+mn-lt"/>
              </a:endParaRPr>
            </a:p>
          </p:txBody>
        </p:sp>
        <p:sp>
          <p:nvSpPr>
            <p:cNvPr id="14465" name="Freeform 130"/>
            <p:cNvSpPr>
              <a:spLocks noChangeArrowheads="1"/>
            </p:cNvSpPr>
            <p:nvPr/>
          </p:nvSpPr>
          <p:spPr bwMode="auto">
            <a:xfrm>
              <a:off x="2026" y="2970"/>
              <a:ext cx="2" cy="6"/>
            </a:xfrm>
            <a:custGeom>
              <a:avLst/>
              <a:gdLst/>
              <a:ahLst/>
              <a:cxnLst>
                <a:cxn ang="0">
                  <a:pos x="5" y="0"/>
                </a:cxn>
                <a:cxn ang="0">
                  <a:pos x="0" y="0"/>
                </a:cxn>
                <a:cxn ang="0">
                  <a:pos x="0" y="19"/>
                </a:cxn>
                <a:cxn ang="0">
                  <a:pos x="4" y="19"/>
                </a:cxn>
                <a:cxn ang="0">
                  <a:pos x="5" y="0"/>
                </a:cxn>
              </a:cxnLst>
              <a:rect l="0" t="0" r="r" b="b"/>
              <a:pathLst>
                <a:path w="5" h="19">
                  <a:moveTo>
                    <a:pt x="5" y="0"/>
                  </a:moveTo>
                  <a:lnTo>
                    <a:pt x="0" y="0"/>
                  </a:lnTo>
                  <a:lnTo>
                    <a:pt x="0" y="19"/>
                  </a:lnTo>
                  <a:lnTo>
                    <a:pt x="4" y="19"/>
                  </a:lnTo>
                  <a:lnTo>
                    <a:pt x="5" y="0"/>
                  </a:lnTo>
                  <a:close/>
                </a:path>
              </a:pathLst>
            </a:custGeom>
            <a:solidFill>
              <a:srgbClr val="F7F7F7"/>
            </a:solidFill>
            <a:ln w="9525">
              <a:noFill/>
              <a:round/>
            </a:ln>
          </p:spPr>
          <p:txBody>
            <a:bodyPr/>
            <a:lstStyle/>
            <a:p>
              <a:endParaRPr lang="zh-CN" altLang="en-US" sz="1800">
                <a:cs typeface="+mn-ea"/>
                <a:sym typeface="+mn-lt"/>
              </a:endParaRPr>
            </a:p>
          </p:txBody>
        </p:sp>
        <p:sp>
          <p:nvSpPr>
            <p:cNvPr id="14466" name="Freeform 131"/>
            <p:cNvSpPr>
              <a:spLocks noChangeArrowheads="1"/>
            </p:cNvSpPr>
            <p:nvPr/>
          </p:nvSpPr>
          <p:spPr bwMode="auto">
            <a:xfrm>
              <a:off x="2025" y="2970"/>
              <a:ext cx="1" cy="6"/>
            </a:xfrm>
            <a:custGeom>
              <a:avLst/>
              <a:gdLst/>
              <a:ahLst/>
              <a:cxnLst>
                <a:cxn ang="0">
                  <a:pos x="5" y="0"/>
                </a:cxn>
                <a:cxn ang="0">
                  <a:pos x="4" y="0"/>
                </a:cxn>
                <a:cxn ang="0">
                  <a:pos x="2" y="0"/>
                </a:cxn>
                <a:cxn ang="0">
                  <a:pos x="0" y="4"/>
                </a:cxn>
                <a:cxn ang="0">
                  <a:pos x="0" y="19"/>
                </a:cxn>
                <a:cxn ang="0">
                  <a:pos x="5" y="19"/>
                </a:cxn>
                <a:cxn ang="0">
                  <a:pos x="5" y="0"/>
                </a:cxn>
              </a:cxnLst>
              <a:rect l="0" t="0" r="r" b="b"/>
              <a:pathLst>
                <a:path w="5" h="19">
                  <a:moveTo>
                    <a:pt x="5" y="0"/>
                  </a:moveTo>
                  <a:lnTo>
                    <a:pt x="4" y="0"/>
                  </a:lnTo>
                  <a:lnTo>
                    <a:pt x="2" y="0"/>
                  </a:lnTo>
                  <a:lnTo>
                    <a:pt x="0" y="4"/>
                  </a:lnTo>
                  <a:lnTo>
                    <a:pt x="0" y="19"/>
                  </a:lnTo>
                  <a:lnTo>
                    <a:pt x="5" y="19"/>
                  </a:lnTo>
                  <a:lnTo>
                    <a:pt x="5" y="0"/>
                  </a:lnTo>
                  <a:close/>
                </a:path>
              </a:pathLst>
            </a:custGeom>
            <a:solidFill>
              <a:srgbClr val="F7F7F7"/>
            </a:solidFill>
            <a:ln w="9525">
              <a:noFill/>
              <a:round/>
            </a:ln>
          </p:spPr>
          <p:txBody>
            <a:bodyPr/>
            <a:lstStyle/>
            <a:p>
              <a:endParaRPr lang="zh-CN" altLang="en-US" sz="1800">
                <a:cs typeface="+mn-ea"/>
                <a:sym typeface="+mn-lt"/>
              </a:endParaRPr>
            </a:p>
          </p:txBody>
        </p:sp>
        <p:sp>
          <p:nvSpPr>
            <p:cNvPr id="14467" name="Freeform 132"/>
            <p:cNvSpPr>
              <a:spLocks noChangeArrowheads="1"/>
            </p:cNvSpPr>
            <p:nvPr/>
          </p:nvSpPr>
          <p:spPr bwMode="auto">
            <a:xfrm>
              <a:off x="2021" y="2971"/>
              <a:ext cx="4" cy="5"/>
            </a:xfrm>
            <a:custGeom>
              <a:avLst/>
              <a:gdLst/>
              <a:ahLst/>
              <a:cxnLst>
                <a:cxn ang="0">
                  <a:pos x="10" y="0"/>
                </a:cxn>
                <a:cxn ang="0">
                  <a:pos x="0" y="14"/>
                </a:cxn>
                <a:cxn ang="0">
                  <a:pos x="9" y="15"/>
                </a:cxn>
                <a:cxn ang="0">
                  <a:pos x="10" y="15"/>
                </a:cxn>
                <a:cxn ang="0">
                  <a:pos x="10" y="0"/>
                </a:cxn>
              </a:cxnLst>
              <a:rect l="0" t="0" r="r" b="b"/>
              <a:pathLst>
                <a:path w="10" h="15">
                  <a:moveTo>
                    <a:pt x="10" y="0"/>
                  </a:moveTo>
                  <a:lnTo>
                    <a:pt x="0" y="14"/>
                  </a:lnTo>
                  <a:lnTo>
                    <a:pt x="9" y="15"/>
                  </a:lnTo>
                  <a:lnTo>
                    <a:pt x="10" y="15"/>
                  </a:lnTo>
                  <a:lnTo>
                    <a:pt x="10" y="0"/>
                  </a:lnTo>
                  <a:close/>
                </a:path>
              </a:pathLst>
            </a:custGeom>
            <a:solidFill>
              <a:srgbClr val="FBFBFB"/>
            </a:solidFill>
            <a:ln w="9525">
              <a:noFill/>
              <a:round/>
            </a:ln>
          </p:spPr>
          <p:txBody>
            <a:bodyPr/>
            <a:lstStyle/>
            <a:p>
              <a:endParaRPr lang="zh-CN" altLang="en-US" sz="1800">
                <a:cs typeface="+mn-ea"/>
                <a:sym typeface="+mn-lt"/>
              </a:endParaRPr>
            </a:p>
          </p:txBody>
        </p:sp>
        <p:sp>
          <p:nvSpPr>
            <p:cNvPr id="14468" name="Freeform 133"/>
            <p:cNvSpPr>
              <a:spLocks noChangeArrowheads="1"/>
            </p:cNvSpPr>
            <p:nvPr/>
          </p:nvSpPr>
          <p:spPr bwMode="auto">
            <a:xfrm>
              <a:off x="2025" y="2988"/>
              <a:ext cx="1" cy="1"/>
            </a:xfrm>
            <a:custGeom>
              <a:avLst/>
              <a:gdLst/>
              <a:ahLst/>
              <a:cxnLst>
                <a:cxn ang="0">
                  <a:pos x="1" y="0"/>
                </a:cxn>
                <a:cxn ang="0">
                  <a:pos x="0" y="0"/>
                </a:cxn>
                <a:cxn ang="0">
                  <a:pos x="0" y="3"/>
                </a:cxn>
                <a:cxn ang="0">
                  <a:pos x="1" y="0"/>
                </a:cxn>
              </a:cxnLst>
              <a:rect l="0" t="0" r="r" b="b"/>
              <a:pathLst>
                <a:path w="1" h="3">
                  <a:moveTo>
                    <a:pt x="1" y="0"/>
                  </a:moveTo>
                  <a:lnTo>
                    <a:pt x="0" y="0"/>
                  </a:lnTo>
                  <a:lnTo>
                    <a:pt x="0" y="3"/>
                  </a:lnTo>
                  <a:lnTo>
                    <a:pt x="1" y="0"/>
                  </a:lnTo>
                  <a:close/>
                </a:path>
              </a:pathLst>
            </a:custGeom>
            <a:solidFill>
              <a:srgbClr val="FF0000"/>
            </a:solidFill>
            <a:ln w="9525">
              <a:noFill/>
              <a:round/>
            </a:ln>
          </p:spPr>
          <p:txBody>
            <a:bodyPr/>
            <a:lstStyle/>
            <a:p>
              <a:endParaRPr lang="zh-CN" altLang="en-US" sz="1800">
                <a:cs typeface="+mn-ea"/>
                <a:sym typeface="+mn-lt"/>
              </a:endParaRPr>
            </a:p>
          </p:txBody>
        </p:sp>
        <p:sp>
          <p:nvSpPr>
            <p:cNvPr id="14469" name="Freeform 134"/>
            <p:cNvSpPr>
              <a:spLocks noChangeArrowheads="1"/>
            </p:cNvSpPr>
            <p:nvPr/>
          </p:nvSpPr>
          <p:spPr bwMode="auto">
            <a:xfrm>
              <a:off x="2023" y="2986"/>
              <a:ext cx="8" cy="8"/>
            </a:xfrm>
            <a:custGeom>
              <a:avLst/>
              <a:gdLst/>
              <a:ahLst/>
              <a:cxnLst>
                <a:cxn ang="0">
                  <a:pos x="7" y="6"/>
                </a:cxn>
                <a:cxn ang="0">
                  <a:pos x="6" y="9"/>
                </a:cxn>
                <a:cxn ang="0">
                  <a:pos x="6" y="10"/>
                </a:cxn>
                <a:cxn ang="0">
                  <a:pos x="6" y="14"/>
                </a:cxn>
                <a:cxn ang="0">
                  <a:pos x="4" y="19"/>
                </a:cxn>
                <a:cxn ang="0">
                  <a:pos x="4" y="20"/>
                </a:cxn>
                <a:cxn ang="0">
                  <a:pos x="3" y="21"/>
                </a:cxn>
                <a:cxn ang="0">
                  <a:pos x="0" y="23"/>
                </a:cxn>
                <a:cxn ang="0">
                  <a:pos x="12" y="18"/>
                </a:cxn>
                <a:cxn ang="0">
                  <a:pos x="18" y="7"/>
                </a:cxn>
                <a:cxn ang="0">
                  <a:pos x="25" y="1"/>
                </a:cxn>
                <a:cxn ang="0">
                  <a:pos x="15" y="0"/>
                </a:cxn>
                <a:cxn ang="0">
                  <a:pos x="11" y="1"/>
                </a:cxn>
                <a:cxn ang="0">
                  <a:pos x="7" y="6"/>
                </a:cxn>
              </a:cxnLst>
              <a:rect l="0" t="0" r="r" b="b"/>
              <a:pathLst>
                <a:path w="25" h="23">
                  <a:moveTo>
                    <a:pt x="7" y="6"/>
                  </a:moveTo>
                  <a:lnTo>
                    <a:pt x="6" y="9"/>
                  </a:lnTo>
                  <a:lnTo>
                    <a:pt x="6" y="10"/>
                  </a:lnTo>
                  <a:lnTo>
                    <a:pt x="6" y="14"/>
                  </a:lnTo>
                  <a:lnTo>
                    <a:pt x="4" y="19"/>
                  </a:lnTo>
                  <a:lnTo>
                    <a:pt x="4" y="20"/>
                  </a:lnTo>
                  <a:lnTo>
                    <a:pt x="3" y="21"/>
                  </a:lnTo>
                  <a:lnTo>
                    <a:pt x="0" y="23"/>
                  </a:lnTo>
                  <a:lnTo>
                    <a:pt x="12" y="18"/>
                  </a:lnTo>
                  <a:lnTo>
                    <a:pt x="18" y="7"/>
                  </a:lnTo>
                  <a:lnTo>
                    <a:pt x="25" y="1"/>
                  </a:lnTo>
                  <a:lnTo>
                    <a:pt x="15" y="0"/>
                  </a:lnTo>
                  <a:lnTo>
                    <a:pt x="11" y="1"/>
                  </a:lnTo>
                  <a:lnTo>
                    <a:pt x="7" y="6"/>
                  </a:lnTo>
                  <a:close/>
                </a:path>
              </a:pathLst>
            </a:custGeom>
            <a:solidFill>
              <a:srgbClr val="FF0000"/>
            </a:solidFill>
            <a:ln w="9525">
              <a:noFill/>
              <a:round/>
            </a:ln>
          </p:spPr>
          <p:txBody>
            <a:bodyPr/>
            <a:lstStyle/>
            <a:p>
              <a:endParaRPr lang="zh-CN" altLang="en-US" sz="1800">
                <a:cs typeface="+mn-ea"/>
                <a:sym typeface="+mn-lt"/>
              </a:endParaRPr>
            </a:p>
          </p:txBody>
        </p:sp>
        <p:sp>
          <p:nvSpPr>
            <p:cNvPr id="14470" name="Freeform 135"/>
            <p:cNvSpPr>
              <a:spLocks noChangeArrowheads="1"/>
            </p:cNvSpPr>
            <p:nvPr/>
          </p:nvSpPr>
          <p:spPr bwMode="auto">
            <a:xfrm>
              <a:off x="2024" y="2992"/>
              <a:ext cx="1" cy="1"/>
            </a:xfrm>
            <a:custGeom>
              <a:avLst/>
              <a:gdLst/>
              <a:ahLst/>
              <a:cxnLst>
                <a:cxn ang="0">
                  <a:pos x="0" y="0"/>
                </a:cxn>
                <a:cxn ang="0">
                  <a:pos x="0" y="1"/>
                </a:cxn>
                <a:cxn ang="0">
                  <a:pos x="0" y="0"/>
                </a:cxn>
              </a:cxnLst>
              <a:rect l="0" t="0" r="r" b="b"/>
              <a:pathLst>
                <a:path w="1" h="1">
                  <a:moveTo>
                    <a:pt x="0" y="0"/>
                  </a:moveTo>
                  <a:lnTo>
                    <a:pt x="0" y="1"/>
                  </a:lnTo>
                  <a:lnTo>
                    <a:pt x="0" y="0"/>
                  </a:lnTo>
                  <a:close/>
                </a:path>
              </a:pathLst>
            </a:custGeom>
            <a:solidFill>
              <a:srgbClr val="FF0000"/>
            </a:solidFill>
            <a:ln w="9525">
              <a:noFill/>
              <a:round/>
            </a:ln>
          </p:spPr>
          <p:txBody>
            <a:bodyPr/>
            <a:lstStyle/>
            <a:p>
              <a:endParaRPr lang="zh-CN" altLang="en-US" sz="1800">
                <a:cs typeface="+mn-ea"/>
                <a:sym typeface="+mn-lt"/>
              </a:endParaRPr>
            </a:p>
          </p:txBody>
        </p:sp>
        <p:sp>
          <p:nvSpPr>
            <p:cNvPr id="14471" name="Line 136"/>
            <p:cNvSpPr>
              <a:spLocks noChangeShapeType="1"/>
            </p:cNvSpPr>
            <p:nvPr/>
          </p:nvSpPr>
          <p:spPr bwMode="auto">
            <a:xfrm flipH="1">
              <a:off x="1974" y="224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2" name="Line 137"/>
            <p:cNvSpPr>
              <a:spLocks noChangeShapeType="1"/>
            </p:cNvSpPr>
            <p:nvPr/>
          </p:nvSpPr>
          <p:spPr bwMode="auto">
            <a:xfrm flipH="1">
              <a:off x="1974" y="2263"/>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3" name="Line 138"/>
            <p:cNvSpPr>
              <a:spLocks noChangeShapeType="1"/>
            </p:cNvSpPr>
            <p:nvPr/>
          </p:nvSpPr>
          <p:spPr bwMode="auto">
            <a:xfrm flipH="1">
              <a:off x="1974" y="1583"/>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4" name="Line 139"/>
            <p:cNvSpPr>
              <a:spLocks noChangeShapeType="1"/>
            </p:cNvSpPr>
            <p:nvPr/>
          </p:nvSpPr>
          <p:spPr bwMode="auto">
            <a:xfrm flipH="1">
              <a:off x="1976" y="2475"/>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5" name="Line 140"/>
            <p:cNvSpPr>
              <a:spLocks noChangeShapeType="1"/>
            </p:cNvSpPr>
            <p:nvPr/>
          </p:nvSpPr>
          <p:spPr bwMode="auto">
            <a:xfrm flipH="1">
              <a:off x="1975" y="1606"/>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6" name="Line 141"/>
            <p:cNvSpPr>
              <a:spLocks noChangeShapeType="1"/>
            </p:cNvSpPr>
            <p:nvPr/>
          </p:nvSpPr>
          <p:spPr bwMode="auto">
            <a:xfrm flipH="1">
              <a:off x="1975" y="2307"/>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7" name="Line 142"/>
            <p:cNvSpPr>
              <a:spLocks noChangeShapeType="1"/>
            </p:cNvSpPr>
            <p:nvPr/>
          </p:nvSpPr>
          <p:spPr bwMode="auto">
            <a:xfrm flipH="1">
              <a:off x="1976" y="239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8" name="Line 143"/>
            <p:cNvSpPr>
              <a:spLocks noChangeShapeType="1"/>
            </p:cNvSpPr>
            <p:nvPr/>
          </p:nvSpPr>
          <p:spPr bwMode="auto">
            <a:xfrm flipH="1">
              <a:off x="1976" y="2378"/>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79" name="Line 144"/>
            <p:cNvSpPr>
              <a:spLocks noChangeShapeType="1"/>
            </p:cNvSpPr>
            <p:nvPr/>
          </p:nvSpPr>
          <p:spPr bwMode="auto">
            <a:xfrm flipH="1">
              <a:off x="1974" y="97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0" name="Line 145"/>
            <p:cNvSpPr>
              <a:spLocks noChangeShapeType="1"/>
            </p:cNvSpPr>
            <p:nvPr/>
          </p:nvSpPr>
          <p:spPr bwMode="auto">
            <a:xfrm flipH="1">
              <a:off x="1974" y="957"/>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1" name="Line 146"/>
            <p:cNvSpPr>
              <a:spLocks noChangeShapeType="1"/>
            </p:cNvSpPr>
            <p:nvPr/>
          </p:nvSpPr>
          <p:spPr bwMode="auto">
            <a:xfrm flipH="1">
              <a:off x="1974" y="107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2" name="Line 147"/>
            <p:cNvSpPr>
              <a:spLocks noChangeShapeType="1"/>
            </p:cNvSpPr>
            <p:nvPr/>
          </p:nvSpPr>
          <p:spPr bwMode="auto">
            <a:xfrm flipH="1">
              <a:off x="1975" y="102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3" name="Line 148"/>
            <p:cNvSpPr>
              <a:spLocks noChangeShapeType="1"/>
            </p:cNvSpPr>
            <p:nvPr/>
          </p:nvSpPr>
          <p:spPr bwMode="auto">
            <a:xfrm flipH="1">
              <a:off x="1974" y="100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4" name="Line 149"/>
            <p:cNvSpPr>
              <a:spLocks noChangeShapeType="1"/>
            </p:cNvSpPr>
            <p:nvPr/>
          </p:nvSpPr>
          <p:spPr bwMode="auto">
            <a:xfrm flipH="1">
              <a:off x="1974" y="1048"/>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485" name="Line 150"/>
            <p:cNvSpPr>
              <a:spLocks noChangeShapeType="1"/>
            </p:cNvSpPr>
            <p:nvPr/>
          </p:nvSpPr>
          <p:spPr bwMode="auto">
            <a:xfrm flipH="1">
              <a:off x="1975" y="2450"/>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486" name="Line 151"/>
            <p:cNvSpPr>
              <a:spLocks noChangeShapeType="1"/>
            </p:cNvSpPr>
            <p:nvPr/>
          </p:nvSpPr>
          <p:spPr bwMode="auto">
            <a:xfrm flipH="1">
              <a:off x="1974" y="1795"/>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7" name="Line 152"/>
            <p:cNvSpPr>
              <a:spLocks noChangeShapeType="1"/>
            </p:cNvSpPr>
            <p:nvPr/>
          </p:nvSpPr>
          <p:spPr bwMode="auto">
            <a:xfrm flipH="1">
              <a:off x="1974" y="2568"/>
              <a:ext cx="3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8" name="Line 153"/>
            <p:cNvSpPr>
              <a:spLocks noChangeShapeType="1"/>
            </p:cNvSpPr>
            <p:nvPr/>
          </p:nvSpPr>
          <p:spPr bwMode="auto">
            <a:xfrm flipH="1">
              <a:off x="1975" y="1137"/>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89" name="Line 154"/>
            <p:cNvSpPr>
              <a:spLocks noChangeShapeType="1"/>
            </p:cNvSpPr>
            <p:nvPr/>
          </p:nvSpPr>
          <p:spPr bwMode="auto">
            <a:xfrm flipH="1">
              <a:off x="1974" y="1093"/>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0" name="Line 155"/>
            <p:cNvSpPr>
              <a:spLocks noChangeShapeType="1"/>
            </p:cNvSpPr>
            <p:nvPr/>
          </p:nvSpPr>
          <p:spPr bwMode="auto">
            <a:xfrm flipH="1">
              <a:off x="1974" y="123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1" name="Line 156"/>
            <p:cNvSpPr>
              <a:spLocks noChangeShapeType="1"/>
            </p:cNvSpPr>
            <p:nvPr/>
          </p:nvSpPr>
          <p:spPr bwMode="auto">
            <a:xfrm flipH="1">
              <a:off x="1975" y="125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2" name="Line 157"/>
            <p:cNvSpPr>
              <a:spLocks noChangeShapeType="1"/>
            </p:cNvSpPr>
            <p:nvPr/>
          </p:nvSpPr>
          <p:spPr bwMode="auto">
            <a:xfrm flipH="1">
              <a:off x="1974" y="1188"/>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3" name="Line 158"/>
            <p:cNvSpPr>
              <a:spLocks noChangeShapeType="1"/>
            </p:cNvSpPr>
            <p:nvPr/>
          </p:nvSpPr>
          <p:spPr bwMode="auto">
            <a:xfrm flipH="1">
              <a:off x="1974" y="120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4" name="Line 159"/>
            <p:cNvSpPr>
              <a:spLocks noChangeShapeType="1"/>
            </p:cNvSpPr>
            <p:nvPr/>
          </p:nvSpPr>
          <p:spPr bwMode="auto">
            <a:xfrm flipH="1">
              <a:off x="1974" y="111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5" name="Line 160"/>
            <p:cNvSpPr>
              <a:spLocks noChangeShapeType="1"/>
            </p:cNvSpPr>
            <p:nvPr/>
          </p:nvSpPr>
          <p:spPr bwMode="auto">
            <a:xfrm flipH="1">
              <a:off x="1973" y="1281"/>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496" name="Line 161"/>
            <p:cNvSpPr>
              <a:spLocks noChangeShapeType="1"/>
            </p:cNvSpPr>
            <p:nvPr/>
          </p:nvSpPr>
          <p:spPr bwMode="auto">
            <a:xfrm flipH="1">
              <a:off x="1974" y="142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7" name="Line 162"/>
            <p:cNvSpPr>
              <a:spLocks noChangeShapeType="1"/>
            </p:cNvSpPr>
            <p:nvPr/>
          </p:nvSpPr>
          <p:spPr bwMode="auto">
            <a:xfrm flipH="1">
              <a:off x="1974" y="1442"/>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8" name="Line 163"/>
            <p:cNvSpPr>
              <a:spLocks noChangeShapeType="1"/>
            </p:cNvSpPr>
            <p:nvPr/>
          </p:nvSpPr>
          <p:spPr bwMode="auto">
            <a:xfrm flipH="1">
              <a:off x="1974" y="1307"/>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499" name="Line 164"/>
            <p:cNvSpPr>
              <a:spLocks noChangeShapeType="1"/>
            </p:cNvSpPr>
            <p:nvPr/>
          </p:nvSpPr>
          <p:spPr bwMode="auto">
            <a:xfrm flipH="1">
              <a:off x="1975" y="1373"/>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0" name="Line 165"/>
            <p:cNvSpPr>
              <a:spLocks noChangeShapeType="1"/>
            </p:cNvSpPr>
            <p:nvPr/>
          </p:nvSpPr>
          <p:spPr bwMode="auto">
            <a:xfrm flipH="1">
              <a:off x="1974" y="134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1" name="Line 166"/>
            <p:cNvSpPr>
              <a:spLocks noChangeShapeType="1"/>
            </p:cNvSpPr>
            <p:nvPr/>
          </p:nvSpPr>
          <p:spPr bwMode="auto">
            <a:xfrm flipH="1">
              <a:off x="1974" y="1328"/>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2" name="Line 167"/>
            <p:cNvSpPr>
              <a:spLocks noChangeShapeType="1"/>
            </p:cNvSpPr>
            <p:nvPr/>
          </p:nvSpPr>
          <p:spPr bwMode="auto">
            <a:xfrm flipH="1">
              <a:off x="1976" y="2497"/>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3" name="Line 168"/>
            <p:cNvSpPr>
              <a:spLocks noChangeShapeType="1"/>
            </p:cNvSpPr>
            <p:nvPr/>
          </p:nvSpPr>
          <p:spPr bwMode="auto">
            <a:xfrm flipH="1">
              <a:off x="1973" y="1514"/>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504" name="Line 169"/>
            <p:cNvSpPr>
              <a:spLocks noChangeShapeType="1"/>
            </p:cNvSpPr>
            <p:nvPr/>
          </p:nvSpPr>
          <p:spPr bwMode="auto">
            <a:xfrm flipH="1">
              <a:off x="1974" y="146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5" name="Line 170"/>
            <p:cNvSpPr>
              <a:spLocks noChangeShapeType="1"/>
            </p:cNvSpPr>
            <p:nvPr/>
          </p:nvSpPr>
          <p:spPr bwMode="auto">
            <a:xfrm flipH="1">
              <a:off x="1977" y="254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6" name="Line 171"/>
            <p:cNvSpPr>
              <a:spLocks noChangeShapeType="1"/>
            </p:cNvSpPr>
            <p:nvPr/>
          </p:nvSpPr>
          <p:spPr bwMode="auto">
            <a:xfrm flipH="1">
              <a:off x="1974" y="1540"/>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7" name="Line 172"/>
            <p:cNvSpPr>
              <a:spLocks noChangeShapeType="1"/>
            </p:cNvSpPr>
            <p:nvPr/>
          </p:nvSpPr>
          <p:spPr bwMode="auto">
            <a:xfrm flipH="1">
              <a:off x="1974" y="156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8" name="Line 173"/>
            <p:cNvSpPr>
              <a:spLocks noChangeShapeType="1"/>
            </p:cNvSpPr>
            <p:nvPr/>
          </p:nvSpPr>
          <p:spPr bwMode="auto">
            <a:xfrm flipH="1">
              <a:off x="1975" y="1955"/>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09" name="Line 174"/>
            <p:cNvSpPr>
              <a:spLocks noChangeShapeType="1"/>
            </p:cNvSpPr>
            <p:nvPr/>
          </p:nvSpPr>
          <p:spPr bwMode="auto">
            <a:xfrm flipH="1">
              <a:off x="1974" y="188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0" name="Line 175"/>
            <p:cNvSpPr>
              <a:spLocks noChangeShapeType="1"/>
            </p:cNvSpPr>
            <p:nvPr/>
          </p:nvSpPr>
          <p:spPr bwMode="auto">
            <a:xfrm flipH="1">
              <a:off x="1975" y="1487"/>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1" name="Line 176"/>
            <p:cNvSpPr>
              <a:spLocks noChangeShapeType="1"/>
            </p:cNvSpPr>
            <p:nvPr/>
          </p:nvSpPr>
          <p:spPr bwMode="auto">
            <a:xfrm flipH="1">
              <a:off x="1974" y="1655"/>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2" name="Line 177"/>
            <p:cNvSpPr>
              <a:spLocks noChangeShapeType="1"/>
            </p:cNvSpPr>
            <p:nvPr/>
          </p:nvSpPr>
          <p:spPr bwMode="auto">
            <a:xfrm flipH="1">
              <a:off x="1974" y="177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3" name="Line 178"/>
            <p:cNvSpPr>
              <a:spLocks noChangeShapeType="1"/>
            </p:cNvSpPr>
            <p:nvPr/>
          </p:nvSpPr>
          <p:spPr bwMode="auto">
            <a:xfrm flipH="1">
              <a:off x="1974" y="193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4" name="Line 179"/>
            <p:cNvSpPr>
              <a:spLocks noChangeShapeType="1"/>
            </p:cNvSpPr>
            <p:nvPr/>
          </p:nvSpPr>
          <p:spPr bwMode="auto">
            <a:xfrm flipH="1">
              <a:off x="1974" y="1816"/>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5" name="Line 180"/>
            <p:cNvSpPr>
              <a:spLocks noChangeShapeType="1"/>
            </p:cNvSpPr>
            <p:nvPr/>
          </p:nvSpPr>
          <p:spPr bwMode="auto">
            <a:xfrm flipH="1">
              <a:off x="1974" y="1676"/>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6" name="Line 181"/>
            <p:cNvSpPr>
              <a:spLocks noChangeShapeType="1"/>
            </p:cNvSpPr>
            <p:nvPr/>
          </p:nvSpPr>
          <p:spPr bwMode="auto">
            <a:xfrm flipH="1">
              <a:off x="1973" y="1748"/>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517" name="Line 182"/>
            <p:cNvSpPr>
              <a:spLocks noChangeShapeType="1"/>
            </p:cNvSpPr>
            <p:nvPr/>
          </p:nvSpPr>
          <p:spPr bwMode="auto">
            <a:xfrm flipH="1">
              <a:off x="1975" y="1721"/>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8" name="Line 183"/>
            <p:cNvSpPr>
              <a:spLocks noChangeShapeType="1"/>
            </p:cNvSpPr>
            <p:nvPr/>
          </p:nvSpPr>
          <p:spPr bwMode="auto">
            <a:xfrm flipH="1">
              <a:off x="1974" y="1698"/>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19" name="Line 184"/>
            <p:cNvSpPr>
              <a:spLocks noChangeShapeType="1"/>
            </p:cNvSpPr>
            <p:nvPr/>
          </p:nvSpPr>
          <p:spPr bwMode="auto">
            <a:xfrm flipH="1">
              <a:off x="1974" y="2008"/>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0" name="Line 185"/>
            <p:cNvSpPr>
              <a:spLocks noChangeShapeType="1"/>
            </p:cNvSpPr>
            <p:nvPr/>
          </p:nvSpPr>
          <p:spPr bwMode="auto">
            <a:xfrm flipH="1">
              <a:off x="1975" y="1840"/>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1" name="Line 186"/>
            <p:cNvSpPr>
              <a:spLocks noChangeShapeType="1"/>
            </p:cNvSpPr>
            <p:nvPr/>
          </p:nvSpPr>
          <p:spPr bwMode="auto">
            <a:xfrm flipH="1">
              <a:off x="1973" y="1982"/>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522" name="Line 187"/>
            <p:cNvSpPr>
              <a:spLocks noChangeShapeType="1"/>
            </p:cNvSpPr>
            <p:nvPr/>
          </p:nvSpPr>
          <p:spPr bwMode="auto">
            <a:xfrm flipH="1">
              <a:off x="1974" y="1910"/>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3" name="Line 188"/>
            <p:cNvSpPr>
              <a:spLocks noChangeShapeType="1"/>
            </p:cNvSpPr>
            <p:nvPr/>
          </p:nvSpPr>
          <p:spPr bwMode="auto">
            <a:xfrm flipH="1">
              <a:off x="1974" y="228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4" name="Line 189"/>
            <p:cNvSpPr>
              <a:spLocks noChangeShapeType="1"/>
            </p:cNvSpPr>
            <p:nvPr/>
          </p:nvSpPr>
          <p:spPr bwMode="auto">
            <a:xfrm flipH="1">
              <a:off x="1976" y="2356"/>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5" name="Line 190"/>
            <p:cNvSpPr>
              <a:spLocks noChangeShapeType="1"/>
            </p:cNvSpPr>
            <p:nvPr/>
          </p:nvSpPr>
          <p:spPr bwMode="auto">
            <a:xfrm flipH="1">
              <a:off x="1974" y="2122"/>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6" name="Line 191"/>
            <p:cNvSpPr>
              <a:spLocks noChangeShapeType="1"/>
            </p:cNvSpPr>
            <p:nvPr/>
          </p:nvSpPr>
          <p:spPr bwMode="auto">
            <a:xfrm flipH="1">
              <a:off x="1976" y="2518"/>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7" name="Line 192"/>
            <p:cNvSpPr>
              <a:spLocks noChangeShapeType="1"/>
            </p:cNvSpPr>
            <p:nvPr/>
          </p:nvSpPr>
          <p:spPr bwMode="auto">
            <a:xfrm flipH="1">
              <a:off x="1974" y="2050"/>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8" name="Line 193"/>
            <p:cNvSpPr>
              <a:spLocks noChangeShapeType="1"/>
            </p:cNvSpPr>
            <p:nvPr/>
          </p:nvSpPr>
          <p:spPr bwMode="auto">
            <a:xfrm flipH="1">
              <a:off x="1974" y="202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29" name="Line 194"/>
            <p:cNvSpPr>
              <a:spLocks noChangeShapeType="1"/>
            </p:cNvSpPr>
            <p:nvPr/>
          </p:nvSpPr>
          <p:spPr bwMode="auto">
            <a:xfrm flipH="1">
              <a:off x="1974" y="2165"/>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30" name="Line 195"/>
            <p:cNvSpPr>
              <a:spLocks noChangeShapeType="1"/>
            </p:cNvSpPr>
            <p:nvPr/>
          </p:nvSpPr>
          <p:spPr bwMode="auto">
            <a:xfrm flipH="1">
              <a:off x="1975" y="2189"/>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31" name="Line 196"/>
            <p:cNvSpPr>
              <a:spLocks noChangeShapeType="1"/>
            </p:cNvSpPr>
            <p:nvPr/>
          </p:nvSpPr>
          <p:spPr bwMode="auto">
            <a:xfrm flipH="1">
              <a:off x="1974" y="214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32" name="Line 197"/>
            <p:cNvSpPr>
              <a:spLocks noChangeShapeType="1"/>
            </p:cNvSpPr>
            <p:nvPr/>
          </p:nvSpPr>
          <p:spPr bwMode="auto">
            <a:xfrm flipH="1">
              <a:off x="1975" y="2074"/>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33" name="Line 198"/>
            <p:cNvSpPr>
              <a:spLocks noChangeShapeType="1"/>
            </p:cNvSpPr>
            <p:nvPr/>
          </p:nvSpPr>
          <p:spPr bwMode="auto">
            <a:xfrm flipH="1">
              <a:off x="1977" y="2423"/>
              <a:ext cx="26" cy="1"/>
            </a:xfrm>
            <a:prstGeom prst="line">
              <a:avLst/>
            </a:prstGeom>
            <a:noFill/>
            <a:ln w="7938">
              <a:solidFill>
                <a:srgbClr val="666666"/>
              </a:solidFill>
              <a:round/>
            </a:ln>
          </p:spPr>
          <p:txBody>
            <a:bodyPr/>
            <a:lstStyle/>
            <a:p>
              <a:endParaRPr lang="zh-CN" altLang="en-US" sz="1800">
                <a:cs typeface="+mn-ea"/>
                <a:sym typeface="+mn-lt"/>
              </a:endParaRPr>
            </a:p>
          </p:txBody>
        </p:sp>
        <p:sp>
          <p:nvSpPr>
            <p:cNvPr id="14534" name="Line 199"/>
            <p:cNvSpPr>
              <a:spLocks noChangeShapeType="1"/>
            </p:cNvSpPr>
            <p:nvPr/>
          </p:nvSpPr>
          <p:spPr bwMode="auto">
            <a:xfrm flipH="1">
              <a:off x="1973" y="2216"/>
              <a:ext cx="33" cy="1"/>
            </a:xfrm>
            <a:prstGeom prst="line">
              <a:avLst/>
            </a:prstGeom>
            <a:noFill/>
            <a:ln w="7938">
              <a:solidFill>
                <a:srgbClr val="666666"/>
              </a:solidFill>
              <a:round/>
            </a:ln>
          </p:spPr>
          <p:txBody>
            <a:bodyPr/>
            <a:lstStyle/>
            <a:p>
              <a:endParaRPr lang="zh-CN" altLang="en-US" sz="1800">
                <a:cs typeface="+mn-ea"/>
                <a:sym typeface="+mn-lt"/>
              </a:endParaRPr>
            </a:p>
          </p:txBody>
        </p:sp>
        <p:sp>
          <p:nvSpPr>
            <p:cNvPr id="14535" name="Freeform 200"/>
            <p:cNvSpPr>
              <a:spLocks noChangeArrowheads="1"/>
            </p:cNvSpPr>
            <p:nvPr/>
          </p:nvSpPr>
          <p:spPr bwMode="auto">
            <a:xfrm>
              <a:off x="1973" y="735"/>
              <a:ext cx="118" cy="2300"/>
            </a:xfrm>
            <a:custGeom>
              <a:avLst/>
              <a:gdLst/>
              <a:ahLst/>
              <a:cxnLst>
                <a:cxn ang="0">
                  <a:pos x="33" y="6700"/>
                </a:cxn>
                <a:cxn ang="0">
                  <a:pos x="16" y="6643"/>
                </a:cxn>
                <a:cxn ang="0">
                  <a:pos x="5" y="6580"/>
                </a:cxn>
                <a:cxn ang="0">
                  <a:pos x="0" y="6513"/>
                </a:cxn>
                <a:cxn ang="0">
                  <a:pos x="0" y="4795"/>
                </a:cxn>
                <a:cxn ang="0">
                  <a:pos x="0" y="3741"/>
                </a:cxn>
                <a:cxn ang="0">
                  <a:pos x="0" y="2336"/>
                </a:cxn>
                <a:cxn ang="0">
                  <a:pos x="0" y="1286"/>
                </a:cxn>
                <a:cxn ang="0">
                  <a:pos x="0" y="336"/>
                </a:cxn>
                <a:cxn ang="0">
                  <a:pos x="6" y="264"/>
                </a:cxn>
                <a:cxn ang="0">
                  <a:pos x="20" y="198"/>
                </a:cxn>
                <a:cxn ang="0">
                  <a:pos x="39" y="138"/>
                </a:cxn>
                <a:cxn ang="0">
                  <a:pos x="65" y="84"/>
                </a:cxn>
                <a:cxn ang="0">
                  <a:pos x="93" y="42"/>
                </a:cxn>
                <a:cxn ang="0">
                  <a:pos x="124" y="14"/>
                </a:cxn>
                <a:cxn ang="0">
                  <a:pos x="159" y="1"/>
                </a:cxn>
                <a:cxn ang="0">
                  <a:pos x="194" y="1"/>
                </a:cxn>
                <a:cxn ang="0">
                  <a:pos x="227" y="14"/>
                </a:cxn>
                <a:cxn ang="0">
                  <a:pos x="258" y="42"/>
                </a:cxn>
                <a:cxn ang="0">
                  <a:pos x="287" y="84"/>
                </a:cxn>
                <a:cxn ang="0">
                  <a:pos x="312" y="138"/>
                </a:cxn>
                <a:cxn ang="0">
                  <a:pos x="332" y="198"/>
                </a:cxn>
                <a:cxn ang="0">
                  <a:pos x="345" y="264"/>
                </a:cxn>
                <a:cxn ang="0">
                  <a:pos x="352" y="336"/>
                </a:cxn>
                <a:cxn ang="0">
                  <a:pos x="353" y="6479"/>
                </a:cxn>
                <a:cxn ang="0">
                  <a:pos x="352" y="6484"/>
                </a:cxn>
                <a:cxn ang="0">
                  <a:pos x="352" y="6502"/>
                </a:cxn>
                <a:cxn ang="0">
                  <a:pos x="351" y="6507"/>
                </a:cxn>
                <a:cxn ang="0">
                  <a:pos x="351" y="6525"/>
                </a:cxn>
                <a:cxn ang="0">
                  <a:pos x="348" y="6570"/>
                </a:cxn>
                <a:cxn ang="0">
                  <a:pos x="341" y="6613"/>
                </a:cxn>
                <a:cxn ang="0">
                  <a:pos x="333" y="6655"/>
                </a:cxn>
              </a:cxnLst>
              <a:rect l="0" t="0" r="r" b="b"/>
              <a:pathLst>
                <a:path w="353" h="6900">
                  <a:moveTo>
                    <a:pt x="46" y="6728"/>
                  </a:moveTo>
                  <a:lnTo>
                    <a:pt x="33" y="6700"/>
                  </a:lnTo>
                  <a:lnTo>
                    <a:pt x="24" y="6672"/>
                  </a:lnTo>
                  <a:lnTo>
                    <a:pt x="16" y="6643"/>
                  </a:lnTo>
                  <a:lnTo>
                    <a:pt x="11" y="6612"/>
                  </a:lnTo>
                  <a:lnTo>
                    <a:pt x="5" y="6580"/>
                  </a:lnTo>
                  <a:lnTo>
                    <a:pt x="2" y="6547"/>
                  </a:lnTo>
                  <a:lnTo>
                    <a:pt x="0" y="6513"/>
                  </a:lnTo>
                  <a:lnTo>
                    <a:pt x="0" y="6479"/>
                  </a:lnTo>
                  <a:lnTo>
                    <a:pt x="0" y="4795"/>
                  </a:lnTo>
                  <a:lnTo>
                    <a:pt x="0" y="4442"/>
                  </a:lnTo>
                  <a:lnTo>
                    <a:pt x="0" y="3741"/>
                  </a:lnTo>
                  <a:lnTo>
                    <a:pt x="0" y="3038"/>
                  </a:lnTo>
                  <a:lnTo>
                    <a:pt x="0" y="2336"/>
                  </a:lnTo>
                  <a:lnTo>
                    <a:pt x="0" y="1638"/>
                  </a:lnTo>
                  <a:lnTo>
                    <a:pt x="0" y="1286"/>
                  </a:lnTo>
                  <a:lnTo>
                    <a:pt x="0" y="375"/>
                  </a:lnTo>
                  <a:lnTo>
                    <a:pt x="0" y="336"/>
                  </a:lnTo>
                  <a:lnTo>
                    <a:pt x="3" y="299"/>
                  </a:lnTo>
                  <a:lnTo>
                    <a:pt x="6" y="264"/>
                  </a:lnTo>
                  <a:lnTo>
                    <a:pt x="13" y="231"/>
                  </a:lnTo>
                  <a:lnTo>
                    <a:pt x="20" y="198"/>
                  </a:lnTo>
                  <a:lnTo>
                    <a:pt x="29" y="168"/>
                  </a:lnTo>
                  <a:lnTo>
                    <a:pt x="39" y="138"/>
                  </a:lnTo>
                  <a:lnTo>
                    <a:pt x="53" y="111"/>
                  </a:lnTo>
                  <a:lnTo>
                    <a:pt x="65" y="84"/>
                  </a:lnTo>
                  <a:lnTo>
                    <a:pt x="79" y="62"/>
                  </a:lnTo>
                  <a:lnTo>
                    <a:pt x="93" y="42"/>
                  </a:lnTo>
                  <a:lnTo>
                    <a:pt x="109" y="27"/>
                  </a:lnTo>
                  <a:lnTo>
                    <a:pt x="124" y="14"/>
                  </a:lnTo>
                  <a:lnTo>
                    <a:pt x="142" y="6"/>
                  </a:lnTo>
                  <a:lnTo>
                    <a:pt x="159" y="1"/>
                  </a:lnTo>
                  <a:lnTo>
                    <a:pt x="177" y="0"/>
                  </a:lnTo>
                  <a:lnTo>
                    <a:pt x="194" y="1"/>
                  </a:lnTo>
                  <a:lnTo>
                    <a:pt x="211" y="6"/>
                  </a:lnTo>
                  <a:lnTo>
                    <a:pt x="227" y="14"/>
                  </a:lnTo>
                  <a:lnTo>
                    <a:pt x="244" y="27"/>
                  </a:lnTo>
                  <a:lnTo>
                    <a:pt x="258" y="42"/>
                  </a:lnTo>
                  <a:lnTo>
                    <a:pt x="273" y="62"/>
                  </a:lnTo>
                  <a:lnTo>
                    <a:pt x="287" y="84"/>
                  </a:lnTo>
                  <a:lnTo>
                    <a:pt x="301" y="111"/>
                  </a:lnTo>
                  <a:lnTo>
                    <a:pt x="312" y="138"/>
                  </a:lnTo>
                  <a:lnTo>
                    <a:pt x="322" y="168"/>
                  </a:lnTo>
                  <a:lnTo>
                    <a:pt x="332" y="198"/>
                  </a:lnTo>
                  <a:lnTo>
                    <a:pt x="340" y="231"/>
                  </a:lnTo>
                  <a:lnTo>
                    <a:pt x="345" y="264"/>
                  </a:lnTo>
                  <a:lnTo>
                    <a:pt x="349" y="299"/>
                  </a:lnTo>
                  <a:lnTo>
                    <a:pt x="352" y="336"/>
                  </a:lnTo>
                  <a:lnTo>
                    <a:pt x="353" y="375"/>
                  </a:lnTo>
                  <a:lnTo>
                    <a:pt x="353" y="6479"/>
                  </a:lnTo>
                  <a:lnTo>
                    <a:pt x="352" y="6481"/>
                  </a:lnTo>
                  <a:lnTo>
                    <a:pt x="352" y="6484"/>
                  </a:lnTo>
                  <a:lnTo>
                    <a:pt x="352" y="6490"/>
                  </a:lnTo>
                  <a:lnTo>
                    <a:pt x="352" y="6502"/>
                  </a:lnTo>
                  <a:lnTo>
                    <a:pt x="351" y="6504"/>
                  </a:lnTo>
                  <a:lnTo>
                    <a:pt x="351" y="6507"/>
                  </a:lnTo>
                  <a:lnTo>
                    <a:pt x="351" y="6513"/>
                  </a:lnTo>
                  <a:lnTo>
                    <a:pt x="351" y="6525"/>
                  </a:lnTo>
                  <a:lnTo>
                    <a:pt x="349" y="6547"/>
                  </a:lnTo>
                  <a:lnTo>
                    <a:pt x="348" y="6570"/>
                  </a:lnTo>
                  <a:lnTo>
                    <a:pt x="344" y="6591"/>
                  </a:lnTo>
                  <a:lnTo>
                    <a:pt x="341" y="6613"/>
                  </a:lnTo>
                  <a:lnTo>
                    <a:pt x="337" y="6633"/>
                  </a:lnTo>
                  <a:lnTo>
                    <a:pt x="333" y="6655"/>
                  </a:lnTo>
                  <a:lnTo>
                    <a:pt x="288" y="6900"/>
                  </a:lnTo>
                </a:path>
              </a:pathLst>
            </a:custGeom>
            <a:noFill/>
            <a:ln w="9525">
              <a:solidFill>
                <a:srgbClr val="000000"/>
              </a:solidFill>
              <a:round/>
            </a:ln>
          </p:spPr>
          <p:txBody>
            <a:bodyPr/>
            <a:lstStyle/>
            <a:p>
              <a:endParaRPr lang="zh-CN" altLang="en-US" sz="1800">
                <a:cs typeface="+mn-ea"/>
                <a:sym typeface="+mn-lt"/>
              </a:endParaRPr>
            </a:p>
          </p:txBody>
        </p:sp>
        <p:sp>
          <p:nvSpPr>
            <p:cNvPr id="14536" name="Freeform 201"/>
            <p:cNvSpPr>
              <a:spLocks noChangeArrowheads="1"/>
            </p:cNvSpPr>
            <p:nvPr/>
          </p:nvSpPr>
          <p:spPr bwMode="auto">
            <a:xfrm>
              <a:off x="2050" y="2992"/>
              <a:ext cx="19" cy="43"/>
            </a:xfrm>
            <a:custGeom>
              <a:avLst/>
              <a:gdLst/>
              <a:ahLst/>
              <a:cxnLst>
                <a:cxn ang="0">
                  <a:pos x="0" y="0"/>
                </a:cxn>
                <a:cxn ang="0">
                  <a:pos x="7" y="8"/>
                </a:cxn>
                <a:cxn ang="0">
                  <a:pos x="14" y="18"/>
                </a:cxn>
                <a:cxn ang="0">
                  <a:pos x="20" y="28"/>
                </a:cxn>
                <a:cxn ang="0">
                  <a:pos x="27" y="40"/>
                </a:cxn>
                <a:cxn ang="0">
                  <a:pos x="28" y="44"/>
                </a:cxn>
                <a:cxn ang="0">
                  <a:pos x="36" y="64"/>
                </a:cxn>
                <a:cxn ang="0">
                  <a:pos x="44" y="85"/>
                </a:cxn>
                <a:cxn ang="0">
                  <a:pos x="56" y="130"/>
                </a:cxn>
              </a:cxnLst>
              <a:rect l="0" t="0" r="r" b="b"/>
              <a:pathLst>
                <a:path w="56" h="130">
                  <a:moveTo>
                    <a:pt x="0" y="0"/>
                  </a:moveTo>
                  <a:lnTo>
                    <a:pt x="7" y="8"/>
                  </a:lnTo>
                  <a:lnTo>
                    <a:pt x="14" y="18"/>
                  </a:lnTo>
                  <a:lnTo>
                    <a:pt x="20" y="28"/>
                  </a:lnTo>
                  <a:lnTo>
                    <a:pt x="27" y="40"/>
                  </a:lnTo>
                  <a:lnTo>
                    <a:pt x="28" y="44"/>
                  </a:lnTo>
                  <a:lnTo>
                    <a:pt x="36" y="64"/>
                  </a:lnTo>
                  <a:lnTo>
                    <a:pt x="44" y="85"/>
                  </a:lnTo>
                  <a:lnTo>
                    <a:pt x="56" y="130"/>
                  </a:lnTo>
                </a:path>
              </a:pathLst>
            </a:custGeom>
            <a:noFill/>
            <a:ln w="9525">
              <a:solidFill>
                <a:srgbClr val="000000"/>
              </a:solidFill>
              <a:round/>
            </a:ln>
          </p:spPr>
          <p:txBody>
            <a:bodyPr/>
            <a:lstStyle/>
            <a:p>
              <a:endParaRPr lang="zh-CN" altLang="en-US" sz="1800">
                <a:cs typeface="+mn-ea"/>
                <a:sym typeface="+mn-lt"/>
              </a:endParaRPr>
            </a:p>
          </p:txBody>
        </p:sp>
        <p:sp>
          <p:nvSpPr>
            <p:cNvPr id="14537" name="Line 202"/>
            <p:cNvSpPr>
              <a:spLocks noChangeShapeType="1"/>
            </p:cNvSpPr>
            <p:nvPr/>
          </p:nvSpPr>
          <p:spPr bwMode="auto">
            <a:xfrm flipH="1" flipV="1">
              <a:off x="2022" y="950"/>
              <a:ext cx="1" cy="42"/>
            </a:xfrm>
            <a:prstGeom prst="line">
              <a:avLst/>
            </a:prstGeom>
            <a:noFill/>
            <a:ln w="9525">
              <a:solidFill>
                <a:srgbClr val="000000"/>
              </a:solidFill>
              <a:round/>
            </a:ln>
          </p:spPr>
          <p:txBody>
            <a:bodyPr/>
            <a:lstStyle/>
            <a:p>
              <a:endParaRPr lang="zh-CN" altLang="en-US" sz="1800">
                <a:cs typeface="+mn-ea"/>
                <a:sym typeface="+mn-lt"/>
              </a:endParaRPr>
            </a:p>
          </p:txBody>
        </p:sp>
        <p:sp>
          <p:nvSpPr>
            <p:cNvPr id="14538" name="Line 203"/>
            <p:cNvSpPr>
              <a:spLocks noChangeShapeType="1"/>
            </p:cNvSpPr>
            <p:nvPr/>
          </p:nvSpPr>
          <p:spPr bwMode="auto">
            <a:xfrm flipV="1">
              <a:off x="2022" y="904"/>
              <a:ext cx="1" cy="46"/>
            </a:xfrm>
            <a:prstGeom prst="line">
              <a:avLst/>
            </a:prstGeom>
            <a:noFill/>
            <a:ln w="9525">
              <a:solidFill>
                <a:srgbClr val="000000"/>
              </a:solidFill>
              <a:round/>
            </a:ln>
          </p:spPr>
          <p:txBody>
            <a:bodyPr/>
            <a:lstStyle/>
            <a:p>
              <a:endParaRPr lang="zh-CN" altLang="en-US" sz="1800">
                <a:cs typeface="+mn-ea"/>
                <a:sym typeface="+mn-lt"/>
              </a:endParaRPr>
            </a:p>
          </p:txBody>
        </p:sp>
        <p:sp>
          <p:nvSpPr>
            <p:cNvPr id="14539" name="Line 204"/>
            <p:cNvSpPr>
              <a:spLocks noChangeShapeType="1"/>
            </p:cNvSpPr>
            <p:nvPr/>
          </p:nvSpPr>
          <p:spPr bwMode="auto">
            <a:xfrm flipH="1">
              <a:off x="2037" y="937"/>
              <a:ext cx="1" cy="54"/>
            </a:xfrm>
            <a:prstGeom prst="line">
              <a:avLst/>
            </a:prstGeom>
            <a:noFill/>
            <a:ln w="9525">
              <a:solidFill>
                <a:srgbClr val="000000"/>
              </a:solidFill>
              <a:round/>
            </a:ln>
          </p:spPr>
          <p:txBody>
            <a:bodyPr/>
            <a:lstStyle/>
            <a:p>
              <a:endParaRPr lang="zh-CN" altLang="en-US" sz="1800">
                <a:cs typeface="+mn-ea"/>
                <a:sym typeface="+mn-lt"/>
              </a:endParaRPr>
            </a:p>
          </p:txBody>
        </p:sp>
        <p:sp>
          <p:nvSpPr>
            <p:cNvPr id="14540" name="Freeform 205"/>
            <p:cNvSpPr>
              <a:spLocks noChangeArrowheads="1"/>
            </p:cNvSpPr>
            <p:nvPr/>
          </p:nvSpPr>
          <p:spPr bwMode="auto">
            <a:xfrm>
              <a:off x="1988" y="3018"/>
              <a:ext cx="84" cy="376"/>
            </a:xfrm>
            <a:custGeom>
              <a:avLst/>
              <a:gdLst/>
              <a:ahLst/>
              <a:cxnLst>
                <a:cxn ang="0">
                  <a:pos x="243" y="52"/>
                </a:cxn>
                <a:cxn ang="0">
                  <a:pos x="247" y="77"/>
                </a:cxn>
                <a:cxn ang="0">
                  <a:pos x="250" y="103"/>
                </a:cxn>
                <a:cxn ang="0">
                  <a:pos x="252" y="129"/>
                </a:cxn>
                <a:cxn ang="0">
                  <a:pos x="253" y="157"/>
                </a:cxn>
                <a:cxn ang="0">
                  <a:pos x="253" y="858"/>
                </a:cxn>
                <a:cxn ang="0">
                  <a:pos x="252" y="884"/>
                </a:cxn>
                <a:cxn ang="0">
                  <a:pos x="250" y="911"/>
                </a:cxn>
                <a:cxn ang="0">
                  <a:pos x="248" y="923"/>
                </a:cxn>
                <a:cxn ang="0">
                  <a:pos x="247" y="929"/>
                </a:cxn>
                <a:cxn ang="0">
                  <a:pos x="247" y="936"/>
                </a:cxn>
                <a:cxn ang="0">
                  <a:pos x="243" y="961"/>
                </a:cxn>
                <a:cxn ang="0">
                  <a:pos x="237" y="984"/>
                </a:cxn>
                <a:cxn ang="0">
                  <a:pos x="231" y="1006"/>
                </a:cxn>
                <a:cxn ang="0">
                  <a:pos x="223" y="1027"/>
                </a:cxn>
                <a:cxn ang="0">
                  <a:pos x="215" y="1048"/>
                </a:cxn>
                <a:cxn ang="0">
                  <a:pos x="205" y="1065"/>
                </a:cxn>
                <a:cxn ang="0">
                  <a:pos x="200" y="1074"/>
                </a:cxn>
                <a:cxn ang="0">
                  <a:pos x="196" y="1082"/>
                </a:cxn>
                <a:cxn ang="0">
                  <a:pos x="189" y="1088"/>
                </a:cxn>
                <a:cxn ang="0">
                  <a:pos x="187" y="1089"/>
                </a:cxn>
                <a:cxn ang="0">
                  <a:pos x="186" y="1091"/>
                </a:cxn>
                <a:cxn ang="0">
                  <a:pos x="184" y="1095"/>
                </a:cxn>
                <a:cxn ang="0">
                  <a:pos x="174" y="1107"/>
                </a:cxn>
                <a:cxn ang="0">
                  <a:pos x="162" y="1115"/>
                </a:cxn>
                <a:cxn ang="0">
                  <a:pos x="156" y="1118"/>
                </a:cxn>
                <a:cxn ang="0">
                  <a:pos x="151" y="1122"/>
                </a:cxn>
                <a:cxn ang="0">
                  <a:pos x="147" y="1122"/>
                </a:cxn>
                <a:cxn ang="0">
                  <a:pos x="145" y="1122"/>
                </a:cxn>
                <a:cxn ang="0">
                  <a:pos x="144" y="1122"/>
                </a:cxn>
                <a:cxn ang="0">
                  <a:pos x="144" y="1123"/>
                </a:cxn>
                <a:cxn ang="0">
                  <a:pos x="138" y="1125"/>
                </a:cxn>
                <a:cxn ang="0">
                  <a:pos x="126" y="1127"/>
                </a:cxn>
                <a:cxn ang="0">
                  <a:pos x="113" y="1125"/>
                </a:cxn>
                <a:cxn ang="0">
                  <a:pos x="101" y="1122"/>
                </a:cxn>
                <a:cxn ang="0">
                  <a:pos x="88" y="1115"/>
                </a:cxn>
                <a:cxn ang="0">
                  <a:pos x="77" y="1107"/>
                </a:cxn>
                <a:cxn ang="0">
                  <a:pos x="66" y="1095"/>
                </a:cxn>
                <a:cxn ang="0">
                  <a:pos x="56" y="1082"/>
                </a:cxn>
                <a:cxn ang="0">
                  <a:pos x="46" y="1065"/>
                </a:cxn>
                <a:cxn ang="0">
                  <a:pos x="37" y="1048"/>
                </a:cxn>
                <a:cxn ang="0">
                  <a:pos x="27" y="1027"/>
                </a:cxn>
                <a:cxn ang="0">
                  <a:pos x="20" y="1006"/>
                </a:cxn>
                <a:cxn ang="0">
                  <a:pos x="13" y="984"/>
                </a:cxn>
                <a:cxn ang="0">
                  <a:pos x="9" y="961"/>
                </a:cxn>
                <a:cxn ang="0">
                  <a:pos x="4" y="936"/>
                </a:cxn>
                <a:cxn ang="0">
                  <a:pos x="2" y="911"/>
                </a:cxn>
                <a:cxn ang="0">
                  <a:pos x="0" y="884"/>
                </a:cxn>
                <a:cxn ang="0">
                  <a:pos x="0" y="858"/>
                </a:cxn>
                <a:cxn ang="0">
                  <a:pos x="0" y="157"/>
                </a:cxn>
                <a:cxn ang="0">
                  <a:pos x="1" y="114"/>
                </a:cxn>
                <a:cxn ang="0">
                  <a:pos x="6" y="74"/>
                </a:cxn>
                <a:cxn ang="0">
                  <a:pos x="13" y="35"/>
                </a:cxn>
                <a:cxn ang="0">
                  <a:pos x="24" y="0"/>
                </a:cxn>
              </a:cxnLst>
              <a:rect l="0" t="0" r="r" b="b"/>
              <a:pathLst>
                <a:path w="253" h="1127">
                  <a:moveTo>
                    <a:pt x="243" y="52"/>
                  </a:moveTo>
                  <a:lnTo>
                    <a:pt x="247" y="77"/>
                  </a:lnTo>
                  <a:lnTo>
                    <a:pt x="250" y="103"/>
                  </a:lnTo>
                  <a:lnTo>
                    <a:pt x="252" y="129"/>
                  </a:lnTo>
                  <a:lnTo>
                    <a:pt x="253" y="157"/>
                  </a:lnTo>
                  <a:lnTo>
                    <a:pt x="253" y="858"/>
                  </a:lnTo>
                  <a:lnTo>
                    <a:pt x="252" y="884"/>
                  </a:lnTo>
                  <a:lnTo>
                    <a:pt x="250" y="911"/>
                  </a:lnTo>
                  <a:lnTo>
                    <a:pt x="248" y="923"/>
                  </a:lnTo>
                  <a:lnTo>
                    <a:pt x="247" y="929"/>
                  </a:lnTo>
                  <a:lnTo>
                    <a:pt x="247" y="936"/>
                  </a:lnTo>
                  <a:lnTo>
                    <a:pt x="243" y="961"/>
                  </a:lnTo>
                  <a:lnTo>
                    <a:pt x="237" y="984"/>
                  </a:lnTo>
                  <a:lnTo>
                    <a:pt x="231" y="1006"/>
                  </a:lnTo>
                  <a:lnTo>
                    <a:pt x="223" y="1027"/>
                  </a:lnTo>
                  <a:lnTo>
                    <a:pt x="215" y="1048"/>
                  </a:lnTo>
                  <a:lnTo>
                    <a:pt x="205" y="1065"/>
                  </a:lnTo>
                  <a:lnTo>
                    <a:pt x="200" y="1074"/>
                  </a:lnTo>
                  <a:lnTo>
                    <a:pt x="196" y="1082"/>
                  </a:lnTo>
                  <a:lnTo>
                    <a:pt x="189" y="1088"/>
                  </a:lnTo>
                  <a:lnTo>
                    <a:pt x="187" y="1089"/>
                  </a:lnTo>
                  <a:lnTo>
                    <a:pt x="186" y="1091"/>
                  </a:lnTo>
                  <a:lnTo>
                    <a:pt x="184" y="1095"/>
                  </a:lnTo>
                  <a:lnTo>
                    <a:pt x="174" y="1107"/>
                  </a:lnTo>
                  <a:lnTo>
                    <a:pt x="162" y="1115"/>
                  </a:lnTo>
                  <a:lnTo>
                    <a:pt x="156" y="1118"/>
                  </a:lnTo>
                  <a:lnTo>
                    <a:pt x="151" y="1122"/>
                  </a:lnTo>
                  <a:lnTo>
                    <a:pt x="147" y="1122"/>
                  </a:lnTo>
                  <a:lnTo>
                    <a:pt x="145" y="1122"/>
                  </a:lnTo>
                  <a:lnTo>
                    <a:pt x="144" y="1122"/>
                  </a:lnTo>
                  <a:lnTo>
                    <a:pt x="144" y="1123"/>
                  </a:lnTo>
                  <a:lnTo>
                    <a:pt x="138" y="1125"/>
                  </a:lnTo>
                  <a:lnTo>
                    <a:pt x="126" y="1127"/>
                  </a:lnTo>
                  <a:lnTo>
                    <a:pt x="113" y="1125"/>
                  </a:lnTo>
                  <a:lnTo>
                    <a:pt x="101" y="1122"/>
                  </a:lnTo>
                  <a:lnTo>
                    <a:pt x="88" y="1115"/>
                  </a:lnTo>
                  <a:lnTo>
                    <a:pt x="77" y="1107"/>
                  </a:lnTo>
                  <a:lnTo>
                    <a:pt x="66" y="1095"/>
                  </a:lnTo>
                  <a:lnTo>
                    <a:pt x="56" y="1082"/>
                  </a:lnTo>
                  <a:lnTo>
                    <a:pt x="46" y="1065"/>
                  </a:lnTo>
                  <a:lnTo>
                    <a:pt x="37" y="1048"/>
                  </a:lnTo>
                  <a:lnTo>
                    <a:pt x="27" y="1027"/>
                  </a:lnTo>
                  <a:lnTo>
                    <a:pt x="20" y="1006"/>
                  </a:lnTo>
                  <a:lnTo>
                    <a:pt x="13" y="984"/>
                  </a:lnTo>
                  <a:lnTo>
                    <a:pt x="9" y="961"/>
                  </a:lnTo>
                  <a:lnTo>
                    <a:pt x="4" y="936"/>
                  </a:lnTo>
                  <a:lnTo>
                    <a:pt x="2" y="911"/>
                  </a:lnTo>
                  <a:lnTo>
                    <a:pt x="0" y="884"/>
                  </a:lnTo>
                  <a:lnTo>
                    <a:pt x="0" y="858"/>
                  </a:lnTo>
                  <a:lnTo>
                    <a:pt x="0" y="157"/>
                  </a:lnTo>
                  <a:lnTo>
                    <a:pt x="1" y="114"/>
                  </a:lnTo>
                  <a:lnTo>
                    <a:pt x="6" y="74"/>
                  </a:lnTo>
                  <a:lnTo>
                    <a:pt x="13" y="35"/>
                  </a:lnTo>
                  <a:lnTo>
                    <a:pt x="24" y="0"/>
                  </a:lnTo>
                </a:path>
              </a:pathLst>
            </a:custGeom>
            <a:noFill/>
            <a:ln w="9525">
              <a:solidFill>
                <a:srgbClr val="000000"/>
              </a:solidFill>
              <a:round/>
            </a:ln>
          </p:spPr>
          <p:txBody>
            <a:bodyPr/>
            <a:lstStyle/>
            <a:p>
              <a:endParaRPr lang="zh-CN" altLang="en-US" sz="1800">
                <a:cs typeface="+mn-ea"/>
                <a:sym typeface="+mn-lt"/>
              </a:endParaRPr>
            </a:p>
          </p:txBody>
        </p:sp>
        <p:sp>
          <p:nvSpPr>
            <p:cNvPr id="14541" name="Line 206"/>
            <p:cNvSpPr>
              <a:spLocks noChangeShapeType="1"/>
            </p:cNvSpPr>
            <p:nvPr/>
          </p:nvSpPr>
          <p:spPr bwMode="auto">
            <a:xfrm flipV="1">
              <a:off x="2038" y="908"/>
              <a:ext cx="1" cy="29"/>
            </a:xfrm>
            <a:prstGeom prst="line">
              <a:avLst/>
            </a:prstGeom>
            <a:noFill/>
            <a:ln w="9525">
              <a:solidFill>
                <a:srgbClr val="000000"/>
              </a:solidFill>
              <a:round/>
            </a:ln>
          </p:spPr>
          <p:txBody>
            <a:bodyPr/>
            <a:lstStyle/>
            <a:p>
              <a:endParaRPr lang="zh-CN" altLang="en-US" sz="1800">
                <a:cs typeface="+mn-ea"/>
                <a:sym typeface="+mn-lt"/>
              </a:endParaRPr>
            </a:p>
          </p:txBody>
        </p:sp>
        <p:sp>
          <p:nvSpPr>
            <p:cNvPr id="14542" name="Freeform 207"/>
            <p:cNvSpPr>
              <a:spLocks noChangeArrowheads="1"/>
            </p:cNvSpPr>
            <p:nvPr/>
          </p:nvSpPr>
          <p:spPr bwMode="auto">
            <a:xfrm>
              <a:off x="2017" y="845"/>
              <a:ext cx="29" cy="59"/>
            </a:xfrm>
            <a:custGeom>
              <a:avLst/>
              <a:gdLst/>
              <a:ahLst/>
              <a:cxnLst>
                <a:cxn ang="0">
                  <a:pos x="13" y="178"/>
                </a:cxn>
                <a:cxn ang="0">
                  <a:pos x="7" y="161"/>
                </a:cxn>
                <a:cxn ang="0">
                  <a:pos x="3" y="144"/>
                </a:cxn>
                <a:cxn ang="0">
                  <a:pos x="0" y="125"/>
                </a:cxn>
                <a:cxn ang="0">
                  <a:pos x="0" y="106"/>
                </a:cxn>
                <a:cxn ang="0">
                  <a:pos x="0" y="83"/>
                </a:cxn>
                <a:cxn ang="0">
                  <a:pos x="3" y="64"/>
                </a:cxn>
                <a:cxn ang="0">
                  <a:pos x="7" y="46"/>
                </a:cxn>
                <a:cxn ang="0">
                  <a:pos x="14" y="31"/>
                </a:cxn>
                <a:cxn ang="0">
                  <a:pos x="20" y="17"/>
                </a:cxn>
                <a:cxn ang="0">
                  <a:pos x="28" y="8"/>
                </a:cxn>
                <a:cxn ang="0">
                  <a:pos x="36" y="1"/>
                </a:cxn>
                <a:cxn ang="0">
                  <a:pos x="45" y="0"/>
                </a:cxn>
                <a:cxn ang="0">
                  <a:pos x="53" y="1"/>
                </a:cxn>
                <a:cxn ang="0">
                  <a:pos x="61" y="8"/>
                </a:cxn>
                <a:cxn ang="0">
                  <a:pos x="68" y="17"/>
                </a:cxn>
                <a:cxn ang="0">
                  <a:pos x="71" y="23"/>
                </a:cxn>
                <a:cxn ang="0">
                  <a:pos x="75" y="31"/>
                </a:cxn>
                <a:cxn ang="0">
                  <a:pos x="80" y="46"/>
                </a:cxn>
                <a:cxn ang="0">
                  <a:pos x="84" y="64"/>
                </a:cxn>
                <a:cxn ang="0">
                  <a:pos x="87" y="83"/>
                </a:cxn>
                <a:cxn ang="0">
                  <a:pos x="88" y="106"/>
                </a:cxn>
                <a:cxn ang="0">
                  <a:pos x="87" y="126"/>
                </a:cxn>
                <a:cxn ang="0">
                  <a:pos x="85" y="135"/>
                </a:cxn>
                <a:cxn ang="0">
                  <a:pos x="84" y="145"/>
                </a:cxn>
                <a:cxn ang="0">
                  <a:pos x="80" y="162"/>
                </a:cxn>
                <a:cxn ang="0">
                  <a:pos x="77" y="170"/>
                </a:cxn>
                <a:cxn ang="0">
                  <a:pos x="75" y="179"/>
                </a:cxn>
              </a:cxnLst>
              <a:rect l="0" t="0" r="r" b="b"/>
              <a:pathLst>
                <a:path w="88" h="179">
                  <a:moveTo>
                    <a:pt x="13" y="178"/>
                  </a:moveTo>
                  <a:lnTo>
                    <a:pt x="7" y="161"/>
                  </a:lnTo>
                  <a:lnTo>
                    <a:pt x="3" y="144"/>
                  </a:lnTo>
                  <a:lnTo>
                    <a:pt x="0" y="125"/>
                  </a:lnTo>
                  <a:lnTo>
                    <a:pt x="0" y="106"/>
                  </a:lnTo>
                  <a:lnTo>
                    <a:pt x="0" y="83"/>
                  </a:lnTo>
                  <a:lnTo>
                    <a:pt x="3" y="64"/>
                  </a:lnTo>
                  <a:lnTo>
                    <a:pt x="7" y="46"/>
                  </a:lnTo>
                  <a:lnTo>
                    <a:pt x="14" y="31"/>
                  </a:lnTo>
                  <a:lnTo>
                    <a:pt x="20" y="17"/>
                  </a:lnTo>
                  <a:lnTo>
                    <a:pt x="28" y="8"/>
                  </a:lnTo>
                  <a:lnTo>
                    <a:pt x="36" y="1"/>
                  </a:lnTo>
                  <a:lnTo>
                    <a:pt x="45" y="0"/>
                  </a:lnTo>
                  <a:lnTo>
                    <a:pt x="53" y="1"/>
                  </a:lnTo>
                  <a:lnTo>
                    <a:pt x="61" y="8"/>
                  </a:lnTo>
                  <a:lnTo>
                    <a:pt x="68" y="17"/>
                  </a:lnTo>
                  <a:lnTo>
                    <a:pt x="71" y="23"/>
                  </a:lnTo>
                  <a:lnTo>
                    <a:pt x="75" y="31"/>
                  </a:lnTo>
                  <a:lnTo>
                    <a:pt x="80" y="46"/>
                  </a:lnTo>
                  <a:lnTo>
                    <a:pt x="84" y="64"/>
                  </a:lnTo>
                  <a:lnTo>
                    <a:pt x="87" y="83"/>
                  </a:lnTo>
                  <a:lnTo>
                    <a:pt x="88" y="106"/>
                  </a:lnTo>
                  <a:lnTo>
                    <a:pt x="87" y="126"/>
                  </a:lnTo>
                  <a:lnTo>
                    <a:pt x="85" y="135"/>
                  </a:lnTo>
                  <a:lnTo>
                    <a:pt x="84" y="145"/>
                  </a:lnTo>
                  <a:lnTo>
                    <a:pt x="80" y="162"/>
                  </a:lnTo>
                  <a:lnTo>
                    <a:pt x="77" y="170"/>
                  </a:lnTo>
                  <a:lnTo>
                    <a:pt x="75" y="179"/>
                  </a:lnTo>
                </a:path>
              </a:pathLst>
            </a:custGeom>
            <a:noFill/>
            <a:ln w="9525">
              <a:solidFill>
                <a:srgbClr val="000000"/>
              </a:solidFill>
              <a:round/>
            </a:ln>
          </p:spPr>
          <p:txBody>
            <a:bodyPr/>
            <a:lstStyle/>
            <a:p>
              <a:endParaRPr lang="zh-CN" altLang="en-US" sz="1800">
                <a:cs typeface="+mn-ea"/>
                <a:sym typeface="+mn-lt"/>
              </a:endParaRPr>
            </a:p>
          </p:txBody>
        </p:sp>
        <p:sp>
          <p:nvSpPr>
            <p:cNvPr id="14543" name="Freeform 208"/>
            <p:cNvSpPr>
              <a:spLocks noChangeArrowheads="1"/>
            </p:cNvSpPr>
            <p:nvPr/>
          </p:nvSpPr>
          <p:spPr bwMode="auto">
            <a:xfrm>
              <a:off x="2050" y="2988"/>
              <a:ext cx="11" cy="18"/>
            </a:xfrm>
            <a:custGeom>
              <a:avLst/>
              <a:gdLst/>
              <a:ahLst/>
              <a:cxnLst>
                <a:cxn ang="0">
                  <a:pos x="33" y="53"/>
                </a:cxn>
                <a:cxn ang="0">
                  <a:pos x="30" y="49"/>
                </a:cxn>
                <a:cxn ang="0">
                  <a:pos x="0" y="0"/>
                </a:cxn>
              </a:cxnLst>
              <a:rect l="0" t="0" r="r" b="b"/>
              <a:pathLst>
                <a:path w="33" h="53">
                  <a:moveTo>
                    <a:pt x="33" y="53"/>
                  </a:moveTo>
                  <a:lnTo>
                    <a:pt x="30" y="49"/>
                  </a:lnTo>
                  <a:lnTo>
                    <a:pt x="0" y="0"/>
                  </a:lnTo>
                </a:path>
              </a:pathLst>
            </a:custGeom>
            <a:noFill/>
            <a:ln w="9525">
              <a:solidFill>
                <a:srgbClr val="000000"/>
              </a:solidFill>
              <a:round/>
            </a:ln>
          </p:spPr>
          <p:txBody>
            <a:bodyPr/>
            <a:lstStyle/>
            <a:p>
              <a:endParaRPr lang="zh-CN" altLang="en-US" sz="1800">
                <a:cs typeface="+mn-ea"/>
                <a:sym typeface="+mn-lt"/>
              </a:endParaRPr>
            </a:p>
          </p:txBody>
        </p:sp>
        <p:sp>
          <p:nvSpPr>
            <p:cNvPr id="14544" name="Line 209"/>
            <p:cNvSpPr>
              <a:spLocks noChangeShapeType="1"/>
            </p:cNvSpPr>
            <p:nvPr/>
          </p:nvSpPr>
          <p:spPr bwMode="auto">
            <a:xfrm flipH="1">
              <a:off x="2002" y="2967"/>
              <a:ext cx="19" cy="35"/>
            </a:xfrm>
            <a:prstGeom prst="line">
              <a:avLst/>
            </a:prstGeom>
            <a:noFill/>
            <a:ln w="9525">
              <a:solidFill>
                <a:srgbClr val="000000"/>
              </a:solidFill>
              <a:round/>
            </a:ln>
          </p:spPr>
          <p:txBody>
            <a:bodyPr/>
            <a:lstStyle/>
            <a:p>
              <a:endParaRPr lang="zh-CN" altLang="en-US" sz="1800">
                <a:cs typeface="+mn-ea"/>
                <a:sym typeface="+mn-lt"/>
              </a:endParaRPr>
            </a:p>
          </p:txBody>
        </p:sp>
        <p:sp>
          <p:nvSpPr>
            <p:cNvPr id="14545" name="Freeform 210"/>
            <p:cNvSpPr>
              <a:spLocks noChangeArrowheads="1"/>
            </p:cNvSpPr>
            <p:nvPr/>
          </p:nvSpPr>
          <p:spPr bwMode="auto">
            <a:xfrm>
              <a:off x="2002" y="2985"/>
              <a:ext cx="14" cy="18"/>
            </a:xfrm>
            <a:custGeom>
              <a:avLst/>
              <a:gdLst/>
              <a:ahLst/>
              <a:cxnLst>
                <a:cxn ang="0">
                  <a:pos x="0" y="53"/>
                </a:cxn>
                <a:cxn ang="0">
                  <a:pos x="10" y="35"/>
                </a:cxn>
                <a:cxn ang="0">
                  <a:pos x="20" y="21"/>
                </a:cxn>
                <a:cxn ang="0">
                  <a:pos x="31" y="9"/>
                </a:cxn>
                <a:cxn ang="0">
                  <a:pos x="43" y="0"/>
                </a:cxn>
              </a:cxnLst>
              <a:rect l="0" t="0" r="r" b="b"/>
              <a:pathLst>
                <a:path w="43" h="53">
                  <a:moveTo>
                    <a:pt x="0" y="53"/>
                  </a:moveTo>
                  <a:lnTo>
                    <a:pt x="10" y="35"/>
                  </a:lnTo>
                  <a:lnTo>
                    <a:pt x="20" y="21"/>
                  </a:lnTo>
                  <a:lnTo>
                    <a:pt x="31" y="9"/>
                  </a:lnTo>
                  <a:lnTo>
                    <a:pt x="43" y="0"/>
                  </a:lnTo>
                </a:path>
              </a:pathLst>
            </a:custGeom>
            <a:noFill/>
            <a:ln w="9525">
              <a:solidFill>
                <a:srgbClr val="000000"/>
              </a:solidFill>
              <a:round/>
            </a:ln>
          </p:spPr>
          <p:txBody>
            <a:bodyPr/>
            <a:lstStyle/>
            <a:p>
              <a:endParaRPr lang="zh-CN" altLang="en-US" sz="1800">
                <a:cs typeface="+mn-ea"/>
                <a:sym typeface="+mn-lt"/>
              </a:endParaRPr>
            </a:p>
          </p:txBody>
        </p:sp>
        <p:sp>
          <p:nvSpPr>
            <p:cNvPr id="14546" name="Line 211"/>
            <p:cNvSpPr>
              <a:spLocks noChangeShapeType="1"/>
            </p:cNvSpPr>
            <p:nvPr/>
          </p:nvSpPr>
          <p:spPr bwMode="auto">
            <a:xfrm flipV="1">
              <a:off x="2022" y="950"/>
              <a:ext cx="1" cy="1855"/>
            </a:xfrm>
            <a:prstGeom prst="line">
              <a:avLst/>
            </a:prstGeom>
            <a:noFill/>
            <a:ln w="9525">
              <a:solidFill>
                <a:srgbClr val="000000"/>
              </a:solidFill>
              <a:round/>
            </a:ln>
          </p:spPr>
          <p:txBody>
            <a:bodyPr/>
            <a:lstStyle/>
            <a:p>
              <a:endParaRPr lang="zh-CN" altLang="en-US" sz="1800">
                <a:cs typeface="+mn-ea"/>
                <a:sym typeface="+mn-lt"/>
              </a:endParaRPr>
            </a:p>
          </p:txBody>
        </p:sp>
        <p:sp>
          <p:nvSpPr>
            <p:cNvPr id="14547" name="Line 212"/>
            <p:cNvSpPr>
              <a:spLocks noChangeShapeType="1"/>
            </p:cNvSpPr>
            <p:nvPr/>
          </p:nvSpPr>
          <p:spPr bwMode="auto">
            <a:xfrm flipV="1">
              <a:off x="2022" y="2835"/>
              <a:ext cx="1" cy="5"/>
            </a:xfrm>
            <a:prstGeom prst="line">
              <a:avLst/>
            </a:prstGeom>
            <a:noFill/>
            <a:ln w="9525">
              <a:solidFill>
                <a:srgbClr val="000000"/>
              </a:solidFill>
              <a:round/>
            </a:ln>
          </p:spPr>
          <p:txBody>
            <a:bodyPr/>
            <a:lstStyle/>
            <a:p>
              <a:endParaRPr lang="zh-CN" altLang="en-US" sz="1800">
                <a:cs typeface="+mn-ea"/>
                <a:sym typeface="+mn-lt"/>
              </a:endParaRPr>
            </a:p>
          </p:txBody>
        </p:sp>
        <p:sp>
          <p:nvSpPr>
            <p:cNvPr id="14548" name="Line 213"/>
            <p:cNvSpPr>
              <a:spLocks noChangeShapeType="1"/>
            </p:cNvSpPr>
            <p:nvPr/>
          </p:nvSpPr>
          <p:spPr bwMode="auto">
            <a:xfrm flipH="1" flipV="1">
              <a:off x="2000" y="3000"/>
              <a:ext cx="2" cy="2"/>
            </a:xfrm>
            <a:prstGeom prst="line">
              <a:avLst/>
            </a:prstGeom>
            <a:noFill/>
            <a:ln w="9525">
              <a:solidFill>
                <a:srgbClr val="000000"/>
              </a:solidFill>
              <a:round/>
            </a:ln>
          </p:spPr>
          <p:txBody>
            <a:bodyPr/>
            <a:lstStyle/>
            <a:p>
              <a:endParaRPr lang="zh-CN" altLang="en-US" sz="1800">
                <a:cs typeface="+mn-ea"/>
                <a:sym typeface="+mn-lt"/>
              </a:endParaRPr>
            </a:p>
          </p:txBody>
        </p:sp>
        <p:sp>
          <p:nvSpPr>
            <p:cNvPr id="14549" name="Freeform 214"/>
            <p:cNvSpPr>
              <a:spLocks noChangeArrowheads="1"/>
            </p:cNvSpPr>
            <p:nvPr/>
          </p:nvSpPr>
          <p:spPr bwMode="auto">
            <a:xfrm>
              <a:off x="2038" y="937"/>
              <a:ext cx="1" cy="1906"/>
            </a:xfrm>
            <a:custGeom>
              <a:avLst/>
              <a:gdLst/>
              <a:ahLst/>
              <a:cxnLst>
                <a:cxn ang="0">
                  <a:pos x="0" y="5718"/>
                </a:cxn>
                <a:cxn ang="0">
                  <a:pos x="0" y="5689"/>
                </a:cxn>
                <a:cxn ang="0">
                  <a:pos x="0" y="0"/>
                </a:cxn>
              </a:cxnLst>
              <a:rect l="0" t="0" r="r" b="b"/>
              <a:pathLst>
                <a:path w="1" h="5718">
                  <a:moveTo>
                    <a:pt x="0" y="5718"/>
                  </a:moveTo>
                  <a:lnTo>
                    <a:pt x="0" y="5689"/>
                  </a:lnTo>
                  <a:lnTo>
                    <a:pt x="0" y="0"/>
                  </a:lnTo>
                </a:path>
              </a:pathLst>
            </a:custGeom>
            <a:noFill/>
            <a:ln w="9525">
              <a:solidFill>
                <a:srgbClr val="000000"/>
              </a:solidFill>
              <a:round/>
            </a:ln>
          </p:spPr>
          <p:txBody>
            <a:bodyPr/>
            <a:lstStyle/>
            <a:p>
              <a:endParaRPr lang="zh-CN" altLang="en-US" sz="1800">
                <a:cs typeface="+mn-ea"/>
                <a:sym typeface="+mn-lt"/>
              </a:endParaRPr>
            </a:p>
          </p:txBody>
        </p:sp>
        <p:sp>
          <p:nvSpPr>
            <p:cNvPr id="14550" name="Line 215"/>
            <p:cNvSpPr>
              <a:spLocks noChangeShapeType="1"/>
            </p:cNvSpPr>
            <p:nvPr/>
          </p:nvSpPr>
          <p:spPr bwMode="auto">
            <a:xfrm flipH="1" flipV="1">
              <a:off x="1995" y="3015"/>
              <a:ext cx="1" cy="3"/>
            </a:xfrm>
            <a:prstGeom prst="line">
              <a:avLst/>
            </a:prstGeom>
            <a:noFill/>
            <a:ln w="9525">
              <a:solidFill>
                <a:srgbClr val="000000"/>
              </a:solidFill>
              <a:round/>
            </a:ln>
          </p:spPr>
          <p:txBody>
            <a:bodyPr/>
            <a:lstStyle/>
            <a:p>
              <a:endParaRPr lang="zh-CN" altLang="en-US" sz="1800">
                <a:cs typeface="+mn-ea"/>
                <a:sym typeface="+mn-lt"/>
              </a:endParaRPr>
            </a:p>
          </p:txBody>
        </p:sp>
        <p:sp>
          <p:nvSpPr>
            <p:cNvPr id="14551" name="Freeform 216"/>
            <p:cNvSpPr>
              <a:spLocks noChangeArrowheads="1"/>
            </p:cNvSpPr>
            <p:nvPr/>
          </p:nvSpPr>
          <p:spPr bwMode="auto">
            <a:xfrm>
              <a:off x="1996" y="3003"/>
              <a:ext cx="6" cy="15"/>
            </a:xfrm>
            <a:custGeom>
              <a:avLst/>
              <a:gdLst/>
              <a:ahLst/>
              <a:cxnLst>
                <a:cxn ang="0">
                  <a:pos x="0" y="46"/>
                </a:cxn>
                <a:cxn ang="0">
                  <a:pos x="13" y="12"/>
                </a:cxn>
                <a:cxn ang="0">
                  <a:pos x="18" y="0"/>
                </a:cxn>
              </a:cxnLst>
              <a:rect l="0" t="0" r="r" b="b"/>
              <a:pathLst>
                <a:path w="18" h="46">
                  <a:moveTo>
                    <a:pt x="0" y="46"/>
                  </a:moveTo>
                  <a:lnTo>
                    <a:pt x="13" y="12"/>
                  </a:lnTo>
                  <a:lnTo>
                    <a:pt x="18" y="0"/>
                  </a:lnTo>
                </a:path>
              </a:pathLst>
            </a:custGeom>
            <a:noFill/>
            <a:ln w="9525">
              <a:solidFill>
                <a:srgbClr val="000000"/>
              </a:solidFill>
              <a:round/>
            </a:ln>
          </p:spPr>
          <p:txBody>
            <a:bodyPr/>
            <a:lstStyle/>
            <a:p>
              <a:endParaRPr lang="zh-CN" altLang="en-US" sz="1800">
                <a:cs typeface="+mn-ea"/>
                <a:sym typeface="+mn-lt"/>
              </a:endParaRPr>
            </a:p>
          </p:txBody>
        </p:sp>
        <p:sp>
          <p:nvSpPr>
            <p:cNvPr id="14552" name="Freeform 217"/>
            <p:cNvSpPr>
              <a:spLocks noChangeArrowheads="1"/>
            </p:cNvSpPr>
            <p:nvPr/>
          </p:nvSpPr>
          <p:spPr bwMode="auto">
            <a:xfrm>
              <a:off x="2040" y="2911"/>
              <a:ext cx="9" cy="75"/>
            </a:xfrm>
            <a:custGeom>
              <a:avLst/>
              <a:gdLst/>
              <a:ahLst/>
              <a:cxnLst>
                <a:cxn ang="0">
                  <a:pos x="27" y="223"/>
                </a:cxn>
                <a:cxn ang="0">
                  <a:pos x="0" y="176"/>
                </a:cxn>
                <a:cxn ang="0">
                  <a:pos x="0" y="0"/>
                </a:cxn>
              </a:cxnLst>
              <a:rect l="0" t="0" r="r" b="b"/>
              <a:pathLst>
                <a:path w="27" h="223">
                  <a:moveTo>
                    <a:pt x="27" y="223"/>
                  </a:moveTo>
                  <a:lnTo>
                    <a:pt x="0" y="176"/>
                  </a:lnTo>
                  <a:lnTo>
                    <a:pt x="0" y="0"/>
                  </a:lnTo>
                </a:path>
              </a:pathLst>
            </a:custGeom>
            <a:noFill/>
            <a:ln w="9525">
              <a:solidFill>
                <a:srgbClr val="000000"/>
              </a:solidFill>
              <a:round/>
            </a:ln>
          </p:spPr>
          <p:txBody>
            <a:bodyPr/>
            <a:lstStyle/>
            <a:p>
              <a:endParaRPr lang="zh-CN" altLang="en-US" sz="1800">
                <a:cs typeface="+mn-ea"/>
                <a:sym typeface="+mn-lt"/>
              </a:endParaRPr>
            </a:p>
          </p:txBody>
        </p:sp>
        <p:sp>
          <p:nvSpPr>
            <p:cNvPr id="14553" name="Line 218"/>
            <p:cNvSpPr>
              <a:spLocks noChangeShapeType="1"/>
            </p:cNvSpPr>
            <p:nvPr/>
          </p:nvSpPr>
          <p:spPr bwMode="auto">
            <a:xfrm>
              <a:off x="1969" y="2918"/>
              <a:ext cx="26" cy="97"/>
            </a:xfrm>
            <a:prstGeom prst="line">
              <a:avLst/>
            </a:prstGeom>
            <a:noFill/>
            <a:ln w="9525">
              <a:solidFill>
                <a:srgbClr val="000000"/>
              </a:solidFill>
              <a:round/>
            </a:ln>
          </p:spPr>
          <p:txBody>
            <a:bodyPr/>
            <a:lstStyle/>
            <a:p>
              <a:endParaRPr lang="zh-CN" altLang="en-US" sz="1800">
                <a:cs typeface="+mn-ea"/>
                <a:sym typeface="+mn-lt"/>
              </a:endParaRPr>
            </a:p>
          </p:txBody>
        </p:sp>
        <p:sp>
          <p:nvSpPr>
            <p:cNvPr id="14554" name="Line 219"/>
            <p:cNvSpPr>
              <a:spLocks noChangeShapeType="1"/>
            </p:cNvSpPr>
            <p:nvPr/>
          </p:nvSpPr>
          <p:spPr bwMode="auto">
            <a:xfrm>
              <a:off x="2024" y="2909"/>
              <a:ext cx="1" cy="61"/>
            </a:xfrm>
            <a:prstGeom prst="line">
              <a:avLst/>
            </a:prstGeom>
            <a:noFill/>
            <a:ln w="9525">
              <a:solidFill>
                <a:srgbClr val="000000"/>
              </a:solidFill>
              <a:round/>
            </a:ln>
          </p:spPr>
          <p:txBody>
            <a:bodyPr/>
            <a:lstStyle/>
            <a:p>
              <a:endParaRPr lang="zh-CN" altLang="en-US" sz="1800">
                <a:cs typeface="+mn-ea"/>
                <a:sym typeface="+mn-lt"/>
              </a:endParaRPr>
            </a:p>
          </p:txBody>
        </p:sp>
        <p:sp>
          <p:nvSpPr>
            <p:cNvPr id="14555" name="Line 220"/>
            <p:cNvSpPr>
              <a:spLocks noChangeShapeType="1"/>
            </p:cNvSpPr>
            <p:nvPr/>
          </p:nvSpPr>
          <p:spPr bwMode="auto">
            <a:xfrm>
              <a:off x="2002" y="3002"/>
              <a:ext cx="1" cy="1"/>
            </a:xfrm>
            <a:prstGeom prst="line">
              <a:avLst/>
            </a:prstGeom>
            <a:noFill/>
            <a:ln w="9525">
              <a:solidFill>
                <a:srgbClr val="000000"/>
              </a:solidFill>
              <a:round/>
            </a:ln>
          </p:spPr>
          <p:txBody>
            <a:bodyPr/>
            <a:lstStyle/>
            <a:p>
              <a:endParaRPr lang="zh-CN" altLang="en-US" sz="1800">
                <a:cs typeface="+mn-ea"/>
                <a:sym typeface="+mn-lt"/>
              </a:endParaRPr>
            </a:p>
          </p:txBody>
        </p:sp>
        <p:sp>
          <p:nvSpPr>
            <p:cNvPr id="14556" name="Line 221"/>
            <p:cNvSpPr>
              <a:spLocks noChangeShapeType="1"/>
            </p:cNvSpPr>
            <p:nvPr/>
          </p:nvSpPr>
          <p:spPr bwMode="auto">
            <a:xfrm flipV="1">
              <a:off x="1995" y="3002"/>
              <a:ext cx="7" cy="13"/>
            </a:xfrm>
            <a:prstGeom prst="line">
              <a:avLst/>
            </a:prstGeom>
            <a:noFill/>
            <a:ln w="9525">
              <a:solidFill>
                <a:srgbClr val="000000"/>
              </a:solidFill>
              <a:round/>
            </a:ln>
          </p:spPr>
          <p:txBody>
            <a:bodyPr/>
            <a:lstStyle/>
            <a:p>
              <a:endParaRPr lang="zh-CN" altLang="en-US" sz="1800">
                <a:cs typeface="+mn-ea"/>
                <a:sym typeface="+mn-lt"/>
              </a:endParaRPr>
            </a:p>
          </p:txBody>
        </p:sp>
        <p:sp>
          <p:nvSpPr>
            <p:cNvPr id="14557" name="Line 222"/>
            <p:cNvSpPr>
              <a:spLocks noChangeShapeType="1"/>
            </p:cNvSpPr>
            <p:nvPr/>
          </p:nvSpPr>
          <p:spPr bwMode="auto">
            <a:xfrm flipH="1">
              <a:off x="1974" y="930"/>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58" name="Line 223"/>
            <p:cNvSpPr>
              <a:spLocks noChangeShapeType="1"/>
            </p:cNvSpPr>
            <p:nvPr/>
          </p:nvSpPr>
          <p:spPr bwMode="auto">
            <a:xfrm flipH="1">
              <a:off x="1973" y="1164"/>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59" name="Line 224"/>
            <p:cNvSpPr>
              <a:spLocks noChangeShapeType="1"/>
            </p:cNvSpPr>
            <p:nvPr/>
          </p:nvSpPr>
          <p:spPr bwMode="auto">
            <a:xfrm flipH="1">
              <a:off x="1974" y="1866"/>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60" name="Line 225"/>
            <p:cNvSpPr>
              <a:spLocks noChangeShapeType="1"/>
            </p:cNvSpPr>
            <p:nvPr/>
          </p:nvSpPr>
          <p:spPr bwMode="auto">
            <a:xfrm flipH="1">
              <a:off x="1974" y="1398"/>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61" name="Line 226"/>
            <p:cNvSpPr>
              <a:spLocks noChangeShapeType="1"/>
            </p:cNvSpPr>
            <p:nvPr/>
          </p:nvSpPr>
          <p:spPr bwMode="auto">
            <a:xfrm flipH="1">
              <a:off x="1974" y="1634"/>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62" name="Line 227"/>
            <p:cNvSpPr>
              <a:spLocks noChangeShapeType="1"/>
            </p:cNvSpPr>
            <p:nvPr/>
          </p:nvSpPr>
          <p:spPr bwMode="auto">
            <a:xfrm flipH="1">
              <a:off x="1973" y="2334"/>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63" name="Line 228"/>
            <p:cNvSpPr>
              <a:spLocks noChangeShapeType="1"/>
            </p:cNvSpPr>
            <p:nvPr/>
          </p:nvSpPr>
          <p:spPr bwMode="auto">
            <a:xfrm flipV="1">
              <a:off x="2022" y="2805"/>
              <a:ext cx="1" cy="30"/>
            </a:xfrm>
            <a:prstGeom prst="line">
              <a:avLst/>
            </a:prstGeom>
            <a:noFill/>
            <a:ln w="9525">
              <a:solidFill>
                <a:srgbClr val="666666"/>
              </a:solidFill>
              <a:round/>
            </a:ln>
          </p:spPr>
          <p:txBody>
            <a:bodyPr/>
            <a:lstStyle/>
            <a:p>
              <a:endParaRPr lang="zh-CN" altLang="en-US" sz="1800">
                <a:cs typeface="+mn-ea"/>
                <a:sym typeface="+mn-lt"/>
              </a:endParaRPr>
            </a:p>
          </p:txBody>
        </p:sp>
        <p:sp>
          <p:nvSpPr>
            <p:cNvPr id="14564" name="Line 229"/>
            <p:cNvSpPr>
              <a:spLocks noChangeShapeType="1"/>
            </p:cNvSpPr>
            <p:nvPr/>
          </p:nvSpPr>
          <p:spPr bwMode="auto">
            <a:xfrm flipH="1">
              <a:off x="1974" y="2102"/>
              <a:ext cx="36" cy="1"/>
            </a:xfrm>
            <a:prstGeom prst="line">
              <a:avLst/>
            </a:prstGeom>
            <a:noFill/>
            <a:ln w="9525">
              <a:solidFill>
                <a:srgbClr val="666666"/>
              </a:solidFill>
              <a:round/>
            </a:ln>
          </p:spPr>
          <p:txBody>
            <a:bodyPr/>
            <a:lstStyle/>
            <a:p>
              <a:endParaRPr lang="zh-CN" altLang="en-US" sz="1800">
                <a:cs typeface="+mn-ea"/>
                <a:sym typeface="+mn-lt"/>
              </a:endParaRPr>
            </a:p>
          </p:txBody>
        </p:sp>
        <p:sp>
          <p:nvSpPr>
            <p:cNvPr id="14565" name="Freeform 230"/>
            <p:cNvSpPr>
              <a:spLocks noChangeArrowheads="1"/>
            </p:cNvSpPr>
            <p:nvPr/>
          </p:nvSpPr>
          <p:spPr bwMode="auto">
            <a:xfrm>
              <a:off x="2033" y="2718"/>
              <a:ext cx="1" cy="123"/>
            </a:xfrm>
            <a:custGeom>
              <a:avLst/>
              <a:gdLst/>
              <a:ahLst/>
              <a:cxnLst>
                <a:cxn ang="0">
                  <a:pos x="0" y="0"/>
                </a:cxn>
                <a:cxn ang="0">
                  <a:pos x="2" y="336"/>
                </a:cxn>
                <a:cxn ang="0">
                  <a:pos x="2" y="368"/>
                </a:cxn>
              </a:cxnLst>
              <a:rect l="0" t="0" r="r" b="b"/>
              <a:pathLst>
                <a:path w="2" h="368">
                  <a:moveTo>
                    <a:pt x="0" y="0"/>
                  </a:moveTo>
                  <a:lnTo>
                    <a:pt x="2" y="336"/>
                  </a:lnTo>
                  <a:lnTo>
                    <a:pt x="2" y="368"/>
                  </a:lnTo>
                </a:path>
              </a:pathLst>
            </a:custGeom>
            <a:noFill/>
            <a:ln w="9525">
              <a:solidFill>
                <a:srgbClr val="FF0000"/>
              </a:solidFill>
              <a:round/>
            </a:ln>
          </p:spPr>
          <p:txBody>
            <a:bodyPr/>
            <a:lstStyle/>
            <a:p>
              <a:endParaRPr lang="zh-CN" altLang="en-US" sz="1800">
                <a:cs typeface="+mn-ea"/>
                <a:sym typeface="+mn-lt"/>
              </a:endParaRPr>
            </a:p>
          </p:txBody>
        </p:sp>
        <p:sp>
          <p:nvSpPr>
            <p:cNvPr id="14566" name="Line 231"/>
            <p:cNvSpPr>
              <a:spLocks noChangeShapeType="1"/>
            </p:cNvSpPr>
            <p:nvPr/>
          </p:nvSpPr>
          <p:spPr bwMode="auto">
            <a:xfrm flipH="1">
              <a:off x="2032" y="2718"/>
              <a:ext cx="1" cy="15"/>
            </a:xfrm>
            <a:prstGeom prst="line">
              <a:avLst/>
            </a:prstGeom>
            <a:noFill/>
            <a:ln w="9525">
              <a:solidFill>
                <a:srgbClr val="FF0000"/>
              </a:solidFill>
              <a:round/>
            </a:ln>
          </p:spPr>
          <p:txBody>
            <a:bodyPr/>
            <a:lstStyle/>
            <a:p>
              <a:endParaRPr lang="zh-CN" altLang="en-US" sz="1800">
                <a:cs typeface="+mn-ea"/>
                <a:sym typeface="+mn-lt"/>
              </a:endParaRPr>
            </a:p>
          </p:txBody>
        </p:sp>
        <p:sp>
          <p:nvSpPr>
            <p:cNvPr id="14567" name="Freeform 232"/>
            <p:cNvSpPr>
              <a:spLocks noChangeArrowheads="1"/>
            </p:cNvSpPr>
            <p:nvPr/>
          </p:nvSpPr>
          <p:spPr bwMode="auto">
            <a:xfrm>
              <a:off x="2034" y="2903"/>
              <a:ext cx="1" cy="71"/>
            </a:xfrm>
            <a:custGeom>
              <a:avLst/>
              <a:gdLst/>
              <a:ahLst/>
              <a:cxnLst>
                <a:cxn ang="0">
                  <a:pos x="3" y="0"/>
                </a:cxn>
                <a:cxn ang="0">
                  <a:pos x="3" y="22"/>
                </a:cxn>
                <a:cxn ang="0">
                  <a:pos x="0" y="201"/>
                </a:cxn>
                <a:cxn ang="0">
                  <a:pos x="0" y="215"/>
                </a:cxn>
              </a:cxnLst>
              <a:rect l="0" t="0" r="r" b="b"/>
              <a:pathLst>
                <a:path w="3" h="215">
                  <a:moveTo>
                    <a:pt x="3" y="0"/>
                  </a:moveTo>
                  <a:lnTo>
                    <a:pt x="3" y="22"/>
                  </a:lnTo>
                  <a:lnTo>
                    <a:pt x="0" y="201"/>
                  </a:lnTo>
                  <a:lnTo>
                    <a:pt x="0" y="215"/>
                  </a:lnTo>
                </a:path>
              </a:pathLst>
            </a:custGeom>
            <a:noFill/>
            <a:ln w="9525">
              <a:solidFill>
                <a:srgbClr val="FF0000"/>
              </a:solidFill>
              <a:round/>
            </a:ln>
          </p:spPr>
          <p:txBody>
            <a:bodyPr/>
            <a:lstStyle/>
            <a:p>
              <a:endParaRPr lang="zh-CN" altLang="en-US" sz="1800">
                <a:cs typeface="+mn-ea"/>
                <a:sym typeface="+mn-lt"/>
              </a:endParaRPr>
            </a:p>
          </p:txBody>
        </p:sp>
        <p:sp>
          <p:nvSpPr>
            <p:cNvPr id="14568" name="Line 233"/>
            <p:cNvSpPr>
              <a:spLocks noChangeShapeType="1"/>
            </p:cNvSpPr>
            <p:nvPr/>
          </p:nvSpPr>
          <p:spPr bwMode="auto">
            <a:xfrm flipH="1" flipV="1">
              <a:off x="2032" y="2661"/>
              <a:ext cx="1" cy="3"/>
            </a:xfrm>
            <a:prstGeom prst="line">
              <a:avLst/>
            </a:prstGeom>
            <a:noFill/>
            <a:ln w="9525">
              <a:solidFill>
                <a:srgbClr val="FF0000"/>
              </a:solidFill>
              <a:round/>
            </a:ln>
          </p:spPr>
          <p:txBody>
            <a:bodyPr/>
            <a:lstStyle/>
            <a:p>
              <a:endParaRPr lang="zh-CN" altLang="en-US" sz="1800">
                <a:cs typeface="+mn-ea"/>
                <a:sym typeface="+mn-lt"/>
              </a:endParaRPr>
            </a:p>
          </p:txBody>
        </p:sp>
        <p:sp>
          <p:nvSpPr>
            <p:cNvPr id="14569" name="Line 234"/>
            <p:cNvSpPr>
              <a:spLocks noChangeShapeType="1"/>
            </p:cNvSpPr>
            <p:nvPr/>
          </p:nvSpPr>
          <p:spPr bwMode="auto">
            <a:xfrm flipV="1">
              <a:off x="2032" y="2643"/>
              <a:ext cx="1" cy="18"/>
            </a:xfrm>
            <a:prstGeom prst="line">
              <a:avLst/>
            </a:prstGeom>
            <a:noFill/>
            <a:ln w="9525">
              <a:solidFill>
                <a:srgbClr val="FF0000"/>
              </a:solidFill>
              <a:round/>
            </a:ln>
          </p:spPr>
          <p:txBody>
            <a:bodyPr/>
            <a:lstStyle/>
            <a:p>
              <a:endParaRPr lang="zh-CN" altLang="en-US" sz="1800">
                <a:cs typeface="+mn-ea"/>
                <a:sym typeface="+mn-lt"/>
              </a:endParaRPr>
            </a:p>
          </p:txBody>
        </p:sp>
        <p:sp>
          <p:nvSpPr>
            <p:cNvPr id="14570" name="Freeform 235"/>
            <p:cNvSpPr>
              <a:spLocks noChangeArrowheads="1"/>
            </p:cNvSpPr>
            <p:nvPr/>
          </p:nvSpPr>
          <p:spPr bwMode="auto">
            <a:xfrm>
              <a:off x="2033" y="2664"/>
              <a:ext cx="1" cy="54"/>
            </a:xfrm>
            <a:custGeom>
              <a:avLst/>
              <a:gdLst/>
              <a:ahLst/>
              <a:cxnLst>
                <a:cxn ang="0">
                  <a:pos x="1" y="163"/>
                </a:cxn>
                <a:cxn ang="0">
                  <a:pos x="2" y="114"/>
                </a:cxn>
                <a:cxn ang="0">
                  <a:pos x="1" y="56"/>
                </a:cxn>
                <a:cxn ang="0">
                  <a:pos x="0" y="0"/>
                </a:cxn>
              </a:cxnLst>
              <a:rect l="0" t="0" r="r" b="b"/>
              <a:pathLst>
                <a:path w="2" h="163">
                  <a:moveTo>
                    <a:pt x="1" y="163"/>
                  </a:moveTo>
                  <a:lnTo>
                    <a:pt x="2" y="114"/>
                  </a:lnTo>
                  <a:lnTo>
                    <a:pt x="1" y="56"/>
                  </a:lnTo>
                  <a:lnTo>
                    <a:pt x="0" y="0"/>
                  </a:lnTo>
                </a:path>
              </a:pathLst>
            </a:custGeom>
            <a:noFill/>
            <a:ln w="9525">
              <a:solidFill>
                <a:srgbClr val="FF0000"/>
              </a:solidFill>
              <a:round/>
            </a:ln>
          </p:spPr>
          <p:txBody>
            <a:bodyPr/>
            <a:lstStyle/>
            <a:p>
              <a:endParaRPr lang="zh-CN" altLang="en-US" sz="1800">
                <a:cs typeface="+mn-ea"/>
                <a:sym typeface="+mn-lt"/>
              </a:endParaRPr>
            </a:p>
          </p:txBody>
        </p:sp>
        <p:sp>
          <p:nvSpPr>
            <p:cNvPr id="14571" name="Freeform 236"/>
            <p:cNvSpPr>
              <a:spLocks noChangeArrowheads="1"/>
            </p:cNvSpPr>
            <p:nvPr/>
          </p:nvSpPr>
          <p:spPr bwMode="auto">
            <a:xfrm>
              <a:off x="2032" y="2542"/>
              <a:ext cx="1" cy="101"/>
            </a:xfrm>
            <a:custGeom>
              <a:avLst/>
              <a:gdLst/>
              <a:ahLst/>
              <a:cxnLst>
                <a:cxn ang="0">
                  <a:pos x="1" y="304"/>
                </a:cxn>
                <a:cxn ang="0">
                  <a:pos x="0" y="142"/>
                </a:cxn>
                <a:cxn ang="0">
                  <a:pos x="0" y="0"/>
                </a:cxn>
              </a:cxnLst>
              <a:rect l="0" t="0" r="r" b="b"/>
              <a:pathLst>
                <a:path w="1" h="304">
                  <a:moveTo>
                    <a:pt x="1" y="304"/>
                  </a:moveTo>
                  <a:lnTo>
                    <a:pt x="0" y="142"/>
                  </a:lnTo>
                  <a:lnTo>
                    <a:pt x="0" y="0"/>
                  </a:lnTo>
                </a:path>
              </a:pathLst>
            </a:custGeom>
            <a:noFill/>
            <a:ln w="9525">
              <a:solidFill>
                <a:srgbClr val="FF0000"/>
              </a:solidFill>
              <a:round/>
            </a:ln>
          </p:spPr>
          <p:txBody>
            <a:bodyPr/>
            <a:lstStyle/>
            <a:p>
              <a:endParaRPr lang="zh-CN" altLang="en-US" sz="1800">
                <a:cs typeface="+mn-ea"/>
                <a:sym typeface="+mn-lt"/>
              </a:endParaRPr>
            </a:p>
          </p:txBody>
        </p:sp>
        <p:sp>
          <p:nvSpPr>
            <p:cNvPr id="14572" name="Line 237"/>
            <p:cNvSpPr>
              <a:spLocks noChangeShapeType="1"/>
            </p:cNvSpPr>
            <p:nvPr/>
          </p:nvSpPr>
          <p:spPr bwMode="auto">
            <a:xfrm flipH="1" flipV="1">
              <a:off x="2037" y="2985"/>
              <a:ext cx="1" cy="2"/>
            </a:xfrm>
            <a:prstGeom prst="line">
              <a:avLst/>
            </a:prstGeom>
            <a:noFill/>
            <a:ln w="9525">
              <a:solidFill>
                <a:srgbClr val="FF0000"/>
              </a:solidFill>
              <a:round/>
            </a:ln>
          </p:spPr>
          <p:txBody>
            <a:bodyPr/>
            <a:lstStyle/>
            <a:p>
              <a:endParaRPr lang="zh-CN" altLang="en-US" sz="1800">
                <a:cs typeface="+mn-ea"/>
                <a:sym typeface="+mn-lt"/>
              </a:endParaRPr>
            </a:p>
          </p:txBody>
        </p:sp>
        <p:sp>
          <p:nvSpPr>
            <p:cNvPr id="14573" name="Freeform 238"/>
            <p:cNvSpPr>
              <a:spLocks noChangeArrowheads="1"/>
            </p:cNvSpPr>
            <p:nvPr/>
          </p:nvSpPr>
          <p:spPr bwMode="auto">
            <a:xfrm>
              <a:off x="2032" y="2348"/>
              <a:ext cx="2" cy="194"/>
            </a:xfrm>
            <a:custGeom>
              <a:avLst/>
              <a:gdLst/>
              <a:ahLst/>
              <a:cxnLst>
                <a:cxn ang="0">
                  <a:pos x="0" y="582"/>
                </a:cxn>
                <a:cxn ang="0">
                  <a:pos x="3" y="431"/>
                </a:cxn>
                <a:cxn ang="0">
                  <a:pos x="3" y="203"/>
                </a:cxn>
                <a:cxn ang="0">
                  <a:pos x="5" y="0"/>
                </a:cxn>
              </a:cxnLst>
              <a:rect l="0" t="0" r="r" b="b"/>
              <a:pathLst>
                <a:path w="5" h="582">
                  <a:moveTo>
                    <a:pt x="0" y="582"/>
                  </a:moveTo>
                  <a:lnTo>
                    <a:pt x="3" y="431"/>
                  </a:lnTo>
                  <a:lnTo>
                    <a:pt x="3" y="203"/>
                  </a:lnTo>
                  <a:lnTo>
                    <a:pt x="5" y="0"/>
                  </a:lnTo>
                </a:path>
              </a:pathLst>
            </a:custGeom>
            <a:noFill/>
            <a:ln w="9525">
              <a:solidFill>
                <a:srgbClr val="FF0000"/>
              </a:solidFill>
              <a:round/>
            </a:ln>
          </p:spPr>
          <p:txBody>
            <a:bodyPr/>
            <a:lstStyle/>
            <a:p>
              <a:endParaRPr lang="zh-CN" altLang="en-US" sz="1800">
                <a:cs typeface="+mn-ea"/>
                <a:sym typeface="+mn-lt"/>
              </a:endParaRPr>
            </a:p>
          </p:txBody>
        </p:sp>
        <p:sp>
          <p:nvSpPr>
            <p:cNvPr id="14574" name="Freeform 239"/>
            <p:cNvSpPr>
              <a:spLocks noChangeArrowheads="1"/>
            </p:cNvSpPr>
            <p:nvPr/>
          </p:nvSpPr>
          <p:spPr bwMode="auto">
            <a:xfrm>
              <a:off x="2036" y="2977"/>
              <a:ext cx="11" cy="18"/>
            </a:xfrm>
            <a:custGeom>
              <a:avLst/>
              <a:gdLst/>
              <a:ahLst/>
              <a:cxnLst>
                <a:cxn ang="0">
                  <a:pos x="33" y="54"/>
                </a:cxn>
                <a:cxn ang="0">
                  <a:pos x="32" y="53"/>
                </a:cxn>
                <a:cxn ang="0">
                  <a:pos x="0" y="0"/>
                </a:cxn>
              </a:cxnLst>
              <a:rect l="0" t="0" r="r" b="b"/>
              <a:pathLst>
                <a:path w="33" h="54">
                  <a:moveTo>
                    <a:pt x="33" y="54"/>
                  </a:moveTo>
                  <a:lnTo>
                    <a:pt x="32" y="53"/>
                  </a:lnTo>
                  <a:lnTo>
                    <a:pt x="0" y="0"/>
                  </a:lnTo>
                </a:path>
              </a:pathLst>
            </a:custGeom>
            <a:noFill/>
            <a:ln w="9525">
              <a:solidFill>
                <a:srgbClr val="FF0000"/>
              </a:solidFill>
              <a:round/>
            </a:ln>
          </p:spPr>
          <p:txBody>
            <a:bodyPr/>
            <a:lstStyle/>
            <a:p>
              <a:endParaRPr lang="zh-CN" altLang="en-US" sz="1800">
                <a:cs typeface="+mn-ea"/>
                <a:sym typeface="+mn-lt"/>
              </a:endParaRPr>
            </a:p>
          </p:txBody>
        </p:sp>
        <p:sp>
          <p:nvSpPr>
            <p:cNvPr id="14575" name="Line 240"/>
            <p:cNvSpPr>
              <a:spLocks noChangeShapeType="1"/>
            </p:cNvSpPr>
            <p:nvPr/>
          </p:nvSpPr>
          <p:spPr bwMode="auto">
            <a:xfrm flipH="1" flipV="1">
              <a:off x="2047" y="2995"/>
              <a:ext cx="1" cy="2"/>
            </a:xfrm>
            <a:prstGeom prst="line">
              <a:avLst/>
            </a:prstGeom>
            <a:noFill/>
            <a:ln w="9525">
              <a:solidFill>
                <a:srgbClr val="FF0000"/>
              </a:solidFill>
              <a:round/>
            </a:ln>
          </p:spPr>
          <p:txBody>
            <a:bodyPr/>
            <a:lstStyle/>
            <a:p>
              <a:endParaRPr lang="zh-CN" altLang="en-US" sz="1800">
                <a:cs typeface="+mn-ea"/>
                <a:sym typeface="+mn-lt"/>
              </a:endParaRPr>
            </a:p>
          </p:txBody>
        </p:sp>
        <p:sp>
          <p:nvSpPr>
            <p:cNvPr id="14576" name="Freeform 241"/>
            <p:cNvSpPr>
              <a:spLocks noChangeArrowheads="1"/>
            </p:cNvSpPr>
            <p:nvPr/>
          </p:nvSpPr>
          <p:spPr bwMode="auto">
            <a:xfrm>
              <a:off x="2038" y="2987"/>
              <a:ext cx="12" cy="18"/>
            </a:xfrm>
            <a:custGeom>
              <a:avLst/>
              <a:gdLst/>
              <a:ahLst/>
              <a:cxnLst>
                <a:cxn ang="0">
                  <a:pos x="36" y="53"/>
                </a:cxn>
                <a:cxn ang="0">
                  <a:pos x="22" y="39"/>
                </a:cxn>
                <a:cxn ang="0">
                  <a:pos x="11" y="21"/>
                </a:cxn>
                <a:cxn ang="0">
                  <a:pos x="0" y="0"/>
                </a:cxn>
              </a:cxnLst>
              <a:rect l="0" t="0" r="r" b="b"/>
              <a:pathLst>
                <a:path w="36" h="53">
                  <a:moveTo>
                    <a:pt x="36" y="53"/>
                  </a:moveTo>
                  <a:lnTo>
                    <a:pt x="22" y="39"/>
                  </a:lnTo>
                  <a:lnTo>
                    <a:pt x="11" y="21"/>
                  </a:lnTo>
                  <a:lnTo>
                    <a:pt x="0" y="0"/>
                  </a:lnTo>
                </a:path>
              </a:pathLst>
            </a:custGeom>
            <a:noFill/>
            <a:ln w="9525">
              <a:solidFill>
                <a:srgbClr val="FF0000"/>
              </a:solidFill>
              <a:round/>
            </a:ln>
          </p:spPr>
          <p:txBody>
            <a:bodyPr/>
            <a:lstStyle/>
            <a:p>
              <a:endParaRPr lang="zh-CN" altLang="en-US" sz="1800">
                <a:cs typeface="+mn-ea"/>
                <a:sym typeface="+mn-lt"/>
              </a:endParaRPr>
            </a:p>
          </p:txBody>
        </p:sp>
        <p:sp>
          <p:nvSpPr>
            <p:cNvPr id="14577" name="Line 242"/>
            <p:cNvSpPr>
              <a:spLocks noChangeShapeType="1"/>
            </p:cNvSpPr>
            <p:nvPr/>
          </p:nvSpPr>
          <p:spPr bwMode="auto">
            <a:xfrm>
              <a:off x="2037" y="2985"/>
              <a:ext cx="5" cy="5"/>
            </a:xfrm>
            <a:prstGeom prst="line">
              <a:avLst/>
            </a:prstGeom>
            <a:noFill/>
            <a:ln w="9525">
              <a:solidFill>
                <a:srgbClr val="FF0000"/>
              </a:solidFill>
              <a:round/>
            </a:ln>
          </p:spPr>
          <p:txBody>
            <a:bodyPr/>
            <a:lstStyle/>
            <a:p>
              <a:endParaRPr lang="zh-CN" altLang="en-US" sz="1800">
                <a:cs typeface="+mn-ea"/>
                <a:sym typeface="+mn-lt"/>
              </a:endParaRPr>
            </a:p>
          </p:txBody>
        </p:sp>
        <p:sp>
          <p:nvSpPr>
            <p:cNvPr id="14578" name="Line 243"/>
            <p:cNvSpPr>
              <a:spLocks noChangeShapeType="1"/>
            </p:cNvSpPr>
            <p:nvPr/>
          </p:nvSpPr>
          <p:spPr bwMode="auto">
            <a:xfrm flipH="1" flipV="1">
              <a:off x="2038" y="2987"/>
              <a:ext cx="4" cy="3"/>
            </a:xfrm>
            <a:prstGeom prst="line">
              <a:avLst/>
            </a:prstGeom>
            <a:noFill/>
            <a:ln w="9525">
              <a:solidFill>
                <a:srgbClr val="FF0000"/>
              </a:solidFill>
              <a:round/>
            </a:ln>
          </p:spPr>
          <p:txBody>
            <a:bodyPr/>
            <a:lstStyle/>
            <a:p>
              <a:endParaRPr lang="zh-CN" altLang="en-US" sz="1800">
                <a:cs typeface="+mn-ea"/>
                <a:sym typeface="+mn-lt"/>
              </a:endParaRPr>
            </a:p>
          </p:txBody>
        </p:sp>
        <p:sp>
          <p:nvSpPr>
            <p:cNvPr id="14579" name="Line 244"/>
            <p:cNvSpPr>
              <a:spLocks noChangeShapeType="1"/>
            </p:cNvSpPr>
            <p:nvPr/>
          </p:nvSpPr>
          <p:spPr bwMode="auto">
            <a:xfrm>
              <a:off x="2032" y="2661"/>
              <a:ext cx="1" cy="57"/>
            </a:xfrm>
            <a:prstGeom prst="line">
              <a:avLst/>
            </a:prstGeom>
            <a:noFill/>
            <a:ln w="9525">
              <a:solidFill>
                <a:srgbClr val="FF0000"/>
              </a:solidFill>
              <a:round/>
            </a:ln>
          </p:spPr>
          <p:txBody>
            <a:bodyPr/>
            <a:lstStyle/>
            <a:p>
              <a:endParaRPr lang="zh-CN" altLang="en-US" sz="1800">
                <a:cs typeface="+mn-ea"/>
                <a:sym typeface="+mn-lt"/>
              </a:endParaRPr>
            </a:p>
          </p:txBody>
        </p:sp>
        <p:sp>
          <p:nvSpPr>
            <p:cNvPr id="14580" name="Freeform 245"/>
            <p:cNvSpPr>
              <a:spLocks noChangeArrowheads="1"/>
            </p:cNvSpPr>
            <p:nvPr/>
          </p:nvSpPr>
          <p:spPr bwMode="auto">
            <a:xfrm>
              <a:off x="2027" y="2965"/>
              <a:ext cx="1" cy="18"/>
            </a:xfrm>
            <a:custGeom>
              <a:avLst/>
              <a:gdLst/>
              <a:ahLst/>
              <a:cxnLst>
                <a:cxn ang="0">
                  <a:pos x="3" y="0"/>
                </a:cxn>
                <a:cxn ang="0">
                  <a:pos x="3" y="14"/>
                </a:cxn>
                <a:cxn ang="0">
                  <a:pos x="2" y="33"/>
                </a:cxn>
                <a:cxn ang="0">
                  <a:pos x="0" y="53"/>
                </a:cxn>
              </a:cxnLst>
              <a:rect l="0" t="0" r="r" b="b"/>
              <a:pathLst>
                <a:path w="3" h="53">
                  <a:moveTo>
                    <a:pt x="3" y="0"/>
                  </a:moveTo>
                  <a:lnTo>
                    <a:pt x="3" y="14"/>
                  </a:lnTo>
                  <a:lnTo>
                    <a:pt x="2" y="33"/>
                  </a:lnTo>
                  <a:lnTo>
                    <a:pt x="0" y="53"/>
                  </a:lnTo>
                </a:path>
              </a:pathLst>
            </a:custGeom>
            <a:noFill/>
            <a:ln w="9525">
              <a:solidFill>
                <a:srgbClr val="FF0000"/>
              </a:solidFill>
              <a:round/>
            </a:ln>
          </p:spPr>
          <p:txBody>
            <a:bodyPr/>
            <a:lstStyle/>
            <a:p>
              <a:endParaRPr lang="zh-CN" altLang="en-US" sz="1800">
                <a:cs typeface="+mn-ea"/>
                <a:sym typeface="+mn-lt"/>
              </a:endParaRPr>
            </a:p>
          </p:txBody>
        </p:sp>
        <p:sp>
          <p:nvSpPr>
            <p:cNvPr id="14581" name="Freeform 246"/>
            <p:cNvSpPr>
              <a:spLocks noChangeArrowheads="1"/>
            </p:cNvSpPr>
            <p:nvPr/>
          </p:nvSpPr>
          <p:spPr bwMode="auto">
            <a:xfrm>
              <a:off x="2016" y="2970"/>
              <a:ext cx="9" cy="20"/>
            </a:xfrm>
            <a:custGeom>
              <a:avLst/>
              <a:gdLst/>
              <a:ahLst/>
              <a:cxnLst>
                <a:cxn ang="0">
                  <a:pos x="27" y="0"/>
                </a:cxn>
                <a:cxn ang="0">
                  <a:pos x="15" y="18"/>
                </a:cxn>
                <a:cxn ang="0">
                  <a:pos x="5" y="36"/>
                </a:cxn>
                <a:cxn ang="0">
                  <a:pos x="0" y="55"/>
                </a:cxn>
                <a:cxn ang="0">
                  <a:pos x="0" y="62"/>
                </a:cxn>
              </a:cxnLst>
              <a:rect l="0" t="0" r="r" b="b"/>
              <a:pathLst>
                <a:path w="27" h="62">
                  <a:moveTo>
                    <a:pt x="27" y="0"/>
                  </a:moveTo>
                  <a:lnTo>
                    <a:pt x="15" y="18"/>
                  </a:lnTo>
                  <a:lnTo>
                    <a:pt x="5" y="36"/>
                  </a:lnTo>
                  <a:lnTo>
                    <a:pt x="0" y="55"/>
                  </a:lnTo>
                  <a:lnTo>
                    <a:pt x="0" y="62"/>
                  </a:lnTo>
                </a:path>
              </a:pathLst>
            </a:custGeom>
            <a:noFill/>
            <a:ln w="9525">
              <a:solidFill>
                <a:srgbClr val="FF0000"/>
              </a:solidFill>
              <a:round/>
            </a:ln>
          </p:spPr>
          <p:txBody>
            <a:bodyPr/>
            <a:lstStyle/>
            <a:p>
              <a:endParaRPr lang="zh-CN" altLang="en-US" sz="1800">
                <a:cs typeface="+mn-ea"/>
                <a:sym typeface="+mn-lt"/>
              </a:endParaRPr>
            </a:p>
          </p:txBody>
        </p:sp>
        <p:sp>
          <p:nvSpPr>
            <p:cNvPr id="14582" name="Line 247"/>
            <p:cNvSpPr>
              <a:spLocks noChangeShapeType="1"/>
            </p:cNvSpPr>
            <p:nvPr/>
          </p:nvSpPr>
          <p:spPr bwMode="auto">
            <a:xfrm>
              <a:off x="2025" y="2970"/>
              <a:ext cx="1" cy="1"/>
            </a:xfrm>
            <a:prstGeom prst="line">
              <a:avLst/>
            </a:prstGeom>
            <a:noFill/>
            <a:ln w="9525">
              <a:solidFill>
                <a:srgbClr val="FF0000"/>
              </a:solidFill>
              <a:round/>
            </a:ln>
          </p:spPr>
          <p:txBody>
            <a:bodyPr/>
            <a:lstStyle/>
            <a:p>
              <a:endParaRPr lang="zh-CN" altLang="en-US" sz="1800">
                <a:cs typeface="+mn-ea"/>
                <a:sym typeface="+mn-lt"/>
              </a:endParaRPr>
            </a:p>
          </p:txBody>
        </p:sp>
        <p:sp>
          <p:nvSpPr>
            <p:cNvPr id="14583" name="Freeform 248"/>
            <p:cNvSpPr>
              <a:spLocks noChangeArrowheads="1"/>
            </p:cNvSpPr>
            <p:nvPr/>
          </p:nvSpPr>
          <p:spPr bwMode="auto">
            <a:xfrm>
              <a:off x="2019" y="2986"/>
              <a:ext cx="3" cy="2"/>
            </a:xfrm>
            <a:custGeom>
              <a:avLst/>
              <a:gdLst/>
              <a:ahLst/>
              <a:cxnLst>
                <a:cxn ang="0">
                  <a:pos x="7" y="0"/>
                </a:cxn>
                <a:cxn ang="0">
                  <a:pos x="3" y="4"/>
                </a:cxn>
                <a:cxn ang="0">
                  <a:pos x="0" y="6"/>
                </a:cxn>
              </a:cxnLst>
              <a:rect l="0" t="0" r="r" b="b"/>
              <a:pathLst>
                <a:path w="7" h="6">
                  <a:moveTo>
                    <a:pt x="7" y="0"/>
                  </a:moveTo>
                  <a:lnTo>
                    <a:pt x="3" y="4"/>
                  </a:lnTo>
                  <a:lnTo>
                    <a:pt x="0" y="6"/>
                  </a:lnTo>
                </a:path>
              </a:pathLst>
            </a:custGeom>
            <a:noFill/>
            <a:ln w="9525">
              <a:solidFill>
                <a:srgbClr val="FF0000"/>
              </a:solidFill>
              <a:round/>
            </a:ln>
          </p:spPr>
          <p:txBody>
            <a:bodyPr/>
            <a:lstStyle/>
            <a:p>
              <a:endParaRPr lang="zh-CN" altLang="en-US" sz="1800">
                <a:cs typeface="+mn-ea"/>
                <a:sym typeface="+mn-lt"/>
              </a:endParaRPr>
            </a:p>
          </p:txBody>
        </p:sp>
        <p:sp>
          <p:nvSpPr>
            <p:cNvPr id="14584" name="Freeform 249"/>
            <p:cNvSpPr>
              <a:spLocks noChangeArrowheads="1"/>
            </p:cNvSpPr>
            <p:nvPr/>
          </p:nvSpPr>
          <p:spPr bwMode="auto">
            <a:xfrm>
              <a:off x="2022" y="2976"/>
              <a:ext cx="2" cy="10"/>
            </a:xfrm>
            <a:custGeom>
              <a:avLst/>
              <a:gdLst/>
              <a:ahLst/>
              <a:cxnLst>
                <a:cxn ang="0">
                  <a:pos x="8" y="0"/>
                </a:cxn>
                <a:cxn ang="0">
                  <a:pos x="6" y="9"/>
                </a:cxn>
                <a:cxn ang="0">
                  <a:pos x="5" y="18"/>
                </a:cxn>
                <a:cxn ang="0">
                  <a:pos x="2" y="24"/>
                </a:cxn>
                <a:cxn ang="0">
                  <a:pos x="0" y="30"/>
                </a:cxn>
              </a:cxnLst>
              <a:rect l="0" t="0" r="r" b="b"/>
              <a:pathLst>
                <a:path w="8" h="30">
                  <a:moveTo>
                    <a:pt x="8" y="0"/>
                  </a:moveTo>
                  <a:lnTo>
                    <a:pt x="6" y="9"/>
                  </a:lnTo>
                  <a:lnTo>
                    <a:pt x="5" y="18"/>
                  </a:lnTo>
                  <a:lnTo>
                    <a:pt x="2" y="24"/>
                  </a:lnTo>
                  <a:lnTo>
                    <a:pt x="0" y="30"/>
                  </a:lnTo>
                </a:path>
              </a:pathLst>
            </a:custGeom>
            <a:noFill/>
            <a:ln w="9525">
              <a:solidFill>
                <a:srgbClr val="FF0000"/>
              </a:solidFill>
              <a:round/>
            </a:ln>
          </p:spPr>
          <p:txBody>
            <a:bodyPr/>
            <a:lstStyle/>
            <a:p>
              <a:endParaRPr lang="zh-CN" altLang="en-US" sz="1800">
                <a:cs typeface="+mn-ea"/>
                <a:sym typeface="+mn-lt"/>
              </a:endParaRPr>
            </a:p>
          </p:txBody>
        </p:sp>
        <p:sp>
          <p:nvSpPr>
            <p:cNvPr id="14585" name="Line 250"/>
            <p:cNvSpPr>
              <a:spLocks noChangeShapeType="1"/>
            </p:cNvSpPr>
            <p:nvPr/>
          </p:nvSpPr>
          <p:spPr bwMode="auto">
            <a:xfrm flipH="1">
              <a:off x="2022" y="2983"/>
              <a:ext cx="5" cy="3"/>
            </a:xfrm>
            <a:prstGeom prst="line">
              <a:avLst/>
            </a:prstGeom>
            <a:noFill/>
            <a:ln w="9525">
              <a:solidFill>
                <a:srgbClr val="FF0000"/>
              </a:solidFill>
              <a:round/>
            </a:ln>
          </p:spPr>
          <p:txBody>
            <a:bodyPr/>
            <a:lstStyle/>
            <a:p>
              <a:endParaRPr lang="zh-CN" altLang="en-US" sz="1800">
                <a:cs typeface="+mn-ea"/>
                <a:sym typeface="+mn-lt"/>
              </a:endParaRPr>
            </a:p>
          </p:txBody>
        </p:sp>
        <p:sp>
          <p:nvSpPr>
            <p:cNvPr id="14586" name="Freeform 251"/>
            <p:cNvSpPr>
              <a:spLocks noChangeArrowheads="1"/>
            </p:cNvSpPr>
            <p:nvPr/>
          </p:nvSpPr>
          <p:spPr bwMode="auto">
            <a:xfrm>
              <a:off x="2025" y="2963"/>
              <a:ext cx="2" cy="7"/>
            </a:xfrm>
            <a:custGeom>
              <a:avLst/>
              <a:gdLst/>
              <a:ahLst/>
              <a:cxnLst>
                <a:cxn ang="0">
                  <a:pos x="4" y="0"/>
                </a:cxn>
                <a:cxn ang="0">
                  <a:pos x="2" y="20"/>
                </a:cxn>
                <a:cxn ang="0">
                  <a:pos x="0" y="20"/>
                </a:cxn>
              </a:cxnLst>
              <a:rect l="0" t="0" r="r" b="b"/>
              <a:pathLst>
                <a:path w="4" h="20">
                  <a:moveTo>
                    <a:pt x="4" y="0"/>
                  </a:moveTo>
                  <a:lnTo>
                    <a:pt x="2" y="20"/>
                  </a:lnTo>
                  <a:lnTo>
                    <a:pt x="0" y="20"/>
                  </a:lnTo>
                </a:path>
              </a:pathLst>
            </a:custGeom>
            <a:noFill/>
            <a:ln w="9525">
              <a:solidFill>
                <a:srgbClr val="FF0000"/>
              </a:solidFill>
              <a:round/>
            </a:ln>
          </p:spPr>
          <p:txBody>
            <a:bodyPr/>
            <a:lstStyle/>
            <a:p>
              <a:endParaRPr lang="zh-CN" altLang="en-US" sz="1800">
                <a:cs typeface="+mn-ea"/>
                <a:sym typeface="+mn-lt"/>
              </a:endParaRPr>
            </a:p>
          </p:txBody>
        </p:sp>
        <p:sp>
          <p:nvSpPr>
            <p:cNvPr id="14587" name="Freeform 252"/>
            <p:cNvSpPr>
              <a:spLocks noChangeArrowheads="1"/>
            </p:cNvSpPr>
            <p:nvPr/>
          </p:nvSpPr>
          <p:spPr bwMode="auto">
            <a:xfrm>
              <a:off x="2024" y="2983"/>
              <a:ext cx="3" cy="10"/>
            </a:xfrm>
            <a:custGeom>
              <a:avLst/>
              <a:gdLst/>
              <a:ahLst/>
              <a:cxnLst>
                <a:cxn ang="0">
                  <a:pos x="8" y="0"/>
                </a:cxn>
                <a:cxn ang="0">
                  <a:pos x="3" y="16"/>
                </a:cxn>
                <a:cxn ang="0">
                  <a:pos x="2" y="19"/>
                </a:cxn>
                <a:cxn ang="0">
                  <a:pos x="0" y="29"/>
                </a:cxn>
                <a:cxn ang="0">
                  <a:pos x="0" y="30"/>
                </a:cxn>
              </a:cxnLst>
              <a:rect l="0" t="0" r="r" b="b"/>
              <a:pathLst>
                <a:path w="8" h="30">
                  <a:moveTo>
                    <a:pt x="8" y="0"/>
                  </a:moveTo>
                  <a:lnTo>
                    <a:pt x="3" y="16"/>
                  </a:lnTo>
                  <a:lnTo>
                    <a:pt x="2" y="19"/>
                  </a:lnTo>
                  <a:lnTo>
                    <a:pt x="0" y="29"/>
                  </a:lnTo>
                  <a:lnTo>
                    <a:pt x="0" y="30"/>
                  </a:lnTo>
                </a:path>
              </a:pathLst>
            </a:custGeom>
            <a:noFill/>
            <a:ln w="9525">
              <a:solidFill>
                <a:srgbClr val="FF0000"/>
              </a:solidFill>
              <a:round/>
            </a:ln>
          </p:spPr>
          <p:txBody>
            <a:bodyPr/>
            <a:lstStyle/>
            <a:p>
              <a:endParaRPr lang="zh-CN" altLang="en-US" sz="1800">
                <a:cs typeface="+mn-ea"/>
                <a:sym typeface="+mn-lt"/>
              </a:endParaRPr>
            </a:p>
          </p:txBody>
        </p:sp>
        <p:sp>
          <p:nvSpPr>
            <p:cNvPr id="14588" name="Freeform 253"/>
            <p:cNvSpPr>
              <a:spLocks noChangeArrowheads="1"/>
            </p:cNvSpPr>
            <p:nvPr/>
          </p:nvSpPr>
          <p:spPr bwMode="auto">
            <a:xfrm>
              <a:off x="2016" y="2986"/>
              <a:ext cx="22" cy="8"/>
            </a:xfrm>
            <a:custGeom>
              <a:avLst/>
              <a:gdLst/>
              <a:ahLst/>
              <a:cxnLst>
                <a:cxn ang="0">
                  <a:pos x="0" y="13"/>
                </a:cxn>
                <a:cxn ang="0">
                  <a:pos x="20" y="22"/>
                </a:cxn>
                <a:cxn ang="0">
                  <a:pos x="32" y="17"/>
                </a:cxn>
                <a:cxn ang="0">
                  <a:pos x="38" y="6"/>
                </a:cxn>
                <a:cxn ang="0">
                  <a:pos x="45" y="0"/>
                </a:cxn>
                <a:cxn ang="0">
                  <a:pos x="65" y="2"/>
                </a:cxn>
              </a:cxnLst>
              <a:rect l="0" t="0" r="r" b="b"/>
              <a:pathLst>
                <a:path w="65" h="22">
                  <a:moveTo>
                    <a:pt x="0" y="13"/>
                  </a:moveTo>
                  <a:lnTo>
                    <a:pt x="20" y="22"/>
                  </a:lnTo>
                  <a:lnTo>
                    <a:pt x="32" y="17"/>
                  </a:lnTo>
                  <a:lnTo>
                    <a:pt x="38" y="6"/>
                  </a:lnTo>
                  <a:lnTo>
                    <a:pt x="45" y="0"/>
                  </a:lnTo>
                  <a:lnTo>
                    <a:pt x="65" y="2"/>
                  </a:lnTo>
                </a:path>
              </a:pathLst>
            </a:custGeom>
            <a:noFill/>
            <a:ln w="9525">
              <a:solidFill>
                <a:srgbClr val="FF0000"/>
              </a:solidFill>
              <a:round/>
            </a:ln>
          </p:spPr>
          <p:txBody>
            <a:bodyPr/>
            <a:lstStyle/>
            <a:p>
              <a:endParaRPr lang="zh-CN" altLang="en-US" sz="1800">
                <a:cs typeface="+mn-ea"/>
                <a:sym typeface="+mn-lt"/>
              </a:endParaRPr>
            </a:p>
          </p:txBody>
        </p:sp>
        <p:sp>
          <p:nvSpPr>
            <p:cNvPr id="14589" name="Line 254"/>
            <p:cNvSpPr>
              <a:spLocks noChangeShapeType="1"/>
            </p:cNvSpPr>
            <p:nvPr/>
          </p:nvSpPr>
          <p:spPr bwMode="auto">
            <a:xfrm>
              <a:off x="2028" y="2992"/>
              <a:ext cx="9" cy="1"/>
            </a:xfrm>
            <a:prstGeom prst="line">
              <a:avLst/>
            </a:prstGeom>
            <a:noFill/>
            <a:ln w="9525">
              <a:solidFill>
                <a:srgbClr val="FF0000"/>
              </a:solidFill>
              <a:round/>
            </a:ln>
          </p:spPr>
          <p:txBody>
            <a:bodyPr/>
            <a:lstStyle/>
            <a:p>
              <a:endParaRPr lang="zh-CN" altLang="en-US" sz="1800">
                <a:cs typeface="+mn-ea"/>
                <a:sym typeface="+mn-lt"/>
              </a:endParaRPr>
            </a:p>
          </p:txBody>
        </p:sp>
        <p:sp>
          <p:nvSpPr>
            <p:cNvPr id="14590" name="Freeform 255"/>
            <p:cNvSpPr>
              <a:spLocks noChangeArrowheads="1"/>
            </p:cNvSpPr>
            <p:nvPr/>
          </p:nvSpPr>
          <p:spPr bwMode="auto">
            <a:xfrm>
              <a:off x="2027" y="2982"/>
              <a:ext cx="10" cy="3"/>
            </a:xfrm>
            <a:custGeom>
              <a:avLst/>
              <a:gdLst/>
              <a:ahLst/>
              <a:cxnLst>
                <a:cxn ang="0">
                  <a:pos x="31" y="9"/>
                </a:cxn>
                <a:cxn ang="0">
                  <a:pos x="23" y="3"/>
                </a:cxn>
                <a:cxn ang="0">
                  <a:pos x="15" y="0"/>
                </a:cxn>
                <a:cxn ang="0">
                  <a:pos x="7" y="0"/>
                </a:cxn>
                <a:cxn ang="0">
                  <a:pos x="0" y="3"/>
                </a:cxn>
              </a:cxnLst>
              <a:rect l="0" t="0" r="r" b="b"/>
              <a:pathLst>
                <a:path w="31" h="9">
                  <a:moveTo>
                    <a:pt x="31" y="9"/>
                  </a:moveTo>
                  <a:lnTo>
                    <a:pt x="23" y="3"/>
                  </a:lnTo>
                  <a:lnTo>
                    <a:pt x="15" y="0"/>
                  </a:lnTo>
                  <a:lnTo>
                    <a:pt x="7" y="0"/>
                  </a:lnTo>
                  <a:lnTo>
                    <a:pt x="0" y="3"/>
                  </a:lnTo>
                </a:path>
              </a:pathLst>
            </a:custGeom>
            <a:noFill/>
            <a:ln w="9525">
              <a:solidFill>
                <a:srgbClr val="FF0000"/>
              </a:solidFill>
              <a:round/>
            </a:ln>
          </p:spPr>
          <p:txBody>
            <a:bodyPr/>
            <a:lstStyle/>
            <a:p>
              <a:endParaRPr lang="zh-CN" altLang="en-US" sz="1800">
                <a:cs typeface="+mn-ea"/>
                <a:sym typeface="+mn-lt"/>
              </a:endParaRPr>
            </a:p>
          </p:txBody>
        </p:sp>
        <p:sp>
          <p:nvSpPr>
            <p:cNvPr id="14591" name="Line 256"/>
            <p:cNvSpPr>
              <a:spLocks noChangeShapeType="1"/>
            </p:cNvSpPr>
            <p:nvPr/>
          </p:nvSpPr>
          <p:spPr bwMode="auto">
            <a:xfrm flipH="1" flipV="1">
              <a:off x="2032" y="2643"/>
              <a:ext cx="1" cy="21"/>
            </a:xfrm>
            <a:prstGeom prst="line">
              <a:avLst/>
            </a:prstGeom>
            <a:noFill/>
            <a:ln w="9525">
              <a:solidFill>
                <a:srgbClr val="FF0000"/>
              </a:solidFill>
              <a:round/>
            </a:ln>
          </p:spPr>
          <p:txBody>
            <a:bodyPr/>
            <a:lstStyle/>
            <a:p>
              <a:endParaRPr lang="zh-CN" altLang="en-US" sz="1800">
                <a:cs typeface="+mn-ea"/>
                <a:sym typeface="+mn-lt"/>
              </a:endParaRPr>
            </a:p>
          </p:txBody>
        </p:sp>
        <p:sp>
          <p:nvSpPr>
            <p:cNvPr id="14592" name="Line 257"/>
            <p:cNvSpPr>
              <a:spLocks noChangeShapeType="1"/>
            </p:cNvSpPr>
            <p:nvPr/>
          </p:nvSpPr>
          <p:spPr bwMode="auto">
            <a:xfrm flipH="1" flipV="1">
              <a:off x="2031" y="2351"/>
              <a:ext cx="1" cy="191"/>
            </a:xfrm>
            <a:prstGeom prst="line">
              <a:avLst/>
            </a:prstGeom>
            <a:noFill/>
            <a:ln w="9525">
              <a:solidFill>
                <a:srgbClr val="FF0000"/>
              </a:solidFill>
              <a:round/>
            </a:ln>
          </p:spPr>
          <p:txBody>
            <a:bodyPr/>
            <a:lstStyle/>
            <a:p>
              <a:endParaRPr lang="zh-CN" altLang="en-US" sz="1800">
                <a:cs typeface="+mn-ea"/>
                <a:sym typeface="+mn-lt"/>
              </a:endParaRPr>
            </a:p>
          </p:txBody>
        </p:sp>
        <p:sp>
          <p:nvSpPr>
            <p:cNvPr id="14593" name="Freeform 258"/>
            <p:cNvSpPr>
              <a:spLocks noChangeArrowheads="1"/>
            </p:cNvSpPr>
            <p:nvPr/>
          </p:nvSpPr>
          <p:spPr bwMode="auto">
            <a:xfrm>
              <a:off x="2031" y="2542"/>
              <a:ext cx="1" cy="18"/>
            </a:xfrm>
            <a:custGeom>
              <a:avLst/>
              <a:gdLst/>
              <a:ahLst/>
              <a:cxnLst>
                <a:cxn ang="0">
                  <a:pos x="0" y="54"/>
                </a:cxn>
                <a:cxn ang="0">
                  <a:pos x="2" y="18"/>
                </a:cxn>
                <a:cxn ang="0">
                  <a:pos x="3" y="0"/>
                </a:cxn>
              </a:cxnLst>
              <a:rect l="0" t="0" r="r" b="b"/>
              <a:pathLst>
                <a:path w="3" h="54">
                  <a:moveTo>
                    <a:pt x="0" y="54"/>
                  </a:moveTo>
                  <a:lnTo>
                    <a:pt x="2" y="18"/>
                  </a:lnTo>
                  <a:lnTo>
                    <a:pt x="3" y="0"/>
                  </a:lnTo>
                </a:path>
              </a:pathLst>
            </a:custGeom>
            <a:noFill/>
            <a:ln w="9525">
              <a:solidFill>
                <a:srgbClr val="FF0000"/>
              </a:solidFill>
              <a:round/>
            </a:ln>
          </p:spPr>
          <p:txBody>
            <a:bodyPr/>
            <a:lstStyle/>
            <a:p>
              <a:endParaRPr lang="zh-CN" altLang="en-US" sz="1800">
                <a:cs typeface="+mn-ea"/>
                <a:sym typeface="+mn-lt"/>
              </a:endParaRPr>
            </a:p>
          </p:txBody>
        </p:sp>
        <p:sp>
          <p:nvSpPr>
            <p:cNvPr id="14594" name="Freeform 259"/>
            <p:cNvSpPr>
              <a:spLocks noChangeArrowheads="1"/>
            </p:cNvSpPr>
            <p:nvPr/>
          </p:nvSpPr>
          <p:spPr bwMode="auto">
            <a:xfrm>
              <a:off x="2027" y="2569"/>
              <a:ext cx="5" cy="92"/>
            </a:xfrm>
            <a:custGeom>
              <a:avLst/>
              <a:gdLst/>
              <a:ahLst/>
              <a:cxnLst>
                <a:cxn ang="0">
                  <a:pos x="0" y="0"/>
                </a:cxn>
                <a:cxn ang="0">
                  <a:pos x="4" y="16"/>
                </a:cxn>
                <a:cxn ang="0">
                  <a:pos x="6" y="42"/>
                </a:cxn>
                <a:cxn ang="0">
                  <a:pos x="9" y="156"/>
                </a:cxn>
                <a:cxn ang="0">
                  <a:pos x="11" y="211"/>
                </a:cxn>
                <a:cxn ang="0">
                  <a:pos x="15" y="268"/>
                </a:cxn>
                <a:cxn ang="0">
                  <a:pos x="16" y="275"/>
                </a:cxn>
              </a:cxnLst>
              <a:rect l="0" t="0" r="r" b="b"/>
              <a:pathLst>
                <a:path w="16" h="275">
                  <a:moveTo>
                    <a:pt x="0" y="0"/>
                  </a:moveTo>
                  <a:lnTo>
                    <a:pt x="4" y="16"/>
                  </a:lnTo>
                  <a:lnTo>
                    <a:pt x="6" y="42"/>
                  </a:lnTo>
                  <a:lnTo>
                    <a:pt x="9" y="156"/>
                  </a:lnTo>
                  <a:lnTo>
                    <a:pt x="11" y="211"/>
                  </a:lnTo>
                  <a:lnTo>
                    <a:pt x="15" y="268"/>
                  </a:lnTo>
                  <a:lnTo>
                    <a:pt x="16" y="275"/>
                  </a:lnTo>
                </a:path>
              </a:pathLst>
            </a:custGeom>
            <a:noFill/>
            <a:ln w="9525">
              <a:solidFill>
                <a:srgbClr val="FF0000"/>
              </a:solidFill>
              <a:round/>
            </a:ln>
          </p:spPr>
          <p:txBody>
            <a:bodyPr/>
            <a:lstStyle/>
            <a:p>
              <a:endParaRPr lang="zh-CN" altLang="en-US" sz="1800">
                <a:cs typeface="+mn-ea"/>
                <a:sym typeface="+mn-lt"/>
              </a:endParaRPr>
            </a:p>
          </p:txBody>
        </p:sp>
        <p:sp>
          <p:nvSpPr>
            <p:cNvPr id="14595" name="Freeform 260"/>
            <p:cNvSpPr>
              <a:spLocks noChangeArrowheads="1"/>
            </p:cNvSpPr>
            <p:nvPr/>
          </p:nvSpPr>
          <p:spPr bwMode="auto">
            <a:xfrm>
              <a:off x="2034" y="2974"/>
              <a:ext cx="3" cy="11"/>
            </a:xfrm>
            <a:custGeom>
              <a:avLst/>
              <a:gdLst/>
              <a:ahLst/>
              <a:cxnLst>
                <a:cxn ang="0">
                  <a:pos x="0" y="0"/>
                </a:cxn>
                <a:cxn ang="0">
                  <a:pos x="2" y="8"/>
                </a:cxn>
                <a:cxn ang="0">
                  <a:pos x="11" y="31"/>
                </a:cxn>
              </a:cxnLst>
              <a:rect l="0" t="0" r="r" b="b"/>
              <a:pathLst>
                <a:path w="11" h="31">
                  <a:moveTo>
                    <a:pt x="0" y="0"/>
                  </a:moveTo>
                  <a:lnTo>
                    <a:pt x="2" y="8"/>
                  </a:lnTo>
                  <a:lnTo>
                    <a:pt x="11" y="31"/>
                  </a:lnTo>
                </a:path>
              </a:pathLst>
            </a:custGeom>
            <a:noFill/>
            <a:ln w="9525">
              <a:solidFill>
                <a:srgbClr val="FF0000"/>
              </a:solidFill>
              <a:round/>
            </a:ln>
          </p:spPr>
          <p:txBody>
            <a:bodyPr/>
            <a:lstStyle/>
            <a:p>
              <a:endParaRPr lang="zh-CN" altLang="en-US" sz="1800">
                <a:cs typeface="+mn-ea"/>
                <a:sym typeface="+mn-lt"/>
              </a:endParaRPr>
            </a:p>
          </p:txBody>
        </p:sp>
        <p:sp>
          <p:nvSpPr>
            <p:cNvPr id="14596" name="Line 261"/>
            <p:cNvSpPr>
              <a:spLocks noChangeShapeType="1"/>
            </p:cNvSpPr>
            <p:nvPr/>
          </p:nvSpPr>
          <p:spPr bwMode="auto">
            <a:xfrm flipH="1" flipV="1">
              <a:off x="2033" y="2970"/>
              <a:ext cx="1" cy="4"/>
            </a:xfrm>
            <a:prstGeom prst="line">
              <a:avLst/>
            </a:prstGeom>
            <a:noFill/>
            <a:ln w="9525">
              <a:solidFill>
                <a:srgbClr val="FF0000"/>
              </a:solidFill>
              <a:round/>
            </a:ln>
          </p:spPr>
          <p:txBody>
            <a:bodyPr/>
            <a:lstStyle/>
            <a:p>
              <a:endParaRPr lang="zh-CN" altLang="en-US" sz="1800">
                <a:cs typeface="+mn-ea"/>
                <a:sym typeface="+mn-lt"/>
              </a:endParaRPr>
            </a:p>
          </p:txBody>
        </p:sp>
        <p:sp>
          <p:nvSpPr>
            <p:cNvPr id="14597" name="Freeform 262"/>
            <p:cNvSpPr>
              <a:spLocks noChangeArrowheads="1"/>
            </p:cNvSpPr>
            <p:nvPr/>
          </p:nvSpPr>
          <p:spPr bwMode="auto">
            <a:xfrm>
              <a:off x="2042" y="2990"/>
              <a:ext cx="5" cy="5"/>
            </a:xfrm>
            <a:custGeom>
              <a:avLst/>
              <a:gdLst/>
              <a:ahLst/>
              <a:cxnLst>
                <a:cxn ang="0">
                  <a:pos x="14" y="15"/>
                </a:cxn>
                <a:cxn ang="0">
                  <a:pos x="9" y="14"/>
                </a:cxn>
                <a:cxn ang="0">
                  <a:pos x="0" y="0"/>
                </a:cxn>
              </a:cxnLst>
              <a:rect l="0" t="0" r="r" b="b"/>
              <a:pathLst>
                <a:path w="14" h="15">
                  <a:moveTo>
                    <a:pt x="14" y="15"/>
                  </a:moveTo>
                  <a:lnTo>
                    <a:pt x="9" y="14"/>
                  </a:lnTo>
                  <a:lnTo>
                    <a:pt x="0" y="0"/>
                  </a:lnTo>
                </a:path>
              </a:pathLst>
            </a:custGeom>
            <a:noFill/>
            <a:ln w="9525">
              <a:solidFill>
                <a:srgbClr val="FF0000"/>
              </a:solidFill>
              <a:round/>
            </a:ln>
          </p:spPr>
          <p:txBody>
            <a:bodyPr/>
            <a:lstStyle/>
            <a:p>
              <a:endParaRPr lang="zh-CN" altLang="en-US" sz="1800">
                <a:cs typeface="+mn-ea"/>
                <a:sym typeface="+mn-lt"/>
              </a:endParaRPr>
            </a:p>
          </p:txBody>
        </p:sp>
        <p:sp>
          <p:nvSpPr>
            <p:cNvPr id="14598" name="Line 263"/>
            <p:cNvSpPr>
              <a:spLocks noChangeShapeType="1"/>
            </p:cNvSpPr>
            <p:nvPr/>
          </p:nvSpPr>
          <p:spPr bwMode="auto">
            <a:xfrm>
              <a:off x="2030" y="2909"/>
              <a:ext cx="1" cy="61"/>
            </a:xfrm>
            <a:prstGeom prst="line">
              <a:avLst/>
            </a:prstGeom>
            <a:noFill/>
            <a:ln w="20638">
              <a:solidFill>
                <a:srgbClr val="FF0000"/>
              </a:solidFill>
              <a:round/>
            </a:ln>
          </p:spPr>
          <p:txBody>
            <a:bodyPr/>
            <a:lstStyle/>
            <a:p>
              <a:endParaRPr lang="zh-CN" altLang="en-US" sz="1800">
                <a:cs typeface="+mn-ea"/>
                <a:sym typeface="+mn-lt"/>
              </a:endParaRPr>
            </a:p>
          </p:txBody>
        </p:sp>
        <p:sp>
          <p:nvSpPr>
            <p:cNvPr id="14599" name="Freeform 264"/>
            <p:cNvSpPr>
              <a:spLocks noChangeArrowheads="1"/>
            </p:cNvSpPr>
            <p:nvPr/>
          </p:nvSpPr>
          <p:spPr bwMode="auto">
            <a:xfrm>
              <a:off x="2028" y="2349"/>
              <a:ext cx="1" cy="483"/>
            </a:xfrm>
            <a:custGeom>
              <a:avLst/>
              <a:gdLst/>
              <a:ahLst/>
              <a:cxnLst>
                <a:cxn ang="0">
                  <a:pos x="0" y="1449"/>
                </a:cxn>
                <a:cxn ang="0">
                  <a:pos x="0" y="1432"/>
                </a:cxn>
                <a:cxn ang="0">
                  <a:pos x="0" y="676"/>
                </a:cxn>
                <a:cxn ang="0">
                  <a:pos x="0" y="0"/>
                </a:cxn>
              </a:cxnLst>
              <a:rect l="0" t="0" r="r" b="b"/>
              <a:pathLst>
                <a:path w="1" h="1449">
                  <a:moveTo>
                    <a:pt x="0" y="1449"/>
                  </a:moveTo>
                  <a:lnTo>
                    <a:pt x="0" y="1432"/>
                  </a:lnTo>
                  <a:lnTo>
                    <a:pt x="0" y="676"/>
                  </a:lnTo>
                  <a:lnTo>
                    <a:pt x="0" y="0"/>
                  </a:lnTo>
                </a:path>
              </a:pathLst>
            </a:custGeom>
            <a:noFill/>
            <a:ln w="20638">
              <a:solidFill>
                <a:srgbClr val="FF0000"/>
              </a:solidFill>
              <a:round/>
            </a:ln>
          </p:spPr>
          <p:txBody>
            <a:bodyPr/>
            <a:lstStyle/>
            <a:p>
              <a:endParaRPr lang="zh-CN" altLang="en-US" sz="1800">
                <a:cs typeface="+mn-ea"/>
                <a:sym typeface="+mn-lt"/>
              </a:endParaRPr>
            </a:p>
          </p:txBody>
        </p:sp>
        <p:sp>
          <p:nvSpPr>
            <p:cNvPr id="14600" name="Freeform 265"/>
            <p:cNvSpPr>
              <a:spLocks noChangeArrowheads="1"/>
            </p:cNvSpPr>
            <p:nvPr/>
          </p:nvSpPr>
          <p:spPr bwMode="auto">
            <a:xfrm>
              <a:off x="2025" y="2825"/>
              <a:ext cx="48" cy="45"/>
            </a:xfrm>
            <a:custGeom>
              <a:avLst/>
              <a:gdLst/>
              <a:ahLst/>
              <a:cxnLst>
                <a:cxn ang="0">
                  <a:pos x="0" y="0"/>
                </a:cxn>
                <a:cxn ang="0">
                  <a:pos x="11" y="6"/>
                </a:cxn>
                <a:cxn ang="0">
                  <a:pos x="27" y="17"/>
                </a:cxn>
                <a:cxn ang="0">
                  <a:pos x="40" y="25"/>
                </a:cxn>
                <a:cxn ang="0">
                  <a:pos x="63" y="43"/>
                </a:cxn>
                <a:cxn ang="0">
                  <a:pos x="87" y="63"/>
                </a:cxn>
                <a:cxn ang="0">
                  <a:pos x="102" y="78"/>
                </a:cxn>
                <a:cxn ang="0">
                  <a:pos x="117" y="96"/>
                </a:cxn>
                <a:cxn ang="0">
                  <a:pos x="131" y="115"/>
                </a:cxn>
                <a:cxn ang="0">
                  <a:pos x="145" y="135"/>
                </a:cxn>
              </a:cxnLst>
              <a:rect l="0" t="0" r="r" b="b"/>
              <a:pathLst>
                <a:path w="145" h="135">
                  <a:moveTo>
                    <a:pt x="0" y="0"/>
                  </a:moveTo>
                  <a:lnTo>
                    <a:pt x="11" y="6"/>
                  </a:lnTo>
                  <a:lnTo>
                    <a:pt x="27" y="17"/>
                  </a:lnTo>
                  <a:lnTo>
                    <a:pt x="40" y="25"/>
                  </a:lnTo>
                  <a:lnTo>
                    <a:pt x="63" y="43"/>
                  </a:lnTo>
                  <a:lnTo>
                    <a:pt x="87" y="63"/>
                  </a:lnTo>
                  <a:lnTo>
                    <a:pt x="102" y="78"/>
                  </a:lnTo>
                  <a:lnTo>
                    <a:pt x="117" y="96"/>
                  </a:lnTo>
                  <a:lnTo>
                    <a:pt x="131" y="115"/>
                  </a:lnTo>
                  <a:lnTo>
                    <a:pt x="145" y="135"/>
                  </a:lnTo>
                </a:path>
              </a:pathLst>
            </a:custGeom>
            <a:noFill/>
            <a:ln w="22225">
              <a:solidFill>
                <a:srgbClr val="FF0000"/>
              </a:solidFill>
              <a:round/>
            </a:ln>
          </p:spPr>
          <p:txBody>
            <a:bodyPr/>
            <a:lstStyle/>
            <a:p>
              <a:endParaRPr lang="zh-CN" altLang="en-US" sz="1800">
                <a:cs typeface="+mn-ea"/>
                <a:sym typeface="+mn-lt"/>
              </a:endParaRPr>
            </a:p>
          </p:txBody>
        </p:sp>
        <p:sp>
          <p:nvSpPr>
            <p:cNvPr id="14601" name="Freeform 266"/>
            <p:cNvSpPr>
              <a:spLocks noChangeArrowheads="1"/>
            </p:cNvSpPr>
            <p:nvPr/>
          </p:nvSpPr>
          <p:spPr bwMode="auto">
            <a:xfrm>
              <a:off x="2032" y="2871"/>
              <a:ext cx="44" cy="31"/>
            </a:xfrm>
            <a:custGeom>
              <a:avLst/>
              <a:gdLst/>
              <a:ahLst/>
              <a:cxnLst>
                <a:cxn ang="0">
                  <a:pos x="0" y="91"/>
                </a:cxn>
                <a:cxn ang="0">
                  <a:pos x="74" y="39"/>
                </a:cxn>
                <a:cxn ang="0">
                  <a:pos x="132" y="0"/>
                </a:cxn>
              </a:cxnLst>
              <a:rect l="0" t="0" r="r" b="b"/>
              <a:pathLst>
                <a:path w="132" h="91">
                  <a:moveTo>
                    <a:pt x="0" y="91"/>
                  </a:moveTo>
                  <a:lnTo>
                    <a:pt x="74" y="39"/>
                  </a:lnTo>
                  <a:lnTo>
                    <a:pt x="132" y="0"/>
                  </a:lnTo>
                </a:path>
              </a:pathLst>
            </a:custGeom>
            <a:noFill/>
            <a:ln w="22225">
              <a:solidFill>
                <a:srgbClr val="FF0000"/>
              </a:solidFill>
              <a:round/>
            </a:ln>
          </p:spPr>
          <p:txBody>
            <a:bodyPr/>
            <a:lstStyle/>
            <a:p>
              <a:endParaRPr lang="zh-CN" altLang="en-US" sz="1800">
                <a:cs typeface="+mn-ea"/>
                <a:sym typeface="+mn-lt"/>
              </a:endParaRPr>
            </a:p>
          </p:txBody>
        </p:sp>
        <p:sp>
          <p:nvSpPr>
            <p:cNvPr id="14602" name="Freeform 267"/>
            <p:cNvSpPr>
              <a:spLocks noChangeArrowheads="1"/>
            </p:cNvSpPr>
            <p:nvPr/>
          </p:nvSpPr>
          <p:spPr bwMode="auto">
            <a:xfrm>
              <a:off x="2044" y="2535"/>
              <a:ext cx="36" cy="27"/>
            </a:xfrm>
            <a:custGeom>
              <a:avLst/>
              <a:gdLst/>
              <a:ahLst/>
              <a:cxnLst>
                <a:cxn ang="0">
                  <a:pos x="73" y="15"/>
                </a:cxn>
                <a:cxn ang="0">
                  <a:pos x="95" y="18"/>
                </a:cxn>
                <a:cxn ang="0">
                  <a:pos x="101" y="27"/>
                </a:cxn>
                <a:cxn ang="0">
                  <a:pos x="104" y="40"/>
                </a:cxn>
                <a:cxn ang="0">
                  <a:pos x="102" y="57"/>
                </a:cxn>
                <a:cxn ang="0">
                  <a:pos x="94" y="67"/>
                </a:cxn>
                <a:cxn ang="0">
                  <a:pos x="90" y="64"/>
                </a:cxn>
                <a:cxn ang="0">
                  <a:pos x="84" y="61"/>
                </a:cxn>
                <a:cxn ang="0">
                  <a:pos x="79" y="63"/>
                </a:cxn>
                <a:cxn ang="0">
                  <a:pos x="77" y="64"/>
                </a:cxn>
                <a:cxn ang="0">
                  <a:pos x="77" y="69"/>
                </a:cxn>
                <a:cxn ang="0">
                  <a:pos x="79" y="78"/>
                </a:cxn>
                <a:cxn ang="0">
                  <a:pos x="86" y="80"/>
                </a:cxn>
                <a:cxn ang="0">
                  <a:pos x="90" y="79"/>
                </a:cxn>
                <a:cxn ang="0">
                  <a:pos x="94" y="77"/>
                </a:cxn>
                <a:cxn ang="0">
                  <a:pos x="98" y="73"/>
                </a:cxn>
                <a:cxn ang="0">
                  <a:pos x="102" y="68"/>
                </a:cxn>
                <a:cxn ang="0">
                  <a:pos x="108" y="40"/>
                </a:cxn>
                <a:cxn ang="0">
                  <a:pos x="106" y="29"/>
                </a:cxn>
                <a:cxn ang="0">
                  <a:pos x="104" y="21"/>
                </a:cxn>
                <a:cxn ang="0">
                  <a:pos x="101" y="13"/>
                </a:cxn>
                <a:cxn ang="0">
                  <a:pos x="98" y="8"/>
                </a:cxn>
                <a:cxn ang="0">
                  <a:pos x="71" y="0"/>
                </a:cxn>
                <a:cxn ang="0">
                  <a:pos x="58" y="2"/>
                </a:cxn>
                <a:cxn ang="0">
                  <a:pos x="52" y="5"/>
                </a:cxn>
                <a:cxn ang="0">
                  <a:pos x="48" y="11"/>
                </a:cxn>
                <a:cxn ang="0">
                  <a:pos x="43" y="15"/>
                </a:cxn>
                <a:cxn ang="0">
                  <a:pos x="40" y="21"/>
                </a:cxn>
                <a:cxn ang="0">
                  <a:pos x="39" y="36"/>
                </a:cxn>
                <a:cxn ang="0">
                  <a:pos x="41" y="54"/>
                </a:cxn>
                <a:cxn ang="0">
                  <a:pos x="52" y="71"/>
                </a:cxn>
                <a:cxn ang="0">
                  <a:pos x="10" y="70"/>
                </a:cxn>
                <a:cxn ang="0">
                  <a:pos x="9" y="8"/>
                </a:cxn>
                <a:cxn ang="0">
                  <a:pos x="0" y="6"/>
                </a:cxn>
                <a:cxn ang="0">
                  <a:pos x="1" y="74"/>
                </a:cxn>
                <a:cxn ang="0">
                  <a:pos x="58" y="76"/>
                </a:cxn>
                <a:cxn ang="0">
                  <a:pos x="59" y="69"/>
                </a:cxn>
                <a:cxn ang="0">
                  <a:pos x="48" y="56"/>
                </a:cxn>
                <a:cxn ang="0">
                  <a:pos x="46" y="40"/>
                </a:cxn>
                <a:cxn ang="0">
                  <a:pos x="45" y="33"/>
                </a:cxn>
                <a:cxn ang="0">
                  <a:pos x="47" y="28"/>
                </a:cxn>
                <a:cxn ang="0">
                  <a:pos x="49" y="24"/>
                </a:cxn>
                <a:cxn ang="0">
                  <a:pos x="53" y="22"/>
                </a:cxn>
                <a:cxn ang="0">
                  <a:pos x="56" y="18"/>
                </a:cxn>
                <a:cxn ang="0">
                  <a:pos x="61" y="16"/>
                </a:cxn>
                <a:cxn ang="0">
                  <a:pos x="73" y="15"/>
                </a:cxn>
              </a:cxnLst>
              <a:rect l="0" t="0" r="r" b="b"/>
              <a:pathLst>
                <a:path w="108" h="80">
                  <a:moveTo>
                    <a:pt x="73" y="15"/>
                  </a:moveTo>
                  <a:lnTo>
                    <a:pt x="95" y="18"/>
                  </a:lnTo>
                  <a:lnTo>
                    <a:pt x="101" y="27"/>
                  </a:lnTo>
                  <a:lnTo>
                    <a:pt x="104" y="40"/>
                  </a:lnTo>
                  <a:lnTo>
                    <a:pt x="102" y="57"/>
                  </a:lnTo>
                  <a:lnTo>
                    <a:pt x="94" y="67"/>
                  </a:lnTo>
                  <a:lnTo>
                    <a:pt x="90" y="64"/>
                  </a:lnTo>
                  <a:lnTo>
                    <a:pt x="84" y="61"/>
                  </a:lnTo>
                  <a:lnTo>
                    <a:pt x="79" y="63"/>
                  </a:lnTo>
                  <a:lnTo>
                    <a:pt x="77" y="64"/>
                  </a:lnTo>
                  <a:lnTo>
                    <a:pt x="77" y="69"/>
                  </a:lnTo>
                  <a:lnTo>
                    <a:pt x="79" y="78"/>
                  </a:lnTo>
                  <a:lnTo>
                    <a:pt x="86" y="80"/>
                  </a:lnTo>
                  <a:lnTo>
                    <a:pt x="90" y="79"/>
                  </a:lnTo>
                  <a:lnTo>
                    <a:pt x="94" y="77"/>
                  </a:lnTo>
                  <a:lnTo>
                    <a:pt x="98" y="73"/>
                  </a:lnTo>
                  <a:lnTo>
                    <a:pt x="102" y="68"/>
                  </a:lnTo>
                  <a:lnTo>
                    <a:pt x="108" y="40"/>
                  </a:lnTo>
                  <a:lnTo>
                    <a:pt x="106" y="29"/>
                  </a:lnTo>
                  <a:lnTo>
                    <a:pt x="104" y="21"/>
                  </a:lnTo>
                  <a:lnTo>
                    <a:pt x="101" y="13"/>
                  </a:lnTo>
                  <a:lnTo>
                    <a:pt x="98" y="8"/>
                  </a:lnTo>
                  <a:lnTo>
                    <a:pt x="71" y="0"/>
                  </a:lnTo>
                  <a:lnTo>
                    <a:pt x="58" y="2"/>
                  </a:lnTo>
                  <a:lnTo>
                    <a:pt x="52" y="5"/>
                  </a:lnTo>
                  <a:lnTo>
                    <a:pt x="48" y="11"/>
                  </a:lnTo>
                  <a:lnTo>
                    <a:pt x="43" y="15"/>
                  </a:lnTo>
                  <a:lnTo>
                    <a:pt x="40" y="21"/>
                  </a:lnTo>
                  <a:lnTo>
                    <a:pt x="39" y="36"/>
                  </a:lnTo>
                  <a:lnTo>
                    <a:pt x="41" y="54"/>
                  </a:lnTo>
                  <a:lnTo>
                    <a:pt x="52" y="71"/>
                  </a:lnTo>
                  <a:lnTo>
                    <a:pt x="10" y="70"/>
                  </a:lnTo>
                  <a:lnTo>
                    <a:pt x="9" y="8"/>
                  </a:lnTo>
                  <a:lnTo>
                    <a:pt x="0" y="6"/>
                  </a:lnTo>
                  <a:lnTo>
                    <a:pt x="1" y="74"/>
                  </a:lnTo>
                  <a:lnTo>
                    <a:pt x="58" y="76"/>
                  </a:lnTo>
                  <a:lnTo>
                    <a:pt x="59" y="69"/>
                  </a:lnTo>
                  <a:lnTo>
                    <a:pt x="48" y="56"/>
                  </a:lnTo>
                  <a:lnTo>
                    <a:pt x="46" y="40"/>
                  </a:lnTo>
                  <a:lnTo>
                    <a:pt x="45" y="33"/>
                  </a:lnTo>
                  <a:lnTo>
                    <a:pt x="47" y="28"/>
                  </a:lnTo>
                  <a:lnTo>
                    <a:pt x="49" y="24"/>
                  </a:lnTo>
                  <a:lnTo>
                    <a:pt x="53" y="22"/>
                  </a:lnTo>
                  <a:lnTo>
                    <a:pt x="56" y="18"/>
                  </a:lnTo>
                  <a:lnTo>
                    <a:pt x="61" y="16"/>
                  </a:lnTo>
                  <a:lnTo>
                    <a:pt x="73" y="15"/>
                  </a:lnTo>
                  <a:close/>
                </a:path>
              </a:pathLst>
            </a:custGeom>
            <a:solidFill>
              <a:srgbClr val="000000"/>
            </a:solidFill>
            <a:ln w="9525">
              <a:noFill/>
              <a:round/>
            </a:ln>
          </p:spPr>
          <p:txBody>
            <a:bodyPr/>
            <a:lstStyle/>
            <a:p>
              <a:endParaRPr lang="zh-CN" altLang="en-US" sz="1800">
                <a:cs typeface="+mn-ea"/>
                <a:sym typeface="+mn-lt"/>
              </a:endParaRPr>
            </a:p>
          </p:txBody>
        </p:sp>
        <p:sp>
          <p:nvSpPr>
            <p:cNvPr id="14603" name="Freeform 268"/>
            <p:cNvSpPr>
              <a:spLocks noChangeArrowheads="1"/>
            </p:cNvSpPr>
            <p:nvPr/>
          </p:nvSpPr>
          <p:spPr bwMode="auto">
            <a:xfrm>
              <a:off x="2045" y="2570"/>
              <a:ext cx="36" cy="28"/>
            </a:xfrm>
            <a:custGeom>
              <a:avLst/>
              <a:gdLst/>
              <a:ahLst/>
              <a:cxnLst>
                <a:cxn ang="0">
                  <a:pos x="58" y="13"/>
                </a:cxn>
                <a:cxn ang="0">
                  <a:pos x="50" y="35"/>
                </a:cxn>
                <a:cxn ang="0">
                  <a:pos x="33" y="11"/>
                </a:cxn>
                <a:cxn ang="0">
                  <a:pos x="15" y="12"/>
                </a:cxn>
                <a:cxn ang="0">
                  <a:pos x="3" y="25"/>
                </a:cxn>
                <a:cxn ang="0">
                  <a:pos x="0" y="48"/>
                </a:cxn>
                <a:cxn ang="0">
                  <a:pos x="8" y="77"/>
                </a:cxn>
                <a:cxn ang="0">
                  <a:pos x="16" y="82"/>
                </a:cxn>
                <a:cxn ang="0">
                  <a:pos x="29" y="80"/>
                </a:cxn>
                <a:cxn ang="0">
                  <a:pos x="29" y="68"/>
                </a:cxn>
                <a:cxn ang="0">
                  <a:pos x="21" y="68"/>
                </a:cxn>
                <a:cxn ang="0">
                  <a:pos x="7" y="64"/>
                </a:cxn>
                <a:cxn ang="0">
                  <a:pos x="4" y="40"/>
                </a:cxn>
                <a:cxn ang="0">
                  <a:pos x="10" y="31"/>
                </a:cxn>
                <a:cxn ang="0">
                  <a:pos x="27" y="23"/>
                </a:cxn>
                <a:cxn ang="0">
                  <a:pos x="35" y="25"/>
                </a:cxn>
                <a:cxn ang="0">
                  <a:pos x="42" y="31"/>
                </a:cxn>
                <a:cxn ang="0">
                  <a:pos x="47" y="41"/>
                </a:cxn>
                <a:cxn ang="0">
                  <a:pos x="50" y="56"/>
                </a:cxn>
                <a:cxn ang="0">
                  <a:pos x="54" y="36"/>
                </a:cxn>
                <a:cxn ang="0">
                  <a:pos x="60" y="25"/>
                </a:cxn>
                <a:cxn ang="0">
                  <a:pos x="71" y="16"/>
                </a:cxn>
                <a:cxn ang="0">
                  <a:pos x="98" y="22"/>
                </a:cxn>
                <a:cxn ang="0">
                  <a:pos x="103" y="37"/>
                </a:cxn>
                <a:cxn ang="0">
                  <a:pos x="102" y="59"/>
                </a:cxn>
                <a:cxn ang="0">
                  <a:pos x="92" y="65"/>
                </a:cxn>
                <a:cxn ang="0">
                  <a:pos x="82" y="65"/>
                </a:cxn>
                <a:cxn ang="0">
                  <a:pos x="82" y="79"/>
                </a:cxn>
                <a:cxn ang="0">
                  <a:pos x="91" y="80"/>
                </a:cxn>
                <a:cxn ang="0">
                  <a:pos x="103" y="70"/>
                </a:cxn>
                <a:cxn ang="0">
                  <a:pos x="107" y="51"/>
                </a:cxn>
                <a:cxn ang="0">
                  <a:pos x="107" y="33"/>
                </a:cxn>
                <a:cxn ang="0">
                  <a:pos x="102" y="16"/>
                </a:cxn>
                <a:cxn ang="0">
                  <a:pos x="94" y="5"/>
                </a:cxn>
                <a:cxn ang="0">
                  <a:pos x="83" y="0"/>
                </a:cxn>
                <a:cxn ang="0">
                  <a:pos x="63" y="9"/>
                </a:cxn>
              </a:cxnLst>
              <a:rect l="0" t="0" r="r" b="b"/>
              <a:pathLst>
                <a:path w="108" h="83">
                  <a:moveTo>
                    <a:pt x="63" y="9"/>
                  </a:moveTo>
                  <a:lnTo>
                    <a:pt x="58" y="13"/>
                  </a:lnTo>
                  <a:lnTo>
                    <a:pt x="55" y="19"/>
                  </a:lnTo>
                  <a:lnTo>
                    <a:pt x="50" y="35"/>
                  </a:lnTo>
                  <a:lnTo>
                    <a:pt x="40" y="16"/>
                  </a:lnTo>
                  <a:lnTo>
                    <a:pt x="33" y="11"/>
                  </a:lnTo>
                  <a:lnTo>
                    <a:pt x="25" y="10"/>
                  </a:lnTo>
                  <a:lnTo>
                    <a:pt x="15" y="12"/>
                  </a:lnTo>
                  <a:lnTo>
                    <a:pt x="7" y="20"/>
                  </a:lnTo>
                  <a:lnTo>
                    <a:pt x="3" y="25"/>
                  </a:lnTo>
                  <a:lnTo>
                    <a:pt x="1" y="32"/>
                  </a:lnTo>
                  <a:lnTo>
                    <a:pt x="0" y="48"/>
                  </a:lnTo>
                  <a:lnTo>
                    <a:pt x="6" y="73"/>
                  </a:lnTo>
                  <a:lnTo>
                    <a:pt x="8" y="77"/>
                  </a:lnTo>
                  <a:lnTo>
                    <a:pt x="12" y="80"/>
                  </a:lnTo>
                  <a:lnTo>
                    <a:pt x="16" y="82"/>
                  </a:lnTo>
                  <a:lnTo>
                    <a:pt x="22" y="83"/>
                  </a:lnTo>
                  <a:lnTo>
                    <a:pt x="29" y="80"/>
                  </a:lnTo>
                  <a:lnTo>
                    <a:pt x="30" y="73"/>
                  </a:lnTo>
                  <a:lnTo>
                    <a:pt x="29" y="68"/>
                  </a:lnTo>
                  <a:lnTo>
                    <a:pt x="25" y="66"/>
                  </a:lnTo>
                  <a:lnTo>
                    <a:pt x="21" y="68"/>
                  </a:lnTo>
                  <a:lnTo>
                    <a:pt x="13" y="71"/>
                  </a:lnTo>
                  <a:lnTo>
                    <a:pt x="7" y="64"/>
                  </a:lnTo>
                  <a:lnTo>
                    <a:pt x="3" y="52"/>
                  </a:lnTo>
                  <a:lnTo>
                    <a:pt x="4" y="40"/>
                  </a:lnTo>
                  <a:lnTo>
                    <a:pt x="6" y="34"/>
                  </a:lnTo>
                  <a:lnTo>
                    <a:pt x="10" y="31"/>
                  </a:lnTo>
                  <a:lnTo>
                    <a:pt x="17" y="26"/>
                  </a:lnTo>
                  <a:lnTo>
                    <a:pt x="27" y="23"/>
                  </a:lnTo>
                  <a:lnTo>
                    <a:pt x="31" y="23"/>
                  </a:lnTo>
                  <a:lnTo>
                    <a:pt x="35" y="25"/>
                  </a:lnTo>
                  <a:lnTo>
                    <a:pt x="38" y="27"/>
                  </a:lnTo>
                  <a:lnTo>
                    <a:pt x="42" y="31"/>
                  </a:lnTo>
                  <a:lnTo>
                    <a:pt x="44" y="34"/>
                  </a:lnTo>
                  <a:lnTo>
                    <a:pt x="47" y="41"/>
                  </a:lnTo>
                  <a:lnTo>
                    <a:pt x="48" y="47"/>
                  </a:lnTo>
                  <a:lnTo>
                    <a:pt x="50" y="56"/>
                  </a:lnTo>
                  <a:lnTo>
                    <a:pt x="53" y="56"/>
                  </a:lnTo>
                  <a:lnTo>
                    <a:pt x="54" y="36"/>
                  </a:lnTo>
                  <a:lnTo>
                    <a:pt x="56" y="29"/>
                  </a:lnTo>
                  <a:lnTo>
                    <a:pt x="60" y="25"/>
                  </a:lnTo>
                  <a:lnTo>
                    <a:pt x="67" y="18"/>
                  </a:lnTo>
                  <a:lnTo>
                    <a:pt x="71" y="16"/>
                  </a:lnTo>
                  <a:lnTo>
                    <a:pt x="77" y="16"/>
                  </a:lnTo>
                  <a:lnTo>
                    <a:pt x="98" y="22"/>
                  </a:lnTo>
                  <a:lnTo>
                    <a:pt x="102" y="31"/>
                  </a:lnTo>
                  <a:lnTo>
                    <a:pt x="103" y="37"/>
                  </a:lnTo>
                  <a:lnTo>
                    <a:pt x="104" y="46"/>
                  </a:lnTo>
                  <a:lnTo>
                    <a:pt x="102" y="59"/>
                  </a:lnTo>
                  <a:lnTo>
                    <a:pt x="96" y="66"/>
                  </a:lnTo>
                  <a:lnTo>
                    <a:pt x="92" y="65"/>
                  </a:lnTo>
                  <a:lnTo>
                    <a:pt x="86" y="63"/>
                  </a:lnTo>
                  <a:lnTo>
                    <a:pt x="82" y="65"/>
                  </a:lnTo>
                  <a:lnTo>
                    <a:pt x="79" y="72"/>
                  </a:lnTo>
                  <a:lnTo>
                    <a:pt x="82" y="79"/>
                  </a:lnTo>
                  <a:lnTo>
                    <a:pt x="88" y="82"/>
                  </a:lnTo>
                  <a:lnTo>
                    <a:pt x="91" y="80"/>
                  </a:lnTo>
                  <a:lnTo>
                    <a:pt x="95" y="78"/>
                  </a:lnTo>
                  <a:lnTo>
                    <a:pt x="103" y="70"/>
                  </a:lnTo>
                  <a:lnTo>
                    <a:pt x="107" y="58"/>
                  </a:lnTo>
                  <a:lnTo>
                    <a:pt x="107" y="51"/>
                  </a:lnTo>
                  <a:lnTo>
                    <a:pt x="108" y="45"/>
                  </a:lnTo>
                  <a:lnTo>
                    <a:pt x="107" y="33"/>
                  </a:lnTo>
                  <a:lnTo>
                    <a:pt x="105" y="24"/>
                  </a:lnTo>
                  <a:lnTo>
                    <a:pt x="102" y="16"/>
                  </a:lnTo>
                  <a:lnTo>
                    <a:pt x="99" y="11"/>
                  </a:lnTo>
                  <a:lnTo>
                    <a:pt x="94" y="5"/>
                  </a:lnTo>
                  <a:lnTo>
                    <a:pt x="89" y="2"/>
                  </a:lnTo>
                  <a:lnTo>
                    <a:pt x="83" y="0"/>
                  </a:lnTo>
                  <a:lnTo>
                    <a:pt x="78" y="0"/>
                  </a:lnTo>
                  <a:lnTo>
                    <a:pt x="63" y="9"/>
                  </a:lnTo>
                  <a:close/>
                </a:path>
              </a:pathLst>
            </a:custGeom>
            <a:solidFill>
              <a:srgbClr val="000000"/>
            </a:solidFill>
            <a:ln w="9525">
              <a:noFill/>
              <a:round/>
            </a:ln>
          </p:spPr>
          <p:txBody>
            <a:bodyPr/>
            <a:lstStyle/>
            <a:p>
              <a:endParaRPr lang="zh-CN" altLang="en-US" sz="1800">
                <a:cs typeface="+mn-ea"/>
                <a:sym typeface="+mn-lt"/>
              </a:endParaRPr>
            </a:p>
          </p:txBody>
        </p:sp>
        <p:sp>
          <p:nvSpPr>
            <p:cNvPr id="14604" name="Freeform 269"/>
            <p:cNvSpPr>
              <a:spLocks noEditPoints="1" noChangeArrowheads="1"/>
            </p:cNvSpPr>
            <p:nvPr/>
          </p:nvSpPr>
          <p:spPr bwMode="auto">
            <a:xfrm>
              <a:off x="2044" y="2319"/>
              <a:ext cx="37" cy="31"/>
            </a:xfrm>
            <a:custGeom>
              <a:avLst/>
              <a:gdLst/>
              <a:ahLst/>
              <a:cxnLst>
                <a:cxn ang="0">
                  <a:pos x="62" y="1"/>
                </a:cxn>
                <a:cxn ang="0">
                  <a:pos x="47" y="12"/>
                </a:cxn>
                <a:cxn ang="0">
                  <a:pos x="42" y="27"/>
                </a:cxn>
                <a:cxn ang="0">
                  <a:pos x="41" y="42"/>
                </a:cxn>
                <a:cxn ang="0">
                  <a:pos x="45" y="59"/>
                </a:cxn>
                <a:cxn ang="0">
                  <a:pos x="41" y="73"/>
                </a:cxn>
                <a:cxn ang="0">
                  <a:pos x="29" y="70"/>
                </a:cxn>
                <a:cxn ang="0">
                  <a:pos x="13" y="62"/>
                </a:cxn>
                <a:cxn ang="0">
                  <a:pos x="6" y="49"/>
                </a:cxn>
                <a:cxn ang="0">
                  <a:pos x="5" y="35"/>
                </a:cxn>
                <a:cxn ang="0">
                  <a:pos x="10" y="23"/>
                </a:cxn>
                <a:cxn ang="0">
                  <a:pos x="15" y="24"/>
                </a:cxn>
                <a:cxn ang="0">
                  <a:pos x="21" y="15"/>
                </a:cxn>
                <a:cxn ang="0">
                  <a:pos x="14" y="5"/>
                </a:cxn>
                <a:cxn ang="0">
                  <a:pos x="2" y="15"/>
                </a:cxn>
                <a:cxn ang="0">
                  <a:pos x="0" y="32"/>
                </a:cxn>
                <a:cxn ang="0">
                  <a:pos x="3" y="55"/>
                </a:cxn>
                <a:cxn ang="0">
                  <a:pos x="15" y="74"/>
                </a:cxn>
                <a:cxn ang="0">
                  <a:pos x="35" y="86"/>
                </a:cxn>
                <a:cxn ang="0">
                  <a:pos x="60" y="92"/>
                </a:cxn>
                <a:cxn ang="0">
                  <a:pos x="65" y="91"/>
                </a:cxn>
                <a:cxn ang="0">
                  <a:pos x="81" y="89"/>
                </a:cxn>
                <a:cxn ang="0">
                  <a:pos x="97" y="82"/>
                </a:cxn>
                <a:cxn ang="0">
                  <a:pos x="100" y="76"/>
                </a:cxn>
                <a:cxn ang="0">
                  <a:pos x="106" y="66"/>
                </a:cxn>
                <a:cxn ang="0">
                  <a:pos x="111" y="44"/>
                </a:cxn>
                <a:cxn ang="0">
                  <a:pos x="108" y="27"/>
                </a:cxn>
                <a:cxn ang="0">
                  <a:pos x="96" y="7"/>
                </a:cxn>
                <a:cxn ang="0">
                  <a:pos x="82" y="0"/>
                </a:cxn>
                <a:cxn ang="0">
                  <a:pos x="55" y="21"/>
                </a:cxn>
                <a:cxn ang="0">
                  <a:pos x="63" y="15"/>
                </a:cxn>
                <a:cxn ang="0">
                  <a:pos x="82" y="15"/>
                </a:cxn>
                <a:cxn ang="0">
                  <a:pos x="94" y="19"/>
                </a:cxn>
                <a:cxn ang="0">
                  <a:pos x="101" y="27"/>
                </a:cxn>
                <a:cxn ang="0">
                  <a:pos x="105" y="37"/>
                </a:cxn>
                <a:cxn ang="0">
                  <a:pos x="105" y="50"/>
                </a:cxn>
                <a:cxn ang="0">
                  <a:pos x="95" y="69"/>
                </a:cxn>
                <a:cxn ang="0">
                  <a:pos x="52" y="59"/>
                </a:cxn>
                <a:cxn ang="0">
                  <a:pos x="47" y="43"/>
                </a:cxn>
                <a:cxn ang="0">
                  <a:pos x="49" y="28"/>
                </a:cxn>
              </a:cxnLst>
              <a:rect l="0" t="0" r="r" b="b"/>
              <a:pathLst>
                <a:path w="111" h="92">
                  <a:moveTo>
                    <a:pt x="74" y="0"/>
                  </a:moveTo>
                  <a:lnTo>
                    <a:pt x="62" y="1"/>
                  </a:lnTo>
                  <a:lnTo>
                    <a:pt x="52" y="8"/>
                  </a:lnTo>
                  <a:lnTo>
                    <a:pt x="47" y="12"/>
                  </a:lnTo>
                  <a:lnTo>
                    <a:pt x="44" y="19"/>
                  </a:lnTo>
                  <a:lnTo>
                    <a:pt x="42" y="27"/>
                  </a:lnTo>
                  <a:lnTo>
                    <a:pt x="42" y="37"/>
                  </a:lnTo>
                  <a:lnTo>
                    <a:pt x="41" y="42"/>
                  </a:lnTo>
                  <a:lnTo>
                    <a:pt x="42" y="48"/>
                  </a:lnTo>
                  <a:lnTo>
                    <a:pt x="45" y="59"/>
                  </a:lnTo>
                  <a:lnTo>
                    <a:pt x="57" y="75"/>
                  </a:lnTo>
                  <a:lnTo>
                    <a:pt x="41" y="73"/>
                  </a:lnTo>
                  <a:lnTo>
                    <a:pt x="34" y="71"/>
                  </a:lnTo>
                  <a:lnTo>
                    <a:pt x="29" y="70"/>
                  </a:lnTo>
                  <a:lnTo>
                    <a:pt x="19" y="66"/>
                  </a:lnTo>
                  <a:lnTo>
                    <a:pt x="13" y="62"/>
                  </a:lnTo>
                  <a:lnTo>
                    <a:pt x="8" y="55"/>
                  </a:lnTo>
                  <a:lnTo>
                    <a:pt x="6" y="49"/>
                  </a:lnTo>
                  <a:lnTo>
                    <a:pt x="4" y="42"/>
                  </a:lnTo>
                  <a:lnTo>
                    <a:pt x="5" y="35"/>
                  </a:lnTo>
                  <a:lnTo>
                    <a:pt x="6" y="25"/>
                  </a:lnTo>
                  <a:lnTo>
                    <a:pt x="10" y="23"/>
                  </a:lnTo>
                  <a:lnTo>
                    <a:pt x="13" y="23"/>
                  </a:lnTo>
                  <a:lnTo>
                    <a:pt x="15" y="24"/>
                  </a:lnTo>
                  <a:lnTo>
                    <a:pt x="20" y="21"/>
                  </a:lnTo>
                  <a:lnTo>
                    <a:pt x="21" y="15"/>
                  </a:lnTo>
                  <a:lnTo>
                    <a:pt x="20" y="7"/>
                  </a:lnTo>
                  <a:lnTo>
                    <a:pt x="14" y="5"/>
                  </a:lnTo>
                  <a:lnTo>
                    <a:pt x="5" y="12"/>
                  </a:lnTo>
                  <a:lnTo>
                    <a:pt x="2" y="15"/>
                  </a:lnTo>
                  <a:lnTo>
                    <a:pt x="1" y="20"/>
                  </a:lnTo>
                  <a:lnTo>
                    <a:pt x="0" y="32"/>
                  </a:lnTo>
                  <a:lnTo>
                    <a:pt x="0" y="44"/>
                  </a:lnTo>
                  <a:lnTo>
                    <a:pt x="3" y="55"/>
                  </a:lnTo>
                  <a:lnTo>
                    <a:pt x="8" y="65"/>
                  </a:lnTo>
                  <a:lnTo>
                    <a:pt x="15" y="74"/>
                  </a:lnTo>
                  <a:lnTo>
                    <a:pt x="24" y="81"/>
                  </a:lnTo>
                  <a:lnTo>
                    <a:pt x="35" y="86"/>
                  </a:lnTo>
                  <a:lnTo>
                    <a:pt x="46" y="89"/>
                  </a:lnTo>
                  <a:lnTo>
                    <a:pt x="60" y="92"/>
                  </a:lnTo>
                  <a:lnTo>
                    <a:pt x="62" y="91"/>
                  </a:lnTo>
                  <a:lnTo>
                    <a:pt x="65" y="91"/>
                  </a:lnTo>
                  <a:lnTo>
                    <a:pt x="71" y="91"/>
                  </a:lnTo>
                  <a:lnTo>
                    <a:pt x="81" y="89"/>
                  </a:lnTo>
                  <a:lnTo>
                    <a:pt x="89" y="86"/>
                  </a:lnTo>
                  <a:lnTo>
                    <a:pt x="97" y="82"/>
                  </a:lnTo>
                  <a:lnTo>
                    <a:pt x="99" y="78"/>
                  </a:lnTo>
                  <a:lnTo>
                    <a:pt x="100" y="76"/>
                  </a:lnTo>
                  <a:lnTo>
                    <a:pt x="102" y="75"/>
                  </a:lnTo>
                  <a:lnTo>
                    <a:pt x="106" y="66"/>
                  </a:lnTo>
                  <a:lnTo>
                    <a:pt x="109" y="55"/>
                  </a:lnTo>
                  <a:lnTo>
                    <a:pt x="111" y="44"/>
                  </a:lnTo>
                  <a:lnTo>
                    <a:pt x="110" y="35"/>
                  </a:lnTo>
                  <a:lnTo>
                    <a:pt x="108" y="27"/>
                  </a:lnTo>
                  <a:lnTo>
                    <a:pt x="102" y="14"/>
                  </a:lnTo>
                  <a:lnTo>
                    <a:pt x="96" y="7"/>
                  </a:lnTo>
                  <a:lnTo>
                    <a:pt x="90" y="3"/>
                  </a:lnTo>
                  <a:lnTo>
                    <a:pt x="82" y="0"/>
                  </a:lnTo>
                  <a:lnTo>
                    <a:pt x="74" y="0"/>
                  </a:lnTo>
                  <a:close/>
                  <a:moveTo>
                    <a:pt x="55" y="21"/>
                  </a:moveTo>
                  <a:lnTo>
                    <a:pt x="58" y="17"/>
                  </a:lnTo>
                  <a:lnTo>
                    <a:pt x="63" y="15"/>
                  </a:lnTo>
                  <a:lnTo>
                    <a:pt x="74" y="15"/>
                  </a:lnTo>
                  <a:lnTo>
                    <a:pt x="82" y="15"/>
                  </a:lnTo>
                  <a:lnTo>
                    <a:pt x="89" y="17"/>
                  </a:lnTo>
                  <a:lnTo>
                    <a:pt x="94" y="19"/>
                  </a:lnTo>
                  <a:lnTo>
                    <a:pt x="99" y="24"/>
                  </a:lnTo>
                  <a:lnTo>
                    <a:pt x="101" y="27"/>
                  </a:lnTo>
                  <a:lnTo>
                    <a:pt x="104" y="32"/>
                  </a:lnTo>
                  <a:lnTo>
                    <a:pt x="105" y="37"/>
                  </a:lnTo>
                  <a:lnTo>
                    <a:pt x="106" y="44"/>
                  </a:lnTo>
                  <a:lnTo>
                    <a:pt x="105" y="50"/>
                  </a:lnTo>
                  <a:lnTo>
                    <a:pt x="103" y="56"/>
                  </a:lnTo>
                  <a:lnTo>
                    <a:pt x="95" y="69"/>
                  </a:lnTo>
                  <a:lnTo>
                    <a:pt x="67" y="75"/>
                  </a:lnTo>
                  <a:lnTo>
                    <a:pt x="52" y="59"/>
                  </a:lnTo>
                  <a:lnTo>
                    <a:pt x="48" y="49"/>
                  </a:lnTo>
                  <a:lnTo>
                    <a:pt x="47" y="43"/>
                  </a:lnTo>
                  <a:lnTo>
                    <a:pt x="48" y="38"/>
                  </a:lnTo>
                  <a:lnTo>
                    <a:pt x="49" y="28"/>
                  </a:lnTo>
                  <a:lnTo>
                    <a:pt x="55" y="21"/>
                  </a:lnTo>
                  <a:close/>
                </a:path>
              </a:pathLst>
            </a:custGeom>
            <a:solidFill>
              <a:srgbClr val="000000"/>
            </a:solidFill>
            <a:ln w="9525">
              <a:noFill/>
              <a:round/>
            </a:ln>
          </p:spPr>
          <p:txBody>
            <a:bodyPr/>
            <a:lstStyle/>
            <a:p>
              <a:endParaRPr lang="zh-CN" altLang="en-US" sz="1800">
                <a:cs typeface="+mn-ea"/>
                <a:sym typeface="+mn-lt"/>
              </a:endParaRPr>
            </a:p>
          </p:txBody>
        </p:sp>
        <p:sp>
          <p:nvSpPr>
            <p:cNvPr id="14605" name="Freeform 270"/>
            <p:cNvSpPr>
              <a:spLocks noChangeArrowheads="1"/>
            </p:cNvSpPr>
            <p:nvPr/>
          </p:nvSpPr>
          <p:spPr bwMode="auto">
            <a:xfrm>
              <a:off x="2045" y="2070"/>
              <a:ext cx="36" cy="27"/>
            </a:xfrm>
            <a:custGeom>
              <a:avLst/>
              <a:gdLst/>
              <a:ahLst/>
              <a:cxnLst>
                <a:cxn ang="0">
                  <a:pos x="99" y="52"/>
                </a:cxn>
                <a:cxn ang="0">
                  <a:pos x="107" y="48"/>
                </a:cxn>
                <a:cxn ang="0">
                  <a:pos x="108" y="40"/>
                </a:cxn>
                <a:cxn ang="0">
                  <a:pos x="107" y="35"/>
                </a:cxn>
                <a:cxn ang="0">
                  <a:pos x="100" y="33"/>
                </a:cxn>
                <a:cxn ang="0">
                  <a:pos x="89" y="33"/>
                </a:cxn>
                <a:cxn ang="0">
                  <a:pos x="82" y="35"/>
                </a:cxn>
                <a:cxn ang="0">
                  <a:pos x="46" y="25"/>
                </a:cxn>
                <a:cxn ang="0">
                  <a:pos x="4" y="0"/>
                </a:cxn>
                <a:cxn ang="0">
                  <a:pos x="0" y="0"/>
                </a:cxn>
                <a:cxn ang="0">
                  <a:pos x="0" y="74"/>
                </a:cxn>
                <a:cxn ang="0">
                  <a:pos x="27" y="80"/>
                </a:cxn>
                <a:cxn ang="0">
                  <a:pos x="28" y="74"/>
                </a:cxn>
                <a:cxn ang="0">
                  <a:pos x="13" y="66"/>
                </a:cxn>
                <a:cxn ang="0">
                  <a:pos x="9" y="53"/>
                </a:cxn>
                <a:cxn ang="0">
                  <a:pos x="9" y="11"/>
                </a:cxn>
                <a:cxn ang="0">
                  <a:pos x="18" y="17"/>
                </a:cxn>
                <a:cxn ang="0">
                  <a:pos x="29" y="23"/>
                </a:cxn>
                <a:cxn ang="0">
                  <a:pos x="37" y="28"/>
                </a:cxn>
                <a:cxn ang="0">
                  <a:pos x="45" y="33"/>
                </a:cxn>
                <a:cxn ang="0">
                  <a:pos x="51" y="36"/>
                </a:cxn>
                <a:cxn ang="0">
                  <a:pos x="58" y="40"/>
                </a:cxn>
                <a:cxn ang="0">
                  <a:pos x="63" y="42"/>
                </a:cxn>
                <a:cxn ang="0">
                  <a:pos x="69" y="45"/>
                </a:cxn>
                <a:cxn ang="0">
                  <a:pos x="99" y="52"/>
                </a:cxn>
              </a:cxnLst>
              <a:rect l="0" t="0" r="r" b="b"/>
              <a:pathLst>
                <a:path w="108" h="80">
                  <a:moveTo>
                    <a:pt x="99" y="52"/>
                  </a:moveTo>
                  <a:lnTo>
                    <a:pt x="107" y="48"/>
                  </a:lnTo>
                  <a:lnTo>
                    <a:pt x="108" y="40"/>
                  </a:lnTo>
                  <a:lnTo>
                    <a:pt x="107" y="35"/>
                  </a:lnTo>
                  <a:lnTo>
                    <a:pt x="100" y="33"/>
                  </a:lnTo>
                  <a:lnTo>
                    <a:pt x="89" y="33"/>
                  </a:lnTo>
                  <a:lnTo>
                    <a:pt x="82" y="35"/>
                  </a:lnTo>
                  <a:lnTo>
                    <a:pt x="46" y="25"/>
                  </a:lnTo>
                  <a:lnTo>
                    <a:pt x="4" y="0"/>
                  </a:lnTo>
                  <a:lnTo>
                    <a:pt x="0" y="0"/>
                  </a:lnTo>
                  <a:lnTo>
                    <a:pt x="0" y="74"/>
                  </a:lnTo>
                  <a:lnTo>
                    <a:pt x="27" y="80"/>
                  </a:lnTo>
                  <a:lnTo>
                    <a:pt x="28" y="74"/>
                  </a:lnTo>
                  <a:lnTo>
                    <a:pt x="13" y="66"/>
                  </a:lnTo>
                  <a:lnTo>
                    <a:pt x="9" y="53"/>
                  </a:lnTo>
                  <a:lnTo>
                    <a:pt x="9" y="11"/>
                  </a:lnTo>
                  <a:lnTo>
                    <a:pt x="18" y="17"/>
                  </a:lnTo>
                  <a:lnTo>
                    <a:pt x="29" y="23"/>
                  </a:lnTo>
                  <a:lnTo>
                    <a:pt x="37" y="28"/>
                  </a:lnTo>
                  <a:lnTo>
                    <a:pt x="45" y="33"/>
                  </a:lnTo>
                  <a:lnTo>
                    <a:pt x="51" y="36"/>
                  </a:lnTo>
                  <a:lnTo>
                    <a:pt x="58" y="40"/>
                  </a:lnTo>
                  <a:lnTo>
                    <a:pt x="63" y="42"/>
                  </a:lnTo>
                  <a:lnTo>
                    <a:pt x="69" y="45"/>
                  </a:lnTo>
                  <a:lnTo>
                    <a:pt x="99" y="52"/>
                  </a:lnTo>
                  <a:close/>
                </a:path>
              </a:pathLst>
            </a:custGeom>
            <a:solidFill>
              <a:srgbClr val="000000"/>
            </a:solidFill>
            <a:ln w="9525">
              <a:noFill/>
              <a:round/>
            </a:ln>
          </p:spPr>
          <p:txBody>
            <a:bodyPr/>
            <a:lstStyle/>
            <a:p>
              <a:endParaRPr lang="zh-CN" altLang="en-US" sz="1800">
                <a:cs typeface="+mn-ea"/>
                <a:sym typeface="+mn-lt"/>
              </a:endParaRPr>
            </a:p>
          </p:txBody>
        </p:sp>
        <p:sp>
          <p:nvSpPr>
            <p:cNvPr id="14606" name="Freeform 271"/>
            <p:cNvSpPr>
              <a:spLocks noChangeArrowheads="1"/>
            </p:cNvSpPr>
            <p:nvPr/>
          </p:nvSpPr>
          <p:spPr bwMode="auto">
            <a:xfrm>
              <a:off x="2045" y="2104"/>
              <a:ext cx="37" cy="28"/>
            </a:xfrm>
            <a:custGeom>
              <a:avLst/>
              <a:gdLst/>
              <a:ahLst/>
              <a:cxnLst>
                <a:cxn ang="0">
                  <a:pos x="47" y="28"/>
                </a:cxn>
                <a:cxn ang="0">
                  <a:pos x="40" y="16"/>
                </a:cxn>
                <a:cxn ang="0">
                  <a:pos x="14" y="13"/>
                </a:cxn>
                <a:cxn ang="0">
                  <a:pos x="1" y="33"/>
                </a:cxn>
                <a:cxn ang="0">
                  <a:pos x="1" y="61"/>
                </a:cxn>
                <a:cxn ang="0">
                  <a:pos x="8" y="78"/>
                </a:cxn>
                <a:cxn ang="0">
                  <a:pos x="16" y="83"/>
                </a:cxn>
                <a:cxn ang="0">
                  <a:pos x="29" y="80"/>
                </a:cxn>
                <a:cxn ang="0">
                  <a:pos x="30" y="70"/>
                </a:cxn>
                <a:cxn ang="0">
                  <a:pos x="24" y="67"/>
                </a:cxn>
                <a:cxn ang="0">
                  <a:pos x="13" y="71"/>
                </a:cxn>
                <a:cxn ang="0">
                  <a:pos x="4" y="51"/>
                </a:cxn>
                <a:cxn ang="0">
                  <a:pos x="10" y="32"/>
                </a:cxn>
                <a:cxn ang="0">
                  <a:pos x="26" y="24"/>
                </a:cxn>
                <a:cxn ang="0">
                  <a:pos x="35" y="26"/>
                </a:cxn>
                <a:cxn ang="0">
                  <a:pos x="43" y="32"/>
                </a:cxn>
                <a:cxn ang="0">
                  <a:pos x="47" y="41"/>
                </a:cxn>
                <a:cxn ang="0">
                  <a:pos x="49" y="55"/>
                </a:cxn>
                <a:cxn ang="0">
                  <a:pos x="54" y="44"/>
                </a:cxn>
                <a:cxn ang="0">
                  <a:pos x="57" y="30"/>
                </a:cxn>
                <a:cxn ang="0">
                  <a:pos x="68" y="19"/>
                </a:cxn>
                <a:cxn ang="0">
                  <a:pos x="99" y="24"/>
                </a:cxn>
                <a:cxn ang="0">
                  <a:pos x="105" y="46"/>
                </a:cxn>
                <a:cxn ang="0">
                  <a:pos x="97" y="67"/>
                </a:cxn>
                <a:cxn ang="0">
                  <a:pos x="87" y="62"/>
                </a:cxn>
                <a:cxn ang="0">
                  <a:pos x="80" y="73"/>
                </a:cxn>
                <a:cxn ang="0">
                  <a:pos x="90" y="82"/>
                </a:cxn>
                <a:cxn ang="0">
                  <a:pos x="91" y="81"/>
                </a:cxn>
                <a:cxn ang="0">
                  <a:pos x="97" y="79"/>
                </a:cxn>
                <a:cxn ang="0">
                  <a:pos x="100" y="76"/>
                </a:cxn>
                <a:cxn ang="0">
                  <a:pos x="106" y="64"/>
                </a:cxn>
                <a:cxn ang="0">
                  <a:pos x="108" y="54"/>
                </a:cxn>
                <a:cxn ang="0">
                  <a:pos x="108" y="51"/>
                </a:cxn>
                <a:cxn ang="0">
                  <a:pos x="110" y="45"/>
                </a:cxn>
                <a:cxn ang="0">
                  <a:pos x="107" y="26"/>
                </a:cxn>
                <a:cxn ang="0">
                  <a:pos x="100" y="13"/>
                </a:cxn>
                <a:cxn ang="0">
                  <a:pos x="90" y="3"/>
                </a:cxn>
                <a:cxn ang="0">
                  <a:pos x="80" y="1"/>
                </a:cxn>
                <a:cxn ang="0">
                  <a:pos x="71" y="3"/>
                </a:cxn>
                <a:cxn ang="0">
                  <a:pos x="58" y="12"/>
                </a:cxn>
                <a:cxn ang="0">
                  <a:pos x="50" y="35"/>
                </a:cxn>
              </a:cxnLst>
              <a:rect l="0" t="0" r="r" b="b"/>
              <a:pathLst>
                <a:path w="110" h="84">
                  <a:moveTo>
                    <a:pt x="50" y="35"/>
                  </a:moveTo>
                  <a:lnTo>
                    <a:pt x="47" y="28"/>
                  </a:lnTo>
                  <a:lnTo>
                    <a:pt x="45" y="23"/>
                  </a:lnTo>
                  <a:lnTo>
                    <a:pt x="40" y="16"/>
                  </a:lnTo>
                  <a:lnTo>
                    <a:pt x="24" y="10"/>
                  </a:lnTo>
                  <a:lnTo>
                    <a:pt x="14" y="13"/>
                  </a:lnTo>
                  <a:lnTo>
                    <a:pt x="6" y="21"/>
                  </a:lnTo>
                  <a:lnTo>
                    <a:pt x="1" y="33"/>
                  </a:lnTo>
                  <a:lnTo>
                    <a:pt x="0" y="48"/>
                  </a:lnTo>
                  <a:lnTo>
                    <a:pt x="1" y="61"/>
                  </a:lnTo>
                  <a:lnTo>
                    <a:pt x="5" y="74"/>
                  </a:lnTo>
                  <a:lnTo>
                    <a:pt x="8" y="78"/>
                  </a:lnTo>
                  <a:lnTo>
                    <a:pt x="12" y="81"/>
                  </a:lnTo>
                  <a:lnTo>
                    <a:pt x="16" y="83"/>
                  </a:lnTo>
                  <a:lnTo>
                    <a:pt x="21" y="84"/>
                  </a:lnTo>
                  <a:lnTo>
                    <a:pt x="29" y="80"/>
                  </a:lnTo>
                  <a:lnTo>
                    <a:pt x="31" y="74"/>
                  </a:lnTo>
                  <a:lnTo>
                    <a:pt x="30" y="70"/>
                  </a:lnTo>
                  <a:lnTo>
                    <a:pt x="29" y="69"/>
                  </a:lnTo>
                  <a:lnTo>
                    <a:pt x="24" y="67"/>
                  </a:lnTo>
                  <a:lnTo>
                    <a:pt x="21" y="69"/>
                  </a:lnTo>
                  <a:lnTo>
                    <a:pt x="13" y="71"/>
                  </a:lnTo>
                  <a:lnTo>
                    <a:pt x="6" y="63"/>
                  </a:lnTo>
                  <a:lnTo>
                    <a:pt x="4" y="51"/>
                  </a:lnTo>
                  <a:lnTo>
                    <a:pt x="5" y="39"/>
                  </a:lnTo>
                  <a:lnTo>
                    <a:pt x="10" y="32"/>
                  </a:lnTo>
                  <a:lnTo>
                    <a:pt x="17" y="26"/>
                  </a:lnTo>
                  <a:lnTo>
                    <a:pt x="26" y="24"/>
                  </a:lnTo>
                  <a:lnTo>
                    <a:pt x="30" y="24"/>
                  </a:lnTo>
                  <a:lnTo>
                    <a:pt x="35" y="26"/>
                  </a:lnTo>
                  <a:lnTo>
                    <a:pt x="39" y="28"/>
                  </a:lnTo>
                  <a:lnTo>
                    <a:pt x="43" y="32"/>
                  </a:lnTo>
                  <a:lnTo>
                    <a:pt x="45" y="35"/>
                  </a:lnTo>
                  <a:lnTo>
                    <a:pt x="47" y="41"/>
                  </a:lnTo>
                  <a:lnTo>
                    <a:pt x="48" y="47"/>
                  </a:lnTo>
                  <a:lnTo>
                    <a:pt x="49" y="55"/>
                  </a:lnTo>
                  <a:lnTo>
                    <a:pt x="54" y="55"/>
                  </a:lnTo>
                  <a:lnTo>
                    <a:pt x="54" y="44"/>
                  </a:lnTo>
                  <a:lnTo>
                    <a:pt x="55" y="37"/>
                  </a:lnTo>
                  <a:lnTo>
                    <a:pt x="57" y="30"/>
                  </a:lnTo>
                  <a:lnTo>
                    <a:pt x="61" y="26"/>
                  </a:lnTo>
                  <a:lnTo>
                    <a:pt x="68" y="19"/>
                  </a:lnTo>
                  <a:lnTo>
                    <a:pt x="77" y="17"/>
                  </a:lnTo>
                  <a:lnTo>
                    <a:pt x="99" y="24"/>
                  </a:lnTo>
                  <a:lnTo>
                    <a:pt x="103" y="33"/>
                  </a:lnTo>
                  <a:lnTo>
                    <a:pt x="105" y="46"/>
                  </a:lnTo>
                  <a:lnTo>
                    <a:pt x="103" y="60"/>
                  </a:lnTo>
                  <a:lnTo>
                    <a:pt x="97" y="67"/>
                  </a:lnTo>
                  <a:lnTo>
                    <a:pt x="92" y="64"/>
                  </a:lnTo>
                  <a:lnTo>
                    <a:pt x="87" y="62"/>
                  </a:lnTo>
                  <a:lnTo>
                    <a:pt x="82" y="67"/>
                  </a:lnTo>
                  <a:lnTo>
                    <a:pt x="80" y="73"/>
                  </a:lnTo>
                  <a:lnTo>
                    <a:pt x="82" y="80"/>
                  </a:lnTo>
                  <a:lnTo>
                    <a:pt x="90" y="82"/>
                  </a:lnTo>
                  <a:lnTo>
                    <a:pt x="90" y="81"/>
                  </a:lnTo>
                  <a:lnTo>
                    <a:pt x="91" y="81"/>
                  </a:lnTo>
                  <a:lnTo>
                    <a:pt x="93" y="81"/>
                  </a:lnTo>
                  <a:lnTo>
                    <a:pt x="97" y="79"/>
                  </a:lnTo>
                  <a:lnTo>
                    <a:pt x="98" y="77"/>
                  </a:lnTo>
                  <a:lnTo>
                    <a:pt x="100" y="76"/>
                  </a:lnTo>
                  <a:lnTo>
                    <a:pt x="104" y="72"/>
                  </a:lnTo>
                  <a:lnTo>
                    <a:pt x="106" y="64"/>
                  </a:lnTo>
                  <a:lnTo>
                    <a:pt x="108" y="58"/>
                  </a:lnTo>
                  <a:lnTo>
                    <a:pt x="108" y="54"/>
                  </a:lnTo>
                  <a:lnTo>
                    <a:pt x="108" y="52"/>
                  </a:lnTo>
                  <a:lnTo>
                    <a:pt x="108" y="51"/>
                  </a:lnTo>
                  <a:lnTo>
                    <a:pt x="109" y="51"/>
                  </a:lnTo>
                  <a:lnTo>
                    <a:pt x="110" y="45"/>
                  </a:lnTo>
                  <a:lnTo>
                    <a:pt x="109" y="34"/>
                  </a:lnTo>
                  <a:lnTo>
                    <a:pt x="107" y="26"/>
                  </a:lnTo>
                  <a:lnTo>
                    <a:pt x="104" y="18"/>
                  </a:lnTo>
                  <a:lnTo>
                    <a:pt x="100" y="13"/>
                  </a:lnTo>
                  <a:lnTo>
                    <a:pt x="94" y="6"/>
                  </a:lnTo>
                  <a:lnTo>
                    <a:pt x="90" y="3"/>
                  </a:lnTo>
                  <a:lnTo>
                    <a:pt x="84" y="0"/>
                  </a:lnTo>
                  <a:lnTo>
                    <a:pt x="80" y="1"/>
                  </a:lnTo>
                  <a:lnTo>
                    <a:pt x="75" y="1"/>
                  </a:lnTo>
                  <a:lnTo>
                    <a:pt x="71" y="3"/>
                  </a:lnTo>
                  <a:lnTo>
                    <a:pt x="63" y="9"/>
                  </a:lnTo>
                  <a:lnTo>
                    <a:pt x="58" y="12"/>
                  </a:lnTo>
                  <a:lnTo>
                    <a:pt x="55" y="18"/>
                  </a:lnTo>
                  <a:lnTo>
                    <a:pt x="50" y="35"/>
                  </a:lnTo>
                  <a:close/>
                </a:path>
              </a:pathLst>
            </a:custGeom>
            <a:solidFill>
              <a:srgbClr val="000000"/>
            </a:solidFill>
            <a:ln w="9525">
              <a:noFill/>
              <a:round/>
            </a:ln>
          </p:spPr>
          <p:txBody>
            <a:bodyPr/>
            <a:lstStyle/>
            <a:p>
              <a:endParaRPr lang="zh-CN" altLang="en-US" sz="1800">
                <a:cs typeface="+mn-ea"/>
                <a:sym typeface="+mn-lt"/>
              </a:endParaRPr>
            </a:p>
          </p:txBody>
        </p:sp>
        <p:sp>
          <p:nvSpPr>
            <p:cNvPr id="14607" name="Freeform 272"/>
            <p:cNvSpPr>
              <a:spLocks noEditPoints="1" noChangeArrowheads="1"/>
            </p:cNvSpPr>
            <p:nvPr/>
          </p:nvSpPr>
          <p:spPr bwMode="auto">
            <a:xfrm>
              <a:off x="2044" y="1405"/>
              <a:ext cx="37" cy="30"/>
            </a:xfrm>
            <a:custGeom>
              <a:avLst/>
              <a:gdLst/>
              <a:ahLst/>
              <a:cxnLst>
                <a:cxn ang="0">
                  <a:pos x="73" y="0"/>
                </a:cxn>
                <a:cxn ang="0">
                  <a:pos x="73" y="21"/>
                </a:cxn>
                <a:cxn ang="0">
                  <a:pos x="0" y="16"/>
                </a:cxn>
                <a:cxn ang="0">
                  <a:pos x="0" y="24"/>
                </a:cxn>
                <a:cxn ang="0">
                  <a:pos x="71" y="89"/>
                </a:cxn>
                <a:cxn ang="0">
                  <a:pos x="75" y="89"/>
                </a:cxn>
                <a:cxn ang="0">
                  <a:pos x="77" y="35"/>
                </a:cxn>
                <a:cxn ang="0">
                  <a:pos x="97" y="37"/>
                </a:cxn>
                <a:cxn ang="0">
                  <a:pos x="104" y="39"/>
                </a:cxn>
                <a:cxn ang="0">
                  <a:pos x="105" y="48"/>
                </a:cxn>
                <a:cxn ang="0">
                  <a:pos x="105" y="57"/>
                </a:cxn>
                <a:cxn ang="0">
                  <a:pos x="109" y="57"/>
                </a:cxn>
                <a:cxn ang="0">
                  <a:pos x="110" y="4"/>
                </a:cxn>
                <a:cxn ang="0">
                  <a:pos x="105" y="4"/>
                </a:cxn>
                <a:cxn ang="0">
                  <a:pos x="105" y="11"/>
                </a:cxn>
                <a:cxn ang="0">
                  <a:pos x="104" y="20"/>
                </a:cxn>
                <a:cxn ang="0">
                  <a:pos x="97" y="24"/>
                </a:cxn>
                <a:cxn ang="0">
                  <a:pos x="77" y="21"/>
                </a:cxn>
                <a:cxn ang="0">
                  <a:pos x="77" y="0"/>
                </a:cxn>
                <a:cxn ang="0">
                  <a:pos x="73" y="0"/>
                </a:cxn>
                <a:cxn ang="0">
                  <a:pos x="73" y="35"/>
                </a:cxn>
                <a:cxn ang="0">
                  <a:pos x="72" y="82"/>
                </a:cxn>
                <a:cxn ang="0">
                  <a:pos x="15" y="30"/>
                </a:cxn>
                <a:cxn ang="0">
                  <a:pos x="73" y="35"/>
                </a:cxn>
              </a:cxnLst>
              <a:rect l="0" t="0" r="r" b="b"/>
              <a:pathLst>
                <a:path w="110" h="89">
                  <a:moveTo>
                    <a:pt x="73" y="0"/>
                  </a:moveTo>
                  <a:lnTo>
                    <a:pt x="73" y="21"/>
                  </a:lnTo>
                  <a:lnTo>
                    <a:pt x="0" y="16"/>
                  </a:lnTo>
                  <a:lnTo>
                    <a:pt x="0" y="24"/>
                  </a:lnTo>
                  <a:lnTo>
                    <a:pt x="71" y="89"/>
                  </a:lnTo>
                  <a:lnTo>
                    <a:pt x="75" y="89"/>
                  </a:lnTo>
                  <a:lnTo>
                    <a:pt x="77" y="35"/>
                  </a:lnTo>
                  <a:lnTo>
                    <a:pt x="97" y="37"/>
                  </a:lnTo>
                  <a:lnTo>
                    <a:pt x="104" y="39"/>
                  </a:lnTo>
                  <a:lnTo>
                    <a:pt x="105" y="48"/>
                  </a:lnTo>
                  <a:lnTo>
                    <a:pt x="105" y="57"/>
                  </a:lnTo>
                  <a:lnTo>
                    <a:pt x="109" y="57"/>
                  </a:lnTo>
                  <a:lnTo>
                    <a:pt x="110" y="4"/>
                  </a:lnTo>
                  <a:lnTo>
                    <a:pt x="105" y="4"/>
                  </a:lnTo>
                  <a:lnTo>
                    <a:pt x="105" y="11"/>
                  </a:lnTo>
                  <a:lnTo>
                    <a:pt x="104" y="20"/>
                  </a:lnTo>
                  <a:lnTo>
                    <a:pt x="97" y="24"/>
                  </a:lnTo>
                  <a:lnTo>
                    <a:pt x="77" y="21"/>
                  </a:lnTo>
                  <a:lnTo>
                    <a:pt x="77" y="0"/>
                  </a:lnTo>
                  <a:lnTo>
                    <a:pt x="73" y="0"/>
                  </a:lnTo>
                  <a:close/>
                  <a:moveTo>
                    <a:pt x="73" y="35"/>
                  </a:moveTo>
                  <a:lnTo>
                    <a:pt x="72" y="82"/>
                  </a:lnTo>
                  <a:lnTo>
                    <a:pt x="15" y="30"/>
                  </a:lnTo>
                  <a:lnTo>
                    <a:pt x="73" y="35"/>
                  </a:lnTo>
                  <a:close/>
                </a:path>
              </a:pathLst>
            </a:custGeom>
            <a:solidFill>
              <a:srgbClr val="000000"/>
            </a:solidFill>
            <a:ln w="9525">
              <a:noFill/>
              <a:round/>
            </a:ln>
          </p:spPr>
          <p:txBody>
            <a:bodyPr/>
            <a:lstStyle/>
            <a:p>
              <a:endParaRPr lang="zh-CN" altLang="en-US" sz="1800">
                <a:cs typeface="+mn-ea"/>
                <a:sym typeface="+mn-lt"/>
              </a:endParaRPr>
            </a:p>
          </p:txBody>
        </p:sp>
        <p:sp>
          <p:nvSpPr>
            <p:cNvPr id="14608" name="Freeform 273"/>
            <p:cNvSpPr>
              <a:spLocks noEditPoints="1" noChangeArrowheads="1"/>
            </p:cNvSpPr>
            <p:nvPr/>
          </p:nvSpPr>
          <p:spPr bwMode="auto">
            <a:xfrm>
              <a:off x="2045" y="1371"/>
              <a:ext cx="37" cy="28"/>
            </a:xfrm>
            <a:custGeom>
              <a:avLst/>
              <a:gdLst/>
              <a:ahLst/>
              <a:cxnLst>
                <a:cxn ang="0">
                  <a:pos x="55" y="83"/>
                </a:cxn>
                <a:cxn ang="0">
                  <a:pos x="96" y="74"/>
                </a:cxn>
                <a:cxn ang="0">
                  <a:pos x="98" y="69"/>
                </a:cxn>
                <a:cxn ang="0">
                  <a:pos x="99" y="67"/>
                </a:cxn>
                <a:cxn ang="0">
                  <a:pos x="101" y="66"/>
                </a:cxn>
                <a:cxn ang="0">
                  <a:pos x="106" y="60"/>
                </a:cxn>
                <a:cxn ang="0">
                  <a:pos x="109" y="52"/>
                </a:cxn>
                <a:cxn ang="0">
                  <a:pos x="111" y="44"/>
                </a:cxn>
                <a:cxn ang="0">
                  <a:pos x="110" y="35"/>
                </a:cxn>
                <a:cxn ang="0">
                  <a:pos x="107" y="27"/>
                </a:cxn>
                <a:cxn ang="0">
                  <a:pos x="102" y="20"/>
                </a:cxn>
                <a:cxn ang="0">
                  <a:pos x="97" y="14"/>
                </a:cxn>
                <a:cxn ang="0">
                  <a:pos x="57" y="0"/>
                </a:cxn>
                <a:cxn ang="0">
                  <a:pos x="16" y="7"/>
                </a:cxn>
                <a:cxn ang="0">
                  <a:pos x="9" y="13"/>
                </a:cxn>
                <a:cxn ang="0">
                  <a:pos x="4" y="20"/>
                </a:cxn>
                <a:cxn ang="0">
                  <a:pos x="1" y="27"/>
                </a:cxn>
                <a:cxn ang="0">
                  <a:pos x="1" y="36"/>
                </a:cxn>
                <a:cxn ang="0">
                  <a:pos x="0" y="44"/>
                </a:cxn>
                <a:cxn ang="0">
                  <a:pos x="3" y="52"/>
                </a:cxn>
                <a:cxn ang="0">
                  <a:pos x="7" y="59"/>
                </a:cxn>
                <a:cxn ang="0">
                  <a:pos x="14" y="66"/>
                </a:cxn>
                <a:cxn ang="0">
                  <a:pos x="22" y="73"/>
                </a:cxn>
                <a:cxn ang="0">
                  <a:pos x="32" y="78"/>
                </a:cxn>
                <a:cxn ang="0">
                  <a:pos x="42" y="81"/>
                </a:cxn>
                <a:cxn ang="0">
                  <a:pos x="55" y="83"/>
                </a:cxn>
                <a:cxn ang="0">
                  <a:pos x="93" y="24"/>
                </a:cxn>
                <a:cxn ang="0">
                  <a:pos x="98" y="27"/>
                </a:cxn>
                <a:cxn ang="0">
                  <a:pos x="102" y="32"/>
                </a:cxn>
                <a:cxn ang="0">
                  <a:pos x="105" y="37"/>
                </a:cxn>
                <a:cxn ang="0">
                  <a:pos x="106" y="44"/>
                </a:cxn>
                <a:cxn ang="0">
                  <a:pos x="105" y="48"/>
                </a:cxn>
                <a:cxn ang="0">
                  <a:pos x="103" y="50"/>
                </a:cxn>
                <a:cxn ang="0">
                  <a:pos x="102" y="50"/>
                </a:cxn>
                <a:cxn ang="0">
                  <a:pos x="102" y="51"/>
                </a:cxn>
                <a:cxn ang="0">
                  <a:pos x="102" y="53"/>
                </a:cxn>
                <a:cxn ang="0">
                  <a:pos x="100" y="53"/>
                </a:cxn>
                <a:cxn ang="0">
                  <a:pos x="99" y="53"/>
                </a:cxn>
                <a:cxn ang="0">
                  <a:pos x="99" y="54"/>
                </a:cxn>
                <a:cxn ang="0">
                  <a:pos x="97" y="56"/>
                </a:cxn>
                <a:cxn ang="0">
                  <a:pos x="92" y="60"/>
                </a:cxn>
                <a:cxn ang="0">
                  <a:pos x="55" y="67"/>
                </a:cxn>
                <a:cxn ang="0">
                  <a:pos x="18" y="56"/>
                </a:cxn>
                <a:cxn ang="0">
                  <a:pos x="12" y="51"/>
                </a:cxn>
                <a:cxn ang="0">
                  <a:pos x="9" y="47"/>
                </a:cxn>
                <a:cxn ang="0">
                  <a:pos x="6" y="37"/>
                </a:cxn>
                <a:cxn ang="0">
                  <a:pos x="6" y="30"/>
                </a:cxn>
                <a:cxn ang="0">
                  <a:pos x="9" y="25"/>
                </a:cxn>
                <a:cxn ang="0">
                  <a:pos x="12" y="21"/>
                </a:cxn>
                <a:cxn ang="0">
                  <a:pos x="19" y="19"/>
                </a:cxn>
                <a:cxn ang="0">
                  <a:pos x="56" y="14"/>
                </a:cxn>
                <a:cxn ang="0">
                  <a:pos x="93" y="24"/>
                </a:cxn>
              </a:cxnLst>
              <a:rect l="0" t="0" r="r" b="b"/>
              <a:pathLst>
                <a:path w="111" h="83">
                  <a:moveTo>
                    <a:pt x="55" y="83"/>
                  </a:moveTo>
                  <a:lnTo>
                    <a:pt x="96" y="74"/>
                  </a:lnTo>
                  <a:lnTo>
                    <a:pt x="98" y="69"/>
                  </a:lnTo>
                  <a:lnTo>
                    <a:pt x="99" y="67"/>
                  </a:lnTo>
                  <a:lnTo>
                    <a:pt x="101" y="66"/>
                  </a:lnTo>
                  <a:lnTo>
                    <a:pt x="106" y="60"/>
                  </a:lnTo>
                  <a:lnTo>
                    <a:pt x="109" y="52"/>
                  </a:lnTo>
                  <a:lnTo>
                    <a:pt x="111" y="44"/>
                  </a:lnTo>
                  <a:lnTo>
                    <a:pt x="110" y="35"/>
                  </a:lnTo>
                  <a:lnTo>
                    <a:pt x="107" y="27"/>
                  </a:lnTo>
                  <a:lnTo>
                    <a:pt x="102" y="20"/>
                  </a:lnTo>
                  <a:lnTo>
                    <a:pt x="97" y="14"/>
                  </a:lnTo>
                  <a:lnTo>
                    <a:pt x="57" y="0"/>
                  </a:lnTo>
                  <a:lnTo>
                    <a:pt x="16" y="7"/>
                  </a:lnTo>
                  <a:lnTo>
                    <a:pt x="9" y="13"/>
                  </a:lnTo>
                  <a:lnTo>
                    <a:pt x="4" y="20"/>
                  </a:lnTo>
                  <a:lnTo>
                    <a:pt x="1" y="27"/>
                  </a:lnTo>
                  <a:lnTo>
                    <a:pt x="1" y="36"/>
                  </a:lnTo>
                  <a:lnTo>
                    <a:pt x="0" y="44"/>
                  </a:lnTo>
                  <a:lnTo>
                    <a:pt x="3" y="52"/>
                  </a:lnTo>
                  <a:lnTo>
                    <a:pt x="7" y="59"/>
                  </a:lnTo>
                  <a:lnTo>
                    <a:pt x="14" y="66"/>
                  </a:lnTo>
                  <a:lnTo>
                    <a:pt x="22" y="73"/>
                  </a:lnTo>
                  <a:lnTo>
                    <a:pt x="32" y="78"/>
                  </a:lnTo>
                  <a:lnTo>
                    <a:pt x="42" y="81"/>
                  </a:lnTo>
                  <a:lnTo>
                    <a:pt x="55" y="83"/>
                  </a:lnTo>
                  <a:close/>
                  <a:moveTo>
                    <a:pt x="93" y="24"/>
                  </a:moveTo>
                  <a:lnTo>
                    <a:pt x="98" y="27"/>
                  </a:lnTo>
                  <a:lnTo>
                    <a:pt x="102" y="32"/>
                  </a:lnTo>
                  <a:lnTo>
                    <a:pt x="105" y="37"/>
                  </a:lnTo>
                  <a:lnTo>
                    <a:pt x="106" y="44"/>
                  </a:lnTo>
                  <a:lnTo>
                    <a:pt x="105" y="48"/>
                  </a:lnTo>
                  <a:lnTo>
                    <a:pt x="103" y="50"/>
                  </a:lnTo>
                  <a:lnTo>
                    <a:pt x="102" y="50"/>
                  </a:lnTo>
                  <a:lnTo>
                    <a:pt x="102" y="51"/>
                  </a:lnTo>
                  <a:lnTo>
                    <a:pt x="102" y="53"/>
                  </a:lnTo>
                  <a:lnTo>
                    <a:pt x="100" y="53"/>
                  </a:lnTo>
                  <a:lnTo>
                    <a:pt x="99" y="53"/>
                  </a:lnTo>
                  <a:lnTo>
                    <a:pt x="99" y="54"/>
                  </a:lnTo>
                  <a:lnTo>
                    <a:pt x="97" y="56"/>
                  </a:lnTo>
                  <a:lnTo>
                    <a:pt x="92" y="60"/>
                  </a:lnTo>
                  <a:lnTo>
                    <a:pt x="55" y="67"/>
                  </a:lnTo>
                  <a:lnTo>
                    <a:pt x="18" y="56"/>
                  </a:lnTo>
                  <a:lnTo>
                    <a:pt x="12" y="51"/>
                  </a:lnTo>
                  <a:lnTo>
                    <a:pt x="9" y="47"/>
                  </a:lnTo>
                  <a:lnTo>
                    <a:pt x="6" y="37"/>
                  </a:lnTo>
                  <a:lnTo>
                    <a:pt x="6" y="30"/>
                  </a:lnTo>
                  <a:lnTo>
                    <a:pt x="9" y="25"/>
                  </a:lnTo>
                  <a:lnTo>
                    <a:pt x="12" y="21"/>
                  </a:lnTo>
                  <a:lnTo>
                    <a:pt x="19" y="19"/>
                  </a:lnTo>
                  <a:lnTo>
                    <a:pt x="56" y="14"/>
                  </a:lnTo>
                  <a:lnTo>
                    <a:pt x="93" y="24"/>
                  </a:lnTo>
                  <a:close/>
                </a:path>
              </a:pathLst>
            </a:custGeom>
            <a:solidFill>
              <a:srgbClr val="000000"/>
            </a:solidFill>
            <a:ln w="9525">
              <a:noFill/>
              <a:round/>
            </a:ln>
          </p:spPr>
          <p:txBody>
            <a:bodyPr/>
            <a:lstStyle/>
            <a:p>
              <a:endParaRPr lang="zh-CN" altLang="en-US" sz="1800">
                <a:cs typeface="+mn-ea"/>
                <a:sym typeface="+mn-lt"/>
              </a:endParaRPr>
            </a:p>
          </p:txBody>
        </p:sp>
        <p:sp>
          <p:nvSpPr>
            <p:cNvPr id="14609" name="Freeform 274"/>
            <p:cNvSpPr>
              <a:spLocks noEditPoints="1" noChangeArrowheads="1"/>
            </p:cNvSpPr>
            <p:nvPr/>
          </p:nvSpPr>
          <p:spPr bwMode="auto">
            <a:xfrm>
              <a:off x="2044" y="1852"/>
              <a:ext cx="37" cy="33"/>
            </a:xfrm>
            <a:custGeom>
              <a:avLst/>
              <a:gdLst/>
              <a:ahLst/>
              <a:cxnLst>
                <a:cxn ang="0">
                  <a:pos x="98" y="14"/>
                </a:cxn>
                <a:cxn ang="0">
                  <a:pos x="88" y="7"/>
                </a:cxn>
                <a:cxn ang="0">
                  <a:pos x="75" y="6"/>
                </a:cxn>
                <a:cxn ang="0">
                  <a:pos x="59" y="19"/>
                </a:cxn>
                <a:cxn ang="0">
                  <a:pos x="42" y="10"/>
                </a:cxn>
                <a:cxn ang="0">
                  <a:pos x="29" y="0"/>
                </a:cxn>
                <a:cxn ang="0">
                  <a:pos x="8" y="11"/>
                </a:cxn>
                <a:cxn ang="0">
                  <a:pos x="2" y="25"/>
                </a:cxn>
                <a:cxn ang="0">
                  <a:pos x="0" y="43"/>
                </a:cxn>
                <a:cxn ang="0">
                  <a:pos x="3" y="68"/>
                </a:cxn>
                <a:cxn ang="0">
                  <a:pos x="10" y="80"/>
                </a:cxn>
                <a:cxn ang="0">
                  <a:pos x="20" y="87"/>
                </a:cxn>
                <a:cxn ang="0">
                  <a:pos x="41" y="83"/>
                </a:cxn>
                <a:cxn ang="0">
                  <a:pos x="57" y="79"/>
                </a:cxn>
                <a:cxn ang="0">
                  <a:pos x="83" y="99"/>
                </a:cxn>
                <a:cxn ang="0">
                  <a:pos x="92" y="96"/>
                </a:cxn>
                <a:cxn ang="0">
                  <a:pos x="101" y="88"/>
                </a:cxn>
                <a:cxn ang="0">
                  <a:pos x="105" y="76"/>
                </a:cxn>
                <a:cxn ang="0">
                  <a:pos x="109" y="64"/>
                </a:cxn>
                <a:cxn ang="0">
                  <a:pos x="109" y="45"/>
                </a:cxn>
                <a:cxn ang="0">
                  <a:pos x="106" y="28"/>
                </a:cxn>
                <a:cxn ang="0">
                  <a:pos x="51" y="39"/>
                </a:cxn>
                <a:cxn ang="0">
                  <a:pos x="30" y="74"/>
                </a:cxn>
                <a:cxn ang="0">
                  <a:pos x="24" y="77"/>
                </a:cxn>
                <a:cxn ang="0">
                  <a:pos x="6" y="57"/>
                </a:cxn>
                <a:cxn ang="0">
                  <a:pos x="6" y="29"/>
                </a:cxn>
                <a:cxn ang="0">
                  <a:pos x="12" y="20"/>
                </a:cxn>
                <a:cxn ang="0">
                  <a:pos x="42" y="21"/>
                </a:cxn>
                <a:cxn ang="0">
                  <a:pos x="67" y="79"/>
                </a:cxn>
                <a:cxn ang="0">
                  <a:pos x="69" y="29"/>
                </a:cxn>
                <a:cxn ang="0">
                  <a:pos x="85" y="19"/>
                </a:cxn>
                <a:cxn ang="0">
                  <a:pos x="101" y="29"/>
                </a:cxn>
                <a:cxn ang="0">
                  <a:pos x="104" y="39"/>
                </a:cxn>
                <a:cxn ang="0">
                  <a:pos x="106" y="55"/>
                </a:cxn>
                <a:cxn ang="0">
                  <a:pos x="104" y="61"/>
                </a:cxn>
                <a:cxn ang="0">
                  <a:pos x="104" y="64"/>
                </a:cxn>
                <a:cxn ang="0">
                  <a:pos x="102" y="73"/>
                </a:cxn>
                <a:cxn ang="0">
                  <a:pos x="96" y="82"/>
                </a:cxn>
                <a:cxn ang="0">
                  <a:pos x="89" y="84"/>
                </a:cxn>
                <a:cxn ang="0">
                  <a:pos x="83" y="86"/>
                </a:cxn>
              </a:cxnLst>
              <a:rect l="0" t="0" r="r" b="b"/>
              <a:pathLst>
                <a:path w="110" h="99">
                  <a:moveTo>
                    <a:pt x="103" y="21"/>
                  </a:moveTo>
                  <a:lnTo>
                    <a:pt x="98" y="14"/>
                  </a:lnTo>
                  <a:lnTo>
                    <a:pt x="94" y="10"/>
                  </a:lnTo>
                  <a:lnTo>
                    <a:pt x="88" y="7"/>
                  </a:lnTo>
                  <a:lnTo>
                    <a:pt x="83" y="6"/>
                  </a:lnTo>
                  <a:lnTo>
                    <a:pt x="75" y="6"/>
                  </a:lnTo>
                  <a:lnTo>
                    <a:pt x="67" y="12"/>
                  </a:lnTo>
                  <a:lnTo>
                    <a:pt x="59" y="19"/>
                  </a:lnTo>
                  <a:lnTo>
                    <a:pt x="53" y="31"/>
                  </a:lnTo>
                  <a:lnTo>
                    <a:pt x="42" y="10"/>
                  </a:lnTo>
                  <a:lnTo>
                    <a:pt x="35" y="3"/>
                  </a:lnTo>
                  <a:lnTo>
                    <a:pt x="29" y="0"/>
                  </a:lnTo>
                  <a:lnTo>
                    <a:pt x="17" y="2"/>
                  </a:lnTo>
                  <a:lnTo>
                    <a:pt x="8" y="11"/>
                  </a:lnTo>
                  <a:lnTo>
                    <a:pt x="4" y="17"/>
                  </a:lnTo>
                  <a:lnTo>
                    <a:pt x="2" y="25"/>
                  </a:lnTo>
                  <a:lnTo>
                    <a:pt x="0" y="33"/>
                  </a:lnTo>
                  <a:lnTo>
                    <a:pt x="0" y="43"/>
                  </a:lnTo>
                  <a:lnTo>
                    <a:pt x="1" y="61"/>
                  </a:lnTo>
                  <a:lnTo>
                    <a:pt x="3" y="68"/>
                  </a:lnTo>
                  <a:lnTo>
                    <a:pt x="7" y="75"/>
                  </a:lnTo>
                  <a:lnTo>
                    <a:pt x="10" y="80"/>
                  </a:lnTo>
                  <a:lnTo>
                    <a:pt x="15" y="84"/>
                  </a:lnTo>
                  <a:lnTo>
                    <a:pt x="20" y="87"/>
                  </a:lnTo>
                  <a:lnTo>
                    <a:pt x="27" y="89"/>
                  </a:lnTo>
                  <a:lnTo>
                    <a:pt x="41" y="83"/>
                  </a:lnTo>
                  <a:lnTo>
                    <a:pt x="52" y="65"/>
                  </a:lnTo>
                  <a:lnTo>
                    <a:pt x="57" y="79"/>
                  </a:lnTo>
                  <a:lnTo>
                    <a:pt x="65" y="90"/>
                  </a:lnTo>
                  <a:lnTo>
                    <a:pt x="83" y="99"/>
                  </a:lnTo>
                  <a:lnTo>
                    <a:pt x="87" y="98"/>
                  </a:lnTo>
                  <a:lnTo>
                    <a:pt x="92" y="96"/>
                  </a:lnTo>
                  <a:lnTo>
                    <a:pt x="96" y="93"/>
                  </a:lnTo>
                  <a:lnTo>
                    <a:pt x="101" y="88"/>
                  </a:lnTo>
                  <a:lnTo>
                    <a:pt x="104" y="80"/>
                  </a:lnTo>
                  <a:lnTo>
                    <a:pt x="105" y="76"/>
                  </a:lnTo>
                  <a:lnTo>
                    <a:pt x="107" y="73"/>
                  </a:lnTo>
                  <a:lnTo>
                    <a:pt x="109" y="64"/>
                  </a:lnTo>
                  <a:lnTo>
                    <a:pt x="110" y="56"/>
                  </a:lnTo>
                  <a:lnTo>
                    <a:pt x="109" y="45"/>
                  </a:lnTo>
                  <a:lnTo>
                    <a:pt x="108" y="36"/>
                  </a:lnTo>
                  <a:lnTo>
                    <a:pt x="106" y="28"/>
                  </a:lnTo>
                  <a:lnTo>
                    <a:pt x="103" y="21"/>
                  </a:lnTo>
                  <a:close/>
                  <a:moveTo>
                    <a:pt x="51" y="39"/>
                  </a:moveTo>
                  <a:lnTo>
                    <a:pt x="38" y="68"/>
                  </a:lnTo>
                  <a:lnTo>
                    <a:pt x="30" y="74"/>
                  </a:lnTo>
                  <a:lnTo>
                    <a:pt x="26" y="76"/>
                  </a:lnTo>
                  <a:lnTo>
                    <a:pt x="24" y="77"/>
                  </a:lnTo>
                  <a:lnTo>
                    <a:pt x="11" y="69"/>
                  </a:lnTo>
                  <a:lnTo>
                    <a:pt x="6" y="57"/>
                  </a:lnTo>
                  <a:lnTo>
                    <a:pt x="5" y="43"/>
                  </a:lnTo>
                  <a:lnTo>
                    <a:pt x="6" y="29"/>
                  </a:lnTo>
                  <a:lnTo>
                    <a:pt x="8" y="23"/>
                  </a:lnTo>
                  <a:lnTo>
                    <a:pt x="12" y="20"/>
                  </a:lnTo>
                  <a:lnTo>
                    <a:pt x="29" y="15"/>
                  </a:lnTo>
                  <a:lnTo>
                    <a:pt x="42" y="21"/>
                  </a:lnTo>
                  <a:lnTo>
                    <a:pt x="51" y="39"/>
                  </a:lnTo>
                  <a:close/>
                  <a:moveTo>
                    <a:pt x="67" y="79"/>
                  </a:moveTo>
                  <a:lnTo>
                    <a:pt x="55" y="61"/>
                  </a:lnTo>
                  <a:lnTo>
                    <a:pt x="69" y="29"/>
                  </a:lnTo>
                  <a:lnTo>
                    <a:pt x="76" y="20"/>
                  </a:lnTo>
                  <a:lnTo>
                    <a:pt x="85" y="19"/>
                  </a:lnTo>
                  <a:lnTo>
                    <a:pt x="93" y="21"/>
                  </a:lnTo>
                  <a:lnTo>
                    <a:pt x="101" y="29"/>
                  </a:lnTo>
                  <a:lnTo>
                    <a:pt x="102" y="33"/>
                  </a:lnTo>
                  <a:lnTo>
                    <a:pt x="104" y="39"/>
                  </a:lnTo>
                  <a:lnTo>
                    <a:pt x="105" y="46"/>
                  </a:lnTo>
                  <a:lnTo>
                    <a:pt x="106" y="55"/>
                  </a:lnTo>
                  <a:lnTo>
                    <a:pt x="105" y="61"/>
                  </a:lnTo>
                  <a:lnTo>
                    <a:pt x="104" y="61"/>
                  </a:lnTo>
                  <a:lnTo>
                    <a:pt x="104" y="62"/>
                  </a:lnTo>
                  <a:lnTo>
                    <a:pt x="104" y="64"/>
                  </a:lnTo>
                  <a:lnTo>
                    <a:pt x="104" y="68"/>
                  </a:lnTo>
                  <a:lnTo>
                    <a:pt x="102" y="73"/>
                  </a:lnTo>
                  <a:lnTo>
                    <a:pt x="100" y="79"/>
                  </a:lnTo>
                  <a:lnTo>
                    <a:pt x="96" y="82"/>
                  </a:lnTo>
                  <a:lnTo>
                    <a:pt x="92" y="84"/>
                  </a:lnTo>
                  <a:lnTo>
                    <a:pt x="89" y="84"/>
                  </a:lnTo>
                  <a:lnTo>
                    <a:pt x="87" y="85"/>
                  </a:lnTo>
                  <a:lnTo>
                    <a:pt x="83" y="86"/>
                  </a:lnTo>
                  <a:lnTo>
                    <a:pt x="67" y="79"/>
                  </a:lnTo>
                  <a:close/>
                </a:path>
              </a:pathLst>
            </a:custGeom>
            <a:solidFill>
              <a:srgbClr val="000000"/>
            </a:solidFill>
            <a:ln w="9525">
              <a:noFill/>
              <a:round/>
            </a:ln>
          </p:spPr>
          <p:txBody>
            <a:bodyPr/>
            <a:lstStyle/>
            <a:p>
              <a:endParaRPr lang="zh-CN" altLang="en-US" sz="1800">
                <a:cs typeface="+mn-ea"/>
                <a:sym typeface="+mn-lt"/>
              </a:endParaRPr>
            </a:p>
          </p:txBody>
        </p:sp>
        <p:sp>
          <p:nvSpPr>
            <p:cNvPr id="14610" name="Freeform 275"/>
            <p:cNvSpPr>
              <a:spLocks noEditPoints="1" noChangeArrowheads="1"/>
            </p:cNvSpPr>
            <p:nvPr/>
          </p:nvSpPr>
          <p:spPr bwMode="auto">
            <a:xfrm>
              <a:off x="2044" y="1618"/>
              <a:ext cx="37" cy="31"/>
            </a:xfrm>
            <a:custGeom>
              <a:avLst/>
              <a:gdLst/>
              <a:ahLst/>
              <a:cxnLst>
                <a:cxn ang="0">
                  <a:pos x="64" y="77"/>
                </a:cxn>
                <a:cxn ang="0">
                  <a:pos x="68" y="62"/>
                </a:cxn>
                <a:cxn ang="0">
                  <a:pos x="67" y="41"/>
                </a:cxn>
                <a:cxn ang="0">
                  <a:pos x="64" y="31"/>
                </a:cxn>
                <a:cxn ang="0">
                  <a:pos x="65" y="18"/>
                </a:cxn>
                <a:cxn ang="0">
                  <a:pos x="86" y="25"/>
                </a:cxn>
                <a:cxn ang="0">
                  <a:pos x="98" y="35"/>
                </a:cxn>
                <a:cxn ang="0">
                  <a:pos x="105" y="48"/>
                </a:cxn>
                <a:cxn ang="0">
                  <a:pos x="106" y="61"/>
                </a:cxn>
                <a:cxn ang="0">
                  <a:pos x="103" y="67"/>
                </a:cxn>
                <a:cxn ang="0">
                  <a:pos x="92" y="71"/>
                </a:cxn>
                <a:cxn ang="0">
                  <a:pos x="89" y="81"/>
                </a:cxn>
                <a:cxn ang="0">
                  <a:pos x="97" y="86"/>
                </a:cxn>
                <a:cxn ang="0">
                  <a:pos x="99" y="84"/>
                </a:cxn>
                <a:cxn ang="0">
                  <a:pos x="102" y="84"/>
                </a:cxn>
                <a:cxn ang="0">
                  <a:pos x="107" y="79"/>
                </a:cxn>
                <a:cxn ang="0">
                  <a:pos x="109" y="43"/>
                </a:cxn>
                <a:cxn ang="0">
                  <a:pos x="101" y="23"/>
                </a:cxn>
                <a:cxn ang="0">
                  <a:pos x="84" y="9"/>
                </a:cxn>
                <a:cxn ang="0">
                  <a:pos x="63" y="1"/>
                </a:cxn>
                <a:cxn ang="0">
                  <a:pos x="39" y="0"/>
                </a:cxn>
                <a:cxn ang="0">
                  <a:pos x="19" y="6"/>
                </a:cxn>
                <a:cxn ang="0">
                  <a:pos x="3" y="27"/>
                </a:cxn>
                <a:cxn ang="0">
                  <a:pos x="0" y="47"/>
                </a:cxn>
                <a:cxn ang="0">
                  <a:pos x="2" y="67"/>
                </a:cxn>
                <a:cxn ang="0">
                  <a:pos x="9" y="82"/>
                </a:cxn>
                <a:cxn ang="0">
                  <a:pos x="28" y="92"/>
                </a:cxn>
                <a:cxn ang="0">
                  <a:pos x="36" y="92"/>
                </a:cxn>
                <a:cxn ang="0">
                  <a:pos x="39" y="92"/>
                </a:cxn>
                <a:cxn ang="0">
                  <a:pos x="50" y="90"/>
                </a:cxn>
                <a:cxn ang="0">
                  <a:pos x="61" y="83"/>
                </a:cxn>
                <a:cxn ang="0">
                  <a:pos x="62" y="38"/>
                </a:cxn>
                <a:cxn ang="0">
                  <a:pos x="63" y="54"/>
                </a:cxn>
                <a:cxn ang="0">
                  <a:pos x="62" y="59"/>
                </a:cxn>
                <a:cxn ang="0">
                  <a:pos x="59" y="67"/>
                </a:cxn>
                <a:cxn ang="0">
                  <a:pos x="54" y="71"/>
                </a:cxn>
                <a:cxn ang="0">
                  <a:pos x="53" y="72"/>
                </a:cxn>
                <a:cxn ang="0">
                  <a:pos x="47" y="77"/>
                </a:cxn>
                <a:cxn ang="0">
                  <a:pos x="38" y="78"/>
                </a:cxn>
                <a:cxn ang="0">
                  <a:pos x="23" y="77"/>
                </a:cxn>
                <a:cxn ang="0">
                  <a:pos x="8" y="67"/>
                </a:cxn>
                <a:cxn ang="0">
                  <a:pos x="4" y="54"/>
                </a:cxn>
                <a:cxn ang="0">
                  <a:pos x="4" y="39"/>
                </a:cxn>
                <a:cxn ang="0">
                  <a:pos x="9" y="28"/>
                </a:cxn>
                <a:cxn ang="0">
                  <a:pos x="39" y="17"/>
                </a:cxn>
              </a:cxnLst>
              <a:rect l="0" t="0" r="r" b="b"/>
              <a:pathLst>
                <a:path w="110" h="93">
                  <a:moveTo>
                    <a:pt x="61" y="83"/>
                  </a:moveTo>
                  <a:lnTo>
                    <a:pt x="64" y="77"/>
                  </a:lnTo>
                  <a:lnTo>
                    <a:pt x="67" y="71"/>
                  </a:lnTo>
                  <a:lnTo>
                    <a:pt x="68" y="62"/>
                  </a:lnTo>
                  <a:lnTo>
                    <a:pt x="69" y="54"/>
                  </a:lnTo>
                  <a:lnTo>
                    <a:pt x="67" y="41"/>
                  </a:lnTo>
                  <a:lnTo>
                    <a:pt x="65" y="35"/>
                  </a:lnTo>
                  <a:lnTo>
                    <a:pt x="64" y="31"/>
                  </a:lnTo>
                  <a:lnTo>
                    <a:pt x="52" y="17"/>
                  </a:lnTo>
                  <a:lnTo>
                    <a:pt x="65" y="18"/>
                  </a:lnTo>
                  <a:lnTo>
                    <a:pt x="77" y="21"/>
                  </a:lnTo>
                  <a:lnTo>
                    <a:pt x="86" y="25"/>
                  </a:lnTo>
                  <a:lnTo>
                    <a:pt x="93" y="30"/>
                  </a:lnTo>
                  <a:lnTo>
                    <a:pt x="98" y="35"/>
                  </a:lnTo>
                  <a:lnTo>
                    <a:pt x="102" y="41"/>
                  </a:lnTo>
                  <a:lnTo>
                    <a:pt x="105" y="48"/>
                  </a:lnTo>
                  <a:lnTo>
                    <a:pt x="106" y="56"/>
                  </a:lnTo>
                  <a:lnTo>
                    <a:pt x="106" y="61"/>
                  </a:lnTo>
                  <a:lnTo>
                    <a:pt x="105" y="66"/>
                  </a:lnTo>
                  <a:lnTo>
                    <a:pt x="103" y="67"/>
                  </a:lnTo>
                  <a:lnTo>
                    <a:pt x="99" y="68"/>
                  </a:lnTo>
                  <a:lnTo>
                    <a:pt x="92" y="71"/>
                  </a:lnTo>
                  <a:lnTo>
                    <a:pt x="89" y="77"/>
                  </a:lnTo>
                  <a:lnTo>
                    <a:pt x="89" y="81"/>
                  </a:lnTo>
                  <a:lnTo>
                    <a:pt x="92" y="84"/>
                  </a:lnTo>
                  <a:lnTo>
                    <a:pt x="97" y="86"/>
                  </a:lnTo>
                  <a:lnTo>
                    <a:pt x="99" y="85"/>
                  </a:lnTo>
                  <a:lnTo>
                    <a:pt x="99" y="84"/>
                  </a:lnTo>
                  <a:lnTo>
                    <a:pt x="100" y="84"/>
                  </a:lnTo>
                  <a:lnTo>
                    <a:pt x="102" y="84"/>
                  </a:lnTo>
                  <a:lnTo>
                    <a:pt x="104" y="81"/>
                  </a:lnTo>
                  <a:lnTo>
                    <a:pt x="107" y="79"/>
                  </a:lnTo>
                  <a:lnTo>
                    <a:pt x="110" y="56"/>
                  </a:lnTo>
                  <a:lnTo>
                    <a:pt x="109" y="43"/>
                  </a:lnTo>
                  <a:lnTo>
                    <a:pt x="106" y="33"/>
                  </a:lnTo>
                  <a:lnTo>
                    <a:pt x="101" y="23"/>
                  </a:lnTo>
                  <a:lnTo>
                    <a:pt x="94" y="16"/>
                  </a:lnTo>
                  <a:lnTo>
                    <a:pt x="84" y="9"/>
                  </a:lnTo>
                  <a:lnTo>
                    <a:pt x="74" y="4"/>
                  </a:lnTo>
                  <a:lnTo>
                    <a:pt x="63" y="1"/>
                  </a:lnTo>
                  <a:lnTo>
                    <a:pt x="51" y="0"/>
                  </a:lnTo>
                  <a:lnTo>
                    <a:pt x="39" y="0"/>
                  </a:lnTo>
                  <a:lnTo>
                    <a:pt x="29" y="3"/>
                  </a:lnTo>
                  <a:lnTo>
                    <a:pt x="19" y="6"/>
                  </a:lnTo>
                  <a:lnTo>
                    <a:pt x="13" y="12"/>
                  </a:lnTo>
                  <a:lnTo>
                    <a:pt x="3" y="27"/>
                  </a:lnTo>
                  <a:lnTo>
                    <a:pt x="0" y="36"/>
                  </a:lnTo>
                  <a:lnTo>
                    <a:pt x="0" y="47"/>
                  </a:lnTo>
                  <a:lnTo>
                    <a:pt x="0" y="57"/>
                  </a:lnTo>
                  <a:lnTo>
                    <a:pt x="2" y="67"/>
                  </a:lnTo>
                  <a:lnTo>
                    <a:pt x="4" y="75"/>
                  </a:lnTo>
                  <a:lnTo>
                    <a:pt x="9" y="82"/>
                  </a:lnTo>
                  <a:lnTo>
                    <a:pt x="20" y="90"/>
                  </a:lnTo>
                  <a:lnTo>
                    <a:pt x="28" y="92"/>
                  </a:lnTo>
                  <a:lnTo>
                    <a:pt x="36" y="93"/>
                  </a:lnTo>
                  <a:lnTo>
                    <a:pt x="36" y="92"/>
                  </a:lnTo>
                  <a:lnTo>
                    <a:pt x="37" y="92"/>
                  </a:lnTo>
                  <a:lnTo>
                    <a:pt x="39" y="92"/>
                  </a:lnTo>
                  <a:lnTo>
                    <a:pt x="43" y="92"/>
                  </a:lnTo>
                  <a:lnTo>
                    <a:pt x="50" y="90"/>
                  </a:lnTo>
                  <a:lnTo>
                    <a:pt x="56" y="87"/>
                  </a:lnTo>
                  <a:lnTo>
                    <a:pt x="61" y="83"/>
                  </a:lnTo>
                  <a:close/>
                  <a:moveTo>
                    <a:pt x="56" y="27"/>
                  </a:moveTo>
                  <a:lnTo>
                    <a:pt x="62" y="38"/>
                  </a:lnTo>
                  <a:lnTo>
                    <a:pt x="64" y="52"/>
                  </a:lnTo>
                  <a:lnTo>
                    <a:pt x="63" y="54"/>
                  </a:lnTo>
                  <a:lnTo>
                    <a:pt x="63" y="57"/>
                  </a:lnTo>
                  <a:lnTo>
                    <a:pt x="62" y="59"/>
                  </a:lnTo>
                  <a:lnTo>
                    <a:pt x="62" y="62"/>
                  </a:lnTo>
                  <a:lnTo>
                    <a:pt x="59" y="67"/>
                  </a:lnTo>
                  <a:lnTo>
                    <a:pt x="56" y="71"/>
                  </a:lnTo>
                  <a:lnTo>
                    <a:pt x="54" y="71"/>
                  </a:lnTo>
                  <a:lnTo>
                    <a:pt x="53" y="71"/>
                  </a:lnTo>
                  <a:lnTo>
                    <a:pt x="53" y="72"/>
                  </a:lnTo>
                  <a:lnTo>
                    <a:pt x="51" y="74"/>
                  </a:lnTo>
                  <a:lnTo>
                    <a:pt x="47" y="77"/>
                  </a:lnTo>
                  <a:lnTo>
                    <a:pt x="41" y="78"/>
                  </a:lnTo>
                  <a:lnTo>
                    <a:pt x="38" y="78"/>
                  </a:lnTo>
                  <a:lnTo>
                    <a:pt x="36" y="79"/>
                  </a:lnTo>
                  <a:lnTo>
                    <a:pt x="23" y="77"/>
                  </a:lnTo>
                  <a:lnTo>
                    <a:pt x="13" y="72"/>
                  </a:lnTo>
                  <a:lnTo>
                    <a:pt x="8" y="67"/>
                  </a:lnTo>
                  <a:lnTo>
                    <a:pt x="6" y="61"/>
                  </a:lnTo>
                  <a:lnTo>
                    <a:pt x="4" y="54"/>
                  </a:lnTo>
                  <a:lnTo>
                    <a:pt x="4" y="47"/>
                  </a:lnTo>
                  <a:lnTo>
                    <a:pt x="4" y="39"/>
                  </a:lnTo>
                  <a:lnTo>
                    <a:pt x="6" y="33"/>
                  </a:lnTo>
                  <a:lnTo>
                    <a:pt x="9" y="28"/>
                  </a:lnTo>
                  <a:lnTo>
                    <a:pt x="14" y="25"/>
                  </a:lnTo>
                  <a:lnTo>
                    <a:pt x="39" y="17"/>
                  </a:lnTo>
                  <a:lnTo>
                    <a:pt x="56" y="27"/>
                  </a:lnTo>
                  <a:close/>
                </a:path>
              </a:pathLst>
            </a:custGeom>
            <a:solidFill>
              <a:srgbClr val="000000"/>
            </a:solidFill>
            <a:ln w="9525">
              <a:noFill/>
              <a:round/>
            </a:ln>
          </p:spPr>
          <p:txBody>
            <a:bodyPr/>
            <a:lstStyle/>
            <a:p>
              <a:endParaRPr lang="zh-CN" altLang="en-US" sz="1800">
                <a:cs typeface="+mn-ea"/>
                <a:sym typeface="+mn-lt"/>
              </a:endParaRPr>
            </a:p>
          </p:txBody>
        </p:sp>
        <p:sp>
          <p:nvSpPr>
            <p:cNvPr id="14611" name="Freeform 276"/>
            <p:cNvSpPr>
              <a:spLocks noChangeArrowheads="1"/>
            </p:cNvSpPr>
            <p:nvPr/>
          </p:nvSpPr>
          <p:spPr bwMode="auto">
            <a:xfrm>
              <a:off x="2046" y="1157"/>
              <a:ext cx="37" cy="23"/>
            </a:xfrm>
            <a:custGeom>
              <a:avLst/>
              <a:gdLst/>
              <a:ahLst/>
              <a:cxnLst>
                <a:cxn ang="0">
                  <a:pos x="96" y="41"/>
                </a:cxn>
                <a:cxn ang="0">
                  <a:pos x="100" y="42"/>
                </a:cxn>
                <a:cxn ang="0">
                  <a:pos x="103" y="45"/>
                </a:cxn>
                <a:cxn ang="0">
                  <a:pos x="106" y="59"/>
                </a:cxn>
                <a:cxn ang="0">
                  <a:pos x="106" y="68"/>
                </a:cxn>
                <a:cxn ang="0">
                  <a:pos x="109" y="68"/>
                </a:cxn>
                <a:cxn ang="0">
                  <a:pos x="111" y="0"/>
                </a:cxn>
                <a:cxn ang="0">
                  <a:pos x="107" y="0"/>
                </a:cxn>
                <a:cxn ang="0">
                  <a:pos x="107" y="10"/>
                </a:cxn>
                <a:cxn ang="0">
                  <a:pos x="103" y="22"/>
                </a:cxn>
                <a:cxn ang="0">
                  <a:pos x="101" y="23"/>
                </a:cxn>
                <a:cxn ang="0">
                  <a:pos x="100" y="25"/>
                </a:cxn>
                <a:cxn ang="0">
                  <a:pos x="96" y="26"/>
                </a:cxn>
                <a:cxn ang="0">
                  <a:pos x="0" y="17"/>
                </a:cxn>
                <a:cxn ang="0">
                  <a:pos x="0" y="20"/>
                </a:cxn>
                <a:cxn ang="0">
                  <a:pos x="8" y="32"/>
                </a:cxn>
                <a:cxn ang="0">
                  <a:pos x="9" y="50"/>
                </a:cxn>
                <a:cxn ang="0">
                  <a:pos x="9" y="59"/>
                </a:cxn>
                <a:cxn ang="0">
                  <a:pos x="13" y="59"/>
                </a:cxn>
                <a:cxn ang="0">
                  <a:pos x="14" y="42"/>
                </a:cxn>
                <a:cxn ang="0">
                  <a:pos x="15" y="35"/>
                </a:cxn>
                <a:cxn ang="0">
                  <a:pos x="21" y="34"/>
                </a:cxn>
                <a:cxn ang="0">
                  <a:pos x="96" y="41"/>
                </a:cxn>
              </a:cxnLst>
              <a:rect l="0" t="0" r="r" b="b"/>
              <a:pathLst>
                <a:path w="111" h="68">
                  <a:moveTo>
                    <a:pt x="96" y="41"/>
                  </a:moveTo>
                  <a:lnTo>
                    <a:pt x="100" y="42"/>
                  </a:lnTo>
                  <a:lnTo>
                    <a:pt x="103" y="45"/>
                  </a:lnTo>
                  <a:lnTo>
                    <a:pt x="106" y="59"/>
                  </a:lnTo>
                  <a:lnTo>
                    <a:pt x="106" y="68"/>
                  </a:lnTo>
                  <a:lnTo>
                    <a:pt x="109" y="68"/>
                  </a:lnTo>
                  <a:lnTo>
                    <a:pt x="111" y="0"/>
                  </a:lnTo>
                  <a:lnTo>
                    <a:pt x="107" y="0"/>
                  </a:lnTo>
                  <a:lnTo>
                    <a:pt x="107" y="10"/>
                  </a:lnTo>
                  <a:lnTo>
                    <a:pt x="103" y="22"/>
                  </a:lnTo>
                  <a:lnTo>
                    <a:pt x="101" y="23"/>
                  </a:lnTo>
                  <a:lnTo>
                    <a:pt x="100" y="25"/>
                  </a:lnTo>
                  <a:lnTo>
                    <a:pt x="96" y="26"/>
                  </a:lnTo>
                  <a:lnTo>
                    <a:pt x="0" y="17"/>
                  </a:lnTo>
                  <a:lnTo>
                    <a:pt x="0" y="20"/>
                  </a:lnTo>
                  <a:lnTo>
                    <a:pt x="8" y="32"/>
                  </a:lnTo>
                  <a:lnTo>
                    <a:pt x="9" y="50"/>
                  </a:lnTo>
                  <a:lnTo>
                    <a:pt x="9" y="59"/>
                  </a:lnTo>
                  <a:lnTo>
                    <a:pt x="13" y="59"/>
                  </a:lnTo>
                  <a:lnTo>
                    <a:pt x="14" y="42"/>
                  </a:lnTo>
                  <a:lnTo>
                    <a:pt x="15" y="35"/>
                  </a:lnTo>
                  <a:lnTo>
                    <a:pt x="21" y="34"/>
                  </a:lnTo>
                  <a:lnTo>
                    <a:pt x="96" y="41"/>
                  </a:lnTo>
                  <a:close/>
                </a:path>
              </a:pathLst>
            </a:custGeom>
            <a:solidFill>
              <a:srgbClr val="000000"/>
            </a:solidFill>
            <a:ln w="9525">
              <a:noFill/>
              <a:round/>
            </a:ln>
          </p:spPr>
          <p:txBody>
            <a:bodyPr/>
            <a:lstStyle/>
            <a:p>
              <a:endParaRPr lang="zh-CN" altLang="en-US" sz="1800">
                <a:cs typeface="+mn-ea"/>
                <a:sym typeface="+mn-lt"/>
              </a:endParaRPr>
            </a:p>
          </p:txBody>
        </p:sp>
        <p:sp>
          <p:nvSpPr>
            <p:cNvPr id="14612" name="Freeform 277"/>
            <p:cNvSpPr>
              <a:spLocks noChangeArrowheads="1"/>
            </p:cNvSpPr>
            <p:nvPr/>
          </p:nvSpPr>
          <p:spPr bwMode="auto">
            <a:xfrm>
              <a:off x="2044" y="916"/>
              <a:ext cx="37" cy="30"/>
            </a:xfrm>
            <a:custGeom>
              <a:avLst/>
              <a:gdLst/>
              <a:ahLst/>
              <a:cxnLst>
                <a:cxn ang="0">
                  <a:pos x="110" y="5"/>
                </a:cxn>
                <a:cxn ang="0">
                  <a:pos x="83" y="0"/>
                </a:cxn>
                <a:cxn ang="0">
                  <a:pos x="83" y="5"/>
                </a:cxn>
                <a:cxn ang="0">
                  <a:pos x="96" y="12"/>
                </a:cxn>
                <a:cxn ang="0">
                  <a:pos x="101" y="25"/>
                </a:cxn>
                <a:cxn ang="0">
                  <a:pos x="101" y="81"/>
                </a:cxn>
                <a:cxn ang="0">
                  <a:pos x="57" y="22"/>
                </a:cxn>
                <a:cxn ang="0">
                  <a:pos x="42" y="7"/>
                </a:cxn>
                <a:cxn ang="0">
                  <a:pos x="28" y="3"/>
                </a:cxn>
                <a:cxn ang="0">
                  <a:pos x="8" y="13"/>
                </a:cxn>
                <a:cxn ang="0">
                  <a:pos x="4" y="18"/>
                </a:cxn>
                <a:cxn ang="0">
                  <a:pos x="2" y="26"/>
                </a:cxn>
                <a:cxn ang="0">
                  <a:pos x="0" y="35"/>
                </a:cxn>
                <a:cxn ang="0">
                  <a:pos x="0" y="46"/>
                </a:cxn>
                <a:cxn ang="0">
                  <a:pos x="2" y="60"/>
                </a:cxn>
                <a:cxn ang="0">
                  <a:pos x="8" y="75"/>
                </a:cxn>
                <a:cxn ang="0">
                  <a:pos x="11" y="80"/>
                </a:cxn>
                <a:cxn ang="0">
                  <a:pos x="16" y="84"/>
                </a:cxn>
                <a:cxn ang="0">
                  <a:pos x="21" y="87"/>
                </a:cxn>
                <a:cxn ang="0">
                  <a:pos x="29" y="88"/>
                </a:cxn>
                <a:cxn ang="0">
                  <a:pos x="36" y="86"/>
                </a:cxn>
                <a:cxn ang="0">
                  <a:pos x="36" y="83"/>
                </a:cxn>
                <a:cxn ang="0">
                  <a:pos x="37" y="81"/>
                </a:cxn>
                <a:cxn ang="0">
                  <a:pos x="37" y="78"/>
                </a:cxn>
                <a:cxn ang="0">
                  <a:pos x="38" y="76"/>
                </a:cxn>
                <a:cxn ang="0">
                  <a:pos x="37" y="69"/>
                </a:cxn>
                <a:cxn ang="0">
                  <a:pos x="32" y="68"/>
                </a:cxn>
                <a:cxn ang="0">
                  <a:pos x="27" y="70"/>
                </a:cxn>
                <a:cxn ang="0">
                  <a:pos x="23" y="73"/>
                </a:cxn>
                <a:cxn ang="0">
                  <a:pos x="20" y="74"/>
                </a:cxn>
                <a:cxn ang="0">
                  <a:pos x="13" y="72"/>
                </a:cxn>
                <a:cxn ang="0">
                  <a:pos x="9" y="65"/>
                </a:cxn>
                <a:cxn ang="0">
                  <a:pos x="5" y="47"/>
                </a:cxn>
                <a:cxn ang="0">
                  <a:pos x="11" y="25"/>
                </a:cxn>
                <a:cxn ang="0">
                  <a:pos x="13" y="21"/>
                </a:cxn>
                <a:cxn ang="0">
                  <a:pos x="17" y="19"/>
                </a:cxn>
                <a:cxn ang="0">
                  <a:pos x="29" y="18"/>
                </a:cxn>
                <a:cxn ang="0">
                  <a:pos x="47" y="24"/>
                </a:cxn>
                <a:cxn ang="0">
                  <a:pos x="103" y="91"/>
                </a:cxn>
                <a:cxn ang="0">
                  <a:pos x="111" y="91"/>
                </a:cxn>
                <a:cxn ang="0">
                  <a:pos x="110" y="5"/>
                </a:cxn>
              </a:cxnLst>
              <a:rect l="0" t="0" r="r" b="b"/>
              <a:pathLst>
                <a:path w="111" h="91">
                  <a:moveTo>
                    <a:pt x="110" y="5"/>
                  </a:moveTo>
                  <a:lnTo>
                    <a:pt x="83" y="0"/>
                  </a:lnTo>
                  <a:lnTo>
                    <a:pt x="83" y="5"/>
                  </a:lnTo>
                  <a:lnTo>
                    <a:pt x="96" y="12"/>
                  </a:lnTo>
                  <a:lnTo>
                    <a:pt x="101" y="25"/>
                  </a:lnTo>
                  <a:lnTo>
                    <a:pt x="101" y="81"/>
                  </a:lnTo>
                  <a:lnTo>
                    <a:pt x="57" y="22"/>
                  </a:lnTo>
                  <a:lnTo>
                    <a:pt x="42" y="7"/>
                  </a:lnTo>
                  <a:lnTo>
                    <a:pt x="28" y="3"/>
                  </a:lnTo>
                  <a:lnTo>
                    <a:pt x="8" y="13"/>
                  </a:lnTo>
                  <a:lnTo>
                    <a:pt x="4" y="18"/>
                  </a:lnTo>
                  <a:lnTo>
                    <a:pt x="2" y="26"/>
                  </a:lnTo>
                  <a:lnTo>
                    <a:pt x="0" y="35"/>
                  </a:lnTo>
                  <a:lnTo>
                    <a:pt x="0" y="46"/>
                  </a:lnTo>
                  <a:lnTo>
                    <a:pt x="2" y="60"/>
                  </a:lnTo>
                  <a:lnTo>
                    <a:pt x="8" y="75"/>
                  </a:lnTo>
                  <a:lnTo>
                    <a:pt x="11" y="80"/>
                  </a:lnTo>
                  <a:lnTo>
                    <a:pt x="16" y="84"/>
                  </a:lnTo>
                  <a:lnTo>
                    <a:pt x="21" y="87"/>
                  </a:lnTo>
                  <a:lnTo>
                    <a:pt x="29" y="88"/>
                  </a:lnTo>
                  <a:lnTo>
                    <a:pt x="36" y="86"/>
                  </a:lnTo>
                  <a:lnTo>
                    <a:pt x="36" y="83"/>
                  </a:lnTo>
                  <a:lnTo>
                    <a:pt x="37" y="81"/>
                  </a:lnTo>
                  <a:lnTo>
                    <a:pt x="37" y="78"/>
                  </a:lnTo>
                  <a:lnTo>
                    <a:pt x="38" y="76"/>
                  </a:lnTo>
                  <a:lnTo>
                    <a:pt x="37" y="69"/>
                  </a:lnTo>
                  <a:lnTo>
                    <a:pt x="32" y="68"/>
                  </a:lnTo>
                  <a:lnTo>
                    <a:pt x="27" y="70"/>
                  </a:lnTo>
                  <a:lnTo>
                    <a:pt x="23" y="73"/>
                  </a:lnTo>
                  <a:lnTo>
                    <a:pt x="20" y="74"/>
                  </a:lnTo>
                  <a:lnTo>
                    <a:pt x="13" y="72"/>
                  </a:lnTo>
                  <a:lnTo>
                    <a:pt x="9" y="65"/>
                  </a:lnTo>
                  <a:lnTo>
                    <a:pt x="5" y="47"/>
                  </a:lnTo>
                  <a:lnTo>
                    <a:pt x="11" y="25"/>
                  </a:lnTo>
                  <a:lnTo>
                    <a:pt x="13" y="21"/>
                  </a:lnTo>
                  <a:lnTo>
                    <a:pt x="17" y="19"/>
                  </a:lnTo>
                  <a:lnTo>
                    <a:pt x="29" y="18"/>
                  </a:lnTo>
                  <a:lnTo>
                    <a:pt x="47" y="24"/>
                  </a:lnTo>
                  <a:lnTo>
                    <a:pt x="103" y="91"/>
                  </a:lnTo>
                  <a:lnTo>
                    <a:pt x="111" y="91"/>
                  </a:lnTo>
                  <a:lnTo>
                    <a:pt x="110" y="5"/>
                  </a:lnTo>
                  <a:close/>
                </a:path>
              </a:pathLst>
            </a:custGeom>
            <a:solidFill>
              <a:srgbClr val="000000"/>
            </a:solidFill>
            <a:ln w="9525">
              <a:noFill/>
              <a:round/>
            </a:ln>
          </p:spPr>
          <p:txBody>
            <a:bodyPr/>
            <a:lstStyle/>
            <a:p>
              <a:endParaRPr lang="zh-CN" altLang="en-US" sz="1800">
                <a:cs typeface="+mn-ea"/>
                <a:sym typeface="+mn-lt"/>
              </a:endParaRPr>
            </a:p>
          </p:txBody>
        </p:sp>
      </p:grpSp>
      <p:sp>
        <p:nvSpPr>
          <p:cNvPr id="13590" name="Text Box 279"/>
          <p:cNvSpPr txBox="1">
            <a:spLocks noChangeArrowheads="1"/>
          </p:cNvSpPr>
          <p:nvPr/>
        </p:nvSpPr>
        <p:spPr bwMode="auto">
          <a:xfrm>
            <a:off x="2333794" y="1205912"/>
            <a:ext cx="507831" cy="2223686"/>
          </a:xfrm>
          <a:prstGeom prst="rect">
            <a:avLst/>
          </a:prstGeom>
          <a:noFill/>
          <a:ln w="9525">
            <a:noFill/>
            <a:miter lim="800000"/>
          </a:ln>
        </p:spPr>
        <p:txBody>
          <a:bodyPr vert="eaVert" wrap="none" lIns="68580" tIns="34290" rIns="68580" bIns="34290">
            <a:spAutoFit/>
          </a:bodyPr>
          <a:lstStyle/>
          <a:p>
            <a:r>
              <a:rPr lang="zh-CN" altLang="en-US" sz="2400" dirty="0">
                <a:cs typeface="+mn-ea"/>
                <a:sym typeface="+mn-lt"/>
              </a:rPr>
              <a:t>实验室用温度计</a:t>
            </a:r>
          </a:p>
        </p:txBody>
      </p:sp>
      <p:sp>
        <p:nvSpPr>
          <p:cNvPr id="13591" name="Text Box 280"/>
          <p:cNvSpPr txBox="1">
            <a:spLocks noChangeArrowheads="1"/>
          </p:cNvSpPr>
          <p:nvPr/>
        </p:nvSpPr>
        <p:spPr bwMode="auto">
          <a:xfrm>
            <a:off x="4832519" y="1737996"/>
            <a:ext cx="507831" cy="992579"/>
          </a:xfrm>
          <a:prstGeom prst="rect">
            <a:avLst/>
          </a:prstGeom>
          <a:noFill/>
          <a:ln w="9525">
            <a:noFill/>
            <a:miter lim="800000"/>
          </a:ln>
        </p:spPr>
        <p:txBody>
          <a:bodyPr vert="eaVert" wrap="none" lIns="68580" tIns="34290" rIns="68580" bIns="34290">
            <a:spAutoFit/>
          </a:bodyPr>
          <a:lstStyle/>
          <a:p>
            <a:r>
              <a:rPr lang="zh-CN" altLang="en-US" sz="2400">
                <a:cs typeface="+mn-ea"/>
                <a:sym typeface="+mn-lt"/>
              </a:rPr>
              <a:t>体温计</a:t>
            </a:r>
          </a:p>
        </p:txBody>
      </p:sp>
      <p:sp>
        <p:nvSpPr>
          <p:cNvPr id="13592" name="Text Box 281"/>
          <p:cNvSpPr txBox="1">
            <a:spLocks noChangeArrowheads="1"/>
          </p:cNvSpPr>
          <p:nvPr/>
        </p:nvSpPr>
        <p:spPr bwMode="auto">
          <a:xfrm>
            <a:off x="7843941" y="1719499"/>
            <a:ext cx="507831" cy="992579"/>
          </a:xfrm>
          <a:prstGeom prst="rect">
            <a:avLst/>
          </a:prstGeom>
          <a:noFill/>
          <a:ln w="9525">
            <a:noFill/>
            <a:miter lim="800000"/>
          </a:ln>
        </p:spPr>
        <p:txBody>
          <a:bodyPr vert="eaVert" wrap="none" lIns="68580" tIns="34290" rIns="68580" bIns="34290">
            <a:spAutoFit/>
          </a:bodyPr>
          <a:lstStyle/>
          <a:p>
            <a:r>
              <a:rPr lang="zh-CN" altLang="en-US" sz="2400" dirty="0">
                <a:cs typeface="+mn-ea"/>
                <a:sym typeface="+mn-lt"/>
              </a:rPr>
              <a:t>寒暑表</a:t>
            </a:r>
          </a:p>
        </p:txBody>
      </p:sp>
      <p:pic>
        <p:nvPicPr>
          <p:cNvPr id="21506" name="Picture 2" descr="https://timgsa.baidu.com/timg?image&amp;quality=80&amp;size=b9999_10000&amp;sec=1566729492&amp;di=cabc3f71939a35235fd2c3d131345658&amp;imgtype=jpg&amp;er=1&amp;src=http%3A%2F%2Fwww.easy163.net%2Fimages%2F201408%2Fgoods_img%2F2627_P_1409071790631.jpg"/>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015789" y="1046017"/>
            <a:ext cx="1152715" cy="3374204"/>
          </a:xfrm>
          <a:prstGeom prst="rect">
            <a:avLst/>
          </a:prstGeom>
          <a:noFill/>
        </p:spPr>
      </p:pic>
      <p:sp>
        <p:nvSpPr>
          <p:cNvPr id="283" name="文本框 282">
            <a:extLst>
              <a:ext uri="{FF2B5EF4-FFF2-40B4-BE49-F238E27FC236}">
                <a16:creationId xmlns:a16="http://schemas.microsoft.com/office/drawing/2014/main" id="{9E6B97E9-A610-4D6B-B99F-EEE4DF7689E9}"/>
              </a:ext>
            </a:extLst>
          </p:cNvPr>
          <p:cNvSpPr txBox="1"/>
          <p:nvPr/>
        </p:nvSpPr>
        <p:spPr>
          <a:xfrm>
            <a:off x="1079091" y="286703"/>
            <a:ext cx="2577919" cy="484748"/>
          </a:xfrm>
          <a:prstGeom prst="rect">
            <a:avLst/>
          </a:prstGeom>
          <a:noFill/>
        </p:spPr>
        <p:txBody>
          <a:bodyPr wrap="square" lIns="68580" tIns="34290" rIns="68580" bIns="34290" rtlCol="0">
            <a:spAutoFit/>
            <a:scene3d>
              <a:camera prst="orthographicFront"/>
              <a:lightRig rig="threePt" dir="t"/>
            </a:scene3d>
            <a:sp3d contourW="12700"/>
          </a:bodyPr>
          <a:lstStyle/>
          <a:p>
            <a:r>
              <a:rPr lang="zh-CN" altLang="en-US" sz="2700" dirty="0">
                <a:cs typeface="+mn-ea"/>
                <a:sym typeface="+mn-lt"/>
              </a:rPr>
              <a:t>常用的温度计</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3313"/>
                                        </p:tgtEl>
                                        <p:attrNameLst>
                                          <p:attrName>style.visibility</p:attrName>
                                        </p:attrNameLst>
                                      </p:cBhvr>
                                      <p:to>
                                        <p:strVal val="visible"/>
                                      </p:to>
                                    </p:set>
                                    <p:animEffect transition="in" filter="wedge">
                                      <p:cBhvr>
                                        <p:cTn id="7" dur="500"/>
                                        <p:tgtEl>
                                          <p:spTgt spid="133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590"/>
                                        </p:tgtEl>
                                        <p:attrNameLst>
                                          <p:attrName>style.visibility</p:attrName>
                                        </p:attrNameLst>
                                      </p:cBhvr>
                                      <p:to>
                                        <p:strVal val="visible"/>
                                      </p:to>
                                    </p:set>
                                    <p:animEffect transition="in" filter="wipe(up)">
                                      <p:cBhvr>
                                        <p:cTn id="12" dur="500"/>
                                        <p:tgtEl>
                                          <p:spTgt spid="13590"/>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edg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3591"/>
                                        </p:tgtEl>
                                        <p:attrNameLst>
                                          <p:attrName>style.visibility</p:attrName>
                                        </p:attrNameLst>
                                      </p:cBhvr>
                                      <p:to>
                                        <p:strVal val="visible"/>
                                      </p:to>
                                    </p:set>
                                    <p:animEffect transition="in" filter="wipe(up)">
                                      <p:cBhvr>
                                        <p:cTn id="22" dur="500"/>
                                        <p:tgtEl>
                                          <p:spTgt spid="1359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3592"/>
                                        </p:tgtEl>
                                        <p:attrNameLst>
                                          <p:attrName>style.visibility</p:attrName>
                                        </p:attrNameLst>
                                      </p:cBhvr>
                                      <p:to>
                                        <p:strVal val="visible"/>
                                      </p:to>
                                    </p:set>
                                    <p:animEffect transition="in" filter="wipe(up)">
                                      <p:cBhvr>
                                        <p:cTn id="27" dur="500"/>
                                        <p:tgtEl>
                                          <p:spTgt spid="13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90" grpId="0"/>
      <p:bldP spid="13591" grpId="0"/>
      <p:bldP spid="1359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4"/>
          <p:cNvGrpSpPr/>
          <p:nvPr/>
        </p:nvGrpSpPr>
        <p:grpSpPr bwMode="auto">
          <a:xfrm>
            <a:off x="693846" y="2260162"/>
            <a:ext cx="7462838" cy="452438"/>
            <a:chOff x="0" y="0"/>
            <a:chExt cx="4701" cy="342"/>
          </a:xfrm>
        </p:grpSpPr>
        <p:pic>
          <p:nvPicPr>
            <p:cNvPr id="15"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4701" cy="342"/>
            </a:xfrm>
            <a:prstGeom prst="rect">
              <a:avLst/>
            </a:prstGeom>
            <a:noFill/>
            <a:ln w="9525">
              <a:noFill/>
              <a:miter lim="800000"/>
              <a:headEnd/>
              <a:tailEnd/>
            </a:ln>
            <a:effectLst/>
          </p:spPr>
        </p:pic>
        <p:sp>
          <p:nvSpPr>
            <p:cNvPr id="16" name="Line 6"/>
            <p:cNvSpPr>
              <a:spLocks noChangeShapeType="1"/>
            </p:cNvSpPr>
            <p:nvPr/>
          </p:nvSpPr>
          <p:spPr bwMode="auto">
            <a:xfrm>
              <a:off x="1952" y="32"/>
              <a:ext cx="1248" cy="280"/>
            </a:xfrm>
            <a:prstGeom prst="line">
              <a:avLst/>
            </a:prstGeom>
            <a:noFill/>
            <a:ln w="38100">
              <a:solidFill>
                <a:srgbClr val="CCFFFF"/>
              </a:solidFill>
              <a:round/>
            </a:ln>
            <a:effectLst/>
          </p:spPr>
          <p:txBody>
            <a:bodyPr lIns="120000" tIns="62400" rIns="120000" bIns="62400" anchor="ctr">
              <a:spAutoFit/>
            </a:bodyPr>
            <a:lstStyle/>
            <a:p>
              <a:endParaRPr lang="zh-CN" altLang="en-US" sz="1500">
                <a:cs typeface="+mn-ea"/>
                <a:sym typeface="+mn-lt"/>
              </a:endParaRPr>
            </a:p>
          </p:txBody>
        </p:sp>
      </p:grpSp>
      <p:sp>
        <p:nvSpPr>
          <p:cNvPr id="17" name="AutoShape 7"/>
          <p:cNvSpPr>
            <a:spLocks noChangeArrowheads="1"/>
          </p:cNvSpPr>
          <p:nvPr/>
        </p:nvSpPr>
        <p:spPr bwMode="auto">
          <a:xfrm>
            <a:off x="487470" y="2905744"/>
            <a:ext cx="1352550" cy="539750"/>
          </a:xfrm>
          <a:prstGeom prst="wedgeRoundRectCallout">
            <a:avLst>
              <a:gd name="adj1" fmla="val -704"/>
              <a:gd name="adj2" fmla="val -127694"/>
              <a:gd name="adj3" fmla="val 16667"/>
            </a:avLst>
          </a:prstGeom>
          <a:solidFill>
            <a:schemeClr val="accent1">
              <a:lumMod val="40000"/>
              <a:lumOff val="60000"/>
            </a:schemeClr>
          </a:solidFill>
          <a:ln w="28575">
            <a:solidFill>
              <a:schemeClr val="tx1"/>
            </a:solidFill>
            <a:miter lim="800000"/>
          </a:ln>
          <a:effectLst/>
        </p:spPr>
        <p:txBody>
          <a:bodyPr lIns="68580" tIns="34290" rIns="68580" bIns="34290" anchor="ctr"/>
          <a:lstStyle/>
          <a:p>
            <a:pPr algn="ctr">
              <a:spcBef>
                <a:spcPct val="50000"/>
              </a:spcBef>
            </a:pPr>
            <a:r>
              <a:rPr lang="zh-CN" altLang="en-US" sz="1800">
                <a:cs typeface="+mn-ea"/>
                <a:sym typeface="+mn-lt"/>
              </a:rPr>
              <a:t>玻璃泡</a:t>
            </a:r>
          </a:p>
        </p:txBody>
      </p:sp>
      <p:sp>
        <p:nvSpPr>
          <p:cNvPr id="18" name="AutoShape 8"/>
          <p:cNvSpPr>
            <a:spLocks noChangeArrowheads="1"/>
          </p:cNvSpPr>
          <p:nvPr/>
        </p:nvSpPr>
        <p:spPr bwMode="auto">
          <a:xfrm>
            <a:off x="2876659" y="1483609"/>
            <a:ext cx="1328630" cy="539750"/>
          </a:xfrm>
          <a:prstGeom prst="wedgeRoundRectCallout">
            <a:avLst>
              <a:gd name="adj1" fmla="val -68310"/>
              <a:gd name="adj2" fmla="val 113481"/>
              <a:gd name="adj3" fmla="val 16667"/>
            </a:avLst>
          </a:prstGeom>
          <a:solidFill>
            <a:schemeClr val="accent1">
              <a:lumMod val="40000"/>
              <a:lumOff val="60000"/>
            </a:schemeClr>
          </a:solidFill>
          <a:ln w="28575">
            <a:solidFill>
              <a:schemeClr val="tx1"/>
            </a:solidFill>
            <a:miter lim="800000"/>
          </a:ln>
          <a:effectLst/>
        </p:spPr>
        <p:txBody>
          <a:bodyPr lIns="68580" tIns="34290" rIns="68580" bIns="34290" anchor="ctr"/>
          <a:lstStyle/>
          <a:p>
            <a:pPr algn="ctr">
              <a:spcBef>
                <a:spcPct val="50000"/>
              </a:spcBef>
            </a:pPr>
            <a:r>
              <a:rPr lang="zh-CN" altLang="en-US" sz="1800">
                <a:cs typeface="+mn-ea"/>
                <a:sym typeface="+mn-lt"/>
              </a:rPr>
              <a:t>液柱</a:t>
            </a:r>
          </a:p>
        </p:txBody>
      </p:sp>
      <p:sp>
        <p:nvSpPr>
          <p:cNvPr id="19" name="AutoShape 9"/>
          <p:cNvSpPr>
            <a:spLocks noChangeArrowheads="1"/>
          </p:cNvSpPr>
          <p:nvPr/>
        </p:nvSpPr>
        <p:spPr bwMode="auto">
          <a:xfrm>
            <a:off x="5437295" y="1553725"/>
            <a:ext cx="1714500" cy="539750"/>
          </a:xfrm>
          <a:prstGeom prst="wedgeRoundRectCallout">
            <a:avLst>
              <a:gd name="adj1" fmla="val -81111"/>
              <a:gd name="adj2" fmla="val 119361"/>
              <a:gd name="adj3" fmla="val 16667"/>
            </a:avLst>
          </a:prstGeom>
          <a:solidFill>
            <a:schemeClr val="accent1">
              <a:lumMod val="40000"/>
              <a:lumOff val="60000"/>
            </a:schemeClr>
          </a:solidFill>
          <a:ln w="28575">
            <a:solidFill>
              <a:schemeClr val="tx1"/>
            </a:solidFill>
            <a:miter lim="800000"/>
          </a:ln>
          <a:effectLst/>
        </p:spPr>
        <p:txBody>
          <a:bodyPr lIns="68580" tIns="34290" rIns="68580" bIns="34290" anchor="ctr"/>
          <a:lstStyle/>
          <a:p>
            <a:pPr algn="ctr">
              <a:spcBef>
                <a:spcPct val="50000"/>
              </a:spcBef>
            </a:pPr>
            <a:r>
              <a:rPr lang="zh-CN" altLang="en-US" sz="1800">
                <a:cs typeface="+mn-ea"/>
                <a:sym typeface="+mn-lt"/>
              </a:rPr>
              <a:t>玻璃细管</a:t>
            </a:r>
          </a:p>
        </p:txBody>
      </p:sp>
      <p:sp>
        <p:nvSpPr>
          <p:cNvPr id="20" name="AutoShape 10"/>
          <p:cNvSpPr>
            <a:spLocks noChangeArrowheads="1"/>
          </p:cNvSpPr>
          <p:nvPr/>
        </p:nvSpPr>
        <p:spPr bwMode="auto">
          <a:xfrm>
            <a:off x="4980095" y="2934850"/>
            <a:ext cx="1352550" cy="539750"/>
          </a:xfrm>
          <a:prstGeom prst="wedgeRoundRectCallout">
            <a:avLst>
              <a:gd name="adj1" fmla="val -35917"/>
              <a:gd name="adj2" fmla="val -98282"/>
              <a:gd name="adj3" fmla="val 16667"/>
            </a:avLst>
          </a:prstGeom>
          <a:solidFill>
            <a:schemeClr val="accent1">
              <a:lumMod val="40000"/>
              <a:lumOff val="60000"/>
            </a:schemeClr>
          </a:solidFill>
          <a:ln w="28575">
            <a:solidFill>
              <a:schemeClr val="tx1"/>
            </a:solidFill>
            <a:miter lim="800000"/>
          </a:ln>
          <a:effectLst/>
        </p:spPr>
        <p:txBody>
          <a:bodyPr lIns="68580" tIns="34290" rIns="68580" bIns="34290" anchor="ctr"/>
          <a:lstStyle/>
          <a:p>
            <a:pPr algn="ctr">
              <a:spcBef>
                <a:spcPct val="50000"/>
              </a:spcBef>
            </a:pPr>
            <a:r>
              <a:rPr lang="zh-CN" altLang="en-US" sz="1800">
                <a:cs typeface="+mn-ea"/>
                <a:sym typeface="+mn-lt"/>
              </a:rPr>
              <a:t>刻度值</a:t>
            </a:r>
          </a:p>
        </p:txBody>
      </p:sp>
      <p:sp>
        <p:nvSpPr>
          <p:cNvPr id="21" name="AutoShape 11"/>
          <p:cNvSpPr>
            <a:spLocks noChangeArrowheads="1"/>
          </p:cNvSpPr>
          <p:nvPr/>
        </p:nvSpPr>
        <p:spPr bwMode="auto">
          <a:xfrm>
            <a:off x="6923196" y="2934850"/>
            <a:ext cx="1328630" cy="539750"/>
          </a:xfrm>
          <a:prstGeom prst="wedgeRoundRectCallout">
            <a:avLst>
              <a:gd name="adj1" fmla="val 20421"/>
              <a:gd name="adj2" fmla="val -101227"/>
              <a:gd name="adj3" fmla="val 16667"/>
            </a:avLst>
          </a:prstGeom>
          <a:solidFill>
            <a:schemeClr val="accent1">
              <a:lumMod val="40000"/>
              <a:lumOff val="60000"/>
            </a:schemeClr>
          </a:solidFill>
          <a:ln w="28575">
            <a:solidFill>
              <a:schemeClr val="tx1"/>
            </a:solidFill>
            <a:miter lim="800000"/>
          </a:ln>
          <a:effectLst/>
        </p:spPr>
        <p:txBody>
          <a:bodyPr lIns="68580" tIns="34290" rIns="68580" bIns="34290" anchor="ctr"/>
          <a:lstStyle/>
          <a:p>
            <a:pPr algn="ctr">
              <a:spcBef>
                <a:spcPct val="50000"/>
              </a:spcBef>
            </a:pPr>
            <a:r>
              <a:rPr lang="zh-CN" altLang="en-US" sz="1800">
                <a:cs typeface="+mn-ea"/>
                <a:sym typeface="+mn-lt"/>
              </a:rPr>
              <a:t>单位</a:t>
            </a:r>
          </a:p>
        </p:txBody>
      </p:sp>
      <p:sp>
        <p:nvSpPr>
          <p:cNvPr id="22" name="AutoShape 12"/>
          <p:cNvSpPr>
            <a:spLocks noChangeArrowheads="1"/>
          </p:cNvSpPr>
          <p:nvPr/>
        </p:nvSpPr>
        <p:spPr bwMode="auto">
          <a:xfrm>
            <a:off x="7310545" y="1458475"/>
            <a:ext cx="1328630" cy="539750"/>
          </a:xfrm>
          <a:prstGeom prst="wedgeRoundRectCallout">
            <a:avLst>
              <a:gd name="adj1" fmla="val -11736"/>
              <a:gd name="adj2" fmla="val 131130"/>
              <a:gd name="adj3" fmla="val 16667"/>
            </a:avLst>
          </a:prstGeom>
          <a:solidFill>
            <a:schemeClr val="accent1">
              <a:lumMod val="40000"/>
              <a:lumOff val="60000"/>
            </a:schemeClr>
          </a:solidFill>
          <a:ln w="28575">
            <a:solidFill>
              <a:schemeClr val="tx1"/>
            </a:solidFill>
            <a:miter lim="800000"/>
          </a:ln>
          <a:effectLst/>
        </p:spPr>
        <p:txBody>
          <a:bodyPr lIns="68580" tIns="34290" rIns="68580" bIns="34290" anchor="ctr"/>
          <a:lstStyle/>
          <a:p>
            <a:pPr algn="ctr">
              <a:spcBef>
                <a:spcPct val="50000"/>
              </a:spcBef>
            </a:pPr>
            <a:r>
              <a:rPr lang="zh-CN" altLang="en-US" sz="1800" dirty="0">
                <a:cs typeface="+mn-ea"/>
                <a:sym typeface="+mn-lt"/>
              </a:rPr>
              <a:t>封闭的</a:t>
            </a:r>
          </a:p>
        </p:txBody>
      </p:sp>
      <p:sp>
        <p:nvSpPr>
          <p:cNvPr id="12" name="文本框 11">
            <a:extLst>
              <a:ext uri="{FF2B5EF4-FFF2-40B4-BE49-F238E27FC236}">
                <a16:creationId xmlns:a16="http://schemas.microsoft.com/office/drawing/2014/main" id="{C2F3BC38-B275-45E4-8083-0A3AC98189A4}"/>
              </a:ext>
            </a:extLst>
          </p:cNvPr>
          <p:cNvSpPr txBox="1"/>
          <p:nvPr/>
        </p:nvSpPr>
        <p:spPr>
          <a:xfrm>
            <a:off x="1079090" y="286703"/>
            <a:ext cx="256104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en-US" altLang="zh-CN" sz="2700" dirty="0">
                <a:solidFill>
                  <a:prstClr val="black">
                    <a:lumMod val="75000"/>
                    <a:lumOff val="25000"/>
                  </a:prstClr>
                </a:solidFill>
                <a:cs typeface="+mn-ea"/>
                <a:sym typeface="+mn-lt"/>
              </a:rPr>
              <a:t>2.</a:t>
            </a:r>
            <a:r>
              <a:rPr lang="zh-CN" altLang="en-US" sz="2700" dirty="0">
                <a:solidFill>
                  <a:prstClr val="black">
                    <a:lumMod val="75000"/>
                    <a:lumOff val="25000"/>
                  </a:prstClr>
                </a:solidFill>
                <a:cs typeface="+mn-ea"/>
                <a:sym typeface="+mn-lt"/>
              </a:rPr>
              <a:t>温度计的构造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autoUpdateAnimBg="0"/>
      <p:bldP spid="18" grpId="0" bldLvl="0" animBg="1" autoUpdateAnimBg="0"/>
      <p:bldP spid="19" grpId="0" bldLvl="0" animBg="1" autoUpdateAnimBg="0"/>
      <p:bldP spid="20" grpId="0" bldLvl="0" animBg="1" autoUpdateAnimBg="0"/>
      <p:bldP spid="21" grpId="0" bldLvl="0" animBg="1" autoUpdateAnimBg="0"/>
      <p:bldP spid="22" grpId="0" bldLvl="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594902" y="1133273"/>
            <a:ext cx="5173663" cy="392415"/>
          </a:xfrm>
          <a:prstGeom prst="rect">
            <a:avLst/>
          </a:prstGeom>
          <a:noFill/>
          <a:ln w="9525">
            <a:noFill/>
            <a:miter lim="800000"/>
          </a:ln>
        </p:spPr>
        <p:txBody>
          <a:bodyPr lIns="68580" tIns="34290" rIns="68580" bIns="34290">
            <a:spAutoFit/>
          </a:bodyPr>
          <a:lstStyle/>
          <a:p>
            <a:pPr>
              <a:spcBef>
                <a:spcPct val="50000"/>
              </a:spcBef>
            </a:pPr>
            <a:r>
              <a:rPr lang="zh-CN" altLang="en-US" sz="2100" dirty="0">
                <a:cs typeface="+mn-ea"/>
                <a:sym typeface="+mn-lt"/>
              </a:rPr>
              <a:t>摄氏温度的表示</a:t>
            </a:r>
            <a:r>
              <a:rPr lang="en-US" altLang="zh-CN" sz="2100" dirty="0">
                <a:cs typeface="+mn-ea"/>
                <a:sym typeface="+mn-lt"/>
              </a:rPr>
              <a:t>?</a:t>
            </a:r>
          </a:p>
        </p:txBody>
      </p:sp>
      <p:sp>
        <p:nvSpPr>
          <p:cNvPr id="15364" name="Text Box 4"/>
          <p:cNvSpPr txBox="1">
            <a:spLocks noChangeArrowheads="1"/>
          </p:cNvSpPr>
          <p:nvPr/>
        </p:nvSpPr>
        <p:spPr bwMode="auto">
          <a:xfrm>
            <a:off x="594902" y="1691180"/>
            <a:ext cx="1277938" cy="392415"/>
          </a:xfrm>
          <a:prstGeom prst="rect">
            <a:avLst/>
          </a:prstGeom>
          <a:noFill/>
          <a:ln w="9525">
            <a:noFill/>
            <a:miter lim="800000"/>
          </a:ln>
        </p:spPr>
        <p:txBody>
          <a:bodyPr lIns="68580" tIns="34290" rIns="68580" bIns="34290">
            <a:spAutoFit/>
          </a:bodyPr>
          <a:lstStyle/>
          <a:p>
            <a:pPr>
              <a:spcBef>
                <a:spcPct val="50000"/>
              </a:spcBef>
            </a:pPr>
            <a:r>
              <a:rPr lang="zh-CN" altLang="en-US" sz="2100" dirty="0">
                <a:cs typeface="+mn-ea"/>
                <a:sym typeface="+mn-lt"/>
              </a:rPr>
              <a:t>单位：</a:t>
            </a:r>
          </a:p>
        </p:txBody>
      </p:sp>
      <p:sp>
        <p:nvSpPr>
          <p:cNvPr id="15365" name="Rectangle 5"/>
          <p:cNvSpPr>
            <a:spLocks noChangeArrowheads="1"/>
          </p:cNvSpPr>
          <p:nvPr/>
        </p:nvSpPr>
        <p:spPr bwMode="auto">
          <a:xfrm>
            <a:off x="2659061" y="1714374"/>
            <a:ext cx="2449512" cy="392415"/>
          </a:xfrm>
          <a:prstGeom prst="rect">
            <a:avLst/>
          </a:prstGeom>
          <a:noFill/>
          <a:ln w="9525">
            <a:noFill/>
            <a:miter lim="800000"/>
          </a:ln>
        </p:spPr>
        <p:txBody>
          <a:bodyPr lIns="68580" tIns="34290" rIns="68580" bIns="34290">
            <a:spAutoFit/>
          </a:bodyPr>
          <a:lstStyle/>
          <a:p>
            <a:r>
              <a:rPr lang="zh-CN" altLang="en-US" sz="2100" dirty="0">
                <a:cs typeface="+mn-ea"/>
                <a:sym typeface="+mn-lt"/>
              </a:rPr>
              <a:t>符号：</a:t>
            </a:r>
          </a:p>
        </p:txBody>
      </p:sp>
      <p:sp>
        <p:nvSpPr>
          <p:cNvPr id="63499" name="Rectangle 11"/>
          <p:cNvSpPr>
            <a:spLocks noChangeArrowheads="1"/>
          </p:cNvSpPr>
          <p:nvPr/>
        </p:nvSpPr>
        <p:spPr bwMode="auto">
          <a:xfrm>
            <a:off x="3514977" y="1683093"/>
            <a:ext cx="497973" cy="500330"/>
          </a:xfrm>
          <a:prstGeom prst="rect">
            <a:avLst/>
          </a:prstGeom>
          <a:noFill/>
          <a:ln w="9525">
            <a:noFill/>
            <a:miter lim="800000"/>
          </a:ln>
        </p:spPr>
        <p:txBody>
          <a:bodyPr wrap="none" lIns="68580" tIns="34290" rIns="68580" bIns="34290">
            <a:spAutoFit/>
          </a:bodyPr>
          <a:lstStyle/>
          <a:p>
            <a:r>
              <a:rPr lang="en-US" altLang="zh-CN" sz="2800" b="1" dirty="0">
                <a:solidFill>
                  <a:srgbClr val="FF0000"/>
                </a:solidFill>
                <a:cs typeface="+mn-ea"/>
                <a:sym typeface="+mn-lt"/>
              </a:rPr>
              <a:t>℃</a:t>
            </a:r>
          </a:p>
        </p:txBody>
      </p:sp>
      <p:sp>
        <p:nvSpPr>
          <p:cNvPr id="63500" name="Rectangle 12"/>
          <p:cNvSpPr>
            <a:spLocks noChangeArrowheads="1"/>
          </p:cNvSpPr>
          <p:nvPr/>
        </p:nvSpPr>
        <p:spPr bwMode="auto">
          <a:xfrm>
            <a:off x="1432718" y="1693304"/>
            <a:ext cx="2879725" cy="392415"/>
          </a:xfrm>
          <a:prstGeom prst="rect">
            <a:avLst/>
          </a:prstGeom>
          <a:noFill/>
          <a:ln w="9525">
            <a:noFill/>
            <a:miter lim="800000"/>
          </a:ln>
        </p:spPr>
        <p:txBody>
          <a:bodyPr lIns="68580" tIns="34290" rIns="68580" bIns="34290">
            <a:spAutoFit/>
          </a:bodyPr>
          <a:lstStyle/>
          <a:p>
            <a:r>
              <a:rPr lang="zh-CN" altLang="en-US" sz="2100" dirty="0">
                <a:cs typeface="+mn-ea"/>
                <a:sym typeface="+mn-lt"/>
              </a:rPr>
              <a:t>摄氏度</a:t>
            </a:r>
          </a:p>
        </p:txBody>
      </p:sp>
      <p:sp>
        <p:nvSpPr>
          <p:cNvPr id="15368" name="Text Box 2"/>
          <p:cNvSpPr txBox="1">
            <a:spLocks noChangeArrowheads="1"/>
          </p:cNvSpPr>
          <p:nvPr/>
        </p:nvSpPr>
        <p:spPr bwMode="auto">
          <a:xfrm>
            <a:off x="575467" y="2451850"/>
            <a:ext cx="4594225" cy="392415"/>
          </a:xfrm>
          <a:prstGeom prst="rect">
            <a:avLst/>
          </a:prstGeom>
          <a:noFill/>
          <a:ln w="9525">
            <a:noFill/>
            <a:miter lim="800000"/>
          </a:ln>
        </p:spPr>
        <p:txBody>
          <a:bodyPr lIns="68580" tIns="34290" rIns="68580" bIns="34290">
            <a:spAutoFit/>
          </a:bodyPr>
          <a:lstStyle/>
          <a:p>
            <a:r>
              <a:rPr lang="zh-CN" altLang="en-US" sz="2100" dirty="0">
                <a:cs typeface="+mn-ea"/>
                <a:sym typeface="+mn-lt"/>
              </a:rPr>
              <a:t>人的正常体温是</a:t>
            </a:r>
            <a:r>
              <a:rPr lang="en-US" altLang="zh-CN" sz="2100" dirty="0">
                <a:cs typeface="+mn-ea"/>
                <a:sym typeface="+mn-lt"/>
              </a:rPr>
              <a:t>37℃</a:t>
            </a:r>
          </a:p>
        </p:txBody>
      </p:sp>
      <p:sp>
        <p:nvSpPr>
          <p:cNvPr id="64516" name="Text Box 4"/>
          <p:cNvSpPr txBox="1">
            <a:spLocks noChangeArrowheads="1"/>
          </p:cNvSpPr>
          <p:nvPr/>
        </p:nvSpPr>
        <p:spPr bwMode="auto">
          <a:xfrm>
            <a:off x="3504106" y="2422426"/>
            <a:ext cx="2947988" cy="392415"/>
          </a:xfrm>
          <a:prstGeom prst="rect">
            <a:avLst/>
          </a:prstGeom>
          <a:noFill/>
          <a:ln w="9525">
            <a:noFill/>
            <a:miter lim="800000"/>
          </a:ln>
        </p:spPr>
        <p:txBody>
          <a:bodyPr lIns="68580" tIns="34290" rIns="68580" bIns="34290">
            <a:spAutoFit/>
          </a:bodyPr>
          <a:lstStyle/>
          <a:p>
            <a:r>
              <a:rPr lang="zh-CN" altLang="en-US" sz="2100" dirty="0">
                <a:cs typeface="+mn-ea"/>
                <a:sym typeface="+mn-lt"/>
              </a:rPr>
              <a:t>读作</a:t>
            </a:r>
            <a:r>
              <a:rPr lang="en-US" altLang="zh-CN" sz="2100" dirty="0">
                <a:cs typeface="+mn-ea"/>
                <a:sym typeface="+mn-lt"/>
              </a:rPr>
              <a:t>37</a:t>
            </a:r>
            <a:r>
              <a:rPr lang="zh-CN" altLang="en-US" sz="2100" dirty="0">
                <a:cs typeface="+mn-ea"/>
                <a:sym typeface="+mn-lt"/>
              </a:rPr>
              <a:t>摄氏度</a:t>
            </a:r>
          </a:p>
        </p:txBody>
      </p:sp>
      <p:sp>
        <p:nvSpPr>
          <p:cNvPr id="15370" name="Text Box 3"/>
          <p:cNvSpPr txBox="1">
            <a:spLocks noChangeArrowheads="1"/>
          </p:cNvSpPr>
          <p:nvPr/>
        </p:nvSpPr>
        <p:spPr bwMode="auto">
          <a:xfrm>
            <a:off x="575467" y="3425797"/>
            <a:ext cx="4091783" cy="392415"/>
          </a:xfrm>
          <a:prstGeom prst="rect">
            <a:avLst/>
          </a:prstGeom>
          <a:noFill/>
          <a:ln w="9525">
            <a:noFill/>
            <a:miter lim="800000"/>
          </a:ln>
        </p:spPr>
        <p:txBody>
          <a:bodyPr wrap="square" lIns="68580" tIns="34290" rIns="68580" bIns="34290">
            <a:spAutoFit/>
          </a:bodyPr>
          <a:lstStyle/>
          <a:p>
            <a:r>
              <a:rPr lang="zh-CN" altLang="en-US" sz="2100" dirty="0">
                <a:cs typeface="+mn-ea"/>
                <a:sym typeface="+mn-lt"/>
              </a:rPr>
              <a:t>北京一月的平均气温是－</a:t>
            </a:r>
            <a:r>
              <a:rPr lang="en-US" altLang="zh-CN" sz="2100" dirty="0">
                <a:cs typeface="+mn-ea"/>
                <a:sym typeface="+mn-lt"/>
              </a:rPr>
              <a:t>4.7℃</a:t>
            </a:r>
          </a:p>
        </p:txBody>
      </p:sp>
      <p:sp>
        <p:nvSpPr>
          <p:cNvPr id="15371" name="Text Box 5"/>
          <p:cNvSpPr txBox="1">
            <a:spLocks noChangeArrowheads="1"/>
          </p:cNvSpPr>
          <p:nvPr/>
        </p:nvSpPr>
        <p:spPr bwMode="auto">
          <a:xfrm>
            <a:off x="4572001" y="3674131"/>
            <a:ext cx="865187" cy="392415"/>
          </a:xfrm>
          <a:prstGeom prst="rect">
            <a:avLst/>
          </a:prstGeom>
          <a:noFill/>
          <a:ln w="9525">
            <a:noFill/>
            <a:miter lim="800000"/>
          </a:ln>
        </p:spPr>
        <p:txBody>
          <a:bodyPr lIns="68580" tIns="34290" rIns="68580" bIns="34290">
            <a:spAutoFit/>
          </a:bodyPr>
          <a:lstStyle/>
          <a:p>
            <a:r>
              <a:rPr lang="zh-CN" altLang="en-US" sz="2100" dirty="0">
                <a:cs typeface="+mn-ea"/>
                <a:sym typeface="+mn-lt"/>
              </a:rPr>
              <a:t>或</a:t>
            </a:r>
          </a:p>
        </p:txBody>
      </p:sp>
      <p:sp>
        <p:nvSpPr>
          <p:cNvPr id="15372" name="Rectangle 6"/>
          <p:cNvSpPr>
            <a:spLocks noChangeArrowheads="1"/>
          </p:cNvSpPr>
          <p:nvPr/>
        </p:nvSpPr>
        <p:spPr bwMode="auto">
          <a:xfrm>
            <a:off x="4572000" y="3132187"/>
            <a:ext cx="2089150" cy="392415"/>
          </a:xfrm>
          <a:prstGeom prst="rect">
            <a:avLst/>
          </a:prstGeom>
          <a:noFill/>
          <a:ln w="9525">
            <a:noFill/>
            <a:miter lim="800000"/>
          </a:ln>
        </p:spPr>
        <p:txBody>
          <a:bodyPr lIns="68580" tIns="34290" rIns="68580" bIns="34290">
            <a:spAutoFit/>
          </a:bodyPr>
          <a:lstStyle/>
          <a:p>
            <a:r>
              <a:rPr lang="zh-CN" altLang="en-US" sz="2100" dirty="0">
                <a:cs typeface="+mn-ea"/>
                <a:sym typeface="+mn-lt"/>
              </a:rPr>
              <a:t>读作</a:t>
            </a:r>
          </a:p>
        </p:txBody>
      </p:sp>
      <p:sp>
        <p:nvSpPr>
          <p:cNvPr id="64519" name="Rectangle 7"/>
          <p:cNvSpPr>
            <a:spLocks noChangeArrowheads="1"/>
          </p:cNvSpPr>
          <p:nvPr/>
        </p:nvSpPr>
        <p:spPr bwMode="auto">
          <a:xfrm>
            <a:off x="5522913" y="3113462"/>
            <a:ext cx="2674937" cy="392415"/>
          </a:xfrm>
          <a:prstGeom prst="rect">
            <a:avLst/>
          </a:prstGeom>
          <a:noFill/>
          <a:ln w="9525">
            <a:noFill/>
            <a:miter lim="800000"/>
          </a:ln>
        </p:spPr>
        <p:txBody>
          <a:bodyPr lIns="68580" tIns="34290" rIns="68580" bIns="34290">
            <a:spAutoFit/>
          </a:bodyPr>
          <a:lstStyle/>
          <a:p>
            <a:r>
              <a:rPr lang="zh-CN" altLang="en-US" sz="2100" dirty="0">
                <a:cs typeface="+mn-ea"/>
                <a:sym typeface="+mn-lt"/>
              </a:rPr>
              <a:t>负 </a:t>
            </a:r>
            <a:r>
              <a:rPr lang="en-US" altLang="zh-CN" sz="2100" dirty="0">
                <a:cs typeface="+mn-ea"/>
                <a:sym typeface="+mn-lt"/>
              </a:rPr>
              <a:t>4.7 </a:t>
            </a:r>
            <a:r>
              <a:rPr lang="zh-CN" altLang="en-US" sz="2100" dirty="0">
                <a:cs typeface="+mn-ea"/>
                <a:sym typeface="+mn-lt"/>
              </a:rPr>
              <a:t>摄氏度</a:t>
            </a:r>
          </a:p>
        </p:txBody>
      </p:sp>
      <p:sp>
        <p:nvSpPr>
          <p:cNvPr id="64520" name="Rectangle 8"/>
          <p:cNvSpPr>
            <a:spLocks noChangeArrowheads="1"/>
          </p:cNvSpPr>
          <p:nvPr/>
        </p:nvSpPr>
        <p:spPr bwMode="auto">
          <a:xfrm>
            <a:off x="5522912" y="3711578"/>
            <a:ext cx="3105150" cy="392415"/>
          </a:xfrm>
          <a:prstGeom prst="rect">
            <a:avLst/>
          </a:prstGeom>
          <a:noFill/>
          <a:ln w="9525">
            <a:noFill/>
            <a:miter lim="800000"/>
          </a:ln>
        </p:spPr>
        <p:txBody>
          <a:bodyPr lIns="68580" tIns="34290" rIns="68580" bIns="34290">
            <a:spAutoFit/>
          </a:bodyPr>
          <a:lstStyle/>
          <a:p>
            <a:r>
              <a:rPr lang="zh-CN" altLang="en-US" sz="2100" dirty="0">
                <a:cs typeface="+mn-ea"/>
                <a:sym typeface="+mn-lt"/>
              </a:rPr>
              <a:t>零下 </a:t>
            </a:r>
            <a:r>
              <a:rPr lang="en-US" altLang="zh-CN" sz="2100" dirty="0">
                <a:cs typeface="+mn-ea"/>
                <a:sym typeface="+mn-lt"/>
              </a:rPr>
              <a:t>4.7 </a:t>
            </a:r>
            <a:r>
              <a:rPr lang="zh-CN" altLang="en-US" sz="2100" dirty="0">
                <a:cs typeface="+mn-ea"/>
                <a:sym typeface="+mn-lt"/>
              </a:rPr>
              <a:t>摄氏度</a:t>
            </a:r>
          </a:p>
        </p:txBody>
      </p:sp>
      <p:sp>
        <p:nvSpPr>
          <p:cNvPr id="15" name="文本框 14">
            <a:extLst>
              <a:ext uri="{FF2B5EF4-FFF2-40B4-BE49-F238E27FC236}">
                <a16:creationId xmlns:a16="http://schemas.microsoft.com/office/drawing/2014/main" id="{461A51C2-B0CF-4405-B413-5F49E69179EA}"/>
              </a:ext>
            </a:extLst>
          </p:cNvPr>
          <p:cNvSpPr txBox="1"/>
          <p:nvPr/>
        </p:nvSpPr>
        <p:spPr>
          <a:xfrm>
            <a:off x="1079090" y="286703"/>
            <a:ext cx="256104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en-US" altLang="zh-CN" sz="2700" dirty="0">
                <a:solidFill>
                  <a:prstClr val="black">
                    <a:lumMod val="75000"/>
                    <a:lumOff val="25000"/>
                  </a:prstClr>
                </a:solidFill>
                <a:cs typeface="+mn-ea"/>
                <a:sym typeface="+mn-lt"/>
              </a:rPr>
              <a:t>3.</a:t>
            </a:r>
            <a:r>
              <a:rPr lang="zh-CN" altLang="en-US" sz="2700" dirty="0">
                <a:solidFill>
                  <a:prstClr val="black">
                    <a:lumMod val="75000"/>
                    <a:lumOff val="25000"/>
                  </a:prstClr>
                </a:solidFill>
                <a:cs typeface="+mn-ea"/>
                <a:sym typeface="+mn-lt"/>
              </a:rPr>
              <a:t>摄氏温度</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dissolve">
                                      <p:cBhvr>
                                        <p:cTn id="7" dur="1000"/>
                                        <p:tgtEl>
                                          <p:spTgt spid="153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2"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wipe(left)">
                                      <p:cBhvr>
                                        <p:cTn id="12" dur="500"/>
                                        <p:tgtEl>
                                          <p:spTgt spid="1536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500"/>
                                        </p:tgtEl>
                                        <p:attrNameLst>
                                          <p:attrName>style.visibility</p:attrName>
                                        </p:attrNameLst>
                                      </p:cBhvr>
                                      <p:to>
                                        <p:strVal val="visible"/>
                                      </p:to>
                                    </p:set>
                                    <p:animEffect transition="in" filter="dissolve">
                                      <p:cBhvr>
                                        <p:cTn id="17" dur="500"/>
                                        <p:tgtEl>
                                          <p:spTgt spid="6350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5"/>
                                        </p:tgtEl>
                                        <p:attrNameLst>
                                          <p:attrName>style.visibility</p:attrName>
                                        </p:attrNameLst>
                                      </p:cBhvr>
                                      <p:to>
                                        <p:strVal val="visible"/>
                                      </p:to>
                                    </p:set>
                                    <p:animEffect transition="in" filter="wipe(down)">
                                      <p:cBhvr>
                                        <p:cTn id="22" dur="500"/>
                                        <p:tgtEl>
                                          <p:spTgt spid="1536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499"/>
                                        </p:tgtEl>
                                        <p:attrNameLst>
                                          <p:attrName>style.visibility</p:attrName>
                                        </p:attrNameLst>
                                      </p:cBhvr>
                                      <p:to>
                                        <p:strVal val="visible"/>
                                      </p:to>
                                    </p:set>
                                    <p:animEffect transition="in" filter="dissolve">
                                      <p:cBhvr>
                                        <p:cTn id="27" dur="500"/>
                                        <p:tgtEl>
                                          <p:spTgt spid="6349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368"/>
                                        </p:tgtEl>
                                        <p:attrNameLst>
                                          <p:attrName>style.visibility</p:attrName>
                                        </p:attrNameLst>
                                      </p:cBhvr>
                                      <p:to>
                                        <p:strVal val="visible"/>
                                      </p:to>
                                    </p:set>
                                    <p:animEffect transition="in" filter="wipe(left)">
                                      <p:cBhvr>
                                        <p:cTn id="32" dur="500"/>
                                        <p:tgtEl>
                                          <p:spTgt spid="1536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4516"/>
                                        </p:tgtEl>
                                        <p:attrNameLst>
                                          <p:attrName>style.visibility</p:attrName>
                                        </p:attrNameLst>
                                      </p:cBhvr>
                                      <p:to>
                                        <p:strVal val="visible"/>
                                      </p:to>
                                    </p:set>
                                    <p:animEffect transition="in" filter="wipe(left)">
                                      <p:cBhvr>
                                        <p:cTn id="37" dur="500"/>
                                        <p:tgtEl>
                                          <p:spTgt spid="645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370"/>
                                        </p:tgtEl>
                                        <p:attrNameLst>
                                          <p:attrName>style.visibility</p:attrName>
                                        </p:attrNameLst>
                                      </p:cBhvr>
                                      <p:to>
                                        <p:strVal val="visible"/>
                                      </p:to>
                                    </p:set>
                                    <p:animEffect transition="in" filter="wipe(left)">
                                      <p:cBhvr>
                                        <p:cTn id="42" dur="500"/>
                                        <p:tgtEl>
                                          <p:spTgt spid="1537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5372"/>
                                        </p:tgtEl>
                                        <p:attrNameLst>
                                          <p:attrName>style.visibility</p:attrName>
                                        </p:attrNameLst>
                                      </p:cBhvr>
                                      <p:to>
                                        <p:strVal val="visible"/>
                                      </p:to>
                                    </p:set>
                                    <p:animEffect transition="in" filter="wipe(left)">
                                      <p:cBhvr>
                                        <p:cTn id="47" dur="500"/>
                                        <p:tgtEl>
                                          <p:spTgt spid="15372"/>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4519"/>
                                        </p:tgtEl>
                                        <p:attrNameLst>
                                          <p:attrName>style.visibility</p:attrName>
                                        </p:attrNameLst>
                                      </p:cBhvr>
                                      <p:to>
                                        <p:strVal val="visible"/>
                                      </p:to>
                                    </p:set>
                                    <p:animEffect transition="in" filter="dissolve">
                                      <p:cBhvr>
                                        <p:cTn id="52" dur="500"/>
                                        <p:tgtEl>
                                          <p:spTgt spid="6451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5371"/>
                                        </p:tgtEl>
                                        <p:attrNameLst>
                                          <p:attrName>style.visibility</p:attrName>
                                        </p:attrNameLst>
                                      </p:cBhvr>
                                      <p:to>
                                        <p:strVal val="visible"/>
                                      </p:to>
                                    </p:set>
                                    <p:animEffect transition="in" filter="wipe(left)">
                                      <p:cBhvr>
                                        <p:cTn id="57" dur="500"/>
                                        <p:tgtEl>
                                          <p:spTgt spid="15371"/>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64520"/>
                                        </p:tgtEl>
                                        <p:attrNameLst>
                                          <p:attrName>style.visibility</p:attrName>
                                        </p:attrNameLst>
                                      </p:cBhvr>
                                      <p:to>
                                        <p:strVal val="visible"/>
                                      </p:to>
                                    </p:set>
                                    <p:animEffect transition="in" filter="dissolve">
                                      <p:cBhvr>
                                        <p:cTn id="62" dur="500"/>
                                        <p:tgtEl>
                                          <p:spTgt spid="645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4" grpId="0"/>
      <p:bldP spid="15364" grpId="1"/>
      <p:bldP spid="15364" grpId="2"/>
      <p:bldP spid="15365" grpId="0"/>
      <p:bldP spid="63499" grpId="0"/>
      <p:bldP spid="63500" grpId="0"/>
      <p:bldP spid="15368" grpId="0"/>
      <p:bldP spid="64516" grpId="0"/>
      <p:bldP spid="15370" grpId="0"/>
      <p:bldP spid="15371" grpId="0"/>
      <p:bldP spid="15372" grpId="0"/>
      <p:bldP spid="64519" grpId="0"/>
      <p:bldP spid="645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descr="C:\Users\Administrator\Desktop\tupian168.jpgtupian16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68511" y="2124607"/>
            <a:ext cx="1075887" cy="871227"/>
          </a:xfrm>
          <a:prstGeom prst="rect">
            <a:avLst/>
          </a:prstGeom>
          <a:noFill/>
          <a:ln w="9525">
            <a:noFill/>
            <a:miter lim="800000"/>
            <a:headEnd/>
            <a:tailEnd/>
          </a:ln>
        </p:spPr>
      </p:pic>
      <p:pic>
        <p:nvPicPr>
          <p:cNvPr id="65539" name="Picture 3" descr="C:\Users\Administrator\Desktop\6a63f6246b600c33712fbaca184c510fd9f9a15a.jpg6a63f6246b600c33712fbaca184c510fd9f9a15a"/>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946573" y="2149570"/>
            <a:ext cx="1418749" cy="872700"/>
          </a:xfrm>
          <a:prstGeom prst="rect">
            <a:avLst/>
          </a:prstGeom>
          <a:noFill/>
          <a:ln w="9525">
            <a:noFill/>
            <a:miter lim="800000"/>
            <a:headEnd/>
            <a:tailEnd/>
          </a:ln>
        </p:spPr>
      </p:pic>
      <p:sp>
        <p:nvSpPr>
          <p:cNvPr id="65540" name="Rectangle 4"/>
          <p:cNvSpPr>
            <a:spLocks noChangeArrowheads="1"/>
          </p:cNvSpPr>
          <p:nvPr/>
        </p:nvSpPr>
        <p:spPr bwMode="auto">
          <a:xfrm>
            <a:off x="622958" y="900146"/>
            <a:ext cx="7928691" cy="1177245"/>
          </a:xfrm>
          <a:prstGeom prst="rect">
            <a:avLst/>
          </a:prstGeom>
          <a:noFill/>
          <a:ln w="9525">
            <a:noFill/>
            <a:miter lim="800000"/>
          </a:ln>
        </p:spPr>
        <p:txBody>
          <a:bodyPr wrap="square" lIns="68580" tIns="34290" rIns="68580" bIns="34290">
            <a:spAutoFit/>
          </a:bodyPr>
          <a:lstStyle/>
          <a:p>
            <a:pPr>
              <a:lnSpc>
                <a:spcPct val="200000"/>
              </a:lnSpc>
            </a:pPr>
            <a:r>
              <a:rPr lang="zh-CN" altLang="en-US" sz="1800" dirty="0">
                <a:cs typeface="+mn-ea"/>
                <a:sym typeface="+mn-lt"/>
              </a:rPr>
              <a:t>规定：冰水混合物的温度为</a:t>
            </a:r>
            <a:r>
              <a:rPr lang="en-US" altLang="zh-CN" sz="1800" dirty="0">
                <a:cs typeface="+mn-ea"/>
                <a:sym typeface="+mn-lt"/>
              </a:rPr>
              <a:t>0</a:t>
            </a:r>
            <a:r>
              <a:rPr lang="zh-CN" altLang="en-US" sz="1800" dirty="0">
                <a:cs typeface="+mn-ea"/>
                <a:sym typeface="+mn-lt"/>
              </a:rPr>
              <a:t>摄氏度；沸水的温度为</a:t>
            </a:r>
            <a:r>
              <a:rPr lang="en-US" altLang="zh-CN" sz="1800" dirty="0">
                <a:cs typeface="+mn-ea"/>
                <a:sym typeface="+mn-lt"/>
              </a:rPr>
              <a:t>100</a:t>
            </a:r>
            <a:r>
              <a:rPr lang="zh-CN" altLang="en-US" sz="1800" dirty="0">
                <a:cs typeface="+mn-ea"/>
                <a:sym typeface="+mn-lt"/>
              </a:rPr>
              <a:t>摄氏度；</a:t>
            </a:r>
            <a:r>
              <a:rPr lang="en-US" altLang="zh-CN" sz="1800" dirty="0">
                <a:cs typeface="+mn-ea"/>
                <a:sym typeface="+mn-lt"/>
              </a:rPr>
              <a:t>0</a:t>
            </a:r>
            <a:r>
              <a:rPr lang="zh-CN" altLang="en-US" sz="1800" dirty="0">
                <a:cs typeface="+mn-ea"/>
                <a:sym typeface="+mn-lt"/>
              </a:rPr>
              <a:t>和</a:t>
            </a:r>
            <a:r>
              <a:rPr lang="en-US" altLang="zh-CN" sz="1800" dirty="0">
                <a:cs typeface="+mn-ea"/>
                <a:sym typeface="+mn-lt"/>
              </a:rPr>
              <a:t>100</a:t>
            </a:r>
            <a:r>
              <a:rPr lang="zh-CN" altLang="en-US" sz="1800" dirty="0">
                <a:cs typeface="+mn-ea"/>
                <a:sym typeface="+mn-lt"/>
              </a:rPr>
              <a:t>摄氏度之间分成</a:t>
            </a:r>
            <a:r>
              <a:rPr lang="en-US" altLang="zh-CN" sz="1800" dirty="0">
                <a:cs typeface="+mn-ea"/>
                <a:sym typeface="+mn-lt"/>
              </a:rPr>
              <a:t>100</a:t>
            </a:r>
            <a:r>
              <a:rPr lang="zh-CN" altLang="en-US" sz="1800" dirty="0">
                <a:cs typeface="+mn-ea"/>
                <a:sym typeface="+mn-lt"/>
              </a:rPr>
              <a:t>等份，每一份就是</a:t>
            </a:r>
            <a:r>
              <a:rPr lang="en-US" altLang="zh-CN" sz="1800" dirty="0">
                <a:cs typeface="+mn-ea"/>
                <a:sym typeface="+mn-lt"/>
              </a:rPr>
              <a:t>1</a:t>
            </a:r>
            <a:r>
              <a:rPr lang="zh-CN" altLang="en-US" sz="1800" dirty="0">
                <a:cs typeface="+mn-ea"/>
                <a:sym typeface="+mn-lt"/>
              </a:rPr>
              <a:t>摄氏度。</a:t>
            </a:r>
          </a:p>
        </p:txBody>
      </p:sp>
      <p:grpSp>
        <p:nvGrpSpPr>
          <p:cNvPr id="2" name="Group 5"/>
          <p:cNvGrpSpPr/>
          <p:nvPr/>
        </p:nvGrpSpPr>
        <p:grpSpPr bwMode="auto">
          <a:xfrm>
            <a:off x="777303" y="3458026"/>
            <a:ext cx="7467600" cy="342053"/>
            <a:chOff x="336" y="3197"/>
            <a:chExt cx="4704" cy="288"/>
          </a:xfrm>
        </p:grpSpPr>
        <p:sp>
          <p:nvSpPr>
            <p:cNvPr id="17413" name="Line 6"/>
            <p:cNvSpPr>
              <a:spLocks noChangeShapeType="1"/>
            </p:cNvSpPr>
            <p:nvPr/>
          </p:nvSpPr>
          <p:spPr bwMode="auto">
            <a:xfrm>
              <a:off x="33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14" name="Line 7"/>
            <p:cNvSpPr>
              <a:spLocks noChangeShapeType="1"/>
            </p:cNvSpPr>
            <p:nvPr/>
          </p:nvSpPr>
          <p:spPr bwMode="auto">
            <a:xfrm>
              <a:off x="528" y="3197"/>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15" name="Line 8"/>
            <p:cNvSpPr>
              <a:spLocks noChangeShapeType="1"/>
            </p:cNvSpPr>
            <p:nvPr/>
          </p:nvSpPr>
          <p:spPr bwMode="auto">
            <a:xfrm>
              <a:off x="38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16" name="Line 9"/>
            <p:cNvSpPr>
              <a:spLocks noChangeShapeType="1"/>
            </p:cNvSpPr>
            <p:nvPr/>
          </p:nvSpPr>
          <p:spPr bwMode="auto">
            <a:xfrm>
              <a:off x="43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17" name="Line 10"/>
            <p:cNvSpPr>
              <a:spLocks noChangeShapeType="1"/>
            </p:cNvSpPr>
            <p:nvPr/>
          </p:nvSpPr>
          <p:spPr bwMode="auto">
            <a:xfrm>
              <a:off x="48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18" name="Line 11"/>
            <p:cNvSpPr>
              <a:spLocks noChangeShapeType="1"/>
            </p:cNvSpPr>
            <p:nvPr/>
          </p:nvSpPr>
          <p:spPr bwMode="auto">
            <a:xfrm>
              <a:off x="2928" y="3215"/>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19" name="Line 12"/>
            <p:cNvSpPr>
              <a:spLocks noChangeShapeType="1"/>
            </p:cNvSpPr>
            <p:nvPr/>
          </p:nvSpPr>
          <p:spPr bwMode="auto">
            <a:xfrm>
              <a:off x="2448" y="3215"/>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0" name="Line 13"/>
            <p:cNvSpPr>
              <a:spLocks noChangeShapeType="1"/>
            </p:cNvSpPr>
            <p:nvPr/>
          </p:nvSpPr>
          <p:spPr bwMode="auto">
            <a:xfrm>
              <a:off x="1968" y="3215"/>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1" name="Line 14"/>
            <p:cNvSpPr>
              <a:spLocks noChangeShapeType="1"/>
            </p:cNvSpPr>
            <p:nvPr/>
          </p:nvSpPr>
          <p:spPr bwMode="auto">
            <a:xfrm>
              <a:off x="1488" y="3215"/>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2" name="Line 15"/>
            <p:cNvSpPr>
              <a:spLocks noChangeShapeType="1"/>
            </p:cNvSpPr>
            <p:nvPr/>
          </p:nvSpPr>
          <p:spPr bwMode="auto">
            <a:xfrm>
              <a:off x="1008" y="3215"/>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3" name="Line 16"/>
            <p:cNvSpPr>
              <a:spLocks noChangeShapeType="1"/>
            </p:cNvSpPr>
            <p:nvPr/>
          </p:nvSpPr>
          <p:spPr bwMode="auto">
            <a:xfrm>
              <a:off x="3408" y="3197"/>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4" name="Line 17"/>
            <p:cNvSpPr>
              <a:spLocks noChangeShapeType="1"/>
            </p:cNvSpPr>
            <p:nvPr/>
          </p:nvSpPr>
          <p:spPr bwMode="auto">
            <a:xfrm>
              <a:off x="3888" y="3197"/>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5" name="Line 18"/>
            <p:cNvSpPr>
              <a:spLocks noChangeShapeType="1"/>
            </p:cNvSpPr>
            <p:nvPr/>
          </p:nvSpPr>
          <p:spPr bwMode="auto">
            <a:xfrm>
              <a:off x="4368" y="3197"/>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6" name="Line 19"/>
            <p:cNvSpPr>
              <a:spLocks noChangeShapeType="1"/>
            </p:cNvSpPr>
            <p:nvPr/>
          </p:nvSpPr>
          <p:spPr bwMode="auto">
            <a:xfrm>
              <a:off x="4848" y="3197"/>
              <a:ext cx="0" cy="270"/>
            </a:xfrm>
            <a:prstGeom prst="line">
              <a:avLst/>
            </a:prstGeom>
            <a:noFill/>
            <a:ln w="19050">
              <a:solidFill>
                <a:schemeClr val="tx1"/>
              </a:solidFill>
              <a:round/>
            </a:ln>
          </p:spPr>
          <p:txBody>
            <a:bodyPr/>
            <a:lstStyle/>
            <a:p>
              <a:endParaRPr lang="zh-CN" altLang="en-US" sz="1800">
                <a:cs typeface="+mn-ea"/>
                <a:sym typeface="+mn-lt"/>
              </a:endParaRPr>
            </a:p>
          </p:txBody>
        </p:sp>
        <p:sp>
          <p:nvSpPr>
            <p:cNvPr id="17427" name="Line 20"/>
            <p:cNvSpPr>
              <a:spLocks noChangeShapeType="1"/>
            </p:cNvSpPr>
            <p:nvPr/>
          </p:nvSpPr>
          <p:spPr bwMode="auto">
            <a:xfrm>
              <a:off x="57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28" name="Line 21"/>
            <p:cNvSpPr>
              <a:spLocks noChangeShapeType="1"/>
            </p:cNvSpPr>
            <p:nvPr/>
          </p:nvSpPr>
          <p:spPr bwMode="auto">
            <a:xfrm>
              <a:off x="62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29" name="Line 22"/>
            <p:cNvSpPr>
              <a:spLocks noChangeShapeType="1"/>
            </p:cNvSpPr>
            <p:nvPr/>
          </p:nvSpPr>
          <p:spPr bwMode="auto">
            <a:xfrm>
              <a:off x="67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0" name="Line 23"/>
            <p:cNvSpPr>
              <a:spLocks noChangeShapeType="1"/>
            </p:cNvSpPr>
            <p:nvPr/>
          </p:nvSpPr>
          <p:spPr bwMode="auto">
            <a:xfrm>
              <a:off x="72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1" name="Line 24"/>
            <p:cNvSpPr>
              <a:spLocks noChangeShapeType="1"/>
            </p:cNvSpPr>
            <p:nvPr/>
          </p:nvSpPr>
          <p:spPr bwMode="auto">
            <a:xfrm>
              <a:off x="81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2" name="Line 25"/>
            <p:cNvSpPr>
              <a:spLocks noChangeShapeType="1"/>
            </p:cNvSpPr>
            <p:nvPr/>
          </p:nvSpPr>
          <p:spPr bwMode="auto">
            <a:xfrm>
              <a:off x="86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3" name="Line 26"/>
            <p:cNvSpPr>
              <a:spLocks noChangeShapeType="1"/>
            </p:cNvSpPr>
            <p:nvPr/>
          </p:nvSpPr>
          <p:spPr bwMode="auto">
            <a:xfrm>
              <a:off x="91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4" name="Line 27"/>
            <p:cNvSpPr>
              <a:spLocks noChangeShapeType="1"/>
            </p:cNvSpPr>
            <p:nvPr/>
          </p:nvSpPr>
          <p:spPr bwMode="auto">
            <a:xfrm>
              <a:off x="96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5" name="Line 28"/>
            <p:cNvSpPr>
              <a:spLocks noChangeShapeType="1"/>
            </p:cNvSpPr>
            <p:nvPr/>
          </p:nvSpPr>
          <p:spPr bwMode="auto">
            <a:xfrm>
              <a:off x="105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6" name="Line 29"/>
            <p:cNvSpPr>
              <a:spLocks noChangeShapeType="1"/>
            </p:cNvSpPr>
            <p:nvPr/>
          </p:nvSpPr>
          <p:spPr bwMode="auto">
            <a:xfrm>
              <a:off x="110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7" name="Line 30"/>
            <p:cNvSpPr>
              <a:spLocks noChangeShapeType="1"/>
            </p:cNvSpPr>
            <p:nvPr/>
          </p:nvSpPr>
          <p:spPr bwMode="auto">
            <a:xfrm>
              <a:off x="115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8" name="Line 31"/>
            <p:cNvSpPr>
              <a:spLocks noChangeShapeType="1"/>
            </p:cNvSpPr>
            <p:nvPr/>
          </p:nvSpPr>
          <p:spPr bwMode="auto">
            <a:xfrm>
              <a:off x="120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39" name="Line 32"/>
            <p:cNvSpPr>
              <a:spLocks noChangeShapeType="1"/>
            </p:cNvSpPr>
            <p:nvPr/>
          </p:nvSpPr>
          <p:spPr bwMode="auto">
            <a:xfrm>
              <a:off x="129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0" name="Line 33"/>
            <p:cNvSpPr>
              <a:spLocks noChangeShapeType="1"/>
            </p:cNvSpPr>
            <p:nvPr/>
          </p:nvSpPr>
          <p:spPr bwMode="auto">
            <a:xfrm>
              <a:off x="134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1" name="Line 34"/>
            <p:cNvSpPr>
              <a:spLocks noChangeShapeType="1"/>
            </p:cNvSpPr>
            <p:nvPr/>
          </p:nvSpPr>
          <p:spPr bwMode="auto">
            <a:xfrm>
              <a:off x="139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2" name="Line 35"/>
            <p:cNvSpPr>
              <a:spLocks noChangeShapeType="1"/>
            </p:cNvSpPr>
            <p:nvPr/>
          </p:nvSpPr>
          <p:spPr bwMode="auto">
            <a:xfrm>
              <a:off x="144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3" name="Line 36"/>
            <p:cNvSpPr>
              <a:spLocks noChangeShapeType="1"/>
            </p:cNvSpPr>
            <p:nvPr/>
          </p:nvSpPr>
          <p:spPr bwMode="auto">
            <a:xfrm>
              <a:off x="153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4" name="Line 37"/>
            <p:cNvSpPr>
              <a:spLocks noChangeShapeType="1"/>
            </p:cNvSpPr>
            <p:nvPr/>
          </p:nvSpPr>
          <p:spPr bwMode="auto">
            <a:xfrm>
              <a:off x="158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5" name="Line 38"/>
            <p:cNvSpPr>
              <a:spLocks noChangeShapeType="1"/>
            </p:cNvSpPr>
            <p:nvPr/>
          </p:nvSpPr>
          <p:spPr bwMode="auto">
            <a:xfrm>
              <a:off x="163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6" name="Line 39"/>
            <p:cNvSpPr>
              <a:spLocks noChangeShapeType="1"/>
            </p:cNvSpPr>
            <p:nvPr/>
          </p:nvSpPr>
          <p:spPr bwMode="auto">
            <a:xfrm>
              <a:off x="168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7" name="Line 40"/>
            <p:cNvSpPr>
              <a:spLocks noChangeShapeType="1"/>
            </p:cNvSpPr>
            <p:nvPr/>
          </p:nvSpPr>
          <p:spPr bwMode="auto">
            <a:xfrm>
              <a:off x="177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8" name="Line 41"/>
            <p:cNvSpPr>
              <a:spLocks noChangeShapeType="1"/>
            </p:cNvSpPr>
            <p:nvPr/>
          </p:nvSpPr>
          <p:spPr bwMode="auto">
            <a:xfrm>
              <a:off x="182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49" name="Line 42"/>
            <p:cNvSpPr>
              <a:spLocks noChangeShapeType="1"/>
            </p:cNvSpPr>
            <p:nvPr/>
          </p:nvSpPr>
          <p:spPr bwMode="auto">
            <a:xfrm>
              <a:off x="187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0" name="Line 43"/>
            <p:cNvSpPr>
              <a:spLocks noChangeShapeType="1"/>
            </p:cNvSpPr>
            <p:nvPr/>
          </p:nvSpPr>
          <p:spPr bwMode="auto">
            <a:xfrm>
              <a:off x="192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1" name="Line 44"/>
            <p:cNvSpPr>
              <a:spLocks noChangeShapeType="1"/>
            </p:cNvSpPr>
            <p:nvPr/>
          </p:nvSpPr>
          <p:spPr bwMode="auto">
            <a:xfrm>
              <a:off x="201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2" name="Line 45"/>
            <p:cNvSpPr>
              <a:spLocks noChangeShapeType="1"/>
            </p:cNvSpPr>
            <p:nvPr/>
          </p:nvSpPr>
          <p:spPr bwMode="auto">
            <a:xfrm>
              <a:off x="206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3" name="Line 46"/>
            <p:cNvSpPr>
              <a:spLocks noChangeShapeType="1"/>
            </p:cNvSpPr>
            <p:nvPr/>
          </p:nvSpPr>
          <p:spPr bwMode="auto">
            <a:xfrm>
              <a:off x="211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4" name="Line 47"/>
            <p:cNvSpPr>
              <a:spLocks noChangeShapeType="1"/>
            </p:cNvSpPr>
            <p:nvPr/>
          </p:nvSpPr>
          <p:spPr bwMode="auto">
            <a:xfrm>
              <a:off x="216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5" name="Line 48"/>
            <p:cNvSpPr>
              <a:spLocks noChangeShapeType="1"/>
            </p:cNvSpPr>
            <p:nvPr/>
          </p:nvSpPr>
          <p:spPr bwMode="auto">
            <a:xfrm>
              <a:off x="225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6" name="Line 49"/>
            <p:cNvSpPr>
              <a:spLocks noChangeShapeType="1"/>
            </p:cNvSpPr>
            <p:nvPr/>
          </p:nvSpPr>
          <p:spPr bwMode="auto">
            <a:xfrm>
              <a:off x="230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7" name="Line 50"/>
            <p:cNvSpPr>
              <a:spLocks noChangeShapeType="1"/>
            </p:cNvSpPr>
            <p:nvPr/>
          </p:nvSpPr>
          <p:spPr bwMode="auto">
            <a:xfrm>
              <a:off x="235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8" name="Line 51"/>
            <p:cNvSpPr>
              <a:spLocks noChangeShapeType="1"/>
            </p:cNvSpPr>
            <p:nvPr/>
          </p:nvSpPr>
          <p:spPr bwMode="auto">
            <a:xfrm>
              <a:off x="240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59" name="Line 52"/>
            <p:cNvSpPr>
              <a:spLocks noChangeShapeType="1"/>
            </p:cNvSpPr>
            <p:nvPr/>
          </p:nvSpPr>
          <p:spPr bwMode="auto">
            <a:xfrm>
              <a:off x="249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0" name="Line 53"/>
            <p:cNvSpPr>
              <a:spLocks noChangeShapeType="1"/>
            </p:cNvSpPr>
            <p:nvPr/>
          </p:nvSpPr>
          <p:spPr bwMode="auto">
            <a:xfrm>
              <a:off x="254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1" name="Line 54"/>
            <p:cNvSpPr>
              <a:spLocks noChangeShapeType="1"/>
            </p:cNvSpPr>
            <p:nvPr/>
          </p:nvSpPr>
          <p:spPr bwMode="auto">
            <a:xfrm>
              <a:off x="259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2" name="Line 55"/>
            <p:cNvSpPr>
              <a:spLocks noChangeShapeType="1"/>
            </p:cNvSpPr>
            <p:nvPr/>
          </p:nvSpPr>
          <p:spPr bwMode="auto">
            <a:xfrm>
              <a:off x="264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3" name="Line 56"/>
            <p:cNvSpPr>
              <a:spLocks noChangeShapeType="1"/>
            </p:cNvSpPr>
            <p:nvPr/>
          </p:nvSpPr>
          <p:spPr bwMode="auto">
            <a:xfrm>
              <a:off x="273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4" name="Line 57"/>
            <p:cNvSpPr>
              <a:spLocks noChangeShapeType="1"/>
            </p:cNvSpPr>
            <p:nvPr/>
          </p:nvSpPr>
          <p:spPr bwMode="auto">
            <a:xfrm>
              <a:off x="278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5" name="Line 58"/>
            <p:cNvSpPr>
              <a:spLocks noChangeShapeType="1"/>
            </p:cNvSpPr>
            <p:nvPr/>
          </p:nvSpPr>
          <p:spPr bwMode="auto">
            <a:xfrm>
              <a:off x="283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6" name="Line 59"/>
            <p:cNvSpPr>
              <a:spLocks noChangeShapeType="1"/>
            </p:cNvSpPr>
            <p:nvPr/>
          </p:nvSpPr>
          <p:spPr bwMode="auto">
            <a:xfrm>
              <a:off x="288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7" name="Line 60"/>
            <p:cNvSpPr>
              <a:spLocks noChangeShapeType="1"/>
            </p:cNvSpPr>
            <p:nvPr/>
          </p:nvSpPr>
          <p:spPr bwMode="auto">
            <a:xfrm>
              <a:off x="297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8" name="Line 61"/>
            <p:cNvSpPr>
              <a:spLocks noChangeShapeType="1"/>
            </p:cNvSpPr>
            <p:nvPr/>
          </p:nvSpPr>
          <p:spPr bwMode="auto">
            <a:xfrm>
              <a:off x="302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69" name="Line 62"/>
            <p:cNvSpPr>
              <a:spLocks noChangeShapeType="1"/>
            </p:cNvSpPr>
            <p:nvPr/>
          </p:nvSpPr>
          <p:spPr bwMode="auto">
            <a:xfrm>
              <a:off x="307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0" name="Line 63"/>
            <p:cNvSpPr>
              <a:spLocks noChangeShapeType="1"/>
            </p:cNvSpPr>
            <p:nvPr/>
          </p:nvSpPr>
          <p:spPr bwMode="auto">
            <a:xfrm>
              <a:off x="312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1" name="Line 64"/>
            <p:cNvSpPr>
              <a:spLocks noChangeShapeType="1"/>
            </p:cNvSpPr>
            <p:nvPr/>
          </p:nvSpPr>
          <p:spPr bwMode="auto">
            <a:xfrm>
              <a:off x="321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2" name="Line 65"/>
            <p:cNvSpPr>
              <a:spLocks noChangeShapeType="1"/>
            </p:cNvSpPr>
            <p:nvPr/>
          </p:nvSpPr>
          <p:spPr bwMode="auto">
            <a:xfrm>
              <a:off x="326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3" name="Line 66"/>
            <p:cNvSpPr>
              <a:spLocks noChangeShapeType="1"/>
            </p:cNvSpPr>
            <p:nvPr/>
          </p:nvSpPr>
          <p:spPr bwMode="auto">
            <a:xfrm>
              <a:off x="331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4" name="Line 67"/>
            <p:cNvSpPr>
              <a:spLocks noChangeShapeType="1"/>
            </p:cNvSpPr>
            <p:nvPr/>
          </p:nvSpPr>
          <p:spPr bwMode="auto">
            <a:xfrm>
              <a:off x="336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5" name="Line 68"/>
            <p:cNvSpPr>
              <a:spLocks noChangeShapeType="1"/>
            </p:cNvSpPr>
            <p:nvPr/>
          </p:nvSpPr>
          <p:spPr bwMode="auto">
            <a:xfrm>
              <a:off x="345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6" name="Line 69"/>
            <p:cNvSpPr>
              <a:spLocks noChangeShapeType="1"/>
            </p:cNvSpPr>
            <p:nvPr/>
          </p:nvSpPr>
          <p:spPr bwMode="auto">
            <a:xfrm>
              <a:off x="350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7" name="Line 70"/>
            <p:cNvSpPr>
              <a:spLocks noChangeShapeType="1"/>
            </p:cNvSpPr>
            <p:nvPr/>
          </p:nvSpPr>
          <p:spPr bwMode="auto">
            <a:xfrm>
              <a:off x="360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8" name="Line 71"/>
            <p:cNvSpPr>
              <a:spLocks noChangeShapeType="1"/>
            </p:cNvSpPr>
            <p:nvPr/>
          </p:nvSpPr>
          <p:spPr bwMode="auto">
            <a:xfrm>
              <a:off x="355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79" name="Line 72"/>
            <p:cNvSpPr>
              <a:spLocks noChangeShapeType="1"/>
            </p:cNvSpPr>
            <p:nvPr/>
          </p:nvSpPr>
          <p:spPr bwMode="auto">
            <a:xfrm>
              <a:off x="374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0" name="Line 73"/>
            <p:cNvSpPr>
              <a:spLocks noChangeShapeType="1"/>
            </p:cNvSpPr>
            <p:nvPr/>
          </p:nvSpPr>
          <p:spPr bwMode="auto">
            <a:xfrm>
              <a:off x="408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1" name="Line 74"/>
            <p:cNvSpPr>
              <a:spLocks noChangeShapeType="1"/>
            </p:cNvSpPr>
            <p:nvPr/>
          </p:nvSpPr>
          <p:spPr bwMode="auto">
            <a:xfrm>
              <a:off x="369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2" name="Line 75"/>
            <p:cNvSpPr>
              <a:spLocks noChangeShapeType="1"/>
            </p:cNvSpPr>
            <p:nvPr/>
          </p:nvSpPr>
          <p:spPr bwMode="auto">
            <a:xfrm>
              <a:off x="379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3" name="Line 76"/>
            <p:cNvSpPr>
              <a:spLocks noChangeShapeType="1"/>
            </p:cNvSpPr>
            <p:nvPr/>
          </p:nvSpPr>
          <p:spPr bwMode="auto">
            <a:xfrm>
              <a:off x="384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4" name="Line 77"/>
            <p:cNvSpPr>
              <a:spLocks noChangeShapeType="1"/>
            </p:cNvSpPr>
            <p:nvPr/>
          </p:nvSpPr>
          <p:spPr bwMode="auto">
            <a:xfrm>
              <a:off x="398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5" name="Line 78"/>
            <p:cNvSpPr>
              <a:spLocks noChangeShapeType="1"/>
            </p:cNvSpPr>
            <p:nvPr/>
          </p:nvSpPr>
          <p:spPr bwMode="auto">
            <a:xfrm>
              <a:off x="393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6" name="Line 79"/>
            <p:cNvSpPr>
              <a:spLocks noChangeShapeType="1"/>
            </p:cNvSpPr>
            <p:nvPr/>
          </p:nvSpPr>
          <p:spPr bwMode="auto">
            <a:xfrm>
              <a:off x="403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7" name="Line 80"/>
            <p:cNvSpPr>
              <a:spLocks noChangeShapeType="1"/>
            </p:cNvSpPr>
            <p:nvPr/>
          </p:nvSpPr>
          <p:spPr bwMode="auto">
            <a:xfrm>
              <a:off x="441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8" name="Line 81"/>
            <p:cNvSpPr>
              <a:spLocks noChangeShapeType="1"/>
            </p:cNvSpPr>
            <p:nvPr/>
          </p:nvSpPr>
          <p:spPr bwMode="auto">
            <a:xfrm>
              <a:off x="417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89" name="Line 82"/>
            <p:cNvSpPr>
              <a:spLocks noChangeShapeType="1"/>
            </p:cNvSpPr>
            <p:nvPr/>
          </p:nvSpPr>
          <p:spPr bwMode="auto">
            <a:xfrm>
              <a:off x="427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0" name="Line 83"/>
            <p:cNvSpPr>
              <a:spLocks noChangeShapeType="1"/>
            </p:cNvSpPr>
            <p:nvPr/>
          </p:nvSpPr>
          <p:spPr bwMode="auto">
            <a:xfrm>
              <a:off x="422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1" name="Line 84"/>
            <p:cNvSpPr>
              <a:spLocks noChangeShapeType="1"/>
            </p:cNvSpPr>
            <p:nvPr/>
          </p:nvSpPr>
          <p:spPr bwMode="auto">
            <a:xfrm>
              <a:off x="432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2" name="Line 85"/>
            <p:cNvSpPr>
              <a:spLocks noChangeShapeType="1"/>
            </p:cNvSpPr>
            <p:nvPr/>
          </p:nvSpPr>
          <p:spPr bwMode="auto">
            <a:xfrm>
              <a:off x="446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3" name="Line 86"/>
            <p:cNvSpPr>
              <a:spLocks noChangeShapeType="1"/>
            </p:cNvSpPr>
            <p:nvPr/>
          </p:nvSpPr>
          <p:spPr bwMode="auto">
            <a:xfrm>
              <a:off x="451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4" name="Line 87"/>
            <p:cNvSpPr>
              <a:spLocks noChangeShapeType="1"/>
            </p:cNvSpPr>
            <p:nvPr/>
          </p:nvSpPr>
          <p:spPr bwMode="auto">
            <a:xfrm>
              <a:off x="456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5" name="Line 88"/>
            <p:cNvSpPr>
              <a:spLocks noChangeShapeType="1"/>
            </p:cNvSpPr>
            <p:nvPr/>
          </p:nvSpPr>
          <p:spPr bwMode="auto">
            <a:xfrm>
              <a:off x="465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6" name="Line 89"/>
            <p:cNvSpPr>
              <a:spLocks noChangeShapeType="1"/>
            </p:cNvSpPr>
            <p:nvPr/>
          </p:nvSpPr>
          <p:spPr bwMode="auto">
            <a:xfrm>
              <a:off x="470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7" name="Line 90"/>
            <p:cNvSpPr>
              <a:spLocks noChangeShapeType="1"/>
            </p:cNvSpPr>
            <p:nvPr/>
          </p:nvSpPr>
          <p:spPr bwMode="auto">
            <a:xfrm>
              <a:off x="475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8" name="Line 91"/>
            <p:cNvSpPr>
              <a:spLocks noChangeShapeType="1"/>
            </p:cNvSpPr>
            <p:nvPr/>
          </p:nvSpPr>
          <p:spPr bwMode="auto">
            <a:xfrm>
              <a:off x="4944"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499" name="Line 92"/>
            <p:cNvSpPr>
              <a:spLocks noChangeShapeType="1"/>
            </p:cNvSpPr>
            <p:nvPr/>
          </p:nvSpPr>
          <p:spPr bwMode="auto">
            <a:xfrm>
              <a:off x="4896"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500" name="Line 93"/>
            <p:cNvSpPr>
              <a:spLocks noChangeShapeType="1"/>
            </p:cNvSpPr>
            <p:nvPr/>
          </p:nvSpPr>
          <p:spPr bwMode="auto">
            <a:xfrm>
              <a:off x="4800"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501" name="Line 94"/>
            <p:cNvSpPr>
              <a:spLocks noChangeShapeType="1"/>
            </p:cNvSpPr>
            <p:nvPr/>
          </p:nvSpPr>
          <p:spPr bwMode="auto">
            <a:xfrm>
              <a:off x="4992" y="3245"/>
              <a:ext cx="0" cy="181"/>
            </a:xfrm>
            <a:prstGeom prst="line">
              <a:avLst/>
            </a:prstGeom>
            <a:noFill/>
            <a:ln w="19050">
              <a:solidFill>
                <a:schemeClr val="tx1"/>
              </a:solidFill>
              <a:round/>
            </a:ln>
          </p:spPr>
          <p:txBody>
            <a:bodyPr/>
            <a:lstStyle/>
            <a:p>
              <a:endParaRPr lang="zh-CN" altLang="en-US" sz="1800">
                <a:cs typeface="+mn-ea"/>
                <a:sym typeface="+mn-lt"/>
              </a:endParaRPr>
            </a:p>
          </p:txBody>
        </p:sp>
        <p:sp>
          <p:nvSpPr>
            <p:cNvPr id="17502" name="Line 95"/>
            <p:cNvSpPr>
              <a:spLocks noChangeShapeType="1"/>
            </p:cNvSpPr>
            <p:nvPr/>
          </p:nvSpPr>
          <p:spPr bwMode="auto">
            <a:xfrm>
              <a:off x="5040" y="3245"/>
              <a:ext cx="0" cy="181"/>
            </a:xfrm>
            <a:prstGeom prst="line">
              <a:avLst/>
            </a:prstGeom>
            <a:noFill/>
            <a:ln w="19050">
              <a:solidFill>
                <a:schemeClr val="tx1"/>
              </a:solidFill>
              <a:round/>
            </a:ln>
          </p:spPr>
          <p:txBody>
            <a:bodyPr/>
            <a:lstStyle/>
            <a:p>
              <a:endParaRPr lang="zh-CN" altLang="en-US" sz="1800">
                <a:cs typeface="+mn-ea"/>
                <a:sym typeface="+mn-lt"/>
              </a:endParaRPr>
            </a:p>
          </p:txBody>
        </p:sp>
      </p:grpSp>
      <p:grpSp>
        <p:nvGrpSpPr>
          <p:cNvPr id="3" name="Group 96"/>
          <p:cNvGrpSpPr/>
          <p:nvPr/>
        </p:nvGrpSpPr>
        <p:grpSpPr bwMode="auto">
          <a:xfrm>
            <a:off x="1221804" y="3039766"/>
            <a:ext cx="527051" cy="798124"/>
            <a:chOff x="616" y="2861"/>
            <a:chExt cx="332" cy="672"/>
          </a:xfrm>
        </p:grpSpPr>
        <p:sp>
          <p:nvSpPr>
            <p:cNvPr id="17504" name="Line 97"/>
            <p:cNvSpPr>
              <a:spLocks noChangeShapeType="1"/>
            </p:cNvSpPr>
            <p:nvPr/>
          </p:nvSpPr>
          <p:spPr bwMode="auto">
            <a:xfrm>
              <a:off x="76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05" name="Text Box 98"/>
            <p:cNvSpPr txBox="1">
              <a:spLocks noChangeArrowheads="1"/>
            </p:cNvSpPr>
            <p:nvPr/>
          </p:nvSpPr>
          <p:spPr bwMode="auto">
            <a:xfrm>
              <a:off x="616" y="2861"/>
              <a:ext cx="332" cy="389"/>
            </a:xfrm>
            <a:prstGeom prst="rect">
              <a:avLst/>
            </a:prstGeom>
            <a:noFill/>
            <a:ln w="9525">
              <a:noFill/>
              <a:miter lim="800000"/>
            </a:ln>
          </p:spPr>
          <p:txBody>
            <a:bodyPr wrap="none">
              <a:spAutoFit/>
            </a:bodyPr>
            <a:lstStyle/>
            <a:p>
              <a:r>
                <a:rPr lang="en-US" altLang="zh-CN" sz="2400" dirty="0">
                  <a:cs typeface="+mn-ea"/>
                  <a:sym typeface="+mn-lt"/>
                </a:rPr>
                <a:t>10</a:t>
              </a:r>
            </a:p>
          </p:txBody>
        </p:sp>
      </p:grpSp>
      <p:grpSp>
        <p:nvGrpSpPr>
          <p:cNvPr id="4" name="Group 99"/>
          <p:cNvGrpSpPr/>
          <p:nvPr/>
        </p:nvGrpSpPr>
        <p:grpSpPr bwMode="auto">
          <a:xfrm>
            <a:off x="1979041" y="3039767"/>
            <a:ext cx="527051" cy="798124"/>
            <a:chOff x="1093" y="2861"/>
            <a:chExt cx="332" cy="672"/>
          </a:xfrm>
        </p:grpSpPr>
        <p:sp>
          <p:nvSpPr>
            <p:cNvPr id="17507" name="Line 100"/>
            <p:cNvSpPr>
              <a:spLocks noChangeShapeType="1"/>
            </p:cNvSpPr>
            <p:nvPr/>
          </p:nvSpPr>
          <p:spPr bwMode="auto">
            <a:xfrm>
              <a:off x="124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08" name="Text Box 101"/>
            <p:cNvSpPr txBox="1">
              <a:spLocks noChangeArrowheads="1"/>
            </p:cNvSpPr>
            <p:nvPr/>
          </p:nvSpPr>
          <p:spPr bwMode="auto">
            <a:xfrm>
              <a:off x="1093" y="2861"/>
              <a:ext cx="332" cy="389"/>
            </a:xfrm>
            <a:prstGeom prst="rect">
              <a:avLst/>
            </a:prstGeom>
            <a:noFill/>
            <a:ln w="9525">
              <a:noFill/>
              <a:miter lim="800000"/>
            </a:ln>
          </p:spPr>
          <p:txBody>
            <a:bodyPr wrap="none">
              <a:spAutoFit/>
            </a:bodyPr>
            <a:lstStyle/>
            <a:p>
              <a:r>
                <a:rPr lang="en-US" altLang="zh-CN" sz="2400" dirty="0">
                  <a:cs typeface="+mn-ea"/>
                  <a:sym typeface="+mn-lt"/>
                </a:rPr>
                <a:t>20</a:t>
              </a:r>
            </a:p>
          </p:txBody>
        </p:sp>
      </p:grpSp>
      <p:grpSp>
        <p:nvGrpSpPr>
          <p:cNvPr id="5" name="Group 102"/>
          <p:cNvGrpSpPr/>
          <p:nvPr/>
        </p:nvGrpSpPr>
        <p:grpSpPr bwMode="auto">
          <a:xfrm>
            <a:off x="3528440" y="3050456"/>
            <a:ext cx="527051" cy="787435"/>
            <a:chOff x="2069" y="2870"/>
            <a:chExt cx="332" cy="663"/>
          </a:xfrm>
        </p:grpSpPr>
        <p:sp>
          <p:nvSpPr>
            <p:cNvPr id="17510" name="Line 103"/>
            <p:cNvSpPr>
              <a:spLocks noChangeShapeType="1"/>
            </p:cNvSpPr>
            <p:nvPr/>
          </p:nvSpPr>
          <p:spPr bwMode="auto">
            <a:xfrm>
              <a:off x="220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11" name="Text Box 104"/>
            <p:cNvSpPr txBox="1">
              <a:spLocks noChangeArrowheads="1"/>
            </p:cNvSpPr>
            <p:nvPr/>
          </p:nvSpPr>
          <p:spPr bwMode="auto">
            <a:xfrm>
              <a:off x="2069" y="2870"/>
              <a:ext cx="332" cy="389"/>
            </a:xfrm>
            <a:prstGeom prst="rect">
              <a:avLst/>
            </a:prstGeom>
            <a:noFill/>
            <a:ln w="9525">
              <a:noFill/>
              <a:miter lim="800000"/>
            </a:ln>
          </p:spPr>
          <p:txBody>
            <a:bodyPr wrap="none">
              <a:spAutoFit/>
            </a:bodyPr>
            <a:lstStyle/>
            <a:p>
              <a:r>
                <a:rPr lang="en-US" altLang="zh-CN" sz="2400" dirty="0">
                  <a:cs typeface="+mn-ea"/>
                  <a:sym typeface="+mn-lt"/>
                </a:rPr>
                <a:t>40</a:t>
              </a:r>
            </a:p>
          </p:txBody>
        </p:sp>
      </p:grpSp>
      <p:grpSp>
        <p:nvGrpSpPr>
          <p:cNvPr id="6" name="Group 105"/>
          <p:cNvGrpSpPr/>
          <p:nvPr/>
        </p:nvGrpSpPr>
        <p:grpSpPr bwMode="auto">
          <a:xfrm>
            <a:off x="2753741" y="3050456"/>
            <a:ext cx="527051" cy="787435"/>
            <a:chOff x="1581" y="2870"/>
            <a:chExt cx="332" cy="663"/>
          </a:xfrm>
        </p:grpSpPr>
        <p:sp>
          <p:nvSpPr>
            <p:cNvPr id="17513" name="Line 106"/>
            <p:cNvSpPr>
              <a:spLocks noChangeShapeType="1"/>
            </p:cNvSpPr>
            <p:nvPr/>
          </p:nvSpPr>
          <p:spPr bwMode="auto">
            <a:xfrm>
              <a:off x="172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14" name="Text Box 107"/>
            <p:cNvSpPr txBox="1">
              <a:spLocks noChangeArrowheads="1"/>
            </p:cNvSpPr>
            <p:nvPr/>
          </p:nvSpPr>
          <p:spPr bwMode="auto">
            <a:xfrm>
              <a:off x="1581" y="2870"/>
              <a:ext cx="332" cy="389"/>
            </a:xfrm>
            <a:prstGeom prst="rect">
              <a:avLst/>
            </a:prstGeom>
            <a:noFill/>
            <a:ln w="9525">
              <a:noFill/>
              <a:miter lim="800000"/>
            </a:ln>
          </p:spPr>
          <p:txBody>
            <a:bodyPr wrap="none">
              <a:spAutoFit/>
            </a:bodyPr>
            <a:lstStyle/>
            <a:p>
              <a:r>
                <a:rPr lang="en-US" altLang="zh-CN" sz="2400" dirty="0">
                  <a:cs typeface="+mn-ea"/>
                  <a:sym typeface="+mn-lt"/>
                </a:rPr>
                <a:t>30</a:t>
              </a:r>
            </a:p>
          </p:txBody>
        </p:sp>
      </p:grpSp>
      <p:grpSp>
        <p:nvGrpSpPr>
          <p:cNvPr id="7" name="Group 108"/>
          <p:cNvGrpSpPr/>
          <p:nvPr/>
        </p:nvGrpSpPr>
        <p:grpSpPr bwMode="auto">
          <a:xfrm>
            <a:off x="4276154" y="3050456"/>
            <a:ext cx="527051" cy="787435"/>
            <a:chOff x="2540" y="2870"/>
            <a:chExt cx="332" cy="663"/>
          </a:xfrm>
        </p:grpSpPr>
        <p:sp>
          <p:nvSpPr>
            <p:cNvPr id="17516" name="Line 109"/>
            <p:cNvSpPr>
              <a:spLocks noChangeShapeType="1"/>
            </p:cNvSpPr>
            <p:nvPr/>
          </p:nvSpPr>
          <p:spPr bwMode="auto">
            <a:xfrm>
              <a:off x="268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17" name="Text Box 110"/>
            <p:cNvSpPr txBox="1">
              <a:spLocks noChangeArrowheads="1"/>
            </p:cNvSpPr>
            <p:nvPr/>
          </p:nvSpPr>
          <p:spPr bwMode="auto">
            <a:xfrm>
              <a:off x="2540" y="2870"/>
              <a:ext cx="332" cy="389"/>
            </a:xfrm>
            <a:prstGeom prst="rect">
              <a:avLst/>
            </a:prstGeom>
            <a:noFill/>
            <a:ln w="9525">
              <a:noFill/>
              <a:miter lim="800000"/>
            </a:ln>
          </p:spPr>
          <p:txBody>
            <a:bodyPr wrap="none">
              <a:spAutoFit/>
            </a:bodyPr>
            <a:lstStyle/>
            <a:p>
              <a:r>
                <a:rPr lang="en-US" altLang="zh-CN" sz="2400" dirty="0">
                  <a:cs typeface="+mn-ea"/>
                  <a:sym typeface="+mn-lt"/>
                </a:rPr>
                <a:t>50</a:t>
              </a:r>
            </a:p>
          </p:txBody>
        </p:sp>
      </p:grpSp>
      <p:grpSp>
        <p:nvGrpSpPr>
          <p:cNvPr id="8" name="Group 111"/>
          <p:cNvGrpSpPr/>
          <p:nvPr/>
        </p:nvGrpSpPr>
        <p:grpSpPr bwMode="auto">
          <a:xfrm>
            <a:off x="5036566" y="3050456"/>
            <a:ext cx="527051" cy="787435"/>
            <a:chOff x="3019" y="2870"/>
            <a:chExt cx="332" cy="663"/>
          </a:xfrm>
        </p:grpSpPr>
        <p:sp>
          <p:nvSpPr>
            <p:cNvPr id="17519" name="Line 112"/>
            <p:cNvSpPr>
              <a:spLocks noChangeShapeType="1"/>
            </p:cNvSpPr>
            <p:nvPr/>
          </p:nvSpPr>
          <p:spPr bwMode="auto">
            <a:xfrm>
              <a:off x="316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20" name="Text Box 113"/>
            <p:cNvSpPr txBox="1">
              <a:spLocks noChangeArrowheads="1"/>
            </p:cNvSpPr>
            <p:nvPr/>
          </p:nvSpPr>
          <p:spPr bwMode="auto">
            <a:xfrm>
              <a:off x="3019" y="2870"/>
              <a:ext cx="332" cy="389"/>
            </a:xfrm>
            <a:prstGeom prst="rect">
              <a:avLst/>
            </a:prstGeom>
            <a:noFill/>
            <a:ln w="9525">
              <a:noFill/>
              <a:miter lim="800000"/>
            </a:ln>
          </p:spPr>
          <p:txBody>
            <a:bodyPr wrap="none">
              <a:spAutoFit/>
            </a:bodyPr>
            <a:lstStyle/>
            <a:p>
              <a:r>
                <a:rPr lang="en-US" altLang="zh-CN" sz="2400" dirty="0">
                  <a:cs typeface="+mn-ea"/>
                  <a:sym typeface="+mn-lt"/>
                </a:rPr>
                <a:t>60</a:t>
              </a:r>
            </a:p>
          </p:txBody>
        </p:sp>
      </p:grpSp>
      <p:grpSp>
        <p:nvGrpSpPr>
          <p:cNvPr id="9" name="Group 114"/>
          <p:cNvGrpSpPr/>
          <p:nvPr/>
        </p:nvGrpSpPr>
        <p:grpSpPr bwMode="auto">
          <a:xfrm>
            <a:off x="5795390" y="3042142"/>
            <a:ext cx="527051" cy="795749"/>
            <a:chOff x="3497" y="2863"/>
            <a:chExt cx="332" cy="670"/>
          </a:xfrm>
        </p:grpSpPr>
        <p:sp>
          <p:nvSpPr>
            <p:cNvPr id="17522" name="Line 115"/>
            <p:cNvSpPr>
              <a:spLocks noChangeShapeType="1"/>
            </p:cNvSpPr>
            <p:nvPr/>
          </p:nvSpPr>
          <p:spPr bwMode="auto">
            <a:xfrm>
              <a:off x="364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23" name="Text Box 116"/>
            <p:cNvSpPr txBox="1">
              <a:spLocks noChangeArrowheads="1"/>
            </p:cNvSpPr>
            <p:nvPr/>
          </p:nvSpPr>
          <p:spPr bwMode="auto">
            <a:xfrm>
              <a:off x="3497" y="2863"/>
              <a:ext cx="332" cy="389"/>
            </a:xfrm>
            <a:prstGeom prst="rect">
              <a:avLst/>
            </a:prstGeom>
            <a:noFill/>
            <a:ln w="9525">
              <a:noFill/>
              <a:miter lim="800000"/>
            </a:ln>
          </p:spPr>
          <p:txBody>
            <a:bodyPr wrap="none">
              <a:spAutoFit/>
            </a:bodyPr>
            <a:lstStyle/>
            <a:p>
              <a:r>
                <a:rPr lang="en-US" altLang="zh-CN" sz="2400" dirty="0">
                  <a:cs typeface="+mn-ea"/>
                  <a:sym typeface="+mn-lt"/>
                </a:rPr>
                <a:t>70</a:t>
              </a:r>
            </a:p>
          </p:txBody>
        </p:sp>
      </p:grpSp>
      <p:grpSp>
        <p:nvGrpSpPr>
          <p:cNvPr id="10" name="Group 117"/>
          <p:cNvGrpSpPr/>
          <p:nvPr/>
        </p:nvGrpSpPr>
        <p:grpSpPr bwMode="auto">
          <a:xfrm>
            <a:off x="6552628" y="3050456"/>
            <a:ext cx="527051" cy="787435"/>
            <a:chOff x="3974" y="2870"/>
            <a:chExt cx="332" cy="663"/>
          </a:xfrm>
        </p:grpSpPr>
        <p:sp>
          <p:nvSpPr>
            <p:cNvPr id="17525" name="Line 118"/>
            <p:cNvSpPr>
              <a:spLocks noChangeShapeType="1"/>
            </p:cNvSpPr>
            <p:nvPr/>
          </p:nvSpPr>
          <p:spPr bwMode="auto">
            <a:xfrm>
              <a:off x="412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26" name="Text Box 119"/>
            <p:cNvSpPr txBox="1">
              <a:spLocks noChangeArrowheads="1"/>
            </p:cNvSpPr>
            <p:nvPr/>
          </p:nvSpPr>
          <p:spPr bwMode="auto">
            <a:xfrm>
              <a:off x="3974" y="2870"/>
              <a:ext cx="332" cy="389"/>
            </a:xfrm>
            <a:prstGeom prst="rect">
              <a:avLst/>
            </a:prstGeom>
            <a:noFill/>
            <a:ln w="9525">
              <a:noFill/>
              <a:miter lim="800000"/>
            </a:ln>
          </p:spPr>
          <p:txBody>
            <a:bodyPr wrap="none">
              <a:spAutoFit/>
            </a:bodyPr>
            <a:lstStyle/>
            <a:p>
              <a:r>
                <a:rPr lang="en-US" altLang="zh-CN" sz="2400" dirty="0">
                  <a:cs typeface="+mn-ea"/>
                  <a:sym typeface="+mn-lt"/>
                </a:rPr>
                <a:t>80</a:t>
              </a:r>
            </a:p>
          </p:txBody>
        </p:sp>
      </p:grpSp>
      <p:grpSp>
        <p:nvGrpSpPr>
          <p:cNvPr id="11" name="Group 120"/>
          <p:cNvGrpSpPr/>
          <p:nvPr/>
        </p:nvGrpSpPr>
        <p:grpSpPr bwMode="auto">
          <a:xfrm>
            <a:off x="7330503" y="3050456"/>
            <a:ext cx="527051" cy="787435"/>
            <a:chOff x="4464" y="2870"/>
            <a:chExt cx="332" cy="663"/>
          </a:xfrm>
        </p:grpSpPr>
        <p:sp>
          <p:nvSpPr>
            <p:cNvPr id="17528" name="Line 121"/>
            <p:cNvSpPr>
              <a:spLocks noChangeShapeType="1"/>
            </p:cNvSpPr>
            <p:nvPr/>
          </p:nvSpPr>
          <p:spPr bwMode="auto">
            <a:xfrm>
              <a:off x="4608" y="3149"/>
              <a:ext cx="0" cy="384"/>
            </a:xfrm>
            <a:prstGeom prst="line">
              <a:avLst/>
            </a:prstGeom>
            <a:noFill/>
            <a:ln w="19050">
              <a:solidFill>
                <a:schemeClr val="tx1"/>
              </a:solidFill>
              <a:round/>
            </a:ln>
          </p:spPr>
          <p:txBody>
            <a:bodyPr/>
            <a:lstStyle/>
            <a:p>
              <a:endParaRPr lang="zh-CN" altLang="en-US">
                <a:cs typeface="+mn-ea"/>
                <a:sym typeface="+mn-lt"/>
              </a:endParaRPr>
            </a:p>
          </p:txBody>
        </p:sp>
        <p:sp>
          <p:nvSpPr>
            <p:cNvPr id="17529" name="Text Box 122"/>
            <p:cNvSpPr txBox="1">
              <a:spLocks noChangeArrowheads="1"/>
            </p:cNvSpPr>
            <p:nvPr/>
          </p:nvSpPr>
          <p:spPr bwMode="auto">
            <a:xfrm>
              <a:off x="4464" y="2870"/>
              <a:ext cx="332" cy="389"/>
            </a:xfrm>
            <a:prstGeom prst="rect">
              <a:avLst/>
            </a:prstGeom>
            <a:noFill/>
            <a:ln w="9525">
              <a:noFill/>
              <a:miter lim="800000"/>
            </a:ln>
          </p:spPr>
          <p:txBody>
            <a:bodyPr wrap="none">
              <a:spAutoFit/>
            </a:bodyPr>
            <a:lstStyle/>
            <a:p>
              <a:r>
                <a:rPr lang="en-US" altLang="zh-CN" sz="2400" dirty="0">
                  <a:cs typeface="+mn-ea"/>
                  <a:sym typeface="+mn-lt"/>
                </a:rPr>
                <a:t>90</a:t>
              </a:r>
            </a:p>
          </p:txBody>
        </p:sp>
      </p:grpSp>
      <p:sp>
        <p:nvSpPr>
          <p:cNvPr id="17553" name="Line 146"/>
          <p:cNvSpPr>
            <a:spLocks noChangeShapeType="1"/>
          </p:cNvSpPr>
          <p:nvPr/>
        </p:nvSpPr>
        <p:spPr bwMode="auto">
          <a:xfrm>
            <a:off x="472503" y="3627865"/>
            <a:ext cx="8153400" cy="0"/>
          </a:xfrm>
          <a:prstGeom prst="line">
            <a:avLst/>
          </a:prstGeom>
          <a:noFill/>
          <a:ln w="38100">
            <a:solidFill>
              <a:schemeClr val="tx1"/>
            </a:solidFill>
            <a:round/>
          </a:ln>
        </p:spPr>
        <p:txBody>
          <a:bodyPr lIns="68580" tIns="34290" rIns="68580" bIns="34290"/>
          <a:lstStyle/>
          <a:p>
            <a:endParaRPr lang="zh-CN" altLang="en-US" sz="1800">
              <a:cs typeface="+mn-ea"/>
              <a:sym typeface="+mn-lt"/>
            </a:endParaRPr>
          </a:p>
        </p:txBody>
      </p:sp>
      <p:grpSp>
        <p:nvGrpSpPr>
          <p:cNvPr id="17" name="Group 147"/>
          <p:cNvGrpSpPr/>
          <p:nvPr/>
        </p:nvGrpSpPr>
        <p:grpSpPr bwMode="auto">
          <a:xfrm>
            <a:off x="472503" y="2981571"/>
            <a:ext cx="436564" cy="832567"/>
            <a:chOff x="144" y="2688"/>
            <a:chExt cx="275" cy="701"/>
          </a:xfrm>
        </p:grpSpPr>
        <p:grpSp>
          <p:nvGrpSpPr>
            <p:cNvPr id="18" name="Group 148"/>
            <p:cNvGrpSpPr/>
            <p:nvPr/>
          </p:nvGrpSpPr>
          <p:grpSpPr bwMode="auto">
            <a:xfrm>
              <a:off x="182" y="2688"/>
              <a:ext cx="237" cy="701"/>
              <a:chOff x="182" y="2947"/>
              <a:chExt cx="237" cy="701"/>
            </a:xfrm>
          </p:grpSpPr>
          <p:sp>
            <p:nvSpPr>
              <p:cNvPr id="17556" name="Line 149"/>
              <p:cNvSpPr>
                <a:spLocks noChangeShapeType="1"/>
              </p:cNvSpPr>
              <p:nvPr/>
            </p:nvSpPr>
            <p:spPr bwMode="auto">
              <a:xfrm>
                <a:off x="288" y="3264"/>
                <a:ext cx="0" cy="384"/>
              </a:xfrm>
              <a:prstGeom prst="line">
                <a:avLst/>
              </a:prstGeom>
              <a:noFill/>
              <a:ln w="19050">
                <a:solidFill>
                  <a:srgbClr val="FF3300"/>
                </a:solidFill>
                <a:round/>
              </a:ln>
            </p:spPr>
            <p:txBody>
              <a:bodyPr/>
              <a:lstStyle/>
              <a:p>
                <a:endParaRPr lang="zh-CN" altLang="en-US">
                  <a:cs typeface="+mn-ea"/>
                  <a:sym typeface="+mn-lt"/>
                </a:endParaRPr>
              </a:p>
            </p:txBody>
          </p:sp>
          <p:sp>
            <p:nvSpPr>
              <p:cNvPr id="17557" name="Text Box 150"/>
              <p:cNvSpPr txBox="1">
                <a:spLocks noChangeArrowheads="1"/>
              </p:cNvSpPr>
              <p:nvPr/>
            </p:nvSpPr>
            <p:spPr bwMode="auto">
              <a:xfrm>
                <a:off x="182" y="2947"/>
                <a:ext cx="237" cy="428"/>
              </a:xfrm>
              <a:prstGeom prst="rect">
                <a:avLst/>
              </a:prstGeom>
              <a:noFill/>
              <a:ln w="9525">
                <a:noFill/>
                <a:miter lim="800000"/>
              </a:ln>
            </p:spPr>
            <p:txBody>
              <a:bodyPr wrap="none">
                <a:spAutoFit/>
              </a:bodyPr>
              <a:lstStyle/>
              <a:p>
                <a:r>
                  <a:rPr lang="en-US" altLang="zh-CN" sz="2700" dirty="0">
                    <a:solidFill>
                      <a:srgbClr val="FF3300"/>
                    </a:solidFill>
                    <a:cs typeface="+mn-ea"/>
                    <a:sym typeface="+mn-lt"/>
                  </a:rPr>
                  <a:t>0</a:t>
                </a:r>
              </a:p>
            </p:txBody>
          </p:sp>
        </p:grpSp>
        <p:sp>
          <p:nvSpPr>
            <p:cNvPr id="17558" name="Line 151"/>
            <p:cNvSpPr>
              <a:spLocks noChangeShapeType="1"/>
            </p:cNvSpPr>
            <p:nvPr/>
          </p:nvSpPr>
          <p:spPr bwMode="auto">
            <a:xfrm>
              <a:off x="144" y="3216"/>
              <a:ext cx="150" cy="0"/>
            </a:xfrm>
            <a:prstGeom prst="line">
              <a:avLst/>
            </a:prstGeom>
            <a:noFill/>
            <a:ln w="38100">
              <a:solidFill>
                <a:srgbClr val="FF0000"/>
              </a:solidFill>
              <a:round/>
            </a:ln>
          </p:spPr>
          <p:txBody>
            <a:bodyPr/>
            <a:lstStyle/>
            <a:p>
              <a:endParaRPr lang="zh-CN" altLang="en-US">
                <a:cs typeface="+mn-ea"/>
                <a:sym typeface="+mn-lt"/>
              </a:endParaRPr>
            </a:p>
          </p:txBody>
        </p:sp>
      </p:grpSp>
      <p:grpSp>
        <p:nvGrpSpPr>
          <p:cNvPr id="19" name="Group 152"/>
          <p:cNvGrpSpPr/>
          <p:nvPr/>
        </p:nvGrpSpPr>
        <p:grpSpPr bwMode="auto">
          <a:xfrm>
            <a:off x="7940116" y="2981571"/>
            <a:ext cx="762002" cy="832567"/>
            <a:chOff x="4848" y="2947"/>
            <a:chExt cx="480" cy="701"/>
          </a:xfrm>
        </p:grpSpPr>
        <p:sp>
          <p:nvSpPr>
            <p:cNvPr id="17560" name="Line 153"/>
            <p:cNvSpPr>
              <a:spLocks noChangeShapeType="1"/>
            </p:cNvSpPr>
            <p:nvPr/>
          </p:nvSpPr>
          <p:spPr bwMode="auto">
            <a:xfrm>
              <a:off x="5088" y="3264"/>
              <a:ext cx="0" cy="384"/>
            </a:xfrm>
            <a:prstGeom prst="line">
              <a:avLst/>
            </a:prstGeom>
            <a:noFill/>
            <a:ln w="19050">
              <a:solidFill>
                <a:srgbClr val="FF3300"/>
              </a:solidFill>
              <a:round/>
            </a:ln>
          </p:spPr>
          <p:txBody>
            <a:bodyPr/>
            <a:lstStyle/>
            <a:p>
              <a:endParaRPr lang="zh-CN" altLang="en-US">
                <a:cs typeface="+mn-ea"/>
                <a:sym typeface="+mn-lt"/>
              </a:endParaRPr>
            </a:p>
          </p:txBody>
        </p:sp>
        <p:sp>
          <p:nvSpPr>
            <p:cNvPr id="17561" name="Text Box 154"/>
            <p:cNvSpPr txBox="1">
              <a:spLocks noChangeArrowheads="1"/>
            </p:cNvSpPr>
            <p:nvPr/>
          </p:nvSpPr>
          <p:spPr bwMode="auto">
            <a:xfrm>
              <a:off x="4848" y="2947"/>
              <a:ext cx="480" cy="428"/>
            </a:xfrm>
            <a:prstGeom prst="rect">
              <a:avLst/>
            </a:prstGeom>
            <a:noFill/>
            <a:ln w="9525">
              <a:noFill/>
              <a:miter lim="800000"/>
            </a:ln>
          </p:spPr>
          <p:txBody>
            <a:bodyPr wrap="none">
              <a:spAutoFit/>
            </a:bodyPr>
            <a:lstStyle/>
            <a:p>
              <a:r>
                <a:rPr lang="en-US" altLang="zh-CN" sz="2700">
                  <a:solidFill>
                    <a:srgbClr val="FF3300"/>
                  </a:solidFill>
                  <a:cs typeface="+mn-ea"/>
                  <a:sym typeface="+mn-lt"/>
                </a:rPr>
                <a:t>100</a:t>
              </a:r>
            </a:p>
          </p:txBody>
        </p:sp>
      </p:grpSp>
      <p:grpSp>
        <p:nvGrpSpPr>
          <p:cNvPr id="20" name="Group 155"/>
          <p:cNvGrpSpPr/>
          <p:nvPr/>
        </p:nvGrpSpPr>
        <p:grpSpPr bwMode="auto">
          <a:xfrm>
            <a:off x="929703" y="3776328"/>
            <a:ext cx="7452297" cy="887678"/>
            <a:chOff x="288" y="3072"/>
            <a:chExt cx="4848" cy="742"/>
          </a:xfrm>
        </p:grpSpPr>
        <p:sp>
          <p:nvSpPr>
            <p:cNvPr id="17563" name="AutoShape 156"/>
            <p:cNvSpPr/>
            <p:nvPr/>
          </p:nvSpPr>
          <p:spPr bwMode="auto">
            <a:xfrm rot="-5400000">
              <a:off x="2520" y="840"/>
              <a:ext cx="384" cy="4848"/>
            </a:xfrm>
            <a:prstGeom prst="leftBrace">
              <a:avLst>
                <a:gd name="adj1" fmla="val 103455"/>
                <a:gd name="adj2" fmla="val 51917"/>
              </a:avLst>
            </a:prstGeom>
            <a:noFill/>
            <a:ln w="38100">
              <a:solidFill>
                <a:srgbClr val="003300"/>
              </a:solidFill>
              <a:round/>
            </a:ln>
          </p:spPr>
          <p:txBody>
            <a:bodyPr wrap="none" anchor="ctr"/>
            <a:lstStyle/>
            <a:p>
              <a:endParaRPr lang="zh-CN" altLang="en-US" sz="1800">
                <a:cs typeface="+mn-ea"/>
                <a:sym typeface="+mn-lt"/>
              </a:endParaRPr>
            </a:p>
          </p:txBody>
        </p:sp>
        <p:sp>
          <p:nvSpPr>
            <p:cNvPr id="17564" name="Text Box 157"/>
            <p:cNvSpPr txBox="1">
              <a:spLocks noChangeArrowheads="1"/>
            </p:cNvSpPr>
            <p:nvPr/>
          </p:nvSpPr>
          <p:spPr bwMode="auto">
            <a:xfrm>
              <a:off x="1825" y="3467"/>
              <a:ext cx="2568" cy="347"/>
            </a:xfrm>
            <a:prstGeom prst="rect">
              <a:avLst/>
            </a:prstGeom>
            <a:noFill/>
            <a:ln w="9525">
              <a:noFill/>
              <a:miter lim="800000"/>
            </a:ln>
          </p:spPr>
          <p:txBody>
            <a:bodyPr wrap="square">
              <a:spAutoFit/>
            </a:bodyPr>
            <a:lstStyle/>
            <a:p>
              <a:r>
                <a:rPr lang="zh-CN" altLang="en-US" sz="2100" dirty="0">
                  <a:cs typeface="+mn-ea"/>
                  <a:sym typeface="+mn-lt"/>
                </a:rPr>
                <a:t>等分</a:t>
              </a:r>
              <a:r>
                <a:rPr lang="en-US" altLang="zh-CN" sz="2100" dirty="0">
                  <a:cs typeface="+mn-ea"/>
                  <a:sym typeface="+mn-lt"/>
                </a:rPr>
                <a:t>100</a:t>
              </a:r>
              <a:r>
                <a:rPr lang="zh-CN" altLang="en-US" sz="2100" dirty="0">
                  <a:cs typeface="+mn-ea"/>
                  <a:sym typeface="+mn-lt"/>
                </a:rPr>
                <a:t>份</a:t>
              </a:r>
              <a:r>
                <a:rPr lang="en-US" altLang="zh-CN" sz="2100" dirty="0">
                  <a:cs typeface="+mn-ea"/>
                  <a:sym typeface="+mn-lt"/>
                </a:rPr>
                <a:t>1</a:t>
              </a:r>
              <a:r>
                <a:rPr lang="zh-CN" altLang="en-US" sz="2100" dirty="0">
                  <a:cs typeface="+mn-ea"/>
                  <a:sym typeface="+mn-lt"/>
                </a:rPr>
                <a:t>份为</a:t>
              </a:r>
              <a:r>
                <a:rPr lang="en-US" altLang="zh-CN" sz="2100" dirty="0">
                  <a:cs typeface="+mn-ea"/>
                  <a:sym typeface="+mn-lt"/>
                </a:rPr>
                <a:t>1</a:t>
              </a:r>
              <a:r>
                <a:rPr lang="zh-CN" altLang="en-US" sz="2100" dirty="0">
                  <a:cs typeface="+mn-ea"/>
                  <a:sym typeface="+mn-lt"/>
                </a:rPr>
                <a:t>摄氏度</a:t>
              </a:r>
            </a:p>
          </p:txBody>
        </p:sp>
      </p:grpSp>
      <p:sp>
        <p:nvSpPr>
          <p:cNvPr id="65734" name="Line 198"/>
          <p:cNvSpPr>
            <a:spLocks noChangeShapeType="1"/>
          </p:cNvSpPr>
          <p:nvPr/>
        </p:nvSpPr>
        <p:spPr bwMode="auto">
          <a:xfrm>
            <a:off x="622957" y="3614606"/>
            <a:ext cx="8016218" cy="0"/>
          </a:xfrm>
          <a:prstGeom prst="line">
            <a:avLst/>
          </a:prstGeom>
          <a:noFill/>
          <a:ln w="38100">
            <a:solidFill>
              <a:srgbClr val="FF3300"/>
            </a:solidFill>
            <a:round/>
          </a:ln>
        </p:spPr>
        <p:txBody>
          <a:bodyPr lIns="68580" tIns="34290" rIns="68580" bIns="34290"/>
          <a:lstStyle/>
          <a:p>
            <a:endParaRPr lang="zh-CN" altLang="en-US" sz="1800">
              <a:cs typeface="+mn-ea"/>
              <a:sym typeface="+mn-lt"/>
            </a:endParaRPr>
          </a:p>
        </p:txBody>
      </p:sp>
      <p:sp>
        <p:nvSpPr>
          <p:cNvPr id="136" name="文本框 135">
            <a:extLst>
              <a:ext uri="{FF2B5EF4-FFF2-40B4-BE49-F238E27FC236}">
                <a16:creationId xmlns:a16="http://schemas.microsoft.com/office/drawing/2014/main" id="{250DADD7-8363-4912-B71C-8CF6B24E6603}"/>
              </a:ext>
            </a:extLst>
          </p:cNvPr>
          <p:cNvSpPr txBox="1"/>
          <p:nvPr/>
        </p:nvSpPr>
        <p:spPr>
          <a:xfrm>
            <a:off x="1079090" y="286703"/>
            <a:ext cx="256104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en-US" altLang="zh-CN" sz="2700">
                <a:solidFill>
                  <a:prstClr val="black">
                    <a:lumMod val="75000"/>
                    <a:lumOff val="25000"/>
                  </a:prstClr>
                </a:solidFill>
                <a:cs typeface="+mn-ea"/>
                <a:sym typeface="+mn-lt"/>
              </a:rPr>
              <a:t>3.</a:t>
            </a:r>
            <a:r>
              <a:rPr lang="zh-CN" altLang="en-US" sz="2700">
                <a:solidFill>
                  <a:prstClr val="black">
                    <a:lumMod val="75000"/>
                    <a:lumOff val="25000"/>
                  </a:prstClr>
                </a:solidFill>
                <a:cs typeface="+mn-ea"/>
                <a:sym typeface="+mn-lt"/>
              </a:rPr>
              <a:t>摄氏温度</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slide(fromTop)">
                                      <p:cBhvr>
                                        <p:cTn id="7" dur="500"/>
                                        <p:tgtEl>
                                          <p:spTgt spid="65538"/>
                                        </p:tgtEl>
                                      </p:cBhvr>
                                    </p:animEffect>
                                  </p:childTnLst>
                                  <p:subTnLst>
                                    <p:set>
                                      <p:cBhvr override="childStyle">
                                        <p:cTn dur="1" fill="hold" display="0" masterRel="nextClick" afterEffect="1"/>
                                        <p:tgtEl>
                                          <p:spTgt spid="65538"/>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5540"/>
                                        </p:tgtEl>
                                        <p:attrNameLst>
                                          <p:attrName>style.visibility</p:attrName>
                                        </p:attrNameLst>
                                      </p:cBhvr>
                                      <p:to>
                                        <p:strVal val="visible"/>
                                      </p:to>
                                    </p:set>
                                    <p:anim calcmode="lin" valueType="num">
                                      <p:cBhvr>
                                        <p:cTn id="12" dur="500" fill="hold"/>
                                        <p:tgtEl>
                                          <p:spTgt spid="65540"/>
                                        </p:tgtEl>
                                        <p:attrNameLst>
                                          <p:attrName>ppt_x</p:attrName>
                                        </p:attrNameLst>
                                      </p:cBhvr>
                                      <p:tavLst>
                                        <p:tav tm="0">
                                          <p:val>
                                            <p:strVal val="0-#ppt_w/2"/>
                                          </p:val>
                                        </p:tav>
                                        <p:tav tm="100000">
                                          <p:val>
                                            <p:strVal val="#ppt_x"/>
                                          </p:val>
                                        </p:tav>
                                      </p:tavLst>
                                    </p:anim>
                                    <p:anim calcmode="lin" valueType="num">
                                      <p:cBhvr>
                                        <p:cTn id="13"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8"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p:cTn id="18" dur="500" fill="hold"/>
                                        <p:tgtEl>
                                          <p:spTgt spid="17"/>
                                        </p:tgtEl>
                                        <p:attrNameLst>
                                          <p:attrName>ppt_x</p:attrName>
                                        </p:attrNameLst>
                                      </p:cBhvr>
                                      <p:tavLst>
                                        <p:tav tm="0">
                                          <p:val>
                                            <p:strVal val="#ppt_x-#ppt_w/2"/>
                                          </p:val>
                                        </p:tav>
                                        <p:tav tm="100000">
                                          <p:val>
                                            <p:strVal val="#ppt_x"/>
                                          </p:val>
                                        </p:tav>
                                      </p:tavLst>
                                    </p:anim>
                                    <p:anim calcmode="lin" valueType="num">
                                      <p:cBhvr>
                                        <p:cTn id="19" dur="500" fill="hold"/>
                                        <p:tgtEl>
                                          <p:spTgt spid="17"/>
                                        </p:tgtEl>
                                        <p:attrNameLst>
                                          <p:attrName>ppt_y</p:attrName>
                                        </p:attrNameLst>
                                      </p:cBhvr>
                                      <p:tavLst>
                                        <p:tav tm="0">
                                          <p:val>
                                            <p:strVal val="#ppt_y"/>
                                          </p:val>
                                        </p:tav>
                                        <p:tav tm="100000">
                                          <p:val>
                                            <p:strVal val="#ppt_y"/>
                                          </p:val>
                                        </p:tav>
                                      </p:tavLst>
                                    </p:anim>
                                    <p:anim calcmode="lin" valueType="num">
                                      <p:cBhvr>
                                        <p:cTn id="20" dur="500" fill="hold"/>
                                        <p:tgtEl>
                                          <p:spTgt spid="17"/>
                                        </p:tgtEl>
                                        <p:attrNameLst>
                                          <p:attrName>ppt_w</p:attrName>
                                        </p:attrNameLst>
                                      </p:cBhvr>
                                      <p:tavLst>
                                        <p:tav tm="0">
                                          <p:val>
                                            <p:fltVal val="0"/>
                                          </p:val>
                                        </p:tav>
                                        <p:tav tm="100000">
                                          <p:val>
                                            <p:strVal val="#ppt_w"/>
                                          </p:val>
                                        </p:tav>
                                      </p:tavLst>
                                    </p:anim>
                                    <p:anim calcmode="lin" valueType="num">
                                      <p:cBhvr>
                                        <p:cTn id="21"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2" presetClass="entr" presetSubtype="1" fill="hold" nodeType="clickEffect">
                                  <p:stCondLst>
                                    <p:cond delay="0"/>
                                  </p:stCondLst>
                                  <p:childTnLst>
                                    <p:set>
                                      <p:cBhvr>
                                        <p:cTn id="25" dur="1" fill="hold">
                                          <p:stCondLst>
                                            <p:cond delay="0"/>
                                          </p:stCondLst>
                                        </p:cTn>
                                        <p:tgtEl>
                                          <p:spTgt spid="65539"/>
                                        </p:tgtEl>
                                        <p:attrNameLst>
                                          <p:attrName>style.visibility</p:attrName>
                                        </p:attrNameLst>
                                      </p:cBhvr>
                                      <p:to>
                                        <p:strVal val="visible"/>
                                      </p:to>
                                    </p:set>
                                    <p:animEffect transition="in" filter="slide(fromTop)">
                                      <p:cBhvr>
                                        <p:cTn id="26" dur="500"/>
                                        <p:tgtEl>
                                          <p:spTgt spid="65539"/>
                                        </p:tgtEl>
                                      </p:cBhvr>
                                    </p:animEffect>
                                  </p:childTnLst>
                                  <p:subTnLst>
                                    <p:set>
                                      <p:cBhvr override="childStyle">
                                        <p:cTn dur="1" fill="hold" display="0" masterRel="nextClick" afterEffect="1"/>
                                        <p:tgtEl>
                                          <p:spTgt spid="65539"/>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5734"/>
                                        </p:tgtEl>
                                        <p:attrNameLst>
                                          <p:attrName>style.visibility</p:attrName>
                                        </p:attrNameLst>
                                      </p:cBhvr>
                                      <p:to>
                                        <p:strVal val="visible"/>
                                      </p:to>
                                    </p:set>
                                    <p:anim calcmode="lin" valueType="num">
                                      <p:cBhvr>
                                        <p:cTn id="31" dur="500" fill="hold"/>
                                        <p:tgtEl>
                                          <p:spTgt spid="65734"/>
                                        </p:tgtEl>
                                        <p:attrNameLst>
                                          <p:attrName>ppt_x</p:attrName>
                                        </p:attrNameLst>
                                      </p:cBhvr>
                                      <p:tavLst>
                                        <p:tav tm="0">
                                          <p:val>
                                            <p:strVal val="0-#ppt_w/2"/>
                                          </p:val>
                                        </p:tav>
                                        <p:tav tm="100000">
                                          <p:val>
                                            <p:strVal val="#ppt_x"/>
                                          </p:val>
                                        </p:tav>
                                      </p:tavLst>
                                    </p:anim>
                                    <p:anim calcmode="lin" valueType="num">
                                      <p:cBhvr>
                                        <p:cTn id="32" dur="500" fill="hold"/>
                                        <p:tgtEl>
                                          <p:spTgt spid="6573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42"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arn(out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1"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slide(fromTop)">
                                      <p:cBhvr>
                                        <p:cTn id="42" dur="500"/>
                                        <p:tgtEl>
                                          <p:spTgt spid="3"/>
                                        </p:tgtEl>
                                      </p:cBhvr>
                                    </p:animEffect>
                                  </p:childTnLst>
                                </p:cTn>
                              </p:par>
                            </p:childTnLst>
                          </p:cTn>
                        </p:par>
                        <p:par>
                          <p:cTn id="43" fill="hold">
                            <p:stCondLst>
                              <p:cond delay="500"/>
                            </p:stCondLst>
                            <p:childTnLst>
                              <p:par>
                                <p:cTn id="44" presetID="12" presetClass="entr" presetSubtype="1" fill="hold" nodeType="afterEffect">
                                  <p:stCondLst>
                                    <p:cond delay="1000"/>
                                  </p:stCondLst>
                                  <p:childTnLst>
                                    <p:set>
                                      <p:cBhvr>
                                        <p:cTn id="45" dur="1" fill="hold">
                                          <p:stCondLst>
                                            <p:cond delay="0"/>
                                          </p:stCondLst>
                                        </p:cTn>
                                        <p:tgtEl>
                                          <p:spTgt spid="4"/>
                                        </p:tgtEl>
                                        <p:attrNameLst>
                                          <p:attrName>style.visibility</p:attrName>
                                        </p:attrNameLst>
                                      </p:cBhvr>
                                      <p:to>
                                        <p:strVal val="visible"/>
                                      </p:to>
                                    </p:set>
                                    <p:animEffect transition="in" filter="slide(fromTop)">
                                      <p:cBhvr>
                                        <p:cTn id="46" dur="500"/>
                                        <p:tgtEl>
                                          <p:spTgt spid="4"/>
                                        </p:tgtEl>
                                      </p:cBhvr>
                                    </p:animEffect>
                                  </p:childTnLst>
                                </p:cTn>
                              </p:par>
                            </p:childTnLst>
                          </p:cTn>
                        </p:par>
                        <p:par>
                          <p:cTn id="47" fill="hold">
                            <p:stCondLst>
                              <p:cond delay="2000"/>
                            </p:stCondLst>
                            <p:childTnLst>
                              <p:par>
                                <p:cTn id="48" presetID="12" presetClass="entr" presetSubtype="1" fill="hold" nodeType="afterEffect">
                                  <p:stCondLst>
                                    <p:cond delay="1000"/>
                                  </p:stCondLst>
                                  <p:childTnLst>
                                    <p:set>
                                      <p:cBhvr>
                                        <p:cTn id="49" dur="1" fill="hold">
                                          <p:stCondLst>
                                            <p:cond delay="0"/>
                                          </p:stCondLst>
                                        </p:cTn>
                                        <p:tgtEl>
                                          <p:spTgt spid="6"/>
                                        </p:tgtEl>
                                        <p:attrNameLst>
                                          <p:attrName>style.visibility</p:attrName>
                                        </p:attrNameLst>
                                      </p:cBhvr>
                                      <p:to>
                                        <p:strVal val="visible"/>
                                      </p:to>
                                    </p:set>
                                    <p:animEffect transition="in" filter="slide(fromTop)">
                                      <p:cBhvr>
                                        <p:cTn id="50" dur="500"/>
                                        <p:tgtEl>
                                          <p:spTgt spid="6"/>
                                        </p:tgtEl>
                                      </p:cBhvr>
                                    </p:animEffect>
                                  </p:childTnLst>
                                </p:cTn>
                              </p:par>
                            </p:childTnLst>
                          </p:cTn>
                        </p:par>
                        <p:par>
                          <p:cTn id="51" fill="hold">
                            <p:stCondLst>
                              <p:cond delay="3500"/>
                            </p:stCondLst>
                            <p:childTnLst>
                              <p:par>
                                <p:cTn id="52" presetID="12" presetClass="entr" presetSubtype="1" fill="hold" nodeType="afterEffect">
                                  <p:stCondLst>
                                    <p:cond delay="1000"/>
                                  </p:stCondLst>
                                  <p:childTnLst>
                                    <p:set>
                                      <p:cBhvr>
                                        <p:cTn id="53" dur="1" fill="hold">
                                          <p:stCondLst>
                                            <p:cond delay="0"/>
                                          </p:stCondLst>
                                        </p:cTn>
                                        <p:tgtEl>
                                          <p:spTgt spid="5"/>
                                        </p:tgtEl>
                                        <p:attrNameLst>
                                          <p:attrName>style.visibility</p:attrName>
                                        </p:attrNameLst>
                                      </p:cBhvr>
                                      <p:to>
                                        <p:strVal val="visible"/>
                                      </p:to>
                                    </p:set>
                                    <p:animEffect transition="in" filter="slide(fromTop)">
                                      <p:cBhvr>
                                        <p:cTn id="54" dur="500"/>
                                        <p:tgtEl>
                                          <p:spTgt spid="5"/>
                                        </p:tgtEl>
                                      </p:cBhvr>
                                    </p:animEffect>
                                  </p:childTnLst>
                                </p:cTn>
                              </p:par>
                            </p:childTnLst>
                          </p:cTn>
                        </p:par>
                        <p:par>
                          <p:cTn id="55" fill="hold">
                            <p:stCondLst>
                              <p:cond delay="5000"/>
                            </p:stCondLst>
                            <p:childTnLst>
                              <p:par>
                                <p:cTn id="56" presetID="12" presetClass="entr" presetSubtype="1" fill="hold" nodeType="afterEffect">
                                  <p:stCondLst>
                                    <p:cond delay="1000"/>
                                  </p:stCondLst>
                                  <p:childTnLst>
                                    <p:set>
                                      <p:cBhvr>
                                        <p:cTn id="57" dur="1" fill="hold">
                                          <p:stCondLst>
                                            <p:cond delay="0"/>
                                          </p:stCondLst>
                                        </p:cTn>
                                        <p:tgtEl>
                                          <p:spTgt spid="7"/>
                                        </p:tgtEl>
                                        <p:attrNameLst>
                                          <p:attrName>style.visibility</p:attrName>
                                        </p:attrNameLst>
                                      </p:cBhvr>
                                      <p:to>
                                        <p:strVal val="visible"/>
                                      </p:to>
                                    </p:set>
                                    <p:animEffect transition="in" filter="slide(fromTop)">
                                      <p:cBhvr>
                                        <p:cTn id="58" dur="500"/>
                                        <p:tgtEl>
                                          <p:spTgt spid="7"/>
                                        </p:tgtEl>
                                      </p:cBhvr>
                                    </p:animEffect>
                                  </p:childTnLst>
                                </p:cTn>
                              </p:par>
                            </p:childTnLst>
                          </p:cTn>
                        </p:par>
                        <p:par>
                          <p:cTn id="59" fill="hold">
                            <p:stCondLst>
                              <p:cond delay="6500"/>
                            </p:stCondLst>
                            <p:childTnLst>
                              <p:par>
                                <p:cTn id="60" presetID="12" presetClass="entr" presetSubtype="1" fill="hold" nodeType="afterEffect">
                                  <p:stCondLst>
                                    <p:cond delay="1000"/>
                                  </p:stCondLst>
                                  <p:childTnLst>
                                    <p:set>
                                      <p:cBhvr>
                                        <p:cTn id="61" dur="1" fill="hold">
                                          <p:stCondLst>
                                            <p:cond delay="0"/>
                                          </p:stCondLst>
                                        </p:cTn>
                                        <p:tgtEl>
                                          <p:spTgt spid="8"/>
                                        </p:tgtEl>
                                        <p:attrNameLst>
                                          <p:attrName>style.visibility</p:attrName>
                                        </p:attrNameLst>
                                      </p:cBhvr>
                                      <p:to>
                                        <p:strVal val="visible"/>
                                      </p:to>
                                    </p:set>
                                    <p:animEffect transition="in" filter="slide(fromTop)">
                                      <p:cBhvr>
                                        <p:cTn id="62" dur="500"/>
                                        <p:tgtEl>
                                          <p:spTgt spid="8"/>
                                        </p:tgtEl>
                                      </p:cBhvr>
                                    </p:animEffect>
                                  </p:childTnLst>
                                </p:cTn>
                              </p:par>
                            </p:childTnLst>
                          </p:cTn>
                        </p:par>
                        <p:par>
                          <p:cTn id="63" fill="hold">
                            <p:stCondLst>
                              <p:cond delay="8000"/>
                            </p:stCondLst>
                            <p:childTnLst>
                              <p:par>
                                <p:cTn id="64" presetID="12" presetClass="entr" presetSubtype="1" fill="hold" nodeType="afterEffect">
                                  <p:stCondLst>
                                    <p:cond delay="1000"/>
                                  </p:stCondLst>
                                  <p:childTnLst>
                                    <p:set>
                                      <p:cBhvr>
                                        <p:cTn id="65" dur="1" fill="hold">
                                          <p:stCondLst>
                                            <p:cond delay="0"/>
                                          </p:stCondLst>
                                        </p:cTn>
                                        <p:tgtEl>
                                          <p:spTgt spid="9"/>
                                        </p:tgtEl>
                                        <p:attrNameLst>
                                          <p:attrName>style.visibility</p:attrName>
                                        </p:attrNameLst>
                                      </p:cBhvr>
                                      <p:to>
                                        <p:strVal val="visible"/>
                                      </p:to>
                                    </p:set>
                                    <p:animEffect transition="in" filter="slide(fromTop)">
                                      <p:cBhvr>
                                        <p:cTn id="66" dur="500"/>
                                        <p:tgtEl>
                                          <p:spTgt spid="9"/>
                                        </p:tgtEl>
                                      </p:cBhvr>
                                    </p:animEffect>
                                  </p:childTnLst>
                                </p:cTn>
                              </p:par>
                            </p:childTnLst>
                          </p:cTn>
                        </p:par>
                        <p:par>
                          <p:cTn id="67" fill="hold">
                            <p:stCondLst>
                              <p:cond delay="9500"/>
                            </p:stCondLst>
                            <p:childTnLst>
                              <p:par>
                                <p:cTn id="68" presetID="12" presetClass="entr" presetSubtype="1" fill="hold" nodeType="afterEffect">
                                  <p:stCondLst>
                                    <p:cond delay="1000"/>
                                  </p:stCondLst>
                                  <p:childTnLst>
                                    <p:set>
                                      <p:cBhvr>
                                        <p:cTn id="69" dur="1" fill="hold">
                                          <p:stCondLst>
                                            <p:cond delay="0"/>
                                          </p:stCondLst>
                                        </p:cTn>
                                        <p:tgtEl>
                                          <p:spTgt spid="10"/>
                                        </p:tgtEl>
                                        <p:attrNameLst>
                                          <p:attrName>style.visibility</p:attrName>
                                        </p:attrNameLst>
                                      </p:cBhvr>
                                      <p:to>
                                        <p:strVal val="visible"/>
                                      </p:to>
                                    </p:set>
                                    <p:animEffect transition="in" filter="slide(fromTop)">
                                      <p:cBhvr>
                                        <p:cTn id="70" dur="500"/>
                                        <p:tgtEl>
                                          <p:spTgt spid="10"/>
                                        </p:tgtEl>
                                      </p:cBhvr>
                                    </p:animEffect>
                                  </p:childTnLst>
                                </p:cTn>
                              </p:par>
                            </p:childTnLst>
                          </p:cTn>
                        </p:par>
                        <p:par>
                          <p:cTn id="71" fill="hold">
                            <p:stCondLst>
                              <p:cond delay="11000"/>
                            </p:stCondLst>
                            <p:childTnLst>
                              <p:par>
                                <p:cTn id="72" presetID="12" presetClass="entr" presetSubtype="1" fill="hold" nodeType="afterEffect">
                                  <p:stCondLst>
                                    <p:cond delay="1000"/>
                                  </p:stCondLst>
                                  <p:childTnLst>
                                    <p:set>
                                      <p:cBhvr>
                                        <p:cTn id="73" dur="1" fill="hold">
                                          <p:stCondLst>
                                            <p:cond delay="0"/>
                                          </p:stCondLst>
                                        </p:cTn>
                                        <p:tgtEl>
                                          <p:spTgt spid="11"/>
                                        </p:tgtEl>
                                        <p:attrNameLst>
                                          <p:attrName>style.visibility</p:attrName>
                                        </p:attrNameLst>
                                      </p:cBhvr>
                                      <p:to>
                                        <p:strVal val="visible"/>
                                      </p:to>
                                    </p:set>
                                    <p:animEffect transition="in" filter="slide(fromTop)">
                                      <p:cBhvr>
                                        <p:cTn id="74" dur="500"/>
                                        <p:tgtEl>
                                          <p:spTgt spid="11"/>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37" fill="hold"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barn(outVertical)">
                                      <p:cBhvr>
                                        <p:cTn id="79" dur="500"/>
                                        <p:tgtEl>
                                          <p:spTgt spid="2"/>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37" fill="hold" nodeType="clickEffect">
                                  <p:stCondLst>
                                    <p:cond delay="0"/>
                                  </p:stCondLst>
                                  <p:childTnLst>
                                    <p:set>
                                      <p:cBhvr>
                                        <p:cTn id="83" dur="1" fill="hold">
                                          <p:stCondLst>
                                            <p:cond delay="0"/>
                                          </p:stCondLst>
                                        </p:cTn>
                                        <p:tgtEl>
                                          <p:spTgt spid="20"/>
                                        </p:tgtEl>
                                        <p:attrNameLst>
                                          <p:attrName>style.visibility</p:attrName>
                                        </p:attrNameLst>
                                      </p:cBhvr>
                                      <p:to>
                                        <p:strVal val="visible"/>
                                      </p:to>
                                    </p:set>
                                    <p:animEffect transition="in" filter="barn(outVertical)">
                                      <p:cBhvr>
                                        <p:cTn id="8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734"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6"/>
          <p:cNvGrpSpPr/>
          <p:nvPr/>
        </p:nvGrpSpPr>
        <p:grpSpPr bwMode="auto">
          <a:xfrm>
            <a:off x="1079091" y="1788640"/>
            <a:ext cx="6896821" cy="2801239"/>
            <a:chOff x="317" y="0"/>
            <a:chExt cx="4238" cy="1869"/>
          </a:xfrm>
        </p:grpSpPr>
        <p:grpSp>
          <p:nvGrpSpPr>
            <p:cNvPr id="4" name="Group 7"/>
            <p:cNvGrpSpPr/>
            <p:nvPr/>
          </p:nvGrpSpPr>
          <p:grpSpPr bwMode="auto">
            <a:xfrm>
              <a:off x="317" y="0"/>
              <a:ext cx="846" cy="1869"/>
              <a:chOff x="0" y="0"/>
              <a:chExt cx="768" cy="1680"/>
            </a:xfrm>
          </p:grpSpPr>
          <p:sp>
            <p:nvSpPr>
              <p:cNvPr id="18435" name="Line 8"/>
              <p:cNvSpPr>
                <a:spLocks noChangeShapeType="1"/>
              </p:cNvSpPr>
              <p:nvPr/>
            </p:nvSpPr>
            <p:spPr bwMode="auto">
              <a:xfrm>
                <a:off x="0" y="0"/>
                <a:ext cx="0" cy="1680"/>
              </a:xfrm>
              <a:prstGeom prst="line">
                <a:avLst/>
              </a:prstGeom>
              <a:noFill/>
              <a:ln w="9525">
                <a:solidFill>
                  <a:schemeClr val="tx1"/>
                </a:solidFill>
                <a:round/>
              </a:ln>
            </p:spPr>
            <p:txBody>
              <a:bodyPr/>
              <a:lstStyle/>
              <a:p>
                <a:endParaRPr lang="zh-CN" altLang="en-US">
                  <a:cs typeface="+mn-ea"/>
                  <a:sym typeface="+mn-lt"/>
                </a:endParaRPr>
              </a:p>
            </p:txBody>
          </p:sp>
          <p:sp>
            <p:nvSpPr>
              <p:cNvPr id="18436" name="Line 9"/>
              <p:cNvSpPr>
                <a:spLocks noChangeShapeType="1"/>
              </p:cNvSpPr>
              <p:nvPr/>
            </p:nvSpPr>
            <p:spPr bwMode="auto">
              <a:xfrm>
                <a:off x="0" y="1680"/>
                <a:ext cx="768" cy="0"/>
              </a:xfrm>
              <a:prstGeom prst="line">
                <a:avLst/>
              </a:prstGeom>
              <a:noFill/>
              <a:ln w="9525">
                <a:solidFill>
                  <a:schemeClr val="tx1"/>
                </a:solidFill>
                <a:round/>
              </a:ln>
            </p:spPr>
            <p:txBody>
              <a:bodyPr/>
              <a:lstStyle/>
              <a:p>
                <a:endParaRPr lang="zh-CN" altLang="en-US">
                  <a:cs typeface="+mn-ea"/>
                  <a:sym typeface="+mn-lt"/>
                </a:endParaRPr>
              </a:p>
            </p:txBody>
          </p:sp>
          <p:sp>
            <p:nvSpPr>
              <p:cNvPr id="18437" name="Line 10"/>
              <p:cNvSpPr>
                <a:spLocks noChangeShapeType="1"/>
              </p:cNvSpPr>
              <p:nvPr/>
            </p:nvSpPr>
            <p:spPr bwMode="auto">
              <a:xfrm flipV="1">
                <a:off x="768" y="0"/>
                <a:ext cx="0" cy="1680"/>
              </a:xfrm>
              <a:prstGeom prst="line">
                <a:avLst/>
              </a:prstGeom>
              <a:noFill/>
              <a:ln w="9525">
                <a:solidFill>
                  <a:schemeClr val="tx1"/>
                </a:solidFill>
                <a:round/>
              </a:ln>
            </p:spPr>
            <p:txBody>
              <a:bodyPr/>
              <a:lstStyle/>
              <a:p>
                <a:endParaRPr lang="zh-CN" altLang="en-US">
                  <a:cs typeface="+mn-ea"/>
                  <a:sym typeface="+mn-lt"/>
                </a:endParaRPr>
              </a:p>
            </p:txBody>
          </p:sp>
        </p:grpSp>
        <p:sp>
          <p:nvSpPr>
            <p:cNvPr id="18438" name="Line 11"/>
            <p:cNvSpPr>
              <a:spLocks noChangeShapeType="1"/>
            </p:cNvSpPr>
            <p:nvPr/>
          </p:nvSpPr>
          <p:spPr bwMode="auto">
            <a:xfrm>
              <a:off x="686" y="0"/>
              <a:ext cx="0" cy="1617"/>
            </a:xfrm>
            <a:prstGeom prst="line">
              <a:avLst/>
            </a:prstGeom>
            <a:noFill/>
            <a:ln w="9525">
              <a:solidFill>
                <a:schemeClr val="tx1"/>
              </a:solidFill>
              <a:round/>
            </a:ln>
          </p:spPr>
          <p:txBody>
            <a:bodyPr/>
            <a:lstStyle/>
            <a:p>
              <a:endParaRPr lang="zh-CN" altLang="en-US">
                <a:cs typeface="+mn-ea"/>
                <a:sym typeface="+mn-lt"/>
              </a:endParaRPr>
            </a:p>
          </p:txBody>
        </p:sp>
        <p:sp>
          <p:nvSpPr>
            <p:cNvPr id="18439" name="Line 12"/>
            <p:cNvSpPr>
              <a:spLocks noChangeShapeType="1"/>
            </p:cNvSpPr>
            <p:nvPr/>
          </p:nvSpPr>
          <p:spPr bwMode="auto">
            <a:xfrm>
              <a:off x="793" y="0"/>
              <a:ext cx="0" cy="1617"/>
            </a:xfrm>
            <a:prstGeom prst="line">
              <a:avLst/>
            </a:prstGeom>
            <a:noFill/>
            <a:ln w="9525">
              <a:solidFill>
                <a:schemeClr val="tx1"/>
              </a:solidFill>
              <a:round/>
            </a:ln>
          </p:spPr>
          <p:txBody>
            <a:bodyPr/>
            <a:lstStyle/>
            <a:p>
              <a:endParaRPr lang="zh-CN" altLang="en-US">
                <a:cs typeface="+mn-ea"/>
                <a:sym typeface="+mn-lt"/>
              </a:endParaRPr>
            </a:p>
          </p:txBody>
        </p:sp>
        <p:sp>
          <p:nvSpPr>
            <p:cNvPr id="18440" name="Oval 13"/>
            <p:cNvSpPr>
              <a:spLocks noChangeArrowheads="1"/>
            </p:cNvSpPr>
            <p:nvPr/>
          </p:nvSpPr>
          <p:spPr bwMode="auto">
            <a:xfrm>
              <a:off x="612" y="1622"/>
              <a:ext cx="250" cy="238"/>
            </a:xfrm>
            <a:prstGeom prst="ellipse">
              <a:avLst/>
            </a:prstGeom>
            <a:solidFill>
              <a:srgbClr val="FF3300"/>
            </a:solidFill>
            <a:ln w="9525">
              <a:solidFill>
                <a:srgbClr val="FF0000"/>
              </a:solidFill>
              <a:round/>
            </a:ln>
          </p:spPr>
          <p:txBody>
            <a:bodyPr wrap="none" anchor="ctr"/>
            <a:lstStyle/>
            <a:p>
              <a:endParaRPr lang="zh-CN" altLang="en-US">
                <a:cs typeface="+mn-ea"/>
                <a:sym typeface="+mn-lt"/>
              </a:endParaRPr>
            </a:p>
          </p:txBody>
        </p:sp>
        <p:sp>
          <p:nvSpPr>
            <p:cNvPr id="18441" name="Line 14"/>
            <p:cNvSpPr>
              <a:spLocks noChangeShapeType="1"/>
            </p:cNvSpPr>
            <p:nvPr/>
          </p:nvSpPr>
          <p:spPr bwMode="auto">
            <a:xfrm>
              <a:off x="793" y="1314"/>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442" name="Line 15"/>
            <p:cNvSpPr>
              <a:spLocks noChangeShapeType="1"/>
            </p:cNvSpPr>
            <p:nvPr/>
          </p:nvSpPr>
          <p:spPr bwMode="auto">
            <a:xfrm>
              <a:off x="793" y="1263"/>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3" name="Line 16"/>
            <p:cNvSpPr>
              <a:spLocks noChangeShapeType="1"/>
            </p:cNvSpPr>
            <p:nvPr/>
          </p:nvSpPr>
          <p:spPr bwMode="auto">
            <a:xfrm>
              <a:off x="793" y="1212"/>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4" name="Line 17"/>
            <p:cNvSpPr>
              <a:spLocks noChangeShapeType="1"/>
            </p:cNvSpPr>
            <p:nvPr/>
          </p:nvSpPr>
          <p:spPr bwMode="auto">
            <a:xfrm>
              <a:off x="793" y="1162"/>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5" name="Line 18"/>
            <p:cNvSpPr>
              <a:spLocks noChangeShapeType="1"/>
            </p:cNvSpPr>
            <p:nvPr/>
          </p:nvSpPr>
          <p:spPr bwMode="auto">
            <a:xfrm>
              <a:off x="793" y="1162"/>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6" name="Line 19"/>
            <p:cNvSpPr>
              <a:spLocks noChangeShapeType="1"/>
            </p:cNvSpPr>
            <p:nvPr/>
          </p:nvSpPr>
          <p:spPr bwMode="auto">
            <a:xfrm>
              <a:off x="793" y="1111"/>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7" name="Line 20"/>
            <p:cNvSpPr>
              <a:spLocks noChangeShapeType="1"/>
            </p:cNvSpPr>
            <p:nvPr/>
          </p:nvSpPr>
          <p:spPr bwMode="auto">
            <a:xfrm>
              <a:off x="793" y="1061"/>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8" name="Line 21"/>
            <p:cNvSpPr>
              <a:spLocks noChangeShapeType="1"/>
            </p:cNvSpPr>
            <p:nvPr/>
          </p:nvSpPr>
          <p:spPr bwMode="auto">
            <a:xfrm>
              <a:off x="793" y="1010"/>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49" name="Line 22"/>
            <p:cNvSpPr>
              <a:spLocks noChangeShapeType="1"/>
            </p:cNvSpPr>
            <p:nvPr/>
          </p:nvSpPr>
          <p:spPr bwMode="auto">
            <a:xfrm>
              <a:off x="793" y="960"/>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0" name="Line 23"/>
            <p:cNvSpPr>
              <a:spLocks noChangeShapeType="1"/>
            </p:cNvSpPr>
            <p:nvPr/>
          </p:nvSpPr>
          <p:spPr bwMode="auto">
            <a:xfrm>
              <a:off x="793" y="909"/>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1" name="Line 24"/>
            <p:cNvSpPr>
              <a:spLocks noChangeShapeType="1"/>
            </p:cNvSpPr>
            <p:nvPr/>
          </p:nvSpPr>
          <p:spPr bwMode="auto">
            <a:xfrm>
              <a:off x="793" y="859"/>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2" name="Line 25"/>
            <p:cNvSpPr>
              <a:spLocks noChangeShapeType="1"/>
            </p:cNvSpPr>
            <p:nvPr/>
          </p:nvSpPr>
          <p:spPr bwMode="auto">
            <a:xfrm>
              <a:off x="793" y="808"/>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453" name="Line 26"/>
            <p:cNvSpPr>
              <a:spLocks noChangeShapeType="1"/>
            </p:cNvSpPr>
            <p:nvPr/>
          </p:nvSpPr>
          <p:spPr bwMode="auto">
            <a:xfrm>
              <a:off x="793" y="808"/>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454" name="Line 27"/>
            <p:cNvSpPr>
              <a:spLocks noChangeShapeType="1"/>
            </p:cNvSpPr>
            <p:nvPr/>
          </p:nvSpPr>
          <p:spPr bwMode="auto">
            <a:xfrm>
              <a:off x="793" y="758"/>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5" name="Line 28"/>
            <p:cNvSpPr>
              <a:spLocks noChangeShapeType="1"/>
            </p:cNvSpPr>
            <p:nvPr/>
          </p:nvSpPr>
          <p:spPr bwMode="auto">
            <a:xfrm>
              <a:off x="793" y="707"/>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6" name="Line 29"/>
            <p:cNvSpPr>
              <a:spLocks noChangeShapeType="1"/>
            </p:cNvSpPr>
            <p:nvPr/>
          </p:nvSpPr>
          <p:spPr bwMode="auto">
            <a:xfrm>
              <a:off x="793" y="657"/>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7" name="Line 30"/>
            <p:cNvSpPr>
              <a:spLocks noChangeShapeType="1"/>
            </p:cNvSpPr>
            <p:nvPr/>
          </p:nvSpPr>
          <p:spPr bwMode="auto">
            <a:xfrm>
              <a:off x="793" y="657"/>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8" name="Line 31"/>
            <p:cNvSpPr>
              <a:spLocks noChangeShapeType="1"/>
            </p:cNvSpPr>
            <p:nvPr/>
          </p:nvSpPr>
          <p:spPr bwMode="auto">
            <a:xfrm>
              <a:off x="793" y="606"/>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59" name="Line 32"/>
            <p:cNvSpPr>
              <a:spLocks noChangeShapeType="1"/>
            </p:cNvSpPr>
            <p:nvPr/>
          </p:nvSpPr>
          <p:spPr bwMode="auto">
            <a:xfrm>
              <a:off x="793" y="556"/>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60" name="Line 33"/>
            <p:cNvSpPr>
              <a:spLocks noChangeShapeType="1"/>
            </p:cNvSpPr>
            <p:nvPr/>
          </p:nvSpPr>
          <p:spPr bwMode="auto">
            <a:xfrm>
              <a:off x="793" y="505"/>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61" name="Line 34"/>
            <p:cNvSpPr>
              <a:spLocks noChangeShapeType="1"/>
            </p:cNvSpPr>
            <p:nvPr/>
          </p:nvSpPr>
          <p:spPr bwMode="auto">
            <a:xfrm>
              <a:off x="793" y="455"/>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62" name="Line 35"/>
            <p:cNvSpPr>
              <a:spLocks noChangeShapeType="1"/>
            </p:cNvSpPr>
            <p:nvPr/>
          </p:nvSpPr>
          <p:spPr bwMode="auto">
            <a:xfrm>
              <a:off x="793" y="404"/>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63" name="Line 36"/>
            <p:cNvSpPr>
              <a:spLocks noChangeShapeType="1"/>
            </p:cNvSpPr>
            <p:nvPr/>
          </p:nvSpPr>
          <p:spPr bwMode="auto">
            <a:xfrm>
              <a:off x="793" y="354"/>
              <a:ext cx="105" cy="0"/>
            </a:xfrm>
            <a:prstGeom prst="line">
              <a:avLst/>
            </a:prstGeom>
            <a:noFill/>
            <a:ln w="9525">
              <a:solidFill>
                <a:schemeClr val="tx1"/>
              </a:solidFill>
              <a:round/>
            </a:ln>
          </p:spPr>
          <p:txBody>
            <a:bodyPr/>
            <a:lstStyle/>
            <a:p>
              <a:endParaRPr lang="zh-CN" altLang="en-US">
                <a:cs typeface="+mn-ea"/>
                <a:sym typeface="+mn-lt"/>
              </a:endParaRPr>
            </a:p>
          </p:txBody>
        </p:sp>
        <p:sp>
          <p:nvSpPr>
            <p:cNvPr id="18464" name="Line 37"/>
            <p:cNvSpPr>
              <a:spLocks noChangeShapeType="1"/>
            </p:cNvSpPr>
            <p:nvPr/>
          </p:nvSpPr>
          <p:spPr bwMode="auto">
            <a:xfrm>
              <a:off x="793" y="303"/>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465" name="Line 38"/>
            <p:cNvSpPr>
              <a:spLocks noChangeShapeType="1"/>
            </p:cNvSpPr>
            <p:nvPr/>
          </p:nvSpPr>
          <p:spPr bwMode="auto">
            <a:xfrm>
              <a:off x="529" y="1314"/>
              <a:ext cx="157" cy="0"/>
            </a:xfrm>
            <a:prstGeom prst="line">
              <a:avLst/>
            </a:prstGeom>
            <a:noFill/>
            <a:ln w="9525">
              <a:solidFill>
                <a:schemeClr val="tx1"/>
              </a:solidFill>
              <a:round/>
            </a:ln>
          </p:spPr>
          <p:txBody>
            <a:bodyPr/>
            <a:lstStyle/>
            <a:p>
              <a:endParaRPr lang="zh-CN" altLang="en-US">
                <a:cs typeface="+mn-ea"/>
                <a:sym typeface="+mn-lt"/>
              </a:endParaRPr>
            </a:p>
          </p:txBody>
        </p:sp>
        <p:sp>
          <p:nvSpPr>
            <p:cNvPr id="18466" name="Line 39"/>
            <p:cNvSpPr>
              <a:spLocks noChangeShapeType="1"/>
            </p:cNvSpPr>
            <p:nvPr/>
          </p:nvSpPr>
          <p:spPr bwMode="auto">
            <a:xfrm>
              <a:off x="582" y="1263"/>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67" name="Line 40"/>
            <p:cNvSpPr>
              <a:spLocks noChangeShapeType="1"/>
            </p:cNvSpPr>
            <p:nvPr/>
          </p:nvSpPr>
          <p:spPr bwMode="auto">
            <a:xfrm>
              <a:off x="582" y="1212"/>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68" name="Line 41"/>
            <p:cNvSpPr>
              <a:spLocks noChangeShapeType="1"/>
            </p:cNvSpPr>
            <p:nvPr/>
          </p:nvSpPr>
          <p:spPr bwMode="auto">
            <a:xfrm>
              <a:off x="582" y="1162"/>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69" name="Line 42"/>
            <p:cNvSpPr>
              <a:spLocks noChangeShapeType="1"/>
            </p:cNvSpPr>
            <p:nvPr/>
          </p:nvSpPr>
          <p:spPr bwMode="auto">
            <a:xfrm>
              <a:off x="582" y="1162"/>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0" name="Line 43"/>
            <p:cNvSpPr>
              <a:spLocks noChangeShapeType="1"/>
            </p:cNvSpPr>
            <p:nvPr/>
          </p:nvSpPr>
          <p:spPr bwMode="auto">
            <a:xfrm>
              <a:off x="582" y="1111"/>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1" name="Line 44"/>
            <p:cNvSpPr>
              <a:spLocks noChangeShapeType="1"/>
            </p:cNvSpPr>
            <p:nvPr/>
          </p:nvSpPr>
          <p:spPr bwMode="auto">
            <a:xfrm>
              <a:off x="582" y="1061"/>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2" name="Line 45"/>
            <p:cNvSpPr>
              <a:spLocks noChangeShapeType="1"/>
            </p:cNvSpPr>
            <p:nvPr/>
          </p:nvSpPr>
          <p:spPr bwMode="auto">
            <a:xfrm>
              <a:off x="582" y="1010"/>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3" name="Line 46"/>
            <p:cNvSpPr>
              <a:spLocks noChangeShapeType="1"/>
            </p:cNvSpPr>
            <p:nvPr/>
          </p:nvSpPr>
          <p:spPr bwMode="auto">
            <a:xfrm>
              <a:off x="582" y="960"/>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4" name="Line 47"/>
            <p:cNvSpPr>
              <a:spLocks noChangeShapeType="1"/>
            </p:cNvSpPr>
            <p:nvPr/>
          </p:nvSpPr>
          <p:spPr bwMode="auto">
            <a:xfrm>
              <a:off x="582" y="909"/>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5" name="Line 48"/>
            <p:cNvSpPr>
              <a:spLocks noChangeShapeType="1"/>
            </p:cNvSpPr>
            <p:nvPr/>
          </p:nvSpPr>
          <p:spPr bwMode="auto">
            <a:xfrm>
              <a:off x="582" y="859"/>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6" name="Line 49"/>
            <p:cNvSpPr>
              <a:spLocks noChangeShapeType="1"/>
            </p:cNvSpPr>
            <p:nvPr/>
          </p:nvSpPr>
          <p:spPr bwMode="auto">
            <a:xfrm>
              <a:off x="529" y="808"/>
              <a:ext cx="157" cy="0"/>
            </a:xfrm>
            <a:prstGeom prst="line">
              <a:avLst/>
            </a:prstGeom>
            <a:noFill/>
            <a:ln w="9525">
              <a:solidFill>
                <a:schemeClr val="tx1"/>
              </a:solidFill>
              <a:round/>
            </a:ln>
          </p:spPr>
          <p:txBody>
            <a:bodyPr/>
            <a:lstStyle/>
            <a:p>
              <a:endParaRPr lang="zh-CN" altLang="en-US">
                <a:cs typeface="+mn-ea"/>
                <a:sym typeface="+mn-lt"/>
              </a:endParaRPr>
            </a:p>
          </p:txBody>
        </p:sp>
        <p:sp>
          <p:nvSpPr>
            <p:cNvPr id="18477" name="Line 50"/>
            <p:cNvSpPr>
              <a:spLocks noChangeShapeType="1"/>
            </p:cNvSpPr>
            <p:nvPr/>
          </p:nvSpPr>
          <p:spPr bwMode="auto">
            <a:xfrm>
              <a:off x="582" y="758"/>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8" name="Line 51"/>
            <p:cNvSpPr>
              <a:spLocks noChangeShapeType="1"/>
            </p:cNvSpPr>
            <p:nvPr/>
          </p:nvSpPr>
          <p:spPr bwMode="auto">
            <a:xfrm>
              <a:off x="582" y="707"/>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79" name="Line 52"/>
            <p:cNvSpPr>
              <a:spLocks noChangeShapeType="1"/>
            </p:cNvSpPr>
            <p:nvPr/>
          </p:nvSpPr>
          <p:spPr bwMode="auto">
            <a:xfrm>
              <a:off x="582" y="657"/>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0" name="Line 53"/>
            <p:cNvSpPr>
              <a:spLocks noChangeShapeType="1"/>
            </p:cNvSpPr>
            <p:nvPr/>
          </p:nvSpPr>
          <p:spPr bwMode="auto">
            <a:xfrm>
              <a:off x="582" y="657"/>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1" name="Line 54"/>
            <p:cNvSpPr>
              <a:spLocks noChangeShapeType="1"/>
            </p:cNvSpPr>
            <p:nvPr/>
          </p:nvSpPr>
          <p:spPr bwMode="auto">
            <a:xfrm>
              <a:off x="582" y="606"/>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2" name="Line 55"/>
            <p:cNvSpPr>
              <a:spLocks noChangeShapeType="1"/>
            </p:cNvSpPr>
            <p:nvPr/>
          </p:nvSpPr>
          <p:spPr bwMode="auto">
            <a:xfrm>
              <a:off x="582" y="556"/>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3" name="Line 56"/>
            <p:cNvSpPr>
              <a:spLocks noChangeShapeType="1"/>
            </p:cNvSpPr>
            <p:nvPr/>
          </p:nvSpPr>
          <p:spPr bwMode="auto">
            <a:xfrm>
              <a:off x="582" y="505"/>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4" name="Line 57"/>
            <p:cNvSpPr>
              <a:spLocks noChangeShapeType="1"/>
            </p:cNvSpPr>
            <p:nvPr/>
          </p:nvSpPr>
          <p:spPr bwMode="auto">
            <a:xfrm>
              <a:off x="582" y="455"/>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5" name="Line 58"/>
            <p:cNvSpPr>
              <a:spLocks noChangeShapeType="1"/>
            </p:cNvSpPr>
            <p:nvPr/>
          </p:nvSpPr>
          <p:spPr bwMode="auto">
            <a:xfrm>
              <a:off x="582" y="404"/>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6" name="Line 59"/>
            <p:cNvSpPr>
              <a:spLocks noChangeShapeType="1"/>
            </p:cNvSpPr>
            <p:nvPr/>
          </p:nvSpPr>
          <p:spPr bwMode="auto">
            <a:xfrm>
              <a:off x="582" y="354"/>
              <a:ext cx="104" cy="0"/>
            </a:xfrm>
            <a:prstGeom prst="line">
              <a:avLst/>
            </a:prstGeom>
            <a:noFill/>
            <a:ln w="9525">
              <a:solidFill>
                <a:schemeClr val="tx1"/>
              </a:solidFill>
              <a:round/>
            </a:ln>
          </p:spPr>
          <p:txBody>
            <a:bodyPr/>
            <a:lstStyle/>
            <a:p>
              <a:endParaRPr lang="zh-CN" altLang="en-US">
                <a:cs typeface="+mn-ea"/>
                <a:sym typeface="+mn-lt"/>
              </a:endParaRPr>
            </a:p>
          </p:txBody>
        </p:sp>
        <p:sp>
          <p:nvSpPr>
            <p:cNvPr id="18487" name="Line 60"/>
            <p:cNvSpPr>
              <a:spLocks noChangeShapeType="1"/>
            </p:cNvSpPr>
            <p:nvPr/>
          </p:nvSpPr>
          <p:spPr bwMode="auto">
            <a:xfrm>
              <a:off x="529" y="303"/>
              <a:ext cx="157" cy="0"/>
            </a:xfrm>
            <a:prstGeom prst="line">
              <a:avLst/>
            </a:prstGeom>
            <a:noFill/>
            <a:ln w="9525">
              <a:solidFill>
                <a:schemeClr val="tx1"/>
              </a:solidFill>
              <a:round/>
            </a:ln>
          </p:spPr>
          <p:txBody>
            <a:bodyPr/>
            <a:lstStyle/>
            <a:p>
              <a:endParaRPr lang="zh-CN" altLang="en-US">
                <a:cs typeface="+mn-ea"/>
                <a:sym typeface="+mn-lt"/>
              </a:endParaRPr>
            </a:p>
          </p:txBody>
        </p:sp>
        <p:sp>
          <p:nvSpPr>
            <p:cNvPr id="18488" name="Text Box 61"/>
            <p:cNvSpPr txBox="1">
              <a:spLocks noChangeArrowheads="1"/>
            </p:cNvSpPr>
            <p:nvPr/>
          </p:nvSpPr>
          <p:spPr bwMode="auto">
            <a:xfrm>
              <a:off x="898" y="1221"/>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489" name="Text Box 62"/>
            <p:cNvSpPr txBox="1">
              <a:spLocks noChangeArrowheads="1"/>
            </p:cNvSpPr>
            <p:nvPr/>
          </p:nvSpPr>
          <p:spPr bwMode="auto">
            <a:xfrm>
              <a:off x="898" y="676"/>
              <a:ext cx="192" cy="185"/>
            </a:xfrm>
            <a:prstGeom prst="rect">
              <a:avLst/>
            </a:prstGeom>
            <a:noFill/>
            <a:ln w="9525">
              <a:noFill/>
              <a:miter lim="800000"/>
            </a:ln>
          </p:spPr>
          <p:txBody>
            <a:bodyPr wrap="none">
              <a:spAutoFit/>
            </a:bodyPr>
            <a:lstStyle/>
            <a:p>
              <a:r>
                <a:rPr lang="en-US" altLang="zh-CN" sz="1200" dirty="0">
                  <a:cs typeface="+mn-ea"/>
                  <a:sym typeface="+mn-lt"/>
                </a:rPr>
                <a:t> </a:t>
              </a:r>
              <a:r>
                <a:rPr lang="zh-CN" altLang="zh-CN" sz="1200" dirty="0">
                  <a:cs typeface="+mn-ea"/>
                  <a:sym typeface="+mn-lt"/>
                </a:rPr>
                <a:t>0</a:t>
              </a:r>
              <a:endParaRPr lang="en-US" altLang="zh-CN" sz="1200" dirty="0">
                <a:cs typeface="+mn-ea"/>
                <a:sym typeface="+mn-lt"/>
              </a:endParaRPr>
            </a:p>
          </p:txBody>
        </p:sp>
        <p:sp>
          <p:nvSpPr>
            <p:cNvPr id="18490" name="Text Box 63"/>
            <p:cNvSpPr txBox="1">
              <a:spLocks noChangeArrowheads="1"/>
            </p:cNvSpPr>
            <p:nvPr/>
          </p:nvSpPr>
          <p:spPr bwMode="auto">
            <a:xfrm>
              <a:off x="898" y="171"/>
              <a:ext cx="210" cy="175"/>
            </a:xfrm>
            <a:prstGeom prst="rect">
              <a:avLst/>
            </a:prstGeom>
            <a:noFill/>
            <a:ln w="9525">
              <a:noFill/>
              <a:miter lim="800000"/>
            </a:ln>
          </p:spPr>
          <p:txBody>
            <a:bodyPr wrap="none">
              <a:spAutoFit/>
            </a:bodyPr>
            <a:lstStyle/>
            <a:p>
              <a:r>
                <a:rPr lang="zh-CN" altLang="zh-CN" sz="1100" dirty="0">
                  <a:cs typeface="+mn-ea"/>
                  <a:sym typeface="+mn-lt"/>
                </a:rPr>
                <a:t>10</a:t>
              </a:r>
              <a:endParaRPr lang="en-US" altLang="zh-CN" sz="1200" dirty="0">
                <a:cs typeface="+mn-ea"/>
                <a:sym typeface="+mn-lt"/>
              </a:endParaRPr>
            </a:p>
          </p:txBody>
        </p:sp>
        <p:sp>
          <p:nvSpPr>
            <p:cNvPr id="18491" name="Text Box 64"/>
            <p:cNvSpPr txBox="1">
              <a:spLocks noChangeArrowheads="1"/>
            </p:cNvSpPr>
            <p:nvPr/>
          </p:nvSpPr>
          <p:spPr bwMode="auto">
            <a:xfrm>
              <a:off x="317" y="1221"/>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492" name="Text Box 65"/>
            <p:cNvSpPr txBox="1">
              <a:spLocks noChangeArrowheads="1"/>
            </p:cNvSpPr>
            <p:nvPr/>
          </p:nvSpPr>
          <p:spPr bwMode="auto">
            <a:xfrm>
              <a:off x="322" y="676"/>
              <a:ext cx="166" cy="185"/>
            </a:xfrm>
            <a:prstGeom prst="rect">
              <a:avLst/>
            </a:prstGeom>
            <a:noFill/>
            <a:ln w="9525">
              <a:noFill/>
              <a:miter lim="800000"/>
            </a:ln>
          </p:spPr>
          <p:txBody>
            <a:bodyPr wrap="none">
              <a:spAutoFit/>
            </a:bodyPr>
            <a:lstStyle/>
            <a:p>
              <a:r>
                <a:rPr lang="zh-CN" altLang="zh-CN" sz="1200">
                  <a:cs typeface="+mn-ea"/>
                  <a:sym typeface="+mn-lt"/>
                </a:rPr>
                <a:t>0</a:t>
              </a:r>
              <a:endParaRPr lang="en-US" altLang="zh-CN" sz="1200">
                <a:cs typeface="+mn-ea"/>
                <a:sym typeface="+mn-lt"/>
              </a:endParaRPr>
            </a:p>
          </p:txBody>
        </p:sp>
        <p:sp>
          <p:nvSpPr>
            <p:cNvPr id="18493" name="Text Box 66"/>
            <p:cNvSpPr txBox="1">
              <a:spLocks noChangeArrowheads="1"/>
            </p:cNvSpPr>
            <p:nvPr/>
          </p:nvSpPr>
          <p:spPr bwMode="auto">
            <a:xfrm>
              <a:off x="317" y="171"/>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grpSp>
          <p:nvGrpSpPr>
            <p:cNvPr id="5" name="Group 67"/>
            <p:cNvGrpSpPr/>
            <p:nvPr/>
          </p:nvGrpSpPr>
          <p:grpSpPr bwMode="auto">
            <a:xfrm>
              <a:off x="1988" y="0"/>
              <a:ext cx="846" cy="1869"/>
              <a:chOff x="0" y="0"/>
              <a:chExt cx="768" cy="1680"/>
            </a:xfrm>
          </p:grpSpPr>
          <p:sp>
            <p:nvSpPr>
              <p:cNvPr id="18495" name="Line 68"/>
              <p:cNvSpPr>
                <a:spLocks noChangeShapeType="1"/>
              </p:cNvSpPr>
              <p:nvPr/>
            </p:nvSpPr>
            <p:spPr bwMode="auto">
              <a:xfrm>
                <a:off x="0" y="0"/>
                <a:ext cx="0" cy="1680"/>
              </a:xfrm>
              <a:prstGeom prst="line">
                <a:avLst/>
              </a:prstGeom>
              <a:noFill/>
              <a:ln w="9525">
                <a:solidFill>
                  <a:schemeClr val="tx1"/>
                </a:solidFill>
                <a:round/>
              </a:ln>
            </p:spPr>
            <p:txBody>
              <a:bodyPr/>
              <a:lstStyle/>
              <a:p>
                <a:endParaRPr lang="zh-CN" altLang="en-US">
                  <a:cs typeface="+mn-ea"/>
                  <a:sym typeface="+mn-lt"/>
                </a:endParaRPr>
              </a:p>
            </p:txBody>
          </p:sp>
          <p:sp>
            <p:nvSpPr>
              <p:cNvPr id="18496" name="Line 69"/>
              <p:cNvSpPr>
                <a:spLocks noChangeShapeType="1"/>
              </p:cNvSpPr>
              <p:nvPr/>
            </p:nvSpPr>
            <p:spPr bwMode="auto">
              <a:xfrm>
                <a:off x="0" y="1680"/>
                <a:ext cx="768" cy="0"/>
              </a:xfrm>
              <a:prstGeom prst="line">
                <a:avLst/>
              </a:prstGeom>
              <a:noFill/>
              <a:ln w="9525">
                <a:solidFill>
                  <a:schemeClr val="tx1"/>
                </a:solidFill>
                <a:round/>
              </a:ln>
            </p:spPr>
            <p:txBody>
              <a:bodyPr/>
              <a:lstStyle/>
              <a:p>
                <a:endParaRPr lang="zh-CN" altLang="en-US">
                  <a:cs typeface="+mn-ea"/>
                  <a:sym typeface="+mn-lt"/>
                </a:endParaRPr>
              </a:p>
            </p:txBody>
          </p:sp>
          <p:sp>
            <p:nvSpPr>
              <p:cNvPr id="18497" name="Line 70"/>
              <p:cNvSpPr>
                <a:spLocks noChangeShapeType="1"/>
              </p:cNvSpPr>
              <p:nvPr/>
            </p:nvSpPr>
            <p:spPr bwMode="auto">
              <a:xfrm flipV="1">
                <a:off x="768" y="0"/>
                <a:ext cx="0" cy="1680"/>
              </a:xfrm>
              <a:prstGeom prst="line">
                <a:avLst/>
              </a:prstGeom>
              <a:noFill/>
              <a:ln w="9525">
                <a:solidFill>
                  <a:schemeClr val="tx1"/>
                </a:solidFill>
                <a:round/>
              </a:ln>
            </p:spPr>
            <p:txBody>
              <a:bodyPr/>
              <a:lstStyle/>
              <a:p>
                <a:endParaRPr lang="zh-CN" altLang="en-US">
                  <a:cs typeface="+mn-ea"/>
                  <a:sym typeface="+mn-lt"/>
                </a:endParaRPr>
              </a:p>
            </p:txBody>
          </p:sp>
        </p:grpSp>
        <p:grpSp>
          <p:nvGrpSpPr>
            <p:cNvPr id="6" name="Group 71"/>
            <p:cNvGrpSpPr/>
            <p:nvPr/>
          </p:nvGrpSpPr>
          <p:grpSpPr bwMode="auto">
            <a:xfrm>
              <a:off x="3762" y="47"/>
              <a:ext cx="793" cy="1819"/>
              <a:chOff x="0" y="0"/>
              <a:chExt cx="768" cy="1680"/>
            </a:xfrm>
          </p:grpSpPr>
          <p:sp>
            <p:nvSpPr>
              <p:cNvPr id="18499" name="Line 72"/>
              <p:cNvSpPr>
                <a:spLocks noChangeShapeType="1"/>
              </p:cNvSpPr>
              <p:nvPr/>
            </p:nvSpPr>
            <p:spPr bwMode="auto">
              <a:xfrm>
                <a:off x="0" y="0"/>
                <a:ext cx="0" cy="1680"/>
              </a:xfrm>
              <a:prstGeom prst="line">
                <a:avLst/>
              </a:prstGeom>
              <a:noFill/>
              <a:ln w="9525">
                <a:solidFill>
                  <a:schemeClr val="tx1"/>
                </a:solidFill>
                <a:round/>
              </a:ln>
            </p:spPr>
            <p:txBody>
              <a:bodyPr/>
              <a:lstStyle/>
              <a:p>
                <a:endParaRPr lang="zh-CN" altLang="en-US">
                  <a:cs typeface="+mn-ea"/>
                  <a:sym typeface="+mn-lt"/>
                </a:endParaRPr>
              </a:p>
            </p:txBody>
          </p:sp>
          <p:sp>
            <p:nvSpPr>
              <p:cNvPr id="18500" name="Line 73"/>
              <p:cNvSpPr>
                <a:spLocks noChangeShapeType="1"/>
              </p:cNvSpPr>
              <p:nvPr/>
            </p:nvSpPr>
            <p:spPr bwMode="auto">
              <a:xfrm>
                <a:off x="0" y="1680"/>
                <a:ext cx="768" cy="0"/>
              </a:xfrm>
              <a:prstGeom prst="line">
                <a:avLst/>
              </a:prstGeom>
              <a:noFill/>
              <a:ln w="9525">
                <a:solidFill>
                  <a:schemeClr val="tx1"/>
                </a:solidFill>
                <a:round/>
              </a:ln>
            </p:spPr>
            <p:txBody>
              <a:bodyPr/>
              <a:lstStyle/>
              <a:p>
                <a:endParaRPr lang="zh-CN" altLang="en-US">
                  <a:cs typeface="+mn-ea"/>
                  <a:sym typeface="+mn-lt"/>
                </a:endParaRPr>
              </a:p>
            </p:txBody>
          </p:sp>
          <p:sp>
            <p:nvSpPr>
              <p:cNvPr id="18501" name="Line 74"/>
              <p:cNvSpPr>
                <a:spLocks noChangeShapeType="1"/>
              </p:cNvSpPr>
              <p:nvPr/>
            </p:nvSpPr>
            <p:spPr bwMode="auto">
              <a:xfrm flipV="1">
                <a:off x="768" y="0"/>
                <a:ext cx="0" cy="1680"/>
              </a:xfrm>
              <a:prstGeom prst="line">
                <a:avLst/>
              </a:prstGeom>
              <a:noFill/>
              <a:ln w="9525">
                <a:solidFill>
                  <a:schemeClr val="tx1"/>
                </a:solidFill>
                <a:round/>
              </a:ln>
            </p:spPr>
            <p:txBody>
              <a:bodyPr/>
              <a:lstStyle/>
              <a:p>
                <a:endParaRPr lang="zh-CN" altLang="en-US">
                  <a:cs typeface="+mn-ea"/>
                  <a:sym typeface="+mn-lt"/>
                </a:endParaRPr>
              </a:p>
            </p:txBody>
          </p:sp>
        </p:grpSp>
        <p:sp>
          <p:nvSpPr>
            <p:cNvPr id="18502" name="Rectangle 75"/>
            <p:cNvSpPr>
              <a:spLocks noChangeArrowheads="1"/>
            </p:cNvSpPr>
            <p:nvPr/>
          </p:nvSpPr>
          <p:spPr bwMode="auto">
            <a:xfrm>
              <a:off x="687" y="657"/>
              <a:ext cx="106" cy="1010"/>
            </a:xfrm>
            <a:prstGeom prst="rect">
              <a:avLst/>
            </a:prstGeom>
            <a:solidFill>
              <a:srgbClr val="FF3300"/>
            </a:solidFill>
            <a:ln w="9525">
              <a:noFill/>
              <a:miter lim="800000"/>
            </a:ln>
          </p:spPr>
          <p:txBody>
            <a:bodyPr wrap="none" anchor="ctr"/>
            <a:lstStyle/>
            <a:p>
              <a:endParaRPr lang="zh-CN" altLang="en-US">
                <a:cs typeface="+mn-ea"/>
                <a:sym typeface="+mn-lt"/>
              </a:endParaRPr>
            </a:p>
          </p:txBody>
        </p:sp>
        <p:sp>
          <p:nvSpPr>
            <p:cNvPr id="18503" name="Line 76"/>
            <p:cNvSpPr>
              <a:spLocks noChangeShapeType="1"/>
            </p:cNvSpPr>
            <p:nvPr/>
          </p:nvSpPr>
          <p:spPr bwMode="auto">
            <a:xfrm>
              <a:off x="2354" y="0"/>
              <a:ext cx="0" cy="1617"/>
            </a:xfrm>
            <a:prstGeom prst="line">
              <a:avLst/>
            </a:prstGeom>
            <a:noFill/>
            <a:ln w="9525">
              <a:solidFill>
                <a:schemeClr val="tx1"/>
              </a:solidFill>
              <a:round/>
            </a:ln>
          </p:spPr>
          <p:txBody>
            <a:bodyPr/>
            <a:lstStyle/>
            <a:p>
              <a:endParaRPr lang="zh-CN" altLang="en-US">
                <a:cs typeface="+mn-ea"/>
                <a:sym typeface="+mn-lt"/>
              </a:endParaRPr>
            </a:p>
          </p:txBody>
        </p:sp>
        <p:sp>
          <p:nvSpPr>
            <p:cNvPr id="18504" name="Line 77"/>
            <p:cNvSpPr>
              <a:spLocks noChangeShapeType="1"/>
            </p:cNvSpPr>
            <p:nvPr/>
          </p:nvSpPr>
          <p:spPr bwMode="auto">
            <a:xfrm>
              <a:off x="2460" y="0"/>
              <a:ext cx="0" cy="1617"/>
            </a:xfrm>
            <a:prstGeom prst="line">
              <a:avLst/>
            </a:prstGeom>
            <a:noFill/>
            <a:ln w="9525">
              <a:solidFill>
                <a:schemeClr val="tx1"/>
              </a:solidFill>
              <a:round/>
            </a:ln>
          </p:spPr>
          <p:txBody>
            <a:bodyPr/>
            <a:lstStyle/>
            <a:p>
              <a:endParaRPr lang="zh-CN" altLang="en-US">
                <a:cs typeface="+mn-ea"/>
                <a:sym typeface="+mn-lt"/>
              </a:endParaRPr>
            </a:p>
          </p:txBody>
        </p:sp>
        <p:sp>
          <p:nvSpPr>
            <p:cNvPr id="18505" name="Oval 78"/>
            <p:cNvSpPr>
              <a:spLocks noChangeArrowheads="1"/>
            </p:cNvSpPr>
            <p:nvPr/>
          </p:nvSpPr>
          <p:spPr bwMode="auto">
            <a:xfrm>
              <a:off x="2268" y="1588"/>
              <a:ext cx="250" cy="239"/>
            </a:xfrm>
            <a:prstGeom prst="ellipse">
              <a:avLst/>
            </a:prstGeom>
            <a:solidFill>
              <a:srgbClr val="FF3300"/>
            </a:solidFill>
            <a:ln w="9525">
              <a:solidFill>
                <a:srgbClr val="FF0000"/>
              </a:solidFill>
              <a:round/>
            </a:ln>
          </p:spPr>
          <p:txBody>
            <a:bodyPr wrap="none" anchor="ctr"/>
            <a:lstStyle/>
            <a:p>
              <a:endParaRPr lang="zh-CN" altLang="en-US">
                <a:cs typeface="+mn-ea"/>
                <a:sym typeface="+mn-lt"/>
              </a:endParaRPr>
            </a:p>
          </p:txBody>
        </p:sp>
        <p:sp>
          <p:nvSpPr>
            <p:cNvPr id="18506" name="Line 79"/>
            <p:cNvSpPr>
              <a:spLocks noChangeShapeType="1"/>
            </p:cNvSpPr>
            <p:nvPr/>
          </p:nvSpPr>
          <p:spPr bwMode="auto">
            <a:xfrm>
              <a:off x="2460" y="1314"/>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07" name="Line 80"/>
            <p:cNvSpPr>
              <a:spLocks noChangeShapeType="1"/>
            </p:cNvSpPr>
            <p:nvPr/>
          </p:nvSpPr>
          <p:spPr bwMode="auto">
            <a:xfrm>
              <a:off x="2460" y="1263"/>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08" name="Line 81"/>
            <p:cNvSpPr>
              <a:spLocks noChangeShapeType="1"/>
            </p:cNvSpPr>
            <p:nvPr/>
          </p:nvSpPr>
          <p:spPr bwMode="auto">
            <a:xfrm>
              <a:off x="2460" y="121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09" name="Line 82"/>
            <p:cNvSpPr>
              <a:spLocks noChangeShapeType="1"/>
            </p:cNvSpPr>
            <p:nvPr/>
          </p:nvSpPr>
          <p:spPr bwMode="auto">
            <a:xfrm>
              <a:off x="2460" y="116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0" name="Line 83"/>
            <p:cNvSpPr>
              <a:spLocks noChangeShapeType="1"/>
            </p:cNvSpPr>
            <p:nvPr/>
          </p:nvSpPr>
          <p:spPr bwMode="auto">
            <a:xfrm>
              <a:off x="2460" y="116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1" name="Line 84"/>
            <p:cNvSpPr>
              <a:spLocks noChangeShapeType="1"/>
            </p:cNvSpPr>
            <p:nvPr/>
          </p:nvSpPr>
          <p:spPr bwMode="auto">
            <a:xfrm>
              <a:off x="2460" y="1111"/>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2" name="Line 85"/>
            <p:cNvSpPr>
              <a:spLocks noChangeShapeType="1"/>
            </p:cNvSpPr>
            <p:nvPr/>
          </p:nvSpPr>
          <p:spPr bwMode="auto">
            <a:xfrm>
              <a:off x="2460" y="1061"/>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3" name="Line 86"/>
            <p:cNvSpPr>
              <a:spLocks noChangeShapeType="1"/>
            </p:cNvSpPr>
            <p:nvPr/>
          </p:nvSpPr>
          <p:spPr bwMode="auto">
            <a:xfrm>
              <a:off x="2460" y="101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4" name="Line 87"/>
            <p:cNvSpPr>
              <a:spLocks noChangeShapeType="1"/>
            </p:cNvSpPr>
            <p:nvPr/>
          </p:nvSpPr>
          <p:spPr bwMode="auto">
            <a:xfrm>
              <a:off x="2460" y="96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5" name="Line 88"/>
            <p:cNvSpPr>
              <a:spLocks noChangeShapeType="1"/>
            </p:cNvSpPr>
            <p:nvPr/>
          </p:nvSpPr>
          <p:spPr bwMode="auto">
            <a:xfrm>
              <a:off x="2460" y="90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6" name="Line 89"/>
            <p:cNvSpPr>
              <a:spLocks noChangeShapeType="1"/>
            </p:cNvSpPr>
            <p:nvPr/>
          </p:nvSpPr>
          <p:spPr bwMode="auto">
            <a:xfrm>
              <a:off x="2460" y="85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17" name="Line 90"/>
            <p:cNvSpPr>
              <a:spLocks noChangeShapeType="1"/>
            </p:cNvSpPr>
            <p:nvPr/>
          </p:nvSpPr>
          <p:spPr bwMode="auto">
            <a:xfrm>
              <a:off x="2460" y="808"/>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18" name="Line 91"/>
            <p:cNvSpPr>
              <a:spLocks noChangeShapeType="1"/>
            </p:cNvSpPr>
            <p:nvPr/>
          </p:nvSpPr>
          <p:spPr bwMode="auto">
            <a:xfrm>
              <a:off x="2460" y="808"/>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19" name="Line 92"/>
            <p:cNvSpPr>
              <a:spLocks noChangeShapeType="1"/>
            </p:cNvSpPr>
            <p:nvPr/>
          </p:nvSpPr>
          <p:spPr bwMode="auto">
            <a:xfrm>
              <a:off x="2460" y="758"/>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0" name="Line 93"/>
            <p:cNvSpPr>
              <a:spLocks noChangeShapeType="1"/>
            </p:cNvSpPr>
            <p:nvPr/>
          </p:nvSpPr>
          <p:spPr bwMode="auto">
            <a:xfrm>
              <a:off x="2460" y="70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1" name="Line 94"/>
            <p:cNvSpPr>
              <a:spLocks noChangeShapeType="1"/>
            </p:cNvSpPr>
            <p:nvPr/>
          </p:nvSpPr>
          <p:spPr bwMode="auto">
            <a:xfrm>
              <a:off x="2460" y="65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2" name="Line 95"/>
            <p:cNvSpPr>
              <a:spLocks noChangeShapeType="1"/>
            </p:cNvSpPr>
            <p:nvPr/>
          </p:nvSpPr>
          <p:spPr bwMode="auto">
            <a:xfrm>
              <a:off x="2460" y="65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3" name="Line 96"/>
            <p:cNvSpPr>
              <a:spLocks noChangeShapeType="1"/>
            </p:cNvSpPr>
            <p:nvPr/>
          </p:nvSpPr>
          <p:spPr bwMode="auto">
            <a:xfrm>
              <a:off x="2460" y="606"/>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4" name="Line 97"/>
            <p:cNvSpPr>
              <a:spLocks noChangeShapeType="1"/>
            </p:cNvSpPr>
            <p:nvPr/>
          </p:nvSpPr>
          <p:spPr bwMode="auto">
            <a:xfrm>
              <a:off x="2460" y="556"/>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5" name="Line 98"/>
            <p:cNvSpPr>
              <a:spLocks noChangeShapeType="1"/>
            </p:cNvSpPr>
            <p:nvPr/>
          </p:nvSpPr>
          <p:spPr bwMode="auto">
            <a:xfrm>
              <a:off x="2460" y="50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6" name="Line 99"/>
            <p:cNvSpPr>
              <a:spLocks noChangeShapeType="1"/>
            </p:cNvSpPr>
            <p:nvPr/>
          </p:nvSpPr>
          <p:spPr bwMode="auto">
            <a:xfrm>
              <a:off x="2460" y="45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7" name="Line 100"/>
            <p:cNvSpPr>
              <a:spLocks noChangeShapeType="1"/>
            </p:cNvSpPr>
            <p:nvPr/>
          </p:nvSpPr>
          <p:spPr bwMode="auto">
            <a:xfrm>
              <a:off x="2460" y="40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8" name="Line 101"/>
            <p:cNvSpPr>
              <a:spLocks noChangeShapeType="1"/>
            </p:cNvSpPr>
            <p:nvPr/>
          </p:nvSpPr>
          <p:spPr bwMode="auto">
            <a:xfrm>
              <a:off x="2460" y="35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29" name="Line 102"/>
            <p:cNvSpPr>
              <a:spLocks noChangeShapeType="1"/>
            </p:cNvSpPr>
            <p:nvPr/>
          </p:nvSpPr>
          <p:spPr bwMode="auto">
            <a:xfrm>
              <a:off x="2460" y="303"/>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30" name="Line 103"/>
            <p:cNvSpPr>
              <a:spLocks noChangeShapeType="1"/>
            </p:cNvSpPr>
            <p:nvPr/>
          </p:nvSpPr>
          <p:spPr bwMode="auto">
            <a:xfrm>
              <a:off x="2195" y="1314"/>
              <a:ext cx="159" cy="0"/>
            </a:xfrm>
            <a:prstGeom prst="line">
              <a:avLst/>
            </a:prstGeom>
            <a:noFill/>
            <a:ln w="9525">
              <a:solidFill>
                <a:schemeClr val="tx1"/>
              </a:solidFill>
              <a:round/>
            </a:ln>
          </p:spPr>
          <p:txBody>
            <a:bodyPr/>
            <a:lstStyle/>
            <a:p>
              <a:endParaRPr lang="zh-CN" altLang="en-US">
                <a:cs typeface="+mn-ea"/>
                <a:sym typeface="+mn-lt"/>
              </a:endParaRPr>
            </a:p>
          </p:txBody>
        </p:sp>
        <p:sp>
          <p:nvSpPr>
            <p:cNvPr id="18531" name="Line 104"/>
            <p:cNvSpPr>
              <a:spLocks noChangeShapeType="1"/>
            </p:cNvSpPr>
            <p:nvPr/>
          </p:nvSpPr>
          <p:spPr bwMode="auto">
            <a:xfrm>
              <a:off x="2248" y="1263"/>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2" name="Line 105"/>
            <p:cNvSpPr>
              <a:spLocks noChangeShapeType="1"/>
            </p:cNvSpPr>
            <p:nvPr/>
          </p:nvSpPr>
          <p:spPr bwMode="auto">
            <a:xfrm>
              <a:off x="2248" y="121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3" name="Line 106"/>
            <p:cNvSpPr>
              <a:spLocks noChangeShapeType="1"/>
            </p:cNvSpPr>
            <p:nvPr/>
          </p:nvSpPr>
          <p:spPr bwMode="auto">
            <a:xfrm>
              <a:off x="2248" y="116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4" name="Line 107"/>
            <p:cNvSpPr>
              <a:spLocks noChangeShapeType="1"/>
            </p:cNvSpPr>
            <p:nvPr/>
          </p:nvSpPr>
          <p:spPr bwMode="auto">
            <a:xfrm>
              <a:off x="2248" y="116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5" name="Line 108"/>
            <p:cNvSpPr>
              <a:spLocks noChangeShapeType="1"/>
            </p:cNvSpPr>
            <p:nvPr/>
          </p:nvSpPr>
          <p:spPr bwMode="auto">
            <a:xfrm>
              <a:off x="2248" y="1111"/>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6" name="Line 109"/>
            <p:cNvSpPr>
              <a:spLocks noChangeShapeType="1"/>
            </p:cNvSpPr>
            <p:nvPr/>
          </p:nvSpPr>
          <p:spPr bwMode="auto">
            <a:xfrm>
              <a:off x="2248" y="1061"/>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7" name="Line 110"/>
            <p:cNvSpPr>
              <a:spLocks noChangeShapeType="1"/>
            </p:cNvSpPr>
            <p:nvPr/>
          </p:nvSpPr>
          <p:spPr bwMode="auto">
            <a:xfrm>
              <a:off x="2248" y="101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8" name="Line 111"/>
            <p:cNvSpPr>
              <a:spLocks noChangeShapeType="1"/>
            </p:cNvSpPr>
            <p:nvPr/>
          </p:nvSpPr>
          <p:spPr bwMode="auto">
            <a:xfrm>
              <a:off x="2248" y="96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39" name="Line 112"/>
            <p:cNvSpPr>
              <a:spLocks noChangeShapeType="1"/>
            </p:cNvSpPr>
            <p:nvPr/>
          </p:nvSpPr>
          <p:spPr bwMode="auto">
            <a:xfrm>
              <a:off x="2248" y="90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0" name="Line 113"/>
            <p:cNvSpPr>
              <a:spLocks noChangeShapeType="1"/>
            </p:cNvSpPr>
            <p:nvPr/>
          </p:nvSpPr>
          <p:spPr bwMode="auto">
            <a:xfrm>
              <a:off x="2248" y="85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1" name="Line 114"/>
            <p:cNvSpPr>
              <a:spLocks noChangeShapeType="1"/>
            </p:cNvSpPr>
            <p:nvPr/>
          </p:nvSpPr>
          <p:spPr bwMode="auto">
            <a:xfrm>
              <a:off x="2195" y="808"/>
              <a:ext cx="159" cy="0"/>
            </a:xfrm>
            <a:prstGeom prst="line">
              <a:avLst/>
            </a:prstGeom>
            <a:noFill/>
            <a:ln w="9525">
              <a:solidFill>
                <a:schemeClr val="tx1"/>
              </a:solidFill>
              <a:round/>
            </a:ln>
          </p:spPr>
          <p:txBody>
            <a:bodyPr/>
            <a:lstStyle/>
            <a:p>
              <a:endParaRPr lang="zh-CN" altLang="en-US">
                <a:cs typeface="+mn-ea"/>
                <a:sym typeface="+mn-lt"/>
              </a:endParaRPr>
            </a:p>
          </p:txBody>
        </p:sp>
        <p:sp>
          <p:nvSpPr>
            <p:cNvPr id="18542" name="Line 115"/>
            <p:cNvSpPr>
              <a:spLocks noChangeShapeType="1"/>
            </p:cNvSpPr>
            <p:nvPr/>
          </p:nvSpPr>
          <p:spPr bwMode="auto">
            <a:xfrm>
              <a:off x="2248" y="758"/>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3" name="Line 116"/>
            <p:cNvSpPr>
              <a:spLocks noChangeShapeType="1"/>
            </p:cNvSpPr>
            <p:nvPr/>
          </p:nvSpPr>
          <p:spPr bwMode="auto">
            <a:xfrm>
              <a:off x="2248" y="70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4" name="Line 117"/>
            <p:cNvSpPr>
              <a:spLocks noChangeShapeType="1"/>
            </p:cNvSpPr>
            <p:nvPr/>
          </p:nvSpPr>
          <p:spPr bwMode="auto">
            <a:xfrm>
              <a:off x="2248" y="65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5" name="Line 118"/>
            <p:cNvSpPr>
              <a:spLocks noChangeShapeType="1"/>
            </p:cNvSpPr>
            <p:nvPr/>
          </p:nvSpPr>
          <p:spPr bwMode="auto">
            <a:xfrm>
              <a:off x="2248" y="65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6" name="Line 119"/>
            <p:cNvSpPr>
              <a:spLocks noChangeShapeType="1"/>
            </p:cNvSpPr>
            <p:nvPr/>
          </p:nvSpPr>
          <p:spPr bwMode="auto">
            <a:xfrm>
              <a:off x="2248" y="606"/>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7" name="Line 120"/>
            <p:cNvSpPr>
              <a:spLocks noChangeShapeType="1"/>
            </p:cNvSpPr>
            <p:nvPr/>
          </p:nvSpPr>
          <p:spPr bwMode="auto">
            <a:xfrm>
              <a:off x="2248" y="556"/>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8" name="Line 121"/>
            <p:cNvSpPr>
              <a:spLocks noChangeShapeType="1"/>
            </p:cNvSpPr>
            <p:nvPr/>
          </p:nvSpPr>
          <p:spPr bwMode="auto">
            <a:xfrm>
              <a:off x="2248" y="50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49" name="Line 122"/>
            <p:cNvSpPr>
              <a:spLocks noChangeShapeType="1"/>
            </p:cNvSpPr>
            <p:nvPr/>
          </p:nvSpPr>
          <p:spPr bwMode="auto">
            <a:xfrm>
              <a:off x="2248" y="45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50" name="Line 123"/>
            <p:cNvSpPr>
              <a:spLocks noChangeShapeType="1"/>
            </p:cNvSpPr>
            <p:nvPr/>
          </p:nvSpPr>
          <p:spPr bwMode="auto">
            <a:xfrm>
              <a:off x="2248" y="40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51" name="Line 124"/>
            <p:cNvSpPr>
              <a:spLocks noChangeShapeType="1"/>
            </p:cNvSpPr>
            <p:nvPr/>
          </p:nvSpPr>
          <p:spPr bwMode="auto">
            <a:xfrm>
              <a:off x="2248" y="35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52" name="Line 125"/>
            <p:cNvSpPr>
              <a:spLocks noChangeShapeType="1"/>
            </p:cNvSpPr>
            <p:nvPr/>
          </p:nvSpPr>
          <p:spPr bwMode="auto">
            <a:xfrm>
              <a:off x="2195" y="303"/>
              <a:ext cx="159" cy="0"/>
            </a:xfrm>
            <a:prstGeom prst="line">
              <a:avLst/>
            </a:prstGeom>
            <a:noFill/>
            <a:ln w="9525">
              <a:solidFill>
                <a:schemeClr val="tx1"/>
              </a:solidFill>
              <a:round/>
            </a:ln>
          </p:spPr>
          <p:txBody>
            <a:bodyPr/>
            <a:lstStyle/>
            <a:p>
              <a:endParaRPr lang="zh-CN" altLang="en-US">
                <a:cs typeface="+mn-ea"/>
                <a:sym typeface="+mn-lt"/>
              </a:endParaRPr>
            </a:p>
          </p:txBody>
        </p:sp>
        <p:sp>
          <p:nvSpPr>
            <p:cNvPr id="18553" name="Text Box 126"/>
            <p:cNvSpPr txBox="1">
              <a:spLocks noChangeArrowheads="1"/>
            </p:cNvSpPr>
            <p:nvPr/>
          </p:nvSpPr>
          <p:spPr bwMode="auto">
            <a:xfrm>
              <a:off x="2618" y="1205"/>
              <a:ext cx="236" cy="205"/>
            </a:xfrm>
            <a:prstGeom prst="rect">
              <a:avLst/>
            </a:prstGeom>
            <a:noFill/>
            <a:ln w="9525">
              <a:noFill/>
              <a:miter lim="800000"/>
            </a:ln>
          </p:spPr>
          <p:txBody>
            <a:bodyPr wrap="none">
              <a:spAutoFit/>
            </a:bodyPr>
            <a:lstStyle/>
            <a:p>
              <a:r>
                <a:rPr lang="zh-CN" altLang="zh-CN">
                  <a:cs typeface="+mn-ea"/>
                  <a:sym typeface="+mn-lt"/>
                </a:rPr>
                <a:t>10</a:t>
              </a:r>
              <a:endParaRPr lang="en-US" altLang="zh-CN">
                <a:cs typeface="+mn-ea"/>
                <a:sym typeface="+mn-lt"/>
              </a:endParaRPr>
            </a:p>
          </p:txBody>
        </p:sp>
        <p:sp>
          <p:nvSpPr>
            <p:cNvPr id="18554" name="Text Box 127"/>
            <p:cNvSpPr txBox="1">
              <a:spLocks noChangeArrowheads="1"/>
            </p:cNvSpPr>
            <p:nvPr/>
          </p:nvSpPr>
          <p:spPr bwMode="auto">
            <a:xfrm>
              <a:off x="2566" y="660"/>
              <a:ext cx="175" cy="205"/>
            </a:xfrm>
            <a:prstGeom prst="rect">
              <a:avLst/>
            </a:prstGeom>
            <a:noFill/>
            <a:ln w="9525">
              <a:noFill/>
              <a:miter lim="800000"/>
            </a:ln>
          </p:spPr>
          <p:txBody>
            <a:bodyPr wrap="none">
              <a:spAutoFit/>
            </a:bodyPr>
            <a:lstStyle/>
            <a:p>
              <a:r>
                <a:rPr lang="zh-CN" altLang="zh-CN">
                  <a:cs typeface="+mn-ea"/>
                  <a:sym typeface="+mn-lt"/>
                </a:rPr>
                <a:t>0</a:t>
              </a:r>
              <a:endParaRPr lang="en-US" altLang="zh-CN">
                <a:cs typeface="+mn-ea"/>
                <a:sym typeface="+mn-lt"/>
              </a:endParaRPr>
            </a:p>
          </p:txBody>
        </p:sp>
        <p:sp>
          <p:nvSpPr>
            <p:cNvPr id="18555" name="Text Box 128"/>
            <p:cNvSpPr txBox="1">
              <a:spLocks noChangeArrowheads="1"/>
            </p:cNvSpPr>
            <p:nvPr/>
          </p:nvSpPr>
          <p:spPr bwMode="auto">
            <a:xfrm>
              <a:off x="2618" y="171"/>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556" name="Text Box 129"/>
            <p:cNvSpPr txBox="1">
              <a:spLocks noChangeArrowheads="1"/>
            </p:cNvSpPr>
            <p:nvPr/>
          </p:nvSpPr>
          <p:spPr bwMode="auto">
            <a:xfrm>
              <a:off x="2032" y="1221"/>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557" name="Text Box 130"/>
            <p:cNvSpPr txBox="1">
              <a:spLocks noChangeArrowheads="1"/>
            </p:cNvSpPr>
            <p:nvPr/>
          </p:nvSpPr>
          <p:spPr bwMode="auto">
            <a:xfrm>
              <a:off x="2037" y="660"/>
              <a:ext cx="175" cy="205"/>
            </a:xfrm>
            <a:prstGeom prst="rect">
              <a:avLst/>
            </a:prstGeom>
            <a:noFill/>
            <a:ln w="9525">
              <a:noFill/>
              <a:miter lim="800000"/>
            </a:ln>
          </p:spPr>
          <p:txBody>
            <a:bodyPr wrap="none">
              <a:spAutoFit/>
            </a:bodyPr>
            <a:lstStyle/>
            <a:p>
              <a:r>
                <a:rPr lang="zh-CN" altLang="zh-CN">
                  <a:cs typeface="+mn-ea"/>
                  <a:sym typeface="+mn-lt"/>
                </a:rPr>
                <a:t>0</a:t>
              </a:r>
              <a:endParaRPr lang="en-US" altLang="zh-CN">
                <a:cs typeface="+mn-ea"/>
                <a:sym typeface="+mn-lt"/>
              </a:endParaRPr>
            </a:p>
          </p:txBody>
        </p:sp>
        <p:sp>
          <p:nvSpPr>
            <p:cNvPr id="18558" name="Text Box 131"/>
            <p:cNvSpPr txBox="1">
              <a:spLocks noChangeArrowheads="1"/>
            </p:cNvSpPr>
            <p:nvPr/>
          </p:nvSpPr>
          <p:spPr bwMode="auto">
            <a:xfrm>
              <a:off x="2032" y="171"/>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559" name="Line 132"/>
            <p:cNvSpPr>
              <a:spLocks noChangeShapeType="1"/>
            </p:cNvSpPr>
            <p:nvPr/>
          </p:nvSpPr>
          <p:spPr bwMode="auto">
            <a:xfrm>
              <a:off x="4084" y="47"/>
              <a:ext cx="0" cy="1617"/>
            </a:xfrm>
            <a:prstGeom prst="line">
              <a:avLst/>
            </a:prstGeom>
            <a:noFill/>
            <a:ln w="9525">
              <a:solidFill>
                <a:schemeClr val="tx1"/>
              </a:solidFill>
              <a:round/>
            </a:ln>
          </p:spPr>
          <p:txBody>
            <a:bodyPr/>
            <a:lstStyle/>
            <a:p>
              <a:endParaRPr lang="zh-CN" altLang="en-US">
                <a:cs typeface="+mn-ea"/>
                <a:sym typeface="+mn-lt"/>
              </a:endParaRPr>
            </a:p>
          </p:txBody>
        </p:sp>
        <p:sp>
          <p:nvSpPr>
            <p:cNvPr id="18560" name="Line 133"/>
            <p:cNvSpPr>
              <a:spLocks noChangeShapeType="1"/>
            </p:cNvSpPr>
            <p:nvPr/>
          </p:nvSpPr>
          <p:spPr bwMode="auto">
            <a:xfrm>
              <a:off x="4185" y="47"/>
              <a:ext cx="0" cy="1617"/>
            </a:xfrm>
            <a:prstGeom prst="line">
              <a:avLst/>
            </a:prstGeom>
            <a:noFill/>
            <a:ln w="9525">
              <a:solidFill>
                <a:schemeClr val="tx1"/>
              </a:solidFill>
              <a:round/>
            </a:ln>
          </p:spPr>
          <p:txBody>
            <a:bodyPr/>
            <a:lstStyle/>
            <a:p>
              <a:endParaRPr lang="zh-CN" altLang="en-US">
                <a:cs typeface="+mn-ea"/>
                <a:sym typeface="+mn-lt"/>
              </a:endParaRPr>
            </a:p>
          </p:txBody>
        </p:sp>
        <p:sp>
          <p:nvSpPr>
            <p:cNvPr id="18561" name="Oval 134"/>
            <p:cNvSpPr>
              <a:spLocks noChangeArrowheads="1"/>
            </p:cNvSpPr>
            <p:nvPr/>
          </p:nvSpPr>
          <p:spPr bwMode="auto">
            <a:xfrm>
              <a:off x="3998" y="1575"/>
              <a:ext cx="249" cy="238"/>
            </a:xfrm>
            <a:prstGeom prst="ellipse">
              <a:avLst/>
            </a:prstGeom>
            <a:solidFill>
              <a:srgbClr val="FF3300"/>
            </a:solidFill>
            <a:ln w="9525">
              <a:solidFill>
                <a:srgbClr val="FF0000"/>
              </a:solidFill>
              <a:round/>
            </a:ln>
          </p:spPr>
          <p:txBody>
            <a:bodyPr wrap="none" anchor="ctr"/>
            <a:lstStyle/>
            <a:p>
              <a:endParaRPr lang="zh-CN" altLang="en-US">
                <a:cs typeface="+mn-ea"/>
                <a:sym typeface="+mn-lt"/>
              </a:endParaRPr>
            </a:p>
          </p:txBody>
        </p:sp>
        <p:sp>
          <p:nvSpPr>
            <p:cNvPr id="18562" name="Line 135"/>
            <p:cNvSpPr>
              <a:spLocks noChangeShapeType="1"/>
            </p:cNvSpPr>
            <p:nvPr/>
          </p:nvSpPr>
          <p:spPr bwMode="auto">
            <a:xfrm>
              <a:off x="4185" y="1361"/>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63" name="Line 136"/>
            <p:cNvSpPr>
              <a:spLocks noChangeShapeType="1"/>
            </p:cNvSpPr>
            <p:nvPr/>
          </p:nvSpPr>
          <p:spPr bwMode="auto">
            <a:xfrm>
              <a:off x="4185" y="131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64" name="Line 137"/>
            <p:cNvSpPr>
              <a:spLocks noChangeShapeType="1"/>
            </p:cNvSpPr>
            <p:nvPr/>
          </p:nvSpPr>
          <p:spPr bwMode="auto">
            <a:xfrm>
              <a:off x="4185" y="126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65" name="Line 138"/>
            <p:cNvSpPr>
              <a:spLocks noChangeShapeType="1"/>
            </p:cNvSpPr>
            <p:nvPr/>
          </p:nvSpPr>
          <p:spPr bwMode="auto">
            <a:xfrm>
              <a:off x="4185" y="120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66" name="Line 139"/>
            <p:cNvSpPr>
              <a:spLocks noChangeShapeType="1"/>
            </p:cNvSpPr>
            <p:nvPr/>
          </p:nvSpPr>
          <p:spPr bwMode="auto">
            <a:xfrm>
              <a:off x="4185" y="120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67" name="Line 140"/>
            <p:cNvSpPr>
              <a:spLocks noChangeShapeType="1"/>
            </p:cNvSpPr>
            <p:nvPr/>
          </p:nvSpPr>
          <p:spPr bwMode="auto">
            <a:xfrm>
              <a:off x="4185" y="115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68" name="Line 141"/>
            <p:cNvSpPr>
              <a:spLocks noChangeShapeType="1"/>
            </p:cNvSpPr>
            <p:nvPr/>
          </p:nvSpPr>
          <p:spPr bwMode="auto">
            <a:xfrm>
              <a:off x="4185" y="1108"/>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69" name="Line 142"/>
            <p:cNvSpPr>
              <a:spLocks noChangeShapeType="1"/>
            </p:cNvSpPr>
            <p:nvPr/>
          </p:nvSpPr>
          <p:spPr bwMode="auto">
            <a:xfrm>
              <a:off x="4185" y="1058"/>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0" name="Line 143"/>
            <p:cNvSpPr>
              <a:spLocks noChangeShapeType="1"/>
            </p:cNvSpPr>
            <p:nvPr/>
          </p:nvSpPr>
          <p:spPr bwMode="auto">
            <a:xfrm>
              <a:off x="4185" y="100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1" name="Line 144"/>
            <p:cNvSpPr>
              <a:spLocks noChangeShapeType="1"/>
            </p:cNvSpPr>
            <p:nvPr/>
          </p:nvSpPr>
          <p:spPr bwMode="auto">
            <a:xfrm>
              <a:off x="4185" y="95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2" name="Line 145"/>
            <p:cNvSpPr>
              <a:spLocks noChangeShapeType="1"/>
            </p:cNvSpPr>
            <p:nvPr/>
          </p:nvSpPr>
          <p:spPr bwMode="auto">
            <a:xfrm>
              <a:off x="4185" y="906"/>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3" name="Line 146"/>
            <p:cNvSpPr>
              <a:spLocks noChangeShapeType="1"/>
            </p:cNvSpPr>
            <p:nvPr/>
          </p:nvSpPr>
          <p:spPr bwMode="auto">
            <a:xfrm>
              <a:off x="4185" y="856"/>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74" name="Line 147"/>
            <p:cNvSpPr>
              <a:spLocks noChangeShapeType="1"/>
            </p:cNvSpPr>
            <p:nvPr/>
          </p:nvSpPr>
          <p:spPr bwMode="auto">
            <a:xfrm>
              <a:off x="4185" y="856"/>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75" name="Line 148"/>
            <p:cNvSpPr>
              <a:spLocks noChangeShapeType="1"/>
            </p:cNvSpPr>
            <p:nvPr/>
          </p:nvSpPr>
          <p:spPr bwMode="auto">
            <a:xfrm>
              <a:off x="4185" y="80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6" name="Line 149"/>
            <p:cNvSpPr>
              <a:spLocks noChangeShapeType="1"/>
            </p:cNvSpPr>
            <p:nvPr/>
          </p:nvSpPr>
          <p:spPr bwMode="auto">
            <a:xfrm>
              <a:off x="4185" y="75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7" name="Line 150"/>
            <p:cNvSpPr>
              <a:spLocks noChangeShapeType="1"/>
            </p:cNvSpPr>
            <p:nvPr/>
          </p:nvSpPr>
          <p:spPr bwMode="auto">
            <a:xfrm>
              <a:off x="4185" y="70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8" name="Line 151"/>
            <p:cNvSpPr>
              <a:spLocks noChangeShapeType="1"/>
            </p:cNvSpPr>
            <p:nvPr/>
          </p:nvSpPr>
          <p:spPr bwMode="auto">
            <a:xfrm>
              <a:off x="4185" y="70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79" name="Line 152"/>
            <p:cNvSpPr>
              <a:spLocks noChangeShapeType="1"/>
            </p:cNvSpPr>
            <p:nvPr/>
          </p:nvSpPr>
          <p:spPr bwMode="auto">
            <a:xfrm>
              <a:off x="4185" y="65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0" name="Line 153"/>
            <p:cNvSpPr>
              <a:spLocks noChangeShapeType="1"/>
            </p:cNvSpPr>
            <p:nvPr/>
          </p:nvSpPr>
          <p:spPr bwMode="auto">
            <a:xfrm>
              <a:off x="4185" y="603"/>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1" name="Line 154"/>
            <p:cNvSpPr>
              <a:spLocks noChangeShapeType="1"/>
            </p:cNvSpPr>
            <p:nvPr/>
          </p:nvSpPr>
          <p:spPr bwMode="auto">
            <a:xfrm>
              <a:off x="4185" y="553"/>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2" name="Line 155"/>
            <p:cNvSpPr>
              <a:spLocks noChangeShapeType="1"/>
            </p:cNvSpPr>
            <p:nvPr/>
          </p:nvSpPr>
          <p:spPr bwMode="auto">
            <a:xfrm>
              <a:off x="4185" y="50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3" name="Line 156"/>
            <p:cNvSpPr>
              <a:spLocks noChangeShapeType="1"/>
            </p:cNvSpPr>
            <p:nvPr/>
          </p:nvSpPr>
          <p:spPr bwMode="auto">
            <a:xfrm>
              <a:off x="4185" y="45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4" name="Line 157"/>
            <p:cNvSpPr>
              <a:spLocks noChangeShapeType="1"/>
            </p:cNvSpPr>
            <p:nvPr/>
          </p:nvSpPr>
          <p:spPr bwMode="auto">
            <a:xfrm>
              <a:off x="4185" y="401"/>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5" name="Line 158"/>
            <p:cNvSpPr>
              <a:spLocks noChangeShapeType="1"/>
            </p:cNvSpPr>
            <p:nvPr/>
          </p:nvSpPr>
          <p:spPr bwMode="auto">
            <a:xfrm>
              <a:off x="4185" y="350"/>
              <a:ext cx="158" cy="0"/>
            </a:xfrm>
            <a:prstGeom prst="line">
              <a:avLst/>
            </a:prstGeom>
            <a:noFill/>
            <a:ln w="9525">
              <a:solidFill>
                <a:schemeClr val="tx1"/>
              </a:solidFill>
              <a:round/>
            </a:ln>
          </p:spPr>
          <p:txBody>
            <a:bodyPr/>
            <a:lstStyle/>
            <a:p>
              <a:endParaRPr lang="zh-CN" altLang="en-US">
                <a:cs typeface="+mn-ea"/>
                <a:sym typeface="+mn-lt"/>
              </a:endParaRPr>
            </a:p>
          </p:txBody>
        </p:sp>
        <p:sp>
          <p:nvSpPr>
            <p:cNvPr id="18586" name="Line 159"/>
            <p:cNvSpPr>
              <a:spLocks noChangeShapeType="1"/>
            </p:cNvSpPr>
            <p:nvPr/>
          </p:nvSpPr>
          <p:spPr bwMode="auto">
            <a:xfrm>
              <a:off x="3925" y="1361"/>
              <a:ext cx="159" cy="0"/>
            </a:xfrm>
            <a:prstGeom prst="line">
              <a:avLst/>
            </a:prstGeom>
            <a:noFill/>
            <a:ln w="9525">
              <a:solidFill>
                <a:schemeClr val="tx1"/>
              </a:solidFill>
              <a:round/>
            </a:ln>
          </p:spPr>
          <p:txBody>
            <a:bodyPr/>
            <a:lstStyle/>
            <a:p>
              <a:endParaRPr lang="zh-CN" altLang="en-US">
                <a:cs typeface="+mn-ea"/>
                <a:sym typeface="+mn-lt"/>
              </a:endParaRPr>
            </a:p>
          </p:txBody>
        </p:sp>
        <p:sp>
          <p:nvSpPr>
            <p:cNvPr id="18587" name="Line 160"/>
            <p:cNvSpPr>
              <a:spLocks noChangeShapeType="1"/>
            </p:cNvSpPr>
            <p:nvPr/>
          </p:nvSpPr>
          <p:spPr bwMode="auto">
            <a:xfrm>
              <a:off x="3978" y="131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8" name="Line 161"/>
            <p:cNvSpPr>
              <a:spLocks noChangeShapeType="1"/>
            </p:cNvSpPr>
            <p:nvPr/>
          </p:nvSpPr>
          <p:spPr bwMode="auto">
            <a:xfrm>
              <a:off x="3978" y="1260"/>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89" name="Line 162"/>
            <p:cNvSpPr>
              <a:spLocks noChangeShapeType="1"/>
            </p:cNvSpPr>
            <p:nvPr/>
          </p:nvSpPr>
          <p:spPr bwMode="auto">
            <a:xfrm>
              <a:off x="3978" y="120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0" name="Line 163"/>
            <p:cNvSpPr>
              <a:spLocks noChangeShapeType="1"/>
            </p:cNvSpPr>
            <p:nvPr/>
          </p:nvSpPr>
          <p:spPr bwMode="auto">
            <a:xfrm>
              <a:off x="3978" y="120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1" name="Line 164"/>
            <p:cNvSpPr>
              <a:spLocks noChangeShapeType="1"/>
            </p:cNvSpPr>
            <p:nvPr/>
          </p:nvSpPr>
          <p:spPr bwMode="auto">
            <a:xfrm>
              <a:off x="3978" y="1159"/>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2" name="Line 165"/>
            <p:cNvSpPr>
              <a:spLocks noChangeShapeType="1"/>
            </p:cNvSpPr>
            <p:nvPr/>
          </p:nvSpPr>
          <p:spPr bwMode="auto">
            <a:xfrm>
              <a:off x="3978" y="1108"/>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3" name="Line 166"/>
            <p:cNvSpPr>
              <a:spLocks noChangeShapeType="1"/>
            </p:cNvSpPr>
            <p:nvPr/>
          </p:nvSpPr>
          <p:spPr bwMode="auto">
            <a:xfrm>
              <a:off x="3978" y="1058"/>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4" name="Line 167"/>
            <p:cNvSpPr>
              <a:spLocks noChangeShapeType="1"/>
            </p:cNvSpPr>
            <p:nvPr/>
          </p:nvSpPr>
          <p:spPr bwMode="auto">
            <a:xfrm>
              <a:off x="3978" y="100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5" name="Line 168"/>
            <p:cNvSpPr>
              <a:spLocks noChangeShapeType="1"/>
            </p:cNvSpPr>
            <p:nvPr/>
          </p:nvSpPr>
          <p:spPr bwMode="auto">
            <a:xfrm>
              <a:off x="3978" y="957"/>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6" name="Line 169"/>
            <p:cNvSpPr>
              <a:spLocks noChangeShapeType="1"/>
            </p:cNvSpPr>
            <p:nvPr/>
          </p:nvSpPr>
          <p:spPr bwMode="auto">
            <a:xfrm>
              <a:off x="3978" y="906"/>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7" name="Line 170"/>
            <p:cNvSpPr>
              <a:spLocks noChangeShapeType="1"/>
            </p:cNvSpPr>
            <p:nvPr/>
          </p:nvSpPr>
          <p:spPr bwMode="auto">
            <a:xfrm>
              <a:off x="3925" y="856"/>
              <a:ext cx="159" cy="0"/>
            </a:xfrm>
            <a:prstGeom prst="line">
              <a:avLst/>
            </a:prstGeom>
            <a:noFill/>
            <a:ln w="9525">
              <a:solidFill>
                <a:schemeClr val="tx1"/>
              </a:solidFill>
              <a:round/>
            </a:ln>
          </p:spPr>
          <p:txBody>
            <a:bodyPr/>
            <a:lstStyle/>
            <a:p>
              <a:endParaRPr lang="zh-CN" altLang="en-US">
                <a:cs typeface="+mn-ea"/>
                <a:sym typeface="+mn-lt"/>
              </a:endParaRPr>
            </a:p>
          </p:txBody>
        </p:sp>
        <p:sp>
          <p:nvSpPr>
            <p:cNvPr id="18598" name="Line 171"/>
            <p:cNvSpPr>
              <a:spLocks noChangeShapeType="1"/>
            </p:cNvSpPr>
            <p:nvPr/>
          </p:nvSpPr>
          <p:spPr bwMode="auto">
            <a:xfrm>
              <a:off x="3978" y="80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599" name="Line 172"/>
            <p:cNvSpPr>
              <a:spLocks noChangeShapeType="1"/>
            </p:cNvSpPr>
            <p:nvPr/>
          </p:nvSpPr>
          <p:spPr bwMode="auto">
            <a:xfrm>
              <a:off x="3978" y="755"/>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0" name="Line 173"/>
            <p:cNvSpPr>
              <a:spLocks noChangeShapeType="1"/>
            </p:cNvSpPr>
            <p:nvPr/>
          </p:nvSpPr>
          <p:spPr bwMode="auto">
            <a:xfrm>
              <a:off x="3978" y="70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1" name="Line 174"/>
            <p:cNvSpPr>
              <a:spLocks noChangeShapeType="1"/>
            </p:cNvSpPr>
            <p:nvPr/>
          </p:nvSpPr>
          <p:spPr bwMode="auto">
            <a:xfrm>
              <a:off x="3978" y="70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2" name="Line 175"/>
            <p:cNvSpPr>
              <a:spLocks noChangeShapeType="1"/>
            </p:cNvSpPr>
            <p:nvPr/>
          </p:nvSpPr>
          <p:spPr bwMode="auto">
            <a:xfrm>
              <a:off x="3978" y="654"/>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3" name="Line 176"/>
            <p:cNvSpPr>
              <a:spLocks noChangeShapeType="1"/>
            </p:cNvSpPr>
            <p:nvPr/>
          </p:nvSpPr>
          <p:spPr bwMode="auto">
            <a:xfrm>
              <a:off x="3978" y="603"/>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4" name="Line 177"/>
            <p:cNvSpPr>
              <a:spLocks noChangeShapeType="1"/>
            </p:cNvSpPr>
            <p:nvPr/>
          </p:nvSpPr>
          <p:spPr bwMode="auto">
            <a:xfrm>
              <a:off x="3978" y="553"/>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5" name="Line 178"/>
            <p:cNvSpPr>
              <a:spLocks noChangeShapeType="1"/>
            </p:cNvSpPr>
            <p:nvPr/>
          </p:nvSpPr>
          <p:spPr bwMode="auto">
            <a:xfrm>
              <a:off x="3978" y="50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6" name="Line 179"/>
            <p:cNvSpPr>
              <a:spLocks noChangeShapeType="1"/>
            </p:cNvSpPr>
            <p:nvPr/>
          </p:nvSpPr>
          <p:spPr bwMode="auto">
            <a:xfrm>
              <a:off x="3978" y="452"/>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7" name="Line 180"/>
            <p:cNvSpPr>
              <a:spLocks noChangeShapeType="1"/>
            </p:cNvSpPr>
            <p:nvPr/>
          </p:nvSpPr>
          <p:spPr bwMode="auto">
            <a:xfrm>
              <a:off x="3978" y="401"/>
              <a:ext cx="106" cy="0"/>
            </a:xfrm>
            <a:prstGeom prst="line">
              <a:avLst/>
            </a:prstGeom>
            <a:noFill/>
            <a:ln w="9525">
              <a:solidFill>
                <a:schemeClr val="tx1"/>
              </a:solidFill>
              <a:round/>
            </a:ln>
          </p:spPr>
          <p:txBody>
            <a:bodyPr/>
            <a:lstStyle/>
            <a:p>
              <a:endParaRPr lang="zh-CN" altLang="en-US">
                <a:cs typeface="+mn-ea"/>
                <a:sym typeface="+mn-lt"/>
              </a:endParaRPr>
            </a:p>
          </p:txBody>
        </p:sp>
        <p:sp>
          <p:nvSpPr>
            <p:cNvPr id="18608" name="Line 181"/>
            <p:cNvSpPr>
              <a:spLocks noChangeShapeType="1"/>
            </p:cNvSpPr>
            <p:nvPr/>
          </p:nvSpPr>
          <p:spPr bwMode="auto">
            <a:xfrm>
              <a:off x="3925" y="350"/>
              <a:ext cx="159" cy="0"/>
            </a:xfrm>
            <a:prstGeom prst="line">
              <a:avLst/>
            </a:prstGeom>
            <a:noFill/>
            <a:ln w="9525">
              <a:solidFill>
                <a:schemeClr val="tx1"/>
              </a:solidFill>
              <a:round/>
            </a:ln>
          </p:spPr>
          <p:txBody>
            <a:bodyPr/>
            <a:lstStyle/>
            <a:p>
              <a:endParaRPr lang="zh-CN" altLang="en-US">
                <a:cs typeface="+mn-ea"/>
                <a:sym typeface="+mn-lt"/>
              </a:endParaRPr>
            </a:p>
          </p:txBody>
        </p:sp>
        <p:sp>
          <p:nvSpPr>
            <p:cNvPr id="18609" name="Text Box 182"/>
            <p:cNvSpPr txBox="1">
              <a:spLocks noChangeArrowheads="1"/>
            </p:cNvSpPr>
            <p:nvPr/>
          </p:nvSpPr>
          <p:spPr bwMode="auto">
            <a:xfrm>
              <a:off x="4291" y="1269"/>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610" name="Text Box 183"/>
            <p:cNvSpPr txBox="1">
              <a:spLocks noChangeArrowheads="1"/>
            </p:cNvSpPr>
            <p:nvPr/>
          </p:nvSpPr>
          <p:spPr bwMode="auto">
            <a:xfrm>
              <a:off x="4291" y="708"/>
              <a:ext cx="205" cy="205"/>
            </a:xfrm>
            <a:prstGeom prst="rect">
              <a:avLst/>
            </a:prstGeom>
            <a:noFill/>
            <a:ln w="9525">
              <a:noFill/>
              <a:miter lim="800000"/>
            </a:ln>
          </p:spPr>
          <p:txBody>
            <a:bodyPr wrap="none">
              <a:spAutoFit/>
            </a:bodyPr>
            <a:lstStyle/>
            <a:p>
              <a:r>
                <a:rPr lang="en-US" altLang="zh-CN">
                  <a:cs typeface="+mn-ea"/>
                  <a:sym typeface="+mn-lt"/>
                </a:rPr>
                <a:t> </a:t>
              </a:r>
              <a:r>
                <a:rPr lang="zh-CN" altLang="zh-CN">
                  <a:cs typeface="+mn-ea"/>
                  <a:sym typeface="+mn-lt"/>
                </a:rPr>
                <a:t>0</a:t>
              </a:r>
              <a:endParaRPr lang="en-US" altLang="zh-CN">
                <a:cs typeface="+mn-ea"/>
                <a:sym typeface="+mn-lt"/>
              </a:endParaRPr>
            </a:p>
          </p:txBody>
        </p:sp>
        <p:sp>
          <p:nvSpPr>
            <p:cNvPr id="18611" name="Text Box 184"/>
            <p:cNvSpPr txBox="1">
              <a:spLocks noChangeArrowheads="1"/>
            </p:cNvSpPr>
            <p:nvPr/>
          </p:nvSpPr>
          <p:spPr bwMode="auto">
            <a:xfrm>
              <a:off x="4291" y="218"/>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612" name="Text Box 185"/>
            <p:cNvSpPr txBox="1">
              <a:spLocks noChangeArrowheads="1"/>
            </p:cNvSpPr>
            <p:nvPr/>
          </p:nvSpPr>
          <p:spPr bwMode="auto">
            <a:xfrm>
              <a:off x="3762" y="1269"/>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613" name="Text Box 186"/>
            <p:cNvSpPr txBox="1">
              <a:spLocks noChangeArrowheads="1"/>
            </p:cNvSpPr>
            <p:nvPr/>
          </p:nvSpPr>
          <p:spPr bwMode="auto">
            <a:xfrm>
              <a:off x="3766" y="708"/>
              <a:ext cx="175" cy="205"/>
            </a:xfrm>
            <a:prstGeom prst="rect">
              <a:avLst/>
            </a:prstGeom>
            <a:noFill/>
            <a:ln w="9525">
              <a:noFill/>
              <a:miter lim="800000"/>
            </a:ln>
          </p:spPr>
          <p:txBody>
            <a:bodyPr wrap="none">
              <a:spAutoFit/>
            </a:bodyPr>
            <a:lstStyle/>
            <a:p>
              <a:r>
                <a:rPr lang="zh-CN" altLang="zh-CN">
                  <a:cs typeface="+mn-ea"/>
                  <a:sym typeface="+mn-lt"/>
                </a:rPr>
                <a:t>0</a:t>
              </a:r>
              <a:endParaRPr lang="en-US" altLang="zh-CN">
                <a:cs typeface="+mn-ea"/>
                <a:sym typeface="+mn-lt"/>
              </a:endParaRPr>
            </a:p>
          </p:txBody>
        </p:sp>
        <p:sp>
          <p:nvSpPr>
            <p:cNvPr id="18614" name="Text Box 187"/>
            <p:cNvSpPr txBox="1">
              <a:spLocks noChangeArrowheads="1"/>
            </p:cNvSpPr>
            <p:nvPr/>
          </p:nvSpPr>
          <p:spPr bwMode="auto">
            <a:xfrm>
              <a:off x="3762" y="218"/>
              <a:ext cx="218" cy="185"/>
            </a:xfrm>
            <a:prstGeom prst="rect">
              <a:avLst/>
            </a:prstGeom>
            <a:noFill/>
            <a:ln w="9525">
              <a:noFill/>
              <a:miter lim="800000"/>
            </a:ln>
          </p:spPr>
          <p:txBody>
            <a:bodyPr wrap="none">
              <a:spAutoFit/>
            </a:bodyPr>
            <a:lstStyle/>
            <a:p>
              <a:r>
                <a:rPr lang="zh-CN" altLang="zh-CN" sz="1200">
                  <a:cs typeface="+mn-ea"/>
                  <a:sym typeface="+mn-lt"/>
                </a:rPr>
                <a:t>10</a:t>
              </a:r>
              <a:endParaRPr lang="en-US" altLang="zh-CN" sz="1200">
                <a:cs typeface="+mn-ea"/>
                <a:sym typeface="+mn-lt"/>
              </a:endParaRPr>
            </a:p>
          </p:txBody>
        </p:sp>
        <p:sp>
          <p:nvSpPr>
            <p:cNvPr id="18615" name="Rectangle 188"/>
            <p:cNvSpPr>
              <a:spLocks noChangeArrowheads="1"/>
            </p:cNvSpPr>
            <p:nvPr/>
          </p:nvSpPr>
          <p:spPr bwMode="auto">
            <a:xfrm>
              <a:off x="4079" y="1260"/>
              <a:ext cx="106" cy="404"/>
            </a:xfrm>
            <a:prstGeom prst="rect">
              <a:avLst/>
            </a:prstGeom>
            <a:solidFill>
              <a:srgbClr val="FF3300"/>
            </a:solidFill>
            <a:ln w="9525">
              <a:noFill/>
              <a:miter lim="800000"/>
            </a:ln>
          </p:spPr>
          <p:txBody>
            <a:bodyPr wrap="none" anchor="ctr"/>
            <a:lstStyle/>
            <a:p>
              <a:endParaRPr lang="zh-CN" altLang="en-US">
                <a:cs typeface="+mn-ea"/>
                <a:sym typeface="+mn-lt"/>
              </a:endParaRPr>
            </a:p>
          </p:txBody>
        </p:sp>
        <p:sp>
          <p:nvSpPr>
            <p:cNvPr id="18616" name="Rectangle 192"/>
            <p:cNvSpPr>
              <a:spLocks noChangeArrowheads="1"/>
            </p:cNvSpPr>
            <p:nvPr/>
          </p:nvSpPr>
          <p:spPr bwMode="auto">
            <a:xfrm>
              <a:off x="2354" y="350"/>
              <a:ext cx="115" cy="1267"/>
            </a:xfrm>
            <a:prstGeom prst="rect">
              <a:avLst/>
            </a:prstGeom>
            <a:solidFill>
              <a:srgbClr val="FF3300"/>
            </a:solidFill>
            <a:ln w="9525">
              <a:noFill/>
              <a:miter lim="800000"/>
            </a:ln>
          </p:spPr>
          <p:txBody>
            <a:bodyPr wrap="none" anchor="ctr"/>
            <a:lstStyle/>
            <a:p>
              <a:endParaRPr lang="zh-CN" altLang="en-US">
                <a:cs typeface="+mn-ea"/>
                <a:sym typeface="+mn-lt"/>
              </a:endParaRPr>
            </a:p>
          </p:txBody>
        </p:sp>
      </p:grpSp>
      <p:sp>
        <p:nvSpPr>
          <p:cNvPr id="56514" name="文本框 56513"/>
          <p:cNvSpPr txBox="1">
            <a:spLocks noChangeArrowheads="1"/>
          </p:cNvSpPr>
          <p:nvPr/>
        </p:nvSpPr>
        <p:spPr bwMode="auto">
          <a:xfrm>
            <a:off x="2554253" y="2585514"/>
            <a:ext cx="1066800" cy="392415"/>
          </a:xfrm>
          <a:prstGeom prst="rect">
            <a:avLst/>
          </a:prstGeom>
          <a:noFill/>
          <a:ln w="9525">
            <a:noFill/>
            <a:miter lim="800000"/>
          </a:ln>
        </p:spPr>
        <p:txBody>
          <a:bodyPr lIns="68580" tIns="34290" rIns="68580" bIns="34290">
            <a:spAutoFit/>
          </a:bodyPr>
          <a:lstStyle/>
          <a:p>
            <a:pPr>
              <a:spcBef>
                <a:spcPct val="50000"/>
              </a:spcBef>
            </a:pPr>
            <a:r>
              <a:rPr lang="en-US" altLang="zh-CN" sz="2100" dirty="0">
                <a:solidFill>
                  <a:srgbClr val="FF0000"/>
                </a:solidFill>
                <a:cs typeface="+mn-ea"/>
                <a:sym typeface="+mn-lt"/>
              </a:rPr>
              <a:t>3℃</a:t>
            </a:r>
          </a:p>
        </p:txBody>
      </p:sp>
      <p:sp>
        <p:nvSpPr>
          <p:cNvPr id="56515" name="文本框 56514"/>
          <p:cNvSpPr txBox="1">
            <a:spLocks noChangeArrowheads="1"/>
          </p:cNvSpPr>
          <p:nvPr/>
        </p:nvSpPr>
        <p:spPr bwMode="auto">
          <a:xfrm>
            <a:off x="5268685" y="2609351"/>
            <a:ext cx="1295400" cy="392415"/>
          </a:xfrm>
          <a:prstGeom prst="rect">
            <a:avLst/>
          </a:prstGeom>
          <a:noFill/>
          <a:ln w="9525">
            <a:noFill/>
            <a:miter lim="800000"/>
          </a:ln>
        </p:spPr>
        <p:txBody>
          <a:bodyPr lIns="68580" tIns="34290" rIns="68580" bIns="34290">
            <a:spAutoFit/>
          </a:bodyPr>
          <a:lstStyle/>
          <a:p>
            <a:pPr>
              <a:spcBef>
                <a:spcPct val="50000"/>
              </a:spcBef>
            </a:pPr>
            <a:r>
              <a:rPr lang="en-US" altLang="zh-CN" sz="2100" dirty="0">
                <a:solidFill>
                  <a:srgbClr val="FF0000"/>
                </a:solidFill>
                <a:cs typeface="+mn-ea"/>
                <a:sym typeface="+mn-lt"/>
              </a:rPr>
              <a:t>9℃</a:t>
            </a:r>
          </a:p>
        </p:txBody>
      </p:sp>
      <p:sp>
        <p:nvSpPr>
          <p:cNvPr id="56516" name="文本框 56515"/>
          <p:cNvSpPr txBox="1">
            <a:spLocks noChangeArrowheads="1"/>
          </p:cNvSpPr>
          <p:nvPr/>
        </p:nvSpPr>
        <p:spPr bwMode="auto">
          <a:xfrm>
            <a:off x="7990686" y="2585514"/>
            <a:ext cx="932161" cy="392415"/>
          </a:xfrm>
          <a:prstGeom prst="rect">
            <a:avLst/>
          </a:prstGeom>
          <a:noFill/>
          <a:ln w="9525">
            <a:noFill/>
            <a:miter lim="800000"/>
          </a:ln>
        </p:spPr>
        <p:txBody>
          <a:bodyPr wrap="square" lIns="68580" tIns="34290" rIns="68580" bIns="34290">
            <a:spAutoFit/>
          </a:bodyPr>
          <a:lstStyle/>
          <a:p>
            <a:pPr>
              <a:spcBef>
                <a:spcPct val="50000"/>
              </a:spcBef>
            </a:pPr>
            <a:r>
              <a:rPr lang="en-US" altLang="zh-CN" sz="2100" dirty="0">
                <a:solidFill>
                  <a:srgbClr val="FF0000"/>
                </a:solidFill>
                <a:cs typeface="+mn-ea"/>
                <a:sym typeface="+mn-lt"/>
              </a:rPr>
              <a:t>-8℃</a:t>
            </a:r>
          </a:p>
        </p:txBody>
      </p:sp>
      <p:sp>
        <p:nvSpPr>
          <p:cNvPr id="18621" name="文本框 1"/>
          <p:cNvSpPr txBox="1">
            <a:spLocks noChangeArrowheads="1"/>
          </p:cNvSpPr>
          <p:nvPr/>
        </p:nvSpPr>
        <p:spPr bwMode="auto">
          <a:xfrm>
            <a:off x="577910" y="1039160"/>
            <a:ext cx="4117211" cy="392415"/>
          </a:xfrm>
          <a:prstGeom prst="rect">
            <a:avLst/>
          </a:prstGeom>
          <a:noFill/>
          <a:ln w="9525">
            <a:noFill/>
            <a:miter lim="800000"/>
          </a:ln>
        </p:spPr>
        <p:txBody>
          <a:bodyPr wrap="square" lIns="68580" tIns="34290" rIns="68580" bIns="34290">
            <a:spAutoFit/>
          </a:bodyPr>
          <a:lstStyle/>
          <a:p>
            <a:r>
              <a:rPr lang="zh-CN" altLang="en-US" sz="2100" dirty="0">
                <a:cs typeface="+mn-ea"/>
                <a:sym typeface="+mn-lt"/>
              </a:rPr>
              <a:t>读出下列温度计的示数</a:t>
            </a:r>
          </a:p>
        </p:txBody>
      </p:sp>
      <p:sp>
        <p:nvSpPr>
          <p:cNvPr id="191" name="文本框 190">
            <a:extLst>
              <a:ext uri="{FF2B5EF4-FFF2-40B4-BE49-F238E27FC236}">
                <a16:creationId xmlns:a16="http://schemas.microsoft.com/office/drawing/2014/main" id="{64E2A0F9-3B10-4E65-87B6-3EF3C532BC97}"/>
              </a:ext>
            </a:extLst>
          </p:cNvPr>
          <p:cNvSpPr txBox="1"/>
          <p:nvPr/>
        </p:nvSpPr>
        <p:spPr>
          <a:xfrm>
            <a:off x="1079090" y="286703"/>
            <a:ext cx="1951404"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练一练</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6514"/>
                                        </p:tgtEl>
                                        <p:attrNameLst>
                                          <p:attrName>style.visibility</p:attrName>
                                        </p:attrNameLst>
                                      </p:cBhvr>
                                      <p:to>
                                        <p:strVal val="visible"/>
                                      </p:to>
                                    </p:set>
                                    <p:anim calcmode="lin" valueType="num">
                                      <p:cBhvr>
                                        <p:cTn id="7" dur="500" fill="hold"/>
                                        <p:tgtEl>
                                          <p:spTgt spid="56514"/>
                                        </p:tgtEl>
                                        <p:attrNameLst>
                                          <p:attrName>ppt_x</p:attrName>
                                        </p:attrNameLst>
                                      </p:cBhvr>
                                      <p:tavLst>
                                        <p:tav tm="0">
                                          <p:val>
                                            <p:strVal val="#ppt_x"/>
                                          </p:val>
                                        </p:tav>
                                        <p:tav tm="100000">
                                          <p:val>
                                            <p:strVal val="#ppt_x"/>
                                          </p:val>
                                        </p:tav>
                                      </p:tavLst>
                                    </p:anim>
                                    <p:anim calcmode="lin" valueType="num">
                                      <p:cBhvr>
                                        <p:cTn id="8" dur="500" fill="hold"/>
                                        <p:tgtEl>
                                          <p:spTgt spid="565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6515"/>
                                        </p:tgtEl>
                                        <p:attrNameLst>
                                          <p:attrName>style.visibility</p:attrName>
                                        </p:attrNameLst>
                                      </p:cBhvr>
                                      <p:to>
                                        <p:strVal val="visible"/>
                                      </p:to>
                                    </p:set>
                                    <p:anim calcmode="lin" valueType="num">
                                      <p:cBhvr>
                                        <p:cTn id="13" dur="500" fill="hold"/>
                                        <p:tgtEl>
                                          <p:spTgt spid="56515"/>
                                        </p:tgtEl>
                                        <p:attrNameLst>
                                          <p:attrName>ppt_x</p:attrName>
                                        </p:attrNameLst>
                                      </p:cBhvr>
                                      <p:tavLst>
                                        <p:tav tm="0">
                                          <p:val>
                                            <p:strVal val="#ppt_x"/>
                                          </p:val>
                                        </p:tav>
                                        <p:tav tm="100000">
                                          <p:val>
                                            <p:strVal val="#ppt_x"/>
                                          </p:val>
                                        </p:tav>
                                      </p:tavLst>
                                    </p:anim>
                                    <p:anim calcmode="lin" valueType="num">
                                      <p:cBhvr>
                                        <p:cTn id="14" dur="500" fill="hold"/>
                                        <p:tgtEl>
                                          <p:spTgt spid="565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6516"/>
                                        </p:tgtEl>
                                        <p:attrNameLst>
                                          <p:attrName>style.visibility</p:attrName>
                                        </p:attrNameLst>
                                      </p:cBhvr>
                                      <p:to>
                                        <p:strVal val="visible"/>
                                      </p:to>
                                    </p:set>
                                    <p:anim calcmode="lin" valueType="num">
                                      <p:cBhvr>
                                        <p:cTn id="19" dur="500" fill="hold"/>
                                        <p:tgtEl>
                                          <p:spTgt spid="56516"/>
                                        </p:tgtEl>
                                        <p:attrNameLst>
                                          <p:attrName>ppt_x</p:attrName>
                                        </p:attrNameLst>
                                      </p:cBhvr>
                                      <p:tavLst>
                                        <p:tav tm="0">
                                          <p:val>
                                            <p:strVal val="#ppt_x"/>
                                          </p:val>
                                        </p:tav>
                                        <p:tav tm="100000">
                                          <p:val>
                                            <p:strVal val="#ppt_x"/>
                                          </p:val>
                                        </p:tav>
                                      </p:tavLst>
                                    </p:anim>
                                    <p:anim calcmode="lin" valueType="num">
                                      <p:cBhvr>
                                        <p:cTn id="20" dur="500" fill="hold"/>
                                        <p:tgtEl>
                                          <p:spTgt spid="565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14" grpId="0"/>
      <p:bldP spid="56515" grpId="0"/>
      <p:bldP spid="565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4345438" y="937246"/>
            <a:ext cx="518663" cy="3361977"/>
            <a:chOff x="3566" y="0"/>
            <a:chExt cx="517" cy="3970"/>
          </a:xfrm>
        </p:grpSpPr>
        <p:grpSp>
          <p:nvGrpSpPr>
            <p:cNvPr id="3" name="Group 3"/>
            <p:cNvGrpSpPr/>
            <p:nvPr/>
          </p:nvGrpSpPr>
          <p:grpSpPr bwMode="auto">
            <a:xfrm>
              <a:off x="3606" y="0"/>
              <a:ext cx="477" cy="3970"/>
              <a:chOff x="2400" y="384"/>
              <a:chExt cx="336" cy="3264"/>
            </a:xfrm>
          </p:grpSpPr>
          <p:sp>
            <p:nvSpPr>
              <p:cNvPr id="19459" name="AutoShape 4"/>
              <p:cNvSpPr>
                <a:spLocks noChangeArrowheads="1"/>
              </p:cNvSpPr>
              <p:nvPr/>
            </p:nvSpPr>
            <p:spPr bwMode="auto">
              <a:xfrm>
                <a:off x="2400" y="720"/>
                <a:ext cx="336" cy="2928"/>
              </a:xfrm>
              <a:prstGeom prst="roundRect">
                <a:avLst>
                  <a:gd name="adj" fmla="val 16667"/>
                </a:avLst>
              </a:prstGeom>
              <a:solidFill>
                <a:schemeClr val="bg1"/>
              </a:solidFill>
              <a:ln w="9525">
                <a:solidFill>
                  <a:schemeClr val="tx1"/>
                </a:solidFill>
                <a:round/>
              </a:ln>
            </p:spPr>
            <p:txBody>
              <a:bodyPr wrap="none" anchor="ctr"/>
              <a:lstStyle/>
              <a:p>
                <a:endParaRPr lang="zh-CN" altLang="en-US" sz="1800">
                  <a:cs typeface="+mn-ea"/>
                  <a:sym typeface="+mn-lt"/>
                </a:endParaRPr>
              </a:p>
            </p:txBody>
          </p:sp>
          <p:sp>
            <p:nvSpPr>
              <p:cNvPr id="19460" name="AutoShape 5"/>
              <p:cNvSpPr>
                <a:spLocks noChangeArrowheads="1"/>
              </p:cNvSpPr>
              <p:nvPr/>
            </p:nvSpPr>
            <p:spPr bwMode="auto">
              <a:xfrm>
                <a:off x="2518" y="912"/>
                <a:ext cx="48" cy="2736"/>
              </a:xfrm>
              <a:prstGeom prst="roundRect">
                <a:avLst>
                  <a:gd name="adj" fmla="val 16667"/>
                </a:avLst>
              </a:prstGeom>
              <a:solidFill>
                <a:schemeClr val="bg1"/>
              </a:solidFill>
              <a:ln w="9525">
                <a:solidFill>
                  <a:schemeClr val="tx1"/>
                </a:solidFill>
                <a:round/>
              </a:ln>
            </p:spPr>
            <p:txBody>
              <a:bodyPr wrap="none" anchor="ctr"/>
              <a:lstStyle/>
              <a:p>
                <a:endParaRPr lang="zh-CN" altLang="en-US" sz="1800">
                  <a:cs typeface="+mn-ea"/>
                  <a:sym typeface="+mn-lt"/>
                </a:endParaRPr>
              </a:p>
            </p:txBody>
          </p:sp>
          <p:sp>
            <p:nvSpPr>
              <p:cNvPr id="19461" name="AutoShape 6"/>
              <p:cNvSpPr>
                <a:spLocks noChangeArrowheads="1"/>
              </p:cNvSpPr>
              <p:nvPr/>
            </p:nvSpPr>
            <p:spPr bwMode="auto">
              <a:xfrm>
                <a:off x="2518" y="2203"/>
                <a:ext cx="48" cy="1152"/>
              </a:xfrm>
              <a:prstGeom prst="roundRect">
                <a:avLst>
                  <a:gd name="adj" fmla="val 16667"/>
                </a:avLst>
              </a:prstGeom>
              <a:solidFill>
                <a:srgbClr val="FF0000"/>
              </a:solidFill>
              <a:ln w="9525">
                <a:solidFill>
                  <a:srgbClr val="FF0000"/>
                </a:solidFill>
                <a:round/>
              </a:ln>
            </p:spPr>
            <p:txBody>
              <a:bodyPr wrap="none" anchor="ctr"/>
              <a:lstStyle/>
              <a:p>
                <a:pPr algn="ctr"/>
                <a:endParaRPr lang="zh-CN" altLang="zh-CN" sz="2400">
                  <a:solidFill>
                    <a:srgbClr val="FF0000"/>
                  </a:solidFill>
                  <a:cs typeface="+mn-ea"/>
                  <a:sym typeface="+mn-lt"/>
                </a:endParaRPr>
              </a:p>
            </p:txBody>
          </p:sp>
          <p:sp>
            <p:nvSpPr>
              <p:cNvPr id="19462" name="AutoShape 7"/>
              <p:cNvSpPr>
                <a:spLocks noChangeArrowheads="1"/>
              </p:cNvSpPr>
              <p:nvPr/>
            </p:nvSpPr>
            <p:spPr bwMode="auto">
              <a:xfrm>
                <a:off x="2400" y="384"/>
                <a:ext cx="336" cy="336"/>
              </a:xfrm>
              <a:custGeom>
                <a:avLst/>
                <a:gdLst/>
                <a:ahLst/>
                <a:cxnLst>
                  <a:cxn ang="0">
                    <a:pos x="0" y="10800"/>
                  </a:cxn>
                  <a:cxn ang="0">
                    <a:pos x="10800" y="0"/>
                  </a:cxn>
                  <a:cxn ang="0">
                    <a:pos x="21600" y="10800"/>
                  </a:cxn>
                  <a:cxn ang="0">
                    <a:pos x="10800" y="21600"/>
                  </a:cxn>
                  <a:cxn ang="0">
                    <a:pos x="0" y="10800"/>
                  </a:cxn>
                  <a:cxn ang="0">
                    <a:pos x="5400" y="10800"/>
                  </a:cxn>
                  <a:cxn ang="0">
                    <a:pos x="10800" y="16200"/>
                  </a:cxn>
                  <a:cxn ang="0">
                    <a:pos x="16200" y="10800"/>
                  </a:cxn>
                  <a:cxn ang="0">
                    <a:pos x="10800" y="5400"/>
                  </a:cxn>
                  <a:cxn ang="0">
                    <a:pos x="5400" y="10800"/>
                  </a:cxn>
                </a:cxnLst>
                <a:rect l="0" t="0" r="r" b="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solidFill>
              <a:ln w="9525">
                <a:solidFill>
                  <a:schemeClr val="tx1"/>
                </a:solidFill>
                <a:round/>
              </a:ln>
            </p:spPr>
            <p:txBody>
              <a:bodyPr/>
              <a:lstStyle/>
              <a:p>
                <a:endParaRPr lang="zh-CN" altLang="en-US" sz="1800">
                  <a:cs typeface="+mn-ea"/>
                  <a:sym typeface="+mn-lt"/>
                </a:endParaRPr>
              </a:p>
            </p:txBody>
          </p:sp>
          <p:sp>
            <p:nvSpPr>
              <p:cNvPr id="19463" name="AutoShape 8"/>
              <p:cNvSpPr>
                <a:spLocks noChangeArrowheads="1"/>
              </p:cNvSpPr>
              <p:nvPr/>
            </p:nvSpPr>
            <p:spPr bwMode="auto">
              <a:xfrm>
                <a:off x="2480" y="3311"/>
                <a:ext cx="121" cy="336"/>
              </a:xfrm>
              <a:prstGeom prst="roundRect">
                <a:avLst>
                  <a:gd name="adj" fmla="val 16667"/>
                </a:avLst>
              </a:prstGeom>
              <a:solidFill>
                <a:srgbClr val="FF0000"/>
              </a:solidFill>
              <a:ln w="9525">
                <a:solidFill>
                  <a:srgbClr val="FF0000"/>
                </a:solidFill>
                <a:round/>
              </a:ln>
            </p:spPr>
            <p:txBody>
              <a:bodyPr wrap="none" anchor="ctr"/>
              <a:lstStyle/>
              <a:p>
                <a:endParaRPr lang="zh-CN" altLang="en-US" sz="1800">
                  <a:cs typeface="+mn-ea"/>
                  <a:sym typeface="+mn-lt"/>
                </a:endParaRPr>
              </a:p>
            </p:txBody>
          </p:sp>
        </p:grpSp>
        <p:sp>
          <p:nvSpPr>
            <p:cNvPr id="19464" name="Text Box 9"/>
            <p:cNvSpPr txBox="1">
              <a:spLocks noChangeArrowheads="1"/>
            </p:cNvSpPr>
            <p:nvPr/>
          </p:nvSpPr>
          <p:spPr bwMode="auto">
            <a:xfrm>
              <a:off x="3566" y="386"/>
              <a:ext cx="292" cy="363"/>
            </a:xfrm>
            <a:prstGeom prst="rect">
              <a:avLst/>
            </a:prstGeom>
            <a:noFill/>
            <a:ln w="9525">
              <a:noFill/>
              <a:miter lim="800000"/>
            </a:ln>
          </p:spPr>
          <p:txBody>
            <a:bodyPr>
              <a:spAutoFit/>
            </a:bodyPr>
            <a:lstStyle/>
            <a:p>
              <a:r>
                <a:rPr lang="en-US" altLang="zh-CN" dirty="0">
                  <a:cs typeface="+mn-ea"/>
                  <a:sym typeface="+mn-lt"/>
                </a:rPr>
                <a:t>℃</a:t>
              </a:r>
              <a:endParaRPr lang="en-US" altLang="zh-CN" sz="1800" dirty="0">
                <a:cs typeface="+mn-ea"/>
                <a:sym typeface="+mn-lt"/>
              </a:endParaRPr>
            </a:p>
          </p:txBody>
        </p:sp>
      </p:grpSp>
      <p:sp>
        <p:nvSpPr>
          <p:cNvPr id="19465" name="Text Box 10"/>
          <p:cNvSpPr txBox="1">
            <a:spLocks noChangeArrowheads="1"/>
          </p:cNvSpPr>
          <p:nvPr/>
        </p:nvSpPr>
        <p:spPr bwMode="auto">
          <a:xfrm>
            <a:off x="4925491" y="790122"/>
            <a:ext cx="347780" cy="3558064"/>
          </a:xfrm>
          <a:prstGeom prst="rect">
            <a:avLst/>
          </a:prstGeom>
          <a:noFill/>
          <a:ln w="9525">
            <a:noFill/>
            <a:miter lim="800000"/>
          </a:ln>
        </p:spPr>
        <p:txBody>
          <a:bodyPr wrap="square" lIns="0" tIns="0" rIns="0" bIns="0">
            <a:spAutoFit/>
          </a:bodyPr>
          <a:lstStyle/>
          <a:p>
            <a:pPr>
              <a:spcBef>
                <a:spcPct val="90000"/>
              </a:spcBef>
            </a:pPr>
            <a:endParaRPr lang="en-US" altLang="zh-CN" sz="900" b="1" dirty="0">
              <a:solidFill>
                <a:srgbClr val="000000"/>
              </a:solidFill>
              <a:cs typeface="+mn-ea"/>
              <a:sym typeface="+mn-lt"/>
            </a:endParaRPr>
          </a:p>
          <a:p>
            <a:pPr>
              <a:spcBef>
                <a:spcPct val="90000"/>
              </a:spcBef>
            </a:pPr>
            <a:r>
              <a:rPr lang="en-US" altLang="zh-CN" sz="900" b="1" dirty="0">
                <a:solidFill>
                  <a:srgbClr val="000000"/>
                </a:solidFill>
                <a:cs typeface="+mn-ea"/>
                <a:sym typeface="+mn-lt"/>
              </a:rPr>
              <a:t>100</a:t>
            </a:r>
          </a:p>
          <a:p>
            <a:pPr>
              <a:spcBef>
                <a:spcPct val="90000"/>
              </a:spcBef>
            </a:pPr>
            <a:r>
              <a:rPr lang="en-US" altLang="zh-CN" sz="900" b="1" dirty="0">
                <a:solidFill>
                  <a:srgbClr val="000000"/>
                </a:solidFill>
                <a:cs typeface="+mn-ea"/>
                <a:sym typeface="+mn-lt"/>
              </a:rPr>
              <a:t>90</a:t>
            </a:r>
          </a:p>
          <a:p>
            <a:pPr>
              <a:spcBef>
                <a:spcPct val="90000"/>
              </a:spcBef>
            </a:pPr>
            <a:r>
              <a:rPr lang="en-US" altLang="zh-CN" sz="900" b="1" dirty="0">
                <a:solidFill>
                  <a:srgbClr val="000000"/>
                </a:solidFill>
                <a:cs typeface="+mn-ea"/>
                <a:sym typeface="+mn-lt"/>
              </a:rPr>
              <a:t>80</a:t>
            </a:r>
          </a:p>
          <a:p>
            <a:pPr>
              <a:spcBef>
                <a:spcPct val="90000"/>
              </a:spcBef>
            </a:pPr>
            <a:r>
              <a:rPr lang="en-US" altLang="zh-CN" sz="900" b="1" dirty="0">
                <a:solidFill>
                  <a:srgbClr val="000000"/>
                </a:solidFill>
                <a:cs typeface="+mn-ea"/>
                <a:sym typeface="+mn-lt"/>
              </a:rPr>
              <a:t>70</a:t>
            </a:r>
          </a:p>
          <a:p>
            <a:pPr>
              <a:spcBef>
                <a:spcPct val="90000"/>
              </a:spcBef>
            </a:pPr>
            <a:r>
              <a:rPr lang="en-US" altLang="zh-CN" sz="900" b="1" dirty="0">
                <a:solidFill>
                  <a:srgbClr val="000000"/>
                </a:solidFill>
                <a:cs typeface="+mn-ea"/>
                <a:sym typeface="+mn-lt"/>
              </a:rPr>
              <a:t>60</a:t>
            </a:r>
          </a:p>
          <a:p>
            <a:pPr>
              <a:spcBef>
                <a:spcPct val="90000"/>
              </a:spcBef>
            </a:pPr>
            <a:r>
              <a:rPr lang="en-US" altLang="zh-CN" sz="900" b="1" dirty="0">
                <a:solidFill>
                  <a:srgbClr val="000000"/>
                </a:solidFill>
                <a:cs typeface="+mn-ea"/>
                <a:sym typeface="+mn-lt"/>
              </a:rPr>
              <a:t>50</a:t>
            </a:r>
          </a:p>
          <a:p>
            <a:pPr>
              <a:spcBef>
                <a:spcPct val="90000"/>
              </a:spcBef>
            </a:pPr>
            <a:r>
              <a:rPr lang="en-US" altLang="zh-CN" sz="900" b="1" dirty="0">
                <a:solidFill>
                  <a:srgbClr val="000000"/>
                </a:solidFill>
                <a:cs typeface="+mn-ea"/>
                <a:sym typeface="+mn-lt"/>
              </a:rPr>
              <a:t>40</a:t>
            </a:r>
          </a:p>
          <a:p>
            <a:pPr>
              <a:spcBef>
                <a:spcPct val="90000"/>
              </a:spcBef>
            </a:pPr>
            <a:r>
              <a:rPr lang="en-US" altLang="zh-CN" sz="900" b="1" dirty="0">
                <a:solidFill>
                  <a:srgbClr val="000000"/>
                </a:solidFill>
                <a:cs typeface="+mn-ea"/>
                <a:sym typeface="+mn-lt"/>
              </a:rPr>
              <a:t>30</a:t>
            </a:r>
          </a:p>
          <a:p>
            <a:pPr>
              <a:spcBef>
                <a:spcPct val="90000"/>
              </a:spcBef>
            </a:pPr>
            <a:r>
              <a:rPr lang="en-US" altLang="zh-CN" sz="900" b="1" dirty="0">
                <a:solidFill>
                  <a:srgbClr val="000000"/>
                </a:solidFill>
                <a:cs typeface="+mn-ea"/>
                <a:sym typeface="+mn-lt"/>
              </a:rPr>
              <a:t>20</a:t>
            </a:r>
          </a:p>
          <a:p>
            <a:pPr>
              <a:spcBef>
                <a:spcPct val="90000"/>
              </a:spcBef>
            </a:pPr>
            <a:r>
              <a:rPr lang="en-US" altLang="zh-CN" sz="900" b="1" dirty="0">
                <a:solidFill>
                  <a:srgbClr val="000000"/>
                </a:solidFill>
                <a:cs typeface="+mn-ea"/>
                <a:sym typeface="+mn-lt"/>
              </a:rPr>
              <a:t>10</a:t>
            </a:r>
          </a:p>
          <a:p>
            <a:pPr>
              <a:spcBef>
                <a:spcPct val="90000"/>
              </a:spcBef>
            </a:pPr>
            <a:r>
              <a:rPr lang="en-US" altLang="zh-CN" sz="900" b="1" dirty="0">
                <a:solidFill>
                  <a:srgbClr val="000000"/>
                </a:solidFill>
                <a:cs typeface="+mn-ea"/>
                <a:sym typeface="+mn-lt"/>
              </a:rPr>
              <a:t>0</a:t>
            </a:r>
          </a:p>
          <a:p>
            <a:pPr>
              <a:spcBef>
                <a:spcPct val="90000"/>
              </a:spcBef>
            </a:pPr>
            <a:r>
              <a:rPr lang="en-US" altLang="zh-CN" sz="900" b="1" dirty="0">
                <a:solidFill>
                  <a:srgbClr val="000000"/>
                </a:solidFill>
                <a:cs typeface="+mn-ea"/>
                <a:sym typeface="+mn-lt"/>
              </a:rPr>
              <a:t>-10</a:t>
            </a:r>
          </a:p>
          <a:p>
            <a:pPr>
              <a:spcBef>
                <a:spcPct val="90000"/>
              </a:spcBef>
            </a:pPr>
            <a:r>
              <a:rPr lang="en-US" altLang="zh-CN" sz="900" b="1" dirty="0">
                <a:solidFill>
                  <a:srgbClr val="000000"/>
                </a:solidFill>
                <a:cs typeface="+mn-ea"/>
                <a:sym typeface="+mn-lt"/>
              </a:rPr>
              <a:t>-20</a:t>
            </a:r>
          </a:p>
        </p:txBody>
      </p:sp>
      <p:grpSp>
        <p:nvGrpSpPr>
          <p:cNvPr id="4" name="Group 11"/>
          <p:cNvGrpSpPr/>
          <p:nvPr/>
        </p:nvGrpSpPr>
        <p:grpSpPr bwMode="auto">
          <a:xfrm>
            <a:off x="4612698" y="1473486"/>
            <a:ext cx="246641" cy="2643495"/>
            <a:chOff x="1202" y="449"/>
            <a:chExt cx="227" cy="3389"/>
          </a:xfrm>
        </p:grpSpPr>
        <p:grpSp>
          <p:nvGrpSpPr>
            <p:cNvPr id="5" name="Group 12"/>
            <p:cNvGrpSpPr/>
            <p:nvPr/>
          </p:nvGrpSpPr>
          <p:grpSpPr bwMode="auto">
            <a:xfrm>
              <a:off x="1202" y="3566"/>
              <a:ext cx="227" cy="272"/>
              <a:chOff x="2381" y="1752"/>
              <a:chExt cx="227" cy="408"/>
            </a:xfrm>
          </p:grpSpPr>
          <p:sp>
            <p:nvSpPr>
              <p:cNvPr id="19468" name="Line 13"/>
              <p:cNvSpPr>
                <a:spLocks noChangeShapeType="1"/>
              </p:cNvSpPr>
              <p:nvPr/>
            </p:nvSpPr>
            <p:spPr bwMode="auto">
              <a:xfrm>
                <a:off x="2381" y="2160"/>
                <a:ext cx="226" cy="0"/>
              </a:xfrm>
              <a:prstGeom prst="line">
                <a:avLst/>
              </a:prstGeom>
              <a:noFill/>
              <a:ln w="3175">
                <a:solidFill>
                  <a:schemeClr val="tx1"/>
                </a:solidFill>
                <a:round/>
              </a:ln>
            </p:spPr>
            <p:txBody>
              <a:bodyPr/>
              <a:lstStyle/>
              <a:p>
                <a:endParaRPr lang="zh-CN" altLang="en-US" sz="1800">
                  <a:cs typeface="+mn-ea"/>
                  <a:sym typeface="+mn-lt"/>
                </a:endParaRPr>
              </a:p>
            </p:txBody>
          </p:sp>
          <p:grpSp>
            <p:nvGrpSpPr>
              <p:cNvPr id="6" name="Group 14"/>
              <p:cNvGrpSpPr/>
              <p:nvPr/>
            </p:nvGrpSpPr>
            <p:grpSpPr bwMode="auto">
              <a:xfrm>
                <a:off x="2381" y="1752"/>
                <a:ext cx="227" cy="363"/>
                <a:chOff x="1429" y="1071"/>
                <a:chExt cx="181" cy="753"/>
              </a:xfrm>
            </p:grpSpPr>
            <p:sp>
              <p:nvSpPr>
                <p:cNvPr id="19470" name="Line 15"/>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1" name="Line 16"/>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2" name="Line 17"/>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3" name="Line 18"/>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4" name="Line 19"/>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5" name="Line 20"/>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6" name="Line 21"/>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7" name="Line 22"/>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8" name="Line 23"/>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79" name="Line 24"/>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grpSp>
          <p:nvGrpSpPr>
            <p:cNvPr id="7" name="Group 25"/>
            <p:cNvGrpSpPr/>
            <p:nvPr/>
          </p:nvGrpSpPr>
          <p:grpSpPr bwMode="auto">
            <a:xfrm>
              <a:off x="1202" y="449"/>
              <a:ext cx="227" cy="3099"/>
              <a:chOff x="1202" y="330"/>
              <a:chExt cx="227" cy="3599"/>
            </a:xfrm>
          </p:grpSpPr>
          <p:grpSp>
            <p:nvGrpSpPr>
              <p:cNvPr id="8" name="Group 26"/>
              <p:cNvGrpSpPr/>
              <p:nvPr/>
            </p:nvGrpSpPr>
            <p:grpSpPr bwMode="auto">
              <a:xfrm>
                <a:off x="1202" y="330"/>
                <a:ext cx="227" cy="1619"/>
                <a:chOff x="1202" y="709"/>
                <a:chExt cx="181" cy="2222"/>
              </a:xfrm>
            </p:grpSpPr>
            <p:grpSp>
              <p:nvGrpSpPr>
                <p:cNvPr id="9" name="Group 38"/>
                <p:cNvGrpSpPr/>
                <p:nvPr/>
              </p:nvGrpSpPr>
              <p:grpSpPr bwMode="auto">
                <a:xfrm>
                  <a:off x="1202" y="709"/>
                  <a:ext cx="181" cy="408"/>
                  <a:chOff x="1429" y="1071"/>
                  <a:chExt cx="181" cy="753"/>
                </a:xfrm>
              </p:grpSpPr>
              <p:sp>
                <p:nvSpPr>
                  <p:cNvPr id="19483" name="Line 39"/>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84" name="Line 40"/>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85" name="Line 41"/>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86" name="Line 42"/>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87" name="Line 43"/>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88" name="Line 44"/>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89" name="Line 45"/>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0" name="Line 46"/>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1" name="Line 47"/>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2" name="Line 48"/>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0" name="Group 49"/>
                <p:cNvGrpSpPr/>
                <p:nvPr/>
              </p:nvGrpSpPr>
              <p:grpSpPr bwMode="auto">
                <a:xfrm>
                  <a:off x="1202" y="1162"/>
                  <a:ext cx="181" cy="408"/>
                  <a:chOff x="1429" y="1071"/>
                  <a:chExt cx="181" cy="753"/>
                </a:xfrm>
              </p:grpSpPr>
              <p:sp>
                <p:nvSpPr>
                  <p:cNvPr id="19494" name="Line 50"/>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5" name="Line 51"/>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6" name="Line 52"/>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7" name="Line 53"/>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8" name="Line 54"/>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499" name="Line 55"/>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0" name="Line 56"/>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1" name="Line 57"/>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2" name="Line 58"/>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3" name="Line 59"/>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1" name="Group 60"/>
                <p:cNvGrpSpPr/>
                <p:nvPr/>
              </p:nvGrpSpPr>
              <p:grpSpPr bwMode="auto">
                <a:xfrm>
                  <a:off x="1202" y="1616"/>
                  <a:ext cx="181" cy="408"/>
                  <a:chOff x="1429" y="1071"/>
                  <a:chExt cx="181" cy="753"/>
                </a:xfrm>
              </p:grpSpPr>
              <p:sp>
                <p:nvSpPr>
                  <p:cNvPr id="19505" name="Line 61"/>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6" name="Line 62"/>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7" name="Line 63"/>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8" name="Line 64"/>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09" name="Line 65"/>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0" name="Line 66"/>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1" name="Line 67"/>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2" name="Line 68"/>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3" name="Line 69"/>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4" name="Line 70"/>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2" name="Group 71"/>
                <p:cNvGrpSpPr/>
                <p:nvPr/>
              </p:nvGrpSpPr>
              <p:grpSpPr bwMode="auto">
                <a:xfrm>
                  <a:off x="1202" y="2069"/>
                  <a:ext cx="181" cy="408"/>
                  <a:chOff x="1429" y="1071"/>
                  <a:chExt cx="181" cy="753"/>
                </a:xfrm>
              </p:grpSpPr>
              <p:sp>
                <p:nvSpPr>
                  <p:cNvPr id="19516" name="Line 72"/>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7" name="Line 73"/>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8" name="Line 74"/>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19" name="Line 75"/>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0" name="Line 76"/>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1" name="Line 77"/>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2" name="Line 78"/>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3" name="Line 79"/>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4" name="Line 80"/>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5" name="Line 81"/>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3" name="Group 82"/>
                <p:cNvGrpSpPr/>
                <p:nvPr/>
              </p:nvGrpSpPr>
              <p:grpSpPr bwMode="auto">
                <a:xfrm>
                  <a:off x="1202" y="2523"/>
                  <a:ext cx="181" cy="408"/>
                  <a:chOff x="1429" y="1071"/>
                  <a:chExt cx="181" cy="753"/>
                </a:xfrm>
              </p:grpSpPr>
              <p:sp>
                <p:nvSpPr>
                  <p:cNvPr id="19527" name="Line 83"/>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8" name="Line 84"/>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29" name="Line 85"/>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0" name="Line 86"/>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1" name="Line 87"/>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2" name="Line 88"/>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3" name="Line 89"/>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4" name="Line 90"/>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5" name="Line 91"/>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36" name="Line 92"/>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grpSp>
            <p:nvGrpSpPr>
              <p:cNvPr id="14" name="Group 93"/>
              <p:cNvGrpSpPr/>
              <p:nvPr/>
            </p:nvGrpSpPr>
            <p:grpSpPr bwMode="auto">
              <a:xfrm>
                <a:off x="1202" y="1979"/>
                <a:ext cx="227" cy="1950"/>
                <a:chOff x="1202" y="255"/>
                <a:chExt cx="181" cy="2676"/>
              </a:xfrm>
            </p:grpSpPr>
            <p:grpSp>
              <p:nvGrpSpPr>
                <p:cNvPr id="15" name="Group 94"/>
                <p:cNvGrpSpPr/>
                <p:nvPr/>
              </p:nvGrpSpPr>
              <p:grpSpPr bwMode="auto">
                <a:xfrm>
                  <a:off x="1202" y="255"/>
                  <a:ext cx="181" cy="408"/>
                  <a:chOff x="1429" y="1071"/>
                  <a:chExt cx="181" cy="753"/>
                </a:xfrm>
              </p:grpSpPr>
              <p:sp>
                <p:nvSpPr>
                  <p:cNvPr id="19539" name="Line 95"/>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0" name="Line 96"/>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1" name="Line 97"/>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2" name="Line 98"/>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3" name="Line 99"/>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4" name="Line 100"/>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5" name="Line 101"/>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6" name="Line 102"/>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7" name="Line 103"/>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48" name="Line 104"/>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6" name="Group 105"/>
                <p:cNvGrpSpPr/>
                <p:nvPr/>
              </p:nvGrpSpPr>
              <p:grpSpPr bwMode="auto">
                <a:xfrm>
                  <a:off x="1202" y="709"/>
                  <a:ext cx="181" cy="408"/>
                  <a:chOff x="1429" y="1071"/>
                  <a:chExt cx="181" cy="753"/>
                </a:xfrm>
              </p:grpSpPr>
              <p:sp>
                <p:nvSpPr>
                  <p:cNvPr id="19550" name="Line 106"/>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1" name="Line 107"/>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2" name="Line 108"/>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3" name="Line 109"/>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4" name="Line 110"/>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5" name="Line 111"/>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6" name="Line 112"/>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7" name="Line 113"/>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8" name="Line 114"/>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59" name="Line 115"/>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7" name="Group 116"/>
                <p:cNvGrpSpPr/>
                <p:nvPr/>
              </p:nvGrpSpPr>
              <p:grpSpPr bwMode="auto">
                <a:xfrm>
                  <a:off x="1202" y="1162"/>
                  <a:ext cx="181" cy="408"/>
                  <a:chOff x="1429" y="1071"/>
                  <a:chExt cx="181" cy="753"/>
                </a:xfrm>
              </p:grpSpPr>
              <p:sp>
                <p:nvSpPr>
                  <p:cNvPr id="19561" name="Line 117"/>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2" name="Line 118"/>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3" name="Line 119"/>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4" name="Line 120"/>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5" name="Line 121"/>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6" name="Line 122"/>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7" name="Line 123"/>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8" name="Line 124"/>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69" name="Line 125"/>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0" name="Line 126"/>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8" name="Group 127"/>
                <p:cNvGrpSpPr/>
                <p:nvPr/>
              </p:nvGrpSpPr>
              <p:grpSpPr bwMode="auto">
                <a:xfrm>
                  <a:off x="1202" y="1616"/>
                  <a:ext cx="181" cy="408"/>
                  <a:chOff x="1429" y="1071"/>
                  <a:chExt cx="181" cy="753"/>
                </a:xfrm>
              </p:grpSpPr>
              <p:sp>
                <p:nvSpPr>
                  <p:cNvPr id="19572" name="Line 128"/>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3" name="Line 129"/>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4" name="Line 130"/>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5" name="Line 131"/>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6" name="Line 132"/>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7" name="Line 133"/>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8" name="Line 134"/>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79" name="Line 135"/>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0" name="Line 136"/>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1" name="Line 137"/>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19" name="Group 138"/>
                <p:cNvGrpSpPr/>
                <p:nvPr/>
              </p:nvGrpSpPr>
              <p:grpSpPr bwMode="auto">
                <a:xfrm>
                  <a:off x="1202" y="2069"/>
                  <a:ext cx="181" cy="408"/>
                  <a:chOff x="1429" y="1071"/>
                  <a:chExt cx="181" cy="753"/>
                </a:xfrm>
              </p:grpSpPr>
              <p:sp>
                <p:nvSpPr>
                  <p:cNvPr id="19583" name="Line 139"/>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4" name="Line 140"/>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5" name="Line 141"/>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6" name="Line 142"/>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7" name="Line 143"/>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8" name="Line 144"/>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89" name="Line 145"/>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0" name="Line 146"/>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1" name="Line 147"/>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2" name="Line 148"/>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nvGrpSpPr>
                <p:cNvPr id="20" name="Group 149"/>
                <p:cNvGrpSpPr/>
                <p:nvPr/>
              </p:nvGrpSpPr>
              <p:grpSpPr bwMode="auto">
                <a:xfrm>
                  <a:off x="1202" y="2523"/>
                  <a:ext cx="181" cy="408"/>
                  <a:chOff x="1429" y="1071"/>
                  <a:chExt cx="181" cy="753"/>
                </a:xfrm>
              </p:grpSpPr>
              <p:sp>
                <p:nvSpPr>
                  <p:cNvPr id="19594" name="Line 150"/>
                  <p:cNvSpPr>
                    <a:spLocks noChangeShapeType="1"/>
                  </p:cNvSpPr>
                  <p:nvPr/>
                </p:nvSpPr>
                <p:spPr bwMode="auto">
                  <a:xfrm>
                    <a:off x="1474" y="116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5" name="Line 151"/>
                  <p:cNvSpPr>
                    <a:spLocks noChangeShapeType="1"/>
                  </p:cNvSpPr>
                  <p:nvPr/>
                </p:nvSpPr>
                <p:spPr bwMode="auto">
                  <a:xfrm>
                    <a:off x="1474" y="1242"/>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6" name="Line 152"/>
                  <p:cNvSpPr>
                    <a:spLocks noChangeShapeType="1"/>
                  </p:cNvSpPr>
                  <p:nvPr/>
                </p:nvSpPr>
                <p:spPr bwMode="auto">
                  <a:xfrm>
                    <a:off x="1474" y="1325"/>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7" name="Line 153"/>
                  <p:cNvSpPr>
                    <a:spLocks noChangeShapeType="1"/>
                  </p:cNvSpPr>
                  <p:nvPr/>
                </p:nvSpPr>
                <p:spPr bwMode="auto">
                  <a:xfrm>
                    <a:off x="1474" y="140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8" name="Line 154"/>
                  <p:cNvSpPr>
                    <a:spLocks noChangeShapeType="1"/>
                  </p:cNvSpPr>
                  <p:nvPr/>
                </p:nvSpPr>
                <p:spPr bwMode="auto">
                  <a:xfrm>
                    <a:off x="1474" y="1487"/>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599" name="Line 155"/>
                  <p:cNvSpPr>
                    <a:spLocks noChangeShapeType="1"/>
                  </p:cNvSpPr>
                  <p:nvPr/>
                </p:nvSpPr>
                <p:spPr bwMode="auto">
                  <a:xfrm>
                    <a:off x="1474" y="1570"/>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600" name="Line 156"/>
                  <p:cNvSpPr>
                    <a:spLocks noChangeShapeType="1"/>
                  </p:cNvSpPr>
                  <p:nvPr/>
                </p:nvSpPr>
                <p:spPr bwMode="auto">
                  <a:xfrm>
                    <a:off x="1474" y="166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601" name="Line 157"/>
                  <p:cNvSpPr>
                    <a:spLocks noChangeShapeType="1"/>
                  </p:cNvSpPr>
                  <p:nvPr/>
                </p:nvSpPr>
                <p:spPr bwMode="auto">
                  <a:xfrm>
                    <a:off x="1474" y="1741"/>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602" name="Line 158"/>
                  <p:cNvSpPr>
                    <a:spLocks noChangeShapeType="1"/>
                  </p:cNvSpPr>
                  <p:nvPr/>
                </p:nvSpPr>
                <p:spPr bwMode="auto">
                  <a:xfrm>
                    <a:off x="1474" y="1824"/>
                    <a:ext cx="91" cy="0"/>
                  </a:xfrm>
                  <a:prstGeom prst="line">
                    <a:avLst/>
                  </a:prstGeom>
                  <a:noFill/>
                  <a:ln w="3175">
                    <a:solidFill>
                      <a:schemeClr val="tx1"/>
                    </a:solidFill>
                    <a:round/>
                  </a:ln>
                </p:spPr>
                <p:txBody>
                  <a:bodyPr/>
                  <a:lstStyle/>
                  <a:p>
                    <a:endParaRPr lang="zh-CN" altLang="en-US" sz="1800">
                      <a:cs typeface="+mn-ea"/>
                      <a:sym typeface="+mn-lt"/>
                    </a:endParaRPr>
                  </a:p>
                </p:txBody>
              </p:sp>
              <p:sp>
                <p:nvSpPr>
                  <p:cNvPr id="19603" name="Line 159"/>
                  <p:cNvSpPr>
                    <a:spLocks noChangeShapeType="1"/>
                  </p:cNvSpPr>
                  <p:nvPr/>
                </p:nvSpPr>
                <p:spPr bwMode="auto">
                  <a:xfrm>
                    <a:off x="1429" y="1071"/>
                    <a:ext cx="181" cy="0"/>
                  </a:xfrm>
                  <a:prstGeom prst="line">
                    <a:avLst/>
                  </a:prstGeom>
                  <a:noFill/>
                  <a:ln w="3175">
                    <a:solidFill>
                      <a:schemeClr val="tx1"/>
                    </a:solidFill>
                    <a:round/>
                  </a:ln>
                </p:spPr>
                <p:txBody>
                  <a:bodyPr/>
                  <a:lstStyle/>
                  <a:p>
                    <a:endParaRPr lang="zh-CN" altLang="en-US" sz="1800">
                      <a:cs typeface="+mn-ea"/>
                      <a:sym typeface="+mn-lt"/>
                    </a:endParaRPr>
                  </a:p>
                </p:txBody>
              </p:sp>
            </p:grpSp>
          </p:grpSp>
        </p:grpSp>
      </p:grpSp>
      <p:sp>
        <p:nvSpPr>
          <p:cNvPr id="52385" name="Text Box 161"/>
          <p:cNvSpPr txBox="1">
            <a:spLocks noChangeArrowheads="1"/>
          </p:cNvSpPr>
          <p:nvPr/>
        </p:nvSpPr>
        <p:spPr bwMode="auto">
          <a:xfrm>
            <a:off x="7308850" y="2248700"/>
            <a:ext cx="1403350" cy="376238"/>
          </a:xfrm>
          <a:prstGeom prst="rect">
            <a:avLst/>
          </a:prstGeom>
          <a:noFill/>
          <a:ln w="9525">
            <a:noFill/>
            <a:miter lim="800000"/>
          </a:ln>
        </p:spPr>
        <p:txBody>
          <a:bodyPr lIns="68580" tIns="34290" rIns="68580" bIns="34290">
            <a:spAutoFit/>
          </a:bodyPr>
          <a:lstStyle/>
          <a:p>
            <a:pPr algn="ctr"/>
            <a:r>
              <a:rPr lang="zh-CN" altLang="en-US" sz="2000" dirty="0">
                <a:solidFill>
                  <a:srgbClr val="FF3300"/>
                </a:solidFill>
                <a:cs typeface="+mn-ea"/>
                <a:sym typeface="+mn-lt"/>
              </a:rPr>
              <a:t>量程</a:t>
            </a:r>
          </a:p>
        </p:txBody>
      </p:sp>
      <p:sp>
        <p:nvSpPr>
          <p:cNvPr id="52386" name="AutoShape 162"/>
          <p:cNvSpPr/>
          <p:nvPr/>
        </p:nvSpPr>
        <p:spPr bwMode="auto">
          <a:xfrm>
            <a:off x="6516690" y="793786"/>
            <a:ext cx="433387" cy="3393216"/>
          </a:xfrm>
          <a:prstGeom prst="rightBrace">
            <a:avLst>
              <a:gd name="adj1" fmla="val 85757"/>
              <a:gd name="adj2" fmla="val 50000"/>
            </a:avLst>
          </a:prstGeom>
          <a:noFill/>
          <a:ln w="9525">
            <a:solidFill>
              <a:srgbClr val="FF0000"/>
            </a:solidFill>
            <a:round/>
          </a:ln>
        </p:spPr>
        <p:txBody>
          <a:bodyPr wrap="none" lIns="68580" tIns="34290" rIns="68580" bIns="34290" anchor="ctr"/>
          <a:lstStyle/>
          <a:p>
            <a:endParaRPr lang="zh-CN" altLang="en-US" sz="1800">
              <a:cs typeface="+mn-ea"/>
              <a:sym typeface="+mn-lt"/>
            </a:endParaRPr>
          </a:p>
        </p:txBody>
      </p:sp>
      <p:grpSp>
        <p:nvGrpSpPr>
          <p:cNvPr id="21" name="Group 163"/>
          <p:cNvGrpSpPr/>
          <p:nvPr/>
        </p:nvGrpSpPr>
        <p:grpSpPr>
          <a:xfrm>
            <a:off x="5388979" y="4233722"/>
            <a:ext cx="1102694" cy="323145"/>
            <a:chOff x="3515" y="3446"/>
            <a:chExt cx="1270" cy="627"/>
          </a:xfrm>
          <a:solidFill>
            <a:schemeClr val="bg1"/>
          </a:solidFill>
        </p:grpSpPr>
        <p:sp>
          <p:nvSpPr>
            <p:cNvPr id="30741" name="AutoShape 164"/>
            <p:cNvSpPr/>
            <p:nvPr/>
          </p:nvSpPr>
          <p:spPr>
            <a:xfrm>
              <a:off x="3515" y="3521"/>
              <a:ext cx="1225" cy="454"/>
            </a:xfrm>
            <a:prstGeom prst="wedgeRoundRectCallout">
              <a:avLst>
                <a:gd name="adj1" fmla="val -80694"/>
                <a:gd name="adj2" fmla="val -38324"/>
                <a:gd name="adj3" fmla="val 16667"/>
              </a:avLst>
            </a:prstGeom>
            <a:grpFill/>
            <a:ln w="3175">
              <a:solidFill>
                <a:schemeClr val="tx1"/>
              </a:solidFill>
            </a:ln>
          </p:spPr>
          <p:txBody>
            <a:bodyPr lIns="0" tIns="0" rIns="0" bIns="0"/>
            <a:lstStyle/>
            <a:p>
              <a:pPr algn="ctr">
                <a:spcBef>
                  <a:spcPct val="50000"/>
                </a:spcBef>
              </a:pPr>
              <a:endParaRPr lang="zh-CN" altLang="zh-CN" sz="1500" noProof="1">
                <a:cs typeface="+mn-ea"/>
                <a:sym typeface="+mn-lt"/>
              </a:endParaRPr>
            </a:p>
          </p:txBody>
        </p:sp>
        <p:sp>
          <p:nvSpPr>
            <p:cNvPr id="30742" name="Rectangle 165"/>
            <p:cNvSpPr/>
            <p:nvPr/>
          </p:nvSpPr>
          <p:spPr>
            <a:xfrm flipH="1">
              <a:off x="3515" y="3446"/>
              <a:ext cx="1270" cy="627"/>
            </a:xfrm>
            <a:prstGeom prst="rect">
              <a:avLst/>
            </a:prstGeom>
            <a:noFill/>
            <a:ln w="3175">
              <a:noFill/>
            </a:ln>
            <a:extLst>
              <a:ext uri="{909E8E84-426E-40DD-AFC4-6F175D3DCCD1}">
                <a14:hiddenFill xmlns:a14="http://schemas.microsoft.com/office/drawing/2010/main">
                  <a:grpFill/>
                </a14:hiddenFill>
              </a:ext>
            </a:extLst>
          </p:spPr>
          <p:txBody>
            <a:bodyPr>
              <a:spAutoFit/>
            </a:bodyPr>
            <a:lstStyle/>
            <a:p>
              <a:pPr algn="ctr"/>
              <a:r>
                <a:rPr lang="zh-CN" altLang="en-US" sz="1500" noProof="1">
                  <a:solidFill>
                    <a:srgbClr val="FF0000"/>
                  </a:solidFill>
                  <a:cs typeface="+mn-ea"/>
                  <a:sym typeface="+mn-lt"/>
                </a:rPr>
                <a:t>最低温度？</a:t>
              </a:r>
            </a:p>
          </p:txBody>
        </p:sp>
      </p:grpSp>
      <p:grpSp>
        <p:nvGrpSpPr>
          <p:cNvPr id="22" name="Group 166"/>
          <p:cNvGrpSpPr/>
          <p:nvPr/>
        </p:nvGrpSpPr>
        <p:grpSpPr>
          <a:xfrm>
            <a:off x="5449304" y="849588"/>
            <a:ext cx="1344796" cy="323370"/>
            <a:chOff x="3424" y="133"/>
            <a:chExt cx="1315" cy="574"/>
          </a:xfrm>
          <a:solidFill>
            <a:schemeClr val="bg1"/>
          </a:solidFill>
        </p:grpSpPr>
        <p:sp>
          <p:nvSpPr>
            <p:cNvPr id="30739" name="AutoShape 167"/>
            <p:cNvSpPr/>
            <p:nvPr/>
          </p:nvSpPr>
          <p:spPr>
            <a:xfrm>
              <a:off x="3470" y="210"/>
              <a:ext cx="1135" cy="453"/>
            </a:xfrm>
            <a:prstGeom prst="wedgeRoundRectCallout">
              <a:avLst>
                <a:gd name="adj1" fmla="val -80574"/>
                <a:gd name="adj2" fmla="val 57060"/>
                <a:gd name="adj3" fmla="val 16667"/>
              </a:avLst>
            </a:prstGeom>
            <a:grpFill/>
            <a:ln w="3175">
              <a:solidFill>
                <a:schemeClr val="tx1"/>
              </a:solidFill>
            </a:ln>
          </p:spPr>
          <p:txBody>
            <a:bodyPr lIns="0" tIns="0" rIns="0" bIns="0"/>
            <a:lstStyle/>
            <a:p>
              <a:pPr algn="ctr">
                <a:spcBef>
                  <a:spcPct val="50000"/>
                </a:spcBef>
              </a:pPr>
              <a:endParaRPr lang="zh-CN" altLang="zh-CN" sz="1500" b="1" noProof="1">
                <a:cs typeface="+mn-ea"/>
                <a:sym typeface="+mn-lt"/>
              </a:endParaRPr>
            </a:p>
          </p:txBody>
        </p:sp>
        <p:sp>
          <p:nvSpPr>
            <p:cNvPr id="30740" name="Rectangle 168"/>
            <p:cNvSpPr/>
            <p:nvPr/>
          </p:nvSpPr>
          <p:spPr>
            <a:xfrm flipH="1">
              <a:off x="3424" y="133"/>
              <a:ext cx="1315" cy="574"/>
            </a:xfrm>
            <a:prstGeom prst="rect">
              <a:avLst/>
            </a:prstGeom>
            <a:noFill/>
            <a:ln w="3175">
              <a:noFill/>
            </a:ln>
            <a:extLst>
              <a:ext uri="{909E8E84-426E-40DD-AFC4-6F175D3DCCD1}">
                <a14:hiddenFill xmlns:a14="http://schemas.microsoft.com/office/drawing/2010/main">
                  <a:grpFill/>
                </a14:hiddenFill>
              </a:ext>
            </a:extLst>
          </p:spPr>
          <p:txBody>
            <a:bodyPr>
              <a:spAutoFit/>
            </a:bodyPr>
            <a:lstStyle/>
            <a:p>
              <a:pPr algn="ctr"/>
              <a:r>
                <a:rPr lang="zh-CN" altLang="en-US" sz="1500" noProof="1">
                  <a:solidFill>
                    <a:srgbClr val="FF0000"/>
                  </a:solidFill>
                  <a:cs typeface="+mn-ea"/>
                  <a:sym typeface="+mn-lt"/>
                </a:rPr>
                <a:t>最高温度？</a:t>
              </a:r>
            </a:p>
          </p:txBody>
        </p:sp>
      </p:grpSp>
      <p:sp>
        <p:nvSpPr>
          <p:cNvPr id="52393" name="Line 169"/>
          <p:cNvSpPr>
            <a:spLocks noChangeShapeType="1"/>
          </p:cNvSpPr>
          <p:nvPr/>
        </p:nvSpPr>
        <p:spPr bwMode="auto">
          <a:xfrm>
            <a:off x="4643439" y="2894800"/>
            <a:ext cx="146050" cy="0"/>
          </a:xfrm>
          <a:prstGeom prst="line">
            <a:avLst/>
          </a:prstGeom>
          <a:noFill/>
          <a:ln w="28575">
            <a:solidFill>
              <a:srgbClr val="FF0000"/>
            </a:solidFill>
            <a:round/>
          </a:ln>
        </p:spPr>
        <p:txBody>
          <a:bodyPr lIns="68580" tIns="34290" rIns="68580" bIns="34290"/>
          <a:lstStyle/>
          <a:p>
            <a:endParaRPr lang="zh-CN" altLang="en-US" sz="1800">
              <a:cs typeface="+mn-ea"/>
              <a:sym typeface="+mn-lt"/>
            </a:endParaRPr>
          </a:p>
        </p:txBody>
      </p:sp>
      <p:sp>
        <p:nvSpPr>
          <p:cNvPr id="52394" name="Rectangle 170"/>
          <p:cNvSpPr>
            <a:spLocks noChangeArrowheads="1"/>
          </p:cNvSpPr>
          <p:nvPr/>
        </p:nvSpPr>
        <p:spPr bwMode="auto">
          <a:xfrm>
            <a:off x="5435601" y="2733276"/>
            <a:ext cx="1008063" cy="376238"/>
          </a:xfrm>
          <a:prstGeom prst="rect">
            <a:avLst/>
          </a:prstGeom>
          <a:noFill/>
          <a:ln w="9525">
            <a:noFill/>
            <a:miter lim="800000"/>
          </a:ln>
        </p:spPr>
        <p:txBody>
          <a:bodyPr lIns="68580" tIns="34290" rIns="68580" bIns="34290">
            <a:spAutoFit/>
          </a:bodyPr>
          <a:lstStyle/>
          <a:p>
            <a:r>
              <a:rPr lang="en-US" altLang="zh-CN" sz="2000" dirty="0">
                <a:cs typeface="+mn-ea"/>
                <a:sym typeface="+mn-lt"/>
              </a:rPr>
              <a:t>1℃</a:t>
            </a:r>
          </a:p>
        </p:txBody>
      </p:sp>
      <p:sp>
        <p:nvSpPr>
          <p:cNvPr id="52395" name="Rectangle 171"/>
          <p:cNvSpPr>
            <a:spLocks noChangeArrowheads="1"/>
          </p:cNvSpPr>
          <p:nvPr/>
        </p:nvSpPr>
        <p:spPr bwMode="auto">
          <a:xfrm>
            <a:off x="7649112" y="2830531"/>
            <a:ext cx="576262" cy="376238"/>
          </a:xfrm>
          <a:prstGeom prst="rect">
            <a:avLst/>
          </a:prstGeom>
          <a:noFill/>
          <a:ln w="9525">
            <a:noFill/>
            <a:miter lim="800000"/>
          </a:ln>
        </p:spPr>
        <p:txBody>
          <a:bodyPr lIns="68580" tIns="34290" rIns="68580" bIns="34290">
            <a:spAutoFit/>
          </a:bodyPr>
          <a:lstStyle/>
          <a:p>
            <a:r>
              <a:rPr lang="zh-CN" altLang="en-US" sz="2000" b="1" dirty="0">
                <a:solidFill>
                  <a:srgbClr val="FF0000"/>
                </a:solidFill>
                <a:cs typeface="+mn-ea"/>
                <a:sym typeface="+mn-lt"/>
              </a:rPr>
              <a:t>～</a:t>
            </a:r>
          </a:p>
        </p:txBody>
      </p:sp>
      <p:grpSp>
        <p:nvGrpSpPr>
          <p:cNvPr id="23" name="Group 172"/>
          <p:cNvGrpSpPr/>
          <p:nvPr/>
        </p:nvGrpSpPr>
        <p:grpSpPr bwMode="auto">
          <a:xfrm>
            <a:off x="5061970" y="2416853"/>
            <a:ext cx="1160717" cy="323370"/>
            <a:chOff x="2924" y="1784"/>
            <a:chExt cx="1135" cy="574"/>
          </a:xfrm>
        </p:grpSpPr>
        <p:sp>
          <p:nvSpPr>
            <p:cNvPr id="19612" name="AutoShape 173"/>
            <p:cNvSpPr>
              <a:spLocks noChangeArrowheads="1"/>
            </p:cNvSpPr>
            <p:nvPr/>
          </p:nvSpPr>
          <p:spPr bwMode="auto">
            <a:xfrm>
              <a:off x="3061" y="1842"/>
              <a:ext cx="998" cy="454"/>
            </a:xfrm>
            <a:prstGeom prst="wedgeEllipseCallout">
              <a:avLst>
                <a:gd name="adj1" fmla="val -66333"/>
                <a:gd name="adj2" fmla="val 78412"/>
              </a:avLst>
            </a:prstGeom>
            <a:solidFill>
              <a:schemeClr val="bg1"/>
            </a:solidFill>
            <a:ln w="3175">
              <a:solidFill>
                <a:schemeClr val="tx1"/>
              </a:solidFill>
              <a:round/>
            </a:ln>
          </p:spPr>
          <p:txBody>
            <a:bodyPr lIns="0" tIns="0" rIns="0" bIns="0"/>
            <a:lstStyle/>
            <a:p>
              <a:pPr algn="ctr">
                <a:spcBef>
                  <a:spcPct val="50000"/>
                </a:spcBef>
              </a:pPr>
              <a:endParaRPr lang="zh-CN" altLang="zh-CN" sz="2400">
                <a:cs typeface="+mn-ea"/>
                <a:sym typeface="+mn-lt"/>
              </a:endParaRPr>
            </a:p>
          </p:txBody>
        </p:sp>
        <p:sp>
          <p:nvSpPr>
            <p:cNvPr id="19613" name="Rectangle 174"/>
            <p:cNvSpPr>
              <a:spLocks noChangeArrowheads="1"/>
            </p:cNvSpPr>
            <p:nvPr/>
          </p:nvSpPr>
          <p:spPr bwMode="auto">
            <a:xfrm>
              <a:off x="2924" y="1784"/>
              <a:ext cx="1088" cy="574"/>
            </a:xfrm>
            <a:prstGeom prst="rect">
              <a:avLst/>
            </a:prstGeom>
            <a:noFill/>
            <a:ln w="3175">
              <a:noFill/>
              <a:miter lim="800000"/>
            </a:ln>
          </p:spPr>
          <p:txBody>
            <a:bodyPr>
              <a:spAutoFit/>
            </a:bodyPr>
            <a:lstStyle/>
            <a:p>
              <a:pPr algn="ctr"/>
              <a:r>
                <a:rPr lang="en-US" altLang="zh-CN" sz="1500" dirty="0">
                  <a:cs typeface="+mn-ea"/>
                  <a:sym typeface="+mn-lt"/>
                </a:rPr>
                <a:t>  </a:t>
              </a:r>
              <a:r>
                <a:rPr lang="zh-CN" altLang="en-US" sz="1500" dirty="0">
                  <a:solidFill>
                    <a:srgbClr val="FF0000"/>
                  </a:solidFill>
                  <a:cs typeface="+mn-ea"/>
                  <a:sym typeface="+mn-lt"/>
                </a:rPr>
                <a:t>分度值</a:t>
              </a:r>
            </a:p>
          </p:txBody>
        </p:sp>
      </p:grpSp>
      <p:sp>
        <p:nvSpPr>
          <p:cNvPr id="52399" name="Rectangle 175"/>
          <p:cNvSpPr>
            <a:spLocks noChangeArrowheads="1"/>
          </p:cNvSpPr>
          <p:nvPr/>
        </p:nvSpPr>
        <p:spPr bwMode="auto">
          <a:xfrm>
            <a:off x="7623774" y="566035"/>
            <a:ext cx="1152525" cy="376238"/>
          </a:xfrm>
          <a:prstGeom prst="rect">
            <a:avLst/>
          </a:prstGeom>
          <a:noFill/>
          <a:ln w="9525">
            <a:noFill/>
            <a:miter lim="800000"/>
          </a:ln>
        </p:spPr>
        <p:txBody>
          <a:bodyPr lIns="68580" tIns="34290" rIns="68580" bIns="34290">
            <a:spAutoFit/>
          </a:bodyPr>
          <a:lstStyle/>
          <a:p>
            <a:r>
              <a:rPr lang="en-US" altLang="zh-CN" sz="2000" dirty="0">
                <a:cs typeface="+mn-ea"/>
                <a:sym typeface="+mn-lt"/>
              </a:rPr>
              <a:t>100℃</a:t>
            </a:r>
            <a:endParaRPr lang="en-US" altLang="zh-CN" sz="2000" b="1" dirty="0">
              <a:cs typeface="+mn-ea"/>
              <a:sym typeface="+mn-lt"/>
            </a:endParaRPr>
          </a:p>
        </p:txBody>
      </p:sp>
      <p:sp>
        <p:nvSpPr>
          <p:cNvPr id="52400" name="Rectangle 176"/>
          <p:cNvSpPr>
            <a:spLocks noChangeArrowheads="1"/>
          </p:cNvSpPr>
          <p:nvPr/>
        </p:nvSpPr>
        <p:spPr bwMode="auto">
          <a:xfrm>
            <a:off x="7500019" y="4262262"/>
            <a:ext cx="1476375" cy="376238"/>
          </a:xfrm>
          <a:prstGeom prst="rect">
            <a:avLst/>
          </a:prstGeom>
          <a:noFill/>
          <a:ln w="9525">
            <a:noFill/>
            <a:miter lim="800000"/>
          </a:ln>
        </p:spPr>
        <p:txBody>
          <a:bodyPr lIns="68580" tIns="34290" rIns="68580" bIns="34290">
            <a:spAutoFit/>
          </a:bodyPr>
          <a:lstStyle/>
          <a:p>
            <a:r>
              <a:rPr lang="en-US" altLang="zh-CN" sz="2000" dirty="0">
                <a:cs typeface="+mn-ea"/>
                <a:sym typeface="+mn-lt"/>
              </a:rPr>
              <a:t>－20℃</a:t>
            </a:r>
            <a:endParaRPr lang="en-US" altLang="zh-CN" sz="2000" b="1" dirty="0">
              <a:cs typeface="+mn-ea"/>
              <a:sym typeface="+mn-lt"/>
            </a:endParaRPr>
          </a:p>
        </p:txBody>
      </p:sp>
      <p:sp>
        <p:nvSpPr>
          <p:cNvPr id="18592" name="矩形 176"/>
          <p:cNvSpPr>
            <a:spLocks noChangeArrowheads="1"/>
          </p:cNvSpPr>
          <p:nvPr/>
        </p:nvSpPr>
        <p:spPr bwMode="auto">
          <a:xfrm>
            <a:off x="648296" y="1069026"/>
            <a:ext cx="3557589" cy="1302484"/>
          </a:xfrm>
          <a:prstGeom prst="roundRect">
            <a:avLst>
              <a:gd name="adj" fmla="val 16667"/>
            </a:avLst>
          </a:prstGeom>
          <a:noFill/>
          <a:ln w="9525">
            <a:noFill/>
            <a:round/>
          </a:ln>
        </p:spPr>
        <p:txBody>
          <a:bodyPr wrap="square" lIns="68580" tIns="34290" rIns="68580" bIns="34290">
            <a:spAutoFit/>
          </a:bodyPr>
          <a:lstStyle/>
          <a:p>
            <a:pPr>
              <a:lnSpc>
                <a:spcPct val="200000"/>
              </a:lnSpc>
            </a:pPr>
            <a:r>
              <a:rPr lang="zh-CN" altLang="en-US" sz="1800" dirty="0">
                <a:cs typeface="+mn-ea"/>
                <a:sym typeface="+mn-lt"/>
              </a:rPr>
              <a:t>量程：温度计所能测量的最高温度和最低温度的温度范围。</a:t>
            </a:r>
          </a:p>
        </p:txBody>
      </p:sp>
      <p:sp>
        <p:nvSpPr>
          <p:cNvPr id="18593" name="矩形 177"/>
          <p:cNvSpPr>
            <a:spLocks noChangeArrowheads="1"/>
          </p:cNvSpPr>
          <p:nvPr/>
        </p:nvSpPr>
        <p:spPr bwMode="auto">
          <a:xfrm>
            <a:off x="604614" y="2864464"/>
            <a:ext cx="3557589" cy="459700"/>
          </a:xfrm>
          <a:prstGeom prst="roundRect">
            <a:avLst>
              <a:gd name="adj" fmla="val 16667"/>
            </a:avLst>
          </a:prstGeom>
          <a:noFill/>
          <a:ln w="9525">
            <a:noFill/>
            <a:round/>
          </a:ln>
        </p:spPr>
        <p:txBody>
          <a:bodyPr wrap="square" lIns="68580" tIns="34290" rIns="68580" bIns="34290">
            <a:spAutoFit/>
          </a:bodyPr>
          <a:lstStyle/>
          <a:p>
            <a:pPr>
              <a:lnSpc>
                <a:spcPct val="125000"/>
              </a:lnSpc>
            </a:pPr>
            <a:r>
              <a:rPr lang="zh-CN" altLang="en-US" sz="1800" dirty="0">
                <a:cs typeface="+mn-ea"/>
                <a:sym typeface="+mn-lt"/>
              </a:rPr>
              <a:t>分度值：每一小格代表的温度值。</a:t>
            </a:r>
          </a:p>
        </p:txBody>
      </p:sp>
      <p:sp>
        <p:nvSpPr>
          <p:cNvPr id="168" name="文本框 167">
            <a:extLst>
              <a:ext uri="{FF2B5EF4-FFF2-40B4-BE49-F238E27FC236}">
                <a16:creationId xmlns:a16="http://schemas.microsoft.com/office/drawing/2014/main" id="{37A5E377-0230-4903-ACBA-7F66D4C37D39}"/>
              </a:ext>
            </a:extLst>
          </p:cNvPr>
          <p:cNvSpPr txBox="1"/>
          <p:nvPr/>
        </p:nvSpPr>
        <p:spPr>
          <a:xfrm>
            <a:off x="1079090" y="286703"/>
            <a:ext cx="2936295"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三、温度计的使用</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2" nodeType="clickEffect">
                                  <p:stCondLst>
                                    <p:cond delay="0"/>
                                  </p:stCondLst>
                                  <p:childTnLst>
                                    <p:set>
                                      <p:cBhvr>
                                        <p:cTn id="11" dur="1" fill="hold">
                                          <p:stCondLst>
                                            <p:cond delay="0"/>
                                          </p:stCondLst>
                                        </p:cTn>
                                        <p:tgtEl>
                                          <p:spTgt spid="52399"/>
                                        </p:tgtEl>
                                        <p:attrNameLst>
                                          <p:attrName>style.visibility</p:attrName>
                                        </p:attrNameLst>
                                      </p:cBhvr>
                                      <p:to>
                                        <p:strVal val="visible"/>
                                      </p:to>
                                    </p:set>
                                    <p:animEffect transition="in" filter="wipe(left)">
                                      <p:cBhvr>
                                        <p:cTn id="12" dur="500"/>
                                        <p:tgtEl>
                                          <p:spTgt spid="52399"/>
                                        </p:tgtEl>
                                      </p:cBhvr>
                                    </p:animEffect>
                                  </p:childTnLst>
                                </p:cTn>
                              </p:par>
                              <p:par>
                                <p:cTn id="13" presetID="0" presetClass="path" presetSubtype="0" accel="50000" decel="50000" fill="hold" grpId="0" nodeType="withEffect">
                                  <p:stCondLst>
                                    <p:cond delay="0"/>
                                  </p:stCondLst>
                                  <p:childTnLst>
                                    <p:animMotion origin="layout" path="M -0.354375 0.098796 L -0.000069 -0.000093 " pathEditMode="relative" rAng="0" ptsTypes="">
                                      <p:cBhvr>
                                        <p:cTn id="14" dur="2000" fill="hold"/>
                                        <p:tgtEl>
                                          <p:spTgt spid="52399"/>
                                        </p:tgtEl>
                                        <p:attrNameLst>
                                          <p:attrName>ppt_x</p:attrName>
                                          <p:attrName>ppt_y</p:attrName>
                                        </p:attrNameLst>
                                      </p:cBhvr>
                                      <p:rCtr x="1" y="0"/>
                                    </p:animMotion>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right)">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2" nodeType="clickEffect">
                                  <p:stCondLst>
                                    <p:cond delay="0"/>
                                  </p:stCondLst>
                                  <p:childTnLst>
                                    <p:set>
                                      <p:cBhvr>
                                        <p:cTn id="23" dur="1" fill="hold">
                                          <p:stCondLst>
                                            <p:cond delay="0"/>
                                          </p:stCondLst>
                                        </p:cTn>
                                        <p:tgtEl>
                                          <p:spTgt spid="52400"/>
                                        </p:tgtEl>
                                        <p:attrNameLst>
                                          <p:attrName>style.visibility</p:attrName>
                                        </p:attrNameLst>
                                      </p:cBhvr>
                                      <p:to>
                                        <p:strVal val="visible"/>
                                      </p:to>
                                    </p:set>
                                    <p:animEffect transition="in" filter="wipe(left)">
                                      <p:cBhvr>
                                        <p:cTn id="24" dur="500"/>
                                        <p:tgtEl>
                                          <p:spTgt spid="52400"/>
                                        </p:tgtEl>
                                      </p:cBhvr>
                                    </p:animEffect>
                                  </p:childTnLst>
                                </p:cTn>
                              </p:par>
                              <p:par>
                                <p:cTn id="25" presetID="0" presetClass="path" presetSubtype="0" accel="50000" decel="50000" fill="hold" grpId="0" nodeType="withEffect">
                                  <p:stCondLst>
                                    <p:cond delay="0"/>
                                  </p:stCondLst>
                                  <p:childTnLst>
                                    <p:animMotion origin="layout" path="M -0.38576 -0.04213 L -2.77778E-6 1.85185E-6 " pathEditMode="relative" rAng="0" ptsTypes="AA">
                                      <p:cBhvr>
                                        <p:cTn id="26" dur="2000" fill="hold"/>
                                        <p:tgtEl>
                                          <p:spTgt spid="52400"/>
                                        </p:tgtEl>
                                        <p:attrNameLst>
                                          <p:attrName>ppt_x</p:attrName>
                                          <p:attrName>ppt_y</p:attrName>
                                        </p:attrNameLst>
                                      </p:cBhvr>
                                      <p:rCtr x="0" y="0"/>
                                    </p:animMotion>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2386"/>
                                        </p:tgtEl>
                                        <p:attrNameLst>
                                          <p:attrName>style.visibility</p:attrName>
                                        </p:attrNameLst>
                                      </p:cBhvr>
                                      <p:to>
                                        <p:strVal val="visible"/>
                                      </p:to>
                                    </p:set>
                                    <p:animEffect transition="in" filter="wipe(left)">
                                      <p:cBhvr>
                                        <p:cTn id="31" dur="500"/>
                                        <p:tgtEl>
                                          <p:spTgt spid="52386"/>
                                        </p:tgtEl>
                                      </p:cBhvr>
                                    </p:animEffect>
                                  </p:childTnLst>
                                </p:cTn>
                              </p:par>
                            </p:childTnLst>
                          </p:cTn>
                        </p:par>
                        <p:par>
                          <p:cTn id="32" fill="hold">
                            <p:stCondLst>
                              <p:cond delay="500"/>
                            </p:stCondLst>
                            <p:childTnLst>
                              <p:par>
                                <p:cTn id="33" presetID="22" presetClass="entr" presetSubtype="1" fill="hold" nodeType="afterEffect">
                                  <p:stCondLst>
                                    <p:cond delay="0"/>
                                  </p:stCondLst>
                                  <p:childTnLst>
                                    <p:set>
                                      <p:cBhvr>
                                        <p:cTn id="34" dur="1" fill="hold">
                                          <p:stCondLst>
                                            <p:cond delay="0"/>
                                          </p:stCondLst>
                                        </p:cTn>
                                        <p:tgtEl>
                                          <p:spTgt spid="52385"/>
                                        </p:tgtEl>
                                        <p:attrNameLst>
                                          <p:attrName>style.visibility</p:attrName>
                                        </p:attrNameLst>
                                      </p:cBhvr>
                                      <p:to>
                                        <p:strVal val="visible"/>
                                      </p:to>
                                    </p:set>
                                    <p:animEffect transition="in" filter="wipe(up)">
                                      <p:cBhvr>
                                        <p:cTn id="35" dur="500"/>
                                        <p:tgtEl>
                                          <p:spTgt spid="52385"/>
                                        </p:tgtEl>
                                      </p:cBhvr>
                                    </p:animEffect>
                                  </p:childTnLst>
                                  <p:subTnLst>
                                    <p:audio>
                                      <p:cMediaNode>
                                        <p:cTn display="0" masterRel="sameClick">
                                          <p:stCondLst>
                                            <p:cond evt="begin" delay="0">
                                              <p:tn val="33"/>
                                            </p:cond>
                                          </p:stCondLst>
                                          <p:endCondLst>
                                            <p:cond evt="onStopAudio" delay="0">
                                              <p:tgtEl>
                                                <p:sldTgt/>
                                              </p:tgtEl>
                                            </p:cond>
                                          </p:endCondLst>
                                        </p:cTn>
                                        <p:tgtEl>
                                          <p:sndTgt r:embed="rId2" name="chimes.wav"/>
                                        </p:tgtEl>
                                      </p:cMediaNode>
                                    </p:audio>
                                  </p:subTnLst>
                                </p:cTn>
                              </p:par>
                            </p:childTnLst>
                          </p:cTn>
                        </p:par>
                      </p:childTnLst>
                    </p:cTn>
                  </p:par>
                  <p:par>
                    <p:cTn id="36" fill="hold">
                      <p:stCondLst>
                        <p:cond delay="indefinite"/>
                      </p:stCondLst>
                      <p:childTnLst>
                        <p:par>
                          <p:cTn id="37" fill="hold">
                            <p:stCondLst>
                              <p:cond delay="0"/>
                            </p:stCondLst>
                            <p:childTnLst>
                              <p:par>
                                <p:cTn id="38" presetID="0" presetClass="path" presetSubtype="0" accel="50000" decel="50000" fill="hold" grpId="1" nodeType="clickEffect">
                                  <p:stCondLst>
                                    <p:cond delay="0"/>
                                  </p:stCondLst>
                                  <p:childTnLst>
                                    <p:animMotion origin="layout" path="M 0.015625 -0.000093 L -0.131806 -0.284537 " pathEditMode="relative" rAng="0" ptsTypes="">
                                      <p:cBhvr>
                                        <p:cTn id="39" dur="2000" fill="hold"/>
                                        <p:tgtEl>
                                          <p:spTgt spid="52400"/>
                                        </p:tgtEl>
                                        <p:attrNameLst>
                                          <p:attrName>ppt_x</p:attrName>
                                          <p:attrName>ppt_y</p:attrName>
                                        </p:attrNameLst>
                                      </p:cBhvr>
                                      <p:rCtr x="0" y="-1"/>
                                    </p:animMotion>
                                  </p:childTnLst>
                                </p:cTn>
                              </p:par>
                              <p:par>
                                <p:cTn id="40" presetID="0" presetClass="path" presetSubtype="0" accel="50000" decel="50000" fill="hold" grpId="1" nodeType="withEffect">
                                  <p:stCondLst>
                                    <p:cond delay="0"/>
                                  </p:stCondLst>
                                  <p:childTnLst>
                                    <p:animMotion origin="layout" path="M -0.000069 0.000000 L 0.031389 0.469444 " pathEditMode="relative" rAng="0" ptsTypes="">
                                      <p:cBhvr>
                                        <p:cTn id="41" dur="2000" fill="hold"/>
                                        <p:tgtEl>
                                          <p:spTgt spid="52399"/>
                                        </p:tgtEl>
                                        <p:attrNameLst>
                                          <p:attrName>ppt_x</p:attrName>
                                          <p:attrName>ppt_y</p:attrName>
                                        </p:attrNameLst>
                                      </p:cBhvr>
                                      <p:rCtr x="0" y="2"/>
                                    </p:animMotion>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2395"/>
                                        </p:tgtEl>
                                        <p:attrNameLst>
                                          <p:attrName>style.visibility</p:attrName>
                                        </p:attrNameLst>
                                      </p:cBhvr>
                                      <p:to>
                                        <p:strVal val="visible"/>
                                      </p:to>
                                    </p:set>
                                    <p:animEffect transition="in" filter="wipe(left)">
                                      <p:cBhvr>
                                        <p:cTn id="46" dur="500"/>
                                        <p:tgtEl>
                                          <p:spTgt spid="52395"/>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8592"/>
                                        </p:tgtEl>
                                        <p:attrNameLst>
                                          <p:attrName>style.visibility</p:attrName>
                                        </p:attrNameLst>
                                      </p:cBhvr>
                                      <p:to>
                                        <p:strVal val="visible"/>
                                      </p:to>
                                    </p:set>
                                    <p:animEffect transition="in" filter="dissolve">
                                      <p:cBhvr>
                                        <p:cTn id="51" dur="500"/>
                                        <p:tgtEl>
                                          <p:spTgt spid="18592"/>
                                        </p:tgtEl>
                                      </p:cBhvr>
                                    </p:animEffect>
                                  </p:childTnLst>
                                </p:cTn>
                              </p:par>
                            </p:childTnLst>
                          </p:cTn>
                        </p:par>
                      </p:childTnLst>
                    </p:cTn>
                  </p:par>
                  <p:par>
                    <p:cTn id="52" fill="hold">
                      <p:stCondLst>
                        <p:cond delay="indefinite"/>
                      </p:stCondLst>
                      <p:childTnLst>
                        <p:par>
                          <p:cTn id="53" fill="hold">
                            <p:stCondLst>
                              <p:cond delay="0"/>
                            </p:stCondLst>
                            <p:childTnLst>
                              <p:par>
                                <p:cTn id="54" presetID="19" presetClass="entr" presetSubtype="10" fill="hold" grpId="0" nodeType="clickEffect">
                                  <p:stCondLst>
                                    <p:cond delay="0"/>
                                  </p:stCondLst>
                                  <p:childTnLst>
                                    <p:set>
                                      <p:cBhvr>
                                        <p:cTn id="55" dur="1" fill="hold">
                                          <p:stCondLst>
                                            <p:cond delay="0"/>
                                          </p:stCondLst>
                                        </p:cTn>
                                        <p:tgtEl>
                                          <p:spTgt spid="52393"/>
                                        </p:tgtEl>
                                        <p:attrNameLst>
                                          <p:attrName>style.visibility</p:attrName>
                                        </p:attrNameLst>
                                      </p:cBhvr>
                                      <p:to>
                                        <p:strVal val="visible"/>
                                      </p:to>
                                    </p:set>
                                    <p:anim calcmode="lin" valueType="num">
                                      <p:cBhvr>
                                        <p:cTn id="56" dur="5000" fill="hold"/>
                                        <p:tgtEl>
                                          <p:spTgt spid="52393"/>
                                        </p:tgtEl>
                                        <p:attrNameLst>
                                          <p:attrName>ppt_w</p:attrName>
                                        </p:attrNameLst>
                                      </p:cBhvr>
                                      <p:tavLst>
                                        <p:tav tm="0" fmla="#ppt_w*sin(2.5*pi*$)">
                                          <p:val>
                                            <p:fltVal val="0"/>
                                          </p:val>
                                        </p:tav>
                                        <p:tav tm="100000">
                                          <p:val>
                                            <p:fltVal val="1"/>
                                          </p:val>
                                        </p:tav>
                                      </p:tavLst>
                                    </p:anim>
                                    <p:anim calcmode="lin" valueType="num">
                                      <p:cBhvr>
                                        <p:cTn id="57" dur="5000" fill="hold"/>
                                        <p:tgtEl>
                                          <p:spTgt spid="52393"/>
                                        </p:tgtEl>
                                        <p:attrNameLst>
                                          <p:attrName>ppt_h</p:attrName>
                                        </p:attrNameLst>
                                      </p:cBhvr>
                                      <p:tavLst>
                                        <p:tav tm="0">
                                          <p:val>
                                            <p:strVal val="#ppt_h"/>
                                          </p:val>
                                        </p:tav>
                                        <p:tav tm="100000">
                                          <p:val>
                                            <p:strVal val="#ppt_h"/>
                                          </p:val>
                                        </p:tav>
                                      </p:tavLst>
                                    </p:anim>
                                  </p:childTnLst>
                                </p:cTn>
                              </p:par>
                              <p:par>
                                <p:cTn id="58" presetID="19" presetClass="entr" presetSubtype="10" fill="hold" nodeType="withEffect">
                                  <p:stCondLst>
                                    <p:cond delay="0"/>
                                  </p:stCondLst>
                                  <p:childTnLst>
                                    <p:set>
                                      <p:cBhvr>
                                        <p:cTn id="59" dur="1" fill="hold">
                                          <p:stCondLst>
                                            <p:cond delay="0"/>
                                          </p:stCondLst>
                                        </p:cTn>
                                        <p:tgtEl>
                                          <p:spTgt spid="23"/>
                                        </p:tgtEl>
                                        <p:attrNameLst>
                                          <p:attrName>style.visibility</p:attrName>
                                        </p:attrNameLst>
                                      </p:cBhvr>
                                      <p:to>
                                        <p:strVal val="visible"/>
                                      </p:to>
                                    </p:set>
                                    <p:anim calcmode="lin" valueType="num">
                                      <p:cBhvr>
                                        <p:cTn id="60" dur="5000" fill="hold"/>
                                        <p:tgtEl>
                                          <p:spTgt spid="23"/>
                                        </p:tgtEl>
                                        <p:attrNameLst>
                                          <p:attrName>ppt_w</p:attrName>
                                        </p:attrNameLst>
                                      </p:cBhvr>
                                      <p:tavLst>
                                        <p:tav tm="0" fmla="#ppt_w*sin(2.5*pi*$)">
                                          <p:val>
                                            <p:fltVal val="0"/>
                                          </p:val>
                                        </p:tav>
                                        <p:tav tm="100000">
                                          <p:val>
                                            <p:fltVal val="1"/>
                                          </p:val>
                                        </p:tav>
                                      </p:tavLst>
                                    </p:anim>
                                    <p:anim calcmode="lin" valueType="num">
                                      <p:cBhvr>
                                        <p:cTn id="61" dur="5000" fill="hold"/>
                                        <p:tgtEl>
                                          <p:spTgt spid="2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8"/>
                                            </p:cond>
                                          </p:stCondLst>
                                          <p:endCondLst>
                                            <p:cond evt="onStopAudio" delay="0">
                                              <p:tgtEl>
                                                <p:sldTgt/>
                                              </p:tgtEl>
                                            </p:cond>
                                          </p:endCondLst>
                                        </p:cTn>
                                        <p:tgtEl>
                                          <p:sndTgt r:embed="rId2" name="chimes.wav"/>
                                        </p:tgtEl>
                                      </p:cMediaNode>
                                    </p:audio>
                                  </p:sub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52394"/>
                                        </p:tgtEl>
                                        <p:attrNameLst>
                                          <p:attrName>style.visibility</p:attrName>
                                        </p:attrNameLst>
                                      </p:cBhvr>
                                      <p:to>
                                        <p:strVal val="visible"/>
                                      </p:to>
                                    </p:set>
                                    <p:animEffect transition="in" filter="wipe(down)">
                                      <p:cBhvr>
                                        <p:cTn id="66" dur="290">
                                          <p:stCondLst>
                                            <p:cond delay="0"/>
                                          </p:stCondLst>
                                        </p:cTn>
                                        <p:tgtEl>
                                          <p:spTgt spid="52394"/>
                                        </p:tgtEl>
                                      </p:cBhvr>
                                    </p:animEffect>
                                    <p:anim calcmode="lin" valueType="num">
                                      <p:cBhvr>
                                        <p:cTn id="67" dur="911" tmFilter="0,0; 0.14,0.36; 0.43,0.73; 0.71,0.91; 1.0,1.0">
                                          <p:stCondLst>
                                            <p:cond delay="0"/>
                                          </p:stCondLst>
                                        </p:cTn>
                                        <p:tgtEl>
                                          <p:spTgt spid="52394"/>
                                        </p:tgtEl>
                                        <p:attrNameLst>
                                          <p:attrName>ppt_x</p:attrName>
                                        </p:attrNameLst>
                                      </p:cBhvr>
                                      <p:tavLst>
                                        <p:tav tm="0">
                                          <p:val>
                                            <p:strVal val="#ppt_x-0.25"/>
                                          </p:val>
                                        </p:tav>
                                        <p:tav tm="100000">
                                          <p:val>
                                            <p:strVal val="#ppt_x"/>
                                          </p:val>
                                        </p:tav>
                                      </p:tavLst>
                                    </p:anim>
                                    <p:anim calcmode="lin" valueType="num">
                                      <p:cBhvr>
                                        <p:cTn id="68" dur="332" tmFilter="0.0,0.0; 0.25,0.07; 0.50,0.2; 0.75,0.467; 1.0,1.0">
                                          <p:stCondLst>
                                            <p:cond delay="0"/>
                                          </p:stCondLst>
                                        </p:cTn>
                                        <p:tgtEl>
                                          <p:spTgt spid="52394"/>
                                        </p:tgtEl>
                                        <p:attrNameLst>
                                          <p:attrName>ppt_y</p:attrName>
                                        </p:attrNameLst>
                                      </p:cBhvr>
                                      <p:tavLst>
                                        <p:tav tm="0" fmla="#ppt_y-sin(pi*$)/3">
                                          <p:val>
                                            <p:fltVal val="0.5"/>
                                          </p:val>
                                        </p:tav>
                                        <p:tav tm="100000">
                                          <p:val>
                                            <p:fltVal val="1"/>
                                          </p:val>
                                        </p:tav>
                                      </p:tavLst>
                                    </p:anim>
                                    <p:anim calcmode="lin" valueType="num">
                                      <p:cBhvr>
                                        <p:cTn id="69" dur="332" tmFilter="0, 0; 0.125,0.2665; 0.25,0.4; 0.375,0.465; 0.5,0.5;  0.625,0.535; 0.75,0.6; 0.875,0.7335; 1,1">
                                          <p:stCondLst>
                                            <p:cond delay="332"/>
                                          </p:stCondLst>
                                        </p:cTn>
                                        <p:tgtEl>
                                          <p:spTgt spid="52394"/>
                                        </p:tgtEl>
                                        <p:attrNameLst>
                                          <p:attrName>ppt_y</p:attrName>
                                        </p:attrNameLst>
                                      </p:cBhvr>
                                      <p:tavLst>
                                        <p:tav tm="0" fmla="#ppt_y-sin(pi*$)/9">
                                          <p:val>
                                            <p:fltVal val="0"/>
                                          </p:val>
                                        </p:tav>
                                        <p:tav tm="100000">
                                          <p:val>
                                            <p:fltVal val="1"/>
                                          </p:val>
                                        </p:tav>
                                      </p:tavLst>
                                    </p:anim>
                                    <p:anim calcmode="lin" valueType="num">
                                      <p:cBhvr>
                                        <p:cTn id="70" dur="166" tmFilter="0, 0; 0.125,0.2665; 0.25,0.4; 0.375,0.465; 0.5,0.5;  0.625,0.535; 0.75,0.6; 0.875,0.7335; 1,1">
                                          <p:stCondLst>
                                            <p:cond delay="662"/>
                                          </p:stCondLst>
                                        </p:cTn>
                                        <p:tgtEl>
                                          <p:spTgt spid="52394"/>
                                        </p:tgtEl>
                                        <p:attrNameLst>
                                          <p:attrName>ppt_y</p:attrName>
                                        </p:attrNameLst>
                                      </p:cBhvr>
                                      <p:tavLst>
                                        <p:tav tm="0" fmla="#ppt_y-sin(pi*$)/27">
                                          <p:val>
                                            <p:fltVal val="0"/>
                                          </p:val>
                                        </p:tav>
                                        <p:tav tm="100000">
                                          <p:val>
                                            <p:fltVal val="1"/>
                                          </p:val>
                                        </p:tav>
                                      </p:tavLst>
                                    </p:anim>
                                    <p:anim calcmode="lin" valueType="num">
                                      <p:cBhvr>
                                        <p:cTn id="71" dur="82" tmFilter="0, 0; 0.125,0.2665; 0.25,0.4; 0.375,0.465; 0.5,0.5;  0.625,0.535; 0.75,0.6; 0.875,0.7335; 1,1">
                                          <p:stCondLst>
                                            <p:cond delay="828"/>
                                          </p:stCondLst>
                                        </p:cTn>
                                        <p:tgtEl>
                                          <p:spTgt spid="52394"/>
                                        </p:tgtEl>
                                        <p:attrNameLst>
                                          <p:attrName>ppt_y</p:attrName>
                                        </p:attrNameLst>
                                      </p:cBhvr>
                                      <p:tavLst>
                                        <p:tav tm="0" fmla="#ppt_y-sin(pi*$)/81">
                                          <p:val>
                                            <p:fltVal val="0"/>
                                          </p:val>
                                        </p:tav>
                                        <p:tav tm="100000">
                                          <p:val>
                                            <p:fltVal val="1"/>
                                          </p:val>
                                        </p:tav>
                                      </p:tavLst>
                                    </p:anim>
                                    <p:animScale>
                                      <p:cBhvr>
                                        <p:cTn id="72" dur="13">
                                          <p:stCondLst>
                                            <p:cond delay="325"/>
                                          </p:stCondLst>
                                        </p:cTn>
                                        <p:tgtEl>
                                          <p:spTgt spid="52394"/>
                                        </p:tgtEl>
                                      </p:cBhvr>
                                      <p:to x="100000" y="60000"/>
                                    </p:animScale>
                                    <p:animScale>
                                      <p:cBhvr>
                                        <p:cTn id="73" dur="83" decel="50000">
                                          <p:stCondLst>
                                            <p:cond delay="338"/>
                                          </p:stCondLst>
                                        </p:cTn>
                                        <p:tgtEl>
                                          <p:spTgt spid="52394"/>
                                        </p:tgtEl>
                                      </p:cBhvr>
                                      <p:to x="100000" y="100000"/>
                                    </p:animScale>
                                    <p:animScale>
                                      <p:cBhvr>
                                        <p:cTn id="74" dur="13">
                                          <p:stCondLst>
                                            <p:cond delay="656"/>
                                          </p:stCondLst>
                                        </p:cTn>
                                        <p:tgtEl>
                                          <p:spTgt spid="52394"/>
                                        </p:tgtEl>
                                      </p:cBhvr>
                                      <p:to x="100000" y="80000"/>
                                    </p:animScale>
                                    <p:animScale>
                                      <p:cBhvr>
                                        <p:cTn id="75" dur="83" decel="50000">
                                          <p:stCondLst>
                                            <p:cond delay="669"/>
                                          </p:stCondLst>
                                        </p:cTn>
                                        <p:tgtEl>
                                          <p:spTgt spid="52394"/>
                                        </p:tgtEl>
                                      </p:cBhvr>
                                      <p:to x="100000" y="100000"/>
                                    </p:animScale>
                                    <p:animScale>
                                      <p:cBhvr>
                                        <p:cTn id="76" dur="13">
                                          <p:stCondLst>
                                            <p:cond delay="821"/>
                                          </p:stCondLst>
                                        </p:cTn>
                                        <p:tgtEl>
                                          <p:spTgt spid="52394"/>
                                        </p:tgtEl>
                                      </p:cBhvr>
                                      <p:to x="100000" y="90000"/>
                                    </p:animScale>
                                    <p:animScale>
                                      <p:cBhvr>
                                        <p:cTn id="77" dur="83" decel="50000">
                                          <p:stCondLst>
                                            <p:cond delay="834"/>
                                          </p:stCondLst>
                                        </p:cTn>
                                        <p:tgtEl>
                                          <p:spTgt spid="52394"/>
                                        </p:tgtEl>
                                      </p:cBhvr>
                                      <p:to x="100000" y="100000"/>
                                    </p:animScale>
                                    <p:animScale>
                                      <p:cBhvr>
                                        <p:cTn id="78" dur="13">
                                          <p:stCondLst>
                                            <p:cond delay="904"/>
                                          </p:stCondLst>
                                        </p:cTn>
                                        <p:tgtEl>
                                          <p:spTgt spid="52394"/>
                                        </p:tgtEl>
                                      </p:cBhvr>
                                      <p:to x="100000" y="95000"/>
                                    </p:animScale>
                                    <p:animScale>
                                      <p:cBhvr>
                                        <p:cTn id="79" dur="83" decel="50000">
                                          <p:stCondLst>
                                            <p:cond delay="917"/>
                                          </p:stCondLst>
                                        </p:cTn>
                                        <p:tgtEl>
                                          <p:spTgt spid="52394"/>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18593"/>
                                        </p:tgtEl>
                                        <p:attrNameLst>
                                          <p:attrName>style.visibility</p:attrName>
                                        </p:attrNameLst>
                                      </p:cBhvr>
                                      <p:to>
                                        <p:strVal val="visible"/>
                                      </p:to>
                                    </p:set>
                                    <p:animEffect transition="in" filter="dissolve">
                                      <p:cBhvr>
                                        <p:cTn id="84" dur="500"/>
                                        <p:tgtEl>
                                          <p:spTgt spid="18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86" grpId="0" bldLvl="0" animBg="1"/>
      <p:bldP spid="52393" grpId="0" bldLvl="0" animBg="1"/>
      <p:bldP spid="52394" grpId="0"/>
      <p:bldP spid="52395" grpId="0"/>
      <p:bldP spid="52399" grpId="0"/>
      <p:bldP spid="52399" grpId="1"/>
      <p:bldP spid="52399" grpId="2"/>
      <p:bldP spid="52400" grpId="0"/>
      <p:bldP spid="52400" grpId="1"/>
      <p:bldP spid="52400" grpId="2"/>
      <p:bldP spid="18592" grpId="0" bldLvl="0"/>
      <p:bldP spid="18593" grpId="0" bldLvl="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Line 2"/>
          <p:cNvSpPr>
            <a:spLocks noChangeShapeType="1"/>
          </p:cNvSpPr>
          <p:nvPr/>
        </p:nvSpPr>
        <p:spPr bwMode="auto">
          <a:xfrm>
            <a:off x="635000" y="3620477"/>
            <a:ext cx="0" cy="1798155"/>
          </a:xfrm>
          <a:prstGeom prst="line">
            <a:avLst/>
          </a:prstGeom>
          <a:noFill/>
          <a:ln w="9525">
            <a:noFill/>
            <a:round/>
          </a:ln>
        </p:spPr>
        <p:txBody>
          <a:bodyPr lIns="68580" tIns="34290" rIns="68580" bIns="34290"/>
          <a:lstStyle/>
          <a:p>
            <a:endParaRPr lang="zh-CN" altLang="en-US" sz="1800">
              <a:cs typeface="+mn-ea"/>
              <a:sym typeface="+mn-lt"/>
            </a:endParaRPr>
          </a:p>
        </p:txBody>
      </p:sp>
      <p:sp>
        <p:nvSpPr>
          <p:cNvPr id="55299" name="Text Box 3"/>
          <p:cNvSpPr txBox="1">
            <a:spLocks noChangeArrowheads="1"/>
          </p:cNvSpPr>
          <p:nvPr/>
        </p:nvSpPr>
        <p:spPr bwMode="auto">
          <a:xfrm>
            <a:off x="3058126" y="3849285"/>
            <a:ext cx="1513874" cy="623248"/>
          </a:xfrm>
          <a:prstGeom prst="rect">
            <a:avLst/>
          </a:prstGeom>
          <a:noFill/>
          <a:ln w="9525">
            <a:noFill/>
            <a:miter lim="800000"/>
          </a:ln>
        </p:spPr>
        <p:txBody>
          <a:bodyPr wrap="square" lIns="68580" tIns="34290" rIns="68580" bIns="34290">
            <a:spAutoFit/>
          </a:bodyPr>
          <a:lstStyle/>
          <a:p>
            <a:pPr>
              <a:spcBef>
                <a:spcPct val="50000"/>
              </a:spcBef>
            </a:pPr>
            <a:r>
              <a:rPr lang="zh-CN" altLang="en-US" sz="1800" dirty="0">
                <a:cs typeface="+mn-ea"/>
                <a:sym typeface="+mn-lt"/>
              </a:rPr>
              <a:t>玻璃泡碰到容器壁</a:t>
            </a:r>
          </a:p>
        </p:txBody>
      </p:sp>
      <p:sp>
        <p:nvSpPr>
          <p:cNvPr id="55300" name="Text Box 4"/>
          <p:cNvSpPr txBox="1">
            <a:spLocks noChangeArrowheads="1"/>
          </p:cNvSpPr>
          <p:nvPr/>
        </p:nvSpPr>
        <p:spPr bwMode="auto">
          <a:xfrm>
            <a:off x="1306070" y="3849285"/>
            <a:ext cx="1513874" cy="623248"/>
          </a:xfrm>
          <a:prstGeom prst="rect">
            <a:avLst/>
          </a:prstGeom>
          <a:noFill/>
          <a:ln w="9525">
            <a:noFill/>
            <a:miter lim="800000"/>
          </a:ln>
        </p:spPr>
        <p:txBody>
          <a:bodyPr wrap="square" lIns="68580" tIns="34290" rIns="68580" bIns="34290">
            <a:spAutoFit/>
          </a:bodyPr>
          <a:lstStyle/>
          <a:p>
            <a:pPr>
              <a:spcBef>
                <a:spcPct val="50000"/>
              </a:spcBef>
            </a:pPr>
            <a:r>
              <a:rPr lang="zh-CN" altLang="en-US" sz="1800" dirty="0">
                <a:cs typeface="+mn-ea"/>
                <a:sym typeface="+mn-lt"/>
              </a:rPr>
              <a:t>玻璃泡碰到容器底</a:t>
            </a:r>
          </a:p>
        </p:txBody>
      </p:sp>
      <p:sp>
        <p:nvSpPr>
          <p:cNvPr id="55301" name="Text Box 5"/>
          <p:cNvSpPr txBox="1">
            <a:spLocks noChangeArrowheads="1"/>
          </p:cNvSpPr>
          <p:nvPr/>
        </p:nvSpPr>
        <p:spPr bwMode="auto">
          <a:xfrm>
            <a:off x="4874273" y="3886463"/>
            <a:ext cx="1823761" cy="623248"/>
          </a:xfrm>
          <a:prstGeom prst="rect">
            <a:avLst/>
          </a:prstGeom>
          <a:noFill/>
          <a:ln w="9525">
            <a:noFill/>
            <a:miter lim="800000"/>
          </a:ln>
        </p:spPr>
        <p:txBody>
          <a:bodyPr wrap="square" lIns="68580" tIns="34290" rIns="68580" bIns="34290">
            <a:spAutoFit/>
          </a:bodyPr>
          <a:lstStyle/>
          <a:p>
            <a:pPr>
              <a:spcBef>
                <a:spcPct val="50000"/>
              </a:spcBef>
            </a:pPr>
            <a:r>
              <a:rPr lang="zh-CN" altLang="en-US" sz="1800" dirty="0">
                <a:cs typeface="+mn-ea"/>
                <a:sym typeface="+mn-lt"/>
              </a:rPr>
              <a:t>玻璃泡未全浸入液体中</a:t>
            </a:r>
          </a:p>
        </p:txBody>
      </p:sp>
      <p:grpSp>
        <p:nvGrpSpPr>
          <p:cNvPr id="2" name="Group 8"/>
          <p:cNvGrpSpPr/>
          <p:nvPr/>
        </p:nvGrpSpPr>
        <p:grpSpPr bwMode="auto">
          <a:xfrm>
            <a:off x="1353065" y="991630"/>
            <a:ext cx="6224007" cy="2181522"/>
            <a:chOff x="339" y="669"/>
            <a:chExt cx="3947" cy="2359"/>
          </a:xfrm>
        </p:grpSpPr>
        <p:sp>
          <p:nvSpPr>
            <p:cNvPr id="21511" name="Line 9"/>
            <p:cNvSpPr>
              <a:spLocks noChangeShapeType="1"/>
            </p:cNvSpPr>
            <p:nvPr/>
          </p:nvSpPr>
          <p:spPr bwMode="auto">
            <a:xfrm>
              <a:off x="1576" y="956"/>
              <a:ext cx="1328" cy="8"/>
            </a:xfrm>
            <a:prstGeom prst="line">
              <a:avLst/>
            </a:prstGeom>
            <a:noFill/>
            <a:ln w="9525">
              <a:noFill/>
              <a:round/>
            </a:ln>
          </p:spPr>
          <p:txBody>
            <a:bodyPr/>
            <a:lstStyle/>
            <a:p>
              <a:endParaRPr lang="zh-CN" altLang="en-US" sz="1800">
                <a:cs typeface="+mn-ea"/>
                <a:sym typeface="+mn-lt"/>
              </a:endParaRPr>
            </a:p>
          </p:txBody>
        </p:sp>
        <p:sp>
          <p:nvSpPr>
            <p:cNvPr id="21512" name="Line 10"/>
            <p:cNvSpPr>
              <a:spLocks noChangeShapeType="1"/>
            </p:cNvSpPr>
            <p:nvPr/>
          </p:nvSpPr>
          <p:spPr bwMode="auto">
            <a:xfrm>
              <a:off x="1808" y="669"/>
              <a:ext cx="1024" cy="0"/>
            </a:xfrm>
            <a:prstGeom prst="line">
              <a:avLst/>
            </a:prstGeom>
            <a:noFill/>
            <a:ln w="9525">
              <a:noFill/>
              <a:round/>
            </a:ln>
          </p:spPr>
          <p:txBody>
            <a:bodyPr/>
            <a:lstStyle/>
            <a:p>
              <a:endParaRPr lang="zh-CN" altLang="en-US" sz="1800">
                <a:cs typeface="+mn-ea"/>
                <a:sym typeface="+mn-lt"/>
              </a:endParaRPr>
            </a:p>
          </p:txBody>
        </p:sp>
        <p:sp>
          <p:nvSpPr>
            <p:cNvPr id="21513" name="Line 11"/>
            <p:cNvSpPr>
              <a:spLocks noChangeShapeType="1"/>
            </p:cNvSpPr>
            <p:nvPr/>
          </p:nvSpPr>
          <p:spPr bwMode="auto">
            <a:xfrm>
              <a:off x="1436" y="743"/>
              <a:ext cx="1124" cy="0"/>
            </a:xfrm>
            <a:prstGeom prst="line">
              <a:avLst/>
            </a:prstGeom>
            <a:noFill/>
            <a:ln w="9525">
              <a:noFill/>
              <a:round/>
            </a:ln>
          </p:spPr>
          <p:txBody>
            <a:bodyPr/>
            <a:lstStyle/>
            <a:p>
              <a:endParaRPr lang="zh-CN" altLang="en-US" sz="1800">
                <a:cs typeface="+mn-ea"/>
                <a:sym typeface="+mn-lt"/>
              </a:endParaRPr>
            </a:p>
          </p:txBody>
        </p:sp>
        <p:sp>
          <p:nvSpPr>
            <p:cNvPr id="21514" name="Line 12"/>
            <p:cNvSpPr>
              <a:spLocks noChangeShapeType="1"/>
            </p:cNvSpPr>
            <p:nvPr/>
          </p:nvSpPr>
          <p:spPr bwMode="auto">
            <a:xfrm>
              <a:off x="1104" y="744"/>
              <a:ext cx="1231" cy="0"/>
            </a:xfrm>
            <a:prstGeom prst="line">
              <a:avLst/>
            </a:prstGeom>
            <a:noFill/>
            <a:ln w="9525">
              <a:noFill/>
              <a:round/>
            </a:ln>
          </p:spPr>
          <p:txBody>
            <a:bodyPr/>
            <a:lstStyle/>
            <a:p>
              <a:endParaRPr lang="zh-CN" altLang="en-US" sz="1800">
                <a:cs typeface="+mn-ea"/>
                <a:sym typeface="+mn-lt"/>
              </a:endParaRPr>
            </a:p>
          </p:txBody>
        </p:sp>
        <p:sp>
          <p:nvSpPr>
            <p:cNvPr id="21515" name="Line 13"/>
            <p:cNvSpPr>
              <a:spLocks noChangeShapeType="1"/>
            </p:cNvSpPr>
            <p:nvPr/>
          </p:nvSpPr>
          <p:spPr bwMode="auto">
            <a:xfrm>
              <a:off x="1111" y="1616"/>
              <a:ext cx="1" cy="356"/>
            </a:xfrm>
            <a:prstGeom prst="line">
              <a:avLst/>
            </a:prstGeom>
            <a:noFill/>
            <a:ln w="9525">
              <a:noFill/>
              <a:round/>
            </a:ln>
          </p:spPr>
          <p:txBody>
            <a:bodyPr/>
            <a:lstStyle/>
            <a:p>
              <a:endParaRPr lang="zh-CN" altLang="en-US" sz="1800">
                <a:cs typeface="+mn-ea"/>
                <a:sym typeface="+mn-lt"/>
              </a:endParaRPr>
            </a:p>
          </p:txBody>
        </p:sp>
        <p:graphicFrame>
          <p:nvGraphicFramePr>
            <p:cNvPr id="21516" name="Object 14"/>
            <p:cNvGraphicFramePr/>
            <p:nvPr/>
          </p:nvGraphicFramePr>
          <p:xfrm>
            <a:off x="1338" y="845"/>
            <a:ext cx="749" cy="1813"/>
          </p:xfrm>
          <a:graphic>
            <a:graphicData uri="http://schemas.openxmlformats.org/presentationml/2006/ole">
              <mc:AlternateContent xmlns:mc="http://schemas.openxmlformats.org/markup-compatibility/2006">
                <mc:Choice xmlns:v="urn:schemas-microsoft-com:vml" Requires="v">
                  <p:oleObj r:id="rId2" imgW="48320325" imgH="113890425" progId="">
                    <p:embed/>
                  </p:oleObj>
                </mc:Choice>
                <mc:Fallback>
                  <p:oleObj r:id="rId2" imgW="48320325" imgH="113890425" progId="">
                    <p:embed/>
                    <p:pic>
                      <p:nvPicPr>
                        <p:cNvPr id="0" name="Object 1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8" y="845"/>
                          <a:ext cx="749" cy="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21517" name="Oval 15"/>
            <p:cNvSpPr>
              <a:spLocks noChangeArrowheads="1"/>
            </p:cNvSpPr>
            <p:nvPr/>
          </p:nvSpPr>
          <p:spPr bwMode="auto">
            <a:xfrm>
              <a:off x="2472" y="1813"/>
              <a:ext cx="725" cy="421"/>
            </a:xfrm>
            <a:prstGeom prst="ellipse">
              <a:avLst/>
            </a:prstGeom>
            <a:no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18" name="Oval 16"/>
            <p:cNvSpPr>
              <a:spLocks noChangeArrowheads="1"/>
            </p:cNvSpPr>
            <p:nvPr/>
          </p:nvSpPr>
          <p:spPr bwMode="auto">
            <a:xfrm>
              <a:off x="2472" y="2607"/>
              <a:ext cx="725" cy="421"/>
            </a:xfrm>
            <a:prstGeom prst="ellipse">
              <a:avLst/>
            </a:prstGeom>
            <a:solidFill>
              <a:srgbClr val="FFA7D3"/>
            </a:solid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19" name="Oval 17"/>
            <p:cNvSpPr>
              <a:spLocks noChangeArrowheads="1"/>
            </p:cNvSpPr>
            <p:nvPr/>
          </p:nvSpPr>
          <p:spPr bwMode="auto">
            <a:xfrm>
              <a:off x="2572" y="2540"/>
              <a:ext cx="0" cy="421"/>
            </a:xfrm>
            <a:prstGeom prst="ellipse">
              <a:avLst/>
            </a:prstGeom>
            <a:noFill/>
            <a:ln w="9525">
              <a:noFill/>
              <a:round/>
            </a:ln>
          </p:spPr>
          <p:txBody>
            <a:bodyPr wrap="none" lIns="0" tIns="0" rIns="0" bIns="0" anchor="ctr">
              <a:spAutoFit/>
            </a:bodyPr>
            <a:lstStyle/>
            <a:p>
              <a:endParaRPr lang="zh-CN" altLang="en-US" sz="1800">
                <a:cs typeface="+mn-ea"/>
                <a:sym typeface="+mn-lt"/>
              </a:endParaRPr>
            </a:p>
          </p:txBody>
        </p:sp>
        <p:sp>
          <p:nvSpPr>
            <p:cNvPr id="21520" name="Oval 18"/>
            <p:cNvSpPr>
              <a:spLocks noChangeArrowheads="1"/>
            </p:cNvSpPr>
            <p:nvPr/>
          </p:nvSpPr>
          <p:spPr bwMode="auto">
            <a:xfrm>
              <a:off x="2472" y="2108"/>
              <a:ext cx="725" cy="421"/>
            </a:xfrm>
            <a:prstGeom prst="ellipse">
              <a:avLst/>
            </a:prstGeom>
            <a:solidFill>
              <a:srgbClr val="FFA7D3">
                <a:alpha val="50194"/>
              </a:srgbClr>
            </a:solidFill>
            <a:ln w="9525">
              <a:solidFill>
                <a:srgbClr val="FFA7D3"/>
              </a:solidFill>
              <a:round/>
            </a:ln>
          </p:spPr>
          <p:txBody>
            <a:bodyPr lIns="0" tIns="0" rIns="0" bIns="0" anchor="ctr">
              <a:spAutoFit/>
            </a:bodyPr>
            <a:lstStyle/>
            <a:p>
              <a:endParaRPr lang="zh-CN" altLang="en-US" sz="1800">
                <a:cs typeface="+mn-ea"/>
                <a:sym typeface="+mn-lt"/>
              </a:endParaRPr>
            </a:p>
          </p:txBody>
        </p:sp>
        <p:sp>
          <p:nvSpPr>
            <p:cNvPr id="21521" name="Line 19"/>
            <p:cNvSpPr>
              <a:spLocks noChangeShapeType="1"/>
            </p:cNvSpPr>
            <p:nvPr/>
          </p:nvSpPr>
          <p:spPr bwMode="auto">
            <a:xfrm>
              <a:off x="2472"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22" name="Line 20"/>
            <p:cNvSpPr>
              <a:spLocks noChangeShapeType="1"/>
            </p:cNvSpPr>
            <p:nvPr/>
          </p:nvSpPr>
          <p:spPr bwMode="auto">
            <a:xfrm>
              <a:off x="3197"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23" name="Rectangle 21"/>
            <p:cNvSpPr>
              <a:spLocks noChangeArrowheads="1"/>
            </p:cNvSpPr>
            <p:nvPr/>
          </p:nvSpPr>
          <p:spPr bwMode="auto">
            <a:xfrm>
              <a:off x="2472" y="2441"/>
              <a:ext cx="725" cy="300"/>
            </a:xfrm>
            <a:prstGeom prst="rect">
              <a:avLst/>
            </a:prstGeom>
            <a:solidFill>
              <a:srgbClr val="FFA7D3">
                <a:alpha val="50194"/>
              </a:srgbClr>
            </a:solidFill>
            <a:ln w="9525">
              <a:noFill/>
              <a:miter lim="800000"/>
            </a:ln>
          </p:spPr>
          <p:txBody>
            <a:bodyPr lIns="0" tIns="0" rIns="0" bIns="0" anchor="ctr">
              <a:spAutoFit/>
            </a:bodyPr>
            <a:lstStyle/>
            <a:p>
              <a:endParaRPr lang="zh-CN" altLang="en-US" sz="1800">
                <a:cs typeface="+mn-ea"/>
                <a:sym typeface="+mn-lt"/>
              </a:endParaRPr>
            </a:p>
          </p:txBody>
        </p:sp>
        <p:graphicFrame>
          <p:nvGraphicFramePr>
            <p:cNvPr id="21524" name="Object 22"/>
            <p:cNvGraphicFramePr/>
            <p:nvPr/>
          </p:nvGraphicFramePr>
          <p:xfrm>
            <a:off x="2835" y="799"/>
            <a:ext cx="82" cy="1679"/>
          </p:xfrm>
          <a:graphic>
            <a:graphicData uri="http://schemas.openxmlformats.org/presentationml/2006/ole">
              <mc:AlternateContent xmlns:mc="http://schemas.openxmlformats.org/markup-compatibility/2006">
                <mc:Choice xmlns:v="urn:schemas-microsoft-com:vml" Requires="v">
                  <p:oleObj r:id="rId4" imgW="224155" imgH="4547870" progId="">
                    <p:embed/>
                  </p:oleObj>
                </mc:Choice>
                <mc:Fallback>
                  <p:oleObj r:id="rId4" imgW="224155" imgH="4547870" progId="">
                    <p:embed/>
                    <p:pic>
                      <p:nvPicPr>
                        <p:cNvPr id="0" name="Object 2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5" y="799"/>
                          <a:ext cx="82" cy="1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21525" name="Oval 27"/>
            <p:cNvSpPr>
              <a:spLocks noChangeArrowheads="1"/>
            </p:cNvSpPr>
            <p:nvPr/>
          </p:nvSpPr>
          <p:spPr bwMode="auto">
            <a:xfrm>
              <a:off x="3560" y="1812"/>
              <a:ext cx="725" cy="421"/>
            </a:xfrm>
            <a:prstGeom prst="ellipse">
              <a:avLst/>
            </a:prstGeom>
            <a:no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26" name="Oval 28"/>
            <p:cNvSpPr>
              <a:spLocks noChangeArrowheads="1"/>
            </p:cNvSpPr>
            <p:nvPr/>
          </p:nvSpPr>
          <p:spPr bwMode="auto">
            <a:xfrm>
              <a:off x="3560" y="2607"/>
              <a:ext cx="725" cy="421"/>
            </a:xfrm>
            <a:prstGeom prst="ellipse">
              <a:avLst/>
            </a:prstGeom>
            <a:solidFill>
              <a:srgbClr val="FFA7D3"/>
            </a:solid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27" name="Oval 29"/>
            <p:cNvSpPr>
              <a:spLocks noChangeArrowheads="1"/>
            </p:cNvSpPr>
            <p:nvPr/>
          </p:nvSpPr>
          <p:spPr bwMode="auto">
            <a:xfrm>
              <a:off x="3660" y="2540"/>
              <a:ext cx="0" cy="421"/>
            </a:xfrm>
            <a:prstGeom prst="ellipse">
              <a:avLst/>
            </a:prstGeom>
            <a:noFill/>
            <a:ln w="9525">
              <a:noFill/>
              <a:round/>
            </a:ln>
          </p:spPr>
          <p:txBody>
            <a:bodyPr wrap="none" lIns="0" tIns="0" rIns="0" bIns="0" anchor="ctr">
              <a:spAutoFit/>
            </a:bodyPr>
            <a:lstStyle/>
            <a:p>
              <a:endParaRPr lang="zh-CN" altLang="en-US" sz="1800">
                <a:cs typeface="+mn-ea"/>
                <a:sym typeface="+mn-lt"/>
              </a:endParaRPr>
            </a:p>
          </p:txBody>
        </p:sp>
        <p:sp>
          <p:nvSpPr>
            <p:cNvPr id="21528" name="Oval 30"/>
            <p:cNvSpPr>
              <a:spLocks noChangeArrowheads="1"/>
            </p:cNvSpPr>
            <p:nvPr/>
          </p:nvSpPr>
          <p:spPr bwMode="auto">
            <a:xfrm>
              <a:off x="3560" y="2108"/>
              <a:ext cx="725" cy="421"/>
            </a:xfrm>
            <a:prstGeom prst="ellipse">
              <a:avLst/>
            </a:prstGeom>
            <a:solidFill>
              <a:srgbClr val="FFA7D3">
                <a:alpha val="50194"/>
              </a:srgbClr>
            </a:solidFill>
            <a:ln w="9525">
              <a:solidFill>
                <a:srgbClr val="FFA7D3"/>
              </a:solidFill>
              <a:round/>
            </a:ln>
          </p:spPr>
          <p:txBody>
            <a:bodyPr lIns="0" tIns="0" rIns="0" bIns="0" anchor="ctr">
              <a:spAutoFit/>
            </a:bodyPr>
            <a:lstStyle/>
            <a:p>
              <a:endParaRPr lang="zh-CN" altLang="en-US" sz="1800">
                <a:cs typeface="+mn-ea"/>
                <a:sym typeface="+mn-lt"/>
              </a:endParaRPr>
            </a:p>
          </p:txBody>
        </p:sp>
        <p:sp>
          <p:nvSpPr>
            <p:cNvPr id="21529" name="Line 31"/>
            <p:cNvSpPr>
              <a:spLocks noChangeShapeType="1"/>
            </p:cNvSpPr>
            <p:nvPr/>
          </p:nvSpPr>
          <p:spPr bwMode="auto">
            <a:xfrm>
              <a:off x="3560" y="2023"/>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30" name="Line 32"/>
            <p:cNvSpPr>
              <a:spLocks noChangeShapeType="1"/>
            </p:cNvSpPr>
            <p:nvPr/>
          </p:nvSpPr>
          <p:spPr bwMode="auto">
            <a:xfrm>
              <a:off x="4285"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31" name="Rectangle 33"/>
            <p:cNvSpPr>
              <a:spLocks noChangeArrowheads="1"/>
            </p:cNvSpPr>
            <p:nvPr/>
          </p:nvSpPr>
          <p:spPr bwMode="auto">
            <a:xfrm>
              <a:off x="3560" y="2441"/>
              <a:ext cx="725" cy="300"/>
            </a:xfrm>
            <a:prstGeom prst="rect">
              <a:avLst/>
            </a:prstGeom>
            <a:solidFill>
              <a:srgbClr val="FFA7D3">
                <a:alpha val="50194"/>
              </a:srgbClr>
            </a:solidFill>
            <a:ln w="9525">
              <a:noFill/>
              <a:miter lim="800000"/>
            </a:ln>
          </p:spPr>
          <p:txBody>
            <a:bodyPr lIns="0" tIns="0" rIns="0" bIns="0" anchor="ctr">
              <a:spAutoFit/>
            </a:bodyPr>
            <a:lstStyle/>
            <a:p>
              <a:endParaRPr lang="zh-CN" altLang="en-US" sz="1800">
                <a:cs typeface="+mn-ea"/>
                <a:sym typeface="+mn-lt"/>
              </a:endParaRPr>
            </a:p>
          </p:txBody>
        </p:sp>
        <p:sp>
          <p:nvSpPr>
            <p:cNvPr id="21532" name="Oval 34"/>
            <p:cNvSpPr>
              <a:spLocks noChangeArrowheads="1"/>
            </p:cNvSpPr>
            <p:nvPr/>
          </p:nvSpPr>
          <p:spPr bwMode="auto">
            <a:xfrm>
              <a:off x="1383" y="1813"/>
              <a:ext cx="725" cy="421"/>
            </a:xfrm>
            <a:prstGeom prst="ellipse">
              <a:avLst/>
            </a:prstGeom>
            <a:no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33" name="Oval 35"/>
            <p:cNvSpPr>
              <a:spLocks noChangeArrowheads="1"/>
            </p:cNvSpPr>
            <p:nvPr/>
          </p:nvSpPr>
          <p:spPr bwMode="auto">
            <a:xfrm>
              <a:off x="1383" y="2607"/>
              <a:ext cx="725" cy="421"/>
            </a:xfrm>
            <a:prstGeom prst="ellipse">
              <a:avLst/>
            </a:prstGeom>
            <a:solidFill>
              <a:srgbClr val="FFA7D3"/>
            </a:solid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34" name="Oval 36"/>
            <p:cNvSpPr>
              <a:spLocks noChangeArrowheads="1"/>
            </p:cNvSpPr>
            <p:nvPr/>
          </p:nvSpPr>
          <p:spPr bwMode="auto">
            <a:xfrm>
              <a:off x="1483" y="2540"/>
              <a:ext cx="0" cy="421"/>
            </a:xfrm>
            <a:prstGeom prst="ellipse">
              <a:avLst/>
            </a:prstGeom>
            <a:noFill/>
            <a:ln w="9525">
              <a:noFill/>
              <a:round/>
            </a:ln>
          </p:spPr>
          <p:txBody>
            <a:bodyPr wrap="none" lIns="0" tIns="0" rIns="0" bIns="0" anchor="ctr">
              <a:spAutoFit/>
            </a:bodyPr>
            <a:lstStyle/>
            <a:p>
              <a:endParaRPr lang="zh-CN" altLang="en-US" sz="1800">
                <a:cs typeface="+mn-ea"/>
                <a:sym typeface="+mn-lt"/>
              </a:endParaRPr>
            </a:p>
          </p:txBody>
        </p:sp>
        <p:sp>
          <p:nvSpPr>
            <p:cNvPr id="21535" name="Oval 37"/>
            <p:cNvSpPr>
              <a:spLocks noChangeArrowheads="1"/>
            </p:cNvSpPr>
            <p:nvPr/>
          </p:nvSpPr>
          <p:spPr bwMode="auto">
            <a:xfrm>
              <a:off x="1383" y="2108"/>
              <a:ext cx="725" cy="421"/>
            </a:xfrm>
            <a:prstGeom prst="ellipse">
              <a:avLst/>
            </a:prstGeom>
            <a:solidFill>
              <a:srgbClr val="FFA7D3">
                <a:alpha val="50194"/>
              </a:srgbClr>
            </a:solidFill>
            <a:ln w="9525">
              <a:solidFill>
                <a:srgbClr val="FFA7D3"/>
              </a:solidFill>
              <a:round/>
            </a:ln>
          </p:spPr>
          <p:txBody>
            <a:bodyPr lIns="0" tIns="0" rIns="0" bIns="0" anchor="ctr">
              <a:spAutoFit/>
            </a:bodyPr>
            <a:lstStyle/>
            <a:p>
              <a:endParaRPr lang="zh-CN" altLang="en-US" sz="1800">
                <a:cs typeface="+mn-ea"/>
                <a:sym typeface="+mn-lt"/>
              </a:endParaRPr>
            </a:p>
          </p:txBody>
        </p:sp>
        <p:sp>
          <p:nvSpPr>
            <p:cNvPr id="21536" name="Line 38"/>
            <p:cNvSpPr>
              <a:spLocks noChangeShapeType="1"/>
            </p:cNvSpPr>
            <p:nvPr/>
          </p:nvSpPr>
          <p:spPr bwMode="auto">
            <a:xfrm>
              <a:off x="1383"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37" name="Line 39"/>
            <p:cNvSpPr>
              <a:spLocks noChangeShapeType="1"/>
            </p:cNvSpPr>
            <p:nvPr/>
          </p:nvSpPr>
          <p:spPr bwMode="auto">
            <a:xfrm>
              <a:off x="2108"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38" name="Rectangle 40"/>
            <p:cNvSpPr>
              <a:spLocks noChangeArrowheads="1"/>
            </p:cNvSpPr>
            <p:nvPr/>
          </p:nvSpPr>
          <p:spPr bwMode="auto">
            <a:xfrm>
              <a:off x="1383" y="2441"/>
              <a:ext cx="725" cy="300"/>
            </a:xfrm>
            <a:prstGeom prst="rect">
              <a:avLst/>
            </a:prstGeom>
            <a:solidFill>
              <a:srgbClr val="FFA7D3">
                <a:alpha val="50194"/>
              </a:srgbClr>
            </a:solidFill>
            <a:ln w="9525">
              <a:noFill/>
              <a:miter lim="800000"/>
            </a:ln>
          </p:spPr>
          <p:txBody>
            <a:bodyPr lIns="0" tIns="0" rIns="0" bIns="0" anchor="ctr">
              <a:spAutoFit/>
            </a:bodyPr>
            <a:lstStyle/>
            <a:p>
              <a:endParaRPr lang="zh-CN" altLang="en-US" sz="1800">
                <a:cs typeface="+mn-ea"/>
                <a:sym typeface="+mn-lt"/>
              </a:endParaRPr>
            </a:p>
          </p:txBody>
        </p:sp>
        <p:sp>
          <p:nvSpPr>
            <p:cNvPr id="21539" name="Oval 41"/>
            <p:cNvSpPr>
              <a:spLocks noChangeArrowheads="1"/>
            </p:cNvSpPr>
            <p:nvPr/>
          </p:nvSpPr>
          <p:spPr bwMode="auto">
            <a:xfrm>
              <a:off x="339" y="1813"/>
              <a:ext cx="725" cy="421"/>
            </a:xfrm>
            <a:prstGeom prst="ellipse">
              <a:avLst/>
            </a:prstGeom>
            <a:no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40" name="Oval 42"/>
            <p:cNvSpPr>
              <a:spLocks noChangeArrowheads="1"/>
            </p:cNvSpPr>
            <p:nvPr/>
          </p:nvSpPr>
          <p:spPr bwMode="auto">
            <a:xfrm>
              <a:off x="339" y="2607"/>
              <a:ext cx="725" cy="421"/>
            </a:xfrm>
            <a:prstGeom prst="ellipse">
              <a:avLst/>
            </a:prstGeom>
            <a:solidFill>
              <a:srgbClr val="FFA7D3"/>
            </a:solidFill>
            <a:ln w="9525">
              <a:solidFill>
                <a:schemeClr val="tx1"/>
              </a:solidFill>
              <a:round/>
            </a:ln>
          </p:spPr>
          <p:txBody>
            <a:bodyPr lIns="0" tIns="0" rIns="0" bIns="0" anchor="ctr">
              <a:spAutoFit/>
            </a:bodyPr>
            <a:lstStyle/>
            <a:p>
              <a:endParaRPr lang="zh-CN" altLang="en-US" sz="1800">
                <a:cs typeface="+mn-ea"/>
                <a:sym typeface="+mn-lt"/>
              </a:endParaRPr>
            </a:p>
          </p:txBody>
        </p:sp>
        <p:sp>
          <p:nvSpPr>
            <p:cNvPr id="21541" name="Oval 43"/>
            <p:cNvSpPr>
              <a:spLocks noChangeArrowheads="1"/>
            </p:cNvSpPr>
            <p:nvPr/>
          </p:nvSpPr>
          <p:spPr bwMode="auto">
            <a:xfrm>
              <a:off x="439" y="2540"/>
              <a:ext cx="0" cy="421"/>
            </a:xfrm>
            <a:prstGeom prst="ellipse">
              <a:avLst/>
            </a:prstGeom>
            <a:noFill/>
            <a:ln w="9525">
              <a:noFill/>
              <a:round/>
            </a:ln>
          </p:spPr>
          <p:txBody>
            <a:bodyPr wrap="none" lIns="0" tIns="0" rIns="0" bIns="0" anchor="ctr">
              <a:spAutoFit/>
            </a:bodyPr>
            <a:lstStyle/>
            <a:p>
              <a:endParaRPr lang="zh-CN" altLang="en-US" sz="1800">
                <a:cs typeface="+mn-ea"/>
                <a:sym typeface="+mn-lt"/>
              </a:endParaRPr>
            </a:p>
          </p:txBody>
        </p:sp>
        <p:sp>
          <p:nvSpPr>
            <p:cNvPr id="21542" name="Oval 44"/>
            <p:cNvSpPr>
              <a:spLocks noChangeArrowheads="1"/>
            </p:cNvSpPr>
            <p:nvPr/>
          </p:nvSpPr>
          <p:spPr bwMode="auto">
            <a:xfrm>
              <a:off x="339" y="2108"/>
              <a:ext cx="725" cy="421"/>
            </a:xfrm>
            <a:prstGeom prst="ellipse">
              <a:avLst/>
            </a:prstGeom>
            <a:solidFill>
              <a:srgbClr val="FFA7D3">
                <a:alpha val="50194"/>
              </a:srgbClr>
            </a:solidFill>
            <a:ln w="9525">
              <a:solidFill>
                <a:srgbClr val="FFA7D3"/>
              </a:solidFill>
              <a:round/>
            </a:ln>
          </p:spPr>
          <p:txBody>
            <a:bodyPr lIns="0" tIns="0" rIns="0" bIns="0" anchor="ctr">
              <a:spAutoFit/>
            </a:bodyPr>
            <a:lstStyle/>
            <a:p>
              <a:endParaRPr lang="zh-CN" altLang="en-US" sz="1800">
                <a:cs typeface="+mn-ea"/>
                <a:sym typeface="+mn-lt"/>
              </a:endParaRPr>
            </a:p>
          </p:txBody>
        </p:sp>
        <p:sp>
          <p:nvSpPr>
            <p:cNvPr id="21543" name="Line 45"/>
            <p:cNvSpPr>
              <a:spLocks noChangeShapeType="1"/>
            </p:cNvSpPr>
            <p:nvPr/>
          </p:nvSpPr>
          <p:spPr bwMode="auto">
            <a:xfrm>
              <a:off x="339"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44" name="Line 46"/>
            <p:cNvSpPr>
              <a:spLocks noChangeShapeType="1"/>
            </p:cNvSpPr>
            <p:nvPr/>
          </p:nvSpPr>
          <p:spPr bwMode="auto">
            <a:xfrm>
              <a:off x="1064" y="2024"/>
              <a:ext cx="1" cy="795"/>
            </a:xfrm>
            <a:prstGeom prst="line">
              <a:avLst/>
            </a:prstGeom>
            <a:noFill/>
            <a:ln w="9525">
              <a:solidFill>
                <a:schemeClr val="tx1"/>
              </a:solidFill>
              <a:round/>
            </a:ln>
          </p:spPr>
          <p:txBody>
            <a:bodyPr/>
            <a:lstStyle/>
            <a:p>
              <a:endParaRPr lang="zh-CN" altLang="en-US" sz="1800">
                <a:cs typeface="+mn-ea"/>
                <a:sym typeface="+mn-lt"/>
              </a:endParaRPr>
            </a:p>
          </p:txBody>
        </p:sp>
        <p:sp>
          <p:nvSpPr>
            <p:cNvPr id="21545" name="Rectangle 47"/>
            <p:cNvSpPr>
              <a:spLocks noChangeArrowheads="1"/>
            </p:cNvSpPr>
            <p:nvPr/>
          </p:nvSpPr>
          <p:spPr bwMode="auto">
            <a:xfrm>
              <a:off x="339" y="2441"/>
              <a:ext cx="725" cy="300"/>
            </a:xfrm>
            <a:prstGeom prst="rect">
              <a:avLst/>
            </a:prstGeom>
            <a:solidFill>
              <a:srgbClr val="FFA7D3">
                <a:alpha val="50194"/>
              </a:srgbClr>
            </a:solidFill>
            <a:ln w="9525">
              <a:noFill/>
              <a:miter lim="800000"/>
            </a:ln>
          </p:spPr>
          <p:txBody>
            <a:bodyPr lIns="0" tIns="0" rIns="0" bIns="0" anchor="ctr">
              <a:spAutoFit/>
            </a:bodyPr>
            <a:lstStyle/>
            <a:p>
              <a:endParaRPr lang="zh-CN" altLang="en-US" sz="1800">
                <a:cs typeface="+mn-ea"/>
                <a:sym typeface="+mn-lt"/>
              </a:endParaRPr>
            </a:p>
          </p:txBody>
        </p:sp>
        <p:graphicFrame>
          <p:nvGraphicFramePr>
            <p:cNvPr id="21546" name="Object 48"/>
            <p:cNvGraphicFramePr/>
            <p:nvPr/>
          </p:nvGraphicFramePr>
          <p:xfrm>
            <a:off x="657" y="799"/>
            <a:ext cx="100" cy="2041"/>
          </p:xfrm>
          <a:graphic>
            <a:graphicData uri="http://schemas.openxmlformats.org/presentationml/2006/ole">
              <mc:AlternateContent xmlns:mc="http://schemas.openxmlformats.org/markup-compatibility/2006">
                <mc:Choice xmlns:v="urn:schemas-microsoft-com:vml" Requires="v">
                  <p:oleObj r:id="rId6" imgW="224155" imgH="4547870" progId="">
                    <p:embed/>
                  </p:oleObj>
                </mc:Choice>
                <mc:Fallback>
                  <p:oleObj r:id="rId6" imgW="224155" imgH="4547870" progId="">
                    <p:embed/>
                    <p:pic>
                      <p:nvPicPr>
                        <p:cNvPr id="0" name="Object 4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 y="799"/>
                          <a:ext cx="100" cy="2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1547" name="Object 49"/>
            <p:cNvGraphicFramePr/>
            <p:nvPr/>
          </p:nvGraphicFramePr>
          <p:xfrm>
            <a:off x="3832" y="753"/>
            <a:ext cx="94" cy="1906"/>
          </p:xfrm>
          <a:graphic>
            <a:graphicData uri="http://schemas.openxmlformats.org/presentationml/2006/ole">
              <mc:AlternateContent xmlns:mc="http://schemas.openxmlformats.org/markup-compatibility/2006">
                <mc:Choice xmlns:v="urn:schemas-microsoft-com:vml" Requires="v">
                  <p:oleObj r:id="rId7" imgW="224155" imgH="4547870" progId="">
                    <p:embed/>
                  </p:oleObj>
                </mc:Choice>
                <mc:Fallback>
                  <p:oleObj r:id="rId7" imgW="224155" imgH="4547870" progId="">
                    <p:embed/>
                    <p:pic>
                      <p:nvPicPr>
                        <p:cNvPr id="0" name="Objec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2" y="753"/>
                          <a:ext cx="94" cy="1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pSp>
      <p:pic>
        <p:nvPicPr>
          <p:cNvPr id="55346" name="Picture 50" descr="C:\Users\Administrator\Desktop\QQ截图20170321114830.pngQQ截图20170321114830"/>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3274092" y="3373558"/>
            <a:ext cx="547215" cy="397670"/>
          </a:xfrm>
          <a:prstGeom prst="rect">
            <a:avLst/>
          </a:prstGeom>
          <a:noFill/>
          <a:ln w="9525">
            <a:noFill/>
            <a:miter lim="800000"/>
            <a:headEnd/>
            <a:tailEnd/>
          </a:ln>
        </p:spPr>
      </p:pic>
      <p:pic>
        <p:nvPicPr>
          <p:cNvPr id="55347" name="Picture 51" descr="C:\Users\Administrator\Desktop\QQ截图20170321114830.pngQQ截图20170321114830"/>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1571694" y="3366925"/>
            <a:ext cx="565648" cy="410938"/>
          </a:xfrm>
          <a:prstGeom prst="rect">
            <a:avLst/>
          </a:prstGeom>
          <a:noFill/>
          <a:ln w="9525">
            <a:noFill/>
            <a:miter lim="800000"/>
            <a:headEnd/>
            <a:tailEnd/>
          </a:ln>
        </p:spPr>
      </p:pic>
      <p:pic>
        <p:nvPicPr>
          <p:cNvPr id="55348" name="Picture 52" descr="C:\Users\Administrator\Desktop\QQ截图20170321114830.pngQQ截图20170321114830"/>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5049448" y="3385794"/>
            <a:ext cx="546494" cy="397146"/>
          </a:xfrm>
          <a:prstGeom prst="rect">
            <a:avLst/>
          </a:prstGeom>
          <a:noFill/>
          <a:ln w="9525">
            <a:noFill/>
            <a:miter lim="800000"/>
            <a:headEnd/>
            <a:tailEnd/>
          </a:ln>
        </p:spPr>
      </p:pic>
      <p:pic>
        <p:nvPicPr>
          <p:cNvPr id="55349" name="Picture 53" descr="C:\Users\Administrator\Desktop\timg (1).jpgtimg (1)"/>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824082" y="3404770"/>
            <a:ext cx="514612" cy="385676"/>
          </a:xfrm>
          <a:prstGeom prst="rect">
            <a:avLst/>
          </a:prstGeom>
          <a:noFill/>
          <a:ln w="9525">
            <a:noFill/>
            <a:miter lim="800000"/>
            <a:headEnd/>
            <a:tailEnd/>
          </a:ln>
        </p:spPr>
      </p:pic>
      <p:sp>
        <p:nvSpPr>
          <p:cNvPr id="49" name="文本框 48">
            <a:extLst>
              <a:ext uri="{FF2B5EF4-FFF2-40B4-BE49-F238E27FC236}">
                <a16:creationId xmlns:a16="http://schemas.microsoft.com/office/drawing/2014/main" id="{8A48D9DD-A6FF-479F-8512-44F3D3D278CD}"/>
              </a:ext>
            </a:extLst>
          </p:cNvPr>
          <p:cNvSpPr txBox="1"/>
          <p:nvPr/>
        </p:nvSpPr>
        <p:spPr>
          <a:xfrm>
            <a:off x="1079090" y="286703"/>
            <a:ext cx="5548239"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下面这些做法是否正确？为什么</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5347"/>
                                        </p:tgtEl>
                                        <p:attrNameLst>
                                          <p:attrName>style.visibility</p:attrName>
                                        </p:attrNameLst>
                                      </p:cBhvr>
                                      <p:to>
                                        <p:strVal val="visible"/>
                                      </p:to>
                                    </p:set>
                                    <p:animEffect transition="in" filter="dissolve">
                                      <p:cBhvr>
                                        <p:cTn id="12" dur="500"/>
                                        <p:tgtEl>
                                          <p:spTgt spid="5534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55300"/>
                                        </p:tgtEl>
                                        <p:attrNameLst>
                                          <p:attrName>style.visibility</p:attrName>
                                        </p:attrNameLst>
                                      </p:cBhvr>
                                      <p:to>
                                        <p:strVal val="visible"/>
                                      </p:to>
                                    </p:set>
                                    <p:anim calcmode="lin" valueType="num">
                                      <p:cBhvr>
                                        <p:cTn id="17" dur="500" fill="hold"/>
                                        <p:tgtEl>
                                          <p:spTgt spid="55300"/>
                                        </p:tgtEl>
                                        <p:attrNameLst>
                                          <p:attrName>ppt_x</p:attrName>
                                        </p:attrNameLst>
                                      </p:cBhvr>
                                      <p:tavLst>
                                        <p:tav tm="0">
                                          <p:val>
                                            <p:strVal val="#ppt_x"/>
                                          </p:val>
                                        </p:tav>
                                        <p:tav tm="100000">
                                          <p:val>
                                            <p:strVal val="#ppt_x"/>
                                          </p:val>
                                        </p:tav>
                                      </p:tavLst>
                                    </p:anim>
                                    <p:anim calcmode="lin" valueType="num">
                                      <p:cBhvr>
                                        <p:cTn id="18" dur="500" fill="hold"/>
                                        <p:tgtEl>
                                          <p:spTgt spid="55300"/>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55346"/>
                                        </p:tgtEl>
                                        <p:attrNameLst>
                                          <p:attrName>style.visibility</p:attrName>
                                        </p:attrNameLst>
                                      </p:cBhvr>
                                      <p:to>
                                        <p:strVal val="visible"/>
                                      </p:to>
                                    </p:set>
                                    <p:animEffect transition="in" filter="dissolve">
                                      <p:cBhvr>
                                        <p:cTn id="23" dur="500"/>
                                        <p:tgtEl>
                                          <p:spTgt spid="5534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55299"/>
                                        </p:tgtEl>
                                        <p:attrNameLst>
                                          <p:attrName>style.visibility</p:attrName>
                                        </p:attrNameLst>
                                      </p:cBhvr>
                                      <p:to>
                                        <p:strVal val="visible"/>
                                      </p:to>
                                    </p:set>
                                    <p:anim calcmode="lin" valueType="num">
                                      <p:cBhvr>
                                        <p:cTn id="28" dur="500" fill="hold"/>
                                        <p:tgtEl>
                                          <p:spTgt spid="55299"/>
                                        </p:tgtEl>
                                        <p:attrNameLst>
                                          <p:attrName>ppt_x</p:attrName>
                                        </p:attrNameLst>
                                      </p:cBhvr>
                                      <p:tavLst>
                                        <p:tav tm="0">
                                          <p:val>
                                            <p:strVal val="#ppt_x"/>
                                          </p:val>
                                        </p:tav>
                                        <p:tav tm="100000">
                                          <p:val>
                                            <p:strVal val="#ppt_x"/>
                                          </p:val>
                                        </p:tav>
                                      </p:tavLst>
                                    </p:anim>
                                    <p:anim calcmode="lin" valueType="num">
                                      <p:cBhvr>
                                        <p:cTn id="29" dur="500" fill="hold"/>
                                        <p:tgtEl>
                                          <p:spTgt spid="55299"/>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55348"/>
                                        </p:tgtEl>
                                        <p:attrNameLst>
                                          <p:attrName>style.visibility</p:attrName>
                                        </p:attrNameLst>
                                      </p:cBhvr>
                                      <p:to>
                                        <p:strVal val="visible"/>
                                      </p:to>
                                    </p:set>
                                    <p:animEffect transition="in" filter="dissolve">
                                      <p:cBhvr>
                                        <p:cTn id="34" dur="500"/>
                                        <p:tgtEl>
                                          <p:spTgt spid="55348"/>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1" fill="hold" grpId="0" nodeType="clickEffect">
                                  <p:stCondLst>
                                    <p:cond delay="0"/>
                                  </p:stCondLst>
                                  <p:childTnLst>
                                    <p:set>
                                      <p:cBhvr>
                                        <p:cTn id="38" dur="1" fill="hold">
                                          <p:stCondLst>
                                            <p:cond delay="0"/>
                                          </p:stCondLst>
                                        </p:cTn>
                                        <p:tgtEl>
                                          <p:spTgt spid="55301"/>
                                        </p:tgtEl>
                                        <p:attrNameLst>
                                          <p:attrName>style.visibility</p:attrName>
                                        </p:attrNameLst>
                                      </p:cBhvr>
                                      <p:to>
                                        <p:strVal val="visible"/>
                                      </p:to>
                                    </p:set>
                                    <p:anim calcmode="lin" valueType="num">
                                      <p:cBhvr>
                                        <p:cTn id="39" dur="500" fill="hold"/>
                                        <p:tgtEl>
                                          <p:spTgt spid="55301"/>
                                        </p:tgtEl>
                                        <p:attrNameLst>
                                          <p:attrName>ppt_x</p:attrName>
                                        </p:attrNameLst>
                                      </p:cBhvr>
                                      <p:tavLst>
                                        <p:tav tm="0">
                                          <p:val>
                                            <p:strVal val="#ppt_x"/>
                                          </p:val>
                                        </p:tav>
                                        <p:tav tm="100000">
                                          <p:val>
                                            <p:strVal val="#ppt_x"/>
                                          </p:val>
                                        </p:tav>
                                      </p:tavLst>
                                    </p:anim>
                                    <p:anim calcmode="lin" valueType="num">
                                      <p:cBhvr>
                                        <p:cTn id="40" dur="500" fill="hold"/>
                                        <p:tgtEl>
                                          <p:spTgt spid="55301"/>
                                        </p:tgtEl>
                                        <p:attrNameLst>
                                          <p:attrName>ppt_y</p:attrName>
                                        </p:attrNameLst>
                                      </p:cBhvr>
                                      <p:tavLst>
                                        <p:tav tm="0">
                                          <p:val>
                                            <p:strVal val="0-#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55349"/>
                                        </p:tgtEl>
                                        <p:attrNameLst>
                                          <p:attrName>style.visibility</p:attrName>
                                        </p:attrNameLst>
                                      </p:cBhvr>
                                      <p:to>
                                        <p:strVal val="visible"/>
                                      </p:to>
                                    </p:set>
                                    <p:animEffect transition="in" filter="dissolve">
                                      <p:cBhvr>
                                        <p:cTn id="45" dur="500"/>
                                        <p:tgtEl>
                                          <p:spTgt spid="55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p:bldP spid="55300" grpId="0"/>
      <p:bldP spid="5530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492709" y="948427"/>
            <a:ext cx="1442888" cy="3477614"/>
          </a:xfrm>
          <a:prstGeom prst="rect">
            <a:avLst/>
          </a:prstGeom>
          <a:noFill/>
          <a:ln w="9525">
            <a:noFill/>
            <a:miter lim="800000"/>
            <a:headEnd/>
            <a:tailEnd/>
          </a:ln>
        </p:spPr>
      </p:pic>
      <p:sp>
        <p:nvSpPr>
          <p:cNvPr id="56323" name="Line 3"/>
          <p:cNvSpPr>
            <a:spLocks noChangeShapeType="1"/>
          </p:cNvSpPr>
          <p:nvPr/>
        </p:nvSpPr>
        <p:spPr bwMode="auto">
          <a:xfrm flipV="1">
            <a:off x="3770219" y="2819976"/>
            <a:ext cx="3254841" cy="45971"/>
          </a:xfrm>
          <a:prstGeom prst="line">
            <a:avLst/>
          </a:prstGeom>
          <a:noFill/>
          <a:ln w="38100">
            <a:solidFill>
              <a:srgbClr val="0066FF"/>
            </a:solidFill>
            <a:prstDash val="dashDot"/>
            <a:round/>
          </a:ln>
        </p:spPr>
        <p:txBody>
          <a:bodyPr lIns="68580" tIns="34290" rIns="68580" bIns="34290"/>
          <a:lstStyle/>
          <a:p>
            <a:endParaRPr lang="zh-CN" altLang="en-US">
              <a:cs typeface="+mn-ea"/>
              <a:sym typeface="+mn-lt"/>
            </a:endParaRPr>
          </a:p>
        </p:txBody>
      </p:sp>
      <p:sp>
        <p:nvSpPr>
          <p:cNvPr id="56324" name="Line 4"/>
          <p:cNvSpPr>
            <a:spLocks noChangeShapeType="1"/>
          </p:cNvSpPr>
          <p:nvPr/>
        </p:nvSpPr>
        <p:spPr bwMode="auto">
          <a:xfrm flipV="1">
            <a:off x="3959313" y="2819977"/>
            <a:ext cx="2975560" cy="1320550"/>
          </a:xfrm>
          <a:prstGeom prst="line">
            <a:avLst/>
          </a:prstGeom>
          <a:noFill/>
          <a:ln w="38100">
            <a:solidFill>
              <a:srgbClr val="FF0000"/>
            </a:solidFill>
            <a:prstDash val="dashDot"/>
            <a:round/>
          </a:ln>
        </p:spPr>
        <p:txBody>
          <a:bodyPr lIns="68580" tIns="34290" rIns="68580" bIns="34290"/>
          <a:lstStyle/>
          <a:p>
            <a:endParaRPr lang="zh-CN" altLang="en-US">
              <a:cs typeface="+mn-ea"/>
              <a:sym typeface="+mn-lt"/>
            </a:endParaRPr>
          </a:p>
        </p:txBody>
      </p:sp>
      <p:sp>
        <p:nvSpPr>
          <p:cNvPr id="56325" name="Line 5"/>
          <p:cNvSpPr>
            <a:spLocks noChangeShapeType="1"/>
          </p:cNvSpPr>
          <p:nvPr/>
        </p:nvSpPr>
        <p:spPr bwMode="auto">
          <a:xfrm flipH="1" flipV="1">
            <a:off x="3983284" y="1625008"/>
            <a:ext cx="2743910" cy="1119824"/>
          </a:xfrm>
          <a:prstGeom prst="line">
            <a:avLst/>
          </a:prstGeom>
          <a:noFill/>
          <a:ln w="38100">
            <a:solidFill>
              <a:srgbClr val="FF0000"/>
            </a:solidFill>
            <a:prstDash val="dashDot"/>
            <a:round/>
          </a:ln>
        </p:spPr>
        <p:txBody>
          <a:bodyPr lIns="68580" tIns="34290" rIns="68580" bIns="34290"/>
          <a:lstStyle/>
          <a:p>
            <a:endParaRPr lang="zh-CN" altLang="en-US">
              <a:cs typeface="+mn-ea"/>
              <a:sym typeface="+mn-lt"/>
            </a:endParaRPr>
          </a:p>
        </p:txBody>
      </p:sp>
      <p:grpSp>
        <p:nvGrpSpPr>
          <p:cNvPr id="2" name="Group 6"/>
          <p:cNvGrpSpPr/>
          <p:nvPr/>
        </p:nvGrpSpPr>
        <p:grpSpPr bwMode="auto">
          <a:xfrm rot="2163772" flipH="1">
            <a:off x="2940586" y="987545"/>
            <a:ext cx="826097" cy="600148"/>
            <a:chOff x="2879" y="2224"/>
            <a:chExt cx="289" cy="290"/>
          </a:xfrm>
        </p:grpSpPr>
        <p:grpSp>
          <p:nvGrpSpPr>
            <p:cNvPr id="3" name="Group 7"/>
            <p:cNvGrpSpPr/>
            <p:nvPr/>
          </p:nvGrpSpPr>
          <p:grpSpPr bwMode="auto">
            <a:xfrm flipH="1">
              <a:off x="2928" y="2362"/>
              <a:ext cx="240" cy="152"/>
              <a:chOff x="2928" y="2362"/>
              <a:chExt cx="240" cy="152"/>
            </a:xfrm>
          </p:grpSpPr>
          <p:sp>
            <p:nvSpPr>
              <p:cNvPr id="22535" name="Oval 8"/>
              <p:cNvSpPr>
                <a:spLocks noChangeArrowheads="1"/>
              </p:cNvSpPr>
              <p:nvPr/>
            </p:nvSpPr>
            <p:spPr bwMode="auto">
              <a:xfrm flipH="1">
                <a:off x="2928" y="2362"/>
                <a:ext cx="240" cy="146"/>
              </a:xfrm>
              <a:prstGeom prst="ellipse">
                <a:avLst/>
              </a:prstGeom>
              <a:noFill/>
              <a:ln w="9525">
                <a:solidFill>
                  <a:schemeClr val="tx1"/>
                </a:solidFill>
                <a:round/>
              </a:ln>
            </p:spPr>
            <p:txBody>
              <a:bodyPr lIns="0" tIns="0" rIns="0" bIns="0" anchor="ctr">
                <a:spAutoFit/>
              </a:bodyPr>
              <a:lstStyle/>
              <a:p>
                <a:endParaRPr lang="zh-CN" altLang="en-US">
                  <a:cs typeface="+mn-ea"/>
                  <a:sym typeface="+mn-lt"/>
                </a:endParaRPr>
              </a:p>
            </p:txBody>
          </p:sp>
          <p:sp>
            <p:nvSpPr>
              <p:cNvPr id="22536" name="Oval 9"/>
              <p:cNvSpPr>
                <a:spLocks noChangeArrowheads="1"/>
              </p:cNvSpPr>
              <p:nvPr/>
            </p:nvSpPr>
            <p:spPr bwMode="auto">
              <a:xfrm flipH="1">
                <a:off x="3024" y="2368"/>
                <a:ext cx="96" cy="146"/>
              </a:xfrm>
              <a:prstGeom prst="ellipse">
                <a:avLst/>
              </a:prstGeom>
              <a:solidFill>
                <a:schemeClr val="tx1"/>
              </a:solidFill>
              <a:ln w="9525">
                <a:noFill/>
                <a:round/>
              </a:ln>
            </p:spPr>
            <p:txBody>
              <a:bodyPr lIns="0" tIns="0" rIns="0" bIns="0" anchor="ctr">
                <a:spAutoFit/>
              </a:bodyPr>
              <a:lstStyle/>
              <a:p>
                <a:endParaRPr lang="zh-CN" altLang="en-US">
                  <a:cs typeface="+mn-ea"/>
                  <a:sym typeface="+mn-lt"/>
                </a:endParaRPr>
              </a:p>
            </p:txBody>
          </p:sp>
        </p:grpSp>
        <p:sp>
          <p:nvSpPr>
            <p:cNvPr id="22537" name="Arc 10"/>
            <p:cNvSpPr>
              <a:spLocks noChangeArrowheads="1"/>
            </p:cNvSpPr>
            <p:nvPr/>
          </p:nvSpPr>
          <p:spPr bwMode="auto">
            <a:xfrm rot="7973509" flipH="1" flipV="1">
              <a:off x="2904" y="2199"/>
              <a:ext cx="240" cy="289"/>
            </a:xfrm>
            <a:custGeom>
              <a:avLst/>
              <a:gdLst/>
              <a:ahLst/>
              <a:cxnLst>
                <a:cxn ang="0">
                  <a:pos x="-1" y="0"/>
                </a:cxn>
                <a:cxn ang="0">
                  <a:pos x="21600" y="21600"/>
                </a:cxn>
                <a:cxn ang="0">
                  <a:pos x="20244" y="29132"/>
                </a:cxn>
                <a:cxn ang="0">
                  <a:pos x="-1" y="0"/>
                </a:cxn>
                <a:cxn ang="0">
                  <a:pos x="21600" y="21600"/>
                </a:cxn>
                <a:cxn ang="0">
                  <a:pos x="20244" y="29132"/>
                </a:cxn>
                <a:cxn ang="0">
                  <a:pos x="0" y="21600"/>
                </a:cxn>
              </a:cxnLst>
              <a:rect l="0" t="0" r="r" b="b"/>
              <a:pathLst>
                <a:path w="21600" h="29132" fill="none">
                  <a:moveTo>
                    <a:pt x="-1" y="0"/>
                  </a:moveTo>
                  <a:cubicBezTo>
                    <a:pt x="11929" y="0"/>
                    <a:pt x="21600" y="9670"/>
                    <a:pt x="21600" y="21600"/>
                  </a:cubicBezTo>
                  <a:cubicBezTo>
                    <a:pt x="21600" y="24171"/>
                    <a:pt x="21140" y="26722"/>
                    <a:pt x="20244" y="29132"/>
                  </a:cubicBezTo>
                </a:path>
                <a:path w="21600" h="29132" stroke="0">
                  <a:moveTo>
                    <a:pt x="-1" y="0"/>
                  </a:moveTo>
                  <a:cubicBezTo>
                    <a:pt x="11929" y="0"/>
                    <a:pt x="21600" y="9670"/>
                    <a:pt x="21600" y="21600"/>
                  </a:cubicBezTo>
                  <a:cubicBezTo>
                    <a:pt x="21600" y="24171"/>
                    <a:pt x="21140" y="26722"/>
                    <a:pt x="20244" y="29132"/>
                  </a:cubicBezTo>
                  <a:lnTo>
                    <a:pt x="0" y="21600"/>
                  </a:lnTo>
                  <a:close/>
                </a:path>
              </a:pathLst>
            </a:custGeom>
            <a:noFill/>
            <a:ln w="9525">
              <a:solidFill>
                <a:schemeClr val="tx1"/>
              </a:solidFill>
              <a:round/>
            </a:ln>
          </p:spPr>
          <p:txBody>
            <a:bodyPr/>
            <a:lstStyle/>
            <a:p>
              <a:endParaRPr lang="zh-CN" altLang="en-US">
                <a:cs typeface="+mn-ea"/>
                <a:sym typeface="+mn-lt"/>
              </a:endParaRPr>
            </a:p>
          </p:txBody>
        </p:sp>
        <p:sp>
          <p:nvSpPr>
            <p:cNvPr id="22538" name="Line 11"/>
            <p:cNvSpPr>
              <a:spLocks noChangeShapeType="1"/>
            </p:cNvSpPr>
            <p:nvPr/>
          </p:nvSpPr>
          <p:spPr bwMode="auto">
            <a:xfrm>
              <a:off x="2913" y="2338"/>
              <a:ext cx="0" cy="25"/>
            </a:xfrm>
            <a:prstGeom prst="line">
              <a:avLst/>
            </a:prstGeom>
            <a:noFill/>
            <a:ln w="9525">
              <a:solidFill>
                <a:schemeClr val="tx1"/>
              </a:solidFill>
              <a:round/>
            </a:ln>
          </p:spPr>
          <p:txBody>
            <a:bodyPr/>
            <a:lstStyle/>
            <a:p>
              <a:endParaRPr lang="zh-CN" altLang="en-US">
                <a:cs typeface="+mn-ea"/>
                <a:sym typeface="+mn-lt"/>
              </a:endParaRPr>
            </a:p>
          </p:txBody>
        </p:sp>
        <p:sp>
          <p:nvSpPr>
            <p:cNvPr id="22539" name="Line 12"/>
            <p:cNvSpPr>
              <a:spLocks noChangeShapeType="1"/>
            </p:cNvSpPr>
            <p:nvPr/>
          </p:nvSpPr>
          <p:spPr bwMode="auto">
            <a:xfrm>
              <a:off x="2976" y="2315"/>
              <a:ext cx="0" cy="47"/>
            </a:xfrm>
            <a:prstGeom prst="line">
              <a:avLst/>
            </a:prstGeom>
            <a:noFill/>
            <a:ln w="9525">
              <a:solidFill>
                <a:schemeClr val="tx1"/>
              </a:solidFill>
              <a:round/>
            </a:ln>
          </p:spPr>
          <p:txBody>
            <a:bodyPr/>
            <a:lstStyle/>
            <a:p>
              <a:endParaRPr lang="zh-CN" altLang="en-US">
                <a:cs typeface="+mn-ea"/>
                <a:sym typeface="+mn-lt"/>
              </a:endParaRPr>
            </a:p>
          </p:txBody>
        </p:sp>
        <p:sp>
          <p:nvSpPr>
            <p:cNvPr id="22540" name="Line 13"/>
            <p:cNvSpPr>
              <a:spLocks noChangeShapeType="1"/>
            </p:cNvSpPr>
            <p:nvPr/>
          </p:nvSpPr>
          <p:spPr bwMode="auto">
            <a:xfrm>
              <a:off x="3072" y="2291"/>
              <a:ext cx="0" cy="71"/>
            </a:xfrm>
            <a:prstGeom prst="line">
              <a:avLst/>
            </a:prstGeom>
            <a:noFill/>
            <a:ln w="9525">
              <a:solidFill>
                <a:schemeClr val="tx1"/>
              </a:solidFill>
              <a:round/>
            </a:ln>
          </p:spPr>
          <p:txBody>
            <a:bodyPr/>
            <a:lstStyle/>
            <a:p>
              <a:endParaRPr lang="zh-CN" altLang="en-US">
                <a:cs typeface="+mn-ea"/>
                <a:sym typeface="+mn-lt"/>
              </a:endParaRPr>
            </a:p>
          </p:txBody>
        </p:sp>
        <p:sp>
          <p:nvSpPr>
            <p:cNvPr id="22541" name="Line 14"/>
            <p:cNvSpPr>
              <a:spLocks noChangeShapeType="1"/>
            </p:cNvSpPr>
            <p:nvPr/>
          </p:nvSpPr>
          <p:spPr bwMode="auto">
            <a:xfrm>
              <a:off x="3168" y="2315"/>
              <a:ext cx="0" cy="47"/>
            </a:xfrm>
            <a:prstGeom prst="line">
              <a:avLst/>
            </a:prstGeom>
            <a:noFill/>
            <a:ln w="9525">
              <a:solidFill>
                <a:schemeClr val="tx1"/>
              </a:solidFill>
              <a:round/>
            </a:ln>
          </p:spPr>
          <p:txBody>
            <a:bodyPr/>
            <a:lstStyle/>
            <a:p>
              <a:endParaRPr lang="zh-CN" altLang="en-US">
                <a:cs typeface="+mn-ea"/>
                <a:sym typeface="+mn-lt"/>
              </a:endParaRPr>
            </a:p>
          </p:txBody>
        </p:sp>
      </p:grpSp>
      <p:grpSp>
        <p:nvGrpSpPr>
          <p:cNvPr id="4" name="Group 15"/>
          <p:cNvGrpSpPr/>
          <p:nvPr/>
        </p:nvGrpSpPr>
        <p:grpSpPr bwMode="auto">
          <a:xfrm flipH="1">
            <a:off x="2305811" y="2393903"/>
            <a:ext cx="940160" cy="571616"/>
            <a:chOff x="2879" y="2224"/>
            <a:chExt cx="289" cy="295"/>
          </a:xfrm>
        </p:grpSpPr>
        <p:grpSp>
          <p:nvGrpSpPr>
            <p:cNvPr id="5" name="Group 16"/>
            <p:cNvGrpSpPr/>
            <p:nvPr/>
          </p:nvGrpSpPr>
          <p:grpSpPr bwMode="auto">
            <a:xfrm flipH="1">
              <a:off x="2928" y="2357"/>
              <a:ext cx="240" cy="162"/>
              <a:chOff x="2928" y="2357"/>
              <a:chExt cx="240" cy="162"/>
            </a:xfrm>
          </p:grpSpPr>
          <p:sp>
            <p:nvSpPr>
              <p:cNvPr id="22544" name="Oval 17"/>
              <p:cNvSpPr>
                <a:spLocks noChangeArrowheads="1"/>
              </p:cNvSpPr>
              <p:nvPr/>
            </p:nvSpPr>
            <p:spPr bwMode="auto">
              <a:xfrm flipH="1">
                <a:off x="2928" y="2357"/>
                <a:ext cx="240" cy="156"/>
              </a:xfrm>
              <a:prstGeom prst="ellipse">
                <a:avLst/>
              </a:prstGeom>
              <a:noFill/>
              <a:ln w="9525">
                <a:solidFill>
                  <a:schemeClr val="tx1"/>
                </a:solidFill>
                <a:round/>
              </a:ln>
            </p:spPr>
            <p:txBody>
              <a:bodyPr lIns="0" tIns="0" rIns="0" bIns="0" anchor="ctr">
                <a:spAutoFit/>
              </a:bodyPr>
              <a:lstStyle/>
              <a:p>
                <a:endParaRPr lang="zh-CN" altLang="en-US">
                  <a:cs typeface="+mn-ea"/>
                  <a:sym typeface="+mn-lt"/>
                </a:endParaRPr>
              </a:p>
            </p:txBody>
          </p:sp>
          <p:sp>
            <p:nvSpPr>
              <p:cNvPr id="22545" name="Oval 18"/>
              <p:cNvSpPr>
                <a:spLocks noChangeArrowheads="1"/>
              </p:cNvSpPr>
              <p:nvPr/>
            </p:nvSpPr>
            <p:spPr bwMode="auto">
              <a:xfrm flipH="1">
                <a:off x="3024" y="2363"/>
                <a:ext cx="96" cy="156"/>
              </a:xfrm>
              <a:prstGeom prst="ellipse">
                <a:avLst/>
              </a:prstGeom>
              <a:solidFill>
                <a:schemeClr val="tx1"/>
              </a:solidFill>
              <a:ln w="9525">
                <a:noFill/>
                <a:round/>
              </a:ln>
            </p:spPr>
            <p:txBody>
              <a:bodyPr lIns="0" tIns="0" rIns="0" bIns="0" anchor="ctr">
                <a:spAutoFit/>
              </a:bodyPr>
              <a:lstStyle/>
              <a:p>
                <a:endParaRPr lang="zh-CN" altLang="en-US">
                  <a:cs typeface="+mn-ea"/>
                  <a:sym typeface="+mn-lt"/>
                </a:endParaRPr>
              </a:p>
            </p:txBody>
          </p:sp>
        </p:grpSp>
        <p:sp>
          <p:nvSpPr>
            <p:cNvPr id="22546" name="Arc 19"/>
            <p:cNvSpPr>
              <a:spLocks noChangeArrowheads="1"/>
            </p:cNvSpPr>
            <p:nvPr/>
          </p:nvSpPr>
          <p:spPr bwMode="auto">
            <a:xfrm rot="7973509" flipH="1" flipV="1">
              <a:off x="2904" y="2199"/>
              <a:ext cx="240" cy="289"/>
            </a:xfrm>
            <a:custGeom>
              <a:avLst/>
              <a:gdLst/>
              <a:ahLst/>
              <a:cxnLst>
                <a:cxn ang="0">
                  <a:pos x="-1" y="0"/>
                </a:cxn>
                <a:cxn ang="0">
                  <a:pos x="21600" y="21600"/>
                </a:cxn>
                <a:cxn ang="0">
                  <a:pos x="20244" y="29132"/>
                </a:cxn>
                <a:cxn ang="0">
                  <a:pos x="-1" y="0"/>
                </a:cxn>
                <a:cxn ang="0">
                  <a:pos x="21600" y="21600"/>
                </a:cxn>
                <a:cxn ang="0">
                  <a:pos x="20244" y="29132"/>
                </a:cxn>
                <a:cxn ang="0">
                  <a:pos x="0" y="21600"/>
                </a:cxn>
              </a:cxnLst>
              <a:rect l="0" t="0" r="r" b="b"/>
              <a:pathLst>
                <a:path w="21600" h="29132" fill="none">
                  <a:moveTo>
                    <a:pt x="-1" y="0"/>
                  </a:moveTo>
                  <a:cubicBezTo>
                    <a:pt x="11929" y="0"/>
                    <a:pt x="21600" y="9670"/>
                    <a:pt x="21600" y="21600"/>
                  </a:cubicBezTo>
                  <a:cubicBezTo>
                    <a:pt x="21600" y="24171"/>
                    <a:pt x="21140" y="26722"/>
                    <a:pt x="20244" y="29132"/>
                  </a:cubicBezTo>
                </a:path>
                <a:path w="21600" h="29132" stroke="0">
                  <a:moveTo>
                    <a:pt x="-1" y="0"/>
                  </a:moveTo>
                  <a:cubicBezTo>
                    <a:pt x="11929" y="0"/>
                    <a:pt x="21600" y="9670"/>
                    <a:pt x="21600" y="21600"/>
                  </a:cubicBezTo>
                  <a:cubicBezTo>
                    <a:pt x="21600" y="24171"/>
                    <a:pt x="21140" y="26722"/>
                    <a:pt x="20244" y="29132"/>
                  </a:cubicBezTo>
                  <a:lnTo>
                    <a:pt x="0" y="21600"/>
                  </a:lnTo>
                  <a:close/>
                </a:path>
              </a:pathLst>
            </a:custGeom>
            <a:noFill/>
            <a:ln w="9525">
              <a:solidFill>
                <a:schemeClr val="tx1"/>
              </a:solidFill>
              <a:round/>
            </a:ln>
          </p:spPr>
          <p:txBody>
            <a:bodyPr/>
            <a:lstStyle/>
            <a:p>
              <a:endParaRPr lang="zh-CN" altLang="en-US">
                <a:cs typeface="+mn-ea"/>
                <a:sym typeface="+mn-lt"/>
              </a:endParaRPr>
            </a:p>
          </p:txBody>
        </p:sp>
        <p:sp>
          <p:nvSpPr>
            <p:cNvPr id="22547" name="Line 20"/>
            <p:cNvSpPr>
              <a:spLocks noChangeShapeType="1"/>
            </p:cNvSpPr>
            <p:nvPr/>
          </p:nvSpPr>
          <p:spPr bwMode="auto">
            <a:xfrm>
              <a:off x="2913" y="2338"/>
              <a:ext cx="0" cy="25"/>
            </a:xfrm>
            <a:prstGeom prst="line">
              <a:avLst/>
            </a:prstGeom>
            <a:noFill/>
            <a:ln w="9525">
              <a:solidFill>
                <a:schemeClr val="tx1"/>
              </a:solidFill>
              <a:round/>
            </a:ln>
          </p:spPr>
          <p:txBody>
            <a:bodyPr/>
            <a:lstStyle/>
            <a:p>
              <a:endParaRPr lang="zh-CN" altLang="en-US">
                <a:cs typeface="+mn-ea"/>
                <a:sym typeface="+mn-lt"/>
              </a:endParaRPr>
            </a:p>
          </p:txBody>
        </p:sp>
        <p:sp>
          <p:nvSpPr>
            <p:cNvPr id="22548" name="Line 21"/>
            <p:cNvSpPr>
              <a:spLocks noChangeShapeType="1"/>
            </p:cNvSpPr>
            <p:nvPr/>
          </p:nvSpPr>
          <p:spPr bwMode="auto">
            <a:xfrm>
              <a:off x="2976" y="2315"/>
              <a:ext cx="0" cy="47"/>
            </a:xfrm>
            <a:prstGeom prst="line">
              <a:avLst/>
            </a:prstGeom>
            <a:noFill/>
            <a:ln w="9525">
              <a:solidFill>
                <a:schemeClr val="tx1"/>
              </a:solidFill>
              <a:round/>
            </a:ln>
          </p:spPr>
          <p:txBody>
            <a:bodyPr/>
            <a:lstStyle/>
            <a:p>
              <a:endParaRPr lang="zh-CN" altLang="en-US">
                <a:cs typeface="+mn-ea"/>
                <a:sym typeface="+mn-lt"/>
              </a:endParaRPr>
            </a:p>
          </p:txBody>
        </p:sp>
        <p:sp>
          <p:nvSpPr>
            <p:cNvPr id="22549" name="Line 22"/>
            <p:cNvSpPr>
              <a:spLocks noChangeShapeType="1"/>
            </p:cNvSpPr>
            <p:nvPr/>
          </p:nvSpPr>
          <p:spPr bwMode="auto">
            <a:xfrm>
              <a:off x="3072" y="2291"/>
              <a:ext cx="0" cy="71"/>
            </a:xfrm>
            <a:prstGeom prst="line">
              <a:avLst/>
            </a:prstGeom>
            <a:noFill/>
            <a:ln w="9525">
              <a:solidFill>
                <a:schemeClr val="tx1"/>
              </a:solidFill>
              <a:round/>
            </a:ln>
          </p:spPr>
          <p:txBody>
            <a:bodyPr/>
            <a:lstStyle/>
            <a:p>
              <a:endParaRPr lang="zh-CN" altLang="en-US">
                <a:cs typeface="+mn-ea"/>
                <a:sym typeface="+mn-lt"/>
              </a:endParaRPr>
            </a:p>
          </p:txBody>
        </p:sp>
        <p:sp>
          <p:nvSpPr>
            <p:cNvPr id="22550" name="Line 23"/>
            <p:cNvSpPr>
              <a:spLocks noChangeShapeType="1"/>
            </p:cNvSpPr>
            <p:nvPr/>
          </p:nvSpPr>
          <p:spPr bwMode="auto">
            <a:xfrm>
              <a:off x="3168" y="2315"/>
              <a:ext cx="0" cy="47"/>
            </a:xfrm>
            <a:prstGeom prst="line">
              <a:avLst/>
            </a:prstGeom>
            <a:noFill/>
            <a:ln w="9525">
              <a:solidFill>
                <a:schemeClr val="tx1"/>
              </a:solidFill>
              <a:round/>
            </a:ln>
          </p:spPr>
          <p:txBody>
            <a:bodyPr/>
            <a:lstStyle/>
            <a:p>
              <a:endParaRPr lang="zh-CN" altLang="en-US">
                <a:cs typeface="+mn-ea"/>
                <a:sym typeface="+mn-lt"/>
              </a:endParaRPr>
            </a:p>
          </p:txBody>
        </p:sp>
      </p:grpSp>
      <p:sp>
        <p:nvSpPr>
          <p:cNvPr id="56344" name="AutoShape 24"/>
          <p:cNvSpPr>
            <a:spLocks noChangeArrowheads="1"/>
          </p:cNvSpPr>
          <p:nvPr/>
        </p:nvSpPr>
        <p:spPr bwMode="auto">
          <a:xfrm>
            <a:off x="3212201" y="1559893"/>
            <a:ext cx="1512888" cy="539209"/>
          </a:xfrm>
          <a:prstGeom prst="cloudCallout">
            <a:avLst>
              <a:gd name="adj1" fmla="val 18940"/>
              <a:gd name="adj2" fmla="val 123347"/>
            </a:avLst>
          </a:prstGeom>
          <a:noFill/>
          <a:ln w="9525">
            <a:noFill/>
            <a:round/>
          </a:ln>
        </p:spPr>
        <p:txBody>
          <a:bodyPr lIns="0" tIns="0" rIns="0" bIns="0"/>
          <a:lstStyle/>
          <a:p>
            <a:pPr algn="ctr">
              <a:spcBef>
                <a:spcPct val="50000"/>
              </a:spcBef>
            </a:pPr>
            <a:r>
              <a:rPr lang="zh-CN" altLang="en-US" sz="1800" dirty="0">
                <a:cs typeface="+mn-ea"/>
                <a:sym typeface="+mn-lt"/>
              </a:rPr>
              <a:t>偏大</a:t>
            </a:r>
          </a:p>
        </p:txBody>
      </p:sp>
      <p:sp>
        <p:nvSpPr>
          <p:cNvPr id="56345" name="AutoShape 25"/>
          <p:cNvSpPr>
            <a:spLocks noChangeArrowheads="1"/>
          </p:cNvSpPr>
          <p:nvPr/>
        </p:nvSpPr>
        <p:spPr bwMode="auto">
          <a:xfrm>
            <a:off x="4445228" y="4183160"/>
            <a:ext cx="1584325" cy="485763"/>
          </a:xfrm>
          <a:prstGeom prst="cloudCallout">
            <a:avLst>
              <a:gd name="adj1" fmla="val 20440"/>
              <a:gd name="adj2" fmla="val -134597"/>
            </a:avLst>
          </a:prstGeom>
          <a:noFill/>
          <a:ln w="9525">
            <a:noFill/>
            <a:round/>
          </a:ln>
        </p:spPr>
        <p:txBody>
          <a:bodyPr lIns="0" tIns="0" rIns="0" bIns="0"/>
          <a:lstStyle/>
          <a:p>
            <a:pPr algn="ctr">
              <a:spcBef>
                <a:spcPct val="50000"/>
              </a:spcBef>
            </a:pPr>
            <a:r>
              <a:rPr lang="zh-CN" altLang="en-US" sz="1800" dirty="0">
                <a:cs typeface="+mn-ea"/>
                <a:sym typeface="+mn-lt"/>
              </a:rPr>
              <a:t>偏小</a:t>
            </a:r>
          </a:p>
        </p:txBody>
      </p:sp>
      <p:sp>
        <p:nvSpPr>
          <p:cNvPr id="56346" name="AutoShape 26"/>
          <p:cNvSpPr>
            <a:spLocks noChangeArrowheads="1"/>
          </p:cNvSpPr>
          <p:nvPr/>
        </p:nvSpPr>
        <p:spPr bwMode="auto">
          <a:xfrm>
            <a:off x="3528536" y="2904303"/>
            <a:ext cx="1441450" cy="647288"/>
          </a:xfrm>
          <a:prstGeom prst="cloudCallout">
            <a:avLst>
              <a:gd name="adj1" fmla="val 36125"/>
              <a:gd name="adj2" fmla="val 46148"/>
            </a:avLst>
          </a:prstGeom>
          <a:noFill/>
          <a:ln w="9525">
            <a:noFill/>
            <a:round/>
          </a:ln>
        </p:spPr>
        <p:txBody>
          <a:bodyPr lIns="0" tIns="0" rIns="0" bIns="0"/>
          <a:lstStyle/>
          <a:p>
            <a:pPr algn="ctr">
              <a:spcBef>
                <a:spcPct val="50000"/>
              </a:spcBef>
            </a:pPr>
            <a:r>
              <a:rPr lang="zh-CN" altLang="en-US" sz="1800" dirty="0">
                <a:cs typeface="+mn-ea"/>
                <a:sym typeface="+mn-lt"/>
              </a:rPr>
              <a:t>正确</a:t>
            </a:r>
          </a:p>
        </p:txBody>
      </p:sp>
      <p:grpSp>
        <p:nvGrpSpPr>
          <p:cNvPr id="6" name="Group 27"/>
          <p:cNvGrpSpPr/>
          <p:nvPr/>
        </p:nvGrpSpPr>
        <p:grpSpPr bwMode="auto">
          <a:xfrm rot="19566740" flipH="1">
            <a:off x="2788997" y="3812537"/>
            <a:ext cx="907899" cy="620628"/>
            <a:chOff x="2879" y="2224"/>
            <a:chExt cx="289" cy="288"/>
          </a:xfrm>
        </p:grpSpPr>
        <p:grpSp>
          <p:nvGrpSpPr>
            <p:cNvPr id="7" name="Group 28"/>
            <p:cNvGrpSpPr/>
            <p:nvPr/>
          </p:nvGrpSpPr>
          <p:grpSpPr bwMode="auto">
            <a:xfrm flipH="1">
              <a:off x="2928" y="2365"/>
              <a:ext cx="240" cy="147"/>
              <a:chOff x="2928" y="2365"/>
              <a:chExt cx="240" cy="147"/>
            </a:xfrm>
          </p:grpSpPr>
          <p:sp>
            <p:nvSpPr>
              <p:cNvPr id="22556" name="Oval 29"/>
              <p:cNvSpPr>
                <a:spLocks noChangeArrowheads="1"/>
              </p:cNvSpPr>
              <p:nvPr/>
            </p:nvSpPr>
            <p:spPr bwMode="auto">
              <a:xfrm flipH="1">
                <a:off x="2928" y="2365"/>
                <a:ext cx="240" cy="141"/>
              </a:xfrm>
              <a:prstGeom prst="ellipse">
                <a:avLst/>
              </a:prstGeom>
              <a:noFill/>
              <a:ln w="9525">
                <a:solidFill>
                  <a:schemeClr val="tx1"/>
                </a:solidFill>
                <a:round/>
              </a:ln>
            </p:spPr>
            <p:txBody>
              <a:bodyPr lIns="0" tIns="0" rIns="0" bIns="0" anchor="ctr">
                <a:spAutoFit/>
              </a:bodyPr>
              <a:lstStyle/>
              <a:p>
                <a:endParaRPr lang="zh-CN" altLang="en-US">
                  <a:cs typeface="+mn-ea"/>
                  <a:sym typeface="+mn-lt"/>
                </a:endParaRPr>
              </a:p>
            </p:txBody>
          </p:sp>
          <p:sp>
            <p:nvSpPr>
              <p:cNvPr id="22557" name="Oval 30"/>
              <p:cNvSpPr>
                <a:spLocks noChangeArrowheads="1"/>
              </p:cNvSpPr>
              <p:nvPr/>
            </p:nvSpPr>
            <p:spPr bwMode="auto">
              <a:xfrm flipH="1">
                <a:off x="3024" y="2371"/>
                <a:ext cx="96" cy="141"/>
              </a:xfrm>
              <a:prstGeom prst="ellipse">
                <a:avLst/>
              </a:prstGeom>
              <a:solidFill>
                <a:schemeClr val="tx1"/>
              </a:solidFill>
              <a:ln w="9525">
                <a:noFill/>
                <a:round/>
              </a:ln>
            </p:spPr>
            <p:txBody>
              <a:bodyPr lIns="0" tIns="0" rIns="0" bIns="0" anchor="ctr">
                <a:spAutoFit/>
              </a:bodyPr>
              <a:lstStyle/>
              <a:p>
                <a:endParaRPr lang="zh-CN" altLang="en-US">
                  <a:cs typeface="+mn-ea"/>
                  <a:sym typeface="+mn-lt"/>
                </a:endParaRPr>
              </a:p>
            </p:txBody>
          </p:sp>
        </p:grpSp>
        <p:sp>
          <p:nvSpPr>
            <p:cNvPr id="22558" name="Arc 31"/>
            <p:cNvSpPr>
              <a:spLocks noChangeArrowheads="1"/>
            </p:cNvSpPr>
            <p:nvPr/>
          </p:nvSpPr>
          <p:spPr bwMode="auto">
            <a:xfrm rot="7973509" flipH="1" flipV="1">
              <a:off x="2904" y="2199"/>
              <a:ext cx="240" cy="289"/>
            </a:xfrm>
            <a:custGeom>
              <a:avLst/>
              <a:gdLst/>
              <a:ahLst/>
              <a:cxnLst>
                <a:cxn ang="0">
                  <a:pos x="-1" y="0"/>
                </a:cxn>
                <a:cxn ang="0">
                  <a:pos x="21600" y="21600"/>
                </a:cxn>
                <a:cxn ang="0">
                  <a:pos x="20244" y="29132"/>
                </a:cxn>
                <a:cxn ang="0">
                  <a:pos x="-1" y="0"/>
                </a:cxn>
                <a:cxn ang="0">
                  <a:pos x="21600" y="21600"/>
                </a:cxn>
                <a:cxn ang="0">
                  <a:pos x="20244" y="29132"/>
                </a:cxn>
                <a:cxn ang="0">
                  <a:pos x="0" y="21600"/>
                </a:cxn>
              </a:cxnLst>
              <a:rect l="0" t="0" r="r" b="b"/>
              <a:pathLst>
                <a:path w="21600" h="29132" fill="none">
                  <a:moveTo>
                    <a:pt x="-1" y="0"/>
                  </a:moveTo>
                  <a:cubicBezTo>
                    <a:pt x="11929" y="0"/>
                    <a:pt x="21600" y="9670"/>
                    <a:pt x="21600" y="21600"/>
                  </a:cubicBezTo>
                  <a:cubicBezTo>
                    <a:pt x="21600" y="24171"/>
                    <a:pt x="21140" y="26722"/>
                    <a:pt x="20244" y="29132"/>
                  </a:cubicBezTo>
                </a:path>
                <a:path w="21600" h="29132" stroke="0">
                  <a:moveTo>
                    <a:pt x="-1" y="0"/>
                  </a:moveTo>
                  <a:cubicBezTo>
                    <a:pt x="11929" y="0"/>
                    <a:pt x="21600" y="9670"/>
                    <a:pt x="21600" y="21600"/>
                  </a:cubicBezTo>
                  <a:cubicBezTo>
                    <a:pt x="21600" y="24171"/>
                    <a:pt x="21140" y="26722"/>
                    <a:pt x="20244" y="29132"/>
                  </a:cubicBezTo>
                  <a:lnTo>
                    <a:pt x="0" y="21600"/>
                  </a:lnTo>
                  <a:close/>
                </a:path>
              </a:pathLst>
            </a:custGeom>
            <a:noFill/>
            <a:ln w="9525">
              <a:solidFill>
                <a:schemeClr val="tx1"/>
              </a:solidFill>
              <a:round/>
            </a:ln>
          </p:spPr>
          <p:txBody>
            <a:bodyPr/>
            <a:lstStyle/>
            <a:p>
              <a:endParaRPr lang="zh-CN" altLang="en-US">
                <a:cs typeface="+mn-ea"/>
                <a:sym typeface="+mn-lt"/>
              </a:endParaRPr>
            </a:p>
          </p:txBody>
        </p:sp>
        <p:sp>
          <p:nvSpPr>
            <p:cNvPr id="22559" name="Line 32"/>
            <p:cNvSpPr>
              <a:spLocks noChangeShapeType="1"/>
            </p:cNvSpPr>
            <p:nvPr/>
          </p:nvSpPr>
          <p:spPr bwMode="auto">
            <a:xfrm>
              <a:off x="2913" y="2338"/>
              <a:ext cx="0" cy="25"/>
            </a:xfrm>
            <a:prstGeom prst="line">
              <a:avLst/>
            </a:prstGeom>
            <a:noFill/>
            <a:ln w="9525">
              <a:solidFill>
                <a:schemeClr val="tx1"/>
              </a:solidFill>
              <a:round/>
            </a:ln>
          </p:spPr>
          <p:txBody>
            <a:bodyPr/>
            <a:lstStyle/>
            <a:p>
              <a:endParaRPr lang="zh-CN" altLang="en-US">
                <a:cs typeface="+mn-ea"/>
                <a:sym typeface="+mn-lt"/>
              </a:endParaRPr>
            </a:p>
          </p:txBody>
        </p:sp>
        <p:sp>
          <p:nvSpPr>
            <p:cNvPr id="22560" name="Line 33"/>
            <p:cNvSpPr>
              <a:spLocks noChangeShapeType="1"/>
            </p:cNvSpPr>
            <p:nvPr/>
          </p:nvSpPr>
          <p:spPr bwMode="auto">
            <a:xfrm>
              <a:off x="2976" y="2315"/>
              <a:ext cx="0" cy="47"/>
            </a:xfrm>
            <a:prstGeom prst="line">
              <a:avLst/>
            </a:prstGeom>
            <a:noFill/>
            <a:ln w="9525">
              <a:solidFill>
                <a:schemeClr val="tx1"/>
              </a:solidFill>
              <a:round/>
            </a:ln>
          </p:spPr>
          <p:txBody>
            <a:bodyPr/>
            <a:lstStyle/>
            <a:p>
              <a:endParaRPr lang="zh-CN" altLang="en-US">
                <a:cs typeface="+mn-ea"/>
                <a:sym typeface="+mn-lt"/>
              </a:endParaRPr>
            </a:p>
          </p:txBody>
        </p:sp>
        <p:sp>
          <p:nvSpPr>
            <p:cNvPr id="22561" name="Line 34"/>
            <p:cNvSpPr>
              <a:spLocks noChangeShapeType="1"/>
            </p:cNvSpPr>
            <p:nvPr/>
          </p:nvSpPr>
          <p:spPr bwMode="auto">
            <a:xfrm>
              <a:off x="3072" y="2291"/>
              <a:ext cx="0" cy="71"/>
            </a:xfrm>
            <a:prstGeom prst="line">
              <a:avLst/>
            </a:prstGeom>
            <a:noFill/>
            <a:ln w="9525">
              <a:solidFill>
                <a:schemeClr val="tx1"/>
              </a:solidFill>
              <a:round/>
            </a:ln>
          </p:spPr>
          <p:txBody>
            <a:bodyPr/>
            <a:lstStyle/>
            <a:p>
              <a:endParaRPr lang="zh-CN" altLang="en-US">
                <a:cs typeface="+mn-ea"/>
                <a:sym typeface="+mn-lt"/>
              </a:endParaRPr>
            </a:p>
          </p:txBody>
        </p:sp>
        <p:sp>
          <p:nvSpPr>
            <p:cNvPr id="22562" name="Line 35"/>
            <p:cNvSpPr>
              <a:spLocks noChangeShapeType="1"/>
            </p:cNvSpPr>
            <p:nvPr/>
          </p:nvSpPr>
          <p:spPr bwMode="auto">
            <a:xfrm>
              <a:off x="3168" y="2315"/>
              <a:ext cx="0" cy="47"/>
            </a:xfrm>
            <a:prstGeom prst="line">
              <a:avLst/>
            </a:prstGeom>
            <a:noFill/>
            <a:ln w="9525">
              <a:solidFill>
                <a:schemeClr val="tx1"/>
              </a:solidFill>
              <a:round/>
            </a:ln>
          </p:spPr>
          <p:txBody>
            <a:bodyPr/>
            <a:lstStyle/>
            <a:p>
              <a:endParaRPr lang="zh-CN" altLang="en-US">
                <a:cs typeface="+mn-ea"/>
                <a:sym typeface="+mn-lt"/>
              </a:endParaRPr>
            </a:p>
          </p:txBody>
        </p:sp>
      </p:grpSp>
      <p:sp>
        <p:nvSpPr>
          <p:cNvPr id="22563" name="Line 36"/>
          <p:cNvSpPr>
            <a:spLocks noChangeShapeType="1"/>
          </p:cNvSpPr>
          <p:nvPr/>
        </p:nvSpPr>
        <p:spPr bwMode="auto">
          <a:xfrm rot="16200000" flipV="1">
            <a:off x="8783556" y="2646575"/>
            <a:ext cx="1216190" cy="0"/>
          </a:xfrm>
          <a:prstGeom prst="line">
            <a:avLst/>
          </a:prstGeom>
          <a:noFill/>
          <a:ln w="9525">
            <a:noFill/>
            <a:round/>
          </a:ln>
        </p:spPr>
        <p:txBody>
          <a:bodyPr lIns="68580" tIns="34290" rIns="68580" bIns="34290"/>
          <a:lstStyle/>
          <a:p>
            <a:endParaRPr lang="zh-CN" altLang="en-US" sz="1800">
              <a:cs typeface="+mn-ea"/>
              <a:sym typeface="+mn-lt"/>
            </a:endParaRPr>
          </a:p>
        </p:txBody>
      </p:sp>
      <p:sp>
        <p:nvSpPr>
          <p:cNvPr id="22564" name="Line 37"/>
          <p:cNvSpPr>
            <a:spLocks noChangeShapeType="1"/>
          </p:cNvSpPr>
          <p:nvPr/>
        </p:nvSpPr>
        <p:spPr bwMode="auto">
          <a:xfrm rot="16200000" flipV="1">
            <a:off x="8644796" y="2734463"/>
            <a:ext cx="1334958" cy="0"/>
          </a:xfrm>
          <a:prstGeom prst="line">
            <a:avLst/>
          </a:prstGeom>
          <a:noFill/>
          <a:ln w="9525">
            <a:noFill/>
            <a:round/>
          </a:ln>
        </p:spPr>
        <p:txBody>
          <a:bodyPr lIns="68580" tIns="34290" rIns="68580" bIns="34290"/>
          <a:lstStyle/>
          <a:p>
            <a:endParaRPr lang="zh-CN" altLang="en-US" sz="1800">
              <a:cs typeface="+mn-ea"/>
              <a:sym typeface="+mn-lt"/>
            </a:endParaRPr>
          </a:p>
        </p:txBody>
      </p:sp>
      <p:sp>
        <p:nvSpPr>
          <p:cNvPr id="22565" name="Line 38"/>
          <p:cNvSpPr>
            <a:spLocks noChangeShapeType="1"/>
          </p:cNvSpPr>
          <p:nvPr/>
        </p:nvSpPr>
        <p:spPr bwMode="auto">
          <a:xfrm>
            <a:off x="4146550" y="1082393"/>
            <a:ext cx="1625600" cy="0"/>
          </a:xfrm>
          <a:prstGeom prst="line">
            <a:avLst/>
          </a:prstGeom>
          <a:noFill/>
          <a:ln w="9525">
            <a:noFill/>
            <a:round/>
          </a:ln>
        </p:spPr>
        <p:txBody>
          <a:bodyPr lIns="68580" tIns="34290" rIns="68580" bIns="34290"/>
          <a:lstStyle/>
          <a:p>
            <a:endParaRPr lang="zh-CN" altLang="en-US" sz="1800">
              <a:cs typeface="+mn-ea"/>
              <a:sym typeface="+mn-lt"/>
            </a:endParaRPr>
          </a:p>
        </p:txBody>
      </p:sp>
      <p:sp>
        <p:nvSpPr>
          <p:cNvPr id="22566" name="Line 39"/>
          <p:cNvSpPr>
            <a:spLocks noChangeShapeType="1"/>
          </p:cNvSpPr>
          <p:nvPr/>
        </p:nvSpPr>
        <p:spPr bwMode="auto">
          <a:xfrm>
            <a:off x="3987801" y="1170281"/>
            <a:ext cx="1784350" cy="0"/>
          </a:xfrm>
          <a:prstGeom prst="line">
            <a:avLst/>
          </a:prstGeom>
          <a:noFill/>
          <a:ln w="9525">
            <a:noFill/>
            <a:round/>
          </a:ln>
        </p:spPr>
        <p:txBody>
          <a:bodyPr lIns="68580" tIns="34290" rIns="68580" bIns="34290"/>
          <a:lstStyle/>
          <a:p>
            <a:endParaRPr lang="zh-CN" altLang="en-US" sz="1800">
              <a:cs typeface="+mn-ea"/>
              <a:sym typeface="+mn-lt"/>
            </a:endParaRPr>
          </a:p>
        </p:txBody>
      </p:sp>
      <p:sp>
        <p:nvSpPr>
          <p:cNvPr id="56363" name="Text Box 43"/>
          <p:cNvSpPr txBox="1">
            <a:spLocks noChangeArrowheads="1"/>
          </p:cNvSpPr>
          <p:nvPr/>
        </p:nvSpPr>
        <p:spPr bwMode="auto">
          <a:xfrm>
            <a:off x="2235914" y="891177"/>
            <a:ext cx="792162" cy="499586"/>
          </a:xfrm>
          <a:prstGeom prst="rect">
            <a:avLst/>
          </a:prstGeom>
          <a:noFill/>
          <a:ln w="9525">
            <a:noFill/>
            <a:miter lim="800000"/>
          </a:ln>
        </p:spPr>
        <p:txBody>
          <a:bodyPr lIns="68580" tIns="34290" rIns="68580" bIns="34290">
            <a:spAutoFit/>
          </a:bodyPr>
          <a:lstStyle/>
          <a:p>
            <a:pPr>
              <a:spcBef>
                <a:spcPct val="50000"/>
              </a:spcBef>
            </a:pPr>
            <a:r>
              <a:rPr lang="zh-CN" altLang="en-US" sz="2700" dirty="0">
                <a:cs typeface="+mn-ea"/>
                <a:sym typeface="+mn-lt"/>
              </a:rPr>
              <a:t>甲</a:t>
            </a:r>
          </a:p>
        </p:txBody>
      </p:sp>
      <p:sp>
        <p:nvSpPr>
          <p:cNvPr id="56364" name="Rectangle 44"/>
          <p:cNvSpPr>
            <a:spLocks noChangeArrowheads="1"/>
          </p:cNvSpPr>
          <p:nvPr/>
        </p:nvSpPr>
        <p:spPr bwMode="auto">
          <a:xfrm>
            <a:off x="1524715" y="2603818"/>
            <a:ext cx="493395" cy="499586"/>
          </a:xfrm>
          <a:prstGeom prst="rect">
            <a:avLst/>
          </a:prstGeom>
          <a:noFill/>
          <a:ln w="9525">
            <a:noFill/>
            <a:miter lim="800000"/>
          </a:ln>
        </p:spPr>
        <p:txBody>
          <a:bodyPr wrap="none" lIns="68580" tIns="34290" rIns="68580" bIns="34290">
            <a:spAutoFit/>
          </a:bodyPr>
          <a:lstStyle/>
          <a:p>
            <a:r>
              <a:rPr lang="zh-CN" altLang="en-US" sz="2700">
                <a:cs typeface="+mn-ea"/>
                <a:sym typeface="+mn-lt"/>
              </a:rPr>
              <a:t>乙</a:t>
            </a:r>
          </a:p>
        </p:txBody>
      </p:sp>
      <p:sp>
        <p:nvSpPr>
          <p:cNvPr id="56365" name="Rectangle 45"/>
          <p:cNvSpPr>
            <a:spLocks noChangeArrowheads="1"/>
          </p:cNvSpPr>
          <p:nvPr/>
        </p:nvSpPr>
        <p:spPr bwMode="auto">
          <a:xfrm>
            <a:off x="2245439" y="4005286"/>
            <a:ext cx="493395" cy="499586"/>
          </a:xfrm>
          <a:prstGeom prst="rect">
            <a:avLst/>
          </a:prstGeom>
          <a:noFill/>
          <a:ln w="9525">
            <a:noFill/>
            <a:miter lim="800000"/>
          </a:ln>
        </p:spPr>
        <p:txBody>
          <a:bodyPr wrap="none" lIns="68580" tIns="34290" rIns="68580" bIns="34290">
            <a:spAutoFit/>
          </a:bodyPr>
          <a:lstStyle/>
          <a:p>
            <a:r>
              <a:rPr lang="zh-CN" altLang="en-US" sz="2700">
                <a:cs typeface="+mn-ea"/>
                <a:sym typeface="+mn-lt"/>
              </a:rPr>
              <a:t>丙</a:t>
            </a:r>
          </a:p>
        </p:txBody>
      </p:sp>
      <p:sp>
        <p:nvSpPr>
          <p:cNvPr id="56366" name="Rectangle 46"/>
          <p:cNvSpPr>
            <a:spLocks noChangeArrowheads="1"/>
          </p:cNvSpPr>
          <p:nvPr/>
        </p:nvSpPr>
        <p:spPr bwMode="auto">
          <a:xfrm>
            <a:off x="2614639" y="1616490"/>
            <a:ext cx="951731" cy="346249"/>
          </a:xfrm>
          <a:prstGeom prst="rect">
            <a:avLst/>
          </a:prstGeom>
          <a:noFill/>
          <a:ln w="9525">
            <a:noFill/>
            <a:miter lim="800000"/>
          </a:ln>
        </p:spPr>
        <p:txBody>
          <a:bodyPr wrap="square" lIns="68580" tIns="34290" rIns="68580" bIns="34290">
            <a:spAutoFit/>
          </a:bodyPr>
          <a:lstStyle/>
          <a:p>
            <a:r>
              <a:rPr lang="zh-CN" altLang="en-US" sz="1800" dirty="0">
                <a:cs typeface="+mn-ea"/>
                <a:sym typeface="+mn-lt"/>
              </a:rPr>
              <a:t>（俯视）</a:t>
            </a:r>
          </a:p>
        </p:txBody>
      </p:sp>
      <p:sp>
        <p:nvSpPr>
          <p:cNvPr id="56367" name="Rectangle 47"/>
          <p:cNvSpPr>
            <a:spLocks noChangeArrowheads="1"/>
          </p:cNvSpPr>
          <p:nvPr/>
        </p:nvSpPr>
        <p:spPr bwMode="auto">
          <a:xfrm>
            <a:off x="3796634" y="4244674"/>
            <a:ext cx="1046158" cy="346249"/>
          </a:xfrm>
          <a:prstGeom prst="rect">
            <a:avLst/>
          </a:prstGeom>
          <a:noFill/>
          <a:ln w="9525">
            <a:noFill/>
            <a:miter lim="800000"/>
          </a:ln>
        </p:spPr>
        <p:txBody>
          <a:bodyPr wrap="square" lIns="68580" tIns="34290" rIns="68580" bIns="34290">
            <a:spAutoFit/>
          </a:bodyPr>
          <a:lstStyle/>
          <a:p>
            <a:r>
              <a:rPr lang="zh-CN" altLang="en-US" sz="1800" dirty="0">
                <a:cs typeface="+mn-ea"/>
                <a:sym typeface="+mn-lt"/>
              </a:rPr>
              <a:t>（仰视）</a:t>
            </a:r>
          </a:p>
        </p:txBody>
      </p:sp>
      <p:sp>
        <p:nvSpPr>
          <p:cNvPr id="56368" name="Rectangle 48"/>
          <p:cNvSpPr>
            <a:spLocks noChangeArrowheads="1"/>
          </p:cNvSpPr>
          <p:nvPr/>
        </p:nvSpPr>
        <p:spPr bwMode="auto">
          <a:xfrm>
            <a:off x="2899450" y="2962460"/>
            <a:ext cx="923717" cy="346249"/>
          </a:xfrm>
          <a:prstGeom prst="rect">
            <a:avLst/>
          </a:prstGeom>
          <a:noFill/>
          <a:ln w="9525">
            <a:noFill/>
            <a:miter lim="800000"/>
          </a:ln>
        </p:spPr>
        <p:txBody>
          <a:bodyPr wrap="square" lIns="68580" tIns="34290" rIns="68580" bIns="34290">
            <a:spAutoFit/>
          </a:bodyPr>
          <a:lstStyle/>
          <a:p>
            <a:r>
              <a:rPr lang="zh-CN" altLang="en-US" sz="1800" dirty="0">
                <a:cs typeface="+mn-ea"/>
                <a:sym typeface="+mn-lt"/>
              </a:rPr>
              <a:t>（平视）</a:t>
            </a:r>
          </a:p>
        </p:txBody>
      </p:sp>
      <p:sp>
        <p:nvSpPr>
          <p:cNvPr id="47" name="文本框 46">
            <a:extLst>
              <a:ext uri="{FF2B5EF4-FFF2-40B4-BE49-F238E27FC236}">
                <a16:creationId xmlns:a16="http://schemas.microsoft.com/office/drawing/2014/main" id="{494B2036-CCAB-4401-A83F-D5B59539BDD1}"/>
              </a:ext>
            </a:extLst>
          </p:cNvPr>
          <p:cNvSpPr txBox="1"/>
          <p:nvPr/>
        </p:nvSpPr>
        <p:spPr>
          <a:xfrm>
            <a:off x="1079090" y="286703"/>
            <a:ext cx="5548239"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下面哪种读数正确？为什么？</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3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6366"/>
                                        </p:tgtEl>
                                        <p:attrNameLst>
                                          <p:attrName>style.visibility</p:attrName>
                                        </p:attrNameLst>
                                      </p:cBhvr>
                                      <p:to>
                                        <p:strVal val="visible"/>
                                      </p:to>
                                    </p:set>
                                  </p:childTnLst>
                                </p:cTn>
                              </p:par>
                            </p:childTnLst>
                          </p:cTn>
                        </p:par>
                        <p:par>
                          <p:cTn id="11" fill="hold">
                            <p:stCondLst>
                              <p:cond delay="0"/>
                            </p:stCondLst>
                            <p:childTnLst>
                              <p:par>
                                <p:cTn id="12" presetID="22" presetClass="entr" presetSubtype="1" fill="hold" grpId="0" nodeType="afterEffect">
                                  <p:stCondLst>
                                    <p:cond delay="0"/>
                                  </p:stCondLst>
                                  <p:childTnLst>
                                    <p:set>
                                      <p:cBhvr>
                                        <p:cTn id="13" dur="1" fill="hold">
                                          <p:stCondLst>
                                            <p:cond delay="0"/>
                                          </p:stCondLst>
                                        </p:cTn>
                                        <p:tgtEl>
                                          <p:spTgt spid="56325"/>
                                        </p:tgtEl>
                                        <p:attrNameLst>
                                          <p:attrName>style.visibility</p:attrName>
                                        </p:attrNameLst>
                                      </p:cBhvr>
                                      <p:to>
                                        <p:strVal val="visible"/>
                                      </p:to>
                                    </p:set>
                                    <p:animEffect transition="in" filter="wipe(up)">
                                      <p:cBhvr>
                                        <p:cTn id="14" dur="500"/>
                                        <p:tgtEl>
                                          <p:spTgt spid="56325"/>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63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6367"/>
                                        </p:tgtEl>
                                        <p:attrNameLst>
                                          <p:attrName>style.visibility</p:attrName>
                                        </p:attrNameLst>
                                      </p:cBhvr>
                                      <p:to>
                                        <p:strVal val="visible"/>
                                      </p:to>
                                    </p:set>
                                  </p:childTnLst>
                                </p:cTn>
                              </p:par>
                            </p:childTnLst>
                          </p:cTn>
                        </p:par>
                        <p:par>
                          <p:cTn id="23" fill="hold">
                            <p:stCondLst>
                              <p:cond delay="0"/>
                            </p:stCondLst>
                            <p:childTnLst>
                              <p:par>
                                <p:cTn id="24" presetID="22" presetClass="entr" presetSubtype="4" fill="hold" grpId="0" nodeType="afterEffect">
                                  <p:stCondLst>
                                    <p:cond delay="0"/>
                                  </p:stCondLst>
                                  <p:childTnLst>
                                    <p:set>
                                      <p:cBhvr>
                                        <p:cTn id="25" dur="1" fill="hold">
                                          <p:stCondLst>
                                            <p:cond delay="0"/>
                                          </p:stCondLst>
                                        </p:cTn>
                                        <p:tgtEl>
                                          <p:spTgt spid="56324"/>
                                        </p:tgtEl>
                                        <p:attrNameLst>
                                          <p:attrName>style.visibility</p:attrName>
                                        </p:attrNameLst>
                                      </p:cBhvr>
                                      <p:to>
                                        <p:strVal val="visible"/>
                                      </p:to>
                                    </p:set>
                                    <p:animEffect transition="in" filter="wipe(down)">
                                      <p:cBhvr>
                                        <p:cTn id="26" dur="500"/>
                                        <p:tgtEl>
                                          <p:spTgt spid="5632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36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6368"/>
                                        </p:tgtEl>
                                        <p:attrNameLst>
                                          <p:attrName>style.visibility</p:attrName>
                                        </p:attrNameLst>
                                      </p:cBhvr>
                                      <p:to>
                                        <p:strVal val="visible"/>
                                      </p:to>
                                    </p:set>
                                  </p:childTnLst>
                                </p:cTn>
                              </p:par>
                            </p:childTnLst>
                          </p:cTn>
                        </p:par>
                        <p:par>
                          <p:cTn id="35" fill="hold">
                            <p:stCondLst>
                              <p:cond delay="0"/>
                            </p:stCondLst>
                            <p:childTnLst>
                              <p:par>
                                <p:cTn id="36" presetID="22" presetClass="entr" presetSubtype="8" fill="hold" grpId="0" nodeType="afterEffect">
                                  <p:stCondLst>
                                    <p:cond delay="0"/>
                                  </p:stCondLst>
                                  <p:childTnLst>
                                    <p:set>
                                      <p:cBhvr>
                                        <p:cTn id="37" dur="1" fill="hold">
                                          <p:stCondLst>
                                            <p:cond delay="0"/>
                                          </p:stCondLst>
                                        </p:cTn>
                                        <p:tgtEl>
                                          <p:spTgt spid="56323"/>
                                        </p:tgtEl>
                                        <p:attrNameLst>
                                          <p:attrName>style.visibility</p:attrName>
                                        </p:attrNameLst>
                                      </p:cBhvr>
                                      <p:to>
                                        <p:strVal val="visible"/>
                                      </p:to>
                                    </p:set>
                                    <p:animEffect transition="in" filter="wipe(left)">
                                      <p:cBhvr>
                                        <p:cTn id="38" dur="500"/>
                                        <p:tgtEl>
                                          <p:spTgt spid="56323"/>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42" fill="hold" grpId="0" nodeType="clickEffect">
                                  <p:stCondLst>
                                    <p:cond delay="0"/>
                                  </p:stCondLst>
                                  <p:childTnLst>
                                    <p:set>
                                      <p:cBhvr>
                                        <p:cTn id="42" dur="1" fill="hold">
                                          <p:stCondLst>
                                            <p:cond delay="0"/>
                                          </p:stCondLst>
                                        </p:cTn>
                                        <p:tgtEl>
                                          <p:spTgt spid="56344"/>
                                        </p:tgtEl>
                                        <p:attrNameLst>
                                          <p:attrName>style.visibility</p:attrName>
                                        </p:attrNameLst>
                                      </p:cBhvr>
                                      <p:to>
                                        <p:strVal val="visible"/>
                                      </p:to>
                                    </p:set>
                                    <p:animEffect transition="in" filter="barn(outHorizontal)">
                                      <p:cBhvr>
                                        <p:cTn id="43" dur="500"/>
                                        <p:tgtEl>
                                          <p:spTgt spid="56344"/>
                                        </p:tgtEl>
                                      </p:cBhvr>
                                    </p:animEffect>
                                  </p:childTnLst>
                                  <p:subTnLst>
                                    <p:audio>
                                      <p:cMediaNode>
                                        <p:cTn display="0" masterRel="sameClick">
                                          <p:stCondLst>
                                            <p:cond evt="begin" delay="0">
                                              <p:tn val="41"/>
                                            </p:cond>
                                          </p:stCondLst>
                                          <p:endCondLst>
                                            <p:cond evt="onStopAudio" delay="0">
                                              <p:tgtEl>
                                                <p:sldTgt/>
                                              </p:tgtEl>
                                            </p:cond>
                                          </p:endCondLst>
                                        </p:cTn>
                                        <p:tgtEl>
                                          <p:sndTgt r:embed="rId3" name="cashreg.wav"/>
                                        </p:tgtEl>
                                      </p:cMediaNode>
                                    </p:audio>
                                  </p:subTnLst>
                                </p:cTn>
                              </p:par>
                            </p:childTnLst>
                          </p:cTn>
                        </p:par>
                      </p:childTnLst>
                    </p:cTn>
                  </p:par>
                  <p:par>
                    <p:cTn id="44" fill="hold">
                      <p:stCondLst>
                        <p:cond delay="indefinite"/>
                      </p:stCondLst>
                      <p:childTnLst>
                        <p:par>
                          <p:cTn id="45" fill="hold">
                            <p:stCondLst>
                              <p:cond delay="0"/>
                            </p:stCondLst>
                            <p:childTnLst>
                              <p:par>
                                <p:cTn id="46" presetID="16" presetClass="entr" presetSubtype="42" fill="hold" grpId="0" nodeType="clickEffect">
                                  <p:stCondLst>
                                    <p:cond delay="0"/>
                                  </p:stCondLst>
                                  <p:childTnLst>
                                    <p:set>
                                      <p:cBhvr>
                                        <p:cTn id="47" dur="1" fill="hold">
                                          <p:stCondLst>
                                            <p:cond delay="0"/>
                                          </p:stCondLst>
                                        </p:cTn>
                                        <p:tgtEl>
                                          <p:spTgt spid="56345"/>
                                        </p:tgtEl>
                                        <p:attrNameLst>
                                          <p:attrName>style.visibility</p:attrName>
                                        </p:attrNameLst>
                                      </p:cBhvr>
                                      <p:to>
                                        <p:strVal val="visible"/>
                                      </p:to>
                                    </p:set>
                                    <p:animEffect transition="in" filter="barn(outHorizontal)">
                                      <p:cBhvr>
                                        <p:cTn id="48" dur="500"/>
                                        <p:tgtEl>
                                          <p:spTgt spid="56345"/>
                                        </p:tgtEl>
                                      </p:cBhvr>
                                    </p:animEffect>
                                  </p:childTnLst>
                                  <p:subTnLst>
                                    <p:audio>
                                      <p:cMediaNode>
                                        <p:cTn display="0" masterRel="sameClick">
                                          <p:stCondLst>
                                            <p:cond evt="begin" delay="0">
                                              <p:tn val="46"/>
                                            </p:cond>
                                          </p:stCondLst>
                                          <p:endCondLst>
                                            <p:cond evt="onStopAudio" delay="0">
                                              <p:tgtEl>
                                                <p:sldTgt/>
                                              </p:tgtEl>
                                            </p:cond>
                                          </p:endCondLst>
                                        </p:cTn>
                                        <p:tgtEl>
                                          <p:sndTgt r:embed="rId3" name="cashreg.wav"/>
                                        </p:tgtEl>
                                      </p:cMediaNode>
                                    </p:audio>
                                  </p:subTnLst>
                                </p:cTn>
                              </p:par>
                            </p:childTnLst>
                          </p:cTn>
                        </p:par>
                      </p:childTnLst>
                    </p:cTn>
                  </p:par>
                  <p:par>
                    <p:cTn id="49" fill="hold">
                      <p:stCondLst>
                        <p:cond delay="indefinite"/>
                      </p:stCondLst>
                      <p:childTnLst>
                        <p:par>
                          <p:cTn id="50" fill="hold">
                            <p:stCondLst>
                              <p:cond delay="0"/>
                            </p:stCondLst>
                            <p:childTnLst>
                              <p:par>
                                <p:cTn id="51" presetID="16" presetClass="entr" presetSubtype="26" fill="hold" grpId="0" nodeType="clickEffect">
                                  <p:stCondLst>
                                    <p:cond delay="0"/>
                                  </p:stCondLst>
                                  <p:childTnLst>
                                    <p:set>
                                      <p:cBhvr>
                                        <p:cTn id="52" dur="1" fill="hold">
                                          <p:stCondLst>
                                            <p:cond delay="0"/>
                                          </p:stCondLst>
                                        </p:cTn>
                                        <p:tgtEl>
                                          <p:spTgt spid="56346"/>
                                        </p:tgtEl>
                                        <p:attrNameLst>
                                          <p:attrName>style.visibility</p:attrName>
                                        </p:attrNameLst>
                                      </p:cBhvr>
                                      <p:to>
                                        <p:strVal val="visible"/>
                                      </p:to>
                                    </p:set>
                                    <p:animEffect transition="in" filter="barn(inHorizontal)">
                                      <p:cBhvr>
                                        <p:cTn id="53" dur="500"/>
                                        <p:tgtEl>
                                          <p:spTgt spid="56346"/>
                                        </p:tgtEl>
                                      </p:cBhvr>
                                    </p:animEffect>
                                  </p:childTnLst>
                                  <p:subTnLst>
                                    <p:audio>
                                      <p:cMediaNode>
                                        <p:cTn display="0" masterRel="sameClick">
                                          <p:stCondLst>
                                            <p:cond evt="begin" delay="0">
                                              <p:tn val="51"/>
                                            </p:cond>
                                          </p:stCondLst>
                                          <p:endCondLst>
                                            <p:cond evt="onStopAudio" delay="0">
                                              <p:tgtEl>
                                                <p:sldTgt/>
                                              </p:tgtEl>
                                            </p:cond>
                                          </p:endCondLst>
                                        </p:cTn>
                                        <p:tgtEl>
                                          <p:sndTgt r:embed="rId4"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ldLvl="0" animBg="1"/>
      <p:bldP spid="56324" grpId="0" bldLvl="0" animBg="1"/>
      <p:bldP spid="56325" grpId="0" bldLvl="0" animBg="1"/>
      <p:bldP spid="56344" grpId="0" bldLvl="0"/>
      <p:bldP spid="56345" grpId="0" bldLvl="0"/>
      <p:bldP spid="56346" grpId="0" bldLvl="0"/>
      <p:bldP spid="56363" grpId="0"/>
      <p:bldP spid="56364" grpId="0"/>
      <p:bldP spid="56365" grpId="0"/>
      <p:bldP spid="56366" grpId="0"/>
      <p:bldP spid="56367" grpId="0"/>
      <p:bldP spid="5636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719788" y="949024"/>
            <a:ext cx="8424212" cy="3762568"/>
          </a:xfrm>
          <a:prstGeom prst="rect">
            <a:avLst/>
          </a:prstGeom>
          <a:noFill/>
          <a:ln w="9525">
            <a:noFill/>
            <a:miter lim="800000"/>
          </a:ln>
          <a:effectLst/>
        </p:spPr>
        <p:txBody>
          <a:bodyPr wrap="square" lIns="68580" tIns="34290" rIns="68580" bIns="34290" anchor="ctr">
            <a:spAutoFit/>
          </a:bodyPr>
          <a:lstStyle/>
          <a:p>
            <a:pPr algn="l">
              <a:lnSpc>
                <a:spcPct val="200000"/>
              </a:lnSpc>
            </a:pPr>
            <a:r>
              <a:rPr lang="zh-CN" altLang="en-US" sz="1500" dirty="0">
                <a:cs typeface="+mn-ea"/>
                <a:sym typeface="+mn-lt"/>
              </a:rPr>
              <a:t>使用前</a:t>
            </a:r>
            <a:r>
              <a:rPr lang="en-US" altLang="zh-CN" sz="1500" dirty="0">
                <a:cs typeface="+mn-ea"/>
                <a:sym typeface="+mn-lt"/>
              </a:rPr>
              <a:t>:</a:t>
            </a:r>
          </a:p>
          <a:p>
            <a:pPr algn="l">
              <a:lnSpc>
                <a:spcPct val="200000"/>
              </a:lnSpc>
            </a:pPr>
            <a:r>
              <a:rPr lang="en-US" altLang="zh-CN" sz="1500" dirty="0">
                <a:cs typeface="+mn-ea"/>
                <a:sym typeface="+mn-lt"/>
              </a:rPr>
              <a:t>1.  </a:t>
            </a:r>
            <a:r>
              <a:rPr lang="zh-CN" altLang="en-US" sz="1500" dirty="0">
                <a:cs typeface="+mn-ea"/>
                <a:sym typeface="+mn-lt"/>
              </a:rPr>
              <a:t>看零刻度线　</a:t>
            </a:r>
            <a:r>
              <a:rPr lang="en-US" altLang="zh-CN" sz="1500" dirty="0">
                <a:cs typeface="+mn-ea"/>
                <a:sym typeface="+mn-lt"/>
              </a:rPr>
              <a:t>2.</a:t>
            </a:r>
            <a:r>
              <a:rPr lang="zh-CN" altLang="en-US" sz="1500" dirty="0">
                <a:cs typeface="+mn-ea"/>
                <a:sym typeface="+mn-lt"/>
              </a:rPr>
              <a:t>观察量程  </a:t>
            </a:r>
            <a:r>
              <a:rPr lang="en-US" altLang="zh-CN" sz="1500" dirty="0">
                <a:cs typeface="+mn-ea"/>
                <a:sym typeface="+mn-lt"/>
              </a:rPr>
              <a:t>3.</a:t>
            </a:r>
            <a:r>
              <a:rPr lang="zh-CN" altLang="en-US" sz="1500" dirty="0">
                <a:cs typeface="+mn-ea"/>
                <a:sym typeface="+mn-lt"/>
              </a:rPr>
              <a:t>认清最小分度值</a:t>
            </a:r>
          </a:p>
          <a:p>
            <a:pPr algn="l">
              <a:lnSpc>
                <a:spcPct val="200000"/>
              </a:lnSpc>
            </a:pPr>
            <a:r>
              <a:rPr lang="zh-CN" altLang="en-US" sz="1500" dirty="0">
                <a:cs typeface="+mn-ea"/>
                <a:sym typeface="+mn-lt"/>
              </a:rPr>
              <a:t>使用时</a:t>
            </a:r>
            <a:r>
              <a:rPr lang="en-US" altLang="zh-CN" sz="1500" dirty="0">
                <a:cs typeface="+mn-ea"/>
                <a:sym typeface="+mn-lt"/>
              </a:rPr>
              <a:t>:</a:t>
            </a:r>
          </a:p>
          <a:p>
            <a:pPr marL="342900" indent="-342900">
              <a:lnSpc>
                <a:spcPct val="200000"/>
              </a:lnSpc>
              <a:buAutoNum type="arabicPeriod"/>
            </a:pPr>
            <a:r>
              <a:rPr lang="zh-CN" altLang="en-US" sz="1500" dirty="0">
                <a:cs typeface="+mn-ea"/>
                <a:sym typeface="+mn-lt"/>
              </a:rPr>
              <a:t>温度计的玻璃泡要全部浸入被测的液体中</a:t>
            </a:r>
            <a:r>
              <a:rPr lang="en-US" altLang="zh-CN" sz="1500" dirty="0">
                <a:cs typeface="+mn-ea"/>
                <a:sym typeface="+mn-lt"/>
              </a:rPr>
              <a:t>,</a:t>
            </a:r>
            <a:r>
              <a:rPr lang="zh-CN" altLang="en-US" sz="1500" dirty="0">
                <a:cs typeface="+mn-ea"/>
                <a:sym typeface="+mn-lt"/>
              </a:rPr>
              <a:t>不要碰到容器底或容器壁</a:t>
            </a:r>
            <a:endParaRPr lang="en-US" altLang="zh-CN" sz="1500" dirty="0">
              <a:cs typeface="+mn-ea"/>
              <a:sym typeface="+mn-lt"/>
            </a:endParaRPr>
          </a:p>
          <a:p>
            <a:pPr algn="l">
              <a:lnSpc>
                <a:spcPct val="200000"/>
              </a:lnSpc>
            </a:pPr>
            <a:r>
              <a:rPr lang="zh-CN" altLang="en-US" sz="1500" dirty="0">
                <a:cs typeface="+mn-ea"/>
                <a:sym typeface="+mn-lt"/>
              </a:rPr>
              <a:t>（怎样放置温度计）</a:t>
            </a:r>
          </a:p>
          <a:p>
            <a:pPr marL="342900" indent="-342900">
              <a:lnSpc>
                <a:spcPct val="200000"/>
              </a:lnSpc>
              <a:buAutoNum type="arabicPeriod" startAt="2"/>
            </a:pPr>
            <a:r>
              <a:rPr lang="zh-CN" altLang="en-US" sz="1500" dirty="0">
                <a:cs typeface="+mn-ea"/>
                <a:sym typeface="+mn-lt"/>
              </a:rPr>
              <a:t>温度计玻璃泡浸入液体后要稍等一会儿</a:t>
            </a:r>
            <a:r>
              <a:rPr lang="en-US" altLang="zh-CN" sz="1500" dirty="0">
                <a:cs typeface="+mn-ea"/>
                <a:sym typeface="+mn-lt"/>
              </a:rPr>
              <a:t>,</a:t>
            </a:r>
            <a:r>
              <a:rPr lang="zh-CN" altLang="en-US" sz="1500" dirty="0">
                <a:cs typeface="+mn-ea"/>
                <a:sym typeface="+mn-lt"/>
              </a:rPr>
              <a:t>待温度计的示数稳定后再读数</a:t>
            </a:r>
            <a:endParaRPr lang="en-US" altLang="zh-CN" sz="1500" dirty="0">
              <a:cs typeface="+mn-ea"/>
              <a:sym typeface="+mn-lt"/>
            </a:endParaRPr>
          </a:p>
          <a:p>
            <a:pPr algn="l">
              <a:lnSpc>
                <a:spcPct val="200000"/>
              </a:lnSpc>
            </a:pPr>
            <a:r>
              <a:rPr lang="zh-CN" altLang="en-US" sz="1500" dirty="0">
                <a:cs typeface="+mn-ea"/>
                <a:sym typeface="+mn-lt"/>
              </a:rPr>
              <a:t>（什么时候读数）</a:t>
            </a:r>
          </a:p>
          <a:p>
            <a:pPr algn="l">
              <a:lnSpc>
                <a:spcPct val="200000"/>
              </a:lnSpc>
            </a:pPr>
            <a:r>
              <a:rPr lang="en-US" altLang="zh-CN" sz="1500" dirty="0">
                <a:cs typeface="+mn-ea"/>
                <a:sym typeface="+mn-lt"/>
              </a:rPr>
              <a:t>3.  </a:t>
            </a:r>
            <a:r>
              <a:rPr lang="zh-CN" altLang="en-US" sz="1500" dirty="0">
                <a:cs typeface="+mn-ea"/>
                <a:sym typeface="+mn-lt"/>
              </a:rPr>
              <a:t>读数时玻璃泡要继续留在被测液体中</a:t>
            </a:r>
            <a:r>
              <a:rPr lang="en-US" altLang="zh-CN" sz="1500" dirty="0">
                <a:cs typeface="+mn-ea"/>
                <a:sym typeface="+mn-lt"/>
              </a:rPr>
              <a:t>,</a:t>
            </a:r>
            <a:r>
              <a:rPr lang="zh-CN" altLang="en-US" sz="1500" dirty="0">
                <a:cs typeface="+mn-ea"/>
                <a:sym typeface="+mn-lt"/>
              </a:rPr>
              <a:t>视线与温度计中液柱的上表面相平（怎样读）</a:t>
            </a:r>
          </a:p>
        </p:txBody>
      </p:sp>
      <p:sp>
        <p:nvSpPr>
          <p:cNvPr id="4" name="文本框 3">
            <a:extLst>
              <a:ext uri="{FF2B5EF4-FFF2-40B4-BE49-F238E27FC236}">
                <a16:creationId xmlns:a16="http://schemas.microsoft.com/office/drawing/2014/main" id="{2853A025-7B44-4090-9185-F0C9F05BC148}"/>
              </a:ext>
            </a:extLst>
          </p:cNvPr>
          <p:cNvSpPr txBox="1"/>
          <p:nvPr/>
        </p:nvSpPr>
        <p:spPr>
          <a:xfrm>
            <a:off x="1079090" y="286703"/>
            <a:ext cx="5548239"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温度计使用规则</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8"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20047" y="1165245"/>
            <a:ext cx="6239335" cy="291688"/>
          </a:xfrm>
          <a:prstGeom prst="rect">
            <a:avLst/>
          </a:prstGeom>
          <a:noFill/>
          <a:ln w="9525">
            <a:noFill/>
            <a:miter lim="800000"/>
            <a:headEnd/>
            <a:tailEnd/>
          </a:ln>
        </p:spPr>
      </p:pic>
      <p:sp>
        <p:nvSpPr>
          <p:cNvPr id="24585" name="Text Box 4"/>
          <p:cNvSpPr txBox="1">
            <a:spLocks noChangeArrowheads="1"/>
          </p:cNvSpPr>
          <p:nvPr/>
        </p:nvSpPr>
        <p:spPr bwMode="auto">
          <a:xfrm>
            <a:off x="1132388" y="1774814"/>
            <a:ext cx="2016125" cy="392415"/>
          </a:xfrm>
          <a:prstGeom prst="rect">
            <a:avLst/>
          </a:prstGeom>
          <a:noFill/>
          <a:ln w="9525">
            <a:noFill/>
            <a:miter lim="800000"/>
          </a:ln>
        </p:spPr>
        <p:txBody>
          <a:bodyPr lIns="68580" tIns="34290" rIns="68580" bIns="34290">
            <a:spAutoFit/>
          </a:bodyPr>
          <a:lstStyle/>
          <a:p>
            <a:pPr>
              <a:spcBef>
                <a:spcPct val="50000"/>
              </a:spcBef>
            </a:pPr>
            <a:r>
              <a:rPr lang="zh-CN" altLang="en-US" sz="2100" dirty="0">
                <a:cs typeface="+mn-ea"/>
                <a:sym typeface="+mn-lt"/>
              </a:rPr>
              <a:t>量程</a:t>
            </a:r>
          </a:p>
        </p:txBody>
      </p:sp>
      <p:sp>
        <p:nvSpPr>
          <p:cNvPr id="84997" name="Text Box 5"/>
          <p:cNvSpPr txBox="1">
            <a:spLocks noChangeArrowheads="1"/>
          </p:cNvSpPr>
          <p:nvPr/>
        </p:nvSpPr>
        <p:spPr bwMode="auto">
          <a:xfrm>
            <a:off x="2492874" y="1774814"/>
            <a:ext cx="3727450" cy="392415"/>
          </a:xfrm>
          <a:prstGeom prst="rect">
            <a:avLst/>
          </a:prstGeom>
          <a:noFill/>
          <a:ln w="9525">
            <a:noFill/>
            <a:miter lim="800000"/>
          </a:ln>
        </p:spPr>
        <p:txBody>
          <a:bodyPr lIns="68580" tIns="34290" rIns="68580" bIns="34290">
            <a:spAutoFit/>
          </a:bodyPr>
          <a:lstStyle/>
          <a:p>
            <a:pPr>
              <a:spcBef>
                <a:spcPct val="50000"/>
              </a:spcBef>
            </a:pPr>
            <a:r>
              <a:rPr lang="en-US" altLang="zh-CN" sz="2100">
                <a:cs typeface="+mn-ea"/>
                <a:sym typeface="+mn-lt"/>
              </a:rPr>
              <a:t>35℃ ~42℃ </a:t>
            </a:r>
          </a:p>
        </p:txBody>
      </p:sp>
      <p:sp>
        <p:nvSpPr>
          <p:cNvPr id="84998" name="Text Box 6"/>
          <p:cNvSpPr txBox="1">
            <a:spLocks noChangeArrowheads="1"/>
          </p:cNvSpPr>
          <p:nvPr/>
        </p:nvSpPr>
        <p:spPr bwMode="auto">
          <a:xfrm>
            <a:off x="6829925" y="1774814"/>
            <a:ext cx="1458913" cy="392415"/>
          </a:xfrm>
          <a:prstGeom prst="rect">
            <a:avLst/>
          </a:prstGeom>
          <a:noFill/>
          <a:ln w="9525">
            <a:noFill/>
            <a:miter lim="800000"/>
          </a:ln>
        </p:spPr>
        <p:txBody>
          <a:bodyPr lIns="68580" tIns="34290" rIns="68580" bIns="34290">
            <a:spAutoFit/>
          </a:bodyPr>
          <a:lstStyle/>
          <a:p>
            <a:pPr>
              <a:spcBef>
                <a:spcPct val="50000"/>
              </a:spcBef>
            </a:pPr>
            <a:r>
              <a:rPr lang="en-US" altLang="zh-CN" sz="2100">
                <a:cs typeface="+mn-ea"/>
                <a:sym typeface="+mn-lt"/>
              </a:rPr>
              <a:t>0.1℃ </a:t>
            </a:r>
          </a:p>
        </p:txBody>
      </p:sp>
      <p:sp>
        <p:nvSpPr>
          <p:cNvPr id="24588" name="Text Box 7"/>
          <p:cNvSpPr txBox="1">
            <a:spLocks noChangeArrowheads="1"/>
          </p:cNvSpPr>
          <p:nvPr/>
        </p:nvSpPr>
        <p:spPr bwMode="auto">
          <a:xfrm>
            <a:off x="5293225" y="1774814"/>
            <a:ext cx="1778000" cy="392415"/>
          </a:xfrm>
          <a:prstGeom prst="rect">
            <a:avLst/>
          </a:prstGeom>
          <a:noFill/>
          <a:ln w="9525">
            <a:noFill/>
            <a:miter lim="800000"/>
          </a:ln>
        </p:spPr>
        <p:txBody>
          <a:bodyPr lIns="68580" tIns="34290" rIns="68580" bIns="34290">
            <a:spAutoFit/>
          </a:bodyPr>
          <a:lstStyle/>
          <a:p>
            <a:pPr>
              <a:spcBef>
                <a:spcPct val="50000"/>
              </a:spcBef>
            </a:pPr>
            <a:r>
              <a:rPr lang="zh-CN" altLang="en-US" sz="2100">
                <a:cs typeface="+mn-ea"/>
                <a:sym typeface="+mn-lt"/>
              </a:rPr>
              <a:t>分度值</a:t>
            </a:r>
          </a:p>
        </p:txBody>
      </p:sp>
      <p:sp>
        <p:nvSpPr>
          <p:cNvPr id="24589" name="Text Box 3"/>
          <p:cNvSpPr txBox="1">
            <a:spLocks noChangeArrowheads="1"/>
          </p:cNvSpPr>
          <p:nvPr/>
        </p:nvSpPr>
        <p:spPr bwMode="auto">
          <a:xfrm>
            <a:off x="1132388" y="2814038"/>
            <a:ext cx="8077200" cy="553998"/>
          </a:xfrm>
          <a:prstGeom prst="rect">
            <a:avLst/>
          </a:prstGeom>
          <a:noFill/>
          <a:ln w="9525">
            <a:noFill/>
            <a:miter lim="800000"/>
          </a:ln>
        </p:spPr>
        <p:txBody>
          <a:bodyPr lIns="68580" tIns="34290" rIns="68580" bIns="34290">
            <a:spAutoFit/>
          </a:bodyPr>
          <a:lstStyle/>
          <a:p>
            <a:pPr>
              <a:lnSpc>
                <a:spcPct val="150000"/>
              </a:lnSpc>
              <a:spcBef>
                <a:spcPct val="50000"/>
              </a:spcBef>
            </a:pPr>
            <a:r>
              <a:rPr lang="en-US" altLang="zh-CN" sz="2100" dirty="0">
                <a:cs typeface="+mn-ea"/>
                <a:sym typeface="+mn-lt"/>
              </a:rPr>
              <a:t>⑴ </a:t>
            </a:r>
            <a:r>
              <a:rPr lang="zh-CN" altLang="en-US" sz="2100" dirty="0">
                <a:cs typeface="+mn-ea"/>
                <a:sym typeface="+mn-lt"/>
              </a:rPr>
              <a:t>测温范围小　</a:t>
            </a:r>
            <a:r>
              <a:rPr lang="en-US" altLang="zh-CN" sz="2100" dirty="0">
                <a:cs typeface="+mn-ea"/>
                <a:sym typeface="+mn-lt"/>
              </a:rPr>
              <a:t>35℃～42℃</a:t>
            </a:r>
          </a:p>
        </p:txBody>
      </p:sp>
      <p:sp>
        <p:nvSpPr>
          <p:cNvPr id="24590" name="Text Box 4"/>
          <p:cNvSpPr txBox="1">
            <a:spLocks noChangeArrowheads="1"/>
          </p:cNvSpPr>
          <p:nvPr/>
        </p:nvSpPr>
        <p:spPr bwMode="auto">
          <a:xfrm>
            <a:off x="1132389" y="3425697"/>
            <a:ext cx="8139113" cy="553998"/>
          </a:xfrm>
          <a:prstGeom prst="rect">
            <a:avLst/>
          </a:prstGeom>
          <a:noFill/>
          <a:ln w="9525">
            <a:noFill/>
            <a:miter lim="800000"/>
          </a:ln>
        </p:spPr>
        <p:txBody>
          <a:bodyPr lIns="68580" tIns="34290" rIns="68580" bIns="34290">
            <a:spAutoFit/>
          </a:bodyPr>
          <a:lstStyle/>
          <a:p>
            <a:pPr>
              <a:lnSpc>
                <a:spcPct val="150000"/>
              </a:lnSpc>
              <a:spcBef>
                <a:spcPct val="50000"/>
              </a:spcBef>
            </a:pPr>
            <a:r>
              <a:rPr lang="en-US" altLang="zh-CN" sz="2100" dirty="0">
                <a:cs typeface="+mn-ea"/>
                <a:sym typeface="+mn-lt"/>
              </a:rPr>
              <a:t>⑵ </a:t>
            </a:r>
            <a:r>
              <a:rPr lang="zh-CN" altLang="en-US" sz="2100" dirty="0">
                <a:cs typeface="+mn-ea"/>
                <a:sym typeface="+mn-lt"/>
              </a:rPr>
              <a:t>精确度高　</a:t>
            </a:r>
            <a:r>
              <a:rPr lang="en-US" altLang="zh-CN" sz="2100" dirty="0">
                <a:cs typeface="+mn-ea"/>
                <a:sym typeface="+mn-lt"/>
              </a:rPr>
              <a:t>每小格为0.1℃</a:t>
            </a:r>
          </a:p>
        </p:txBody>
      </p:sp>
      <p:sp>
        <p:nvSpPr>
          <p:cNvPr id="86021" name="Text Box 5"/>
          <p:cNvSpPr txBox="1">
            <a:spLocks noChangeArrowheads="1"/>
          </p:cNvSpPr>
          <p:nvPr/>
        </p:nvSpPr>
        <p:spPr bwMode="auto">
          <a:xfrm>
            <a:off x="1132389" y="4037354"/>
            <a:ext cx="8139113" cy="553998"/>
          </a:xfrm>
          <a:prstGeom prst="rect">
            <a:avLst/>
          </a:prstGeom>
          <a:noFill/>
          <a:ln w="9525">
            <a:noFill/>
            <a:miter lim="800000"/>
          </a:ln>
        </p:spPr>
        <p:txBody>
          <a:bodyPr lIns="68580" tIns="34290" rIns="68580" bIns="34290">
            <a:spAutoFit/>
          </a:bodyPr>
          <a:lstStyle/>
          <a:p>
            <a:pPr>
              <a:lnSpc>
                <a:spcPct val="150000"/>
              </a:lnSpc>
              <a:spcBef>
                <a:spcPct val="50000"/>
              </a:spcBef>
            </a:pPr>
            <a:r>
              <a:rPr lang="en-US" altLang="zh-CN" sz="2100" dirty="0">
                <a:cs typeface="+mn-ea"/>
                <a:sym typeface="+mn-lt"/>
              </a:rPr>
              <a:t>⑶ </a:t>
            </a:r>
            <a:r>
              <a:rPr lang="zh-CN" altLang="en-US" sz="2100" dirty="0">
                <a:cs typeface="+mn-ea"/>
                <a:sym typeface="+mn-lt"/>
              </a:rPr>
              <a:t>使用前应握紧体温计玻管段用力下甩。</a:t>
            </a:r>
          </a:p>
        </p:txBody>
      </p:sp>
      <p:sp>
        <p:nvSpPr>
          <p:cNvPr id="24592" name="文本框 1"/>
          <p:cNvSpPr txBox="1">
            <a:spLocks noChangeArrowheads="1"/>
          </p:cNvSpPr>
          <p:nvPr/>
        </p:nvSpPr>
        <p:spPr bwMode="auto">
          <a:xfrm>
            <a:off x="735967" y="2296773"/>
            <a:ext cx="1125605" cy="553998"/>
          </a:xfrm>
          <a:prstGeom prst="rect">
            <a:avLst/>
          </a:prstGeom>
          <a:noFill/>
          <a:ln w="9525">
            <a:noFill/>
            <a:miter lim="800000"/>
          </a:ln>
        </p:spPr>
        <p:txBody>
          <a:bodyPr wrap="square" lIns="68580" tIns="34290" rIns="68580" bIns="34290">
            <a:spAutoFit/>
          </a:bodyPr>
          <a:lstStyle/>
          <a:p>
            <a:pPr>
              <a:lnSpc>
                <a:spcPct val="150000"/>
              </a:lnSpc>
            </a:pPr>
            <a:r>
              <a:rPr lang="zh-CN" altLang="en-US" sz="2100" dirty="0">
                <a:cs typeface="+mn-ea"/>
                <a:sym typeface="+mn-lt"/>
              </a:rPr>
              <a:t>特点</a:t>
            </a:r>
          </a:p>
        </p:txBody>
      </p:sp>
      <p:sp>
        <p:nvSpPr>
          <p:cNvPr id="12" name="文本框 11">
            <a:extLst>
              <a:ext uri="{FF2B5EF4-FFF2-40B4-BE49-F238E27FC236}">
                <a16:creationId xmlns:a16="http://schemas.microsoft.com/office/drawing/2014/main" id="{E8E157CD-719F-44ED-AA69-A0CEA65CE32F}"/>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四、体温计</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animEffect transition="in" filter="wipe(down)">
                                      <p:cBhvr>
                                        <p:cTn id="7" dur="500"/>
                                        <p:tgtEl>
                                          <p:spTgt spid="2458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4997"/>
                                        </p:tgtEl>
                                        <p:attrNameLst>
                                          <p:attrName>style.visibility</p:attrName>
                                        </p:attrNameLst>
                                      </p:cBhvr>
                                      <p:to>
                                        <p:strVal val="visible"/>
                                      </p:to>
                                    </p:set>
                                    <p:animEffect transition="in" filter="wipe(down)">
                                      <p:cBhvr>
                                        <p:cTn id="12" dur="500"/>
                                        <p:tgtEl>
                                          <p:spTgt spid="8499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588"/>
                                        </p:tgtEl>
                                        <p:attrNameLst>
                                          <p:attrName>style.visibility</p:attrName>
                                        </p:attrNameLst>
                                      </p:cBhvr>
                                      <p:to>
                                        <p:strVal val="visible"/>
                                      </p:to>
                                    </p:set>
                                    <p:animEffect transition="in" filter="wipe(down)">
                                      <p:cBhvr>
                                        <p:cTn id="17" dur="500"/>
                                        <p:tgtEl>
                                          <p:spTgt spid="2458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4998"/>
                                        </p:tgtEl>
                                        <p:attrNameLst>
                                          <p:attrName>style.visibility</p:attrName>
                                        </p:attrNameLst>
                                      </p:cBhvr>
                                      <p:to>
                                        <p:strVal val="visible"/>
                                      </p:to>
                                    </p:set>
                                    <p:animEffect transition="in" filter="wipe(down)">
                                      <p:cBhvr>
                                        <p:cTn id="22" dur="500"/>
                                        <p:tgtEl>
                                          <p:spTgt spid="8499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92"/>
                                        </p:tgtEl>
                                        <p:attrNameLst>
                                          <p:attrName>style.visibility</p:attrName>
                                        </p:attrNameLst>
                                      </p:cBhvr>
                                      <p:to>
                                        <p:strVal val="visible"/>
                                      </p:to>
                                    </p:set>
                                    <p:animEffect transition="in" filter="wipe(left)">
                                      <p:cBhvr>
                                        <p:cTn id="27" dur="500"/>
                                        <p:tgtEl>
                                          <p:spTgt spid="245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589"/>
                                        </p:tgtEl>
                                        <p:attrNameLst>
                                          <p:attrName>style.visibility</p:attrName>
                                        </p:attrNameLst>
                                      </p:cBhvr>
                                      <p:to>
                                        <p:strVal val="visible"/>
                                      </p:to>
                                    </p:set>
                                    <p:animEffect transition="in" filter="wipe(left)">
                                      <p:cBhvr>
                                        <p:cTn id="32" dur="500"/>
                                        <p:tgtEl>
                                          <p:spTgt spid="2458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4590"/>
                                        </p:tgtEl>
                                        <p:attrNameLst>
                                          <p:attrName>style.visibility</p:attrName>
                                        </p:attrNameLst>
                                      </p:cBhvr>
                                      <p:to>
                                        <p:strVal val="visible"/>
                                      </p:to>
                                    </p:set>
                                    <p:animEffect transition="in" filter="wipe(left)">
                                      <p:cBhvr>
                                        <p:cTn id="37" dur="500"/>
                                        <p:tgtEl>
                                          <p:spTgt spid="2459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6021"/>
                                        </p:tgtEl>
                                        <p:attrNameLst>
                                          <p:attrName>style.visibility</p:attrName>
                                        </p:attrNameLst>
                                      </p:cBhvr>
                                      <p:to>
                                        <p:strVal val="visible"/>
                                      </p:to>
                                    </p:set>
                                    <p:animEffect transition="in" filter="wipe(left)">
                                      <p:cBhvr>
                                        <p:cTn id="42"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5" grpId="0"/>
      <p:bldP spid="84997" grpId="0"/>
      <p:bldP spid="84998" grpId="0"/>
      <p:bldP spid="24588" grpId="0"/>
      <p:bldP spid="24589" grpId="0"/>
      <p:bldP spid="24590" grpId="0"/>
      <p:bldP spid="86021" grpId="0"/>
      <p:bldP spid="245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4"/>
          <p:cNvSpPr txBox="1">
            <a:spLocks noChangeArrowheads="1"/>
          </p:cNvSpPr>
          <p:nvPr/>
        </p:nvSpPr>
        <p:spPr bwMode="auto">
          <a:xfrm>
            <a:off x="1590674" y="4043316"/>
            <a:ext cx="6821487" cy="346249"/>
          </a:xfrm>
          <a:prstGeom prst="rect">
            <a:avLst/>
          </a:prstGeom>
          <a:noFill/>
          <a:ln w="9525">
            <a:noFill/>
            <a:miter lim="800000"/>
          </a:ln>
        </p:spPr>
        <p:txBody>
          <a:bodyPr lIns="68580" tIns="34290" rIns="68580" bIns="34290">
            <a:spAutoFit/>
          </a:bodyPr>
          <a:lstStyle/>
          <a:p>
            <a:r>
              <a:rPr lang="zh-CN" altLang="zh-CN" sz="1800" dirty="0">
                <a:cs typeface="+mn-ea"/>
                <a:sym typeface="+mn-lt"/>
              </a:rPr>
              <a:t>春、夏、秋、冬分别给你什么感受？</a:t>
            </a:r>
          </a:p>
        </p:txBody>
      </p:sp>
      <p:pic>
        <p:nvPicPr>
          <p:cNvPr id="1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p:blipFill>
        <p:spPr bwMode="auto">
          <a:xfrm>
            <a:off x="1783543" y="1113884"/>
            <a:ext cx="1723091" cy="11469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9"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p:blipFill>
        <p:spPr bwMode="auto">
          <a:xfrm>
            <a:off x="1761009" y="2593238"/>
            <a:ext cx="1747112" cy="11647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0"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p:blipFill>
        <p:spPr bwMode="auto">
          <a:xfrm>
            <a:off x="5604474" y="1111513"/>
            <a:ext cx="1723955" cy="11493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Picture 4"/>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5464639" y="2616883"/>
            <a:ext cx="2048314" cy="11500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 name="文本框 15">
            <a:extLst>
              <a:ext uri="{FF2B5EF4-FFF2-40B4-BE49-F238E27FC236}">
                <a16:creationId xmlns:a16="http://schemas.microsoft.com/office/drawing/2014/main" id="{D56DF570-0272-411C-95C8-E4C1B3ACBD7F}"/>
              </a:ext>
            </a:extLst>
          </p:cNvPr>
          <p:cNvSpPr txBox="1"/>
          <p:nvPr/>
        </p:nvSpPr>
        <p:spPr>
          <a:xfrm>
            <a:off x="1051288" y="312161"/>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课堂导入</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53" presetClass="entr" presetSubtype="16" fill="hold" nodeType="with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par>
                                <p:cTn id="15" presetID="53" presetClass="entr" presetSubtype="16"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par>
                                <p:cTn id="20" presetID="53" presetClass="entr" presetSubtype="16" fill="hold"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fltVal val="0"/>
                                          </p:val>
                                        </p:tav>
                                        <p:tav tm="100000">
                                          <p:val>
                                            <p:strVal val="#ppt_h"/>
                                          </p:val>
                                        </p:tav>
                                      </p:tavLst>
                                    </p:anim>
                                    <p:animEffect transition="in" filter="fade">
                                      <p:cBhvr>
                                        <p:cTn id="24" dur="500"/>
                                        <p:tgtEl>
                                          <p:spTgt spid="20"/>
                                        </p:tgtEl>
                                      </p:cBhvr>
                                    </p:animEffect>
                                  </p:childTnLst>
                                </p:cTn>
                              </p:par>
                              <p:par>
                                <p:cTn id="25" presetID="53" presetClass="entr" presetSubtype="16"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a:spLocks noChangeArrowheads="1"/>
          </p:cNvSpPr>
          <p:nvPr/>
        </p:nvSpPr>
        <p:spPr bwMode="auto">
          <a:xfrm>
            <a:off x="574589" y="1646761"/>
            <a:ext cx="3561100" cy="1072634"/>
          </a:xfrm>
          <a:prstGeom prst="roundRect">
            <a:avLst>
              <a:gd name="adj" fmla="val 16667"/>
            </a:avLst>
          </a:prstGeom>
          <a:noFill/>
          <a:ln w="9525">
            <a:noFill/>
            <a:round/>
          </a:ln>
        </p:spPr>
        <p:txBody>
          <a:bodyPr wrap="square" lIns="68580" tIns="34290" rIns="68580" bIns="34290">
            <a:spAutoFit/>
          </a:bodyPr>
          <a:lstStyle/>
          <a:p>
            <a:pPr>
              <a:lnSpc>
                <a:spcPct val="150000"/>
              </a:lnSpc>
              <a:spcBef>
                <a:spcPct val="50000"/>
              </a:spcBef>
            </a:pPr>
            <a:r>
              <a:rPr lang="en-US" altLang="zh-CN" sz="2100" dirty="0">
                <a:cs typeface="+mn-ea"/>
                <a:sym typeface="+mn-lt"/>
              </a:rPr>
              <a:t>    </a:t>
            </a:r>
            <a:r>
              <a:rPr lang="zh-CN" altLang="en-US" sz="1800" dirty="0">
                <a:cs typeface="+mn-ea"/>
                <a:sym typeface="+mn-lt"/>
              </a:rPr>
              <a:t>水银膨胀能      缩口升到直管内。</a:t>
            </a:r>
          </a:p>
        </p:txBody>
      </p:sp>
      <p:sp>
        <p:nvSpPr>
          <p:cNvPr id="58371" name="Rectangle 3"/>
          <p:cNvSpPr>
            <a:spLocks noChangeArrowheads="1"/>
          </p:cNvSpPr>
          <p:nvPr/>
        </p:nvSpPr>
        <p:spPr bwMode="auto">
          <a:xfrm>
            <a:off x="1995061" y="915485"/>
            <a:ext cx="1624012" cy="392415"/>
          </a:xfrm>
          <a:prstGeom prst="rect">
            <a:avLst/>
          </a:prstGeom>
          <a:noFill/>
          <a:ln w="9525">
            <a:noFill/>
            <a:miter lim="800000"/>
          </a:ln>
        </p:spPr>
        <p:txBody>
          <a:bodyPr lIns="68580" tIns="34290" rIns="68580" bIns="34290">
            <a:spAutoFit/>
          </a:bodyPr>
          <a:lstStyle/>
          <a:p>
            <a:r>
              <a:rPr lang="zh-CN" altLang="en-US" sz="2100" dirty="0">
                <a:cs typeface="+mn-ea"/>
                <a:sym typeface="+mn-lt"/>
              </a:rPr>
              <a:t>测体温时</a:t>
            </a:r>
          </a:p>
        </p:txBody>
      </p:sp>
      <p:sp>
        <p:nvSpPr>
          <p:cNvPr id="58372" name="Rectangle 4"/>
          <p:cNvSpPr>
            <a:spLocks noChangeArrowheads="1"/>
          </p:cNvSpPr>
          <p:nvPr/>
        </p:nvSpPr>
        <p:spPr bwMode="auto">
          <a:xfrm>
            <a:off x="4945765" y="1246024"/>
            <a:ext cx="3708400" cy="2528352"/>
          </a:xfrm>
          <a:prstGeom prst="roundRect">
            <a:avLst>
              <a:gd name="adj" fmla="val 16667"/>
            </a:avLst>
          </a:prstGeom>
          <a:solidFill>
            <a:schemeClr val="bg1"/>
          </a:solidFill>
          <a:ln w="9525">
            <a:noFill/>
            <a:round/>
          </a:ln>
        </p:spPr>
        <p:txBody>
          <a:bodyPr lIns="68580" tIns="34290" rIns="68580" bIns="34290">
            <a:spAutoFit/>
          </a:bodyPr>
          <a:lstStyle/>
          <a:p>
            <a:pPr>
              <a:lnSpc>
                <a:spcPct val="200000"/>
              </a:lnSpc>
            </a:pPr>
            <a:r>
              <a:rPr lang="zh-CN" altLang="en-US" sz="1800" dirty="0">
                <a:cs typeface="+mn-ea"/>
                <a:sym typeface="+mn-lt"/>
              </a:rPr>
              <a:t>体温计离开人体，水银遇冷收缩，直管内水银来不及退回玻璃泡就在缩口处</a:t>
            </a:r>
            <a:r>
              <a:rPr lang="zh-CN" altLang="en-US" sz="1800" u="sng" dirty="0">
                <a:cs typeface="+mn-ea"/>
                <a:sym typeface="+mn-lt"/>
              </a:rPr>
              <a:t>     </a:t>
            </a:r>
            <a:r>
              <a:rPr lang="zh-CN" altLang="en-US" sz="1800" dirty="0">
                <a:cs typeface="+mn-ea"/>
                <a:sym typeface="+mn-lt"/>
              </a:rPr>
              <a:t>，故仍然指示原来的温度。</a:t>
            </a:r>
          </a:p>
        </p:txBody>
      </p:sp>
      <p:sp>
        <p:nvSpPr>
          <p:cNvPr id="58373" name="Text Box 5"/>
          <p:cNvSpPr txBox="1">
            <a:spLocks noChangeArrowheads="1"/>
          </p:cNvSpPr>
          <p:nvPr/>
        </p:nvSpPr>
        <p:spPr bwMode="auto">
          <a:xfrm>
            <a:off x="6683821" y="853609"/>
            <a:ext cx="1873250" cy="392415"/>
          </a:xfrm>
          <a:prstGeom prst="rect">
            <a:avLst/>
          </a:prstGeom>
          <a:noFill/>
          <a:ln w="9525">
            <a:noFill/>
            <a:miter lim="800000"/>
          </a:ln>
        </p:spPr>
        <p:txBody>
          <a:bodyPr lIns="68580" tIns="34290" rIns="68580" bIns="34290">
            <a:spAutoFit/>
          </a:bodyPr>
          <a:lstStyle/>
          <a:p>
            <a:pPr>
              <a:spcBef>
                <a:spcPct val="50000"/>
              </a:spcBef>
            </a:pPr>
            <a:r>
              <a:rPr lang="zh-CN" altLang="en-US" sz="2100" dirty="0">
                <a:cs typeface="+mn-ea"/>
                <a:sym typeface="+mn-lt"/>
              </a:rPr>
              <a:t>读体温时</a:t>
            </a:r>
          </a:p>
        </p:txBody>
      </p:sp>
      <p:sp>
        <p:nvSpPr>
          <p:cNvPr id="58374" name="Rectangle 6"/>
          <p:cNvSpPr>
            <a:spLocks noChangeArrowheads="1"/>
          </p:cNvSpPr>
          <p:nvPr/>
        </p:nvSpPr>
        <p:spPr bwMode="auto">
          <a:xfrm>
            <a:off x="2143202" y="4068068"/>
            <a:ext cx="6985000" cy="392415"/>
          </a:xfrm>
          <a:prstGeom prst="rect">
            <a:avLst/>
          </a:prstGeom>
          <a:noFill/>
          <a:ln w="9525">
            <a:noFill/>
            <a:miter lim="800000"/>
          </a:ln>
        </p:spPr>
        <p:txBody>
          <a:bodyPr lIns="68580" tIns="34290" rIns="68580" bIns="34290">
            <a:spAutoFit/>
          </a:bodyPr>
          <a:lstStyle/>
          <a:p>
            <a:r>
              <a:rPr lang="zh-CN" altLang="en-US" sz="2100" dirty="0">
                <a:cs typeface="+mn-ea"/>
                <a:sym typeface="+mn-lt"/>
              </a:rPr>
              <a:t>使用体温计前要往下用力甩几下。</a:t>
            </a:r>
          </a:p>
        </p:txBody>
      </p:sp>
      <p:sp>
        <p:nvSpPr>
          <p:cNvPr id="58375" name="AutoShape 7"/>
          <p:cNvSpPr>
            <a:spLocks noChangeArrowheads="1"/>
          </p:cNvSpPr>
          <p:nvPr/>
        </p:nvSpPr>
        <p:spPr bwMode="auto">
          <a:xfrm>
            <a:off x="517044" y="3684192"/>
            <a:ext cx="1626158" cy="525656"/>
          </a:xfrm>
          <a:prstGeom prst="cloudCallout">
            <a:avLst>
              <a:gd name="adj1" fmla="val -10713"/>
              <a:gd name="adj2" fmla="val 67014"/>
            </a:avLst>
          </a:prstGeom>
          <a:solidFill>
            <a:schemeClr val="bg1"/>
          </a:solidFill>
          <a:ln w="9525">
            <a:solidFill>
              <a:schemeClr val="tx1"/>
            </a:solidFill>
            <a:round/>
          </a:ln>
        </p:spPr>
        <p:txBody>
          <a:bodyPr lIns="68580" tIns="34290" rIns="68580" bIns="34290"/>
          <a:lstStyle/>
          <a:p>
            <a:pPr algn="ctr"/>
            <a:endParaRPr lang="zh-CN" altLang="zh-CN" sz="1800" b="1">
              <a:cs typeface="+mn-ea"/>
              <a:sym typeface="+mn-lt"/>
            </a:endParaRPr>
          </a:p>
        </p:txBody>
      </p:sp>
      <p:sp>
        <p:nvSpPr>
          <p:cNvPr id="58376" name="Rectangle 8"/>
          <p:cNvSpPr>
            <a:spLocks noChangeArrowheads="1"/>
          </p:cNvSpPr>
          <p:nvPr/>
        </p:nvSpPr>
        <p:spPr bwMode="auto">
          <a:xfrm>
            <a:off x="1079090" y="3275068"/>
            <a:ext cx="307725" cy="992579"/>
          </a:xfrm>
          <a:prstGeom prst="rect">
            <a:avLst/>
          </a:prstGeom>
          <a:noFill/>
          <a:ln w="9525">
            <a:noFill/>
            <a:miter lim="800000"/>
          </a:ln>
        </p:spPr>
        <p:txBody>
          <a:bodyPr wrap="square" lIns="68580" tIns="34290" rIns="68580" bIns="34290">
            <a:spAutoFit/>
          </a:bodyPr>
          <a:lstStyle/>
          <a:p>
            <a:r>
              <a:rPr lang="zh-CN" altLang="en-US" sz="6000" b="1" dirty="0">
                <a:solidFill>
                  <a:srgbClr val="FF0000"/>
                </a:solidFill>
                <a:cs typeface="+mn-ea"/>
                <a:sym typeface="+mn-lt"/>
              </a:rPr>
              <a:t>！</a:t>
            </a:r>
          </a:p>
        </p:txBody>
      </p:sp>
      <p:pic>
        <p:nvPicPr>
          <p:cNvPr id="27656" name="Picture 10"/>
          <p:cNvPicPr>
            <a:picLocks noChangeAspect="1" noChangeArrowheads="1"/>
          </p:cNvPicPr>
          <p:nvPr/>
        </p:nvPicPr>
        <p:blipFill>
          <a:blip r:embed="rId2" cstate="print"/>
          <a:srcRect/>
          <a:stretch>
            <a:fillRect/>
          </a:stretch>
        </p:blipFill>
        <p:spPr bwMode="auto">
          <a:xfrm>
            <a:off x="4135690" y="1437947"/>
            <a:ext cx="722540" cy="2544021"/>
          </a:xfrm>
          <a:prstGeom prst="rect">
            <a:avLst/>
          </a:prstGeom>
          <a:noFill/>
          <a:ln w="9525">
            <a:noFill/>
            <a:miter lim="800000"/>
            <a:headEnd/>
            <a:tailEnd/>
          </a:ln>
        </p:spPr>
      </p:pic>
      <p:pic>
        <p:nvPicPr>
          <p:cNvPr id="58379" name="Picture 11"/>
          <p:cNvPicPr>
            <a:picLocks noChangeAspect="1" noChangeArrowheads="1"/>
          </p:cNvPicPr>
          <p:nvPr/>
        </p:nvPicPr>
        <p:blipFill>
          <a:blip r:embed="rId3" cstate="print"/>
          <a:srcRect/>
          <a:stretch>
            <a:fillRect/>
          </a:stretch>
        </p:blipFill>
        <p:spPr bwMode="auto">
          <a:xfrm>
            <a:off x="4140202" y="3272484"/>
            <a:ext cx="576263" cy="484576"/>
          </a:xfrm>
          <a:prstGeom prst="rect">
            <a:avLst/>
          </a:prstGeom>
          <a:noFill/>
          <a:ln w="9525">
            <a:noFill/>
            <a:miter lim="800000"/>
            <a:headEnd/>
            <a:tailEnd/>
          </a:ln>
        </p:spPr>
      </p:pic>
      <p:pic>
        <p:nvPicPr>
          <p:cNvPr id="58380" name="Picture 12"/>
          <p:cNvPicPr>
            <a:picLocks noChangeAspect="1" noChangeArrowheads="1"/>
          </p:cNvPicPr>
          <p:nvPr/>
        </p:nvPicPr>
        <p:blipFill>
          <a:blip r:embed="rId4" cstate="print"/>
          <a:srcRect/>
          <a:stretch>
            <a:fillRect/>
          </a:stretch>
        </p:blipFill>
        <p:spPr bwMode="auto">
          <a:xfrm>
            <a:off x="4209082" y="844845"/>
            <a:ext cx="146675" cy="2427440"/>
          </a:xfrm>
          <a:prstGeom prst="rect">
            <a:avLst/>
          </a:prstGeom>
          <a:solidFill>
            <a:schemeClr val="bg2"/>
          </a:solidFill>
          <a:ln w="3175">
            <a:solidFill>
              <a:schemeClr val="bg2"/>
            </a:solidFill>
            <a:miter lim="800000"/>
            <a:headEnd/>
            <a:tailEnd/>
          </a:ln>
        </p:spPr>
      </p:pic>
      <p:grpSp>
        <p:nvGrpSpPr>
          <p:cNvPr id="2" name="Group 13"/>
          <p:cNvGrpSpPr/>
          <p:nvPr/>
        </p:nvGrpSpPr>
        <p:grpSpPr>
          <a:xfrm flipH="1">
            <a:off x="2284967" y="3233184"/>
            <a:ext cx="1240528" cy="451009"/>
            <a:chOff x="4286" y="210"/>
            <a:chExt cx="817" cy="453"/>
          </a:xfrm>
          <a:solidFill>
            <a:schemeClr val="accent4">
              <a:lumMod val="60000"/>
              <a:lumOff val="40000"/>
            </a:schemeClr>
          </a:solidFill>
        </p:grpSpPr>
        <p:sp>
          <p:nvSpPr>
            <p:cNvPr id="43024" name="AutoShape 14"/>
            <p:cNvSpPr/>
            <p:nvPr/>
          </p:nvSpPr>
          <p:spPr>
            <a:xfrm flipV="1">
              <a:off x="4286" y="210"/>
              <a:ext cx="817" cy="453"/>
            </a:xfrm>
            <a:prstGeom prst="wedgeRoundRectCallout">
              <a:avLst>
                <a:gd name="adj1" fmla="val -100185"/>
                <a:gd name="adj2" fmla="val 16444"/>
                <a:gd name="adj3" fmla="val 16667"/>
              </a:avLst>
            </a:prstGeom>
            <a:grpFill/>
            <a:ln w="9525" cap="flat" cmpd="sng">
              <a:noFill/>
              <a:prstDash val="solid"/>
              <a:miter/>
              <a:headEnd type="none" w="med" len="med"/>
              <a:tailEnd type="none" w="med" len="med"/>
            </a:ln>
          </p:spPr>
          <p:txBody>
            <a:bodyPr rot="10800000"/>
            <a:lstStyle/>
            <a:p>
              <a:pPr algn="ctr"/>
              <a:endParaRPr lang="zh-CN" altLang="zh-CN" sz="800" noProof="1">
                <a:cs typeface="+mn-ea"/>
                <a:sym typeface="+mn-lt"/>
              </a:endParaRPr>
            </a:p>
          </p:txBody>
        </p:sp>
        <p:sp>
          <p:nvSpPr>
            <p:cNvPr id="43025" name="Rectangle 15"/>
            <p:cNvSpPr/>
            <p:nvPr/>
          </p:nvSpPr>
          <p:spPr>
            <a:xfrm>
              <a:off x="4389" y="210"/>
              <a:ext cx="524" cy="417"/>
            </a:xfrm>
            <a:prstGeom prst="rect">
              <a:avLst/>
            </a:prstGeom>
            <a:grpFill/>
            <a:ln w="9525">
              <a:noFill/>
            </a:ln>
          </p:spPr>
          <p:txBody>
            <a:bodyPr wrap="square">
              <a:spAutoFit/>
            </a:bodyPr>
            <a:lstStyle/>
            <a:p>
              <a:r>
                <a:rPr lang="zh-CN" altLang="en-US" sz="2100" noProof="1">
                  <a:cs typeface="+mn-ea"/>
                  <a:sym typeface="+mn-lt"/>
                </a:rPr>
                <a:t>缩口</a:t>
              </a:r>
            </a:p>
          </p:txBody>
        </p:sp>
      </p:grpSp>
      <p:sp>
        <p:nvSpPr>
          <p:cNvPr id="58384" name="Line 16"/>
          <p:cNvSpPr>
            <a:spLocks noChangeShapeType="1"/>
          </p:cNvSpPr>
          <p:nvPr/>
        </p:nvSpPr>
        <p:spPr bwMode="auto">
          <a:xfrm>
            <a:off x="2348959" y="2146481"/>
            <a:ext cx="811283" cy="7892"/>
          </a:xfrm>
          <a:prstGeom prst="line">
            <a:avLst/>
          </a:prstGeom>
          <a:noFill/>
          <a:ln w="19050">
            <a:solidFill>
              <a:schemeClr val="tx1"/>
            </a:solidFill>
            <a:round/>
          </a:ln>
        </p:spPr>
        <p:txBody>
          <a:bodyPr lIns="68580" tIns="34290" rIns="68580" bIns="34290"/>
          <a:lstStyle/>
          <a:p>
            <a:endParaRPr lang="zh-CN" altLang="en-US" sz="1800">
              <a:cs typeface="+mn-ea"/>
              <a:sym typeface="+mn-lt"/>
            </a:endParaRPr>
          </a:p>
        </p:txBody>
      </p:sp>
      <p:sp>
        <p:nvSpPr>
          <p:cNvPr id="58386" name="Rectangle 18"/>
          <p:cNvSpPr>
            <a:spLocks noChangeArrowheads="1"/>
          </p:cNvSpPr>
          <p:nvPr/>
        </p:nvSpPr>
        <p:spPr bwMode="auto">
          <a:xfrm>
            <a:off x="2393745" y="1808124"/>
            <a:ext cx="1035594" cy="346249"/>
          </a:xfrm>
          <a:prstGeom prst="rect">
            <a:avLst/>
          </a:prstGeom>
          <a:noFill/>
          <a:ln w="9525">
            <a:noFill/>
            <a:miter lim="800000"/>
          </a:ln>
        </p:spPr>
        <p:txBody>
          <a:bodyPr wrap="square" lIns="68580" tIns="34290" rIns="68580" bIns="34290">
            <a:spAutoFit/>
          </a:bodyPr>
          <a:lstStyle/>
          <a:p>
            <a:r>
              <a:rPr lang="zh-CN" altLang="en-US" sz="1800" dirty="0">
                <a:solidFill>
                  <a:srgbClr val="FF0000"/>
                </a:solidFill>
                <a:cs typeface="+mn-ea"/>
                <a:sym typeface="+mn-lt"/>
              </a:rPr>
              <a:t>通过</a:t>
            </a:r>
          </a:p>
        </p:txBody>
      </p:sp>
      <p:sp>
        <p:nvSpPr>
          <p:cNvPr id="58387" name="Rectangle 19"/>
          <p:cNvSpPr>
            <a:spLocks noChangeArrowheads="1"/>
          </p:cNvSpPr>
          <p:nvPr/>
        </p:nvSpPr>
        <p:spPr bwMode="auto">
          <a:xfrm>
            <a:off x="6030768" y="2644350"/>
            <a:ext cx="834070" cy="346249"/>
          </a:xfrm>
          <a:prstGeom prst="rect">
            <a:avLst/>
          </a:prstGeom>
          <a:noFill/>
          <a:ln w="9525">
            <a:noFill/>
            <a:miter lim="800000"/>
          </a:ln>
        </p:spPr>
        <p:txBody>
          <a:bodyPr wrap="square" lIns="68580" tIns="34290" rIns="68580" bIns="34290">
            <a:spAutoFit/>
          </a:bodyPr>
          <a:lstStyle/>
          <a:p>
            <a:r>
              <a:rPr lang="zh-CN" altLang="en-US" sz="1800" dirty="0">
                <a:solidFill>
                  <a:srgbClr val="FF0000"/>
                </a:solidFill>
                <a:cs typeface="+mn-ea"/>
                <a:sym typeface="+mn-lt"/>
              </a:rPr>
              <a:t>断开</a:t>
            </a:r>
          </a:p>
        </p:txBody>
      </p:sp>
      <p:sp>
        <p:nvSpPr>
          <p:cNvPr id="18" name="文本框 17">
            <a:extLst>
              <a:ext uri="{FF2B5EF4-FFF2-40B4-BE49-F238E27FC236}">
                <a16:creationId xmlns:a16="http://schemas.microsoft.com/office/drawing/2014/main" id="{28C36EBD-28BC-425D-BBE3-5BBCABCEDC6B}"/>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四、体温计</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58371"/>
                                        </p:tgtEl>
                                        <p:attrNameLst>
                                          <p:attrName>style.visibility</p:attrName>
                                        </p:attrNameLst>
                                      </p:cBhvr>
                                      <p:to>
                                        <p:strVal val="visible"/>
                                      </p:to>
                                    </p:set>
                                    <p:anim calcmode="lin" valueType="num">
                                      <p:cBhvr>
                                        <p:cTn id="12" dur="500" fill="hold"/>
                                        <p:tgtEl>
                                          <p:spTgt spid="58371"/>
                                        </p:tgtEl>
                                        <p:attrNameLst>
                                          <p:attrName>ppt_x</p:attrName>
                                        </p:attrNameLst>
                                      </p:cBhvr>
                                      <p:tavLst>
                                        <p:tav tm="0">
                                          <p:val>
                                            <p:strVal val="#ppt_x"/>
                                          </p:val>
                                        </p:tav>
                                        <p:tav tm="100000">
                                          <p:val>
                                            <p:strVal val="#ppt_x"/>
                                          </p:val>
                                        </p:tav>
                                      </p:tavLst>
                                    </p:anim>
                                    <p:anim calcmode="lin" valueType="num">
                                      <p:cBhvr>
                                        <p:cTn id="13" dur="500" fill="hold"/>
                                        <p:tgtEl>
                                          <p:spTgt spid="58371"/>
                                        </p:tgtEl>
                                        <p:attrNameLst>
                                          <p:attrName>ppt_y</p:attrName>
                                        </p:attrNameLst>
                                      </p:cBhvr>
                                      <p:tavLst>
                                        <p:tav tm="0">
                                          <p:val>
                                            <p:strVal val="0-#ppt_h/2"/>
                                          </p:val>
                                        </p:tav>
                                        <p:tav tm="100000">
                                          <p:val>
                                            <p:strVal val="#ppt_y"/>
                                          </p:val>
                                        </p:tav>
                                      </p:tavLst>
                                    </p:anim>
                                  </p:childTnLst>
                                </p:cTn>
                              </p:par>
                            </p:childTnLst>
                          </p:cTn>
                        </p:par>
                        <p:par>
                          <p:cTn id="14" fill="hold">
                            <p:stCondLst>
                              <p:cond delay="500"/>
                            </p:stCondLst>
                            <p:childTnLst>
                              <p:par>
                                <p:cTn id="15" presetID="47" presetClass="entr" presetSubtype="0" fill="hold" grpId="0" nodeType="afterEffect">
                                  <p:stCondLst>
                                    <p:cond delay="0"/>
                                  </p:stCondLst>
                                  <p:childTnLst>
                                    <p:set>
                                      <p:cBhvr>
                                        <p:cTn id="16" dur="1" fill="hold">
                                          <p:stCondLst>
                                            <p:cond delay="0"/>
                                          </p:stCondLst>
                                        </p:cTn>
                                        <p:tgtEl>
                                          <p:spTgt spid="58370"/>
                                        </p:tgtEl>
                                        <p:attrNameLst>
                                          <p:attrName>style.visibility</p:attrName>
                                        </p:attrNameLst>
                                      </p:cBhvr>
                                      <p:to>
                                        <p:strVal val="visible"/>
                                      </p:to>
                                    </p:set>
                                    <p:animEffect transition="in" filter="fade">
                                      <p:cBhvr>
                                        <p:cTn id="17" dur="1000"/>
                                        <p:tgtEl>
                                          <p:spTgt spid="58370"/>
                                        </p:tgtEl>
                                      </p:cBhvr>
                                    </p:animEffect>
                                    <p:anim calcmode="lin" valueType="num">
                                      <p:cBhvr>
                                        <p:cTn id="18" dur="1000" fill="hold"/>
                                        <p:tgtEl>
                                          <p:spTgt spid="58370"/>
                                        </p:tgtEl>
                                        <p:attrNameLst>
                                          <p:attrName>ppt_x</p:attrName>
                                        </p:attrNameLst>
                                      </p:cBhvr>
                                      <p:tavLst>
                                        <p:tav tm="0">
                                          <p:val>
                                            <p:strVal val="#ppt_x"/>
                                          </p:val>
                                        </p:tav>
                                        <p:tav tm="100000">
                                          <p:val>
                                            <p:strVal val="#ppt_x"/>
                                          </p:val>
                                        </p:tav>
                                      </p:tavLst>
                                    </p:anim>
                                    <p:anim calcmode="lin" valueType="num">
                                      <p:cBhvr>
                                        <p:cTn id="19" dur="1000" fill="hold"/>
                                        <p:tgtEl>
                                          <p:spTgt spid="58370"/>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8384"/>
                                        </p:tgtEl>
                                        <p:attrNameLst>
                                          <p:attrName>style.visibility</p:attrName>
                                        </p:attrNameLst>
                                      </p:cBhvr>
                                      <p:to>
                                        <p:strVal val="visible"/>
                                      </p:to>
                                    </p:set>
                                    <p:animEffect transition="in" filter="fade">
                                      <p:cBhvr>
                                        <p:cTn id="22" dur="1000"/>
                                        <p:tgtEl>
                                          <p:spTgt spid="58384"/>
                                        </p:tgtEl>
                                      </p:cBhvr>
                                    </p:animEffect>
                                    <p:anim calcmode="lin" valueType="num">
                                      <p:cBhvr>
                                        <p:cTn id="23" dur="1000" fill="hold"/>
                                        <p:tgtEl>
                                          <p:spTgt spid="58384"/>
                                        </p:tgtEl>
                                        <p:attrNameLst>
                                          <p:attrName>ppt_x</p:attrName>
                                        </p:attrNameLst>
                                      </p:cBhvr>
                                      <p:tavLst>
                                        <p:tav tm="0">
                                          <p:val>
                                            <p:strVal val="#ppt_x"/>
                                          </p:val>
                                        </p:tav>
                                        <p:tav tm="100000">
                                          <p:val>
                                            <p:strVal val="#ppt_x"/>
                                          </p:val>
                                        </p:tav>
                                      </p:tavLst>
                                    </p:anim>
                                    <p:anim calcmode="lin" valueType="num">
                                      <p:cBhvr>
                                        <p:cTn id="24" dur="1000" fill="hold"/>
                                        <p:tgtEl>
                                          <p:spTgt spid="5838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8386"/>
                                        </p:tgtEl>
                                        <p:attrNameLst>
                                          <p:attrName>style.visibility</p:attrName>
                                        </p:attrNameLst>
                                      </p:cBhvr>
                                      <p:to>
                                        <p:strVal val="visible"/>
                                      </p:to>
                                    </p:set>
                                    <p:animEffect transition="in" filter="wipe(down)">
                                      <p:cBhvr>
                                        <p:cTn id="29" dur="500"/>
                                        <p:tgtEl>
                                          <p:spTgt spid="58386"/>
                                        </p:tgtEl>
                                      </p:cBhvr>
                                    </p:animEffect>
                                  </p:childTnLst>
                                </p:cTn>
                              </p:par>
                              <p:par>
                                <p:cTn id="30" presetID="22" presetClass="entr" presetSubtype="4" fill="hold" nodeType="withEffect">
                                  <p:stCondLst>
                                    <p:cond delay="0"/>
                                  </p:stCondLst>
                                  <p:childTnLst>
                                    <p:set>
                                      <p:cBhvr>
                                        <p:cTn id="31" dur="1" fill="hold">
                                          <p:stCondLst>
                                            <p:cond delay="0"/>
                                          </p:stCondLst>
                                        </p:cTn>
                                        <p:tgtEl>
                                          <p:spTgt spid="58379"/>
                                        </p:tgtEl>
                                        <p:attrNameLst>
                                          <p:attrName>style.visibility</p:attrName>
                                        </p:attrNameLst>
                                      </p:cBhvr>
                                      <p:to>
                                        <p:strVal val="visible"/>
                                      </p:to>
                                    </p:set>
                                    <p:animEffect transition="in" filter="wipe(down)">
                                      <p:cBhvr>
                                        <p:cTn id="32" dur="500"/>
                                        <p:tgtEl>
                                          <p:spTgt spid="58379"/>
                                        </p:tgtEl>
                                      </p:cBhvr>
                                    </p:animEffect>
                                  </p:childTnLst>
                                </p:cTn>
                              </p:par>
                            </p:childTnLst>
                          </p:cTn>
                        </p:par>
                        <p:par>
                          <p:cTn id="33" fill="hold">
                            <p:stCondLst>
                              <p:cond delay="500"/>
                            </p:stCondLst>
                            <p:childTnLst>
                              <p:par>
                                <p:cTn id="34" presetID="0" presetClass="path" presetSubtype="0" accel="50000" decel="50000" fill="hold" grpId="1" nodeType="afterEffect">
                                  <p:stCondLst>
                                    <p:cond delay="0"/>
                                  </p:stCondLst>
                                  <p:childTnLst>
                                    <p:animMotion origin="layout" path="M -0.015699 0.011622 L -0.350249 -0.208518 " pathEditMode="relative" rAng="0" ptsTypes="AA">
                                      <p:cBhvr>
                                        <p:cTn id="35" dur="2000" fill="hold"/>
                                        <p:tgtEl>
                                          <p:spTgt spid="58386"/>
                                        </p:tgtEl>
                                        <p:attrNameLst>
                                          <p:attrName>ppt_x</p:attrName>
                                          <p:attrName>ppt_y</p:attrName>
                                        </p:attrNameLst>
                                      </p:cBhvr>
                                      <p:rCtr x="-10000" y="-10000"/>
                                    </p:animMotion>
                                  </p:childTnLst>
                                </p:cTn>
                              </p:par>
                              <p:par>
                                <p:cTn id="36" presetID="22" presetClass="entr" presetSubtype="4" fill="hold" nodeType="withEffect">
                                  <p:stCondLst>
                                    <p:cond delay="0"/>
                                  </p:stCondLst>
                                  <p:childTnLst>
                                    <p:set>
                                      <p:cBhvr>
                                        <p:cTn id="37" dur="1" fill="hold">
                                          <p:stCondLst>
                                            <p:cond delay="0"/>
                                          </p:stCondLst>
                                        </p:cTn>
                                        <p:tgtEl>
                                          <p:spTgt spid="58380"/>
                                        </p:tgtEl>
                                        <p:attrNameLst>
                                          <p:attrName>style.visibility</p:attrName>
                                        </p:attrNameLst>
                                      </p:cBhvr>
                                      <p:to>
                                        <p:strVal val="visible"/>
                                      </p:to>
                                    </p:set>
                                    <p:animEffect transition="in" filter="wipe(down)">
                                      <p:cBhvr>
                                        <p:cTn id="38" dur="3000"/>
                                        <p:tgtEl>
                                          <p:spTgt spid="58380"/>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58373"/>
                                        </p:tgtEl>
                                        <p:attrNameLst>
                                          <p:attrName>style.visibility</p:attrName>
                                        </p:attrNameLst>
                                      </p:cBhvr>
                                      <p:to>
                                        <p:strVal val="visible"/>
                                      </p:to>
                                    </p:set>
                                    <p:anim calcmode="lin" valueType="num">
                                      <p:cBhvr>
                                        <p:cTn id="43" dur="500" fill="hold"/>
                                        <p:tgtEl>
                                          <p:spTgt spid="58373"/>
                                        </p:tgtEl>
                                        <p:attrNameLst>
                                          <p:attrName>ppt_x</p:attrName>
                                        </p:attrNameLst>
                                      </p:cBhvr>
                                      <p:tavLst>
                                        <p:tav tm="0">
                                          <p:val>
                                            <p:strVal val="#ppt_x"/>
                                          </p:val>
                                        </p:tav>
                                        <p:tav tm="100000">
                                          <p:val>
                                            <p:strVal val="#ppt_x"/>
                                          </p:val>
                                        </p:tav>
                                      </p:tavLst>
                                    </p:anim>
                                    <p:anim calcmode="lin" valueType="num">
                                      <p:cBhvr>
                                        <p:cTn id="44" dur="500" fill="hold"/>
                                        <p:tgtEl>
                                          <p:spTgt spid="58373"/>
                                        </p:tgtEl>
                                        <p:attrNameLst>
                                          <p:attrName>ppt_y</p:attrName>
                                        </p:attrNameLst>
                                      </p:cBhvr>
                                      <p:tavLst>
                                        <p:tav tm="0">
                                          <p:val>
                                            <p:strVal val="0-#ppt_h/2"/>
                                          </p:val>
                                        </p:tav>
                                        <p:tav tm="100000">
                                          <p:val>
                                            <p:strVal val="#ppt_y"/>
                                          </p:val>
                                        </p:tav>
                                      </p:tavLst>
                                    </p:anim>
                                  </p:childTnLst>
                                </p:cTn>
                              </p:par>
                            </p:childTnLst>
                          </p:cTn>
                        </p:par>
                        <p:par>
                          <p:cTn id="45" fill="hold">
                            <p:stCondLst>
                              <p:cond delay="500"/>
                            </p:stCondLst>
                            <p:childTnLst>
                              <p:par>
                                <p:cTn id="46" presetID="47" presetClass="entr" presetSubtype="0" fill="hold" grpId="0" nodeType="afterEffect">
                                  <p:stCondLst>
                                    <p:cond delay="0"/>
                                  </p:stCondLst>
                                  <p:childTnLst>
                                    <p:set>
                                      <p:cBhvr>
                                        <p:cTn id="47" dur="1" fill="hold">
                                          <p:stCondLst>
                                            <p:cond delay="0"/>
                                          </p:stCondLst>
                                        </p:cTn>
                                        <p:tgtEl>
                                          <p:spTgt spid="58372"/>
                                        </p:tgtEl>
                                        <p:attrNameLst>
                                          <p:attrName>style.visibility</p:attrName>
                                        </p:attrNameLst>
                                      </p:cBhvr>
                                      <p:to>
                                        <p:strVal val="visible"/>
                                      </p:to>
                                    </p:set>
                                    <p:animEffect transition="in" filter="fade">
                                      <p:cBhvr>
                                        <p:cTn id="48" dur="1000"/>
                                        <p:tgtEl>
                                          <p:spTgt spid="58372"/>
                                        </p:tgtEl>
                                      </p:cBhvr>
                                    </p:animEffect>
                                    <p:anim calcmode="lin" valueType="num">
                                      <p:cBhvr>
                                        <p:cTn id="49" dur="1000" fill="hold"/>
                                        <p:tgtEl>
                                          <p:spTgt spid="58372"/>
                                        </p:tgtEl>
                                        <p:attrNameLst>
                                          <p:attrName>ppt_x</p:attrName>
                                        </p:attrNameLst>
                                      </p:cBhvr>
                                      <p:tavLst>
                                        <p:tav tm="0">
                                          <p:val>
                                            <p:strVal val="#ppt_x"/>
                                          </p:val>
                                        </p:tav>
                                        <p:tav tm="100000">
                                          <p:val>
                                            <p:strVal val="#ppt_x"/>
                                          </p:val>
                                        </p:tav>
                                      </p:tavLst>
                                    </p:anim>
                                    <p:anim calcmode="lin" valueType="num">
                                      <p:cBhvr>
                                        <p:cTn id="50" dur="1000" fill="hold"/>
                                        <p:tgtEl>
                                          <p:spTgt spid="5837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58387"/>
                                        </p:tgtEl>
                                        <p:attrNameLst>
                                          <p:attrName>style.visibility</p:attrName>
                                        </p:attrNameLst>
                                      </p:cBhvr>
                                      <p:to>
                                        <p:strVal val="visible"/>
                                      </p:to>
                                    </p:set>
                                    <p:animEffect transition="in" filter="wipe(up)">
                                      <p:cBhvr>
                                        <p:cTn id="55" dur="500"/>
                                        <p:tgtEl>
                                          <p:spTgt spid="58387"/>
                                        </p:tgtEl>
                                      </p:cBhvr>
                                    </p:animEffect>
                                  </p:childTnLst>
                                </p:cTn>
                              </p:par>
                              <p:par>
                                <p:cTn id="56" presetID="16" presetClass="exit" presetSubtype="42" fill="hold" nodeType="withEffect">
                                  <p:stCondLst>
                                    <p:cond delay="0"/>
                                  </p:stCondLst>
                                  <p:childTnLst>
                                    <p:animEffect transition="out" filter="barn(outHorizontal)">
                                      <p:cBhvr>
                                        <p:cTn id="57" dur="500"/>
                                        <p:tgtEl>
                                          <p:spTgt spid="58379"/>
                                        </p:tgtEl>
                                      </p:cBhvr>
                                    </p:animEffect>
                                    <p:set>
                                      <p:cBhvr>
                                        <p:cTn id="58" dur="1" fill="hold">
                                          <p:stCondLst>
                                            <p:cond delay="499"/>
                                          </p:stCondLst>
                                        </p:cTn>
                                        <p:tgtEl>
                                          <p:spTgt spid="5837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58375"/>
                                        </p:tgtEl>
                                        <p:attrNameLst>
                                          <p:attrName>style.visibility</p:attrName>
                                        </p:attrNameLst>
                                      </p:cBhvr>
                                      <p:to>
                                        <p:strVal val="visible"/>
                                      </p:to>
                                    </p:set>
                                    <p:anim calcmode="lin" valueType="num">
                                      <p:cBhvr>
                                        <p:cTn id="63" dur="500" fill="hold"/>
                                        <p:tgtEl>
                                          <p:spTgt spid="58375"/>
                                        </p:tgtEl>
                                        <p:attrNameLst>
                                          <p:attrName>ppt_x</p:attrName>
                                        </p:attrNameLst>
                                      </p:cBhvr>
                                      <p:tavLst>
                                        <p:tav tm="0">
                                          <p:val>
                                            <p:strVal val="#ppt_x"/>
                                          </p:val>
                                        </p:tav>
                                        <p:tav tm="100000">
                                          <p:val>
                                            <p:strVal val="#ppt_x"/>
                                          </p:val>
                                        </p:tav>
                                      </p:tavLst>
                                    </p:anim>
                                    <p:anim calcmode="lin" valueType="num">
                                      <p:cBhvr>
                                        <p:cTn id="64" dur="500" fill="hold"/>
                                        <p:tgtEl>
                                          <p:spTgt spid="5837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8374"/>
                                        </p:tgtEl>
                                        <p:attrNameLst>
                                          <p:attrName>style.visibility</p:attrName>
                                        </p:attrNameLst>
                                      </p:cBhvr>
                                      <p:to>
                                        <p:strVal val="visible"/>
                                      </p:to>
                                    </p:set>
                                    <p:anim calcmode="lin" valueType="num">
                                      <p:cBhvr>
                                        <p:cTn id="67" dur="500" fill="hold"/>
                                        <p:tgtEl>
                                          <p:spTgt spid="58374"/>
                                        </p:tgtEl>
                                        <p:attrNameLst>
                                          <p:attrName>ppt_x</p:attrName>
                                        </p:attrNameLst>
                                      </p:cBhvr>
                                      <p:tavLst>
                                        <p:tav tm="0">
                                          <p:val>
                                            <p:strVal val="#ppt_x"/>
                                          </p:val>
                                        </p:tav>
                                        <p:tav tm="100000">
                                          <p:val>
                                            <p:strVal val="#ppt_x"/>
                                          </p:val>
                                        </p:tav>
                                      </p:tavLst>
                                    </p:anim>
                                    <p:anim calcmode="lin" valueType="num">
                                      <p:cBhvr>
                                        <p:cTn id="68" dur="500" fill="hold"/>
                                        <p:tgtEl>
                                          <p:spTgt spid="5837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58376"/>
                                        </p:tgtEl>
                                        <p:attrNameLst>
                                          <p:attrName>style.visibility</p:attrName>
                                        </p:attrNameLst>
                                      </p:cBhvr>
                                      <p:to>
                                        <p:strVal val="visible"/>
                                      </p:to>
                                    </p:set>
                                    <p:anim calcmode="lin" valueType="num">
                                      <p:cBhvr>
                                        <p:cTn id="71" dur="500" fill="hold"/>
                                        <p:tgtEl>
                                          <p:spTgt spid="58376"/>
                                        </p:tgtEl>
                                        <p:attrNameLst>
                                          <p:attrName>ppt_x</p:attrName>
                                        </p:attrNameLst>
                                      </p:cBhvr>
                                      <p:tavLst>
                                        <p:tav tm="0">
                                          <p:val>
                                            <p:strVal val="#ppt_x"/>
                                          </p:val>
                                        </p:tav>
                                        <p:tav tm="100000">
                                          <p:val>
                                            <p:strVal val="#ppt_x"/>
                                          </p:val>
                                        </p:tav>
                                      </p:tavLst>
                                    </p:anim>
                                    <p:anim calcmode="lin" valueType="num">
                                      <p:cBhvr>
                                        <p:cTn id="72" dur="500" fill="hold"/>
                                        <p:tgtEl>
                                          <p:spTgt spid="583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bldLvl="0"/>
      <p:bldP spid="58371" grpId="0"/>
      <p:bldP spid="58372" grpId="0" bldLvl="0" animBg="1"/>
      <p:bldP spid="58373" grpId="0"/>
      <p:bldP spid="58374" grpId="0"/>
      <p:bldP spid="58375" grpId="0" bldLvl="0" animBg="1"/>
      <p:bldP spid="58376" grpId="0"/>
      <p:bldP spid="58384" grpId="0" bldLvl="0" animBg="1"/>
      <p:bldP spid="58386" grpId="0"/>
      <p:bldP spid="58386" grpId="1"/>
      <p:bldP spid="5838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54" name="Group 246"/>
          <p:cNvGraphicFramePr>
            <a:graphicFrameLocks noGrp="1"/>
          </p:cNvGraphicFramePr>
          <p:nvPr>
            <p:extLst>
              <p:ext uri="{D42A27DB-BD31-4B8C-83A1-F6EECF244321}">
                <p14:modId xmlns:p14="http://schemas.microsoft.com/office/powerpoint/2010/main" val="3202574530"/>
              </p:ext>
            </p:extLst>
          </p:nvPr>
        </p:nvGraphicFramePr>
        <p:xfrm>
          <a:off x="1463418" y="1529149"/>
          <a:ext cx="6821789" cy="2919284"/>
        </p:xfrm>
        <a:graphic>
          <a:graphicData uri="http://schemas.openxmlformats.org/drawingml/2006/table">
            <a:tbl>
              <a:tblPr>
                <a:tableStyleId>{5940675A-B579-460E-94D1-54222C63F5DA}</a:tableStyleId>
              </a:tblPr>
              <a:tblGrid>
                <a:gridCol w="877655">
                  <a:extLst>
                    <a:ext uri="{9D8B030D-6E8A-4147-A177-3AD203B41FA5}">
                      <a16:colId xmlns:a16="http://schemas.microsoft.com/office/drawing/2014/main" val="20000"/>
                    </a:ext>
                  </a:extLst>
                </a:gridCol>
                <a:gridCol w="2923379">
                  <a:extLst>
                    <a:ext uri="{9D8B030D-6E8A-4147-A177-3AD203B41FA5}">
                      <a16:colId xmlns:a16="http://schemas.microsoft.com/office/drawing/2014/main" val="20001"/>
                    </a:ext>
                  </a:extLst>
                </a:gridCol>
                <a:gridCol w="1600706">
                  <a:extLst>
                    <a:ext uri="{9D8B030D-6E8A-4147-A177-3AD203B41FA5}">
                      <a16:colId xmlns:a16="http://schemas.microsoft.com/office/drawing/2014/main" val="20002"/>
                    </a:ext>
                  </a:extLst>
                </a:gridCol>
                <a:gridCol w="1420049">
                  <a:extLst>
                    <a:ext uri="{9D8B030D-6E8A-4147-A177-3AD203B41FA5}">
                      <a16:colId xmlns:a16="http://schemas.microsoft.com/office/drawing/2014/main" val="20003"/>
                    </a:ext>
                  </a:extLst>
                </a:gridCol>
              </a:tblGrid>
              <a:tr h="707168">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项目</a:t>
                      </a:r>
                    </a:p>
                  </a:txBody>
                  <a:tcPr marT="34205" marB="34205" anchor="ctr" horzOverflow="overflow">
                    <a:lnL w="28575">
                      <a:solidFill>
                        <a:schemeClr val="tx2"/>
                      </a:solidFill>
                      <a:prstDash val="solid"/>
                    </a:lnL>
                    <a:lnT w="28575">
                      <a:solidFill>
                        <a:schemeClr val="tx2"/>
                      </a:solidFill>
                      <a:prstDash val="solid"/>
                    </a:lnT>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solidFill>
                            <a:srgbClr val="0000FF"/>
                          </a:solidFill>
                          <a:effectLst/>
                          <a:latin typeface="+mn-lt"/>
                          <a:ea typeface="+mn-ea"/>
                          <a:cs typeface="+mn-ea"/>
                          <a:sym typeface="+mn-lt"/>
                        </a:rPr>
                        <a:t>实验室用温度计</a:t>
                      </a:r>
                    </a:p>
                  </a:txBody>
                  <a:tcPr marT="34205" marB="34205" anchor="ctr" horzOverflow="overflow">
                    <a:lnT w="28575">
                      <a:solidFill>
                        <a:schemeClr val="tx2"/>
                      </a:solidFill>
                      <a:prstDash val="solid"/>
                    </a:lnT>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solidFill>
                            <a:srgbClr val="0000FF"/>
                          </a:solidFill>
                          <a:effectLst/>
                          <a:latin typeface="+mn-lt"/>
                          <a:ea typeface="+mn-ea"/>
                          <a:cs typeface="+mn-ea"/>
                          <a:sym typeface="+mn-lt"/>
                        </a:rPr>
                        <a:t>体温计</a:t>
                      </a:r>
                    </a:p>
                  </a:txBody>
                  <a:tcPr marT="34205" marB="34205" anchor="ctr" horzOverflow="overflow">
                    <a:lnT w="28575">
                      <a:solidFill>
                        <a:schemeClr val="tx2"/>
                      </a:solidFill>
                      <a:prstDash val="solid"/>
                    </a:lnT>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寒暑表</a:t>
                      </a:r>
                    </a:p>
                  </a:txBody>
                  <a:tcPr marT="34205" marB="34205" anchor="ctr" horzOverflow="overflow">
                    <a:lnR w="28575">
                      <a:solidFill>
                        <a:schemeClr val="tx2"/>
                      </a:solidFill>
                      <a:prstDash val="solid"/>
                    </a:lnR>
                    <a:lnT w="28575">
                      <a:solidFill>
                        <a:schemeClr val="tx2"/>
                      </a:solidFill>
                      <a:prstDash val="solid"/>
                    </a:lnT>
                  </a:tcPr>
                </a:tc>
                <a:extLst>
                  <a:ext uri="{0D108BD9-81ED-4DB2-BD59-A6C34878D82A}">
                    <a16:rowId xmlns:a16="http://schemas.microsoft.com/office/drawing/2014/main" val="10000"/>
                  </a:ext>
                </a:extLst>
              </a:tr>
              <a:tr h="1031732">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solidFill>
                            <a:srgbClr val="0000FF"/>
                          </a:solidFill>
                          <a:effectLst/>
                          <a:latin typeface="+mn-lt"/>
                          <a:ea typeface="+mn-ea"/>
                          <a:cs typeface="+mn-ea"/>
                          <a:sym typeface="+mn-lt"/>
                        </a:rPr>
                        <a:t>构造</a:t>
                      </a:r>
                    </a:p>
                  </a:txBody>
                  <a:tcPr marT="34205" marB="34205" anchor="ctr" horzOverflow="overflow">
                    <a:lnL w="28575">
                      <a:solidFill>
                        <a:schemeClr val="tx2"/>
                      </a:solidFill>
                      <a:prstDash val="solid"/>
                    </a:ln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en-US" altLang="zh-CN" sz="2100" b="0" u="none" strike="noStrike" cap="none" normalizeH="0" baseline="0" dirty="0">
                          <a:ln>
                            <a:noFill/>
                          </a:ln>
                          <a:effectLst/>
                          <a:latin typeface="+mn-lt"/>
                          <a:ea typeface="+mn-ea"/>
                          <a:cs typeface="+mn-ea"/>
                          <a:sym typeface="+mn-lt"/>
                        </a:rPr>
                        <a:t> </a:t>
                      </a:r>
                      <a:r>
                        <a:rPr kumimoji="0" lang="zh-CN" altLang="en-US" sz="2100" b="0" u="none" strike="noStrike" cap="none" normalizeH="0" baseline="0" dirty="0">
                          <a:ln>
                            <a:noFill/>
                          </a:ln>
                          <a:effectLst/>
                          <a:latin typeface="+mn-lt"/>
                          <a:ea typeface="+mn-ea"/>
                          <a:cs typeface="+mn-ea"/>
                          <a:sym typeface="+mn-lt"/>
                        </a:rPr>
                        <a:t>都是由玻璃外壳、毛细管、玻璃泡、液体、刻度等组成</a:t>
                      </a:r>
                    </a:p>
                  </a:txBody>
                  <a:tcPr marT="34205" marB="34205" anchor="ctr" horzOverflow="overflow">
                    <a:lnR w="28575">
                      <a:solidFill>
                        <a:schemeClr val="tx2"/>
                      </a:solidFill>
                      <a:prstDash val="solid"/>
                    </a:lnR>
                  </a:tcPr>
                </a:tc>
                <a:tc hMerge="1">
                  <a:txBody>
                    <a:bodyPr/>
                    <a:lstStyle/>
                    <a:p>
                      <a:endParaRPr lang="zh-CN"/>
                    </a:p>
                  </a:txBody>
                  <a:tcPr/>
                </a:tc>
                <a:tc hMerge="1">
                  <a:txBody>
                    <a:bodyPr/>
                    <a:lstStyle/>
                    <a:p>
                      <a:endParaRPr lang="zh-CN"/>
                    </a:p>
                  </a:txBody>
                  <a:tcPr>
                    <a:lnR w="28575">
                      <a:solidFill>
                        <a:schemeClr val="tx2"/>
                      </a:solidFill>
                      <a:prstDash val="solid"/>
                    </a:lnR>
                  </a:tcPr>
                </a:tc>
                <a:extLst>
                  <a:ext uri="{0D108BD9-81ED-4DB2-BD59-A6C34878D82A}">
                    <a16:rowId xmlns:a16="http://schemas.microsoft.com/office/drawing/2014/main" val="10001"/>
                  </a:ext>
                </a:extLst>
              </a:tr>
              <a:tr h="590633">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solidFill>
                            <a:srgbClr val="0000FF"/>
                          </a:solidFill>
                          <a:effectLst/>
                          <a:latin typeface="+mn-lt"/>
                          <a:ea typeface="+mn-ea"/>
                          <a:cs typeface="+mn-ea"/>
                          <a:sym typeface="+mn-lt"/>
                        </a:rPr>
                        <a:t>原理</a:t>
                      </a:r>
                    </a:p>
                  </a:txBody>
                  <a:tcPr marT="34205" marB="34205" anchor="ctr" horzOverflow="overflow">
                    <a:lnL w="28575">
                      <a:solidFill>
                        <a:schemeClr val="tx2"/>
                      </a:solidFill>
                      <a:prstDash val="solid"/>
                    </a:lnL>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effectLst/>
                          <a:latin typeface="+mn-lt"/>
                          <a:ea typeface="+mn-ea"/>
                          <a:cs typeface="+mn-ea"/>
                          <a:sym typeface="+mn-lt"/>
                        </a:rPr>
                        <a:t>液体的热胀冷缩</a:t>
                      </a:r>
                    </a:p>
                  </a:txBody>
                  <a:tcPr marT="34205" marB="34205" anchor="ctr" horzOverflow="overflow">
                    <a:lnR w="28575">
                      <a:solidFill>
                        <a:schemeClr val="tx2"/>
                      </a:solidFill>
                      <a:prstDash val="solid"/>
                    </a:lnR>
                  </a:tcPr>
                </a:tc>
                <a:tc hMerge="1">
                  <a:txBody>
                    <a:bodyPr/>
                    <a:lstStyle/>
                    <a:p>
                      <a:endParaRPr lang="zh-CN"/>
                    </a:p>
                  </a:txBody>
                  <a:tcPr/>
                </a:tc>
                <a:tc hMerge="1">
                  <a:txBody>
                    <a:bodyPr/>
                    <a:lstStyle/>
                    <a:p>
                      <a:endParaRPr lang="zh-CN"/>
                    </a:p>
                  </a:txBody>
                  <a:tcPr>
                    <a:lnR w="28575">
                      <a:solidFill>
                        <a:schemeClr val="tx2"/>
                      </a:solidFill>
                      <a:prstDash val="solid"/>
                    </a:lnR>
                  </a:tcPr>
                </a:tc>
                <a:extLst>
                  <a:ext uri="{0D108BD9-81ED-4DB2-BD59-A6C34878D82A}">
                    <a16:rowId xmlns:a16="http://schemas.microsoft.com/office/drawing/2014/main" val="10002"/>
                  </a:ext>
                </a:extLst>
              </a:tr>
              <a:tr h="589751">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单位</a:t>
                      </a:r>
                    </a:p>
                  </a:txBody>
                  <a:tcPr marT="34205" marB="34205" anchor="ctr" horzOverflow="overflow">
                    <a:lnL w="28575">
                      <a:solidFill>
                        <a:schemeClr val="tx2"/>
                      </a:solidFill>
                      <a:prstDash val="solid"/>
                    </a:lnL>
                    <a:lnB w="28575">
                      <a:solidFill>
                        <a:schemeClr val="tx2"/>
                      </a:solidFill>
                      <a:prstDash val="solid"/>
                    </a:lnB>
                  </a:tcPr>
                </a:tc>
                <a:tc gridSpan="3">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effectLst/>
                          <a:latin typeface="+mn-lt"/>
                          <a:ea typeface="+mn-ea"/>
                          <a:cs typeface="+mn-ea"/>
                          <a:sym typeface="+mn-lt"/>
                        </a:rPr>
                        <a:t>摄氏度</a:t>
                      </a:r>
                    </a:p>
                  </a:txBody>
                  <a:tcPr marT="34205" marB="34205" anchor="ctr" horzOverflow="overflow">
                    <a:lnR w="28575">
                      <a:solidFill>
                        <a:schemeClr val="tx2"/>
                      </a:solidFill>
                      <a:prstDash val="solid"/>
                    </a:lnR>
                    <a:lnB w="28575">
                      <a:solidFill>
                        <a:schemeClr val="tx2"/>
                      </a:solidFill>
                      <a:prstDash val="solid"/>
                    </a:lnB>
                  </a:tcPr>
                </a:tc>
                <a:tc hMerge="1">
                  <a:txBody>
                    <a:bodyPr/>
                    <a:lstStyle/>
                    <a:p>
                      <a:endParaRPr lang="zh-CN"/>
                    </a:p>
                  </a:txBody>
                  <a:tcPr>
                    <a:lnB w="28575">
                      <a:solidFill>
                        <a:schemeClr val="tx2"/>
                      </a:solidFill>
                      <a:prstDash val="solid"/>
                    </a:lnB>
                  </a:tcPr>
                </a:tc>
                <a:tc hMerge="1">
                  <a:txBody>
                    <a:bodyPr/>
                    <a:lstStyle/>
                    <a:p>
                      <a:endParaRPr lang="zh-CN"/>
                    </a:p>
                  </a:txBody>
                  <a:tcPr>
                    <a:lnR w="28575">
                      <a:solidFill>
                        <a:schemeClr val="tx2"/>
                      </a:solidFill>
                      <a:prstDash val="solid"/>
                    </a:lnR>
                    <a:lnB w="28575">
                      <a:solidFill>
                        <a:schemeClr val="tx2"/>
                      </a:solidFill>
                      <a:prstDash val="solid"/>
                    </a:lnB>
                  </a:tcPr>
                </a:tc>
                <a:extLst>
                  <a:ext uri="{0D108BD9-81ED-4DB2-BD59-A6C34878D82A}">
                    <a16:rowId xmlns:a16="http://schemas.microsoft.com/office/drawing/2014/main" val="10003"/>
                  </a:ext>
                </a:extLst>
              </a:tr>
            </a:tbl>
          </a:graphicData>
        </a:graphic>
      </p:graphicFrame>
      <p:sp>
        <p:nvSpPr>
          <p:cNvPr id="28695" name="文本框 2"/>
          <p:cNvSpPr txBox="1">
            <a:spLocks noChangeArrowheads="1"/>
          </p:cNvSpPr>
          <p:nvPr/>
        </p:nvSpPr>
        <p:spPr bwMode="auto">
          <a:xfrm>
            <a:off x="627051" y="1003616"/>
            <a:ext cx="3439229" cy="438581"/>
          </a:xfrm>
          <a:prstGeom prst="rect">
            <a:avLst/>
          </a:prstGeom>
          <a:noFill/>
          <a:ln w="9525">
            <a:noFill/>
            <a:miter lim="800000"/>
          </a:ln>
        </p:spPr>
        <p:txBody>
          <a:bodyPr wrap="square" lIns="68580" tIns="34290" rIns="68580" bIns="34290">
            <a:spAutoFit/>
          </a:bodyPr>
          <a:lstStyle/>
          <a:p>
            <a:r>
              <a:rPr lang="zh-CN" altLang="zh-CN" sz="2400" dirty="0">
                <a:cs typeface="+mn-ea"/>
                <a:sym typeface="+mn-lt"/>
              </a:rPr>
              <a:t>三种温度计相同点</a:t>
            </a:r>
          </a:p>
        </p:txBody>
      </p:sp>
      <p:sp>
        <p:nvSpPr>
          <p:cNvPr id="5" name="矩形 4"/>
          <p:cNvSpPr/>
          <p:nvPr/>
        </p:nvSpPr>
        <p:spPr>
          <a:xfrm>
            <a:off x="2346664" y="2231426"/>
            <a:ext cx="5938542" cy="1034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6" name="矩形 5"/>
          <p:cNvSpPr/>
          <p:nvPr/>
        </p:nvSpPr>
        <p:spPr>
          <a:xfrm>
            <a:off x="2346664" y="3217077"/>
            <a:ext cx="5938541" cy="675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7" name="矩形 6"/>
          <p:cNvSpPr/>
          <p:nvPr/>
        </p:nvSpPr>
        <p:spPr>
          <a:xfrm>
            <a:off x="2346663" y="3897305"/>
            <a:ext cx="5938541" cy="551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8" name="文本框 7">
            <a:extLst>
              <a:ext uri="{FF2B5EF4-FFF2-40B4-BE49-F238E27FC236}">
                <a16:creationId xmlns:a16="http://schemas.microsoft.com/office/drawing/2014/main" id="{DC3BE4DD-601A-40D1-865E-D9F38469F00E}"/>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500"/>
                                        <p:tgtEl>
                                          <p:spTgt spid="5"/>
                                        </p:tgtEl>
                                        <p:attrNameLst>
                                          <p:attrName>ppt_w</p:attrName>
                                        </p:attrNameLst>
                                      </p:cBhvr>
                                      <p:tavLst>
                                        <p:tav tm="0">
                                          <p:val>
                                            <p:strVal val="ppt_w"/>
                                          </p:val>
                                        </p:tav>
                                        <p:tav tm="100000">
                                          <p:val>
                                            <p:strVal val="ppt_w*0.70"/>
                                          </p:val>
                                        </p:tav>
                                      </p:tavLst>
                                    </p:anim>
                                    <p:anim calcmode="lin" valueType="num">
                                      <p:cBhvr>
                                        <p:cTn id="7" dur="500"/>
                                        <p:tgtEl>
                                          <p:spTgt spid="5"/>
                                        </p:tgtEl>
                                        <p:attrNameLst>
                                          <p:attrName>ppt_h</p:attrName>
                                        </p:attrNameLst>
                                      </p:cBhvr>
                                      <p:tavLst>
                                        <p:tav tm="0">
                                          <p:val>
                                            <p:strVal val="ppt_h"/>
                                          </p:val>
                                        </p:tav>
                                        <p:tav tm="100000">
                                          <p:val>
                                            <p:strVal val="ppt_h"/>
                                          </p:val>
                                        </p:tav>
                                      </p:tavLst>
                                    </p:anim>
                                    <p:animEffect transition="out" filter="fade">
                                      <p:cBhvr>
                                        <p:cTn id="8" dur="500"/>
                                        <p:tgtEl>
                                          <p:spTgt spid="5"/>
                                        </p:tgtEl>
                                      </p:cBhvr>
                                    </p:animEffect>
                                    <p:set>
                                      <p:cBhvr>
                                        <p:cTn id="9" dur="1" fill="hold">
                                          <p:stCondLst>
                                            <p:cond delay="500"/>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0" nodeType="clickEffect">
                                  <p:stCondLst>
                                    <p:cond delay="0"/>
                                  </p:stCondLst>
                                  <p:childTnLst>
                                    <p:anim calcmode="lin" valueType="num">
                                      <p:cBhvr>
                                        <p:cTn id="13" dur="500"/>
                                        <p:tgtEl>
                                          <p:spTgt spid="6"/>
                                        </p:tgtEl>
                                        <p:attrNameLst>
                                          <p:attrName>ppt_w</p:attrName>
                                        </p:attrNameLst>
                                      </p:cBhvr>
                                      <p:tavLst>
                                        <p:tav tm="0">
                                          <p:val>
                                            <p:strVal val="ppt_w"/>
                                          </p:val>
                                        </p:tav>
                                        <p:tav tm="100000">
                                          <p:val>
                                            <p:strVal val="ppt_w*0.70"/>
                                          </p:val>
                                        </p:tav>
                                      </p:tavLst>
                                    </p:anim>
                                    <p:anim calcmode="lin" valueType="num">
                                      <p:cBhvr>
                                        <p:cTn id="14" dur="500"/>
                                        <p:tgtEl>
                                          <p:spTgt spid="6"/>
                                        </p:tgtEl>
                                        <p:attrNameLst>
                                          <p:attrName>ppt_h</p:attrName>
                                        </p:attrNameLst>
                                      </p:cBhvr>
                                      <p:tavLst>
                                        <p:tav tm="0">
                                          <p:val>
                                            <p:strVal val="ppt_h"/>
                                          </p:val>
                                        </p:tav>
                                        <p:tav tm="100000">
                                          <p:val>
                                            <p:strVal val="ppt_h"/>
                                          </p:val>
                                        </p:tav>
                                      </p:tavLst>
                                    </p:anim>
                                    <p:animEffect transition="out" filter="fade">
                                      <p:cBhvr>
                                        <p:cTn id="15" dur="500"/>
                                        <p:tgtEl>
                                          <p:spTgt spid="6"/>
                                        </p:tgtEl>
                                      </p:cBhvr>
                                    </p:animEffect>
                                    <p:set>
                                      <p:cBhvr>
                                        <p:cTn id="16" dur="1" fill="hold">
                                          <p:stCondLst>
                                            <p:cond delay="500"/>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5" presetClass="exit" presetSubtype="0" fill="hold" grpId="0" nodeType="clickEffect">
                                  <p:stCondLst>
                                    <p:cond delay="0"/>
                                  </p:stCondLst>
                                  <p:childTnLst>
                                    <p:anim calcmode="lin" valueType="num">
                                      <p:cBhvr>
                                        <p:cTn id="20" dur="500"/>
                                        <p:tgtEl>
                                          <p:spTgt spid="7"/>
                                        </p:tgtEl>
                                        <p:attrNameLst>
                                          <p:attrName>ppt_w</p:attrName>
                                        </p:attrNameLst>
                                      </p:cBhvr>
                                      <p:tavLst>
                                        <p:tav tm="0">
                                          <p:val>
                                            <p:strVal val="ppt_w"/>
                                          </p:val>
                                        </p:tav>
                                        <p:tav tm="100000">
                                          <p:val>
                                            <p:strVal val="ppt_w*0.70"/>
                                          </p:val>
                                        </p:tav>
                                      </p:tavLst>
                                    </p:anim>
                                    <p:anim calcmode="lin" valueType="num">
                                      <p:cBhvr>
                                        <p:cTn id="21" dur="500"/>
                                        <p:tgtEl>
                                          <p:spTgt spid="7"/>
                                        </p:tgtEl>
                                        <p:attrNameLst>
                                          <p:attrName>ppt_h</p:attrName>
                                        </p:attrNameLst>
                                      </p:cBhvr>
                                      <p:tavLst>
                                        <p:tav tm="0">
                                          <p:val>
                                            <p:strVal val="ppt_h"/>
                                          </p:val>
                                        </p:tav>
                                        <p:tav tm="100000">
                                          <p:val>
                                            <p:strVal val="ppt_h"/>
                                          </p:val>
                                        </p:tav>
                                      </p:tavLst>
                                    </p:anim>
                                    <p:animEffect transition="out" filter="fade">
                                      <p:cBhvr>
                                        <p:cTn id="22" dur="500"/>
                                        <p:tgtEl>
                                          <p:spTgt spid="7"/>
                                        </p:tgtEl>
                                      </p:cBhvr>
                                    </p:animEffect>
                                    <p:set>
                                      <p:cBhvr>
                                        <p:cTn id="23" dur="1" fill="hold">
                                          <p:stCondLst>
                                            <p:cond delay="50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56" name="Group 248"/>
          <p:cNvGraphicFramePr>
            <a:graphicFrameLocks noGrp="1"/>
          </p:cNvGraphicFramePr>
          <p:nvPr>
            <p:extLst>
              <p:ext uri="{D42A27DB-BD31-4B8C-83A1-F6EECF244321}">
                <p14:modId xmlns:p14="http://schemas.microsoft.com/office/powerpoint/2010/main" val="2651840774"/>
              </p:ext>
            </p:extLst>
          </p:nvPr>
        </p:nvGraphicFramePr>
        <p:xfrm>
          <a:off x="1378790" y="1332364"/>
          <a:ext cx="6837272" cy="3290820"/>
        </p:xfrm>
        <a:graphic>
          <a:graphicData uri="http://schemas.openxmlformats.org/drawingml/2006/table">
            <a:tbl>
              <a:tblPr>
                <a:tableStyleId>{5940675A-B579-460E-94D1-54222C63F5DA}</a:tableStyleId>
              </a:tblPr>
              <a:tblGrid>
                <a:gridCol w="1803475">
                  <a:extLst>
                    <a:ext uri="{9D8B030D-6E8A-4147-A177-3AD203B41FA5}">
                      <a16:colId xmlns:a16="http://schemas.microsoft.com/office/drawing/2014/main" val="20000"/>
                    </a:ext>
                  </a:extLst>
                </a:gridCol>
                <a:gridCol w="1616440">
                  <a:extLst>
                    <a:ext uri="{9D8B030D-6E8A-4147-A177-3AD203B41FA5}">
                      <a16:colId xmlns:a16="http://schemas.microsoft.com/office/drawing/2014/main" val="20001"/>
                    </a:ext>
                  </a:extLst>
                </a:gridCol>
                <a:gridCol w="1491179">
                  <a:extLst>
                    <a:ext uri="{9D8B030D-6E8A-4147-A177-3AD203B41FA5}">
                      <a16:colId xmlns:a16="http://schemas.microsoft.com/office/drawing/2014/main" val="20002"/>
                    </a:ext>
                  </a:extLst>
                </a:gridCol>
                <a:gridCol w="1926178">
                  <a:extLst>
                    <a:ext uri="{9D8B030D-6E8A-4147-A177-3AD203B41FA5}">
                      <a16:colId xmlns:a16="http://schemas.microsoft.com/office/drawing/2014/main" val="20003"/>
                    </a:ext>
                  </a:extLst>
                </a:gridCol>
              </a:tblGrid>
              <a:tr h="708489">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项目</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实验室用温度计</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体温计</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寒暑表</a:t>
                      </a:r>
                    </a:p>
                  </a:txBody>
                  <a:tcPr marT="34205" marB="34205" anchor="ctr" horzOverflow="overflow"/>
                </a:tc>
                <a:extLst>
                  <a:ext uri="{0D108BD9-81ED-4DB2-BD59-A6C34878D82A}">
                    <a16:rowId xmlns:a16="http://schemas.microsoft.com/office/drawing/2014/main" val="10000"/>
                  </a:ext>
                </a:extLst>
              </a:tr>
              <a:tr h="708489">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测量范围</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a:t>
                      </a:r>
                      <a:r>
                        <a:rPr kumimoji="0" lang="en-US" altLang="zh-CN" sz="2100" b="0" u="none" strike="noStrike" cap="none" normalizeH="0" baseline="0">
                          <a:ln>
                            <a:noFill/>
                          </a:ln>
                          <a:effectLst/>
                          <a:latin typeface="+mn-lt"/>
                          <a:ea typeface="+mn-ea"/>
                          <a:cs typeface="+mn-ea"/>
                          <a:sym typeface="+mn-lt"/>
                        </a:rPr>
                        <a:t>20</a:t>
                      </a:r>
                      <a:r>
                        <a:rPr kumimoji="0" lang="zh-CN" altLang="en-US" sz="2100" b="0" u="none" strike="noStrike" cap="none" normalizeH="0" baseline="0">
                          <a:ln>
                            <a:noFill/>
                          </a:ln>
                          <a:effectLst/>
                          <a:latin typeface="+mn-lt"/>
                          <a:ea typeface="+mn-ea"/>
                          <a:cs typeface="+mn-ea"/>
                          <a:sym typeface="+mn-lt"/>
                        </a:rPr>
                        <a:t>～</a:t>
                      </a:r>
                      <a:r>
                        <a:rPr kumimoji="0" lang="en-US" altLang="zh-CN" sz="2100" b="0" u="none" strike="noStrike" cap="none" normalizeH="0" baseline="0">
                          <a:ln>
                            <a:noFill/>
                          </a:ln>
                          <a:effectLst/>
                          <a:latin typeface="+mn-lt"/>
                          <a:ea typeface="+mn-ea"/>
                          <a:cs typeface="+mn-ea"/>
                          <a:sym typeface="+mn-lt"/>
                        </a:rPr>
                        <a:t>110 ℃</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en-US" altLang="zh-CN" sz="2100" b="0" u="none" strike="noStrike" cap="none" normalizeH="0" baseline="0" dirty="0">
                          <a:ln>
                            <a:noFill/>
                          </a:ln>
                          <a:effectLst/>
                          <a:latin typeface="+mn-lt"/>
                          <a:ea typeface="+mn-ea"/>
                          <a:cs typeface="+mn-ea"/>
                          <a:sym typeface="+mn-lt"/>
                        </a:rPr>
                        <a:t>35</a:t>
                      </a:r>
                      <a:r>
                        <a:rPr kumimoji="0" lang="zh-CN" altLang="en-US" sz="2100" b="0" u="none" strike="noStrike" cap="none" normalizeH="0" baseline="0" dirty="0">
                          <a:ln>
                            <a:noFill/>
                          </a:ln>
                          <a:effectLst/>
                          <a:latin typeface="+mn-lt"/>
                          <a:ea typeface="+mn-ea"/>
                          <a:cs typeface="+mn-ea"/>
                          <a:sym typeface="+mn-lt"/>
                        </a:rPr>
                        <a:t>～</a:t>
                      </a:r>
                      <a:r>
                        <a:rPr kumimoji="0" lang="en-US" altLang="zh-CN" sz="2100" b="0" u="none" strike="noStrike" cap="none" normalizeH="0" baseline="0" dirty="0">
                          <a:ln>
                            <a:noFill/>
                          </a:ln>
                          <a:effectLst/>
                          <a:latin typeface="+mn-lt"/>
                          <a:ea typeface="+mn-ea"/>
                          <a:cs typeface="+mn-ea"/>
                          <a:sym typeface="+mn-lt"/>
                        </a:rPr>
                        <a:t>42 ℃</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a:t>
                      </a:r>
                      <a:r>
                        <a:rPr kumimoji="0" lang="en-US" altLang="zh-CN" sz="2100" b="0" u="none" strike="noStrike" cap="none" normalizeH="0" baseline="0">
                          <a:ln>
                            <a:noFill/>
                          </a:ln>
                          <a:effectLst/>
                          <a:latin typeface="+mn-lt"/>
                          <a:ea typeface="+mn-ea"/>
                          <a:cs typeface="+mn-ea"/>
                          <a:sym typeface="+mn-lt"/>
                        </a:rPr>
                        <a:t>35</a:t>
                      </a:r>
                      <a:r>
                        <a:rPr kumimoji="0" lang="zh-CN" altLang="en-US" sz="2100" b="0" u="none" strike="noStrike" cap="none" normalizeH="0" baseline="0">
                          <a:ln>
                            <a:noFill/>
                          </a:ln>
                          <a:effectLst/>
                          <a:latin typeface="+mn-lt"/>
                          <a:ea typeface="+mn-ea"/>
                          <a:cs typeface="+mn-ea"/>
                          <a:sym typeface="+mn-lt"/>
                        </a:rPr>
                        <a:t>～</a:t>
                      </a:r>
                      <a:r>
                        <a:rPr kumimoji="0" lang="en-US" altLang="zh-CN" sz="2100" b="0" u="none" strike="noStrike" cap="none" normalizeH="0" baseline="0">
                          <a:ln>
                            <a:noFill/>
                          </a:ln>
                          <a:effectLst/>
                          <a:latin typeface="+mn-lt"/>
                          <a:ea typeface="+mn-ea"/>
                          <a:cs typeface="+mn-ea"/>
                          <a:sym typeface="+mn-lt"/>
                        </a:rPr>
                        <a:t>50 ℃</a:t>
                      </a:r>
                    </a:p>
                  </a:txBody>
                  <a:tcPr marT="34205" marB="34205" anchor="ctr" horzOverflow="overflow"/>
                </a:tc>
                <a:extLst>
                  <a:ext uri="{0D108BD9-81ED-4DB2-BD59-A6C34878D82A}">
                    <a16:rowId xmlns:a16="http://schemas.microsoft.com/office/drawing/2014/main" val="10001"/>
                  </a:ext>
                </a:extLst>
              </a:tr>
              <a:tr h="388449">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solidFill>
                            <a:srgbClr val="0000FF"/>
                          </a:solidFill>
                          <a:effectLst/>
                          <a:latin typeface="+mn-lt"/>
                          <a:ea typeface="+mn-ea"/>
                          <a:cs typeface="+mn-ea"/>
                          <a:sym typeface="+mn-lt"/>
                        </a:rPr>
                        <a:t>分度值</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en-US" altLang="zh-CN" sz="2100" b="0" u="none" strike="noStrike" cap="none" normalizeH="0" baseline="0">
                          <a:ln>
                            <a:noFill/>
                          </a:ln>
                          <a:effectLst/>
                          <a:latin typeface="+mn-lt"/>
                          <a:ea typeface="+mn-ea"/>
                          <a:cs typeface="+mn-ea"/>
                          <a:sym typeface="+mn-lt"/>
                        </a:rPr>
                        <a:t>1 ℃</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en-US" altLang="zh-CN" sz="2100" b="0" u="none" strike="noStrike" cap="none" normalizeH="0" baseline="0">
                          <a:ln>
                            <a:noFill/>
                          </a:ln>
                          <a:effectLst/>
                          <a:latin typeface="+mn-lt"/>
                          <a:ea typeface="+mn-ea"/>
                          <a:cs typeface="+mn-ea"/>
                          <a:sym typeface="+mn-lt"/>
                        </a:rPr>
                        <a:t>0.1 ℃</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en-US" altLang="zh-CN" sz="2100" b="0" u="none" strike="noStrike" cap="none" normalizeH="0" baseline="0" dirty="0">
                          <a:ln>
                            <a:noFill/>
                          </a:ln>
                          <a:effectLst/>
                          <a:latin typeface="+mn-lt"/>
                          <a:ea typeface="+mn-ea"/>
                          <a:cs typeface="+mn-ea"/>
                          <a:sym typeface="+mn-lt"/>
                        </a:rPr>
                        <a:t>1 ℃</a:t>
                      </a:r>
                    </a:p>
                  </a:txBody>
                  <a:tcPr marT="34205" marB="34205" anchor="ctr" horzOverflow="overflow"/>
                </a:tc>
                <a:extLst>
                  <a:ext uri="{0D108BD9-81ED-4DB2-BD59-A6C34878D82A}">
                    <a16:rowId xmlns:a16="http://schemas.microsoft.com/office/drawing/2014/main" val="10002"/>
                  </a:ext>
                </a:extLst>
              </a:tr>
              <a:tr h="388449">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用途</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实验用</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测体温</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effectLst/>
                          <a:latin typeface="+mn-lt"/>
                          <a:ea typeface="+mn-ea"/>
                          <a:cs typeface="+mn-ea"/>
                          <a:sym typeface="+mn-lt"/>
                        </a:rPr>
                        <a:t>测气温</a:t>
                      </a:r>
                    </a:p>
                  </a:txBody>
                  <a:tcPr marT="34205" marB="34205" anchor="ctr" horzOverflow="overflow"/>
                </a:tc>
                <a:extLst>
                  <a:ext uri="{0D108BD9-81ED-4DB2-BD59-A6C34878D82A}">
                    <a16:rowId xmlns:a16="http://schemas.microsoft.com/office/drawing/2014/main" val="10003"/>
                  </a:ext>
                </a:extLst>
              </a:tr>
              <a:tr h="388449">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构造</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无缩口</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有缩口</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无缩口</a:t>
                      </a:r>
                    </a:p>
                  </a:txBody>
                  <a:tcPr marT="34205" marB="34205" anchor="ctr" horzOverflow="overflow"/>
                </a:tc>
                <a:extLst>
                  <a:ext uri="{0D108BD9-81ED-4DB2-BD59-A6C34878D82A}">
                    <a16:rowId xmlns:a16="http://schemas.microsoft.com/office/drawing/2014/main" val="10004"/>
                  </a:ext>
                </a:extLst>
              </a:tr>
              <a:tr h="708489">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solidFill>
                            <a:srgbClr val="0000FF"/>
                          </a:solidFill>
                          <a:effectLst/>
                          <a:latin typeface="+mn-lt"/>
                          <a:ea typeface="+mn-ea"/>
                          <a:cs typeface="+mn-ea"/>
                          <a:sym typeface="+mn-lt"/>
                        </a:rPr>
                        <a:t>玻璃泡内的液体</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煤油</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a:ln>
                            <a:noFill/>
                          </a:ln>
                          <a:effectLst/>
                          <a:latin typeface="+mn-lt"/>
                          <a:ea typeface="+mn-ea"/>
                          <a:cs typeface="+mn-ea"/>
                          <a:sym typeface="+mn-lt"/>
                        </a:rPr>
                        <a:t>水银</a:t>
                      </a:r>
                    </a:p>
                  </a:txBody>
                  <a:tcPr marT="34205" marB="3420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zh-CN" altLang="en-US" sz="2100" b="0" u="none" strike="noStrike" cap="none" normalizeH="0" baseline="0" dirty="0">
                          <a:ln>
                            <a:noFill/>
                          </a:ln>
                          <a:effectLst/>
                          <a:latin typeface="+mn-lt"/>
                          <a:ea typeface="+mn-ea"/>
                          <a:cs typeface="+mn-ea"/>
                          <a:sym typeface="+mn-lt"/>
                        </a:rPr>
                        <a:t>酒精</a:t>
                      </a:r>
                    </a:p>
                  </a:txBody>
                  <a:tcPr marT="34205" marB="34205" anchor="ctr" horzOverflow="overflow"/>
                </a:tc>
                <a:extLst>
                  <a:ext uri="{0D108BD9-81ED-4DB2-BD59-A6C34878D82A}">
                    <a16:rowId xmlns:a16="http://schemas.microsoft.com/office/drawing/2014/main" val="10005"/>
                  </a:ext>
                </a:extLst>
              </a:tr>
            </a:tbl>
          </a:graphicData>
        </a:graphic>
      </p:graphicFrame>
      <p:sp>
        <p:nvSpPr>
          <p:cNvPr id="29734" name="文本框 2"/>
          <p:cNvSpPr txBox="1">
            <a:spLocks noChangeArrowheads="1"/>
          </p:cNvSpPr>
          <p:nvPr/>
        </p:nvSpPr>
        <p:spPr bwMode="auto">
          <a:xfrm>
            <a:off x="755509" y="893783"/>
            <a:ext cx="3200185" cy="392415"/>
          </a:xfrm>
          <a:prstGeom prst="rect">
            <a:avLst/>
          </a:prstGeom>
          <a:noFill/>
          <a:ln w="9525">
            <a:noFill/>
            <a:miter lim="800000"/>
          </a:ln>
        </p:spPr>
        <p:txBody>
          <a:bodyPr wrap="square" lIns="68580" tIns="34290" rIns="68580" bIns="34290">
            <a:spAutoFit/>
          </a:bodyPr>
          <a:lstStyle/>
          <a:p>
            <a:r>
              <a:rPr lang="zh-CN" altLang="zh-CN" sz="2100" dirty="0">
                <a:cs typeface="+mn-ea"/>
                <a:sym typeface="+mn-lt"/>
              </a:rPr>
              <a:t>三种温度计不同点</a:t>
            </a:r>
          </a:p>
        </p:txBody>
      </p:sp>
      <p:sp>
        <p:nvSpPr>
          <p:cNvPr id="2" name="矩形 1"/>
          <p:cNvSpPr/>
          <p:nvPr/>
        </p:nvSpPr>
        <p:spPr>
          <a:xfrm>
            <a:off x="3276897" y="2064175"/>
            <a:ext cx="1434465" cy="631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4" name="矩形 3"/>
          <p:cNvSpPr/>
          <p:nvPr/>
        </p:nvSpPr>
        <p:spPr>
          <a:xfrm>
            <a:off x="4878651" y="2060756"/>
            <a:ext cx="1353815" cy="6597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5" name="矩形 4"/>
          <p:cNvSpPr/>
          <p:nvPr/>
        </p:nvSpPr>
        <p:spPr>
          <a:xfrm>
            <a:off x="6362866" y="2051086"/>
            <a:ext cx="1748304" cy="6550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6" name="矩形 5"/>
          <p:cNvSpPr/>
          <p:nvPr/>
        </p:nvSpPr>
        <p:spPr>
          <a:xfrm>
            <a:off x="6402000" y="2760232"/>
            <a:ext cx="1717416" cy="360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7" name="矩形 6"/>
          <p:cNvSpPr/>
          <p:nvPr/>
        </p:nvSpPr>
        <p:spPr>
          <a:xfrm>
            <a:off x="4863923" y="2785455"/>
            <a:ext cx="1353816" cy="3371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8" name="矩形 7"/>
          <p:cNvSpPr/>
          <p:nvPr/>
        </p:nvSpPr>
        <p:spPr>
          <a:xfrm>
            <a:off x="3262958" y="2752049"/>
            <a:ext cx="1447616" cy="368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9" name="矩形 8"/>
          <p:cNvSpPr/>
          <p:nvPr/>
        </p:nvSpPr>
        <p:spPr>
          <a:xfrm>
            <a:off x="3269356" y="3149828"/>
            <a:ext cx="1447716" cy="3574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0" name="矩形 9"/>
          <p:cNvSpPr/>
          <p:nvPr/>
        </p:nvSpPr>
        <p:spPr>
          <a:xfrm>
            <a:off x="4877072" y="3151036"/>
            <a:ext cx="1327515" cy="3775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1" name="矩形 10"/>
          <p:cNvSpPr/>
          <p:nvPr/>
        </p:nvSpPr>
        <p:spPr>
          <a:xfrm>
            <a:off x="6363208" y="3156719"/>
            <a:ext cx="1754012" cy="3447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2" name="矩形 11"/>
          <p:cNvSpPr/>
          <p:nvPr/>
        </p:nvSpPr>
        <p:spPr>
          <a:xfrm>
            <a:off x="6387722" y="3536532"/>
            <a:ext cx="1724853" cy="382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3" name="矩形 12"/>
          <p:cNvSpPr/>
          <p:nvPr/>
        </p:nvSpPr>
        <p:spPr>
          <a:xfrm>
            <a:off x="4877073" y="3548547"/>
            <a:ext cx="1327514" cy="3304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4" name="矩形 13"/>
          <p:cNvSpPr/>
          <p:nvPr/>
        </p:nvSpPr>
        <p:spPr>
          <a:xfrm>
            <a:off x="3276896" y="3543635"/>
            <a:ext cx="1434467" cy="3574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5" name="矩形 14"/>
          <p:cNvSpPr/>
          <p:nvPr/>
        </p:nvSpPr>
        <p:spPr>
          <a:xfrm>
            <a:off x="3254434" y="3937643"/>
            <a:ext cx="1511111" cy="6467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6" name="矩形 15"/>
          <p:cNvSpPr/>
          <p:nvPr/>
        </p:nvSpPr>
        <p:spPr>
          <a:xfrm>
            <a:off x="4877862" y="3938453"/>
            <a:ext cx="1340664" cy="660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17" name="矩形 16"/>
          <p:cNvSpPr/>
          <p:nvPr/>
        </p:nvSpPr>
        <p:spPr>
          <a:xfrm>
            <a:off x="6390013" y="3971670"/>
            <a:ext cx="1716663" cy="6289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20" name="文本框 19">
            <a:extLst>
              <a:ext uri="{FF2B5EF4-FFF2-40B4-BE49-F238E27FC236}">
                <a16:creationId xmlns:a16="http://schemas.microsoft.com/office/drawing/2014/main" id="{5CF34380-DE37-41BD-B46E-9128E53C028C}"/>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5" presetClass="exit" presetSubtype="0" fill="hold" grpId="0" nodeType="clickEffect">
                                  <p:stCondLst>
                                    <p:cond delay="0"/>
                                  </p:stCondLst>
                                  <p:childTnLst>
                                    <p:anim calcmode="lin" valueType="num">
                                      <p:cBhvr>
                                        <p:cTn id="26" dur="1000"/>
                                        <p:tgtEl>
                                          <p:spTgt spid="7"/>
                                        </p:tgtEl>
                                        <p:attrNameLst>
                                          <p:attrName>ppt_w</p:attrName>
                                        </p:attrNameLst>
                                      </p:cBhvr>
                                      <p:tavLst>
                                        <p:tav tm="0">
                                          <p:val>
                                            <p:strVal val="ppt_w"/>
                                          </p:val>
                                        </p:tav>
                                        <p:tav tm="100000">
                                          <p:val>
                                            <p:strVal val="ppt_w*0.70"/>
                                          </p:val>
                                        </p:tav>
                                      </p:tavLst>
                                    </p:anim>
                                    <p:anim calcmode="lin" valueType="num">
                                      <p:cBhvr>
                                        <p:cTn id="27" dur="1000"/>
                                        <p:tgtEl>
                                          <p:spTgt spid="7"/>
                                        </p:tgtEl>
                                        <p:attrNameLst>
                                          <p:attrName>ppt_h</p:attrName>
                                        </p:attrNameLst>
                                      </p:cBhvr>
                                      <p:tavLst>
                                        <p:tav tm="0">
                                          <p:val>
                                            <p:strVal val="ppt_h"/>
                                          </p:val>
                                        </p:tav>
                                        <p:tav tm="100000">
                                          <p:val>
                                            <p:strVal val="ppt_h"/>
                                          </p:val>
                                        </p:tav>
                                      </p:tavLst>
                                    </p:anim>
                                    <p:animEffect transition="out" filter="fade">
                                      <p:cBhvr>
                                        <p:cTn id="28" dur="1000"/>
                                        <p:tgtEl>
                                          <p:spTgt spid="7"/>
                                        </p:tgtEl>
                                      </p:cBhvr>
                                    </p:animEffect>
                                    <p:set>
                                      <p:cBhvr>
                                        <p:cTn id="29" dur="1" fill="hold">
                                          <p:stCondLst>
                                            <p:cond delay="999"/>
                                          </p:stCondLst>
                                        </p:cTn>
                                        <p:tgtEl>
                                          <p:spTgt spid="7"/>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3" presetClass="exit" presetSubtype="10" fill="hold" grpId="0" nodeType="clickEffect">
                                  <p:stCondLst>
                                    <p:cond delay="0"/>
                                  </p:stCondLst>
                                  <p:childTnLst>
                                    <p:animEffect transition="out" filter="blinds(horizontal)">
                                      <p:cBhvr>
                                        <p:cTn id="33" dur="500"/>
                                        <p:tgtEl>
                                          <p:spTgt spid="6"/>
                                        </p:tgtEl>
                                      </p:cBhvr>
                                    </p:animEffect>
                                    <p:set>
                                      <p:cBhvr>
                                        <p:cTn id="34" dur="1" fill="hold">
                                          <p:stCondLst>
                                            <p:cond delay="499"/>
                                          </p:stCondLst>
                                        </p:cTn>
                                        <p:tgtEl>
                                          <p:spTgt spid="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0" nodeType="clickEffect">
                                  <p:stCondLst>
                                    <p:cond delay="0"/>
                                  </p:stCondLst>
                                  <p:childTnLst>
                                    <p:anim calcmode="lin" valueType="num">
                                      <p:cBhvr additive="base">
                                        <p:cTn id="38" dur="500"/>
                                        <p:tgtEl>
                                          <p:spTgt spid="9"/>
                                        </p:tgtEl>
                                        <p:attrNameLst>
                                          <p:attrName>ppt_x</p:attrName>
                                        </p:attrNameLst>
                                      </p:cBhvr>
                                      <p:tavLst>
                                        <p:tav tm="0">
                                          <p:val>
                                            <p:strVal val="ppt_x"/>
                                          </p:val>
                                        </p:tav>
                                        <p:tav tm="100000">
                                          <p:val>
                                            <p:strVal val="ppt_x"/>
                                          </p:val>
                                        </p:tav>
                                      </p:tavLst>
                                    </p:anim>
                                    <p:anim calcmode="lin" valueType="num">
                                      <p:cBhvr additive="base">
                                        <p:cTn id="39" dur="500"/>
                                        <p:tgtEl>
                                          <p:spTgt spid="9"/>
                                        </p:tgtEl>
                                        <p:attrNameLst>
                                          <p:attrName>ppt_y</p:attrName>
                                        </p:attrNameLst>
                                      </p:cBhvr>
                                      <p:tavLst>
                                        <p:tav tm="0">
                                          <p:val>
                                            <p:strVal val="ppt_y"/>
                                          </p:val>
                                        </p:tav>
                                        <p:tav tm="100000">
                                          <p:val>
                                            <p:strVal val="1+ppt_h/2"/>
                                          </p:val>
                                        </p:tav>
                                      </p:tavLst>
                                    </p:anim>
                                    <p:set>
                                      <p:cBhvr>
                                        <p:cTn id="40" dur="1" fill="hold">
                                          <p:stCondLst>
                                            <p:cond delay="499"/>
                                          </p:stCondLst>
                                        </p:cTn>
                                        <p:tgtEl>
                                          <p:spTgt spid="9"/>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6" presetClass="exit" presetSubtype="21" fill="hold" grpId="0" nodeType="clickEffect">
                                  <p:stCondLst>
                                    <p:cond delay="0"/>
                                  </p:stCondLst>
                                  <p:childTnLst>
                                    <p:animEffect transition="out" filter="barn(inVertical)">
                                      <p:cBhvr>
                                        <p:cTn id="44" dur="500"/>
                                        <p:tgtEl>
                                          <p:spTgt spid="10"/>
                                        </p:tgtEl>
                                      </p:cBhvr>
                                    </p:animEffect>
                                    <p:set>
                                      <p:cBhvr>
                                        <p:cTn id="45" dur="1" fill="hold">
                                          <p:stCondLst>
                                            <p:cond delay="499"/>
                                          </p:stCondLst>
                                        </p:cTn>
                                        <p:tgtEl>
                                          <p:spTgt spid="10"/>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6" presetClass="exit" presetSubtype="21" fill="hold" grpId="0" nodeType="clickEffect">
                                  <p:stCondLst>
                                    <p:cond delay="0"/>
                                  </p:stCondLst>
                                  <p:childTnLst>
                                    <p:animEffect transition="out" filter="barn(inVertical)">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xit" presetSubtype="4" fill="hold" grpId="0" nodeType="clickEffect">
                                  <p:stCondLst>
                                    <p:cond delay="0"/>
                                  </p:stCondLst>
                                  <p:childTnLst>
                                    <p:animEffect transition="out" filter="wipe(down)">
                                      <p:cBhvr>
                                        <p:cTn id="54" dur="500"/>
                                        <p:tgtEl>
                                          <p:spTgt spid="14"/>
                                        </p:tgtEl>
                                      </p:cBhvr>
                                    </p:animEffect>
                                    <p:set>
                                      <p:cBhvr>
                                        <p:cTn id="55" dur="1" fill="hold">
                                          <p:stCondLst>
                                            <p:cond delay="499"/>
                                          </p:stCondLst>
                                        </p:cTn>
                                        <p:tgtEl>
                                          <p:spTgt spid="14"/>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xit" presetSubtype="4" fill="hold" grpId="0" nodeType="clickEffect">
                                  <p:stCondLst>
                                    <p:cond delay="0"/>
                                  </p:stCondLst>
                                  <p:childTnLst>
                                    <p:animEffect transition="out" filter="wipe(down)">
                                      <p:cBhvr>
                                        <p:cTn id="59" dur="500"/>
                                        <p:tgtEl>
                                          <p:spTgt spid="13"/>
                                        </p:tgtEl>
                                      </p:cBhvr>
                                    </p:animEffect>
                                    <p:set>
                                      <p:cBhvr>
                                        <p:cTn id="60" dur="1" fill="hold">
                                          <p:stCondLst>
                                            <p:cond delay="499"/>
                                          </p:stCondLst>
                                        </p:cTn>
                                        <p:tgtEl>
                                          <p:spTgt spid="13"/>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22" presetClass="exit" presetSubtype="4" fill="hold" grpId="0" nodeType="clickEffect">
                                  <p:stCondLst>
                                    <p:cond delay="0"/>
                                  </p:stCondLst>
                                  <p:childTnLst>
                                    <p:animEffect transition="out" filter="wipe(down)">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6" presetClass="exit" presetSubtype="21" fill="hold" grpId="0" nodeType="clickEffect">
                                  <p:stCondLst>
                                    <p:cond delay="0"/>
                                  </p:stCondLst>
                                  <p:childTnLst>
                                    <p:animEffect transition="out" filter="barn(inVertical)">
                                      <p:cBhvr>
                                        <p:cTn id="69" dur="500"/>
                                        <p:tgtEl>
                                          <p:spTgt spid="15"/>
                                        </p:tgtEl>
                                      </p:cBhvr>
                                    </p:animEffect>
                                    <p:set>
                                      <p:cBhvr>
                                        <p:cTn id="70" dur="1" fill="hold">
                                          <p:stCondLst>
                                            <p:cond delay="499"/>
                                          </p:stCondLst>
                                        </p:cTn>
                                        <p:tgtEl>
                                          <p:spTgt spid="1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22" presetClass="exit" presetSubtype="4" fill="hold" grpId="0" nodeType="clickEffect">
                                  <p:stCondLst>
                                    <p:cond delay="0"/>
                                  </p:stCondLst>
                                  <p:childTnLst>
                                    <p:animEffect transition="out" filter="wipe(down)">
                                      <p:cBhvr>
                                        <p:cTn id="74" dur="500"/>
                                        <p:tgtEl>
                                          <p:spTgt spid="16"/>
                                        </p:tgtEl>
                                      </p:cBhvr>
                                    </p:animEffect>
                                    <p:set>
                                      <p:cBhvr>
                                        <p:cTn id="75" dur="1" fill="hold">
                                          <p:stCondLst>
                                            <p:cond delay="499"/>
                                          </p:stCondLst>
                                        </p:cTn>
                                        <p:tgtEl>
                                          <p:spTgt spid="16"/>
                                        </p:tgtEl>
                                        <p:attrNameLst>
                                          <p:attrName>style.visibility</p:attrName>
                                        </p:attrNameLst>
                                      </p:cBhvr>
                                      <p:to>
                                        <p:strVal val="hidden"/>
                                      </p:to>
                                    </p:set>
                                  </p:childTnLst>
                                </p:cTn>
                              </p:par>
                            </p:childTnLst>
                          </p:cTn>
                        </p:par>
                      </p:childTnLst>
                    </p:cTn>
                  </p:par>
                  <p:par>
                    <p:cTn id="76" fill="hold">
                      <p:stCondLst>
                        <p:cond delay="indefinite"/>
                      </p:stCondLst>
                      <p:childTnLst>
                        <p:par>
                          <p:cTn id="77" fill="hold">
                            <p:stCondLst>
                              <p:cond delay="0"/>
                            </p:stCondLst>
                            <p:childTnLst>
                              <p:par>
                                <p:cTn id="78" presetID="3" presetClass="exit" presetSubtype="10" fill="hold" grpId="0" nodeType="clickEffect">
                                  <p:stCondLst>
                                    <p:cond delay="0"/>
                                  </p:stCondLst>
                                  <p:childTnLst>
                                    <p:animEffect transition="out" filter="blinds(horizontal)">
                                      <p:cBhvr>
                                        <p:cTn id="79" dur="500"/>
                                        <p:tgtEl>
                                          <p:spTgt spid="17"/>
                                        </p:tgtEl>
                                      </p:cBhvr>
                                    </p:animEffect>
                                    <p:set>
                                      <p:cBhvr>
                                        <p:cTn id="80"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bldLvl="0" animBg="1"/>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bldLvl="0" animBg="1"/>
      <p:bldP spid="17"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文本框 8"/>
          <p:cNvSpPr txBox="1">
            <a:spLocks noChangeArrowheads="1"/>
          </p:cNvSpPr>
          <p:nvPr/>
        </p:nvSpPr>
        <p:spPr bwMode="auto">
          <a:xfrm>
            <a:off x="692149" y="2080583"/>
            <a:ext cx="463736" cy="644087"/>
          </a:xfrm>
          <a:prstGeom prst="rect">
            <a:avLst/>
          </a:prstGeom>
          <a:noFill/>
          <a:ln w="9525">
            <a:solidFill>
              <a:schemeClr val="tx1"/>
            </a:solidFill>
            <a:round/>
          </a:ln>
        </p:spPr>
        <p:txBody>
          <a:bodyPr wrap="square" lIns="68580" tIns="34290" rIns="68580" bIns="34290">
            <a:spAutoFit/>
          </a:bodyPr>
          <a:lstStyle/>
          <a:p>
            <a:pPr algn="ctr"/>
            <a:r>
              <a:rPr lang="zh-CN" altLang="en-US" sz="1800">
                <a:cs typeface="+mn-ea"/>
                <a:sym typeface="+mn-lt"/>
              </a:rPr>
              <a:t>温度</a:t>
            </a:r>
          </a:p>
        </p:txBody>
      </p:sp>
      <p:sp>
        <p:nvSpPr>
          <p:cNvPr id="29698" name="文本框 9"/>
          <p:cNvSpPr txBox="1">
            <a:spLocks noChangeArrowheads="1"/>
          </p:cNvSpPr>
          <p:nvPr/>
        </p:nvSpPr>
        <p:spPr bwMode="auto">
          <a:xfrm>
            <a:off x="1616625" y="991624"/>
            <a:ext cx="3549650" cy="346249"/>
          </a:xfrm>
          <a:prstGeom prst="rect">
            <a:avLst/>
          </a:prstGeom>
          <a:noFill/>
          <a:ln w="9525">
            <a:solidFill>
              <a:schemeClr val="tx1"/>
            </a:solidFill>
            <a:round/>
          </a:ln>
        </p:spPr>
        <p:txBody>
          <a:bodyPr lIns="68580" tIns="34290" rIns="68580" bIns="34290">
            <a:spAutoFit/>
          </a:bodyPr>
          <a:lstStyle/>
          <a:p>
            <a:r>
              <a:rPr lang="zh-CN" altLang="en-US" sz="1800">
                <a:cs typeface="+mn-ea"/>
                <a:sym typeface="+mn-lt"/>
              </a:rPr>
              <a:t>概念：物体的冷热程度</a:t>
            </a:r>
          </a:p>
        </p:txBody>
      </p:sp>
      <p:sp>
        <p:nvSpPr>
          <p:cNvPr id="29699" name="文本框 10"/>
          <p:cNvSpPr txBox="1">
            <a:spLocks noChangeArrowheads="1"/>
          </p:cNvSpPr>
          <p:nvPr/>
        </p:nvSpPr>
        <p:spPr bwMode="auto">
          <a:xfrm>
            <a:off x="1596000" y="1578937"/>
            <a:ext cx="749477" cy="623248"/>
          </a:xfrm>
          <a:prstGeom prst="rect">
            <a:avLst/>
          </a:prstGeom>
          <a:noFill/>
          <a:ln w="9525">
            <a:solidFill>
              <a:schemeClr val="tx1"/>
            </a:solidFill>
            <a:round/>
          </a:ln>
        </p:spPr>
        <p:txBody>
          <a:bodyPr wrap="square" lIns="68580" tIns="34290" rIns="68580" bIns="34290">
            <a:spAutoFit/>
          </a:bodyPr>
          <a:lstStyle/>
          <a:p>
            <a:pPr algn="ctr"/>
            <a:r>
              <a:rPr lang="zh-CN" altLang="en-US" sz="1800">
                <a:cs typeface="+mn-ea"/>
                <a:sym typeface="+mn-lt"/>
              </a:rPr>
              <a:t>摄氏温度</a:t>
            </a:r>
          </a:p>
        </p:txBody>
      </p:sp>
      <p:sp>
        <p:nvSpPr>
          <p:cNvPr id="29700" name="文本框 11"/>
          <p:cNvSpPr txBox="1">
            <a:spLocks noChangeArrowheads="1"/>
          </p:cNvSpPr>
          <p:nvPr/>
        </p:nvSpPr>
        <p:spPr bwMode="auto">
          <a:xfrm>
            <a:off x="1614381" y="3320811"/>
            <a:ext cx="2098675" cy="346249"/>
          </a:xfrm>
          <a:prstGeom prst="rect">
            <a:avLst/>
          </a:prstGeom>
          <a:noFill/>
          <a:ln w="9525">
            <a:solidFill>
              <a:schemeClr val="tx1"/>
            </a:solidFill>
            <a:round/>
          </a:ln>
        </p:spPr>
        <p:txBody>
          <a:bodyPr lIns="68580" tIns="34290" rIns="68580" bIns="34290">
            <a:spAutoFit/>
          </a:bodyPr>
          <a:lstStyle/>
          <a:p>
            <a:r>
              <a:rPr lang="zh-CN" altLang="en-US" sz="1800">
                <a:cs typeface="+mn-ea"/>
                <a:sym typeface="+mn-lt"/>
              </a:rPr>
              <a:t>测量：温度计</a:t>
            </a:r>
          </a:p>
        </p:txBody>
      </p:sp>
      <p:sp>
        <p:nvSpPr>
          <p:cNvPr id="29701" name="文本框 14"/>
          <p:cNvSpPr txBox="1">
            <a:spLocks noChangeArrowheads="1"/>
          </p:cNvSpPr>
          <p:nvPr/>
        </p:nvSpPr>
        <p:spPr bwMode="auto">
          <a:xfrm>
            <a:off x="2789788" y="2031628"/>
            <a:ext cx="2307741" cy="346249"/>
          </a:xfrm>
          <a:prstGeom prst="rect">
            <a:avLst/>
          </a:prstGeom>
          <a:noFill/>
          <a:ln w="9525">
            <a:solidFill>
              <a:srgbClr val="0000FF"/>
            </a:solidFill>
            <a:round/>
          </a:ln>
        </p:spPr>
        <p:txBody>
          <a:bodyPr wrap="square" lIns="68580" tIns="34290" rIns="68580" bIns="34290">
            <a:spAutoFit/>
          </a:bodyPr>
          <a:lstStyle/>
          <a:p>
            <a:r>
              <a:rPr lang="zh-CN" altLang="en-US" sz="1800">
                <a:cs typeface="+mn-ea"/>
                <a:sym typeface="+mn-lt"/>
              </a:rPr>
              <a:t>规定（标准大气压）</a:t>
            </a:r>
          </a:p>
        </p:txBody>
      </p:sp>
      <p:sp>
        <p:nvSpPr>
          <p:cNvPr id="29702" name="文本框 15"/>
          <p:cNvSpPr txBox="1">
            <a:spLocks noChangeArrowheads="1"/>
          </p:cNvSpPr>
          <p:nvPr/>
        </p:nvSpPr>
        <p:spPr bwMode="auto">
          <a:xfrm>
            <a:off x="5889651" y="1608830"/>
            <a:ext cx="2639344" cy="346249"/>
          </a:xfrm>
          <a:prstGeom prst="rect">
            <a:avLst/>
          </a:prstGeom>
          <a:noFill/>
          <a:ln w="9525">
            <a:solidFill>
              <a:srgbClr val="FF0000"/>
            </a:solidFill>
            <a:round/>
          </a:ln>
        </p:spPr>
        <p:txBody>
          <a:bodyPr wrap="square" lIns="68580" tIns="34290" rIns="68580" bIns="34290">
            <a:spAutoFit/>
          </a:bodyPr>
          <a:lstStyle/>
          <a:p>
            <a:r>
              <a:rPr lang="zh-CN" altLang="en-US" sz="1800">
                <a:cs typeface="+mn-ea"/>
                <a:sym typeface="+mn-lt"/>
              </a:rPr>
              <a:t>冰水混合物温度为</a:t>
            </a:r>
            <a:r>
              <a:rPr lang="en-US" altLang="zh-CN" sz="1800">
                <a:cs typeface="+mn-ea"/>
                <a:sym typeface="+mn-lt"/>
              </a:rPr>
              <a:t>0</a:t>
            </a:r>
            <a:r>
              <a:rPr lang="zh-CN" altLang="en-US" sz="1800">
                <a:cs typeface="+mn-ea"/>
                <a:sym typeface="+mn-lt"/>
              </a:rPr>
              <a:t>℃</a:t>
            </a:r>
          </a:p>
        </p:txBody>
      </p:sp>
      <p:sp>
        <p:nvSpPr>
          <p:cNvPr id="29703" name="文本框 16"/>
          <p:cNvSpPr txBox="1">
            <a:spLocks noChangeArrowheads="1"/>
          </p:cNvSpPr>
          <p:nvPr/>
        </p:nvSpPr>
        <p:spPr bwMode="auto">
          <a:xfrm>
            <a:off x="4146443" y="2629056"/>
            <a:ext cx="3473450" cy="346249"/>
          </a:xfrm>
          <a:prstGeom prst="rect">
            <a:avLst/>
          </a:prstGeom>
          <a:noFill/>
          <a:ln w="9525">
            <a:solidFill>
              <a:srgbClr val="0000FF"/>
            </a:solidFill>
            <a:round/>
          </a:ln>
        </p:spPr>
        <p:txBody>
          <a:bodyPr lIns="68580" tIns="34290" rIns="68580" bIns="34290">
            <a:spAutoFit/>
          </a:bodyPr>
          <a:lstStyle/>
          <a:p>
            <a:r>
              <a:rPr lang="zh-CN" altLang="en-US" sz="1800">
                <a:cs typeface="+mn-ea"/>
                <a:sym typeface="+mn-lt"/>
              </a:rPr>
              <a:t>原理：液体的热胀冷缩</a:t>
            </a:r>
          </a:p>
        </p:txBody>
      </p:sp>
      <p:sp>
        <p:nvSpPr>
          <p:cNvPr id="29704" name="文本框 17"/>
          <p:cNvSpPr txBox="1">
            <a:spLocks noChangeArrowheads="1"/>
          </p:cNvSpPr>
          <p:nvPr/>
        </p:nvSpPr>
        <p:spPr bwMode="auto">
          <a:xfrm>
            <a:off x="4146444" y="3174203"/>
            <a:ext cx="3770891" cy="346249"/>
          </a:xfrm>
          <a:prstGeom prst="rect">
            <a:avLst/>
          </a:prstGeom>
          <a:noFill/>
          <a:ln w="9525">
            <a:solidFill>
              <a:srgbClr val="0000FF"/>
            </a:solidFill>
            <a:round/>
          </a:ln>
        </p:spPr>
        <p:txBody>
          <a:bodyPr wrap="square" lIns="68580" tIns="34290" rIns="68580" bIns="34290">
            <a:spAutoFit/>
          </a:bodyPr>
          <a:lstStyle/>
          <a:p>
            <a:r>
              <a:rPr lang="zh-CN" altLang="en-US" sz="1800">
                <a:cs typeface="+mn-ea"/>
                <a:sym typeface="+mn-lt"/>
              </a:rPr>
              <a:t>使用方法：三看、一不、四要</a:t>
            </a:r>
          </a:p>
        </p:txBody>
      </p:sp>
      <p:sp>
        <p:nvSpPr>
          <p:cNvPr id="29705" name="文本框 18"/>
          <p:cNvSpPr txBox="1">
            <a:spLocks noChangeArrowheads="1"/>
          </p:cNvSpPr>
          <p:nvPr/>
        </p:nvSpPr>
        <p:spPr bwMode="auto">
          <a:xfrm>
            <a:off x="4146443" y="3983298"/>
            <a:ext cx="873125" cy="346249"/>
          </a:xfrm>
          <a:prstGeom prst="rect">
            <a:avLst/>
          </a:prstGeom>
          <a:noFill/>
          <a:ln w="9525">
            <a:solidFill>
              <a:srgbClr val="0000FF"/>
            </a:solidFill>
            <a:round/>
          </a:ln>
        </p:spPr>
        <p:txBody>
          <a:bodyPr lIns="68580" tIns="34290" rIns="68580" bIns="34290">
            <a:spAutoFit/>
          </a:bodyPr>
          <a:lstStyle/>
          <a:p>
            <a:r>
              <a:rPr lang="zh-CN" altLang="en-US" sz="1800">
                <a:cs typeface="+mn-ea"/>
                <a:sym typeface="+mn-lt"/>
              </a:rPr>
              <a:t>分类</a:t>
            </a:r>
          </a:p>
        </p:txBody>
      </p:sp>
      <p:sp>
        <p:nvSpPr>
          <p:cNvPr id="29706" name="文本框 19"/>
          <p:cNvSpPr txBox="1">
            <a:spLocks noChangeArrowheads="1"/>
          </p:cNvSpPr>
          <p:nvPr/>
        </p:nvSpPr>
        <p:spPr bwMode="auto">
          <a:xfrm>
            <a:off x="2789788" y="1397404"/>
            <a:ext cx="1267101" cy="346249"/>
          </a:xfrm>
          <a:prstGeom prst="rect">
            <a:avLst/>
          </a:prstGeom>
          <a:noFill/>
          <a:ln w="9525">
            <a:solidFill>
              <a:srgbClr val="0000FF"/>
            </a:solidFill>
            <a:round/>
          </a:ln>
        </p:spPr>
        <p:txBody>
          <a:bodyPr wrap="square" lIns="68580" tIns="34290" rIns="68580" bIns="34290">
            <a:spAutoFit/>
          </a:bodyPr>
          <a:lstStyle/>
          <a:p>
            <a:r>
              <a:rPr lang="zh-CN" altLang="en-US" sz="1800">
                <a:cs typeface="+mn-ea"/>
                <a:sym typeface="+mn-lt"/>
              </a:rPr>
              <a:t>符号：℃</a:t>
            </a:r>
          </a:p>
        </p:txBody>
      </p:sp>
      <p:sp>
        <p:nvSpPr>
          <p:cNvPr id="2" name="文本框 15"/>
          <p:cNvSpPr txBox="1">
            <a:spLocks noChangeArrowheads="1"/>
          </p:cNvSpPr>
          <p:nvPr/>
        </p:nvSpPr>
        <p:spPr bwMode="auto">
          <a:xfrm>
            <a:off x="5889651" y="2191983"/>
            <a:ext cx="2225515" cy="346249"/>
          </a:xfrm>
          <a:prstGeom prst="rect">
            <a:avLst/>
          </a:prstGeom>
          <a:noFill/>
          <a:ln w="9525">
            <a:solidFill>
              <a:srgbClr val="FF0000"/>
            </a:solidFill>
            <a:round/>
          </a:ln>
        </p:spPr>
        <p:txBody>
          <a:bodyPr wrap="square" lIns="68580" tIns="34290" rIns="68580" bIns="34290">
            <a:spAutoFit/>
          </a:bodyPr>
          <a:lstStyle/>
          <a:p>
            <a:r>
              <a:rPr lang="zh-CN" altLang="en-US" sz="1800">
                <a:cs typeface="+mn-ea"/>
                <a:sym typeface="+mn-lt"/>
              </a:rPr>
              <a:t>沸水温度为</a:t>
            </a:r>
            <a:r>
              <a:rPr lang="en-US" altLang="zh-CN" sz="1800">
                <a:cs typeface="+mn-ea"/>
                <a:sym typeface="+mn-lt"/>
              </a:rPr>
              <a:t>100</a:t>
            </a:r>
            <a:r>
              <a:rPr lang="zh-CN" altLang="en-US" sz="1800">
                <a:cs typeface="+mn-ea"/>
                <a:sym typeface="+mn-lt"/>
              </a:rPr>
              <a:t>℃</a:t>
            </a:r>
          </a:p>
        </p:txBody>
      </p:sp>
      <p:sp>
        <p:nvSpPr>
          <p:cNvPr id="3" name="文本框 18"/>
          <p:cNvSpPr txBox="1">
            <a:spLocks noChangeArrowheads="1"/>
          </p:cNvSpPr>
          <p:nvPr/>
        </p:nvSpPr>
        <p:spPr bwMode="auto">
          <a:xfrm>
            <a:off x="5554848" y="3585736"/>
            <a:ext cx="1277938" cy="346249"/>
          </a:xfrm>
          <a:prstGeom prst="rect">
            <a:avLst/>
          </a:prstGeom>
          <a:noFill/>
          <a:ln w="9525">
            <a:solidFill>
              <a:srgbClr val="FF0000"/>
            </a:solidFill>
            <a:round/>
          </a:ln>
        </p:spPr>
        <p:txBody>
          <a:bodyPr lIns="68580" tIns="34290" rIns="68580" bIns="34290">
            <a:spAutoFit/>
          </a:bodyPr>
          <a:lstStyle/>
          <a:p>
            <a:r>
              <a:rPr lang="zh-CN" altLang="en-US" sz="1800" dirty="0">
                <a:cs typeface="+mn-ea"/>
                <a:sym typeface="+mn-lt"/>
              </a:rPr>
              <a:t>体温计</a:t>
            </a:r>
          </a:p>
        </p:txBody>
      </p:sp>
      <p:sp>
        <p:nvSpPr>
          <p:cNvPr id="4" name="文本框 18"/>
          <p:cNvSpPr txBox="1">
            <a:spLocks noChangeArrowheads="1"/>
          </p:cNvSpPr>
          <p:nvPr/>
        </p:nvSpPr>
        <p:spPr bwMode="auto">
          <a:xfrm>
            <a:off x="5554848" y="3997269"/>
            <a:ext cx="1608533" cy="346249"/>
          </a:xfrm>
          <a:prstGeom prst="rect">
            <a:avLst/>
          </a:prstGeom>
          <a:noFill/>
          <a:ln w="9525">
            <a:solidFill>
              <a:srgbClr val="FF0000"/>
            </a:solidFill>
            <a:round/>
          </a:ln>
        </p:spPr>
        <p:txBody>
          <a:bodyPr wrap="square" lIns="68580" tIns="34290" rIns="68580" bIns="34290">
            <a:spAutoFit/>
          </a:bodyPr>
          <a:lstStyle/>
          <a:p>
            <a:r>
              <a:rPr lang="zh-CN" altLang="en-US" sz="1800" dirty="0">
                <a:cs typeface="+mn-ea"/>
                <a:sym typeface="+mn-lt"/>
              </a:rPr>
              <a:t>实验室温度计</a:t>
            </a:r>
          </a:p>
        </p:txBody>
      </p:sp>
      <p:sp>
        <p:nvSpPr>
          <p:cNvPr id="5" name="文本框 18"/>
          <p:cNvSpPr txBox="1">
            <a:spLocks noChangeArrowheads="1"/>
          </p:cNvSpPr>
          <p:nvPr/>
        </p:nvSpPr>
        <p:spPr bwMode="auto">
          <a:xfrm>
            <a:off x="5554847" y="4410299"/>
            <a:ext cx="1277938" cy="346249"/>
          </a:xfrm>
          <a:prstGeom prst="rect">
            <a:avLst/>
          </a:prstGeom>
          <a:noFill/>
          <a:ln w="9525">
            <a:solidFill>
              <a:srgbClr val="FF0000"/>
            </a:solidFill>
            <a:round/>
          </a:ln>
        </p:spPr>
        <p:txBody>
          <a:bodyPr lIns="68580" tIns="34290" rIns="68580" bIns="34290">
            <a:spAutoFit/>
          </a:bodyPr>
          <a:lstStyle/>
          <a:p>
            <a:r>
              <a:rPr lang="zh-CN" altLang="en-US" sz="1800" dirty="0">
                <a:cs typeface="+mn-ea"/>
                <a:sym typeface="+mn-lt"/>
              </a:rPr>
              <a:t>寒暑表</a:t>
            </a:r>
          </a:p>
        </p:txBody>
      </p:sp>
      <p:sp>
        <p:nvSpPr>
          <p:cNvPr id="6" name="左大括号 5"/>
          <p:cNvSpPr/>
          <p:nvPr/>
        </p:nvSpPr>
        <p:spPr>
          <a:xfrm>
            <a:off x="1209715" y="1103108"/>
            <a:ext cx="350837" cy="2497337"/>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endParaRPr lang="zh-CN" altLang="en-US" noProof="1">
              <a:cs typeface="+mn-ea"/>
              <a:sym typeface="+mn-lt"/>
            </a:endParaRPr>
          </a:p>
        </p:txBody>
      </p:sp>
      <p:sp>
        <p:nvSpPr>
          <p:cNvPr id="7" name="左大括号 6"/>
          <p:cNvSpPr/>
          <p:nvPr/>
        </p:nvSpPr>
        <p:spPr>
          <a:xfrm>
            <a:off x="2554837" y="1493607"/>
            <a:ext cx="199502" cy="77318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endParaRPr lang="zh-CN" altLang="en-US" noProof="1">
              <a:cs typeface="+mn-ea"/>
              <a:sym typeface="+mn-lt"/>
            </a:endParaRPr>
          </a:p>
        </p:txBody>
      </p:sp>
      <p:sp>
        <p:nvSpPr>
          <p:cNvPr id="8" name="左大括号 7"/>
          <p:cNvSpPr/>
          <p:nvPr/>
        </p:nvSpPr>
        <p:spPr>
          <a:xfrm>
            <a:off x="5592250" y="1767344"/>
            <a:ext cx="199502" cy="77437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endParaRPr lang="zh-CN" altLang="en-US" noProof="1">
              <a:cs typeface="+mn-ea"/>
              <a:sym typeface="+mn-lt"/>
            </a:endParaRPr>
          </a:p>
        </p:txBody>
      </p:sp>
      <p:sp>
        <p:nvSpPr>
          <p:cNvPr id="9" name="左大括号 8"/>
          <p:cNvSpPr/>
          <p:nvPr/>
        </p:nvSpPr>
        <p:spPr>
          <a:xfrm>
            <a:off x="3811480" y="2791769"/>
            <a:ext cx="236538" cy="137890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endParaRPr lang="zh-CN" altLang="en-US" noProof="1">
              <a:cs typeface="+mn-ea"/>
              <a:sym typeface="+mn-lt"/>
            </a:endParaRPr>
          </a:p>
        </p:txBody>
      </p:sp>
      <p:sp>
        <p:nvSpPr>
          <p:cNvPr id="10" name="左大括号 9"/>
          <p:cNvSpPr/>
          <p:nvPr/>
        </p:nvSpPr>
        <p:spPr>
          <a:xfrm>
            <a:off x="5117994" y="3611275"/>
            <a:ext cx="354059" cy="101786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endParaRPr lang="zh-CN" altLang="en-US" noProof="1">
              <a:cs typeface="+mn-ea"/>
              <a:sym typeface="+mn-lt"/>
            </a:endParaRPr>
          </a:p>
        </p:txBody>
      </p:sp>
      <p:sp>
        <p:nvSpPr>
          <p:cNvPr id="25" name="文本框 24">
            <a:extLst>
              <a:ext uri="{FF2B5EF4-FFF2-40B4-BE49-F238E27FC236}">
                <a16:creationId xmlns:a16="http://schemas.microsoft.com/office/drawing/2014/main" id="{C555764B-DE3B-4A38-8E9D-629693BCCE73}"/>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7"/>
                                        </p:tgtEl>
                                        <p:attrNameLst>
                                          <p:attrName>style.visibility</p:attrName>
                                        </p:attrNameLst>
                                      </p:cBhvr>
                                      <p:to>
                                        <p:strVal val="visible"/>
                                      </p:to>
                                    </p:set>
                                    <p:animEffect transition="in" filter="dissolve">
                                      <p:cBhvr>
                                        <p:cTn id="7" dur="500"/>
                                        <p:tgtEl>
                                          <p:spTgt spid="296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698"/>
                                        </p:tgtEl>
                                        <p:attrNameLst>
                                          <p:attrName>style.visibility</p:attrName>
                                        </p:attrNameLst>
                                      </p:cBhvr>
                                      <p:to>
                                        <p:strVal val="visible"/>
                                      </p:to>
                                    </p:set>
                                    <p:animEffect transition="in" filter="wipe(left)">
                                      <p:cBhvr>
                                        <p:cTn id="17" dur="500"/>
                                        <p:tgtEl>
                                          <p:spTgt spid="2969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699"/>
                                        </p:tgtEl>
                                        <p:attrNameLst>
                                          <p:attrName>style.visibility</p:attrName>
                                        </p:attrNameLst>
                                      </p:cBhvr>
                                      <p:to>
                                        <p:strVal val="visible"/>
                                      </p:to>
                                    </p:set>
                                    <p:animEffect transition="in" filter="dissolve">
                                      <p:cBhvr>
                                        <p:cTn id="22" dur="500"/>
                                        <p:tgtEl>
                                          <p:spTgt spid="2969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706"/>
                                        </p:tgtEl>
                                        <p:attrNameLst>
                                          <p:attrName>style.visibility</p:attrName>
                                        </p:attrNameLst>
                                      </p:cBhvr>
                                      <p:to>
                                        <p:strVal val="visible"/>
                                      </p:to>
                                    </p:set>
                                    <p:animEffect transition="in" filter="wipe(left)">
                                      <p:cBhvr>
                                        <p:cTn id="32" dur="500"/>
                                        <p:tgtEl>
                                          <p:spTgt spid="2970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701"/>
                                        </p:tgtEl>
                                        <p:attrNameLst>
                                          <p:attrName>style.visibility</p:attrName>
                                        </p:attrNameLst>
                                      </p:cBhvr>
                                      <p:to>
                                        <p:strVal val="visible"/>
                                      </p:to>
                                    </p:set>
                                    <p:animEffect transition="in" filter="wipe(left)">
                                      <p:cBhvr>
                                        <p:cTn id="37" dur="500"/>
                                        <p:tgtEl>
                                          <p:spTgt spid="2970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dissolv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9702"/>
                                        </p:tgtEl>
                                        <p:attrNameLst>
                                          <p:attrName>style.visibility</p:attrName>
                                        </p:attrNameLst>
                                      </p:cBhvr>
                                      <p:to>
                                        <p:strVal val="visible"/>
                                      </p:to>
                                    </p:set>
                                    <p:animEffect transition="in" filter="wipe(left)">
                                      <p:cBhvr>
                                        <p:cTn id="47" dur="500"/>
                                        <p:tgtEl>
                                          <p:spTgt spid="2970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wipe(left)">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700"/>
                                        </p:tgtEl>
                                        <p:attrNameLst>
                                          <p:attrName>style.visibility</p:attrName>
                                        </p:attrNameLst>
                                      </p:cBhvr>
                                      <p:to>
                                        <p:strVal val="visible"/>
                                      </p:to>
                                    </p:set>
                                    <p:animEffect transition="in" filter="wipe(left)">
                                      <p:cBhvr>
                                        <p:cTn id="57" dur="500"/>
                                        <p:tgtEl>
                                          <p:spTgt spid="29700"/>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dissolve">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9703"/>
                                        </p:tgtEl>
                                        <p:attrNameLst>
                                          <p:attrName>style.visibility</p:attrName>
                                        </p:attrNameLst>
                                      </p:cBhvr>
                                      <p:to>
                                        <p:strVal val="visible"/>
                                      </p:to>
                                    </p:set>
                                    <p:animEffect transition="in" filter="wipe(left)">
                                      <p:cBhvr>
                                        <p:cTn id="67" dur="500"/>
                                        <p:tgtEl>
                                          <p:spTgt spid="2970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9704"/>
                                        </p:tgtEl>
                                        <p:attrNameLst>
                                          <p:attrName>style.visibility</p:attrName>
                                        </p:attrNameLst>
                                      </p:cBhvr>
                                      <p:to>
                                        <p:strVal val="visible"/>
                                      </p:to>
                                    </p:set>
                                    <p:animEffect transition="in" filter="wipe(left)">
                                      <p:cBhvr>
                                        <p:cTn id="72" dur="500"/>
                                        <p:tgtEl>
                                          <p:spTgt spid="2970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9705"/>
                                        </p:tgtEl>
                                        <p:attrNameLst>
                                          <p:attrName>style.visibility</p:attrName>
                                        </p:attrNameLst>
                                      </p:cBhvr>
                                      <p:to>
                                        <p:strVal val="visible"/>
                                      </p:to>
                                    </p:set>
                                    <p:animEffect transition="in" filter="wipe(left)">
                                      <p:cBhvr>
                                        <p:cTn id="77" dur="500"/>
                                        <p:tgtEl>
                                          <p:spTgt spid="2970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10"/>
                                        </p:tgtEl>
                                        <p:attrNameLst>
                                          <p:attrName>style.visibility</p:attrName>
                                        </p:attrNameLst>
                                      </p:cBhvr>
                                      <p:to>
                                        <p:strVal val="visible"/>
                                      </p:to>
                                    </p:set>
                                    <p:animEffect transition="in" filter="wipe(left)">
                                      <p:cBhvr>
                                        <p:cTn id="82" dur="500"/>
                                        <p:tgtEl>
                                          <p:spTgt spid="1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wipe(left)">
                                      <p:cBhvr>
                                        <p:cTn id="87" dur="500"/>
                                        <p:tgtEl>
                                          <p:spTgt spid="3"/>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4"/>
                                        </p:tgtEl>
                                        <p:attrNameLst>
                                          <p:attrName>style.visibility</p:attrName>
                                        </p:attrNameLst>
                                      </p:cBhvr>
                                      <p:to>
                                        <p:strVal val="visible"/>
                                      </p:to>
                                    </p:set>
                                    <p:animEffect transition="in" filter="wipe(left)">
                                      <p:cBhvr>
                                        <p:cTn id="92" dur="500"/>
                                        <p:tgtEl>
                                          <p:spTgt spid="4"/>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5"/>
                                        </p:tgtEl>
                                        <p:attrNameLst>
                                          <p:attrName>style.visibility</p:attrName>
                                        </p:attrNameLst>
                                      </p:cBhvr>
                                      <p:to>
                                        <p:strVal val="visible"/>
                                      </p:to>
                                    </p:set>
                                    <p:animEffect transition="in" filter="wipe(left)">
                                      <p:cBhvr>
                                        <p:cTn id="9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bldLvl="0" animBg="1"/>
      <p:bldP spid="29698" grpId="0" bldLvl="0" animBg="1"/>
      <p:bldP spid="29699" grpId="0" bldLvl="0" animBg="1"/>
      <p:bldP spid="29700" grpId="0" bldLvl="0" animBg="1"/>
      <p:bldP spid="29701" grpId="0" bldLvl="0" animBg="1"/>
      <p:bldP spid="29702" grpId="0" bldLvl="0" animBg="1"/>
      <p:bldP spid="29703" grpId="0" bldLvl="0" animBg="1"/>
      <p:bldP spid="29704" grpId="0" bldLvl="0" animBg="1"/>
      <p:bldP spid="29705" grpId="0" bldLvl="0" animBg="1"/>
      <p:bldP spid="29706" grpId="0" bldLvl="0" animBg="1"/>
      <p:bldP spid="2" grpId="0" bldLvl="0" animBg="1"/>
      <p:bldP spid="3" grpId="0" bldLvl="0" animBg="1"/>
      <p:bldP spid="4" grpId="0" bldLvl="0" animBg="1"/>
      <p:bldP spid="5" grpId="0" bldLvl="0" animBg="1"/>
      <p:bldP spid="6" grpId="0" bldLvl="0" animBg="1"/>
      <p:bldP spid="7" grpId="0" bldLvl="0" animBg="1"/>
      <p:bldP spid="8" grpId="0" bldLvl="0" animBg="1"/>
      <p:bldP spid="9" grpId="0" bldLvl="0" animBg="1"/>
      <p:bldP spid="10"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矩形: 圆角 3"/>
          <p:cNvSpPr/>
          <p:nvPr/>
        </p:nvSpPr>
        <p:spPr>
          <a:xfrm>
            <a:off x="737484" y="1600442"/>
            <a:ext cx="1293222" cy="406933"/>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latinLnBrk="1" hangingPunct="0"/>
            <a:r>
              <a:rPr lang="zh-CN" altLang="en-US" sz="1800" dirty="0">
                <a:solidFill>
                  <a:srgbClr val="000000"/>
                </a:solidFill>
                <a:cs typeface="+mn-ea"/>
                <a:sym typeface="+mn-lt"/>
              </a:rPr>
              <a:t>典型例题 </a:t>
            </a:r>
            <a:r>
              <a:rPr lang="en-US" altLang="zh-CN" sz="1800" dirty="0">
                <a:solidFill>
                  <a:srgbClr val="000000"/>
                </a:solidFill>
                <a:cs typeface="+mn-ea"/>
                <a:sym typeface="+mn-lt"/>
              </a:rPr>
              <a:t>1</a:t>
            </a:r>
            <a:endParaRPr lang="zh-CN" altLang="en-US" sz="1800" dirty="0">
              <a:solidFill>
                <a:srgbClr val="000000"/>
              </a:solidFill>
              <a:cs typeface="+mn-ea"/>
              <a:sym typeface="+mn-lt"/>
            </a:endParaRPr>
          </a:p>
        </p:txBody>
      </p:sp>
      <p:sp>
        <p:nvSpPr>
          <p:cNvPr id="88" name="文本框 6"/>
          <p:cNvSpPr txBox="1"/>
          <p:nvPr/>
        </p:nvSpPr>
        <p:spPr>
          <a:xfrm>
            <a:off x="495300" y="1020084"/>
            <a:ext cx="2400654" cy="369329"/>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28575" rtlCol="0" anchor="t">
            <a:spAutoFit/>
          </a:bodyPr>
          <a:lstStyle/>
          <a:p>
            <a:pPr latinLnBrk="1" hangingPunct="0"/>
            <a:r>
              <a:rPr lang="zh-CN" altLang="en-US" sz="1800" dirty="0">
                <a:cs typeface="+mn-ea"/>
                <a:sym typeface="+mn-lt"/>
              </a:rPr>
              <a:t>考点一：温度和温度计</a:t>
            </a:r>
          </a:p>
        </p:txBody>
      </p:sp>
      <p:sp>
        <p:nvSpPr>
          <p:cNvPr id="8" name="Rectangle 8"/>
          <p:cNvSpPr>
            <a:spLocks noChangeArrowheads="1"/>
          </p:cNvSpPr>
          <p:nvPr/>
        </p:nvSpPr>
        <p:spPr bwMode="auto">
          <a:xfrm>
            <a:off x="823584" y="2007375"/>
            <a:ext cx="6581203" cy="2146742"/>
          </a:xfrm>
          <a:prstGeom prst="rect">
            <a:avLst/>
          </a:prstGeom>
          <a:noFill/>
          <a:ln w="9525">
            <a:noFill/>
            <a:miter lim="800000"/>
          </a:ln>
          <a:effectLst/>
        </p:spPr>
        <p:txBody>
          <a:bodyPr wrap="square" lIns="68580" tIns="34290" rIns="68580" bIns="34290">
            <a:spAutoFit/>
          </a:bodyPr>
          <a:lstStyle/>
          <a:p>
            <a:pPr algn="l">
              <a:lnSpc>
                <a:spcPct val="250000"/>
              </a:lnSpc>
            </a:pPr>
            <a:r>
              <a:rPr lang="en-US" altLang="zh-CN" sz="1800" dirty="0">
                <a:cs typeface="+mn-ea"/>
                <a:sym typeface="+mn-lt"/>
              </a:rPr>
              <a:t>1.0℃</a:t>
            </a:r>
            <a:r>
              <a:rPr lang="zh-CN" altLang="en-US" sz="1800" dirty="0">
                <a:cs typeface="+mn-ea"/>
                <a:sym typeface="+mn-lt"/>
              </a:rPr>
              <a:t>的冰与</a:t>
            </a:r>
            <a:r>
              <a:rPr lang="en-US" altLang="zh-CN" sz="1800" dirty="0">
                <a:cs typeface="+mn-ea"/>
                <a:sym typeface="+mn-lt"/>
              </a:rPr>
              <a:t>0℃</a:t>
            </a:r>
            <a:r>
              <a:rPr lang="zh-CN" altLang="en-US" sz="1800" dirty="0">
                <a:cs typeface="+mn-ea"/>
                <a:sym typeface="+mn-lt"/>
              </a:rPr>
              <a:t>的水比较</a:t>
            </a:r>
            <a:r>
              <a:rPr lang="en-US" altLang="zh-CN" sz="1800" dirty="0">
                <a:cs typeface="+mn-ea"/>
                <a:sym typeface="+mn-lt"/>
              </a:rPr>
              <a:t>(      )</a:t>
            </a:r>
          </a:p>
          <a:p>
            <a:pPr algn="l">
              <a:lnSpc>
                <a:spcPct val="250000"/>
              </a:lnSpc>
            </a:pPr>
            <a:r>
              <a:rPr lang="en-US" altLang="zh-CN" sz="1800" dirty="0">
                <a:cs typeface="+mn-ea"/>
                <a:sym typeface="+mn-lt"/>
              </a:rPr>
              <a:t>A.</a:t>
            </a:r>
            <a:r>
              <a:rPr lang="zh-CN" altLang="en-US" sz="1800" dirty="0">
                <a:cs typeface="+mn-ea"/>
                <a:sym typeface="+mn-lt"/>
              </a:rPr>
              <a:t>冰冷                   </a:t>
            </a:r>
            <a:r>
              <a:rPr lang="en-US" altLang="zh-CN" sz="1800" dirty="0">
                <a:cs typeface="+mn-ea"/>
                <a:sym typeface="+mn-lt"/>
              </a:rPr>
              <a:t>B.</a:t>
            </a:r>
            <a:r>
              <a:rPr lang="zh-CN" altLang="en-US" sz="1800" dirty="0">
                <a:cs typeface="+mn-ea"/>
                <a:sym typeface="+mn-lt"/>
              </a:rPr>
              <a:t>水冷     </a:t>
            </a:r>
          </a:p>
          <a:p>
            <a:pPr algn="l">
              <a:lnSpc>
                <a:spcPct val="250000"/>
              </a:lnSpc>
            </a:pPr>
            <a:r>
              <a:rPr lang="en-US" altLang="zh-CN" sz="1800" dirty="0">
                <a:cs typeface="+mn-ea"/>
                <a:sym typeface="+mn-lt"/>
              </a:rPr>
              <a:t>C.</a:t>
            </a:r>
            <a:r>
              <a:rPr lang="zh-CN" altLang="en-US" sz="1800" dirty="0">
                <a:cs typeface="+mn-ea"/>
                <a:sym typeface="+mn-lt"/>
              </a:rPr>
              <a:t>水与冰冷热程度一样     </a:t>
            </a:r>
            <a:r>
              <a:rPr lang="en-US" altLang="zh-CN" sz="1800" dirty="0">
                <a:cs typeface="+mn-ea"/>
                <a:sym typeface="+mn-lt"/>
              </a:rPr>
              <a:t>D.</a:t>
            </a:r>
            <a:r>
              <a:rPr lang="zh-CN" altLang="en-US" sz="1800" dirty="0">
                <a:cs typeface="+mn-ea"/>
                <a:sym typeface="+mn-lt"/>
              </a:rPr>
              <a:t>以上判断都不对</a:t>
            </a:r>
          </a:p>
        </p:txBody>
      </p:sp>
      <p:sp>
        <p:nvSpPr>
          <p:cNvPr id="9" name="Text Box 9"/>
          <p:cNvSpPr txBox="1">
            <a:spLocks noChangeArrowheads="1"/>
          </p:cNvSpPr>
          <p:nvPr/>
        </p:nvSpPr>
        <p:spPr bwMode="auto">
          <a:xfrm>
            <a:off x="3496084" y="2148498"/>
            <a:ext cx="509855" cy="623248"/>
          </a:xfrm>
          <a:prstGeom prst="rect">
            <a:avLst/>
          </a:prstGeom>
          <a:noFill/>
          <a:ln w="9525">
            <a:noFill/>
            <a:miter lim="800000"/>
          </a:ln>
          <a:effectLst/>
        </p:spPr>
        <p:txBody>
          <a:bodyPr wrap="square" lIns="68580" tIns="34290" rIns="68580" bIns="34290">
            <a:spAutoFit/>
          </a:bodyPr>
          <a:lstStyle/>
          <a:p>
            <a:pPr>
              <a:lnSpc>
                <a:spcPct val="150000"/>
              </a:lnSpc>
              <a:spcBef>
                <a:spcPct val="50000"/>
              </a:spcBef>
            </a:pPr>
            <a:r>
              <a:rPr lang="en-US" altLang="zh-CN" sz="2400" b="1" dirty="0">
                <a:solidFill>
                  <a:srgbClr val="FF0000"/>
                </a:solidFill>
                <a:cs typeface="+mn-ea"/>
                <a:sym typeface="+mn-lt"/>
              </a:rPr>
              <a:t>C</a:t>
            </a:r>
          </a:p>
        </p:txBody>
      </p:sp>
      <p:sp>
        <p:nvSpPr>
          <p:cNvPr id="10" name="文本框 9">
            <a:extLst>
              <a:ext uri="{FF2B5EF4-FFF2-40B4-BE49-F238E27FC236}">
                <a16:creationId xmlns:a16="http://schemas.microsoft.com/office/drawing/2014/main" id="{D2D6E259-0769-4406-ABC9-A9C81DCF3B27}"/>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课堂练习</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545540" y="995349"/>
            <a:ext cx="7871135" cy="3531736"/>
          </a:xfrm>
          <a:prstGeom prst="rect">
            <a:avLst/>
          </a:prstGeom>
          <a:noFill/>
          <a:ln w="9525">
            <a:noFill/>
            <a:miter lim="800000"/>
          </a:ln>
          <a:effectLst/>
        </p:spPr>
        <p:txBody>
          <a:bodyPr wrap="square" lIns="68580" tIns="34290" rIns="68580" bIns="34290" anchor="ctr">
            <a:spAutoFit/>
          </a:bodyPr>
          <a:lstStyle/>
          <a:p>
            <a:pPr algn="just">
              <a:lnSpc>
                <a:spcPct val="250000"/>
              </a:lnSpc>
            </a:pPr>
            <a:r>
              <a:rPr lang="en-US" altLang="zh-CN" sz="1500" dirty="0">
                <a:solidFill>
                  <a:srgbClr val="000000"/>
                </a:solidFill>
                <a:cs typeface="+mn-ea"/>
                <a:sym typeface="+mn-lt"/>
              </a:rPr>
              <a:t>2</a:t>
            </a:r>
            <a:r>
              <a:rPr lang="zh-CN" altLang="en-US" sz="1500" dirty="0">
                <a:solidFill>
                  <a:srgbClr val="000000"/>
                </a:solidFill>
                <a:cs typeface="+mn-ea"/>
                <a:sym typeface="+mn-lt"/>
              </a:rPr>
              <a:t>．两支内径粗细不同的温度计，下端玻璃泡中水银量相等，将它们同时插入同一杯热水中，则水银柱上升的高度和温度计示数分别是</a:t>
            </a:r>
            <a:r>
              <a:rPr lang="en-US" altLang="zh-CN" sz="1500" dirty="0">
                <a:solidFill>
                  <a:srgbClr val="000000"/>
                </a:solidFill>
                <a:cs typeface="+mn-ea"/>
                <a:sym typeface="+mn-lt"/>
              </a:rPr>
              <a:t>(      )</a:t>
            </a:r>
          </a:p>
          <a:p>
            <a:pPr algn="just">
              <a:lnSpc>
                <a:spcPct val="250000"/>
              </a:lnSpc>
            </a:pPr>
            <a:r>
              <a:rPr lang="en-US" altLang="zh-CN" sz="1500" dirty="0">
                <a:solidFill>
                  <a:srgbClr val="000000"/>
                </a:solidFill>
                <a:cs typeface="+mn-ea"/>
                <a:sym typeface="+mn-lt"/>
              </a:rPr>
              <a:t>A.</a:t>
            </a:r>
            <a:r>
              <a:rPr lang="zh-CN" altLang="en-US" sz="1500" dirty="0">
                <a:solidFill>
                  <a:srgbClr val="000000"/>
                </a:solidFill>
                <a:cs typeface="+mn-ea"/>
                <a:sym typeface="+mn-lt"/>
              </a:rPr>
              <a:t>上升高度一样，示数相等</a:t>
            </a:r>
          </a:p>
          <a:p>
            <a:pPr algn="just">
              <a:lnSpc>
                <a:spcPct val="250000"/>
              </a:lnSpc>
            </a:pPr>
            <a:r>
              <a:rPr lang="en-US" altLang="zh-CN" sz="1500" dirty="0">
                <a:solidFill>
                  <a:srgbClr val="000000"/>
                </a:solidFill>
                <a:cs typeface="+mn-ea"/>
                <a:sym typeface="+mn-lt"/>
              </a:rPr>
              <a:t>B.</a:t>
            </a:r>
            <a:r>
              <a:rPr lang="zh-CN" altLang="en-US" sz="1500" dirty="0">
                <a:solidFill>
                  <a:srgbClr val="000000"/>
                </a:solidFill>
                <a:cs typeface="+mn-ea"/>
                <a:sym typeface="+mn-lt"/>
              </a:rPr>
              <a:t>内径细的升得高，示数也大</a:t>
            </a:r>
          </a:p>
          <a:p>
            <a:pPr algn="just">
              <a:lnSpc>
                <a:spcPct val="250000"/>
              </a:lnSpc>
            </a:pPr>
            <a:r>
              <a:rPr lang="en-US" altLang="zh-CN" sz="1500" dirty="0">
                <a:solidFill>
                  <a:srgbClr val="000000"/>
                </a:solidFill>
                <a:cs typeface="+mn-ea"/>
                <a:sym typeface="+mn-lt"/>
              </a:rPr>
              <a:t>C.</a:t>
            </a:r>
            <a:r>
              <a:rPr lang="zh-CN" altLang="en-US" sz="1500" dirty="0">
                <a:solidFill>
                  <a:srgbClr val="000000"/>
                </a:solidFill>
                <a:cs typeface="+mn-ea"/>
                <a:sym typeface="+mn-lt"/>
              </a:rPr>
              <a:t>内径粗的升得低，但两支温度计的示数相同</a:t>
            </a:r>
          </a:p>
          <a:p>
            <a:pPr algn="just">
              <a:lnSpc>
                <a:spcPct val="250000"/>
              </a:lnSpc>
            </a:pPr>
            <a:r>
              <a:rPr lang="en-US" altLang="zh-CN" sz="1500" dirty="0">
                <a:solidFill>
                  <a:srgbClr val="000000"/>
                </a:solidFill>
                <a:cs typeface="+mn-ea"/>
                <a:sym typeface="+mn-lt"/>
              </a:rPr>
              <a:t>D.</a:t>
            </a:r>
            <a:r>
              <a:rPr lang="zh-CN" altLang="en-US" sz="1500" dirty="0">
                <a:solidFill>
                  <a:srgbClr val="000000"/>
                </a:solidFill>
                <a:cs typeface="+mn-ea"/>
                <a:sym typeface="+mn-lt"/>
              </a:rPr>
              <a:t>内径细的升得低，示数也小</a:t>
            </a:r>
          </a:p>
        </p:txBody>
      </p:sp>
      <p:sp>
        <p:nvSpPr>
          <p:cNvPr id="5" name="Rectangle 2"/>
          <p:cNvSpPr>
            <a:spLocks noChangeArrowheads="1"/>
          </p:cNvSpPr>
          <p:nvPr/>
        </p:nvSpPr>
        <p:spPr bwMode="auto">
          <a:xfrm>
            <a:off x="4111062" y="1860585"/>
            <a:ext cx="460939" cy="392415"/>
          </a:xfrm>
          <a:prstGeom prst="rect">
            <a:avLst/>
          </a:prstGeom>
          <a:noFill/>
          <a:ln w="9525">
            <a:noFill/>
            <a:miter lim="800000"/>
          </a:ln>
          <a:effectLst/>
        </p:spPr>
        <p:txBody>
          <a:bodyPr wrap="square" lIns="68580" tIns="34290" rIns="68580" bIns="34290">
            <a:spAutoFit/>
          </a:bodyPr>
          <a:lstStyle/>
          <a:p>
            <a:r>
              <a:rPr lang="en-US" altLang="zh-CN" sz="2100" b="1" dirty="0">
                <a:solidFill>
                  <a:srgbClr val="FF0000"/>
                </a:solidFill>
                <a:cs typeface="+mn-ea"/>
                <a:sym typeface="+mn-lt"/>
              </a:rPr>
              <a:t>C</a:t>
            </a:r>
          </a:p>
        </p:txBody>
      </p:sp>
      <p:sp>
        <p:nvSpPr>
          <p:cNvPr id="8" name="文本框 7">
            <a:extLst>
              <a:ext uri="{FF2B5EF4-FFF2-40B4-BE49-F238E27FC236}">
                <a16:creationId xmlns:a16="http://schemas.microsoft.com/office/drawing/2014/main" id="{4776D89A-031E-450A-BD51-5E936DAB353F}"/>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迁移训练</a:t>
            </a:r>
            <a:r>
              <a:rPr lang="en-US" altLang="zh-CN" sz="2700" dirty="0">
                <a:solidFill>
                  <a:prstClr val="black">
                    <a:lumMod val="75000"/>
                    <a:lumOff val="25000"/>
                  </a:prstClr>
                </a:solidFill>
                <a:cs typeface="+mn-ea"/>
                <a:sym typeface="+mn-lt"/>
              </a:rPr>
              <a:t>1</a:t>
            </a:r>
            <a:endParaRPr lang="zh-CN" altLang="en-US" sz="2700" dirty="0">
              <a:solidFill>
                <a:prstClr val="black">
                  <a:lumMod val="75000"/>
                  <a:lumOff val="25000"/>
                </a:prstClr>
              </a:solidFill>
              <a:cs typeface="+mn-ea"/>
              <a:sym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圆角 3"/>
          <p:cNvSpPr/>
          <p:nvPr/>
        </p:nvSpPr>
        <p:spPr>
          <a:xfrm>
            <a:off x="595475" y="934605"/>
            <a:ext cx="1293222" cy="406933"/>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latinLnBrk="1" hangingPunct="0"/>
            <a:r>
              <a:rPr lang="zh-CN" altLang="en-US" sz="1800" dirty="0">
                <a:solidFill>
                  <a:srgbClr val="000000"/>
                </a:solidFill>
                <a:cs typeface="+mn-ea"/>
                <a:sym typeface="+mn-lt"/>
              </a:rPr>
              <a:t>典型例题 </a:t>
            </a:r>
            <a:r>
              <a:rPr lang="en-US" altLang="zh-CN" sz="1800" dirty="0">
                <a:solidFill>
                  <a:srgbClr val="000000"/>
                </a:solidFill>
                <a:cs typeface="+mn-ea"/>
                <a:sym typeface="+mn-lt"/>
              </a:rPr>
              <a:t>2</a:t>
            </a:r>
            <a:endParaRPr lang="zh-CN" altLang="en-US" sz="1800" dirty="0">
              <a:solidFill>
                <a:srgbClr val="000000"/>
              </a:solidFill>
              <a:cs typeface="+mn-ea"/>
              <a:sym typeface="+mn-lt"/>
            </a:endParaRPr>
          </a:p>
        </p:txBody>
      </p:sp>
      <p:sp>
        <p:nvSpPr>
          <p:cNvPr id="10" name="Rectangle 2"/>
          <p:cNvSpPr>
            <a:spLocks noChangeArrowheads="1"/>
          </p:cNvSpPr>
          <p:nvPr/>
        </p:nvSpPr>
        <p:spPr bwMode="auto">
          <a:xfrm>
            <a:off x="595475" y="1196867"/>
            <a:ext cx="7708265" cy="1223412"/>
          </a:xfrm>
          <a:prstGeom prst="rect">
            <a:avLst/>
          </a:prstGeom>
          <a:noFill/>
          <a:ln w="9525">
            <a:noFill/>
            <a:miter lim="800000"/>
          </a:ln>
          <a:effectLst/>
        </p:spPr>
        <p:txBody>
          <a:bodyPr wrap="square" lIns="68580" tIns="34290" rIns="68580" bIns="34290" anchor="ctr">
            <a:spAutoFit/>
          </a:bodyPr>
          <a:lstStyle/>
          <a:p>
            <a:pPr indent="200025" algn="just">
              <a:lnSpc>
                <a:spcPct val="250000"/>
              </a:lnSpc>
            </a:pPr>
            <a:r>
              <a:rPr lang="en-US" altLang="zh-CN" sz="1500" dirty="0">
                <a:solidFill>
                  <a:srgbClr val="000000"/>
                </a:solidFill>
                <a:cs typeface="+mn-ea"/>
                <a:sym typeface="+mn-lt"/>
              </a:rPr>
              <a:t>3.</a:t>
            </a:r>
            <a:r>
              <a:rPr lang="zh-CN" altLang="en-US" sz="1500" dirty="0">
                <a:solidFill>
                  <a:srgbClr val="000000"/>
                </a:solidFill>
                <a:cs typeface="+mn-ea"/>
                <a:sym typeface="+mn-lt"/>
              </a:rPr>
              <a:t>小明在用温度计测量烧杯中液体温度时采用了如图甲所示四种不同的方法，其中正确的是（       ）</a:t>
            </a:r>
          </a:p>
        </p:txBody>
      </p:sp>
      <p:sp>
        <p:nvSpPr>
          <p:cNvPr id="11" name="Rectangle 24"/>
          <p:cNvSpPr>
            <a:spLocks noChangeArrowheads="1"/>
          </p:cNvSpPr>
          <p:nvPr/>
        </p:nvSpPr>
        <p:spPr bwMode="auto">
          <a:xfrm>
            <a:off x="1242086" y="2040493"/>
            <a:ext cx="360917" cy="438581"/>
          </a:xfrm>
          <a:prstGeom prst="rect">
            <a:avLst/>
          </a:prstGeom>
          <a:noFill/>
          <a:ln w="9525">
            <a:noFill/>
            <a:miter lim="800000"/>
          </a:ln>
          <a:effectLst/>
        </p:spPr>
        <p:txBody>
          <a:bodyPr wrap="none" lIns="68580" tIns="34290" rIns="68580" bIns="34290">
            <a:spAutoFit/>
          </a:bodyPr>
          <a:lstStyle/>
          <a:p>
            <a:r>
              <a:rPr lang="en-US" altLang="zh-CN" sz="2400" b="1" dirty="0">
                <a:solidFill>
                  <a:srgbClr val="FF0000"/>
                </a:solidFill>
                <a:cs typeface="+mn-ea"/>
                <a:sym typeface="+mn-lt"/>
              </a:rPr>
              <a:t>C</a:t>
            </a:r>
          </a:p>
        </p:txBody>
      </p:sp>
      <p:pic>
        <p:nvPicPr>
          <p:cNvPr id="12" name="Picture 30" descr="C:\Users\Administrator\Desktop\八上物理（人教）四清 教师用书２０１５邹梨花√\S28.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256883" y="2571750"/>
            <a:ext cx="4385447" cy="1766256"/>
          </a:xfrm>
          <a:prstGeom prst="rect">
            <a:avLst/>
          </a:prstGeom>
          <a:noFill/>
          <a:ln w="9525">
            <a:noFill/>
            <a:miter lim="800000"/>
            <a:headEnd/>
            <a:tailEnd/>
          </a:ln>
        </p:spPr>
      </p:pic>
      <p:sp>
        <p:nvSpPr>
          <p:cNvPr id="7" name="文本框 6">
            <a:extLst>
              <a:ext uri="{FF2B5EF4-FFF2-40B4-BE49-F238E27FC236}">
                <a16:creationId xmlns:a16="http://schemas.microsoft.com/office/drawing/2014/main" id="{B136886B-1F31-4BBA-85FA-4DFBBE254EE6}"/>
              </a:ext>
            </a:extLst>
          </p:cNvPr>
          <p:cNvSpPr txBox="1"/>
          <p:nvPr/>
        </p:nvSpPr>
        <p:spPr>
          <a:xfrm>
            <a:off x="1079090" y="286703"/>
            <a:ext cx="380491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考点二：温度计的使用</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ChangeArrowheads="1"/>
          </p:cNvSpPr>
          <p:nvPr/>
        </p:nvSpPr>
        <p:spPr bwMode="auto">
          <a:xfrm>
            <a:off x="495300" y="894864"/>
            <a:ext cx="7764859" cy="3531736"/>
          </a:xfrm>
          <a:prstGeom prst="rect">
            <a:avLst/>
          </a:prstGeom>
          <a:noFill/>
          <a:ln w="9525">
            <a:noFill/>
            <a:miter lim="800000"/>
          </a:ln>
          <a:effectLst/>
        </p:spPr>
        <p:txBody>
          <a:bodyPr wrap="square" lIns="68580" tIns="34290" rIns="68580" bIns="34290" anchor="ctr">
            <a:spAutoFit/>
          </a:bodyPr>
          <a:lstStyle/>
          <a:p>
            <a:pPr indent="200025" algn="just">
              <a:lnSpc>
                <a:spcPct val="250000"/>
              </a:lnSpc>
            </a:pPr>
            <a:r>
              <a:rPr lang="en-US" altLang="zh-CN" sz="1500" dirty="0">
                <a:solidFill>
                  <a:srgbClr val="000000"/>
                </a:solidFill>
                <a:cs typeface="+mn-ea"/>
                <a:sym typeface="+mn-lt"/>
              </a:rPr>
              <a:t>4.</a:t>
            </a:r>
            <a:r>
              <a:rPr lang="zh-CN" altLang="en-US" sz="1500" dirty="0">
                <a:solidFill>
                  <a:srgbClr val="000000"/>
                </a:solidFill>
                <a:cs typeface="+mn-ea"/>
                <a:sym typeface="+mn-lt"/>
              </a:rPr>
              <a:t>如图所示是小明同学设计的一个气体温度计的示意图。瓶中装的是气体，瓶塞不漏气，弯管中间有一段液柱。</a:t>
            </a:r>
          </a:p>
          <a:p>
            <a:pPr indent="200025" algn="just">
              <a:lnSpc>
                <a:spcPct val="250000"/>
              </a:lnSpc>
            </a:pPr>
            <a:r>
              <a:rPr lang="en-US" altLang="zh-CN" sz="1500" dirty="0">
                <a:solidFill>
                  <a:srgbClr val="000000"/>
                </a:solidFill>
                <a:cs typeface="+mn-ea"/>
                <a:sym typeface="+mn-lt"/>
              </a:rPr>
              <a:t>(1)</a:t>
            </a:r>
            <a:r>
              <a:rPr lang="zh-CN" altLang="en-US" sz="1500" dirty="0">
                <a:solidFill>
                  <a:srgbClr val="000000"/>
                </a:solidFill>
                <a:cs typeface="+mn-ea"/>
                <a:sym typeface="+mn-lt"/>
              </a:rPr>
              <a:t>这个温度计是根据气体的</a:t>
            </a:r>
            <a:r>
              <a:rPr lang="en-US" altLang="zh-CN" sz="1500" dirty="0">
                <a:solidFill>
                  <a:srgbClr val="000000"/>
                </a:solidFill>
                <a:cs typeface="+mn-ea"/>
                <a:sym typeface="+mn-lt"/>
              </a:rPr>
              <a:t>____________</a:t>
            </a:r>
            <a:r>
              <a:rPr lang="zh-CN" altLang="en-US" sz="1500" dirty="0">
                <a:solidFill>
                  <a:srgbClr val="000000"/>
                </a:solidFill>
                <a:cs typeface="+mn-ea"/>
                <a:sym typeface="+mn-lt"/>
              </a:rPr>
              <a:t>来测量温度的。</a:t>
            </a:r>
          </a:p>
          <a:p>
            <a:pPr indent="200025" algn="just">
              <a:lnSpc>
                <a:spcPct val="250000"/>
              </a:lnSpc>
            </a:pPr>
            <a:r>
              <a:rPr lang="en-US" altLang="zh-CN" sz="1500" dirty="0">
                <a:solidFill>
                  <a:srgbClr val="000000"/>
                </a:solidFill>
                <a:cs typeface="+mn-ea"/>
                <a:sym typeface="+mn-lt"/>
              </a:rPr>
              <a:t>(2)</a:t>
            </a:r>
            <a:r>
              <a:rPr lang="zh-CN" altLang="en-US" sz="1500" dirty="0">
                <a:solidFill>
                  <a:srgbClr val="000000"/>
                </a:solidFill>
                <a:cs typeface="+mn-ea"/>
                <a:sym typeface="+mn-lt"/>
              </a:rPr>
              <a:t>将此装置放在室内，温度升高时液柱向</a:t>
            </a:r>
            <a:r>
              <a:rPr lang="en-US" altLang="zh-CN" sz="1500" dirty="0">
                <a:solidFill>
                  <a:srgbClr val="000000"/>
                </a:solidFill>
                <a:cs typeface="+mn-ea"/>
                <a:sym typeface="+mn-lt"/>
              </a:rPr>
              <a:t>_______(</a:t>
            </a:r>
            <a:r>
              <a:rPr lang="zh-CN" altLang="en-US" sz="1500" dirty="0">
                <a:solidFill>
                  <a:srgbClr val="000000"/>
                </a:solidFill>
                <a:cs typeface="+mn-ea"/>
                <a:sym typeface="+mn-lt"/>
              </a:rPr>
              <a:t>填“左”或“右”</a:t>
            </a:r>
            <a:r>
              <a:rPr lang="en-US" altLang="zh-CN" sz="1500" dirty="0">
                <a:solidFill>
                  <a:srgbClr val="000000"/>
                </a:solidFill>
                <a:cs typeface="+mn-ea"/>
                <a:sym typeface="+mn-lt"/>
              </a:rPr>
              <a:t>)</a:t>
            </a:r>
            <a:r>
              <a:rPr lang="zh-CN" altLang="en-US" sz="1500" dirty="0">
                <a:solidFill>
                  <a:srgbClr val="000000"/>
                </a:solidFill>
                <a:cs typeface="+mn-ea"/>
                <a:sym typeface="+mn-lt"/>
              </a:rPr>
              <a:t>移动。</a:t>
            </a:r>
          </a:p>
          <a:p>
            <a:pPr indent="200025" algn="just">
              <a:lnSpc>
                <a:spcPct val="250000"/>
              </a:lnSpc>
            </a:pPr>
            <a:r>
              <a:rPr lang="en-US" altLang="zh-CN" sz="1500" dirty="0">
                <a:solidFill>
                  <a:srgbClr val="000000"/>
                </a:solidFill>
                <a:cs typeface="+mn-ea"/>
                <a:sym typeface="+mn-lt"/>
              </a:rPr>
              <a:t>(3)</a:t>
            </a:r>
            <a:r>
              <a:rPr lang="zh-CN" altLang="en-US" sz="1500" dirty="0">
                <a:solidFill>
                  <a:srgbClr val="000000"/>
                </a:solidFill>
                <a:cs typeface="+mn-ea"/>
                <a:sym typeface="+mn-lt"/>
              </a:rPr>
              <a:t>若放在冰水混合物中，</a:t>
            </a:r>
            <a:endParaRPr lang="en-US" altLang="zh-CN" sz="1500" dirty="0">
              <a:solidFill>
                <a:srgbClr val="000000"/>
              </a:solidFill>
              <a:cs typeface="+mn-ea"/>
              <a:sym typeface="+mn-lt"/>
            </a:endParaRPr>
          </a:p>
          <a:p>
            <a:pPr indent="200025" algn="just">
              <a:lnSpc>
                <a:spcPct val="250000"/>
              </a:lnSpc>
            </a:pPr>
            <a:r>
              <a:rPr lang="zh-CN" altLang="en-US" sz="1500" dirty="0">
                <a:solidFill>
                  <a:srgbClr val="000000"/>
                </a:solidFill>
                <a:cs typeface="+mn-ea"/>
                <a:sym typeface="+mn-lt"/>
              </a:rPr>
              <a:t>液柱处的刻度应标为</a:t>
            </a:r>
            <a:r>
              <a:rPr lang="en-US" altLang="zh-CN" sz="1500" dirty="0">
                <a:solidFill>
                  <a:srgbClr val="000000"/>
                </a:solidFill>
                <a:cs typeface="+mn-ea"/>
                <a:sym typeface="+mn-lt"/>
              </a:rPr>
              <a:t>______℃</a:t>
            </a:r>
            <a:r>
              <a:rPr lang="zh-CN" altLang="en-US" sz="1500" dirty="0">
                <a:solidFill>
                  <a:srgbClr val="000000"/>
                </a:solidFill>
                <a:cs typeface="+mn-ea"/>
                <a:sym typeface="+mn-lt"/>
              </a:rPr>
              <a:t>。</a:t>
            </a:r>
          </a:p>
        </p:txBody>
      </p:sp>
      <p:pic>
        <p:nvPicPr>
          <p:cNvPr id="10" name="Picture 106" descr="C:\Users\Administrator\Desktop\八上物理（人教）四清 教师用书２０１５邹梨花√\S33.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7236890" y="3041327"/>
            <a:ext cx="1023269" cy="1238877"/>
          </a:xfrm>
          <a:prstGeom prst="rect">
            <a:avLst/>
          </a:prstGeom>
          <a:noFill/>
          <a:ln w="9525">
            <a:noFill/>
            <a:miter lim="800000"/>
            <a:headEnd/>
            <a:tailEnd/>
          </a:ln>
        </p:spPr>
      </p:pic>
      <p:sp>
        <p:nvSpPr>
          <p:cNvPr id="11" name="Rectangle 107"/>
          <p:cNvSpPr>
            <a:spLocks noChangeArrowheads="1"/>
          </p:cNvSpPr>
          <p:nvPr/>
        </p:nvSpPr>
        <p:spPr bwMode="auto">
          <a:xfrm>
            <a:off x="3160241" y="2291854"/>
            <a:ext cx="927177" cy="300083"/>
          </a:xfrm>
          <a:prstGeom prst="rect">
            <a:avLst/>
          </a:prstGeom>
          <a:noFill/>
          <a:ln w="9525">
            <a:noFill/>
            <a:miter lim="800000"/>
          </a:ln>
          <a:effectLst/>
        </p:spPr>
        <p:txBody>
          <a:bodyPr wrap="none" lIns="68580" tIns="34290" rIns="68580" bIns="34290">
            <a:spAutoFit/>
          </a:bodyPr>
          <a:lstStyle/>
          <a:p>
            <a:r>
              <a:rPr lang="zh-CN" altLang="en-US" sz="1500" b="1" dirty="0">
                <a:solidFill>
                  <a:srgbClr val="FF0000"/>
                </a:solidFill>
                <a:cs typeface="+mn-ea"/>
                <a:sym typeface="+mn-lt"/>
              </a:rPr>
              <a:t>热胀冷缩</a:t>
            </a:r>
          </a:p>
        </p:txBody>
      </p:sp>
      <p:sp>
        <p:nvSpPr>
          <p:cNvPr id="12" name="Rectangle 108"/>
          <p:cNvSpPr>
            <a:spLocks noChangeArrowheads="1"/>
          </p:cNvSpPr>
          <p:nvPr/>
        </p:nvSpPr>
        <p:spPr bwMode="auto">
          <a:xfrm>
            <a:off x="4377729" y="2868203"/>
            <a:ext cx="597427" cy="346249"/>
          </a:xfrm>
          <a:prstGeom prst="rect">
            <a:avLst/>
          </a:prstGeom>
          <a:noFill/>
          <a:ln w="9525">
            <a:noFill/>
            <a:miter lim="800000"/>
          </a:ln>
          <a:effectLst/>
        </p:spPr>
        <p:txBody>
          <a:bodyPr wrap="square" lIns="68580" tIns="34290" rIns="68580" bIns="34290">
            <a:spAutoFit/>
          </a:bodyPr>
          <a:lstStyle/>
          <a:p>
            <a:r>
              <a:rPr lang="zh-CN" altLang="en-US" sz="1800" b="1" dirty="0">
                <a:solidFill>
                  <a:srgbClr val="FF0000"/>
                </a:solidFill>
                <a:cs typeface="+mn-ea"/>
                <a:sym typeface="+mn-lt"/>
              </a:rPr>
              <a:t>左</a:t>
            </a:r>
          </a:p>
        </p:txBody>
      </p:sp>
      <p:sp>
        <p:nvSpPr>
          <p:cNvPr id="13" name="Rectangle 109"/>
          <p:cNvSpPr>
            <a:spLocks noChangeArrowheads="1"/>
          </p:cNvSpPr>
          <p:nvPr/>
        </p:nvSpPr>
        <p:spPr bwMode="auto">
          <a:xfrm>
            <a:off x="2613453" y="3984940"/>
            <a:ext cx="338098" cy="392415"/>
          </a:xfrm>
          <a:prstGeom prst="rect">
            <a:avLst/>
          </a:prstGeom>
          <a:noFill/>
          <a:ln w="9525">
            <a:noFill/>
            <a:miter lim="800000"/>
          </a:ln>
          <a:effectLst/>
        </p:spPr>
        <p:txBody>
          <a:bodyPr wrap="square" lIns="68580" tIns="34290" rIns="68580" bIns="34290">
            <a:spAutoFit/>
          </a:bodyPr>
          <a:lstStyle/>
          <a:p>
            <a:r>
              <a:rPr lang="en-US" altLang="zh-CN" sz="2100" b="1" dirty="0">
                <a:solidFill>
                  <a:srgbClr val="FF0000"/>
                </a:solidFill>
                <a:cs typeface="+mn-ea"/>
                <a:sym typeface="+mn-lt"/>
              </a:rPr>
              <a:t>0</a:t>
            </a:r>
          </a:p>
        </p:txBody>
      </p:sp>
      <p:sp>
        <p:nvSpPr>
          <p:cNvPr id="14" name="文本框 13">
            <a:extLst>
              <a:ext uri="{FF2B5EF4-FFF2-40B4-BE49-F238E27FC236}">
                <a16:creationId xmlns:a16="http://schemas.microsoft.com/office/drawing/2014/main" id="{CAD37B28-C151-44EA-9C51-C63CFBB13EFF}"/>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迁移训练</a:t>
            </a:r>
            <a:r>
              <a:rPr lang="en-US" altLang="zh-CN" sz="2700" dirty="0">
                <a:solidFill>
                  <a:prstClr val="black">
                    <a:lumMod val="75000"/>
                    <a:lumOff val="25000"/>
                  </a:prstClr>
                </a:solidFill>
                <a:cs typeface="+mn-ea"/>
                <a:sym typeface="+mn-lt"/>
              </a:rPr>
              <a:t>2</a:t>
            </a:r>
            <a:endParaRPr lang="zh-CN" altLang="en-US" sz="2700" dirty="0">
              <a:solidFill>
                <a:prstClr val="black">
                  <a:lumMod val="75000"/>
                  <a:lumOff val="25000"/>
                </a:prstClr>
              </a:solidFill>
              <a:cs typeface="+mn-ea"/>
              <a:sym typeface="+mn-lt"/>
            </a:endParaRP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13"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圆角 3"/>
          <p:cNvSpPr/>
          <p:nvPr/>
        </p:nvSpPr>
        <p:spPr>
          <a:xfrm>
            <a:off x="625972" y="1019693"/>
            <a:ext cx="1293222" cy="406933"/>
          </a:xfrm>
          <a:prstGeom prst="roundRect">
            <a:avLst/>
          </a:prstGeom>
          <a:noFill/>
          <a:ln w="12700" cap="flat">
            <a:no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28575" rtlCol="0" anchor="ctr">
            <a:spAutoFit/>
          </a:bodyPr>
          <a:lstStyle/>
          <a:p>
            <a:pPr latinLnBrk="1" hangingPunct="0"/>
            <a:r>
              <a:rPr lang="zh-CN" altLang="en-US" sz="1800" dirty="0">
                <a:solidFill>
                  <a:srgbClr val="000000"/>
                </a:solidFill>
                <a:cs typeface="+mn-ea"/>
                <a:sym typeface="+mn-lt"/>
              </a:rPr>
              <a:t>典型例题 </a:t>
            </a:r>
            <a:r>
              <a:rPr lang="en-US" altLang="zh-CN" sz="1800" dirty="0">
                <a:solidFill>
                  <a:srgbClr val="000000"/>
                </a:solidFill>
                <a:cs typeface="+mn-ea"/>
                <a:sym typeface="+mn-lt"/>
              </a:rPr>
              <a:t>3</a:t>
            </a:r>
            <a:endParaRPr lang="zh-CN" altLang="en-US" sz="1800" dirty="0">
              <a:solidFill>
                <a:srgbClr val="000000"/>
              </a:solidFill>
              <a:cs typeface="+mn-ea"/>
              <a:sym typeface="+mn-lt"/>
            </a:endParaRPr>
          </a:p>
        </p:txBody>
      </p:sp>
      <p:sp>
        <p:nvSpPr>
          <p:cNvPr id="10" name="Rectangle 19"/>
          <p:cNvSpPr>
            <a:spLocks noChangeArrowheads="1"/>
          </p:cNvSpPr>
          <p:nvPr/>
        </p:nvSpPr>
        <p:spPr bwMode="auto">
          <a:xfrm>
            <a:off x="467916" y="1353938"/>
            <a:ext cx="7900697" cy="2377574"/>
          </a:xfrm>
          <a:prstGeom prst="rect">
            <a:avLst/>
          </a:prstGeom>
          <a:noFill/>
          <a:ln w="9525">
            <a:noFill/>
            <a:miter lim="800000"/>
          </a:ln>
          <a:effectLst/>
        </p:spPr>
        <p:txBody>
          <a:bodyPr wrap="square" lIns="68580" tIns="34290" rIns="68580" bIns="34290" anchor="ctr">
            <a:spAutoFit/>
          </a:bodyPr>
          <a:lstStyle/>
          <a:p>
            <a:pPr indent="200025" algn="just">
              <a:lnSpc>
                <a:spcPct val="250000"/>
              </a:lnSpc>
            </a:pPr>
            <a:r>
              <a:rPr lang="en-US" altLang="zh-CN" sz="1500" dirty="0">
                <a:solidFill>
                  <a:srgbClr val="000000"/>
                </a:solidFill>
                <a:cs typeface="+mn-ea"/>
                <a:sym typeface="+mn-lt"/>
              </a:rPr>
              <a:t>5</a:t>
            </a:r>
            <a:r>
              <a:rPr lang="zh-CN" altLang="en-US" sz="1500" dirty="0">
                <a:solidFill>
                  <a:srgbClr val="000000"/>
                </a:solidFill>
                <a:cs typeface="+mn-ea"/>
                <a:sym typeface="+mn-lt"/>
              </a:rPr>
              <a:t>．某市出现了首例“手足口”病例之后，引起了市政府的高度重视，要求各地学校每天对学生进行晨检、晚检，并报告检查情况，其中就用到了体温计。若有一支没有甩过的体温计示数如图所示，用这支体温计给两个体温分别是</a:t>
            </a:r>
            <a:r>
              <a:rPr lang="en-US" altLang="zh-CN" sz="1500" dirty="0">
                <a:solidFill>
                  <a:srgbClr val="000000"/>
                </a:solidFill>
                <a:cs typeface="+mn-ea"/>
                <a:sym typeface="+mn-lt"/>
              </a:rPr>
              <a:t>38.2 ℃</a:t>
            </a:r>
            <a:r>
              <a:rPr lang="zh-CN" altLang="en-US" sz="1500" dirty="0">
                <a:solidFill>
                  <a:srgbClr val="000000"/>
                </a:solidFill>
                <a:cs typeface="+mn-ea"/>
                <a:sym typeface="+mn-lt"/>
              </a:rPr>
              <a:t>和</a:t>
            </a:r>
            <a:r>
              <a:rPr lang="en-US" altLang="zh-CN" sz="1500" dirty="0">
                <a:solidFill>
                  <a:srgbClr val="000000"/>
                </a:solidFill>
                <a:cs typeface="+mn-ea"/>
                <a:sym typeface="+mn-lt"/>
              </a:rPr>
              <a:t>39.1 ℃</a:t>
            </a:r>
            <a:r>
              <a:rPr lang="zh-CN" altLang="en-US" sz="1500" dirty="0">
                <a:solidFill>
                  <a:srgbClr val="000000"/>
                </a:solidFill>
                <a:cs typeface="+mn-ea"/>
                <a:sym typeface="+mn-lt"/>
              </a:rPr>
              <a:t>的感冒病人测量体温，则体温计的示数分别是</a:t>
            </a:r>
            <a:r>
              <a:rPr lang="en-US" altLang="zh-CN" sz="1500" dirty="0">
                <a:solidFill>
                  <a:srgbClr val="000000"/>
                </a:solidFill>
                <a:cs typeface="+mn-ea"/>
                <a:sym typeface="+mn-lt"/>
              </a:rPr>
              <a:t>_______  </a:t>
            </a:r>
            <a:r>
              <a:rPr lang="zh-CN" altLang="en-US" sz="1500" dirty="0">
                <a:solidFill>
                  <a:srgbClr val="000000"/>
                </a:solidFill>
                <a:cs typeface="+mn-ea"/>
                <a:sym typeface="+mn-lt"/>
              </a:rPr>
              <a:t>和</a:t>
            </a:r>
            <a:r>
              <a:rPr lang="en-US" altLang="zh-CN" sz="1500" dirty="0">
                <a:solidFill>
                  <a:srgbClr val="000000"/>
                </a:solidFill>
                <a:cs typeface="+mn-ea"/>
                <a:sym typeface="+mn-lt"/>
              </a:rPr>
              <a:t>_________</a:t>
            </a:r>
            <a:r>
              <a:rPr lang="zh-CN" altLang="en-US" sz="1500" dirty="0">
                <a:solidFill>
                  <a:srgbClr val="000000"/>
                </a:solidFill>
                <a:cs typeface="+mn-ea"/>
                <a:sym typeface="+mn-lt"/>
              </a:rPr>
              <a:t>。</a:t>
            </a:r>
          </a:p>
        </p:txBody>
      </p:sp>
      <p:sp>
        <p:nvSpPr>
          <p:cNvPr id="11" name="Rectangle 167"/>
          <p:cNvSpPr>
            <a:spLocks noChangeArrowheads="1"/>
          </p:cNvSpPr>
          <p:nvPr/>
        </p:nvSpPr>
        <p:spPr bwMode="auto">
          <a:xfrm>
            <a:off x="2988400" y="3313100"/>
            <a:ext cx="716783" cy="300083"/>
          </a:xfrm>
          <a:prstGeom prst="rect">
            <a:avLst/>
          </a:prstGeom>
          <a:noFill/>
          <a:ln w="9525">
            <a:noFill/>
            <a:miter lim="800000"/>
          </a:ln>
          <a:effectLst/>
        </p:spPr>
        <p:txBody>
          <a:bodyPr wrap="none" lIns="68580" tIns="34290" rIns="68580" bIns="34290">
            <a:spAutoFit/>
          </a:bodyPr>
          <a:lstStyle/>
          <a:p>
            <a:r>
              <a:rPr lang="en-US" altLang="zh-CN" sz="1500" dirty="0">
                <a:solidFill>
                  <a:srgbClr val="FF0000"/>
                </a:solidFill>
                <a:cs typeface="+mn-ea"/>
                <a:sym typeface="+mn-lt"/>
              </a:rPr>
              <a:t>38.8℃</a:t>
            </a:r>
          </a:p>
        </p:txBody>
      </p:sp>
      <p:sp>
        <p:nvSpPr>
          <p:cNvPr id="12" name="Rectangle 168"/>
          <p:cNvSpPr>
            <a:spLocks noChangeArrowheads="1"/>
          </p:cNvSpPr>
          <p:nvPr/>
        </p:nvSpPr>
        <p:spPr bwMode="auto">
          <a:xfrm>
            <a:off x="2067308" y="3356269"/>
            <a:ext cx="1101804" cy="300083"/>
          </a:xfrm>
          <a:prstGeom prst="rect">
            <a:avLst/>
          </a:prstGeom>
          <a:noFill/>
          <a:ln w="9525">
            <a:noFill/>
            <a:miter lim="800000"/>
          </a:ln>
          <a:effectLst/>
        </p:spPr>
        <p:txBody>
          <a:bodyPr wrap="square" lIns="68580" tIns="34290" rIns="68580" bIns="34290">
            <a:spAutoFit/>
          </a:bodyPr>
          <a:lstStyle/>
          <a:p>
            <a:r>
              <a:rPr lang="en-US" altLang="zh-CN" sz="1500" dirty="0">
                <a:solidFill>
                  <a:srgbClr val="FF0000"/>
                </a:solidFill>
                <a:cs typeface="+mn-ea"/>
                <a:sym typeface="+mn-lt"/>
              </a:rPr>
              <a:t>39.1℃</a:t>
            </a:r>
          </a:p>
        </p:txBody>
      </p:sp>
      <p:pic>
        <p:nvPicPr>
          <p:cNvPr id="13" name="Picture 169" descr="C:\Users\Administrator\Desktop\八上物理（人教）四清 教师用书２０１５邹梨花√\S29.TIF"/>
          <p:cNvPicPr>
            <a:picLocks noChangeAspect="1" noChangeArrowheads="1"/>
          </p:cNvPicPr>
          <p:nvPr/>
        </p:nvPicPr>
        <p:blipFill>
          <a:blip r:embed="rId2" r:link="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641166" y="3810458"/>
            <a:ext cx="6269750" cy="504534"/>
          </a:xfrm>
          <a:prstGeom prst="rect">
            <a:avLst/>
          </a:prstGeom>
          <a:noFill/>
          <a:ln w="9525">
            <a:noFill/>
            <a:miter lim="800000"/>
            <a:headEnd/>
            <a:tailEnd/>
          </a:ln>
        </p:spPr>
      </p:pic>
      <p:sp>
        <p:nvSpPr>
          <p:cNvPr id="14" name="文本框 13">
            <a:extLst>
              <a:ext uri="{FF2B5EF4-FFF2-40B4-BE49-F238E27FC236}">
                <a16:creationId xmlns:a16="http://schemas.microsoft.com/office/drawing/2014/main" id="{15FAB797-9EEC-4227-8077-E827DEC37E7C}"/>
              </a:ext>
            </a:extLst>
          </p:cNvPr>
          <p:cNvSpPr txBox="1"/>
          <p:nvPr/>
        </p:nvSpPr>
        <p:spPr>
          <a:xfrm>
            <a:off x="1079091" y="286703"/>
            <a:ext cx="2626093"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a:solidFill>
                  <a:prstClr val="black">
                    <a:lumMod val="75000"/>
                    <a:lumOff val="25000"/>
                  </a:prstClr>
                </a:solidFill>
                <a:cs typeface="+mn-ea"/>
                <a:sym typeface="+mn-lt"/>
              </a:rPr>
              <a:t>考点三：体温计</a:t>
            </a:r>
          </a:p>
        </p:txBody>
      </p:sp>
    </p:spTree>
  </p:cSld>
  <p:clrMapOvr>
    <a:masterClrMapping/>
  </p:clrMapOvr>
  <p:transition spd="slow"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565684" y="1152131"/>
            <a:ext cx="8073491" cy="2839239"/>
          </a:xfrm>
          <a:prstGeom prst="rect">
            <a:avLst/>
          </a:prstGeom>
          <a:noFill/>
          <a:ln w="9525">
            <a:noFill/>
            <a:miter lim="800000"/>
          </a:ln>
          <a:effectLst/>
        </p:spPr>
        <p:txBody>
          <a:bodyPr wrap="square" lIns="68580" tIns="34290" rIns="68580" bIns="34290" anchor="ctr">
            <a:spAutoFit/>
          </a:bodyPr>
          <a:lstStyle/>
          <a:p>
            <a:pPr algn="just">
              <a:lnSpc>
                <a:spcPct val="300000"/>
              </a:lnSpc>
            </a:pPr>
            <a:r>
              <a:rPr lang="en-US" altLang="zh-CN" sz="1500" dirty="0">
                <a:solidFill>
                  <a:srgbClr val="000000"/>
                </a:solidFill>
                <a:cs typeface="+mn-ea"/>
                <a:sym typeface="+mn-lt"/>
              </a:rPr>
              <a:t>6.</a:t>
            </a:r>
            <a:r>
              <a:rPr lang="zh-CN" altLang="en-US" sz="1500" dirty="0">
                <a:solidFill>
                  <a:srgbClr val="000000"/>
                </a:solidFill>
                <a:cs typeface="+mn-ea"/>
                <a:sym typeface="+mn-lt"/>
              </a:rPr>
              <a:t>一支温度计刻度均匀，但示数不准，在一标准大气压下，它测得沸水温度是</a:t>
            </a:r>
            <a:r>
              <a:rPr lang="en-US" altLang="zh-CN" sz="1500" dirty="0">
                <a:solidFill>
                  <a:srgbClr val="000000"/>
                </a:solidFill>
                <a:cs typeface="+mn-ea"/>
                <a:sym typeface="+mn-lt"/>
              </a:rPr>
              <a:t>95 ℃</a:t>
            </a:r>
            <a:r>
              <a:rPr lang="zh-CN" altLang="en-US" sz="1500" dirty="0">
                <a:solidFill>
                  <a:srgbClr val="000000"/>
                </a:solidFill>
                <a:cs typeface="+mn-ea"/>
                <a:sym typeface="+mn-lt"/>
              </a:rPr>
              <a:t>，测得冰水混合物温度为</a:t>
            </a:r>
            <a:r>
              <a:rPr lang="en-US" altLang="zh-CN" sz="1500" dirty="0">
                <a:solidFill>
                  <a:srgbClr val="000000"/>
                </a:solidFill>
                <a:cs typeface="+mn-ea"/>
                <a:sym typeface="+mn-lt"/>
              </a:rPr>
              <a:t>15 ℃</a:t>
            </a:r>
            <a:r>
              <a:rPr lang="zh-CN" altLang="en-US" sz="1500" dirty="0">
                <a:solidFill>
                  <a:srgbClr val="000000"/>
                </a:solidFill>
                <a:cs typeface="+mn-ea"/>
                <a:sym typeface="+mn-lt"/>
              </a:rPr>
              <a:t>。现用它来测某液体温度，读数是</a:t>
            </a:r>
            <a:r>
              <a:rPr lang="en-US" altLang="zh-CN" sz="1500" dirty="0">
                <a:solidFill>
                  <a:srgbClr val="000000"/>
                </a:solidFill>
                <a:cs typeface="+mn-ea"/>
                <a:sym typeface="+mn-lt"/>
              </a:rPr>
              <a:t>29 ℃</a:t>
            </a:r>
            <a:r>
              <a:rPr lang="zh-CN" altLang="en-US" sz="1500" dirty="0">
                <a:solidFill>
                  <a:srgbClr val="000000"/>
                </a:solidFill>
                <a:cs typeface="+mn-ea"/>
                <a:sym typeface="+mn-lt"/>
              </a:rPr>
              <a:t>，该液体的真正温度是</a:t>
            </a:r>
            <a:r>
              <a:rPr lang="en-US" altLang="zh-CN" sz="1500" dirty="0">
                <a:solidFill>
                  <a:srgbClr val="000000"/>
                </a:solidFill>
                <a:cs typeface="+mn-ea"/>
                <a:sym typeface="+mn-lt"/>
              </a:rPr>
              <a:t>(      )</a:t>
            </a:r>
          </a:p>
          <a:p>
            <a:pPr algn="just">
              <a:lnSpc>
                <a:spcPct val="300000"/>
              </a:lnSpc>
            </a:pPr>
            <a:r>
              <a:rPr lang="en-US" altLang="zh-CN" sz="1500" dirty="0">
                <a:solidFill>
                  <a:srgbClr val="000000"/>
                </a:solidFill>
                <a:cs typeface="+mn-ea"/>
                <a:sym typeface="+mn-lt"/>
              </a:rPr>
              <a:t>A</a:t>
            </a:r>
            <a:r>
              <a:rPr lang="zh-CN" altLang="en-US" sz="1500" dirty="0">
                <a:solidFill>
                  <a:srgbClr val="000000"/>
                </a:solidFill>
                <a:cs typeface="+mn-ea"/>
                <a:sym typeface="+mn-lt"/>
              </a:rPr>
              <a:t>．</a:t>
            </a:r>
            <a:r>
              <a:rPr lang="en-US" altLang="zh-CN" sz="1500" dirty="0">
                <a:solidFill>
                  <a:srgbClr val="000000"/>
                </a:solidFill>
                <a:cs typeface="+mn-ea"/>
                <a:sym typeface="+mn-lt"/>
              </a:rPr>
              <a:t>17.5 ℃</a:t>
            </a:r>
            <a:r>
              <a:rPr lang="zh-CN" altLang="en-US" sz="1500" dirty="0">
                <a:solidFill>
                  <a:srgbClr val="000000"/>
                </a:solidFill>
                <a:cs typeface="+mn-ea"/>
                <a:sym typeface="+mn-lt"/>
              </a:rPr>
              <a:t>　　　　		</a:t>
            </a:r>
            <a:r>
              <a:rPr lang="en-US" altLang="zh-CN" sz="1500" dirty="0">
                <a:solidFill>
                  <a:srgbClr val="000000"/>
                </a:solidFill>
                <a:cs typeface="+mn-ea"/>
                <a:sym typeface="+mn-lt"/>
              </a:rPr>
              <a:t>B</a:t>
            </a:r>
            <a:r>
              <a:rPr lang="zh-CN" altLang="en-US" sz="1500" dirty="0">
                <a:solidFill>
                  <a:srgbClr val="000000"/>
                </a:solidFill>
                <a:cs typeface="+mn-ea"/>
                <a:sym typeface="+mn-lt"/>
              </a:rPr>
              <a:t>．</a:t>
            </a:r>
            <a:r>
              <a:rPr lang="en-US" altLang="zh-CN" sz="1500" dirty="0">
                <a:solidFill>
                  <a:srgbClr val="000000"/>
                </a:solidFill>
                <a:cs typeface="+mn-ea"/>
                <a:sym typeface="+mn-lt"/>
              </a:rPr>
              <a:t>19 ℃</a:t>
            </a:r>
          </a:p>
          <a:p>
            <a:pPr algn="just">
              <a:lnSpc>
                <a:spcPct val="300000"/>
              </a:lnSpc>
            </a:pPr>
            <a:r>
              <a:rPr lang="en-US" altLang="zh-CN" sz="1500" dirty="0">
                <a:solidFill>
                  <a:srgbClr val="000000"/>
                </a:solidFill>
                <a:cs typeface="+mn-ea"/>
                <a:sym typeface="+mn-lt"/>
              </a:rPr>
              <a:t>C</a:t>
            </a:r>
            <a:r>
              <a:rPr lang="zh-CN" altLang="en-US" sz="1500" dirty="0">
                <a:solidFill>
                  <a:srgbClr val="000000"/>
                </a:solidFill>
                <a:cs typeface="+mn-ea"/>
                <a:sym typeface="+mn-lt"/>
              </a:rPr>
              <a:t>．</a:t>
            </a:r>
            <a:r>
              <a:rPr lang="en-US" altLang="zh-CN" sz="1500" dirty="0">
                <a:solidFill>
                  <a:srgbClr val="000000"/>
                </a:solidFill>
                <a:cs typeface="+mn-ea"/>
                <a:sym typeface="+mn-lt"/>
              </a:rPr>
              <a:t>23.75 ℃  			D</a:t>
            </a:r>
            <a:r>
              <a:rPr lang="zh-CN" altLang="en-US" sz="1500" dirty="0">
                <a:solidFill>
                  <a:srgbClr val="000000"/>
                </a:solidFill>
                <a:cs typeface="+mn-ea"/>
                <a:sym typeface="+mn-lt"/>
              </a:rPr>
              <a:t>．</a:t>
            </a:r>
            <a:r>
              <a:rPr lang="en-US" altLang="zh-CN" sz="1500" dirty="0">
                <a:solidFill>
                  <a:srgbClr val="000000"/>
                </a:solidFill>
                <a:cs typeface="+mn-ea"/>
                <a:sym typeface="+mn-lt"/>
              </a:rPr>
              <a:t>14 ℃</a:t>
            </a:r>
          </a:p>
        </p:txBody>
      </p:sp>
      <p:sp>
        <p:nvSpPr>
          <p:cNvPr id="6" name="Rectangle 5"/>
          <p:cNvSpPr>
            <a:spLocks noChangeArrowheads="1"/>
          </p:cNvSpPr>
          <p:nvPr/>
        </p:nvSpPr>
        <p:spPr bwMode="auto">
          <a:xfrm flipH="1">
            <a:off x="7520471" y="2211001"/>
            <a:ext cx="381000" cy="438581"/>
          </a:xfrm>
          <a:prstGeom prst="rect">
            <a:avLst/>
          </a:prstGeom>
          <a:noFill/>
          <a:ln w="9525">
            <a:noFill/>
            <a:miter lim="800000"/>
          </a:ln>
          <a:effectLst/>
        </p:spPr>
        <p:txBody>
          <a:bodyPr lIns="68580" tIns="34290" rIns="68580" bIns="34290">
            <a:spAutoFit/>
          </a:bodyPr>
          <a:lstStyle/>
          <a:p>
            <a:r>
              <a:rPr lang="en-US" altLang="zh-CN" sz="2400" dirty="0">
                <a:solidFill>
                  <a:srgbClr val="FF0000"/>
                </a:solidFill>
                <a:cs typeface="+mn-ea"/>
                <a:sym typeface="+mn-lt"/>
              </a:rPr>
              <a:t>A</a:t>
            </a:r>
          </a:p>
        </p:txBody>
      </p:sp>
      <p:sp>
        <p:nvSpPr>
          <p:cNvPr id="7" name="文本框 6">
            <a:extLst>
              <a:ext uri="{FF2B5EF4-FFF2-40B4-BE49-F238E27FC236}">
                <a16:creationId xmlns:a16="http://schemas.microsoft.com/office/drawing/2014/main" id="{85F8F1D2-D5C2-46FC-B581-CB54FBE6E87C}"/>
              </a:ext>
            </a:extLst>
          </p:cNvPr>
          <p:cNvSpPr txBox="1"/>
          <p:nvPr/>
        </p:nvSpPr>
        <p:spPr>
          <a:xfrm>
            <a:off x="1079091" y="286703"/>
            <a:ext cx="208115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迁移训练</a:t>
            </a:r>
            <a:r>
              <a:rPr lang="en-US" altLang="zh-CN" sz="2700" dirty="0">
                <a:solidFill>
                  <a:prstClr val="black">
                    <a:lumMod val="75000"/>
                    <a:lumOff val="25000"/>
                  </a:prstClr>
                </a:solidFill>
                <a:cs typeface="+mn-ea"/>
                <a:sym typeface="+mn-lt"/>
              </a:rPr>
              <a:t>3</a:t>
            </a:r>
            <a:endParaRPr lang="zh-CN" altLang="en-US" sz="2700" dirty="0">
              <a:solidFill>
                <a:prstClr val="black">
                  <a:lumMod val="75000"/>
                  <a:lumOff val="25000"/>
                </a:prstClr>
              </a:solidFill>
              <a:cs typeface="+mn-ea"/>
              <a:sym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文本框 99"/>
          <p:cNvSpPr txBox="1">
            <a:spLocks noChangeArrowheads="1"/>
          </p:cNvSpPr>
          <p:nvPr/>
        </p:nvSpPr>
        <p:spPr bwMode="auto">
          <a:xfrm>
            <a:off x="495300" y="1305754"/>
            <a:ext cx="7368301" cy="2654573"/>
          </a:xfrm>
          <a:prstGeom prst="rect">
            <a:avLst/>
          </a:prstGeom>
          <a:noFill/>
          <a:ln w="9525">
            <a:noFill/>
            <a:miter lim="800000"/>
          </a:ln>
        </p:spPr>
        <p:txBody>
          <a:bodyPr wrap="square" lIns="68580" tIns="34290" rIns="68580" bIns="34290">
            <a:spAutoFit/>
          </a:bodyPr>
          <a:lstStyle/>
          <a:p>
            <a:pPr indent="200025">
              <a:lnSpc>
                <a:spcPct val="200000"/>
              </a:lnSpc>
            </a:pPr>
            <a:r>
              <a:rPr lang="en-US" altLang="zh-CN" sz="2800" dirty="0">
                <a:cs typeface="+mn-ea"/>
                <a:sym typeface="+mn-lt"/>
              </a:rPr>
              <a:t>1. </a:t>
            </a:r>
            <a:r>
              <a:rPr lang="zh-CN" altLang="en-US" sz="2800" dirty="0">
                <a:cs typeface="+mn-ea"/>
                <a:sym typeface="+mn-lt"/>
              </a:rPr>
              <a:t>理解温度的概念。</a:t>
            </a:r>
          </a:p>
          <a:p>
            <a:pPr indent="200025">
              <a:lnSpc>
                <a:spcPct val="200000"/>
              </a:lnSpc>
            </a:pPr>
            <a:r>
              <a:rPr lang="en-US" altLang="zh-CN" sz="2800" dirty="0">
                <a:cs typeface="+mn-ea"/>
                <a:sym typeface="+mn-lt"/>
              </a:rPr>
              <a:t>2. </a:t>
            </a:r>
            <a:r>
              <a:rPr lang="zh-CN" altLang="en-US" sz="2800" dirty="0">
                <a:cs typeface="+mn-ea"/>
                <a:sym typeface="+mn-lt"/>
              </a:rPr>
              <a:t>了解生活环境中常见的温度。</a:t>
            </a:r>
          </a:p>
          <a:p>
            <a:pPr indent="200025">
              <a:lnSpc>
                <a:spcPct val="200000"/>
              </a:lnSpc>
            </a:pPr>
            <a:r>
              <a:rPr lang="en-US" altLang="zh-CN" sz="2800" dirty="0">
                <a:cs typeface="+mn-ea"/>
                <a:sym typeface="+mn-lt"/>
              </a:rPr>
              <a:t>3. </a:t>
            </a:r>
            <a:r>
              <a:rPr lang="zh-CN" altLang="en-US" sz="2800" dirty="0">
                <a:cs typeface="+mn-ea"/>
                <a:sym typeface="+mn-lt"/>
              </a:rPr>
              <a:t>会用温度计测量温度。（重难点）</a:t>
            </a:r>
          </a:p>
        </p:txBody>
      </p:sp>
      <p:sp>
        <p:nvSpPr>
          <p:cNvPr id="8" name="文本框 7">
            <a:extLst>
              <a:ext uri="{FF2B5EF4-FFF2-40B4-BE49-F238E27FC236}">
                <a16:creationId xmlns:a16="http://schemas.microsoft.com/office/drawing/2014/main" id="{18BE437C-D0BD-438D-90D0-9E830B683CE4}"/>
              </a:ext>
            </a:extLst>
          </p:cNvPr>
          <p:cNvSpPr txBox="1"/>
          <p:nvPr/>
        </p:nvSpPr>
        <p:spPr>
          <a:xfrm>
            <a:off x="1079091" y="286702"/>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学习目标</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169"/>
                                        </p:tgtEl>
                                        <p:attrNameLst>
                                          <p:attrName>style.visibility</p:attrName>
                                        </p:attrNameLst>
                                      </p:cBhvr>
                                      <p:to>
                                        <p:strVal val="visible"/>
                                      </p:to>
                                    </p:set>
                                    <p:anim calcmode="lin" valueType="num">
                                      <p:cBhvr>
                                        <p:cTn id="7" dur="500" fill="hold"/>
                                        <p:tgtEl>
                                          <p:spTgt spid="7169"/>
                                        </p:tgtEl>
                                        <p:attrNameLst>
                                          <p:attrName>ppt_w</p:attrName>
                                        </p:attrNameLst>
                                      </p:cBhvr>
                                      <p:tavLst>
                                        <p:tav tm="0">
                                          <p:val>
                                            <p:fltVal val="0"/>
                                          </p:val>
                                        </p:tav>
                                        <p:tav tm="100000">
                                          <p:val>
                                            <p:strVal val="#ppt_w"/>
                                          </p:val>
                                        </p:tav>
                                      </p:tavLst>
                                    </p:anim>
                                    <p:anim calcmode="lin" valueType="num">
                                      <p:cBhvr>
                                        <p:cTn id="8" dur="500" fill="hold"/>
                                        <p:tgtEl>
                                          <p:spTgt spid="7169"/>
                                        </p:tgtEl>
                                        <p:attrNameLst>
                                          <p:attrName>ppt_h</p:attrName>
                                        </p:attrNameLst>
                                      </p:cBhvr>
                                      <p:tavLst>
                                        <p:tav tm="0">
                                          <p:val>
                                            <p:fltVal val="0"/>
                                          </p:val>
                                        </p:tav>
                                        <p:tav tm="100000">
                                          <p:val>
                                            <p:strVal val="#ppt_h"/>
                                          </p:val>
                                        </p:tav>
                                      </p:tavLst>
                                    </p:anim>
                                    <p:animEffect transition="in" filter="fade">
                                      <p:cBhvr>
                                        <p:cTn id="9" dur="500"/>
                                        <p:tgtEl>
                                          <p:spTgt spid="7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87" name="Text Box 23"/>
          <p:cNvSpPr txBox="1">
            <a:spLocks noChangeArrowheads="1"/>
          </p:cNvSpPr>
          <p:nvPr/>
        </p:nvSpPr>
        <p:spPr bwMode="auto">
          <a:xfrm>
            <a:off x="935036" y="3007703"/>
            <a:ext cx="7848600" cy="807913"/>
          </a:xfrm>
          <a:prstGeom prst="rect">
            <a:avLst/>
          </a:prstGeom>
          <a:noFill/>
          <a:ln w="9525">
            <a:noFill/>
            <a:miter lim="800000"/>
          </a:ln>
        </p:spPr>
        <p:txBody>
          <a:bodyPr lIns="68580" tIns="34290" rIns="68580" bIns="34290">
            <a:spAutoFit/>
          </a:bodyPr>
          <a:lstStyle/>
          <a:p>
            <a:pPr>
              <a:lnSpc>
                <a:spcPct val="200000"/>
              </a:lnSpc>
              <a:spcBef>
                <a:spcPct val="50000"/>
              </a:spcBef>
            </a:pPr>
            <a:r>
              <a:rPr lang="zh-CN" altLang="en-US" sz="2400" dirty="0">
                <a:cs typeface="+mn-ea"/>
                <a:sym typeface="+mn-lt"/>
              </a:rPr>
              <a:t>热的物体温度高，冷的物体温度低。</a:t>
            </a:r>
          </a:p>
        </p:txBody>
      </p:sp>
      <p:sp>
        <p:nvSpPr>
          <p:cNvPr id="2" name="Text Box 23"/>
          <p:cNvSpPr txBox="1">
            <a:spLocks noChangeArrowheads="1"/>
          </p:cNvSpPr>
          <p:nvPr/>
        </p:nvSpPr>
        <p:spPr bwMode="auto">
          <a:xfrm>
            <a:off x="935037" y="3578780"/>
            <a:ext cx="8208963" cy="807913"/>
          </a:xfrm>
          <a:prstGeom prst="rect">
            <a:avLst/>
          </a:prstGeom>
          <a:noFill/>
          <a:ln w="9525">
            <a:noFill/>
            <a:miter lim="800000"/>
          </a:ln>
        </p:spPr>
        <p:txBody>
          <a:bodyPr lIns="68580" tIns="34290" rIns="68580" bIns="34290">
            <a:spAutoFit/>
          </a:bodyPr>
          <a:lstStyle/>
          <a:p>
            <a:pPr>
              <a:lnSpc>
                <a:spcPct val="200000"/>
              </a:lnSpc>
              <a:spcBef>
                <a:spcPct val="50000"/>
              </a:spcBef>
            </a:pPr>
            <a:r>
              <a:rPr lang="zh-CN" altLang="en-US" sz="2400" dirty="0">
                <a:cs typeface="+mn-ea"/>
                <a:sym typeface="+mn-lt"/>
              </a:rPr>
              <a:t>物理学中通常把物体的冷热程度叫做温度。</a:t>
            </a:r>
          </a:p>
        </p:txBody>
      </p:sp>
      <p:pic>
        <p:nvPicPr>
          <p:cNvPr id="3082" name="图片 3081"/>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365379" y="1186623"/>
            <a:ext cx="2197553" cy="14650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085" name="Picture 7"/>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5465598" y="1204018"/>
            <a:ext cx="2599515" cy="14595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197" name="文本框 3085"/>
          <p:cNvSpPr txBox="1">
            <a:spLocks noChangeArrowheads="1"/>
          </p:cNvSpPr>
          <p:nvPr/>
        </p:nvSpPr>
        <p:spPr bwMode="auto">
          <a:xfrm>
            <a:off x="7858126" y="3793294"/>
            <a:ext cx="163513" cy="499586"/>
          </a:xfrm>
          <a:prstGeom prst="rect">
            <a:avLst/>
          </a:prstGeom>
          <a:noFill/>
          <a:ln w="9525">
            <a:noFill/>
            <a:miter lim="800000"/>
          </a:ln>
        </p:spPr>
        <p:txBody>
          <a:bodyPr lIns="68580" tIns="34290" rIns="68580" bIns="34290">
            <a:spAutoFit/>
          </a:bodyPr>
          <a:lstStyle/>
          <a:p>
            <a:endParaRPr lang="zh-CN" altLang="en-US" sz="2800">
              <a:cs typeface="+mn-ea"/>
              <a:sym typeface="+mn-lt"/>
            </a:endParaRPr>
          </a:p>
        </p:txBody>
      </p:sp>
      <p:sp>
        <p:nvSpPr>
          <p:cNvPr id="13" name="文本框 12">
            <a:extLst>
              <a:ext uri="{FF2B5EF4-FFF2-40B4-BE49-F238E27FC236}">
                <a16:creationId xmlns:a16="http://schemas.microsoft.com/office/drawing/2014/main" id="{3A2146DB-6944-40E2-8FA5-8D3D4D828E8F}"/>
              </a:ext>
            </a:extLst>
          </p:cNvPr>
          <p:cNvSpPr txBox="1"/>
          <p:nvPr/>
        </p:nvSpPr>
        <p:spPr>
          <a:xfrm>
            <a:off x="1079091" y="286702"/>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一、温度</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6887"/>
                                        </p:tgtEl>
                                        <p:attrNameLst>
                                          <p:attrName>style.visibility</p:attrName>
                                        </p:attrNameLst>
                                      </p:cBhvr>
                                      <p:to>
                                        <p:strVal val="visible"/>
                                      </p:to>
                                    </p:set>
                                    <p:anim calcmode="lin" valueType="num">
                                      <p:cBhvr>
                                        <p:cTn id="7" dur="500" fill="hold"/>
                                        <p:tgtEl>
                                          <p:spTgt spid="36887"/>
                                        </p:tgtEl>
                                        <p:attrNameLst>
                                          <p:attrName>ppt_w</p:attrName>
                                        </p:attrNameLst>
                                      </p:cBhvr>
                                      <p:tavLst>
                                        <p:tav tm="0">
                                          <p:val>
                                            <p:fltVal val="0"/>
                                          </p:val>
                                        </p:tav>
                                        <p:tav tm="100000">
                                          <p:val>
                                            <p:strVal val="#ppt_w"/>
                                          </p:val>
                                        </p:tav>
                                      </p:tavLst>
                                    </p:anim>
                                    <p:anim calcmode="lin" valueType="num">
                                      <p:cBhvr>
                                        <p:cTn id="8" dur="500" fill="hold"/>
                                        <p:tgtEl>
                                          <p:spTgt spid="36887"/>
                                        </p:tgtEl>
                                        <p:attrNameLst>
                                          <p:attrName>ppt_h</p:attrName>
                                        </p:attrNameLst>
                                      </p:cBhvr>
                                      <p:tavLst>
                                        <p:tav tm="0">
                                          <p:val>
                                            <p:fltVal val="0"/>
                                          </p:val>
                                        </p:tav>
                                        <p:tav tm="100000">
                                          <p:val>
                                            <p:strVal val="#ppt_h"/>
                                          </p:val>
                                        </p:tav>
                                      </p:tavLst>
                                    </p:anim>
                                    <p:animEffect transition="in" filter="fade">
                                      <p:cBhvr>
                                        <p:cTn id="9" dur="500"/>
                                        <p:tgtEl>
                                          <p:spTgt spid="3688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3082"/>
                                        </p:tgtEl>
                                        <p:attrNameLst>
                                          <p:attrName>style.visibility</p:attrName>
                                        </p:attrNameLst>
                                      </p:cBhvr>
                                      <p:to>
                                        <p:strVal val="visible"/>
                                      </p:to>
                                    </p:set>
                                    <p:anim calcmode="lin" valueType="num">
                                      <p:cBhvr>
                                        <p:cTn id="17" dur="500" fill="hold"/>
                                        <p:tgtEl>
                                          <p:spTgt spid="3082"/>
                                        </p:tgtEl>
                                        <p:attrNameLst>
                                          <p:attrName>ppt_w</p:attrName>
                                        </p:attrNameLst>
                                      </p:cBhvr>
                                      <p:tavLst>
                                        <p:tav tm="0">
                                          <p:val>
                                            <p:fltVal val="0"/>
                                          </p:val>
                                        </p:tav>
                                        <p:tav tm="100000">
                                          <p:val>
                                            <p:strVal val="#ppt_w"/>
                                          </p:val>
                                        </p:tav>
                                      </p:tavLst>
                                    </p:anim>
                                    <p:anim calcmode="lin" valueType="num">
                                      <p:cBhvr>
                                        <p:cTn id="18" dur="500" fill="hold"/>
                                        <p:tgtEl>
                                          <p:spTgt spid="3082"/>
                                        </p:tgtEl>
                                        <p:attrNameLst>
                                          <p:attrName>ppt_h</p:attrName>
                                        </p:attrNameLst>
                                      </p:cBhvr>
                                      <p:tavLst>
                                        <p:tav tm="0">
                                          <p:val>
                                            <p:fltVal val="0"/>
                                          </p:val>
                                        </p:tav>
                                        <p:tav tm="100000">
                                          <p:val>
                                            <p:strVal val="#ppt_h"/>
                                          </p:val>
                                        </p:tav>
                                      </p:tavLst>
                                    </p:anim>
                                    <p:animEffect transition="in" filter="fade">
                                      <p:cBhvr>
                                        <p:cTn id="19" dur="500"/>
                                        <p:tgtEl>
                                          <p:spTgt spid="3082"/>
                                        </p:tgtEl>
                                      </p:cBhvr>
                                    </p:animEffect>
                                  </p:childTnLst>
                                </p:cTn>
                              </p:par>
                              <p:par>
                                <p:cTn id="20" presetID="53" presetClass="entr" presetSubtype="16" fill="hold" nodeType="withEffect">
                                  <p:stCondLst>
                                    <p:cond delay="0"/>
                                  </p:stCondLst>
                                  <p:childTnLst>
                                    <p:set>
                                      <p:cBhvr>
                                        <p:cTn id="21" dur="1" fill="hold">
                                          <p:stCondLst>
                                            <p:cond delay="0"/>
                                          </p:stCondLst>
                                        </p:cTn>
                                        <p:tgtEl>
                                          <p:spTgt spid="3085"/>
                                        </p:tgtEl>
                                        <p:attrNameLst>
                                          <p:attrName>style.visibility</p:attrName>
                                        </p:attrNameLst>
                                      </p:cBhvr>
                                      <p:to>
                                        <p:strVal val="visible"/>
                                      </p:to>
                                    </p:set>
                                    <p:anim calcmode="lin" valueType="num">
                                      <p:cBhvr>
                                        <p:cTn id="22" dur="500" fill="hold"/>
                                        <p:tgtEl>
                                          <p:spTgt spid="3085"/>
                                        </p:tgtEl>
                                        <p:attrNameLst>
                                          <p:attrName>ppt_w</p:attrName>
                                        </p:attrNameLst>
                                      </p:cBhvr>
                                      <p:tavLst>
                                        <p:tav tm="0">
                                          <p:val>
                                            <p:fltVal val="0"/>
                                          </p:val>
                                        </p:tav>
                                        <p:tav tm="100000">
                                          <p:val>
                                            <p:strVal val="#ppt_w"/>
                                          </p:val>
                                        </p:tav>
                                      </p:tavLst>
                                    </p:anim>
                                    <p:anim calcmode="lin" valueType="num">
                                      <p:cBhvr>
                                        <p:cTn id="23" dur="500" fill="hold"/>
                                        <p:tgtEl>
                                          <p:spTgt spid="3085"/>
                                        </p:tgtEl>
                                        <p:attrNameLst>
                                          <p:attrName>ppt_h</p:attrName>
                                        </p:attrNameLst>
                                      </p:cBhvr>
                                      <p:tavLst>
                                        <p:tav tm="0">
                                          <p:val>
                                            <p:fltVal val="0"/>
                                          </p:val>
                                        </p:tav>
                                        <p:tav tm="100000">
                                          <p:val>
                                            <p:strVal val="#ppt_h"/>
                                          </p:val>
                                        </p:tav>
                                      </p:tavLst>
                                    </p:anim>
                                    <p:animEffect transition="in" filter="fade">
                                      <p:cBhvr>
                                        <p:cTn id="24" dur="500"/>
                                        <p:tgtEl>
                                          <p:spTgt spid="3085"/>
                                        </p:tgtEl>
                                      </p:cBhvr>
                                    </p:animEffect>
                                  </p:childTnLst>
                                </p:cTn>
                              </p:par>
                              <p:par>
                                <p:cTn id="25" presetID="53" presetClass="entr" presetSubtype="16" fill="hold" grpId="0" nodeType="withEffect" nodePh="1">
                                  <p:stCondLst>
                                    <p:cond delay="0"/>
                                  </p:stCondLst>
                                  <p:endCondLst>
                                    <p:cond evt="begin" delay="0">
                                      <p:tn val="25"/>
                                    </p:cond>
                                  </p:endCondLst>
                                  <p:childTnLst>
                                    <p:set>
                                      <p:cBhvr>
                                        <p:cTn id="26" dur="1" fill="hold">
                                          <p:stCondLst>
                                            <p:cond delay="0"/>
                                          </p:stCondLst>
                                        </p:cTn>
                                        <p:tgtEl>
                                          <p:spTgt spid="8197"/>
                                        </p:tgtEl>
                                        <p:attrNameLst>
                                          <p:attrName>style.visibility</p:attrName>
                                        </p:attrNameLst>
                                      </p:cBhvr>
                                      <p:to>
                                        <p:strVal val="visible"/>
                                      </p:to>
                                    </p:set>
                                    <p:anim calcmode="lin" valueType="num">
                                      <p:cBhvr>
                                        <p:cTn id="27" dur="500" fill="hold"/>
                                        <p:tgtEl>
                                          <p:spTgt spid="8197"/>
                                        </p:tgtEl>
                                        <p:attrNameLst>
                                          <p:attrName>ppt_w</p:attrName>
                                        </p:attrNameLst>
                                      </p:cBhvr>
                                      <p:tavLst>
                                        <p:tav tm="0">
                                          <p:val>
                                            <p:fltVal val="0"/>
                                          </p:val>
                                        </p:tav>
                                        <p:tav tm="100000">
                                          <p:val>
                                            <p:strVal val="#ppt_w"/>
                                          </p:val>
                                        </p:tav>
                                      </p:tavLst>
                                    </p:anim>
                                    <p:anim calcmode="lin" valueType="num">
                                      <p:cBhvr>
                                        <p:cTn id="28" dur="500" fill="hold"/>
                                        <p:tgtEl>
                                          <p:spTgt spid="8197"/>
                                        </p:tgtEl>
                                        <p:attrNameLst>
                                          <p:attrName>ppt_h</p:attrName>
                                        </p:attrNameLst>
                                      </p:cBhvr>
                                      <p:tavLst>
                                        <p:tav tm="0">
                                          <p:val>
                                            <p:fltVal val="0"/>
                                          </p:val>
                                        </p:tav>
                                        <p:tav tm="100000">
                                          <p:val>
                                            <p:strVal val="#ppt_h"/>
                                          </p:val>
                                        </p:tav>
                                      </p:tavLst>
                                    </p:anim>
                                    <p:animEffect transition="in" filter="fade">
                                      <p:cBhvr>
                                        <p:cTn id="29"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7" grpId="0"/>
      <p:bldP spid="2" grpId="0"/>
      <p:bldP spid="819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87" name="Text Box 23"/>
          <p:cNvSpPr txBox="1">
            <a:spLocks noChangeArrowheads="1"/>
          </p:cNvSpPr>
          <p:nvPr/>
        </p:nvSpPr>
        <p:spPr bwMode="auto">
          <a:xfrm>
            <a:off x="759619" y="3948513"/>
            <a:ext cx="8147050" cy="415498"/>
          </a:xfrm>
          <a:prstGeom prst="rect">
            <a:avLst/>
          </a:prstGeom>
          <a:noFill/>
          <a:ln w="9525">
            <a:noFill/>
            <a:miter lim="800000"/>
          </a:ln>
        </p:spPr>
        <p:txBody>
          <a:bodyPr lIns="68580" tIns="34290" rIns="68580" bIns="34290">
            <a:spAutoFit/>
          </a:bodyPr>
          <a:lstStyle/>
          <a:p>
            <a:pPr>
              <a:lnSpc>
                <a:spcPct val="150000"/>
              </a:lnSpc>
            </a:pPr>
            <a:r>
              <a:rPr lang="zh-CN" altLang="en-US" sz="1500" dirty="0">
                <a:solidFill>
                  <a:srgbClr val="0D0D0D"/>
                </a:solidFill>
                <a:cs typeface="+mn-ea"/>
                <a:sym typeface="+mn-lt"/>
              </a:rPr>
              <a:t>过一会儿，再把双手同时放入温水中。两只手对“温水”的感觉相同吗？</a:t>
            </a:r>
          </a:p>
        </p:txBody>
      </p:sp>
      <p:pic>
        <p:nvPicPr>
          <p:cNvPr id="9218" name="图片 22539" descr="温度比较2"/>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615838" y="1435425"/>
            <a:ext cx="1735304" cy="1613485"/>
          </a:xfrm>
          <a:prstGeom prst="rect">
            <a:avLst/>
          </a:prstGeom>
          <a:noFill/>
          <a:ln w="9525">
            <a:noFill/>
            <a:miter lim="800000"/>
            <a:headEnd/>
            <a:tailEnd/>
          </a:ln>
        </p:spPr>
      </p:pic>
      <p:pic>
        <p:nvPicPr>
          <p:cNvPr id="9219" name="图片 22540" descr="温度比较1"/>
          <p:cNvPicPr>
            <a:picLocks noChangeAspect="1"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466174" y="1426192"/>
            <a:ext cx="1802080" cy="1632956"/>
          </a:xfrm>
          <a:prstGeom prst="rect">
            <a:avLst/>
          </a:prstGeom>
          <a:noFill/>
          <a:ln w="9525">
            <a:noFill/>
            <a:miter lim="800000"/>
            <a:headEnd/>
            <a:tailEnd/>
          </a:ln>
        </p:spPr>
      </p:pic>
      <p:sp>
        <p:nvSpPr>
          <p:cNvPr id="2" name="Text Box 23"/>
          <p:cNvSpPr txBox="1">
            <a:spLocks noChangeArrowheads="1"/>
          </p:cNvSpPr>
          <p:nvPr/>
        </p:nvSpPr>
        <p:spPr bwMode="auto">
          <a:xfrm>
            <a:off x="759619" y="3466380"/>
            <a:ext cx="7624762" cy="415498"/>
          </a:xfrm>
          <a:prstGeom prst="rect">
            <a:avLst/>
          </a:prstGeom>
          <a:noFill/>
          <a:ln w="9525">
            <a:noFill/>
            <a:miter lim="800000"/>
          </a:ln>
        </p:spPr>
        <p:txBody>
          <a:bodyPr lIns="68580" tIns="34290" rIns="68580" bIns="34290">
            <a:spAutoFit/>
          </a:bodyPr>
          <a:lstStyle/>
          <a:p>
            <a:pPr>
              <a:lnSpc>
                <a:spcPct val="150000"/>
              </a:lnSpc>
              <a:spcBef>
                <a:spcPct val="50000"/>
              </a:spcBef>
            </a:pPr>
            <a:r>
              <a:rPr lang="zh-CN" altLang="en-US" sz="1500" dirty="0">
                <a:solidFill>
                  <a:srgbClr val="0D0D0D"/>
                </a:solidFill>
                <a:cs typeface="+mn-ea"/>
                <a:sym typeface="+mn-lt"/>
              </a:rPr>
              <a:t>如上图所示，把两只手分别放入热水和冷水中。</a:t>
            </a:r>
          </a:p>
        </p:txBody>
      </p:sp>
      <p:grpSp>
        <p:nvGrpSpPr>
          <p:cNvPr id="3" name="组合 5"/>
          <p:cNvGrpSpPr/>
          <p:nvPr/>
        </p:nvGrpSpPr>
        <p:grpSpPr>
          <a:xfrm rot="21240000">
            <a:off x="3134764" y="905161"/>
            <a:ext cx="2613486" cy="992836"/>
            <a:chOff x="8697" y="4909"/>
            <a:chExt cx="5242" cy="2702"/>
          </a:xfrm>
          <a:solidFill>
            <a:schemeClr val="accent5">
              <a:lumMod val="75000"/>
            </a:schemeClr>
          </a:solidFill>
        </p:grpSpPr>
        <p:sp>
          <p:nvSpPr>
            <p:cNvPr id="4" name="云形标注 3"/>
            <p:cNvSpPr/>
            <p:nvPr/>
          </p:nvSpPr>
          <p:spPr>
            <a:xfrm>
              <a:off x="8697" y="4909"/>
              <a:ext cx="5242" cy="2702"/>
            </a:xfrm>
            <a:prstGeom prst="cloud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2000" b="1" noProof="1">
                <a:cs typeface="+mn-ea"/>
                <a:sym typeface="+mn-lt"/>
              </a:endParaRPr>
            </a:p>
          </p:txBody>
        </p:sp>
        <p:sp>
          <p:nvSpPr>
            <p:cNvPr id="8" name="文本框 7"/>
            <p:cNvSpPr txBox="1"/>
            <p:nvPr/>
          </p:nvSpPr>
          <p:spPr>
            <a:xfrm>
              <a:off x="9555" y="5495"/>
              <a:ext cx="3912" cy="1508"/>
            </a:xfrm>
            <a:prstGeom prst="rect">
              <a:avLst/>
            </a:prstGeom>
            <a:noFill/>
            <a:extLst>
              <a:ext uri="{909E8E84-426E-40DD-AFC4-6F175D3DCCD1}">
                <a14:hiddenFill xmlns:a14="http://schemas.microsoft.com/office/drawing/2010/main">
                  <a:grpFill/>
                </a14:hiddenFill>
              </a:ext>
            </a:extLst>
          </p:spPr>
          <p:txBody>
            <a:bodyPr>
              <a:spAutoFit/>
            </a:bodyPr>
            <a:lstStyle/>
            <a:p>
              <a:r>
                <a:rPr lang="zh-CN" altLang="en-US" sz="1500" noProof="1">
                  <a:cs typeface="+mn-ea"/>
                  <a:sym typeface="+mn-lt"/>
                </a:rPr>
                <a:t>用冷、凉、温、热来表述温度准确吗？</a:t>
              </a:r>
              <a:endParaRPr lang="en-US" altLang="zh-CN" sz="1500" noProof="1">
                <a:cs typeface="+mn-ea"/>
                <a:sym typeface="+mn-lt"/>
              </a:endParaRPr>
            </a:p>
          </p:txBody>
        </p:sp>
      </p:grpSp>
      <p:sp>
        <p:nvSpPr>
          <p:cNvPr id="11" name="文本框 10">
            <a:extLst>
              <a:ext uri="{FF2B5EF4-FFF2-40B4-BE49-F238E27FC236}">
                <a16:creationId xmlns:a16="http://schemas.microsoft.com/office/drawing/2014/main" id="{C4C24D3F-3501-43FE-B768-5C8D0CC36147}"/>
              </a:ext>
            </a:extLst>
          </p:cNvPr>
          <p:cNvSpPr txBox="1"/>
          <p:nvPr/>
        </p:nvSpPr>
        <p:spPr>
          <a:xfrm>
            <a:off x="1079091" y="286703"/>
            <a:ext cx="1626394"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试一试</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7"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a:spLocks noChangeArrowheads="1"/>
          </p:cNvSpPr>
          <p:nvPr/>
        </p:nvSpPr>
        <p:spPr bwMode="auto">
          <a:xfrm>
            <a:off x="889323" y="1810538"/>
            <a:ext cx="4469695" cy="1731243"/>
          </a:xfrm>
          <a:prstGeom prst="rect">
            <a:avLst/>
          </a:prstGeom>
          <a:noFill/>
          <a:ln w="9525">
            <a:noFill/>
            <a:miter lim="800000"/>
          </a:ln>
        </p:spPr>
        <p:txBody>
          <a:bodyPr wrap="square" lIns="68580" tIns="34290" rIns="68580" bIns="34290">
            <a:spAutoFit/>
          </a:bodyPr>
          <a:lstStyle/>
          <a:p>
            <a:pPr>
              <a:lnSpc>
                <a:spcPct val="200000"/>
              </a:lnSpc>
            </a:pPr>
            <a:r>
              <a:rPr lang="zh-CN" altLang="en-US" sz="1800" dirty="0">
                <a:cs typeface="+mn-ea"/>
                <a:sym typeface="+mn-lt"/>
              </a:rPr>
              <a:t>　　凭感觉来判断物体的冷热有时是靠不住的，要准确判断和测量物体的温度，必须选择科学的测量工具</a:t>
            </a:r>
            <a:r>
              <a:rPr lang="en-US" altLang="zh-CN" sz="1800" dirty="0">
                <a:cs typeface="+mn-ea"/>
                <a:sym typeface="+mn-lt"/>
              </a:rPr>
              <a:t>——</a:t>
            </a:r>
            <a:r>
              <a:rPr lang="zh-CN" altLang="en-US" sz="1800" b="1" dirty="0">
                <a:solidFill>
                  <a:srgbClr val="FF0000"/>
                </a:solidFill>
                <a:cs typeface="+mn-ea"/>
                <a:sym typeface="+mn-lt"/>
              </a:rPr>
              <a:t>温度计</a:t>
            </a:r>
            <a:r>
              <a:rPr lang="zh-CN" altLang="en-US" sz="1800" dirty="0">
                <a:cs typeface="+mn-ea"/>
                <a:sym typeface="+mn-lt"/>
              </a:rPr>
              <a:t>。</a:t>
            </a:r>
          </a:p>
        </p:txBody>
      </p:sp>
      <p:grpSp>
        <p:nvGrpSpPr>
          <p:cNvPr id="4" name="Group 8"/>
          <p:cNvGrpSpPr/>
          <p:nvPr/>
        </p:nvGrpSpPr>
        <p:grpSpPr bwMode="auto">
          <a:xfrm>
            <a:off x="6733424" y="1180943"/>
            <a:ext cx="791327" cy="2910942"/>
            <a:chOff x="2400" y="145"/>
            <a:chExt cx="768" cy="3936"/>
          </a:xfrm>
        </p:grpSpPr>
        <p:grpSp>
          <p:nvGrpSpPr>
            <p:cNvPr id="5" name="Group 9"/>
            <p:cNvGrpSpPr/>
            <p:nvPr/>
          </p:nvGrpSpPr>
          <p:grpSpPr bwMode="auto">
            <a:xfrm>
              <a:off x="2400" y="145"/>
              <a:ext cx="728" cy="3936"/>
              <a:chOff x="2400" y="145"/>
              <a:chExt cx="728" cy="3936"/>
            </a:xfrm>
          </p:grpSpPr>
          <p:grpSp>
            <p:nvGrpSpPr>
              <p:cNvPr id="6" name="Group 10"/>
              <p:cNvGrpSpPr/>
              <p:nvPr/>
            </p:nvGrpSpPr>
            <p:grpSpPr bwMode="auto">
              <a:xfrm>
                <a:off x="2400" y="145"/>
                <a:ext cx="432" cy="3936"/>
                <a:chOff x="2400" y="384"/>
                <a:chExt cx="336" cy="3552"/>
              </a:xfrm>
            </p:grpSpPr>
            <p:sp>
              <p:nvSpPr>
                <p:cNvPr id="10253" name="AutoShape 11"/>
                <p:cNvSpPr>
                  <a:spLocks noChangeArrowheads="1"/>
                </p:cNvSpPr>
                <p:nvPr/>
              </p:nvSpPr>
              <p:spPr bwMode="auto">
                <a:xfrm>
                  <a:off x="2400" y="720"/>
                  <a:ext cx="336" cy="2928"/>
                </a:xfrm>
                <a:prstGeom prst="roundRect">
                  <a:avLst>
                    <a:gd name="adj" fmla="val 16667"/>
                  </a:avLst>
                </a:prstGeom>
                <a:solidFill>
                  <a:schemeClr val="bg1"/>
                </a:solidFill>
                <a:ln w="9525">
                  <a:solidFill>
                    <a:schemeClr val="tx1"/>
                  </a:solidFill>
                  <a:round/>
                </a:ln>
              </p:spPr>
              <p:txBody>
                <a:bodyPr wrap="none" anchor="ctr"/>
                <a:lstStyle/>
                <a:p>
                  <a:endParaRPr lang="zh-CN" altLang="en-US" sz="1800">
                    <a:cs typeface="+mn-ea"/>
                    <a:sym typeface="+mn-lt"/>
                  </a:endParaRPr>
                </a:p>
              </p:txBody>
            </p:sp>
            <p:sp>
              <p:nvSpPr>
                <p:cNvPr id="10254" name="AutoShape 12"/>
                <p:cNvSpPr>
                  <a:spLocks noChangeArrowheads="1"/>
                </p:cNvSpPr>
                <p:nvPr/>
              </p:nvSpPr>
              <p:spPr bwMode="auto">
                <a:xfrm>
                  <a:off x="2518" y="912"/>
                  <a:ext cx="48" cy="2736"/>
                </a:xfrm>
                <a:prstGeom prst="roundRect">
                  <a:avLst>
                    <a:gd name="adj" fmla="val 16667"/>
                  </a:avLst>
                </a:prstGeom>
                <a:solidFill>
                  <a:schemeClr val="bg1"/>
                </a:solidFill>
                <a:ln w="9525">
                  <a:solidFill>
                    <a:schemeClr val="tx1"/>
                  </a:solidFill>
                  <a:round/>
                </a:ln>
              </p:spPr>
              <p:txBody>
                <a:bodyPr wrap="none" anchor="ctr"/>
                <a:lstStyle/>
                <a:p>
                  <a:endParaRPr lang="zh-CN" altLang="en-US" sz="1800">
                    <a:cs typeface="+mn-ea"/>
                    <a:sym typeface="+mn-lt"/>
                  </a:endParaRPr>
                </a:p>
              </p:txBody>
            </p:sp>
            <p:sp>
              <p:nvSpPr>
                <p:cNvPr id="10255" name="AutoShape 13"/>
                <p:cNvSpPr>
                  <a:spLocks noChangeArrowheads="1"/>
                </p:cNvSpPr>
                <p:nvPr/>
              </p:nvSpPr>
              <p:spPr bwMode="auto">
                <a:xfrm>
                  <a:off x="2518" y="2492"/>
                  <a:ext cx="48" cy="1152"/>
                </a:xfrm>
                <a:prstGeom prst="roundRect">
                  <a:avLst>
                    <a:gd name="adj" fmla="val 16667"/>
                  </a:avLst>
                </a:prstGeom>
                <a:solidFill>
                  <a:srgbClr val="FF0000"/>
                </a:solidFill>
                <a:ln w="9525">
                  <a:solidFill>
                    <a:srgbClr val="FF0000"/>
                  </a:solidFill>
                  <a:round/>
                </a:ln>
              </p:spPr>
              <p:txBody>
                <a:bodyPr wrap="none" anchor="ctr"/>
                <a:lstStyle/>
                <a:p>
                  <a:pPr algn="ctr"/>
                  <a:endParaRPr lang="zh-CN" altLang="zh-CN" sz="1800">
                    <a:solidFill>
                      <a:srgbClr val="FF0000"/>
                    </a:solidFill>
                    <a:cs typeface="+mn-ea"/>
                    <a:sym typeface="+mn-lt"/>
                  </a:endParaRPr>
                </a:p>
              </p:txBody>
            </p:sp>
            <p:sp>
              <p:nvSpPr>
                <p:cNvPr id="10256" name="AutoShape 14"/>
                <p:cNvSpPr>
                  <a:spLocks noChangeArrowheads="1"/>
                </p:cNvSpPr>
                <p:nvPr/>
              </p:nvSpPr>
              <p:spPr bwMode="auto">
                <a:xfrm>
                  <a:off x="2400" y="384"/>
                  <a:ext cx="336" cy="336"/>
                </a:xfrm>
                <a:custGeom>
                  <a:avLst/>
                  <a:gdLst/>
                  <a:ahLst/>
                  <a:cxnLst>
                    <a:cxn ang="0">
                      <a:pos x="0" y="10800"/>
                    </a:cxn>
                    <a:cxn ang="0">
                      <a:pos x="10800" y="0"/>
                    </a:cxn>
                    <a:cxn ang="0">
                      <a:pos x="21600" y="10800"/>
                    </a:cxn>
                    <a:cxn ang="0">
                      <a:pos x="10800" y="21600"/>
                    </a:cxn>
                    <a:cxn ang="0">
                      <a:pos x="0" y="10800"/>
                    </a:cxn>
                    <a:cxn ang="0">
                      <a:pos x="5400" y="10800"/>
                    </a:cxn>
                    <a:cxn ang="0">
                      <a:pos x="10800" y="16200"/>
                    </a:cxn>
                    <a:cxn ang="0">
                      <a:pos x="16200" y="10800"/>
                    </a:cxn>
                    <a:cxn ang="0">
                      <a:pos x="10800" y="5400"/>
                    </a:cxn>
                    <a:cxn ang="0">
                      <a:pos x="5400" y="10800"/>
                    </a:cxn>
                  </a:cxnLst>
                  <a:rect l="0" t="0" r="r" b="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solidFill>
                <a:ln w="9525">
                  <a:solidFill>
                    <a:schemeClr val="tx1"/>
                  </a:solidFill>
                  <a:round/>
                </a:ln>
              </p:spPr>
              <p:txBody>
                <a:bodyPr/>
                <a:lstStyle/>
                <a:p>
                  <a:endParaRPr lang="zh-CN" altLang="en-US" sz="1800">
                    <a:cs typeface="+mn-ea"/>
                    <a:sym typeface="+mn-lt"/>
                  </a:endParaRPr>
                </a:p>
              </p:txBody>
            </p:sp>
            <p:sp>
              <p:nvSpPr>
                <p:cNvPr id="10257" name="AutoShape 15"/>
                <p:cNvSpPr>
                  <a:spLocks noChangeArrowheads="1"/>
                </p:cNvSpPr>
                <p:nvPr/>
              </p:nvSpPr>
              <p:spPr bwMode="auto">
                <a:xfrm>
                  <a:off x="2448" y="3600"/>
                  <a:ext cx="192" cy="336"/>
                </a:xfrm>
                <a:prstGeom prst="roundRect">
                  <a:avLst>
                    <a:gd name="adj" fmla="val 16667"/>
                  </a:avLst>
                </a:prstGeom>
                <a:solidFill>
                  <a:srgbClr val="FF0000"/>
                </a:solidFill>
                <a:ln w="9525">
                  <a:solidFill>
                    <a:srgbClr val="FF0000"/>
                  </a:solidFill>
                  <a:round/>
                </a:ln>
              </p:spPr>
              <p:txBody>
                <a:bodyPr wrap="none" anchor="ctr"/>
                <a:lstStyle/>
                <a:p>
                  <a:endParaRPr lang="zh-CN" altLang="en-US" sz="1800">
                    <a:cs typeface="+mn-ea"/>
                    <a:sym typeface="+mn-lt"/>
                  </a:endParaRPr>
                </a:p>
              </p:txBody>
            </p:sp>
          </p:grpSp>
          <p:sp>
            <p:nvSpPr>
              <p:cNvPr id="10258" name="Text Box 16"/>
              <p:cNvSpPr txBox="1">
                <a:spLocks noChangeArrowheads="1"/>
              </p:cNvSpPr>
              <p:nvPr/>
            </p:nvSpPr>
            <p:spPr bwMode="auto">
              <a:xfrm>
                <a:off x="2486" y="476"/>
                <a:ext cx="642" cy="499"/>
              </a:xfrm>
              <a:prstGeom prst="rect">
                <a:avLst/>
              </a:prstGeom>
              <a:noFill/>
              <a:ln w="9525">
                <a:noFill/>
                <a:miter lim="800000"/>
              </a:ln>
            </p:spPr>
            <p:txBody>
              <a:bodyPr>
                <a:spAutoFit/>
              </a:bodyPr>
              <a:lstStyle/>
              <a:p>
                <a:r>
                  <a:rPr lang="en-US" altLang="zh-CN" sz="1800" dirty="0">
                    <a:cs typeface="+mn-ea"/>
                    <a:sym typeface="+mn-lt"/>
                  </a:rPr>
                  <a:t>°C</a:t>
                </a:r>
              </a:p>
            </p:txBody>
          </p:sp>
        </p:grpSp>
        <p:grpSp>
          <p:nvGrpSpPr>
            <p:cNvPr id="7" name="Group 17"/>
            <p:cNvGrpSpPr/>
            <p:nvPr/>
          </p:nvGrpSpPr>
          <p:grpSpPr bwMode="auto">
            <a:xfrm>
              <a:off x="2688" y="911"/>
              <a:ext cx="480" cy="2497"/>
              <a:chOff x="2688" y="911"/>
              <a:chExt cx="480" cy="2497"/>
            </a:xfrm>
          </p:grpSpPr>
          <p:sp>
            <p:nvSpPr>
              <p:cNvPr id="10260" name="Text Box 18"/>
              <p:cNvSpPr txBox="1">
                <a:spLocks noChangeArrowheads="1"/>
              </p:cNvSpPr>
              <p:nvPr/>
            </p:nvSpPr>
            <p:spPr bwMode="auto">
              <a:xfrm>
                <a:off x="2880" y="911"/>
                <a:ext cx="288" cy="225"/>
              </a:xfrm>
              <a:prstGeom prst="rect">
                <a:avLst/>
              </a:prstGeom>
              <a:noFill/>
              <a:ln w="9525">
                <a:noFill/>
                <a:miter lim="800000"/>
              </a:ln>
            </p:spPr>
            <p:txBody>
              <a:bodyPr lIns="0" tIns="0" rIns="0" bIns="0">
                <a:spAutoFit/>
              </a:bodyPr>
              <a:lstStyle/>
              <a:p>
                <a:pPr>
                  <a:lnSpc>
                    <a:spcPct val="90000"/>
                  </a:lnSpc>
                  <a:spcBef>
                    <a:spcPct val="50000"/>
                  </a:spcBef>
                </a:pPr>
                <a:endParaRPr lang="zh-CN" altLang="zh-CN" sz="1200">
                  <a:cs typeface="+mn-ea"/>
                  <a:sym typeface="+mn-lt"/>
                </a:endParaRPr>
              </a:p>
            </p:txBody>
          </p:sp>
          <p:grpSp>
            <p:nvGrpSpPr>
              <p:cNvPr id="8" name="Group 19"/>
              <p:cNvGrpSpPr/>
              <p:nvPr/>
            </p:nvGrpSpPr>
            <p:grpSpPr bwMode="auto">
              <a:xfrm>
                <a:off x="2688" y="960"/>
                <a:ext cx="144" cy="2448"/>
                <a:chOff x="2688" y="960"/>
                <a:chExt cx="144" cy="2448"/>
              </a:xfrm>
            </p:grpSpPr>
            <p:grpSp>
              <p:nvGrpSpPr>
                <p:cNvPr id="9" name="Group 20"/>
                <p:cNvGrpSpPr/>
                <p:nvPr/>
              </p:nvGrpSpPr>
              <p:grpSpPr bwMode="auto">
                <a:xfrm>
                  <a:off x="2688" y="960"/>
                  <a:ext cx="144" cy="2448"/>
                  <a:chOff x="3648" y="1152"/>
                  <a:chExt cx="107" cy="2304"/>
                </a:xfrm>
              </p:grpSpPr>
              <p:sp>
                <p:nvSpPr>
                  <p:cNvPr id="10263" name="Line 21"/>
                  <p:cNvSpPr>
                    <a:spLocks noChangeShapeType="1"/>
                  </p:cNvSpPr>
                  <p:nvPr/>
                </p:nvSpPr>
                <p:spPr bwMode="auto">
                  <a:xfrm>
                    <a:off x="3648" y="1305"/>
                    <a:ext cx="107" cy="1"/>
                  </a:xfrm>
                  <a:prstGeom prst="line">
                    <a:avLst/>
                  </a:prstGeom>
                  <a:noFill/>
                  <a:ln w="19050">
                    <a:solidFill>
                      <a:schemeClr val="tx1"/>
                    </a:solidFill>
                    <a:round/>
                  </a:ln>
                </p:spPr>
                <p:txBody>
                  <a:bodyPr/>
                  <a:lstStyle/>
                  <a:p>
                    <a:endParaRPr lang="zh-CN" altLang="en-US" sz="1800">
                      <a:cs typeface="+mn-ea"/>
                      <a:sym typeface="+mn-lt"/>
                    </a:endParaRPr>
                  </a:p>
                </p:txBody>
              </p:sp>
              <p:sp>
                <p:nvSpPr>
                  <p:cNvPr id="10264" name="Line 22"/>
                  <p:cNvSpPr>
                    <a:spLocks noChangeShapeType="1"/>
                  </p:cNvSpPr>
                  <p:nvPr/>
                </p:nvSpPr>
                <p:spPr bwMode="auto">
                  <a:xfrm>
                    <a:off x="3659" y="1613"/>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65" name="Line 23"/>
                  <p:cNvSpPr>
                    <a:spLocks noChangeShapeType="1"/>
                  </p:cNvSpPr>
                  <p:nvPr/>
                </p:nvSpPr>
                <p:spPr bwMode="auto">
                  <a:xfrm>
                    <a:off x="3659" y="1767"/>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66" name="Line 24"/>
                  <p:cNvSpPr>
                    <a:spLocks noChangeShapeType="1"/>
                  </p:cNvSpPr>
                  <p:nvPr/>
                </p:nvSpPr>
                <p:spPr bwMode="auto">
                  <a:xfrm>
                    <a:off x="3659" y="1920"/>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67" name="Line 25"/>
                  <p:cNvSpPr>
                    <a:spLocks noChangeShapeType="1"/>
                  </p:cNvSpPr>
                  <p:nvPr/>
                </p:nvSpPr>
                <p:spPr bwMode="auto">
                  <a:xfrm>
                    <a:off x="3659" y="2074"/>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68" name="Line 26"/>
                  <p:cNvSpPr>
                    <a:spLocks noChangeShapeType="1"/>
                  </p:cNvSpPr>
                  <p:nvPr/>
                </p:nvSpPr>
                <p:spPr bwMode="auto">
                  <a:xfrm>
                    <a:off x="3659" y="2227"/>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69" name="Line 27"/>
                  <p:cNvSpPr>
                    <a:spLocks noChangeShapeType="1"/>
                  </p:cNvSpPr>
                  <p:nvPr/>
                </p:nvSpPr>
                <p:spPr bwMode="auto">
                  <a:xfrm>
                    <a:off x="3659" y="2381"/>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0" name="Line 28"/>
                  <p:cNvSpPr>
                    <a:spLocks noChangeShapeType="1"/>
                  </p:cNvSpPr>
                  <p:nvPr/>
                </p:nvSpPr>
                <p:spPr bwMode="auto">
                  <a:xfrm>
                    <a:off x="3659" y="2534"/>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1" name="Line 29"/>
                  <p:cNvSpPr>
                    <a:spLocks noChangeShapeType="1"/>
                  </p:cNvSpPr>
                  <p:nvPr/>
                </p:nvSpPr>
                <p:spPr bwMode="auto">
                  <a:xfrm>
                    <a:off x="3659" y="2688"/>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2" name="Line 30"/>
                  <p:cNvSpPr>
                    <a:spLocks noChangeShapeType="1"/>
                  </p:cNvSpPr>
                  <p:nvPr/>
                </p:nvSpPr>
                <p:spPr bwMode="auto">
                  <a:xfrm>
                    <a:off x="3659" y="1152"/>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3" name="Line 31"/>
                  <p:cNvSpPr>
                    <a:spLocks noChangeShapeType="1"/>
                  </p:cNvSpPr>
                  <p:nvPr/>
                </p:nvSpPr>
                <p:spPr bwMode="auto">
                  <a:xfrm>
                    <a:off x="3659" y="2841"/>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4" name="Line 32"/>
                  <p:cNvSpPr>
                    <a:spLocks noChangeShapeType="1"/>
                  </p:cNvSpPr>
                  <p:nvPr/>
                </p:nvSpPr>
                <p:spPr bwMode="auto">
                  <a:xfrm>
                    <a:off x="3659" y="1460"/>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5" name="Line 33"/>
                  <p:cNvSpPr>
                    <a:spLocks noChangeShapeType="1"/>
                  </p:cNvSpPr>
                  <p:nvPr/>
                </p:nvSpPr>
                <p:spPr bwMode="auto">
                  <a:xfrm>
                    <a:off x="3659" y="2995"/>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6" name="Line 34"/>
                  <p:cNvSpPr>
                    <a:spLocks noChangeShapeType="1"/>
                  </p:cNvSpPr>
                  <p:nvPr/>
                </p:nvSpPr>
                <p:spPr bwMode="auto">
                  <a:xfrm>
                    <a:off x="3659" y="3148"/>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7" name="Line 35"/>
                  <p:cNvSpPr>
                    <a:spLocks noChangeShapeType="1"/>
                  </p:cNvSpPr>
                  <p:nvPr/>
                </p:nvSpPr>
                <p:spPr bwMode="auto">
                  <a:xfrm>
                    <a:off x="3659" y="3302"/>
                    <a:ext cx="96" cy="0"/>
                  </a:xfrm>
                  <a:prstGeom prst="line">
                    <a:avLst/>
                  </a:prstGeom>
                  <a:noFill/>
                  <a:ln w="19050">
                    <a:solidFill>
                      <a:schemeClr val="tx1"/>
                    </a:solidFill>
                    <a:round/>
                  </a:ln>
                </p:spPr>
                <p:txBody>
                  <a:bodyPr/>
                  <a:lstStyle/>
                  <a:p>
                    <a:endParaRPr lang="zh-CN" altLang="en-US" sz="1800">
                      <a:cs typeface="+mn-ea"/>
                      <a:sym typeface="+mn-lt"/>
                    </a:endParaRPr>
                  </a:p>
                </p:txBody>
              </p:sp>
              <p:sp>
                <p:nvSpPr>
                  <p:cNvPr id="10278" name="Line 36"/>
                  <p:cNvSpPr>
                    <a:spLocks noChangeShapeType="1"/>
                  </p:cNvSpPr>
                  <p:nvPr/>
                </p:nvSpPr>
                <p:spPr bwMode="auto">
                  <a:xfrm>
                    <a:off x="3659" y="3456"/>
                    <a:ext cx="96" cy="0"/>
                  </a:xfrm>
                  <a:prstGeom prst="line">
                    <a:avLst/>
                  </a:prstGeom>
                  <a:noFill/>
                  <a:ln w="19050">
                    <a:solidFill>
                      <a:schemeClr val="tx1"/>
                    </a:solidFill>
                    <a:round/>
                  </a:ln>
                </p:spPr>
                <p:txBody>
                  <a:bodyPr/>
                  <a:lstStyle/>
                  <a:p>
                    <a:endParaRPr lang="zh-CN" altLang="en-US" sz="1800">
                      <a:cs typeface="+mn-ea"/>
                      <a:sym typeface="+mn-lt"/>
                    </a:endParaRPr>
                  </a:p>
                </p:txBody>
              </p:sp>
            </p:grpSp>
            <p:grpSp>
              <p:nvGrpSpPr>
                <p:cNvPr id="10" name="Group 37"/>
                <p:cNvGrpSpPr/>
                <p:nvPr/>
              </p:nvGrpSpPr>
              <p:grpSpPr bwMode="auto">
                <a:xfrm>
                  <a:off x="2736" y="960"/>
                  <a:ext cx="96" cy="163"/>
                  <a:chOff x="3072" y="960"/>
                  <a:chExt cx="96" cy="138"/>
                </a:xfrm>
              </p:grpSpPr>
              <p:sp>
                <p:nvSpPr>
                  <p:cNvPr id="10280" name="Line 38"/>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1" name="Line 39"/>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2" name="Line 40"/>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3" name="Line 41"/>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4" name="Line 42"/>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5" name="Line 43"/>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1" name="Group 44"/>
                <p:cNvGrpSpPr/>
                <p:nvPr/>
              </p:nvGrpSpPr>
              <p:grpSpPr bwMode="auto">
                <a:xfrm>
                  <a:off x="2736" y="1123"/>
                  <a:ext cx="96" cy="163"/>
                  <a:chOff x="3072" y="960"/>
                  <a:chExt cx="96" cy="138"/>
                </a:xfrm>
              </p:grpSpPr>
              <p:sp>
                <p:nvSpPr>
                  <p:cNvPr id="10287" name="Line 45"/>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8" name="Line 46"/>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89" name="Line 47"/>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0" name="Line 48"/>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1" name="Line 49"/>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2" name="Line 50"/>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2" name="Group 51"/>
                <p:cNvGrpSpPr/>
                <p:nvPr/>
              </p:nvGrpSpPr>
              <p:grpSpPr bwMode="auto">
                <a:xfrm>
                  <a:off x="2736" y="1286"/>
                  <a:ext cx="96" cy="163"/>
                  <a:chOff x="3072" y="960"/>
                  <a:chExt cx="96" cy="138"/>
                </a:xfrm>
              </p:grpSpPr>
              <p:sp>
                <p:nvSpPr>
                  <p:cNvPr id="10294" name="Line 52"/>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5" name="Line 53"/>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6" name="Line 54"/>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7" name="Line 55"/>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8" name="Line 56"/>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299" name="Line 57"/>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3" name="Group 58"/>
                <p:cNvGrpSpPr/>
                <p:nvPr/>
              </p:nvGrpSpPr>
              <p:grpSpPr bwMode="auto">
                <a:xfrm>
                  <a:off x="2736" y="1449"/>
                  <a:ext cx="96" cy="163"/>
                  <a:chOff x="3072" y="960"/>
                  <a:chExt cx="96" cy="138"/>
                </a:xfrm>
              </p:grpSpPr>
              <p:sp>
                <p:nvSpPr>
                  <p:cNvPr id="10301" name="Line 59"/>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02" name="Line 60"/>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03" name="Line 61"/>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04" name="Line 62"/>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05" name="Line 63"/>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06" name="Line 64"/>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4" name="Group 65"/>
                <p:cNvGrpSpPr/>
                <p:nvPr/>
              </p:nvGrpSpPr>
              <p:grpSpPr bwMode="auto">
                <a:xfrm>
                  <a:off x="2736" y="1613"/>
                  <a:ext cx="96" cy="163"/>
                  <a:chOff x="3072" y="960"/>
                  <a:chExt cx="96" cy="138"/>
                </a:xfrm>
              </p:grpSpPr>
              <p:sp>
                <p:nvSpPr>
                  <p:cNvPr id="10308" name="Line 66"/>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09" name="Line 67"/>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0" name="Line 68"/>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1" name="Line 69"/>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2" name="Line 70"/>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3" name="Line 71"/>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5" name="Group 72"/>
                <p:cNvGrpSpPr/>
                <p:nvPr/>
              </p:nvGrpSpPr>
              <p:grpSpPr bwMode="auto">
                <a:xfrm>
                  <a:off x="2736" y="1776"/>
                  <a:ext cx="96" cy="163"/>
                  <a:chOff x="3072" y="960"/>
                  <a:chExt cx="96" cy="138"/>
                </a:xfrm>
              </p:grpSpPr>
              <p:sp>
                <p:nvSpPr>
                  <p:cNvPr id="10315" name="Line 73"/>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6" name="Line 74"/>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7" name="Line 75"/>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8" name="Line 76"/>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19" name="Line 77"/>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20" name="Line 78"/>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6" name="Group 79"/>
                <p:cNvGrpSpPr/>
                <p:nvPr/>
              </p:nvGrpSpPr>
              <p:grpSpPr bwMode="auto">
                <a:xfrm>
                  <a:off x="2736" y="1940"/>
                  <a:ext cx="96" cy="163"/>
                  <a:chOff x="3072" y="960"/>
                  <a:chExt cx="96" cy="138"/>
                </a:xfrm>
              </p:grpSpPr>
              <p:sp>
                <p:nvSpPr>
                  <p:cNvPr id="10322" name="Line 80"/>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23" name="Line 81"/>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24" name="Line 82"/>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25" name="Line 83"/>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26" name="Line 84"/>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27" name="Line 85"/>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7" name="Group 86"/>
                <p:cNvGrpSpPr/>
                <p:nvPr/>
              </p:nvGrpSpPr>
              <p:grpSpPr bwMode="auto">
                <a:xfrm>
                  <a:off x="2736" y="2103"/>
                  <a:ext cx="96" cy="163"/>
                  <a:chOff x="3072" y="960"/>
                  <a:chExt cx="96" cy="138"/>
                </a:xfrm>
              </p:grpSpPr>
              <p:sp>
                <p:nvSpPr>
                  <p:cNvPr id="10329" name="Line 87"/>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0" name="Line 88"/>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1" name="Line 89"/>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2" name="Line 90"/>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3" name="Line 91"/>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4" name="Line 92"/>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8" name="Group 93"/>
                <p:cNvGrpSpPr/>
                <p:nvPr/>
              </p:nvGrpSpPr>
              <p:grpSpPr bwMode="auto">
                <a:xfrm>
                  <a:off x="2736" y="2265"/>
                  <a:ext cx="96" cy="163"/>
                  <a:chOff x="3072" y="960"/>
                  <a:chExt cx="96" cy="138"/>
                </a:xfrm>
              </p:grpSpPr>
              <p:sp>
                <p:nvSpPr>
                  <p:cNvPr id="10336" name="Line 94"/>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7" name="Line 95"/>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8" name="Line 96"/>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39" name="Line 97"/>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0" name="Line 98"/>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1" name="Line 99"/>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19" name="Group 100"/>
                <p:cNvGrpSpPr/>
                <p:nvPr/>
              </p:nvGrpSpPr>
              <p:grpSpPr bwMode="auto">
                <a:xfrm>
                  <a:off x="2736" y="2430"/>
                  <a:ext cx="96" cy="163"/>
                  <a:chOff x="3072" y="960"/>
                  <a:chExt cx="96" cy="138"/>
                </a:xfrm>
              </p:grpSpPr>
              <p:sp>
                <p:nvSpPr>
                  <p:cNvPr id="10343" name="Line 101"/>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4" name="Line 102"/>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5" name="Line 103"/>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6" name="Line 104"/>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7" name="Line 105"/>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48" name="Line 106"/>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20" name="Group 107"/>
                <p:cNvGrpSpPr/>
                <p:nvPr/>
              </p:nvGrpSpPr>
              <p:grpSpPr bwMode="auto">
                <a:xfrm>
                  <a:off x="2736" y="2593"/>
                  <a:ext cx="96" cy="163"/>
                  <a:chOff x="3072" y="960"/>
                  <a:chExt cx="96" cy="138"/>
                </a:xfrm>
              </p:grpSpPr>
              <p:sp>
                <p:nvSpPr>
                  <p:cNvPr id="10350" name="Line 108"/>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1" name="Line 109"/>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2" name="Line 110"/>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3" name="Line 111"/>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4" name="Line 112"/>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5" name="Line 113"/>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21" name="Group 114"/>
                <p:cNvGrpSpPr/>
                <p:nvPr/>
              </p:nvGrpSpPr>
              <p:grpSpPr bwMode="auto">
                <a:xfrm>
                  <a:off x="2736" y="2755"/>
                  <a:ext cx="96" cy="163"/>
                  <a:chOff x="3072" y="960"/>
                  <a:chExt cx="96" cy="138"/>
                </a:xfrm>
              </p:grpSpPr>
              <p:sp>
                <p:nvSpPr>
                  <p:cNvPr id="10357" name="Line 115"/>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8" name="Line 116"/>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59" name="Line 117"/>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0" name="Line 118"/>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1" name="Line 119"/>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2" name="Line 120"/>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22" name="Group 121"/>
                <p:cNvGrpSpPr/>
                <p:nvPr/>
              </p:nvGrpSpPr>
              <p:grpSpPr bwMode="auto">
                <a:xfrm>
                  <a:off x="2736" y="2918"/>
                  <a:ext cx="96" cy="163"/>
                  <a:chOff x="3072" y="960"/>
                  <a:chExt cx="96" cy="138"/>
                </a:xfrm>
              </p:grpSpPr>
              <p:sp>
                <p:nvSpPr>
                  <p:cNvPr id="10364" name="Line 122"/>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5" name="Line 123"/>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6" name="Line 124"/>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7" name="Line 125"/>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8" name="Line 126"/>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69" name="Line 127"/>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23" name="Group 128"/>
                <p:cNvGrpSpPr/>
                <p:nvPr/>
              </p:nvGrpSpPr>
              <p:grpSpPr bwMode="auto">
                <a:xfrm>
                  <a:off x="2736" y="3081"/>
                  <a:ext cx="96" cy="163"/>
                  <a:chOff x="3072" y="960"/>
                  <a:chExt cx="96" cy="138"/>
                </a:xfrm>
              </p:grpSpPr>
              <p:sp>
                <p:nvSpPr>
                  <p:cNvPr id="10371" name="Line 129"/>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72" name="Line 130"/>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73" name="Line 131"/>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74" name="Line 132"/>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75" name="Line 133"/>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76" name="Line 134"/>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nvGrpSpPr>
                <p:cNvPr id="24" name="Group 135"/>
                <p:cNvGrpSpPr/>
                <p:nvPr/>
              </p:nvGrpSpPr>
              <p:grpSpPr bwMode="auto">
                <a:xfrm>
                  <a:off x="2736" y="3245"/>
                  <a:ext cx="96" cy="163"/>
                  <a:chOff x="3072" y="960"/>
                  <a:chExt cx="96" cy="138"/>
                </a:xfrm>
              </p:grpSpPr>
              <p:sp>
                <p:nvSpPr>
                  <p:cNvPr id="10378" name="Line 136"/>
                  <p:cNvSpPr>
                    <a:spLocks noChangeShapeType="1"/>
                  </p:cNvSpPr>
                  <p:nvPr/>
                </p:nvSpPr>
                <p:spPr bwMode="auto">
                  <a:xfrm>
                    <a:off x="3072" y="96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79" name="Line 137"/>
                  <p:cNvSpPr>
                    <a:spLocks noChangeShapeType="1"/>
                  </p:cNvSpPr>
                  <p:nvPr/>
                </p:nvSpPr>
                <p:spPr bwMode="auto">
                  <a:xfrm>
                    <a:off x="3072" y="987"/>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80" name="Line 138"/>
                  <p:cNvSpPr>
                    <a:spLocks noChangeShapeType="1"/>
                  </p:cNvSpPr>
                  <p:nvPr/>
                </p:nvSpPr>
                <p:spPr bwMode="auto">
                  <a:xfrm>
                    <a:off x="3072" y="1015"/>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81" name="Line 139"/>
                  <p:cNvSpPr>
                    <a:spLocks noChangeShapeType="1"/>
                  </p:cNvSpPr>
                  <p:nvPr/>
                </p:nvSpPr>
                <p:spPr bwMode="auto">
                  <a:xfrm>
                    <a:off x="3072" y="1042"/>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82" name="Line 140"/>
                  <p:cNvSpPr>
                    <a:spLocks noChangeShapeType="1"/>
                  </p:cNvSpPr>
                  <p:nvPr/>
                </p:nvSpPr>
                <p:spPr bwMode="auto">
                  <a:xfrm>
                    <a:off x="3072" y="1070"/>
                    <a:ext cx="96" cy="0"/>
                  </a:xfrm>
                  <a:prstGeom prst="line">
                    <a:avLst/>
                  </a:prstGeom>
                  <a:noFill/>
                  <a:ln w="9525">
                    <a:solidFill>
                      <a:schemeClr val="tx1"/>
                    </a:solidFill>
                    <a:round/>
                  </a:ln>
                </p:spPr>
                <p:txBody>
                  <a:bodyPr/>
                  <a:lstStyle/>
                  <a:p>
                    <a:endParaRPr lang="zh-CN" altLang="en-US" sz="1800">
                      <a:cs typeface="+mn-ea"/>
                      <a:sym typeface="+mn-lt"/>
                    </a:endParaRPr>
                  </a:p>
                </p:txBody>
              </p:sp>
              <p:sp>
                <p:nvSpPr>
                  <p:cNvPr id="10383" name="Line 141"/>
                  <p:cNvSpPr>
                    <a:spLocks noChangeShapeType="1"/>
                  </p:cNvSpPr>
                  <p:nvPr/>
                </p:nvSpPr>
                <p:spPr bwMode="auto">
                  <a:xfrm>
                    <a:off x="3072" y="1098"/>
                    <a:ext cx="96" cy="0"/>
                  </a:xfrm>
                  <a:prstGeom prst="line">
                    <a:avLst/>
                  </a:prstGeom>
                  <a:noFill/>
                  <a:ln w="9525">
                    <a:solidFill>
                      <a:schemeClr val="tx1"/>
                    </a:solidFill>
                    <a:round/>
                  </a:ln>
                </p:spPr>
                <p:txBody>
                  <a:bodyPr/>
                  <a:lstStyle/>
                  <a:p>
                    <a:endParaRPr lang="zh-CN" altLang="en-US" sz="1800">
                      <a:cs typeface="+mn-ea"/>
                      <a:sym typeface="+mn-lt"/>
                    </a:endParaRPr>
                  </a:p>
                </p:txBody>
              </p:sp>
            </p:grpSp>
          </p:grpSp>
        </p:grpSp>
      </p:grpSp>
      <p:sp>
        <p:nvSpPr>
          <p:cNvPr id="141" name="文本框 140">
            <a:extLst>
              <a:ext uri="{FF2B5EF4-FFF2-40B4-BE49-F238E27FC236}">
                <a16:creationId xmlns:a16="http://schemas.microsoft.com/office/drawing/2014/main" id="{99BF79C9-4DBB-4564-8F06-67C0A1865617}"/>
              </a:ext>
            </a:extLst>
          </p:cNvPr>
          <p:cNvSpPr txBox="1"/>
          <p:nvPr/>
        </p:nvSpPr>
        <p:spPr>
          <a:xfrm>
            <a:off x="1079091" y="286703"/>
            <a:ext cx="2654710"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二、温度计</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p:tgtEl>
                                          <p:spTgt spid="100"/>
                                        </p:tgtEl>
                                        <p:attrNameLst>
                                          <p:attrName>ppt_y</p:attrName>
                                        </p:attrNameLst>
                                      </p:cBhvr>
                                      <p:tavLst>
                                        <p:tav tm="0">
                                          <p:val>
                                            <p:strVal val="#ppt_y+#ppt_h*1.125000"/>
                                          </p:val>
                                        </p:tav>
                                        <p:tav tm="100000">
                                          <p:val>
                                            <p:strVal val="#ppt_y"/>
                                          </p:val>
                                        </p:tav>
                                      </p:tavLst>
                                    </p:anim>
                                    <p:animEffect transition="in" filter="wipe(up)">
                                      <p:cBhvr>
                                        <p:cTn id="8" dur="500"/>
                                        <p:tgtEl>
                                          <p:spTgt spid="100"/>
                                        </p:tgtEl>
                                      </p:cBhvr>
                                    </p:animEffect>
                                  </p:childTnLst>
                                </p:cTn>
                              </p:par>
                              <p:par>
                                <p:cTn id="9" presetID="34"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from="(-#ppt_w/2)" to="(#ppt_x)" calcmode="lin" valueType="num">
                                      <p:cBhvr>
                                        <p:cTn id="11" dur="600" fill="hold">
                                          <p:stCondLst>
                                            <p:cond delay="0"/>
                                          </p:stCondLst>
                                        </p:cTn>
                                        <p:tgtEl>
                                          <p:spTgt spid="4"/>
                                        </p:tgtEl>
                                        <p:attrNameLst>
                                          <p:attrName>ppt_x</p:attrName>
                                        </p:attrNameLst>
                                      </p:cBhvr>
                                    </p:anim>
                                    <p:anim from="0" to="-1.0" calcmode="lin" valueType="num">
                                      <p:cBhvr>
                                        <p:cTn id="12" dur="200" decel="50000" autoRev="1" fill="hold">
                                          <p:stCondLst>
                                            <p:cond delay="600"/>
                                          </p:stCondLst>
                                        </p:cTn>
                                        <p:tgtEl>
                                          <p:spTgt spid="4"/>
                                        </p:tgtEl>
                                        <p:attrNameLst>
                                          <p:attrName>xshear</p:attrName>
                                        </p:attrNameLst>
                                      </p:cBhvr>
                                    </p:anim>
                                    <p:animScale>
                                      <p:cBhvr>
                                        <p:cTn id="13" dur="200" decel="100000" autoRev="1" fill="hold">
                                          <p:stCondLst>
                                            <p:cond delay="600"/>
                                          </p:stCondLst>
                                        </p:cTn>
                                        <p:tgtEl>
                                          <p:spTgt spid="4"/>
                                        </p:tgtEl>
                                      </p:cBhvr>
                                      <p:from x="100000" y="100000"/>
                                      <p:to x="80000" y="100000"/>
                                    </p:animScale>
                                    <p:anim by="(#ppt_h/3+#ppt_w*0.1)" calcmode="lin" valueType="num">
                                      <p:cBhvr additive="sum">
                                        <p:cTn id="14"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65576" y="2305710"/>
            <a:ext cx="360363" cy="99171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4" name="矩形 3"/>
          <p:cNvSpPr/>
          <p:nvPr/>
        </p:nvSpPr>
        <p:spPr>
          <a:xfrm>
            <a:off x="3965576" y="1722556"/>
            <a:ext cx="360363" cy="62947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grpSp>
        <p:nvGrpSpPr>
          <p:cNvPr id="10" name="组合 5"/>
          <p:cNvGrpSpPr/>
          <p:nvPr/>
        </p:nvGrpSpPr>
        <p:grpSpPr bwMode="auto">
          <a:xfrm>
            <a:off x="3538301" y="3254075"/>
            <a:ext cx="1229197" cy="1281513"/>
            <a:chOff x="4053" y="6828"/>
            <a:chExt cx="2040" cy="3175"/>
          </a:xfrm>
        </p:grpSpPr>
        <p:sp>
          <p:nvSpPr>
            <p:cNvPr id="11268" name="AutoShape 7"/>
            <p:cNvSpPr>
              <a:spLocks noChangeArrowheads="1"/>
            </p:cNvSpPr>
            <p:nvPr/>
          </p:nvSpPr>
          <p:spPr bwMode="auto">
            <a:xfrm>
              <a:off x="4053" y="7283"/>
              <a:ext cx="2040" cy="2720"/>
            </a:xfrm>
            <a:prstGeom prst="roundRect">
              <a:avLst>
                <a:gd name="adj" fmla="val 16667"/>
              </a:avLst>
            </a:prstGeom>
            <a:solidFill>
              <a:srgbClr val="F30000"/>
            </a:solidFill>
            <a:ln w="9525">
              <a:solidFill>
                <a:schemeClr val="tx1"/>
              </a:solidFill>
              <a:round/>
            </a:ln>
          </p:spPr>
          <p:txBody>
            <a:bodyPr wrap="none" anchor="ctr"/>
            <a:lstStyle/>
            <a:p>
              <a:endParaRPr lang="zh-CN" altLang="en-US" sz="1800">
                <a:cs typeface="+mn-ea"/>
                <a:sym typeface="+mn-lt"/>
              </a:endParaRPr>
            </a:p>
          </p:txBody>
        </p:sp>
        <p:sp>
          <p:nvSpPr>
            <p:cNvPr id="11269" name="Rectangle 8"/>
            <p:cNvSpPr>
              <a:spLocks noChangeArrowheads="1"/>
            </p:cNvSpPr>
            <p:nvPr/>
          </p:nvSpPr>
          <p:spPr bwMode="auto">
            <a:xfrm>
              <a:off x="4393" y="6828"/>
              <a:ext cx="1360" cy="455"/>
            </a:xfrm>
            <a:prstGeom prst="rect">
              <a:avLst/>
            </a:prstGeom>
            <a:solidFill>
              <a:schemeClr val="tx2"/>
            </a:solidFill>
            <a:ln w="9525">
              <a:solidFill>
                <a:schemeClr val="tx1"/>
              </a:solidFill>
              <a:miter lim="800000"/>
            </a:ln>
          </p:spPr>
          <p:txBody>
            <a:bodyPr wrap="none" anchor="ctr"/>
            <a:lstStyle/>
            <a:p>
              <a:endParaRPr lang="zh-CN" altLang="en-US" sz="1800">
                <a:cs typeface="+mn-ea"/>
                <a:sym typeface="+mn-lt"/>
              </a:endParaRPr>
            </a:p>
          </p:txBody>
        </p:sp>
        <p:sp>
          <p:nvSpPr>
            <p:cNvPr id="11270" name="Rectangle 9"/>
            <p:cNvSpPr>
              <a:spLocks noChangeArrowheads="1"/>
            </p:cNvSpPr>
            <p:nvPr/>
          </p:nvSpPr>
          <p:spPr bwMode="auto">
            <a:xfrm>
              <a:off x="4278" y="6943"/>
              <a:ext cx="1588" cy="228"/>
            </a:xfrm>
            <a:prstGeom prst="rect">
              <a:avLst/>
            </a:prstGeom>
            <a:solidFill>
              <a:srgbClr val="46A3AA"/>
            </a:solidFill>
            <a:ln w="9525">
              <a:solidFill>
                <a:schemeClr val="tx1"/>
              </a:solidFill>
              <a:miter lim="800000"/>
            </a:ln>
          </p:spPr>
          <p:txBody>
            <a:bodyPr wrap="none" anchor="ctr"/>
            <a:lstStyle/>
            <a:p>
              <a:endParaRPr lang="zh-CN" altLang="en-US" sz="1800">
                <a:cs typeface="+mn-ea"/>
                <a:sym typeface="+mn-lt"/>
              </a:endParaRPr>
            </a:p>
          </p:txBody>
        </p:sp>
      </p:grpSp>
      <p:sp>
        <p:nvSpPr>
          <p:cNvPr id="7" name="矩形 6"/>
          <p:cNvSpPr/>
          <p:nvPr/>
        </p:nvSpPr>
        <p:spPr>
          <a:xfrm>
            <a:off x="3040063" y="448170"/>
            <a:ext cx="360362" cy="2315986"/>
          </a:xfrm>
          <a:prstGeom prst="rect">
            <a:avLst/>
          </a:prstGeom>
          <a:noFill/>
          <a:ln>
            <a:noFill/>
          </a:ln>
          <a:extLst>
            <a:ext uri="{909E8E84-426E-40DD-AFC4-6F175D3DCCD1}">
              <a14:hiddenFill xmlns:a14="http://schemas.microsoft.com/office/drawing/2010/main">
                <a:solidFill>
                  <a:srgbClr val="FF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8" name="矩形 7"/>
          <p:cNvSpPr/>
          <p:nvPr/>
        </p:nvSpPr>
        <p:spPr>
          <a:xfrm>
            <a:off x="3986214" y="926807"/>
            <a:ext cx="339725" cy="2315986"/>
          </a:xfrm>
          <a:prstGeom prst="rect">
            <a:avLst/>
          </a:prstGeom>
          <a:noFill/>
          <a:ln w="0">
            <a:solidFill>
              <a:srgbClr val="FF0000"/>
            </a:solidFill>
          </a:ln>
          <a:extLst>
            <a:ext uri="{909E8E84-426E-40DD-AFC4-6F175D3DCCD1}">
              <a14:hiddenFill xmlns:a14="http://schemas.microsoft.com/office/drawing/2010/main">
                <a:solidFill>
                  <a:srgbClr val="FF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2" name="矩形 1"/>
          <p:cNvSpPr/>
          <p:nvPr/>
        </p:nvSpPr>
        <p:spPr>
          <a:xfrm>
            <a:off x="3965576" y="1070516"/>
            <a:ext cx="360363" cy="12815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endParaRPr lang="zh-CN" altLang="en-US" sz="1800" noProof="1">
              <a:cs typeface="+mn-ea"/>
              <a:sym typeface="+mn-lt"/>
            </a:endParaRPr>
          </a:p>
        </p:txBody>
      </p:sp>
      <p:sp>
        <p:nvSpPr>
          <p:cNvPr id="68640" name="Text Box 32"/>
          <p:cNvSpPr txBox="1">
            <a:spLocks noChangeArrowheads="1"/>
          </p:cNvSpPr>
          <p:nvPr/>
        </p:nvSpPr>
        <p:spPr bwMode="auto">
          <a:xfrm>
            <a:off x="949326" y="1426822"/>
            <a:ext cx="2451100" cy="807913"/>
          </a:xfrm>
          <a:prstGeom prst="rect">
            <a:avLst/>
          </a:prstGeom>
          <a:noFill/>
          <a:ln w="9525">
            <a:noFill/>
            <a:miter lim="800000"/>
          </a:ln>
        </p:spPr>
        <p:txBody>
          <a:bodyPr lIns="68580" tIns="34290" rIns="68580" bIns="34290">
            <a:spAutoFit/>
          </a:bodyPr>
          <a:lstStyle/>
          <a:p>
            <a:pPr>
              <a:lnSpc>
                <a:spcPct val="200000"/>
              </a:lnSpc>
              <a:spcBef>
                <a:spcPct val="50000"/>
              </a:spcBef>
            </a:pPr>
            <a:r>
              <a:rPr lang="zh-CN" altLang="en-US" sz="2400">
                <a:cs typeface="+mn-ea"/>
                <a:sym typeface="+mn-lt"/>
              </a:rPr>
              <a:t>放入冷水中时</a:t>
            </a:r>
          </a:p>
        </p:txBody>
      </p:sp>
      <p:sp>
        <p:nvSpPr>
          <p:cNvPr id="68641" name="Text Box 33"/>
          <p:cNvSpPr txBox="1">
            <a:spLocks noChangeArrowheads="1"/>
          </p:cNvSpPr>
          <p:nvPr/>
        </p:nvSpPr>
        <p:spPr bwMode="auto">
          <a:xfrm>
            <a:off x="5961065" y="1426822"/>
            <a:ext cx="2319337" cy="807913"/>
          </a:xfrm>
          <a:prstGeom prst="rect">
            <a:avLst/>
          </a:prstGeom>
          <a:noFill/>
          <a:ln w="9525">
            <a:noFill/>
            <a:miter lim="800000"/>
          </a:ln>
        </p:spPr>
        <p:txBody>
          <a:bodyPr lIns="68580" tIns="34290" rIns="68580" bIns="34290">
            <a:spAutoFit/>
          </a:bodyPr>
          <a:lstStyle/>
          <a:p>
            <a:pPr>
              <a:lnSpc>
                <a:spcPct val="200000"/>
              </a:lnSpc>
              <a:spcBef>
                <a:spcPct val="50000"/>
              </a:spcBef>
            </a:pPr>
            <a:r>
              <a:rPr lang="zh-CN" altLang="en-US" sz="2400" dirty="0">
                <a:cs typeface="+mn-ea"/>
                <a:sym typeface="+mn-lt"/>
              </a:rPr>
              <a:t>放入热水中时</a:t>
            </a:r>
          </a:p>
        </p:txBody>
      </p:sp>
      <p:grpSp>
        <p:nvGrpSpPr>
          <p:cNvPr id="11" name="Group 13"/>
          <p:cNvGrpSpPr/>
          <p:nvPr/>
        </p:nvGrpSpPr>
        <p:grpSpPr bwMode="auto">
          <a:xfrm>
            <a:off x="4152899" y="1070516"/>
            <a:ext cx="173040" cy="2150898"/>
            <a:chOff x="0" y="136"/>
            <a:chExt cx="272" cy="2176"/>
          </a:xfrm>
        </p:grpSpPr>
        <p:sp>
          <p:nvSpPr>
            <p:cNvPr id="11277" name="Line 14"/>
            <p:cNvSpPr>
              <a:spLocks noChangeShapeType="1"/>
            </p:cNvSpPr>
            <p:nvPr/>
          </p:nvSpPr>
          <p:spPr bwMode="auto">
            <a:xfrm>
              <a:off x="0" y="13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78" name="Line 15"/>
            <p:cNvSpPr>
              <a:spLocks noChangeShapeType="1"/>
            </p:cNvSpPr>
            <p:nvPr/>
          </p:nvSpPr>
          <p:spPr bwMode="auto">
            <a:xfrm>
              <a:off x="0" y="27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79" name="Line 16"/>
            <p:cNvSpPr>
              <a:spLocks noChangeShapeType="1"/>
            </p:cNvSpPr>
            <p:nvPr/>
          </p:nvSpPr>
          <p:spPr bwMode="auto">
            <a:xfrm>
              <a:off x="0" y="40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0" name="Line 17"/>
            <p:cNvSpPr>
              <a:spLocks noChangeShapeType="1"/>
            </p:cNvSpPr>
            <p:nvPr/>
          </p:nvSpPr>
          <p:spPr bwMode="auto">
            <a:xfrm>
              <a:off x="0" y="54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1" name="Line 18"/>
            <p:cNvSpPr>
              <a:spLocks noChangeShapeType="1"/>
            </p:cNvSpPr>
            <p:nvPr/>
          </p:nvSpPr>
          <p:spPr bwMode="auto">
            <a:xfrm>
              <a:off x="0" y="680"/>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2" name="Line 19"/>
            <p:cNvSpPr>
              <a:spLocks noChangeShapeType="1"/>
            </p:cNvSpPr>
            <p:nvPr/>
          </p:nvSpPr>
          <p:spPr bwMode="auto">
            <a:xfrm>
              <a:off x="0" y="81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3" name="Line 20"/>
            <p:cNvSpPr>
              <a:spLocks noChangeShapeType="1"/>
            </p:cNvSpPr>
            <p:nvPr/>
          </p:nvSpPr>
          <p:spPr bwMode="auto">
            <a:xfrm>
              <a:off x="0" y="95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4" name="Line 21"/>
            <p:cNvSpPr>
              <a:spLocks noChangeShapeType="1"/>
            </p:cNvSpPr>
            <p:nvPr/>
          </p:nvSpPr>
          <p:spPr bwMode="auto">
            <a:xfrm>
              <a:off x="0" y="108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5" name="Line 22"/>
            <p:cNvSpPr>
              <a:spLocks noChangeShapeType="1"/>
            </p:cNvSpPr>
            <p:nvPr/>
          </p:nvSpPr>
          <p:spPr bwMode="auto">
            <a:xfrm>
              <a:off x="0" y="122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6" name="Line 23"/>
            <p:cNvSpPr>
              <a:spLocks noChangeShapeType="1"/>
            </p:cNvSpPr>
            <p:nvPr/>
          </p:nvSpPr>
          <p:spPr bwMode="auto">
            <a:xfrm>
              <a:off x="0" y="1360"/>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7" name="Line 24"/>
            <p:cNvSpPr>
              <a:spLocks noChangeShapeType="1"/>
            </p:cNvSpPr>
            <p:nvPr/>
          </p:nvSpPr>
          <p:spPr bwMode="auto">
            <a:xfrm>
              <a:off x="0" y="149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8" name="Line 25"/>
            <p:cNvSpPr>
              <a:spLocks noChangeShapeType="1"/>
            </p:cNvSpPr>
            <p:nvPr/>
          </p:nvSpPr>
          <p:spPr bwMode="auto">
            <a:xfrm>
              <a:off x="0" y="163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89" name="Line 26"/>
            <p:cNvSpPr>
              <a:spLocks noChangeShapeType="1"/>
            </p:cNvSpPr>
            <p:nvPr/>
          </p:nvSpPr>
          <p:spPr bwMode="auto">
            <a:xfrm>
              <a:off x="0" y="176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90" name="Line 27"/>
            <p:cNvSpPr>
              <a:spLocks noChangeShapeType="1"/>
            </p:cNvSpPr>
            <p:nvPr/>
          </p:nvSpPr>
          <p:spPr bwMode="auto">
            <a:xfrm>
              <a:off x="0" y="190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91" name="Line 28"/>
            <p:cNvSpPr>
              <a:spLocks noChangeShapeType="1"/>
            </p:cNvSpPr>
            <p:nvPr/>
          </p:nvSpPr>
          <p:spPr bwMode="auto">
            <a:xfrm>
              <a:off x="0" y="2040"/>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92" name="Line 29"/>
            <p:cNvSpPr>
              <a:spLocks noChangeShapeType="1"/>
            </p:cNvSpPr>
            <p:nvPr/>
          </p:nvSpPr>
          <p:spPr bwMode="auto">
            <a:xfrm>
              <a:off x="0" y="217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1293" name="Line 30"/>
            <p:cNvSpPr>
              <a:spLocks noChangeShapeType="1"/>
            </p:cNvSpPr>
            <p:nvPr/>
          </p:nvSpPr>
          <p:spPr bwMode="auto">
            <a:xfrm>
              <a:off x="0" y="2312"/>
              <a:ext cx="272" cy="0"/>
            </a:xfrm>
            <a:prstGeom prst="line">
              <a:avLst/>
            </a:prstGeom>
            <a:noFill/>
            <a:ln w="9525">
              <a:solidFill>
                <a:schemeClr val="tx1"/>
              </a:solidFill>
              <a:round/>
            </a:ln>
          </p:spPr>
          <p:txBody>
            <a:bodyPr/>
            <a:lstStyle/>
            <a:p>
              <a:endParaRPr lang="zh-CN" altLang="en-US" sz="1800">
                <a:cs typeface="+mn-ea"/>
                <a:sym typeface="+mn-lt"/>
              </a:endParaRPr>
            </a:p>
          </p:txBody>
        </p:sp>
      </p:grpSp>
      <p:sp>
        <p:nvSpPr>
          <p:cNvPr id="5" name="文本框 4"/>
          <p:cNvSpPr txBox="1">
            <a:spLocks noChangeArrowheads="1"/>
          </p:cNvSpPr>
          <p:nvPr/>
        </p:nvSpPr>
        <p:spPr bwMode="auto">
          <a:xfrm>
            <a:off x="949327" y="1988597"/>
            <a:ext cx="2284413" cy="807913"/>
          </a:xfrm>
          <a:prstGeom prst="rect">
            <a:avLst/>
          </a:prstGeom>
          <a:noFill/>
          <a:ln w="9525">
            <a:noFill/>
            <a:miter lim="800000"/>
          </a:ln>
        </p:spPr>
        <p:txBody>
          <a:bodyPr lIns="68580" tIns="34290" rIns="68580" bIns="34290">
            <a:spAutoFit/>
          </a:bodyPr>
          <a:lstStyle/>
          <a:p>
            <a:pPr>
              <a:lnSpc>
                <a:spcPct val="200000"/>
              </a:lnSpc>
            </a:pPr>
            <a:r>
              <a:rPr lang="zh-CN" altLang="en-US" sz="2400" dirty="0">
                <a:solidFill>
                  <a:srgbClr val="FF0000"/>
                </a:solidFill>
                <a:cs typeface="+mn-ea"/>
                <a:sym typeface="+mn-lt"/>
              </a:rPr>
              <a:t>液体遇冷收缩</a:t>
            </a:r>
          </a:p>
        </p:txBody>
      </p:sp>
      <p:sp>
        <p:nvSpPr>
          <p:cNvPr id="9" name="文本框 8"/>
          <p:cNvSpPr txBox="1">
            <a:spLocks noChangeArrowheads="1"/>
          </p:cNvSpPr>
          <p:nvPr/>
        </p:nvSpPr>
        <p:spPr bwMode="auto">
          <a:xfrm>
            <a:off x="5995989" y="1987409"/>
            <a:ext cx="2284412" cy="807913"/>
          </a:xfrm>
          <a:prstGeom prst="rect">
            <a:avLst/>
          </a:prstGeom>
          <a:noFill/>
          <a:ln w="9525">
            <a:noFill/>
            <a:miter lim="800000"/>
          </a:ln>
        </p:spPr>
        <p:txBody>
          <a:bodyPr lIns="68580" tIns="34290" rIns="68580" bIns="34290">
            <a:spAutoFit/>
          </a:bodyPr>
          <a:lstStyle/>
          <a:p>
            <a:pPr>
              <a:lnSpc>
                <a:spcPct val="200000"/>
              </a:lnSpc>
            </a:pPr>
            <a:r>
              <a:rPr lang="zh-CN" altLang="en-US" sz="2400" dirty="0">
                <a:solidFill>
                  <a:srgbClr val="FF0000"/>
                </a:solidFill>
                <a:cs typeface="+mn-ea"/>
                <a:sym typeface="+mn-lt"/>
              </a:rPr>
              <a:t>液体受热膨胀</a:t>
            </a:r>
          </a:p>
        </p:txBody>
      </p:sp>
      <p:sp>
        <p:nvSpPr>
          <p:cNvPr id="34" name="文本框 33">
            <a:extLst>
              <a:ext uri="{FF2B5EF4-FFF2-40B4-BE49-F238E27FC236}">
                <a16:creationId xmlns:a16="http://schemas.microsoft.com/office/drawing/2014/main" id="{81AE6361-5720-458D-9543-B5B5E7A56FEB}"/>
              </a:ext>
            </a:extLst>
          </p:cNvPr>
          <p:cNvSpPr txBox="1"/>
          <p:nvPr/>
        </p:nvSpPr>
        <p:spPr>
          <a:xfrm>
            <a:off x="1079090" y="286703"/>
            <a:ext cx="256104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en-US" altLang="zh-CN" sz="2700" dirty="0">
                <a:solidFill>
                  <a:prstClr val="black">
                    <a:lumMod val="75000"/>
                    <a:lumOff val="25000"/>
                  </a:prstClr>
                </a:solidFill>
                <a:cs typeface="+mn-ea"/>
                <a:sym typeface="+mn-lt"/>
              </a:rPr>
              <a:t>1.</a:t>
            </a:r>
            <a:r>
              <a:rPr lang="zh-CN" altLang="en-US" sz="2700" dirty="0">
                <a:solidFill>
                  <a:prstClr val="black">
                    <a:lumMod val="75000"/>
                    <a:lumOff val="25000"/>
                  </a:prstClr>
                </a:solidFill>
                <a:cs typeface="+mn-ea"/>
                <a:sym typeface="+mn-lt"/>
              </a:rPr>
              <a:t>温度计的原理</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8640"/>
                                        </p:tgtEl>
                                        <p:attrNameLst>
                                          <p:attrName>style.visibility</p:attrName>
                                        </p:attrNameLst>
                                      </p:cBhvr>
                                      <p:to>
                                        <p:strVal val="visible"/>
                                      </p:to>
                                    </p:set>
                                    <p:animEffect transition="in" filter="blinds(horizontal)">
                                      <p:cBhvr>
                                        <p:cTn id="17" dur="500"/>
                                        <p:tgtEl>
                                          <p:spTgt spid="6864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1" fill="hold" grpId="2" nodeType="clickEffect">
                                  <p:stCondLst>
                                    <p:cond delay="0"/>
                                  </p:stCondLst>
                                  <p:childTnLst>
                                    <p:animEffect transition="out" filter="wipe(up)">
                                      <p:cBhvr>
                                        <p:cTn id="21" dur="5000"/>
                                        <p:tgtEl>
                                          <p:spTgt spid="4"/>
                                        </p:tgtEl>
                                      </p:cBhvr>
                                    </p:animEffect>
                                    <p:set>
                                      <p:cBhvr>
                                        <p:cTn id="22" dur="1" fill="hold">
                                          <p:stCondLst>
                                            <p:cond delay="4990"/>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8641"/>
                                        </p:tgtEl>
                                        <p:attrNameLst>
                                          <p:attrName>style.visibility</p:attrName>
                                        </p:attrNameLst>
                                      </p:cBhvr>
                                      <p:to>
                                        <p:strVal val="visible"/>
                                      </p:to>
                                    </p:set>
                                    <p:animEffect transition="in" filter="blinds(horizontal)">
                                      <p:cBhvr>
                                        <p:cTn id="32" dur="500"/>
                                        <p:tgtEl>
                                          <p:spTgt spid="686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dissolv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animBg="1"/>
      <p:bldP spid="4" grpId="1" bldLvl="0" animBg="1"/>
      <p:bldP spid="4" grpId="2" bldLvl="0" animBg="1"/>
      <p:bldP spid="8" grpId="0" bldLvl="0" animBg="1"/>
      <p:bldP spid="2" grpId="0" bldLvl="0" animBg="1"/>
      <p:bldP spid="68640" grpId="0"/>
      <p:bldP spid="68641" grpId="0"/>
      <p:bldP spid="5"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4191001" y="862026"/>
            <a:ext cx="357188" cy="2781016"/>
          </a:xfrm>
          <a:prstGeom prst="rect">
            <a:avLst/>
          </a:prstGeom>
          <a:noFill/>
          <a:ln w="9525">
            <a:solidFill>
              <a:schemeClr val="tx1"/>
            </a:solidFill>
            <a:miter lim="800000"/>
          </a:ln>
        </p:spPr>
        <p:txBody>
          <a:bodyPr wrap="none" lIns="68580" tIns="34290" rIns="68580" bIns="34290" anchor="ctr"/>
          <a:lstStyle/>
          <a:p>
            <a:endParaRPr lang="zh-CN" altLang="en-US" sz="1800">
              <a:cs typeface="+mn-ea"/>
              <a:sym typeface="+mn-lt"/>
            </a:endParaRPr>
          </a:p>
        </p:txBody>
      </p:sp>
      <p:grpSp>
        <p:nvGrpSpPr>
          <p:cNvPr id="2" name="Group 3"/>
          <p:cNvGrpSpPr/>
          <p:nvPr/>
        </p:nvGrpSpPr>
        <p:grpSpPr bwMode="auto">
          <a:xfrm>
            <a:off x="4163679" y="847725"/>
            <a:ext cx="387685" cy="2847575"/>
            <a:chOff x="0" y="0"/>
            <a:chExt cx="181" cy="2540"/>
          </a:xfrm>
        </p:grpSpPr>
        <p:sp>
          <p:nvSpPr>
            <p:cNvPr id="12291" name="Rectangle 4"/>
            <p:cNvSpPr>
              <a:spLocks noChangeArrowheads="1"/>
            </p:cNvSpPr>
            <p:nvPr/>
          </p:nvSpPr>
          <p:spPr bwMode="auto">
            <a:xfrm>
              <a:off x="0" y="0"/>
              <a:ext cx="181" cy="1270"/>
            </a:xfrm>
            <a:prstGeom prst="rect">
              <a:avLst/>
            </a:prstGeom>
            <a:noFill/>
            <a:ln w="9525">
              <a:solidFill>
                <a:schemeClr val="tx1"/>
              </a:solidFill>
              <a:miter lim="800000"/>
            </a:ln>
          </p:spPr>
          <p:txBody>
            <a:bodyPr wrap="none" anchor="ctr"/>
            <a:lstStyle/>
            <a:p>
              <a:endParaRPr lang="zh-CN" altLang="en-US" sz="1800">
                <a:cs typeface="+mn-ea"/>
                <a:sym typeface="+mn-lt"/>
              </a:endParaRPr>
            </a:p>
          </p:txBody>
        </p:sp>
        <p:sp>
          <p:nvSpPr>
            <p:cNvPr id="12292" name="Rectangle 5"/>
            <p:cNvSpPr>
              <a:spLocks noChangeArrowheads="1"/>
            </p:cNvSpPr>
            <p:nvPr/>
          </p:nvSpPr>
          <p:spPr bwMode="auto">
            <a:xfrm>
              <a:off x="0" y="1270"/>
              <a:ext cx="181" cy="1270"/>
            </a:xfrm>
            <a:prstGeom prst="rect">
              <a:avLst/>
            </a:prstGeom>
            <a:solidFill>
              <a:srgbClr val="F30000"/>
            </a:solidFill>
            <a:ln w="9525">
              <a:solidFill>
                <a:schemeClr val="tx1"/>
              </a:solidFill>
              <a:miter lim="800000"/>
            </a:ln>
          </p:spPr>
          <p:txBody>
            <a:bodyPr wrap="none" anchor="ctr"/>
            <a:lstStyle/>
            <a:p>
              <a:endParaRPr lang="zh-CN" altLang="en-US" sz="1800">
                <a:cs typeface="+mn-ea"/>
                <a:sym typeface="+mn-lt"/>
              </a:endParaRPr>
            </a:p>
          </p:txBody>
        </p:sp>
      </p:grpSp>
      <p:sp>
        <p:nvSpPr>
          <p:cNvPr id="9" name="Oval 6"/>
          <p:cNvSpPr>
            <a:spLocks noChangeArrowheads="1"/>
          </p:cNvSpPr>
          <p:nvPr/>
        </p:nvSpPr>
        <p:spPr bwMode="auto">
          <a:xfrm>
            <a:off x="4113214" y="3641856"/>
            <a:ext cx="504825" cy="684107"/>
          </a:xfrm>
          <a:prstGeom prst="ellipse">
            <a:avLst/>
          </a:prstGeom>
          <a:solidFill>
            <a:srgbClr val="F30000"/>
          </a:solidFill>
          <a:ln w="9525">
            <a:solidFill>
              <a:schemeClr val="tx1"/>
            </a:solidFill>
            <a:round/>
          </a:ln>
        </p:spPr>
        <p:txBody>
          <a:bodyPr wrap="none" lIns="68580" tIns="34290" rIns="68580" bIns="34290" anchor="ctr"/>
          <a:lstStyle/>
          <a:p>
            <a:endParaRPr lang="zh-CN" altLang="en-US" sz="1800">
              <a:cs typeface="+mn-ea"/>
              <a:sym typeface="+mn-lt"/>
            </a:endParaRPr>
          </a:p>
        </p:txBody>
      </p:sp>
      <p:grpSp>
        <p:nvGrpSpPr>
          <p:cNvPr id="3" name="Group 7"/>
          <p:cNvGrpSpPr/>
          <p:nvPr/>
        </p:nvGrpSpPr>
        <p:grpSpPr bwMode="auto">
          <a:xfrm>
            <a:off x="3684588" y="3210726"/>
            <a:ext cx="1319899" cy="1389591"/>
            <a:chOff x="0" y="0"/>
            <a:chExt cx="816" cy="1270"/>
          </a:xfrm>
        </p:grpSpPr>
        <p:sp>
          <p:nvSpPr>
            <p:cNvPr id="12295" name="AutoShape 8"/>
            <p:cNvSpPr>
              <a:spLocks noChangeArrowheads="1"/>
            </p:cNvSpPr>
            <p:nvPr/>
          </p:nvSpPr>
          <p:spPr bwMode="auto">
            <a:xfrm>
              <a:off x="0" y="182"/>
              <a:ext cx="816" cy="1088"/>
            </a:xfrm>
            <a:prstGeom prst="roundRect">
              <a:avLst>
                <a:gd name="adj" fmla="val 16667"/>
              </a:avLst>
            </a:prstGeom>
            <a:solidFill>
              <a:srgbClr val="F30000"/>
            </a:solidFill>
            <a:ln w="9525">
              <a:solidFill>
                <a:schemeClr val="tx1"/>
              </a:solidFill>
              <a:round/>
            </a:ln>
          </p:spPr>
          <p:txBody>
            <a:bodyPr wrap="none" anchor="ctr"/>
            <a:lstStyle/>
            <a:p>
              <a:endParaRPr lang="zh-CN" altLang="en-US" sz="1800">
                <a:cs typeface="+mn-ea"/>
                <a:sym typeface="+mn-lt"/>
              </a:endParaRPr>
            </a:p>
          </p:txBody>
        </p:sp>
        <p:sp>
          <p:nvSpPr>
            <p:cNvPr id="12296" name="Rectangle 9"/>
            <p:cNvSpPr>
              <a:spLocks noChangeArrowheads="1"/>
            </p:cNvSpPr>
            <p:nvPr/>
          </p:nvSpPr>
          <p:spPr bwMode="auto">
            <a:xfrm>
              <a:off x="136" y="0"/>
              <a:ext cx="544" cy="182"/>
            </a:xfrm>
            <a:prstGeom prst="rect">
              <a:avLst/>
            </a:prstGeom>
            <a:solidFill>
              <a:schemeClr val="tx2"/>
            </a:solidFill>
            <a:ln w="9525">
              <a:solidFill>
                <a:schemeClr val="tx1"/>
              </a:solidFill>
              <a:miter lim="800000"/>
            </a:ln>
          </p:spPr>
          <p:txBody>
            <a:bodyPr wrap="none" anchor="ctr"/>
            <a:lstStyle/>
            <a:p>
              <a:endParaRPr lang="zh-CN" altLang="en-US" sz="1800">
                <a:cs typeface="+mn-ea"/>
                <a:sym typeface="+mn-lt"/>
              </a:endParaRPr>
            </a:p>
          </p:txBody>
        </p:sp>
        <p:sp>
          <p:nvSpPr>
            <p:cNvPr id="12297" name="Rectangle 10"/>
            <p:cNvSpPr>
              <a:spLocks noChangeArrowheads="1"/>
            </p:cNvSpPr>
            <p:nvPr/>
          </p:nvSpPr>
          <p:spPr bwMode="auto">
            <a:xfrm>
              <a:off x="90" y="46"/>
              <a:ext cx="635" cy="91"/>
            </a:xfrm>
            <a:prstGeom prst="rect">
              <a:avLst/>
            </a:prstGeom>
            <a:solidFill>
              <a:srgbClr val="46A3AA"/>
            </a:solidFill>
            <a:ln w="9525">
              <a:solidFill>
                <a:schemeClr val="tx1"/>
              </a:solidFill>
              <a:miter lim="800000"/>
            </a:ln>
          </p:spPr>
          <p:txBody>
            <a:bodyPr wrap="none" anchor="ctr"/>
            <a:lstStyle/>
            <a:p>
              <a:endParaRPr lang="zh-CN" altLang="en-US" sz="1800">
                <a:cs typeface="+mn-ea"/>
                <a:sym typeface="+mn-lt"/>
              </a:endParaRPr>
            </a:p>
          </p:txBody>
        </p:sp>
      </p:grpSp>
      <p:sp>
        <p:nvSpPr>
          <p:cNvPr id="14" name="AutoShape 12"/>
          <p:cNvSpPr>
            <a:spLocks noChangeArrowheads="1"/>
          </p:cNvSpPr>
          <p:nvPr/>
        </p:nvSpPr>
        <p:spPr bwMode="auto">
          <a:xfrm>
            <a:off x="4187826" y="804629"/>
            <a:ext cx="360363" cy="34289"/>
          </a:xfrm>
          <a:custGeom>
            <a:avLst/>
            <a:gdLst/>
            <a:ahLst/>
            <a:cxnLst>
              <a:cxn ang="0">
                <a:pos x="5400" y="10800"/>
              </a:cxn>
              <a:cxn ang="0">
                <a:pos x="10800" y="5400"/>
              </a:cxn>
              <a:cxn ang="0">
                <a:pos x="16200" y="10799"/>
              </a:cxn>
              <a:cxn ang="0">
                <a:pos x="21600" y="10800"/>
              </a:cxn>
              <a:cxn ang="0">
                <a:pos x="10800" y="0"/>
              </a:cxn>
              <a:cxn ang="0">
                <a:pos x="0" y="10800"/>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bg1"/>
            </a:solidFill>
            <a:miter lim="800000"/>
          </a:ln>
        </p:spPr>
        <p:txBody>
          <a:bodyPr lIns="68580" tIns="34290" rIns="68580" bIns="34290"/>
          <a:lstStyle/>
          <a:p>
            <a:endParaRPr lang="zh-CN" altLang="en-US" sz="1800">
              <a:cs typeface="+mn-ea"/>
              <a:sym typeface="+mn-lt"/>
            </a:endParaRPr>
          </a:p>
        </p:txBody>
      </p:sp>
      <p:grpSp>
        <p:nvGrpSpPr>
          <p:cNvPr id="4" name="Group 13"/>
          <p:cNvGrpSpPr/>
          <p:nvPr/>
        </p:nvGrpSpPr>
        <p:grpSpPr bwMode="auto">
          <a:xfrm>
            <a:off x="4187826" y="862026"/>
            <a:ext cx="142875" cy="2564858"/>
            <a:chOff x="0" y="0"/>
            <a:chExt cx="272" cy="2584"/>
          </a:xfrm>
        </p:grpSpPr>
        <p:sp>
          <p:nvSpPr>
            <p:cNvPr id="12300" name="Line 14"/>
            <p:cNvSpPr>
              <a:spLocks noChangeShapeType="1"/>
            </p:cNvSpPr>
            <p:nvPr/>
          </p:nvSpPr>
          <p:spPr bwMode="auto">
            <a:xfrm>
              <a:off x="0" y="13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1" name="Line 15"/>
            <p:cNvSpPr>
              <a:spLocks noChangeShapeType="1"/>
            </p:cNvSpPr>
            <p:nvPr/>
          </p:nvSpPr>
          <p:spPr bwMode="auto">
            <a:xfrm>
              <a:off x="0" y="27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2" name="Line 16"/>
            <p:cNvSpPr>
              <a:spLocks noChangeShapeType="1"/>
            </p:cNvSpPr>
            <p:nvPr/>
          </p:nvSpPr>
          <p:spPr bwMode="auto">
            <a:xfrm>
              <a:off x="0" y="40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3" name="Line 17"/>
            <p:cNvSpPr>
              <a:spLocks noChangeShapeType="1"/>
            </p:cNvSpPr>
            <p:nvPr/>
          </p:nvSpPr>
          <p:spPr bwMode="auto">
            <a:xfrm>
              <a:off x="0" y="54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4" name="Line 18"/>
            <p:cNvSpPr>
              <a:spLocks noChangeShapeType="1"/>
            </p:cNvSpPr>
            <p:nvPr/>
          </p:nvSpPr>
          <p:spPr bwMode="auto">
            <a:xfrm>
              <a:off x="0" y="680"/>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5" name="Line 19"/>
            <p:cNvSpPr>
              <a:spLocks noChangeShapeType="1"/>
            </p:cNvSpPr>
            <p:nvPr/>
          </p:nvSpPr>
          <p:spPr bwMode="auto">
            <a:xfrm>
              <a:off x="0" y="81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6" name="Line 20"/>
            <p:cNvSpPr>
              <a:spLocks noChangeShapeType="1"/>
            </p:cNvSpPr>
            <p:nvPr/>
          </p:nvSpPr>
          <p:spPr bwMode="auto">
            <a:xfrm>
              <a:off x="0" y="95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7" name="Line 21"/>
            <p:cNvSpPr>
              <a:spLocks noChangeShapeType="1"/>
            </p:cNvSpPr>
            <p:nvPr/>
          </p:nvSpPr>
          <p:spPr bwMode="auto">
            <a:xfrm>
              <a:off x="0" y="108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8" name="Line 22"/>
            <p:cNvSpPr>
              <a:spLocks noChangeShapeType="1"/>
            </p:cNvSpPr>
            <p:nvPr/>
          </p:nvSpPr>
          <p:spPr bwMode="auto">
            <a:xfrm>
              <a:off x="0" y="122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09" name="Line 23"/>
            <p:cNvSpPr>
              <a:spLocks noChangeShapeType="1"/>
            </p:cNvSpPr>
            <p:nvPr/>
          </p:nvSpPr>
          <p:spPr bwMode="auto">
            <a:xfrm>
              <a:off x="0" y="1360"/>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0" name="Line 24"/>
            <p:cNvSpPr>
              <a:spLocks noChangeShapeType="1"/>
            </p:cNvSpPr>
            <p:nvPr/>
          </p:nvSpPr>
          <p:spPr bwMode="auto">
            <a:xfrm>
              <a:off x="0" y="149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1" name="Line 25"/>
            <p:cNvSpPr>
              <a:spLocks noChangeShapeType="1"/>
            </p:cNvSpPr>
            <p:nvPr/>
          </p:nvSpPr>
          <p:spPr bwMode="auto">
            <a:xfrm>
              <a:off x="0" y="163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2" name="Line 26"/>
            <p:cNvSpPr>
              <a:spLocks noChangeShapeType="1"/>
            </p:cNvSpPr>
            <p:nvPr/>
          </p:nvSpPr>
          <p:spPr bwMode="auto">
            <a:xfrm>
              <a:off x="0" y="176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3" name="Line 27"/>
            <p:cNvSpPr>
              <a:spLocks noChangeShapeType="1"/>
            </p:cNvSpPr>
            <p:nvPr/>
          </p:nvSpPr>
          <p:spPr bwMode="auto">
            <a:xfrm>
              <a:off x="0" y="190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4" name="Line 28"/>
            <p:cNvSpPr>
              <a:spLocks noChangeShapeType="1"/>
            </p:cNvSpPr>
            <p:nvPr/>
          </p:nvSpPr>
          <p:spPr bwMode="auto">
            <a:xfrm>
              <a:off x="0" y="2040"/>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5" name="Line 29"/>
            <p:cNvSpPr>
              <a:spLocks noChangeShapeType="1"/>
            </p:cNvSpPr>
            <p:nvPr/>
          </p:nvSpPr>
          <p:spPr bwMode="auto">
            <a:xfrm>
              <a:off x="0" y="2176"/>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6" name="Line 30"/>
            <p:cNvSpPr>
              <a:spLocks noChangeShapeType="1"/>
            </p:cNvSpPr>
            <p:nvPr/>
          </p:nvSpPr>
          <p:spPr bwMode="auto">
            <a:xfrm>
              <a:off x="0" y="2312"/>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7" name="Line 31"/>
            <p:cNvSpPr>
              <a:spLocks noChangeShapeType="1"/>
            </p:cNvSpPr>
            <p:nvPr/>
          </p:nvSpPr>
          <p:spPr bwMode="auto">
            <a:xfrm>
              <a:off x="0" y="2448"/>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8" name="Line 32"/>
            <p:cNvSpPr>
              <a:spLocks noChangeShapeType="1"/>
            </p:cNvSpPr>
            <p:nvPr/>
          </p:nvSpPr>
          <p:spPr bwMode="auto">
            <a:xfrm>
              <a:off x="0" y="2584"/>
              <a:ext cx="272" cy="0"/>
            </a:xfrm>
            <a:prstGeom prst="line">
              <a:avLst/>
            </a:prstGeom>
            <a:noFill/>
            <a:ln w="9525">
              <a:solidFill>
                <a:schemeClr val="tx1"/>
              </a:solidFill>
              <a:round/>
            </a:ln>
          </p:spPr>
          <p:txBody>
            <a:bodyPr/>
            <a:lstStyle/>
            <a:p>
              <a:endParaRPr lang="zh-CN" altLang="en-US" sz="1800">
                <a:cs typeface="+mn-ea"/>
                <a:sym typeface="+mn-lt"/>
              </a:endParaRPr>
            </a:p>
          </p:txBody>
        </p:sp>
        <p:sp>
          <p:nvSpPr>
            <p:cNvPr id="12319" name="Line 33"/>
            <p:cNvSpPr>
              <a:spLocks noChangeShapeType="1"/>
            </p:cNvSpPr>
            <p:nvPr/>
          </p:nvSpPr>
          <p:spPr bwMode="auto">
            <a:xfrm>
              <a:off x="0" y="0"/>
              <a:ext cx="272" cy="0"/>
            </a:xfrm>
            <a:prstGeom prst="line">
              <a:avLst/>
            </a:prstGeom>
            <a:noFill/>
            <a:ln w="9525">
              <a:solidFill>
                <a:schemeClr val="tx1"/>
              </a:solidFill>
              <a:round/>
            </a:ln>
          </p:spPr>
          <p:txBody>
            <a:bodyPr/>
            <a:lstStyle/>
            <a:p>
              <a:endParaRPr lang="zh-CN" altLang="en-US" sz="1800">
                <a:cs typeface="+mn-ea"/>
                <a:sym typeface="+mn-lt"/>
              </a:endParaRPr>
            </a:p>
          </p:txBody>
        </p:sp>
      </p:grpSp>
      <p:sp>
        <p:nvSpPr>
          <p:cNvPr id="36" name="AutoShape 34"/>
          <p:cNvSpPr>
            <a:spLocks noChangeArrowheads="1"/>
          </p:cNvSpPr>
          <p:nvPr/>
        </p:nvSpPr>
        <p:spPr bwMode="auto">
          <a:xfrm>
            <a:off x="4163679" y="703365"/>
            <a:ext cx="408321" cy="269605"/>
          </a:xfrm>
          <a:custGeom>
            <a:avLst/>
            <a:gdLst/>
            <a:ahLst/>
            <a:cxnLst>
              <a:cxn ang="0">
                <a:pos x="5400" y="10800"/>
              </a:cxn>
              <a:cxn ang="0">
                <a:pos x="10800" y="5400"/>
              </a:cxn>
              <a:cxn ang="0">
                <a:pos x="16200" y="10799"/>
              </a:cxn>
              <a:cxn ang="0">
                <a:pos x="21600" y="10800"/>
              </a:cxn>
              <a:cxn ang="0">
                <a:pos x="10800" y="0"/>
              </a:cxn>
              <a:cxn ang="0">
                <a:pos x="0" y="10800"/>
              </a:cxn>
            </a:cxnLst>
            <a:rect l="0" t="0" r="r" b="b"/>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tx1"/>
            </a:solidFill>
            <a:miter lim="800000"/>
          </a:ln>
        </p:spPr>
        <p:txBody>
          <a:bodyPr lIns="68580" tIns="34290" rIns="68580" bIns="34290"/>
          <a:lstStyle/>
          <a:p>
            <a:endParaRPr lang="zh-CN" altLang="en-US" sz="1800">
              <a:cs typeface="+mn-ea"/>
              <a:sym typeface="+mn-lt"/>
            </a:endParaRPr>
          </a:p>
        </p:txBody>
      </p:sp>
      <p:pic>
        <p:nvPicPr>
          <p:cNvPr id="11297"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48927" y="838918"/>
            <a:ext cx="486568" cy="3646585"/>
          </a:xfrm>
          <a:prstGeom prst="rect">
            <a:avLst/>
          </a:prstGeom>
          <a:noFill/>
          <a:ln w="9525">
            <a:noFill/>
            <a:miter lim="800000"/>
            <a:headEnd/>
            <a:tailEnd/>
          </a:ln>
        </p:spPr>
      </p:pic>
      <p:sp>
        <p:nvSpPr>
          <p:cNvPr id="11299" name="文本框 36"/>
          <p:cNvSpPr txBox="1">
            <a:spLocks noChangeArrowheads="1"/>
          </p:cNvSpPr>
          <p:nvPr/>
        </p:nvSpPr>
        <p:spPr bwMode="auto">
          <a:xfrm>
            <a:off x="1591541" y="1998715"/>
            <a:ext cx="858837" cy="1361912"/>
          </a:xfrm>
          <a:prstGeom prst="rect">
            <a:avLst/>
          </a:prstGeom>
          <a:noFill/>
          <a:ln w="9525">
            <a:noFill/>
            <a:miter lim="800000"/>
          </a:ln>
        </p:spPr>
        <p:txBody>
          <a:bodyPr lIns="68580" tIns="34290" rIns="68580" bIns="34290">
            <a:spAutoFit/>
          </a:bodyPr>
          <a:lstStyle/>
          <a:p>
            <a:r>
              <a:rPr lang="zh-CN" altLang="en-US" sz="2100" dirty="0">
                <a:cs typeface="+mn-ea"/>
                <a:sym typeface="+mn-lt"/>
              </a:rPr>
              <a:t>温度计的设计原理</a:t>
            </a:r>
          </a:p>
        </p:txBody>
      </p:sp>
      <p:sp>
        <p:nvSpPr>
          <p:cNvPr id="37" name="文本框 36">
            <a:extLst>
              <a:ext uri="{FF2B5EF4-FFF2-40B4-BE49-F238E27FC236}">
                <a16:creationId xmlns:a16="http://schemas.microsoft.com/office/drawing/2014/main" id="{6DB407EC-CFD1-4F32-98E7-3F04D846AE7B}"/>
              </a:ext>
            </a:extLst>
          </p:cNvPr>
          <p:cNvSpPr txBox="1"/>
          <p:nvPr/>
        </p:nvSpPr>
        <p:spPr>
          <a:xfrm>
            <a:off x="1079090" y="286703"/>
            <a:ext cx="2561048" cy="484748"/>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en-US" altLang="zh-CN" sz="2700" dirty="0">
                <a:solidFill>
                  <a:prstClr val="black">
                    <a:lumMod val="75000"/>
                    <a:lumOff val="25000"/>
                  </a:prstClr>
                </a:solidFill>
                <a:cs typeface="+mn-ea"/>
                <a:sym typeface="+mn-lt"/>
              </a:rPr>
              <a:t>1.</a:t>
            </a:r>
            <a:r>
              <a:rPr lang="zh-CN" altLang="en-US" sz="2700" dirty="0">
                <a:solidFill>
                  <a:prstClr val="black">
                    <a:lumMod val="75000"/>
                    <a:lumOff val="25000"/>
                  </a:prstClr>
                </a:solidFill>
                <a:cs typeface="+mn-ea"/>
                <a:sym typeface="+mn-lt"/>
              </a:rPr>
              <a:t>温度计的原理</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11299"/>
                                        </p:tgtEl>
                                        <p:attrNameLst>
                                          <p:attrName>style.visibility</p:attrName>
                                        </p:attrNameLst>
                                      </p:cBhvr>
                                      <p:to>
                                        <p:strVal val="visible"/>
                                      </p:to>
                                    </p:set>
                                    <p:anim by="(-#ppt_w*2)" calcmode="lin" valueType="num">
                                      <p:cBhvr rctx="PPT">
                                        <p:cTn id="7" dur="250" autoRev="1" fill="hold">
                                          <p:stCondLst>
                                            <p:cond delay="0"/>
                                          </p:stCondLst>
                                        </p:cTn>
                                        <p:tgtEl>
                                          <p:spTgt spid="11299"/>
                                        </p:tgtEl>
                                        <p:attrNameLst>
                                          <p:attrName>ppt_w</p:attrName>
                                        </p:attrNameLst>
                                      </p:cBhvr>
                                    </p:anim>
                                    <p:anim by="(#ppt_w*0.50)" calcmode="lin" valueType="num">
                                      <p:cBhvr>
                                        <p:cTn id="8" dur="250" decel="50000" autoRev="1" fill="hold">
                                          <p:stCondLst>
                                            <p:cond delay="0"/>
                                          </p:stCondLst>
                                        </p:cTn>
                                        <p:tgtEl>
                                          <p:spTgt spid="11299"/>
                                        </p:tgtEl>
                                        <p:attrNameLst>
                                          <p:attrName>ppt_x</p:attrName>
                                        </p:attrNameLst>
                                      </p:cBhvr>
                                    </p:anim>
                                    <p:anim from="(-#ppt_h/2)" to="(#ppt_y)" calcmode="lin" valueType="num">
                                      <p:cBhvr>
                                        <p:cTn id="9" dur="500" fill="hold">
                                          <p:stCondLst>
                                            <p:cond delay="0"/>
                                          </p:stCondLst>
                                        </p:cTn>
                                        <p:tgtEl>
                                          <p:spTgt spid="11299"/>
                                        </p:tgtEl>
                                        <p:attrNameLst>
                                          <p:attrName>ppt_y</p:attrName>
                                        </p:attrNameLst>
                                      </p:cBhvr>
                                    </p:anim>
                                    <p:animRot by="21600000">
                                      <p:cBhvr>
                                        <p:cTn id="10" dur="500" fill="hold">
                                          <p:stCondLst>
                                            <p:cond delay="0"/>
                                          </p:stCondLst>
                                        </p:cTn>
                                        <p:tgtEl>
                                          <p:spTgt spid="11299"/>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indefinite"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indefinite"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indefinite"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indefinite"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1" nodeType="clickEffect">
                                  <p:stCondLst>
                                    <p:cond delay="0"/>
                                  </p:stCondLst>
                                  <p:childTnLst>
                                    <p:animScale>
                                      <p:cBhvr>
                                        <p:cTn id="26" dur="3000" fill="hold"/>
                                        <p:tgtEl>
                                          <p:spTgt spid="14"/>
                                        </p:tgtEl>
                                      </p:cBhvr>
                                      <p:by x="25000" y="100000"/>
                                    </p:animScale>
                                  </p:childTnLst>
                                </p:cTn>
                              </p:par>
                              <p:par>
                                <p:cTn id="27" presetID="6" presetClass="emph" presetSubtype="0" fill="hold" nodeType="withEffect">
                                  <p:stCondLst>
                                    <p:cond delay="0"/>
                                  </p:stCondLst>
                                  <p:childTnLst>
                                    <p:animScale>
                                      <p:cBhvr>
                                        <p:cTn id="28" dur="3000" fill="hold"/>
                                        <p:tgtEl>
                                          <p:spTgt spid="2"/>
                                        </p:tgtEl>
                                      </p:cBhvr>
                                      <p:by x="25000" y="100000"/>
                                    </p:animScale>
                                  </p:childTnLst>
                                </p:cTn>
                              </p:par>
                            </p:childTnLst>
                          </p:cTn>
                        </p:par>
                      </p:childTnLst>
                    </p:cTn>
                  </p:par>
                  <p:par>
                    <p:cTn id="29" fill="hold">
                      <p:stCondLst>
                        <p:cond delay="indefinite"/>
                      </p:stCondLst>
                      <p:childTnLst>
                        <p:par>
                          <p:cTn id="30" fill="hold">
                            <p:stCondLst>
                              <p:cond delay="0"/>
                            </p:stCondLst>
                            <p:childTnLst>
                              <p:par>
                                <p:cTn id="31" presetID="55" presetClass="exit" presetSubtype="0" fill="hold" nodeType="clickEffect">
                                  <p:stCondLst>
                                    <p:cond delay="0"/>
                                  </p:stCondLst>
                                  <p:childTnLst>
                                    <p:anim calcmode="lin" valueType="num">
                                      <p:cBhvr>
                                        <p:cTn id="32" dur="1000"/>
                                        <p:tgtEl>
                                          <p:spTgt spid="3"/>
                                        </p:tgtEl>
                                        <p:attrNameLst>
                                          <p:attrName>ppt_w</p:attrName>
                                        </p:attrNameLst>
                                      </p:cBhvr>
                                      <p:tavLst>
                                        <p:tav tm="0">
                                          <p:val>
                                            <p:strVal val="ppt_w"/>
                                          </p:val>
                                        </p:tav>
                                        <p:tav tm="100000">
                                          <p:val>
                                            <p:strVal val="ppt_w*0.70"/>
                                          </p:val>
                                        </p:tav>
                                      </p:tavLst>
                                    </p:anim>
                                    <p:anim calcmode="lin" valueType="num">
                                      <p:cBhvr>
                                        <p:cTn id="33" dur="1000"/>
                                        <p:tgtEl>
                                          <p:spTgt spid="3"/>
                                        </p:tgtEl>
                                        <p:attrNameLst>
                                          <p:attrName>ppt_h</p:attrName>
                                        </p:attrNameLst>
                                      </p:cBhvr>
                                      <p:tavLst>
                                        <p:tav tm="0">
                                          <p:val>
                                            <p:strVal val="ppt_h"/>
                                          </p:val>
                                        </p:tav>
                                        <p:tav tm="100000">
                                          <p:val>
                                            <p:strVal val="ppt_h"/>
                                          </p:val>
                                        </p:tav>
                                      </p:tavLst>
                                    </p:anim>
                                    <p:animEffect transition="out" filter="fade">
                                      <p:cBhvr>
                                        <p:cTn id="34" dur="1000"/>
                                        <p:tgtEl>
                                          <p:spTgt spid="3"/>
                                        </p:tgtEl>
                                      </p:cBhvr>
                                    </p:animEffect>
                                    <p:set>
                                      <p:cBhvr>
                                        <p:cTn id="35" dur="indefinite" fill="hold">
                                          <p:stCondLst>
                                            <p:cond delay="998"/>
                                          </p:stCondLst>
                                        </p:cTn>
                                        <p:tgtEl>
                                          <p:spTgt spid="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indefinite" fill="hold">
                                          <p:stCondLst>
                                            <p:cond delay="0"/>
                                          </p:stCondLst>
                                        </p:cTn>
                                        <p:tgtEl>
                                          <p:spTgt spid="36"/>
                                        </p:tgtEl>
                                        <p:attrNameLst>
                                          <p:attrName>style.visibility</p:attrName>
                                        </p:attrNameLst>
                                      </p:cBhvr>
                                      <p:to>
                                        <p:strVal val="visible"/>
                                      </p:to>
                                    </p:set>
                                    <p:anim calcmode="lin" valueType="num">
                                      <p:cBhvr>
                                        <p:cTn id="40" dur="2000" fill="hold"/>
                                        <p:tgtEl>
                                          <p:spTgt spid="36"/>
                                        </p:tgtEl>
                                        <p:attrNameLst>
                                          <p:attrName>ppt_w</p:attrName>
                                        </p:attrNameLst>
                                      </p:cBhvr>
                                      <p:tavLst>
                                        <p:tav tm="0">
                                          <p:val>
                                            <p:strVal val="#ppt_w*0.70"/>
                                          </p:val>
                                        </p:tav>
                                        <p:tav tm="100000">
                                          <p:val>
                                            <p:strVal val="#ppt_w"/>
                                          </p:val>
                                        </p:tav>
                                      </p:tavLst>
                                    </p:anim>
                                    <p:anim calcmode="lin" valueType="num">
                                      <p:cBhvr>
                                        <p:cTn id="41" dur="2000" fill="hold"/>
                                        <p:tgtEl>
                                          <p:spTgt spid="36"/>
                                        </p:tgtEl>
                                        <p:attrNameLst>
                                          <p:attrName>ppt_h</p:attrName>
                                        </p:attrNameLst>
                                      </p:cBhvr>
                                      <p:tavLst>
                                        <p:tav tm="0">
                                          <p:val>
                                            <p:strVal val="#ppt_h"/>
                                          </p:val>
                                        </p:tav>
                                        <p:tav tm="100000">
                                          <p:val>
                                            <p:strVal val="#ppt_h"/>
                                          </p:val>
                                        </p:tav>
                                      </p:tavLst>
                                    </p:anim>
                                    <p:animEffect transition="in" filter="fade">
                                      <p:cBhvr>
                                        <p:cTn id="42" dur="2000"/>
                                        <p:tgtEl>
                                          <p:spTgt spid="36"/>
                                        </p:tgtEl>
                                      </p:cBhvr>
                                    </p:animEffect>
                                  </p:childTnLst>
                                </p:cTn>
                              </p:par>
                              <p:par>
                                <p:cTn id="43" presetID="55" presetClass="entr" presetSubtype="0" fill="hold" nodeType="withEffect">
                                  <p:stCondLst>
                                    <p:cond delay="0"/>
                                  </p:stCondLst>
                                  <p:childTnLst>
                                    <p:set>
                                      <p:cBhvr>
                                        <p:cTn id="44" dur="indefinite" fill="hold">
                                          <p:stCondLst>
                                            <p:cond delay="0"/>
                                          </p:stCondLst>
                                        </p:cTn>
                                        <p:tgtEl>
                                          <p:spTgt spid="4"/>
                                        </p:tgtEl>
                                        <p:attrNameLst>
                                          <p:attrName>style.visibility</p:attrName>
                                        </p:attrNameLst>
                                      </p:cBhvr>
                                      <p:to>
                                        <p:strVal val="visible"/>
                                      </p:to>
                                    </p:set>
                                    <p:anim calcmode="lin" valueType="num">
                                      <p:cBhvr>
                                        <p:cTn id="45" dur="2000" fill="hold"/>
                                        <p:tgtEl>
                                          <p:spTgt spid="4"/>
                                        </p:tgtEl>
                                        <p:attrNameLst>
                                          <p:attrName>ppt_w</p:attrName>
                                        </p:attrNameLst>
                                      </p:cBhvr>
                                      <p:tavLst>
                                        <p:tav tm="0">
                                          <p:val>
                                            <p:strVal val="#ppt_w*0.70"/>
                                          </p:val>
                                        </p:tav>
                                        <p:tav tm="100000">
                                          <p:val>
                                            <p:strVal val="#ppt_w"/>
                                          </p:val>
                                        </p:tav>
                                      </p:tavLst>
                                    </p:anim>
                                    <p:anim calcmode="lin" valueType="num">
                                      <p:cBhvr>
                                        <p:cTn id="46" dur="2000" fill="hold"/>
                                        <p:tgtEl>
                                          <p:spTgt spid="4"/>
                                        </p:tgtEl>
                                        <p:attrNameLst>
                                          <p:attrName>ppt_h</p:attrName>
                                        </p:attrNameLst>
                                      </p:cBhvr>
                                      <p:tavLst>
                                        <p:tav tm="0">
                                          <p:val>
                                            <p:strVal val="#ppt_h"/>
                                          </p:val>
                                        </p:tav>
                                        <p:tav tm="100000">
                                          <p:val>
                                            <p:strVal val="#ppt_h"/>
                                          </p:val>
                                        </p:tav>
                                      </p:tavLst>
                                    </p:anim>
                                    <p:animEffect transition="in" filter="fade">
                                      <p:cBhvr>
                                        <p:cTn id="47" dur="2000"/>
                                        <p:tgtEl>
                                          <p:spTgt spid="4"/>
                                        </p:tgtEl>
                                      </p:cBhvr>
                                    </p:animEffect>
                                  </p:childTnLst>
                                </p:cTn>
                              </p:par>
                              <p:par>
                                <p:cTn id="48" presetID="55" presetClass="entr" presetSubtype="0" fill="hold" grpId="0" nodeType="withEffect">
                                  <p:stCondLst>
                                    <p:cond delay="0"/>
                                  </p:stCondLst>
                                  <p:childTnLst>
                                    <p:set>
                                      <p:cBhvr>
                                        <p:cTn id="49" dur="indefinite" fill="hold">
                                          <p:stCondLst>
                                            <p:cond delay="0"/>
                                          </p:stCondLst>
                                        </p:cTn>
                                        <p:tgtEl>
                                          <p:spTgt spid="5"/>
                                        </p:tgtEl>
                                        <p:attrNameLst>
                                          <p:attrName>style.visibility</p:attrName>
                                        </p:attrNameLst>
                                      </p:cBhvr>
                                      <p:to>
                                        <p:strVal val="visible"/>
                                      </p:to>
                                    </p:set>
                                    <p:anim calcmode="lin" valueType="num">
                                      <p:cBhvr>
                                        <p:cTn id="50" dur="2000" fill="hold"/>
                                        <p:tgtEl>
                                          <p:spTgt spid="5"/>
                                        </p:tgtEl>
                                        <p:attrNameLst>
                                          <p:attrName>ppt_w</p:attrName>
                                        </p:attrNameLst>
                                      </p:cBhvr>
                                      <p:tavLst>
                                        <p:tav tm="0">
                                          <p:val>
                                            <p:strVal val="#ppt_w*0.70"/>
                                          </p:val>
                                        </p:tav>
                                        <p:tav tm="100000">
                                          <p:val>
                                            <p:strVal val="#ppt_w"/>
                                          </p:val>
                                        </p:tav>
                                      </p:tavLst>
                                    </p:anim>
                                    <p:anim calcmode="lin" valueType="num">
                                      <p:cBhvr>
                                        <p:cTn id="51" dur="2000" fill="hold"/>
                                        <p:tgtEl>
                                          <p:spTgt spid="5"/>
                                        </p:tgtEl>
                                        <p:attrNameLst>
                                          <p:attrName>ppt_h</p:attrName>
                                        </p:attrNameLst>
                                      </p:cBhvr>
                                      <p:tavLst>
                                        <p:tav tm="0">
                                          <p:val>
                                            <p:strVal val="#ppt_h"/>
                                          </p:val>
                                        </p:tav>
                                        <p:tav tm="100000">
                                          <p:val>
                                            <p:strVal val="#ppt_h"/>
                                          </p:val>
                                        </p:tav>
                                      </p:tavLst>
                                    </p:anim>
                                    <p:animEffect transition="in" filter="fade">
                                      <p:cBhvr>
                                        <p:cTn id="52" dur="20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12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9" grpId="0" bldLvl="0" animBg="1"/>
      <p:bldP spid="14" grpId="0" bldLvl="0" animBg="1"/>
      <p:bldP spid="14" grpId="1" bldLvl="0" animBg="1"/>
      <p:bldP spid="36" grpId="0" bldLvl="0" animBg="1"/>
      <p:bldP spid="1129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6" name="图片 19465" descr="04804004##实验室用的温度计、体温计和寒暑表"/>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437170" y="984449"/>
            <a:ext cx="1707626" cy="3405164"/>
          </a:xfrm>
          <a:prstGeom prst="rect">
            <a:avLst/>
          </a:prstGeom>
          <a:noFill/>
          <a:ln w="9525">
            <a:noFill/>
            <a:miter lim="800000"/>
            <a:headEnd/>
            <a:tailEnd/>
          </a:ln>
        </p:spPr>
      </p:pic>
      <p:sp>
        <p:nvSpPr>
          <p:cNvPr id="12289" name="Text Box 2"/>
          <p:cNvSpPr txBox="1">
            <a:spLocks noChangeArrowheads="1"/>
          </p:cNvSpPr>
          <p:nvPr/>
        </p:nvSpPr>
        <p:spPr bwMode="auto">
          <a:xfrm>
            <a:off x="1079091" y="1873074"/>
            <a:ext cx="5180013" cy="1361911"/>
          </a:xfrm>
          <a:prstGeom prst="rect">
            <a:avLst/>
          </a:prstGeom>
          <a:noFill/>
          <a:ln w="9525">
            <a:noFill/>
            <a:miter lim="800000"/>
          </a:ln>
        </p:spPr>
        <p:txBody>
          <a:bodyPr lIns="68580" tIns="34290" rIns="68580" bIns="34290">
            <a:spAutoFit/>
          </a:bodyPr>
          <a:lstStyle/>
          <a:p>
            <a:pPr>
              <a:lnSpc>
                <a:spcPct val="200000"/>
              </a:lnSpc>
              <a:spcBef>
                <a:spcPts val="38"/>
              </a:spcBef>
            </a:pPr>
            <a:r>
              <a:rPr lang="zh-CN" altLang="en-US" sz="2100" dirty="0">
                <a:cs typeface="+mn-ea"/>
                <a:sym typeface="+mn-lt"/>
              </a:rPr>
              <a:t>原理</a:t>
            </a:r>
            <a:r>
              <a:rPr lang="en-US" altLang="zh-CN" sz="2100" dirty="0">
                <a:cs typeface="+mn-ea"/>
                <a:sym typeface="+mn-lt"/>
              </a:rPr>
              <a:t>:</a:t>
            </a:r>
            <a:r>
              <a:rPr lang="zh-CN" altLang="en-US" sz="2100" dirty="0">
                <a:cs typeface="+mn-ea"/>
                <a:sym typeface="+mn-lt"/>
              </a:rPr>
              <a:t>常用温度计是根据液体的热胀冷缩的性质制成的。</a:t>
            </a:r>
          </a:p>
        </p:txBody>
      </p:sp>
      <p:sp>
        <p:nvSpPr>
          <p:cNvPr id="12291" name="Rectangle 4"/>
          <p:cNvSpPr>
            <a:spLocks noChangeArrowheads="1"/>
          </p:cNvSpPr>
          <p:nvPr/>
        </p:nvSpPr>
        <p:spPr bwMode="auto">
          <a:xfrm>
            <a:off x="1079090" y="3007313"/>
            <a:ext cx="5149014" cy="715581"/>
          </a:xfrm>
          <a:prstGeom prst="rect">
            <a:avLst/>
          </a:prstGeom>
          <a:noFill/>
          <a:ln w="9525">
            <a:noFill/>
            <a:miter lim="800000"/>
          </a:ln>
        </p:spPr>
        <p:txBody>
          <a:bodyPr wrap="square" lIns="68580" tIns="34290" rIns="68580" bIns="34290">
            <a:spAutoFit/>
          </a:bodyPr>
          <a:lstStyle/>
          <a:p>
            <a:pPr>
              <a:lnSpc>
                <a:spcPct val="200000"/>
              </a:lnSpc>
            </a:pPr>
            <a:r>
              <a:rPr lang="zh-CN" altLang="en-US" sz="2100" dirty="0">
                <a:cs typeface="+mn-ea"/>
                <a:sym typeface="+mn-lt"/>
              </a:rPr>
              <a:t>常用液体：水银、酒精、煤油</a:t>
            </a:r>
          </a:p>
        </p:txBody>
      </p:sp>
      <p:sp>
        <p:nvSpPr>
          <p:cNvPr id="2" name="文本框 1"/>
          <p:cNvSpPr txBox="1">
            <a:spLocks noChangeArrowheads="1"/>
          </p:cNvSpPr>
          <p:nvPr/>
        </p:nvSpPr>
        <p:spPr bwMode="auto">
          <a:xfrm>
            <a:off x="1079090" y="1333865"/>
            <a:ext cx="6637338" cy="715581"/>
          </a:xfrm>
          <a:prstGeom prst="rect">
            <a:avLst/>
          </a:prstGeom>
          <a:noFill/>
          <a:ln w="9525">
            <a:noFill/>
            <a:miter lim="800000"/>
          </a:ln>
        </p:spPr>
        <p:txBody>
          <a:bodyPr lIns="68580" tIns="34290" rIns="68580" bIns="34290">
            <a:spAutoFit/>
          </a:bodyPr>
          <a:lstStyle/>
          <a:p>
            <a:pPr>
              <a:lnSpc>
                <a:spcPct val="200000"/>
              </a:lnSpc>
            </a:pPr>
            <a:r>
              <a:rPr lang="zh-CN" altLang="en-US" sz="2100" dirty="0">
                <a:cs typeface="+mn-ea"/>
                <a:sym typeface="+mn-lt"/>
              </a:rPr>
              <a:t>测量温度的工具：温度计</a:t>
            </a:r>
            <a:endParaRPr lang="en-US" altLang="zh-CN" sz="2100" dirty="0">
              <a:cs typeface="+mn-ea"/>
              <a:sym typeface="+mn-lt"/>
            </a:endParaRPr>
          </a:p>
        </p:txBody>
      </p:sp>
      <p:sp>
        <p:nvSpPr>
          <p:cNvPr id="7" name="文本框 6">
            <a:extLst>
              <a:ext uri="{FF2B5EF4-FFF2-40B4-BE49-F238E27FC236}">
                <a16:creationId xmlns:a16="http://schemas.microsoft.com/office/drawing/2014/main" id="{FBF59B4D-DE57-4331-B03A-9DF6B723BCB8}"/>
              </a:ext>
            </a:extLst>
          </p:cNvPr>
          <p:cNvSpPr txBox="1"/>
          <p:nvPr/>
        </p:nvSpPr>
        <p:spPr>
          <a:xfrm>
            <a:off x="1079091" y="286702"/>
            <a:ext cx="1626394" cy="484823"/>
          </a:xfrm>
          <a:prstGeom prst="rect">
            <a:avLst/>
          </a:prstGeom>
          <a:noFill/>
        </p:spPr>
        <p:txBody>
          <a:bodyPr wrap="square" lIns="68580" tIns="34290" rIns="68580" bIns="34290" rtlCol="0">
            <a:spAutoFit/>
            <a:scene3d>
              <a:camera prst="orthographicFront"/>
              <a:lightRig rig="threePt" dir="t"/>
            </a:scene3d>
            <a:sp3d contourW="12700"/>
          </a:bodyPr>
          <a:lstStyle/>
          <a:p>
            <a:pPr defTabSz="457200">
              <a:defRPr/>
            </a:pPr>
            <a:r>
              <a:rPr lang="zh-CN" altLang="en-US" sz="2700" dirty="0">
                <a:solidFill>
                  <a:prstClr val="black">
                    <a:lumMod val="75000"/>
                    <a:lumOff val="25000"/>
                  </a:prstClr>
                </a:solidFill>
                <a:cs typeface="+mn-ea"/>
                <a:sym typeface="+mn-lt"/>
              </a:rPr>
              <a:t>小结</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2289"/>
                                        </p:tgtEl>
                                        <p:attrNameLst>
                                          <p:attrName>style.visibility</p:attrName>
                                        </p:attrNameLst>
                                      </p:cBhvr>
                                      <p:to>
                                        <p:strVal val="visible"/>
                                      </p:to>
                                    </p:set>
                                    <p:anim calcmode="discrete" valueType="clr">
                                      <p:cBhvr override="childStyle">
                                        <p:cTn id="12" dur="100"/>
                                        <p:tgtEl>
                                          <p:spTgt spid="12289"/>
                                        </p:tgtEl>
                                        <p:attrNameLst>
                                          <p:attrName>style.color</p:attrName>
                                        </p:attrNameLst>
                                      </p:cBhvr>
                                      <p:tavLst>
                                        <p:tav tm="0">
                                          <p:val>
                                            <p:clrVal>
                                              <a:schemeClr val="tx1"/>
                                            </p:clrVal>
                                          </p:val>
                                        </p:tav>
                                        <p:tav tm="50000">
                                          <p:val>
                                            <p:clrVal>
                                              <a:schemeClr val="tx1"/>
                                            </p:clrVal>
                                          </p:val>
                                        </p:tav>
                                      </p:tavLst>
                                    </p:anim>
                                    <p:anim calcmode="discrete" valueType="clr">
                                      <p:cBhvr>
                                        <p:cTn id="13" dur="100"/>
                                        <p:tgtEl>
                                          <p:spTgt spid="12289"/>
                                        </p:tgtEl>
                                        <p:attrNameLst>
                                          <p:attrName>fillcolor</p:attrName>
                                        </p:attrNameLst>
                                      </p:cBhvr>
                                      <p:tavLst>
                                        <p:tav tm="0">
                                          <p:val>
                                            <p:clrVal>
                                              <a:schemeClr val="accent2"/>
                                            </p:clrVal>
                                          </p:val>
                                        </p:tav>
                                        <p:tav tm="50000">
                                          <p:val>
                                            <p:clrVal>
                                              <a:schemeClr val="hlink"/>
                                            </p:clrVal>
                                          </p:val>
                                        </p:tav>
                                      </p:tavLst>
                                    </p:anim>
                                    <p:set>
                                      <p:cBhvr>
                                        <p:cTn id="14" dur="100"/>
                                        <p:tgtEl>
                                          <p:spTgt spid="12289"/>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grpId="0" nodeType="clickEffect">
                                  <p:stCondLst>
                                    <p:cond delay="0"/>
                                  </p:stCondLst>
                                  <p:childTnLst>
                                    <p:set>
                                      <p:cBhvr>
                                        <p:cTn id="18" dur="1" fill="hold">
                                          <p:stCondLst>
                                            <p:cond delay="0"/>
                                          </p:stCondLst>
                                        </p:cTn>
                                        <p:tgtEl>
                                          <p:spTgt spid="12291"/>
                                        </p:tgtEl>
                                        <p:attrNameLst>
                                          <p:attrName>style.visibility</p:attrName>
                                        </p:attrNameLst>
                                      </p:cBhvr>
                                      <p:to>
                                        <p:strVal val="visible"/>
                                      </p:to>
                                    </p:set>
                                    <p:animEffect transition="in" filter="fade">
                                      <p:cBhvr>
                                        <p:cTn id="19" dur="500"/>
                                        <p:tgtEl>
                                          <p:spTgt spid="12291"/>
                                        </p:tgtEl>
                                      </p:cBhvr>
                                    </p:animEffect>
                                    <p:anim calcmode="lin" valueType="num">
                                      <p:cBhvr>
                                        <p:cTn id="20" dur="500" fill="hold"/>
                                        <p:tgtEl>
                                          <p:spTgt spid="12291"/>
                                        </p:tgtEl>
                                        <p:attrNameLst>
                                          <p:attrName>style.rotation</p:attrName>
                                        </p:attrNameLst>
                                      </p:cBhvr>
                                      <p:tavLst>
                                        <p:tav tm="0">
                                          <p:val>
                                            <p:fltVal val="720"/>
                                          </p:val>
                                        </p:tav>
                                        <p:tav tm="100000">
                                          <p:val>
                                            <p:fltVal val="0"/>
                                          </p:val>
                                        </p:tav>
                                      </p:tavLst>
                                    </p:anim>
                                    <p:anim calcmode="lin" valueType="num">
                                      <p:cBhvr>
                                        <p:cTn id="21" dur="500" fill="hold"/>
                                        <p:tgtEl>
                                          <p:spTgt spid="12291"/>
                                        </p:tgtEl>
                                        <p:attrNameLst>
                                          <p:attrName>ppt_h</p:attrName>
                                        </p:attrNameLst>
                                      </p:cBhvr>
                                      <p:tavLst>
                                        <p:tav tm="0">
                                          <p:val>
                                            <p:fltVal val="0"/>
                                          </p:val>
                                        </p:tav>
                                        <p:tav tm="100000">
                                          <p:val>
                                            <p:strVal val="#ppt_h"/>
                                          </p:val>
                                        </p:tav>
                                      </p:tavLst>
                                    </p:anim>
                                    <p:anim calcmode="lin" valueType="num">
                                      <p:cBhvr>
                                        <p:cTn id="22" dur="500" fill="hold"/>
                                        <p:tgtEl>
                                          <p:spTgt spid="12291"/>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 grpId="0"/>
      <p:bldP spid="12291" grpId="0"/>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null,&quot;Name&quot;:&quot;正常&quot;,&quot;HeaderHeight&quot;:15.0,&quot;FooterHeight&quot;:9.0,&quot;SideMargin&quot;:5.5,&quot;TopMargin&quot;:0.0,&quot;BottomMargin&quot;:0.0,&quot;IntervalMargin&quot;:1.5,&quot;SettingType&quot;:&quot;System&quot;}"/>
</p:tagLst>
</file>

<file path=ppt/theme/theme1.xml><?xml version="1.0" encoding="utf-8"?>
<a:theme xmlns:a="http://schemas.openxmlformats.org/drawingml/2006/main" name="第一PPT模板网-WWW.1PPT.COM">
  <a:themeElements>
    <a:clrScheme name="Custom 61">
      <a:dk1>
        <a:srgbClr val="3D3D3D"/>
      </a:dk1>
      <a:lt1>
        <a:srgbClr val="F6F8F8"/>
      </a:lt1>
      <a:dk2>
        <a:srgbClr val="2B2B2B"/>
      </a:dk2>
      <a:lt2>
        <a:srgbClr val="FFFFFF"/>
      </a:lt2>
      <a:accent1>
        <a:srgbClr val="3780D7"/>
      </a:accent1>
      <a:accent2>
        <a:srgbClr val="3FACD0"/>
      </a:accent2>
      <a:accent3>
        <a:srgbClr val="3DA1D2"/>
      </a:accent3>
      <a:accent4>
        <a:srgbClr val="3B96D3"/>
      </a:accent4>
      <a:accent5>
        <a:srgbClr val="398BD5"/>
      </a:accent5>
      <a:accent6>
        <a:srgbClr val="3780D7"/>
      </a:accent6>
      <a:hlink>
        <a:srgbClr val="41B7D0"/>
      </a:hlink>
      <a:folHlink>
        <a:srgbClr val="70AD47"/>
      </a:folHlink>
    </a:clrScheme>
    <a:fontScheme name="3kzeu53a">
      <a:majorFont>
        <a:latin typeface="Arial"/>
        <a:ea typeface="思源黑体 CN Regular"/>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TotalTime>
  <Words>1334</Words>
  <PresentationFormat>全屏显示(16:9)</PresentationFormat>
  <Paragraphs>250</Paragraphs>
  <Slides>29</Slides>
  <Notes>2</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0</vt:i4>
      </vt:variant>
      <vt:variant>
        <vt:lpstr>幻灯片标题</vt:lpstr>
      </vt:variant>
      <vt:variant>
        <vt:i4>29</vt:i4>
      </vt:variant>
    </vt:vector>
  </HeadingPairs>
  <TitlesOfParts>
    <vt:vector size="33" baseType="lpstr">
      <vt:lpstr>FandolFang R</vt:lpstr>
      <vt:lpstr>微软雅黑</vt:lpstr>
      <vt:lpstr>Arial</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2020-05-15T06:12:00Z</dcterms:created>
  <dcterms:modified xsi:type="dcterms:W3CDTF">2023-10-04T01:44:32Z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2052-11.1.0.9662</vt:lpwstr>
  </property>
</Properties>
</file>