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61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95" r:id="rId34"/>
    <p:sldId id="296" r:id="rId35"/>
    <p:sldId id="297" r:id="rId36"/>
  </p:sldIdLst>
  <p:sldSz cx="9144000" cy="5143500" type="screen16x9"/>
  <p:notesSz cx="6858000" cy="9144000"/>
  <p:custDataLst>
    <p:tags r:id="rId38"/>
  </p:custDataLst>
  <p:defaultTextStyle>
    <a:defPPr>
      <a:defRPr lang="zh-CN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16" userDrawn="1">
          <p15:clr>
            <a:srgbClr val="A4A3A4"/>
          </p15:clr>
        </p15:guide>
        <p15:guide id="2" pos="7256" userDrawn="1">
          <p15:clr>
            <a:srgbClr val="A4A3A4"/>
          </p15:clr>
        </p15:guide>
        <p15:guide id="3" orient="horz" pos="648" userDrawn="1">
          <p15:clr>
            <a:srgbClr val="A4A3A4"/>
          </p15:clr>
        </p15:guide>
        <p15:guide id="5" orient="horz" pos="3906" userDrawn="1">
          <p15:clr>
            <a:srgbClr val="A4A3A4"/>
          </p15:clr>
        </p15:guide>
        <p15:guide id="6" orient="horz" pos="3884" userDrawn="1">
          <p15:clr>
            <a:srgbClr val="A4A3A4"/>
          </p15:clr>
        </p15:guide>
        <p15:guide id="7" orient="horz" pos="731" userDrawn="1">
          <p15:clr>
            <a:srgbClr val="A4A3A4"/>
          </p15:clr>
        </p15:guide>
        <p15:guide id="8" orient="horz" pos="486">
          <p15:clr>
            <a:srgbClr val="A4A3A4"/>
          </p15:clr>
        </p15:guide>
        <p15:guide id="9" orient="horz" pos="2930">
          <p15:clr>
            <a:srgbClr val="A4A3A4"/>
          </p15:clr>
        </p15:guide>
        <p15:guide id="10" orient="horz" pos="2913">
          <p15:clr>
            <a:srgbClr val="A4A3A4"/>
          </p15:clr>
        </p15:guide>
        <p15:guide id="11" orient="horz" pos="548">
          <p15:clr>
            <a:srgbClr val="A4A3A4"/>
          </p15:clr>
        </p15:guide>
        <p15:guide id="12" pos="312">
          <p15:clr>
            <a:srgbClr val="A4A3A4"/>
          </p15:clr>
        </p15:guide>
        <p15:guide id="13" pos="544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74D8"/>
    <a:srgbClr val="AB684D"/>
    <a:srgbClr val="3A90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5" y="72"/>
      </p:cViewPr>
      <p:guideLst>
        <p:guide pos="416"/>
        <p:guide pos="7256"/>
        <p:guide orient="horz" pos="648"/>
        <p:guide orient="horz" pos="3906"/>
        <p:guide orient="horz" pos="3884"/>
        <p:guide orient="horz" pos="731"/>
        <p:guide orient="horz" pos="486"/>
        <p:guide orient="horz" pos="2930"/>
        <p:guide orient="horz" pos="2913"/>
        <p:guide orient="horz" pos="548"/>
        <p:guide pos="312"/>
        <p:guide pos="544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fld id="{F232F32C-2D24-445B-82D1-0793EFA2D279}" type="datetimeFigureOut">
              <a:rPr lang="zh-CN" altLang="en-US" smtClean="0"/>
              <a:pPr/>
              <a:t>2023/10/4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fld id="{0B82C847-EE8B-449E-BFA7-C5441C301BCF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99031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82C847-EE8B-449E-BFA7-C5441C301BCF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4200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D1CB8A9-79D7-432D-BBED-02FDE6D8EF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5954" y="-13098"/>
            <a:ext cx="9145191" cy="4581809"/>
          </a:xfrm>
          <a:custGeom>
            <a:avLst/>
            <a:gdLst>
              <a:gd name="connsiteX0" fmla="*/ 12193588 w 12193588"/>
              <a:gd name="connsiteY0" fmla="*/ 0 h 6109078"/>
              <a:gd name="connsiteX1" fmla="*/ 12193588 w 12193588"/>
              <a:gd name="connsiteY1" fmla="*/ 2806487 h 6109078"/>
              <a:gd name="connsiteX2" fmla="*/ 12193588 w 12193588"/>
              <a:gd name="connsiteY2" fmla="*/ 3247107 h 6109078"/>
              <a:gd name="connsiteX3" fmla="*/ 6827032 w 12193588"/>
              <a:gd name="connsiteY3" fmla="*/ 6040708 h 6109078"/>
              <a:gd name="connsiteX4" fmla="*/ 0 w 12193588"/>
              <a:gd name="connsiteY4" fmla="*/ 5962100 h 6109078"/>
              <a:gd name="connsiteX5" fmla="*/ 0 w 12193588"/>
              <a:gd name="connsiteY5" fmla="*/ 4825310 h 6109078"/>
              <a:gd name="connsiteX6" fmla="*/ 5339001 w 12193588"/>
              <a:gd name="connsiteY6" fmla="*/ 3059658 h 6109078"/>
              <a:gd name="connsiteX7" fmla="*/ 12193588 w 12193588"/>
              <a:gd name="connsiteY7" fmla="*/ 0 h 6109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3588" h="6109078">
                <a:moveTo>
                  <a:pt x="12193588" y="0"/>
                </a:moveTo>
                <a:cubicBezTo>
                  <a:pt x="12193588" y="13227"/>
                  <a:pt x="12193588" y="1329672"/>
                  <a:pt x="12193588" y="2806487"/>
                </a:cubicBezTo>
                <a:lnTo>
                  <a:pt x="12193588" y="3247107"/>
                </a:lnTo>
                <a:cubicBezTo>
                  <a:pt x="12193588" y="3247107"/>
                  <a:pt x="12110920" y="6627243"/>
                  <a:pt x="6827032" y="6040708"/>
                </a:cubicBezTo>
                <a:cubicBezTo>
                  <a:pt x="1674035" y="5466266"/>
                  <a:pt x="82669" y="5937913"/>
                  <a:pt x="0" y="5962100"/>
                </a:cubicBezTo>
                <a:cubicBezTo>
                  <a:pt x="0" y="5962100"/>
                  <a:pt x="0" y="5962100"/>
                  <a:pt x="0" y="4825310"/>
                </a:cubicBezTo>
                <a:cubicBezTo>
                  <a:pt x="0" y="4825310"/>
                  <a:pt x="3010508" y="5720230"/>
                  <a:pt x="5339001" y="3059658"/>
                </a:cubicBezTo>
                <a:cubicBezTo>
                  <a:pt x="7674383" y="399086"/>
                  <a:pt x="9568867" y="169309"/>
                  <a:pt x="12193588" y="0"/>
                </a:cubicBezTo>
                <a:close/>
              </a:path>
            </a:pathLst>
          </a:custGeom>
        </p:spPr>
        <p:txBody>
          <a:bodyPr wrap="square" lIns="68580" tIns="34290" rIns="68580" bIns="34290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348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>
            <a:extLst>
              <a:ext uri="{FF2B5EF4-FFF2-40B4-BE49-F238E27FC236}">
                <a16:creationId xmlns:a16="http://schemas.microsoft.com/office/drawing/2014/main" id="{BAEF78EF-A42F-4115-B06A-7B756CC20D05}"/>
              </a:ext>
            </a:extLst>
          </p:cNvPr>
          <p:cNvSpPr>
            <a:spLocks/>
          </p:cNvSpPr>
          <p:nvPr userDrawn="1"/>
        </p:nvSpPr>
        <p:spPr bwMode="auto">
          <a:xfrm>
            <a:off x="-5954" y="4223657"/>
            <a:ext cx="9149954" cy="919842"/>
          </a:xfrm>
          <a:custGeom>
            <a:avLst/>
            <a:gdLst>
              <a:gd name="T0" fmla="*/ 991 w 1770"/>
              <a:gd name="T1" fmla="*/ 461 h 598"/>
              <a:gd name="T2" fmla="*/ 0 w 1770"/>
              <a:gd name="T3" fmla="*/ 449 h 598"/>
              <a:gd name="T4" fmla="*/ 0 w 1770"/>
              <a:gd name="T5" fmla="*/ 511 h 598"/>
              <a:gd name="T6" fmla="*/ 0 w 1770"/>
              <a:gd name="T7" fmla="*/ 511 h 598"/>
              <a:gd name="T8" fmla="*/ 1 w 1770"/>
              <a:gd name="T9" fmla="*/ 598 h 598"/>
              <a:gd name="T10" fmla="*/ 1770 w 1770"/>
              <a:gd name="T11" fmla="*/ 598 h 598"/>
              <a:gd name="T12" fmla="*/ 1770 w 1770"/>
              <a:gd name="T13" fmla="*/ 62 h 598"/>
              <a:gd name="T14" fmla="*/ 1770 w 1770"/>
              <a:gd name="T15" fmla="*/ 61 h 598"/>
              <a:gd name="T16" fmla="*/ 1770 w 1770"/>
              <a:gd name="T17" fmla="*/ 0 h 598"/>
              <a:gd name="T18" fmla="*/ 991 w 1770"/>
              <a:gd name="T19" fmla="*/ 461 h 5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70" h="598">
                <a:moveTo>
                  <a:pt x="991" y="461"/>
                </a:moveTo>
                <a:cubicBezTo>
                  <a:pt x="223" y="364"/>
                  <a:pt x="0" y="449"/>
                  <a:pt x="0" y="449"/>
                </a:cubicBezTo>
                <a:cubicBezTo>
                  <a:pt x="0" y="511"/>
                  <a:pt x="0" y="511"/>
                  <a:pt x="0" y="511"/>
                </a:cubicBezTo>
                <a:cubicBezTo>
                  <a:pt x="0" y="511"/>
                  <a:pt x="0" y="511"/>
                  <a:pt x="0" y="511"/>
                </a:cubicBezTo>
                <a:cubicBezTo>
                  <a:pt x="1" y="598"/>
                  <a:pt x="1" y="598"/>
                  <a:pt x="1" y="598"/>
                </a:cubicBezTo>
                <a:cubicBezTo>
                  <a:pt x="1770" y="598"/>
                  <a:pt x="1770" y="598"/>
                  <a:pt x="1770" y="598"/>
                </a:cubicBezTo>
                <a:cubicBezTo>
                  <a:pt x="1770" y="62"/>
                  <a:pt x="1770" y="62"/>
                  <a:pt x="1770" y="62"/>
                </a:cubicBezTo>
                <a:cubicBezTo>
                  <a:pt x="1770" y="61"/>
                  <a:pt x="1770" y="61"/>
                  <a:pt x="1770" y="61"/>
                </a:cubicBezTo>
                <a:cubicBezTo>
                  <a:pt x="1770" y="0"/>
                  <a:pt x="1770" y="0"/>
                  <a:pt x="1770" y="0"/>
                </a:cubicBezTo>
                <a:cubicBezTo>
                  <a:pt x="1770" y="0"/>
                  <a:pt x="1759" y="559"/>
                  <a:pt x="991" y="461"/>
                </a:cubicBezTo>
                <a:close/>
              </a:path>
            </a:pathLst>
          </a:custGeom>
          <a:gradFill>
            <a:gsLst>
              <a:gs pos="0">
                <a:schemeClr val="accent6"/>
              </a:gs>
              <a:gs pos="100000">
                <a:schemeClr val="accent2"/>
              </a:gs>
            </a:gsLst>
            <a:lin ang="21000000" scaled="0"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3D3D3D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7698BCF5-6144-4A5E-A6B2-96AAF4AB174C}"/>
              </a:ext>
            </a:extLst>
          </p:cNvPr>
          <p:cNvSpPr/>
          <p:nvPr userDrawn="1"/>
        </p:nvSpPr>
        <p:spPr>
          <a:xfrm>
            <a:off x="1" y="195943"/>
            <a:ext cx="283028" cy="522515"/>
          </a:xfrm>
          <a:prstGeom prst="rect">
            <a:avLst/>
          </a:prstGeom>
          <a:solidFill>
            <a:srgbClr val="8C74D8"/>
          </a:solidFill>
          <a:ln>
            <a:solidFill>
              <a:srgbClr val="8C74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>
              <a:ea typeface="FandolFang R" panose="00000500000000000000" pitchFamily="50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33433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4910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6" userDrawn="1">
          <p15:clr>
            <a:srgbClr val="F26B43"/>
          </p15:clr>
        </p15:guide>
        <p15:guide id="2" pos="7256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28" userDrawn="1">
          <p15:clr>
            <a:srgbClr val="F26B43"/>
          </p15:clr>
        </p15:guide>
        <p15:guide id="6" orient="horz" pos="3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audio" Target="../media/audio2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tags" Target="../tags/tag14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tags" Target="../tags/tag13.xml"/><Relationship Id="rId2" Type="http://schemas.openxmlformats.org/officeDocument/2006/relationships/tags" Target="../tags/tag3.xml"/><Relationship Id="rId16" Type="http://schemas.openxmlformats.org/officeDocument/2006/relationships/image" Target="../media/image22.jpeg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tags" Target="../tags/tag12.xml"/><Relationship Id="rId5" Type="http://schemas.openxmlformats.org/officeDocument/2006/relationships/tags" Target="../tags/tag6.xml"/><Relationship Id="rId15" Type="http://schemas.openxmlformats.org/officeDocument/2006/relationships/slideLayout" Target="../slideLayouts/slideLayout2.xml"/><Relationship Id="rId10" Type="http://schemas.openxmlformats.org/officeDocument/2006/relationships/tags" Target="../tags/tag11.xml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4" Type="http://schemas.openxmlformats.org/officeDocument/2006/relationships/tags" Target="../tags/tag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lenovo\Desktop\&#36716;WORD\F044.TIF" TargetMode="External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audio" Target="../media/media4.WAV"/><Relationship Id="rId13" Type="http://schemas.openxmlformats.org/officeDocument/2006/relationships/image" Target="../media/image5.png"/><Relationship Id="rId3" Type="http://schemas.microsoft.com/office/2007/relationships/media" Target="../media/media2.WAV"/><Relationship Id="rId7" Type="http://schemas.microsoft.com/office/2007/relationships/media" Target="../media/media4.WAV"/><Relationship Id="rId12" Type="http://schemas.openxmlformats.org/officeDocument/2006/relationships/image" Target="../media/image4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audio" Target="../media/media3.WAV"/><Relationship Id="rId11" Type="http://schemas.openxmlformats.org/officeDocument/2006/relationships/slideLayout" Target="../slideLayouts/slideLayout2.xml"/><Relationship Id="rId5" Type="http://schemas.microsoft.com/office/2007/relationships/media" Target="../media/media3.WAV"/><Relationship Id="rId10" Type="http://schemas.openxmlformats.org/officeDocument/2006/relationships/audio" Target="../media/media5.WAV"/><Relationship Id="rId4" Type="http://schemas.openxmlformats.org/officeDocument/2006/relationships/audio" Target="../media/media2.WAV"/><Relationship Id="rId9" Type="http://schemas.microsoft.com/office/2007/relationships/media" Target="../media/media5.WAV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lenovo\Desktop\&#36716;WORD\F045.TIF" TargetMode="External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GIF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占位符 4">
            <a:extLst>
              <a:ext uri="{FF2B5EF4-FFF2-40B4-BE49-F238E27FC236}">
                <a16:creationId xmlns:a16="http://schemas.microsoft.com/office/drawing/2014/main" id="{4B8FAC70-5B1F-4799-9399-FD85B8B446DC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5954" y="1371600"/>
            <a:ext cx="9145191" cy="3197111"/>
          </a:xfrm>
        </p:spPr>
      </p:pic>
      <p:sp>
        <p:nvSpPr>
          <p:cNvPr id="3" name="Freeform 5">
            <a:extLst>
              <a:ext uri="{FF2B5EF4-FFF2-40B4-BE49-F238E27FC236}">
                <a16:creationId xmlns:a16="http://schemas.microsoft.com/office/drawing/2014/main" id="{DA5D1BF8-F2A3-4D46-B5A7-BDB920D1B3C7}"/>
              </a:ext>
            </a:extLst>
          </p:cNvPr>
          <p:cNvSpPr>
            <a:spLocks/>
          </p:cNvSpPr>
          <p:nvPr/>
        </p:nvSpPr>
        <p:spPr bwMode="auto">
          <a:xfrm>
            <a:off x="-5954" y="2440196"/>
            <a:ext cx="9149954" cy="2703304"/>
          </a:xfrm>
          <a:custGeom>
            <a:avLst/>
            <a:gdLst>
              <a:gd name="T0" fmla="*/ 991 w 1770"/>
              <a:gd name="T1" fmla="*/ 461 h 598"/>
              <a:gd name="T2" fmla="*/ 0 w 1770"/>
              <a:gd name="T3" fmla="*/ 449 h 598"/>
              <a:gd name="T4" fmla="*/ 0 w 1770"/>
              <a:gd name="T5" fmla="*/ 511 h 598"/>
              <a:gd name="T6" fmla="*/ 0 w 1770"/>
              <a:gd name="T7" fmla="*/ 511 h 598"/>
              <a:gd name="T8" fmla="*/ 1 w 1770"/>
              <a:gd name="T9" fmla="*/ 598 h 598"/>
              <a:gd name="T10" fmla="*/ 1770 w 1770"/>
              <a:gd name="T11" fmla="*/ 598 h 598"/>
              <a:gd name="T12" fmla="*/ 1770 w 1770"/>
              <a:gd name="T13" fmla="*/ 62 h 598"/>
              <a:gd name="T14" fmla="*/ 1770 w 1770"/>
              <a:gd name="T15" fmla="*/ 61 h 598"/>
              <a:gd name="T16" fmla="*/ 1770 w 1770"/>
              <a:gd name="T17" fmla="*/ 0 h 598"/>
              <a:gd name="T18" fmla="*/ 991 w 1770"/>
              <a:gd name="T19" fmla="*/ 461 h 5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70" h="598">
                <a:moveTo>
                  <a:pt x="991" y="461"/>
                </a:moveTo>
                <a:cubicBezTo>
                  <a:pt x="223" y="364"/>
                  <a:pt x="0" y="449"/>
                  <a:pt x="0" y="449"/>
                </a:cubicBezTo>
                <a:cubicBezTo>
                  <a:pt x="0" y="511"/>
                  <a:pt x="0" y="511"/>
                  <a:pt x="0" y="511"/>
                </a:cubicBezTo>
                <a:cubicBezTo>
                  <a:pt x="0" y="511"/>
                  <a:pt x="0" y="511"/>
                  <a:pt x="0" y="511"/>
                </a:cubicBezTo>
                <a:cubicBezTo>
                  <a:pt x="1" y="598"/>
                  <a:pt x="1" y="598"/>
                  <a:pt x="1" y="598"/>
                </a:cubicBezTo>
                <a:cubicBezTo>
                  <a:pt x="1770" y="598"/>
                  <a:pt x="1770" y="598"/>
                  <a:pt x="1770" y="598"/>
                </a:cubicBezTo>
                <a:cubicBezTo>
                  <a:pt x="1770" y="62"/>
                  <a:pt x="1770" y="62"/>
                  <a:pt x="1770" y="62"/>
                </a:cubicBezTo>
                <a:cubicBezTo>
                  <a:pt x="1770" y="61"/>
                  <a:pt x="1770" y="61"/>
                  <a:pt x="1770" y="61"/>
                </a:cubicBezTo>
                <a:cubicBezTo>
                  <a:pt x="1770" y="0"/>
                  <a:pt x="1770" y="0"/>
                  <a:pt x="1770" y="0"/>
                </a:cubicBezTo>
                <a:cubicBezTo>
                  <a:pt x="1770" y="0"/>
                  <a:pt x="1759" y="559"/>
                  <a:pt x="991" y="461"/>
                </a:cubicBezTo>
                <a:close/>
              </a:path>
            </a:pathLst>
          </a:custGeom>
          <a:gradFill>
            <a:gsLst>
              <a:gs pos="0">
                <a:schemeClr val="accent6"/>
              </a:gs>
              <a:gs pos="100000">
                <a:schemeClr val="accent2"/>
              </a:gs>
            </a:gsLst>
            <a:lin ang="21000000" scaled="0"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3D3D3D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grpSp>
        <p:nvGrpSpPr>
          <p:cNvPr id="33" name="组合 32">
            <a:extLst>
              <a:ext uri="{FF2B5EF4-FFF2-40B4-BE49-F238E27FC236}">
                <a16:creationId xmlns:a16="http://schemas.microsoft.com/office/drawing/2014/main" id="{385D84A8-E8B1-4567-B7D1-68131223487A}"/>
              </a:ext>
            </a:extLst>
          </p:cNvPr>
          <p:cNvGrpSpPr/>
          <p:nvPr/>
        </p:nvGrpSpPr>
        <p:grpSpPr>
          <a:xfrm>
            <a:off x="367386" y="1020459"/>
            <a:ext cx="5563667" cy="1828544"/>
            <a:chOff x="493793" y="2750946"/>
            <a:chExt cx="6695226" cy="2438058"/>
          </a:xfrm>
        </p:grpSpPr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5D8E1837-20B9-4879-967E-3D4355B806C2}"/>
                </a:ext>
              </a:extLst>
            </p:cNvPr>
            <p:cNvSpPr txBox="1"/>
            <p:nvPr/>
          </p:nvSpPr>
          <p:spPr>
            <a:xfrm>
              <a:off x="2257485" y="2750946"/>
              <a:ext cx="4931534" cy="553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100" spc="-113" dirty="0">
                  <a:solidFill>
                    <a:srgbClr val="8C74D8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第二章  声现象</a:t>
              </a:r>
            </a:p>
          </p:txBody>
        </p:sp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id="{E53B6D37-84FF-4C95-9BE1-482C7D13AC0B}"/>
                </a:ext>
              </a:extLst>
            </p:cNvPr>
            <p:cNvSpPr txBox="1"/>
            <p:nvPr/>
          </p:nvSpPr>
          <p:spPr>
            <a:xfrm>
              <a:off x="493793" y="3957896"/>
              <a:ext cx="5538625" cy="1231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700" b="1" dirty="0">
                  <a:solidFill>
                    <a:srgbClr val="8C74D8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第</a:t>
              </a:r>
              <a:r>
                <a:rPr lang="en-US" altLang="zh-CN" sz="2700" b="1" dirty="0">
                  <a:solidFill>
                    <a:srgbClr val="8C74D8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1</a:t>
              </a:r>
              <a:r>
                <a:rPr lang="zh-CN" altLang="en-US" sz="2700" b="1" dirty="0">
                  <a:solidFill>
                    <a:srgbClr val="8C74D8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节 声音的产生和传播</a:t>
              </a:r>
            </a:p>
            <a:p>
              <a:pPr algn="dist"/>
              <a:endParaRPr lang="zh-CN" altLang="en-US" sz="2700" b="1" dirty="0">
                <a:solidFill>
                  <a:srgbClr val="8C74D8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cxnSp>
          <p:nvCxnSpPr>
            <p:cNvPr id="38" name="直接连接符 37">
              <a:extLst>
                <a:ext uri="{FF2B5EF4-FFF2-40B4-BE49-F238E27FC236}">
                  <a16:creationId xmlns:a16="http://schemas.microsoft.com/office/drawing/2014/main" id="{C521E180-3655-4356-83FD-1678A1F6ECB3}"/>
                </a:ext>
              </a:extLst>
            </p:cNvPr>
            <p:cNvCxnSpPr>
              <a:cxnSpLocks/>
            </p:cNvCxnSpPr>
            <p:nvPr/>
          </p:nvCxnSpPr>
          <p:spPr>
            <a:xfrm>
              <a:off x="658813" y="3990975"/>
              <a:ext cx="520858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62084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文本框 1"/>
          <p:cNvSpPr txBox="1">
            <a:spLocks noChangeArrowheads="1"/>
          </p:cNvSpPr>
          <p:nvPr/>
        </p:nvSpPr>
        <p:spPr bwMode="auto">
          <a:xfrm>
            <a:off x="495300" y="1220900"/>
            <a:ext cx="8278812" cy="283923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zh-CN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下列说法错误的是（　　）</a:t>
            </a:r>
          </a:p>
          <a:p>
            <a:pPr defTabSz="914378">
              <a:lnSpc>
                <a:spcPct val="200000"/>
              </a:lnSpc>
            </a:pPr>
            <a:r>
              <a:rPr lang="zh-CN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A．正在发声的物体都在振动 </a:t>
            </a:r>
          </a:p>
          <a:p>
            <a:pPr defTabSz="914378">
              <a:lnSpc>
                <a:spcPct val="200000"/>
              </a:lnSpc>
            </a:pPr>
            <a:r>
              <a:rPr lang="zh-CN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B．所有生物都靠声带振动发声 </a:t>
            </a:r>
          </a:p>
          <a:p>
            <a:pPr defTabSz="914378">
              <a:lnSpc>
                <a:spcPct val="200000"/>
              </a:lnSpc>
            </a:pPr>
            <a:r>
              <a:rPr lang="zh-CN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C．振动停止，发音停止 </a:t>
            </a:r>
          </a:p>
          <a:p>
            <a:pPr defTabSz="914378">
              <a:lnSpc>
                <a:spcPct val="200000"/>
              </a:lnSpc>
            </a:pPr>
            <a:r>
              <a:rPr lang="zh-CN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D．敲击课桌发声，是由于课桌振动发声 </a:t>
            </a:r>
          </a:p>
        </p:txBody>
      </p:sp>
      <p:sp>
        <p:nvSpPr>
          <p:cNvPr id="13315" name="文本框 2"/>
          <p:cNvSpPr txBox="1">
            <a:spLocks noChangeArrowheads="1"/>
          </p:cNvSpPr>
          <p:nvPr/>
        </p:nvSpPr>
        <p:spPr bwMode="auto">
          <a:xfrm>
            <a:off x="2691767" y="1220899"/>
            <a:ext cx="642937" cy="62324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en-US" altLang="zh-CN" sz="1800" b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B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6" y="246848"/>
            <a:ext cx="1252296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练一练</a:t>
            </a:r>
          </a:p>
        </p:txBody>
      </p:sp>
    </p:spTree>
    <p:extLst>
      <p:ext uri="{BB962C8B-B14F-4D97-AF65-F5344CB8AC3E}">
        <p14:creationId xmlns:p14="http://schemas.microsoft.com/office/powerpoint/2010/main" val="2499437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4"/>
          <p:cNvSpPr>
            <a:spLocks noChangeArrowheads="1"/>
          </p:cNvSpPr>
          <p:nvPr/>
        </p:nvSpPr>
        <p:spPr bwMode="auto">
          <a:xfrm>
            <a:off x="179390" y="470737"/>
            <a:ext cx="288925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/>
            <a:endParaRPr lang="zh-CN" altLang="en-US" sz="1800" kern="0">
              <a:solidFill>
                <a:srgbClr val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92166" name="矩形 92165"/>
          <p:cNvSpPr/>
          <p:nvPr/>
        </p:nvSpPr>
        <p:spPr>
          <a:xfrm>
            <a:off x="584812" y="1228196"/>
            <a:ext cx="7350875" cy="2617640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300000"/>
              </a:lnSpc>
              <a:spcBef>
                <a:spcPct val="20000"/>
              </a:spcBef>
              <a:buClr>
                <a:srgbClr val="FF0000"/>
              </a:buClr>
            </a:pPr>
            <a:r>
              <a:rPr lang="zh-CN" altLang="en-US" sz="18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提出问题</a:t>
            </a:r>
            <a:r>
              <a:rPr lang="en-US" altLang="zh-CN" sz="18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:</a:t>
            </a:r>
            <a:r>
              <a:rPr lang="zh-CN" altLang="en-US" sz="1800" kern="0" noProof="1">
                <a:solidFill>
                  <a:srgbClr val="FF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   </a:t>
            </a:r>
            <a:r>
              <a:rPr lang="zh-CN" altLang="en-US" sz="18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声音怎样传播出去？</a:t>
            </a:r>
          </a:p>
          <a:p>
            <a:pPr defTabSz="914378">
              <a:lnSpc>
                <a:spcPct val="300000"/>
              </a:lnSpc>
              <a:spcBef>
                <a:spcPct val="20000"/>
              </a:spcBef>
              <a:buClr>
                <a:srgbClr val="FF0000"/>
              </a:buClr>
            </a:pPr>
            <a:r>
              <a:rPr lang="zh-CN" altLang="en-US" sz="18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猜       想</a:t>
            </a:r>
            <a:r>
              <a:rPr lang="en-US" altLang="zh-CN" sz="18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:</a:t>
            </a:r>
            <a:r>
              <a:rPr lang="zh-CN" altLang="en-US" sz="18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    </a:t>
            </a:r>
            <a:r>
              <a:rPr lang="zh-CN" altLang="en-US" sz="18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声音要传播出去，可能需要某些东西来作媒介？</a:t>
            </a:r>
          </a:p>
          <a:p>
            <a:pPr defTabSz="914378">
              <a:lnSpc>
                <a:spcPct val="300000"/>
              </a:lnSpc>
              <a:buClr>
                <a:srgbClr val="FF0000"/>
              </a:buClr>
            </a:pPr>
            <a:r>
              <a:rPr lang="zh-CN" altLang="en-US" sz="18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问       题</a:t>
            </a:r>
            <a:r>
              <a:rPr lang="en-US" altLang="zh-CN" sz="18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:</a:t>
            </a:r>
            <a:r>
              <a:rPr lang="zh-CN" altLang="en-US" sz="1800" kern="0" noProof="1">
                <a:solidFill>
                  <a:srgbClr val="FF33CC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   </a:t>
            </a:r>
            <a:r>
              <a:rPr lang="zh-CN" altLang="en-US" sz="18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老师说话的声音是怎样传到同学们的耳朵里的？  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264898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二、声音的传播</a:t>
            </a:r>
          </a:p>
        </p:txBody>
      </p:sp>
    </p:spTree>
    <p:extLst>
      <p:ext uri="{BB962C8B-B14F-4D97-AF65-F5344CB8AC3E}">
        <p14:creationId xmlns:p14="http://schemas.microsoft.com/office/powerpoint/2010/main" val="2160373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874714" y="1966031"/>
            <a:ext cx="7416800" cy="623248"/>
          </a:xfrm>
          <a:prstGeom prst="rect">
            <a:avLst/>
          </a:prstGeom>
          <a:noFill/>
          <a:ln w="28575" algn="ctr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endParaRPr lang="zh-CN" altLang="zh-CN" sz="2400" b="1" kern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953987" y="1730969"/>
            <a:ext cx="5236028" cy="267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495300" y="1015945"/>
            <a:ext cx="6757035" cy="484748"/>
          </a:xfrm>
          <a:prstGeom prst="rect">
            <a:avLst/>
          </a:prstGeom>
          <a:noFill/>
          <a:ln w="28575" algn="ctr">
            <a:noFill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演唱会现场的观众，通过什么听到优美的歌声？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264898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二、声音的传播</a:t>
            </a:r>
          </a:p>
        </p:txBody>
      </p:sp>
    </p:spTree>
    <p:extLst>
      <p:ext uri="{BB962C8B-B14F-4D97-AF65-F5344CB8AC3E}">
        <p14:creationId xmlns:p14="http://schemas.microsoft.com/office/powerpoint/2010/main" val="18216916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/>
      <p:bldP spid="2355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hockwaveFlash1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48226" y="1493951"/>
            <a:ext cx="5047549" cy="2869747"/>
          </a:xfrm>
          <a:prstGeom prst="rect">
            <a:avLst/>
          </a:prstGeom>
        </p:spPr>
      </p:pic>
      <p:sp>
        <p:nvSpPr>
          <p:cNvPr id="15362" name="矩形 170007"/>
          <p:cNvSpPr>
            <a:spLocks noChangeArrowheads="1"/>
          </p:cNvSpPr>
          <p:nvPr/>
        </p:nvSpPr>
        <p:spPr bwMode="auto">
          <a:xfrm>
            <a:off x="-731137" y="1101535"/>
            <a:ext cx="3743325" cy="39241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algn="ctr" defTabSz="914378"/>
            <a:r>
              <a:rPr lang="zh-CN" altLang="en-US" sz="21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真空罩实验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264898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二、声音的传播</a:t>
            </a:r>
          </a:p>
        </p:txBody>
      </p:sp>
    </p:spTree>
    <p:extLst>
      <p:ext uri="{BB962C8B-B14F-4D97-AF65-F5344CB8AC3E}">
        <p14:creationId xmlns:p14="http://schemas.microsoft.com/office/powerpoint/2010/main" val="1738522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>
            <a:spLocks noChangeArrowheads="1"/>
          </p:cNvSpPr>
          <p:nvPr/>
        </p:nvSpPr>
        <p:spPr bwMode="auto">
          <a:xfrm>
            <a:off x="550035" y="1190824"/>
            <a:ext cx="7991292" cy="214674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1.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在没有抽出玻璃罩的空气前，你能看到电铃锤的振动吗？你能听到铃声吗？</a:t>
            </a:r>
            <a:endParaRPr lang="en-US" altLang="zh-CN" sz="15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>
              <a:lnSpc>
                <a:spcPct val="150000"/>
              </a:lnSpc>
            </a:pPr>
            <a:endParaRPr lang="en-US" altLang="zh-CN" sz="15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>
              <a:lnSpc>
                <a:spcPct val="150000"/>
              </a:lnSpc>
            </a:pPr>
            <a:endParaRPr lang="zh-CN" altLang="en-US" sz="15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>
              <a:lnSpc>
                <a:spcPct val="150000"/>
              </a:lnSpc>
            </a:pPr>
            <a:endParaRPr lang="en-US" altLang="zh-CN" sz="15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>
              <a:lnSpc>
                <a:spcPct val="150000"/>
              </a:lnSpc>
            </a:pP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2.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在用抽气机抽气的过程中，你能看到电铃锤的振动吗？说明什么问题？但是随着抽气的不断进行，玻璃罩内的空气越来越稀少，你听到的铃声有什么变化？</a:t>
            </a:r>
          </a:p>
        </p:txBody>
      </p:sp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550034" y="1917802"/>
            <a:ext cx="6257925" cy="30008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5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能看到电铃锤的振动，能听到铃声。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550035" y="3554139"/>
            <a:ext cx="6673850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30000"/>
              </a:lnSpc>
            </a:pPr>
            <a:r>
              <a:rPr lang="zh-CN" altLang="en-US" sz="15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能看到振动，说明电铃发声，随着抽气的不断进行，铃声越来越小。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264898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二、声音的传播</a:t>
            </a:r>
          </a:p>
        </p:txBody>
      </p:sp>
    </p:spTree>
    <p:extLst>
      <p:ext uri="{BB962C8B-B14F-4D97-AF65-F5344CB8AC3E}">
        <p14:creationId xmlns:p14="http://schemas.microsoft.com/office/powerpoint/2010/main" val="3672344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492414" y="1256739"/>
            <a:ext cx="8255000" cy="265457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3.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如果玻璃罩内的空气全部抽尽，罩内变成真空，你还能听到铃声吗？</a:t>
            </a:r>
          </a:p>
          <a:p>
            <a:pPr defTabSz="914378">
              <a:lnSpc>
                <a:spcPct val="200000"/>
              </a:lnSpc>
            </a:pPr>
            <a:endParaRPr lang="en-US" altLang="zh-CN" sz="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>
              <a:lnSpc>
                <a:spcPct val="200000"/>
              </a:lnSpc>
            </a:pPr>
            <a:endParaRPr lang="zh-CN" altLang="en-US" sz="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>
              <a:lnSpc>
                <a:spcPct val="200000"/>
              </a:lnSpc>
            </a:pP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4.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再让空气进入玻璃罩，听到的声音有什么变化？</a:t>
            </a:r>
          </a:p>
          <a:p>
            <a:pPr defTabSz="914378">
              <a:lnSpc>
                <a:spcPct val="200000"/>
              </a:lnSpc>
            </a:pPr>
            <a:endParaRPr lang="zh-CN" altLang="en-US" sz="15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>
              <a:lnSpc>
                <a:spcPct val="200000"/>
              </a:lnSpc>
            </a:pPr>
            <a:endParaRPr lang="en-US" altLang="zh-CN" sz="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>
              <a:lnSpc>
                <a:spcPct val="200000"/>
              </a:lnSpc>
            </a:pPr>
            <a:r>
              <a:rPr lang="en-US" altLang="zh-CN" sz="1500" kern="0" dirty="0">
                <a:solidFill>
                  <a:srgbClr val="007E27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5.</a:t>
            </a:r>
            <a:r>
              <a:rPr lang="zh-CN" altLang="en-US" sz="1500" kern="0" dirty="0">
                <a:solidFill>
                  <a:srgbClr val="007E27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通过真空罩实验，你能得到什么结论？</a:t>
            </a:r>
          </a:p>
        </p:txBody>
      </p:sp>
      <p:sp>
        <p:nvSpPr>
          <p:cNvPr id="100" name="文本框 99"/>
          <p:cNvSpPr txBox="1">
            <a:spLocks noChangeArrowheads="1"/>
          </p:cNvSpPr>
          <p:nvPr/>
        </p:nvSpPr>
        <p:spPr bwMode="auto">
          <a:xfrm>
            <a:off x="492414" y="1896391"/>
            <a:ext cx="6196012" cy="30008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5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罩内变成真空，就不能听到铃声了。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495300" y="2880767"/>
            <a:ext cx="5080000" cy="30008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5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声音由无变弱再变强。</a:t>
            </a:r>
          </a:p>
        </p:txBody>
      </p:sp>
      <p:sp>
        <p:nvSpPr>
          <p:cNvPr id="116749" name="矩形 116748"/>
          <p:cNvSpPr/>
          <p:nvPr/>
        </p:nvSpPr>
        <p:spPr>
          <a:xfrm>
            <a:off x="-1314450" y="3907209"/>
            <a:ext cx="6889750" cy="300083"/>
          </a:xfrm>
          <a:prstGeom prst="rect">
            <a:avLst/>
          </a:prstGeom>
          <a:noFill/>
          <a:ln w="9525" cap="flat" cmpd="sng">
            <a:noFill/>
            <a:prstDash val="solid"/>
            <a:miter/>
            <a:headEnd type="none" w="med" len="med"/>
            <a:tailEnd type="none" w="med" len="med"/>
          </a:ln>
          <a:effectLst>
            <a:outerShdw dist="107763" dir="2699999" algn="ctr" rotWithShape="0">
              <a:schemeClr val="bg2">
                <a:alpha val="50000"/>
              </a:schemeClr>
            </a:outerShdw>
          </a:effectLst>
        </p:spPr>
        <p:txBody>
          <a:bodyPr lIns="68580" tIns="34290" rIns="68580" bIns="34290">
            <a:spAutoFit/>
          </a:bodyPr>
          <a:lstStyle/>
          <a:p>
            <a:pPr algn="ctr" defTabSz="914378"/>
            <a:r>
              <a:rPr lang="zh-CN" altLang="en-US" sz="1500" kern="0" noProof="1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空气可以传播声音，真空不能传声。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264898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二、声音的传播</a:t>
            </a:r>
          </a:p>
        </p:txBody>
      </p:sp>
    </p:spTree>
    <p:extLst>
      <p:ext uri="{BB962C8B-B14F-4D97-AF65-F5344CB8AC3E}">
        <p14:creationId xmlns:p14="http://schemas.microsoft.com/office/powerpoint/2010/main" val="3652403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70" decel="100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770" decel="100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167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3" grpId="0"/>
      <p:bldP spid="116749" grpId="0" bldLvl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8" name="Picture 1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389607" y="1610148"/>
            <a:ext cx="4072468" cy="25834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71785" y="1119470"/>
            <a:ext cx="5656055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kumimoji="1" lang="en-US" altLang="zh-CN" sz="1800" kern="0" dirty="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</a:t>
            </a:r>
            <a:r>
              <a:rPr kumimoji="1"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在月球上宇航员通过无线电交谈。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264898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二、声音的传播</a:t>
            </a:r>
          </a:p>
        </p:txBody>
      </p:sp>
    </p:spTree>
    <p:extLst>
      <p:ext uri="{BB962C8B-B14F-4D97-AF65-F5344CB8AC3E}">
        <p14:creationId xmlns:p14="http://schemas.microsoft.com/office/powerpoint/2010/main" val="1059089094"/>
      </p:ext>
    </p:extLst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矩形 32769"/>
          <p:cNvSpPr>
            <a:spLocks noChangeArrowheads="1"/>
          </p:cNvSpPr>
          <p:nvPr/>
        </p:nvSpPr>
        <p:spPr bwMode="auto">
          <a:xfrm>
            <a:off x="1230383" y="3273292"/>
            <a:ext cx="3816350" cy="28469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水中的鱼会被岸上的说话声吓跑</a:t>
            </a:r>
          </a:p>
        </p:txBody>
      </p:sp>
      <p:sp>
        <p:nvSpPr>
          <p:cNvPr id="18434" name="文本框 32770"/>
          <p:cNvSpPr txBox="1">
            <a:spLocks noChangeArrowheads="1"/>
          </p:cNvSpPr>
          <p:nvPr/>
        </p:nvSpPr>
        <p:spPr bwMode="auto">
          <a:xfrm>
            <a:off x="495300" y="993579"/>
            <a:ext cx="7993063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800" b="1" kern="0" dirty="0">
                <a:solidFill>
                  <a:srgbClr val="007E27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思考</a:t>
            </a:r>
            <a:r>
              <a:rPr lang="en-US" altLang="zh-CN" sz="1800" b="1" kern="0" dirty="0">
                <a:solidFill>
                  <a:srgbClr val="007E27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1:</a:t>
            </a:r>
            <a:r>
              <a:rPr lang="zh-CN" altLang="en-US" sz="1800" b="1" kern="0" dirty="0">
                <a:solidFill>
                  <a:srgbClr val="007E27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声音能在液体中传播吗</a:t>
            </a:r>
            <a:r>
              <a:rPr lang="en-US" altLang="zh-CN" sz="1800" b="1" kern="0" dirty="0">
                <a:solidFill>
                  <a:srgbClr val="007E27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?</a:t>
            </a:r>
            <a:r>
              <a:rPr lang="zh-CN" altLang="en-US" sz="1800" b="1" kern="0" dirty="0">
                <a:solidFill>
                  <a:srgbClr val="007E27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说说看</a:t>
            </a:r>
          </a:p>
        </p:txBody>
      </p:sp>
      <p:pic>
        <p:nvPicPr>
          <p:cNvPr id="32772" name="图片 3277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20746" y="1705239"/>
            <a:ext cx="2634884" cy="1359705"/>
          </a:xfrm>
          <a:prstGeom prst="rect">
            <a:avLst/>
          </a:prstGeom>
          <a:noFill/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</p:pic>
      <p:pic>
        <p:nvPicPr>
          <p:cNvPr id="32773" name="图片 3277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73092" y="1705374"/>
            <a:ext cx="2595681" cy="1360041"/>
          </a:xfrm>
          <a:prstGeom prst="rect">
            <a:avLst/>
          </a:prstGeom>
          <a:noFill/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</p:pic>
      <p:sp>
        <p:nvSpPr>
          <p:cNvPr id="32774" name="文本框 32773"/>
          <p:cNvSpPr txBox="1">
            <a:spLocks noChangeArrowheads="1"/>
          </p:cNvSpPr>
          <p:nvPr/>
        </p:nvSpPr>
        <p:spPr bwMode="auto">
          <a:xfrm>
            <a:off x="5563786" y="3274953"/>
            <a:ext cx="4254500" cy="28469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渔民利用电子发声器捕鱼</a:t>
            </a:r>
          </a:p>
        </p:txBody>
      </p:sp>
      <p:sp>
        <p:nvSpPr>
          <p:cNvPr id="32775" name="文本框 32774"/>
          <p:cNvSpPr txBox="1">
            <a:spLocks noChangeArrowheads="1"/>
          </p:cNvSpPr>
          <p:nvPr/>
        </p:nvSpPr>
        <p:spPr bwMode="auto">
          <a:xfrm>
            <a:off x="566892" y="3917364"/>
            <a:ext cx="3217468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b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结论：声音可以在液体中传播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264898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二、声音的传播</a:t>
            </a:r>
          </a:p>
        </p:txBody>
      </p:sp>
    </p:spTree>
    <p:extLst>
      <p:ext uri="{BB962C8B-B14F-4D97-AF65-F5344CB8AC3E}">
        <p14:creationId xmlns:p14="http://schemas.microsoft.com/office/powerpoint/2010/main" val="2412453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4" grpId="0"/>
      <p:bldP spid="32775" grpId="0" bldLvl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3"/>
          <p:cNvSpPr txBox="1">
            <a:spLocks noChangeArrowheads="1"/>
          </p:cNvSpPr>
          <p:nvPr/>
        </p:nvSpPr>
        <p:spPr bwMode="auto">
          <a:xfrm>
            <a:off x="484409" y="1014109"/>
            <a:ext cx="3563717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b="1" kern="0" dirty="0">
                <a:solidFill>
                  <a:srgbClr val="007E27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思考</a:t>
            </a:r>
            <a:r>
              <a:rPr lang="en-US" altLang="zh-CN" sz="1800" b="1" kern="0" dirty="0">
                <a:solidFill>
                  <a:srgbClr val="007E27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2:</a:t>
            </a:r>
            <a:r>
              <a:rPr lang="zh-CN" altLang="en-US" sz="1800" b="1" kern="0" dirty="0">
                <a:solidFill>
                  <a:srgbClr val="007E27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声音又能在固体中传播吗</a:t>
            </a:r>
            <a:r>
              <a:rPr lang="en-US" altLang="zh-CN" sz="1800" b="1" kern="0" dirty="0">
                <a:solidFill>
                  <a:srgbClr val="007E27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?</a:t>
            </a:r>
          </a:p>
        </p:txBody>
      </p:sp>
      <p:pic>
        <p:nvPicPr>
          <p:cNvPr id="33795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3092" y="1705240"/>
            <a:ext cx="2595681" cy="1359705"/>
          </a:xfrm>
          <a:prstGeom prst="rect">
            <a:avLst/>
          </a:prstGeom>
          <a:noFill/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</p:pic>
      <p:pic>
        <p:nvPicPr>
          <p:cNvPr id="33796" name="Picture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220746" y="1705240"/>
            <a:ext cx="2634884" cy="1414775"/>
          </a:xfrm>
          <a:prstGeom prst="rect">
            <a:avLst/>
          </a:prstGeom>
          <a:noFill/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</p:pic>
      <p:sp>
        <p:nvSpPr>
          <p:cNvPr id="33797" name="TextBox 5"/>
          <p:cNvSpPr txBox="1">
            <a:spLocks noChangeArrowheads="1"/>
          </p:cNvSpPr>
          <p:nvPr/>
        </p:nvSpPr>
        <p:spPr bwMode="auto">
          <a:xfrm>
            <a:off x="1434561" y="3352756"/>
            <a:ext cx="3643312" cy="28469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听远处驶来的列车声</a:t>
            </a:r>
          </a:p>
        </p:txBody>
      </p:sp>
      <p:sp>
        <p:nvSpPr>
          <p:cNvPr id="33798" name="TextBox 6"/>
          <p:cNvSpPr txBox="1">
            <a:spLocks noChangeArrowheads="1"/>
          </p:cNvSpPr>
          <p:nvPr/>
        </p:nvSpPr>
        <p:spPr bwMode="auto">
          <a:xfrm>
            <a:off x="5861766" y="3352756"/>
            <a:ext cx="3071813" cy="28469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“土电话” 传声</a:t>
            </a:r>
          </a:p>
        </p:txBody>
      </p:sp>
      <p:sp>
        <p:nvSpPr>
          <p:cNvPr id="33799" name="TextBox 7"/>
          <p:cNvSpPr txBox="1">
            <a:spLocks noChangeArrowheads="1"/>
          </p:cNvSpPr>
          <p:nvPr/>
        </p:nvSpPr>
        <p:spPr bwMode="auto">
          <a:xfrm>
            <a:off x="500063" y="3977868"/>
            <a:ext cx="7096125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b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结论：声音可以在固体中传播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264898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二、声音的传播</a:t>
            </a:r>
          </a:p>
        </p:txBody>
      </p:sp>
    </p:spTree>
    <p:extLst>
      <p:ext uri="{BB962C8B-B14F-4D97-AF65-F5344CB8AC3E}">
        <p14:creationId xmlns:p14="http://schemas.microsoft.com/office/powerpoint/2010/main" val="2991580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7" grpId="0"/>
      <p:bldP spid="33798" grpId="0"/>
      <p:bldP spid="3379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0" name="文本框 116739"/>
          <p:cNvSpPr txBox="1">
            <a:spLocks noChangeArrowheads="1"/>
          </p:cNvSpPr>
          <p:nvPr/>
        </p:nvSpPr>
        <p:spPr bwMode="auto">
          <a:xfrm>
            <a:off x="500134" y="2083217"/>
            <a:ext cx="7245350" cy="48474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  <a:spcBef>
                <a:spcPct val="50000"/>
              </a:spcBef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声能靠一切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固体、液体、气体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等介质传播。</a:t>
            </a:r>
          </a:p>
        </p:txBody>
      </p:sp>
      <p:sp>
        <p:nvSpPr>
          <p:cNvPr id="116742" name="文本框 116741"/>
          <p:cNvSpPr txBox="1">
            <a:spLocks noChangeArrowheads="1"/>
          </p:cNvSpPr>
          <p:nvPr/>
        </p:nvSpPr>
        <p:spPr bwMode="auto">
          <a:xfrm>
            <a:off x="500136" y="1601016"/>
            <a:ext cx="7775575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声是靠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介质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传播的。</a:t>
            </a:r>
          </a:p>
        </p:txBody>
      </p:sp>
      <p:sp>
        <p:nvSpPr>
          <p:cNvPr id="116743" name="文本框 116742"/>
          <p:cNvSpPr txBox="1">
            <a:spLocks noChangeArrowheads="1"/>
          </p:cNvSpPr>
          <p:nvPr/>
        </p:nvSpPr>
        <p:spPr bwMode="auto">
          <a:xfrm>
            <a:off x="500134" y="2754535"/>
            <a:ext cx="3362325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  <a:buClr>
                <a:schemeClr val="tx1"/>
              </a:buClr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3.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真空不能传声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。</a:t>
            </a:r>
            <a:endParaRPr lang="zh-CN" altLang="en-US" sz="1800" i="1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16749" name="矩形 116748"/>
          <p:cNvSpPr/>
          <p:nvPr/>
        </p:nvSpPr>
        <p:spPr>
          <a:xfrm>
            <a:off x="-924431" y="3646438"/>
            <a:ext cx="7304088" cy="346249"/>
          </a:xfrm>
          <a:prstGeom prst="rect">
            <a:avLst/>
          </a:prstGeom>
          <a:noFill/>
          <a:ln w="9525" cap="flat" cmpd="sng">
            <a:noFill/>
            <a:prstDash val="solid"/>
            <a:miter/>
            <a:headEnd type="none" w="med" len="med"/>
            <a:tailEnd type="none" w="med" len="med"/>
          </a:ln>
          <a:effectLst>
            <a:outerShdw dist="107763" dir="2699999" algn="ctr" rotWithShape="0">
              <a:schemeClr val="bg2">
                <a:alpha val="50000"/>
              </a:schemeClr>
            </a:outerShdw>
          </a:effectLst>
        </p:spPr>
        <p:txBody>
          <a:bodyPr lIns="68580" tIns="34290" rIns="68580" bIns="34290">
            <a:spAutoFit/>
          </a:bodyPr>
          <a:lstStyle/>
          <a:p>
            <a:pPr algn="ctr" defTabSz="914378"/>
            <a:r>
              <a:rPr lang="zh-CN" altLang="en-US" sz="18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声的传播需要物质，这样的物质叫做</a:t>
            </a:r>
            <a:r>
              <a:rPr lang="zh-CN" altLang="en-US" sz="18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介质</a:t>
            </a:r>
            <a:r>
              <a:rPr lang="zh-CN" altLang="en-US" sz="18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。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6" y="246848"/>
            <a:ext cx="875483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小结</a:t>
            </a:r>
          </a:p>
        </p:txBody>
      </p:sp>
    </p:spTree>
    <p:extLst>
      <p:ext uri="{BB962C8B-B14F-4D97-AF65-F5344CB8AC3E}">
        <p14:creationId xmlns:p14="http://schemas.microsoft.com/office/powerpoint/2010/main" val="917697135"/>
      </p:ext>
    </p:extLst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500"/>
                            </p:stCondLst>
                            <p:childTnLst>
                              <p:par>
                                <p:cTn id="1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3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67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6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6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0" grpId="0"/>
      <p:bldP spid="116742" grpId="0"/>
      <p:bldP spid="116743" grpId="0"/>
      <p:bldP spid="11674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980773" y="1847990"/>
            <a:ext cx="7182455" cy="2141882"/>
            <a:chOff x="1260203" y="2699657"/>
            <a:chExt cx="9576607" cy="2855842"/>
          </a:xfrm>
        </p:grpSpPr>
        <p:pic>
          <p:nvPicPr>
            <p:cNvPr id="3" name="Picture 2">
              <a:hlinkClick r:id="" action="ppaction://noaction">
                <a:snd r:embed="rId2" name="MSSN00311A0000[1].wav"/>
              </a:hlinkClick>
            </p:cNvPr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auto">
            <a:xfrm>
              <a:off x="1260203" y="2699657"/>
              <a:ext cx="4263777" cy="28558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3">
              <a:hlinkClick r:id="" action="ppaction://noaction">
                <a:snd r:embed="rId4" name="ELPHRG01.wav"/>
              </a:hlinkClick>
            </p:cNvPr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auto">
            <a:xfrm>
              <a:off x="6598780" y="2699657"/>
              <a:ext cx="4238030" cy="28558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95300" y="1034439"/>
            <a:ext cx="5688013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我们生活的世界充满了各种声音 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7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课堂导入</a:t>
            </a:r>
          </a:p>
        </p:txBody>
      </p:sp>
    </p:spTree>
    <p:extLst>
      <p:ext uri="{BB962C8B-B14F-4D97-AF65-F5344CB8AC3E}">
        <p14:creationId xmlns:p14="http://schemas.microsoft.com/office/powerpoint/2010/main" val="1780604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601" name="图片 110600" descr="Pict0003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CFEFB"/>
              </a:clrFrom>
              <a:clrTo>
                <a:srgbClr val="FCFE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13054" y="1100707"/>
            <a:ext cx="4003673" cy="1419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600" name="文本框 110599"/>
          <p:cNvSpPr txBox="1">
            <a:spLocks noChangeArrowheads="1"/>
          </p:cNvSpPr>
          <p:nvPr/>
        </p:nvSpPr>
        <p:spPr bwMode="auto">
          <a:xfrm>
            <a:off x="618707" y="3453202"/>
            <a:ext cx="8199437" cy="3577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25000"/>
              </a:lnSpc>
            </a:pPr>
            <a:r>
              <a:rPr lang="zh-CN" altLang="en-US" sz="15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鼓面的振动带动周围空气振动，形成了疏密相间的波动（波）向远处传播。</a:t>
            </a:r>
          </a:p>
        </p:txBody>
      </p:sp>
      <p:sp>
        <p:nvSpPr>
          <p:cNvPr id="110602" name="文本框 110601"/>
          <p:cNvSpPr txBox="1">
            <a:spLocks noChangeArrowheads="1"/>
          </p:cNvSpPr>
          <p:nvPr/>
        </p:nvSpPr>
        <p:spPr bwMode="auto">
          <a:xfrm>
            <a:off x="618707" y="2961249"/>
            <a:ext cx="6121400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敲鼓声是怎样在空气中传播的？</a:t>
            </a:r>
          </a:p>
        </p:txBody>
      </p:sp>
      <p:sp>
        <p:nvSpPr>
          <p:cNvPr id="116749" name="矩形 116748"/>
          <p:cNvSpPr/>
          <p:nvPr/>
        </p:nvSpPr>
        <p:spPr>
          <a:xfrm>
            <a:off x="685800" y="3957811"/>
            <a:ext cx="5611066" cy="346249"/>
          </a:xfrm>
          <a:prstGeom prst="rect">
            <a:avLst/>
          </a:prstGeom>
          <a:noFill/>
          <a:ln w="9525" cap="flat" cmpd="sng">
            <a:noFill/>
            <a:prstDash val="solid"/>
            <a:miter/>
            <a:headEnd type="none" w="med" len="med"/>
            <a:tailEnd type="none" w="med" len="med"/>
          </a:ln>
          <a:effectLst>
            <a:outerShdw dist="107763" dir="2699999" algn="ctr" rotWithShape="0">
              <a:schemeClr val="bg2">
                <a:alpha val="50000"/>
              </a:schemeClr>
            </a:outerShdw>
          </a:effectLst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18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声以波的形式传播着，我们把它叫做</a:t>
            </a:r>
            <a:r>
              <a:rPr lang="zh-CN" altLang="en-US" sz="1800" i="1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声波</a:t>
            </a:r>
            <a:r>
              <a:rPr lang="zh-CN" altLang="en-US" sz="18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。</a:t>
            </a:r>
            <a:endParaRPr lang="zh-CN" altLang="en-US" sz="1800" kern="0" noProof="1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6" y="246848"/>
            <a:ext cx="875483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小结</a:t>
            </a:r>
          </a:p>
        </p:txBody>
      </p:sp>
    </p:spTree>
    <p:extLst>
      <p:ext uri="{BB962C8B-B14F-4D97-AF65-F5344CB8AC3E}">
        <p14:creationId xmlns:p14="http://schemas.microsoft.com/office/powerpoint/2010/main" val="1557588680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0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06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167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00" grpId="0"/>
      <p:bldP spid="110602" grpId="0"/>
      <p:bldP spid="116749" grpId="0" bldLvl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PA-文本框 38915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95300" y="1032961"/>
            <a:ext cx="6403975" cy="4154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25000"/>
              </a:lnSpc>
              <a:spcBef>
                <a:spcPts val="50"/>
              </a:spcBef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声波到达人耳后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,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又怎样让大脑感知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?</a:t>
            </a:r>
          </a:p>
        </p:txBody>
      </p:sp>
      <p:sp>
        <p:nvSpPr>
          <p:cNvPr id="22530" name="文本框 38916"/>
          <p:cNvSpPr txBox="1">
            <a:spLocks noChangeArrowheads="1"/>
          </p:cNvSpPr>
          <p:nvPr/>
        </p:nvSpPr>
        <p:spPr bwMode="auto">
          <a:xfrm>
            <a:off x="4087813" y="517056"/>
            <a:ext cx="4826000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38919" name="PA-文本框 38918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037912" y="3640778"/>
            <a:ext cx="1081088" cy="28469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声波</a:t>
            </a:r>
          </a:p>
        </p:txBody>
      </p:sp>
      <p:grpSp>
        <p:nvGrpSpPr>
          <p:cNvPr id="2" name="PA-组合 1"/>
          <p:cNvGrpSpPr/>
          <p:nvPr>
            <p:custDataLst>
              <p:tags r:id="rId3"/>
            </p:custDataLst>
          </p:nvPr>
        </p:nvGrpSpPr>
        <p:grpSpPr bwMode="auto">
          <a:xfrm>
            <a:off x="2499077" y="1721439"/>
            <a:ext cx="4522141" cy="1504042"/>
            <a:chOff x="3345" y="2140"/>
            <a:chExt cx="11000" cy="6208"/>
          </a:xfrm>
        </p:grpSpPr>
        <p:pic>
          <p:nvPicPr>
            <p:cNvPr id="22533" name="PA-图片 38913" descr="扫描0002"/>
            <p:cNvPicPr>
              <a:picLocks noChangeAspect="1" noChangeArrowheads="1"/>
            </p:cNvPicPr>
            <p:nvPr>
              <p:custDataLst>
                <p:tags r:id="rId12"/>
              </p:custDataLst>
            </p:nvPr>
          </p:nvPicPr>
          <p:blipFill>
            <a:blip r:embed="rId1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5" y="2140"/>
              <a:ext cx="11000" cy="6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534" name="PA-椭圆 38919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8390" y="7436"/>
              <a:ext cx="907" cy="567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 w="25400">
              <a:solidFill>
                <a:srgbClr val="FF0000"/>
              </a:solidFill>
              <a:rou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2535" name="PA-椭圆 38920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8390" y="2241"/>
              <a:ext cx="1020" cy="795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 w="25400">
              <a:solidFill>
                <a:srgbClr val="FF0000"/>
              </a:solidFill>
              <a:round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38922" name="PA-文本框 38921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181144" y="3649719"/>
            <a:ext cx="2232025" cy="28469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鼓膜振动</a:t>
            </a:r>
          </a:p>
        </p:txBody>
      </p:sp>
      <p:sp>
        <p:nvSpPr>
          <p:cNvPr id="38923" name="PA-文本框 38922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750862" y="3664328"/>
            <a:ext cx="3138487" cy="28469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听小骨及其他组织</a:t>
            </a:r>
          </a:p>
        </p:txBody>
      </p:sp>
      <p:sp>
        <p:nvSpPr>
          <p:cNvPr id="38924" name="PA-文本框 38923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020243" y="3664328"/>
            <a:ext cx="2305050" cy="28469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听觉神经</a:t>
            </a:r>
          </a:p>
        </p:txBody>
      </p:sp>
      <p:sp>
        <p:nvSpPr>
          <p:cNvPr id="38925" name="PA-文本框 38924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7562062" y="3664328"/>
            <a:ext cx="1165225" cy="28469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大脑</a:t>
            </a:r>
          </a:p>
        </p:txBody>
      </p:sp>
      <p:sp>
        <p:nvSpPr>
          <p:cNvPr id="38926" name="PA-右箭头 38925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469123" y="3695798"/>
            <a:ext cx="720725" cy="161525"/>
          </a:xfrm>
          <a:prstGeom prst="rightArrow">
            <a:avLst>
              <a:gd name="adj1" fmla="val 50000"/>
              <a:gd name="adj2" fmla="val 831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lIns="68580" tIns="34290" rIns="68580" bIns="34290"/>
          <a:lstStyle/>
          <a:p>
            <a:pPr defTabSz="914378"/>
            <a:endParaRPr lang="zh-CN" altLang="en-US" sz="2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38927" name="PA-右箭头 38926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5234262" y="3707456"/>
            <a:ext cx="720725" cy="161525"/>
          </a:xfrm>
          <a:prstGeom prst="rightArrow">
            <a:avLst>
              <a:gd name="adj1" fmla="val 50000"/>
              <a:gd name="adj2" fmla="val 831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lIns="68580" tIns="34290" rIns="68580" bIns="34290"/>
          <a:lstStyle/>
          <a:p>
            <a:pPr defTabSz="914378"/>
            <a:endParaRPr lang="zh-CN" altLang="en-US" sz="2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38928" name="PA-右箭头 38927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6835464" y="3722065"/>
            <a:ext cx="720725" cy="161525"/>
          </a:xfrm>
          <a:prstGeom prst="rightArrow">
            <a:avLst>
              <a:gd name="adj1" fmla="val 50000"/>
              <a:gd name="adj2" fmla="val 831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lIns="68580" tIns="34290" rIns="68580" bIns="34290"/>
          <a:lstStyle/>
          <a:p>
            <a:pPr defTabSz="914378"/>
            <a:endParaRPr lang="zh-CN" altLang="en-US" sz="2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38929" name="PA-右箭头 38928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987638" y="3707456"/>
            <a:ext cx="720725" cy="161525"/>
          </a:xfrm>
          <a:prstGeom prst="rightArrow">
            <a:avLst>
              <a:gd name="adj1" fmla="val 50000"/>
              <a:gd name="adj2" fmla="val 831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lIns="68580" tIns="34290" rIns="68580" bIns="34290"/>
          <a:lstStyle/>
          <a:p>
            <a:pPr defTabSz="914378"/>
            <a:endParaRPr lang="zh-CN" altLang="en-US" sz="2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6" y="246848"/>
            <a:ext cx="875483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小结</a:t>
            </a:r>
          </a:p>
        </p:txBody>
      </p:sp>
    </p:spTree>
    <p:extLst>
      <p:ext uri="{BB962C8B-B14F-4D97-AF65-F5344CB8AC3E}">
        <p14:creationId xmlns:p14="http://schemas.microsoft.com/office/powerpoint/2010/main" val="1870609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11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12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0" presetClass="entr" presetSubtype="0" fill="hold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15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16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19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20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23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24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2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2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31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32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35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36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39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40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43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44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0" presetClass="entr" presetSubtype="0" fill="hold" grpId="0" nodeType="with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 p14:bounceEnd="38000">
                                          <p:cBhvr>
                                            <p:cTn id="4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 p14:bounceEnd="38000">
                                          <p:cBhvr>
                                            <p:cTn id="4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8916" grpId="0"/>
          <p:bldP spid="38919" grpId="0"/>
          <p:bldP spid="38922" grpId="0"/>
          <p:bldP spid="38923" grpId="0"/>
          <p:bldP spid="38924" grpId="0"/>
          <p:bldP spid="38925" grpId="0"/>
          <p:bldP spid="38926" grpId="0" animBg="1"/>
          <p:bldP spid="38927" grpId="0" animBg="1"/>
          <p:bldP spid="38928" grpId="0" animBg="1"/>
          <p:bldP spid="38929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11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12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15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16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19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20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23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24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2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2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31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32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35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36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39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40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43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44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to="" calcmode="lin" valueType="num">
                                          <p:cBhvr>
                                            <p:cTn id="47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x-0.5))+(CEIL(#ppt_x-0.5)))-1))+#ppt_x-0.5)*(1.42+SQRT((#ppt_w)^2+(#ppt_h)^2)))/SQRT(((0.0001*(ABS((FLOOR(#ppt_x-0.5))+(CEIL(#ppt_x-0.5)))-1))+#ppt_x-0.5)^2+((0.0001*(ABS((FLOOR(#ppt_x-0.5))+(CEIL(#ppt_x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to="" calcmode="lin" valueType="num">
                                          <p:cBhvr>
                                            <p:cTn id="48" dur="2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9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.5+(((0.0001*(ABS((FLOOR(#ppt_y-0.5))+(CEIL(#ppt_y-0.5)))-1))+#ppt_y-0.5)*(1.42+SQRT((#ppt_w)^2+(#ppt_h)^2)))/SQRT(((0.0001*(ABS((FLOOR(#ppt_y-0.5))+(CEIL(#ppt_y-0.5)))-1))+#ppt_x-0.5)^2+((0.0001*(ABS((FLOOR(#ppt_y-0.5))+(CEIL(#ppt_y-0.5)))-1))+#ppt_y-0.5)^2)&#10;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8916" grpId="0"/>
          <p:bldP spid="38919" grpId="0"/>
          <p:bldP spid="38922" grpId="0"/>
          <p:bldP spid="38923" grpId="0"/>
          <p:bldP spid="38924" grpId="0"/>
          <p:bldP spid="38925" grpId="0"/>
          <p:bldP spid="38926" grpId="0" animBg="1"/>
          <p:bldP spid="38927" grpId="0" animBg="1"/>
          <p:bldP spid="38928" grpId="0" animBg="1"/>
          <p:bldP spid="38929" grpId="0" animBg="1"/>
        </p:bldLst>
      </p:timing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矩形 1"/>
          <p:cNvSpPr/>
          <p:nvPr/>
        </p:nvSpPr>
        <p:spPr>
          <a:xfrm>
            <a:off x="495301" y="430720"/>
            <a:ext cx="4359275" cy="807914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defTabSz="914378"/>
            <a:endParaRPr lang="zh-CN" altLang="en-US" sz="2400" b="1" kern="0" noProof="1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/>
            <a:endParaRPr lang="zh-CN" altLang="en-US" sz="2400" b="1" kern="0" noProof="1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8441" name="文本框 2"/>
          <p:cNvSpPr txBox="1">
            <a:spLocks noChangeArrowheads="1"/>
          </p:cNvSpPr>
          <p:nvPr/>
        </p:nvSpPr>
        <p:spPr bwMode="auto">
          <a:xfrm>
            <a:off x="1812926" y="1275904"/>
            <a:ext cx="2908489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声传播的快慢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用声速描述。</a:t>
            </a:r>
          </a:p>
        </p:txBody>
      </p:sp>
      <p:sp>
        <p:nvSpPr>
          <p:cNvPr id="175135" name="矩形 175134"/>
          <p:cNvSpPr>
            <a:spLocks noChangeArrowheads="1"/>
          </p:cNvSpPr>
          <p:nvPr/>
        </p:nvSpPr>
        <p:spPr bwMode="auto">
          <a:xfrm>
            <a:off x="678051" y="1850928"/>
            <a:ext cx="7573963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它的大小等于声在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每秒内传播的距离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。</a:t>
            </a:r>
          </a:p>
        </p:txBody>
      </p:sp>
      <p:sp>
        <p:nvSpPr>
          <p:cNvPr id="175136" name="文本框 175135"/>
          <p:cNvSpPr txBox="1"/>
          <p:nvPr/>
        </p:nvSpPr>
        <p:spPr>
          <a:xfrm>
            <a:off x="0" y="1275904"/>
            <a:ext cx="2087562" cy="346249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algn="ctr" defTabSz="914378"/>
            <a:r>
              <a:rPr lang="en-US" altLang="zh-CN" sz="1800" kern="0" noProof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1.</a:t>
            </a:r>
            <a:r>
              <a:rPr lang="zh-CN" altLang="en-US" sz="1800" kern="0" noProof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声速</a:t>
            </a:r>
            <a:endParaRPr lang="zh-CN" altLang="en-US" sz="1800" kern="0" noProof="1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1111431" y="2871548"/>
            <a:ext cx="1379537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声速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=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3359695" y="2295169"/>
            <a:ext cx="1443037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zh-CN" sz="1800" kern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米</a:t>
            </a:r>
            <a:r>
              <a:rPr lang="zh-CN" altLang="zh-CN" sz="1800" kern="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（</a:t>
            </a:r>
            <a:r>
              <a:rPr lang="en-US" altLang="zh-CN" sz="1800" kern="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m</a:t>
            </a:r>
            <a:r>
              <a:rPr lang="zh-CN" altLang="zh-CN" sz="1800" kern="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）</a:t>
            </a: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3407321" y="3476481"/>
            <a:ext cx="1347787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zh-CN" sz="1800" kern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秒</a:t>
            </a:r>
            <a:r>
              <a:rPr lang="zh-CN" altLang="zh-CN" sz="1800" kern="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（</a:t>
            </a:r>
            <a:r>
              <a:rPr lang="en-US" altLang="zh-CN" sz="1800" kern="0" dirty="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s</a:t>
            </a:r>
            <a:r>
              <a:rPr lang="zh-CN" altLang="zh-CN" sz="1800" kern="0" dirty="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）</a:t>
            </a: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1102706" y="3825951"/>
            <a:ext cx="2366963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米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/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秒</a:t>
            </a:r>
            <a:r>
              <a:rPr lang="zh-CN" altLang="en-US" sz="1800" kern="0" dirty="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（</a:t>
            </a:r>
            <a:r>
              <a:rPr lang="en-US" altLang="zh-CN" sz="1800" kern="0" dirty="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m/s</a:t>
            </a:r>
            <a:r>
              <a:rPr lang="zh-CN" altLang="en-US" sz="1800" kern="0" dirty="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）</a:t>
            </a:r>
          </a:p>
        </p:txBody>
      </p:sp>
      <p:grpSp>
        <p:nvGrpSpPr>
          <p:cNvPr id="4" name="组合 15"/>
          <p:cNvGrpSpPr/>
          <p:nvPr/>
        </p:nvGrpSpPr>
        <p:grpSpPr bwMode="auto">
          <a:xfrm>
            <a:off x="2047384" y="2609606"/>
            <a:ext cx="1079500" cy="891705"/>
            <a:chOff x="4397" y="6276"/>
            <a:chExt cx="1700" cy="1876"/>
          </a:xfrm>
        </p:grpSpPr>
        <p:sp>
          <p:nvSpPr>
            <p:cNvPr id="23569" name="文本框 2"/>
            <p:cNvSpPr txBox="1">
              <a:spLocks noChangeArrowheads="1"/>
            </p:cNvSpPr>
            <p:nvPr/>
          </p:nvSpPr>
          <p:spPr bwMode="auto">
            <a:xfrm>
              <a:off x="4397" y="6276"/>
              <a:ext cx="1700" cy="77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defTabSz="914378"/>
              <a:r>
                <a:rPr lang="zh-CN" altLang="zh-CN" sz="1800" kern="0">
                  <a:solidFill>
                    <a:srgbClr val="FF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路程</a:t>
              </a:r>
            </a:p>
          </p:txBody>
        </p:sp>
        <p:sp>
          <p:nvSpPr>
            <p:cNvPr id="23570" name="文本框 3"/>
            <p:cNvSpPr txBox="1">
              <a:spLocks noChangeArrowheads="1"/>
            </p:cNvSpPr>
            <p:nvPr/>
          </p:nvSpPr>
          <p:spPr bwMode="auto">
            <a:xfrm>
              <a:off x="4397" y="7375"/>
              <a:ext cx="1700" cy="77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defTabSz="914378"/>
              <a:r>
                <a:rPr lang="zh-CN" altLang="zh-CN" sz="1800" kern="0" dirty="0">
                  <a:solidFill>
                    <a:srgbClr val="FF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时间</a:t>
              </a:r>
            </a:p>
          </p:txBody>
        </p:sp>
        <p:cxnSp>
          <p:nvCxnSpPr>
            <p:cNvPr id="8" name="直接连接符 7"/>
            <p:cNvCxnSpPr/>
            <p:nvPr/>
          </p:nvCxnSpPr>
          <p:spPr>
            <a:xfrm flipV="1">
              <a:off x="4435" y="7174"/>
              <a:ext cx="850" cy="15"/>
            </a:xfrm>
            <a:prstGeom prst="line">
              <a:avLst/>
            </a:prstGeom>
            <a:ln w="15875" cmpd="sng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直接连接符 8"/>
          <p:cNvCxnSpPr/>
          <p:nvPr/>
        </p:nvCxnSpPr>
        <p:spPr>
          <a:xfrm>
            <a:off x="5341008" y="2994436"/>
            <a:ext cx="328144" cy="2080"/>
          </a:xfrm>
          <a:prstGeom prst="line">
            <a:avLst/>
          </a:prstGeom>
          <a:ln w="158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>
            <a:spLocks noChangeArrowheads="1"/>
          </p:cNvSpPr>
          <p:nvPr/>
        </p:nvSpPr>
        <p:spPr bwMode="auto">
          <a:xfrm>
            <a:off x="4721415" y="2838290"/>
            <a:ext cx="698500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1800" i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V  =</a:t>
            </a:r>
          </a:p>
        </p:txBody>
      </p:sp>
      <p:sp>
        <p:nvSpPr>
          <p:cNvPr id="11" name="文本框 10"/>
          <p:cNvSpPr txBox="1">
            <a:spLocks noChangeArrowheads="1"/>
          </p:cNvSpPr>
          <p:nvPr/>
        </p:nvSpPr>
        <p:spPr bwMode="auto">
          <a:xfrm>
            <a:off x="5357330" y="2665165"/>
            <a:ext cx="698500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1800" i="1" kern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s</a:t>
            </a:r>
          </a:p>
        </p:txBody>
      </p:sp>
      <p:sp>
        <p:nvSpPr>
          <p:cNvPr id="12" name="文本框 11"/>
          <p:cNvSpPr txBox="1">
            <a:spLocks noChangeArrowheads="1"/>
          </p:cNvSpPr>
          <p:nvPr/>
        </p:nvSpPr>
        <p:spPr bwMode="auto">
          <a:xfrm>
            <a:off x="5357330" y="2994436"/>
            <a:ext cx="698500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1800" i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t                    </a:t>
            </a:r>
          </a:p>
        </p:txBody>
      </p:sp>
      <p:cxnSp>
        <p:nvCxnSpPr>
          <p:cNvPr id="13" name="直接箭头连接符 12"/>
          <p:cNvCxnSpPr/>
          <p:nvPr/>
        </p:nvCxnSpPr>
        <p:spPr>
          <a:xfrm flipH="1" flipV="1">
            <a:off x="1416144" y="3260045"/>
            <a:ext cx="2555" cy="389561"/>
          </a:xfrm>
          <a:prstGeom prst="straightConnector1">
            <a:avLst/>
          </a:prstGeom>
          <a:ln w="127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 flipH="1" flipV="1">
            <a:off x="2641788" y="3381901"/>
            <a:ext cx="744538" cy="252977"/>
          </a:xfrm>
          <a:prstGeom prst="straightConnector1">
            <a:avLst/>
          </a:prstGeom>
          <a:ln w="127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 flipH="1">
            <a:off x="2632367" y="2485336"/>
            <a:ext cx="674688" cy="285044"/>
          </a:xfrm>
          <a:prstGeom prst="straightConnector1">
            <a:avLst/>
          </a:prstGeom>
          <a:ln w="127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3234334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三、声音的传播声速</a:t>
            </a:r>
          </a:p>
        </p:txBody>
      </p:sp>
    </p:spTree>
    <p:extLst>
      <p:ext uri="{BB962C8B-B14F-4D97-AF65-F5344CB8AC3E}">
        <p14:creationId xmlns:p14="http://schemas.microsoft.com/office/powerpoint/2010/main" val="1366911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5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5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51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5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5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1" grpId="0"/>
      <p:bldP spid="175135" grpId="0" bldLvl="0" animBg="1"/>
      <p:bldP spid="175136" grpId="0"/>
      <p:bldP spid="2" grpId="0"/>
      <p:bldP spid="5" grpId="0"/>
      <p:bldP spid="6" grpId="0"/>
      <p:bldP spid="7" grpId="0"/>
      <p:bldP spid="10" grpId="0"/>
      <p:bldP spid="11" grpId="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标题 212993"/>
          <p:cNvSpPr>
            <a:spLocks noGrp="1" noRot="1" noChangeArrowheads="1"/>
          </p:cNvSpPr>
          <p:nvPr>
            <p:ph type="title" idx="4294967295"/>
          </p:nvPr>
        </p:nvSpPr>
        <p:spPr bwMode="auto">
          <a:xfrm>
            <a:off x="495301" y="1617784"/>
            <a:ext cx="7536656" cy="556075"/>
          </a:xfrm>
          <a:prstGeom prst="rect">
            <a:avLst/>
          </a:prstGeom>
          <a:noFill/>
          <a:ln>
            <a:miter lim="800000"/>
          </a:ln>
        </p:spPr>
        <p:txBody>
          <a:bodyPr lIns="68580" tIns="34290" rIns="68580" bIns="34290" anchor="ctr"/>
          <a:lstStyle/>
          <a:p>
            <a:r>
              <a:rPr lang="zh-CN" altLang="en-US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一些介质中的声速 </a:t>
            </a:r>
            <a:r>
              <a:rPr lang="en-US" altLang="zh-CN" sz="1800" i="1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v</a:t>
            </a:r>
            <a:r>
              <a:rPr lang="zh-CN" altLang="en-US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（ </a:t>
            </a:r>
            <a:r>
              <a:rPr lang="en-US" altLang="zh-CN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m/s</a:t>
            </a:r>
            <a:r>
              <a:rPr lang="zh-CN" altLang="en-US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）</a:t>
            </a:r>
          </a:p>
        </p:txBody>
      </p:sp>
      <p:graphicFrame>
        <p:nvGraphicFramePr>
          <p:cNvPr id="213083" name="表格 213082"/>
          <p:cNvGraphicFramePr/>
          <p:nvPr>
            <p:extLst>
              <p:ext uri="{D42A27DB-BD31-4B8C-83A1-F6EECF244321}">
                <p14:modId xmlns:p14="http://schemas.microsoft.com/office/powerpoint/2010/main" val="2087927149"/>
              </p:ext>
            </p:extLst>
          </p:nvPr>
        </p:nvGraphicFramePr>
        <p:xfrm>
          <a:off x="708787" y="2376310"/>
          <a:ext cx="7643905" cy="196868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595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83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2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7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8451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  </a:t>
                      </a:r>
                      <a:r>
                        <a:rPr lang="zh-CN" altLang="en-US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空气</a:t>
                      </a:r>
                      <a:r>
                        <a:rPr lang="en-US" altLang="zh-CN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（15℃</a:t>
                      </a:r>
                      <a:r>
                        <a:rPr lang="zh-CN" altLang="en-US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）</a:t>
                      </a:r>
                    </a:p>
                  </a:txBody>
                  <a:tcPr marT="34205" marB="34205" anchor="ctr">
                    <a:lnL w="28575">
                      <a:solidFill>
                        <a:schemeClr val="tx2"/>
                      </a:solidFill>
                      <a:prstDash val="solid"/>
                    </a:lnL>
                    <a:lnT w="28575">
                      <a:solidFill>
                        <a:schemeClr val="tx2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1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340</a:t>
                      </a:r>
                    </a:p>
                  </a:txBody>
                  <a:tcPr marT="34205" marB="34205" anchor="ctr">
                    <a:lnT w="28575">
                      <a:solidFill>
                        <a:schemeClr val="tx2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海水（</a:t>
                      </a:r>
                      <a:r>
                        <a:rPr lang="en-US" altLang="zh-CN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25 ℃</a:t>
                      </a:r>
                      <a:r>
                        <a:rPr lang="zh-CN" altLang="en-US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）</a:t>
                      </a:r>
                    </a:p>
                  </a:txBody>
                  <a:tcPr marT="34205" marB="34205" anchor="ctr">
                    <a:lnT w="28575">
                      <a:solidFill>
                        <a:schemeClr val="tx2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10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1531</a:t>
                      </a:r>
                    </a:p>
                  </a:txBody>
                  <a:tcPr marT="34205" marB="34205" anchor="ctr">
                    <a:lnR w="28575">
                      <a:solidFill>
                        <a:schemeClr val="tx2"/>
                      </a:solidFill>
                      <a:prstDash val="solid"/>
                    </a:lnR>
                    <a:lnT w="28575">
                      <a:solidFill>
                        <a:schemeClr val="tx2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451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  </a:t>
                      </a:r>
                      <a:r>
                        <a:rPr lang="zh-CN" altLang="en-US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空气（</a:t>
                      </a:r>
                      <a:r>
                        <a:rPr lang="en-US" altLang="zh-CN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25℃</a:t>
                      </a:r>
                      <a:r>
                        <a:rPr lang="zh-CN" altLang="en-US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）</a:t>
                      </a:r>
                    </a:p>
                  </a:txBody>
                  <a:tcPr marT="34205" marB="34205" anchor="ctr">
                    <a:lnL w="28575">
                      <a:solidFill>
                        <a:schemeClr val="tx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1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346</a:t>
                      </a:r>
                    </a:p>
                  </a:txBody>
                  <a:tcPr marT="34205" marB="34205" anchor="ctr"/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铜（棒）</a:t>
                      </a:r>
                    </a:p>
                  </a:txBody>
                  <a:tcPr marT="34205" marB="34205" anchor="ctr"/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10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3750</a:t>
                      </a:r>
                    </a:p>
                  </a:txBody>
                  <a:tcPr marT="34205" marB="34205" anchor="ctr">
                    <a:lnR w="28575">
                      <a:solidFill>
                        <a:schemeClr val="tx2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451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   </a:t>
                      </a:r>
                      <a:r>
                        <a:rPr lang="zh-CN" altLang="en-US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软木（</a:t>
                      </a:r>
                      <a:r>
                        <a:rPr lang="en-US" altLang="zh-CN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25℃</a:t>
                      </a:r>
                      <a:r>
                        <a:rPr lang="zh-CN" altLang="en-US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）</a:t>
                      </a:r>
                    </a:p>
                  </a:txBody>
                  <a:tcPr marT="34205" marB="34205" anchor="ctr">
                    <a:lnL w="28575">
                      <a:solidFill>
                        <a:schemeClr val="tx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1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500</a:t>
                      </a:r>
                    </a:p>
                  </a:txBody>
                  <a:tcPr marT="34205" marB="34205" anchor="ctr"/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大  理 石</a:t>
                      </a:r>
                    </a:p>
                  </a:txBody>
                  <a:tcPr marT="34205" marB="34205" anchor="ctr"/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10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3810</a:t>
                      </a:r>
                    </a:p>
                  </a:txBody>
                  <a:tcPr marT="34205" marB="34205" anchor="ctr">
                    <a:lnR w="28575">
                      <a:solidFill>
                        <a:schemeClr val="tx2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878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   </a:t>
                      </a:r>
                      <a:r>
                        <a:rPr lang="zh-CN" altLang="en-US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煤油（</a:t>
                      </a:r>
                      <a:r>
                        <a:rPr lang="en-US" altLang="zh-CN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25℃</a:t>
                      </a:r>
                      <a:r>
                        <a:rPr lang="zh-CN" altLang="en-US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）</a:t>
                      </a:r>
                    </a:p>
                  </a:txBody>
                  <a:tcPr marT="34205" marB="34205" anchor="ctr">
                    <a:lnL w="28575">
                      <a:solidFill>
                        <a:schemeClr val="tx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1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1324</a:t>
                      </a:r>
                    </a:p>
                  </a:txBody>
                  <a:tcPr marT="34205" marB="34205" anchor="ctr"/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铝（棒）</a:t>
                      </a:r>
                    </a:p>
                  </a:txBody>
                  <a:tcPr marT="34205" marB="34205" anchor="ctr"/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10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5000</a:t>
                      </a:r>
                    </a:p>
                  </a:txBody>
                  <a:tcPr marT="34205" marB="34205" anchor="ctr">
                    <a:lnR w="28575">
                      <a:solidFill>
                        <a:schemeClr val="tx2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451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   </a:t>
                      </a:r>
                      <a:r>
                        <a:rPr lang="zh-CN" altLang="en-US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水 （常温）</a:t>
                      </a:r>
                    </a:p>
                  </a:txBody>
                  <a:tcPr marT="34205" marB="34205" anchor="ctr">
                    <a:lnL w="28575">
                      <a:solidFill>
                        <a:schemeClr val="tx2"/>
                      </a:solidFill>
                      <a:prstDash val="solid"/>
                    </a:lnL>
                    <a:lnB w="28575">
                      <a:solidFill>
                        <a:schemeClr val="tx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1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1500</a:t>
                      </a:r>
                    </a:p>
                  </a:txBody>
                  <a:tcPr marT="34205" marB="34205" anchor="ctr">
                    <a:lnB w="28575">
                      <a:solidFill>
                        <a:schemeClr val="tx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铁（棒）</a:t>
                      </a:r>
                    </a:p>
                  </a:txBody>
                  <a:tcPr marT="34205" marB="34205" anchor="ctr">
                    <a:lnB w="28575">
                      <a:solidFill>
                        <a:schemeClr val="tx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1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5200</a:t>
                      </a:r>
                    </a:p>
                  </a:txBody>
                  <a:tcPr marT="34205" marB="34205" anchor="ctr">
                    <a:lnR w="28575">
                      <a:solidFill>
                        <a:schemeClr val="tx2"/>
                      </a:solidFill>
                      <a:prstDash val="solid"/>
                    </a:lnR>
                    <a:lnB w="28575">
                      <a:solidFill>
                        <a:schemeClr val="tx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4610" name="矩形 213028"/>
          <p:cNvSpPr>
            <a:spLocks noChangeArrowheads="1"/>
          </p:cNvSpPr>
          <p:nvPr/>
        </p:nvSpPr>
        <p:spPr bwMode="auto">
          <a:xfrm>
            <a:off x="495300" y="982003"/>
            <a:ext cx="8088313" cy="48474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思考：</a:t>
            </a:r>
            <a:r>
              <a:rPr lang="zh-CN" altLang="en-US" sz="1800" kern="0" dirty="0">
                <a:solidFill>
                  <a:srgbClr val="080808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声音在固体、液体、气体中传播的速度是否一样快呢？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      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3234334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三、声音的传播声速</a:t>
            </a:r>
          </a:p>
        </p:txBody>
      </p:sp>
    </p:spTree>
    <p:extLst>
      <p:ext uri="{BB962C8B-B14F-4D97-AF65-F5344CB8AC3E}">
        <p14:creationId xmlns:p14="http://schemas.microsoft.com/office/powerpoint/2010/main" val="1364910290"/>
      </p:ext>
    </p:extLst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1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99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9" name="矩形 214018"/>
          <p:cNvSpPr>
            <a:spLocks noRot="1" noChangeArrowheads="1"/>
          </p:cNvSpPr>
          <p:nvPr/>
        </p:nvSpPr>
        <p:spPr bwMode="auto">
          <a:xfrm>
            <a:off x="495300" y="1344061"/>
            <a:ext cx="9835780" cy="185041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/>
          <a:lstStyle/>
          <a:p>
            <a:pPr marL="342892" indent="-342892" defTabSz="914378">
              <a:lnSpc>
                <a:spcPct val="200000"/>
              </a:lnSpc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1.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声音在不同介质中的传播速度一般不同。</a:t>
            </a:r>
            <a:endParaRPr lang="zh-CN" altLang="en-US" sz="1500" u="sng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marL="342892" indent="-342892" defTabSz="914378">
              <a:lnSpc>
                <a:spcPct val="200000"/>
              </a:lnSpc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2.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声速与介质的</a:t>
            </a:r>
            <a:r>
              <a:rPr lang="zh-CN" altLang="en-US" sz="15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温度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有关。</a:t>
            </a:r>
          </a:p>
          <a:p>
            <a:pPr marL="342892" indent="-342892" defTabSz="914378">
              <a:lnSpc>
                <a:spcPct val="200000"/>
              </a:lnSpc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3.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声音在</a:t>
            </a:r>
            <a:r>
              <a:rPr lang="zh-CN" altLang="en-US" sz="15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固体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中的传播速度最快，其次是在</a:t>
            </a:r>
            <a:r>
              <a:rPr lang="zh-CN" altLang="en-US" sz="15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液体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中，在</a:t>
            </a:r>
            <a:r>
              <a:rPr lang="zh-CN" altLang="en-US" sz="15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气体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中传播的速度最慢。</a:t>
            </a:r>
          </a:p>
        </p:txBody>
      </p:sp>
      <p:sp>
        <p:nvSpPr>
          <p:cNvPr id="20482" name="文本框 214022"/>
          <p:cNvSpPr txBox="1">
            <a:spLocks noChangeArrowheads="1"/>
          </p:cNvSpPr>
          <p:nvPr/>
        </p:nvSpPr>
        <p:spPr bwMode="auto">
          <a:xfrm>
            <a:off x="0" y="3126380"/>
            <a:ext cx="1874130" cy="80791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algn="ctr" defTabSz="914378">
              <a:lnSpc>
                <a:spcPct val="200000"/>
              </a:lnSpc>
            </a:pPr>
            <a:r>
              <a:rPr lang="zh-CN" altLang="en-US" sz="2400" b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熟记</a:t>
            </a:r>
          </a:p>
        </p:txBody>
      </p:sp>
      <p:sp>
        <p:nvSpPr>
          <p:cNvPr id="214024" name="矩形 214023"/>
          <p:cNvSpPr/>
          <p:nvPr/>
        </p:nvSpPr>
        <p:spPr>
          <a:xfrm>
            <a:off x="835887" y="3184413"/>
            <a:ext cx="6443662" cy="715581"/>
          </a:xfrm>
          <a:prstGeom prst="rect">
            <a:avLst/>
          </a:prstGeom>
          <a:noFill/>
          <a:ln w="9525" cap="flat" cmpd="sng">
            <a:noFill/>
            <a:prstDash val="solid"/>
            <a:miter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68580" tIns="34290" rIns="68580" bIns="34290">
            <a:spAutoFit/>
          </a:bodyPr>
          <a:lstStyle/>
          <a:p>
            <a:pPr algn="ctr" defTabSz="914378">
              <a:lnSpc>
                <a:spcPct val="200000"/>
              </a:lnSpc>
              <a:spcBef>
                <a:spcPct val="50000"/>
              </a:spcBef>
            </a:pPr>
            <a:r>
              <a:rPr lang="zh-CN" altLang="en-US" sz="2100" kern="0" noProof="1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声音在（</a:t>
            </a:r>
            <a:r>
              <a:rPr lang="en-US" altLang="en-US" sz="2100" kern="0" noProof="1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15℃</a:t>
            </a:r>
            <a:r>
              <a:rPr lang="zh-CN" altLang="en-US" sz="2100" kern="0" noProof="1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）</a:t>
            </a:r>
            <a:r>
              <a:rPr lang="zh-CN" altLang="en-US" sz="21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空气</a:t>
            </a:r>
            <a:r>
              <a:rPr lang="zh-CN" altLang="en-US" sz="2100" kern="0" noProof="1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中传播速度为</a:t>
            </a:r>
            <a:r>
              <a:rPr lang="zh-CN" altLang="en-US" sz="21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  </a:t>
            </a:r>
            <a:r>
              <a:rPr lang="en-US" altLang="zh-CN" sz="2100" kern="0" noProof="1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340m/s</a:t>
            </a:r>
            <a:endParaRPr lang="en-US" altLang="zh-CN" sz="2100" kern="0" noProof="1">
              <a:solidFill>
                <a:srgbClr val="FF33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6" y="246848"/>
            <a:ext cx="875483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小结</a:t>
            </a:r>
          </a:p>
        </p:txBody>
      </p:sp>
    </p:spTree>
    <p:extLst>
      <p:ext uri="{BB962C8B-B14F-4D97-AF65-F5344CB8AC3E}">
        <p14:creationId xmlns:p14="http://schemas.microsoft.com/office/powerpoint/2010/main" val="3156606207"/>
      </p:ext>
    </p:extLst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40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14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4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2140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2140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40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214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4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214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4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19" grpId="0"/>
      <p:bldP spid="20482" grpId="0"/>
      <p:bldP spid="214024" grpId="0" bldLvl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文本框 1"/>
          <p:cNvSpPr txBox="1">
            <a:spLocks noChangeArrowheads="1"/>
          </p:cNvSpPr>
          <p:nvPr/>
        </p:nvSpPr>
        <p:spPr bwMode="auto">
          <a:xfrm>
            <a:off x="539093" y="1090449"/>
            <a:ext cx="7813600" cy="85087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声音在传播过程中，如果遇到障碍物，就会被反射回来，反射回来的声音叫回声。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利用回声可以加强原声、测量距离。</a:t>
            </a:r>
            <a:endParaRPr lang="zh-CN" altLang="en-US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pic>
        <p:nvPicPr>
          <p:cNvPr id="21508" name="Picture 18" descr="www.xkb1.com              新课标第一网不用注册，免费下载！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093" y="2321169"/>
            <a:ext cx="2951637" cy="1215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0" name="文本框 99"/>
          <p:cNvSpPr txBox="1">
            <a:spLocks noChangeArrowheads="1"/>
          </p:cNvSpPr>
          <p:nvPr/>
        </p:nvSpPr>
        <p:spPr bwMode="auto">
          <a:xfrm>
            <a:off x="4624934" y="1979116"/>
            <a:ext cx="3727758" cy="2377574"/>
          </a:xfrm>
          <a:prstGeom prst="rect">
            <a:avLst/>
          </a:prstGeom>
          <a:noFill/>
          <a:ln w="9525">
            <a:noFill/>
            <a:round/>
          </a:ln>
        </p:spPr>
        <p:txBody>
          <a:bodyPr wrap="square" lIns="68580" tIns="34290" rIns="68580" bIns="34290">
            <a:spAutoFit/>
          </a:bodyPr>
          <a:lstStyle/>
          <a:p>
            <a:pPr indent="130172" defTabSz="914378">
              <a:lnSpc>
                <a:spcPct val="200000"/>
              </a:lnSpc>
            </a:pP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要想把原声与回声区别开，从发出声音到再返回耳朵的时间</a:t>
            </a:r>
            <a:r>
              <a:rPr lang="zh-CN" altLang="en-US" sz="15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大于</a:t>
            </a:r>
            <a:r>
              <a:rPr lang="en-US" altLang="zh-CN" sz="15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0.1</a:t>
            </a:r>
            <a:r>
              <a:rPr lang="zh-CN" altLang="en-US" sz="15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秒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。当障碍物离声源太近时，声波很快被反射回来，回声与原声混在一起，人们分辨不出原声和回声，但觉得声音更响亮。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118447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en-US" altLang="zh-CN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2.</a:t>
            </a: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回声</a:t>
            </a:r>
          </a:p>
        </p:txBody>
      </p:sp>
    </p:spTree>
    <p:extLst>
      <p:ext uri="{BB962C8B-B14F-4D97-AF65-F5344CB8AC3E}">
        <p14:creationId xmlns:p14="http://schemas.microsoft.com/office/powerpoint/2010/main" val="1151914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100" grpId="0" bldLvl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>
            <a:spLocks noChangeArrowheads="1"/>
          </p:cNvSpPr>
          <p:nvPr/>
        </p:nvSpPr>
        <p:spPr bwMode="auto">
          <a:xfrm>
            <a:off x="495299" y="1137975"/>
            <a:ext cx="7861300" cy="90024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    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结合以上的学习，利用声音在空气中的传播速度及听到回声的条件，请你算一算，障碍物至少和声源相距多少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m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，能把回声和原声才可以区分开？</a:t>
            </a:r>
          </a:p>
        </p:txBody>
      </p:sp>
      <p:graphicFrame>
        <p:nvGraphicFramePr>
          <p:cNvPr id="1073742850" name="Picture 204" descr="www.xkb1.com              新课标第一网不用注册，免费下载！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2048496"/>
              </p:ext>
            </p:extLst>
          </p:nvPr>
        </p:nvGraphicFramePr>
        <p:xfrm>
          <a:off x="1312426" y="2265114"/>
          <a:ext cx="2349500" cy="71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21031200" imgH="9448800" progId="Equations">
                  <p:embed/>
                </p:oleObj>
              </mc:Choice>
              <mc:Fallback>
                <p:oleObj r:id="rId2" imgW="21031200" imgH="9448800" progId="Equations">
                  <p:embed/>
                  <p:pic>
                    <p:nvPicPr>
                      <p:cNvPr id="1073742850" name="Picture 204" descr="www.xkb1.com              新课标第一网不用注册，免费下载！"/>
                      <p:cNvPicPr>
                        <a:picLocks noChangeAspect="1"/>
                      </p:cNvPicPr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312426" y="2265114"/>
                        <a:ext cx="2349500" cy="7161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/>
          <p:nvPr>
            <p:extLst>
              <p:ext uri="{D42A27DB-BD31-4B8C-83A1-F6EECF244321}">
                <p14:modId xmlns:p14="http://schemas.microsoft.com/office/powerpoint/2010/main" val="2336850548"/>
              </p:ext>
            </p:extLst>
          </p:nvPr>
        </p:nvGraphicFramePr>
        <p:xfrm>
          <a:off x="3485715" y="2281742"/>
          <a:ext cx="4213225" cy="6971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37185600" imgH="9448800" progId="Equation.DSMT4">
                  <p:embed/>
                </p:oleObj>
              </mc:Choice>
              <mc:Fallback>
                <p:oleObj r:id="rId4" imgW="37185600" imgH="9448800" progId="Equation.DSMT4">
                  <p:embed/>
                  <p:pic>
                    <p:nvPicPr>
                      <p:cNvPr id="6" name="对象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85715" y="2281742"/>
                        <a:ext cx="4213225" cy="69717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638967" y="3286593"/>
            <a:ext cx="7573963" cy="761747"/>
          </a:xfrm>
          <a:prstGeom prst="rect">
            <a:avLst/>
          </a:prstGeom>
          <a:noFill/>
          <a:ln w="9525">
            <a:noFill/>
            <a:rou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25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 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听到回声的条件：回声到达耳朵比原声晚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0.1s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以上，距发声体至少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17m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，人耳才能把回声和原声分开。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6" y="246848"/>
            <a:ext cx="875483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小结</a:t>
            </a:r>
          </a:p>
        </p:txBody>
      </p:sp>
    </p:spTree>
    <p:extLst>
      <p:ext uri="{BB962C8B-B14F-4D97-AF65-F5344CB8AC3E}">
        <p14:creationId xmlns:p14="http://schemas.microsoft.com/office/powerpoint/2010/main" val="1947886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742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73742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8" grpId="0" bldLvl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646269" y="1537328"/>
            <a:ext cx="468313" cy="1792798"/>
          </a:xfrm>
          <a:prstGeom prst="rect">
            <a:avLst/>
          </a:prstGeom>
          <a:noFill/>
          <a:ln w="9525">
            <a:noFill/>
            <a:rou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声音的产生与传播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1495023" y="1349654"/>
            <a:ext cx="1315287" cy="284693"/>
          </a:xfrm>
          <a:prstGeom prst="rect">
            <a:avLst/>
          </a:prstGeom>
          <a:noFill/>
          <a:ln w="9525">
            <a:noFill/>
            <a:round/>
          </a:ln>
        </p:spPr>
        <p:txBody>
          <a:bodyPr wrap="square" lIns="68580" tIns="34290" rIns="68580" bIns="34290">
            <a:spAutoFit/>
          </a:bodyPr>
          <a:lstStyle/>
          <a:p>
            <a:pPr algn="ctr" defTabSz="914378"/>
            <a:r>
              <a:rPr lang="zh-CN" altLang="zh-CN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产生条件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3031176" y="996701"/>
            <a:ext cx="2960687" cy="284693"/>
          </a:xfrm>
          <a:prstGeom prst="rect">
            <a:avLst/>
          </a:prstGeom>
          <a:noFill/>
          <a:ln w="9525">
            <a:noFill/>
            <a:rou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zh-CN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由物体的振动产生</a:t>
            </a: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3031175" y="1629849"/>
            <a:ext cx="3609975" cy="284693"/>
          </a:xfrm>
          <a:prstGeom prst="rect">
            <a:avLst/>
          </a:prstGeom>
          <a:noFill/>
          <a:ln w="9525">
            <a:noFill/>
            <a:rou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zh-CN" kern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振动停止，发声也停止</a:t>
            </a: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1476171" y="3110713"/>
            <a:ext cx="927100" cy="284693"/>
          </a:xfrm>
          <a:prstGeom prst="rect">
            <a:avLst/>
          </a:prstGeom>
          <a:noFill/>
          <a:ln w="9525">
            <a:noFill/>
            <a:round/>
          </a:ln>
        </p:spPr>
        <p:txBody>
          <a:bodyPr lIns="68580" tIns="34290" rIns="68580" bIns="34290">
            <a:spAutoFit/>
          </a:bodyPr>
          <a:lstStyle/>
          <a:p>
            <a:pPr algn="ctr" defTabSz="914378"/>
            <a:r>
              <a:rPr lang="zh-CN" altLang="zh-CN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传播</a:t>
            </a: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2856047" y="2262997"/>
            <a:ext cx="819150" cy="284693"/>
          </a:xfrm>
          <a:prstGeom prst="rect">
            <a:avLst/>
          </a:prstGeom>
          <a:noFill/>
          <a:ln w="9525">
            <a:noFill/>
            <a:rou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zh-CN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介质</a:t>
            </a: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2851116" y="3059342"/>
            <a:ext cx="4949825" cy="284693"/>
          </a:xfrm>
          <a:prstGeom prst="rect">
            <a:avLst/>
          </a:prstGeom>
          <a:noFill/>
          <a:ln w="9525">
            <a:noFill/>
            <a:rou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zh-CN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声速：空气中</a:t>
            </a:r>
            <a:r>
              <a:rPr lang="en-US" altLang="zh-CN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15℃</a:t>
            </a:r>
            <a:r>
              <a:rPr lang="zh-CN" altLang="en-US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的声速为</a:t>
            </a:r>
            <a:r>
              <a:rPr lang="en-US" altLang="zh-CN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340m/s</a:t>
            </a:r>
            <a:endParaRPr lang="zh-CN" altLang="en-US" kern="0" dirty="0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0" name="文本框 9"/>
          <p:cNvSpPr txBox="1">
            <a:spLocks noChangeArrowheads="1"/>
          </p:cNvSpPr>
          <p:nvPr/>
        </p:nvSpPr>
        <p:spPr bwMode="auto">
          <a:xfrm>
            <a:off x="2856048" y="3991314"/>
            <a:ext cx="873125" cy="284693"/>
          </a:xfrm>
          <a:prstGeom prst="rect">
            <a:avLst/>
          </a:prstGeom>
          <a:noFill/>
          <a:ln w="9525">
            <a:noFill/>
            <a:rou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zh-CN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回声</a:t>
            </a:r>
          </a:p>
        </p:txBody>
      </p:sp>
      <p:sp>
        <p:nvSpPr>
          <p:cNvPr id="11" name="文本框 10"/>
          <p:cNvSpPr txBox="1">
            <a:spLocks noChangeArrowheads="1"/>
          </p:cNvSpPr>
          <p:nvPr/>
        </p:nvSpPr>
        <p:spPr bwMode="auto">
          <a:xfrm>
            <a:off x="3776376" y="3608112"/>
            <a:ext cx="2428875" cy="284693"/>
          </a:xfrm>
          <a:prstGeom prst="rect">
            <a:avLst/>
          </a:prstGeom>
          <a:noFill/>
          <a:ln w="9525">
            <a:noFill/>
            <a:rou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zh-CN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听到回声的条件</a:t>
            </a:r>
          </a:p>
        </p:txBody>
      </p:sp>
      <p:sp>
        <p:nvSpPr>
          <p:cNvPr id="12" name="文本框 11"/>
          <p:cNvSpPr txBox="1">
            <a:spLocks noChangeArrowheads="1"/>
          </p:cNvSpPr>
          <p:nvPr/>
        </p:nvSpPr>
        <p:spPr bwMode="auto">
          <a:xfrm>
            <a:off x="3776376" y="4257914"/>
            <a:ext cx="1403350" cy="284693"/>
          </a:xfrm>
          <a:prstGeom prst="rect">
            <a:avLst/>
          </a:prstGeom>
          <a:noFill/>
          <a:ln w="9525">
            <a:noFill/>
            <a:rou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zh-CN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回声测距</a:t>
            </a:r>
          </a:p>
        </p:txBody>
      </p:sp>
      <p:sp>
        <p:nvSpPr>
          <p:cNvPr id="13" name="文本框 12"/>
          <p:cNvSpPr txBox="1">
            <a:spLocks noChangeArrowheads="1"/>
          </p:cNvSpPr>
          <p:nvPr/>
        </p:nvSpPr>
        <p:spPr bwMode="auto">
          <a:xfrm>
            <a:off x="3776376" y="1933403"/>
            <a:ext cx="3544888" cy="284693"/>
          </a:xfrm>
          <a:prstGeom prst="rect">
            <a:avLst/>
          </a:prstGeom>
          <a:noFill/>
          <a:ln w="9525">
            <a:noFill/>
            <a:rou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zh-CN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可以在固体、液体、气体中传播</a:t>
            </a: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3776377" y="2529635"/>
            <a:ext cx="2033588" cy="284693"/>
          </a:xfrm>
          <a:prstGeom prst="rect">
            <a:avLst/>
          </a:prstGeom>
          <a:noFill/>
          <a:ln w="9525">
            <a:noFill/>
            <a:rou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zh-CN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真空不能传声</a:t>
            </a:r>
          </a:p>
        </p:txBody>
      </p:sp>
      <p:sp>
        <p:nvSpPr>
          <p:cNvPr id="15" name="左大括号 14"/>
          <p:cNvSpPr/>
          <p:nvPr/>
        </p:nvSpPr>
        <p:spPr>
          <a:xfrm>
            <a:off x="2701097" y="1199728"/>
            <a:ext cx="300038" cy="646101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80" tIns="34290" rIns="68580" bIns="34290" anchor="ctr"/>
          <a:lstStyle/>
          <a:p>
            <a:pPr algn="ctr" defTabSz="914378"/>
            <a:endParaRPr lang="zh-CN" altLang="en-US" kern="0" noProof="1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6" name="左大括号 15"/>
          <p:cNvSpPr/>
          <p:nvPr/>
        </p:nvSpPr>
        <p:spPr>
          <a:xfrm>
            <a:off x="3461981" y="2082455"/>
            <a:ext cx="300037" cy="646101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80" tIns="34290" rIns="68580" bIns="34290" anchor="ctr"/>
          <a:lstStyle/>
          <a:p>
            <a:pPr algn="ctr" defTabSz="914378"/>
            <a:endParaRPr lang="zh-CN" altLang="en-US" kern="0" noProof="1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7" name="左大括号 16"/>
          <p:cNvSpPr/>
          <p:nvPr/>
        </p:nvSpPr>
        <p:spPr>
          <a:xfrm>
            <a:off x="2354228" y="2410217"/>
            <a:ext cx="496887" cy="179578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80" tIns="34290" rIns="68580" bIns="34290" anchor="ctr"/>
          <a:lstStyle/>
          <a:p>
            <a:pPr algn="ctr" defTabSz="914378"/>
            <a:endParaRPr lang="zh-CN" altLang="en-US" kern="0" noProof="1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8" name="左大括号 17"/>
          <p:cNvSpPr/>
          <p:nvPr/>
        </p:nvSpPr>
        <p:spPr>
          <a:xfrm>
            <a:off x="1096457" y="1483307"/>
            <a:ext cx="496887" cy="179459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80" tIns="34290" rIns="68580" bIns="34290" anchor="ctr"/>
          <a:lstStyle/>
          <a:p>
            <a:pPr algn="ctr" defTabSz="914378"/>
            <a:endParaRPr lang="zh-CN" altLang="en-US" kern="0" noProof="1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9" name="左大括号 18"/>
          <p:cNvSpPr/>
          <p:nvPr/>
        </p:nvSpPr>
        <p:spPr>
          <a:xfrm>
            <a:off x="3476340" y="3802373"/>
            <a:ext cx="300037" cy="646101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80" tIns="34290" rIns="68580" bIns="34290" anchor="ctr"/>
          <a:lstStyle/>
          <a:p>
            <a:pPr algn="ctr" defTabSz="914378"/>
            <a:endParaRPr lang="zh-CN" altLang="en-US" kern="0" noProof="1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155711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课堂小结</a:t>
            </a:r>
          </a:p>
        </p:txBody>
      </p:sp>
    </p:spTree>
    <p:extLst>
      <p:ext uri="{BB962C8B-B14F-4D97-AF65-F5344CB8AC3E}">
        <p14:creationId xmlns:p14="http://schemas.microsoft.com/office/powerpoint/2010/main" val="153630992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/>
      <p:bldP spid="4" grpId="0" bldLvl="0"/>
      <p:bldP spid="5" grpId="0" bldLvl="0"/>
      <p:bldP spid="6" grpId="0" bldLvl="0"/>
      <p:bldP spid="7" grpId="0" bldLvl="0"/>
      <p:bldP spid="8" grpId="0" bldLvl="0"/>
      <p:bldP spid="9" grpId="0" bldLvl="0"/>
      <p:bldP spid="10" grpId="0" bldLvl="0"/>
      <p:bldP spid="11" grpId="0" bldLvl="0"/>
      <p:bldP spid="12" grpId="0" bldLvl="0"/>
      <p:bldP spid="13" grpId="0" bldLvl="0"/>
      <p:bldP spid="14" grpId="0" bldLvl="0"/>
      <p:bldP spid="15" grpId="0" bldLvl="0" animBg="1"/>
      <p:bldP spid="16" grpId="0" bldLvl="0" animBg="1"/>
      <p:bldP spid="17" grpId="0" bldLvl="0" animBg="1"/>
      <p:bldP spid="18" grpId="0" bldLvl="0" animBg="1"/>
      <p:bldP spid="19" grpId="0" bldLvl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: 圆角 3"/>
          <p:cNvSpPr/>
          <p:nvPr/>
        </p:nvSpPr>
        <p:spPr>
          <a:xfrm>
            <a:off x="495300" y="1882068"/>
            <a:ext cx="1293222" cy="357543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5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典型例题 </a:t>
            </a:r>
            <a:r>
              <a:rPr lang="en-US" altLang="zh-CN" sz="15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1</a:t>
            </a:r>
            <a:endParaRPr lang="zh-CN" altLang="en-US" sz="15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4" name="文本框 6"/>
          <p:cNvSpPr txBox="1"/>
          <p:nvPr/>
        </p:nvSpPr>
        <p:spPr>
          <a:xfrm>
            <a:off x="495300" y="1295296"/>
            <a:ext cx="2223925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考点一：声音的产生</a:t>
            </a: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95301" y="2393375"/>
            <a:ext cx="8263976" cy="145424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1</a:t>
            </a: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.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手拨动琴弦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,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发出悦耳的声音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,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发声的物体是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(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　　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)</a:t>
            </a:r>
          </a:p>
          <a:p>
            <a:pPr defTabSz="914378">
              <a:lnSpc>
                <a:spcPct val="200000"/>
              </a:lnSpc>
            </a:pP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A.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手指　　　　　 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B.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琴弦</a:t>
            </a:r>
          </a:p>
          <a:p>
            <a:pPr defTabSz="914378">
              <a:lnSpc>
                <a:spcPct val="200000"/>
              </a:lnSpc>
            </a:pP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C.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弦柱	       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D.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空气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15279" y="2239611"/>
            <a:ext cx="495014" cy="807913"/>
          </a:xfrm>
          <a:prstGeom prst="rect">
            <a:avLst/>
          </a:prstGeom>
          <a:noFill/>
          <a:ln w="19050"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3200" b="1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D</a:t>
            </a:r>
            <a:endParaRPr lang="zh-CN" altLang="en-US" sz="3200" b="1" kern="0" noProof="1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155711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319736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allAtOnce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95300" y="1321984"/>
            <a:ext cx="7901968" cy="283923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2.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在探究人耳怎样听到声音时，可以用肥皂膜模拟人耳的鼓膜</a:t>
            </a: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.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如图所示，当喇叭发声时，肥皂膜将</a:t>
            </a: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(        )</a:t>
            </a:r>
          </a:p>
          <a:p>
            <a:pPr defTabSz="914378">
              <a:lnSpc>
                <a:spcPct val="200000"/>
              </a:lnSpc>
            </a:pP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A. 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振动</a:t>
            </a:r>
          </a:p>
          <a:p>
            <a:pPr defTabSz="914378">
              <a:lnSpc>
                <a:spcPct val="200000"/>
              </a:lnSpc>
            </a:pP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B. 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静止不动</a:t>
            </a:r>
          </a:p>
          <a:p>
            <a:pPr defTabSz="914378">
              <a:lnSpc>
                <a:spcPct val="200000"/>
              </a:lnSpc>
            </a:pP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C. 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一直向右运动</a:t>
            </a:r>
          </a:p>
          <a:p>
            <a:pPr defTabSz="914378">
              <a:lnSpc>
                <a:spcPct val="200000"/>
              </a:lnSpc>
            </a:pP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D. 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一直向左运动</a:t>
            </a:r>
            <a:endParaRPr lang="zh-CN" altLang="en-US" sz="15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pic>
        <p:nvPicPr>
          <p:cNvPr id="5" name="Picture 6" descr="C:\Users\lenovo\Desktop\转WORD\F044.TIF"/>
          <p:cNvPicPr>
            <a:picLocks noChangeAspect="1" noChangeArrowheads="1"/>
          </p:cNvPicPr>
          <p:nvPr/>
        </p:nvPicPr>
        <p:blipFill>
          <a:blip r:embed="rId2" r:link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19265" y="2427769"/>
            <a:ext cx="1963986" cy="1646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矩形 5"/>
          <p:cNvSpPr/>
          <p:nvPr/>
        </p:nvSpPr>
        <p:spPr>
          <a:xfrm>
            <a:off x="1148663" y="1776400"/>
            <a:ext cx="435456" cy="561741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defTabSz="914378">
              <a:defRPr/>
            </a:pPr>
            <a:r>
              <a:rPr lang="en-US" altLang="zh-CN" sz="3200" b="1" kern="1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A</a:t>
            </a:r>
            <a:endParaRPr lang="zh-CN" altLang="en-US" sz="2400" b="1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495300" y="1021901"/>
            <a:ext cx="1936494" cy="30008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378" latinLnBrk="1" hangingPunct="0"/>
            <a:r>
              <a:rPr lang="zh-CN" altLang="en-US" sz="15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迁移训练  </a:t>
            </a:r>
            <a:r>
              <a:rPr lang="en-US" altLang="zh-CN" sz="15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1</a:t>
            </a:r>
            <a:r>
              <a:rPr lang="zh-CN" altLang="en-US" sz="15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155711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5622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70" name="Text Box 6"/>
          <p:cNvSpPr txBox="1">
            <a:spLocks noChangeArrowheads="1"/>
          </p:cNvSpPr>
          <p:nvPr/>
        </p:nvSpPr>
        <p:spPr bwMode="auto">
          <a:xfrm>
            <a:off x="3834757" y="1628554"/>
            <a:ext cx="3261749" cy="242374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  <a:defRPr/>
            </a:pPr>
            <a:r>
              <a:rPr lang="zh-CN" altLang="en-US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马叫</a:t>
            </a:r>
          </a:p>
          <a:p>
            <a:pPr defTabSz="914378">
              <a:lnSpc>
                <a:spcPct val="150000"/>
              </a:lnSpc>
              <a:defRPr/>
            </a:pPr>
            <a:endParaRPr lang="en-US" altLang="zh-CN" sz="800" kern="0" dirty="0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>
              <a:lnSpc>
                <a:spcPct val="150000"/>
              </a:lnSpc>
              <a:defRPr/>
            </a:pPr>
            <a:r>
              <a:rPr lang="zh-CN" altLang="en-US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蝉叫</a:t>
            </a:r>
          </a:p>
          <a:p>
            <a:pPr defTabSz="914378">
              <a:lnSpc>
                <a:spcPct val="150000"/>
              </a:lnSpc>
              <a:defRPr/>
            </a:pPr>
            <a:endParaRPr lang="en-US" altLang="zh-CN" sz="800" kern="0" dirty="0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>
              <a:lnSpc>
                <a:spcPct val="150000"/>
              </a:lnSpc>
              <a:defRPr/>
            </a:pPr>
            <a:r>
              <a:rPr lang="zh-CN" altLang="en-US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羊叫</a:t>
            </a:r>
          </a:p>
          <a:p>
            <a:pPr defTabSz="914378">
              <a:lnSpc>
                <a:spcPct val="150000"/>
              </a:lnSpc>
              <a:defRPr/>
            </a:pPr>
            <a:endParaRPr lang="en-US" altLang="zh-CN" sz="800" kern="0" dirty="0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>
              <a:lnSpc>
                <a:spcPct val="150000"/>
              </a:lnSpc>
              <a:defRPr/>
            </a:pPr>
            <a:r>
              <a:rPr lang="zh-CN" altLang="en-US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公鸡打鸣</a:t>
            </a:r>
          </a:p>
          <a:p>
            <a:pPr defTabSz="914378">
              <a:lnSpc>
                <a:spcPct val="150000"/>
              </a:lnSpc>
              <a:defRPr/>
            </a:pPr>
            <a:endParaRPr lang="en-US" altLang="zh-CN" sz="800" kern="0" dirty="0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>
              <a:lnSpc>
                <a:spcPct val="150000"/>
              </a:lnSpc>
              <a:defRPr/>
            </a:pPr>
            <a:r>
              <a:rPr lang="zh-CN" altLang="en-US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虫子叫</a:t>
            </a:r>
          </a:p>
        </p:txBody>
      </p:sp>
      <p:pic>
        <p:nvPicPr>
          <p:cNvPr id="241671" name="Picture 7">
            <a:hlinkClick r:id="" action="ppaction://media"/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891871" y="1690816"/>
            <a:ext cx="290796" cy="217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1672" name="Picture 8">
            <a:hlinkClick r:id="" action="ppaction://media"/>
          </p:cNvPr>
          <p:cNvPicPr>
            <a:picLocks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891871" y="2751498"/>
            <a:ext cx="290796" cy="217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1673" name="Picture 9">
            <a:hlinkClick r:id="" action="ppaction://media"/>
          </p:cNvPr>
          <p:cNvPicPr>
            <a:picLocks noChangeAspect="1" noChangeArrowheads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891871" y="2246978"/>
            <a:ext cx="290796" cy="217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1674" name="Picture 10">
            <a:hlinkClick r:id="" action="ppaction://media"/>
          </p:cNvPr>
          <p:cNvPicPr>
            <a:picLocks noChangeAspect="1" noChangeArrowheads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891871" y="3658560"/>
            <a:ext cx="290796" cy="217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1675" name="Picture 11">
            <a:hlinkClick r:id="" action="ppaction://media"/>
          </p:cNvPr>
          <p:cNvPicPr>
            <a:picLocks noChangeAspect="1" noChangeArrowheads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876554" y="3154040"/>
            <a:ext cx="290796" cy="217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3" name="Text Box 14"/>
          <p:cNvSpPr txBox="1">
            <a:spLocks noChangeArrowheads="1"/>
          </p:cNvSpPr>
          <p:nvPr/>
        </p:nvSpPr>
        <p:spPr bwMode="auto">
          <a:xfrm>
            <a:off x="490808" y="950759"/>
            <a:ext cx="5836768" cy="458632"/>
          </a:xfrm>
          <a:prstGeom prst="rect">
            <a:avLst/>
          </a:prstGeom>
          <a:noFill/>
          <a:ln w="28575" algn="ctr">
            <a:noFill/>
            <a:miter lim="800000"/>
          </a:ln>
        </p:spPr>
        <p:txBody>
          <a:bodyPr vert="horz" wrap="square" lIns="68580" tIns="34290" rIns="68580" bIns="34290">
            <a:no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奇妙的声音现象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2540998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各种动物的声音</a:t>
            </a:r>
          </a:p>
        </p:txBody>
      </p:sp>
    </p:spTree>
    <p:extLst>
      <p:ext uri="{BB962C8B-B14F-4D97-AF65-F5344CB8AC3E}">
        <p14:creationId xmlns:p14="http://schemas.microsoft.com/office/powerpoint/2010/main" val="12837340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16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99" fill="hold"/>
                                        <p:tgtEl>
                                          <p:spTgt spid="24167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167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416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136" fill="hold"/>
                                        <p:tgtEl>
                                          <p:spTgt spid="2416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167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416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3013" fill="hold"/>
                                        <p:tgtEl>
                                          <p:spTgt spid="24167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167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16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688" fill="hold"/>
                                        <p:tgtEl>
                                          <p:spTgt spid="24167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167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416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1930" fill="hold"/>
                                        <p:tgtEl>
                                          <p:spTgt spid="24167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1675"/>
                  </p:tgtEl>
                </p:cond>
              </p:nextCondLst>
            </p:seq>
            <p:audio>
              <p:cMediaNode>
                <p:cTn id="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1671"/>
                </p:tgtEl>
              </p:cMediaNode>
            </p:audio>
            <p:audio>
              <p:cMediaNode>
                <p:cTn id="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1672"/>
                </p:tgtEl>
              </p:cMediaNode>
            </p:audio>
            <p:audio>
              <p:cMediaNode>
                <p:cTn id="2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1673"/>
                </p:tgtEl>
              </p:cMediaNode>
            </p:audio>
            <p:audio>
              <p:cMediaNode>
                <p:cTn id="3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1674"/>
                </p:tgtEl>
              </p:cMediaNode>
            </p:audio>
            <p:audio>
              <p:cMediaNode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1675"/>
                </p:tgtEl>
              </p:cMediaNode>
            </p:audio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圆角 3"/>
          <p:cNvSpPr/>
          <p:nvPr/>
        </p:nvSpPr>
        <p:spPr>
          <a:xfrm>
            <a:off x="495300" y="1572792"/>
            <a:ext cx="1293222" cy="340517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典型例题 </a:t>
            </a:r>
            <a:r>
              <a:rPr lang="en-US" altLang="zh-CN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2</a:t>
            </a:r>
            <a:endParaRPr lang="zh-CN" altLang="en-US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" name="文本框 6"/>
          <p:cNvSpPr txBox="1"/>
          <p:nvPr/>
        </p:nvSpPr>
        <p:spPr>
          <a:xfrm>
            <a:off x="495300" y="1077555"/>
            <a:ext cx="2169824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考点二：声音的传播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95301" y="1909052"/>
            <a:ext cx="8116673" cy="237757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3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.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能说明“液体可以传播声音”的事例是　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(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　</a:t>
            </a: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  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　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)</a:t>
            </a:r>
          </a:p>
          <a:p>
            <a:pPr defTabSz="914378">
              <a:lnSpc>
                <a:spcPct val="200000"/>
              </a:lnSpc>
            </a:pP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A.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我们听到雨滴打在雨伞上的“嗒嗒”声</a:t>
            </a:r>
          </a:p>
          <a:p>
            <a:pPr defTabSz="914378">
              <a:lnSpc>
                <a:spcPct val="200000"/>
              </a:lnSpc>
            </a:pP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B.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我们听到树枝上小鸟的“唧唧”声</a:t>
            </a:r>
          </a:p>
          <a:p>
            <a:pPr defTabSz="914378">
              <a:lnSpc>
                <a:spcPct val="200000"/>
              </a:lnSpc>
            </a:pP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C.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将要上钩的鱼被岸边的说话声吓跑</a:t>
            </a:r>
          </a:p>
          <a:p>
            <a:pPr defTabSz="914378">
              <a:lnSpc>
                <a:spcPct val="200000"/>
              </a:lnSpc>
            </a:pP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D.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人在小溪边听到流水的“哗哗”声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16952" y="1828798"/>
            <a:ext cx="550015" cy="807913"/>
          </a:xfrm>
          <a:prstGeom prst="rect">
            <a:avLst/>
          </a:prstGeom>
          <a:noFill/>
          <a:ln w="19050"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3200" b="1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C</a:t>
            </a:r>
            <a:endParaRPr lang="zh-CN" altLang="en-US" sz="3200" b="1" kern="0" noProof="1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155711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914530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圆角 6"/>
          <p:cNvSpPr/>
          <p:nvPr/>
        </p:nvSpPr>
        <p:spPr>
          <a:xfrm>
            <a:off x="495301" y="1033711"/>
            <a:ext cx="1482639" cy="357543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5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迁移训练  </a:t>
            </a:r>
            <a:r>
              <a:rPr lang="en-US" altLang="zh-CN" sz="15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2</a:t>
            </a:r>
            <a:r>
              <a:rPr lang="zh-CN" altLang="en-US" sz="15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4" name="文本框 100"/>
          <p:cNvSpPr txBox="1"/>
          <p:nvPr/>
        </p:nvSpPr>
        <p:spPr>
          <a:xfrm>
            <a:off x="495300" y="1667094"/>
            <a:ext cx="7842938" cy="2377574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pPr indent="46354" defTabSz="914378">
              <a:lnSpc>
                <a:spcPct val="200000"/>
              </a:lnSpc>
            </a:pPr>
            <a:r>
              <a:rPr lang="en-US" altLang="zh-CN" sz="15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4.《</a:t>
            </a:r>
            <a:r>
              <a:rPr lang="zh-CN" altLang="en-US" sz="15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解放军报</a:t>
            </a:r>
            <a:r>
              <a:rPr lang="en-US" altLang="zh-CN" sz="15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》</a:t>
            </a:r>
            <a:r>
              <a:rPr lang="zh-CN" altLang="en-US" sz="15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刊发题为</a:t>
            </a:r>
            <a:r>
              <a:rPr lang="en-US" altLang="zh-CN" sz="15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《</a:t>
            </a:r>
            <a:r>
              <a:rPr lang="zh-CN" altLang="en-US" sz="15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亚丁湾，记者体验护航“十八般兵器”</a:t>
            </a:r>
            <a:r>
              <a:rPr lang="en-US" altLang="zh-CN" sz="15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》</a:t>
            </a:r>
            <a:r>
              <a:rPr lang="zh-CN" altLang="en-US" sz="15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的报道称，中国海军第五批护航编队的护航舰艇上，出现了一种神秘的声波武器</a:t>
            </a:r>
            <a:r>
              <a:rPr lang="en-US" altLang="zh-CN" sz="15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—“</a:t>
            </a:r>
            <a:r>
              <a:rPr lang="zh-CN" altLang="en-US" sz="15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金嗓子”对索马里海盗构成了有效威慑。若要阻挡这一武器的袭击，可以用薄薄的一层 </a:t>
            </a:r>
            <a:r>
              <a:rPr lang="en-US" altLang="zh-CN" sz="15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(       )</a:t>
            </a:r>
            <a:endParaRPr lang="en-US" altLang="zh-CN" sz="1500" kern="0" noProof="1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indent="304793" defTabSz="914378">
              <a:lnSpc>
                <a:spcPct val="200000"/>
              </a:lnSpc>
            </a:pPr>
            <a:r>
              <a:rPr lang="en-US" altLang="zh-CN" sz="15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A.</a:t>
            </a:r>
            <a:r>
              <a:rPr lang="zh-CN" altLang="en-US" sz="15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半导体网                </a:t>
            </a:r>
            <a:r>
              <a:rPr lang="en-US" altLang="zh-CN" sz="15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B.</a:t>
            </a:r>
            <a:r>
              <a:rPr lang="zh-CN" altLang="en-US" sz="15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磁性物质网  </a:t>
            </a:r>
            <a:endParaRPr lang="zh-CN" altLang="en-US" sz="1500" kern="0" noProof="1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indent="304793" defTabSz="914378">
              <a:lnSpc>
                <a:spcPct val="200000"/>
              </a:lnSpc>
            </a:pPr>
            <a:r>
              <a:rPr lang="en-US" altLang="zh-CN" sz="15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C.</a:t>
            </a:r>
            <a:r>
              <a:rPr lang="zh-CN" altLang="en-US" sz="15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真空网                    </a:t>
            </a:r>
            <a:r>
              <a:rPr lang="en-US" altLang="zh-CN" sz="15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D.</a:t>
            </a:r>
            <a:r>
              <a:rPr lang="zh-CN" altLang="en-US" sz="15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金属物质网</a:t>
            </a:r>
            <a:endParaRPr lang="zh-CN" altLang="en-US" sz="1500" kern="0" noProof="1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5" name="文本框 1"/>
          <p:cNvSpPr txBox="1">
            <a:spLocks noChangeArrowheads="1"/>
          </p:cNvSpPr>
          <p:nvPr/>
        </p:nvSpPr>
        <p:spPr bwMode="auto">
          <a:xfrm>
            <a:off x="5107810" y="2544256"/>
            <a:ext cx="684212" cy="62324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algn="ctr" defTabSz="914378"/>
            <a:r>
              <a:rPr lang="en-US" altLang="zh-CN" sz="3600" b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C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155711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2398713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矩形 1"/>
          <p:cNvSpPr>
            <a:spLocks noChangeArrowheads="1"/>
          </p:cNvSpPr>
          <p:nvPr/>
        </p:nvSpPr>
        <p:spPr bwMode="auto">
          <a:xfrm>
            <a:off x="495301" y="968534"/>
            <a:ext cx="7923989" cy="237757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50000"/>
              </a:lnSpc>
            </a:pP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5.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如图所示，当敲响音叉乙时，观察到与音叉甲接触的乒乓球将会被</a:t>
            </a: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________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，这一现象说明发声的物体在</a:t>
            </a: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________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，也能说明声音可在</a:t>
            </a: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________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中传播</a:t>
            </a: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.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如果将这个实验移至月球上做，你猜想音叉甲</a:t>
            </a: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______(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填</a:t>
            </a: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“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能</a:t>
            </a: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”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或</a:t>
            </a: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“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不能</a:t>
            </a: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”)</a:t>
            </a:r>
            <a:r>
              <a:rPr lang="zh-CN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振动，猜想的依据是</a:t>
            </a: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___________________________________.</a:t>
            </a:r>
            <a:endParaRPr lang="zh-CN" altLang="zh-CN" sz="15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pic>
        <p:nvPicPr>
          <p:cNvPr id="15363" name="Picture 7" descr="C:\Users\lenovo\Desktop\转WORD\F045.TIF"/>
          <p:cNvPicPr>
            <a:picLocks noChangeAspect="1" noChangeArrowheads="1"/>
          </p:cNvPicPr>
          <p:nvPr/>
        </p:nvPicPr>
        <p:blipFill>
          <a:blip r:embed="rId2" r:link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14680" y="2919068"/>
            <a:ext cx="2859088" cy="1316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矩形 2"/>
          <p:cNvSpPr/>
          <p:nvPr/>
        </p:nvSpPr>
        <p:spPr>
          <a:xfrm>
            <a:off x="2085243" y="1510990"/>
            <a:ext cx="523220" cy="646331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250000"/>
              </a:lnSpc>
              <a:defRPr/>
            </a:pPr>
            <a:r>
              <a:rPr lang="zh-CN" altLang="zh-CN" sz="1500" kern="1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弹开</a:t>
            </a:r>
            <a:endParaRPr lang="zh-CN" altLang="en-US" sz="12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405523" y="968533"/>
            <a:ext cx="523220" cy="646331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250000"/>
              </a:lnSpc>
              <a:defRPr/>
            </a:pPr>
            <a:r>
              <a:rPr lang="zh-CN" altLang="zh-CN" sz="1500" kern="1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振动</a:t>
            </a:r>
            <a:endParaRPr lang="zh-CN" altLang="en-US" sz="12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653367" y="1526352"/>
            <a:ext cx="523220" cy="646331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250000"/>
              </a:lnSpc>
              <a:defRPr/>
            </a:pPr>
            <a:r>
              <a:rPr lang="zh-CN" altLang="zh-CN" sz="1500" kern="1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空气</a:t>
            </a:r>
            <a:endParaRPr lang="zh-CN" altLang="en-US" sz="12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111933" y="2053446"/>
            <a:ext cx="523220" cy="646331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250000"/>
              </a:lnSpc>
              <a:defRPr/>
            </a:pPr>
            <a:r>
              <a:rPr lang="zh-CN" altLang="zh-CN" sz="1500" kern="1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不能</a:t>
            </a:r>
            <a:endParaRPr lang="zh-CN" altLang="en-US" sz="12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6160" y="2595902"/>
            <a:ext cx="2831545" cy="646331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250000"/>
              </a:lnSpc>
              <a:defRPr/>
            </a:pPr>
            <a:r>
              <a:rPr lang="zh-CN" altLang="zh-CN" sz="1500" kern="1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月球表面是真空，真空不能传声</a:t>
            </a:r>
            <a:endParaRPr lang="zh-CN" altLang="en-US" sz="12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155711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2952784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圆角 3"/>
          <p:cNvSpPr/>
          <p:nvPr/>
        </p:nvSpPr>
        <p:spPr>
          <a:xfrm>
            <a:off x="495300" y="1553832"/>
            <a:ext cx="1293222" cy="357543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5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典型例题 </a:t>
            </a:r>
            <a:r>
              <a:rPr lang="en-US" altLang="zh-CN" sz="15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3</a:t>
            </a:r>
            <a:endParaRPr lang="zh-CN" altLang="en-US" sz="15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" name="文本框 6"/>
          <p:cNvSpPr txBox="1"/>
          <p:nvPr/>
        </p:nvSpPr>
        <p:spPr>
          <a:xfrm>
            <a:off x="495300" y="1087018"/>
            <a:ext cx="3323985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考点三：声音的传播速度和回声</a:t>
            </a:r>
          </a:p>
        </p:txBody>
      </p:sp>
      <p:sp>
        <p:nvSpPr>
          <p:cNvPr id="5" name="文本框 1"/>
          <p:cNvSpPr txBox="1">
            <a:spLocks noChangeArrowheads="1"/>
          </p:cNvSpPr>
          <p:nvPr/>
        </p:nvSpPr>
        <p:spPr bwMode="auto">
          <a:xfrm>
            <a:off x="495301" y="2008860"/>
            <a:ext cx="8197001" cy="237757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6. 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在相同的条件下，声音在下列三种介质中的传播速度从小到大的排列顺序是（        ）</a:t>
            </a:r>
          </a:p>
          <a:p>
            <a:pPr defTabSz="914378">
              <a:lnSpc>
                <a:spcPct val="200000"/>
              </a:lnSpc>
            </a:pP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  A.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铝、海水、空气</a:t>
            </a:r>
          </a:p>
          <a:p>
            <a:pPr defTabSz="914378">
              <a:lnSpc>
                <a:spcPct val="200000"/>
              </a:lnSpc>
            </a:pP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  B.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铝、空气、海水</a:t>
            </a:r>
          </a:p>
          <a:p>
            <a:pPr defTabSz="914378">
              <a:lnSpc>
                <a:spcPct val="200000"/>
              </a:lnSpc>
            </a:pP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  C.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空气、铝、海水</a:t>
            </a:r>
          </a:p>
          <a:p>
            <a:pPr defTabSz="914378">
              <a:lnSpc>
                <a:spcPct val="200000"/>
              </a:lnSpc>
            </a:pP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  D.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以上说法都不对</a:t>
            </a:r>
          </a:p>
        </p:txBody>
      </p:sp>
      <p:sp>
        <p:nvSpPr>
          <p:cNvPr id="6" name="文本框 2"/>
          <p:cNvSpPr txBox="1">
            <a:spLocks noChangeArrowheads="1"/>
          </p:cNvSpPr>
          <p:nvPr/>
        </p:nvSpPr>
        <p:spPr bwMode="auto">
          <a:xfrm>
            <a:off x="7225867" y="2008860"/>
            <a:ext cx="470436" cy="62324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en-US" altLang="zh-CN" sz="3600" b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D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155711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4031766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: 圆角 6"/>
          <p:cNvSpPr/>
          <p:nvPr/>
        </p:nvSpPr>
        <p:spPr>
          <a:xfrm>
            <a:off x="495300" y="998111"/>
            <a:ext cx="1482639" cy="357543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5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迁移训练  </a:t>
            </a:r>
            <a:r>
              <a:rPr lang="en-US" altLang="zh-CN" sz="15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3</a:t>
            </a:r>
            <a:r>
              <a:rPr lang="zh-CN" altLang="en-US" sz="15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3" name="矩形 2"/>
          <p:cNvSpPr/>
          <p:nvPr/>
        </p:nvSpPr>
        <p:spPr>
          <a:xfrm>
            <a:off x="495301" y="1407767"/>
            <a:ext cx="2563843" cy="41549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  <a:defRPr/>
            </a:pPr>
            <a:r>
              <a:rPr lang="en-US" altLang="zh-CN" sz="1500" kern="1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7.</a:t>
            </a:r>
            <a:r>
              <a:rPr lang="zh-CN" altLang="zh-CN" sz="1500" kern="1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下表是某些介质中的声速</a:t>
            </a:r>
            <a:r>
              <a:rPr lang="en-US" altLang="zh-CN" sz="1500" i="1" kern="1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v</a:t>
            </a:r>
            <a:r>
              <a:rPr lang="en-US" altLang="zh-CN" sz="1500" kern="1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.</a:t>
            </a:r>
            <a:endParaRPr lang="zh-CN" altLang="en-US" sz="15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3312308"/>
            <a:ext cx="9914917" cy="99257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indent="457189" defTabSz="914378">
              <a:lnSpc>
                <a:spcPct val="200000"/>
              </a:lnSpc>
              <a:defRPr/>
            </a:pPr>
            <a:r>
              <a:rPr lang="en-US" altLang="zh-CN" sz="1500" kern="1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(1)</a:t>
            </a:r>
            <a:r>
              <a:rPr lang="zh-CN" altLang="zh-CN" sz="1500" kern="1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分析表格中的信息，推断：</a:t>
            </a:r>
          </a:p>
          <a:p>
            <a:pPr indent="457189" defTabSz="914378">
              <a:lnSpc>
                <a:spcPct val="200000"/>
              </a:lnSpc>
              <a:defRPr/>
            </a:pPr>
            <a:r>
              <a:rPr lang="en-US" altLang="zh-CN" sz="1500" kern="1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①</a:t>
            </a:r>
            <a:r>
              <a:rPr lang="zh-CN" altLang="zh-CN" sz="1500" kern="1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声速大小可能跟</a:t>
            </a:r>
            <a:r>
              <a:rPr lang="en-US" altLang="zh-CN" sz="1500" kern="1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________</a:t>
            </a:r>
            <a:r>
              <a:rPr lang="zh-CN" altLang="zh-CN" sz="1500" kern="1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有关；依据是：</a:t>
            </a:r>
            <a:r>
              <a:rPr lang="en-US" altLang="zh-CN" sz="1500" kern="10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________________________________________.</a:t>
            </a:r>
            <a:endParaRPr lang="zh-CN" altLang="zh-CN" sz="1500" kern="10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275264" y="3798620"/>
            <a:ext cx="523220" cy="41549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  <a:defRPr/>
            </a:pPr>
            <a:r>
              <a:rPr lang="zh-CN" altLang="zh-CN" sz="1500" kern="1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温度</a:t>
            </a:r>
            <a:endParaRPr lang="zh-CN" altLang="en-US" sz="12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265984" y="3798620"/>
            <a:ext cx="7183438" cy="415498"/>
          </a:xfrm>
          <a:prstGeom prst="rect">
            <a:avLst/>
          </a:prstGeom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  <a:defRPr/>
            </a:pPr>
            <a:r>
              <a:rPr lang="zh-CN" altLang="zh-CN" sz="1500" kern="1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声音在</a:t>
            </a:r>
            <a:r>
              <a:rPr lang="en-US" altLang="zh-CN" sz="1500" kern="1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5 </a:t>
            </a:r>
            <a:r>
              <a:rPr lang="zh-CN" altLang="zh-CN" sz="1500" kern="1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宋体" panose="02010600030101010101" pitchFamily="2" charset="-122"/>
                <a:sym typeface="Arial" panose="020B0604020202020204" pitchFamily="34" charset="0"/>
              </a:rPr>
              <a:t>℃</a:t>
            </a:r>
            <a:r>
              <a:rPr lang="zh-CN" altLang="zh-CN" sz="1500" kern="1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、</a:t>
            </a:r>
            <a:r>
              <a:rPr lang="en-US" altLang="zh-CN" sz="1500" kern="1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15 </a:t>
            </a:r>
            <a:r>
              <a:rPr lang="zh-CN" altLang="zh-CN" sz="1500" kern="1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宋体" panose="02010600030101010101" pitchFamily="2" charset="-122"/>
                <a:sym typeface="Arial" panose="020B0604020202020204" pitchFamily="34" charset="0"/>
              </a:rPr>
              <a:t>℃</a:t>
            </a:r>
            <a:r>
              <a:rPr lang="zh-CN" altLang="zh-CN" sz="1500" kern="1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、</a:t>
            </a:r>
            <a:r>
              <a:rPr lang="en-US" altLang="zh-CN" sz="1500" kern="1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20 </a:t>
            </a:r>
            <a:r>
              <a:rPr lang="zh-CN" altLang="zh-CN" sz="1500" kern="1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宋体" panose="02010600030101010101" pitchFamily="2" charset="-122"/>
                <a:sym typeface="Arial" panose="020B0604020202020204" pitchFamily="34" charset="0"/>
              </a:rPr>
              <a:t>℃</a:t>
            </a:r>
            <a:r>
              <a:rPr lang="zh-CN" altLang="zh-CN" sz="1500" kern="1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的水中传播的速度不同</a:t>
            </a:r>
            <a:endParaRPr lang="zh-CN" altLang="en-US" sz="12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pic>
        <p:nvPicPr>
          <p:cNvPr id="7" name="图片 6" descr="图片5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5878" r="15085"/>
          <a:stretch>
            <a:fillRect/>
          </a:stretch>
        </p:blipFill>
        <p:spPr>
          <a:xfrm>
            <a:off x="372083" y="2054564"/>
            <a:ext cx="5632315" cy="1366158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155711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4087089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524917" y="1585331"/>
            <a:ext cx="8181474" cy="283923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indent="457189" algn="just" defTabSz="914378">
              <a:lnSpc>
                <a:spcPct val="300000"/>
              </a:lnSpc>
              <a:defRPr/>
            </a:pPr>
            <a:r>
              <a:rPr lang="en-US" altLang="zh-CN" sz="1500" kern="100" dirty="0">
                <a:solidFill>
                  <a:prstClr val="black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②</a:t>
            </a:r>
            <a:r>
              <a:rPr lang="zh-CN" altLang="zh-CN" sz="1500" kern="100" dirty="0">
                <a:solidFill>
                  <a:prstClr val="black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声速大小可能跟</a:t>
            </a:r>
            <a:r>
              <a:rPr lang="en-US" altLang="zh-CN" sz="1500" kern="100" dirty="0">
                <a:solidFill>
                  <a:prstClr val="black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__________</a:t>
            </a:r>
            <a:r>
              <a:rPr lang="zh-CN" altLang="zh-CN" sz="1500" kern="100" dirty="0">
                <a:solidFill>
                  <a:prstClr val="black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有关；依据是：</a:t>
            </a:r>
            <a:r>
              <a:rPr lang="en-US" altLang="zh-CN" sz="1500" kern="100" dirty="0">
                <a:solidFill>
                  <a:prstClr val="black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____________________________________________.</a:t>
            </a:r>
            <a:endParaRPr lang="zh-CN" altLang="zh-CN" sz="1500" kern="100" dirty="0">
              <a:solidFill>
                <a:prstClr val="black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indent="457189" defTabSz="914378">
              <a:lnSpc>
                <a:spcPct val="300000"/>
              </a:lnSpc>
              <a:defRPr/>
            </a:pPr>
            <a:r>
              <a:rPr lang="en-US" altLang="zh-CN" sz="1500" kern="100" dirty="0">
                <a:solidFill>
                  <a:prstClr val="black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(2)</a:t>
            </a:r>
            <a:r>
              <a:rPr lang="zh-CN" altLang="zh-CN" sz="1500" kern="100" dirty="0">
                <a:solidFill>
                  <a:prstClr val="black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设海水温度为</a:t>
            </a:r>
            <a:r>
              <a:rPr lang="en-US" altLang="zh-CN" sz="1500" kern="100" dirty="0">
                <a:solidFill>
                  <a:prstClr val="black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25 ℃</a:t>
            </a:r>
            <a:r>
              <a:rPr lang="zh-CN" altLang="zh-CN" sz="1500" kern="100" dirty="0">
                <a:solidFill>
                  <a:prstClr val="black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，在海面用超声测位仪向海底垂直发射声波，经过</a:t>
            </a:r>
            <a:r>
              <a:rPr lang="en-US" altLang="zh-CN" sz="1500" kern="100" dirty="0">
                <a:solidFill>
                  <a:prstClr val="black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2 s</a:t>
            </a:r>
            <a:r>
              <a:rPr lang="zh-CN" altLang="zh-CN" sz="1500" kern="100" dirty="0">
                <a:solidFill>
                  <a:prstClr val="black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后收到回波，根据公式</a:t>
            </a:r>
            <a:r>
              <a:rPr lang="en-US" altLang="zh-CN" sz="1500" i="1" kern="100" dirty="0">
                <a:solidFill>
                  <a:prstClr val="black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s</a:t>
            </a:r>
            <a:r>
              <a:rPr lang="zh-CN" altLang="zh-CN" sz="1500" kern="100" dirty="0">
                <a:solidFill>
                  <a:prstClr val="black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＝</a:t>
            </a:r>
            <a:r>
              <a:rPr lang="en-US" altLang="zh-CN" sz="1500" kern="100" dirty="0">
                <a:solidFill>
                  <a:prstClr val="black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________</a:t>
            </a:r>
            <a:r>
              <a:rPr lang="zh-CN" altLang="zh-CN" sz="1500" kern="100" dirty="0">
                <a:solidFill>
                  <a:prstClr val="black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，计算出海水深度为</a:t>
            </a:r>
            <a:r>
              <a:rPr lang="en-US" altLang="zh-CN" sz="1500" kern="100" dirty="0">
                <a:solidFill>
                  <a:prstClr val="black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________m.</a:t>
            </a:r>
            <a:endParaRPr lang="zh-CN" altLang="en-US" sz="1500" kern="0" dirty="0">
              <a:solidFill>
                <a:prstClr val="black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591085" y="1771346"/>
            <a:ext cx="907941" cy="41549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  <a:defRPr/>
            </a:pPr>
            <a:r>
              <a:rPr lang="zh-CN" altLang="zh-CN" sz="1500" kern="1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介质种类</a:t>
            </a:r>
            <a:endParaRPr lang="zh-CN" altLang="en-US" sz="15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51085" y="2399078"/>
            <a:ext cx="7207073" cy="41549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  <a:defRPr/>
            </a:pPr>
            <a:r>
              <a:rPr lang="zh-CN" altLang="zh-CN" sz="1500" kern="1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声音在水、海水、冰、铁等不同介质中速度不同</a:t>
            </a:r>
            <a:endParaRPr lang="zh-CN" altLang="en-US" sz="15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861108" y="3859213"/>
            <a:ext cx="447880" cy="41549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  <a:defRPr/>
            </a:pPr>
            <a:r>
              <a:rPr lang="en-US" altLang="zh-CN" sz="1500" i="1" kern="100" dirty="0" err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vt</a:t>
            </a:r>
            <a:r>
              <a:rPr lang="en-US" altLang="zh-CN" sz="1500" kern="1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/2</a:t>
            </a:r>
            <a:endParaRPr lang="zh-CN" altLang="en-US" sz="15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354621" y="3859213"/>
            <a:ext cx="568104" cy="41549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  <a:defRPr/>
            </a:pPr>
            <a:r>
              <a:rPr lang="en-US" altLang="zh-CN" sz="1500" kern="1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1531</a:t>
            </a:r>
            <a:endParaRPr lang="zh-CN" altLang="en-US" sz="15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3" name="矩形: 圆角 6"/>
          <p:cNvSpPr/>
          <p:nvPr/>
        </p:nvSpPr>
        <p:spPr>
          <a:xfrm>
            <a:off x="524917" y="1202249"/>
            <a:ext cx="1482639" cy="357543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5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迁移训练  </a:t>
            </a:r>
            <a:r>
              <a:rPr lang="en-US" altLang="zh-CN" sz="15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3</a:t>
            </a:r>
            <a:r>
              <a:rPr lang="zh-CN" altLang="en-US" sz="15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155711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533214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文本框 99"/>
          <p:cNvSpPr txBox="1">
            <a:spLocks noChangeArrowheads="1"/>
          </p:cNvSpPr>
          <p:nvPr/>
        </p:nvSpPr>
        <p:spPr bwMode="auto">
          <a:xfrm>
            <a:off x="398146" y="405322"/>
            <a:ext cx="8195666" cy="33932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indent="266693" defTabSz="914378">
              <a:lnSpc>
                <a:spcPct val="300000"/>
              </a:lnSpc>
            </a:pPr>
            <a:r>
              <a:rPr lang="en-US" altLang="zh-CN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                          </a:t>
            </a:r>
            <a:r>
              <a:rPr lang="zh-CN" altLang="en-US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</a:t>
            </a:r>
          </a:p>
          <a:p>
            <a:pPr indent="266693" defTabSz="914378">
              <a:lnSpc>
                <a:spcPct val="300000"/>
              </a:lnSpc>
            </a:pPr>
            <a:r>
              <a:rPr lang="en-US" altLang="zh-CN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</a:t>
            </a:r>
            <a:r>
              <a:rPr lang="zh-CN" altLang="en-US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．通过观察和实验初步认识声音产生和传播的条件。（重点）</a:t>
            </a:r>
          </a:p>
          <a:p>
            <a:pPr indent="266693" defTabSz="914378">
              <a:lnSpc>
                <a:spcPct val="300000"/>
              </a:lnSpc>
            </a:pPr>
            <a:r>
              <a:rPr lang="en-US" altLang="zh-CN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</a:t>
            </a:r>
            <a:r>
              <a:rPr lang="zh-CN" altLang="en-US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．知道声音是由物体振动发生的。（重点）</a:t>
            </a:r>
          </a:p>
          <a:p>
            <a:pPr indent="266693" defTabSz="914378">
              <a:lnSpc>
                <a:spcPct val="300000"/>
              </a:lnSpc>
            </a:pPr>
            <a:r>
              <a:rPr lang="en-US" altLang="zh-CN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3</a:t>
            </a:r>
            <a:r>
              <a:rPr lang="zh-CN" altLang="en-US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．知道声音传播需要介质，声音在不同介质中传播的速度不同。（重点）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7"/>
            <a:ext cx="1553747" cy="50009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b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学习目标</a:t>
            </a:r>
            <a:endParaRPr lang="zh-CN" altLang="en-US" sz="270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+mn-ea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941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文本框 27652"/>
          <p:cNvSpPr txBox="1">
            <a:spLocks noChangeArrowheads="1"/>
          </p:cNvSpPr>
          <p:nvPr/>
        </p:nvSpPr>
        <p:spPr bwMode="auto">
          <a:xfrm>
            <a:off x="555284" y="2352229"/>
            <a:ext cx="5981700" cy="30008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2.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声音是怎样传到我们耳朵里的？</a:t>
            </a:r>
          </a:p>
        </p:txBody>
      </p:sp>
      <p:sp>
        <p:nvSpPr>
          <p:cNvPr id="27654" name="文本框 27653"/>
          <p:cNvSpPr txBox="1">
            <a:spLocks noChangeArrowheads="1"/>
          </p:cNvSpPr>
          <p:nvPr/>
        </p:nvSpPr>
        <p:spPr bwMode="auto">
          <a:xfrm>
            <a:off x="555284" y="1745641"/>
            <a:ext cx="3962400" cy="30008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1.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声音是怎样产生的？</a:t>
            </a:r>
          </a:p>
        </p:txBody>
      </p:sp>
      <p:sp>
        <p:nvSpPr>
          <p:cNvPr id="27655" name="文本框 27654"/>
          <p:cNvSpPr txBox="1">
            <a:spLocks noChangeArrowheads="1"/>
          </p:cNvSpPr>
          <p:nvPr/>
        </p:nvSpPr>
        <p:spPr bwMode="auto">
          <a:xfrm>
            <a:off x="575909" y="1091829"/>
            <a:ext cx="7626350" cy="4154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25000"/>
              </a:lnSpc>
              <a:spcBef>
                <a:spcPts val="50"/>
              </a:spcBef>
            </a:pPr>
            <a:r>
              <a:rPr lang="zh-CN" altLang="en-US" sz="1800" kern="0" dirty="0">
                <a:solidFill>
                  <a:srgbClr val="007E27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对于声音，同学们想知道哪些问题呢？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79391" y="236164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课堂活动</a:t>
            </a:r>
          </a:p>
        </p:txBody>
      </p:sp>
      <p:pic>
        <p:nvPicPr>
          <p:cNvPr id="16" name="图片 27649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81279" y="2988927"/>
            <a:ext cx="2028437" cy="1352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图片 27649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808368" y="2988926"/>
            <a:ext cx="2028437" cy="1352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图片 27649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536984" y="2988926"/>
            <a:ext cx="1404257" cy="1352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58150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7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  <p:bldP spid="276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Box 4"/>
          <p:cNvSpPr>
            <a:spLocks noChangeArrowheads="1"/>
          </p:cNvSpPr>
          <p:nvPr/>
        </p:nvSpPr>
        <p:spPr bwMode="auto">
          <a:xfrm>
            <a:off x="179390" y="470737"/>
            <a:ext cx="288925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/>
            <a:endParaRPr lang="zh-CN" altLang="en-US" sz="1800" kern="0">
              <a:solidFill>
                <a:srgbClr val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571161" y="1574254"/>
            <a:ext cx="8255679" cy="243356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/>
          <a:lstStyle/>
          <a:p>
            <a:pPr defTabSz="914378">
              <a:lnSpc>
                <a:spcPct val="200000"/>
              </a:lnSpc>
            </a:pPr>
            <a:r>
              <a:rPr lang="zh-CN" altLang="en-US" sz="15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实验</a:t>
            </a:r>
            <a:r>
              <a:rPr lang="en-US" altLang="zh-CN" sz="15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</a:t>
            </a:r>
            <a:r>
              <a:rPr lang="zh-CN" altLang="en-US" sz="15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：</a:t>
            </a:r>
            <a:r>
              <a:rPr lang="zh-CN" altLang="en-US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把橡皮筋张紧到一定程度，用手拨动：</a:t>
            </a:r>
          </a:p>
          <a:p>
            <a:pPr defTabSz="914378">
              <a:lnSpc>
                <a:spcPct val="200000"/>
              </a:lnSpc>
            </a:pPr>
            <a:r>
              <a:rPr lang="en-US" altLang="zh-CN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①</a:t>
            </a:r>
            <a:r>
              <a:rPr lang="zh-CN" altLang="en-US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你听到声音了吗？ </a:t>
            </a:r>
            <a:r>
              <a:rPr lang="en-US" altLang="zh-CN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_________</a:t>
            </a:r>
            <a:r>
              <a:rPr lang="en-US" altLang="zh-CN" sz="1500" kern="0" dirty="0">
                <a:solidFill>
                  <a:srgbClr val="3333FF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</a:t>
            </a:r>
          </a:p>
          <a:p>
            <a:pPr defTabSz="914378">
              <a:lnSpc>
                <a:spcPct val="200000"/>
              </a:lnSpc>
            </a:pPr>
            <a:r>
              <a:rPr lang="en-US" altLang="zh-CN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②</a:t>
            </a:r>
            <a:r>
              <a:rPr lang="zh-CN" altLang="en-US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橡皮筋在做什么运动？ </a:t>
            </a:r>
            <a:r>
              <a:rPr lang="en-US" altLang="zh-CN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_______</a:t>
            </a:r>
            <a:r>
              <a:rPr lang="en-US" altLang="zh-CN" sz="1500" kern="0" dirty="0">
                <a:solidFill>
                  <a:srgbClr val="3333FF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</a:t>
            </a:r>
          </a:p>
          <a:p>
            <a:pPr defTabSz="914378">
              <a:lnSpc>
                <a:spcPct val="200000"/>
              </a:lnSpc>
            </a:pPr>
            <a:r>
              <a:rPr lang="en-US" altLang="zh-CN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③</a:t>
            </a:r>
            <a:r>
              <a:rPr lang="zh-CN" altLang="en-US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这声音是由什么引起的</a:t>
            </a:r>
            <a:r>
              <a:rPr lang="en-US" altLang="zh-CN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? _________________</a:t>
            </a:r>
            <a:r>
              <a:rPr lang="en-US" altLang="zh-CN" sz="1500" kern="0" dirty="0">
                <a:solidFill>
                  <a:srgbClr val="3333FF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</a:t>
            </a:r>
          </a:p>
          <a:p>
            <a:pPr defTabSz="914378">
              <a:lnSpc>
                <a:spcPct val="200000"/>
              </a:lnSpc>
            </a:pPr>
            <a:r>
              <a:rPr lang="en-US" altLang="zh-CN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④</a:t>
            </a:r>
            <a:r>
              <a:rPr lang="zh-CN" altLang="en-US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当橡皮筋停止振动，你还能听到声音吗</a:t>
            </a:r>
            <a:r>
              <a:rPr lang="en-US" altLang="zh-CN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?</a:t>
            </a:r>
          </a:p>
          <a:p>
            <a:pPr defTabSz="914378" eaLnBrk="0" hangingPunct="0">
              <a:lnSpc>
                <a:spcPct val="200000"/>
              </a:lnSpc>
            </a:pPr>
            <a:r>
              <a:rPr lang="en-US" altLang="zh-CN" sz="15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______</a:t>
            </a:r>
          </a:p>
        </p:txBody>
      </p:sp>
      <p:sp>
        <p:nvSpPr>
          <p:cNvPr id="155652" name="文本框 155651"/>
          <p:cNvSpPr txBox="1">
            <a:spLocks noChangeArrowheads="1"/>
          </p:cNvSpPr>
          <p:nvPr/>
        </p:nvSpPr>
        <p:spPr bwMode="auto">
          <a:xfrm>
            <a:off x="2971800" y="3057891"/>
            <a:ext cx="3487738" cy="30008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500" kern="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橡皮筋振动引起的</a:t>
            </a:r>
            <a:endParaRPr lang="zh-CN" altLang="en-US" sz="1800" kern="0" dirty="0">
              <a:solidFill>
                <a:srgbClr val="FF33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55654" name="文本框 155653"/>
          <p:cNvSpPr txBox="1">
            <a:spLocks noChangeArrowheads="1"/>
          </p:cNvSpPr>
          <p:nvPr/>
        </p:nvSpPr>
        <p:spPr bwMode="auto">
          <a:xfrm>
            <a:off x="2872277" y="2618017"/>
            <a:ext cx="1565275" cy="30008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500" kern="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振动</a:t>
            </a:r>
            <a:endParaRPr lang="zh-CN" altLang="en-US" sz="1800" kern="0" dirty="0">
              <a:solidFill>
                <a:srgbClr val="FF33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55655" name="文本框 155654"/>
          <p:cNvSpPr txBox="1">
            <a:spLocks noChangeArrowheads="1"/>
          </p:cNvSpPr>
          <p:nvPr/>
        </p:nvSpPr>
        <p:spPr bwMode="auto">
          <a:xfrm>
            <a:off x="688548" y="3930268"/>
            <a:ext cx="1728787" cy="30008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500" kern="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不能</a:t>
            </a:r>
            <a:endParaRPr lang="zh-CN" altLang="en-US" sz="1800" kern="0" dirty="0">
              <a:solidFill>
                <a:srgbClr val="FF33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55656" name="文本框 155655"/>
          <p:cNvSpPr txBox="1">
            <a:spLocks noChangeArrowheads="1"/>
          </p:cNvSpPr>
          <p:nvPr/>
        </p:nvSpPr>
        <p:spPr bwMode="auto">
          <a:xfrm>
            <a:off x="2533758" y="2107962"/>
            <a:ext cx="1728787" cy="30008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500" kern="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听到了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495300" y="1018033"/>
            <a:ext cx="4953000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zh-CN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探究：声音是怎样产生的？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264898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一、声音的产生</a:t>
            </a:r>
          </a:p>
        </p:txBody>
      </p:sp>
    </p:spTree>
    <p:extLst>
      <p:ext uri="{BB962C8B-B14F-4D97-AF65-F5344CB8AC3E}">
        <p14:creationId xmlns:p14="http://schemas.microsoft.com/office/powerpoint/2010/main" val="2588907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5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5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55652" grpId="0"/>
      <p:bldP spid="155654" grpId="0"/>
      <p:bldP spid="155655" grpId="0"/>
      <p:bldP spid="155656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62" name="矩形 155661"/>
          <p:cNvSpPr>
            <a:spLocks noChangeArrowheads="1"/>
          </p:cNvSpPr>
          <p:nvPr/>
        </p:nvSpPr>
        <p:spPr bwMode="auto">
          <a:xfrm>
            <a:off x="495300" y="1011485"/>
            <a:ext cx="7919567" cy="204897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/>
          <a:lstStyle/>
          <a:p>
            <a:pPr defTabSz="914378" eaLnBrk="0" hangingPunct="0">
              <a:lnSpc>
                <a:spcPct val="200000"/>
              </a:lnSpc>
            </a:pPr>
            <a:r>
              <a:rPr lang="zh-CN" altLang="en-US" sz="1800" kern="0" dirty="0">
                <a:solidFill>
                  <a:srgbClr val="007E27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实验</a:t>
            </a:r>
            <a:r>
              <a:rPr lang="en-US" altLang="zh-CN" sz="1800" kern="0" dirty="0">
                <a:solidFill>
                  <a:srgbClr val="007E27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 </a:t>
            </a:r>
            <a:r>
              <a:rPr lang="zh-CN" altLang="en-US" sz="1800" kern="0" dirty="0">
                <a:solidFill>
                  <a:srgbClr val="007E27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：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用一把尺，想办法使其发声，然后观察尺在发声时的现象</a:t>
            </a: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,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并用语言描述现象。当尺停止振动时，观察还能否听到声音？ </a:t>
            </a:r>
          </a:p>
        </p:txBody>
      </p:sp>
      <p:pic>
        <p:nvPicPr>
          <p:cNvPr id="10243" name="图片 15361" descr="C:\Users\Administrator\Desktop\03204001.jpg0320400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75116" y="2731967"/>
            <a:ext cx="3759935" cy="1312009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264898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一、声音的产生</a:t>
            </a:r>
          </a:p>
        </p:txBody>
      </p:sp>
    </p:spTree>
    <p:extLst>
      <p:ext uri="{BB962C8B-B14F-4D97-AF65-F5344CB8AC3E}">
        <p14:creationId xmlns:p14="http://schemas.microsoft.com/office/powerpoint/2010/main" val="1627283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5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5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5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5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5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6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图片 7680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11020" y="2114235"/>
            <a:ext cx="1010130" cy="498577"/>
          </a:xfrm>
          <a:prstGeom prst="rect">
            <a:avLst/>
          </a:prstGeom>
          <a:noFill/>
          <a:ln w="9525">
            <a:noFill/>
          </a:ln>
          <a:effectLst>
            <a:softEdge rad="31750"/>
          </a:effectLst>
        </p:spPr>
      </p:pic>
      <p:sp>
        <p:nvSpPr>
          <p:cNvPr id="76806" name="文本框 76805"/>
          <p:cNvSpPr txBox="1">
            <a:spLocks noChangeArrowheads="1"/>
          </p:cNvSpPr>
          <p:nvPr/>
        </p:nvSpPr>
        <p:spPr bwMode="auto">
          <a:xfrm>
            <a:off x="2327517" y="1349622"/>
            <a:ext cx="4484688" cy="30008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说话时         在振动</a:t>
            </a:r>
          </a:p>
        </p:txBody>
      </p:sp>
      <p:sp>
        <p:nvSpPr>
          <p:cNvPr id="76807" name="文本框 76806"/>
          <p:cNvSpPr txBox="1">
            <a:spLocks noChangeArrowheads="1"/>
          </p:cNvSpPr>
          <p:nvPr/>
        </p:nvSpPr>
        <p:spPr bwMode="auto">
          <a:xfrm>
            <a:off x="2327517" y="3311286"/>
            <a:ext cx="5857659" cy="30008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风吹树叶哗哗响，         在振动</a:t>
            </a:r>
          </a:p>
        </p:txBody>
      </p:sp>
      <p:sp>
        <p:nvSpPr>
          <p:cNvPr id="76808" name="文本框 76807"/>
          <p:cNvSpPr txBox="1">
            <a:spLocks noChangeArrowheads="1"/>
          </p:cNvSpPr>
          <p:nvPr/>
        </p:nvSpPr>
        <p:spPr bwMode="auto">
          <a:xfrm>
            <a:off x="2327518" y="2330454"/>
            <a:ext cx="4217987" cy="30008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敲鼓时         在振动</a:t>
            </a:r>
          </a:p>
        </p:txBody>
      </p:sp>
      <p:pic>
        <p:nvPicPr>
          <p:cNvPr id="11269" name="图片 76808"/>
          <p:cNvPicPr>
            <a:picLocks noChangeAspect="1"/>
          </p:cNvPicPr>
          <p:nvPr/>
        </p:nvPicPr>
        <p:blipFill>
          <a:blip r:embed="rId4" cstate="email">
            <a:clrChange>
              <a:clrFrom>
                <a:srgbClr val="DBF0E9"/>
              </a:clrFrom>
              <a:clrTo>
                <a:srgbClr val="DBF0E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11020" y="3138201"/>
            <a:ext cx="1010469" cy="504410"/>
          </a:xfrm>
          <a:prstGeom prst="rect">
            <a:avLst/>
          </a:prstGeom>
          <a:noFill/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</p:pic>
      <p:sp>
        <p:nvSpPr>
          <p:cNvPr id="76816" name="矩形 76815"/>
          <p:cNvSpPr>
            <a:spLocks noChangeArrowheads="1"/>
          </p:cNvSpPr>
          <p:nvPr/>
        </p:nvSpPr>
        <p:spPr bwMode="auto">
          <a:xfrm>
            <a:off x="2938731" y="1349622"/>
            <a:ext cx="1800225" cy="30008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500" kern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声带</a:t>
            </a:r>
          </a:p>
        </p:txBody>
      </p:sp>
      <p:sp>
        <p:nvSpPr>
          <p:cNvPr id="76818" name="矩形 76817"/>
          <p:cNvSpPr>
            <a:spLocks noChangeArrowheads="1"/>
          </p:cNvSpPr>
          <p:nvPr/>
        </p:nvSpPr>
        <p:spPr bwMode="auto">
          <a:xfrm>
            <a:off x="2959637" y="2330454"/>
            <a:ext cx="2016125" cy="30008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5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鼓面</a:t>
            </a:r>
          </a:p>
        </p:txBody>
      </p:sp>
      <p:sp>
        <p:nvSpPr>
          <p:cNvPr id="76820" name="矩形 76819"/>
          <p:cNvSpPr>
            <a:spLocks noChangeArrowheads="1"/>
          </p:cNvSpPr>
          <p:nvPr/>
        </p:nvSpPr>
        <p:spPr bwMode="auto">
          <a:xfrm>
            <a:off x="3863783" y="3328523"/>
            <a:ext cx="1655763" cy="30008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5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树叶</a:t>
            </a:r>
          </a:p>
        </p:txBody>
      </p:sp>
      <p:pic>
        <p:nvPicPr>
          <p:cNvPr id="76811" name="图片 76810" descr="图片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9483" y="3941964"/>
            <a:ext cx="980378" cy="364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6749" name="矩形 116748"/>
          <p:cNvSpPr/>
          <p:nvPr/>
        </p:nvSpPr>
        <p:spPr>
          <a:xfrm>
            <a:off x="-619362" y="3960173"/>
            <a:ext cx="5538788" cy="346249"/>
          </a:xfrm>
          <a:prstGeom prst="rect">
            <a:avLst/>
          </a:prstGeom>
          <a:noFill/>
          <a:ln w="9525" cap="flat" cmpd="sng">
            <a:noFill/>
            <a:prstDash val="solid"/>
            <a:miter/>
            <a:headEnd type="none" w="med" len="med"/>
            <a:tailEnd type="none" w="med" len="med"/>
          </a:ln>
          <a:effectLst>
            <a:outerShdw dist="107763" dir="2699999" algn="ctr" rotWithShape="0">
              <a:schemeClr val="bg2">
                <a:alpha val="50000"/>
              </a:schemeClr>
            </a:outerShdw>
          </a:effectLst>
        </p:spPr>
        <p:txBody>
          <a:bodyPr lIns="68580" tIns="34290" rIns="68580" bIns="34290">
            <a:spAutoFit/>
          </a:bodyPr>
          <a:lstStyle/>
          <a:p>
            <a:pPr algn="ctr" defTabSz="914378"/>
            <a:r>
              <a:rPr lang="zh-CN" altLang="en-US" sz="18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声音是由物体的</a:t>
            </a:r>
            <a:r>
              <a:rPr lang="zh-CN" altLang="en-US" sz="18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振动</a:t>
            </a:r>
            <a:r>
              <a:rPr lang="zh-CN" altLang="en-US" sz="18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产生的。</a:t>
            </a:r>
            <a:endParaRPr lang="zh-CN" altLang="en-US" sz="1800" kern="0" noProof="1">
              <a:solidFill>
                <a:srgbClr val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pic>
        <p:nvPicPr>
          <p:cNvPr id="11276" name="Picture 4" descr="摸喉头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DBF0E9"/>
              </a:clrFrom>
              <a:clrTo>
                <a:srgbClr val="DBF0E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0172" y="1122218"/>
            <a:ext cx="1010978" cy="527488"/>
          </a:xfrm>
          <a:prstGeom prst="rect">
            <a:avLst/>
          </a:prstGeom>
          <a:noFill/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5" y="246848"/>
            <a:ext cx="264898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一、声音的产生</a:t>
            </a:r>
          </a:p>
        </p:txBody>
      </p:sp>
    </p:spTree>
    <p:extLst>
      <p:ext uri="{BB962C8B-B14F-4D97-AF65-F5344CB8AC3E}">
        <p14:creationId xmlns:p14="http://schemas.microsoft.com/office/powerpoint/2010/main" val="182430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6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68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68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6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68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6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6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68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6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6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6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167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6" grpId="0"/>
      <p:bldP spid="76807" grpId="0"/>
      <p:bldP spid="76808" grpId="0"/>
      <p:bldP spid="76816" grpId="0"/>
      <p:bldP spid="76818" grpId="0"/>
      <p:bldP spid="76820" grpId="0"/>
      <p:bldP spid="116749" grpId="0" bldLvl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文本框 82947"/>
          <p:cNvSpPr txBox="1">
            <a:spLocks noChangeArrowheads="1"/>
          </p:cNvSpPr>
          <p:nvPr/>
        </p:nvSpPr>
        <p:spPr bwMode="auto">
          <a:xfrm>
            <a:off x="495301" y="2426608"/>
            <a:ext cx="6980237" cy="48474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  <a:spcBef>
                <a:spcPct val="50000"/>
              </a:spcBef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2.一切正在发声的物体都在振动，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振动停止，发声也停止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。</a:t>
            </a:r>
          </a:p>
        </p:txBody>
      </p:sp>
      <p:sp>
        <p:nvSpPr>
          <p:cNvPr id="82949" name="文本框 82948"/>
          <p:cNvSpPr txBox="1">
            <a:spLocks noChangeArrowheads="1"/>
          </p:cNvSpPr>
          <p:nvPr/>
        </p:nvSpPr>
        <p:spPr bwMode="auto">
          <a:xfrm>
            <a:off x="495300" y="3371129"/>
            <a:ext cx="6121400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3.正在发声的物体叫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声源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。</a:t>
            </a:r>
          </a:p>
        </p:txBody>
      </p:sp>
      <p:sp>
        <p:nvSpPr>
          <p:cNvPr id="76810" name="文本框 76809"/>
          <p:cNvSpPr txBox="1">
            <a:spLocks noChangeArrowheads="1"/>
          </p:cNvSpPr>
          <p:nvPr/>
        </p:nvSpPr>
        <p:spPr bwMode="auto">
          <a:xfrm>
            <a:off x="495300" y="1575430"/>
            <a:ext cx="7058025" cy="3462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声音是由物体的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振动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产生的。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7103F0E8-E99F-42C8-AB8F-F1E09F85C8DA}"/>
              </a:ext>
            </a:extLst>
          </p:cNvPr>
          <p:cNvSpPr txBox="1"/>
          <p:nvPr/>
        </p:nvSpPr>
        <p:spPr>
          <a:xfrm>
            <a:off x="398146" y="246848"/>
            <a:ext cx="88302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小结</a:t>
            </a:r>
          </a:p>
        </p:txBody>
      </p:sp>
    </p:spTree>
    <p:extLst>
      <p:ext uri="{BB962C8B-B14F-4D97-AF65-F5344CB8AC3E}">
        <p14:creationId xmlns:p14="http://schemas.microsoft.com/office/powerpoint/2010/main" val="64655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6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9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29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8" grpId="0"/>
      <p:bldP spid="82949" grpId="0"/>
      <p:bldP spid="768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null,&quot;Name&quot;:&quot;正常&quot;,&quot;HeaderHeight&quot;:15.0,&quot;FooterHeight&quot;:9.0,&quot;SideMargin&quot;:5.5,&quot;TopMargin&quot;:0.0,&quot;BottomMargin&quot;:0.0,&quot;IntervalMargin&quot;:1.5,&quot;SettingType&quot;:&quot;System&quot;}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RESOURCELIBID_ANIM" val="553752"/>
</p:tagLst>
</file>

<file path=ppt/theme/theme1.xml><?xml version="1.0" encoding="utf-8"?>
<a:theme xmlns:a="http://schemas.openxmlformats.org/drawingml/2006/main" name="办公资源网：www.bangongziyuan.com">
  <a:themeElements>
    <a:clrScheme name="紫罗兰色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Words>1816</Words>
  <PresentationFormat>全屏显示(16:9)</PresentationFormat>
  <Paragraphs>235</Paragraphs>
  <Slides>35</Slides>
  <Notes>1</Notes>
  <HiddenSlides>0</HiddenSlides>
  <MMClips>5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35</vt:i4>
      </vt:variant>
    </vt:vector>
  </HeadingPairs>
  <TitlesOfParts>
    <vt:vector size="42" baseType="lpstr">
      <vt:lpstr>FandolFang R</vt:lpstr>
      <vt:lpstr>Arial</vt:lpstr>
      <vt:lpstr>Calibri</vt:lpstr>
      <vt:lpstr>Wingdings</vt:lpstr>
      <vt:lpstr>办公资源网：www.bangongziyuan.com</vt:lpstr>
      <vt:lpstr>Equations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一些介质中的声速 v（ m/s）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2020-05-14T19:01:42Z</dcterms:created>
  <dcterms:modified xsi:type="dcterms:W3CDTF">2023-10-04T01:42:01Z</dcterms:modified>
</cp:coreProperties>
</file>