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62" r:id="rId2"/>
    <p:sldId id="266" r:id="rId3"/>
    <p:sldId id="267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63" r:id="rId39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63" userDrawn="1">
          <p15:clr>
            <a:srgbClr val="A4A3A4"/>
          </p15:clr>
        </p15:guide>
        <p15:guide id="4" orient="horz" pos="1049" userDrawn="1">
          <p15:clr>
            <a:srgbClr val="A4A3A4"/>
          </p15:clr>
        </p15:guide>
        <p15:guide id="5" orient="horz" pos="3929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497">
          <p15:clr>
            <a:srgbClr val="A4A3A4"/>
          </p15:clr>
        </p15:guide>
        <p15:guide id="8" orient="horz" pos="787">
          <p15:clr>
            <a:srgbClr val="A4A3A4"/>
          </p15:clr>
        </p15:guide>
        <p15:guide id="9" orient="horz" pos="2947">
          <p15:clr>
            <a:srgbClr val="A4A3A4"/>
          </p15:clr>
        </p15:guide>
        <p15:guide id="10" orient="horz" pos="2898">
          <p15:clr>
            <a:srgbClr val="A4A3A4"/>
          </p15:clr>
        </p15:guide>
        <p15:guide id="11" pos="312">
          <p15:clr>
            <a:srgbClr val="A4A3A4"/>
          </p15:clr>
        </p15:guide>
        <p15:guide id="12" pos="54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5" y="72"/>
      </p:cViewPr>
      <p:guideLst>
        <p:guide pos="416"/>
        <p:guide pos="7256"/>
        <p:guide orient="horz" pos="663"/>
        <p:guide orient="horz" pos="1049"/>
        <p:guide orient="horz" pos="3929"/>
        <p:guide orient="horz" pos="3864"/>
        <p:guide orient="horz" pos="497"/>
        <p:guide orient="horz" pos="787"/>
        <p:guide orient="horz" pos="2947"/>
        <p:guide orient="horz" pos="2898"/>
        <p:guide pos="312"/>
        <p:guide pos="54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6C9825E-4D1A-4DAC-B4E9-5D09E61F0520}" type="datetimeFigureOut">
              <a:rPr lang="zh-CN" altLang="en-US" smtClean="0"/>
              <a:pPr/>
              <a:t>2023/10/4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75D5563-4E22-416B-8372-BD84AB5A534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08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D5563-4E22-416B-8372-BD84AB5A534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6537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1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5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009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5D5563-4E22-416B-8372-BD84AB5A534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56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84F66AB8-6E2A-4112-924E-94FA71A781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6319" y="0"/>
            <a:ext cx="4307681" cy="5143500"/>
          </a:xfrm>
          <a:custGeom>
            <a:avLst/>
            <a:gdLst>
              <a:gd name="connsiteX0" fmla="*/ 111219 w 5743575"/>
              <a:gd name="connsiteY0" fmla="*/ 5761038 h 6858000"/>
              <a:gd name="connsiteX1" fmla="*/ 646019 w 5743575"/>
              <a:gd name="connsiteY1" fmla="*/ 5761038 h 6858000"/>
              <a:gd name="connsiteX2" fmla="*/ 757238 w 5743575"/>
              <a:gd name="connsiteY2" fmla="*/ 5872163 h 6858000"/>
              <a:gd name="connsiteX3" fmla="*/ 646019 w 5743575"/>
              <a:gd name="connsiteY3" fmla="*/ 5983288 h 6858000"/>
              <a:gd name="connsiteX4" fmla="*/ 111219 w 5743575"/>
              <a:gd name="connsiteY4" fmla="*/ 5983288 h 6858000"/>
              <a:gd name="connsiteX5" fmla="*/ 0 w 5743575"/>
              <a:gd name="connsiteY5" fmla="*/ 5872163 h 6858000"/>
              <a:gd name="connsiteX6" fmla="*/ 111219 w 5743575"/>
              <a:gd name="connsiteY6" fmla="*/ 5761038 h 6858000"/>
              <a:gd name="connsiteX7" fmla="*/ 974725 w 5743575"/>
              <a:gd name="connsiteY7" fmla="*/ 5760971 h 6858000"/>
              <a:gd name="connsiteX8" fmla="*/ 1043312 w 5743575"/>
              <a:gd name="connsiteY8" fmla="*/ 5789343 h 6858000"/>
              <a:gd name="connsiteX9" fmla="*/ 1043312 w 5743575"/>
              <a:gd name="connsiteY9" fmla="*/ 5938298 h 6858000"/>
              <a:gd name="connsiteX10" fmla="*/ 906139 w 5743575"/>
              <a:gd name="connsiteY10" fmla="*/ 5938298 h 6858000"/>
              <a:gd name="connsiteX11" fmla="*/ 906139 w 5743575"/>
              <a:gd name="connsiteY11" fmla="*/ 5789343 h 6858000"/>
              <a:gd name="connsiteX12" fmla="*/ 974725 w 5743575"/>
              <a:gd name="connsiteY12" fmla="*/ 5760971 h 6858000"/>
              <a:gd name="connsiteX13" fmla="*/ 776442 w 5743575"/>
              <a:gd name="connsiteY13" fmla="*/ 4878388 h 6858000"/>
              <a:gd name="connsiteX14" fmla="*/ 923156 w 5743575"/>
              <a:gd name="connsiteY14" fmla="*/ 4878388 h 6858000"/>
              <a:gd name="connsiteX15" fmla="*/ 932622 w 5743575"/>
              <a:gd name="connsiteY15" fmla="*/ 4878388 h 6858000"/>
              <a:gd name="connsiteX16" fmla="*/ 1330172 w 5743575"/>
              <a:gd name="connsiteY16" fmla="*/ 4878388 h 6858000"/>
              <a:gd name="connsiteX17" fmla="*/ 1431926 w 5743575"/>
              <a:gd name="connsiteY17" fmla="*/ 4990307 h 6858000"/>
              <a:gd name="connsiteX18" fmla="*/ 1320707 w 5743575"/>
              <a:gd name="connsiteY18" fmla="*/ 5102226 h 6858000"/>
              <a:gd name="connsiteX19" fmla="*/ 776442 w 5743575"/>
              <a:gd name="connsiteY19" fmla="*/ 5102226 h 6858000"/>
              <a:gd name="connsiteX20" fmla="*/ 674688 w 5743575"/>
              <a:gd name="connsiteY20" fmla="*/ 4990307 h 6858000"/>
              <a:gd name="connsiteX21" fmla="*/ 776442 w 5743575"/>
              <a:gd name="connsiteY21" fmla="*/ 4878388 h 6858000"/>
              <a:gd name="connsiteX22" fmla="*/ 457167 w 5743575"/>
              <a:gd name="connsiteY22" fmla="*/ 4878388 h 6858000"/>
              <a:gd name="connsiteX23" fmla="*/ 528097 w 5743575"/>
              <a:gd name="connsiteY23" fmla="*/ 4906963 h 6858000"/>
              <a:gd name="connsiteX24" fmla="*/ 528097 w 5743575"/>
              <a:gd name="connsiteY24" fmla="*/ 5054601 h 6858000"/>
              <a:gd name="connsiteX25" fmla="*/ 379143 w 5743575"/>
              <a:gd name="connsiteY25" fmla="*/ 5054601 h 6858000"/>
              <a:gd name="connsiteX26" fmla="*/ 379143 w 5743575"/>
              <a:gd name="connsiteY26" fmla="*/ 4906963 h 6858000"/>
              <a:gd name="connsiteX27" fmla="*/ 457167 w 5743575"/>
              <a:gd name="connsiteY27" fmla="*/ 4878388 h 6858000"/>
              <a:gd name="connsiteX28" fmla="*/ 1250951 w 5743575"/>
              <a:gd name="connsiteY28" fmla="*/ 4435597 h 6858000"/>
              <a:gd name="connsiteX29" fmla="*/ 1319537 w 5743575"/>
              <a:gd name="connsiteY29" fmla="*/ 4469299 h 6858000"/>
              <a:gd name="connsiteX30" fmla="*/ 1319537 w 5743575"/>
              <a:gd name="connsiteY30" fmla="*/ 4618297 h 6858000"/>
              <a:gd name="connsiteX31" fmla="*/ 1182364 w 5743575"/>
              <a:gd name="connsiteY31" fmla="*/ 4618297 h 6858000"/>
              <a:gd name="connsiteX32" fmla="*/ 1182364 w 5743575"/>
              <a:gd name="connsiteY32" fmla="*/ 4469299 h 6858000"/>
              <a:gd name="connsiteX33" fmla="*/ 1250951 w 5743575"/>
              <a:gd name="connsiteY33" fmla="*/ 4435597 h 6858000"/>
              <a:gd name="connsiteX34" fmla="*/ 1225145 w 5743575"/>
              <a:gd name="connsiteY34" fmla="*/ 3542425 h 6858000"/>
              <a:gd name="connsiteX35" fmla="*/ 1294914 w 5743575"/>
              <a:gd name="connsiteY35" fmla="*/ 3577901 h 6858000"/>
              <a:gd name="connsiteX36" fmla="*/ 1294914 w 5743575"/>
              <a:gd name="connsiteY36" fmla="*/ 3717439 h 6858000"/>
              <a:gd name="connsiteX37" fmla="*/ 1155376 w 5743575"/>
              <a:gd name="connsiteY37" fmla="*/ 3717439 h 6858000"/>
              <a:gd name="connsiteX38" fmla="*/ 1155376 w 5743575"/>
              <a:gd name="connsiteY38" fmla="*/ 3577901 h 6858000"/>
              <a:gd name="connsiteX39" fmla="*/ 1225145 w 5743575"/>
              <a:gd name="connsiteY39" fmla="*/ 3542425 h 6858000"/>
              <a:gd name="connsiteX40" fmla="*/ 327119 w 5743575"/>
              <a:gd name="connsiteY40" fmla="*/ 3494088 h 6858000"/>
              <a:gd name="connsiteX41" fmla="*/ 861918 w 5743575"/>
              <a:gd name="connsiteY41" fmla="*/ 3494088 h 6858000"/>
              <a:gd name="connsiteX42" fmla="*/ 973138 w 5743575"/>
              <a:gd name="connsiteY42" fmla="*/ 3606007 h 6858000"/>
              <a:gd name="connsiteX43" fmla="*/ 861918 w 5743575"/>
              <a:gd name="connsiteY43" fmla="*/ 3717926 h 6858000"/>
              <a:gd name="connsiteX44" fmla="*/ 327119 w 5743575"/>
              <a:gd name="connsiteY44" fmla="*/ 3717926 h 6858000"/>
              <a:gd name="connsiteX45" fmla="*/ 215900 w 5743575"/>
              <a:gd name="connsiteY45" fmla="*/ 3606007 h 6858000"/>
              <a:gd name="connsiteX46" fmla="*/ 327119 w 5743575"/>
              <a:gd name="connsiteY46" fmla="*/ 3494088 h 6858000"/>
              <a:gd name="connsiteX47" fmla="*/ 735823 w 5743575"/>
              <a:gd name="connsiteY47" fmla="*/ 3103496 h 6858000"/>
              <a:gd name="connsiteX48" fmla="*/ 813847 w 5743575"/>
              <a:gd name="connsiteY48" fmla="*/ 3131868 h 6858000"/>
              <a:gd name="connsiteX49" fmla="*/ 813847 w 5743575"/>
              <a:gd name="connsiteY49" fmla="*/ 3278459 h 6858000"/>
              <a:gd name="connsiteX50" fmla="*/ 664893 w 5743575"/>
              <a:gd name="connsiteY50" fmla="*/ 3278459 h 6858000"/>
              <a:gd name="connsiteX51" fmla="*/ 664893 w 5743575"/>
              <a:gd name="connsiteY51" fmla="*/ 3131868 h 6858000"/>
              <a:gd name="connsiteX52" fmla="*/ 735823 w 5743575"/>
              <a:gd name="connsiteY52" fmla="*/ 3103496 h 6858000"/>
              <a:gd name="connsiteX53" fmla="*/ 1081182 w 5743575"/>
              <a:gd name="connsiteY53" fmla="*/ 3094038 h 6858000"/>
              <a:gd name="connsiteX54" fmla="*/ 1218432 w 5743575"/>
              <a:gd name="connsiteY54" fmla="*/ 3094038 h 6858000"/>
              <a:gd name="connsiteX55" fmla="*/ 1227897 w 5743575"/>
              <a:gd name="connsiteY55" fmla="*/ 3094038 h 6858000"/>
              <a:gd name="connsiteX56" fmla="*/ 1634913 w 5743575"/>
              <a:gd name="connsiteY56" fmla="*/ 3094038 h 6858000"/>
              <a:gd name="connsiteX57" fmla="*/ 1727201 w 5743575"/>
              <a:gd name="connsiteY57" fmla="*/ 3205164 h 6858000"/>
              <a:gd name="connsiteX58" fmla="*/ 1625447 w 5743575"/>
              <a:gd name="connsiteY58" fmla="*/ 3316289 h 6858000"/>
              <a:gd name="connsiteX59" fmla="*/ 1081182 w 5743575"/>
              <a:gd name="connsiteY59" fmla="*/ 3316289 h 6858000"/>
              <a:gd name="connsiteX60" fmla="*/ 969963 w 5743575"/>
              <a:gd name="connsiteY60" fmla="*/ 3205164 h 6858000"/>
              <a:gd name="connsiteX61" fmla="*/ 1081182 w 5743575"/>
              <a:gd name="connsiteY61" fmla="*/ 3094038 h 6858000"/>
              <a:gd name="connsiteX62" fmla="*/ 1518908 w 5743575"/>
              <a:gd name="connsiteY62" fmla="*/ 2659856 h 6858000"/>
              <a:gd name="connsiteX63" fmla="*/ 1587770 w 5743575"/>
              <a:gd name="connsiteY63" fmla="*/ 2695575 h 6858000"/>
              <a:gd name="connsiteX64" fmla="*/ 1587770 w 5743575"/>
              <a:gd name="connsiteY64" fmla="*/ 2833689 h 6858000"/>
              <a:gd name="connsiteX65" fmla="*/ 1441180 w 5743575"/>
              <a:gd name="connsiteY65" fmla="*/ 2833689 h 6858000"/>
              <a:gd name="connsiteX66" fmla="*/ 1441180 w 5743575"/>
              <a:gd name="connsiteY66" fmla="*/ 2695575 h 6858000"/>
              <a:gd name="connsiteX67" fmla="*/ 1518908 w 5743575"/>
              <a:gd name="connsiteY67" fmla="*/ 2659856 h 6858000"/>
              <a:gd name="connsiteX68" fmla="*/ 1223929 w 5743575"/>
              <a:gd name="connsiteY68" fmla="*/ 1332748 h 6858000"/>
              <a:gd name="connsiteX69" fmla="*/ 1294860 w 5743575"/>
              <a:gd name="connsiteY69" fmla="*/ 1361323 h 6858000"/>
              <a:gd name="connsiteX70" fmla="*/ 1294860 w 5743575"/>
              <a:gd name="connsiteY70" fmla="*/ 1508961 h 6858000"/>
              <a:gd name="connsiteX71" fmla="*/ 1145905 w 5743575"/>
              <a:gd name="connsiteY71" fmla="*/ 1508961 h 6858000"/>
              <a:gd name="connsiteX72" fmla="*/ 1145905 w 5743575"/>
              <a:gd name="connsiteY72" fmla="*/ 1361323 h 6858000"/>
              <a:gd name="connsiteX73" fmla="*/ 1223929 w 5743575"/>
              <a:gd name="connsiteY73" fmla="*/ 1332748 h 6858000"/>
              <a:gd name="connsiteX74" fmla="*/ 951067 w 5743575"/>
              <a:gd name="connsiteY74" fmla="*/ 430253 h 6858000"/>
              <a:gd name="connsiteX75" fmla="*/ 1097781 w 5743575"/>
              <a:gd name="connsiteY75" fmla="*/ 430253 h 6858000"/>
              <a:gd name="connsiteX76" fmla="*/ 1107247 w 5743575"/>
              <a:gd name="connsiteY76" fmla="*/ 430253 h 6858000"/>
              <a:gd name="connsiteX77" fmla="*/ 1504797 w 5743575"/>
              <a:gd name="connsiteY77" fmla="*/ 430253 h 6858000"/>
              <a:gd name="connsiteX78" fmla="*/ 1606551 w 5743575"/>
              <a:gd name="connsiteY78" fmla="*/ 542172 h 6858000"/>
              <a:gd name="connsiteX79" fmla="*/ 1495332 w 5743575"/>
              <a:gd name="connsiteY79" fmla="*/ 654091 h 6858000"/>
              <a:gd name="connsiteX80" fmla="*/ 951067 w 5743575"/>
              <a:gd name="connsiteY80" fmla="*/ 654091 h 6858000"/>
              <a:gd name="connsiteX81" fmla="*/ 849313 w 5743575"/>
              <a:gd name="connsiteY81" fmla="*/ 542172 h 6858000"/>
              <a:gd name="connsiteX82" fmla="*/ 951067 w 5743575"/>
              <a:gd name="connsiteY82" fmla="*/ 430253 h 6858000"/>
              <a:gd name="connsiteX83" fmla="*/ 631792 w 5743575"/>
              <a:gd name="connsiteY83" fmla="*/ 430253 h 6858000"/>
              <a:gd name="connsiteX84" fmla="*/ 702722 w 5743575"/>
              <a:gd name="connsiteY84" fmla="*/ 458828 h 6858000"/>
              <a:gd name="connsiteX85" fmla="*/ 702722 w 5743575"/>
              <a:gd name="connsiteY85" fmla="*/ 606466 h 6858000"/>
              <a:gd name="connsiteX86" fmla="*/ 553768 w 5743575"/>
              <a:gd name="connsiteY86" fmla="*/ 606466 h 6858000"/>
              <a:gd name="connsiteX87" fmla="*/ 553768 w 5743575"/>
              <a:gd name="connsiteY87" fmla="*/ 458828 h 6858000"/>
              <a:gd name="connsiteX88" fmla="*/ 631792 w 5743575"/>
              <a:gd name="connsiteY88" fmla="*/ 430253 h 6858000"/>
              <a:gd name="connsiteX89" fmla="*/ 1847712 w 5743575"/>
              <a:gd name="connsiteY89" fmla="*/ 0 h 6858000"/>
              <a:gd name="connsiteX90" fmla="*/ 3689876 w 5743575"/>
              <a:gd name="connsiteY90" fmla="*/ 0 h 6858000"/>
              <a:gd name="connsiteX91" fmla="*/ 3876675 w 5743575"/>
              <a:gd name="connsiteY91" fmla="*/ 0 h 6858000"/>
              <a:gd name="connsiteX92" fmla="*/ 5743575 w 5743575"/>
              <a:gd name="connsiteY92" fmla="*/ 0 h 6858000"/>
              <a:gd name="connsiteX93" fmla="*/ 5743575 w 5743575"/>
              <a:gd name="connsiteY93" fmla="*/ 6858000 h 6858000"/>
              <a:gd name="connsiteX94" fmla="*/ 4322763 w 5743575"/>
              <a:gd name="connsiteY94" fmla="*/ 6858000 h 6858000"/>
              <a:gd name="connsiteX95" fmla="*/ 3876675 w 5743575"/>
              <a:gd name="connsiteY95" fmla="*/ 6858000 h 6858000"/>
              <a:gd name="connsiteX96" fmla="*/ 1376837 w 5743575"/>
              <a:gd name="connsiteY96" fmla="*/ 6858000 h 6858000"/>
              <a:gd name="connsiteX97" fmla="*/ 1275091 w 5743575"/>
              <a:gd name="connsiteY97" fmla="*/ 6746584 h 6858000"/>
              <a:gd name="connsiteX98" fmla="*/ 1367373 w 5743575"/>
              <a:gd name="connsiteY98" fmla="*/ 6635169 h 6858000"/>
              <a:gd name="connsiteX99" fmla="*/ 2032276 w 5743575"/>
              <a:gd name="connsiteY99" fmla="*/ 6635169 h 6858000"/>
              <a:gd name="connsiteX100" fmla="*/ 2143488 w 5743575"/>
              <a:gd name="connsiteY100" fmla="*/ 6523753 h 6858000"/>
              <a:gd name="connsiteX101" fmla="*/ 2032276 w 5743575"/>
              <a:gd name="connsiteY101" fmla="*/ 6412337 h 6858000"/>
              <a:gd name="connsiteX102" fmla="*/ 1717571 w 5743575"/>
              <a:gd name="connsiteY102" fmla="*/ 6412337 h 6858000"/>
              <a:gd name="connsiteX103" fmla="*/ 1606359 w 5743575"/>
              <a:gd name="connsiteY103" fmla="*/ 6298551 h 6858000"/>
              <a:gd name="connsiteX104" fmla="*/ 1717571 w 5743575"/>
              <a:gd name="connsiteY104" fmla="*/ 6196617 h 6858000"/>
              <a:gd name="connsiteX105" fmla="*/ 1793290 w 5743575"/>
              <a:gd name="connsiteY105" fmla="*/ 6196617 h 6858000"/>
              <a:gd name="connsiteX106" fmla="*/ 1793290 w 5743575"/>
              <a:gd name="connsiteY106" fmla="*/ 6187135 h 6858000"/>
              <a:gd name="connsiteX107" fmla="*/ 1857177 w 5743575"/>
              <a:gd name="connsiteY107" fmla="*/ 6187135 h 6858000"/>
              <a:gd name="connsiteX108" fmla="*/ 1968389 w 5743575"/>
              <a:gd name="connsiteY108" fmla="*/ 6085201 h 6858000"/>
              <a:gd name="connsiteX109" fmla="*/ 1857177 w 5743575"/>
              <a:gd name="connsiteY109" fmla="*/ 5973785 h 6858000"/>
              <a:gd name="connsiteX110" fmla="*/ 1303485 w 5743575"/>
              <a:gd name="connsiteY110" fmla="*/ 5973785 h 6858000"/>
              <a:gd name="connsiteX111" fmla="*/ 1201738 w 5743575"/>
              <a:gd name="connsiteY111" fmla="*/ 5862369 h 6858000"/>
              <a:gd name="connsiteX112" fmla="*/ 1303485 w 5743575"/>
              <a:gd name="connsiteY112" fmla="*/ 5750954 h 6858000"/>
              <a:gd name="connsiteX113" fmla="*/ 2346982 w 5743575"/>
              <a:gd name="connsiteY113" fmla="*/ 5750954 h 6858000"/>
              <a:gd name="connsiteX114" fmla="*/ 2458193 w 5743575"/>
              <a:gd name="connsiteY114" fmla="*/ 5639538 h 6858000"/>
              <a:gd name="connsiteX115" fmla="*/ 2346982 w 5743575"/>
              <a:gd name="connsiteY115" fmla="*/ 5528122 h 6858000"/>
              <a:gd name="connsiteX116" fmla="*/ 1793290 w 5743575"/>
              <a:gd name="connsiteY116" fmla="*/ 5528122 h 6858000"/>
              <a:gd name="connsiteX117" fmla="*/ 1717571 w 5743575"/>
              <a:gd name="connsiteY117" fmla="*/ 5528122 h 6858000"/>
              <a:gd name="connsiteX118" fmla="*/ 1606359 w 5743575"/>
              <a:gd name="connsiteY118" fmla="*/ 5416706 h 6858000"/>
              <a:gd name="connsiteX119" fmla="*/ 1698641 w 5743575"/>
              <a:gd name="connsiteY119" fmla="*/ 5305290 h 6858000"/>
              <a:gd name="connsiteX120" fmla="*/ 1857177 w 5743575"/>
              <a:gd name="connsiteY120" fmla="*/ 5305290 h 6858000"/>
              <a:gd name="connsiteX121" fmla="*/ 1968389 w 5743575"/>
              <a:gd name="connsiteY121" fmla="*/ 5203357 h 6858000"/>
              <a:gd name="connsiteX122" fmla="*/ 1857177 w 5743575"/>
              <a:gd name="connsiteY122" fmla="*/ 5091941 h 6858000"/>
              <a:gd name="connsiteX123" fmla="*/ 1653683 w 5743575"/>
              <a:gd name="connsiteY123" fmla="*/ 5091941 h 6858000"/>
              <a:gd name="connsiteX124" fmla="*/ 1542472 w 5743575"/>
              <a:gd name="connsiteY124" fmla="*/ 4980525 h 6858000"/>
              <a:gd name="connsiteX125" fmla="*/ 1653683 w 5743575"/>
              <a:gd name="connsiteY125" fmla="*/ 4869109 h 6858000"/>
              <a:gd name="connsiteX126" fmla="*/ 2096164 w 5743575"/>
              <a:gd name="connsiteY126" fmla="*/ 4869109 h 6858000"/>
              <a:gd name="connsiteX127" fmla="*/ 2207376 w 5743575"/>
              <a:gd name="connsiteY127" fmla="*/ 4757693 h 6858000"/>
              <a:gd name="connsiteX128" fmla="*/ 2096164 w 5743575"/>
              <a:gd name="connsiteY128" fmla="*/ 4646277 h 6858000"/>
              <a:gd name="connsiteX129" fmla="*/ 1606359 w 5743575"/>
              <a:gd name="connsiteY129" fmla="*/ 4646277 h 6858000"/>
              <a:gd name="connsiteX130" fmla="*/ 1506979 w 5743575"/>
              <a:gd name="connsiteY130" fmla="*/ 4560938 h 6858000"/>
              <a:gd name="connsiteX131" fmla="*/ 1497514 w 5743575"/>
              <a:gd name="connsiteY131" fmla="*/ 4534862 h 6858000"/>
              <a:gd name="connsiteX132" fmla="*/ 1606359 w 5743575"/>
              <a:gd name="connsiteY132" fmla="*/ 4423446 h 6858000"/>
              <a:gd name="connsiteX133" fmla="*/ 2280728 w 5743575"/>
              <a:gd name="connsiteY133" fmla="*/ 4423446 h 6858000"/>
              <a:gd name="connsiteX134" fmla="*/ 2365911 w 5743575"/>
              <a:gd name="connsiteY134" fmla="*/ 4312030 h 6858000"/>
              <a:gd name="connsiteX135" fmla="*/ 2254700 w 5743575"/>
              <a:gd name="connsiteY135" fmla="*/ 4207726 h 6858000"/>
              <a:gd name="connsiteX136" fmla="*/ 1939994 w 5743575"/>
              <a:gd name="connsiteY136" fmla="*/ 4207726 h 6858000"/>
              <a:gd name="connsiteX137" fmla="*/ 1838247 w 5743575"/>
              <a:gd name="connsiteY137" fmla="*/ 4096310 h 6858000"/>
              <a:gd name="connsiteX138" fmla="*/ 1939994 w 5743575"/>
              <a:gd name="connsiteY138" fmla="*/ 3984894 h 6858000"/>
              <a:gd name="connsiteX139" fmla="*/ 2086699 w 5743575"/>
              <a:gd name="connsiteY139" fmla="*/ 3984894 h 6858000"/>
              <a:gd name="connsiteX140" fmla="*/ 2197911 w 5743575"/>
              <a:gd name="connsiteY140" fmla="*/ 3873478 h 6858000"/>
              <a:gd name="connsiteX141" fmla="*/ 2086699 w 5743575"/>
              <a:gd name="connsiteY141" fmla="*/ 3762062 h 6858000"/>
              <a:gd name="connsiteX142" fmla="*/ 1533007 w 5743575"/>
              <a:gd name="connsiteY142" fmla="*/ 3762062 h 6858000"/>
              <a:gd name="connsiteX143" fmla="*/ 1421795 w 5743575"/>
              <a:gd name="connsiteY143" fmla="*/ 3650647 h 6858000"/>
              <a:gd name="connsiteX144" fmla="*/ 1533007 w 5743575"/>
              <a:gd name="connsiteY144" fmla="*/ 3539231 h 6858000"/>
              <a:gd name="connsiteX145" fmla="*/ 2576504 w 5743575"/>
              <a:gd name="connsiteY145" fmla="*/ 3539231 h 6858000"/>
              <a:gd name="connsiteX146" fmla="*/ 2687715 w 5743575"/>
              <a:gd name="connsiteY146" fmla="*/ 3427816 h 6858000"/>
              <a:gd name="connsiteX147" fmla="*/ 2576504 w 5743575"/>
              <a:gd name="connsiteY147" fmla="*/ 3316399 h 6858000"/>
              <a:gd name="connsiteX148" fmla="*/ 1939994 w 5743575"/>
              <a:gd name="connsiteY148" fmla="*/ 3316399 h 6858000"/>
              <a:gd name="connsiteX149" fmla="*/ 1838247 w 5743575"/>
              <a:gd name="connsiteY149" fmla="*/ 3214466 h 6858000"/>
              <a:gd name="connsiteX150" fmla="*/ 1930530 w 5743575"/>
              <a:gd name="connsiteY150" fmla="*/ 3103050 h 6858000"/>
              <a:gd name="connsiteX151" fmla="*/ 2086699 w 5743575"/>
              <a:gd name="connsiteY151" fmla="*/ 3103050 h 6858000"/>
              <a:gd name="connsiteX152" fmla="*/ 2197911 w 5743575"/>
              <a:gd name="connsiteY152" fmla="*/ 2991634 h 6858000"/>
              <a:gd name="connsiteX153" fmla="*/ 2086699 w 5743575"/>
              <a:gd name="connsiteY153" fmla="*/ 2880218 h 6858000"/>
              <a:gd name="connsiteX154" fmla="*/ 2022812 w 5743575"/>
              <a:gd name="connsiteY154" fmla="*/ 2880218 h 6858000"/>
              <a:gd name="connsiteX155" fmla="*/ 1876107 w 5743575"/>
              <a:gd name="connsiteY155" fmla="*/ 2880218 h 6858000"/>
              <a:gd name="connsiteX156" fmla="*/ 1764895 w 5743575"/>
              <a:gd name="connsiteY156" fmla="*/ 2768802 h 6858000"/>
              <a:gd name="connsiteX157" fmla="*/ 1876107 w 5743575"/>
              <a:gd name="connsiteY157" fmla="*/ 2657386 h 6858000"/>
              <a:gd name="connsiteX158" fmla="*/ 2022812 w 5743575"/>
              <a:gd name="connsiteY158" fmla="*/ 2657386 h 6858000"/>
              <a:gd name="connsiteX159" fmla="*/ 2328052 w 5743575"/>
              <a:gd name="connsiteY159" fmla="*/ 2657386 h 6858000"/>
              <a:gd name="connsiteX160" fmla="*/ 2439264 w 5743575"/>
              <a:gd name="connsiteY160" fmla="*/ 2545971 h 6858000"/>
              <a:gd name="connsiteX161" fmla="*/ 2328052 w 5743575"/>
              <a:gd name="connsiteY161" fmla="*/ 2434555 h 6858000"/>
              <a:gd name="connsiteX162" fmla="*/ 1625289 w 5743575"/>
              <a:gd name="connsiteY162" fmla="*/ 2434555 h 6858000"/>
              <a:gd name="connsiteX163" fmla="*/ 1514077 w 5743575"/>
              <a:gd name="connsiteY163" fmla="*/ 2323139 h 6858000"/>
              <a:gd name="connsiteX164" fmla="*/ 1606359 w 5743575"/>
              <a:gd name="connsiteY164" fmla="*/ 2211723 h 6858000"/>
              <a:gd name="connsiteX165" fmla="*/ 2271263 w 5743575"/>
              <a:gd name="connsiteY165" fmla="*/ 2211723 h 6858000"/>
              <a:gd name="connsiteX166" fmla="*/ 2382475 w 5743575"/>
              <a:gd name="connsiteY166" fmla="*/ 2100307 h 6858000"/>
              <a:gd name="connsiteX167" fmla="*/ 2271263 w 5743575"/>
              <a:gd name="connsiteY167" fmla="*/ 1986521 h 6858000"/>
              <a:gd name="connsiteX168" fmla="*/ 1958924 w 5743575"/>
              <a:gd name="connsiteY168" fmla="*/ 1986521 h 6858000"/>
              <a:gd name="connsiteX169" fmla="*/ 1847712 w 5743575"/>
              <a:gd name="connsiteY169" fmla="*/ 1884587 h 6858000"/>
              <a:gd name="connsiteX170" fmla="*/ 1958924 w 5743575"/>
              <a:gd name="connsiteY170" fmla="*/ 1773171 h 6858000"/>
              <a:gd name="connsiteX171" fmla="*/ 2041741 w 5743575"/>
              <a:gd name="connsiteY171" fmla="*/ 1773171 h 6858000"/>
              <a:gd name="connsiteX172" fmla="*/ 2105629 w 5743575"/>
              <a:gd name="connsiteY172" fmla="*/ 1773171 h 6858000"/>
              <a:gd name="connsiteX173" fmla="*/ 2216840 w 5743575"/>
              <a:gd name="connsiteY173" fmla="*/ 1661756 h 6858000"/>
              <a:gd name="connsiteX174" fmla="*/ 2105629 w 5743575"/>
              <a:gd name="connsiteY174" fmla="*/ 1550340 h 6858000"/>
              <a:gd name="connsiteX175" fmla="*/ 1542472 w 5743575"/>
              <a:gd name="connsiteY175" fmla="*/ 1550340 h 6858000"/>
              <a:gd name="connsiteX176" fmla="*/ 1440725 w 5743575"/>
              <a:gd name="connsiteY176" fmla="*/ 1438924 h 6858000"/>
              <a:gd name="connsiteX177" fmla="*/ 1551937 w 5743575"/>
              <a:gd name="connsiteY177" fmla="*/ 1327508 h 6858000"/>
              <a:gd name="connsiteX178" fmla="*/ 2585968 w 5743575"/>
              <a:gd name="connsiteY178" fmla="*/ 1327508 h 6858000"/>
              <a:gd name="connsiteX179" fmla="*/ 2697180 w 5743575"/>
              <a:gd name="connsiteY179" fmla="*/ 1216092 h 6858000"/>
              <a:gd name="connsiteX180" fmla="*/ 2585968 w 5743575"/>
              <a:gd name="connsiteY180" fmla="*/ 1104677 h 6858000"/>
              <a:gd name="connsiteX181" fmla="*/ 2041741 w 5743575"/>
              <a:gd name="connsiteY181" fmla="*/ 1104677 h 6858000"/>
              <a:gd name="connsiteX182" fmla="*/ 1958924 w 5743575"/>
              <a:gd name="connsiteY182" fmla="*/ 1104677 h 6858000"/>
              <a:gd name="connsiteX183" fmla="*/ 1847712 w 5743575"/>
              <a:gd name="connsiteY183" fmla="*/ 993261 h 6858000"/>
              <a:gd name="connsiteX184" fmla="*/ 1949459 w 5743575"/>
              <a:gd name="connsiteY184" fmla="*/ 891327 h 6858000"/>
              <a:gd name="connsiteX185" fmla="*/ 2105629 w 5743575"/>
              <a:gd name="connsiteY185" fmla="*/ 891327 h 6858000"/>
              <a:gd name="connsiteX186" fmla="*/ 2216840 w 5743575"/>
              <a:gd name="connsiteY186" fmla="*/ 779911 h 6858000"/>
              <a:gd name="connsiteX187" fmla="*/ 2105629 w 5743575"/>
              <a:gd name="connsiteY187" fmla="*/ 668495 h 6858000"/>
              <a:gd name="connsiteX188" fmla="*/ 2041741 w 5743575"/>
              <a:gd name="connsiteY188" fmla="*/ 668495 h 6858000"/>
              <a:gd name="connsiteX189" fmla="*/ 1892670 w 5743575"/>
              <a:gd name="connsiteY189" fmla="*/ 668495 h 6858000"/>
              <a:gd name="connsiteX190" fmla="*/ 1783825 w 5743575"/>
              <a:gd name="connsiteY190" fmla="*/ 557080 h 6858000"/>
              <a:gd name="connsiteX191" fmla="*/ 1892670 w 5743575"/>
              <a:gd name="connsiteY191" fmla="*/ 445664 h 6858000"/>
              <a:gd name="connsiteX192" fmla="*/ 2346982 w 5743575"/>
              <a:gd name="connsiteY192" fmla="*/ 445664 h 6858000"/>
              <a:gd name="connsiteX193" fmla="*/ 2448728 w 5743575"/>
              <a:gd name="connsiteY193" fmla="*/ 334248 h 6858000"/>
              <a:gd name="connsiteX194" fmla="*/ 2346982 w 5743575"/>
              <a:gd name="connsiteY194" fmla="*/ 222832 h 6858000"/>
              <a:gd name="connsiteX195" fmla="*/ 1847712 w 5743575"/>
              <a:gd name="connsiteY195" fmla="*/ 222832 h 6858000"/>
              <a:gd name="connsiteX196" fmla="*/ 1736501 w 5743575"/>
              <a:gd name="connsiteY196" fmla="*/ 111416 h 6858000"/>
              <a:gd name="connsiteX197" fmla="*/ 1847712 w 5743575"/>
              <a:gd name="connsiteY1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5743575" h="6858000">
                <a:moveTo>
                  <a:pt x="111219" y="5761038"/>
                </a:moveTo>
                <a:cubicBezTo>
                  <a:pt x="111219" y="5761038"/>
                  <a:pt x="111219" y="5761038"/>
                  <a:pt x="646019" y="5761038"/>
                </a:cubicBezTo>
                <a:cubicBezTo>
                  <a:pt x="712277" y="5761038"/>
                  <a:pt x="757238" y="5808325"/>
                  <a:pt x="757238" y="5872163"/>
                </a:cubicBezTo>
                <a:cubicBezTo>
                  <a:pt x="757238" y="5928908"/>
                  <a:pt x="712277" y="5983288"/>
                  <a:pt x="646019" y="5983288"/>
                </a:cubicBezTo>
                <a:cubicBezTo>
                  <a:pt x="646019" y="5983288"/>
                  <a:pt x="646019" y="5983288"/>
                  <a:pt x="111219" y="5983288"/>
                </a:cubicBezTo>
                <a:cubicBezTo>
                  <a:pt x="47327" y="5983288"/>
                  <a:pt x="0" y="5928908"/>
                  <a:pt x="0" y="5872163"/>
                </a:cubicBezTo>
                <a:cubicBezTo>
                  <a:pt x="0" y="5808325"/>
                  <a:pt x="47327" y="5761038"/>
                  <a:pt x="111219" y="5761038"/>
                </a:cubicBezTo>
                <a:close/>
                <a:moveTo>
                  <a:pt x="974725" y="5760971"/>
                </a:moveTo>
                <a:cubicBezTo>
                  <a:pt x="1000149" y="5760971"/>
                  <a:pt x="1025574" y="5770428"/>
                  <a:pt x="1043312" y="5789343"/>
                </a:cubicBezTo>
                <a:cubicBezTo>
                  <a:pt x="1090613" y="5836630"/>
                  <a:pt x="1090613" y="5900468"/>
                  <a:pt x="1043312" y="5938298"/>
                </a:cubicBezTo>
                <a:cubicBezTo>
                  <a:pt x="1007836" y="5973763"/>
                  <a:pt x="941615" y="5973763"/>
                  <a:pt x="906139" y="5938298"/>
                </a:cubicBezTo>
                <a:cubicBezTo>
                  <a:pt x="858838" y="5900468"/>
                  <a:pt x="858838" y="5836630"/>
                  <a:pt x="906139" y="5789343"/>
                </a:cubicBezTo>
                <a:cubicBezTo>
                  <a:pt x="923877" y="5770428"/>
                  <a:pt x="949301" y="5760971"/>
                  <a:pt x="974725" y="5760971"/>
                </a:cubicBezTo>
                <a:close/>
                <a:moveTo>
                  <a:pt x="776442" y="4878388"/>
                </a:moveTo>
                <a:cubicBezTo>
                  <a:pt x="776442" y="4878388"/>
                  <a:pt x="776442" y="4878388"/>
                  <a:pt x="923156" y="4878388"/>
                </a:cubicBezTo>
                <a:cubicBezTo>
                  <a:pt x="923156" y="4878388"/>
                  <a:pt x="923156" y="4878388"/>
                  <a:pt x="932622" y="4878388"/>
                </a:cubicBezTo>
                <a:cubicBezTo>
                  <a:pt x="932622" y="4878388"/>
                  <a:pt x="932622" y="4878388"/>
                  <a:pt x="1330172" y="4878388"/>
                </a:cubicBezTo>
                <a:cubicBezTo>
                  <a:pt x="1386965" y="4887913"/>
                  <a:pt x="1431926" y="4933157"/>
                  <a:pt x="1431926" y="4990307"/>
                </a:cubicBezTo>
                <a:cubicBezTo>
                  <a:pt x="1431926" y="5054601"/>
                  <a:pt x="1386965" y="5102226"/>
                  <a:pt x="1320707" y="5102226"/>
                </a:cubicBezTo>
                <a:cubicBezTo>
                  <a:pt x="1320707" y="5102226"/>
                  <a:pt x="1320707" y="5102226"/>
                  <a:pt x="776442" y="5102226"/>
                </a:cubicBezTo>
                <a:cubicBezTo>
                  <a:pt x="722015" y="5102226"/>
                  <a:pt x="674688" y="5054601"/>
                  <a:pt x="674688" y="4990307"/>
                </a:cubicBezTo>
                <a:cubicBezTo>
                  <a:pt x="674688" y="4933157"/>
                  <a:pt x="722015" y="4878388"/>
                  <a:pt x="776442" y="4878388"/>
                </a:cubicBezTo>
                <a:close/>
                <a:moveTo>
                  <a:pt x="457167" y="4878388"/>
                </a:moveTo>
                <a:cubicBezTo>
                  <a:pt x="483766" y="4878388"/>
                  <a:pt x="509183" y="4887913"/>
                  <a:pt x="528097" y="4906963"/>
                </a:cubicBezTo>
                <a:cubicBezTo>
                  <a:pt x="563563" y="4952207"/>
                  <a:pt x="563563" y="5018882"/>
                  <a:pt x="528097" y="5054601"/>
                </a:cubicBezTo>
                <a:cubicBezTo>
                  <a:pt x="490268" y="5092701"/>
                  <a:pt x="426430" y="5092701"/>
                  <a:pt x="379143" y="5054601"/>
                </a:cubicBezTo>
                <a:cubicBezTo>
                  <a:pt x="341313" y="5018882"/>
                  <a:pt x="341313" y="4952207"/>
                  <a:pt x="379143" y="4906963"/>
                </a:cubicBezTo>
                <a:cubicBezTo>
                  <a:pt x="402786" y="4887913"/>
                  <a:pt x="430568" y="4878388"/>
                  <a:pt x="457167" y="4878388"/>
                </a:cubicBezTo>
                <a:close/>
                <a:moveTo>
                  <a:pt x="1250951" y="4435597"/>
                </a:moveTo>
                <a:cubicBezTo>
                  <a:pt x="1276375" y="4435597"/>
                  <a:pt x="1301799" y="4446831"/>
                  <a:pt x="1319537" y="4469299"/>
                </a:cubicBezTo>
                <a:cubicBezTo>
                  <a:pt x="1366838" y="4507140"/>
                  <a:pt x="1366838" y="4570996"/>
                  <a:pt x="1319537" y="4618297"/>
                </a:cubicBezTo>
                <a:cubicBezTo>
                  <a:pt x="1284061" y="4656138"/>
                  <a:pt x="1217840" y="4656138"/>
                  <a:pt x="1182364" y="4618297"/>
                </a:cubicBezTo>
                <a:cubicBezTo>
                  <a:pt x="1135063" y="4570996"/>
                  <a:pt x="1135063" y="4507140"/>
                  <a:pt x="1182364" y="4469299"/>
                </a:cubicBezTo>
                <a:cubicBezTo>
                  <a:pt x="1200102" y="4446831"/>
                  <a:pt x="1225527" y="4435597"/>
                  <a:pt x="1250951" y="4435597"/>
                </a:cubicBezTo>
                <a:close/>
                <a:moveTo>
                  <a:pt x="1225145" y="3542425"/>
                </a:moveTo>
                <a:cubicBezTo>
                  <a:pt x="1250570" y="3542425"/>
                  <a:pt x="1275994" y="3554251"/>
                  <a:pt x="1294914" y="3577901"/>
                </a:cubicBezTo>
                <a:cubicBezTo>
                  <a:pt x="1339850" y="3615742"/>
                  <a:pt x="1339850" y="3679598"/>
                  <a:pt x="1294914" y="3717439"/>
                </a:cubicBezTo>
                <a:cubicBezTo>
                  <a:pt x="1257073" y="3762375"/>
                  <a:pt x="1193217" y="3762375"/>
                  <a:pt x="1155376" y="3717439"/>
                </a:cubicBezTo>
                <a:cubicBezTo>
                  <a:pt x="1108075" y="3679598"/>
                  <a:pt x="1108075" y="3615742"/>
                  <a:pt x="1155376" y="3577901"/>
                </a:cubicBezTo>
                <a:cubicBezTo>
                  <a:pt x="1174297" y="3554251"/>
                  <a:pt x="1199721" y="3542425"/>
                  <a:pt x="1225145" y="3542425"/>
                </a:cubicBezTo>
                <a:close/>
                <a:moveTo>
                  <a:pt x="327119" y="3494088"/>
                </a:moveTo>
                <a:cubicBezTo>
                  <a:pt x="327119" y="3494088"/>
                  <a:pt x="327119" y="3494088"/>
                  <a:pt x="861918" y="3494088"/>
                </a:cubicBezTo>
                <a:cubicBezTo>
                  <a:pt x="928177" y="3494088"/>
                  <a:pt x="973138" y="3541713"/>
                  <a:pt x="973138" y="3606007"/>
                </a:cubicBezTo>
                <a:cubicBezTo>
                  <a:pt x="973138" y="3663157"/>
                  <a:pt x="928177" y="3717926"/>
                  <a:pt x="861918" y="3717926"/>
                </a:cubicBezTo>
                <a:lnTo>
                  <a:pt x="327119" y="3717926"/>
                </a:lnTo>
                <a:cubicBezTo>
                  <a:pt x="263227" y="3717926"/>
                  <a:pt x="215900" y="3663157"/>
                  <a:pt x="215900" y="3606007"/>
                </a:cubicBezTo>
                <a:cubicBezTo>
                  <a:pt x="215900" y="3541713"/>
                  <a:pt x="263227" y="3494088"/>
                  <a:pt x="327119" y="3494088"/>
                </a:cubicBezTo>
                <a:close/>
                <a:moveTo>
                  <a:pt x="735823" y="3103496"/>
                </a:moveTo>
                <a:cubicBezTo>
                  <a:pt x="762423" y="3103496"/>
                  <a:pt x="790204" y="3112953"/>
                  <a:pt x="813847" y="3131868"/>
                </a:cubicBezTo>
                <a:cubicBezTo>
                  <a:pt x="849313" y="3167334"/>
                  <a:pt x="849313" y="3233535"/>
                  <a:pt x="813847" y="3278459"/>
                </a:cubicBezTo>
                <a:cubicBezTo>
                  <a:pt x="766560" y="3316289"/>
                  <a:pt x="702722" y="3316289"/>
                  <a:pt x="664893" y="3278459"/>
                </a:cubicBezTo>
                <a:cubicBezTo>
                  <a:pt x="627063" y="3233535"/>
                  <a:pt x="627063" y="3167334"/>
                  <a:pt x="664893" y="3131868"/>
                </a:cubicBezTo>
                <a:cubicBezTo>
                  <a:pt x="683808" y="3112953"/>
                  <a:pt x="709224" y="3103496"/>
                  <a:pt x="735823" y="3103496"/>
                </a:cubicBezTo>
                <a:close/>
                <a:moveTo>
                  <a:pt x="1081182" y="3094038"/>
                </a:moveTo>
                <a:cubicBezTo>
                  <a:pt x="1081182" y="3094038"/>
                  <a:pt x="1081182" y="3094038"/>
                  <a:pt x="1218432" y="3094038"/>
                </a:cubicBezTo>
                <a:cubicBezTo>
                  <a:pt x="1227897" y="3094038"/>
                  <a:pt x="1227897" y="3094038"/>
                  <a:pt x="1227897" y="3094038"/>
                </a:cubicBezTo>
                <a:cubicBezTo>
                  <a:pt x="1227897" y="3094038"/>
                  <a:pt x="1227897" y="3094038"/>
                  <a:pt x="1634913" y="3094038"/>
                </a:cubicBezTo>
                <a:cubicBezTo>
                  <a:pt x="1689339" y="3103496"/>
                  <a:pt x="1727201" y="3150783"/>
                  <a:pt x="1727201" y="3205164"/>
                </a:cubicBezTo>
                <a:cubicBezTo>
                  <a:pt x="1727201" y="3261908"/>
                  <a:pt x="1679874" y="3316289"/>
                  <a:pt x="1625447" y="3316289"/>
                </a:cubicBezTo>
                <a:lnTo>
                  <a:pt x="1081182" y="3316289"/>
                </a:lnTo>
                <a:cubicBezTo>
                  <a:pt x="1014924" y="3316289"/>
                  <a:pt x="969963" y="3261908"/>
                  <a:pt x="969963" y="3205164"/>
                </a:cubicBezTo>
                <a:cubicBezTo>
                  <a:pt x="969963" y="3141326"/>
                  <a:pt x="1014924" y="3094038"/>
                  <a:pt x="1081182" y="3094038"/>
                </a:cubicBezTo>
                <a:close/>
                <a:moveTo>
                  <a:pt x="1518908" y="2659856"/>
                </a:moveTo>
                <a:cubicBezTo>
                  <a:pt x="1545212" y="2659856"/>
                  <a:pt x="1570038" y="2671763"/>
                  <a:pt x="1587770" y="2695575"/>
                </a:cubicBezTo>
                <a:cubicBezTo>
                  <a:pt x="1625600" y="2731294"/>
                  <a:pt x="1625600" y="2797969"/>
                  <a:pt x="1587770" y="2833689"/>
                </a:cubicBezTo>
                <a:cubicBezTo>
                  <a:pt x="1552305" y="2881313"/>
                  <a:pt x="1488467" y="2881313"/>
                  <a:pt x="1441180" y="2833689"/>
                </a:cubicBezTo>
                <a:cubicBezTo>
                  <a:pt x="1403350" y="2797969"/>
                  <a:pt x="1403350" y="2731294"/>
                  <a:pt x="1441180" y="2695575"/>
                </a:cubicBezTo>
                <a:cubicBezTo>
                  <a:pt x="1464824" y="2671763"/>
                  <a:pt x="1492605" y="2659856"/>
                  <a:pt x="1518908" y="2659856"/>
                </a:cubicBezTo>
                <a:close/>
                <a:moveTo>
                  <a:pt x="1223929" y="1332748"/>
                </a:moveTo>
                <a:cubicBezTo>
                  <a:pt x="1250528" y="1332748"/>
                  <a:pt x="1275945" y="1342273"/>
                  <a:pt x="1294860" y="1361323"/>
                </a:cubicBezTo>
                <a:cubicBezTo>
                  <a:pt x="1330325" y="1406567"/>
                  <a:pt x="1330325" y="1473242"/>
                  <a:pt x="1294860" y="1508961"/>
                </a:cubicBezTo>
                <a:cubicBezTo>
                  <a:pt x="1257030" y="1547061"/>
                  <a:pt x="1193192" y="1547061"/>
                  <a:pt x="1145905" y="1508961"/>
                </a:cubicBezTo>
                <a:cubicBezTo>
                  <a:pt x="1108075" y="1473242"/>
                  <a:pt x="1108075" y="1406567"/>
                  <a:pt x="1145905" y="1361323"/>
                </a:cubicBezTo>
                <a:cubicBezTo>
                  <a:pt x="1169549" y="1342273"/>
                  <a:pt x="1197330" y="1332748"/>
                  <a:pt x="1223929" y="1332748"/>
                </a:cubicBezTo>
                <a:close/>
                <a:moveTo>
                  <a:pt x="951067" y="430253"/>
                </a:moveTo>
                <a:cubicBezTo>
                  <a:pt x="951067" y="430253"/>
                  <a:pt x="951067" y="430253"/>
                  <a:pt x="1097781" y="430253"/>
                </a:cubicBezTo>
                <a:cubicBezTo>
                  <a:pt x="1097781" y="430253"/>
                  <a:pt x="1097781" y="430253"/>
                  <a:pt x="1107247" y="430253"/>
                </a:cubicBezTo>
                <a:cubicBezTo>
                  <a:pt x="1107247" y="430253"/>
                  <a:pt x="1107247" y="430253"/>
                  <a:pt x="1504797" y="430253"/>
                </a:cubicBezTo>
                <a:cubicBezTo>
                  <a:pt x="1561590" y="439778"/>
                  <a:pt x="1606551" y="485022"/>
                  <a:pt x="1606551" y="542172"/>
                </a:cubicBezTo>
                <a:cubicBezTo>
                  <a:pt x="1606551" y="606466"/>
                  <a:pt x="1561590" y="654091"/>
                  <a:pt x="1495332" y="654091"/>
                </a:cubicBezTo>
                <a:cubicBezTo>
                  <a:pt x="1495332" y="654091"/>
                  <a:pt x="1495332" y="654091"/>
                  <a:pt x="951067" y="654091"/>
                </a:cubicBezTo>
                <a:cubicBezTo>
                  <a:pt x="896640" y="654091"/>
                  <a:pt x="849313" y="606466"/>
                  <a:pt x="849313" y="542172"/>
                </a:cubicBezTo>
                <a:cubicBezTo>
                  <a:pt x="849313" y="485022"/>
                  <a:pt x="896640" y="430253"/>
                  <a:pt x="951067" y="430253"/>
                </a:cubicBezTo>
                <a:close/>
                <a:moveTo>
                  <a:pt x="631792" y="430253"/>
                </a:moveTo>
                <a:cubicBezTo>
                  <a:pt x="658391" y="430253"/>
                  <a:pt x="683808" y="439778"/>
                  <a:pt x="702722" y="458828"/>
                </a:cubicBezTo>
                <a:cubicBezTo>
                  <a:pt x="738188" y="504072"/>
                  <a:pt x="738188" y="570747"/>
                  <a:pt x="702722" y="606466"/>
                </a:cubicBezTo>
                <a:cubicBezTo>
                  <a:pt x="664893" y="644566"/>
                  <a:pt x="601055" y="644566"/>
                  <a:pt x="553768" y="606466"/>
                </a:cubicBezTo>
                <a:cubicBezTo>
                  <a:pt x="515938" y="570747"/>
                  <a:pt x="515938" y="504072"/>
                  <a:pt x="553768" y="458828"/>
                </a:cubicBezTo>
                <a:cubicBezTo>
                  <a:pt x="577411" y="439778"/>
                  <a:pt x="605193" y="430253"/>
                  <a:pt x="631792" y="430253"/>
                </a:cubicBezTo>
                <a:close/>
                <a:moveTo>
                  <a:pt x="1847712" y="0"/>
                </a:moveTo>
                <a:cubicBezTo>
                  <a:pt x="1847712" y="0"/>
                  <a:pt x="1847712" y="0"/>
                  <a:pt x="3689876" y="0"/>
                </a:cubicBezTo>
                <a:lnTo>
                  <a:pt x="3876675" y="0"/>
                </a:lnTo>
                <a:lnTo>
                  <a:pt x="5743575" y="0"/>
                </a:lnTo>
                <a:lnTo>
                  <a:pt x="5743575" y="6858000"/>
                </a:lnTo>
                <a:lnTo>
                  <a:pt x="4322763" y="6858000"/>
                </a:lnTo>
                <a:lnTo>
                  <a:pt x="3876675" y="6858000"/>
                </a:lnTo>
                <a:lnTo>
                  <a:pt x="1376837" y="6858000"/>
                </a:lnTo>
                <a:cubicBezTo>
                  <a:pt x="1320049" y="6858000"/>
                  <a:pt x="1275091" y="6801107"/>
                  <a:pt x="1275091" y="6746584"/>
                </a:cubicBezTo>
                <a:cubicBezTo>
                  <a:pt x="1275091" y="6689691"/>
                  <a:pt x="1312950" y="6644651"/>
                  <a:pt x="1367373" y="6635169"/>
                </a:cubicBezTo>
                <a:cubicBezTo>
                  <a:pt x="1367373" y="6635169"/>
                  <a:pt x="1367373" y="6635169"/>
                  <a:pt x="2032276" y="6635169"/>
                </a:cubicBezTo>
                <a:cubicBezTo>
                  <a:pt x="2086699" y="6635169"/>
                  <a:pt x="2143488" y="6587758"/>
                  <a:pt x="2143488" y="6523753"/>
                </a:cubicBezTo>
                <a:cubicBezTo>
                  <a:pt x="2143488" y="6466860"/>
                  <a:pt x="2086699" y="6412337"/>
                  <a:pt x="2032276" y="6412337"/>
                </a:cubicBezTo>
                <a:cubicBezTo>
                  <a:pt x="2032276" y="6412337"/>
                  <a:pt x="2032276" y="6412337"/>
                  <a:pt x="1717571" y="6412337"/>
                </a:cubicBezTo>
                <a:cubicBezTo>
                  <a:pt x="1653683" y="6412337"/>
                  <a:pt x="1606359" y="6364926"/>
                  <a:pt x="1606359" y="6298551"/>
                </a:cubicBezTo>
                <a:cubicBezTo>
                  <a:pt x="1606359" y="6244028"/>
                  <a:pt x="1653683" y="6196617"/>
                  <a:pt x="1717571" y="6196617"/>
                </a:cubicBezTo>
                <a:cubicBezTo>
                  <a:pt x="1717571" y="6196617"/>
                  <a:pt x="1717571" y="6196617"/>
                  <a:pt x="1793290" y="6196617"/>
                </a:cubicBezTo>
                <a:cubicBezTo>
                  <a:pt x="1793290" y="6196617"/>
                  <a:pt x="1793290" y="6196617"/>
                  <a:pt x="1793290" y="6187135"/>
                </a:cubicBezTo>
                <a:cubicBezTo>
                  <a:pt x="1793290" y="6187135"/>
                  <a:pt x="1793290" y="6187135"/>
                  <a:pt x="1857177" y="6187135"/>
                </a:cubicBezTo>
                <a:cubicBezTo>
                  <a:pt x="1921065" y="6187135"/>
                  <a:pt x="1968389" y="6142094"/>
                  <a:pt x="1968389" y="6085201"/>
                </a:cubicBezTo>
                <a:cubicBezTo>
                  <a:pt x="1968389" y="6021196"/>
                  <a:pt x="1921065" y="5973785"/>
                  <a:pt x="1857177" y="5973785"/>
                </a:cubicBezTo>
                <a:cubicBezTo>
                  <a:pt x="1857177" y="5973785"/>
                  <a:pt x="1857177" y="5973785"/>
                  <a:pt x="1303485" y="5973785"/>
                </a:cubicBezTo>
                <a:cubicBezTo>
                  <a:pt x="1246696" y="5973785"/>
                  <a:pt x="1201738" y="5919263"/>
                  <a:pt x="1201738" y="5862369"/>
                </a:cubicBezTo>
                <a:cubicBezTo>
                  <a:pt x="1201738" y="5798365"/>
                  <a:pt x="1246696" y="5750954"/>
                  <a:pt x="1303485" y="5750954"/>
                </a:cubicBezTo>
                <a:cubicBezTo>
                  <a:pt x="1303485" y="5750954"/>
                  <a:pt x="1303485" y="5750954"/>
                  <a:pt x="2346982" y="5750954"/>
                </a:cubicBezTo>
                <a:cubicBezTo>
                  <a:pt x="2410869" y="5750954"/>
                  <a:pt x="2458193" y="5705913"/>
                  <a:pt x="2458193" y="5639538"/>
                </a:cubicBezTo>
                <a:cubicBezTo>
                  <a:pt x="2458193" y="5575533"/>
                  <a:pt x="2410869" y="5528122"/>
                  <a:pt x="2346982" y="5528122"/>
                </a:cubicBezTo>
                <a:cubicBezTo>
                  <a:pt x="2346982" y="5528122"/>
                  <a:pt x="2346982" y="5528122"/>
                  <a:pt x="1793290" y="5528122"/>
                </a:cubicBezTo>
                <a:cubicBezTo>
                  <a:pt x="1793290" y="5528122"/>
                  <a:pt x="1793290" y="5528122"/>
                  <a:pt x="1717571" y="5528122"/>
                </a:cubicBezTo>
                <a:cubicBezTo>
                  <a:pt x="1653683" y="5528122"/>
                  <a:pt x="1606359" y="5480711"/>
                  <a:pt x="1606359" y="5416706"/>
                </a:cubicBezTo>
                <a:cubicBezTo>
                  <a:pt x="1606359" y="5362183"/>
                  <a:pt x="1644219" y="5314772"/>
                  <a:pt x="1698641" y="5305290"/>
                </a:cubicBezTo>
                <a:cubicBezTo>
                  <a:pt x="1698641" y="5305290"/>
                  <a:pt x="1698641" y="5305290"/>
                  <a:pt x="1857177" y="5305290"/>
                </a:cubicBezTo>
                <a:cubicBezTo>
                  <a:pt x="1921065" y="5305290"/>
                  <a:pt x="1968389" y="5257879"/>
                  <a:pt x="1968389" y="5203357"/>
                </a:cubicBezTo>
                <a:cubicBezTo>
                  <a:pt x="1968389" y="5136981"/>
                  <a:pt x="1921065" y="5091941"/>
                  <a:pt x="1857177" y="5091941"/>
                </a:cubicBezTo>
                <a:cubicBezTo>
                  <a:pt x="1857177" y="5091941"/>
                  <a:pt x="1857177" y="5091941"/>
                  <a:pt x="1653683" y="5091941"/>
                </a:cubicBezTo>
                <a:cubicBezTo>
                  <a:pt x="1589796" y="5091941"/>
                  <a:pt x="1542472" y="5035048"/>
                  <a:pt x="1542472" y="4980525"/>
                </a:cubicBezTo>
                <a:cubicBezTo>
                  <a:pt x="1542472" y="4914150"/>
                  <a:pt x="1589796" y="4869109"/>
                  <a:pt x="1653683" y="4869109"/>
                </a:cubicBezTo>
                <a:cubicBezTo>
                  <a:pt x="1653683" y="4869109"/>
                  <a:pt x="1653683" y="4869109"/>
                  <a:pt x="2096164" y="4869109"/>
                </a:cubicBezTo>
                <a:cubicBezTo>
                  <a:pt x="2162418" y="4869109"/>
                  <a:pt x="2207376" y="4812216"/>
                  <a:pt x="2207376" y="4757693"/>
                </a:cubicBezTo>
                <a:cubicBezTo>
                  <a:pt x="2207376" y="4691318"/>
                  <a:pt x="2162418" y="4646277"/>
                  <a:pt x="2096164" y="4646277"/>
                </a:cubicBezTo>
                <a:cubicBezTo>
                  <a:pt x="2096164" y="4646277"/>
                  <a:pt x="2096164" y="4646277"/>
                  <a:pt x="1606359" y="4646277"/>
                </a:cubicBezTo>
                <a:cubicBezTo>
                  <a:pt x="1561401" y="4646277"/>
                  <a:pt x="1514077" y="4608349"/>
                  <a:pt x="1506979" y="4560938"/>
                </a:cubicBezTo>
                <a:cubicBezTo>
                  <a:pt x="1497514" y="4551455"/>
                  <a:pt x="1497514" y="4544344"/>
                  <a:pt x="1497514" y="4534862"/>
                </a:cubicBezTo>
                <a:cubicBezTo>
                  <a:pt x="1497514" y="4468486"/>
                  <a:pt x="1542472" y="4423446"/>
                  <a:pt x="1606359" y="4423446"/>
                </a:cubicBezTo>
                <a:cubicBezTo>
                  <a:pt x="1606359" y="4423446"/>
                  <a:pt x="1606359" y="4423446"/>
                  <a:pt x="2280728" y="4423446"/>
                </a:cubicBezTo>
                <a:cubicBezTo>
                  <a:pt x="2328052" y="4413964"/>
                  <a:pt x="2365911" y="4366553"/>
                  <a:pt x="2365911" y="4312030"/>
                </a:cubicBezTo>
                <a:cubicBezTo>
                  <a:pt x="2365911" y="4255137"/>
                  <a:pt x="2318587" y="4207726"/>
                  <a:pt x="2254700" y="4207726"/>
                </a:cubicBezTo>
                <a:cubicBezTo>
                  <a:pt x="2254700" y="4207726"/>
                  <a:pt x="2254700" y="4207726"/>
                  <a:pt x="1939994" y="4207726"/>
                </a:cubicBezTo>
                <a:cubicBezTo>
                  <a:pt x="1885572" y="4200614"/>
                  <a:pt x="1838247" y="4153203"/>
                  <a:pt x="1838247" y="4096310"/>
                </a:cubicBezTo>
                <a:cubicBezTo>
                  <a:pt x="1838247" y="4032305"/>
                  <a:pt x="1885572" y="3984894"/>
                  <a:pt x="1939994" y="3984894"/>
                </a:cubicBezTo>
                <a:cubicBezTo>
                  <a:pt x="1939994" y="3984894"/>
                  <a:pt x="1939994" y="3984894"/>
                  <a:pt x="2086699" y="3984894"/>
                </a:cubicBezTo>
                <a:cubicBezTo>
                  <a:pt x="2152953" y="3984894"/>
                  <a:pt x="2197911" y="3930371"/>
                  <a:pt x="2197911" y="3873478"/>
                </a:cubicBezTo>
                <a:cubicBezTo>
                  <a:pt x="2197911" y="3809473"/>
                  <a:pt x="2152953" y="3762062"/>
                  <a:pt x="2086699" y="3762062"/>
                </a:cubicBezTo>
                <a:cubicBezTo>
                  <a:pt x="2086699" y="3762062"/>
                  <a:pt x="2086699" y="3762062"/>
                  <a:pt x="1533007" y="3762062"/>
                </a:cubicBezTo>
                <a:cubicBezTo>
                  <a:pt x="1469119" y="3762062"/>
                  <a:pt x="1421795" y="3717022"/>
                  <a:pt x="1421795" y="3650647"/>
                </a:cubicBezTo>
                <a:cubicBezTo>
                  <a:pt x="1421795" y="3596124"/>
                  <a:pt x="1478584" y="3539231"/>
                  <a:pt x="1533007" y="3539231"/>
                </a:cubicBezTo>
                <a:cubicBezTo>
                  <a:pt x="1533007" y="3539231"/>
                  <a:pt x="1533007" y="3539231"/>
                  <a:pt x="2576504" y="3539231"/>
                </a:cubicBezTo>
                <a:cubicBezTo>
                  <a:pt x="2633292" y="3539231"/>
                  <a:pt x="2687715" y="3494190"/>
                  <a:pt x="2687715" y="3427816"/>
                </a:cubicBezTo>
                <a:cubicBezTo>
                  <a:pt x="2687715" y="3373293"/>
                  <a:pt x="2633292" y="3316399"/>
                  <a:pt x="2576504" y="3316399"/>
                </a:cubicBezTo>
                <a:cubicBezTo>
                  <a:pt x="2576504" y="3316399"/>
                  <a:pt x="2576504" y="3316399"/>
                  <a:pt x="1939994" y="3316399"/>
                </a:cubicBezTo>
                <a:cubicBezTo>
                  <a:pt x="1885572" y="3316399"/>
                  <a:pt x="1838247" y="3268988"/>
                  <a:pt x="1838247" y="3214466"/>
                </a:cubicBezTo>
                <a:cubicBezTo>
                  <a:pt x="1838247" y="3150461"/>
                  <a:pt x="1876107" y="3103050"/>
                  <a:pt x="1930530" y="3103050"/>
                </a:cubicBezTo>
                <a:cubicBezTo>
                  <a:pt x="1930530" y="3103050"/>
                  <a:pt x="1930530" y="3103050"/>
                  <a:pt x="2086699" y="3103050"/>
                </a:cubicBezTo>
                <a:cubicBezTo>
                  <a:pt x="2152953" y="3103050"/>
                  <a:pt x="2197911" y="3046157"/>
                  <a:pt x="2197911" y="2991634"/>
                </a:cubicBezTo>
                <a:cubicBezTo>
                  <a:pt x="2197911" y="2925259"/>
                  <a:pt x="2152953" y="2880218"/>
                  <a:pt x="2086699" y="2880218"/>
                </a:cubicBezTo>
                <a:cubicBezTo>
                  <a:pt x="2086699" y="2880218"/>
                  <a:pt x="2086699" y="2880218"/>
                  <a:pt x="2022812" y="2880218"/>
                </a:cubicBezTo>
                <a:cubicBezTo>
                  <a:pt x="2022812" y="2880218"/>
                  <a:pt x="2022812" y="2880218"/>
                  <a:pt x="1876107" y="2880218"/>
                </a:cubicBezTo>
                <a:cubicBezTo>
                  <a:pt x="1819318" y="2880218"/>
                  <a:pt x="1764895" y="2832807"/>
                  <a:pt x="1764895" y="2768802"/>
                </a:cubicBezTo>
                <a:cubicBezTo>
                  <a:pt x="1764895" y="2702427"/>
                  <a:pt x="1819318" y="2657386"/>
                  <a:pt x="1876107" y="2657386"/>
                </a:cubicBezTo>
                <a:cubicBezTo>
                  <a:pt x="1876107" y="2657386"/>
                  <a:pt x="1876107" y="2657386"/>
                  <a:pt x="2022812" y="2657386"/>
                </a:cubicBezTo>
                <a:cubicBezTo>
                  <a:pt x="2022812" y="2657386"/>
                  <a:pt x="2022812" y="2657386"/>
                  <a:pt x="2328052" y="2657386"/>
                </a:cubicBezTo>
                <a:cubicBezTo>
                  <a:pt x="2391940" y="2657386"/>
                  <a:pt x="2439264" y="2609975"/>
                  <a:pt x="2439264" y="2545971"/>
                </a:cubicBezTo>
                <a:cubicBezTo>
                  <a:pt x="2439264" y="2489078"/>
                  <a:pt x="2391940" y="2434555"/>
                  <a:pt x="2328052" y="2434555"/>
                </a:cubicBezTo>
                <a:cubicBezTo>
                  <a:pt x="2328052" y="2434555"/>
                  <a:pt x="2328052" y="2434555"/>
                  <a:pt x="1625289" y="2434555"/>
                </a:cubicBezTo>
                <a:cubicBezTo>
                  <a:pt x="1561401" y="2434555"/>
                  <a:pt x="1514077" y="2377662"/>
                  <a:pt x="1514077" y="2323139"/>
                </a:cubicBezTo>
                <a:cubicBezTo>
                  <a:pt x="1514077" y="2266246"/>
                  <a:pt x="1551937" y="2218835"/>
                  <a:pt x="1606359" y="2211723"/>
                </a:cubicBezTo>
                <a:cubicBezTo>
                  <a:pt x="1606359" y="2211723"/>
                  <a:pt x="1606359" y="2211723"/>
                  <a:pt x="2271263" y="2211723"/>
                </a:cubicBezTo>
                <a:cubicBezTo>
                  <a:pt x="2328052" y="2211723"/>
                  <a:pt x="2382475" y="2164312"/>
                  <a:pt x="2382475" y="2100307"/>
                </a:cubicBezTo>
                <a:cubicBezTo>
                  <a:pt x="2382475" y="2043414"/>
                  <a:pt x="2328052" y="1986521"/>
                  <a:pt x="2271263" y="1986521"/>
                </a:cubicBezTo>
                <a:cubicBezTo>
                  <a:pt x="2271263" y="1986521"/>
                  <a:pt x="2271263" y="1986521"/>
                  <a:pt x="1958924" y="1986521"/>
                </a:cubicBezTo>
                <a:cubicBezTo>
                  <a:pt x="1892670" y="1986521"/>
                  <a:pt x="1847712" y="1941481"/>
                  <a:pt x="1847712" y="1884587"/>
                </a:cubicBezTo>
                <a:cubicBezTo>
                  <a:pt x="1847712" y="1820583"/>
                  <a:pt x="1892670" y="1773171"/>
                  <a:pt x="1958924" y="1773171"/>
                </a:cubicBezTo>
                <a:cubicBezTo>
                  <a:pt x="1958924" y="1773171"/>
                  <a:pt x="1958924" y="1773171"/>
                  <a:pt x="2041741" y="1773171"/>
                </a:cubicBezTo>
                <a:cubicBezTo>
                  <a:pt x="2041741" y="1773171"/>
                  <a:pt x="2041741" y="1773171"/>
                  <a:pt x="2105629" y="1773171"/>
                </a:cubicBezTo>
                <a:cubicBezTo>
                  <a:pt x="2162418" y="1773171"/>
                  <a:pt x="2216840" y="1718649"/>
                  <a:pt x="2216840" y="1661756"/>
                </a:cubicBezTo>
                <a:cubicBezTo>
                  <a:pt x="2216840" y="1597751"/>
                  <a:pt x="2162418" y="1550340"/>
                  <a:pt x="2105629" y="1550340"/>
                </a:cubicBezTo>
                <a:cubicBezTo>
                  <a:pt x="2105629" y="1550340"/>
                  <a:pt x="2105629" y="1550340"/>
                  <a:pt x="1542472" y="1550340"/>
                </a:cubicBezTo>
                <a:cubicBezTo>
                  <a:pt x="1488049" y="1550340"/>
                  <a:pt x="1440725" y="1505300"/>
                  <a:pt x="1440725" y="1438924"/>
                </a:cubicBezTo>
                <a:cubicBezTo>
                  <a:pt x="1440725" y="1384401"/>
                  <a:pt x="1488049" y="1327508"/>
                  <a:pt x="1551937" y="1327508"/>
                </a:cubicBezTo>
                <a:cubicBezTo>
                  <a:pt x="1551937" y="1327508"/>
                  <a:pt x="1551937" y="1327508"/>
                  <a:pt x="2585968" y="1327508"/>
                </a:cubicBezTo>
                <a:cubicBezTo>
                  <a:pt x="2652222" y="1327508"/>
                  <a:pt x="2697180" y="1282468"/>
                  <a:pt x="2697180" y="1216092"/>
                </a:cubicBezTo>
                <a:cubicBezTo>
                  <a:pt x="2697180" y="1161570"/>
                  <a:pt x="2652222" y="1104677"/>
                  <a:pt x="2585968" y="1104677"/>
                </a:cubicBezTo>
                <a:cubicBezTo>
                  <a:pt x="2585968" y="1104677"/>
                  <a:pt x="2585968" y="1104677"/>
                  <a:pt x="2041741" y="1104677"/>
                </a:cubicBezTo>
                <a:cubicBezTo>
                  <a:pt x="2041741" y="1104677"/>
                  <a:pt x="2041741" y="1104677"/>
                  <a:pt x="1958924" y="1104677"/>
                </a:cubicBezTo>
                <a:cubicBezTo>
                  <a:pt x="1892670" y="1104677"/>
                  <a:pt x="1847712" y="1057265"/>
                  <a:pt x="1847712" y="993261"/>
                </a:cubicBezTo>
                <a:cubicBezTo>
                  <a:pt x="1847712" y="936367"/>
                  <a:pt x="1892670" y="891327"/>
                  <a:pt x="1949459" y="891327"/>
                </a:cubicBezTo>
                <a:cubicBezTo>
                  <a:pt x="1949459" y="891327"/>
                  <a:pt x="1949459" y="891327"/>
                  <a:pt x="2105629" y="891327"/>
                </a:cubicBezTo>
                <a:cubicBezTo>
                  <a:pt x="2162418" y="891327"/>
                  <a:pt x="2216840" y="834434"/>
                  <a:pt x="2216840" y="779911"/>
                </a:cubicBezTo>
                <a:cubicBezTo>
                  <a:pt x="2216840" y="713536"/>
                  <a:pt x="2162418" y="668495"/>
                  <a:pt x="2105629" y="668495"/>
                </a:cubicBezTo>
                <a:cubicBezTo>
                  <a:pt x="2105629" y="668495"/>
                  <a:pt x="2105629" y="668495"/>
                  <a:pt x="2041741" y="668495"/>
                </a:cubicBezTo>
                <a:cubicBezTo>
                  <a:pt x="2041741" y="668495"/>
                  <a:pt x="2041741" y="668495"/>
                  <a:pt x="1892670" y="668495"/>
                </a:cubicBezTo>
                <a:cubicBezTo>
                  <a:pt x="1828783" y="668495"/>
                  <a:pt x="1783825" y="611602"/>
                  <a:pt x="1783825" y="557080"/>
                </a:cubicBezTo>
                <a:cubicBezTo>
                  <a:pt x="1783825" y="490704"/>
                  <a:pt x="1828783" y="445664"/>
                  <a:pt x="1892670" y="445664"/>
                </a:cubicBezTo>
                <a:cubicBezTo>
                  <a:pt x="1892670" y="445664"/>
                  <a:pt x="1892670" y="445664"/>
                  <a:pt x="2346982" y="445664"/>
                </a:cubicBezTo>
                <a:cubicBezTo>
                  <a:pt x="2401404" y="445664"/>
                  <a:pt x="2448728" y="398253"/>
                  <a:pt x="2448728" y="334248"/>
                </a:cubicBezTo>
                <a:cubicBezTo>
                  <a:pt x="2448728" y="267873"/>
                  <a:pt x="2401404" y="222832"/>
                  <a:pt x="2346982" y="222832"/>
                </a:cubicBezTo>
                <a:cubicBezTo>
                  <a:pt x="2346982" y="222832"/>
                  <a:pt x="2346982" y="222832"/>
                  <a:pt x="1847712" y="222832"/>
                </a:cubicBezTo>
                <a:cubicBezTo>
                  <a:pt x="1793290" y="222832"/>
                  <a:pt x="1736501" y="175421"/>
                  <a:pt x="1736501" y="111416"/>
                </a:cubicBezTo>
                <a:cubicBezTo>
                  <a:pt x="1736501" y="45041"/>
                  <a:pt x="1793290" y="0"/>
                  <a:pt x="1847712" y="0"/>
                </a:cubicBezTo>
                <a:close/>
              </a:path>
            </a:pathLst>
          </a:custGeom>
        </p:spPr>
        <p:txBody>
          <a:bodyPr wrap="square" lIns="68580" tIns="34290" rIns="68580" bIns="34290">
            <a:noAutofit/>
          </a:bodyPr>
          <a:lstStyle/>
          <a:p>
            <a:endParaRPr lang="en-US"/>
          </a:p>
        </p:txBody>
      </p:sp>
      <p:sp>
        <p:nvSpPr>
          <p:cNvPr id="3" name="矩形 2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  <p:extLst>
      <p:ext uri="{BB962C8B-B14F-4D97-AF65-F5344CB8AC3E}">
        <p14:creationId xmlns:p14="http://schemas.microsoft.com/office/powerpoint/2010/main" val="63984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4F366D8D-9123-49F2-A132-7805F219438F}"/>
              </a:ext>
            </a:extLst>
          </p:cNvPr>
          <p:cNvSpPr/>
          <p:nvPr userDrawn="1"/>
        </p:nvSpPr>
        <p:spPr>
          <a:xfrm>
            <a:off x="228600" y="233363"/>
            <a:ext cx="547158" cy="314325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86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5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lnsp.gov.cn/sdpics/2005100000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E248.TI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E409.TIF" TargetMode="Externa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S102.TI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P45.T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Administrator\Desktop\&#20843;&#19978;&#29289;&#29702;&#65288;&#20154;&#25945;&#65289;&#22235;&#28165;%20&#25945;&#24072;&#29992;&#20070;&#65298;&#65296;&#65297;&#65301;&#37049;&#26792;&#33457;&#8730;\P45.TI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2B3185F-4BEE-4264-A941-F7C4407FA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7965E7-5401-40BF-A4F2-8E6EF927EFC0}"/>
              </a:ext>
            </a:extLst>
          </p:cNvPr>
          <p:cNvGrpSpPr/>
          <p:nvPr/>
        </p:nvGrpSpPr>
        <p:grpSpPr>
          <a:xfrm>
            <a:off x="615675" y="1239608"/>
            <a:ext cx="4863583" cy="1268745"/>
            <a:chOff x="557374" y="2424640"/>
            <a:chExt cx="6484777" cy="1691661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CC9B65D-574F-4EDB-8298-43FF7864EF17}"/>
                </a:ext>
              </a:extLst>
            </p:cNvPr>
            <p:cNvSpPr txBox="1"/>
            <p:nvPr/>
          </p:nvSpPr>
          <p:spPr>
            <a:xfrm>
              <a:off x="2110617" y="2424640"/>
              <a:ext cx="493153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spc="-113" dirty="0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第四章  光现象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312F814-ED34-459F-92AC-2CC1735BC498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3</a:t>
              </a:r>
              <a:r>
                <a:rPr lang="zh-CN" altLang="en-US" sz="36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节 平面镜成像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8DB0AA5-EBD5-4230-9894-8C33BBC41E3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601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33722" y="1138826"/>
            <a:ext cx="7772400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）像与物到镜面的距离相等吗？</a:t>
            </a:r>
          </a:p>
        </p:txBody>
      </p:sp>
      <p:pic>
        <p:nvPicPr>
          <p:cNvPr id="16388" name="Picture 5" descr="未标题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464" y="2140036"/>
            <a:ext cx="4181078" cy="233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397664" y="3203599"/>
            <a:ext cx="3468149" cy="286897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rgbClr val="6666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algn="ctr" defTabSz="914378"/>
            <a:endParaRPr lang="zh-CN" altLang="en-US" sz="36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73288" y="3048546"/>
            <a:ext cx="3602435" cy="422917"/>
            <a:chOff x="0" y="0"/>
            <a:chExt cx="8000" cy="800"/>
          </a:xfrm>
        </p:grpSpPr>
        <p:sp>
          <p:nvSpPr>
            <p:cNvPr id="16389" name="Line 8"/>
            <p:cNvSpPr>
              <a:spLocks noChangeShapeType="1"/>
            </p:cNvSpPr>
            <p:nvPr/>
          </p:nvSpPr>
          <p:spPr bwMode="auto">
            <a:xfrm flipV="1">
              <a:off x="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0" name="Line 9"/>
            <p:cNvSpPr>
              <a:spLocks noChangeShapeType="1"/>
            </p:cNvSpPr>
            <p:nvPr/>
          </p:nvSpPr>
          <p:spPr bwMode="auto">
            <a:xfrm flipV="1">
              <a:off x="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1" name="Line 10"/>
            <p:cNvSpPr>
              <a:spLocks noChangeShapeType="1"/>
            </p:cNvSpPr>
            <p:nvPr/>
          </p:nvSpPr>
          <p:spPr bwMode="auto">
            <a:xfrm flipV="1">
              <a:off x="1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Line 11"/>
            <p:cNvSpPr>
              <a:spLocks noChangeShapeType="1"/>
            </p:cNvSpPr>
            <p:nvPr/>
          </p:nvSpPr>
          <p:spPr bwMode="auto">
            <a:xfrm flipV="1">
              <a:off x="2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3" name="Line 12"/>
            <p:cNvSpPr>
              <a:spLocks noChangeShapeType="1"/>
            </p:cNvSpPr>
            <p:nvPr/>
          </p:nvSpPr>
          <p:spPr bwMode="auto">
            <a:xfrm flipV="1">
              <a:off x="3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4" name="Line 13"/>
            <p:cNvSpPr>
              <a:spLocks noChangeShapeType="1"/>
            </p:cNvSpPr>
            <p:nvPr/>
          </p:nvSpPr>
          <p:spPr bwMode="auto">
            <a:xfrm flipV="1">
              <a:off x="4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5" name="Line 14"/>
            <p:cNvSpPr>
              <a:spLocks noChangeShapeType="1"/>
            </p:cNvSpPr>
            <p:nvPr/>
          </p:nvSpPr>
          <p:spPr bwMode="auto">
            <a:xfrm flipV="1">
              <a:off x="4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6" name="Line 15"/>
            <p:cNvSpPr>
              <a:spLocks noChangeShapeType="1"/>
            </p:cNvSpPr>
            <p:nvPr/>
          </p:nvSpPr>
          <p:spPr bwMode="auto">
            <a:xfrm flipV="1">
              <a:off x="5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7" name="Line 16"/>
            <p:cNvSpPr>
              <a:spLocks noChangeShapeType="1"/>
            </p:cNvSpPr>
            <p:nvPr/>
          </p:nvSpPr>
          <p:spPr bwMode="auto">
            <a:xfrm flipV="1">
              <a:off x="6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8" name="Line 17"/>
            <p:cNvSpPr>
              <a:spLocks noChangeShapeType="1"/>
            </p:cNvSpPr>
            <p:nvPr/>
          </p:nvSpPr>
          <p:spPr bwMode="auto">
            <a:xfrm flipV="1">
              <a:off x="7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9" name="Line 18"/>
            <p:cNvSpPr>
              <a:spLocks noChangeShapeType="1"/>
            </p:cNvSpPr>
            <p:nvPr/>
          </p:nvSpPr>
          <p:spPr bwMode="auto">
            <a:xfrm flipV="1">
              <a:off x="8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0" name="Line 19"/>
            <p:cNvSpPr>
              <a:spLocks noChangeShapeType="1"/>
            </p:cNvSpPr>
            <p:nvPr/>
          </p:nvSpPr>
          <p:spPr bwMode="auto">
            <a:xfrm flipV="1">
              <a:off x="8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1" name="Line 20"/>
            <p:cNvSpPr>
              <a:spLocks noChangeShapeType="1"/>
            </p:cNvSpPr>
            <p:nvPr/>
          </p:nvSpPr>
          <p:spPr bwMode="auto">
            <a:xfrm flipV="1">
              <a:off x="9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2" name="Line 21"/>
            <p:cNvSpPr>
              <a:spLocks noChangeShapeType="1"/>
            </p:cNvSpPr>
            <p:nvPr/>
          </p:nvSpPr>
          <p:spPr bwMode="auto">
            <a:xfrm flipV="1">
              <a:off x="10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3" name="Line 22"/>
            <p:cNvSpPr>
              <a:spLocks noChangeShapeType="1"/>
            </p:cNvSpPr>
            <p:nvPr/>
          </p:nvSpPr>
          <p:spPr bwMode="auto">
            <a:xfrm flipV="1">
              <a:off x="11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4" name="Line 23"/>
            <p:cNvSpPr>
              <a:spLocks noChangeShapeType="1"/>
            </p:cNvSpPr>
            <p:nvPr/>
          </p:nvSpPr>
          <p:spPr bwMode="auto">
            <a:xfrm flipV="1">
              <a:off x="12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5" name="Line 24"/>
            <p:cNvSpPr>
              <a:spLocks noChangeShapeType="1"/>
            </p:cNvSpPr>
            <p:nvPr/>
          </p:nvSpPr>
          <p:spPr bwMode="auto">
            <a:xfrm flipV="1">
              <a:off x="12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6" name="Line 25"/>
            <p:cNvSpPr>
              <a:spLocks noChangeShapeType="1"/>
            </p:cNvSpPr>
            <p:nvPr/>
          </p:nvSpPr>
          <p:spPr bwMode="auto">
            <a:xfrm flipV="1">
              <a:off x="13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7" name="Line 26"/>
            <p:cNvSpPr>
              <a:spLocks noChangeShapeType="1"/>
            </p:cNvSpPr>
            <p:nvPr/>
          </p:nvSpPr>
          <p:spPr bwMode="auto">
            <a:xfrm flipV="1">
              <a:off x="14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8" name="Line 27"/>
            <p:cNvSpPr>
              <a:spLocks noChangeShapeType="1"/>
            </p:cNvSpPr>
            <p:nvPr/>
          </p:nvSpPr>
          <p:spPr bwMode="auto">
            <a:xfrm flipV="1">
              <a:off x="15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9" name="Line 28"/>
            <p:cNvSpPr>
              <a:spLocks noChangeShapeType="1"/>
            </p:cNvSpPr>
            <p:nvPr/>
          </p:nvSpPr>
          <p:spPr bwMode="auto">
            <a:xfrm flipV="1">
              <a:off x="16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0" name="Line 29"/>
            <p:cNvSpPr>
              <a:spLocks noChangeShapeType="1"/>
            </p:cNvSpPr>
            <p:nvPr/>
          </p:nvSpPr>
          <p:spPr bwMode="auto">
            <a:xfrm flipV="1">
              <a:off x="16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1" name="Line 30"/>
            <p:cNvSpPr>
              <a:spLocks noChangeShapeType="1"/>
            </p:cNvSpPr>
            <p:nvPr/>
          </p:nvSpPr>
          <p:spPr bwMode="auto">
            <a:xfrm flipV="1">
              <a:off x="17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2" name="Line 31"/>
            <p:cNvSpPr>
              <a:spLocks noChangeShapeType="1"/>
            </p:cNvSpPr>
            <p:nvPr/>
          </p:nvSpPr>
          <p:spPr bwMode="auto">
            <a:xfrm flipV="1">
              <a:off x="18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3" name="Line 32"/>
            <p:cNvSpPr>
              <a:spLocks noChangeShapeType="1"/>
            </p:cNvSpPr>
            <p:nvPr/>
          </p:nvSpPr>
          <p:spPr bwMode="auto">
            <a:xfrm flipV="1">
              <a:off x="19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4" name="Line 33"/>
            <p:cNvSpPr>
              <a:spLocks noChangeShapeType="1"/>
            </p:cNvSpPr>
            <p:nvPr/>
          </p:nvSpPr>
          <p:spPr bwMode="auto">
            <a:xfrm flipV="1">
              <a:off x="20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5" name="Line 34"/>
            <p:cNvSpPr>
              <a:spLocks noChangeShapeType="1"/>
            </p:cNvSpPr>
            <p:nvPr/>
          </p:nvSpPr>
          <p:spPr bwMode="auto">
            <a:xfrm flipV="1">
              <a:off x="20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6" name="Line 35"/>
            <p:cNvSpPr>
              <a:spLocks noChangeShapeType="1"/>
            </p:cNvSpPr>
            <p:nvPr/>
          </p:nvSpPr>
          <p:spPr bwMode="auto">
            <a:xfrm flipV="1">
              <a:off x="21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7" name="Line 36"/>
            <p:cNvSpPr>
              <a:spLocks noChangeShapeType="1"/>
            </p:cNvSpPr>
            <p:nvPr/>
          </p:nvSpPr>
          <p:spPr bwMode="auto">
            <a:xfrm flipV="1">
              <a:off x="22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8" name="Line 37"/>
            <p:cNvSpPr>
              <a:spLocks noChangeShapeType="1"/>
            </p:cNvSpPr>
            <p:nvPr/>
          </p:nvSpPr>
          <p:spPr bwMode="auto">
            <a:xfrm flipV="1">
              <a:off x="23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19" name="Line 38"/>
            <p:cNvSpPr>
              <a:spLocks noChangeShapeType="1"/>
            </p:cNvSpPr>
            <p:nvPr/>
          </p:nvSpPr>
          <p:spPr bwMode="auto">
            <a:xfrm flipV="1">
              <a:off x="24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0" name="Line 39"/>
            <p:cNvSpPr>
              <a:spLocks noChangeShapeType="1"/>
            </p:cNvSpPr>
            <p:nvPr/>
          </p:nvSpPr>
          <p:spPr bwMode="auto">
            <a:xfrm flipV="1">
              <a:off x="24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1" name="Line 40"/>
            <p:cNvSpPr>
              <a:spLocks noChangeShapeType="1"/>
            </p:cNvSpPr>
            <p:nvPr/>
          </p:nvSpPr>
          <p:spPr bwMode="auto">
            <a:xfrm flipV="1">
              <a:off x="25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2" name="Line 41"/>
            <p:cNvSpPr>
              <a:spLocks noChangeShapeType="1"/>
            </p:cNvSpPr>
            <p:nvPr/>
          </p:nvSpPr>
          <p:spPr bwMode="auto">
            <a:xfrm flipV="1">
              <a:off x="26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3" name="Line 42"/>
            <p:cNvSpPr>
              <a:spLocks noChangeShapeType="1"/>
            </p:cNvSpPr>
            <p:nvPr/>
          </p:nvSpPr>
          <p:spPr bwMode="auto">
            <a:xfrm flipV="1">
              <a:off x="27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4" name="Line 43"/>
            <p:cNvSpPr>
              <a:spLocks noChangeShapeType="1"/>
            </p:cNvSpPr>
            <p:nvPr/>
          </p:nvSpPr>
          <p:spPr bwMode="auto">
            <a:xfrm flipV="1">
              <a:off x="28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5" name="Line 44"/>
            <p:cNvSpPr>
              <a:spLocks noChangeShapeType="1"/>
            </p:cNvSpPr>
            <p:nvPr/>
          </p:nvSpPr>
          <p:spPr bwMode="auto">
            <a:xfrm flipV="1">
              <a:off x="28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6" name="Line 45"/>
            <p:cNvSpPr>
              <a:spLocks noChangeShapeType="1"/>
            </p:cNvSpPr>
            <p:nvPr/>
          </p:nvSpPr>
          <p:spPr bwMode="auto">
            <a:xfrm flipV="1">
              <a:off x="29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7" name="Line 46"/>
            <p:cNvSpPr>
              <a:spLocks noChangeShapeType="1"/>
            </p:cNvSpPr>
            <p:nvPr/>
          </p:nvSpPr>
          <p:spPr bwMode="auto">
            <a:xfrm flipV="1">
              <a:off x="30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8" name="Line 47"/>
            <p:cNvSpPr>
              <a:spLocks noChangeShapeType="1"/>
            </p:cNvSpPr>
            <p:nvPr/>
          </p:nvSpPr>
          <p:spPr bwMode="auto">
            <a:xfrm flipV="1">
              <a:off x="31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29" name="Line 48"/>
            <p:cNvSpPr>
              <a:spLocks noChangeShapeType="1"/>
            </p:cNvSpPr>
            <p:nvPr/>
          </p:nvSpPr>
          <p:spPr bwMode="auto">
            <a:xfrm flipV="1">
              <a:off x="32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0" name="Line 49"/>
            <p:cNvSpPr>
              <a:spLocks noChangeShapeType="1"/>
            </p:cNvSpPr>
            <p:nvPr/>
          </p:nvSpPr>
          <p:spPr bwMode="auto">
            <a:xfrm flipV="1">
              <a:off x="32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1" name="Line 50"/>
            <p:cNvSpPr>
              <a:spLocks noChangeShapeType="1"/>
            </p:cNvSpPr>
            <p:nvPr/>
          </p:nvSpPr>
          <p:spPr bwMode="auto">
            <a:xfrm flipV="1">
              <a:off x="33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2" name="Line 51"/>
            <p:cNvSpPr>
              <a:spLocks noChangeShapeType="1"/>
            </p:cNvSpPr>
            <p:nvPr/>
          </p:nvSpPr>
          <p:spPr bwMode="auto">
            <a:xfrm flipV="1">
              <a:off x="34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3" name="Line 52"/>
            <p:cNvSpPr>
              <a:spLocks noChangeShapeType="1"/>
            </p:cNvSpPr>
            <p:nvPr/>
          </p:nvSpPr>
          <p:spPr bwMode="auto">
            <a:xfrm flipV="1">
              <a:off x="35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4" name="Line 53"/>
            <p:cNvSpPr>
              <a:spLocks noChangeShapeType="1"/>
            </p:cNvSpPr>
            <p:nvPr/>
          </p:nvSpPr>
          <p:spPr bwMode="auto">
            <a:xfrm flipV="1">
              <a:off x="36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5" name="Line 54"/>
            <p:cNvSpPr>
              <a:spLocks noChangeShapeType="1"/>
            </p:cNvSpPr>
            <p:nvPr/>
          </p:nvSpPr>
          <p:spPr bwMode="auto">
            <a:xfrm flipV="1">
              <a:off x="36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6" name="Line 55"/>
            <p:cNvSpPr>
              <a:spLocks noChangeShapeType="1"/>
            </p:cNvSpPr>
            <p:nvPr/>
          </p:nvSpPr>
          <p:spPr bwMode="auto">
            <a:xfrm flipV="1">
              <a:off x="37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7" name="Line 56"/>
            <p:cNvSpPr>
              <a:spLocks noChangeShapeType="1"/>
            </p:cNvSpPr>
            <p:nvPr/>
          </p:nvSpPr>
          <p:spPr bwMode="auto">
            <a:xfrm flipV="1">
              <a:off x="38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8" name="Line 57"/>
            <p:cNvSpPr>
              <a:spLocks noChangeShapeType="1"/>
            </p:cNvSpPr>
            <p:nvPr/>
          </p:nvSpPr>
          <p:spPr bwMode="auto">
            <a:xfrm flipV="1">
              <a:off x="39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39" name="Line 58"/>
            <p:cNvSpPr>
              <a:spLocks noChangeShapeType="1"/>
            </p:cNvSpPr>
            <p:nvPr/>
          </p:nvSpPr>
          <p:spPr bwMode="auto">
            <a:xfrm flipV="1">
              <a:off x="40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0" name="Line 59"/>
            <p:cNvSpPr>
              <a:spLocks noChangeShapeType="1"/>
            </p:cNvSpPr>
            <p:nvPr/>
          </p:nvSpPr>
          <p:spPr bwMode="auto">
            <a:xfrm flipV="1">
              <a:off x="40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1" name="Line 60"/>
            <p:cNvSpPr>
              <a:spLocks noChangeShapeType="1"/>
            </p:cNvSpPr>
            <p:nvPr/>
          </p:nvSpPr>
          <p:spPr bwMode="auto">
            <a:xfrm flipV="1">
              <a:off x="41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2" name="Line 61"/>
            <p:cNvSpPr>
              <a:spLocks noChangeShapeType="1"/>
            </p:cNvSpPr>
            <p:nvPr/>
          </p:nvSpPr>
          <p:spPr bwMode="auto">
            <a:xfrm flipV="1">
              <a:off x="42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3" name="Line 62"/>
            <p:cNvSpPr>
              <a:spLocks noChangeShapeType="1"/>
            </p:cNvSpPr>
            <p:nvPr/>
          </p:nvSpPr>
          <p:spPr bwMode="auto">
            <a:xfrm flipV="1">
              <a:off x="43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4" name="Line 63"/>
            <p:cNvSpPr>
              <a:spLocks noChangeShapeType="1"/>
            </p:cNvSpPr>
            <p:nvPr/>
          </p:nvSpPr>
          <p:spPr bwMode="auto">
            <a:xfrm flipV="1">
              <a:off x="44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5" name="Line 64"/>
            <p:cNvSpPr>
              <a:spLocks noChangeShapeType="1"/>
            </p:cNvSpPr>
            <p:nvPr/>
          </p:nvSpPr>
          <p:spPr bwMode="auto">
            <a:xfrm flipV="1">
              <a:off x="44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6" name="Line 65"/>
            <p:cNvSpPr>
              <a:spLocks noChangeShapeType="1"/>
            </p:cNvSpPr>
            <p:nvPr/>
          </p:nvSpPr>
          <p:spPr bwMode="auto">
            <a:xfrm flipV="1">
              <a:off x="45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7" name="Line 66"/>
            <p:cNvSpPr>
              <a:spLocks noChangeShapeType="1"/>
            </p:cNvSpPr>
            <p:nvPr/>
          </p:nvSpPr>
          <p:spPr bwMode="auto">
            <a:xfrm flipV="1">
              <a:off x="46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8" name="Line 67"/>
            <p:cNvSpPr>
              <a:spLocks noChangeShapeType="1"/>
            </p:cNvSpPr>
            <p:nvPr/>
          </p:nvSpPr>
          <p:spPr bwMode="auto">
            <a:xfrm flipV="1">
              <a:off x="47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49" name="Line 68"/>
            <p:cNvSpPr>
              <a:spLocks noChangeShapeType="1"/>
            </p:cNvSpPr>
            <p:nvPr/>
          </p:nvSpPr>
          <p:spPr bwMode="auto">
            <a:xfrm flipV="1">
              <a:off x="48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0" name="Line 69"/>
            <p:cNvSpPr>
              <a:spLocks noChangeShapeType="1"/>
            </p:cNvSpPr>
            <p:nvPr/>
          </p:nvSpPr>
          <p:spPr bwMode="auto">
            <a:xfrm flipV="1">
              <a:off x="48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1" name="Line 70"/>
            <p:cNvSpPr>
              <a:spLocks noChangeShapeType="1"/>
            </p:cNvSpPr>
            <p:nvPr/>
          </p:nvSpPr>
          <p:spPr bwMode="auto">
            <a:xfrm flipV="1">
              <a:off x="49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2" name="Line 71"/>
            <p:cNvSpPr>
              <a:spLocks noChangeShapeType="1"/>
            </p:cNvSpPr>
            <p:nvPr/>
          </p:nvSpPr>
          <p:spPr bwMode="auto">
            <a:xfrm flipV="1">
              <a:off x="50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3" name="Line 72"/>
            <p:cNvSpPr>
              <a:spLocks noChangeShapeType="1"/>
            </p:cNvSpPr>
            <p:nvPr/>
          </p:nvSpPr>
          <p:spPr bwMode="auto">
            <a:xfrm flipV="1">
              <a:off x="51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4" name="Line 73"/>
            <p:cNvSpPr>
              <a:spLocks noChangeShapeType="1"/>
            </p:cNvSpPr>
            <p:nvPr/>
          </p:nvSpPr>
          <p:spPr bwMode="auto">
            <a:xfrm flipV="1">
              <a:off x="52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5" name="Line 74"/>
            <p:cNvSpPr>
              <a:spLocks noChangeShapeType="1"/>
            </p:cNvSpPr>
            <p:nvPr/>
          </p:nvSpPr>
          <p:spPr bwMode="auto">
            <a:xfrm flipV="1">
              <a:off x="52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6" name="Line 75"/>
            <p:cNvSpPr>
              <a:spLocks noChangeShapeType="1"/>
            </p:cNvSpPr>
            <p:nvPr/>
          </p:nvSpPr>
          <p:spPr bwMode="auto">
            <a:xfrm flipV="1">
              <a:off x="53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7" name="Line 76"/>
            <p:cNvSpPr>
              <a:spLocks noChangeShapeType="1"/>
            </p:cNvSpPr>
            <p:nvPr/>
          </p:nvSpPr>
          <p:spPr bwMode="auto">
            <a:xfrm flipV="1">
              <a:off x="54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8" name="Line 77"/>
            <p:cNvSpPr>
              <a:spLocks noChangeShapeType="1"/>
            </p:cNvSpPr>
            <p:nvPr/>
          </p:nvSpPr>
          <p:spPr bwMode="auto">
            <a:xfrm flipV="1">
              <a:off x="55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59" name="Line 78"/>
            <p:cNvSpPr>
              <a:spLocks noChangeShapeType="1"/>
            </p:cNvSpPr>
            <p:nvPr/>
          </p:nvSpPr>
          <p:spPr bwMode="auto">
            <a:xfrm flipV="1">
              <a:off x="56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0" name="Line 79"/>
            <p:cNvSpPr>
              <a:spLocks noChangeShapeType="1"/>
            </p:cNvSpPr>
            <p:nvPr/>
          </p:nvSpPr>
          <p:spPr bwMode="auto">
            <a:xfrm flipV="1">
              <a:off x="56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1" name="Line 80"/>
            <p:cNvSpPr>
              <a:spLocks noChangeShapeType="1"/>
            </p:cNvSpPr>
            <p:nvPr/>
          </p:nvSpPr>
          <p:spPr bwMode="auto">
            <a:xfrm flipV="1">
              <a:off x="57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2" name="Line 81"/>
            <p:cNvSpPr>
              <a:spLocks noChangeShapeType="1"/>
            </p:cNvSpPr>
            <p:nvPr/>
          </p:nvSpPr>
          <p:spPr bwMode="auto">
            <a:xfrm flipV="1">
              <a:off x="58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3" name="Line 82"/>
            <p:cNvSpPr>
              <a:spLocks noChangeShapeType="1"/>
            </p:cNvSpPr>
            <p:nvPr/>
          </p:nvSpPr>
          <p:spPr bwMode="auto">
            <a:xfrm flipV="1">
              <a:off x="59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4" name="Line 83"/>
            <p:cNvSpPr>
              <a:spLocks noChangeShapeType="1"/>
            </p:cNvSpPr>
            <p:nvPr/>
          </p:nvSpPr>
          <p:spPr bwMode="auto">
            <a:xfrm flipV="1">
              <a:off x="60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5" name="Line 84"/>
            <p:cNvSpPr>
              <a:spLocks noChangeShapeType="1"/>
            </p:cNvSpPr>
            <p:nvPr/>
          </p:nvSpPr>
          <p:spPr bwMode="auto">
            <a:xfrm flipV="1">
              <a:off x="60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6" name="Line 85"/>
            <p:cNvSpPr>
              <a:spLocks noChangeShapeType="1"/>
            </p:cNvSpPr>
            <p:nvPr/>
          </p:nvSpPr>
          <p:spPr bwMode="auto">
            <a:xfrm flipV="1">
              <a:off x="61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7" name="Line 86"/>
            <p:cNvSpPr>
              <a:spLocks noChangeShapeType="1"/>
            </p:cNvSpPr>
            <p:nvPr/>
          </p:nvSpPr>
          <p:spPr bwMode="auto">
            <a:xfrm flipV="1">
              <a:off x="62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8" name="Line 87"/>
            <p:cNvSpPr>
              <a:spLocks noChangeShapeType="1"/>
            </p:cNvSpPr>
            <p:nvPr/>
          </p:nvSpPr>
          <p:spPr bwMode="auto">
            <a:xfrm flipV="1">
              <a:off x="63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69" name="Line 88"/>
            <p:cNvSpPr>
              <a:spLocks noChangeShapeType="1"/>
            </p:cNvSpPr>
            <p:nvPr/>
          </p:nvSpPr>
          <p:spPr bwMode="auto">
            <a:xfrm flipV="1">
              <a:off x="64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0" name="Line 89"/>
            <p:cNvSpPr>
              <a:spLocks noChangeShapeType="1"/>
            </p:cNvSpPr>
            <p:nvPr/>
          </p:nvSpPr>
          <p:spPr bwMode="auto">
            <a:xfrm flipV="1">
              <a:off x="64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1" name="Line 90"/>
            <p:cNvSpPr>
              <a:spLocks noChangeShapeType="1"/>
            </p:cNvSpPr>
            <p:nvPr/>
          </p:nvSpPr>
          <p:spPr bwMode="auto">
            <a:xfrm flipV="1">
              <a:off x="65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2" name="Line 91"/>
            <p:cNvSpPr>
              <a:spLocks noChangeShapeType="1"/>
            </p:cNvSpPr>
            <p:nvPr/>
          </p:nvSpPr>
          <p:spPr bwMode="auto">
            <a:xfrm flipV="1">
              <a:off x="66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3" name="Line 92"/>
            <p:cNvSpPr>
              <a:spLocks noChangeShapeType="1"/>
            </p:cNvSpPr>
            <p:nvPr/>
          </p:nvSpPr>
          <p:spPr bwMode="auto">
            <a:xfrm flipV="1">
              <a:off x="67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4" name="Line 93"/>
            <p:cNvSpPr>
              <a:spLocks noChangeShapeType="1"/>
            </p:cNvSpPr>
            <p:nvPr/>
          </p:nvSpPr>
          <p:spPr bwMode="auto">
            <a:xfrm flipV="1">
              <a:off x="68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5" name="Line 94"/>
            <p:cNvSpPr>
              <a:spLocks noChangeShapeType="1"/>
            </p:cNvSpPr>
            <p:nvPr/>
          </p:nvSpPr>
          <p:spPr bwMode="auto">
            <a:xfrm flipV="1">
              <a:off x="68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6" name="Line 95"/>
            <p:cNvSpPr>
              <a:spLocks noChangeShapeType="1"/>
            </p:cNvSpPr>
            <p:nvPr/>
          </p:nvSpPr>
          <p:spPr bwMode="auto">
            <a:xfrm flipV="1">
              <a:off x="69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7" name="Line 96"/>
            <p:cNvSpPr>
              <a:spLocks noChangeShapeType="1"/>
            </p:cNvSpPr>
            <p:nvPr/>
          </p:nvSpPr>
          <p:spPr bwMode="auto">
            <a:xfrm flipV="1">
              <a:off x="70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8" name="Line 97"/>
            <p:cNvSpPr>
              <a:spLocks noChangeShapeType="1"/>
            </p:cNvSpPr>
            <p:nvPr/>
          </p:nvSpPr>
          <p:spPr bwMode="auto">
            <a:xfrm flipV="1">
              <a:off x="71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79" name="Line 98"/>
            <p:cNvSpPr>
              <a:spLocks noChangeShapeType="1"/>
            </p:cNvSpPr>
            <p:nvPr/>
          </p:nvSpPr>
          <p:spPr bwMode="auto">
            <a:xfrm flipV="1">
              <a:off x="72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0" name="Line 99"/>
            <p:cNvSpPr>
              <a:spLocks noChangeShapeType="1"/>
            </p:cNvSpPr>
            <p:nvPr/>
          </p:nvSpPr>
          <p:spPr bwMode="auto">
            <a:xfrm flipV="1">
              <a:off x="72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1" name="Line 100"/>
            <p:cNvSpPr>
              <a:spLocks noChangeShapeType="1"/>
            </p:cNvSpPr>
            <p:nvPr/>
          </p:nvSpPr>
          <p:spPr bwMode="auto">
            <a:xfrm flipV="1">
              <a:off x="73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2" name="Line 101"/>
            <p:cNvSpPr>
              <a:spLocks noChangeShapeType="1"/>
            </p:cNvSpPr>
            <p:nvPr/>
          </p:nvSpPr>
          <p:spPr bwMode="auto">
            <a:xfrm flipV="1">
              <a:off x="74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3" name="Line 102"/>
            <p:cNvSpPr>
              <a:spLocks noChangeShapeType="1"/>
            </p:cNvSpPr>
            <p:nvPr/>
          </p:nvSpPr>
          <p:spPr bwMode="auto">
            <a:xfrm flipV="1">
              <a:off x="75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4" name="Line 103"/>
            <p:cNvSpPr>
              <a:spLocks noChangeShapeType="1"/>
            </p:cNvSpPr>
            <p:nvPr/>
          </p:nvSpPr>
          <p:spPr bwMode="auto">
            <a:xfrm flipV="1">
              <a:off x="7600" y="200"/>
              <a:ext cx="0" cy="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5" name="Line 104"/>
            <p:cNvSpPr>
              <a:spLocks noChangeShapeType="1"/>
            </p:cNvSpPr>
            <p:nvPr/>
          </p:nvSpPr>
          <p:spPr bwMode="auto">
            <a:xfrm flipV="1">
              <a:off x="768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6" name="Line 105"/>
            <p:cNvSpPr>
              <a:spLocks noChangeShapeType="1"/>
            </p:cNvSpPr>
            <p:nvPr/>
          </p:nvSpPr>
          <p:spPr bwMode="auto">
            <a:xfrm flipV="1">
              <a:off x="776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7" name="Line 106"/>
            <p:cNvSpPr>
              <a:spLocks noChangeShapeType="1"/>
            </p:cNvSpPr>
            <p:nvPr/>
          </p:nvSpPr>
          <p:spPr bwMode="auto">
            <a:xfrm flipV="1">
              <a:off x="784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8" name="Line 107"/>
            <p:cNvSpPr>
              <a:spLocks noChangeShapeType="1"/>
            </p:cNvSpPr>
            <p:nvPr/>
          </p:nvSpPr>
          <p:spPr bwMode="auto">
            <a:xfrm flipV="1">
              <a:off x="7920" y="400"/>
              <a:ext cx="0" cy="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89" name="Line 108"/>
            <p:cNvSpPr>
              <a:spLocks noChangeShapeType="1"/>
            </p:cNvSpPr>
            <p:nvPr/>
          </p:nvSpPr>
          <p:spPr bwMode="auto">
            <a:xfrm flipV="1">
              <a:off x="8000" y="0"/>
              <a:ext cx="0" cy="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09"/>
          <p:cNvGrpSpPr>
            <a:grpSpLocks/>
          </p:cNvGrpSpPr>
          <p:nvPr/>
        </p:nvGrpSpPr>
        <p:grpSpPr bwMode="auto">
          <a:xfrm>
            <a:off x="2144713" y="3078892"/>
            <a:ext cx="3721100" cy="148460"/>
            <a:chOff x="0" y="0"/>
            <a:chExt cx="5857" cy="312"/>
          </a:xfrm>
        </p:grpSpPr>
        <p:sp>
          <p:nvSpPr>
            <p:cNvPr id="16491" name="Text Box 110"/>
            <p:cNvSpPr txBox="1">
              <a:spLocks noChangeArrowheads="1"/>
            </p:cNvSpPr>
            <p:nvPr/>
          </p:nvSpPr>
          <p:spPr bwMode="auto">
            <a:xfrm>
              <a:off x="0" y="0"/>
              <a:ext cx="289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</a:p>
          </p:txBody>
        </p:sp>
        <p:sp>
          <p:nvSpPr>
            <p:cNvPr id="16492" name="Text Box 111"/>
            <p:cNvSpPr txBox="1">
              <a:spLocks noChangeArrowheads="1"/>
            </p:cNvSpPr>
            <p:nvPr/>
          </p:nvSpPr>
          <p:spPr bwMode="auto">
            <a:xfrm>
              <a:off x="550" y="9"/>
              <a:ext cx="33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16493" name="Text Box 112"/>
            <p:cNvSpPr txBox="1">
              <a:spLocks noChangeArrowheads="1"/>
            </p:cNvSpPr>
            <p:nvPr/>
          </p:nvSpPr>
          <p:spPr bwMode="auto">
            <a:xfrm>
              <a:off x="1120" y="0"/>
              <a:ext cx="36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16494" name="Text Box 113"/>
            <p:cNvSpPr txBox="1">
              <a:spLocks noChangeArrowheads="1"/>
            </p:cNvSpPr>
            <p:nvPr/>
          </p:nvSpPr>
          <p:spPr bwMode="auto">
            <a:xfrm>
              <a:off x="1689" y="0"/>
              <a:ext cx="33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16495" name="Text Box 114"/>
            <p:cNvSpPr txBox="1">
              <a:spLocks noChangeArrowheads="1"/>
            </p:cNvSpPr>
            <p:nvPr/>
          </p:nvSpPr>
          <p:spPr bwMode="auto">
            <a:xfrm>
              <a:off x="2251" y="0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16496" name="Text Box 115"/>
            <p:cNvSpPr txBox="1">
              <a:spLocks noChangeArrowheads="1"/>
            </p:cNvSpPr>
            <p:nvPr/>
          </p:nvSpPr>
          <p:spPr bwMode="auto">
            <a:xfrm>
              <a:off x="2798" y="0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16497" name="Text Box 116"/>
            <p:cNvSpPr txBox="1">
              <a:spLocks noChangeArrowheads="1"/>
            </p:cNvSpPr>
            <p:nvPr/>
          </p:nvSpPr>
          <p:spPr bwMode="auto">
            <a:xfrm>
              <a:off x="3375" y="0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6</a:t>
              </a:r>
            </a:p>
          </p:txBody>
        </p:sp>
        <p:sp>
          <p:nvSpPr>
            <p:cNvPr id="16498" name="Text Box 117"/>
            <p:cNvSpPr txBox="1">
              <a:spLocks noChangeArrowheads="1"/>
            </p:cNvSpPr>
            <p:nvPr/>
          </p:nvSpPr>
          <p:spPr bwMode="auto">
            <a:xfrm>
              <a:off x="3952" y="9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</a:t>
              </a:r>
            </a:p>
          </p:txBody>
        </p:sp>
        <p:sp>
          <p:nvSpPr>
            <p:cNvPr id="16499" name="Text Box 118"/>
            <p:cNvSpPr txBox="1">
              <a:spLocks noChangeArrowheads="1"/>
            </p:cNvSpPr>
            <p:nvPr/>
          </p:nvSpPr>
          <p:spPr bwMode="auto">
            <a:xfrm>
              <a:off x="4522" y="9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  <p:sp>
          <p:nvSpPr>
            <p:cNvPr id="16500" name="Text Box 119"/>
            <p:cNvSpPr txBox="1">
              <a:spLocks noChangeArrowheads="1"/>
            </p:cNvSpPr>
            <p:nvPr/>
          </p:nvSpPr>
          <p:spPr bwMode="auto">
            <a:xfrm>
              <a:off x="5091" y="9"/>
              <a:ext cx="193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9</a:t>
              </a:r>
            </a:p>
          </p:txBody>
        </p:sp>
        <p:sp>
          <p:nvSpPr>
            <p:cNvPr id="16501" name="Text Box 120"/>
            <p:cNvSpPr txBox="1">
              <a:spLocks noChangeArrowheads="1"/>
            </p:cNvSpPr>
            <p:nvPr/>
          </p:nvSpPr>
          <p:spPr bwMode="auto">
            <a:xfrm>
              <a:off x="5586" y="40"/>
              <a:ext cx="27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just" defTabSz="914378" eaLnBrk="0" hangingPunct="0"/>
              <a:r>
                <a:rPr lang="en-US" altLang="zh-CN" sz="1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16510" name="AutoShape 127"/>
          <p:cNvSpPr/>
          <p:nvPr/>
        </p:nvSpPr>
        <p:spPr>
          <a:xfrm>
            <a:off x="5865812" y="1747781"/>
            <a:ext cx="2501900" cy="883637"/>
          </a:xfrm>
          <a:prstGeom prst="wedgeRoundRectCallout">
            <a:avLst>
              <a:gd name="adj1" fmla="val -100136"/>
              <a:gd name="adj2" fmla="val 136286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68580" tIns="34290" rIns="68580" bIns="34290" anchor="ctr"/>
          <a:lstStyle/>
          <a:p>
            <a:pPr algn="ctr" defTabSz="914378">
              <a:lnSpc>
                <a:spcPct val="125000"/>
              </a:lnSpc>
            </a:pPr>
            <a:r>
              <a:rPr lang="zh-CN" altLang="en-US" sz="15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像到平面镜的距离等于物体到平面镜的距离。</a:t>
            </a:r>
            <a:endParaRPr lang="zh-CN" altLang="en-US" sz="15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2005015" y="2600255"/>
            <a:ext cx="384175" cy="935896"/>
            <a:chOff x="3158" y="5461"/>
            <a:chExt cx="604" cy="1968"/>
          </a:xfrm>
        </p:grpSpPr>
        <p:grpSp>
          <p:nvGrpSpPr>
            <p:cNvPr id="7" name="Group 121"/>
            <p:cNvGrpSpPr>
              <a:grpSpLocks/>
            </p:cNvGrpSpPr>
            <p:nvPr/>
          </p:nvGrpSpPr>
          <p:grpSpPr bwMode="auto">
            <a:xfrm>
              <a:off x="3157" y="6112"/>
              <a:ext cx="605" cy="1317"/>
              <a:chOff x="0" y="0"/>
              <a:chExt cx="510" cy="999"/>
            </a:xfrm>
          </p:grpSpPr>
          <p:sp>
            <p:nvSpPr>
              <p:cNvPr id="16506" name="AutoShape 122"/>
              <p:cNvSpPr>
                <a:spLocks noChangeArrowheads="1"/>
              </p:cNvSpPr>
              <p:nvPr/>
            </p:nvSpPr>
            <p:spPr bwMode="auto">
              <a:xfrm>
                <a:off x="0" y="42"/>
                <a:ext cx="510" cy="957"/>
              </a:xfrm>
              <a:prstGeom prst="can">
                <a:avLst>
                  <a:gd name="adj" fmla="val 46903"/>
                </a:avLst>
              </a:prstGeom>
              <a:gradFill rotWithShape="0">
                <a:gsLst>
                  <a:gs pos="0">
                    <a:srgbClr val="FFFFFF"/>
                  </a:gs>
                  <a:gs pos="50000">
                    <a:srgbClr val="767676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07" name="AutoShape 123"/>
              <p:cNvSpPr>
                <a:spLocks noChangeArrowheads="1"/>
              </p:cNvSpPr>
              <p:nvPr/>
            </p:nvSpPr>
            <p:spPr bwMode="auto">
              <a:xfrm>
                <a:off x="188" y="0"/>
                <a:ext cx="152" cy="180"/>
              </a:xfrm>
              <a:prstGeom prst="can">
                <a:avLst>
                  <a:gd name="adj" fmla="val 29594"/>
                </a:avLst>
              </a:prstGeom>
              <a:gradFill rotWithShape="0">
                <a:gsLst>
                  <a:gs pos="0">
                    <a:srgbClr val="FFFFFF"/>
                  </a:gs>
                  <a:gs pos="50000">
                    <a:srgbClr val="767676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" name="任意多边形 2"/>
            <p:cNvSpPr/>
            <p:nvPr/>
          </p:nvSpPr>
          <p:spPr>
            <a:xfrm>
              <a:off x="3228" y="5461"/>
              <a:ext cx="332" cy="652"/>
            </a:xfrm>
            <a:custGeom>
              <a:avLst/>
              <a:gdLst>
                <a:gd name="connisteX0" fmla="*/ 147717 w 211256"/>
                <a:gd name="connsiteY0" fmla="*/ 414327 h 414327"/>
                <a:gd name="connisteX1" fmla="*/ 210582 w 211256"/>
                <a:gd name="connsiteY1" fmla="*/ 341937 h 414327"/>
                <a:gd name="connisteX2" fmla="*/ 174387 w 211256"/>
                <a:gd name="connsiteY2" fmla="*/ 270182 h 414327"/>
                <a:gd name="connisteX3" fmla="*/ 129302 w 211256"/>
                <a:gd name="connsiteY3" fmla="*/ 198427 h 414327"/>
                <a:gd name="connisteX4" fmla="*/ 120412 w 211256"/>
                <a:gd name="connsiteY4" fmla="*/ 126037 h 414327"/>
                <a:gd name="connisteX5" fmla="*/ 120412 w 211256"/>
                <a:gd name="connsiteY5" fmla="*/ 54282 h 414327"/>
                <a:gd name="connisteX6" fmla="*/ 48657 w 211256"/>
                <a:gd name="connsiteY6" fmla="*/ 307 h 414327"/>
                <a:gd name="connisteX7" fmla="*/ 12462 w 211256"/>
                <a:gd name="connsiteY7" fmla="*/ 72062 h 414327"/>
                <a:gd name="connisteX8" fmla="*/ 12462 w 211256"/>
                <a:gd name="connsiteY8" fmla="*/ 143817 h 414327"/>
                <a:gd name="connisteX9" fmla="*/ 3572 w 211256"/>
                <a:gd name="connsiteY9" fmla="*/ 216207 h 414327"/>
                <a:gd name="connisteX10" fmla="*/ 3572 w 211256"/>
                <a:gd name="connsiteY10" fmla="*/ 287962 h 414327"/>
                <a:gd name="connisteX11" fmla="*/ 39767 w 211256"/>
                <a:gd name="connsiteY11" fmla="*/ 360352 h 41432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11257" h="414327">
                  <a:moveTo>
                    <a:pt x="147718" y="414327"/>
                  </a:moveTo>
                  <a:cubicBezTo>
                    <a:pt x="161053" y="400992"/>
                    <a:pt x="205503" y="370512"/>
                    <a:pt x="210583" y="341937"/>
                  </a:cubicBezTo>
                  <a:cubicBezTo>
                    <a:pt x="215663" y="313362"/>
                    <a:pt x="190898" y="298757"/>
                    <a:pt x="174388" y="270182"/>
                  </a:cubicBezTo>
                  <a:cubicBezTo>
                    <a:pt x="157878" y="241607"/>
                    <a:pt x="140098" y="227002"/>
                    <a:pt x="129303" y="198427"/>
                  </a:cubicBezTo>
                  <a:cubicBezTo>
                    <a:pt x="118508" y="169852"/>
                    <a:pt x="122318" y="154612"/>
                    <a:pt x="120413" y="126037"/>
                  </a:cubicBezTo>
                  <a:cubicBezTo>
                    <a:pt x="118508" y="97462"/>
                    <a:pt x="135018" y="79682"/>
                    <a:pt x="120413" y="54282"/>
                  </a:cubicBezTo>
                  <a:cubicBezTo>
                    <a:pt x="105808" y="28882"/>
                    <a:pt x="70248" y="-3503"/>
                    <a:pt x="48658" y="307"/>
                  </a:cubicBezTo>
                  <a:cubicBezTo>
                    <a:pt x="27068" y="4117"/>
                    <a:pt x="19448" y="43487"/>
                    <a:pt x="12463" y="72062"/>
                  </a:cubicBezTo>
                  <a:cubicBezTo>
                    <a:pt x="5478" y="100637"/>
                    <a:pt x="14368" y="115242"/>
                    <a:pt x="12463" y="143817"/>
                  </a:cubicBezTo>
                  <a:cubicBezTo>
                    <a:pt x="10558" y="172392"/>
                    <a:pt x="5478" y="187632"/>
                    <a:pt x="3573" y="216207"/>
                  </a:cubicBezTo>
                  <a:cubicBezTo>
                    <a:pt x="1668" y="244782"/>
                    <a:pt x="-3412" y="259387"/>
                    <a:pt x="3573" y="287962"/>
                  </a:cubicBezTo>
                  <a:cubicBezTo>
                    <a:pt x="10558" y="316537"/>
                    <a:pt x="32783" y="347017"/>
                    <a:pt x="39768" y="360352"/>
                  </a:cubicBezTo>
                </a:path>
              </a:pathLst>
            </a:custGeom>
            <a:gradFill>
              <a:gsLst>
                <a:gs pos="100000">
                  <a:srgbClr val="FECF40"/>
                </a:gs>
                <a:gs pos="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/>
              <a:r>
                <a:rPr lang="zh-CN" altLang="en-US" sz="1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</a:p>
          </p:txBody>
        </p:sp>
      </p:grpSp>
      <p:grpSp>
        <p:nvGrpSpPr>
          <p:cNvPr id="8" name="组合 4"/>
          <p:cNvGrpSpPr>
            <a:grpSpLocks/>
          </p:cNvGrpSpPr>
          <p:nvPr/>
        </p:nvGrpSpPr>
        <p:grpSpPr bwMode="auto">
          <a:xfrm>
            <a:off x="4126500" y="2610944"/>
            <a:ext cx="382588" cy="935896"/>
            <a:chOff x="6515" y="5461"/>
            <a:chExt cx="602" cy="1968"/>
          </a:xfrm>
        </p:grpSpPr>
        <p:grpSp>
          <p:nvGrpSpPr>
            <p:cNvPr id="9" name="Group 124"/>
            <p:cNvGrpSpPr>
              <a:grpSpLocks/>
            </p:cNvGrpSpPr>
            <p:nvPr/>
          </p:nvGrpSpPr>
          <p:grpSpPr bwMode="auto">
            <a:xfrm>
              <a:off x="6515" y="6112"/>
              <a:ext cx="602" cy="1317"/>
              <a:chOff x="0" y="0"/>
              <a:chExt cx="510" cy="999"/>
            </a:xfrm>
          </p:grpSpPr>
          <p:sp>
            <p:nvSpPr>
              <p:cNvPr id="16511" name="AutoShape 125"/>
              <p:cNvSpPr>
                <a:spLocks noChangeArrowheads="1"/>
              </p:cNvSpPr>
              <p:nvPr/>
            </p:nvSpPr>
            <p:spPr bwMode="auto">
              <a:xfrm>
                <a:off x="0" y="42"/>
                <a:ext cx="510" cy="957"/>
              </a:xfrm>
              <a:prstGeom prst="can">
                <a:avLst>
                  <a:gd name="adj" fmla="val 46903"/>
                </a:avLst>
              </a:prstGeom>
              <a:gradFill rotWithShape="0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512" name="AutoShape 126"/>
              <p:cNvSpPr>
                <a:spLocks noChangeArrowheads="1"/>
              </p:cNvSpPr>
              <p:nvPr/>
            </p:nvSpPr>
            <p:spPr bwMode="auto">
              <a:xfrm>
                <a:off x="188" y="0"/>
                <a:ext cx="152" cy="180"/>
              </a:xfrm>
              <a:prstGeom prst="can">
                <a:avLst>
                  <a:gd name="adj" fmla="val 29594"/>
                </a:avLst>
              </a:prstGeom>
              <a:gradFill rotWithShape="0">
                <a:gsLst>
                  <a:gs pos="0">
                    <a:srgbClr val="FFFFFF"/>
                  </a:gs>
                  <a:gs pos="50000">
                    <a:srgbClr val="C2C2C2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96969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任意多边形 3"/>
            <p:cNvSpPr/>
            <p:nvPr/>
          </p:nvSpPr>
          <p:spPr>
            <a:xfrm rot="10800000" flipV="1">
              <a:off x="6662" y="5461"/>
              <a:ext cx="332" cy="652"/>
            </a:xfrm>
            <a:custGeom>
              <a:avLst/>
              <a:gdLst>
                <a:gd name="connisteX0" fmla="*/ 147717 w 211256"/>
                <a:gd name="connsiteY0" fmla="*/ 414327 h 414327"/>
                <a:gd name="connisteX1" fmla="*/ 210582 w 211256"/>
                <a:gd name="connsiteY1" fmla="*/ 341937 h 414327"/>
                <a:gd name="connisteX2" fmla="*/ 174387 w 211256"/>
                <a:gd name="connsiteY2" fmla="*/ 270182 h 414327"/>
                <a:gd name="connisteX3" fmla="*/ 129302 w 211256"/>
                <a:gd name="connsiteY3" fmla="*/ 198427 h 414327"/>
                <a:gd name="connisteX4" fmla="*/ 120412 w 211256"/>
                <a:gd name="connsiteY4" fmla="*/ 126037 h 414327"/>
                <a:gd name="connisteX5" fmla="*/ 120412 w 211256"/>
                <a:gd name="connsiteY5" fmla="*/ 54282 h 414327"/>
                <a:gd name="connisteX6" fmla="*/ 48657 w 211256"/>
                <a:gd name="connsiteY6" fmla="*/ 307 h 414327"/>
                <a:gd name="connisteX7" fmla="*/ 12462 w 211256"/>
                <a:gd name="connsiteY7" fmla="*/ 72062 h 414327"/>
                <a:gd name="connisteX8" fmla="*/ 12462 w 211256"/>
                <a:gd name="connsiteY8" fmla="*/ 143817 h 414327"/>
                <a:gd name="connisteX9" fmla="*/ 3572 w 211256"/>
                <a:gd name="connsiteY9" fmla="*/ 216207 h 414327"/>
                <a:gd name="connisteX10" fmla="*/ 3572 w 211256"/>
                <a:gd name="connsiteY10" fmla="*/ 287962 h 414327"/>
                <a:gd name="connisteX11" fmla="*/ 39767 w 211256"/>
                <a:gd name="connsiteY11" fmla="*/ 360352 h 41432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11257" h="414327">
                  <a:moveTo>
                    <a:pt x="147718" y="414327"/>
                  </a:moveTo>
                  <a:cubicBezTo>
                    <a:pt x="161053" y="400992"/>
                    <a:pt x="205503" y="370512"/>
                    <a:pt x="210583" y="341937"/>
                  </a:cubicBezTo>
                  <a:cubicBezTo>
                    <a:pt x="215663" y="313362"/>
                    <a:pt x="190898" y="298757"/>
                    <a:pt x="174388" y="270182"/>
                  </a:cubicBezTo>
                  <a:cubicBezTo>
                    <a:pt x="157878" y="241607"/>
                    <a:pt x="140098" y="227002"/>
                    <a:pt x="129303" y="198427"/>
                  </a:cubicBezTo>
                  <a:cubicBezTo>
                    <a:pt x="118508" y="169852"/>
                    <a:pt x="122318" y="154612"/>
                    <a:pt x="120413" y="126037"/>
                  </a:cubicBezTo>
                  <a:cubicBezTo>
                    <a:pt x="118508" y="97462"/>
                    <a:pt x="135018" y="79682"/>
                    <a:pt x="120413" y="54282"/>
                  </a:cubicBezTo>
                  <a:cubicBezTo>
                    <a:pt x="105808" y="28882"/>
                    <a:pt x="70248" y="-3503"/>
                    <a:pt x="48658" y="307"/>
                  </a:cubicBezTo>
                  <a:cubicBezTo>
                    <a:pt x="27068" y="4117"/>
                    <a:pt x="19448" y="43487"/>
                    <a:pt x="12463" y="72062"/>
                  </a:cubicBezTo>
                  <a:cubicBezTo>
                    <a:pt x="5478" y="100637"/>
                    <a:pt x="14368" y="115242"/>
                    <a:pt x="12463" y="143817"/>
                  </a:cubicBezTo>
                  <a:cubicBezTo>
                    <a:pt x="10558" y="172392"/>
                    <a:pt x="5478" y="187632"/>
                    <a:pt x="3573" y="216207"/>
                  </a:cubicBezTo>
                  <a:cubicBezTo>
                    <a:pt x="1668" y="244782"/>
                    <a:pt x="-3412" y="259387"/>
                    <a:pt x="3573" y="287962"/>
                  </a:cubicBezTo>
                  <a:cubicBezTo>
                    <a:pt x="10558" y="316537"/>
                    <a:pt x="32783" y="347017"/>
                    <a:pt x="39768" y="360352"/>
                  </a:cubicBezTo>
                </a:path>
              </a:pathLst>
            </a:custGeom>
            <a:gradFill>
              <a:gsLst>
                <a:gs pos="100000">
                  <a:srgbClr val="FECF40"/>
                </a:gs>
                <a:gs pos="0">
                  <a:srgbClr val="FF0000"/>
                </a:gs>
              </a:gsLst>
              <a:lin ang="5400000" scaled="0"/>
            </a:gra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/>
              <a:endParaRPr lang="zh-CN" altLang="en-US" sz="1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0" name="文本框 12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31142967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2291" grpId="0" animBg="1"/>
      <p:bldP spid="165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表格 17409"/>
          <p:cNvGraphicFramePr/>
          <p:nvPr>
            <p:extLst>
              <p:ext uri="{D42A27DB-BD31-4B8C-83A1-F6EECF244321}">
                <p14:modId xmlns:p14="http://schemas.microsoft.com/office/powerpoint/2010/main" val="2876291282"/>
              </p:ext>
            </p:extLst>
          </p:nvPr>
        </p:nvGraphicFramePr>
        <p:xfrm>
          <a:off x="774449" y="2203471"/>
          <a:ext cx="7605171" cy="2014112"/>
        </p:xfrm>
        <a:graphic>
          <a:graphicData uri="http://schemas.openxmlformats.org/drawingml/2006/table">
            <a:tbl>
              <a:tblPr/>
              <a:tblGrid>
                <a:gridCol w="1144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09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28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235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物到平面镜的距离</a:t>
                      </a:r>
                      <a:r>
                        <a:rPr lang="en-US" altLang="x-none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/cm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物距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像到平面镜的距离</a:t>
                      </a:r>
                      <a:r>
                        <a:rPr lang="en-US" altLang="x-none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/cm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像距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像与物大小比较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（放大或缩小）</a:t>
                      </a: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821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T="34205" marB="342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528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T="34205" marB="342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528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第三次</a:t>
                      </a:r>
                    </a:p>
                  </a:txBody>
                  <a:tcPr marT="34205" marB="3420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6" name="Text Box 24"/>
          <p:cNvSpPr txBox="1">
            <a:spLocks noChangeArrowheads="1"/>
          </p:cNvSpPr>
          <p:nvPr/>
        </p:nvSpPr>
        <p:spPr bwMode="auto">
          <a:xfrm>
            <a:off x="495300" y="1205667"/>
            <a:ext cx="3352800" cy="4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en-US" altLang="zh-CN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数据分析</a:t>
            </a:r>
          </a:p>
        </p:txBody>
      </p:sp>
      <p:sp>
        <p:nvSpPr>
          <p:cNvPr id="17439" name="Text Box 48"/>
          <p:cNvSpPr txBox="1">
            <a:spLocks noChangeArrowheads="1"/>
          </p:cNvSpPr>
          <p:nvPr/>
        </p:nvSpPr>
        <p:spPr bwMode="auto">
          <a:xfrm>
            <a:off x="2242021" y="3169020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440" name="Text Box 49"/>
          <p:cNvSpPr txBox="1">
            <a:spLocks noChangeArrowheads="1"/>
          </p:cNvSpPr>
          <p:nvPr/>
        </p:nvSpPr>
        <p:spPr bwMode="auto">
          <a:xfrm>
            <a:off x="4412715" y="3210527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</a:p>
        </p:txBody>
      </p:sp>
      <p:sp>
        <p:nvSpPr>
          <p:cNvPr id="17441" name="Text Box 50"/>
          <p:cNvSpPr txBox="1">
            <a:spLocks noChangeArrowheads="1"/>
          </p:cNvSpPr>
          <p:nvPr/>
        </p:nvSpPr>
        <p:spPr bwMode="auto">
          <a:xfrm>
            <a:off x="2242021" y="3525086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7442" name="Text Box 51"/>
          <p:cNvSpPr txBox="1">
            <a:spLocks noChangeArrowheads="1"/>
          </p:cNvSpPr>
          <p:nvPr/>
        </p:nvSpPr>
        <p:spPr bwMode="auto">
          <a:xfrm>
            <a:off x="4417765" y="3572557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</a:t>
            </a:r>
          </a:p>
        </p:txBody>
      </p:sp>
      <p:sp>
        <p:nvSpPr>
          <p:cNvPr id="17443" name="Text Box 52"/>
          <p:cNvSpPr txBox="1">
            <a:spLocks noChangeArrowheads="1"/>
          </p:cNvSpPr>
          <p:nvPr/>
        </p:nvSpPr>
        <p:spPr bwMode="auto">
          <a:xfrm>
            <a:off x="4417765" y="3897591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7444" name="Text Box 53"/>
          <p:cNvSpPr txBox="1">
            <a:spLocks noChangeArrowheads="1"/>
          </p:cNvSpPr>
          <p:nvPr/>
        </p:nvSpPr>
        <p:spPr bwMode="auto">
          <a:xfrm>
            <a:off x="2242021" y="3875262"/>
            <a:ext cx="9302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</a:t>
            </a:r>
          </a:p>
        </p:txBody>
      </p:sp>
      <p:sp>
        <p:nvSpPr>
          <p:cNvPr id="17445" name="Text Box 54"/>
          <p:cNvSpPr txBox="1">
            <a:spLocks noChangeArrowheads="1"/>
          </p:cNvSpPr>
          <p:nvPr/>
        </p:nvSpPr>
        <p:spPr bwMode="auto">
          <a:xfrm>
            <a:off x="6315076" y="3169019"/>
            <a:ext cx="15240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zh-CN" altLang="en-US" sz="1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</a:p>
        </p:txBody>
      </p:sp>
      <p:sp>
        <p:nvSpPr>
          <p:cNvPr id="17446" name="Text Box 55"/>
          <p:cNvSpPr txBox="1">
            <a:spLocks noChangeArrowheads="1"/>
          </p:cNvSpPr>
          <p:nvPr/>
        </p:nvSpPr>
        <p:spPr bwMode="auto">
          <a:xfrm>
            <a:off x="6315076" y="3915204"/>
            <a:ext cx="15240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zh-CN" altLang="en-US" sz="1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</a:p>
        </p:txBody>
      </p:sp>
      <p:sp>
        <p:nvSpPr>
          <p:cNvPr id="17447" name="Text Box 56"/>
          <p:cNvSpPr txBox="1">
            <a:spLocks noChangeArrowheads="1"/>
          </p:cNvSpPr>
          <p:nvPr/>
        </p:nvSpPr>
        <p:spPr bwMode="auto">
          <a:xfrm>
            <a:off x="6315076" y="3572557"/>
            <a:ext cx="15240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algn="ctr" defTabSz="914378"/>
            <a:r>
              <a:rPr lang="zh-CN" altLang="en-US" sz="18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2224169898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9" grpId="0"/>
      <p:bldP spid="17440" grpId="0"/>
      <p:bldP spid="17441" grpId="0"/>
      <p:bldP spid="17442" grpId="0"/>
      <p:bldP spid="17443" grpId="0"/>
      <p:bldP spid="17444" grpId="0"/>
      <p:bldP spid="17445" grpId="0"/>
      <p:bldP spid="17446" grpId="0"/>
      <p:bldP spid="174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1331516" y="4139741"/>
            <a:ext cx="601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V="1">
            <a:off x="4227116" y="2600501"/>
            <a:ext cx="0" cy="1539240"/>
          </a:xfrm>
          <a:prstGeom prst="line">
            <a:avLst/>
          </a:prstGeom>
          <a:noFill/>
          <a:ln w="25400" cmpd="thickThin">
            <a:solidFill>
              <a:srgbClr val="0000FF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07717" y="2657510"/>
            <a:ext cx="5776912" cy="1368213"/>
            <a:chOff x="0" y="0"/>
            <a:chExt cx="3639" cy="1152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0" y="0"/>
              <a:ext cx="288" cy="1152"/>
              <a:chOff x="0" y="0"/>
              <a:chExt cx="288" cy="1152"/>
            </a:xfrm>
          </p:grpSpPr>
          <p:sp>
            <p:nvSpPr>
              <p:cNvPr id="18437" name="Rectangle 6"/>
              <p:cNvSpPr>
                <a:spLocks noChangeArrowheads="1"/>
              </p:cNvSpPr>
              <p:nvPr/>
            </p:nvSpPr>
            <p:spPr bwMode="auto">
              <a:xfrm>
                <a:off x="0" y="336"/>
                <a:ext cx="288" cy="816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38" name="Oval 7"/>
              <p:cNvSpPr>
                <a:spLocks noChangeArrowheads="1"/>
              </p:cNvSpPr>
              <p:nvPr/>
            </p:nvSpPr>
            <p:spPr bwMode="auto">
              <a:xfrm>
                <a:off x="96" y="0"/>
                <a:ext cx="144" cy="3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351" y="0"/>
              <a:ext cx="288" cy="1152"/>
              <a:chOff x="-57" y="0"/>
              <a:chExt cx="288" cy="1152"/>
            </a:xfrm>
          </p:grpSpPr>
          <p:sp>
            <p:nvSpPr>
              <p:cNvPr id="18440" name="Rectangle 9"/>
              <p:cNvSpPr>
                <a:spLocks noChangeArrowheads="1"/>
              </p:cNvSpPr>
              <p:nvPr/>
            </p:nvSpPr>
            <p:spPr bwMode="auto">
              <a:xfrm>
                <a:off x="-57" y="336"/>
                <a:ext cx="288" cy="816"/>
              </a:xfrm>
              <a:prstGeom prst="rect">
                <a:avLst/>
              </a:prstGeom>
              <a:solidFill>
                <a:srgbClr val="FFCC99"/>
              </a:solidFill>
              <a:ln w="3810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41" name="Oval 10"/>
              <p:cNvSpPr>
                <a:spLocks noChangeArrowheads="1"/>
              </p:cNvSpPr>
              <p:nvPr/>
            </p:nvSpPr>
            <p:spPr bwMode="auto">
              <a:xfrm>
                <a:off x="39" y="0"/>
                <a:ext cx="144" cy="336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998516" y="2600500"/>
            <a:ext cx="228600" cy="228036"/>
            <a:chOff x="0" y="0"/>
            <a:chExt cx="144" cy="192"/>
          </a:xfrm>
        </p:grpSpPr>
        <p:sp>
          <p:nvSpPr>
            <p:cNvPr id="3" name="Line 12"/>
            <p:cNvSpPr>
              <a:spLocks noChangeShapeType="1"/>
            </p:cNvSpPr>
            <p:nvPr/>
          </p:nvSpPr>
          <p:spPr bwMode="auto">
            <a:xfrm>
              <a:off x="0" y="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44" name="Line 13"/>
            <p:cNvSpPr>
              <a:spLocks noChangeShapeType="1"/>
            </p:cNvSpPr>
            <p:nvPr/>
          </p:nvSpPr>
          <p:spPr bwMode="auto">
            <a:xfrm>
              <a:off x="0" y="192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1712516" y="2243009"/>
            <a:ext cx="5257800" cy="328988"/>
            <a:chOff x="0" y="-13"/>
            <a:chExt cx="3312" cy="277"/>
          </a:xfrm>
        </p:grpSpPr>
        <p:sp>
          <p:nvSpPr>
            <p:cNvPr id="4" name="Line 18"/>
            <p:cNvSpPr>
              <a:spLocks noChangeShapeType="1"/>
            </p:cNvSpPr>
            <p:nvPr/>
          </p:nvSpPr>
          <p:spPr bwMode="auto">
            <a:xfrm>
              <a:off x="0" y="264"/>
              <a:ext cx="33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96" y="-13"/>
              <a:ext cx="3120" cy="195"/>
              <a:chOff x="0" y="-13"/>
              <a:chExt cx="3120" cy="195"/>
            </a:xfrm>
          </p:grpSpPr>
          <p:sp>
            <p:nvSpPr>
              <p:cNvPr id="18451" name="AutoShape 20"/>
              <p:cNvSpPr>
                <a:spLocks/>
              </p:cNvSpPr>
              <p:nvPr/>
            </p:nvSpPr>
            <p:spPr bwMode="auto">
              <a:xfrm rot="5337177">
                <a:off x="624" y="-588"/>
                <a:ext cx="144" cy="1392"/>
              </a:xfrm>
              <a:prstGeom prst="leftBrace">
                <a:avLst>
                  <a:gd name="adj1" fmla="val 79795"/>
                  <a:gd name="adj2" fmla="val 50000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452" name="AutoShape 21"/>
              <p:cNvSpPr>
                <a:spLocks/>
              </p:cNvSpPr>
              <p:nvPr/>
            </p:nvSpPr>
            <p:spPr bwMode="auto">
              <a:xfrm rot="5450609">
                <a:off x="2271" y="-665"/>
                <a:ext cx="195" cy="1499"/>
              </a:xfrm>
              <a:prstGeom prst="leftBrace">
                <a:avLst>
                  <a:gd name="adj1" fmla="val 79968"/>
                  <a:gd name="adj2" fmla="val 50000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36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495300" y="1245980"/>
            <a:ext cx="310084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 defTabSz="914378"/>
            <a:r>
              <a:rPr lang="zh-CN" altLang="en-US" sz="21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物、像关于平面镜</a:t>
            </a:r>
            <a:r>
              <a:rPr lang="zh-CN" altLang="en-US" sz="2100" kern="0" noProof="1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轴对称</a:t>
            </a:r>
            <a:endParaRPr lang="zh-CN" altLang="en-US" sz="2100" kern="0" noProof="1">
              <a:solidFill>
                <a:srgbClr val="FF33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1094248318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4"/>
          <p:cNvSpPr txBox="1"/>
          <p:nvPr/>
        </p:nvSpPr>
        <p:spPr>
          <a:xfrm>
            <a:off x="402434" y="1848617"/>
            <a:ext cx="3960813" cy="39241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平面镜成像的特点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95300" y="2450262"/>
            <a:ext cx="7543800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像与物的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大小相等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像到镜面的距离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物到平面镜的距离。</a:t>
            </a:r>
          </a:p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像与物的连线与镜面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垂直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平面镜成的像是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虚像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95300" y="1127082"/>
            <a:ext cx="3352800" cy="4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en-US" altLang="zh-CN" sz="21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1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实验结论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201193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内容占位符 146433"/>
          <p:cNvSpPr>
            <a:spLocks noGrp="1" noChangeArrowheads="1"/>
          </p:cNvSpPr>
          <p:nvPr>
            <p:ph idx="4294967295"/>
          </p:nvPr>
        </p:nvSpPr>
        <p:spPr bwMode="auto">
          <a:xfrm>
            <a:off x="536957" y="3919673"/>
            <a:ext cx="6281738" cy="14251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25000"/>
              </a:lnSpc>
              <a:spcBef>
                <a:spcPts val="25"/>
              </a:spcBef>
              <a:buNone/>
            </a:pPr>
            <a:r>
              <a:rPr lang="en-US" altLang="zh-CN" sz="150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5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平面镜成像是由</a:t>
            </a:r>
            <a:r>
              <a:rPr lang="zh-CN" altLang="en-US" sz="15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光的反射</a:t>
            </a:r>
            <a:r>
              <a:rPr lang="zh-CN" altLang="en-US" sz="15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现象形成的。每个物（发光或反光）点，都有其对应的虚像点，虚像用虚线。</a:t>
            </a:r>
          </a:p>
        </p:txBody>
      </p:sp>
      <p:grpSp>
        <p:nvGrpSpPr>
          <p:cNvPr id="2" name="组合 146435"/>
          <p:cNvGrpSpPr>
            <a:grpSpLocks/>
          </p:cNvGrpSpPr>
          <p:nvPr/>
        </p:nvGrpSpPr>
        <p:grpSpPr bwMode="auto">
          <a:xfrm>
            <a:off x="5607321" y="2122356"/>
            <a:ext cx="835639" cy="478610"/>
            <a:chOff x="3532" y="1842"/>
            <a:chExt cx="697" cy="693"/>
          </a:xfrm>
        </p:grpSpPr>
        <p:sp>
          <p:nvSpPr>
            <p:cNvPr id="19459" name="直接连接符 146436"/>
            <p:cNvSpPr>
              <a:spLocks noChangeShapeType="1"/>
            </p:cNvSpPr>
            <p:nvPr/>
          </p:nvSpPr>
          <p:spPr bwMode="auto">
            <a:xfrm flipV="1">
              <a:off x="3532" y="1842"/>
              <a:ext cx="697" cy="69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0" name="直接连接符 146437"/>
            <p:cNvSpPr>
              <a:spLocks noChangeShapeType="1"/>
            </p:cNvSpPr>
            <p:nvPr/>
          </p:nvSpPr>
          <p:spPr bwMode="auto">
            <a:xfrm flipV="1">
              <a:off x="3567" y="2177"/>
              <a:ext cx="651" cy="33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" name="组合 146438"/>
            <p:cNvGrpSpPr>
              <a:grpSpLocks/>
            </p:cNvGrpSpPr>
            <p:nvPr/>
          </p:nvGrpSpPr>
          <p:grpSpPr bwMode="auto">
            <a:xfrm>
              <a:off x="3764" y="2198"/>
              <a:ext cx="108" cy="110"/>
              <a:chOff x="0" y="0"/>
              <a:chExt cx="108" cy="110"/>
            </a:xfrm>
          </p:grpSpPr>
          <p:sp>
            <p:nvSpPr>
              <p:cNvPr id="19462" name="直接连接符 146439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08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63" name="直接连接符 146440"/>
              <p:cNvSpPr>
                <a:spLocks noChangeShapeType="1"/>
              </p:cNvSpPr>
              <p:nvPr/>
            </p:nvSpPr>
            <p:spPr bwMode="auto">
              <a:xfrm flipH="1">
                <a:off x="78" y="36"/>
                <a:ext cx="6" cy="7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64" name="直接连接符 146441"/>
            <p:cNvSpPr>
              <a:spLocks noChangeShapeType="1"/>
            </p:cNvSpPr>
            <p:nvPr/>
          </p:nvSpPr>
          <p:spPr bwMode="auto">
            <a:xfrm>
              <a:off x="3901" y="2285"/>
              <a:ext cx="8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5" name="直接连接符 146442"/>
            <p:cNvSpPr>
              <a:spLocks noChangeShapeType="1"/>
            </p:cNvSpPr>
            <p:nvPr/>
          </p:nvSpPr>
          <p:spPr bwMode="auto">
            <a:xfrm flipH="1">
              <a:off x="3963" y="2296"/>
              <a:ext cx="6" cy="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46443"/>
          <p:cNvGrpSpPr>
            <a:grpSpLocks/>
          </p:cNvGrpSpPr>
          <p:nvPr/>
        </p:nvGrpSpPr>
        <p:grpSpPr bwMode="auto">
          <a:xfrm>
            <a:off x="6667005" y="2143568"/>
            <a:ext cx="774494" cy="488279"/>
            <a:chOff x="4212" y="1842"/>
            <a:chExt cx="646" cy="707"/>
          </a:xfrm>
        </p:grpSpPr>
        <p:sp>
          <p:nvSpPr>
            <p:cNvPr id="19467" name="直接连接符 146444"/>
            <p:cNvSpPr>
              <a:spLocks noChangeShapeType="1"/>
            </p:cNvSpPr>
            <p:nvPr/>
          </p:nvSpPr>
          <p:spPr bwMode="auto">
            <a:xfrm flipH="1" flipV="1">
              <a:off x="4212" y="1842"/>
              <a:ext cx="645" cy="7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8" name="直接连接符 146445"/>
            <p:cNvSpPr>
              <a:spLocks noChangeShapeType="1"/>
            </p:cNvSpPr>
            <p:nvPr/>
          </p:nvSpPr>
          <p:spPr bwMode="auto">
            <a:xfrm flipH="1" flipV="1">
              <a:off x="4258" y="2205"/>
              <a:ext cx="600" cy="3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146446"/>
          <p:cNvGrpSpPr>
            <a:grpSpLocks/>
          </p:cNvGrpSpPr>
          <p:nvPr/>
        </p:nvGrpSpPr>
        <p:grpSpPr bwMode="auto">
          <a:xfrm>
            <a:off x="5072731" y="1589920"/>
            <a:ext cx="1409915" cy="616736"/>
            <a:chOff x="3078" y="1298"/>
            <a:chExt cx="1176" cy="893"/>
          </a:xfrm>
        </p:grpSpPr>
        <p:sp>
          <p:nvSpPr>
            <p:cNvPr id="19470" name="直接连接符 146447"/>
            <p:cNvSpPr>
              <a:spLocks noChangeShapeType="1"/>
            </p:cNvSpPr>
            <p:nvPr/>
          </p:nvSpPr>
          <p:spPr bwMode="auto">
            <a:xfrm flipH="1" flipV="1">
              <a:off x="3671" y="1298"/>
              <a:ext cx="560" cy="5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直接连接符 146448"/>
            <p:cNvSpPr>
              <a:spLocks noChangeShapeType="1"/>
            </p:cNvSpPr>
            <p:nvPr/>
          </p:nvSpPr>
          <p:spPr bwMode="auto">
            <a:xfrm flipH="1" flipV="1">
              <a:off x="3078" y="1550"/>
              <a:ext cx="1176" cy="64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2" name="直接连接符 146449"/>
            <p:cNvSpPr>
              <a:spLocks noChangeShapeType="1"/>
            </p:cNvSpPr>
            <p:nvPr/>
          </p:nvSpPr>
          <p:spPr bwMode="auto">
            <a:xfrm rot="5976151" flipV="1">
              <a:off x="3945" y="1453"/>
              <a:ext cx="4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3" name="直接连接符 146450"/>
            <p:cNvSpPr>
              <a:spLocks noChangeShapeType="1"/>
            </p:cNvSpPr>
            <p:nvPr/>
          </p:nvSpPr>
          <p:spPr bwMode="auto">
            <a:xfrm rot="16138519" flipV="1">
              <a:off x="3806" y="1563"/>
              <a:ext cx="122" cy="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4" name="直接连接符 146451"/>
            <p:cNvSpPr>
              <a:spLocks noChangeShapeType="1"/>
            </p:cNvSpPr>
            <p:nvPr/>
          </p:nvSpPr>
          <p:spPr bwMode="auto">
            <a:xfrm rot="16138519" flipV="1">
              <a:off x="3495" y="1828"/>
              <a:ext cx="131" cy="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5" name="直接连接符 146452"/>
            <p:cNvSpPr>
              <a:spLocks noChangeShapeType="1"/>
            </p:cNvSpPr>
            <p:nvPr/>
          </p:nvSpPr>
          <p:spPr bwMode="auto">
            <a:xfrm rot="5976151">
              <a:off x="3620" y="1737"/>
              <a:ext cx="15" cy="1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6454" name="文本框 146453"/>
          <p:cNvSpPr txBox="1">
            <a:spLocks noChangeArrowheads="1"/>
          </p:cNvSpPr>
          <p:nvPr/>
        </p:nvSpPr>
        <p:spPr bwMode="auto">
          <a:xfrm>
            <a:off x="4981545" y="2432186"/>
            <a:ext cx="288936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30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</a:p>
        </p:txBody>
      </p:sp>
      <p:grpSp>
        <p:nvGrpSpPr>
          <p:cNvPr id="6" name="组合 146455"/>
          <p:cNvGrpSpPr>
            <a:grpSpLocks/>
          </p:cNvGrpSpPr>
          <p:nvPr/>
        </p:nvGrpSpPr>
        <p:grpSpPr bwMode="auto">
          <a:xfrm>
            <a:off x="5365603" y="2704218"/>
            <a:ext cx="191825" cy="491732"/>
            <a:chOff x="3488" y="2523"/>
            <a:chExt cx="134" cy="806"/>
          </a:xfrm>
        </p:grpSpPr>
        <p:sp>
          <p:nvSpPr>
            <p:cNvPr id="19479" name="矩形 146456"/>
            <p:cNvSpPr>
              <a:spLocks noChangeArrowheads="1"/>
            </p:cNvSpPr>
            <p:nvPr/>
          </p:nvSpPr>
          <p:spPr bwMode="auto">
            <a:xfrm>
              <a:off x="3488" y="2766"/>
              <a:ext cx="134" cy="563"/>
            </a:xfrm>
            <a:prstGeom prst="rect">
              <a:avLst/>
            </a:prstGeom>
            <a:gradFill rotWithShape="1">
              <a:gsLst>
                <a:gs pos="0">
                  <a:srgbClr val="FFCCCC"/>
                </a:gs>
                <a:gs pos="100000">
                  <a:srgbClr val="765E5E"/>
                </a:gs>
              </a:gsLst>
              <a:lin ang="5400000" scaled="1"/>
            </a:gra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0" name="椭圆 146457"/>
            <p:cNvSpPr>
              <a:spLocks noChangeArrowheads="1"/>
            </p:cNvSpPr>
            <p:nvPr/>
          </p:nvSpPr>
          <p:spPr bwMode="auto">
            <a:xfrm>
              <a:off x="3515" y="2523"/>
              <a:ext cx="85" cy="242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椭圆 146458"/>
            <p:cNvSpPr>
              <a:spLocks noChangeArrowheads="1"/>
            </p:cNvSpPr>
            <p:nvPr/>
          </p:nvSpPr>
          <p:spPr bwMode="auto">
            <a:xfrm>
              <a:off x="3544" y="2531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2" name="椭圆 146459"/>
            <p:cNvSpPr>
              <a:spLocks noChangeArrowheads="1"/>
            </p:cNvSpPr>
            <p:nvPr/>
          </p:nvSpPr>
          <p:spPr bwMode="auto">
            <a:xfrm>
              <a:off x="3561" y="2630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3" name="椭圆 146460"/>
            <p:cNvSpPr>
              <a:spLocks noChangeArrowheads="1"/>
            </p:cNvSpPr>
            <p:nvPr/>
          </p:nvSpPr>
          <p:spPr bwMode="auto">
            <a:xfrm>
              <a:off x="3523" y="2704"/>
              <a:ext cx="45" cy="4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146461"/>
          <p:cNvGrpSpPr>
            <a:grpSpLocks/>
          </p:cNvGrpSpPr>
          <p:nvPr/>
        </p:nvGrpSpPr>
        <p:grpSpPr bwMode="auto">
          <a:xfrm>
            <a:off x="7477165" y="2738175"/>
            <a:ext cx="189428" cy="458581"/>
            <a:chOff x="4808" y="2539"/>
            <a:chExt cx="137" cy="798"/>
          </a:xfrm>
        </p:grpSpPr>
        <p:grpSp>
          <p:nvGrpSpPr>
            <p:cNvPr id="8" name="组合 146462"/>
            <p:cNvGrpSpPr>
              <a:grpSpLocks/>
            </p:cNvGrpSpPr>
            <p:nvPr/>
          </p:nvGrpSpPr>
          <p:grpSpPr bwMode="auto">
            <a:xfrm>
              <a:off x="4808" y="2539"/>
              <a:ext cx="137" cy="798"/>
              <a:chOff x="0" y="0"/>
              <a:chExt cx="144" cy="767"/>
            </a:xfrm>
          </p:grpSpPr>
          <p:sp>
            <p:nvSpPr>
              <p:cNvPr id="19486" name="椭圆 146463"/>
              <p:cNvSpPr>
                <a:spLocks noChangeArrowheads="1"/>
              </p:cNvSpPr>
              <p:nvPr/>
            </p:nvSpPr>
            <p:spPr bwMode="auto">
              <a:xfrm>
                <a:off x="36" y="0"/>
                <a:ext cx="85" cy="24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87" name="矩形 146464"/>
              <p:cNvSpPr>
                <a:spLocks noChangeArrowheads="1"/>
              </p:cNvSpPr>
              <p:nvPr/>
            </p:nvSpPr>
            <p:spPr bwMode="auto">
              <a:xfrm>
                <a:off x="0" y="204"/>
                <a:ext cx="144" cy="563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lin ang="5400000" scaled="1"/>
              </a:gradFill>
              <a:ln w="2857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88" name="椭圆 146465"/>
            <p:cNvSpPr>
              <a:spLocks noChangeArrowheads="1"/>
            </p:cNvSpPr>
            <p:nvPr/>
          </p:nvSpPr>
          <p:spPr bwMode="auto">
            <a:xfrm>
              <a:off x="4863" y="2547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9" name="椭圆 146466"/>
            <p:cNvSpPr>
              <a:spLocks noChangeArrowheads="1"/>
            </p:cNvSpPr>
            <p:nvPr/>
          </p:nvSpPr>
          <p:spPr bwMode="auto">
            <a:xfrm>
              <a:off x="4863" y="2699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90" name="椭圆 146467"/>
            <p:cNvSpPr>
              <a:spLocks noChangeArrowheads="1"/>
            </p:cNvSpPr>
            <p:nvPr/>
          </p:nvSpPr>
          <p:spPr bwMode="auto">
            <a:xfrm>
              <a:off x="4845" y="2627"/>
              <a:ext cx="44" cy="48"/>
            </a:xfrm>
            <a:prstGeom prst="ellipse">
              <a:avLst/>
            </a:prstGeom>
            <a:solidFill>
              <a:schemeClr val="accent1"/>
            </a:solidFill>
            <a:ln w="28575" cap="rnd">
              <a:solidFill>
                <a:schemeClr val="tx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146468"/>
          <p:cNvGrpSpPr>
            <a:grpSpLocks/>
          </p:cNvGrpSpPr>
          <p:nvPr/>
        </p:nvGrpSpPr>
        <p:grpSpPr bwMode="auto">
          <a:xfrm>
            <a:off x="4771822" y="1188036"/>
            <a:ext cx="706157" cy="329433"/>
            <a:chOff x="2698" y="890"/>
            <a:chExt cx="589" cy="477"/>
          </a:xfrm>
        </p:grpSpPr>
        <p:grpSp>
          <p:nvGrpSpPr>
            <p:cNvPr id="10" name="组合 146469"/>
            <p:cNvGrpSpPr>
              <a:grpSpLocks/>
            </p:cNvGrpSpPr>
            <p:nvPr/>
          </p:nvGrpSpPr>
          <p:grpSpPr bwMode="auto">
            <a:xfrm rot="1062425" flipH="1">
              <a:off x="2869" y="1057"/>
              <a:ext cx="418" cy="310"/>
              <a:chOff x="1672" y="960"/>
              <a:chExt cx="1496" cy="1749"/>
            </a:xfrm>
          </p:grpSpPr>
          <p:sp>
            <p:nvSpPr>
              <p:cNvPr id="19493" name="任意多边形 146470"/>
              <p:cNvSpPr>
                <a:spLocks noChangeArrowheads="1"/>
              </p:cNvSpPr>
              <p:nvPr/>
            </p:nvSpPr>
            <p:spPr bwMode="auto">
              <a:xfrm rot="1749268">
                <a:off x="1968" y="1488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4" name="任意多边形 146471"/>
              <p:cNvSpPr>
                <a:spLocks noChangeArrowheads="1"/>
              </p:cNvSpPr>
              <p:nvPr/>
            </p:nvSpPr>
            <p:spPr bwMode="auto">
              <a:xfrm rot="20715126" flipV="1">
                <a:off x="1872" y="2256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5" name="任意多边形 146472"/>
              <p:cNvSpPr>
                <a:spLocks noChangeArrowheads="1"/>
              </p:cNvSpPr>
              <p:nvPr/>
            </p:nvSpPr>
            <p:spPr bwMode="auto">
              <a:xfrm rot="18111863" flipV="1">
                <a:off x="1312" y="1690"/>
                <a:ext cx="1345" cy="6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6" name="任意多边形 146473"/>
              <p:cNvSpPr>
                <a:spLocks noChangeArrowheads="1"/>
              </p:cNvSpPr>
              <p:nvPr/>
            </p:nvSpPr>
            <p:spPr bwMode="auto">
              <a:xfrm rot="1749268">
                <a:off x="2064" y="1440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7" name="椭圆 146474"/>
              <p:cNvSpPr>
                <a:spLocks noChangeArrowheads="1"/>
              </p:cNvSpPr>
              <p:nvPr/>
            </p:nvSpPr>
            <p:spPr bwMode="auto">
              <a:xfrm rot="812068">
                <a:off x="1719" y="1350"/>
                <a:ext cx="480" cy="12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498" name="任意多边形 146475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144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44"/>
                  </a:cxn>
                  <a:cxn ang="0">
                    <a:pos x="48" y="288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499" name="任意多边形 146476"/>
            <p:cNvSpPr>
              <a:spLocks noChangeArrowheads="1"/>
            </p:cNvSpPr>
            <p:nvPr/>
          </p:nvSpPr>
          <p:spPr bwMode="auto">
            <a:xfrm flipH="1">
              <a:off x="2698" y="890"/>
              <a:ext cx="540" cy="18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192"/>
                </a:cxn>
                <a:cxn ang="0">
                  <a:pos x="192" y="288"/>
                </a:cxn>
                <a:cxn ang="0">
                  <a:pos x="432" y="384"/>
                </a:cxn>
                <a:cxn ang="0">
                  <a:pos x="672" y="432"/>
                </a:cxn>
                <a:cxn ang="0">
                  <a:pos x="432" y="240"/>
                </a:cxn>
                <a:cxn ang="0">
                  <a:pos x="192" y="144"/>
                </a:cxn>
                <a:cxn ang="0">
                  <a:pos x="96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46477"/>
          <p:cNvGrpSpPr>
            <a:grpSpLocks/>
          </p:cNvGrpSpPr>
          <p:nvPr/>
        </p:nvGrpSpPr>
        <p:grpSpPr bwMode="auto">
          <a:xfrm>
            <a:off x="6497141" y="1733187"/>
            <a:ext cx="142670" cy="1573265"/>
            <a:chOff x="4234" y="839"/>
            <a:chExt cx="119" cy="2278"/>
          </a:xfrm>
        </p:grpSpPr>
        <p:sp>
          <p:nvSpPr>
            <p:cNvPr id="19501" name="直接连接符 146478"/>
            <p:cNvSpPr>
              <a:spLocks noChangeShapeType="1"/>
            </p:cNvSpPr>
            <p:nvPr/>
          </p:nvSpPr>
          <p:spPr bwMode="auto">
            <a:xfrm>
              <a:off x="4234" y="839"/>
              <a:ext cx="1" cy="22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2" name="直接连接符 146479"/>
            <p:cNvSpPr>
              <a:spLocks noChangeShapeType="1"/>
            </p:cNvSpPr>
            <p:nvPr/>
          </p:nvSpPr>
          <p:spPr bwMode="auto">
            <a:xfrm flipV="1">
              <a:off x="4247" y="1163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3" name="直接连接符 146480"/>
            <p:cNvSpPr>
              <a:spLocks noChangeShapeType="1"/>
            </p:cNvSpPr>
            <p:nvPr/>
          </p:nvSpPr>
          <p:spPr bwMode="auto">
            <a:xfrm flipV="1">
              <a:off x="4234" y="124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4" name="直接连接符 146481"/>
            <p:cNvSpPr>
              <a:spLocks noChangeShapeType="1"/>
            </p:cNvSpPr>
            <p:nvPr/>
          </p:nvSpPr>
          <p:spPr bwMode="auto">
            <a:xfrm flipV="1">
              <a:off x="4234" y="133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5" name="直接连接符 146482"/>
            <p:cNvSpPr>
              <a:spLocks noChangeShapeType="1"/>
            </p:cNvSpPr>
            <p:nvPr/>
          </p:nvSpPr>
          <p:spPr bwMode="auto">
            <a:xfrm flipV="1">
              <a:off x="4234" y="1972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6" name="直接连接符 146483"/>
            <p:cNvSpPr>
              <a:spLocks noChangeShapeType="1"/>
            </p:cNvSpPr>
            <p:nvPr/>
          </p:nvSpPr>
          <p:spPr bwMode="auto">
            <a:xfrm flipV="1">
              <a:off x="4234" y="1428"/>
              <a:ext cx="9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7" name="直接连接符 146484"/>
            <p:cNvSpPr>
              <a:spLocks noChangeShapeType="1"/>
            </p:cNvSpPr>
            <p:nvPr/>
          </p:nvSpPr>
          <p:spPr bwMode="auto">
            <a:xfrm flipV="1">
              <a:off x="4234" y="151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8" name="直接连接符 146485"/>
            <p:cNvSpPr>
              <a:spLocks noChangeShapeType="1"/>
            </p:cNvSpPr>
            <p:nvPr/>
          </p:nvSpPr>
          <p:spPr bwMode="auto">
            <a:xfrm flipV="1">
              <a:off x="4234" y="161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09" name="直接连接符 146486"/>
            <p:cNvSpPr>
              <a:spLocks noChangeShapeType="1"/>
            </p:cNvSpPr>
            <p:nvPr/>
          </p:nvSpPr>
          <p:spPr bwMode="auto">
            <a:xfrm flipV="1">
              <a:off x="4234" y="2245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0" name="直接连接符 146487"/>
            <p:cNvSpPr>
              <a:spLocks noChangeShapeType="1"/>
            </p:cNvSpPr>
            <p:nvPr/>
          </p:nvSpPr>
          <p:spPr bwMode="auto">
            <a:xfrm flipV="1">
              <a:off x="4234" y="2154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1" name="直接连接符 146488"/>
            <p:cNvSpPr>
              <a:spLocks noChangeShapeType="1"/>
            </p:cNvSpPr>
            <p:nvPr/>
          </p:nvSpPr>
          <p:spPr bwMode="auto">
            <a:xfrm flipV="1">
              <a:off x="4234" y="170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2" name="直接连接符 146489"/>
            <p:cNvSpPr>
              <a:spLocks noChangeShapeType="1"/>
            </p:cNvSpPr>
            <p:nvPr/>
          </p:nvSpPr>
          <p:spPr bwMode="auto">
            <a:xfrm flipV="1">
              <a:off x="4234" y="2335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3" name="直接连接符 146490"/>
            <p:cNvSpPr>
              <a:spLocks noChangeShapeType="1"/>
            </p:cNvSpPr>
            <p:nvPr/>
          </p:nvSpPr>
          <p:spPr bwMode="auto">
            <a:xfrm flipV="1">
              <a:off x="4234" y="2426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4" name="直接连接符 146491"/>
            <p:cNvSpPr>
              <a:spLocks noChangeShapeType="1"/>
            </p:cNvSpPr>
            <p:nvPr/>
          </p:nvSpPr>
          <p:spPr bwMode="auto">
            <a:xfrm flipV="1">
              <a:off x="4234" y="2517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5" name="直接连接符 146492"/>
            <p:cNvSpPr>
              <a:spLocks noChangeShapeType="1"/>
            </p:cNvSpPr>
            <p:nvPr/>
          </p:nvSpPr>
          <p:spPr bwMode="auto">
            <a:xfrm flipV="1">
              <a:off x="4234" y="2608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6" name="直接连接符 146493"/>
            <p:cNvSpPr>
              <a:spLocks noChangeShapeType="1"/>
            </p:cNvSpPr>
            <p:nvPr/>
          </p:nvSpPr>
          <p:spPr bwMode="auto">
            <a:xfrm flipV="1">
              <a:off x="4234" y="2698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7" name="直接连接符 146494"/>
            <p:cNvSpPr>
              <a:spLocks noChangeShapeType="1"/>
            </p:cNvSpPr>
            <p:nvPr/>
          </p:nvSpPr>
          <p:spPr bwMode="auto">
            <a:xfrm flipV="1">
              <a:off x="4246" y="285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8" name="直接连接符 146495"/>
            <p:cNvSpPr>
              <a:spLocks noChangeShapeType="1"/>
            </p:cNvSpPr>
            <p:nvPr/>
          </p:nvSpPr>
          <p:spPr bwMode="auto">
            <a:xfrm flipV="1">
              <a:off x="4234" y="1882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19" name="直接连接符 146496"/>
            <p:cNvSpPr>
              <a:spLocks noChangeShapeType="1"/>
            </p:cNvSpPr>
            <p:nvPr/>
          </p:nvSpPr>
          <p:spPr bwMode="auto">
            <a:xfrm flipV="1">
              <a:off x="4234" y="1791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0" name="直接连接符 146497"/>
            <p:cNvSpPr>
              <a:spLocks noChangeShapeType="1"/>
            </p:cNvSpPr>
            <p:nvPr/>
          </p:nvSpPr>
          <p:spPr bwMode="auto">
            <a:xfrm flipV="1">
              <a:off x="4234" y="2063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1" name="直接连接符 146498"/>
            <p:cNvSpPr>
              <a:spLocks noChangeShapeType="1"/>
            </p:cNvSpPr>
            <p:nvPr/>
          </p:nvSpPr>
          <p:spPr bwMode="auto">
            <a:xfrm flipV="1">
              <a:off x="4234" y="2789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2" name="直接连接符 146499"/>
            <p:cNvSpPr>
              <a:spLocks noChangeShapeType="1"/>
            </p:cNvSpPr>
            <p:nvPr/>
          </p:nvSpPr>
          <p:spPr bwMode="auto">
            <a:xfrm flipV="1">
              <a:off x="4234" y="2970"/>
              <a:ext cx="106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46500"/>
          <p:cNvGrpSpPr>
            <a:grpSpLocks/>
          </p:cNvGrpSpPr>
          <p:nvPr/>
        </p:nvGrpSpPr>
        <p:grpSpPr bwMode="auto">
          <a:xfrm>
            <a:off x="5957278" y="1961152"/>
            <a:ext cx="445994" cy="234815"/>
            <a:chOff x="3832" y="1842"/>
            <a:chExt cx="372" cy="340"/>
          </a:xfrm>
        </p:grpSpPr>
        <p:sp>
          <p:nvSpPr>
            <p:cNvPr id="19524" name="直接连接符 146501"/>
            <p:cNvSpPr>
              <a:spLocks noChangeShapeType="1"/>
            </p:cNvSpPr>
            <p:nvPr/>
          </p:nvSpPr>
          <p:spPr bwMode="auto">
            <a:xfrm flipH="1" flipV="1">
              <a:off x="3832" y="1842"/>
              <a:ext cx="36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5" name="直接连接符 146502"/>
            <p:cNvSpPr>
              <a:spLocks noChangeShapeType="1"/>
            </p:cNvSpPr>
            <p:nvPr/>
          </p:nvSpPr>
          <p:spPr bwMode="auto">
            <a:xfrm flipH="1" flipV="1">
              <a:off x="3947" y="2181"/>
              <a:ext cx="257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6504" name="椭圆形标注 146503"/>
          <p:cNvSpPr/>
          <p:nvPr/>
        </p:nvSpPr>
        <p:spPr>
          <a:xfrm>
            <a:off x="6969585" y="3771501"/>
            <a:ext cx="1582368" cy="462725"/>
          </a:xfrm>
          <a:prstGeom prst="wedgeEllipseCallout">
            <a:avLst>
              <a:gd name="adj1" fmla="val -14441"/>
              <a:gd name="adj2" fmla="val -16042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 defTabSz="914378"/>
            <a:r>
              <a:rPr lang="zh-CN" altLang="en-US" sz="15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虚像用虚线</a:t>
            </a:r>
            <a:endParaRPr lang="zh-CN" altLang="en-US" sz="1500" kern="0" noProof="1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46504"/>
          <p:cNvGrpSpPr>
            <a:grpSpLocks/>
          </p:cNvGrpSpPr>
          <p:nvPr/>
        </p:nvGrpSpPr>
        <p:grpSpPr bwMode="auto">
          <a:xfrm>
            <a:off x="1344499" y="1678759"/>
            <a:ext cx="1608934" cy="842574"/>
            <a:chOff x="796" y="1174"/>
            <a:chExt cx="1342" cy="1220"/>
          </a:xfrm>
        </p:grpSpPr>
        <p:sp>
          <p:nvSpPr>
            <p:cNvPr id="19528" name="直接连接符 146505"/>
            <p:cNvSpPr>
              <a:spLocks noChangeShapeType="1"/>
            </p:cNvSpPr>
            <p:nvPr/>
          </p:nvSpPr>
          <p:spPr bwMode="auto">
            <a:xfrm flipH="1" flipV="1">
              <a:off x="1115" y="1174"/>
              <a:ext cx="1018" cy="12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29" name="直接连接符 146506"/>
            <p:cNvSpPr>
              <a:spLocks noChangeShapeType="1"/>
            </p:cNvSpPr>
            <p:nvPr/>
          </p:nvSpPr>
          <p:spPr bwMode="auto">
            <a:xfrm flipH="1" flipV="1">
              <a:off x="796" y="1504"/>
              <a:ext cx="1342" cy="8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0" name="直接连接符 146507"/>
            <p:cNvSpPr>
              <a:spLocks noChangeShapeType="1"/>
            </p:cNvSpPr>
            <p:nvPr/>
          </p:nvSpPr>
          <p:spPr bwMode="auto">
            <a:xfrm rot="5976151">
              <a:off x="1431" y="1419"/>
              <a:ext cx="1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1" name="直接连接符 146508"/>
            <p:cNvSpPr>
              <a:spLocks noChangeShapeType="1"/>
            </p:cNvSpPr>
            <p:nvPr/>
          </p:nvSpPr>
          <p:spPr bwMode="auto">
            <a:xfrm rot="16138519" flipV="1">
              <a:off x="1303" y="1505"/>
              <a:ext cx="111" cy="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2" name="直接连接符 146509"/>
            <p:cNvSpPr>
              <a:spLocks noChangeShapeType="1"/>
            </p:cNvSpPr>
            <p:nvPr/>
          </p:nvSpPr>
          <p:spPr bwMode="auto">
            <a:xfrm rot="16138519" flipV="1">
              <a:off x="1062" y="1759"/>
              <a:ext cx="111" cy="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33" name="直接连接符 146510"/>
            <p:cNvSpPr>
              <a:spLocks noChangeShapeType="1"/>
            </p:cNvSpPr>
            <p:nvPr/>
          </p:nvSpPr>
          <p:spPr bwMode="auto">
            <a:xfrm rot="5976151">
              <a:off x="1152" y="1660"/>
              <a:ext cx="1" cy="1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534" name="文本框 146511"/>
          <p:cNvSpPr txBox="1">
            <a:spLocks noChangeArrowheads="1"/>
          </p:cNvSpPr>
          <p:nvPr/>
        </p:nvSpPr>
        <p:spPr bwMode="auto">
          <a:xfrm>
            <a:off x="3126432" y="2357961"/>
            <a:ext cx="356076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7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endParaRPr lang="en-US" altLang="zh-CN" sz="2700" b="1" kern="0" baseline="-2500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46512"/>
          <p:cNvGrpSpPr>
            <a:grpSpLocks/>
          </p:cNvGrpSpPr>
          <p:nvPr/>
        </p:nvGrpSpPr>
        <p:grpSpPr bwMode="auto">
          <a:xfrm>
            <a:off x="2917129" y="2631847"/>
            <a:ext cx="172643" cy="526955"/>
            <a:chOff x="2075" y="2390"/>
            <a:chExt cx="144" cy="763"/>
          </a:xfrm>
        </p:grpSpPr>
        <p:grpSp>
          <p:nvGrpSpPr>
            <p:cNvPr id="15" name="组合 146513"/>
            <p:cNvGrpSpPr>
              <a:grpSpLocks/>
            </p:cNvGrpSpPr>
            <p:nvPr/>
          </p:nvGrpSpPr>
          <p:grpSpPr bwMode="auto">
            <a:xfrm>
              <a:off x="2075" y="2390"/>
              <a:ext cx="144" cy="763"/>
              <a:chOff x="2699" y="2486"/>
              <a:chExt cx="144" cy="763"/>
            </a:xfrm>
          </p:grpSpPr>
          <p:sp>
            <p:nvSpPr>
              <p:cNvPr id="19537" name="矩形 146514"/>
              <p:cNvSpPr>
                <a:spLocks noChangeArrowheads="1"/>
              </p:cNvSpPr>
              <p:nvPr/>
            </p:nvSpPr>
            <p:spPr bwMode="auto">
              <a:xfrm>
                <a:off x="2699" y="2727"/>
                <a:ext cx="144" cy="522"/>
              </a:xfrm>
              <a:prstGeom prst="rect">
                <a:avLst/>
              </a:prstGeom>
              <a:gradFill rotWithShape="1">
                <a:gsLst>
                  <a:gs pos="0">
                    <a:srgbClr val="FFCCCC"/>
                  </a:gs>
                  <a:gs pos="100000">
                    <a:srgbClr val="765E5E"/>
                  </a:gs>
                </a:gsLst>
                <a:lin ang="5400000" scaled="1"/>
              </a:gra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914378"/>
                <a:endParaRPr lang="zh-CN" altLang="en-US" sz="1800" kern="0" baseline="30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38" name="椭圆 146515"/>
              <p:cNvSpPr>
                <a:spLocks noChangeArrowheads="1"/>
              </p:cNvSpPr>
              <p:nvPr/>
            </p:nvSpPr>
            <p:spPr bwMode="auto">
              <a:xfrm>
                <a:off x="2723" y="2486"/>
                <a:ext cx="85" cy="24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539" name="椭圆 146516"/>
            <p:cNvSpPr>
              <a:spLocks noChangeArrowheads="1"/>
            </p:cNvSpPr>
            <p:nvPr/>
          </p:nvSpPr>
          <p:spPr bwMode="auto">
            <a:xfrm>
              <a:off x="2111" y="2415"/>
              <a:ext cx="65" cy="22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40" name="椭圆 146517"/>
            <p:cNvSpPr>
              <a:spLocks noChangeArrowheads="1"/>
            </p:cNvSpPr>
            <p:nvPr/>
          </p:nvSpPr>
          <p:spPr bwMode="auto">
            <a:xfrm>
              <a:off x="2114" y="2411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41" name="椭圆 146518"/>
            <p:cNvSpPr>
              <a:spLocks noChangeArrowheads="1"/>
            </p:cNvSpPr>
            <p:nvPr/>
          </p:nvSpPr>
          <p:spPr bwMode="auto">
            <a:xfrm>
              <a:off x="2114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42" name="椭圆 146519"/>
            <p:cNvSpPr>
              <a:spLocks noChangeArrowheads="1"/>
            </p:cNvSpPr>
            <p:nvPr/>
          </p:nvSpPr>
          <p:spPr bwMode="auto">
            <a:xfrm>
              <a:off x="2114" y="2494"/>
              <a:ext cx="35" cy="41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43" name="椭圆 146520"/>
            <p:cNvSpPr>
              <a:spLocks noChangeArrowheads="1"/>
            </p:cNvSpPr>
            <p:nvPr/>
          </p:nvSpPr>
          <p:spPr bwMode="auto">
            <a:xfrm>
              <a:off x="2149" y="2534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44" name="椭圆 146521"/>
            <p:cNvSpPr>
              <a:spLocks noChangeArrowheads="1"/>
            </p:cNvSpPr>
            <p:nvPr/>
          </p:nvSpPr>
          <p:spPr bwMode="auto">
            <a:xfrm>
              <a:off x="2149" y="2452"/>
              <a:ext cx="35" cy="4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46522"/>
          <p:cNvGrpSpPr>
            <a:grpSpLocks/>
          </p:cNvGrpSpPr>
          <p:nvPr/>
        </p:nvGrpSpPr>
        <p:grpSpPr bwMode="auto">
          <a:xfrm>
            <a:off x="881606" y="1434761"/>
            <a:ext cx="545503" cy="299735"/>
            <a:chOff x="476" y="890"/>
            <a:chExt cx="455" cy="434"/>
          </a:xfrm>
        </p:grpSpPr>
        <p:grpSp>
          <p:nvGrpSpPr>
            <p:cNvPr id="17" name="组合 146523"/>
            <p:cNvGrpSpPr>
              <a:grpSpLocks/>
            </p:cNvGrpSpPr>
            <p:nvPr/>
          </p:nvGrpSpPr>
          <p:grpSpPr bwMode="auto">
            <a:xfrm rot="1158205" flipH="1">
              <a:off x="608" y="1042"/>
              <a:ext cx="323" cy="282"/>
              <a:chOff x="1672" y="960"/>
              <a:chExt cx="1496" cy="1749"/>
            </a:xfrm>
          </p:grpSpPr>
          <p:sp>
            <p:nvSpPr>
              <p:cNvPr id="19547" name="任意多边形 146524"/>
              <p:cNvSpPr>
                <a:spLocks noChangeArrowheads="1"/>
              </p:cNvSpPr>
              <p:nvPr/>
            </p:nvSpPr>
            <p:spPr bwMode="auto">
              <a:xfrm rot="1749268">
                <a:off x="1968" y="1488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48" name="任意多边形 146525"/>
              <p:cNvSpPr>
                <a:spLocks noChangeArrowheads="1"/>
              </p:cNvSpPr>
              <p:nvPr/>
            </p:nvSpPr>
            <p:spPr bwMode="auto">
              <a:xfrm rot="20715126" flipV="1">
                <a:off x="1872" y="2256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49" name="任意多边形 146526"/>
              <p:cNvSpPr>
                <a:spLocks noChangeArrowheads="1"/>
              </p:cNvSpPr>
              <p:nvPr/>
            </p:nvSpPr>
            <p:spPr bwMode="auto">
              <a:xfrm rot="18111863" flipV="1">
                <a:off x="1312" y="1690"/>
                <a:ext cx="1345" cy="6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50" name="任意多边形 146527"/>
              <p:cNvSpPr>
                <a:spLocks noChangeArrowheads="1"/>
              </p:cNvSpPr>
              <p:nvPr/>
            </p:nvSpPr>
            <p:spPr bwMode="auto">
              <a:xfrm rot="1749268">
                <a:off x="2064" y="1440"/>
                <a:ext cx="1104" cy="4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0" y="336"/>
                  </a:cxn>
                  <a:cxn ang="0">
                    <a:pos x="1104" y="384"/>
                  </a:cxn>
                </a:cxnLst>
                <a:rect l="0" t="0" r="r" b="b"/>
                <a:pathLst>
                  <a:path w="1104" h="400">
                    <a:moveTo>
                      <a:pt x="0" y="0"/>
                    </a:moveTo>
                    <a:cubicBezTo>
                      <a:pt x="148" y="136"/>
                      <a:pt x="296" y="272"/>
                      <a:pt x="480" y="336"/>
                    </a:cubicBezTo>
                    <a:cubicBezTo>
                      <a:pt x="664" y="400"/>
                      <a:pt x="884" y="392"/>
                      <a:pt x="1104" y="384"/>
                    </a:cubicBezTo>
                  </a:path>
                </a:pathLst>
              </a:cu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51" name="椭圆 146528"/>
              <p:cNvSpPr>
                <a:spLocks noChangeArrowheads="1"/>
              </p:cNvSpPr>
              <p:nvPr/>
            </p:nvSpPr>
            <p:spPr bwMode="auto">
              <a:xfrm rot="812068">
                <a:off x="1719" y="1350"/>
                <a:ext cx="480" cy="12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552" name="任意多边形 146529"/>
              <p:cNvSpPr>
                <a:spLocks noChangeArrowheads="1"/>
              </p:cNvSpPr>
              <p:nvPr/>
            </p:nvSpPr>
            <p:spPr bwMode="auto">
              <a:xfrm>
                <a:off x="2064" y="960"/>
                <a:ext cx="144" cy="3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0" y="144"/>
                  </a:cxn>
                  <a:cxn ang="0">
                    <a:pos x="48" y="288"/>
                  </a:cxn>
                  <a:cxn ang="0">
                    <a:pos x="144" y="288"/>
                  </a:cxn>
                </a:cxnLst>
                <a:rect l="0" t="0" r="r" b="b"/>
                <a:pathLst>
                  <a:path w="144" h="312">
                    <a:moveTo>
                      <a:pt x="48" y="0"/>
                    </a:moveTo>
                    <a:cubicBezTo>
                      <a:pt x="24" y="48"/>
                      <a:pt x="0" y="96"/>
                      <a:pt x="0" y="144"/>
                    </a:cubicBezTo>
                    <a:cubicBezTo>
                      <a:pt x="0" y="192"/>
                      <a:pt x="24" y="264"/>
                      <a:pt x="48" y="288"/>
                    </a:cubicBezTo>
                    <a:cubicBezTo>
                      <a:pt x="72" y="312"/>
                      <a:pt x="108" y="300"/>
                      <a:pt x="144" y="288"/>
                    </a:cubicBezTo>
                  </a:path>
                </a:pathLst>
              </a:cu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553" name="任意多边形 146530"/>
            <p:cNvSpPr>
              <a:spLocks noChangeArrowheads="1"/>
            </p:cNvSpPr>
            <p:nvPr/>
          </p:nvSpPr>
          <p:spPr bwMode="auto">
            <a:xfrm flipH="1">
              <a:off x="476" y="890"/>
              <a:ext cx="417" cy="17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8" y="192"/>
                </a:cxn>
                <a:cxn ang="0">
                  <a:pos x="192" y="288"/>
                </a:cxn>
                <a:cxn ang="0">
                  <a:pos x="432" y="384"/>
                </a:cxn>
                <a:cxn ang="0">
                  <a:pos x="672" y="432"/>
                </a:cxn>
                <a:cxn ang="0">
                  <a:pos x="432" y="240"/>
                </a:cxn>
                <a:cxn ang="0">
                  <a:pos x="192" y="144"/>
                </a:cxn>
                <a:cxn ang="0">
                  <a:pos x="96" y="48"/>
                </a:cxn>
                <a:cxn ang="0">
                  <a:pos x="0" y="0"/>
                </a:cxn>
                <a:cxn ang="0">
                  <a:pos x="0" y="96"/>
                </a:cxn>
              </a:cxnLst>
              <a:rect l="0" t="0" r="r" b="b"/>
              <a:pathLst>
                <a:path w="672" h="432">
                  <a:moveTo>
                    <a:pt x="0" y="96"/>
                  </a:moveTo>
                  <a:lnTo>
                    <a:pt x="48" y="192"/>
                  </a:lnTo>
                  <a:lnTo>
                    <a:pt x="192" y="288"/>
                  </a:lnTo>
                  <a:lnTo>
                    <a:pt x="432" y="384"/>
                  </a:lnTo>
                  <a:lnTo>
                    <a:pt x="672" y="432"/>
                  </a:lnTo>
                  <a:lnTo>
                    <a:pt x="432" y="240"/>
                  </a:lnTo>
                  <a:lnTo>
                    <a:pt x="192" y="144"/>
                  </a:lnTo>
                  <a:lnTo>
                    <a:pt x="96" y="48"/>
                  </a:lnTo>
                  <a:lnTo>
                    <a:pt x="0" y="0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二、平面镜成像原理</a:t>
            </a:r>
          </a:p>
        </p:txBody>
      </p:sp>
      <p:sp>
        <p:nvSpPr>
          <p:cNvPr id="101" name="文本框 100"/>
          <p:cNvSpPr txBox="1">
            <a:spLocks noChangeArrowheads="1"/>
          </p:cNvSpPr>
          <p:nvPr/>
        </p:nvSpPr>
        <p:spPr bwMode="auto">
          <a:xfrm>
            <a:off x="7833259" y="2448623"/>
            <a:ext cx="434906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300" b="1" dirty="0">
                <a:latin typeface="Times New Roman" pitchFamily="18" charset="0"/>
                <a:ea typeface="FandolFang R" panose="00000500000000000000" pitchFamily="50" charset="-122"/>
              </a:rPr>
              <a:t>s</a:t>
            </a:r>
            <a:r>
              <a:rPr lang="en-US" altLang="zh-CN" sz="3300" b="1" dirty="0">
                <a:ea typeface="FandolFang R" panose="00000500000000000000" pitchFamily="50" charset="-122"/>
              </a:rPr>
              <a:t>'</a:t>
            </a:r>
            <a:endParaRPr lang="en-US" altLang="zh-CN" sz="3300" b="1" baseline="30000" dirty="0">
              <a:ea typeface="FandolFang R" panose="00000500000000000000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9652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 build="p"/>
      <p:bldP spid="146454" grpId="0"/>
      <p:bldP spid="146504" grpId="0" bldLvl="0" animBg="1"/>
      <p:bldP spid="1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7457"/>
          <p:cNvGrpSpPr>
            <a:grpSpLocks/>
          </p:cNvGrpSpPr>
          <p:nvPr/>
        </p:nvGrpSpPr>
        <p:grpSpPr bwMode="auto">
          <a:xfrm>
            <a:off x="3320891" y="4061112"/>
            <a:ext cx="64018" cy="259691"/>
            <a:chOff x="0" y="0"/>
            <a:chExt cx="96" cy="528"/>
          </a:xfrm>
        </p:grpSpPr>
        <p:grpSp>
          <p:nvGrpSpPr>
            <p:cNvPr id="3" name="组合 147458"/>
            <p:cNvGrpSpPr>
              <a:grpSpLocks/>
            </p:cNvGrpSpPr>
            <p:nvPr/>
          </p:nvGrpSpPr>
          <p:grpSpPr bwMode="auto">
            <a:xfrm>
              <a:off x="0" y="0"/>
              <a:ext cx="96" cy="243"/>
              <a:chOff x="0" y="0"/>
              <a:chExt cx="134" cy="339"/>
            </a:xfrm>
          </p:grpSpPr>
          <p:sp>
            <p:nvSpPr>
              <p:cNvPr id="20483" name="未知"/>
              <p:cNvSpPr>
                <a:spLocks noChangeArrowheads="1"/>
              </p:cNvSpPr>
              <p:nvPr/>
            </p:nvSpPr>
            <p:spPr bwMode="auto">
              <a:xfrm>
                <a:off x="0" y="10"/>
                <a:ext cx="94" cy="329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7" y="70"/>
                  </a:cxn>
                  <a:cxn ang="0">
                    <a:pos x="23" y="106"/>
                  </a:cxn>
                  <a:cxn ang="0">
                    <a:pos x="35" y="329"/>
                  </a:cxn>
                </a:cxnLst>
                <a:rect l="0" t="0" r="r" b="b"/>
                <a:pathLst>
                  <a:path w="94" h="329">
                    <a:moveTo>
                      <a:pt x="94" y="0"/>
                    </a:moveTo>
                    <a:cubicBezTo>
                      <a:pt x="78" y="23"/>
                      <a:pt x="63" y="47"/>
                      <a:pt x="47" y="70"/>
                    </a:cubicBezTo>
                    <a:cubicBezTo>
                      <a:pt x="39" y="82"/>
                      <a:pt x="23" y="106"/>
                      <a:pt x="23" y="106"/>
                    </a:cubicBezTo>
                    <a:cubicBezTo>
                      <a:pt x="0" y="179"/>
                      <a:pt x="0" y="260"/>
                      <a:pt x="35" y="329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84" name="未知"/>
              <p:cNvSpPr>
                <a:spLocks noChangeArrowheads="1"/>
              </p:cNvSpPr>
              <p:nvPr/>
            </p:nvSpPr>
            <p:spPr bwMode="auto">
              <a:xfrm>
                <a:off x="39" y="0"/>
                <a:ext cx="95" cy="3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94" y="247"/>
                  </a:cxn>
                  <a:cxn ang="0">
                    <a:pos x="82" y="294"/>
                  </a:cxn>
                  <a:cxn ang="0">
                    <a:pos x="0" y="317"/>
                  </a:cxn>
                </a:cxnLst>
                <a:rect l="0" t="0" r="r" b="b"/>
                <a:pathLst>
                  <a:path w="95" h="317">
                    <a:moveTo>
                      <a:pt x="59" y="0"/>
                    </a:moveTo>
                    <a:cubicBezTo>
                      <a:pt x="66" y="103"/>
                      <a:pt x="65" y="159"/>
                      <a:pt x="94" y="247"/>
                    </a:cubicBezTo>
                    <a:cubicBezTo>
                      <a:pt x="90" y="263"/>
                      <a:pt x="95" y="284"/>
                      <a:pt x="82" y="294"/>
                    </a:cubicBezTo>
                    <a:cubicBezTo>
                      <a:pt x="60" y="312"/>
                      <a:pt x="25" y="304"/>
                      <a:pt x="0" y="317"/>
                    </a:cubicBezTo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485" name="矩形 147461"/>
            <p:cNvSpPr>
              <a:spLocks noChangeArrowheads="1"/>
            </p:cNvSpPr>
            <p:nvPr/>
          </p:nvSpPr>
          <p:spPr bwMode="auto">
            <a:xfrm>
              <a:off x="0" y="192"/>
              <a:ext cx="96" cy="33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147462"/>
          <p:cNvGrpSpPr>
            <a:grpSpLocks/>
          </p:cNvGrpSpPr>
          <p:nvPr/>
        </p:nvGrpSpPr>
        <p:grpSpPr bwMode="auto">
          <a:xfrm>
            <a:off x="3027745" y="3707811"/>
            <a:ext cx="640175" cy="401339"/>
            <a:chOff x="0" y="0"/>
            <a:chExt cx="960" cy="816"/>
          </a:xfrm>
        </p:grpSpPr>
        <p:grpSp>
          <p:nvGrpSpPr>
            <p:cNvPr id="5" name="组合 147463"/>
            <p:cNvGrpSpPr>
              <a:grpSpLocks/>
            </p:cNvGrpSpPr>
            <p:nvPr/>
          </p:nvGrpSpPr>
          <p:grpSpPr bwMode="auto">
            <a:xfrm>
              <a:off x="0" y="0"/>
              <a:ext cx="960" cy="576"/>
              <a:chOff x="0" y="0"/>
              <a:chExt cx="960" cy="576"/>
            </a:xfrm>
          </p:grpSpPr>
          <p:sp>
            <p:nvSpPr>
              <p:cNvPr id="20488" name="直接连接符 147464"/>
              <p:cNvSpPr>
                <a:spLocks noChangeShapeType="1"/>
              </p:cNvSpPr>
              <p:nvPr/>
            </p:nvSpPr>
            <p:spPr bwMode="auto">
              <a:xfrm flipV="1">
                <a:off x="480" y="384"/>
                <a:ext cx="432" cy="19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89" name="直接连接符 147465"/>
              <p:cNvSpPr>
                <a:spLocks noChangeShapeType="1"/>
              </p:cNvSpPr>
              <p:nvPr/>
            </p:nvSpPr>
            <p:spPr bwMode="auto">
              <a:xfrm flipV="1">
                <a:off x="480" y="576"/>
                <a:ext cx="480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490" name="直接连接符 147466"/>
              <p:cNvSpPr>
                <a:spLocks noChangeShapeType="1"/>
              </p:cNvSpPr>
              <p:nvPr/>
            </p:nvSpPr>
            <p:spPr bwMode="auto">
              <a:xfrm flipV="1">
                <a:off x="480" y="96"/>
                <a:ext cx="384" cy="48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147467"/>
              <p:cNvGrpSpPr>
                <a:grpSpLocks/>
              </p:cNvGrpSpPr>
              <p:nvPr/>
            </p:nvGrpSpPr>
            <p:grpSpPr bwMode="auto">
              <a:xfrm flipH="1">
                <a:off x="0" y="0"/>
                <a:ext cx="528" cy="576"/>
                <a:chOff x="0" y="0"/>
                <a:chExt cx="528" cy="576"/>
              </a:xfrm>
            </p:grpSpPr>
            <p:sp>
              <p:nvSpPr>
                <p:cNvPr id="20492" name="直接连接符 147468"/>
                <p:cNvSpPr>
                  <a:spLocks noChangeShapeType="1"/>
                </p:cNvSpPr>
                <p:nvPr/>
              </p:nvSpPr>
              <p:spPr bwMode="auto">
                <a:xfrm flipV="1">
                  <a:off x="48" y="384"/>
                  <a:ext cx="432" cy="19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3" name="直接连接符 147469"/>
                <p:cNvSpPr>
                  <a:spLocks noChangeShapeType="1"/>
                </p:cNvSpPr>
                <p:nvPr/>
              </p:nvSpPr>
              <p:spPr bwMode="auto">
                <a:xfrm flipV="1">
                  <a:off x="48" y="5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4" name="直接连接符 147470"/>
                <p:cNvSpPr>
                  <a:spLocks noChangeShapeType="1"/>
                </p:cNvSpPr>
                <p:nvPr/>
              </p:nvSpPr>
              <p:spPr bwMode="auto">
                <a:xfrm flipV="1">
                  <a:off x="48" y="96"/>
                  <a:ext cx="384" cy="48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5" name="直接连接符 147471"/>
                <p:cNvSpPr>
                  <a:spLocks noChangeShapeType="1"/>
                </p:cNvSpPr>
                <p:nvPr/>
              </p:nvSpPr>
              <p:spPr bwMode="auto">
                <a:xfrm flipV="1">
                  <a:off x="48" y="0"/>
                  <a:ext cx="144" cy="576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496" name="直接连接符 147472"/>
                <p:cNvSpPr>
                  <a:spLocks noChangeShapeType="1"/>
                </p:cNvSpPr>
                <p:nvPr/>
              </p:nvSpPr>
              <p:spPr bwMode="auto">
                <a:xfrm flipH="1" flipV="1">
                  <a:off x="0" y="48"/>
                  <a:ext cx="48" cy="52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20497" name="直接连接符 147473"/>
            <p:cNvSpPr>
              <a:spLocks noChangeShapeType="1"/>
            </p:cNvSpPr>
            <p:nvPr/>
          </p:nvSpPr>
          <p:spPr bwMode="auto">
            <a:xfrm>
              <a:off x="480" y="576"/>
              <a:ext cx="336" cy="2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498" name="直接连接符 147474"/>
            <p:cNvSpPr>
              <a:spLocks noChangeShapeType="1"/>
            </p:cNvSpPr>
            <p:nvPr/>
          </p:nvSpPr>
          <p:spPr bwMode="auto">
            <a:xfrm flipH="1">
              <a:off x="144" y="576"/>
              <a:ext cx="336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147475"/>
          <p:cNvGrpSpPr>
            <a:grpSpLocks/>
          </p:cNvGrpSpPr>
          <p:nvPr/>
        </p:nvGrpSpPr>
        <p:grpSpPr bwMode="auto">
          <a:xfrm>
            <a:off x="3337218" y="3906567"/>
            <a:ext cx="288079" cy="461835"/>
            <a:chOff x="0" y="0"/>
            <a:chExt cx="432" cy="939"/>
          </a:xfrm>
        </p:grpSpPr>
        <p:sp>
          <p:nvSpPr>
            <p:cNvPr id="20500" name="文本框 147476"/>
            <p:cNvSpPr txBox="1">
              <a:spLocks noChangeArrowheads="1"/>
            </p:cNvSpPr>
            <p:nvPr/>
          </p:nvSpPr>
          <p:spPr bwMode="auto">
            <a:xfrm>
              <a:off x="48" y="0"/>
              <a:ext cx="384" cy="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78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  <p:sp>
          <p:nvSpPr>
            <p:cNvPr id="20501" name="椭圆 147477"/>
            <p:cNvSpPr>
              <a:spLocks noChangeArrowheads="1"/>
            </p:cNvSpPr>
            <p:nvPr/>
          </p:nvSpPr>
          <p:spPr bwMode="auto">
            <a:xfrm>
              <a:off x="0" y="1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147478"/>
          <p:cNvGrpSpPr>
            <a:grpSpLocks/>
          </p:cNvGrpSpPr>
          <p:nvPr/>
        </p:nvGrpSpPr>
        <p:grpSpPr bwMode="auto">
          <a:xfrm rot="-5397728">
            <a:off x="3978410" y="3361852"/>
            <a:ext cx="1062369" cy="96026"/>
            <a:chOff x="0" y="0"/>
            <a:chExt cx="1440" cy="96"/>
          </a:xfrm>
        </p:grpSpPr>
        <p:sp>
          <p:nvSpPr>
            <p:cNvPr id="20503" name="直接连接符 147479"/>
            <p:cNvSpPr>
              <a:spLocks noChangeShapeType="1"/>
            </p:cNvSpPr>
            <p:nvPr/>
          </p:nvSpPr>
          <p:spPr bwMode="auto">
            <a:xfrm>
              <a:off x="48" y="0"/>
              <a:ext cx="1392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4" name="直接连接符 147480"/>
            <p:cNvSpPr>
              <a:spLocks noChangeShapeType="1"/>
            </p:cNvSpPr>
            <p:nvPr/>
          </p:nvSpPr>
          <p:spPr bwMode="auto">
            <a:xfrm flipH="1">
              <a:off x="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5" name="直接连接符 147481"/>
            <p:cNvSpPr>
              <a:spLocks noChangeShapeType="1"/>
            </p:cNvSpPr>
            <p:nvPr/>
          </p:nvSpPr>
          <p:spPr bwMode="auto">
            <a:xfrm flipH="1">
              <a:off x="9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6" name="直接连接符 147482"/>
            <p:cNvSpPr>
              <a:spLocks noChangeShapeType="1"/>
            </p:cNvSpPr>
            <p:nvPr/>
          </p:nvSpPr>
          <p:spPr bwMode="auto">
            <a:xfrm flipH="1">
              <a:off x="19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7" name="直接连接符 147483"/>
            <p:cNvSpPr>
              <a:spLocks noChangeShapeType="1"/>
            </p:cNvSpPr>
            <p:nvPr/>
          </p:nvSpPr>
          <p:spPr bwMode="auto">
            <a:xfrm flipH="1">
              <a:off x="28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8" name="直接连接符 147484"/>
            <p:cNvSpPr>
              <a:spLocks noChangeShapeType="1"/>
            </p:cNvSpPr>
            <p:nvPr/>
          </p:nvSpPr>
          <p:spPr bwMode="auto">
            <a:xfrm flipH="1">
              <a:off x="38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09" name="直接连接符 147485"/>
            <p:cNvSpPr>
              <a:spLocks noChangeShapeType="1"/>
            </p:cNvSpPr>
            <p:nvPr/>
          </p:nvSpPr>
          <p:spPr bwMode="auto">
            <a:xfrm flipH="1">
              <a:off x="48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0" name="直接连接符 147486"/>
            <p:cNvSpPr>
              <a:spLocks noChangeShapeType="1"/>
            </p:cNvSpPr>
            <p:nvPr/>
          </p:nvSpPr>
          <p:spPr bwMode="auto">
            <a:xfrm flipH="1">
              <a:off x="57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1" name="直接连接符 147487"/>
            <p:cNvSpPr>
              <a:spLocks noChangeShapeType="1"/>
            </p:cNvSpPr>
            <p:nvPr/>
          </p:nvSpPr>
          <p:spPr bwMode="auto">
            <a:xfrm flipH="1">
              <a:off x="67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2" name="直接连接符 147488"/>
            <p:cNvSpPr>
              <a:spLocks noChangeShapeType="1"/>
            </p:cNvSpPr>
            <p:nvPr/>
          </p:nvSpPr>
          <p:spPr bwMode="auto">
            <a:xfrm flipH="1">
              <a:off x="76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3" name="直接连接符 147489"/>
            <p:cNvSpPr>
              <a:spLocks noChangeShapeType="1"/>
            </p:cNvSpPr>
            <p:nvPr/>
          </p:nvSpPr>
          <p:spPr bwMode="auto">
            <a:xfrm flipH="1">
              <a:off x="86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4" name="直接连接符 147490"/>
            <p:cNvSpPr>
              <a:spLocks noChangeShapeType="1"/>
            </p:cNvSpPr>
            <p:nvPr/>
          </p:nvSpPr>
          <p:spPr bwMode="auto">
            <a:xfrm flipH="1">
              <a:off x="960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5" name="直接连接符 147491"/>
            <p:cNvSpPr>
              <a:spLocks noChangeShapeType="1"/>
            </p:cNvSpPr>
            <p:nvPr/>
          </p:nvSpPr>
          <p:spPr bwMode="auto">
            <a:xfrm flipH="1">
              <a:off x="1056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6" name="直接连接符 147492"/>
            <p:cNvSpPr>
              <a:spLocks noChangeShapeType="1"/>
            </p:cNvSpPr>
            <p:nvPr/>
          </p:nvSpPr>
          <p:spPr bwMode="auto">
            <a:xfrm flipH="1">
              <a:off x="1152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7" name="直接连接符 147493"/>
            <p:cNvSpPr>
              <a:spLocks noChangeShapeType="1"/>
            </p:cNvSpPr>
            <p:nvPr/>
          </p:nvSpPr>
          <p:spPr bwMode="auto">
            <a:xfrm flipH="1">
              <a:off x="1248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18" name="直接连接符 147494"/>
            <p:cNvSpPr>
              <a:spLocks noChangeShapeType="1"/>
            </p:cNvSpPr>
            <p:nvPr/>
          </p:nvSpPr>
          <p:spPr bwMode="auto">
            <a:xfrm flipH="1">
              <a:off x="1344" y="0"/>
              <a:ext cx="48" cy="9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147495"/>
          <p:cNvGrpSpPr>
            <a:grpSpLocks/>
          </p:cNvGrpSpPr>
          <p:nvPr/>
        </p:nvGrpSpPr>
        <p:grpSpPr bwMode="auto">
          <a:xfrm>
            <a:off x="5574474" y="4061112"/>
            <a:ext cx="64018" cy="259691"/>
            <a:chOff x="0" y="0"/>
            <a:chExt cx="96" cy="528"/>
          </a:xfrm>
        </p:grpSpPr>
        <p:grpSp>
          <p:nvGrpSpPr>
            <p:cNvPr id="10" name="组合 147496"/>
            <p:cNvGrpSpPr>
              <a:grpSpLocks/>
            </p:cNvGrpSpPr>
            <p:nvPr/>
          </p:nvGrpSpPr>
          <p:grpSpPr bwMode="auto">
            <a:xfrm>
              <a:off x="0" y="0"/>
              <a:ext cx="96" cy="243"/>
              <a:chOff x="0" y="0"/>
              <a:chExt cx="134" cy="339"/>
            </a:xfrm>
          </p:grpSpPr>
          <p:sp>
            <p:nvSpPr>
              <p:cNvPr id="20521" name="未知"/>
              <p:cNvSpPr>
                <a:spLocks noChangeArrowheads="1"/>
              </p:cNvSpPr>
              <p:nvPr/>
            </p:nvSpPr>
            <p:spPr bwMode="auto">
              <a:xfrm>
                <a:off x="0" y="10"/>
                <a:ext cx="94" cy="329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7" y="70"/>
                  </a:cxn>
                  <a:cxn ang="0">
                    <a:pos x="23" y="106"/>
                  </a:cxn>
                  <a:cxn ang="0">
                    <a:pos x="35" y="329"/>
                  </a:cxn>
                </a:cxnLst>
                <a:rect l="0" t="0" r="r" b="b"/>
                <a:pathLst>
                  <a:path w="94" h="329">
                    <a:moveTo>
                      <a:pt x="94" y="0"/>
                    </a:moveTo>
                    <a:cubicBezTo>
                      <a:pt x="78" y="23"/>
                      <a:pt x="63" y="47"/>
                      <a:pt x="47" y="70"/>
                    </a:cubicBezTo>
                    <a:cubicBezTo>
                      <a:pt x="39" y="82"/>
                      <a:pt x="23" y="106"/>
                      <a:pt x="23" y="106"/>
                    </a:cubicBezTo>
                    <a:cubicBezTo>
                      <a:pt x="0" y="179"/>
                      <a:pt x="0" y="260"/>
                      <a:pt x="35" y="3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522" name="未知"/>
              <p:cNvSpPr>
                <a:spLocks noChangeArrowheads="1"/>
              </p:cNvSpPr>
              <p:nvPr/>
            </p:nvSpPr>
            <p:spPr bwMode="auto">
              <a:xfrm>
                <a:off x="39" y="0"/>
                <a:ext cx="95" cy="317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94" y="247"/>
                  </a:cxn>
                  <a:cxn ang="0">
                    <a:pos x="82" y="294"/>
                  </a:cxn>
                  <a:cxn ang="0">
                    <a:pos x="0" y="317"/>
                  </a:cxn>
                </a:cxnLst>
                <a:rect l="0" t="0" r="r" b="b"/>
                <a:pathLst>
                  <a:path w="95" h="317">
                    <a:moveTo>
                      <a:pt x="59" y="0"/>
                    </a:moveTo>
                    <a:cubicBezTo>
                      <a:pt x="66" y="103"/>
                      <a:pt x="65" y="159"/>
                      <a:pt x="94" y="247"/>
                    </a:cubicBezTo>
                    <a:cubicBezTo>
                      <a:pt x="90" y="263"/>
                      <a:pt x="95" y="284"/>
                      <a:pt x="82" y="294"/>
                    </a:cubicBezTo>
                    <a:cubicBezTo>
                      <a:pt x="60" y="312"/>
                      <a:pt x="25" y="304"/>
                      <a:pt x="0" y="3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523" name="矩形 147499"/>
            <p:cNvSpPr>
              <a:spLocks noChangeArrowheads="1"/>
            </p:cNvSpPr>
            <p:nvPr/>
          </p:nvSpPr>
          <p:spPr bwMode="auto">
            <a:xfrm>
              <a:off x="0" y="192"/>
              <a:ext cx="9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47500"/>
          <p:cNvGrpSpPr>
            <a:grpSpLocks/>
          </p:cNvGrpSpPr>
          <p:nvPr/>
        </p:nvGrpSpPr>
        <p:grpSpPr bwMode="auto">
          <a:xfrm>
            <a:off x="3707311" y="3138620"/>
            <a:ext cx="736202" cy="354123"/>
            <a:chOff x="0" y="0"/>
            <a:chExt cx="1056" cy="672"/>
          </a:xfrm>
        </p:grpSpPr>
        <p:sp>
          <p:nvSpPr>
            <p:cNvPr id="20525" name="直接连接符 147501"/>
            <p:cNvSpPr>
              <a:spLocks noChangeShapeType="1"/>
            </p:cNvSpPr>
            <p:nvPr/>
          </p:nvSpPr>
          <p:spPr bwMode="auto">
            <a:xfrm flipH="1" flipV="1">
              <a:off x="384" y="240"/>
              <a:ext cx="214" cy="1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26" name="直接连接符 147502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056" cy="6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7504" name="直接连接符 147503"/>
          <p:cNvSpPr>
            <a:spLocks noChangeShapeType="1"/>
          </p:cNvSpPr>
          <p:nvPr/>
        </p:nvSpPr>
        <p:spPr bwMode="auto">
          <a:xfrm flipH="1" flipV="1">
            <a:off x="4591546" y="3339657"/>
            <a:ext cx="1019880" cy="657655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47504"/>
          <p:cNvGrpSpPr>
            <a:grpSpLocks/>
          </p:cNvGrpSpPr>
          <p:nvPr/>
        </p:nvGrpSpPr>
        <p:grpSpPr bwMode="auto">
          <a:xfrm flipH="1">
            <a:off x="3371709" y="3517066"/>
            <a:ext cx="1083812" cy="489417"/>
            <a:chOff x="0" y="0"/>
            <a:chExt cx="1277" cy="587"/>
          </a:xfrm>
        </p:grpSpPr>
        <p:sp>
          <p:nvSpPr>
            <p:cNvPr id="20529" name="直接连接符 147505"/>
            <p:cNvSpPr>
              <a:spLocks noChangeShapeType="1"/>
            </p:cNvSpPr>
            <p:nvPr/>
          </p:nvSpPr>
          <p:spPr bwMode="auto">
            <a:xfrm flipH="1" flipV="1">
              <a:off x="384" y="240"/>
              <a:ext cx="528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30" name="直接连接符 147506"/>
            <p:cNvSpPr>
              <a:spLocks noChangeShapeType="1"/>
            </p:cNvSpPr>
            <p:nvPr/>
          </p:nvSpPr>
          <p:spPr bwMode="auto">
            <a:xfrm flipH="1" flipV="1">
              <a:off x="0" y="0"/>
              <a:ext cx="1277" cy="58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47507"/>
          <p:cNvGrpSpPr>
            <a:grpSpLocks/>
          </p:cNvGrpSpPr>
          <p:nvPr/>
        </p:nvGrpSpPr>
        <p:grpSpPr bwMode="auto">
          <a:xfrm>
            <a:off x="3739320" y="2886976"/>
            <a:ext cx="704192" cy="377731"/>
            <a:chOff x="0" y="0"/>
            <a:chExt cx="1056" cy="768"/>
          </a:xfrm>
        </p:grpSpPr>
        <p:sp>
          <p:nvSpPr>
            <p:cNvPr id="20532" name="直接连接符 147508"/>
            <p:cNvSpPr>
              <a:spLocks noChangeShapeType="1"/>
            </p:cNvSpPr>
            <p:nvPr/>
          </p:nvSpPr>
          <p:spPr bwMode="auto">
            <a:xfrm>
              <a:off x="0" y="0"/>
              <a:ext cx="1056" cy="7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33" name="直接连接符 147509"/>
            <p:cNvSpPr>
              <a:spLocks noChangeShapeType="1"/>
            </p:cNvSpPr>
            <p:nvPr/>
          </p:nvSpPr>
          <p:spPr bwMode="auto">
            <a:xfrm flipH="1" flipV="1">
              <a:off x="336" y="240"/>
              <a:ext cx="60" cy="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7511" name="直接连接符 147510"/>
          <p:cNvSpPr>
            <a:spLocks noChangeShapeType="1"/>
          </p:cNvSpPr>
          <p:nvPr/>
        </p:nvSpPr>
        <p:spPr bwMode="auto">
          <a:xfrm>
            <a:off x="4572505" y="3540854"/>
            <a:ext cx="990641" cy="45645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组合 147511"/>
          <p:cNvGrpSpPr>
            <a:grpSpLocks/>
          </p:cNvGrpSpPr>
          <p:nvPr/>
        </p:nvGrpSpPr>
        <p:grpSpPr bwMode="auto">
          <a:xfrm flipH="1">
            <a:off x="3360677" y="3322323"/>
            <a:ext cx="1094845" cy="678982"/>
            <a:chOff x="0" y="0"/>
            <a:chExt cx="1290" cy="1004"/>
          </a:xfrm>
        </p:grpSpPr>
        <p:sp>
          <p:nvSpPr>
            <p:cNvPr id="20536" name="直接连接符 147512"/>
            <p:cNvSpPr>
              <a:spLocks noChangeShapeType="1"/>
            </p:cNvSpPr>
            <p:nvPr/>
          </p:nvSpPr>
          <p:spPr bwMode="auto">
            <a:xfrm>
              <a:off x="0" y="0"/>
              <a:ext cx="1290" cy="100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37" name="直接连接符 147513"/>
            <p:cNvSpPr>
              <a:spLocks noChangeShapeType="1"/>
            </p:cNvSpPr>
            <p:nvPr/>
          </p:nvSpPr>
          <p:spPr bwMode="auto">
            <a:xfrm flipH="1" flipV="1">
              <a:off x="336" y="240"/>
              <a:ext cx="191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7514"/>
          <p:cNvGrpSpPr>
            <a:grpSpLocks/>
          </p:cNvGrpSpPr>
          <p:nvPr/>
        </p:nvGrpSpPr>
        <p:grpSpPr bwMode="auto">
          <a:xfrm>
            <a:off x="5581625" y="3712495"/>
            <a:ext cx="697911" cy="461211"/>
            <a:chOff x="0" y="0"/>
            <a:chExt cx="528" cy="336"/>
          </a:xfrm>
        </p:grpSpPr>
        <p:sp>
          <p:nvSpPr>
            <p:cNvPr id="20539" name="椭圆 147515"/>
            <p:cNvSpPr>
              <a:spLocks noChangeArrowheads="1"/>
            </p:cNvSpPr>
            <p:nvPr/>
          </p:nvSpPr>
          <p:spPr bwMode="auto">
            <a:xfrm>
              <a:off x="0" y="19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540" name="文本框 147516"/>
            <p:cNvSpPr txBox="1">
              <a:spLocks noChangeArrowheads="1"/>
            </p:cNvSpPr>
            <p:nvPr/>
          </p:nvSpPr>
          <p:spPr bwMode="auto">
            <a:xfrm>
              <a:off x="48" y="0"/>
              <a:ext cx="4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78">
                <a:spcBef>
                  <a:spcPct val="50000"/>
                </a:spcBef>
              </a:pPr>
              <a:r>
                <a:rPr lang="en-US" altLang="zh-CN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P′</a:t>
              </a:r>
            </a:p>
          </p:txBody>
        </p:sp>
      </p:grpSp>
      <p:sp>
        <p:nvSpPr>
          <p:cNvPr id="147519" name="文本框 147518"/>
          <p:cNvSpPr txBox="1">
            <a:spLocks noChangeArrowheads="1"/>
          </p:cNvSpPr>
          <p:nvPr/>
        </p:nvSpPr>
        <p:spPr bwMode="auto">
          <a:xfrm>
            <a:off x="495301" y="1633402"/>
            <a:ext cx="7977989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 eaLnBrk="0" hangingPunct="0">
              <a:lnSpc>
                <a:spcPct val="200000"/>
              </a:lnSpc>
            </a:pP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虚像：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它不是由实际光线会聚而成，是由反射光线的反向延长线相交而形成。虚像是不能呈现在光屏上的。</a:t>
            </a:r>
          </a:p>
        </p:txBody>
      </p:sp>
      <p:pic>
        <p:nvPicPr>
          <p:cNvPr id="147520" name="图片 1475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7185" y="2791768"/>
            <a:ext cx="460126" cy="34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522" name="文本框 147521"/>
          <p:cNvSpPr txBox="1">
            <a:spLocks noChangeArrowheads="1"/>
          </p:cNvSpPr>
          <p:nvPr/>
        </p:nvSpPr>
        <p:spPr bwMode="auto">
          <a:xfrm>
            <a:off x="466129" y="1132823"/>
            <a:ext cx="66230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 eaLnBrk="0" hangingPunct="0"/>
            <a:r>
              <a:rPr lang="zh-CN" altLang="en-US" sz="21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平面镜成像的原因</a:t>
            </a:r>
            <a:r>
              <a:rPr lang="en-US" altLang="zh-CN" sz="2100" b="1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-------</a:t>
            </a:r>
            <a:r>
              <a:rPr lang="zh-CN" altLang="en-US" sz="21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光的反射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二、平面镜成像原理</a:t>
            </a:r>
          </a:p>
        </p:txBody>
      </p:sp>
    </p:spTree>
    <p:extLst>
      <p:ext uri="{BB962C8B-B14F-4D97-AF65-F5344CB8AC3E}">
        <p14:creationId xmlns:p14="http://schemas.microsoft.com/office/powerpoint/2010/main" val="16535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"/>
                                        <p:tgtEl>
                                          <p:spTgt spid="1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"/>
                                        <p:tgtEl>
                                          <p:spTgt spid="1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4" grpId="0" animBg="1"/>
      <p:bldP spid="147511" grpId="0" animBg="1"/>
      <p:bldP spid="147519" grpId="0"/>
      <p:bldP spid="1475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65138" y="1083570"/>
            <a:ext cx="8674100" cy="41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25000"/>
              </a:lnSpc>
            </a:pP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作图方法：</a:t>
            </a:r>
            <a:r>
              <a:rPr lang="zh-CN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表示平面镜，</a:t>
            </a:r>
            <a:r>
              <a:rPr lang="zh-CN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表示镜前的物体，根据平面镜成像的特点作图。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32986" y="1499068"/>
            <a:ext cx="2209800" cy="3048788"/>
            <a:chOff x="0" y="0"/>
            <a:chExt cx="1392" cy="25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04" y="0"/>
              <a:ext cx="269" cy="2567"/>
              <a:chOff x="0" y="0"/>
              <a:chExt cx="269" cy="2567"/>
            </a:xfrm>
          </p:grpSpPr>
          <p:sp>
            <p:nvSpPr>
              <p:cNvPr id="21508" name="Text Box 6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237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78"/>
                <a:r>
                  <a:rPr lang="zh-CN" altLang="zh-CN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1509" name="Text Box 7"/>
              <p:cNvSpPr txBox="1">
                <a:spLocks noChangeArrowheads="1"/>
              </p:cNvSpPr>
              <p:nvPr/>
            </p:nvSpPr>
            <p:spPr bwMode="auto">
              <a:xfrm>
                <a:off x="48" y="2256"/>
                <a:ext cx="221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78"/>
                <a:r>
                  <a:rPr lang="zh-CN" altLang="zh-CN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0" y="253"/>
              <a:ext cx="1392" cy="2064"/>
              <a:chOff x="0" y="0"/>
              <a:chExt cx="1392" cy="2064"/>
            </a:xfrm>
          </p:grpSpPr>
          <p:sp>
            <p:nvSpPr>
              <p:cNvPr id="21511" name="Text Box 9"/>
              <p:cNvSpPr txBox="1">
                <a:spLocks noChangeArrowheads="1"/>
              </p:cNvSpPr>
              <p:nvPr/>
            </p:nvSpPr>
            <p:spPr bwMode="auto">
              <a:xfrm>
                <a:off x="480" y="0"/>
                <a:ext cx="255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914378"/>
                <a:r>
                  <a:rPr lang="zh-CN" altLang="zh-CN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1512" name="Text Box 10"/>
              <p:cNvSpPr txBox="1">
                <a:spLocks noChangeArrowheads="1"/>
              </p:cNvSpPr>
              <p:nvPr/>
            </p:nvSpPr>
            <p:spPr bwMode="auto">
              <a:xfrm>
                <a:off x="0" y="1523"/>
                <a:ext cx="213" cy="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78"/>
                <a:r>
                  <a:rPr lang="zh-CN" altLang="zh-CN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48" y="0"/>
                <a:ext cx="1344" cy="2064"/>
                <a:chOff x="0" y="0"/>
                <a:chExt cx="1344" cy="2064"/>
              </a:xfrm>
            </p:grpSpPr>
            <p:sp>
              <p:nvSpPr>
                <p:cNvPr id="21514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0" y="288"/>
                  <a:ext cx="528" cy="12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6" name="Group 13"/>
                <p:cNvGrpSpPr>
                  <a:grpSpLocks/>
                </p:cNvGrpSpPr>
                <p:nvPr/>
              </p:nvGrpSpPr>
              <p:grpSpPr bwMode="auto">
                <a:xfrm>
                  <a:off x="1200" y="0"/>
                  <a:ext cx="144" cy="2064"/>
                  <a:chOff x="0" y="0"/>
                  <a:chExt cx="144" cy="2064"/>
                </a:xfrm>
              </p:grpSpPr>
              <p:sp>
                <p:nvSpPr>
                  <p:cNvPr id="21516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196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1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4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1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1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24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33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0" y="43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0" y="52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0" y="62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0" y="72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81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0" y="91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00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8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0" y="110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29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0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0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0" y="129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1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39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8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0" y="1584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0" y="1680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0" y="1776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872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153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0" y="1968"/>
                    <a:ext cx="144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914378"/>
                    <a:endParaRPr lang="zh-CN" altLang="en-US" sz="18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</p:grpSp>
        </p:grpSp>
      </p:grp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4047386" y="2141605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>
            <a:off x="3132986" y="3680845"/>
            <a:ext cx="5029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 flipH="1" flipV="1">
            <a:off x="6180986" y="2141605"/>
            <a:ext cx="838200" cy="153924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"/>
            <a:round/>
            <a:headEnd/>
            <a:tailEnd type="arrow" w="med" len="med"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3" name="Oval 39"/>
          <p:cNvSpPr>
            <a:spLocks noChangeArrowheads="1"/>
          </p:cNvSpPr>
          <p:nvPr/>
        </p:nvSpPr>
        <p:spPr bwMode="auto">
          <a:xfrm>
            <a:off x="6104786" y="2084596"/>
            <a:ext cx="76200" cy="114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4" name="Oval 40"/>
          <p:cNvSpPr>
            <a:spLocks noChangeArrowheads="1"/>
          </p:cNvSpPr>
          <p:nvPr/>
        </p:nvSpPr>
        <p:spPr bwMode="auto">
          <a:xfrm>
            <a:off x="6942986" y="3623836"/>
            <a:ext cx="76200" cy="11401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68580" tIns="34290" rIns="68580" bIns="34290" anchor="ctr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088912" y="1700976"/>
            <a:ext cx="52322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A’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6850912" y="3696287"/>
            <a:ext cx="52322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zh-CN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B’</a:t>
            </a:r>
          </a:p>
        </p:txBody>
      </p: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4961786" y="2141605"/>
            <a:ext cx="152400" cy="114018"/>
            <a:chOff x="0" y="0"/>
            <a:chExt cx="96" cy="96"/>
          </a:xfrm>
        </p:grpSpPr>
        <p:sp>
          <p:nvSpPr>
            <p:cNvPr id="21546" name="Line 44"/>
            <p:cNvSpPr>
              <a:spLocks noChangeShapeType="1"/>
            </p:cNvSpPr>
            <p:nvPr/>
          </p:nvSpPr>
          <p:spPr bwMode="auto">
            <a:xfrm>
              <a:off x="0" y="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7" name="Line 45"/>
            <p:cNvSpPr>
              <a:spLocks noChangeShapeType="1"/>
            </p:cNvSpPr>
            <p:nvPr/>
          </p:nvSpPr>
          <p:spPr bwMode="auto">
            <a:xfrm>
              <a:off x="0" y="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 rot="-5400000" flipH="1" flipV="1">
            <a:off x="4980977" y="3547636"/>
            <a:ext cx="114018" cy="152400"/>
            <a:chOff x="0" y="0"/>
            <a:chExt cx="96" cy="96"/>
          </a:xfrm>
        </p:grpSpPr>
        <p:sp>
          <p:nvSpPr>
            <p:cNvPr id="21549" name="Line 47"/>
            <p:cNvSpPr>
              <a:spLocks noChangeShapeType="1"/>
            </p:cNvSpPr>
            <p:nvPr/>
          </p:nvSpPr>
          <p:spPr bwMode="auto">
            <a:xfrm>
              <a:off x="0" y="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50" name="Line 48"/>
            <p:cNvSpPr>
              <a:spLocks noChangeShapeType="1"/>
            </p:cNvSpPr>
            <p:nvPr/>
          </p:nvSpPr>
          <p:spPr bwMode="auto">
            <a:xfrm>
              <a:off x="0" y="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673" name="Text Box 49"/>
          <p:cNvSpPr txBox="1">
            <a:spLocks noChangeArrowheads="1"/>
          </p:cNvSpPr>
          <p:nvPr/>
        </p:nvSpPr>
        <p:spPr bwMode="auto">
          <a:xfrm>
            <a:off x="518321" y="1857599"/>
            <a:ext cx="3240088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方法：</a:t>
            </a:r>
          </a:p>
        </p:txBody>
      </p:sp>
      <p:sp>
        <p:nvSpPr>
          <p:cNvPr id="26674" name="Text Box 50"/>
          <p:cNvSpPr txBox="1">
            <a:spLocks noChangeArrowheads="1"/>
          </p:cNvSpPr>
          <p:nvPr/>
        </p:nvSpPr>
        <p:spPr bwMode="auto">
          <a:xfrm>
            <a:off x="506413" y="2358437"/>
            <a:ext cx="3167063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zh-CN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、作垂线</a:t>
            </a:r>
          </a:p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zh-CN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、取等距离</a:t>
            </a:r>
          </a:p>
          <a:p>
            <a:pPr defTabSz="914378">
              <a:lnSpc>
                <a:spcPct val="150000"/>
              </a:lnSpc>
              <a:spcBef>
                <a:spcPct val="50000"/>
              </a:spcBef>
            </a:pPr>
            <a:r>
              <a:rPr lang="zh-CN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、画虚像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二、平面镜成像原理</a:t>
            </a:r>
          </a:p>
        </p:txBody>
      </p:sp>
    </p:spTree>
    <p:extLst>
      <p:ext uri="{BB962C8B-B14F-4D97-AF65-F5344CB8AC3E}">
        <p14:creationId xmlns:p14="http://schemas.microsoft.com/office/powerpoint/2010/main" val="33424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60" grpId="0" animBg="1"/>
      <p:bldP spid="26661" grpId="0" animBg="1"/>
      <p:bldP spid="26662" grpId="0" animBg="1"/>
      <p:bldP spid="26663" grpId="0" bldLvl="0" animBg="1"/>
      <p:bldP spid="26664" grpId="0" bldLvl="0" animBg="1"/>
      <p:bldP spid="26665" grpId="0"/>
      <p:bldP spid="26666" grpId="0"/>
      <p:bldP spid="26673" grpId="0"/>
      <p:bldP spid="26673" grpId="1"/>
      <p:bldP spid="2667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30722"/>
          <p:cNvSpPr txBox="1">
            <a:spLocks noChangeArrowheads="1"/>
          </p:cNvSpPr>
          <p:nvPr/>
        </p:nvSpPr>
        <p:spPr bwMode="auto">
          <a:xfrm>
            <a:off x="470484" y="1035162"/>
            <a:ext cx="8572500" cy="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例题：某发光点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发出的两条光线经平面镜反射后分别沿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1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en-US" altLang="zh-CN" sz="1800" kern="0" baseline="-25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方向射出，根据平面镜成像规律，在图中画出发光点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的位置。</a:t>
            </a:r>
          </a:p>
        </p:txBody>
      </p:sp>
      <p:sp>
        <p:nvSpPr>
          <p:cNvPr id="22530" name="文本框 30723"/>
          <p:cNvSpPr txBox="1">
            <a:spLocks noChangeArrowheads="1"/>
          </p:cNvSpPr>
          <p:nvPr/>
        </p:nvSpPr>
        <p:spPr bwMode="auto">
          <a:xfrm>
            <a:off x="1837489" y="3200823"/>
            <a:ext cx="737221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Ｏ</a:t>
            </a:r>
            <a:r>
              <a:rPr lang="zh-CN" altLang="en-US" sz="28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１</a:t>
            </a:r>
          </a:p>
        </p:txBody>
      </p:sp>
      <p:grpSp>
        <p:nvGrpSpPr>
          <p:cNvPr id="2" name="组合 30724"/>
          <p:cNvGrpSpPr>
            <a:grpSpLocks/>
          </p:cNvGrpSpPr>
          <p:nvPr/>
        </p:nvGrpSpPr>
        <p:grpSpPr bwMode="auto">
          <a:xfrm>
            <a:off x="659564" y="3256644"/>
            <a:ext cx="3925888" cy="90264"/>
            <a:chOff x="0" y="0"/>
            <a:chExt cx="2132" cy="90"/>
          </a:xfrm>
        </p:grpSpPr>
        <p:sp>
          <p:nvSpPr>
            <p:cNvPr id="22532" name="直接连接符 30725"/>
            <p:cNvSpPr>
              <a:spLocks noChangeShapeType="1"/>
            </p:cNvSpPr>
            <p:nvPr/>
          </p:nvSpPr>
          <p:spPr bwMode="auto">
            <a:xfrm>
              <a:off x="0" y="0"/>
              <a:ext cx="21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3" name="直接连接符 30726"/>
            <p:cNvSpPr>
              <a:spLocks noChangeShapeType="1"/>
            </p:cNvSpPr>
            <p:nvPr/>
          </p:nvSpPr>
          <p:spPr bwMode="auto">
            <a:xfrm flipH="1">
              <a:off x="45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4" name="直接连接符 30727"/>
            <p:cNvSpPr>
              <a:spLocks noChangeShapeType="1"/>
            </p:cNvSpPr>
            <p:nvPr/>
          </p:nvSpPr>
          <p:spPr bwMode="auto">
            <a:xfrm flipH="1">
              <a:off x="182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5" name="直接连接符 30728"/>
            <p:cNvSpPr>
              <a:spLocks noChangeShapeType="1"/>
            </p:cNvSpPr>
            <p:nvPr/>
          </p:nvSpPr>
          <p:spPr bwMode="auto">
            <a:xfrm flipH="1">
              <a:off x="318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6" name="直接连接符 30729"/>
            <p:cNvSpPr>
              <a:spLocks noChangeShapeType="1"/>
            </p:cNvSpPr>
            <p:nvPr/>
          </p:nvSpPr>
          <p:spPr bwMode="auto">
            <a:xfrm flipH="1">
              <a:off x="454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7" name="直接连接符 30730"/>
            <p:cNvSpPr>
              <a:spLocks noChangeShapeType="1"/>
            </p:cNvSpPr>
            <p:nvPr/>
          </p:nvSpPr>
          <p:spPr bwMode="auto">
            <a:xfrm flipH="1">
              <a:off x="590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8" name="直接连接符 30731"/>
            <p:cNvSpPr>
              <a:spLocks noChangeShapeType="1"/>
            </p:cNvSpPr>
            <p:nvPr/>
          </p:nvSpPr>
          <p:spPr bwMode="auto">
            <a:xfrm flipH="1">
              <a:off x="726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39" name="直接连接符 30732"/>
            <p:cNvSpPr>
              <a:spLocks noChangeShapeType="1"/>
            </p:cNvSpPr>
            <p:nvPr/>
          </p:nvSpPr>
          <p:spPr bwMode="auto">
            <a:xfrm flipH="1">
              <a:off x="862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0" name="直接连接符 30733"/>
            <p:cNvSpPr>
              <a:spLocks noChangeShapeType="1"/>
            </p:cNvSpPr>
            <p:nvPr/>
          </p:nvSpPr>
          <p:spPr bwMode="auto">
            <a:xfrm flipH="1">
              <a:off x="998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1" name="直接连接符 30734"/>
            <p:cNvSpPr>
              <a:spLocks noChangeShapeType="1"/>
            </p:cNvSpPr>
            <p:nvPr/>
          </p:nvSpPr>
          <p:spPr bwMode="auto">
            <a:xfrm flipH="1">
              <a:off x="1134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2" name="直接连接符 30735"/>
            <p:cNvSpPr>
              <a:spLocks noChangeShapeType="1"/>
            </p:cNvSpPr>
            <p:nvPr/>
          </p:nvSpPr>
          <p:spPr bwMode="auto">
            <a:xfrm flipH="1">
              <a:off x="1270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3" name="直接连接符 30736"/>
            <p:cNvSpPr>
              <a:spLocks noChangeShapeType="1"/>
            </p:cNvSpPr>
            <p:nvPr/>
          </p:nvSpPr>
          <p:spPr bwMode="auto">
            <a:xfrm flipH="1">
              <a:off x="1406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4" name="直接连接符 30737"/>
            <p:cNvSpPr>
              <a:spLocks noChangeShapeType="1"/>
            </p:cNvSpPr>
            <p:nvPr/>
          </p:nvSpPr>
          <p:spPr bwMode="auto">
            <a:xfrm flipH="1">
              <a:off x="1542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5" name="直接连接符 30738"/>
            <p:cNvSpPr>
              <a:spLocks noChangeShapeType="1"/>
            </p:cNvSpPr>
            <p:nvPr/>
          </p:nvSpPr>
          <p:spPr bwMode="auto">
            <a:xfrm flipH="1">
              <a:off x="1678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6" name="直接连接符 30739"/>
            <p:cNvSpPr>
              <a:spLocks noChangeShapeType="1"/>
            </p:cNvSpPr>
            <p:nvPr/>
          </p:nvSpPr>
          <p:spPr bwMode="auto">
            <a:xfrm flipH="1">
              <a:off x="1814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47" name="直接连接符 30740"/>
            <p:cNvSpPr>
              <a:spLocks noChangeShapeType="1"/>
            </p:cNvSpPr>
            <p:nvPr/>
          </p:nvSpPr>
          <p:spPr bwMode="auto">
            <a:xfrm flipH="1">
              <a:off x="1951" y="0"/>
              <a:ext cx="137" cy="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548" name="直接连接符 30741"/>
          <p:cNvSpPr>
            <a:spLocks noChangeShapeType="1"/>
          </p:cNvSpPr>
          <p:nvPr/>
        </p:nvSpPr>
        <p:spPr bwMode="auto">
          <a:xfrm flipV="1">
            <a:off x="2415339" y="2437143"/>
            <a:ext cx="1335088" cy="81950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49" name="直接连接符 30742"/>
          <p:cNvSpPr>
            <a:spLocks noChangeShapeType="1"/>
          </p:cNvSpPr>
          <p:nvPr/>
        </p:nvSpPr>
        <p:spPr bwMode="auto">
          <a:xfrm flipV="1">
            <a:off x="3248777" y="2800574"/>
            <a:ext cx="1587500" cy="4560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0" name="直接连接符 30743"/>
          <p:cNvSpPr>
            <a:spLocks noChangeShapeType="1"/>
          </p:cNvSpPr>
          <p:nvPr/>
        </p:nvSpPr>
        <p:spPr bwMode="auto">
          <a:xfrm flipH="1">
            <a:off x="3417053" y="2437143"/>
            <a:ext cx="333375" cy="9145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1" name="直接连接符 30744"/>
          <p:cNvSpPr>
            <a:spLocks noChangeShapeType="1"/>
          </p:cNvSpPr>
          <p:nvPr/>
        </p:nvSpPr>
        <p:spPr bwMode="auto">
          <a:xfrm flipH="1">
            <a:off x="3666288" y="2437143"/>
            <a:ext cx="84138" cy="18171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2" name="直接连接符 30745"/>
          <p:cNvSpPr>
            <a:spLocks noChangeShapeType="1"/>
          </p:cNvSpPr>
          <p:nvPr/>
        </p:nvSpPr>
        <p:spPr bwMode="auto">
          <a:xfrm flipH="1">
            <a:off x="4502903" y="2800573"/>
            <a:ext cx="33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553" name="直接连接符 30746"/>
          <p:cNvSpPr>
            <a:spLocks noChangeShapeType="1"/>
          </p:cNvSpPr>
          <p:nvPr/>
        </p:nvSpPr>
        <p:spPr bwMode="auto">
          <a:xfrm flipH="1">
            <a:off x="4668004" y="2800574"/>
            <a:ext cx="168275" cy="13658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48" name="直接连接符 30747"/>
          <p:cNvSpPr>
            <a:spLocks noChangeShapeType="1"/>
          </p:cNvSpPr>
          <p:nvPr/>
        </p:nvSpPr>
        <p:spPr bwMode="auto">
          <a:xfrm flipV="1">
            <a:off x="1327901" y="2618857"/>
            <a:ext cx="0" cy="1275574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749" name="直接连接符 30748"/>
          <p:cNvSpPr>
            <a:spLocks noChangeShapeType="1"/>
          </p:cNvSpPr>
          <p:nvPr/>
        </p:nvSpPr>
        <p:spPr bwMode="auto">
          <a:xfrm>
            <a:off x="1327902" y="2618858"/>
            <a:ext cx="1087437" cy="63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30749"/>
          <p:cNvGrpSpPr>
            <a:grpSpLocks/>
          </p:cNvGrpSpPr>
          <p:nvPr/>
        </p:nvGrpSpPr>
        <p:grpSpPr bwMode="auto">
          <a:xfrm>
            <a:off x="1662865" y="2846893"/>
            <a:ext cx="250825" cy="136584"/>
            <a:chOff x="0" y="0"/>
            <a:chExt cx="158" cy="154"/>
          </a:xfrm>
        </p:grpSpPr>
        <p:sp>
          <p:nvSpPr>
            <p:cNvPr id="22557" name="直接连接符 30750"/>
            <p:cNvSpPr>
              <a:spLocks noChangeShapeType="1"/>
            </p:cNvSpPr>
            <p:nvPr/>
          </p:nvSpPr>
          <p:spPr bwMode="auto">
            <a:xfrm flipH="1" flipV="1">
              <a:off x="0" y="102"/>
              <a:ext cx="158" cy="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58" name="直接连接符 30751"/>
            <p:cNvSpPr>
              <a:spLocks noChangeShapeType="1"/>
            </p:cNvSpPr>
            <p:nvPr/>
          </p:nvSpPr>
          <p:spPr bwMode="auto">
            <a:xfrm flipV="1">
              <a:off x="158" y="0"/>
              <a:ext cx="0" cy="1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753" name="直接连接符 30752"/>
          <p:cNvSpPr>
            <a:spLocks noChangeShapeType="1"/>
          </p:cNvSpPr>
          <p:nvPr/>
        </p:nvSpPr>
        <p:spPr bwMode="auto">
          <a:xfrm>
            <a:off x="1327903" y="2618858"/>
            <a:ext cx="1920875" cy="637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组合 30753"/>
          <p:cNvGrpSpPr>
            <a:grpSpLocks/>
          </p:cNvGrpSpPr>
          <p:nvPr/>
        </p:nvGrpSpPr>
        <p:grpSpPr bwMode="auto">
          <a:xfrm>
            <a:off x="2245476" y="2846892"/>
            <a:ext cx="334962" cy="182904"/>
            <a:chOff x="0" y="0"/>
            <a:chExt cx="211" cy="205"/>
          </a:xfrm>
        </p:grpSpPr>
        <p:sp>
          <p:nvSpPr>
            <p:cNvPr id="22561" name="直接连接符 30754"/>
            <p:cNvSpPr>
              <a:spLocks noChangeShapeType="1"/>
            </p:cNvSpPr>
            <p:nvPr/>
          </p:nvSpPr>
          <p:spPr bwMode="auto">
            <a:xfrm flipH="1">
              <a:off x="0" y="205"/>
              <a:ext cx="21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62" name="直接连接符 30755"/>
            <p:cNvSpPr>
              <a:spLocks noChangeShapeType="1"/>
            </p:cNvSpPr>
            <p:nvPr/>
          </p:nvSpPr>
          <p:spPr bwMode="auto">
            <a:xfrm flipH="1" flipV="1">
              <a:off x="105" y="0"/>
              <a:ext cx="106" cy="2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30756"/>
          <p:cNvGrpSpPr>
            <a:grpSpLocks/>
          </p:cNvGrpSpPr>
          <p:nvPr/>
        </p:nvGrpSpPr>
        <p:grpSpPr bwMode="auto">
          <a:xfrm>
            <a:off x="1327903" y="3256645"/>
            <a:ext cx="250825" cy="136583"/>
            <a:chOff x="0" y="0"/>
            <a:chExt cx="136" cy="136"/>
          </a:xfrm>
        </p:grpSpPr>
        <p:sp>
          <p:nvSpPr>
            <p:cNvPr id="22564" name="直接连接符 30757"/>
            <p:cNvSpPr>
              <a:spLocks noChangeShapeType="1"/>
            </p:cNvSpPr>
            <p:nvPr/>
          </p:nvSpPr>
          <p:spPr bwMode="auto">
            <a:xfrm>
              <a:off x="136" y="0"/>
              <a:ext cx="0" cy="13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65" name="直接连接符 30758"/>
            <p:cNvSpPr>
              <a:spLocks noChangeShapeType="1"/>
            </p:cNvSpPr>
            <p:nvPr/>
          </p:nvSpPr>
          <p:spPr bwMode="auto">
            <a:xfrm>
              <a:off x="0" y="136"/>
              <a:ext cx="136" cy="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30759"/>
          <p:cNvGrpSpPr>
            <a:grpSpLocks/>
          </p:cNvGrpSpPr>
          <p:nvPr/>
        </p:nvGrpSpPr>
        <p:grpSpPr bwMode="auto">
          <a:xfrm>
            <a:off x="1053264" y="2130720"/>
            <a:ext cx="544514" cy="1444225"/>
            <a:chOff x="0" y="0"/>
            <a:chExt cx="343" cy="1621"/>
          </a:xfrm>
        </p:grpSpPr>
        <p:sp>
          <p:nvSpPr>
            <p:cNvPr id="22567" name="椭圆 30760"/>
            <p:cNvSpPr>
              <a:spLocks noChangeArrowheads="1"/>
            </p:cNvSpPr>
            <p:nvPr/>
          </p:nvSpPr>
          <p:spPr bwMode="auto">
            <a:xfrm>
              <a:off x="121" y="497"/>
              <a:ext cx="104" cy="1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68" name="直接连接符 30761"/>
            <p:cNvSpPr>
              <a:spLocks noChangeShapeType="1"/>
            </p:cNvSpPr>
            <p:nvPr/>
          </p:nvSpPr>
          <p:spPr bwMode="auto">
            <a:xfrm>
              <a:off x="121" y="1518"/>
              <a:ext cx="104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69" name="直接连接符 30762"/>
            <p:cNvSpPr>
              <a:spLocks noChangeShapeType="1"/>
            </p:cNvSpPr>
            <p:nvPr/>
          </p:nvSpPr>
          <p:spPr bwMode="auto">
            <a:xfrm>
              <a:off x="121" y="1570"/>
              <a:ext cx="104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0" name="直接连接符 30763"/>
            <p:cNvSpPr>
              <a:spLocks noChangeShapeType="1"/>
            </p:cNvSpPr>
            <p:nvPr/>
          </p:nvSpPr>
          <p:spPr bwMode="auto">
            <a:xfrm>
              <a:off x="121" y="956"/>
              <a:ext cx="104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1" name="直接连接符 30764"/>
            <p:cNvSpPr>
              <a:spLocks noChangeShapeType="1"/>
            </p:cNvSpPr>
            <p:nvPr/>
          </p:nvSpPr>
          <p:spPr bwMode="auto">
            <a:xfrm>
              <a:off x="121" y="1008"/>
              <a:ext cx="104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2" name="文本框 30765"/>
            <p:cNvSpPr txBox="1">
              <a:spLocks noChangeArrowheads="1"/>
            </p:cNvSpPr>
            <p:nvPr/>
          </p:nvSpPr>
          <p:spPr bwMode="auto">
            <a:xfrm>
              <a:off x="0" y="0"/>
              <a:ext cx="343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78"/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Ｓ</a:t>
              </a:r>
            </a:p>
          </p:txBody>
        </p:sp>
      </p:grpSp>
      <p:grpSp>
        <p:nvGrpSpPr>
          <p:cNvPr id="7" name="组合 30766"/>
          <p:cNvGrpSpPr>
            <a:grpSpLocks/>
          </p:cNvGrpSpPr>
          <p:nvPr/>
        </p:nvGrpSpPr>
        <p:grpSpPr bwMode="auto">
          <a:xfrm>
            <a:off x="970713" y="3210326"/>
            <a:ext cx="2446338" cy="1273233"/>
            <a:chOff x="0" y="0"/>
            <a:chExt cx="1541" cy="1429"/>
          </a:xfrm>
        </p:grpSpPr>
        <p:sp>
          <p:nvSpPr>
            <p:cNvPr id="22574" name="椭圆 30767"/>
            <p:cNvSpPr>
              <a:spLocks noChangeArrowheads="1"/>
            </p:cNvSpPr>
            <p:nvPr/>
          </p:nvSpPr>
          <p:spPr bwMode="auto">
            <a:xfrm>
              <a:off x="173" y="715"/>
              <a:ext cx="104" cy="10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5" name="直接连接符 30768"/>
            <p:cNvSpPr>
              <a:spLocks noChangeShapeType="1"/>
            </p:cNvSpPr>
            <p:nvPr/>
          </p:nvSpPr>
          <p:spPr bwMode="auto">
            <a:xfrm flipH="1">
              <a:off x="173" y="0"/>
              <a:ext cx="790" cy="81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6" name="直接连接符 30769"/>
            <p:cNvSpPr>
              <a:spLocks noChangeShapeType="1"/>
            </p:cNvSpPr>
            <p:nvPr/>
          </p:nvSpPr>
          <p:spPr bwMode="auto">
            <a:xfrm flipH="1">
              <a:off x="225" y="0"/>
              <a:ext cx="1316" cy="76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577" name="文本框 30770"/>
            <p:cNvSpPr txBox="1">
              <a:spLocks noChangeArrowheads="1"/>
            </p:cNvSpPr>
            <p:nvPr/>
          </p:nvSpPr>
          <p:spPr bwMode="auto">
            <a:xfrm>
              <a:off x="0" y="842"/>
              <a:ext cx="493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78"/>
              <a:r>
                <a:rPr lang="zh-CN" altLang="en-US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Ｓ</a:t>
              </a:r>
              <a:r>
                <a:rPr lang="zh-CN" altLang="en-US" sz="28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１</a:t>
              </a:r>
            </a:p>
          </p:txBody>
        </p:sp>
      </p:grpSp>
      <p:sp>
        <p:nvSpPr>
          <p:cNvPr id="22578" name="文本框 30771"/>
          <p:cNvSpPr txBox="1">
            <a:spLocks noChangeArrowheads="1"/>
          </p:cNvSpPr>
          <p:nvPr/>
        </p:nvSpPr>
        <p:spPr bwMode="auto">
          <a:xfrm>
            <a:off x="3007478" y="3210325"/>
            <a:ext cx="737221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Ｏ</a:t>
            </a:r>
            <a:r>
              <a:rPr lang="zh-CN" altLang="en-US" sz="2800" kern="0" baseline="-2500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２</a:t>
            </a:r>
          </a:p>
        </p:txBody>
      </p:sp>
      <p:sp>
        <p:nvSpPr>
          <p:cNvPr id="22579" name="文本框 30772"/>
          <p:cNvSpPr txBox="1">
            <a:spLocks noChangeArrowheads="1"/>
          </p:cNvSpPr>
          <p:nvPr/>
        </p:nvSpPr>
        <p:spPr bwMode="auto">
          <a:xfrm>
            <a:off x="2915402" y="2300557"/>
            <a:ext cx="497973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</a:t>
            </a:r>
          </a:p>
        </p:txBody>
      </p:sp>
      <p:sp>
        <p:nvSpPr>
          <p:cNvPr id="22580" name="文本框 30773"/>
          <p:cNvSpPr txBox="1">
            <a:spLocks noChangeArrowheads="1"/>
          </p:cNvSpPr>
          <p:nvPr/>
        </p:nvSpPr>
        <p:spPr bwMode="auto">
          <a:xfrm>
            <a:off x="3999665" y="2663989"/>
            <a:ext cx="377748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0777" name="文本框 30776"/>
          <p:cNvSpPr txBox="1">
            <a:spLocks noChangeArrowheads="1"/>
          </p:cNvSpPr>
          <p:nvPr/>
        </p:nvSpPr>
        <p:spPr bwMode="auto">
          <a:xfrm>
            <a:off x="5018220" y="2393144"/>
            <a:ext cx="4182533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将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AO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BO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延长交于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defTabSz="914378">
              <a:lnSpc>
                <a:spcPct val="200000"/>
              </a:lnSpc>
            </a:pP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过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作镜子垂线，取相等距离找到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15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>
              <a:lnSpc>
                <a:spcPct val="200000"/>
              </a:lnSpc>
            </a:pP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再连接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SO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SO</a:t>
            </a:r>
            <a:r>
              <a:rPr lang="en-US" altLang="zh-CN" sz="1500" kern="0" baseline="-25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标上箭头。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二、平面镜成像原理</a:t>
            </a:r>
          </a:p>
        </p:txBody>
      </p:sp>
    </p:spTree>
    <p:extLst>
      <p:ext uri="{BB962C8B-B14F-4D97-AF65-F5344CB8AC3E}">
        <p14:creationId xmlns:p14="http://schemas.microsoft.com/office/powerpoint/2010/main" val="1356780951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0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8" grpId="0" animBg="1"/>
      <p:bldP spid="30749" grpId="0" animBg="1"/>
      <p:bldP spid="30753" grpId="0" animBg="1"/>
      <p:bldP spid="307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矩形 38918"/>
          <p:cNvSpPr>
            <a:spLocks noChangeArrowheads="1"/>
          </p:cNvSpPr>
          <p:nvPr/>
        </p:nvSpPr>
        <p:spPr bwMode="auto">
          <a:xfrm>
            <a:off x="495300" y="1479218"/>
            <a:ext cx="3836988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indent="304793" defTabSz="914378">
              <a:lnSpc>
                <a:spcPct val="150000"/>
              </a:lnSpc>
            </a:pP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．水里的“月亮”是真实的吗？它 是怎么形成的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</a:p>
          <a:p>
            <a:pPr indent="304793" defTabSz="914378">
              <a:lnSpc>
                <a:spcPct val="150000"/>
              </a:lnSpc>
            </a:pP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．月亮到地球的距离是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.8×10</a:t>
            </a:r>
            <a:r>
              <a:rPr lang="en-US" altLang="zh-CN" sz="1800" kern="0" baseline="30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，井水水深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5m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，则月亮的像到水面的距离是多少？</a:t>
            </a:r>
          </a:p>
        </p:txBody>
      </p:sp>
      <p:pic>
        <p:nvPicPr>
          <p:cNvPr id="38925" name="图片 389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752" y="1501797"/>
            <a:ext cx="3151218" cy="249161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三、平面镜的应用</a:t>
            </a:r>
          </a:p>
        </p:txBody>
      </p:sp>
    </p:spTree>
    <p:extLst>
      <p:ext uri="{BB962C8B-B14F-4D97-AF65-F5344CB8AC3E}">
        <p14:creationId xmlns:p14="http://schemas.microsoft.com/office/powerpoint/2010/main" val="593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charRg st="28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图片 410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30" y="2378896"/>
            <a:ext cx="2014091" cy="1342727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103" name="图片 410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8745" y="2375986"/>
            <a:ext cx="2057399" cy="1350386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109" name="图片 410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277" y="2377423"/>
            <a:ext cx="2041451" cy="1340771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4583" name="Text Box 23"/>
          <p:cNvSpPr txBox="1">
            <a:spLocks noChangeArrowheads="1"/>
          </p:cNvSpPr>
          <p:nvPr/>
        </p:nvSpPr>
        <p:spPr bwMode="auto">
          <a:xfrm>
            <a:off x="439479" y="1147270"/>
            <a:ext cx="4665664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平面镜的应用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成像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三、平面镜的应用</a:t>
            </a:r>
          </a:p>
        </p:txBody>
      </p:sp>
    </p:spTree>
    <p:extLst>
      <p:ext uri="{BB962C8B-B14F-4D97-AF65-F5344CB8AC3E}">
        <p14:creationId xmlns:p14="http://schemas.microsoft.com/office/powerpoint/2010/main" val="26171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872" y="1116619"/>
            <a:ext cx="5929957" cy="364247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2"/>
          <p:cNvSpPr txBox="1"/>
          <p:nvPr/>
        </p:nvSpPr>
        <p:spPr>
          <a:xfrm>
            <a:off x="495301" y="1116619"/>
            <a:ext cx="1521089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defTabSz="914378"/>
            <a:r>
              <a:rPr lang="zh-CN" altLang="en-US" sz="21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有趣的倒影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461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图片 3686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960" y="1955578"/>
            <a:ext cx="1753175" cy="1133333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6869" name="图片 36868" descr="潜望镜美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8764" y="3382605"/>
            <a:ext cx="1841883" cy="110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6869"/>
          <p:cNvGrpSpPr/>
          <p:nvPr/>
        </p:nvGrpSpPr>
        <p:grpSpPr>
          <a:xfrm>
            <a:off x="5152134" y="3396502"/>
            <a:ext cx="1752589" cy="1090565"/>
            <a:chOff x="-542" y="1388"/>
            <a:chExt cx="1996" cy="1813"/>
          </a:xfrm>
          <a:solidFill>
            <a:schemeClr val="bg1"/>
          </a:solidFill>
        </p:grpSpPr>
        <p:sp>
          <p:nvSpPr>
            <p:cNvPr id="36871" name="圆角矩形 36870"/>
            <p:cNvSpPr/>
            <p:nvPr/>
          </p:nvSpPr>
          <p:spPr>
            <a:xfrm rot="10797407" flipV="1">
              <a:off x="-542" y="1388"/>
              <a:ext cx="1996" cy="1813"/>
            </a:xfrm>
            <a:prstGeom prst="roundRect">
              <a:avLst>
                <a:gd name="adj" fmla="val 9106"/>
              </a:avLst>
            </a:prstGeom>
            <a:grpFill/>
            <a:ln w="25400" cap="flat" cmpd="sng">
              <a:solidFill>
                <a:srgbClr val="3D8F95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defTabSz="914378" eaLnBrk="0" hangingPunct="0"/>
              <a:endParaRPr lang="zh-CN" altLang="en-US" sz="15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872" name="文本框 36871"/>
            <p:cNvSpPr txBox="1"/>
            <p:nvPr/>
          </p:nvSpPr>
          <p:spPr>
            <a:xfrm>
              <a:off x="-442" y="1596"/>
              <a:ext cx="1796" cy="1422"/>
            </a:xfrm>
            <a:prstGeom prst="rect">
              <a:avLst/>
            </a:prstGeom>
            <a:grpFill/>
            <a:ln w="9525">
              <a:noFill/>
            </a:ln>
          </p:spPr>
          <p:txBody>
            <a:bodyPr/>
            <a:lstStyle/>
            <a:p>
              <a:pPr defTabSz="914378" eaLnBrk="0" hangingPunct="0">
                <a:lnSpc>
                  <a:spcPct val="120000"/>
                </a:lnSpc>
              </a:pPr>
              <a:r>
                <a:rPr lang="zh-CN" altLang="en-US" sz="1500" kern="0" noProof="1"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你还在哪些地方见过或知道哪些地方有平面镜？</a:t>
              </a:r>
              <a:endParaRPr lang="zh-CN" altLang="en-US" sz="15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defTabSz="914378" eaLnBrk="0" hangingPunct="0">
                <a:lnSpc>
                  <a:spcPct val="120000"/>
                </a:lnSpc>
              </a:pPr>
              <a:endParaRPr lang="zh-CN" altLang="en-US" sz="1500" kern="0" noProof="1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606" name="标题 22529"/>
          <p:cNvSpPr>
            <a:spLocks noGrp="1" noChangeArrowheads="1"/>
          </p:cNvSpPr>
          <p:nvPr/>
        </p:nvSpPr>
        <p:spPr bwMode="auto">
          <a:xfrm>
            <a:off x="417488" y="1095509"/>
            <a:ext cx="5708650" cy="5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b"/>
          <a:lstStyle/>
          <a:p>
            <a:pPr defTabSz="914378" eaLnBrk="0" hangingPunct="0"/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平面镜的应用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 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改变光路</a:t>
            </a:r>
          </a:p>
        </p:txBody>
      </p:sp>
      <p:pic>
        <p:nvPicPr>
          <p:cNvPr id="59396" name="Picture 4" descr="https://timgsa.baidu.com/timg?image&amp;quality=80&amp;size=b9999_10000&amp;sec=1571397601592&amp;di=9221d4d636de800652c7f4a950815573&amp;imgtype=0&amp;src=http%3A%2F%2Fwww.7jd.cn%2Fuploads%2F20160229%2F20160229145840193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2379" y="1955579"/>
            <a:ext cx="1612182" cy="1084500"/>
          </a:xfrm>
          <a:prstGeom prst="rect">
            <a:avLst/>
          </a:prstGeom>
          <a:noFill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三、平面镜的应用</a:t>
            </a:r>
          </a:p>
        </p:txBody>
      </p:sp>
    </p:spTree>
    <p:extLst>
      <p:ext uri="{BB962C8B-B14F-4D97-AF65-F5344CB8AC3E}">
        <p14:creationId xmlns:p14="http://schemas.microsoft.com/office/powerpoint/2010/main" val="24399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22804" y="1037891"/>
            <a:ext cx="6096000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  <a:spcBef>
                <a:spcPct val="50000"/>
              </a:spcBef>
            </a:pPr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凸面镜对光线有</a:t>
            </a:r>
            <a:r>
              <a:rPr lang="zh-CN" altLang="en-US" sz="18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2317664" y="983023"/>
            <a:ext cx="1219200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  <a:spcBef>
                <a:spcPct val="50000"/>
              </a:spcBef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发散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286000" y="1660828"/>
            <a:ext cx="3600986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</a:pP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利用凸面镜可以观察到</a:t>
            </a:r>
            <a:r>
              <a:rPr lang="zh-CN" altLang="en-US" sz="18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更大</a:t>
            </a: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的范围</a:t>
            </a:r>
            <a:endParaRPr lang="en-US" altLang="zh-CN" sz="18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6744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943" y="2364089"/>
            <a:ext cx="2371725" cy="158793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1622116" y="4061054"/>
            <a:ext cx="663884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应用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2927265" y="4061054"/>
            <a:ext cx="2174875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</a:pP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汽车观后镜</a:t>
            </a:r>
          </a:p>
        </p:txBody>
      </p:sp>
      <p:sp>
        <p:nvSpPr>
          <p:cNvPr id="116747" name="Text Box 11"/>
          <p:cNvSpPr txBox="1">
            <a:spLocks noChangeArrowheads="1"/>
          </p:cNvSpPr>
          <p:nvPr/>
        </p:nvSpPr>
        <p:spPr bwMode="auto">
          <a:xfrm>
            <a:off x="5872474" y="4092360"/>
            <a:ext cx="1292662" cy="42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>
              <a:lnSpc>
                <a:spcPct val="130000"/>
              </a:lnSpc>
            </a:pP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弯道观察镜</a:t>
            </a: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132" y="2364089"/>
            <a:ext cx="2381903" cy="158793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24" name="组合 36"/>
          <p:cNvGrpSpPr>
            <a:grpSpLocks/>
          </p:cNvGrpSpPr>
          <p:nvPr/>
        </p:nvGrpSpPr>
        <p:grpSpPr bwMode="auto">
          <a:xfrm>
            <a:off x="1040629" y="1599332"/>
            <a:ext cx="2149225" cy="2537884"/>
            <a:chOff x="10100" y="3207"/>
            <a:chExt cx="4090" cy="4630"/>
          </a:xfrm>
        </p:grpSpPr>
        <p:grpSp>
          <p:nvGrpSpPr>
            <p:cNvPr id="25" name="组合 25"/>
            <p:cNvGrpSpPr>
              <a:grpSpLocks/>
            </p:cNvGrpSpPr>
            <p:nvPr/>
          </p:nvGrpSpPr>
          <p:grpSpPr bwMode="auto">
            <a:xfrm rot="-10560000">
              <a:off x="10102" y="4070"/>
              <a:ext cx="951" cy="2367"/>
              <a:chOff x="5490" y="4157"/>
              <a:chExt cx="951" cy="2367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V="1">
                <a:off x="5490" y="4157"/>
                <a:ext cx="495" cy="235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5675" y="4543"/>
                <a:ext cx="495" cy="235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V="1">
                <a:off x="5832" y="4890"/>
                <a:ext cx="497" cy="152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5946" y="5318"/>
                <a:ext cx="495" cy="37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V="1">
                <a:off x="5887" y="5676"/>
                <a:ext cx="497" cy="18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5881" y="6070"/>
                <a:ext cx="495" cy="60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5640" y="6439"/>
                <a:ext cx="505" cy="85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弧形 25"/>
            <p:cNvSpPr/>
            <p:nvPr/>
          </p:nvSpPr>
          <p:spPr>
            <a:xfrm rot="13860000">
              <a:off x="9904" y="3551"/>
              <a:ext cx="4632" cy="3940"/>
            </a:xfrm>
            <a:prstGeom prst="arc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8"/>
              <a:endParaRPr lang="zh-CN" altLang="en-US" sz="1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四、科学世界：凸面镜和凹面镜</a:t>
            </a:r>
          </a:p>
        </p:txBody>
      </p:sp>
    </p:spTree>
    <p:extLst>
      <p:ext uri="{BB962C8B-B14F-4D97-AF65-F5344CB8AC3E}">
        <p14:creationId xmlns:p14="http://schemas.microsoft.com/office/powerpoint/2010/main" val="9678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/>
      <p:bldP spid="116743" grpId="0"/>
      <p:bldP spid="116745" grpId="0"/>
      <p:bldP spid="116746" grpId="0"/>
      <p:bldP spid="1167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077" y="1787239"/>
            <a:ext cx="2211780" cy="1244126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443974" y="1052949"/>
            <a:ext cx="694848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凹面镜对光线有</a:t>
            </a:r>
            <a:r>
              <a:rPr lang="zh-CN" altLang="en-US" sz="1800" u="sng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作用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2365799" y="982669"/>
            <a:ext cx="11430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会聚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443974" y="1543882"/>
            <a:ext cx="3134567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/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可以把平行的光会聚在一点上  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4793992" y="2748888"/>
            <a:ext cx="26447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应用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太阳灶</a:t>
            </a: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95301" y="3764433"/>
            <a:ext cx="458787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8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可以把焦点处发出的光变成平行光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2122524" y="4242434"/>
            <a:ext cx="425132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应用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手电筒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汽车灯</a:t>
            </a:r>
            <a:r>
              <a:rPr lang="en-US" altLang="zh-CN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1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探照灯的反光装置</a:t>
            </a:r>
          </a:p>
        </p:txBody>
      </p:sp>
      <p:pic>
        <p:nvPicPr>
          <p:cNvPr id="117771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6379" y="3280537"/>
            <a:ext cx="2405177" cy="125255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239232" y="1518315"/>
            <a:ext cx="2238130" cy="2391625"/>
            <a:chOff x="-1615" y="1793"/>
            <a:chExt cx="4554" cy="4630"/>
          </a:xfrm>
        </p:grpSpPr>
        <p:sp>
          <p:nvSpPr>
            <p:cNvPr id="24" name="弧形 23"/>
            <p:cNvSpPr/>
            <p:nvPr/>
          </p:nvSpPr>
          <p:spPr>
            <a:xfrm rot="3060000">
              <a:off x="-1960" y="2138"/>
              <a:ext cx="4630" cy="3939"/>
            </a:xfrm>
            <a:prstGeom prst="arc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78"/>
              <a:endParaRPr lang="zh-CN" altLang="en-US" sz="2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24"/>
            <p:cNvGrpSpPr>
              <a:grpSpLocks/>
            </p:cNvGrpSpPr>
            <p:nvPr/>
          </p:nvGrpSpPr>
          <p:grpSpPr bwMode="auto">
            <a:xfrm>
              <a:off x="2032" y="2870"/>
              <a:ext cx="907" cy="3018"/>
              <a:chOff x="5385" y="3856"/>
              <a:chExt cx="907" cy="3018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V="1">
                <a:off x="5385" y="3856"/>
                <a:ext cx="412" cy="203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V="1">
                <a:off x="5570" y="4059"/>
                <a:ext cx="495" cy="237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V="1">
                <a:off x="5675" y="4296"/>
                <a:ext cx="495" cy="235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V="1">
                <a:off x="5797" y="4776"/>
                <a:ext cx="495" cy="150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V="1">
                <a:off x="5797" y="5174"/>
                <a:ext cx="495" cy="37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V="1">
                <a:off x="5797" y="5514"/>
                <a:ext cx="495" cy="17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797" y="5909"/>
                <a:ext cx="495" cy="60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665" y="6294"/>
                <a:ext cx="505" cy="82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5385" y="6701"/>
                <a:ext cx="567" cy="173"/>
              </a:xfrm>
              <a:prstGeom prst="line">
                <a:avLst/>
              </a:prstGeom>
              <a:ln w="15875">
                <a:solidFill>
                  <a:schemeClr val="bg1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四、科学世界：凸面镜和凹面镜</a:t>
            </a:r>
          </a:p>
        </p:txBody>
      </p:sp>
    </p:spTree>
    <p:extLst>
      <p:ext uri="{BB962C8B-B14F-4D97-AF65-F5344CB8AC3E}">
        <p14:creationId xmlns:p14="http://schemas.microsoft.com/office/powerpoint/2010/main" val="18567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7" grpId="0"/>
      <p:bldP spid="117768" grpId="0"/>
      <p:bldP spid="117769" grpId="0"/>
      <p:bldP spid="1177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课堂小结</a:t>
            </a:r>
          </a:p>
        </p:txBody>
      </p:sp>
      <p:grpSp>
        <p:nvGrpSpPr>
          <p:cNvPr id="31" name="组合 154625"/>
          <p:cNvGrpSpPr>
            <a:grpSpLocks/>
          </p:cNvGrpSpPr>
          <p:nvPr/>
        </p:nvGrpSpPr>
        <p:grpSpPr bwMode="auto">
          <a:xfrm>
            <a:off x="484326" y="1115105"/>
            <a:ext cx="892202" cy="3343333"/>
            <a:chOff x="69" y="-147"/>
            <a:chExt cx="570" cy="2313"/>
          </a:xfrm>
        </p:grpSpPr>
        <p:sp>
          <p:nvSpPr>
            <p:cNvPr id="32" name="文本框 154626"/>
            <p:cNvSpPr txBox="1">
              <a:spLocks noChangeArrowheads="1"/>
            </p:cNvSpPr>
            <p:nvPr/>
          </p:nvSpPr>
          <p:spPr bwMode="auto">
            <a:xfrm>
              <a:off x="69" y="618"/>
              <a:ext cx="265" cy="78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pPr algn="ctr" defTabSz="914378"/>
              <a:r>
                <a:rPr lang="zh-CN" altLang="en-US" sz="15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平面镜</a:t>
              </a:r>
            </a:p>
          </p:txBody>
        </p:sp>
        <p:sp>
          <p:nvSpPr>
            <p:cNvPr id="33" name="左大括号 154627"/>
            <p:cNvSpPr>
              <a:spLocks/>
            </p:cNvSpPr>
            <p:nvPr/>
          </p:nvSpPr>
          <p:spPr bwMode="auto">
            <a:xfrm>
              <a:off x="321" y="-147"/>
              <a:ext cx="318" cy="2313"/>
            </a:xfrm>
            <a:prstGeom prst="leftBrace">
              <a:avLst>
                <a:gd name="adj1" fmla="val 6004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200" b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4" name="文本框 154628"/>
          <p:cNvSpPr txBox="1">
            <a:spLocks noChangeArrowheads="1"/>
          </p:cNvSpPr>
          <p:nvPr/>
        </p:nvSpPr>
        <p:spPr bwMode="auto">
          <a:xfrm>
            <a:off x="2581622" y="3354112"/>
            <a:ext cx="2709863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平面镜成像的原理</a:t>
            </a:r>
          </a:p>
        </p:txBody>
      </p:sp>
      <p:grpSp>
        <p:nvGrpSpPr>
          <p:cNvPr id="35" name="组合 154629"/>
          <p:cNvGrpSpPr>
            <a:grpSpLocks/>
          </p:cNvGrpSpPr>
          <p:nvPr/>
        </p:nvGrpSpPr>
        <p:grpSpPr bwMode="auto">
          <a:xfrm>
            <a:off x="2537301" y="1468921"/>
            <a:ext cx="1861719" cy="1437099"/>
            <a:chOff x="-390" y="-488"/>
            <a:chExt cx="1102" cy="1210"/>
          </a:xfrm>
        </p:grpSpPr>
        <p:sp>
          <p:nvSpPr>
            <p:cNvPr id="36" name="文本框 154630"/>
            <p:cNvSpPr txBox="1">
              <a:spLocks noChangeArrowheads="1"/>
            </p:cNvSpPr>
            <p:nvPr/>
          </p:nvSpPr>
          <p:spPr bwMode="auto">
            <a:xfrm>
              <a:off x="-390" y="-8"/>
              <a:ext cx="985" cy="4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914378"/>
              <a:r>
                <a:rPr lang="zh-CN" altLang="en-US" sz="15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平面镜成像的特点</a:t>
              </a:r>
            </a:p>
          </p:txBody>
        </p:sp>
        <p:sp>
          <p:nvSpPr>
            <p:cNvPr id="37" name="左大括号 154631"/>
            <p:cNvSpPr>
              <a:spLocks/>
            </p:cNvSpPr>
            <p:nvPr/>
          </p:nvSpPr>
          <p:spPr bwMode="auto">
            <a:xfrm>
              <a:off x="576" y="-488"/>
              <a:ext cx="136" cy="1210"/>
            </a:xfrm>
            <a:prstGeom prst="leftBrace">
              <a:avLst>
                <a:gd name="adj1" fmla="val 577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378"/>
              <a:endParaRPr lang="en-US" altLang="zh-CN" sz="15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ctr" defTabSz="914378"/>
              <a:endParaRPr lang="en-US" altLang="zh-CN" sz="15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154632"/>
          <p:cNvSpPr txBox="1">
            <a:spLocks noChangeArrowheads="1"/>
          </p:cNvSpPr>
          <p:nvPr/>
        </p:nvSpPr>
        <p:spPr bwMode="auto">
          <a:xfrm>
            <a:off x="4399020" y="3354112"/>
            <a:ext cx="1544637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光的反射</a:t>
            </a:r>
          </a:p>
        </p:txBody>
      </p:sp>
      <p:sp>
        <p:nvSpPr>
          <p:cNvPr id="39" name="文本框 154633"/>
          <p:cNvSpPr txBox="1">
            <a:spLocks noChangeArrowheads="1"/>
          </p:cNvSpPr>
          <p:nvPr/>
        </p:nvSpPr>
        <p:spPr bwMode="auto">
          <a:xfrm>
            <a:off x="1376528" y="1015464"/>
            <a:ext cx="1114425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</a:t>
            </a:r>
            <a:endParaRPr lang="en-US" altLang="zh-CN" sz="15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154634"/>
          <p:cNvSpPr txBox="1">
            <a:spLocks noChangeArrowheads="1"/>
          </p:cNvSpPr>
          <p:nvPr/>
        </p:nvSpPr>
        <p:spPr bwMode="auto">
          <a:xfrm>
            <a:off x="2202531" y="982397"/>
            <a:ext cx="5937615" cy="3577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lnSpc>
                <a:spcPct val="125000"/>
              </a:lnSpc>
            </a:pP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反射面是平面的镜叫平面镜</a:t>
            </a: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平静的水面也可以看作平面镜</a:t>
            </a:r>
          </a:p>
        </p:txBody>
      </p:sp>
      <p:grpSp>
        <p:nvGrpSpPr>
          <p:cNvPr id="41" name="组合 154635"/>
          <p:cNvGrpSpPr>
            <a:grpSpLocks/>
          </p:cNvGrpSpPr>
          <p:nvPr/>
        </p:nvGrpSpPr>
        <p:grpSpPr bwMode="auto">
          <a:xfrm>
            <a:off x="1127651" y="2113432"/>
            <a:ext cx="1393790" cy="1346835"/>
            <a:chOff x="181" y="-109"/>
            <a:chExt cx="829" cy="1134"/>
          </a:xfrm>
        </p:grpSpPr>
        <p:sp>
          <p:nvSpPr>
            <p:cNvPr id="42" name="文本框 154636"/>
            <p:cNvSpPr txBox="1">
              <a:spLocks noChangeArrowheads="1"/>
            </p:cNvSpPr>
            <p:nvPr/>
          </p:nvSpPr>
          <p:spPr bwMode="auto">
            <a:xfrm>
              <a:off x="181" y="334"/>
              <a:ext cx="663" cy="4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78"/>
              <a:r>
                <a:rPr lang="zh-CN" altLang="en-US" sz="15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平面镜成像</a:t>
              </a:r>
            </a:p>
          </p:txBody>
        </p:sp>
        <p:sp>
          <p:nvSpPr>
            <p:cNvPr id="43" name="左大括号 154637"/>
            <p:cNvSpPr>
              <a:spLocks/>
            </p:cNvSpPr>
            <p:nvPr/>
          </p:nvSpPr>
          <p:spPr bwMode="auto">
            <a:xfrm>
              <a:off x="874" y="-109"/>
              <a:ext cx="136" cy="1134"/>
            </a:xfrm>
            <a:prstGeom prst="leftBrace">
              <a:avLst>
                <a:gd name="adj1" fmla="val 68829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文本框 154639"/>
          <p:cNvSpPr txBox="1">
            <a:spLocks noChangeArrowheads="1"/>
          </p:cNvSpPr>
          <p:nvPr/>
        </p:nvSpPr>
        <p:spPr bwMode="auto">
          <a:xfrm>
            <a:off x="4399020" y="1355449"/>
            <a:ext cx="2514600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像和物大小相等</a:t>
            </a:r>
          </a:p>
        </p:txBody>
      </p: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4399021" y="2699909"/>
            <a:ext cx="2119312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/>
            <a:r>
              <a:rPr lang="zh-CN" altLang="en-US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平面镜成虚像</a:t>
            </a:r>
          </a:p>
        </p:txBody>
      </p:sp>
      <p:sp>
        <p:nvSpPr>
          <p:cNvPr id="46" name="文本框 154641"/>
          <p:cNvSpPr txBox="1">
            <a:spLocks noChangeArrowheads="1"/>
          </p:cNvSpPr>
          <p:nvPr/>
        </p:nvSpPr>
        <p:spPr bwMode="auto">
          <a:xfrm>
            <a:off x="4399020" y="1773514"/>
            <a:ext cx="3581400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像和物到镜面的距离相等</a:t>
            </a:r>
          </a:p>
        </p:txBody>
      </p:sp>
      <p:sp>
        <p:nvSpPr>
          <p:cNvPr id="47" name="文本框 154642"/>
          <p:cNvSpPr txBox="1">
            <a:spLocks noChangeArrowheads="1"/>
          </p:cNvSpPr>
          <p:nvPr/>
        </p:nvSpPr>
        <p:spPr bwMode="auto">
          <a:xfrm>
            <a:off x="4399020" y="2252152"/>
            <a:ext cx="3657600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像和物的连线垂直于镜面</a:t>
            </a:r>
          </a:p>
        </p:txBody>
      </p:sp>
      <p:sp>
        <p:nvSpPr>
          <p:cNvPr id="48" name="文本框 154643"/>
          <p:cNvSpPr txBox="1">
            <a:spLocks noChangeArrowheads="1"/>
          </p:cNvSpPr>
          <p:nvPr/>
        </p:nvSpPr>
        <p:spPr bwMode="auto">
          <a:xfrm>
            <a:off x="1387823" y="4308397"/>
            <a:ext cx="3903662" cy="300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zh-CN" altLang="en-US" sz="15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平面镜在生产生活中的应用</a:t>
            </a:r>
          </a:p>
        </p:txBody>
      </p:sp>
    </p:spTree>
    <p:extLst>
      <p:ext uri="{BB962C8B-B14F-4D97-AF65-F5344CB8AC3E}">
        <p14:creationId xmlns:p14="http://schemas.microsoft.com/office/powerpoint/2010/main" val="12015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ldLvl="0"/>
      <p:bldP spid="38" grpId="0" bldLvl="0"/>
      <p:bldP spid="39" grpId="0" bldLvl="0"/>
      <p:bldP spid="40" grpId="0" bldLvl="0"/>
      <p:bldP spid="44" grpId="0" bldLvl="0"/>
      <p:bldP spid="45" grpId="0" bldLvl="0"/>
      <p:bldP spid="46" grpId="0" bldLvl="0"/>
      <p:bldP spid="47" grpId="0" bldLvl="0"/>
      <p:bldP spid="48" grpId="0" bldLvl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3"/>
          <p:cNvSpPr/>
          <p:nvPr/>
        </p:nvSpPr>
        <p:spPr>
          <a:xfrm>
            <a:off x="495300" y="1584919"/>
            <a:ext cx="1293222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1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6"/>
          <p:cNvSpPr txBox="1"/>
          <p:nvPr/>
        </p:nvSpPr>
        <p:spPr>
          <a:xfrm>
            <a:off x="495300" y="1023456"/>
            <a:ext cx="3054681" cy="4154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28575" rtlCol="0" anchor="t">
            <a:spAutoFit/>
          </a:bodyPr>
          <a:lstStyle/>
          <a:p>
            <a:pPr defTabSz="914378" latinLnBrk="1" hangingPunct="0"/>
            <a:r>
              <a:rPr lang="zh-CN" altLang="en-US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考点一：平面镜成像特点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495301" y="2022251"/>
            <a:ext cx="8178800" cy="3007378"/>
          </a:xfrm>
          <a:prstGeom prst="rect">
            <a:avLst/>
          </a:prstGeom>
          <a:ln w="12700">
            <a:miter lim="400000"/>
          </a:ln>
        </p:spPr>
        <p:txBody>
          <a:bodyPr lIns="45719" tIns="34290" rIns="45719" bIns="34290"/>
          <a:lstStyle/>
          <a:p>
            <a:pPr defTabSz="914378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1.“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桂林山水甲天下”，漓江两岸秀美的山峰在平静的水面清晰地映出“倒影”，它是（          ）</a:t>
            </a:r>
            <a:endParaRPr lang="en-US" altLang="zh-CN" sz="1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A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．山的影子</a:t>
            </a:r>
            <a:endParaRPr lang="en-US" altLang="zh-CN" sz="1800" kern="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B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．山的实像</a:t>
            </a:r>
          </a:p>
          <a:p>
            <a:pPr defTabSz="914378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C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．山的倒立的虚像</a:t>
            </a:r>
          </a:p>
          <a:p>
            <a:pPr defTabSz="914378" fontAlgn="base">
              <a:lnSpc>
                <a:spcPct val="120000"/>
              </a:lnSpc>
              <a:spcAft>
                <a:spcPct val="0"/>
              </a:spcAft>
              <a:defRPr/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D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．山的正立的虚像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25324" y="2413063"/>
            <a:ext cx="609070" cy="50009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defTabSz="914378"/>
            <a:r>
              <a:rPr lang="en-US" altLang="zh-CN" sz="28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endParaRPr lang="zh-CN" altLang="en-US" sz="28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1116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6"/>
          <p:cNvSpPr/>
          <p:nvPr/>
        </p:nvSpPr>
        <p:spPr>
          <a:xfrm>
            <a:off x="495300" y="1145737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Text Box 2"/>
          <p:cNvSpPr txBox="1"/>
          <p:nvPr/>
        </p:nvSpPr>
        <p:spPr>
          <a:xfrm>
            <a:off x="495300" y="1887698"/>
            <a:ext cx="7872412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一个人从远处走向一块竖直挂着的平面镜，他在镜内的像的大小将（     ）</a:t>
            </a:r>
          </a:p>
        </p:txBody>
      </p:sp>
      <p:sp>
        <p:nvSpPr>
          <p:cNvPr id="12" name="Text Box 3"/>
          <p:cNvSpPr txBox="1"/>
          <p:nvPr/>
        </p:nvSpPr>
        <p:spPr>
          <a:xfrm>
            <a:off x="994419" y="2583112"/>
            <a:ext cx="984885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、不变</a:t>
            </a:r>
          </a:p>
        </p:txBody>
      </p:sp>
      <p:sp>
        <p:nvSpPr>
          <p:cNvPr id="13" name="Text Box 4"/>
          <p:cNvSpPr txBox="1"/>
          <p:nvPr/>
        </p:nvSpPr>
        <p:spPr>
          <a:xfrm>
            <a:off x="4934248" y="2583112"/>
            <a:ext cx="1446550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、逐渐变大</a:t>
            </a:r>
          </a:p>
        </p:txBody>
      </p:sp>
      <p:sp>
        <p:nvSpPr>
          <p:cNvPr id="14" name="Text Box 5"/>
          <p:cNvSpPr txBox="1"/>
          <p:nvPr/>
        </p:nvSpPr>
        <p:spPr>
          <a:xfrm>
            <a:off x="994420" y="3285437"/>
            <a:ext cx="1459775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、逐渐变小</a:t>
            </a:r>
          </a:p>
        </p:txBody>
      </p:sp>
      <p:sp>
        <p:nvSpPr>
          <p:cNvPr id="15" name="Text Box 6"/>
          <p:cNvSpPr txBox="1"/>
          <p:nvPr/>
        </p:nvSpPr>
        <p:spPr>
          <a:xfrm>
            <a:off x="4934248" y="3285437"/>
            <a:ext cx="1921440" cy="484748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、先变大后变小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65744" y="1739224"/>
            <a:ext cx="505353" cy="71558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75528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/>
          <p:nvPr/>
        </p:nvSpPr>
        <p:spPr>
          <a:xfrm>
            <a:off x="524934" y="1829811"/>
            <a:ext cx="8280400" cy="3462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小丑在平面镜中的像，图中正确的是（        ）</a:t>
            </a:r>
          </a:p>
        </p:txBody>
      </p:sp>
      <p:pic>
        <p:nvPicPr>
          <p:cNvPr id="40962" name="Picture 5" descr="小丑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972" y="2441480"/>
            <a:ext cx="760412" cy="7589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3" name="Text Box 6"/>
          <p:cNvSpPr txBox="1"/>
          <p:nvPr/>
        </p:nvSpPr>
        <p:spPr>
          <a:xfrm>
            <a:off x="495300" y="2505509"/>
            <a:ext cx="1008063" cy="5000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4" name="Text Box 7"/>
          <p:cNvSpPr txBox="1"/>
          <p:nvPr/>
        </p:nvSpPr>
        <p:spPr>
          <a:xfrm>
            <a:off x="4037677" y="2485027"/>
            <a:ext cx="1008063" cy="5000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5" name="Text Box 8"/>
          <p:cNvSpPr txBox="1"/>
          <p:nvPr/>
        </p:nvSpPr>
        <p:spPr>
          <a:xfrm>
            <a:off x="495301" y="3753250"/>
            <a:ext cx="1008062" cy="5000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6" name="Text Box 9"/>
          <p:cNvSpPr txBox="1"/>
          <p:nvPr/>
        </p:nvSpPr>
        <p:spPr>
          <a:xfrm>
            <a:off x="4053947" y="3705895"/>
            <a:ext cx="1008062" cy="5000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D.</a:t>
            </a:r>
            <a:endParaRPr lang="zh-CN" altLang="en-US" sz="2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237450" y="2449869"/>
            <a:ext cx="71437" cy="862259"/>
            <a:chOff x="0" y="0"/>
            <a:chExt cx="136" cy="1089"/>
          </a:xfrm>
        </p:grpSpPr>
        <p:sp>
          <p:nvSpPr>
            <p:cNvPr id="38966" name="Line 11"/>
            <p:cNvSpPr>
              <a:spLocks noChangeShapeType="1"/>
            </p:cNvSpPr>
            <p:nvPr/>
          </p:nvSpPr>
          <p:spPr bwMode="auto">
            <a:xfrm>
              <a:off x="0" y="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7" name="Line 12"/>
            <p:cNvSpPr>
              <a:spLocks noChangeShapeType="1"/>
            </p:cNvSpPr>
            <p:nvPr/>
          </p:nvSpPr>
          <p:spPr bwMode="auto">
            <a:xfrm flipV="1">
              <a:off x="0" y="67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8" name="Line 13"/>
            <p:cNvSpPr>
              <a:spLocks noChangeShapeType="1"/>
            </p:cNvSpPr>
            <p:nvPr/>
          </p:nvSpPr>
          <p:spPr bwMode="auto">
            <a:xfrm flipV="1">
              <a:off x="0" y="77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9" name="Line 14"/>
            <p:cNvSpPr>
              <a:spLocks noChangeShapeType="1"/>
            </p:cNvSpPr>
            <p:nvPr/>
          </p:nvSpPr>
          <p:spPr bwMode="auto">
            <a:xfrm flipV="1">
              <a:off x="0" y="58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0" name="Line 15"/>
            <p:cNvSpPr>
              <a:spLocks noChangeShapeType="1"/>
            </p:cNvSpPr>
            <p:nvPr/>
          </p:nvSpPr>
          <p:spPr bwMode="auto">
            <a:xfrm flipV="1">
              <a:off x="0" y="49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1" name="Line 16"/>
            <p:cNvSpPr>
              <a:spLocks noChangeShapeType="1"/>
            </p:cNvSpPr>
            <p:nvPr/>
          </p:nvSpPr>
          <p:spPr bwMode="auto">
            <a:xfrm flipV="1">
              <a:off x="0" y="40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2" name="Line 17"/>
            <p:cNvSpPr>
              <a:spLocks noChangeShapeType="1"/>
            </p:cNvSpPr>
            <p:nvPr/>
          </p:nvSpPr>
          <p:spPr bwMode="auto">
            <a:xfrm flipV="1">
              <a:off x="0" y="31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3" name="Line 18"/>
            <p:cNvSpPr>
              <a:spLocks noChangeShapeType="1"/>
            </p:cNvSpPr>
            <p:nvPr/>
          </p:nvSpPr>
          <p:spPr bwMode="auto">
            <a:xfrm flipV="1">
              <a:off x="0" y="22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4" name="Line 19"/>
            <p:cNvSpPr>
              <a:spLocks noChangeShapeType="1"/>
            </p:cNvSpPr>
            <p:nvPr/>
          </p:nvSpPr>
          <p:spPr bwMode="auto">
            <a:xfrm flipV="1">
              <a:off x="0" y="136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5" name="Line 20"/>
            <p:cNvSpPr>
              <a:spLocks noChangeShapeType="1"/>
            </p:cNvSpPr>
            <p:nvPr/>
          </p:nvSpPr>
          <p:spPr bwMode="auto">
            <a:xfrm flipV="1">
              <a:off x="0" y="45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76" name="Line 21"/>
            <p:cNvSpPr>
              <a:spLocks noChangeShapeType="1"/>
            </p:cNvSpPr>
            <p:nvPr/>
          </p:nvSpPr>
          <p:spPr bwMode="auto">
            <a:xfrm flipV="1">
              <a:off x="0" y="862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5830716" y="2348810"/>
            <a:ext cx="71437" cy="862259"/>
            <a:chOff x="0" y="0"/>
            <a:chExt cx="136" cy="1089"/>
          </a:xfrm>
        </p:grpSpPr>
        <p:sp>
          <p:nvSpPr>
            <p:cNvPr id="38955" name="Line 24"/>
            <p:cNvSpPr>
              <a:spLocks noChangeShapeType="1"/>
            </p:cNvSpPr>
            <p:nvPr/>
          </p:nvSpPr>
          <p:spPr bwMode="auto">
            <a:xfrm>
              <a:off x="0" y="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6" name="Line 25"/>
            <p:cNvSpPr>
              <a:spLocks noChangeShapeType="1"/>
            </p:cNvSpPr>
            <p:nvPr/>
          </p:nvSpPr>
          <p:spPr bwMode="auto">
            <a:xfrm flipV="1">
              <a:off x="0" y="68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7" name="Line 26"/>
            <p:cNvSpPr>
              <a:spLocks noChangeShapeType="1"/>
            </p:cNvSpPr>
            <p:nvPr/>
          </p:nvSpPr>
          <p:spPr bwMode="auto">
            <a:xfrm flipV="1">
              <a:off x="0" y="771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8" name="Line 27"/>
            <p:cNvSpPr>
              <a:spLocks noChangeShapeType="1"/>
            </p:cNvSpPr>
            <p:nvPr/>
          </p:nvSpPr>
          <p:spPr bwMode="auto">
            <a:xfrm flipV="1">
              <a:off x="0" y="590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9" name="Line 28"/>
            <p:cNvSpPr>
              <a:spLocks noChangeShapeType="1"/>
            </p:cNvSpPr>
            <p:nvPr/>
          </p:nvSpPr>
          <p:spPr bwMode="auto">
            <a:xfrm flipV="1">
              <a:off x="0" y="500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0" name="Line 29"/>
            <p:cNvSpPr>
              <a:spLocks noChangeShapeType="1"/>
            </p:cNvSpPr>
            <p:nvPr/>
          </p:nvSpPr>
          <p:spPr bwMode="auto">
            <a:xfrm flipV="1">
              <a:off x="0" y="408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1" name="Line 30"/>
            <p:cNvSpPr>
              <a:spLocks noChangeShapeType="1"/>
            </p:cNvSpPr>
            <p:nvPr/>
          </p:nvSpPr>
          <p:spPr bwMode="auto">
            <a:xfrm flipV="1">
              <a:off x="0" y="31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2" name="Line 31"/>
            <p:cNvSpPr>
              <a:spLocks noChangeShapeType="1"/>
            </p:cNvSpPr>
            <p:nvPr/>
          </p:nvSpPr>
          <p:spPr bwMode="auto">
            <a:xfrm flipV="1">
              <a:off x="0" y="227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3" name="Line 32"/>
            <p:cNvSpPr>
              <a:spLocks noChangeShapeType="1"/>
            </p:cNvSpPr>
            <p:nvPr/>
          </p:nvSpPr>
          <p:spPr bwMode="auto">
            <a:xfrm flipV="1">
              <a:off x="0" y="137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4" name="Line 33"/>
            <p:cNvSpPr>
              <a:spLocks noChangeShapeType="1"/>
            </p:cNvSpPr>
            <p:nvPr/>
          </p:nvSpPr>
          <p:spPr bwMode="auto">
            <a:xfrm flipV="1">
              <a:off x="0" y="45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65" name="Line 34"/>
            <p:cNvSpPr>
              <a:spLocks noChangeShapeType="1"/>
            </p:cNvSpPr>
            <p:nvPr/>
          </p:nvSpPr>
          <p:spPr bwMode="auto">
            <a:xfrm flipV="1">
              <a:off x="0" y="863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0991" name="Picture 35" descr="小丑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7" y="2446231"/>
            <a:ext cx="760412" cy="75893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2" name="Picture 37" descr="小丑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681" y="2447399"/>
            <a:ext cx="598488" cy="5974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34"/>
          <p:cNvGrpSpPr/>
          <p:nvPr/>
        </p:nvGrpSpPr>
        <p:grpSpPr>
          <a:xfrm>
            <a:off x="2212447" y="3479909"/>
            <a:ext cx="71438" cy="862259"/>
            <a:chOff x="0" y="0"/>
            <a:chExt cx="136" cy="1089"/>
          </a:xfrm>
        </p:grpSpPr>
        <p:sp>
          <p:nvSpPr>
            <p:cNvPr id="38944" name="Line 39"/>
            <p:cNvSpPr>
              <a:spLocks noChangeShapeType="1"/>
            </p:cNvSpPr>
            <p:nvPr/>
          </p:nvSpPr>
          <p:spPr bwMode="auto">
            <a:xfrm>
              <a:off x="0" y="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5" name="Line 40"/>
            <p:cNvSpPr>
              <a:spLocks noChangeShapeType="1"/>
            </p:cNvSpPr>
            <p:nvPr/>
          </p:nvSpPr>
          <p:spPr bwMode="auto">
            <a:xfrm flipV="1">
              <a:off x="0" y="67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6" name="Line 41"/>
            <p:cNvSpPr>
              <a:spLocks noChangeShapeType="1"/>
            </p:cNvSpPr>
            <p:nvPr/>
          </p:nvSpPr>
          <p:spPr bwMode="auto">
            <a:xfrm flipV="1">
              <a:off x="0" y="77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7" name="Line 42"/>
            <p:cNvSpPr>
              <a:spLocks noChangeShapeType="1"/>
            </p:cNvSpPr>
            <p:nvPr/>
          </p:nvSpPr>
          <p:spPr bwMode="auto">
            <a:xfrm flipV="1">
              <a:off x="0" y="58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8" name="Line 43"/>
            <p:cNvSpPr>
              <a:spLocks noChangeShapeType="1"/>
            </p:cNvSpPr>
            <p:nvPr/>
          </p:nvSpPr>
          <p:spPr bwMode="auto">
            <a:xfrm flipV="1">
              <a:off x="0" y="49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9" name="Line 44"/>
            <p:cNvSpPr>
              <a:spLocks noChangeShapeType="1"/>
            </p:cNvSpPr>
            <p:nvPr/>
          </p:nvSpPr>
          <p:spPr bwMode="auto">
            <a:xfrm flipV="1">
              <a:off x="0" y="40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0" name="Line 45"/>
            <p:cNvSpPr>
              <a:spLocks noChangeShapeType="1"/>
            </p:cNvSpPr>
            <p:nvPr/>
          </p:nvSpPr>
          <p:spPr bwMode="auto">
            <a:xfrm flipV="1">
              <a:off x="0" y="31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1" name="Line 46"/>
            <p:cNvSpPr>
              <a:spLocks noChangeShapeType="1"/>
            </p:cNvSpPr>
            <p:nvPr/>
          </p:nvSpPr>
          <p:spPr bwMode="auto">
            <a:xfrm flipV="1">
              <a:off x="0" y="22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2" name="Line 47"/>
            <p:cNvSpPr>
              <a:spLocks noChangeShapeType="1"/>
            </p:cNvSpPr>
            <p:nvPr/>
          </p:nvSpPr>
          <p:spPr bwMode="auto">
            <a:xfrm flipV="1">
              <a:off x="0" y="136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3" name="Line 48"/>
            <p:cNvSpPr>
              <a:spLocks noChangeShapeType="1"/>
            </p:cNvSpPr>
            <p:nvPr/>
          </p:nvSpPr>
          <p:spPr bwMode="auto">
            <a:xfrm flipV="1">
              <a:off x="0" y="45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54" name="Line 49"/>
            <p:cNvSpPr>
              <a:spLocks noChangeShapeType="1"/>
            </p:cNvSpPr>
            <p:nvPr/>
          </p:nvSpPr>
          <p:spPr bwMode="auto">
            <a:xfrm flipV="1">
              <a:off x="0" y="862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41005" name="Picture 50" descr="小丑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6719" y="3423493"/>
            <a:ext cx="760412" cy="75893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47"/>
          <p:cNvGrpSpPr/>
          <p:nvPr/>
        </p:nvGrpSpPr>
        <p:grpSpPr>
          <a:xfrm>
            <a:off x="5830716" y="3423493"/>
            <a:ext cx="71438" cy="862259"/>
            <a:chOff x="0" y="0"/>
            <a:chExt cx="136" cy="1089"/>
          </a:xfrm>
        </p:grpSpPr>
        <p:sp>
          <p:nvSpPr>
            <p:cNvPr id="38933" name="Line 52"/>
            <p:cNvSpPr>
              <a:spLocks noChangeShapeType="1"/>
            </p:cNvSpPr>
            <p:nvPr/>
          </p:nvSpPr>
          <p:spPr bwMode="auto">
            <a:xfrm>
              <a:off x="0" y="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4" name="Line 53"/>
            <p:cNvSpPr>
              <a:spLocks noChangeShapeType="1"/>
            </p:cNvSpPr>
            <p:nvPr/>
          </p:nvSpPr>
          <p:spPr bwMode="auto">
            <a:xfrm flipV="1">
              <a:off x="0" y="67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5" name="Line 54"/>
            <p:cNvSpPr>
              <a:spLocks noChangeShapeType="1"/>
            </p:cNvSpPr>
            <p:nvPr/>
          </p:nvSpPr>
          <p:spPr bwMode="auto">
            <a:xfrm flipV="1">
              <a:off x="0" y="77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6" name="Line 55"/>
            <p:cNvSpPr>
              <a:spLocks noChangeShapeType="1"/>
            </p:cNvSpPr>
            <p:nvPr/>
          </p:nvSpPr>
          <p:spPr bwMode="auto">
            <a:xfrm flipV="1">
              <a:off x="0" y="589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7" name="Line 56"/>
            <p:cNvSpPr>
              <a:spLocks noChangeShapeType="1"/>
            </p:cNvSpPr>
            <p:nvPr/>
          </p:nvSpPr>
          <p:spPr bwMode="auto">
            <a:xfrm flipV="1">
              <a:off x="0" y="499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8" name="Line 57"/>
            <p:cNvSpPr>
              <a:spLocks noChangeShapeType="1"/>
            </p:cNvSpPr>
            <p:nvPr/>
          </p:nvSpPr>
          <p:spPr bwMode="auto">
            <a:xfrm flipV="1">
              <a:off x="0" y="408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39" name="Line 58"/>
            <p:cNvSpPr>
              <a:spLocks noChangeShapeType="1"/>
            </p:cNvSpPr>
            <p:nvPr/>
          </p:nvSpPr>
          <p:spPr bwMode="auto">
            <a:xfrm flipV="1">
              <a:off x="0" y="31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0" name="Line 59"/>
            <p:cNvSpPr>
              <a:spLocks noChangeShapeType="1"/>
            </p:cNvSpPr>
            <p:nvPr/>
          </p:nvSpPr>
          <p:spPr bwMode="auto">
            <a:xfrm flipV="1">
              <a:off x="0" y="226"/>
              <a:ext cx="136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1" name="Line 60"/>
            <p:cNvSpPr>
              <a:spLocks noChangeShapeType="1"/>
            </p:cNvSpPr>
            <p:nvPr/>
          </p:nvSpPr>
          <p:spPr bwMode="auto">
            <a:xfrm flipV="1">
              <a:off x="0" y="136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2" name="Line 61"/>
            <p:cNvSpPr>
              <a:spLocks noChangeShapeType="1"/>
            </p:cNvSpPr>
            <p:nvPr/>
          </p:nvSpPr>
          <p:spPr bwMode="auto">
            <a:xfrm flipV="1">
              <a:off x="0" y="45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43" name="Line 62"/>
            <p:cNvSpPr>
              <a:spLocks noChangeShapeType="1"/>
            </p:cNvSpPr>
            <p:nvPr/>
          </p:nvSpPr>
          <p:spPr bwMode="auto">
            <a:xfrm flipV="1">
              <a:off x="0" y="862"/>
              <a:ext cx="136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378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80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259" name="Text Box 63"/>
          <p:cNvSpPr txBox="1"/>
          <p:nvPr/>
        </p:nvSpPr>
        <p:spPr>
          <a:xfrm>
            <a:off x="4744511" y="1728121"/>
            <a:ext cx="504825" cy="50009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>
              <a:spcBef>
                <a:spcPct val="50000"/>
              </a:spcBef>
            </a:pPr>
            <a:r>
              <a:rPr lang="en-US" altLang="zh-CN" sz="2800" b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</a:p>
        </p:txBody>
      </p:sp>
      <p:pic>
        <p:nvPicPr>
          <p:cNvPr id="41019" name="Picture 65" descr="小丑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972" y="3553946"/>
            <a:ext cx="760413" cy="7589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0" name="Picture 66" descr="小丑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7501" y="2384440"/>
            <a:ext cx="759619" cy="758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1" name="Picture 72" descr="小丑1"/>
          <p:cNvPicPr>
            <a:picLocks noGrp="1" noChangeAspect="1"/>
          </p:cNvPicPr>
          <p:nvPr>
            <p:ph sz="half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429" y="3531428"/>
            <a:ext cx="760810" cy="7584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2" name="Picture 76" descr="小丑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23" y="3465694"/>
            <a:ext cx="760412" cy="758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" name="文本框 6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5" name="矩形: 圆角 6"/>
          <p:cNvSpPr/>
          <p:nvPr/>
        </p:nvSpPr>
        <p:spPr>
          <a:xfrm>
            <a:off x="495300" y="1145737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77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内容占位符 24578"/>
          <p:cNvSpPr>
            <a:spLocks noGrp="1" noChangeArrowheads="1"/>
          </p:cNvSpPr>
          <p:nvPr>
            <p:ph idx="4294967295"/>
          </p:nvPr>
        </p:nvSpPr>
        <p:spPr bwMode="auto">
          <a:xfrm>
            <a:off x="423532" y="1580962"/>
            <a:ext cx="8452247" cy="11394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200000"/>
              </a:lnSpc>
              <a:spcBef>
                <a:spcPts val="25"/>
              </a:spcBef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4.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一只小猫正在</a:t>
            </a:r>
            <a:r>
              <a:rPr lang="zh-CN" altLang="en-US" sz="15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前欣赏自己的全身像，如图所示：此时它所看到的全身像应是图中的哪一个？  （           ）</a:t>
            </a:r>
          </a:p>
        </p:txBody>
      </p:sp>
      <p:grpSp>
        <p:nvGrpSpPr>
          <p:cNvPr id="2" name="组合 24579"/>
          <p:cNvGrpSpPr>
            <a:grpSpLocks/>
          </p:cNvGrpSpPr>
          <p:nvPr/>
        </p:nvGrpSpPr>
        <p:grpSpPr bwMode="auto">
          <a:xfrm>
            <a:off x="606241" y="2879911"/>
            <a:ext cx="7272735" cy="1049531"/>
            <a:chOff x="1770" y="7212"/>
            <a:chExt cx="8203" cy="1605"/>
          </a:xfrm>
        </p:grpSpPr>
        <p:pic>
          <p:nvPicPr>
            <p:cNvPr id="29699" name="图片 24580" descr="00 副本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7257"/>
              <a:ext cx="151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图片 24581" descr="1 副本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" y="7212"/>
              <a:ext cx="151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图片 24582" descr="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0" y="7212"/>
              <a:ext cx="1514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图片 24583" descr="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" y="7212"/>
              <a:ext cx="151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图片 24584" descr="2 副本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" y="7233"/>
              <a:ext cx="1513" cy="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04" name="文本框 24585"/>
          <p:cNvSpPr txBox="1">
            <a:spLocks noChangeArrowheads="1"/>
          </p:cNvSpPr>
          <p:nvPr/>
        </p:nvSpPr>
        <p:spPr bwMode="auto">
          <a:xfrm>
            <a:off x="2998984" y="3927480"/>
            <a:ext cx="571772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/>
            <a:r>
              <a:rPr lang="en-US" altLang="zh-CN" sz="1800" kern="0" dirty="0">
                <a:solidFill>
                  <a:srgbClr val="3333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                   B                    C                 D      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3010285" y="2265248"/>
            <a:ext cx="398186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12" name="矩形: 圆角 6"/>
          <p:cNvSpPr/>
          <p:nvPr/>
        </p:nvSpPr>
        <p:spPr>
          <a:xfrm>
            <a:off x="495300" y="1145737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19736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6625"/>
          <p:cNvSpPr txBox="1">
            <a:spLocks noChangeArrowheads="1"/>
          </p:cNvSpPr>
          <p:nvPr/>
        </p:nvSpPr>
        <p:spPr bwMode="auto">
          <a:xfrm>
            <a:off x="495301" y="1803329"/>
            <a:ext cx="7974011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从平面镜内看到一只钟面上的指针位置如图所示，此时时间是（         ）。</a:t>
            </a:r>
          </a:p>
        </p:txBody>
      </p:sp>
      <p:sp>
        <p:nvSpPr>
          <p:cNvPr id="31746" name="文本框 26626"/>
          <p:cNvSpPr txBox="1">
            <a:spLocks noChangeArrowheads="1"/>
          </p:cNvSpPr>
          <p:nvPr/>
        </p:nvSpPr>
        <p:spPr bwMode="auto">
          <a:xfrm>
            <a:off x="1012232" y="2735225"/>
            <a:ext cx="1249381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7:25</a:t>
            </a:r>
          </a:p>
        </p:txBody>
      </p:sp>
      <p:sp>
        <p:nvSpPr>
          <p:cNvPr id="31747" name="文本框 26627"/>
          <p:cNvSpPr txBox="1">
            <a:spLocks noChangeArrowheads="1"/>
          </p:cNvSpPr>
          <p:nvPr/>
        </p:nvSpPr>
        <p:spPr bwMode="auto">
          <a:xfrm>
            <a:off x="3532289" y="2735225"/>
            <a:ext cx="1249381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/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6:35</a:t>
            </a:r>
          </a:p>
        </p:txBody>
      </p:sp>
      <p:sp>
        <p:nvSpPr>
          <p:cNvPr id="31748" name="文本框 26628"/>
          <p:cNvSpPr txBox="1">
            <a:spLocks noChangeArrowheads="1"/>
          </p:cNvSpPr>
          <p:nvPr/>
        </p:nvSpPr>
        <p:spPr bwMode="auto">
          <a:xfrm>
            <a:off x="1002922" y="3326692"/>
            <a:ext cx="1266212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5:25</a:t>
            </a:r>
          </a:p>
        </p:txBody>
      </p:sp>
      <p:sp>
        <p:nvSpPr>
          <p:cNvPr id="31749" name="文本框 26629"/>
          <p:cNvSpPr txBox="1">
            <a:spLocks noChangeArrowheads="1"/>
          </p:cNvSpPr>
          <p:nvPr/>
        </p:nvSpPr>
        <p:spPr bwMode="auto">
          <a:xfrm>
            <a:off x="3521593" y="3340944"/>
            <a:ext cx="1266212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/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4:35</a:t>
            </a:r>
          </a:p>
        </p:txBody>
      </p:sp>
      <p:sp>
        <p:nvSpPr>
          <p:cNvPr id="26631" name="矩形 26630"/>
          <p:cNvSpPr>
            <a:spLocks noChangeArrowheads="1"/>
          </p:cNvSpPr>
          <p:nvPr/>
        </p:nvSpPr>
        <p:spPr bwMode="auto">
          <a:xfrm>
            <a:off x="7243288" y="1780064"/>
            <a:ext cx="398186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algn="ctr" defTabSz="914378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grpSp>
        <p:nvGrpSpPr>
          <p:cNvPr id="2" name="组合 26631"/>
          <p:cNvGrpSpPr>
            <a:grpSpLocks/>
          </p:cNvGrpSpPr>
          <p:nvPr/>
        </p:nvGrpSpPr>
        <p:grpSpPr bwMode="auto">
          <a:xfrm>
            <a:off x="5980815" y="2453230"/>
            <a:ext cx="2189914" cy="1746923"/>
            <a:chOff x="0" y="0"/>
            <a:chExt cx="1922" cy="1975"/>
          </a:xfrm>
        </p:grpSpPr>
        <p:grpSp>
          <p:nvGrpSpPr>
            <p:cNvPr id="3" name="组合 26632"/>
            <p:cNvGrpSpPr>
              <a:grpSpLocks/>
            </p:cNvGrpSpPr>
            <p:nvPr/>
          </p:nvGrpSpPr>
          <p:grpSpPr bwMode="auto">
            <a:xfrm>
              <a:off x="0" y="95"/>
              <a:ext cx="1879" cy="1880"/>
              <a:chOff x="0" y="0"/>
              <a:chExt cx="1879" cy="1880"/>
            </a:xfrm>
          </p:grpSpPr>
          <p:sp>
            <p:nvSpPr>
              <p:cNvPr id="31753" name="任意多边形 26633"/>
              <p:cNvSpPr>
                <a:spLocks noChangeArrowheads="1"/>
              </p:cNvSpPr>
              <p:nvPr/>
            </p:nvSpPr>
            <p:spPr bwMode="auto">
              <a:xfrm>
                <a:off x="187" y="187"/>
                <a:ext cx="1505" cy="1506"/>
              </a:xfrm>
              <a:custGeom>
                <a:avLst/>
                <a:gdLst/>
                <a:ahLst/>
                <a:cxnLst>
                  <a:cxn ang="0">
                    <a:pos x="418" y="0"/>
                  </a:cxn>
                  <a:cxn ang="0">
                    <a:pos x="1087" y="0"/>
                  </a:cxn>
                  <a:cxn ang="0">
                    <a:pos x="1505" y="419"/>
                  </a:cxn>
                  <a:cxn ang="0">
                    <a:pos x="1505" y="1087"/>
                  </a:cxn>
                  <a:cxn ang="0">
                    <a:pos x="1087" y="1506"/>
                  </a:cxn>
                  <a:cxn ang="0">
                    <a:pos x="418" y="1506"/>
                  </a:cxn>
                  <a:cxn ang="0">
                    <a:pos x="0" y="1087"/>
                  </a:cxn>
                  <a:cxn ang="0">
                    <a:pos x="0" y="419"/>
                  </a:cxn>
                  <a:cxn ang="0">
                    <a:pos x="418" y="0"/>
                  </a:cxn>
                </a:cxnLst>
                <a:rect l="0" t="0" r="r" b="b"/>
                <a:pathLst>
                  <a:path w="1505" h="1506">
                    <a:moveTo>
                      <a:pt x="418" y="0"/>
                    </a:moveTo>
                    <a:lnTo>
                      <a:pt x="1087" y="0"/>
                    </a:lnTo>
                    <a:lnTo>
                      <a:pt x="1505" y="419"/>
                    </a:lnTo>
                    <a:lnTo>
                      <a:pt x="1505" y="1087"/>
                    </a:lnTo>
                    <a:lnTo>
                      <a:pt x="1087" y="1506"/>
                    </a:lnTo>
                    <a:lnTo>
                      <a:pt x="418" y="1506"/>
                    </a:lnTo>
                    <a:lnTo>
                      <a:pt x="0" y="1087"/>
                    </a:lnTo>
                    <a:lnTo>
                      <a:pt x="0" y="419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4" name="任意多边形 266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09" cy="609"/>
              </a:xfrm>
              <a:custGeom>
                <a:avLst/>
                <a:gdLst/>
                <a:ahLst/>
                <a:cxnLst>
                  <a:cxn ang="0">
                    <a:pos x="522" y="0"/>
                  </a:cxn>
                  <a:cxn ang="0">
                    <a:pos x="609" y="191"/>
                  </a:cxn>
                  <a:cxn ang="0">
                    <a:pos x="191" y="609"/>
                  </a:cxn>
                  <a:cxn ang="0">
                    <a:pos x="0" y="523"/>
                  </a:cxn>
                  <a:cxn ang="0">
                    <a:pos x="522" y="0"/>
                  </a:cxn>
                </a:cxnLst>
                <a:rect l="0" t="0" r="r" b="b"/>
                <a:pathLst>
                  <a:path w="609" h="609">
                    <a:moveTo>
                      <a:pt x="522" y="0"/>
                    </a:moveTo>
                    <a:lnTo>
                      <a:pt x="609" y="191"/>
                    </a:lnTo>
                    <a:lnTo>
                      <a:pt x="191" y="609"/>
                    </a:lnTo>
                    <a:lnTo>
                      <a:pt x="0" y="523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5" name="任意多边形 26635"/>
              <p:cNvSpPr>
                <a:spLocks noChangeArrowheads="1"/>
              </p:cNvSpPr>
              <p:nvPr/>
            </p:nvSpPr>
            <p:spPr bwMode="auto">
              <a:xfrm>
                <a:off x="522" y="0"/>
                <a:ext cx="834" cy="1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191"/>
                  </a:cxn>
                  <a:cxn ang="0">
                    <a:pos x="748" y="191"/>
                  </a:cxn>
                  <a:cxn ang="0">
                    <a:pos x="834" y="0"/>
                  </a:cxn>
                  <a:cxn ang="0">
                    <a:pos x="0" y="0"/>
                  </a:cxn>
                </a:cxnLst>
                <a:rect l="0" t="0" r="r" b="b"/>
                <a:pathLst>
                  <a:path w="834" h="191">
                    <a:moveTo>
                      <a:pt x="0" y="0"/>
                    </a:moveTo>
                    <a:lnTo>
                      <a:pt x="87" y="191"/>
                    </a:lnTo>
                    <a:lnTo>
                      <a:pt x="748" y="191"/>
                    </a:lnTo>
                    <a:lnTo>
                      <a:pt x="8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6" name="任意多边形 26636"/>
              <p:cNvSpPr>
                <a:spLocks noChangeArrowheads="1"/>
              </p:cNvSpPr>
              <p:nvPr/>
            </p:nvSpPr>
            <p:spPr bwMode="auto">
              <a:xfrm>
                <a:off x="1270" y="0"/>
                <a:ext cx="609" cy="60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0" y="191"/>
                  </a:cxn>
                  <a:cxn ang="0">
                    <a:pos x="418" y="609"/>
                  </a:cxn>
                  <a:cxn ang="0">
                    <a:pos x="609" y="523"/>
                  </a:cxn>
                  <a:cxn ang="0">
                    <a:pos x="86" y="0"/>
                  </a:cxn>
                </a:cxnLst>
                <a:rect l="0" t="0" r="r" b="b"/>
                <a:pathLst>
                  <a:path w="609" h="609">
                    <a:moveTo>
                      <a:pt x="86" y="0"/>
                    </a:moveTo>
                    <a:lnTo>
                      <a:pt x="0" y="191"/>
                    </a:lnTo>
                    <a:lnTo>
                      <a:pt x="418" y="609"/>
                    </a:lnTo>
                    <a:lnTo>
                      <a:pt x="609" y="52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7" name="任意多边形 26637"/>
              <p:cNvSpPr>
                <a:spLocks noChangeArrowheads="1"/>
              </p:cNvSpPr>
              <p:nvPr/>
            </p:nvSpPr>
            <p:spPr bwMode="auto">
              <a:xfrm>
                <a:off x="0" y="1270"/>
                <a:ext cx="609" cy="610"/>
              </a:xfrm>
              <a:custGeom>
                <a:avLst/>
                <a:gdLst/>
                <a:ahLst/>
                <a:cxnLst>
                  <a:cxn ang="0">
                    <a:pos x="522" y="610"/>
                  </a:cxn>
                  <a:cxn ang="0">
                    <a:pos x="609" y="418"/>
                  </a:cxn>
                  <a:cxn ang="0">
                    <a:pos x="191" y="0"/>
                  </a:cxn>
                  <a:cxn ang="0">
                    <a:pos x="0" y="87"/>
                  </a:cxn>
                  <a:cxn ang="0">
                    <a:pos x="522" y="610"/>
                  </a:cxn>
                </a:cxnLst>
                <a:rect l="0" t="0" r="r" b="b"/>
                <a:pathLst>
                  <a:path w="609" h="610">
                    <a:moveTo>
                      <a:pt x="522" y="610"/>
                    </a:moveTo>
                    <a:lnTo>
                      <a:pt x="609" y="418"/>
                    </a:lnTo>
                    <a:lnTo>
                      <a:pt x="191" y="0"/>
                    </a:lnTo>
                    <a:lnTo>
                      <a:pt x="0" y="87"/>
                    </a:lnTo>
                    <a:lnTo>
                      <a:pt x="522" y="61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8" name="任意多边形 26638"/>
              <p:cNvSpPr>
                <a:spLocks noChangeArrowheads="1"/>
              </p:cNvSpPr>
              <p:nvPr/>
            </p:nvSpPr>
            <p:spPr bwMode="auto">
              <a:xfrm>
                <a:off x="522" y="1688"/>
                <a:ext cx="834" cy="192"/>
              </a:xfrm>
              <a:custGeom>
                <a:avLst/>
                <a:gdLst/>
                <a:ahLst/>
                <a:cxnLst>
                  <a:cxn ang="0">
                    <a:pos x="0" y="192"/>
                  </a:cxn>
                  <a:cxn ang="0">
                    <a:pos x="87" y="0"/>
                  </a:cxn>
                  <a:cxn ang="0">
                    <a:pos x="748" y="0"/>
                  </a:cxn>
                  <a:cxn ang="0">
                    <a:pos x="834" y="192"/>
                  </a:cxn>
                  <a:cxn ang="0">
                    <a:pos x="0" y="192"/>
                  </a:cxn>
                </a:cxnLst>
                <a:rect l="0" t="0" r="r" b="b"/>
                <a:pathLst>
                  <a:path w="834" h="192">
                    <a:moveTo>
                      <a:pt x="0" y="192"/>
                    </a:moveTo>
                    <a:lnTo>
                      <a:pt x="87" y="0"/>
                    </a:lnTo>
                    <a:lnTo>
                      <a:pt x="748" y="0"/>
                    </a:lnTo>
                    <a:lnTo>
                      <a:pt x="834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59" name="任意多边形 26639"/>
              <p:cNvSpPr>
                <a:spLocks noChangeArrowheads="1"/>
              </p:cNvSpPr>
              <p:nvPr/>
            </p:nvSpPr>
            <p:spPr bwMode="auto">
              <a:xfrm>
                <a:off x="1270" y="1270"/>
                <a:ext cx="609" cy="610"/>
              </a:xfrm>
              <a:custGeom>
                <a:avLst/>
                <a:gdLst/>
                <a:ahLst/>
                <a:cxnLst>
                  <a:cxn ang="0">
                    <a:pos x="86" y="610"/>
                  </a:cxn>
                  <a:cxn ang="0">
                    <a:pos x="0" y="418"/>
                  </a:cxn>
                  <a:cxn ang="0">
                    <a:pos x="418" y="0"/>
                  </a:cxn>
                  <a:cxn ang="0">
                    <a:pos x="609" y="87"/>
                  </a:cxn>
                  <a:cxn ang="0">
                    <a:pos x="86" y="610"/>
                  </a:cxn>
                </a:cxnLst>
                <a:rect l="0" t="0" r="r" b="b"/>
                <a:pathLst>
                  <a:path w="609" h="610">
                    <a:moveTo>
                      <a:pt x="86" y="610"/>
                    </a:moveTo>
                    <a:lnTo>
                      <a:pt x="0" y="418"/>
                    </a:lnTo>
                    <a:lnTo>
                      <a:pt x="418" y="0"/>
                    </a:lnTo>
                    <a:lnTo>
                      <a:pt x="609" y="87"/>
                    </a:lnTo>
                    <a:lnTo>
                      <a:pt x="86" y="61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0" name="任意多边形 26640"/>
              <p:cNvSpPr>
                <a:spLocks noChangeArrowheads="1"/>
              </p:cNvSpPr>
              <p:nvPr/>
            </p:nvSpPr>
            <p:spPr bwMode="auto">
              <a:xfrm>
                <a:off x="0" y="523"/>
                <a:ext cx="191" cy="8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4"/>
                  </a:cxn>
                  <a:cxn ang="0">
                    <a:pos x="191" y="747"/>
                  </a:cxn>
                  <a:cxn ang="0">
                    <a:pos x="191" y="86"/>
                  </a:cxn>
                  <a:cxn ang="0">
                    <a:pos x="0" y="0"/>
                  </a:cxn>
                </a:cxnLst>
                <a:rect l="0" t="0" r="r" b="b"/>
                <a:pathLst>
                  <a:path w="191" h="834">
                    <a:moveTo>
                      <a:pt x="0" y="0"/>
                    </a:moveTo>
                    <a:lnTo>
                      <a:pt x="0" y="834"/>
                    </a:lnTo>
                    <a:lnTo>
                      <a:pt x="191" y="747"/>
                    </a:lnTo>
                    <a:lnTo>
                      <a:pt x="191" y="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1" name="任意多边形 26641"/>
              <p:cNvSpPr>
                <a:spLocks noChangeArrowheads="1"/>
              </p:cNvSpPr>
              <p:nvPr/>
            </p:nvSpPr>
            <p:spPr bwMode="auto">
              <a:xfrm>
                <a:off x="1688" y="523"/>
                <a:ext cx="191" cy="834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91" y="834"/>
                  </a:cxn>
                  <a:cxn ang="0">
                    <a:pos x="0" y="747"/>
                  </a:cxn>
                  <a:cxn ang="0">
                    <a:pos x="0" y="86"/>
                  </a:cxn>
                  <a:cxn ang="0">
                    <a:pos x="191" y="0"/>
                  </a:cxn>
                </a:cxnLst>
                <a:rect l="0" t="0" r="r" b="b"/>
                <a:pathLst>
                  <a:path w="191" h="834">
                    <a:moveTo>
                      <a:pt x="191" y="0"/>
                    </a:moveTo>
                    <a:lnTo>
                      <a:pt x="191" y="834"/>
                    </a:lnTo>
                    <a:lnTo>
                      <a:pt x="0" y="747"/>
                    </a:lnTo>
                    <a:lnTo>
                      <a:pt x="0" y="86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组合 26642"/>
            <p:cNvGrpSpPr>
              <a:grpSpLocks/>
            </p:cNvGrpSpPr>
            <p:nvPr/>
          </p:nvGrpSpPr>
          <p:grpSpPr bwMode="auto">
            <a:xfrm>
              <a:off x="43" y="0"/>
              <a:ext cx="1879" cy="1879"/>
              <a:chOff x="0" y="0"/>
              <a:chExt cx="1879" cy="1879"/>
            </a:xfrm>
          </p:grpSpPr>
          <p:sp>
            <p:nvSpPr>
              <p:cNvPr id="31763" name="任意多边形 266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09" cy="609"/>
              </a:xfrm>
              <a:custGeom>
                <a:avLst/>
                <a:gdLst/>
                <a:ahLst/>
                <a:cxnLst>
                  <a:cxn ang="0">
                    <a:pos x="522" y="0"/>
                  </a:cxn>
                  <a:cxn ang="0">
                    <a:pos x="609" y="191"/>
                  </a:cxn>
                  <a:cxn ang="0">
                    <a:pos x="191" y="609"/>
                  </a:cxn>
                  <a:cxn ang="0">
                    <a:pos x="0" y="522"/>
                  </a:cxn>
                  <a:cxn ang="0">
                    <a:pos x="522" y="0"/>
                  </a:cxn>
                </a:cxnLst>
                <a:rect l="0" t="0" r="r" b="b"/>
                <a:pathLst>
                  <a:path w="609" h="609">
                    <a:moveTo>
                      <a:pt x="522" y="0"/>
                    </a:moveTo>
                    <a:lnTo>
                      <a:pt x="609" y="191"/>
                    </a:lnTo>
                    <a:lnTo>
                      <a:pt x="191" y="609"/>
                    </a:lnTo>
                    <a:lnTo>
                      <a:pt x="0" y="522"/>
                    </a:lnTo>
                    <a:lnTo>
                      <a:pt x="522" y="0"/>
                    </a:lnTo>
                    <a:close/>
                  </a:path>
                </a:pathLst>
              </a:custGeom>
              <a:solidFill>
                <a:srgbClr val="5F3F1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4" name="任意多边形 26644"/>
              <p:cNvSpPr>
                <a:spLocks noChangeArrowheads="1"/>
              </p:cNvSpPr>
              <p:nvPr/>
            </p:nvSpPr>
            <p:spPr bwMode="auto">
              <a:xfrm>
                <a:off x="522" y="0"/>
                <a:ext cx="835" cy="19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7" y="191"/>
                  </a:cxn>
                  <a:cxn ang="0">
                    <a:pos x="748" y="191"/>
                  </a:cxn>
                  <a:cxn ang="0">
                    <a:pos x="835" y="0"/>
                  </a:cxn>
                  <a:cxn ang="0">
                    <a:pos x="0" y="0"/>
                  </a:cxn>
                </a:cxnLst>
                <a:rect l="0" t="0" r="r" b="b"/>
                <a:pathLst>
                  <a:path w="835" h="191">
                    <a:moveTo>
                      <a:pt x="0" y="0"/>
                    </a:moveTo>
                    <a:lnTo>
                      <a:pt x="87" y="191"/>
                    </a:lnTo>
                    <a:lnTo>
                      <a:pt x="748" y="191"/>
                    </a:lnTo>
                    <a:lnTo>
                      <a:pt x="8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5" name="任意多边形 26645"/>
              <p:cNvSpPr>
                <a:spLocks noChangeArrowheads="1"/>
              </p:cNvSpPr>
              <p:nvPr/>
            </p:nvSpPr>
            <p:spPr bwMode="auto">
              <a:xfrm>
                <a:off x="1270" y="0"/>
                <a:ext cx="609" cy="609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0" y="191"/>
                  </a:cxn>
                  <a:cxn ang="0">
                    <a:pos x="418" y="609"/>
                  </a:cxn>
                  <a:cxn ang="0">
                    <a:pos x="609" y="522"/>
                  </a:cxn>
                  <a:cxn ang="0">
                    <a:pos x="87" y="0"/>
                  </a:cxn>
                </a:cxnLst>
                <a:rect l="0" t="0" r="r" b="b"/>
                <a:pathLst>
                  <a:path w="609" h="609">
                    <a:moveTo>
                      <a:pt x="87" y="0"/>
                    </a:moveTo>
                    <a:lnTo>
                      <a:pt x="0" y="191"/>
                    </a:lnTo>
                    <a:lnTo>
                      <a:pt x="418" y="609"/>
                    </a:lnTo>
                    <a:lnTo>
                      <a:pt x="609" y="52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9F7F5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6" name="任意多边形 26646"/>
              <p:cNvSpPr>
                <a:spLocks noChangeArrowheads="1"/>
              </p:cNvSpPr>
              <p:nvPr/>
            </p:nvSpPr>
            <p:spPr bwMode="auto">
              <a:xfrm>
                <a:off x="0" y="1269"/>
                <a:ext cx="609" cy="610"/>
              </a:xfrm>
              <a:custGeom>
                <a:avLst/>
                <a:gdLst/>
                <a:ahLst/>
                <a:cxnLst>
                  <a:cxn ang="0">
                    <a:pos x="522" y="610"/>
                  </a:cxn>
                  <a:cxn ang="0">
                    <a:pos x="609" y="419"/>
                  </a:cxn>
                  <a:cxn ang="0">
                    <a:pos x="191" y="0"/>
                  </a:cxn>
                  <a:cxn ang="0">
                    <a:pos x="0" y="87"/>
                  </a:cxn>
                  <a:cxn ang="0">
                    <a:pos x="522" y="610"/>
                  </a:cxn>
                </a:cxnLst>
                <a:rect l="0" t="0" r="r" b="b"/>
                <a:pathLst>
                  <a:path w="609" h="610">
                    <a:moveTo>
                      <a:pt x="522" y="610"/>
                    </a:moveTo>
                    <a:lnTo>
                      <a:pt x="609" y="419"/>
                    </a:lnTo>
                    <a:lnTo>
                      <a:pt x="191" y="0"/>
                    </a:lnTo>
                    <a:lnTo>
                      <a:pt x="0" y="87"/>
                    </a:lnTo>
                    <a:lnTo>
                      <a:pt x="522" y="610"/>
                    </a:lnTo>
                    <a:close/>
                  </a:path>
                </a:pathLst>
              </a:custGeom>
              <a:solidFill>
                <a:srgbClr val="3F1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7" name="任意多边形 26647"/>
              <p:cNvSpPr>
                <a:spLocks noChangeArrowheads="1"/>
              </p:cNvSpPr>
              <p:nvPr/>
            </p:nvSpPr>
            <p:spPr bwMode="auto">
              <a:xfrm>
                <a:off x="522" y="1688"/>
                <a:ext cx="835" cy="191"/>
              </a:xfrm>
              <a:custGeom>
                <a:avLst/>
                <a:gdLst/>
                <a:ahLst/>
                <a:cxnLst>
                  <a:cxn ang="0">
                    <a:pos x="0" y="191"/>
                  </a:cxn>
                  <a:cxn ang="0">
                    <a:pos x="87" y="0"/>
                  </a:cxn>
                  <a:cxn ang="0">
                    <a:pos x="748" y="0"/>
                  </a:cxn>
                  <a:cxn ang="0">
                    <a:pos x="835" y="191"/>
                  </a:cxn>
                  <a:cxn ang="0">
                    <a:pos x="0" y="191"/>
                  </a:cxn>
                </a:cxnLst>
                <a:rect l="0" t="0" r="r" b="b"/>
                <a:pathLst>
                  <a:path w="835" h="191">
                    <a:moveTo>
                      <a:pt x="0" y="191"/>
                    </a:moveTo>
                    <a:lnTo>
                      <a:pt x="87" y="0"/>
                    </a:lnTo>
                    <a:lnTo>
                      <a:pt x="748" y="0"/>
                    </a:lnTo>
                    <a:lnTo>
                      <a:pt x="835" y="191"/>
                    </a:lnTo>
                    <a:lnTo>
                      <a:pt x="0" y="191"/>
                    </a:lnTo>
                    <a:close/>
                  </a:path>
                </a:pathLst>
              </a:custGeom>
              <a:solidFill>
                <a:srgbClr val="3F1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8" name="任意多边形 26648"/>
              <p:cNvSpPr>
                <a:spLocks noChangeArrowheads="1"/>
              </p:cNvSpPr>
              <p:nvPr/>
            </p:nvSpPr>
            <p:spPr bwMode="auto">
              <a:xfrm>
                <a:off x="1270" y="1269"/>
                <a:ext cx="609" cy="610"/>
              </a:xfrm>
              <a:custGeom>
                <a:avLst/>
                <a:gdLst/>
                <a:ahLst/>
                <a:cxnLst>
                  <a:cxn ang="0">
                    <a:pos x="87" y="610"/>
                  </a:cxn>
                  <a:cxn ang="0">
                    <a:pos x="0" y="419"/>
                  </a:cxn>
                  <a:cxn ang="0">
                    <a:pos x="418" y="0"/>
                  </a:cxn>
                  <a:cxn ang="0">
                    <a:pos x="609" y="87"/>
                  </a:cxn>
                  <a:cxn ang="0">
                    <a:pos x="87" y="610"/>
                  </a:cxn>
                </a:cxnLst>
                <a:rect l="0" t="0" r="r" b="b"/>
                <a:pathLst>
                  <a:path w="609" h="610">
                    <a:moveTo>
                      <a:pt x="87" y="610"/>
                    </a:moveTo>
                    <a:lnTo>
                      <a:pt x="0" y="419"/>
                    </a:lnTo>
                    <a:lnTo>
                      <a:pt x="418" y="0"/>
                    </a:lnTo>
                    <a:lnTo>
                      <a:pt x="609" y="87"/>
                    </a:lnTo>
                    <a:lnTo>
                      <a:pt x="87" y="610"/>
                    </a:lnTo>
                    <a:close/>
                  </a:path>
                </a:pathLst>
              </a:custGeom>
              <a:solidFill>
                <a:srgbClr val="5F3F1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69" name="任意多边形 26649"/>
              <p:cNvSpPr>
                <a:spLocks noChangeArrowheads="1"/>
              </p:cNvSpPr>
              <p:nvPr/>
            </p:nvSpPr>
            <p:spPr bwMode="auto">
              <a:xfrm>
                <a:off x="0" y="522"/>
                <a:ext cx="191" cy="8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34"/>
                  </a:cxn>
                  <a:cxn ang="0">
                    <a:pos x="191" y="747"/>
                  </a:cxn>
                  <a:cxn ang="0">
                    <a:pos x="191" y="87"/>
                  </a:cxn>
                  <a:cxn ang="0">
                    <a:pos x="0" y="0"/>
                  </a:cxn>
                </a:cxnLst>
                <a:rect l="0" t="0" r="r" b="b"/>
                <a:pathLst>
                  <a:path w="191" h="834">
                    <a:moveTo>
                      <a:pt x="0" y="0"/>
                    </a:moveTo>
                    <a:lnTo>
                      <a:pt x="0" y="834"/>
                    </a:lnTo>
                    <a:lnTo>
                      <a:pt x="191" y="747"/>
                    </a:lnTo>
                    <a:lnTo>
                      <a:pt x="191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1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70" name="任意多边形 26650"/>
              <p:cNvSpPr>
                <a:spLocks noChangeArrowheads="1"/>
              </p:cNvSpPr>
              <p:nvPr/>
            </p:nvSpPr>
            <p:spPr bwMode="auto">
              <a:xfrm>
                <a:off x="1688" y="522"/>
                <a:ext cx="191" cy="834"/>
              </a:xfrm>
              <a:custGeom>
                <a:avLst/>
                <a:gdLst/>
                <a:ahLst/>
                <a:cxnLst>
                  <a:cxn ang="0">
                    <a:pos x="191" y="0"/>
                  </a:cxn>
                  <a:cxn ang="0">
                    <a:pos x="191" y="834"/>
                  </a:cxn>
                  <a:cxn ang="0">
                    <a:pos x="0" y="747"/>
                  </a:cxn>
                  <a:cxn ang="0">
                    <a:pos x="0" y="87"/>
                  </a:cxn>
                  <a:cxn ang="0">
                    <a:pos x="191" y="0"/>
                  </a:cxn>
                </a:cxnLst>
                <a:rect l="0" t="0" r="r" b="b"/>
                <a:pathLst>
                  <a:path w="191" h="834">
                    <a:moveTo>
                      <a:pt x="191" y="0"/>
                    </a:moveTo>
                    <a:lnTo>
                      <a:pt x="191" y="834"/>
                    </a:lnTo>
                    <a:lnTo>
                      <a:pt x="0" y="747"/>
                    </a:lnTo>
                    <a:lnTo>
                      <a:pt x="0" y="87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7F5F3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71" name="任意多边形 26651"/>
            <p:cNvSpPr>
              <a:spLocks noChangeArrowheads="1"/>
            </p:cNvSpPr>
            <p:nvPr/>
          </p:nvSpPr>
          <p:spPr bwMode="auto">
            <a:xfrm>
              <a:off x="230" y="187"/>
              <a:ext cx="1506" cy="1505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1087" y="0"/>
                </a:cxn>
                <a:cxn ang="0">
                  <a:pos x="1506" y="418"/>
                </a:cxn>
                <a:cxn ang="0">
                  <a:pos x="1506" y="1086"/>
                </a:cxn>
                <a:cxn ang="0">
                  <a:pos x="1087" y="1505"/>
                </a:cxn>
                <a:cxn ang="0">
                  <a:pos x="419" y="1505"/>
                </a:cxn>
                <a:cxn ang="0">
                  <a:pos x="0" y="1086"/>
                </a:cxn>
                <a:cxn ang="0">
                  <a:pos x="0" y="418"/>
                </a:cxn>
                <a:cxn ang="0">
                  <a:pos x="419" y="0"/>
                </a:cxn>
              </a:cxnLst>
              <a:rect l="0" t="0" r="r" b="b"/>
              <a:pathLst>
                <a:path w="1506" h="1505">
                  <a:moveTo>
                    <a:pt x="419" y="0"/>
                  </a:moveTo>
                  <a:lnTo>
                    <a:pt x="1087" y="0"/>
                  </a:lnTo>
                  <a:lnTo>
                    <a:pt x="1506" y="418"/>
                  </a:lnTo>
                  <a:lnTo>
                    <a:pt x="1506" y="1086"/>
                  </a:lnTo>
                  <a:lnTo>
                    <a:pt x="1087" y="1505"/>
                  </a:lnTo>
                  <a:lnTo>
                    <a:pt x="419" y="1505"/>
                  </a:lnTo>
                  <a:lnTo>
                    <a:pt x="0" y="1086"/>
                  </a:lnTo>
                  <a:lnTo>
                    <a:pt x="0" y="41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FDFD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2" name="任意多边形 26652"/>
            <p:cNvSpPr>
              <a:spLocks noChangeArrowheads="1"/>
            </p:cNvSpPr>
            <p:nvPr/>
          </p:nvSpPr>
          <p:spPr bwMode="auto">
            <a:xfrm>
              <a:off x="258" y="215"/>
              <a:ext cx="1449" cy="1448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1046" y="0"/>
                </a:cxn>
                <a:cxn ang="0">
                  <a:pos x="1449" y="403"/>
                </a:cxn>
                <a:cxn ang="0">
                  <a:pos x="1449" y="1046"/>
                </a:cxn>
                <a:cxn ang="0">
                  <a:pos x="1046" y="1448"/>
                </a:cxn>
                <a:cxn ang="0">
                  <a:pos x="403" y="1448"/>
                </a:cxn>
                <a:cxn ang="0">
                  <a:pos x="0" y="1046"/>
                </a:cxn>
                <a:cxn ang="0">
                  <a:pos x="0" y="403"/>
                </a:cxn>
                <a:cxn ang="0">
                  <a:pos x="403" y="0"/>
                </a:cxn>
              </a:cxnLst>
              <a:rect l="0" t="0" r="r" b="b"/>
              <a:pathLst>
                <a:path w="1449" h="1448">
                  <a:moveTo>
                    <a:pt x="403" y="0"/>
                  </a:moveTo>
                  <a:lnTo>
                    <a:pt x="1046" y="0"/>
                  </a:lnTo>
                  <a:lnTo>
                    <a:pt x="1449" y="403"/>
                  </a:lnTo>
                  <a:lnTo>
                    <a:pt x="1449" y="1046"/>
                  </a:lnTo>
                  <a:lnTo>
                    <a:pt x="1046" y="1448"/>
                  </a:lnTo>
                  <a:lnTo>
                    <a:pt x="403" y="1448"/>
                  </a:lnTo>
                  <a:lnTo>
                    <a:pt x="0" y="1046"/>
                  </a:lnTo>
                  <a:lnTo>
                    <a:pt x="0" y="403"/>
                  </a:lnTo>
                  <a:lnTo>
                    <a:pt x="4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3" name="任意多边形 26653"/>
            <p:cNvSpPr>
              <a:spLocks noChangeArrowheads="1"/>
            </p:cNvSpPr>
            <p:nvPr/>
          </p:nvSpPr>
          <p:spPr bwMode="auto">
            <a:xfrm>
              <a:off x="288" y="245"/>
              <a:ext cx="1389" cy="1389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1003" y="0"/>
                </a:cxn>
                <a:cxn ang="0">
                  <a:pos x="1389" y="386"/>
                </a:cxn>
                <a:cxn ang="0">
                  <a:pos x="1389" y="1003"/>
                </a:cxn>
                <a:cxn ang="0">
                  <a:pos x="1003" y="1389"/>
                </a:cxn>
                <a:cxn ang="0">
                  <a:pos x="386" y="1389"/>
                </a:cxn>
                <a:cxn ang="0">
                  <a:pos x="0" y="1003"/>
                </a:cxn>
                <a:cxn ang="0">
                  <a:pos x="0" y="386"/>
                </a:cxn>
                <a:cxn ang="0">
                  <a:pos x="386" y="0"/>
                </a:cxn>
              </a:cxnLst>
              <a:rect l="0" t="0" r="r" b="b"/>
              <a:pathLst>
                <a:path w="1389" h="1389">
                  <a:moveTo>
                    <a:pt x="386" y="0"/>
                  </a:moveTo>
                  <a:lnTo>
                    <a:pt x="1003" y="0"/>
                  </a:lnTo>
                  <a:lnTo>
                    <a:pt x="1389" y="386"/>
                  </a:lnTo>
                  <a:lnTo>
                    <a:pt x="1389" y="1003"/>
                  </a:lnTo>
                  <a:lnTo>
                    <a:pt x="1003" y="1389"/>
                  </a:lnTo>
                  <a:lnTo>
                    <a:pt x="386" y="1389"/>
                  </a:lnTo>
                  <a:lnTo>
                    <a:pt x="0" y="1003"/>
                  </a:lnTo>
                  <a:lnTo>
                    <a:pt x="0" y="386"/>
                  </a:lnTo>
                  <a:lnTo>
                    <a:pt x="38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4" name="任意多边形 26654"/>
            <p:cNvSpPr>
              <a:spLocks noChangeArrowheads="1"/>
            </p:cNvSpPr>
            <p:nvPr/>
          </p:nvSpPr>
          <p:spPr bwMode="auto">
            <a:xfrm>
              <a:off x="567" y="523"/>
              <a:ext cx="832" cy="832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601" y="0"/>
                </a:cxn>
                <a:cxn ang="0">
                  <a:pos x="832" y="231"/>
                </a:cxn>
                <a:cxn ang="0">
                  <a:pos x="832" y="601"/>
                </a:cxn>
                <a:cxn ang="0">
                  <a:pos x="601" y="832"/>
                </a:cxn>
                <a:cxn ang="0">
                  <a:pos x="231" y="832"/>
                </a:cxn>
                <a:cxn ang="0">
                  <a:pos x="0" y="601"/>
                </a:cxn>
                <a:cxn ang="0">
                  <a:pos x="0" y="231"/>
                </a:cxn>
                <a:cxn ang="0">
                  <a:pos x="231" y="0"/>
                </a:cxn>
              </a:cxnLst>
              <a:rect l="0" t="0" r="r" b="b"/>
              <a:pathLst>
                <a:path w="832" h="832">
                  <a:moveTo>
                    <a:pt x="231" y="0"/>
                  </a:moveTo>
                  <a:lnTo>
                    <a:pt x="601" y="0"/>
                  </a:lnTo>
                  <a:lnTo>
                    <a:pt x="832" y="231"/>
                  </a:lnTo>
                  <a:lnTo>
                    <a:pt x="832" y="601"/>
                  </a:lnTo>
                  <a:lnTo>
                    <a:pt x="601" y="832"/>
                  </a:lnTo>
                  <a:lnTo>
                    <a:pt x="231" y="832"/>
                  </a:lnTo>
                  <a:lnTo>
                    <a:pt x="0" y="601"/>
                  </a:lnTo>
                  <a:lnTo>
                    <a:pt x="0" y="231"/>
                  </a:lnTo>
                  <a:lnTo>
                    <a:pt x="23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5" name="椭圆 26655"/>
            <p:cNvSpPr>
              <a:spLocks noChangeArrowheads="1"/>
            </p:cNvSpPr>
            <p:nvPr/>
          </p:nvSpPr>
          <p:spPr bwMode="auto">
            <a:xfrm>
              <a:off x="939" y="898"/>
              <a:ext cx="87" cy="8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组合 26656"/>
            <p:cNvGrpSpPr>
              <a:grpSpLocks/>
            </p:cNvGrpSpPr>
            <p:nvPr/>
          </p:nvGrpSpPr>
          <p:grpSpPr bwMode="auto">
            <a:xfrm>
              <a:off x="700" y="982"/>
              <a:ext cx="264" cy="224"/>
              <a:chOff x="0" y="0"/>
              <a:chExt cx="264" cy="224"/>
            </a:xfrm>
          </p:grpSpPr>
          <p:grpSp>
            <p:nvGrpSpPr>
              <p:cNvPr id="6" name="组合 26657"/>
              <p:cNvGrpSpPr>
                <a:grpSpLocks/>
              </p:cNvGrpSpPr>
              <p:nvPr/>
            </p:nvGrpSpPr>
            <p:grpSpPr bwMode="auto">
              <a:xfrm>
                <a:off x="0" y="146"/>
                <a:ext cx="89" cy="78"/>
                <a:chOff x="0" y="0"/>
                <a:chExt cx="89" cy="78"/>
              </a:xfrm>
            </p:grpSpPr>
            <p:sp>
              <p:nvSpPr>
                <p:cNvPr id="31778" name="椭圆 26658"/>
                <p:cNvSpPr>
                  <a:spLocks noChangeArrowheads="1"/>
                </p:cNvSpPr>
                <p:nvPr/>
              </p:nvSpPr>
              <p:spPr bwMode="auto">
                <a:xfrm>
                  <a:off x="45" y="0"/>
                  <a:ext cx="44" cy="44"/>
                </a:xfrm>
                <a:prstGeom prst="ellipse">
                  <a:avLst/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79" name="任意多边形 26659"/>
                <p:cNvSpPr>
                  <a:spLocks noChangeArrowheads="1"/>
                </p:cNvSpPr>
                <p:nvPr/>
              </p:nvSpPr>
              <p:spPr bwMode="auto">
                <a:xfrm>
                  <a:off x="0" y="8"/>
                  <a:ext cx="78" cy="70"/>
                </a:xfrm>
                <a:custGeom>
                  <a:avLst/>
                  <a:gdLst/>
                  <a:ahLst/>
                  <a:cxnLst>
                    <a:cxn ang="0">
                      <a:pos x="50" y="0"/>
                    </a:cxn>
                    <a:cxn ang="0">
                      <a:pos x="0" y="62"/>
                    </a:cxn>
                    <a:cxn ang="0">
                      <a:pos x="8" y="70"/>
                    </a:cxn>
                    <a:cxn ang="0">
                      <a:pos x="78" y="33"/>
                    </a:cxn>
                    <a:cxn ang="0">
                      <a:pos x="50" y="0"/>
                    </a:cxn>
                  </a:cxnLst>
                  <a:rect l="0" t="0" r="r" b="b"/>
                  <a:pathLst>
                    <a:path w="78" h="70">
                      <a:moveTo>
                        <a:pt x="50" y="0"/>
                      </a:moveTo>
                      <a:lnTo>
                        <a:pt x="0" y="62"/>
                      </a:lnTo>
                      <a:lnTo>
                        <a:pt x="8" y="70"/>
                      </a:lnTo>
                      <a:lnTo>
                        <a:pt x="78" y="33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780" name="任意多边形 26660"/>
              <p:cNvSpPr>
                <a:spLocks noChangeArrowheads="1"/>
              </p:cNvSpPr>
              <p:nvPr/>
            </p:nvSpPr>
            <p:spPr bwMode="auto">
              <a:xfrm>
                <a:off x="76" y="0"/>
                <a:ext cx="188" cy="162"/>
              </a:xfrm>
              <a:custGeom>
                <a:avLst/>
                <a:gdLst/>
                <a:ahLst/>
                <a:cxnLst>
                  <a:cxn ang="0">
                    <a:pos x="0" y="154"/>
                  </a:cxn>
                  <a:cxn ang="0">
                    <a:pos x="180" y="0"/>
                  </a:cxn>
                  <a:cxn ang="0">
                    <a:pos x="188" y="6"/>
                  </a:cxn>
                  <a:cxn ang="0">
                    <a:pos x="7" y="162"/>
                  </a:cxn>
                  <a:cxn ang="0">
                    <a:pos x="0" y="154"/>
                  </a:cxn>
                </a:cxnLst>
                <a:rect l="0" t="0" r="r" b="b"/>
                <a:pathLst>
                  <a:path w="188" h="162">
                    <a:moveTo>
                      <a:pt x="0" y="154"/>
                    </a:moveTo>
                    <a:lnTo>
                      <a:pt x="180" y="0"/>
                    </a:lnTo>
                    <a:lnTo>
                      <a:pt x="188" y="6"/>
                    </a:lnTo>
                    <a:lnTo>
                      <a:pt x="7" y="16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26661"/>
            <p:cNvGrpSpPr>
              <a:grpSpLocks/>
            </p:cNvGrpSpPr>
            <p:nvPr/>
          </p:nvGrpSpPr>
          <p:grpSpPr bwMode="auto">
            <a:xfrm rot="-9671803">
              <a:off x="928" y="1021"/>
              <a:ext cx="388" cy="338"/>
              <a:chOff x="0" y="0"/>
              <a:chExt cx="380" cy="332"/>
            </a:xfrm>
          </p:grpSpPr>
          <p:grpSp>
            <p:nvGrpSpPr>
              <p:cNvPr id="8" name="组合 26662"/>
              <p:cNvGrpSpPr>
                <a:grpSpLocks/>
              </p:cNvGrpSpPr>
              <p:nvPr/>
            </p:nvGrpSpPr>
            <p:grpSpPr bwMode="auto">
              <a:xfrm>
                <a:off x="0" y="0"/>
                <a:ext cx="96" cy="89"/>
                <a:chOff x="0" y="0"/>
                <a:chExt cx="96" cy="89"/>
              </a:xfrm>
            </p:grpSpPr>
            <p:sp>
              <p:nvSpPr>
                <p:cNvPr id="31783" name="椭圆 26663"/>
                <p:cNvSpPr>
                  <a:spLocks noChangeArrowheads="1"/>
                </p:cNvSpPr>
                <p:nvPr/>
              </p:nvSpPr>
              <p:spPr bwMode="auto">
                <a:xfrm>
                  <a:off x="52" y="45"/>
                  <a:ext cx="44" cy="44"/>
                </a:xfrm>
                <a:prstGeom prst="ellipse">
                  <a:avLst/>
                </a:pr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784" name="任意多边形 2666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6" cy="82"/>
                </a:xfrm>
                <a:custGeom>
                  <a:avLst/>
                  <a:gdLst/>
                  <a:ahLst/>
                  <a:cxnLst>
                    <a:cxn ang="0">
                      <a:pos x="56" y="82"/>
                    </a:cxn>
                    <a:cxn ang="0">
                      <a:pos x="0" y="0"/>
                    </a:cxn>
                    <a:cxn ang="0">
                      <a:pos x="86" y="48"/>
                    </a:cxn>
                    <a:cxn ang="0">
                      <a:pos x="56" y="82"/>
                    </a:cxn>
                  </a:cxnLst>
                  <a:rect l="0" t="0" r="r" b="b"/>
                  <a:pathLst>
                    <a:path w="86" h="82">
                      <a:moveTo>
                        <a:pt x="56" y="82"/>
                      </a:moveTo>
                      <a:lnTo>
                        <a:pt x="0" y="0"/>
                      </a:lnTo>
                      <a:lnTo>
                        <a:pt x="86" y="48"/>
                      </a:lnTo>
                      <a:lnTo>
                        <a:pt x="56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1785" name="任意多边形 26665"/>
              <p:cNvSpPr>
                <a:spLocks noChangeArrowheads="1"/>
              </p:cNvSpPr>
              <p:nvPr/>
            </p:nvSpPr>
            <p:spPr bwMode="auto">
              <a:xfrm>
                <a:off x="82" y="74"/>
                <a:ext cx="298" cy="25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93" y="258"/>
                  </a:cxn>
                  <a:cxn ang="0">
                    <a:pos x="298" y="248"/>
                  </a:cxn>
                  <a:cxn ang="0">
                    <a:pos x="8" y="0"/>
                  </a:cxn>
                  <a:cxn ang="0">
                    <a:pos x="0" y="8"/>
                  </a:cxn>
                </a:cxnLst>
                <a:rect l="0" t="0" r="r" b="b"/>
                <a:pathLst>
                  <a:path w="298" h="258">
                    <a:moveTo>
                      <a:pt x="0" y="8"/>
                    </a:moveTo>
                    <a:lnTo>
                      <a:pt x="293" y="258"/>
                    </a:lnTo>
                    <a:lnTo>
                      <a:pt x="298" y="24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组合 26666"/>
            <p:cNvGrpSpPr>
              <a:grpSpLocks/>
            </p:cNvGrpSpPr>
            <p:nvPr/>
          </p:nvGrpSpPr>
          <p:grpSpPr bwMode="auto">
            <a:xfrm>
              <a:off x="952" y="430"/>
              <a:ext cx="149" cy="648"/>
              <a:chOff x="0" y="0"/>
              <a:chExt cx="149" cy="648"/>
            </a:xfrm>
          </p:grpSpPr>
          <p:sp>
            <p:nvSpPr>
              <p:cNvPr id="31787" name="任意多边形 26667"/>
              <p:cNvSpPr>
                <a:spLocks noChangeArrowheads="1"/>
              </p:cNvSpPr>
              <p:nvPr/>
            </p:nvSpPr>
            <p:spPr bwMode="auto">
              <a:xfrm>
                <a:off x="0" y="550"/>
                <a:ext cx="30" cy="9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5" y="28"/>
                  </a:cxn>
                  <a:cxn ang="0">
                    <a:pos x="0" y="94"/>
                  </a:cxn>
                  <a:cxn ang="0">
                    <a:pos x="15" y="98"/>
                  </a:cxn>
                  <a:cxn ang="0">
                    <a:pos x="30" y="32"/>
                  </a:cxn>
                  <a:cxn ang="0">
                    <a:pos x="29" y="0"/>
                  </a:cxn>
                </a:cxnLst>
                <a:rect l="0" t="0" r="r" b="b"/>
                <a:pathLst>
                  <a:path w="30" h="98">
                    <a:moveTo>
                      <a:pt x="29" y="0"/>
                    </a:moveTo>
                    <a:lnTo>
                      <a:pt x="15" y="28"/>
                    </a:lnTo>
                    <a:lnTo>
                      <a:pt x="0" y="94"/>
                    </a:lnTo>
                    <a:lnTo>
                      <a:pt x="15" y="98"/>
                    </a:lnTo>
                    <a:lnTo>
                      <a:pt x="30" y="3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788" name="直接连接符 26668"/>
              <p:cNvSpPr>
                <a:spLocks noChangeShapeType="1"/>
              </p:cNvSpPr>
              <p:nvPr/>
            </p:nvSpPr>
            <p:spPr bwMode="auto">
              <a:xfrm flipV="1">
                <a:off x="23" y="0"/>
                <a:ext cx="126" cy="57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1789" name="椭圆 26669"/>
            <p:cNvSpPr>
              <a:spLocks noChangeArrowheads="1"/>
            </p:cNvSpPr>
            <p:nvPr/>
          </p:nvSpPr>
          <p:spPr bwMode="auto">
            <a:xfrm>
              <a:off x="951" y="908"/>
              <a:ext cx="63" cy="6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0" name="直接连接符 26670"/>
            <p:cNvSpPr>
              <a:spLocks noChangeShapeType="1"/>
            </p:cNvSpPr>
            <p:nvPr/>
          </p:nvSpPr>
          <p:spPr bwMode="auto">
            <a:xfrm rot="-5400000">
              <a:off x="916" y="28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1" name="直接连接符 26671"/>
            <p:cNvSpPr>
              <a:spLocks noChangeShapeType="1"/>
            </p:cNvSpPr>
            <p:nvPr/>
          </p:nvSpPr>
          <p:spPr bwMode="auto">
            <a:xfrm>
              <a:off x="292" y="93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2" name="直接连接符 26672"/>
            <p:cNvSpPr>
              <a:spLocks noChangeShapeType="1"/>
            </p:cNvSpPr>
            <p:nvPr/>
          </p:nvSpPr>
          <p:spPr bwMode="auto">
            <a:xfrm rot="-5400000">
              <a:off x="922" y="15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3" name="直接连接符 26673"/>
            <p:cNvSpPr>
              <a:spLocks noChangeShapeType="1"/>
            </p:cNvSpPr>
            <p:nvPr/>
          </p:nvSpPr>
          <p:spPr bwMode="auto">
            <a:xfrm>
              <a:off x="1588" y="93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4" name="椭圆 26674"/>
            <p:cNvSpPr>
              <a:spLocks noChangeArrowheads="1"/>
            </p:cNvSpPr>
            <p:nvPr/>
          </p:nvSpPr>
          <p:spPr bwMode="auto">
            <a:xfrm>
              <a:off x="388" y="127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5" name="椭圆 26675"/>
            <p:cNvSpPr>
              <a:spLocks noChangeArrowheads="1"/>
            </p:cNvSpPr>
            <p:nvPr/>
          </p:nvSpPr>
          <p:spPr bwMode="auto">
            <a:xfrm>
              <a:off x="388" y="55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6" name="椭圆 26676"/>
            <p:cNvSpPr>
              <a:spLocks noChangeArrowheads="1"/>
            </p:cNvSpPr>
            <p:nvPr/>
          </p:nvSpPr>
          <p:spPr bwMode="auto">
            <a:xfrm>
              <a:off x="610" y="32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7" name="椭圆 26677"/>
            <p:cNvSpPr>
              <a:spLocks noChangeArrowheads="1"/>
            </p:cNvSpPr>
            <p:nvPr/>
          </p:nvSpPr>
          <p:spPr bwMode="auto">
            <a:xfrm>
              <a:off x="1300" y="3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8" name="椭圆 26678"/>
            <p:cNvSpPr>
              <a:spLocks noChangeArrowheads="1"/>
            </p:cNvSpPr>
            <p:nvPr/>
          </p:nvSpPr>
          <p:spPr bwMode="auto">
            <a:xfrm>
              <a:off x="1540" y="55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9" name="椭圆 26679"/>
            <p:cNvSpPr>
              <a:spLocks noChangeArrowheads="1"/>
            </p:cNvSpPr>
            <p:nvPr/>
          </p:nvSpPr>
          <p:spPr bwMode="auto">
            <a:xfrm>
              <a:off x="1540" y="127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00" name="椭圆 26680"/>
            <p:cNvSpPr>
              <a:spLocks noChangeArrowheads="1"/>
            </p:cNvSpPr>
            <p:nvPr/>
          </p:nvSpPr>
          <p:spPr bwMode="auto">
            <a:xfrm>
              <a:off x="1300" y="15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801" name="椭圆 26681"/>
            <p:cNvSpPr>
              <a:spLocks noChangeArrowheads="1"/>
            </p:cNvSpPr>
            <p:nvPr/>
          </p:nvSpPr>
          <p:spPr bwMode="auto">
            <a:xfrm>
              <a:off x="628" y="151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9" name="文本框 58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0" name="矩形: 圆角 6"/>
          <p:cNvSpPr/>
          <p:nvPr/>
        </p:nvSpPr>
        <p:spPr>
          <a:xfrm>
            <a:off x="495300" y="1145737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9738074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3"/>
          <p:cNvSpPr/>
          <p:nvPr/>
        </p:nvSpPr>
        <p:spPr>
          <a:xfrm>
            <a:off x="495300" y="1637113"/>
            <a:ext cx="1293222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1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95301" y="1010564"/>
            <a:ext cx="2862320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28575" rtlCol="0" anchor="t">
            <a:spAutoFit/>
          </a:bodyPr>
          <a:lstStyle/>
          <a:p>
            <a:pPr defTabSz="914378" latinLnBrk="1" hangingPunct="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考点二：平面镜作图</a:t>
            </a:r>
          </a:p>
        </p:txBody>
      </p:sp>
      <p:sp>
        <p:nvSpPr>
          <p:cNvPr id="8" name="文本框 101"/>
          <p:cNvSpPr txBox="1"/>
          <p:nvPr/>
        </p:nvSpPr>
        <p:spPr>
          <a:xfrm>
            <a:off x="495300" y="2210620"/>
            <a:ext cx="8136466" cy="34624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defTabSz="914378"/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如图所示，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A′O′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AO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在平面镜中的像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画出平面镜的位置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1" descr="AK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98971" y="2780033"/>
            <a:ext cx="4452938" cy="15736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AK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393" y="2780034"/>
            <a:ext cx="4521200" cy="157368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45995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441" y="510678"/>
            <a:ext cx="2871122" cy="4122143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495300" y="1207692"/>
            <a:ext cx="3519487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我们都听过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猴子捞月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的故事，天上的月亮是真的掉到井里了吗？井里的月亮实际上是什么呢？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课堂导入</a:t>
            </a:r>
          </a:p>
        </p:txBody>
      </p:sp>
    </p:spTree>
    <p:extLst>
      <p:ext uri="{BB962C8B-B14F-4D97-AF65-F5344CB8AC3E}">
        <p14:creationId xmlns:p14="http://schemas.microsoft.com/office/powerpoint/2010/main" val="605220653"/>
      </p:ext>
    </p:extLst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6"/>
          <p:cNvSpPr/>
          <p:nvPr/>
        </p:nvSpPr>
        <p:spPr>
          <a:xfrm>
            <a:off x="495300" y="1073590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5" name="文本框 101"/>
          <p:cNvSpPr txBox="1"/>
          <p:nvPr/>
        </p:nvSpPr>
        <p:spPr>
          <a:xfrm>
            <a:off x="495300" y="1738997"/>
            <a:ext cx="7023100" cy="3462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pPr defTabSz="914378"/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试画出图中小丑的帽子在平面镜中的像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pic>
        <p:nvPicPr>
          <p:cNvPr id="6" name="图片 2" descr="AK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512"/>
          <a:stretch>
            <a:fillRect/>
          </a:stretch>
        </p:blipFill>
        <p:spPr>
          <a:xfrm>
            <a:off x="3213250" y="2303667"/>
            <a:ext cx="2070555" cy="17127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AK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419"/>
          <a:stretch>
            <a:fillRect/>
          </a:stretch>
        </p:blipFill>
        <p:spPr>
          <a:xfrm>
            <a:off x="2886740" y="2303668"/>
            <a:ext cx="3372945" cy="2108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7052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文本框 32769"/>
          <p:cNvSpPr txBox="1">
            <a:spLocks noChangeArrowheads="1"/>
          </p:cNvSpPr>
          <p:nvPr/>
        </p:nvSpPr>
        <p:spPr bwMode="auto">
          <a:xfrm>
            <a:off x="422540" y="1502664"/>
            <a:ext cx="838358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是一挡板，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是一发光点，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MN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是一平面镜，试作出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S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能照亮右侧的区域。</a:t>
            </a:r>
          </a:p>
        </p:txBody>
      </p:sp>
      <p:sp>
        <p:nvSpPr>
          <p:cNvPr id="2" name="直接连接符 32770"/>
          <p:cNvSpPr>
            <a:spLocks noChangeShapeType="1"/>
          </p:cNvSpPr>
          <p:nvPr/>
        </p:nvSpPr>
        <p:spPr bwMode="auto">
          <a:xfrm>
            <a:off x="2048454" y="4013193"/>
            <a:ext cx="4965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1" name="矩形 32771"/>
          <p:cNvSpPr>
            <a:spLocks noChangeArrowheads="1"/>
          </p:cNvSpPr>
          <p:nvPr/>
        </p:nvSpPr>
        <p:spPr bwMode="auto">
          <a:xfrm>
            <a:off x="3845505" y="3488237"/>
            <a:ext cx="287337" cy="524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2" name="直接连接符 32772"/>
          <p:cNvSpPr>
            <a:spLocks noChangeShapeType="1"/>
          </p:cNvSpPr>
          <p:nvPr/>
        </p:nvSpPr>
        <p:spPr bwMode="auto">
          <a:xfrm flipH="1">
            <a:off x="3845504" y="3488236"/>
            <a:ext cx="144462" cy="1211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直接连接符 32773"/>
          <p:cNvSpPr>
            <a:spLocks noChangeShapeType="1"/>
          </p:cNvSpPr>
          <p:nvPr/>
        </p:nvSpPr>
        <p:spPr bwMode="auto">
          <a:xfrm flipH="1">
            <a:off x="3845505" y="3488236"/>
            <a:ext cx="287337" cy="24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直接连接符 32774"/>
          <p:cNvSpPr>
            <a:spLocks noChangeShapeType="1"/>
          </p:cNvSpPr>
          <p:nvPr/>
        </p:nvSpPr>
        <p:spPr bwMode="auto">
          <a:xfrm flipH="1">
            <a:off x="3845505" y="3648574"/>
            <a:ext cx="287337" cy="242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直接连接符 32775"/>
          <p:cNvSpPr>
            <a:spLocks noChangeShapeType="1"/>
          </p:cNvSpPr>
          <p:nvPr/>
        </p:nvSpPr>
        <p:spPr bwMode="auto">
          <a:xfrm flipH="1">
            <a:off x="3845505" y="3811287"/>
            <a:ext cx="287337" cy="2019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32776"/>
          <p:cNvGrpSpPr>
            <a:grpSpLocks/>
          </p:cNvGrpSpPr>
          <p:nvPr/>
        </p:nvGrpSpPr>
        <p:grpSpPr bwMode="auto">
          <a:xfrm>
            <a:off x="2116716" y="3163999"/>
            <a:ext cx="4103688" cy="81950"/>
            <a:chOff x="0" y="0"/>
            <a:chExt cx="2585" cy="91"/>
          </a:xfrm>
        </p:grpSpPr>
        <p:sp>
          <p:nvSpPr>
            <p:cNvPr id="32777" name="直接连接符 32777"/>
            <p:cNvSpPr>
              <a:spLocks noChangeShapeType="1"/>
            </p:cNvSpPr>
            <p:nvPr/>
          </p:nvSpPr>
          <p:spPr bwMode="auto">
            <a:xfrm>
              <a:off x="0" y="91"/>
              <a:ext cx="25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78" name="直接连接符 32778"/>
            <p:cNvSpPr>
              <a:spLocks noChangeShapeType="1"/>
            </p:cNvSpPr>
            <p:nvPr/>
          </p:nvSpPr>
          <p:spPr bwMode="auto">
            <a:xfrm flipH="1">
              <a:off x="91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79" name="直接连接符 32779"/>
            <p:cNvSpPr>
              <a:spLocks noChangeShapeType="1"/>
            </p:cNvSpPr>
            <p:nvPr/>
          </p:nvSpPr>
          <p:spPr bwMode="auto">
            <a:xfrm flipH="1">
              <a:off x="227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0" name="直接连接符 32780"/>
            <p:cNvSpPr>
              <a:spLocks noChangeShapeType="1"/>
            </p:cNvSpPr>
            <p:nvPr/>
          </p:nvSpPr>
          <p:spPr bwMode="auto">
            <a:xfrm flipH="1">
              <a:off x="363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1" name="直接连接符 32781"/>
            <p:cNvSpPr>
              <a:spLocks noChangeShapeType="1"/>
            </p:cNvSpPr>
            <p:nvPr/>
          </p:nvSpPr>
          <p:spPr bwMode="auto">
            <a:xfrm flipH="1">
              <a:off x="499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2" name="直接连接符 32782"/>
            <p:cNvSpPr>
              <a:spLocks noChangeShapeType="1"/>
            </p:cNvSpPr>
            <p:nvPr/>
          </p:nvSpPr>
          <p:spPr bwMode="auto">
            <a:xfrm flipH="1">
              <a:off x="635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3" name="直接连接符 32783"/>
            <p:cNvSpPr>
              <a:spLocks noChangeShapeType="1"/>
            </p:cNvSpPr>
            <p:nvPr/>
          </p:nvSpPr>
          <p:spPr bwMode="auto">
            <a:xfrm flipH="1">
              <a:off x="771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直接连接符 32784"/>
            <p:cNvSpPr>
              <a:spLocks noChangeShapeType="1"/>
            </p:cNvSpPr>
            <p:nvPr/>
          </p:nvSpPr>
          <p:spPr bwMode="auto">
            <a:xfrm flipH="1">
              <a:off x="907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5" name="直接连接符 32785"/>
            <p:cNvSpPr>
              <a:spLocks noChangeShapeType="1"/>
            </p:cNvSpPr>
            <p:nvPr/>
          </p:nvSpPr>
          <p:spPr bwMode="auto">
            <a:xfrm flipH="1">
              <a:off x="1043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直接连接符 32786"/>
            <p:cNvSpPr>
              <a:spLocks noChangeShapeType="1"/>
            </p:cNvSpPr>
            <p:nvPr/>
          </p:nvSpPr>
          <p:spPr bwMode="auto">
            <a:xfrm flipH="1">
              <a:off x="1180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7" name="直接连接符 32787"/>
            <p:cNvSpPr>
              <a:spLocks noChangeShapeType="1"/>
            </p:cNvSpPr>
            <p:nvPr/>
          </p:nvSpPr>
          <p:spPr bwMode="auto">
            <a:xfrm flipH="1">
              <a:off x="1316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直接连接符 32788"/>
            <p:cNvSpPr>
              <a:spLocks noChangeShapeType="1"/>
            </p:cNvSpPr>
            <p:nvPr/>
          </p:nvSpPr>
          <p:spPr bwMode="auto">
            <a:xfrm flipH="1">
              <a:off x="1452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9" name="直接连接符 32789"/>
            <p:cNvSpPr>
              <a:spLocks noChangeShapeType="1"/>
            </p:cNvSpPr>
            <p:nvPr/>
          </p:nvSpPr>
          <p:spPr bwMode="auto">
            <a:xfrm flipH="1">
              <a:off x="1588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0" name="直接连接符 32790"/>
            <p:cNvSpPr>
              <a:spLocks noChangeShapeType="1"/>
            </p:cNvSpPr>
            <p:nvPr/>
          </p:nvSpPr>
          <p:spPr bwMode="auto">
            <a:xfrm flipH="1">
              <a:off x="1724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1" name="直接连接符 32791"/>
            <p:cNvSpPr>
              <a:spLocks noChangeShapeType="1"/>
            </p:cNvSpPr>
            <p:nvPr/>
          </p:nvSpPr>
          <p:spPr bwMode="auto">
            <a:xfrm flipH="1">
              <a:off x="1860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2" name="直接连接符 32792"/>
            <p:cNvSpPr>
              <a:spLocks noChangeShapeType="1"/>
            </p:cNvSpPr>
            <p:nvPr/>
          </p:nvSpPr>
          <p:spPr bwMode="auto">
            <a:xfrm flipH="1">
              <a:off x="1996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3" name="直接连接符 32793"/>
            <p:cNvSpPr>
              <a:spLocks noChangeShapeType="1"/>
            </p:cNvSpPr>
            <p:nvPr/>
          </p:nvSpPr>
          <p:spPr bwMode="auto">
            <a:xfrm flipH="1">
              <a:off x="2132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4" name="直接连接符 32794"/>
            <p:cNvSpPr>
              <a:spLocks noChangeShapeType="1"/>
            </p:cNvSpPr>
            <p:nvPr/>
          </p:nvSpPr>
          <p:spPr bwMode="auto">
            <a:xfrm flipH="1">
              <a:off x="2268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95" name="直接连接符 32795"/>
            <p:cNvSpPr>
              <a:spLocks noChangeShapeType="1"/>
            </p:cNvSpPr>
            <p:nvPr/>
          </p:nvSpPr>
          <p:spPr bwMode="auto">
            <a:xfrm flipH="1">
              <a:off x="2404" y="0"/>
              <a:ext cx="91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796" name="椭圆 32796"/>
          <p:cNvSpPr>
            <a:spLocks noChangeArrowheads="1"/>
          </p:cNvSpPr>
          <p:nvPr/>
        </p:nvSpPr>
        <p:spPr bwMode="auto">
          <a:xfrm>
            <a:off x="2907293" y="3810100"/>
            <a:ext cx="73025" cy="4156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defTabSz="914378"/>
            <a:endParaRPr lang="zh-CN" altLang="en-US" sz="18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797" name="文本框 32797"/>
          <p:cNvSpPr txBox="1">
            <a:spLocks noChangeArrowheads="1"/>
          </p:cNvSpPr>
          <p:nvPr/>
        </p:nvSpPr>
        <p:spPr bwMode="auto">
          <a:xfrm>
            <a:off x="2405642" y="3690142"/>
            <a:ext cx="497973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Ｓ</a:t>
            </a:r>
          </a:p>
        </p:txBody>
      </p:sp>
      <p:grpSp>
        <p:nvGrpSpPr>
          <p:cNvPr id="7" name="组合 32798"/>
          <p:cNvGrpSpPr>
            <a:grpSpLocks/>
          </p:cNvGrpSpPr>
          <p:nvPr/>
        </p:nvGrpSpPr>
        <p:grpSpPr bwMode="auto">
          <a:xfrm>
            <a:off x="2692979" y="3245949"/>
            <a:ext cx="215900" cy="121144"/>
            <a:chOff x="0" y="0"/>
            <a:chExt cx="227" cy="227"/>
          </a:xfrm>
        </p:grpSpPr>
        <p:sp>
          <p:nvSpPr>
            <p:cNvPr id="3" name="直接连接符 32799"/>
            <p:cNvSpPr>
              <a:spLocks noChangeShapeType="1"/>
            </p:cNvSpPr>
            <p:nvPr/>
          </p:nvSpPr>
          <p:spPr bwMode="auto">
            <a:xfrm>
              <a:off x="0" y="0"/>
              <a:ext cx="0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00" name="直接连接符 32800"/>
            <p:cNvSpPr>
              <a:spLocks noChangeShapeType="1"/>
            </p:cNvSpPr>
            <p:nvPr/>
          </p:nvSpPr>
          <p:spPr bwMode="auto">
            <a:xfrm>
              <a:off x="0" y="22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801" name="文本框 32801"/>
          <p:cNvSpPr txBox="1">
            <a:spLocks noChangeArrowheads="1"/>
          </p:cNvSpPr>
          <p:nvPr/>
        </p:nvSpPr>
        <p:spPr bwMode="auto">
          <a:xfrm>
            <a:off x="3550228" y="3488236"/>
            <a:ext cx="394580" cy="3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Ａ</a:t>
            </a:r>
          </a:p>
        </p:txBody>
      </p:sp>
      <p:sp>
        <p:nvSpPr>
          <p:cNvPr id="32802" name="文本框 32802"/>
          <p:cNvSpPr txBox="1">
            <a:spLocks noChangeArrowheads="1"/>
          </p:cNvSpPr>
          <p:nvPr/>
        </p:nvSpPr>
        <p:spPr bwMode="auto">
          <a:xfrm>
            <a:off x="3989967" y="3488236"/>
            <a:ext cx="394580" cy="3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Ｂ</a:t>
            </a:r>
          </a:p>
        </p:txBody>
      </p:sp>
      <p:grpSp>
        <p:nvGrpSpPr>
          <p:cNvPr id="10" name="组合 32803"/>
          <p:cNvGrpSpPr>
            <a:grpSpLocks/>
          </p:cNvGrpSpPr>
          <p:nvPr/>
        </p:nvGrpSpPr>
        <p:grpSpPr bwMode="auto">
          <a:xfrm>
            <a:off x="2313566" y="2326681"/>
            <a:ext cx="782639" cy="1484606"/>
            <a:chOff x="0" y="0"/>
            <a:chExt cx="493" cy="1666"/>
          </a:xfrm>
        </p:grpSpPr>
        <p:sp>
          <p:nvSpPr>
            <p:cNvPr id="4" name="椭圆 32804"/>
            <p:cNvSpPr>
              <a:spLocks noChangeArrowheads="1"/>
            </p:cNvSpPr>
            <p:nvPr/>
          </p:nvSpPr>
          <p:spPr bwMode="auto">
            <a:xfrm>
              <a:off x="374" y="396"/>
              <a:ext cx="46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1" name="组合 32805"/>
            <p:cNvGrpSpPr>
              <a:grpSpLocks/>
            </p:cNvGrpSpPr>
            <p:nvPr/>
          </p:nvGrpSpPr>
          <p:grpSpPr bwMode="auto">
            <a:xfrm>
              <a:off x="0" y="0"/>
              <a:ext cx="493" cy="1666"/>
              <a:chOff x="0" y="0"/>
              <a:chExt cx="493" cy="1666"/>
            </a:xfrm>
          </p:grpSpPr>
          <p:sp>
            <p:nvSpPr>
              <p:cNvPr id="32806" name="直接连接符 32806"/>
              <p:cNvSpPr>
                <a:spLocks noChangeShapeType="1"/>
              </p:cNvSpPr>
              <p:nvPr/>
            </p:nvSpPr>
            <p:spPr bwMode="auto">
              <a:xfrm flipV="1">
                <a:off x="375" y="396"/>
                <a:ext cx="0" cy="1270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07" name="文本框 32807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493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78"/>
                <a:r>
                  <a:rPr lang="zh-CN" altLang="en-US" sz="2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Ｓ</a:t>
                </a:r>
                <a:r>
                  <a:rPr lang="zh-CN" altLang="en-US" sz="28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１</a:t>
                </a:r>
              </a:p>
            </p:txBody>
          </p:sp>
        </p:grpSp>
      </p:grpSp>
      <p:grpSp>
        <p:nvGrpSpPr>
          <p:cNvPr id="12" name="组合 32808"/>
          <p:cNvGrpSpPr>
            <a:grpSpLocks/>
          </p:cNvGrpSpPr>
          <p:nvPr/>
        </p:nvGrpSpPr>
        <p:grpSpPr bwMode="auto">
          <a:xfrm>
            <a:off x="2908879" y="3245948"/>
            <a:ext cx="863600" cy="565338"/>
            <a:chOff x="0" y="0"/>
            <a:chExt cx="544" cy="635"/>
          </a:xfrm>
        </p:grpSpPr>
        <p:sp>
          <p:nvSpPr>
            <p:cNvPr id="5" name="直接连接符 32809"/>
            <p:cNvSpPr>
              <a:spLocks noChangeShapeType="1"/>
            </p:cNvSpPr>
            <p:nvPr/>
          </p:nvSpPr>
          <p:spPr bwMode="auto">
            <a:xfrm flipV="1">
              <a:off x="0" y="0"/>
              <a:ext cx="544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10" name="直接连接符 32810"/>
            <p:cNvSpPr>
              <a:spLocks noChangeShapeType="1"/>
            </p:cNvSpPr>
            <p:nvPr/>
          </p:nvSpPr>
          <p:spPr bwMode="auto">
            <a:xfrm flipH="1">
              <a:off x="136" y="318"/>
              <a:ext cx="135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11" name="直接连接符 32811"/>
            <p:cNvSpPr>
              <a:spLocks noChangeShapeType="1"/>
            </p:cNvSpPr>
            <p:nvPr/>
          </p:nvSpPr>
          <p:spPr bwMode="auto">
            <a:xfrm>
              <a:off x="272" y="318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32815"/>
          <p:cNvGrpSpPr>
            <a:grpSpLocks/>
          </p:cNvGrpSpPr>
          <p:nvPr/>
        </p:nvGrpSpPr>
        <p:grpSpPr bwMode="auto">
          <a:xfrm>
            <a:off x="2908879" y="2911022"/>
            <a:ext cx="2125664" cy="900265"/>
            <a:chOff x="0" y="0"/>
            <a:chExt cx="1339" cy="1010"/>
          </a:xfrm>
        </p:grpSpPr>
        <p:grpSp>
          <p:nvGrpSpPr>
            <p:cNvPr id="14" name="组合 32816"/>
            <p:cNvGrpSpPr>
              <a:grpSpLocks/>
            </p:cNvGrpSpPr>
            <p:nvPr/>
          </p:nvGrpSpPr>
          <p:grpSpPr bwMode="auto">
            <a:xfrm>
              <a:off x="0" y="375"/>
              <a:ext cx="998" cy="635"/>
              <a:chOff x="0" y="0"/>
              <a:chExt cx="998" cy="635"/>
            </a:xfrm>
          </p:grpSpPr>
          <p:sp>
            <p:nvSpPr>
              <p:cNvPr id="32817" name="直接连接符 32817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998" cy="6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18" name="直接连接符 32818"/>
              <p:cNvSpPr>
                <a:spLocks noChangeShapeType="1"/>
              </p:cNvSpPr>
              <p:nvPr/>
            </p:nvSpPr>
            <p:spPr bwMode="auto">
              <a:xfrm flipH="1">
                <a:off x="272" y="408"/>
                <a:ext cx="9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819" name="直接连接符 32819"/>
              <p:cNvSpPr>
                <a:spLocks noChangeShapeType="1"/>
              </p:cNvSpPr>
              <p:nvPr/>
            </p:nvSpPr>
            <p:spPr bwMode="auto">
              <a:xfrm flipH="1">
                <a:off x="317" y="408"/>
                <a:ext cx="45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914378"/>
                <a:endParaRPr lang="zh-CN" altLang="en-US" sz="1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820" name="文本框 32820"/>
            <p:cNvSpPr txBox="1">
              <a:spLocks noChangeArrowheads="1"/>
            </p:cNvSpPr>
            <p:nvPr/>
          </p:nvSpPr>
          <p:spPr bwMode="auto">
            <a:xfrm>
              <a:off x="953" y="0"/>
              <a:ext cx="386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78"/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Ｏ</a:t>
              </a:r>
              <a:r>
                <a:rPr lang="zh-CN" altLang="en-US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２</a:t>
              </a:r>
            </a:p>
          </p:txBody>
        </p:sp>
      </p:grpSp>
      <p:grpSp>
        <p:nvGrpSpPr>
          <p:cNvPr id="15" name="组合 32823"/>
          <p:cNvGrpSpPr>
            <a:grpSpLocks/>
          </p:cNvGrpSpPr>
          <p:nvPr/>
        </p:nvGrpSpPr>
        <p:grpSpPr bwMode="auto">
          <a:xfrm>
            <a:off x="2908880" y="2679423"/>
            <a:ext cx="2224090" cy="1826635"/>
            <a:chOff x="0" y="0"/>
            <a:chExt cx="1401" cy="2051"/>
          </a:xfrm>
        </p:grpSpPr>
        <p:grpSp>
          <p:nvGrpSpPr>
            <p:cNvPr id="16" name="组合 32824"/>
            <p:cNvGrpSpPr>
              <a:grpSpLocks/>
            </p:cNvGrpSpPr>
            <p:nvPr/>
          </p:nvGrpSpPr>
          <p:grpSpPr bwMode="auto">
            <a:xfrm>
              <a:off x="0" y="0"/>
              <a:ext cx="1316" cy="1497"/>
              <a:chOff x="0" y="0"/>
              <a:chExt cx="1316" cy="1497"/>
            </a:xfrm>
          </p:grpSpPr>
          <p:grpSp>
            <p:nvGrpSpPr>
              <p:cNvPr id="17" name="组合 32825"/>
              <p:cNvGrpSpPr>
                <a:grpSpLocks/>
              </p:cNvGrpSpPr>
              <p:nvPr/>
            </p:nvGrpSpPr>
            <p:grpSpPr bwMode="auto">
              <a:xfrm>
                <a:off x="0" y="0"/>
                <a:ext cx="1316" cy="1497"/>
                <a:chOff x="0" y="0"/>
                <a:chExt cx="1316" cy="1497"/>
              </a:xfrm>
            </p:grpSpPr>
            <p:sp>
              <p:nvSpPr>
                <p:cNvPr id="32826" name="直接连接符 32826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544" cy="635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827" name="直接连接符 32827"/>
                <p:cNvSpPr>
                  <a:spLocks noChangeShapeType="1"/>
                </p:cNvSpPr>
                <p:nvPr/>
              </p:nvSpPr>
              <p:spPr bwMode="auto">
                <a:xfrm>
                  <a:off x="544" y="635"/>
                  <a:ext cx="772" cy="8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pPr defTabSz="914378"/>
                  <a:endParaRPr lang="zh-CN" altLang="en-US" sz="18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2828" name="文本框 32828"/>
              <p:cNvSpPr txBox="1">
                <a:spLocks noChangeArrowheads="1"/>
              </p:cNvSpPr>
              <p:nvPr/>
            </p:nvSpPr>
            <p:spPr bwMode="auto">
              <a:xfrm>
                <a:off x="363" y="282"/>
                <a:ext cx="386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78"/>
                <a:r>
                  <a: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Ｏ</a:t>
                </a:r>
                <a:r>
                  <a:rPr lang="zh-CN" altLang="en-US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１</a:t>
                </a:r>
              </a:p>
            </p:txBody>
          </p:sp>
        </p:grpSp>
        <p:sp>
          <p:nvSpPr>
            <p:cNvPr id="32829" name="文本框 32829"/>
            <p:cNvSpPr txBox="1">
              <a:spLocks noChangeArrowheads="1"/>
            </p:cNvSpPr>
            <p:nvPr/>
          </p:nvSpPr>
          <p:spPr bwMode="auto">
            <a:xfrm>
              <a:off x="1134" y="1464"/>
              <a:ext cx="267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378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</a:p>
          </p:txBody>
        </p:sp>
      </p:grpSp>
      <p:grpSp>
        <p:nvGrpSpPr>
          <p:cNvPr id="18" name="组合 32830"/>
          <p:cNvGrpSpPr>
            <a:grpSpLocks/>
          </p:cNvGrpSpPr>
          <p:nvPr/>
        </p:nvGrpSpPr>
        <p:grpSpPr bwMode="auto">
          <a:xfrm>
            <a:off x="2908879" y="2679424"/>
            <a:ext cx="4032250" cy="1857564"/>
            <a:chOff x="0" y="0"/>
            <a:chExt cx="2540" cy="2085"/>
          </a:xfrm>
        </p:grpSpPr>
        <p:sp>
          <p:nvSpPr>
            <p:cNvPr id="8" name="直接连接符 32831"/>
            <p:cNvSpPr>
              <a:spLocks noChangeShapeType="1"/>
            </p:cNvSpPr>
            <p:nvPr/>
          </p:nvSpPr>
          <p:spPr bwMode="auto">
            <a:xfrm>
              <a:off x="0" y="0"/>
              <a:ext cx="998" cy="635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2" name="直接连接符 32832"/>
            <p:cNvSpPr>
              <a:spLocks noChangeShapeType="1"/>
            </p:cNvSpPr>
            <p:nvPr/>
          </p:nvSpPr>
          <p:spPr bwMode="auto">
            <a:xfrm>
              <a:off x="998" y="635"/>
              <a:ext cx="1542" cy="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defTabSz="914378"/>
              <a:endParaRPr lang="zh-CN" altLang="en-US" sz="1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833" name="文本框 32833"/>
            <p:cNvSpPr txBox="1">
              <a:spLocks noChangeArrowheads="1"/>
            </p:cNvSpPr>
            <p:nvPr/>
          </p:nvSpPr>
          <p:spPr bwMode="auto">
            <a:xfrm>
              <a:off x="2200" y="1498"/>
              <a:ext cx="290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78"/>
              <a:r>
                <a:rPr lang="en-US" altLang="zh-CN" sz="28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Q</a:t>
              </a:r>
            </a:p>
          </p:txBody>
        </p:sp>
      </p:grpSp>
      <p:sp>
        <p:nvSpPr>
          <p:cNvPr id="9" name="文本框 32836"/>
          <p:cNvSpPr txBox="1">
            <a:spLocks noChangeArrowheads="1"/>
          </p:cNvSpPr>
          <p:nvPr/>
        </p:nvSpPr>
        <p:spPr bwMode="auto">
          <a:xfrm>
            <a:off x="2116717" y="2870640"/>
            <a:ext cx="437861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32836" name="文本框 32837"/>
          <p:cNvSpPr txBox="1">
            <a:spLocks noChangeArrowheads="1"/>
          </p:cNvSpPr>
          <p:nvPr/>
        </p:nvSpPr>
        <p:spPr bwMode="auto">
          <a:xfrm>
            <a:off x="5644142" y="2862327"/>
            <a:ext cx="398186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N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5" name="矩形: 圆角 6"/>
          <p:cNvSpPr/>
          <p:nvPr/>
        </p:nvSpPr>
        <p:spPr>
          <a:xfrm>
            <a:off x="495300" y="1073590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179700"/>
      </p:ext>
    </p:extLst>
  </p:cSld>
  <p:clrMapOvr>
    <a:masterClrMapping/>
  </p:clrMapOvr>
  <p:transition>
    <p:checker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490803" y="1583846"/>
            <a:ext cx="8424333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9.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如图所示为水位测量仪的示意图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从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点发出一束方向不变的光线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经水面反射后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在固定光屏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PQ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上形成一个光斑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光斑的位置随水位的变化而发生变化。当水面在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CD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时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屏上的光斑移到了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点。请根据平面镜成像的特点作出光路图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保留作图痕迹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16387" name="Picture 11" descr="C:\Users\Administrator\Desktop\八上物理（人教）四清 教师用书２０１５邹梨花√\E248.TIF"/>
          <p:cNvPicPr>
            <a:picLocks noChangeAspect="1" noChangeArrowheads="1"/>
          </p:cNvPicPr>
          <p:nvPr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909" y="3448333"/>
            <a:ext cx="2135742" cy="81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8" name="Picture 12" descr="C:\Users\Administrator\Desktop\八上物理（人教）四清 教师用书２０１５邹梨花√\E409.TIF"/>
          <p:cNvPicPr>
            <a:picLocks noChangeAspect="1" noChangeArrowheads="1"/>
          </p:cNvPicPr>
          <p:nvPr/>
        </p:nvPicPr>
        <p:blipFill>
          <a:blip r:embed="rId4" r:link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26" y="3448332"/>
            <a:ext cx="2008040" cy="8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lnSpc>
                <a:spcPct val="150000"/>
              </a:lnSpc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6" name="矩形: 圆角 6"/>
          <p:cNvSpPr/>
          <p:nvPr/>
        </p:nvSpPr>
        <p:spPr>
          <a:xfrm>
            <a:off x="495300" y="1073590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4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/>
        </p:nvSpPr>
        <p:spPr>
          <a:xfrm>
            <a:off x="495300" y="1681687"/>
            <a:ext cx="1293222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典型例题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18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495301" y="1055934"/>
            <a:ext cx="2785376" cy="41549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28575" rtlCol="0" anchor="t">
            <a:spAutoFit/>
          </a:bodyPr>
          <a:lstStyle/>
          <a:p>
            <a:pPr defTabSz="914378" latinLnBrk="1" hangingPunct="0"/>
            <a:r>
              <a:rPr lang="zh-CN" altLang="en-US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考点三：平面镜的应用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95300" y="2281762"/>
            <a:ext cx="83820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10.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下面关于镜的作用的说法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正确的是</a:t>
            </a: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     )</a:t>
            </a:r>
            <a:endParaRPr lang="en-US" altLang="zh-CN" sz="15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150000"/>
              </a:lnSpc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手电筒中用凹面镜作反射面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可以使小灯泡更亮</a:t>
            </a:r>
            <a:endParaRPr lang="zh-CN" altLang="en-US" sz="15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150000"/>
              </a:lnSpc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汽车驾驶室外用凸面镜作观后镜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可以将车后的景物放大</a:t>
            </a:r>
            <a:endParaRPr lang="zh-CN" altLang="en-US" sz="15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150000"/>
              </a:lnSpc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潜水艇上的潜望镜可以把远处的物体“拉近”</a:t>
            </a:r>
            <a:endParaRPr lang="zh-CN" altLang="en-US" sz="15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150000"/>
              </a:lnSpc>
            </a:pPr>
            <a:r>
              <a:rPr lang="en-US" altLang="zh-CN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用太阳灶烧水时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5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锅放在凹面镜焦点处可以使水的温度容易升高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032596" y="2281762"/>
            <a:ext cx="360917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253718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/>
        </p:nvSpPr>
        <p:spPr>
          <a:xfrm>
            <a:off x="495300" y="1050695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95300" y="1622078"/>
            <a:ext cx="8458200" cy="2839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11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．小汽车前的挡风玻璃并不是竖直安装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其主要原因是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  <a:endParaRPr lang="en-US" altLang="zh-CN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20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为了美观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20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扩大视野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20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可以有效减小外界的噪声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20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使车内物体通过挡风玻璃所成的像不在车正前方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352463" y="1768964"/>
            <a:ext cx="398186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  <p:extLst>
      <p:ext uri="{BB962C8B-B14F-4D97-AF65-F5344CB8AC3E}">
        <p14:creationId xmlns:p14="http://schemas.microsoft.com/office/powerpoint/2010/main" val="353150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495301" y="1429418"/>
            <a:ext cx="8044022" cy="131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defTabSz="914378" eaLnBrk="0" hangingPunct="0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12.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医生在为小红同学检查视力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小红观看的是平面镜中视力表的像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她离视力表像的距离应是</a:t>
            </a:r>
            <a:endParaRPr lang="en-US" altLang="zh-CN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Times New Roman" pitchFamily="18" charset="0"/>
              <a:sym typeface="Arial" panose="020B0604020202020204" pitchFamily="34" charset="0"/>
            </a:endParaRPr>
          </a:p>
          <a:p>
            <a:pPr defTabSz="914378" eaLnBrk="0" hangingPunct="0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     )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613933" y="2245073"/>
            <a:ext cx="398186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</a:p>
        </p:txBody>
      </p:sp>
      <p:pic>
        <p:nvPicPr>
          <p:cNvPr id="19461" name="Picture 10" descr="C:\Users\Administrator\Desktop\八上物理（人教）四清 教师用书２０１５邹梨花√\S102.TIF"/>
          <p:cNvPicPr>
            <a:picLocks noChangeAspect="1" noChangeArrowheads="1"/>
          </p:cNvPicPr>
          <p:nvPr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3372" y="3023885"/>
            <a:ext cx="2581839" cy="12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813025" y="3008832"/>
            <a:ext cx="3235501" cy="9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defTabSz="914378">
              <a:lnSpc>
                <a:spcPct val="13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2.9 m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 m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</a:t>
            </a:r>
          </a:p>
          <a:p>
            <a:pPr defTabSz="914378">
              <a:lnSpc>
                <a:spcPct val="130000"/>
              </a:lnSpc>
            </a:pP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C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4.6 m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　　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5.4 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518858" y="1020797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4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495301" y="1509101"/>
            <a:ext cx="455076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 anchor="ctr">
            <a:spAutoFit/>
          </a:bodyPr>
          <a:lstStyle/>
          <a:p>
            <a:pPr defTabSz="914378"/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13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．在“探究平面镜成像的特点”实验中。</a:t>
            </a:r>
          </a:p>
        </p:txBody>
      </p:sp>
      <p:pic>
        <p:nvPicPr>
          <p:cNvPr id="24579" name="Picture 6" descr="C:\Users\Administrator\Desktop\八上物理（人教）四清 教师用书２０１５邹梨花√\P45.TIF"/>
          <p:cNvPicPr>
            <a:picLocks noChangeAspect="1" noChangeArrowheads="1"/>
          </p:cNvPicPr>
          <p:nvPr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510" y="1334858"/>
            <a:ext cx="2351832" cy="1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95300" y="2602188"/>
            <a:ext cx="8021379" cy="17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anchor="ctr">
            <a:spAutoFit/>
          </a:bodyPr>
          <a:lstStyle/>
          <a:p>
            <a:pPr defTabSz="914378">
              <a:lnSpc>
                <a:spcPct val="1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(1)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实验室提供茶色玻璃板、透明玻璃板、两支相同的蜡烛和两只相同的棋子，应选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______________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作为平面镜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且厚度要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______(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填“厚”或“薄”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。小华选择两支蜡烛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小明选择两只棋子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请针对其中一位同学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说出他选择的理由：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______________________________________________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。</a:t>
            </a:r>
            <a:endParaRPr lang="zh-CN" altLang="en-US" sz="18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4137" name="Rectangle 9"/>
          <p:cNvSpPr>
            <a:spLocks noChangeArrowheads="1"/>
          </p:cNvSpPr>
          <p:nvPr/>
        </p:nvSpPr>
        <p:spPr bwMode="auto">
          <a:xfrm>
            <a:off x="1080263" y="3024369"/>
            <a:ext cx="1420902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茶色玻璃板</a:t>
            </a:r>
          </a:p>
        </p:txBody>
      </p:sp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5190886" y="3073130"/>
            <a:ext cx="394980" cy="37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薄</a:t>
            </a:r>
          </a:p>
        </p:txBody>
      </p:sp>
      <p:sp>
        <p:nvSpPr>
          <p:cNvPr id="304139" name="Rectangle 11"/>
          <p:cNvSpPr>
            <a:spLocks noChangeArrowheads="1"/>
          </p:cNvSpPr>
          <p:nvPr/>
        </p:nvSpPr>
        <p:spPr bwMode="auto">
          <a:xfrm>
            <a:off x="1144997" y="3885130"/>
            <a:ext cx="3370153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小华，理由是点燃的蜡烛像清晰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9" name="矩形: 圆角 6"/>
          <p:cNvSpPr/>
          <p:nvPr/>
        </p:nvSpPr>
        <p:spPr>
          <a:xfrm>
            <a:off x="463952" y="1010888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32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7" grpId="0"/>
      <p:bldP spid="304138" grpId="0"/>
      <p:bldP spid="3041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463952" y="1419509"/>
            <a:ext cx="8382000" cy="21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>
            <a:spAutoFit/>
          </a:bodyPr>
          <a:lstStyle/>
          <a:p>
            <a:pPr defTabSz="914378" eaLnBrk="0" hangingPunct="0">
              <a:lnSpc>
                <a:spcPct val="25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(2)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如图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蜡烛放在画有方格的平板上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像的位置在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______(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A”“B”“C”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或“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D”)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在该位置放一光屏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屏上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_______(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填“能”或“不能”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)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承接到像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说明平面镜成的像是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______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像。</a:t>
            </a:r>
          </a:p>
        </p:txBody>
      </p:sp>
      <p:sp>
        <p:nvSpPr>
          <p:cNvPr id="304141" name="Rectangle 13"/>
          <p:cNvSpPr>
            <a:spLocks noChangeArrowheads="1"/>
          </p:cNvSpPr>
          <p:nvPr/>
        </p:nvSpPr>
        <p:spPr bwMode="auto">
          <a:xfrm>
            <a:off x="5828477" y="1597404"/>
            <a:ext cx="344085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B</a:t>
            </a:r>
          </a:p>
        </p:txBody>
      </p:sp>
      <p:sp>
        <p:nvSpPr>
          <p:cNvPr id="304143" name="Rectangle 15"/>
          <p:cNvSpPr>
            <a:spLocks noChangeArrowheads="1"/>
          </p:cNvSpPr>
          <p:nvPr/>
        </p:nvSpPr>
        <p:spPr bwMode="auto">
          <a:xfrm>
            <a:off x="3100082" y="2273590"/>
            <a:ext cx="754052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不能</a:t>
            </a:r>
          </a:p>
        </p:txBody>
      </p:sp>
      <p:sp>
        <p:nvSpPr>
          <p:cNvPr id="304145" name="Rectangle 17"/>
          <p:cNvSpPr>
            <a:spLocks noChangeArrowheads="1"/>
          </p:cNvSpPr>
          <p:nvPr/>
        </p:nvSpPr>
        <p:spPr bwMode="auto">
          <a:xfrm>
            <a:off x="1272829" y="2984009"/>
            <a:ext cx="446276" cy="43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defTabSz="914378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itchFamily="18" charset="0"/>
                <a:sym typeface="Arial" panose="020B0604020202020204" pitchFamily="34" charset="0"/>
              </a:rPr>
              <a:t>虚</a:t>
            </a:r>
          </a:p>
        </p:txBody>
      </p:sp>
      <p:pic>
        <p:nvPicPr>
          <p:cNvPr id="11" name="Picture 6" descr="C:\Users\Administrator\Desktop\八上物理（人教）四清 教师用书２０１５邹梨花√\P45.TIF"/>
          <p:cNvPicPr>
            <a:picLocks noChangeAspect="1" noChangeArrowheads="1"/>
          </p:cNvPicPr>
          <p:nvPr/>
        </p:nvPicPr>
        <p:blipFill>
          <a:blip r:embed="rId2" r:link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3642" y="3120086"/>
            <a:ext cx="2692204" cy="125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  <p:sp>
        <p:nvSpPr>
          <p:cNvPr id="8" name="矩形: 圆角 6"/>
          <p:cNvSpPr/>
          <p:nvPr/>
        </p:nvSpPr>
        <p:spPr>
          <a:xfrm>
            <a:off x="463952" y="1010888"/>
            <a:ext cx="1482639" cy="408621"/>
          </a:xfrm>
          <a:prstGeom prst="roundRect">
            <a:avLst/>
          </a:prstGeom>
          <a:noFill/>
          <a:ln w="12700" cap="flat">
            <a:noFill/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28575" rtlCol="0" anchor="ctr">
            <a:spAutoFit/>
          </a:bodyPr>
          <a:lstStyle/>
          <a:p>
            <a:pPr defTabSz="914378" latinLnBrk="1" hangingPunct="0"/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迁移训练  </a:t>
            </a:r>
            <a:r>
              <a:rPr lang="en-US" altLang="zh-CN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8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微软雅黑" panose="020B0503020204020204" charset="-122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2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1" grpId="0"/>
      <p:bldP spid="304143" grpId="0"/>
      <p:bldP spid="3041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72B3185F-4BEE-4264-A941-F7C4407FA9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6B7965E7-5401-40BF-A4F2-8E6EF927EFC0}"/>
              </a:ext>
            </a:extLst>
          </p:cNvPr>
          <p:cNvGrpSpPr/>
          <p:nvPr/>
        </p:nvGrpSpPr>
        <p:grpSpPr>
          <a:xfrm>
            <a:off x="615675" y="1862025"/>
            <a:ext cx="4153969" cy="552337"/>
            <a:chOff x="557374" y="3254526"/>
            <a:chExt cx="5538625" cy="736449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312F814-ED34-459F-92AC-2CC1735BC498}"/>
                </a:ext>
              </a:extLst>
            </p:cNvPr>
            <p:cNvSpPr txBox="1"/>
            <p:nvPr/>
          </p:nvSpPr>
          <p:spPr>
            <a:xfrm>
              <a:off x="557374" y="3254526"/>
              <a:ext cx="553862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700" b="1" dirty="0">
                  <a:solidFill>
                    <a:srgbClr val="00B05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88DB0AA5-EBD5-4230-9894-8C33BBC41E3F}"/>
                </a:ext>
              </a:extLst>
            </p:cNvPr>
            <p:cNvCxnSpPr>
              <a:cxnSpLocks/>
            </p:cNvCxnSpPr>
            <p:nvPr/>
          </p:nvCxnSpPr>
          <p:spPr>
            <a:xfrm>
              <a:off x="658813" y="3990975"/>
              <a:ext cx="520858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93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99"/>
          <p:cNvSpPr txBox="1">
            <a:spLocks noChangeArrowheads="1"/>
          </p:cNvSpPr>
          <p:nvPr/>
        </p:nvSpPr>
        <p:spPr bwMode="auto">
          <a:xfrm>
            <a:off x="495300" y="1175942"/>
            <a:ext cx="7972425" cy="26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 defTabSz="914378">
              <a:lnSpc>
                <a:spcPct val="2000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．能说出平面镜成像的特点，会应用平面镜成像的特点分析解释简单的现象。（重点）</a:t>
            </a:r>
          </a:p>
          <a:p>
            <a:pPr defTabSz="914378">
              <a:lnSpc>
                <a:spcPct val="2000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．会运用平面镜成像特点作图。（难点）</a:t>
            </a:r>
          </a:p>
          <a:p>
            <a:pPr defTabSz="914378">
              <a:lnSpc>
                <a:spcPct val="200000"/>
              </a:lnSpc>
            </a:pP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</a:t>
            </a:r>
            <a:r>
              <a:rPr lang="en-US" altLang="zh-CN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1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．了解平面镜在生活中的应用。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  <p:extLst>
      <p:ext uri="{BB962C8B-B14F-4D97-AF65-F5344CB8AC3E}">
        <p14:creationId xmlns:p14="http://schemas.microsoft.com/office/powerpoint/2010/main" val="17904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Rot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26" y="1635116"/>
            <a:ext cx="2896948" cy="1601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76" y="1635115"/>
            <a:ext cx="2813018" cy="167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26" y="3373180"/>
            <a:ext cx="2896946" cy="15674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2376" y="3373180"/>
            <a:ext cx="2813017" cy="15674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1626394" cy="4848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课堂活动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95301" y="1088234"/>
            <a:ext cx="9724836" cy="392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 defTabSz="914378">
              <a:spcBef>
                <a:spcPct val="50000"/>
              </a:spcBef>
              <a:defRPr/>
            </a:pPr>
            <a:r>
              <a:rPr lang="zh-CN" altLang="en-US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表面平滑且能够反光的镜子</a:t>
            </a:r>
            <a:r>
              <a:rPr lang="en-US" altLang="zh-CN" sz="21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21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平面镜</a:t>
            </a:r>
            <a:r>
              <a:rPr lang="zh-CN" altLang="en-US" sz="21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29165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文本框 138252"/>
          <p:cNvSpPr txBox="1">
            <a:spLocks noChangeArrowheads="1"/>
          </p:cNvSpPr>
          <p:nvPr/>
        </p:nvSpPr>
        <p:spPr bwMode="auto">
          <a:xfrm>
            <a:off x="524934" y="1795227"/>
            <a:ext cx="4616450" cy="52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/>
          <a:lstStyle/>
          <a:p>
            <a:pPr defTabSz="914378" eaLnBrk="0" hangingPunct="0">
              <a:lnSpc>
                <a:spcPct val="120000"/>
              </a:lnSpc>
            </a:pP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如何比较像与物的大小？</a:t>
            </a:r>
          </a:p>
        </p:txBody>
      </p:sp>
      <p:grpSp>
        <p:nvGrpSpPr>
          <p:cNvPr id="8" name="组合 138253"/>
          <p:cNvGrpSpPr/>
          <p:nvPr/>
        </p:nvGrpSpPr>
        <p:grpSpPr>
          <a:xfrm>
            <a:off x="524368" y="2445056"/>
            <a:ext cx="4416887" cy="522582"/>
            <a:chOff x="548" y="1897"/>
            <a:chExt cx="2737" cy="440"/>
          </a:xfrm>
          <a:solidFill>
            <a:schemeClr val="bg1"/>
          </a:solidFill>
        </p:grpSpPr>
        <p:sp>
          <p:nvSpPr>
            <p:cNvPr id="10248" name="文本框 138256"/>
            <p:cNvSpPr txBox="1"/>
            <p:nvPr/>
          </p:nvSpPr>
          <p:spPr>
            <a:xfrm>
              <a:off x="626" y="1897"/>
              <a:ext cx="2659" cy="440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/>
            <a:lstStyle/>
            <a:p>
              <a:pPr defTabSz="914378" eaLnBrk="0" hangingPunct="0">
                <a:lnSpc>
                  <a:spcPct val="120000"/>
                </a:lnSpc>
              </a:pPr>
              <a:endParaRPr lang="zh-CN" altLang="en-US" sz="1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49" name="矩形 138257"/>
            <p:cNvSpPr/>
            <p:nvPr/>
          </p:nvSpPr>
          <p:spPr>
            <a:xfrm>
              <a:off x="548" y="2013"/>
              <a:ext cx="2627" cy="311"/>
            </a:xfrm>
            <a:prstGeom prst="rect">
              <a:avLst/>
            </a:prstGeom>
            <a:noFill/>
            <a:ln w="9525"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>
              <a:spAutoFit/>
            </a:bodyPr>
            <a:lstStyle/>
            <a:p>
              <a:pPr defTabSz="914378"/>
              <a:r>
                <a:rPr lang="en-US" altLang="zh-CN" sz="1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2.</a:t>
              </a:r>
              <a:r>
                <a:rPr lang="zh-CN" altLang="en-US" sz="1800" kern="0" noProof="1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如何确定像的位置？</a:t>
              </a:r>
            </a:p>
          </p:txBody>
        </p:sp>
      </p:grpSp>
      <p:pic>
        <p:nvPicPr>
          <p:cNvPr id="2" name="图片 13826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7257" y="1905459"/>
            <a:ext cx="3158282" cy="190274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38263" name="椭圆形标注 138262"/>
          <p:cNvSpPr>
            <a:spLocks noChangeArrowheads="1"/>
          </p:cNvSpPr>
          <p:nvPr/>
        </p:nvSpPr>
        <p:spPr bwMode="auto">
          <a:xfrm>
            <a:off x="7577188" y="1069051"/>
            <a:ext cx="1379933" cy="646101"/>
          </a:xfrm>
          <a:prstGeom prst="wedgeEllipseCallout">
            <a:avLst>
              <a:gd name="adj1" fmla="val -10440"/>
              <a:gd name="adj2" fmla="val 139338"/>
            </a:avLst>
          </a:prstGeom>
          <a:solidFill>
            <a:srgbClr val="D6F5F5"/>
          </a:solidFill>
          <a:ln w="9525">
            <a:solidFill>
              <a:srgbClr val="3D8F95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4378"/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替代蜡烛                   </a:t>
            </a:r>
          </a:p>
        </p:txBody>
      </p:sp>
      <p:sp>
        <p:nvSpPr>
          <p:cNvPr id="138264" name="椭圆形标注 138263"/>
          <p:cNvSpPr>
            <a:spLocks noChangeArrowheads="1"/>
          </p:cNvSpPr>
          <p:nvPr/>
        </p:nvSpPr>
        <p:spPr bwMode="auto">
          <a:xfrm>
            <a:off x="5416865" y="1204725"/>
            <a:ext cx="1749752" cy="700734"/>
          </a:xfrm>
          <a:prstGeom prst="wedgeEllipseCallout">
            <a:avLst>
              <a:gd name="adj1" fmla="val 18079"/>
              <a:gd name="adj2" fmla="val 132375"/>
            </a:avLst>
          </a:prstGeom>
          <a:solidFill>
            <a:srgbClr val="D6F5F5"/>
          </a:solidFill>
          <a:ln w="9525">
            <a:solidFill>
              <a:srgbClr val="3D8F95"/>
            </a:solidFill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algn="ctr" defTabSz="914378"/>
            <a:r>
              <a:rPr lang="zh-CN" altLang="en-US" sz="15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替代平面镜                   </a:t>
            </a:r>
          </a:p>
        </p:txBody>
      </p:sp>
      <p:sp>
        <p:nvSpPr>
          <p:cNvPr id="31" name="矩形 30"/>
          <p:cNvSpPr/>
          <p:nvPr/>
        </p:nvSpPr>
        <p:spPr>
          <a:xfrm>
            <a:off x="495300" y="3274803"/>
            <a:ext cx="4572000" cy="73404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defTabSz="914378" eaLnBrk="0" hangingPunct="0">
              <a:lnSpc>
                <a:spcPct val="120000"/>
              </a:lnSpc>
            </a:pP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器材</a:t>
            </a:r>
            <a:r>
              <a:rPr lang="en-US" altLang="zh-CN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 </a:t>
            </a:r>
            <a:r>
              <a:rPr lang="zh-CN" altLang="en-US" sz="18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薄玻璃板、支架、两个完全相同的蜡烛、白纸一张、刻度尺、笔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495300" y="1178402"/>
            <a:ext cx="2855382" cy="536750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2" indent="-342892" defTabSz="914378">
              <a:spcBef>
                <a:spcPts val="700"/>
              </a:spcBef>
              <a:buSzPct val="100000"/>
              <a:defRPr/>
            </a:pPr>
            <a:r>
              <a:rPr lang="en-US" altLang="zh-CN" sz="21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1.</a:t>
            </a:r>
            <a:r>
              <a:rPr lang="zh-CN" altLang="en-US" sz="21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Arial" panose="020B0604020202020204"/>
                <a:sym typeface="Arial" panose="020B0604020202020204" pitchFamily="34" charset="0"/>
              </a:rPr>
              <a:t>设计实验</a:t>
            </a:r>
            <a:endParaRPr lang="zh-CN" altLang="zh-CN" sz="21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3276827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/>
      <p:bldP spid="138263" grpId="0" bldLvl="0" animBg="1"/>
      <p:bldP spid="138264" grpId="0" bldLvl="0" animBg="1"/>
      <p:bldP spid="31" grpId="0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32184" y="1097756"/>
            <a:ext cx="8229600" cy="427315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）用玻璃板代替平面镜的目的：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能准确找到像的位置（透光、成像）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）用两支相同的蜡烛的目的：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比较像和物大小关系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）使用刻度尺的目的：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为了比较确定像与物体到平面镜的距离的关系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18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）光屏的作用：</a:t>
            </a:r>
          </a:p>
          <a:p>
            <a:pPr>
              <a:lnSpc>
                <a:spcPct val="150000"/>
              </a:lnSpc>
              <a:spcBef>
                <a:spcPts val="25"/>
              </a:spcBef>
              <a:buNone/>
            </a:pPr>
            <a:r>
              <a:rPr lang="zh-CN" altLang="en-US" sz="18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检验成像是实像还是虚像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77103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表格 17409"/>
          <p:cNvGraphicFramePr/>
          <p:nvPr>
            <p:extLst>
              <p:ext uri="{D42A27DB-BD31-4B8C-83A1-F6EECF244321}">
                <p14:modId xmlns:p14="http://schemas.microsoft.com/office/powerpoint/2010/main" val="36896082"/>
              </p:ext>
            </p:extLst>
          </p:nvPr>
        </p:nvGraphicFramePr>
        <p:xfrm>
          <a:off x="787003" y="1966396"/>
          <a:ext cx="7548564" cy="2182259"/>
        </p:xfrm>
        <a:graphic>
          <a:graphicData uri="http://schemas.openxmlformats.org/drawingml/2006/table">
            <a:tbl>
              <a:tblPr/>
              <a:tblGrid>
                <a:gridCol w="113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4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3490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物到平面镜的距离</a:t>
                      </a:r>
                      <a:r>
                        <a:rPr lang="en-US" altLang="x-none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/cm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物距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像到平面镜的距离</a:t>
                      </a:r>
                      <a:r>
                        <a:rPr lang="en-US" altLang="x-none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/cm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像距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）</a:t>
                      </a: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像与物大小比较</a:t>
                      </a:r>
                    </a:p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（放大或缩小）</a:t>
                      </a: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55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第一次</a:t>
                      </a:r>
                    </a:p>
                  </a:txBody>
                  <a:tcPr marT="34205" marB="3420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57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第二次</a:t>
                      </a:r>
                    </a:p>
                  </a:txBody>
                  <a:tcPr marT="34205" marB="3420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757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第三次</a:t>
                      </a:r>
                    </a:p>
                  </a:txBody>
                  <a:tcPr marT="34205" marB="34205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Wingdings 2" pitchFamily="2" charset="2"/>
                        <a:buChar char=""/>
                        <a:defRPr sz="1600" b="0" i="0" u="none" kern="1200" baseline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微软雅黑" panose="020B0503020204020204" pitchFamily="34" charset="-122"/>
                        </a:defRPr>
                      </a:lvl1pPr>
                      <a:lvl2pPr marL="742950" lvl="1" indent="-285750" algn="l">
                        <a:defRPr sz="1400" kern="1200"/>
                      </a:lvl2pPr>
                      <a:lvl3pPr marL="1143000" lvl="2" indent="-228600" algn="l">
                        <a:defRPr sz="1200" kern="1200"/>
                      </a:lvl3pPr>
                      <a:lvl4pPr marL="1600200" lvl="3" indent="-228600" algn="l">
                        <a:defRPr sz="1000" kern="1200"/>
                      </a:lvl4pPr>
                      <a:lvl5pPr marL="2057400" lvl="4" indent="-228600" algn="l">
                        <a:defRPr sz="10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endParaRPr lang="zh-CN" altLang="en-US" sz="1800" b="0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34205" marB="34205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64" name="Text Box 24"/>
          <p:cNvSpPr txBox="1">
            <a:spLocks noChangeArrowheads="1"/>
          </p:cNvSpPr>
          <p:nvPr/>
        </p:nvSpPr>
        <p:spPr bwMode="auto">
          <a:xfrm>
            <a:off x="495300" y="1156781"/>
            <a:ext cx="3352800" cy="4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en-US" altLang="zh-CN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实验表格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3540917644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829516"/>
              </p:ext>
            </p:extLst>
          </p:nvPr>
        </p:nvGraphicFramePr>
        <p:xfrm>
          <a:off x="1178719" y="2490990"/>
          <a:ext cx="3722820" cy="2073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590476" imgH="4904762" progId="PBrush">
                  <p:embed/>
                </p:oleObj>
              </mc:Choice>
              <mc:Fallback>
                <p:oleObj r:id="rId2" imgW="6590476" imgH="4904762" progId="PBrush">
                  <p:embed/>
                  <p:pic>
                    <p:nvPicPr>
                      <p:cNvPr id="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8719" y="2490990"/>
                        <a:ext cx="3722820" cy="2073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2" name="AutoShape 13"/>
          <p:cNvSpPr/>
          <p:nvPr/>
        </p:nvSpPr>
        <p:spPr>
          <a:xfrm>
            <a:off x="5486400" y="2745920"/>
            <a:ext cx="1778794" cy="873130"/>
          </a:xfrm>
          <a:prstGeom prst="wedgeRoundRectCallout">
            <a:avLst>
              <a:gd name="adj1" fmla="val -118611"/>
              <a:gd name="adj2" fmla="val 58958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lIns="68580" tIns="34290" rIns="68580" bIns="34290" anchor="ctr"/>
          <a:lstStyle/>
          <a:p>
            <a:pPr algn="ctr" defTabSz="914378">
              <a:lnSpc>
                <a:spcPct val="150000"/>
              </a:lnSpc>
            </a:pPr>
            <a:r>
              <a:rPr lang="zh-CN" altLang="en-US" sz="1500" kern="0" noProof="1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未点燃的蜡烛与像重合。</a:t>
            </a:r>
            <a:endParaRPr lang="zh-CN" altLang="en-US" sz="1500" kern="0" noProof="1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1521357" y="3161712"/>
            <a:ext cx="2651125" cy="1365838"/>
            <a:chOff x="2423" y="6125"/>
            <a:chExt cx="4174" cy="287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422" y="6777"/>
              <a:ext cx="4175" cy="2225"/>
              <a:chOff x="0" y="0"/>
              <a:chExt cx="4175" cy="2224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0" y="906"/>
                <a:ext cx="604" cy="1318"/>
                <a:chOff x="0" y="0"/>
                <a:chExt cx="510" cy="999"/>
              </a:xfrm>
            </p:grpSpPr>
            <p:sp>
              <p:nvSpPr>
                <p:cNvPr id="15366" name="AutoShape 8"/>
                <p:cNvSpPr>
                  <a:spLocks noChangeArrowheads="1"/>
                </p:cNvSpPr>
                <p:nvPr/>
              </p:nvSpPr>
              <p:spPr bwMode="auto">
                <a:xfrm>
                  <a:off x="0" y="42"/>
                  <a:ext cx="510" cy="957"/>
                </a:xfrm>
                <a:prstGeom prst="can">
                  <a:avLst>
                    <a:gd name="adj" fmla="val 46903"/>
                  </a:avLst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378"/>
                  <a:endParaRPr lang="zh-CN" altLang="en-US" sz="3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67" name="AutoShape 9"/>
                <p:cNvSpPr>
                  <a:spLocks noChangeArrowheads="1"/>
                </p:cNvSpPr>
                <p:nvPr/>
              </p:nvSpPr>
              <p:spPr bwMode="auto">
                <a:xfrm>
                  <a:off x="188" y="0"/>
                  <a:ext cx="152" cy="180"/>
                </a:xfrm>
                <a:prstGeom prst="can">
                  <a:avLst>
                    <a:gd name="adj" fmla="val 29594"/>
                  </a:avLst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767676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378"/>
                  <a:endParaRPr lang="zh-CN" altLang="en-US" sz="3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8" name="Group 10"/>
              <p:cNvGrpSpPr>
                <a:grpSpLocks/>
              </p:cNvGrpSpPr>
              <p:nvPr/>
            </p:nvGrpSpPr>
            <p:grpSpPr bwMode="auto">
              <a:xfrm>
                <a:off x="3572" y="0"/>
                <a:ext cx="603" cy="1318"/>
                <a:chOff x="0" y="0"/>
                <a:chExt cx="510" cy="999"/>
              </a:xfrm>
            </p:grpSpPr>
            <p:sp>
              <p:nvSpPr>
                <p:cNvPr id="15369" name="AutoShape 11"/>
                <p:cNvSpPr>
                  <a:spLocks noChangeArrowheads="1"/>
                </p:cNvSpPr>
                <p:nvPr/>
              </p:nvSpPr>
              <p:spPr bwMode="auto">
                <a:xfrm>
                  <a:off x="0" y="42"/>
                  <a:ext cx="510" cy="957"/>
                </a:xfrm>
                <a:prstGeom prst="can">
                  <a:avLst>
                    <a:gd name="adj" fmla="val 46903"/>
                  </a:avLst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C2C2C2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378"/>
                  <a:endParaRPr lang="zh-CN" altLang="en-US" sz="3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370" name="AutoShape 12"/>
                <p:cNvSpPr>
                  <a:spLocks noChangeArrowheads="1"/>
                </p:cNvSpPr>
                <p:nvPr/>
              </p:nvSpPr>
              <p:spPr bwMode="auto">
                <a:xfrm>
                  <a:off x="188" y="0"/>
                  <a:ext cx="152" cy="180"/>
                </a:xfrm>
                <a:prstGeom prst="can">
                  <a:avLst>
                    <a:gd name="adj" fmla="val 29594"/>
                  </a:avLst>
                </a:prstGeom>
                <a:gradFill rotWithShape="0">
                  <a:gsLst>
                    <a:gs pos="0">
                      <a:srgbClr val="FFFFFF"/>
                    </a:gs>
                    <a:gs pos="50000">
                      <a:srgbClr val="C2C2C2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969696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defTabSz="914378"/>
                  <a:endParaRPr lang="zh-CN" altLang="en-US" sz="36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" name="任意多边形 2"/>
            <p:cNvSpPr/>
            <p:nvPr/>
          </p:nvSpPr>
          <p:spPr>
            <a:xfrm>
              <a:off x="2493" y="7088"/>
              <a:ext cx="332" cy="650"/>
            </a:xfrm>
            <a:custGeom>
              <a:avLst/>
              <a:gdLst>
                <a:gd name="connisteX0" fmla="*/ 147717 w 211256"/>
                <a:gd name="connsiteY0" fmla="*/ 414327 h 414327"/>
                <a:gd name="connisteX1" fmla="*/ 210582 w 211256"/>
                <a:gd name="connsiteY1" fmla="*/ 341937 h 414327"/>
                <a:gd name="connisteX2" fmla="*/ 174387 w 211256"/>
                <a:gd name="connsiteY2" fmla="*/ 270182 h 414327"/>
                <a:gd name="connisteX3" fmla="*/ 129302 w 211256"/>
                <a:gd name="connsiteY3" fmla="*/ 198427 h 414327"/>
                <a:gd name="connisteX4" fmla="*/ 120412 w 211256"/>
                <a:gd name="connsiteY4" fmla="*/ 126037 h 414327"/>
                <a:gd name="connisteX5" fmla="*/ 120412 w 211256"/>
                <a:gd name="connsiteY5" fmla="*/ 54282 h 414327"/>
                <a:gd name="connisteX6" fmla="*/ 48657 w 211256"/>
                <a:gd name="connsiteY6" fmla="*/ 307 h 414327"/>
                <a:gd name="connisteX7" fmla="*/ 12462 w 211256"/>
                <a:gd name="connsiteY7" fmla="*/ 72062 h 414327"/>
                <a:gd name="connisteX8" fmla="*/ 12462 w 211256"/>
                <a:gd name="connsiteY8" fmla="*/ 143817 h 414327"/>
                <a:gd name="connisteX9" fmla="*/ 3572 w 211256"/>
                <a:gd name="connsiteY9" fmla="*/ 216207 h 414327"/>
                <a:gd name="connisteX10" fmla="*/ 3572 w 211256"/>
                <a:gd name="connsiteY10" fmla="*/ 287962 h 414327"/>
                <a:gd name="connisteX11" fmla="*/ 39767 w 211256"/>
                <a:gd name="connsiteY11" fmla="*/ 360352 h 41432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11257" h="414327">
                  <a:moveTo>
                    <a:pt x="147718" y="414327"/>
                  </a:moveTo>
                  <a:cubicBezTo>
                    <a:pt x="161053" y="400992"/>
                    <a:pt x="205503" y="370512"/>
                    <a:pt x="210583" y="341937"/>
                  </a:cubicBezTo>
                  <a:cubicBezTo>
                    <a:pt x="215663" y="313362"/>
                    <a:pt x="190898" y="298757"/>
                    <a:pt x="174388" y="270182"/>
                  </a:cubicBezTo>
                  <a:cubicBezTo>
                    <a:pt x="157878" y="241607"/>
                    <a:pt x="140098" y="227002"/>
                    <a:pt x="129303" y="198427"/>
                  </a:cubicBezTo>
                  <a:cubicBezTo>
                    <a:pt x="118508" y="169852"/>
                    <a:pt x="122318" y="154612"/>
                    <a:pt x="120413" y="126037"/>
                  </a:cubicBezTo>
                  <a:cubicBezTo>
                    <a:pt x="118508" y="97462"/>
                    <a:pt x="135018" y="79682"/>
                    <a:pt x="120413" y="54282"/>
                  </a:cubicBezTo>
                  <a:cubicBezTo>
                    <a:pt x="105808" y="28882"/>
                    <a:pt x="70248" y="-3503"/>
                    <a:pt x="48658" y="307"/>
                  </a:cubicBezTo>
                  <a:cubicBezTo>
                    <a:pt x="27068" y="4117"/>
                    <a:pt x="19448" y="43487"/>
                    <a:pt x="12463" y="72062"/>
                  </a:cubicBezTo>
                  <a:cubicBezTo>
                    <a:pt x="5478" y="100637"/>
                    <a:pt x="14368" y="115242"/>
                    <a:pt x="12463" y="143817"/>
                  </a:cubicBezTo>
                  <a:cubicBezTo>
                    <a:pt x="10558" y="172392"/>
                    <a:pt x="5478" y="187632"/>
                    <a:pt x="3573" y="216207"/>
                  </a:cubicBezTo>
                  <a:cubicBezTo>
                    <a:pt x="1668" y="244782"/>
                    <a:pt x="-3412" y="259387"/>
                    <a:pt x="3573" y="287962"/>
                  </a:cubicBezTo>
                  <a:cubicBezTo>
                    <a:pt x="10558" y="316537"/>
                    <a:pt x="32783" y="347017"/>
                    <a:pt x="39768" y="360352"/>
                  </a:cubicBezTo>
                </a:path>
              </a:pathLst>
            </a:custGeom>
            <a:gradFill>
              <a:gsLst>
                <a:gs pos="100000">
                  <a:srgbClr val="FECF40"/>
                </a:gs>
                <a:gs pos="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/>
              <a:endParaRPr lang="zh-CN" altLang="en-US" sz="1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 flipH="1">
              <a:off x="6130" y="6125"/>
              <a:ext cx="332" cy="653"/>
            </a:xfrm>
            <a:custGeom>
              <a:avLst/>
              <a:gdLst>
                <a:gd name="connisteX0" fmla="*/ 147717 w 211256"/>
                <a:gd name="connsiteY0" fmla="*/ 414327 h 414327"/>
                <a:gd name="connisteX1" fmla="*/ 210582 w 211256"/>
                <a:gd name="connsiteY1" fmla="*/ 341937 h 414327"/>
                <a:gd name="connisteX2" fmla="*/ 174387 w 211256"/>
                <a:gd name="connsiteY2" fmla="*/ 270182 h 414327"/>
                <a:gd name="connisteX3" fmla="*/ 129302 w 211256"/>
                <a:gd name="connsiteY3" fmla="*/ 198427 h 414327"/>
                <a:gd name="connisteX4" fmla="*/ 120412 w 211256"/>
                <a:gd name="connsiteY4" fmla="*/ 126037 h 414327"/>
                <a:gd name="connisteX5" fmla="*/ 120412 w 211256"/>
                <a:gd name="connsiteY5" fmla="*/ 54282 h 414327"/>
                <a:gd name="connisteX6" fmla="*/ 48657 w 211256"/>
                <a:gd name="connsiteY6" fmla="*/ 307 h 414327"/>
                <a:gd name="connisteX7" fmla="*/ 12462 w 211256"/>
                <a:gd name="connsiteY7" fmla="*/ 72062 h 414327"/>
                <a:gd name="connisteX8" fmla="*/ 12462 w 211256"/>
                <a:gd name="connsiteY8" fmla="*/ 143817 h 414327"/>
                <a:gd name="connisteX9" fmla="*/ 3572 w 211256"/>
                <a:gd name="connsiteY9" fmla="*/ 216207 h 414327"/>
                <a:gd name="connisteX10" fmla="*/ 3572 w 211256"/>
                <a:gd name="connsiteY10" fmla="*/ 287962 h 414327"/>
                <a:gd name="connisteX11" fmla="*/ 39767 w 211256"/>
                <a:gd name="connsiteY11" fmla="*/ 360352 h 41432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</a:cxnLst>
              <a:rect l="l" t="t" r="r" b="b"/>
              <a:pathLst>
                <a:path w="211257" h="414327">
                  <a:moveTo>
                    <a:pt x="147718" y="414327"/>
                  </a:moveTo>
                  <a:cubicBezTo>
                    <a:pt x="161053" y="400992"/>
                    <a:pt x="205503" y="370512"/>
                    <a:pt x="210583" y="341937"/>
                  </a:cubicBezTo>
                  <a:cubicBezTo>
                    <a:pt x="215663" y="313362"/>
                    <a:pt x="190898" y="298757"/>
                    <a:pt x="174388" y="270182"/>
                  </a:cubicBezTo>
                  <a:cubicBezTo>
                    <a:pt x="157878" y="241607"/>
                    <a:pt x="140098" y="227002"/>
                    <a:pt x="129303" y="198427"/>
                  </a:cubicBezTo>
                  <a:cubicBezTo>
                    <a:pt x="118508" y="169852"/>
                    <a:pt x="122318" y="154612"/>
                    <a:pt x="120413" y="126037"/>
                  </a:cubicBezTo>
                  <a:cubicBezTo>
                    <a:pt x="118508" y="97462"/>
                    <a:pt x="135018" y="79682"/>
                    <a:pt x="120413" y="54282"/>
                  </a:cubicBezTo>
                  <a:cubicBezTo>
                    <a:pt x="105808" y="28882"/>
                    <a:pt x="70248" y="-3503"/>
                    <a:pt x="48658" y="307"/>
                  </a:cubicBezTo>
                  <a:cubicBezTo>
                    <a:pt x="27068" y="4117"/>
                    <a:pt x="19448" y="43487"/>
                    <a:pt x="12463" y="72062"/>
                  </a:cubicBezTo>
                  <a:cubicBezTo>
                    <a:pt x="5478" y="100637"/>
                    <a:pt x="14368" y="115242"/>
                    <a:pt x="12463" y="143817"/>
                  </a:cubicBezTo>
                  <a:cubicBezTo>
                    <a:pt x="10558" y="172392"/>
                    <a:pt x="5478" y="187632"/>
                    <a:pt x="3573" y="216207"/>
                  </a:cubicBezTo>
                  <a:cubicBezTo>
                    <a:pt x="1668" y="244782"/>
                    <a:pt x="-3412" y="259387"/>
                    <a:pt x="3573" y="287962"/>
                  </a:cubicBezTo>
                  <a:cubicBezTo>
                    <a:pt x="10558" y="316537"/>
                    <a:pt x="32783" y="347017"/>
                    <a:pt x="39768" y="360352"/>
                  </a:cubicBezTo>
                </a:path>
              </a:pathLst>
            </a:custGeom>
            <a:gradFill>
              <a:gsLst>
                <a:gs pos="100000">
                  <a:srgbClr val="FECF40"/>
                </a:gs>
                <a:gs pos="0">
                  <a:srgbClr val="FF0000"/>
                </a:gs>
              </a:gsLst>
              <a:lin ang="5400000" scaled="0"/>
            </a:gradFill>
            <a:ln>
              <a:solidFill>
                <a:schemeClr val="tx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8"/>
              <a:endParaRPr lang="zh-CN" altLang="en-US" sz="18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48840" y="1560078"/>
            <a:ext cx="6019800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8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）像与物的大小相等吗？</a:t>
            </a:r>
          </a:p>
        </p:txBody>
      </p:sp>
      <p:sp>
        <p:nvSpPr>
          <p:cNvPr id="15375" name="Text Box 24"/>
          <p:cNvSpPr txBox="1">
            <a:spLocks noChangeArrowheads="1"/>
          </p:cNvSpPr>
          <p:nvPr/>
        </p:nvSpPr>
        <p:spPr bwMode="auto">
          <a:xfrm>
            <a:off x="560862" y="1052725"/>
            <a:ext cx="3352800" cy="43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 anchor="ctr"/>
          <a:lstStyle/>
          <a:p>
            <a:pPr defTabSz="914378"/>
            <a:r>
              <a:rPr lang="en-US" altLang="zh-CN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1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进行实验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61BBE8C-B12F-46F8-BA4D-4F4CE164BA61}"/>
              </a:ext>
            </a:extLst>
          </p:cNvPr>
          <p:cNvSpPr txBox="1"/>
          <p:nvPr/>
        </p:nvSpPr>
        <p:spPr>
          <a:xfrm>
            <a:off x="881606" y="156619"/>
            <a:ext cx="497415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defTabSz="457189">
              <a:defRPr/>
            </a:pPr>
            <a:r>
              <a:rPr lang="zh-CN" alt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一、探究平面镜成像的特点</a:t>
            </a:r>
          </a:p>
        </p:txBody>
      </p:sp>
    </p:spTree>
    <p:extLst>
      <p:ext uri="{BB962C8B-B14F-4D97-AF65-F5344CB8AC3E}">
        <p14:creationId xmlns:p14="http://schemas.microsoft.com/office/powerpoint/2010/main" val="357482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 bldLvl="0" animBg="1"/>
      <p:bldP spid="153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第一PPT模板网-WWW.1PPT.COM">
  <a:themeElements>
    <a:clrScheme name="Custom 61">
      <a:dk1>
        <a:srgbClr val="3D3D3D"/>
      </a:dk1>
      <a:lt1>
        <a:srgbClr val="F6F8F8"/>
      </a:lt1>
      <a:dk2>
        <a:srgbClr val="2B2B2B"/>
      </a:dk2>
      <a:lt2>
        <a:srgbClr val="FFFFFF"/>
      </a:lt2>
      <a:accent1>
        <a:srgbClr val="3780D7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41B7D0"/>
      </a:hlink>
      <a:folHlink>
        <a:srgbClr val="70AD4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1774</Words>
  <PresentationFormat>全屏显示(16:9)</PresentationFormat>
  <Paragraphs>257</Paragraphs>
  <Slides>38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38</vt:i4>
      </vt:variant>
    </vt:vector>
  </HeadingPairs>
  <TitlesOfParts>
    <vt:vector size="43" baseType="lpstr">
      <vt:lpstr>FandolFang R</vt:lpstr>
      <vt:lpstr>Arial</vt:lpstr>
      <vt:lpstr>Calibri</vt:lpstr>
      <vt:lpstr>Times New Roman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2020-05-15T06:49:01Z</dcterms:created>
  <dcterms:modified xsi:type="dcterms:W3CDTF">2023-10-04T01:48:00Z</dcterms:modified>
</cp:coreProperties>
</file>