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png" ContentType="image/png"/>
  <Default Extension="gif" ContentType="image/gif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Java 17.6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397" r:id="rId3"/>
    <p:sldId id="396" r:id="rId4"/>
    <p:sldId id="337" r:id="rId5"/>
    <p:sldId id="362" r:id="rId6"/>
    <p:sldId id="370" r:id="rId7"/>
    <p:sldId id="391" r:id="rId8"/>
    <p:sldId id="400" r:id="rId9"/>
    <p:sldId id="401" r:id="rId10"/>
    <p:sldId id="402" r:id="rId11"/>
    <p:sldId id="399" r:id="rId12"/>
    <p:sldId id="403" r:id="rId13"/>
    <p:sldId id="405" r:id="rId14"/>
    <p:sldId id="406" r:id="rId15"/>
  </p:sldIdLst>
  <p:sldSz cx="9144000" cy="5143500" type="screen16x9"/>
  <p:notesSz cx="6858000" cy="9144000"/>
  <p:custDataLst>
    <p:tags r:id="rId16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0B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570" autoAdjust="0"/>
  </p:normalViewPr>
  <p:slideViewPr>
    <p:cSldViewPr>
      <p:cViewPr>
        <p:scale>
          <a:sx n="100" d="100"/>
          <a:sy n="100" d="100"/>
        </p:scale>
        <p:origin x="-1026" y="-78"/>
      </p:cViewPr>
      <p:guideLst>
        <p:guide orient="horz" pos="1636"/>
        <p:guide pos="2986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4" cy="72004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slide" Target="slides/slide13.xml" /><Relationship Id="rId16" Type="http://schemas.openxmlformats.org/officeDocument/2006/relationships/tags" Target="tags/tag1.xml" /><Relationship Id="rId17" Type="http://schemas.openxmlformats.org/officeDocument/2006/relationships/presProps" Target="presProps.xml" /><Relationship Id="rId18" Type="http://schemas.openxmlformats.org/officeDocument/2006/relationships/viewProps" Target="viewProps.xml" /><Relationship Id="rId19" Type="http://schemas.openxmlformats.org/officeDocument/2006/relationships/theme" Target="theme/theme1.xml" /><Relationship Id="rId2" Type="http://schemas.openxmlformats.org/officeDocument/2006/relationships/notesMaster" Target="notesMasters/notesMaster1.xml" /><Relationship Id="rId20" Type="http://schemas.openxmlformats.org/officeDocument/2006/relationships/tableStyles" Target="tableStyles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050" name="页眉占位符 1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2970213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 sz="1200"/>
            </a:lvl1pPr>
          </a:lstStyle>
          <a:p>
            <a:endParaRPr lang="zh-CN" altLang="zh-CN"/>
          </a:p>
        </p:txBody>
      </p:sp>
      <p:sp>
        <p:nvSpPr>
          <p:cNvPr id="2051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3025" y="0"/>
            <a:ext cx="2973388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defRPr/>
            </a:lvl1pPr>
          </a:lstStyle>
          <a:p>
            <a:fld id="{7143749B-C5AD-4203-9586-15CF9DD0D4E4}" type="datetime1">
              <a:rPr lang="zh-CN" altLang="en-US"/>
              <a:t/>
            </a:fld>
            <a:endParaRPr lang="zh-CN" altLang="en-US" sz="1200"/>
          </a:p>
        </p:txBody>
      </p:sp>
      <p:sp>
        <p:nvSpPr>
          <p:cNvPr id="2052" name="幻灯片图像占位符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noFill/>
            <a:miter lim="800000"/>
          </a:ln>
        </p:spPr>
      </p:sp>
      <p:sp>
        <p:nvSpPr>
          <p:cNvPr id="2053" name="备注占位符 4"/>
          <p:cNvSpPr>
            <a:spLocks noGrp="1" noRot="1" noChangeAspect="1"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>
              <a:spcBef>
                <a:spcPct val="30000"/>
              </a:spcBef>
            </a:pPr>
            <a:r>
              <a:rPr lang="zh-CN" altLang="en-US" sz="1200">
                <a:solidFill>
                  <a:srgbClr val="000000"/>
                </a:solidFill>
              </a:rPr>
              <a:t>单击此处编辑母版文本样式</a:t>
            </a:r>
          </a:p>
          <a:p>
            <a:pPr>
              <a:spcBef>
                <a:spcPct val="30000"/>
              </a:spcBef>
            </a:pPr>
            <a:r>
              <a:rPr lang="zh-CN" altLang="en-US" sz="1200">
                <a:solidFill>
                  <a:srgbClr val="000000"/>
                </a:solidFill>
              </a:rPr>
              <a:t>第二级</a:t>
            </a:r>
          </a:p>
          <a:p>
            <a:pPr>
              <a:spcBef>
                <a:spcPct val="30000"/>
              </a:spcBef>
            </a:pPr>
            <a:r>
              <a:rPr lang="zh-CN" altLang="en-US" sz="1200">
                <a:solidFill>
                  <a:srgbClr val="000000"/>
                </a:solidFill>
              </a:rPr>
              <a:t>第三级</a:t>
            </a:r>
          </a:p>
          <a:p>
            <a:pPr>
              <a:spcBef>
                <a:spcPct val="30000"/>
              </a:spcBef>
            </a:pPr>
            <a:r>
              <a:rPr lang="zh-CN" altLang="en-US" sz="1200">
                <a:solidFill>
                  <a:srgbClr val="000000"/>
                </a:solidFill>
              </a:rPr>
              <a:t>第四级</a:t>
            </a:r>
          </a:p>
          <a:p>
            <a:pPr>
              <a:spcBef>
                <a:spcPct val="30000"/>
              </a:spcBef>
            </a:pPr>
            <a:r>
              <a:rPr lang="zh-CN" altLang="en-US" sz="1200">
                <a:solidFill>
                  <a:srgbClr val="000000"/>
                </a:solidFill>
              </a:rPr>
              <a:t>第五级</a:t>
            </a:r>
            <a:endParaRPr lang="zh-CN" altLang="en-US"/>
          </a:p>
        </p:txBody>
      </p:sp>
      <p:sp>
        <p:nvSpPr>
          <p:cNvPr id="2054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0213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>
              <a:defRPr sz="1200"/>
            </a:lvl1pPr>
          </a:lstStyle>
          <a:p>
            <a:endParaRPr lang="zh-CN" altLang="zh-CN"/>
          </a:p>
        </p:txBody>
      </p:sp>
      <p:sp>
        <p:nvSpPr>
          <p:cNvPr id="2055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3025" y="8685213"/>
            <a:ext cx="2973388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 algn="r">
              <a:defRPr/>
            </a:lvl1pPr>
          </a:lstStyle>
          <a:p>
            <a:fld id="{F6338C2F-D625-4B9C-9D29-9371CEE99C19}" type="slidenum">
              <a:rPr lang="zh-CN" altLang="en-US"/>
              <a:t/>
            </a:fld>
            <a:endParaRPr lang="zh-CN" alt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Line 45"/>
          <p:cNvSpPr>
            <a:spLocks noChangeShapeType="1"/>
          </p:cNvSpPr>
          <p:nvPr userDrawn="1"/>
        </p:nvSpPr>
        <p:spPr bwMode="auto">
          <a:xfrm flipH="1">
            <a:off x="571500" y="927735"/>
            <a:ext cx="8143875" cy="0"/>
          </a:xfrm>
          <a:prstGeom prst="line">
            <a:avLst/>
          </a:prstGeom>
          <a:noFill/>
          <a:ln w="50800" cap="rnd">
            <a:solidFill>
              <a:srgbClr val="002060"/>
            </a:solidFill>
            <a:prstDash val="sysDot"/>
            <a:bevel/>
          </a:ln>
        </p:spPr>
        <p:txBody>
          <a:bodyPr lIns="82124" tIns="41061" rIns="82124" bIns="41061" anchor="ctr">
            <a:spAutoFit/>
          </a:bodyPr>
          <a:lstStyle/>
          <a:p>
            <a:pPr>
              <a:defRPr/>
            </a:pPr>
            <a:endParaRPr lang="zh-CN" altLang="en-US">
              <a:ea typeface="宋体" pitchFamily="2" charset="-122"/>
            </a:endParaRPr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slideLayout" Target="../slideLayouts/slideLayout12.xml" /><Relationship Id="rId13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 bwMode="auto"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/>
  <p:timing/>
  <p:txStyles>
    <p:titleStyle>
      <a:lvl1pPr marL="914400" indent="-914400" algn="ctr" defTabSz="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" pitchFamily="34" charset="0"/>
        </a:defRPr>
      </a:lvl1pPr>
      <a:lvl2pPr marL="914400" indent="-914400" algn="ctr" defTabSz="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2pPr>
      <a:lvl3pPr marL="914400" indent="-914400" algn="ctr" defTabSz="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3pPr>
      <a:lvl4pPr marL="914400" indent="-914400" algn="ctr" defTabSz="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4pPr>
      <a:lvl5pPr marL="914400" indent="-914400" algn="ctr" defTabSz="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5pPr>
      <a:lvl6pPr marL="1371600" indent="-914400" algn="ctr" defTabSz="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6pPr>
      <a:lvl7pPr marL="1828800" indent="-914400" algn="ctr" defTabSz="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7pPr>
      <a:lvl8pPr marL="2286000" indent="-914400" algn="ctr" defTabSz="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8pPr>
      <a:lvl9pPr marL="2743200" indent="-914400" algn="ctr" defTabSz="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9pPr>
    </p:titleStyle>
    <p:bodyStyle>
      <a:lvl1pPr marL="342900" indent="-342900" algn="l" defTabSz="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alibri" pitchFamily="34" charset="0"/>
        </a:defRPr>
      </a:lvl1pPr>
      <a:lvl2pPr marL="742950" indent="-285750" algn="l" defTabSz="0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>
          <a:solidFill>
            <a:schemeClr val="tx1"/>
          </a:solidFill>
          <a:latin typeface="+mn-lt"/>
          <a:ea typeface="+mn-ea"/>
          <a:sym typeface="Calibri" pitchFamily="34" charset="0"/>
        </a:defRPr>
      </a:lvl2pPr>
      <a:lvl3pPr marL="1143000" indent="-228600" algn="l" defTabSz="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  <a:sym typeface="Calibri" pitchFamily="34" charset="0"/>
        </a:defRPr>
      </a:lvl3pPr>
      <a:lvl4pPr marL="1600200" indent="-228600" algn="l" defTabSz="0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4pPr>
      <a:lvl5pPr marL="2057400" indent="-228600" algn="l" defTabSz="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5pPr>
      <a:lvl6pPr marL="2514600" indent="-228600" algn="l" defTabSz="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6pPr>
      <a:lvl7pPr marL="2971800" indent="-228600" algn="l" defTabSz="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7pPr>
      <a:lvl8pPr marL="3429000" indent="-228600" algn="l" defTabSz="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8pPr>
      <a:lvl9pPr marL="3886200" indent="-228600" algn="l" defTabSz="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2" Type="http://schemas.openxmlformats.org/officeDocument/2006/relationships/image" Target="../media/image1.png" /><Relationship Id="rId3" Type="http://schemas.openxmlformats.org/officeDocument/2006/relationships/image" Target="../media/image2.jpeg" /><Relationship Id="rId4" Type="http://schemas.openxmlformats.org/officeDocument/2006/relationships/image" Target="../media/image3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2" Type="http://schemas.openxmlformats.org/officeDocument/2006/relationships/image" Target="../media/image6.png" /><Relationship Id="rId3" Type="http://schemas.openxmlformats.org/officeDocument/2006/relationships/image" Target="../media/image1.png" /><Relationship Id="rId4" Type="http://schemas.openxmlformats.org/officeDocument/2006/relationships/image" Target="../media/image3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2" Type="http://schemas.openxmlformats.org/officeDocument/2006/relationships/image" Target="../media/image11.jpeg" /><Relationship Id="rId3" Type="http://schemas.openxmlformats.org/officeDocument/2006/relationships/image" Target="../media/image12.jpe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2" Type="http://schemas.openxmlformats.org/officeDocument/2006/relationships/image" Target="../media/image13.jpeg" /><Relationship Id="rId3" Type="http://schemas.openxmlformats.org/officeDocument/2006/relationships/image" Target="../media/image14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4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5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2" Type="http://schemas.openxmlformats.org/officeDocument/2006/relationships/image" Target="../media/image3.png" /><Relationship Id="rId3" Type="http://schemas.openxmlformats.org/officeDocument/2006/relationships/image" Target="../media/image1.png" /><Relationship Id="rId4" Type="http://schemas.openxmlformats.org/officeDocument/2006/relationships/image" Target="../media/image6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2" Type="http://schemas.openxmlformats.org/officeDocument/2006/relationships/image" Target="../media/image3.png" /><Relationship Id="rId3" Type="http://schemas.openxmlformats.org/officeDocument/2006/relationships/image" Target="../media/image1.png" /><Relationship Id="rId4" Type="http://schemas.openxmlformats.org/officeDocument/2006/relationships/image" Target="../media/image6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2" Type="http://schemas.openxmlformats.org/officeDocument/2006/relationships/image" Target="../media/image7.jpeg" /><Relationship Id="rId3" Type="http://schemas.openxmlformats.org/officeDocument/2006/relationships/image" Target="../media/image8.jpe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2" Type="http://schemas.openxmlformats.org/officeDocument/2006/relationships/image" Target="../media/image9.gif" /><Relationship Id="rId3" Type="http://schemas.openxmlformats.org/officeDocument/2006/relationships/image" Target="../media/image10.jpe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2" Type="http://schemas.openxmlformats.org/officeDocument/2006/relationships/image" Target="../media/image6.png" /><Relationship Id="rId3" Type="http://schemas.openxmlformats.org/officeDocument/2006/relationships/image" Target="../media/image1.png" /><Relationship Id="rId4" Type="http://schemas.openxmlformats.org/officeDocument/2006/relationships/image" Target="../media/image3.pn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" name="矩形 14"/>
          <p:cNvSpPr>
            <a:spLocks noChangeArrowheads="1"/>
          </p:cNvSpPr>
          <p:nvPr/>
        </p:nvSpPr>
        <p:spPr bwMode="auto">
          <a:xfrm>
            <a:off x="652462" y="275085"/>
            <a:ext cx="6767512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Aft>
                <a:spcPts val="600"/>
              </a:spcAft>
            </a:pPr>
            <a:r>
              <a:rPr lang="zh-CN" altLang="en-US" sz="3200" b="1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温故知新</a:t>
            </a:r>
          </a:p>
        </p:txBody>
      </p:sp>
      <p:sp>
        <p:nvSpPr>
          <p:cNvPr id="7170" name="Text Box 2"/>
          <p:cNvSpPr txBox="1"/>
          <p:nvPr/>
        </p:nvSpPr>
        <p:spPr>
          <a:xfrm>
            <a:off x="1584325" y="338773"/>
            <a:ext cx="184150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endParaRPr lang="zh-CN" altLang="zh-CN" sz="2400"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4100" name="Text Box 4"/>
          <p:cNvSpPr txBox="1"/>
          <p:nvPr/>
        </p:nvSpPr>
        <p:spPr>
          <a:xfrm>
            <a:off x="651828" y="1101408"/>
            <a:ext cx="4018915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zh-CN"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zh-CN" altLang="en-US"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、简单电路由几部分组成？</a:t>
            </a:r>
          </a:p>
        </p:txBody>
      </p:sp>
      <p:sp>
        <p:nvSpPr>
          <p:cNvPr id="4101" name="Text Box 5"/>
          <p:cNvSpPr txBox="1"/>
          <p:nvPr/>
        </p:nvSpPr>
        <p:spPr>
          <a:xfrm>
            <a:off x="652145" y="1643380"/>
            <a:ext cx="4628515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zh-CN"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、画出下列常见电路元件的符号</a:t>
            </a:r>
          </a:p>
        </p:txBody>
      </p:sp>
      <p:pic>
        <p:nvPicPr>
          <p:cNvPr id="4105" name="Picture 9" descr="wla2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6220" y="2426335"/>
            <a:ext cx="1489075" cy="106235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6" name="Picture 10" descr="未标题-1 副本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9490" y="2426970"/>
            <a:ext cx="554355" cy="1063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7" name="Picture 11" descr="2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7295" y="2426335"/>
            <a:ext cx="1557655" cy="112458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3" name="Group 12"/>
          <p:cNvGrpSpPr/>
          <p:nvPr/>
        </p:nvGrpSpPr>
        <p:grpSpPr>
          <a:xfrm>
            <a:off x="2269490" y="3793490"/>
            <a:ext cx="5150485" cy="937895"/>
            <a:chOff x="-127" y="0"/>
            <a:chExt cx="3846" cy="1115"/>
          </a:xfrm>
        </p:grpSpPr>
        <p:grpSp>
          <p:nvGrpSpPr>
            <p:cNvPr id="7181" name="Group 13"/>
            <p:cNvGrpSpPr/>
            <p:nvPr/>
          </p:nvGrpSpPr>
          <p:grpSpPr>
            <a:xfrm>
              <a:off x="-127" y="317"/>
              <a:ext cx="1393" cy="798"/>
              <a:chOff x="-108" y="192"/>
              <a:chExt cx="1186" cy="563"/>
            </a:xfrm>
          </p:grpSpPr>
          <p:grpSp>
            <p:nvGrpSpPr>
              <p:cNvPr id="7182" name="Group 14"/>
              <p:cNvGrpSpPr/>
              <p:nvPr/>
            </p:nvGrpSpPr>
            <p:grpSpPr>
              <a:xfrm>
                <a:off x="48" y="192"/>
                <a:ext cx="864" cy="192"/>
                <a:chExt cx="864" cy="192"/>
              </a:xfrm>
            </p:grpSpPr>
            <p:sp>
              <p:nvSpPr>
                <p:cNvPr id="7183" name="Line 15"/>
                <p:cNvSpPr/>
                <p:nvPr/>
              </p:nvSpPr>
              <p:spPr>
                <a:xfrm>
                  <a:off x="0" y="96"/>
                  <a:ext cx="384" cy="0"/>
                </a:xfrm>
                <a:prstGeom prst="line">
                  <a:avLst/>
                </a:prstGeom>
                <a:ln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/>
              </p:txBody>
            </p:sp>
            <p:sp>
              <p:nvSpPr>
                <p:cNvPr id="7184" name="Line 16"/>
                <p:cNvSpPr/>
                <p:nvPr/>
              </p:nvSpPr>
              <p:spPr>
                <a:xfrm flipH="1">
                  <a:off x="384" y="48"/>
                  <a:ext cx="0" cy="96"/>
                </a:xfrm>
                <a:prstGeom prst="line">
                  <a:avLst/>
                </a:prstGeom>
                <a:ln w="5715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/>
              </p:txBody>
            </p:sp>
            <p:sp>
              <p:nvSpPr>
                <p:cNvPr id="7185" name="Line 17"/>
                <p:cNvSpPr/>
                <p:nvPr/>
              </p:nvSpPr>
              <p:spPr>
                <a:xfrm flipH="1">
                  <a:off x="480" y="0"/>
                  <a:ext cx="0" cy="192"/>
                </a:xfrm>
                <a:prstGeom prst="line">
                  <a:avLst/>
                </a:prstGeom>
                <a:ln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/>
              </p:txBody>
            </p:sp>
            <p:sp>
              <p:nvSpPr>
                <p:cNvPr id="7186" name="Line 18"/>
                <p:cNvSpPr/>
                <p:nvPr/>
              </p:nvSpPr>
              <p:spPr>
                <a:xfrm>
                  <a:off x="480" y="96"/>
                  <a:ext cx="384" cy="0"/>
                </a:xfrm>
                <a:prstGeom prst="line">
                  <a:avLst/>
                </a:prstGeom>
                <a:ln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/>
              </p:txBody>
            </p:sp>
          </p:grpSp>
          <p:sp>
            <p:nvSpPr>
              <p:cNvPr id="7187" name="Text Box 19"/>
              <p:cNvSpPr txBox="1"/>
              <p:nvPr/>
            </p:nvSpPr>
            <p:spPr>
              <a:xfrm>
                <a:off x="-108" y="420"/>
                <a:ext cx="586" cy="33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lstStyle/>
              <a:p>
                <a:r>
                  <a:rPr lang="zh-CN" altLang="en-US" sz="2000" b="1">
                    <a:solidFill>
                      <a:srgbClr val="E03636"/>
                    </a:solidFill>
                    <a:latin typeface="Times New Roman" pitchFamily="18" charset="0"/>
                    <a:ea typeface="宋体" pitchFamily="2" charset="-122"/>
                  </a:rPr>
                  <a:t>负极</a:t>
                </a:r>
              </a:p>
            </p:txBody>
          </p:sp>
          <p:sp>
            <p:nvSpPr>
              <p:cNvPr id="7188" name="Text Box 20"/>
              <p:cNvSpPr txBox="1"/>
              <p:nvPr/>
            </p:nvSpPr>
            <p:spPr>
              <a:xfrm>
                <a:off x="528" y="420"/>
                <a:ext cx="550" cy="33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lstStyle/>
              <a:p>
                <a:r>
                  <a:rPr lang="zh-CN" altLang="en-US" sz="2000" b="1">
                    <a:solidFill>
                      <a:srgbClr val="E03636"/>
                    </a:solidFill>
                    <a:latin typeface="Times New Roman" pitchFamily="18" charset="0"/>
                    <a:ea typeface="宋体" pitchFamily="2" charset="-122"/>
                  </a:rPr>
                  <a:t>正极</a:t>
                </a:r>
              </a:p>
            </p:txBody>
          </p:sp>
        </p:grpSp>
        <p:grpSp>
          <p:nvGrpSpPr>
            <p:cNvPr id="7189" name="Group 21"/>
            <p:cNvGrpSpPr/>
            <p:nvPr/>
          </p:nvGrpSpPr>
          <p:grpSpPr>
            <a:xfrm>
              <a:off x="1542" y="90"/>
              <a:ext cx="499" cy="454"/>
              <a:chExt cx="336" cy="336"/>
            </a:xfrm>
          </p:grpSpPr>
          <p:sp>
            <p:nvSpPr>
              <p:cNvPr id="7190" name="Oval 22"/>
              <p:cNvSpPr/>
              <p:nvPr/>
            </p:nvSpPr>
            <p:spPr>
              <a:xfrm>
                <a:off x="0" y="0"/>
                <a:ext cx="336" cy="336"/>
              </a:xfrm>
              <a:prstGeom prst="ellipse">
                <a:avLst/>
              </a:prstGeom>
              <a:solidFill>
                <a:schemeClr val="bg1"/>
              </a:solidFill>
              <a:ln w="28575" cap="flat" cmpd="sng">
                <a:solidFill>
                  <a:srgbClr val="7E3B2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>
                  <a:latin typeface="Times New Roman" pitchFamily="18" charset="0"/>
                  <a:ea typeface="宋体" pitchFamily="2" charset="-122"/>
                </a:endParaRPr>
              </a:p>
            </p:txBody>
          </p:sp>
          <p:sp>
            <p:nvSpPr>
              <p:cNvPr id="7191" name="Line 23"/>
              <p:cNvSpPr/>
              <p:nvPr/>
            </p:nvSpPr>
            <p:spPr>
              <a:xfrm flipH="1">
                <a:off x="48" y="48"/>
                <a:ext cx="240" cy="240"/>
              </a:xfrm>
              <a:prstGeom prst="line">
                <a:avLst/>
              </a:prstGeom>
              <a:ln w="19050" cap="flat" cmpd="sng">
                <a:solidFill>
                  <a:srgbClr val="7E3B2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7192" name="Line 24"/>
              <p:cNvSpPr/>
              <p:nvPr/>
            </p:nvSpPr>
            <p:spPr>
              <a:xfrm>
                <a:off x="48" y="48"/>
                <a:ext cx="240" cy="240"/>
              </a:xfrm>
              <a:prstGeom prst="line">
                <a:avLst/>
              </a:prstGeom>
              <a:ln w="19050" cap="flat" cmpd="sng">
                <a:solidFill>
                  <a:srgbClr val="7E3B2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</p:grpSp>
        <p:grpSp>
          <p:nvGrpSpPr>
            <p:cNvPr id="7193" name="Group 25"/>
            <p:cNvGrpSpPr/>
            <p:nvPr/>
          </p:nvGrpSpPr>
          <p:grpSpPr>
            <a:xfrm>
              <a:off x="2630" y="0"/>
              <a:ext cx="1089" cy="408"/>
              <a:chExt cx="960" cy="192"/>
            </a:xfrm>
          </p:grpSpPr>
          <p:sp>
            <p:nvSpPr>
              <p:cNvPr id="7194" name="Line 26"/>
              <p:cNvSpPr/>
              <p:nvPr/>
            </p:nvSpPr>
            <p:spPr>
              <a:xfrm>
                <a:off x="0" y="144"/>
                <a:ext cx="336" cy="0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7195" name="Oval 27"/>
              <p:cNvSpPr/>
              <p:nvPr/>
            </p:nvSpPr>
            <p:spPr>
              <a:xfrm>
                <a:off x="288" y="96"/>
                <a:ext cx="96" cy="96"/>
              </a:xfrm>
              <a:prstGeom prst="ellipse">
                <a:avLst/>
              </a:prstGeom>
              <a:solidFill>
                <a:schemeClr val="bg1"/>
              </a:solidFill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>
                  <a:latin typeface="Times New Roman" pitchFamily="18" charset="0"/>
                  <a:ea typeface="宋体" pitchFamily="2" charset="-122"/>
                </a:endParaRPr>
              </a:p>
            </p:txBody>
          </p:sp>
          <p:sp>
            <p:nvSpPr>
              <p:cNvPr id="7196" name="Line 28"/>
              <p:cNvSpPr/>
              <p:nvPr/>
            </p:nvSpPr>
            <p:spPr>
              <a:xfrm flipV="1">
                <a:off x="384" y="0"/>
                <a:ext cx="192" cy="144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7197" name="Line 29"/>
              <p:cNvSpPr/>
              <p:nvPr/>
            </p:nvSpPr>
            <p:spPr>
              <a:xfrm>
                <a:off x="576" y="144"/>
                <a:ext cx="384" cy="0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 fill="hold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indefinite" fill="hold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/>
      <p:bldP spid="4101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14"/>
          <p:cNvSpPr>
            <a:spLocks noChangeArrowheads="1"/>
          </p:cNvSpPr>
          <p:nvPr/>
        </p:nvSpPr>
        <p:spPr bwMode="auto">
          <a:xfrm>
            <a:off x="439738" y="231458"/>
            <a:ext cx="6767512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Aft>
                <a:spcPts val="600"/>
              </a:spcAft>
            </a:pPr>
            <a:r>
              <a:rPr lang="zh-CN" altLang="en-US" sz="3200" b="1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二、并联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440055" y="1162050"/>
            <a:ext cx="8484235" cy="82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、定义：把电路中一些元件</a:t>
            </a:r>
            <a:r>
              <a:rPr lang="zh-CN" altLang="en-US" sz="24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并列</a:t>
            </a:r>
            <a:r>
              <a:rPr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地</a:t>
            </a: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连接在电路中的两点之间，这种连接方式叫做串联。</a:t>
            </a:r>
          </a:p>
        </p:txBody>
      </p:sp>
      <p:cxnSp>
        <p:nvCxnSpPr>
          <p:cNvPr id="11" name="直接箭头连接符 10"/>
          <p:cNvCxnSpPr/>
          <p:nvPr/>
        </p:nvCxnSpPr>
        <p:spPr>
          <a:xfrm>
            <a:off x="3636010" y="3219450"/>
            <a:ext cx="2044700" cy="18415"/>
          </a:xfrm>
          <a:prstGeom prst="straightConnector1">
            <a:avLst/>
          </a:prstGeom>
          <a:ln w="57150">
            <a:headEnd type="none" w="med" len="med"/>
            <a:tailEnd type="arrow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6" name="Text Box 3"/>
          <p:cNvSpPr txBox="1"/>
          <p:nvPr/>
        </p:nvSpPr>
        <p:spPr>
          <a:xfrm>
            <a:off x="3444875" y="2845118"/>
            <a:ext cx="247523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1800" b="1">
                <a:solidFill>
                  <a:schemeClr val="tx1"/>
                </a:solidFill>
                <a:effectLst/>
                <a:latin typeface="华文楷体" panose="02010600040101010101" charset="-122"/>
                <a:ea typeface="华文楷体" panose="02010600040101010101" charset="-122"/>
              </a:rPr>
              <a:t>把实物图连接成电路图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6010910" y="1847215"/>
            <a:ext cx="2971800" cy="2641600"/>
            <a:chOff x="9466" y="2909"/>
            <a:chExt cx="4680" cy="4160"/>
          </a:xfrm>
        </p:grpSpPr>
        <p:grpSp>
          <p:nvGrpSpPr>
            <p:cNvPr id="13336" name="Group 24"/>
            <p:cNvGrpSpPr/>
            <p:nvPr/>
          </p:nvGrpSpPr>
          <p:grpSpPr>
            <a:xfrm>
              <a:off x="9466" y="2909"/>
              <a:ext cx="4680" cy="4160"/>
              <a:chOff x="3264" y="1907"/>
              <a:chExt cx="1872" cy="1664"/>
            </a:xfrm>
          </p:grpSpPr>
          <p:sp>
            <p:nvSpPr>
              <p:cNvPr id="10264" name="Text Box 25"/>
              <p:cNvSpPr txBox="1"/>
              <p:nvPr/>
            </p:nvSpPr>
            <p:spPr>
              <a:xfrm>
                <a:off x="4464" y="3340"/>
                <a:ext cx="212" cy="23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t">
                <a:spAutoFit/>
              </a:bodyPr>
              <a:lstStyle/>
              <a:p>
                <a:r>
                  <a:rPr lang="en-US" altLang="zh-CN" b="1">
                    <a:latin typeface="Arial" pitchFamily="34" charset="0"/>
                    <a:ea typeface="宋体" pitchFamily="2" charset="-122"/>
                  </a:rPr>
                  <a:t>S</a:t>
                </a:r>
              </a:p>
            </p:txBody>
          </p:sp>
          <p:sp>
            <p:nvSpPr>
              <p:cNvPr id="10265" name="Text Box 26"/>
              <p:cNvSpPr txBox="1"/>
              <p:nvPr/>
            </p:nvSpPr>
            <p:spPr>
              <a:xfrm>
                <a:off x="4128" y="2476"/>
                <a:ext cx="292" cy="23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t">
                <a:spAutoFit/>
              </a:bodyPr>
              <a:lstStyle/>
              <a:p>
                <a:r>
                  <a:rPr lang="en-US" altLang="zh-CN" b="1">
                    <a:latin typeface="Arial" pitchFamily="34" charset="0"/>
                    <a:ea typeface="宋体" pitchFamily="2" charset="-122"/>
                  </a:rPr>
                  <a:t>S1</a:t>
                </a:r>
              </a:p>
            </p:txBody>
          </p:sp>
          <p:sp>
            <p:nvSpPr>
              <p:cNvPr id="10266" name="Text Box 27"/>
              <p:cNvSpPr txBox="1"/>
              <p:nvPr/>
            </p:nvSpPr>
            <p:spPr>
              <a:xfrm>
                <a:off x="4128" y="1996"/>
                <a:ext cx="292" cy="23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t">
                <a:spAutoFit/>
              </a:bodyPr>
              <a:lstStyle/>
              <a:p>
                <a:r>
                  <a:rPr lang="en-US" altLang="zh-CN" b="1">
                    <a:latin typeface="Arial" pitchFamily="34" charset="0"/>
                    <a:ea typeface="宋体" pitchFamily="2" charset="-122"/>
                  </a:rPr>
                  <a:t>S2</a:t>
                </a:r>
              </a:p>
            </p:txBody>
          </p:sp>
          <p:sp>
            <p:nvSpPr>
              <p:cNvPr id="10267" name="Text Box 28"/>
              <p:cNvSpPr txBox="1"/>
              <p:nvPr/>
            </p:nvSpPr>
            <p:spPr>
              <a:xfrm>
                <a:off x="3632" y="2476"/>
                <a:ext cx="284" cy="23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t">
                <a:spAutoFit/>
              </a:bodyPr>
              <a:lstStyle/>
              <a:p>
                <a:r>
                  <a:rPr lang="en-US" altLang="zh-CN" b="1">
                    <a:latin typeface="Arial" pitchFamily="34" charset="0"/>
                    <a:ea typeface="宋体" pitchFamily="2" charset="-122"/>
                  </a:rPr>
                  <a:t>L1</a:t>
                </a:r>
              </a:p>
            </p:txBody>
          </p:sp>
          <p:sp>
            <p:nvSpPr>
              <p:cNvPr id="10268" name="Text Box 29"/>
              <p:cNvSpPr txBox="1"/>
              <p:nvPr/>
            </p:nvSpPr>
            <p:spPr>
              <a:xfrm>
                <a:off x="3640" y="1907"/>
                <a:ext cx="284" cy="23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t">
                <a:spAutoFit/>
              </a:bodyPr>
              <a:lstStyle/>
              <a:p>
                <a:r>
                  <a:rPr lang="en-US" altLang="zh-CN" b="1">
                    <a:latin typeface="Arial" pitchFamily="34" charset="0"/>
                    <a:ea typeface="宋体" pitchFamily="2" charset="-122"/>
                  </a:rPr>
                  <a:t>L2</a:t>
                </a:r>
              </a:p>
            </p:txBody>
          </p:sp>
          <p:grpSp>
            <p:nvGrpSpPr>
              <p:cNvPr id="10269" name="Group 30"/>
              <p:cNvGrpSpPr/>
              <p:nvPr/>
            </p:nvGrpSpPr>
            <p:grpSpPr>
              <a:xfrm>
                <a:off x="3264" y="2140"/>
                <a:ext cx="1872" cy="1296"/>
                <a:chOff x="3264" y="2140"/>
                <a:chExt cx="1872" cy="1296"/>
              </a:xfrm>
            </p:grpSpPr>
            <p:grpSp>
              <p:nvGrpSpPr>
                <p:cNvPr id="10270" name="Group 31"/>
                <p:cNvGrpSpPr/>
                <p:nvPr/>
              </p:nvGrpSpPr>
              <p:grpSpPr>
                <a:xfrm>
                  <a:off x="3264" y="2140"/>
                  <a:ext cx="1872" cy="1296"/>
                  <a:chOff x="3552" y="3168"/>
                  <a:chExt cx="1296" cy="864"/>
                </a:xfrm>
              </p:grpSpPr>
              <p:sp>
                <p:nvSpPr>
                  <p:cNvPr id="10271" name="Line 32"/>
                  <p:cNvSpPr/>
                  <p:nvPr/>
                </p:nvSpPr>
                <p:spPr>
                  <a:xfrm flipH="1">
                    <a:off x="4080" y="3888"/>
                    <a:ext cx="0" cy="144"/>
                  </a:xfrm>
                  <a:prstGeom prst="line">
                    <a:avLst/>
                  </a:prstGeom>
                  <a:ln w="2857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/>
                </p:txBody>
              </p:sp>
              <p:sp>
                <p:nvSpPr>
                  <p:cNvPr id="10272" name="Line 33"/>
                  <p:cNvSpPr/>
                  <p:nvPr/>
                </p:nvSpPr>
                <p:spPr>
                  <a:xfrm flipH="1">
                    <a:off x="4032" y="3936"/>
                    <a:ext cx="0" cy="48"/>
                  </a:xfrm>
                  <a:prstGeom prst="line">
                    <a:avLst/>
                  </a:prstGeom>
                  <a:ln w="2857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/>
                </p:txBody>
              </p:sp>
              <p:sp>
                <p:nvSpPr>
                  <p:cNvPr id="10273" name="Line 34"/>
                  <p:cNvSpPr/>
                  <p:nvPr/>
                </p:nvSpPr>
                <p:spPr>
                  <a:xfrm flipH="1">
                    <a:off x="3744" y="3960"/>
                    <a:ext cx="288" cy="0"/>
                  </a:xfrm>
                  <a:prstGeom prst="line">
                    <a:avLst/>
                  </a:prstGeom>
                  <a:ln w="2857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/>
                </p:txBody>
              </p:sp>
              <p:sp>
                <p:nvSpPr>
                  <p:cNvPr id="10274" name="Line 35"/>
                  <p:cNvSpPr/>
                  <p:nvPr/>
                </p:nvSpPr>
                <p:spPr>
                  <a:xfrm flipH="1">
                    <a:off x="4080" y="3960"/>
                    <a:ext cx="288" cy="0"/>
                  </a:xfrm>
                  <a:prstGeom prst="line">
                    <a:avLst/>
                  </a:prstGeom>
                  <a:ln w="2857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/>
                </p:txBody>
              </p:sp>
              <p:grpSp>
                <p:nvGrpSpPr>
                  <p:cNvPr id="10275" name="Group 36"/>
                  <p:cNvGrpSpPr/>
                  <p:nvPr/>
                </p:nvGrpSpPr>
                <p:grpSpPr>
                  <a:xfrm>
                    <a:off x="4368" y="3888"/>
                    <a:ext cx="190" cy="89"/>
                    <a:chOff x="3266" y="2688"/>
                    <a:chExt cx="190" cy="89"/>
                  </a:xfrm>
                </p:grpSpPr>
                <p:sp>
                  <p:nvSpPr>
                    <p:cNvPr id="10276" name="Oval 37"/>
                    <p:cNvSpPr/>
                    <p:nvPr/>
                  </p:nvSpPr>
                  <p:spPr>
                    <a:xfrm>
                      <a:off x="3266" y="2730"/>
                      <a:ext cx="47" cy="47"/>
                    </a:xfrm>
                    <a:prstGeom prst="ellipse">
                      <a:avLst/>
                    </a:prstGeom>
                    <a:noFill/>
                    <a:ln w="2857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 anchor="ctr"/>
                    <a:lstStyle/>
                    <a:p>
                      <a:endParaRPr lang="zh-CN" altLang="en-US">
                        <a:latin typeface="Arial" pitchFamily="34" charset="0"/>
                        <a:ea typeface="宋体" pitchFamily="2" charset="-122"/>
                      </a:endParaRPr>
                    </a:p>
                  </p:txBody>
                </p:sp>
                <p:sp>
                  <p:nvSpPr>
                    <p:cNvPr id="10277" name="Line 38"/>
                    <p:cNvSpPr/>
                    <p:nvPr/>
                  </p:nvSpPr>
                  <p:spPr>
                    <a:xfrm flipV="1">
                      <a:off x="3312" y="2688"/>
                      <a:ext cx="144" cy="48"/>
                    </a:xfrm>
                    <a:prstGeom prst="line">
                      <a:avLst/>
                    </a:prstGeom>
                    <a:ln w="2857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/>
                  </p:txBody>
                </p:sp>
              </p:grpSp>
              <p:sp>
                <p:nvSpPr>
                  <p:cNvPr id="10278" name="Line 39"/>
                  <p:cNvSpPr/>
                  <p:nvPr/>
                </p:nvSpPr>
                <p:spPr>
                  <a:xfrm>
                    <a:off x="4544" y="3960"/>
                    <a:ext cx="288" cy="0"/>
                  </a:xfrm>
                  <a:prstGeom prst="line">
                    <a:avLst/>
                  </a:prstGeom>
                  <a:ln w="2857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/>
                </p:txBody>
              </p:sp>
              <p:sp>
                <p:nvSpPr>
                  <p:cNvPr id="10279" name="Line 40"/>
                  <p:cNvSpPr/>
                  <p:nvPr/>
                </p:nvSpPr>
                <p:spPr>
                  <a:xfrm flipH="1">
                    <a:off x="4608" y="3424"/>
                    <a:ext cx="240" cy="0"/>
                  </a:xfrm>
                  <a:prstGeom prst="line">
                    <a:avLst/>
                  </a:prstGeom>
                  <a:ln w="2857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/>
                </p:txBody>
              </p:sp>
              <p:sp>
                <p:nvSpPr>
                  <p:cNvPr id="10280" name="Line 41"/>
                  <p:cNvSpPr/>
                  <p:nvPr/>
                </p:nvSpPr>
                <p:spPr>
                  <a:xfrm flipH="1">
                    <a:off x="4608" y="3264"/>
                    <a:ext cx="0" cy="312"/>
                  </a:xfrm>
                  <a:prstGeom prst="line">
                    <a:avLst/>
                  </a:prstGeom>
                  <a:ln w="2857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/>
                </p:txBody>
              </p:sp>
              <p:sp>
                <p:nvSpPr>
                  <p:cNvPr id="10281" name="Line 42"/>
                  <p:cNvSpPr/>
                  <p:nvPr/>
                </p:nvSpPr>
                <p:spPr>
                  <a:xfrm flipH="1" flipV="1">
                    <a:off x="4840" y="3432"/>
                    <a:ext cx="0" cy="528"/>
                  </a:xfrm>
                  <a:prstGeom prst="line">
                    <a:avLst/>
                  </a:prstGeom>
                  <a:ln w="2857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/>
                </p:txBody>
              </p:sp>
              <p:sp>
                <p:nvSpPr>
                  <p:cNvPr id="10282" name="Line 43"/>
                  <p:cNvSpPr/>
                  <p:nvPr/>
                </p:nvSpPr>
                <p:spPr>
                  <a:xfrm flipH="1">
                    <a:off x="4416" y="3576"/>
                    <a:ext cx="192" cy="0"/>
                  </a:xfrm>
                  <a:prstGeom prst="line">
                    <a:avLst/>
                  </a:prstGeom>
                  <a:ln w="2857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/>
                </p:txBody>
              </p:sp>
              <p:sp>
                <p:nvSpPr>
                  <p:cNvPr id="10283" name="Line 44"/>
                  <p:cNvSpPr/>
                  <p:nvPr/>
                </p:nvSpPr>
                <p:spPr>
                  <a:xfrm flipH="1">
                    <a:off x="4416" y="3264"/>
                    <a:ext cx="192" cy="0"/>
                  </a:xfrm>
                  <a:prstGeom prst="line">
                    <a:avLst/>
                  </a:prstGeom>
                  <a:ln w="2857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/>
                </p:txBody>
              </p:sp>
              <p:sp>
                <p:nvSpPr>
                  <p:cNvPr id="10284" name="AutoShape 45"/>
                  <p:cNvSpPr/>
                  <p:nvPr/>
                </p:nvSpPr>
                <p:spPr>
                  <a:xfrm>
                    <a:off x="3936" y="3168"/>
                    <a:ext cx="140" cy="168"/>
                  </a:xfrm>
                  <a:prstGeom prst="flowChartSummingJunction">
                    <a:avLst/>
                  </a:prstGeom>
                  <a:noFill/>
                  <a:ln w="2857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endParaRPr lang="zh-CN" altLang="en-US">
                      <a:latin typeface="Arial" pitchFamily="34" charset="0"/>
                      <a:ea typeface="宋体" pitchFamily="2" charset="-122"/>
                    </a:endParaRPr>
                  </a:p>
                </p:txBody>
              </p:sp>
              <p:grpSp>
                <p:nvGrpSpPr>
                  <p:cNvPr id="10285" name="Group 46"/>
                  <p:cNvGrpSpPr/>
                  <p:nvPr/>
                </p:nvGrpSpPr>
                <p:grpSpPr>
                  <a:xfrm>
                    <a:off x="4224" y="3204"/>
                    <a:ext cx="190" cy="89"/>
                    <a:chOff x="3266" y="2688"/>
                    <a:chExt cx="190" cy="89"/>
                  </a:xfrm>
                </p:grpSpPr>
                <p:sp>
                  <p:nvSpPr>
                    <p:cNvPr id="10286" name="Oval 47"/>
                    <p:cNvSpPr/>
                    <p:nvPr/>
                  </p:nvSpPr>
                  <p:spPr>
                    <a:xfrm>
                      <a:off x="3266" y="2730"/>
                      <a:ext cx="47" cy="47"/>
                    </a:xfrm>
                    <a:prstGeom prst="ellipse">
                      <a:avLst/>
                    </a:prstGeom>
                    <a:noFill/>
                    <a:ln w="2857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 anchor="ctr"/>
                    <a:lstStyle/>
                    <a:p>
                      <a:endParaRPr lang="zh-CN" altLang="en-US">
                        <a:latin typeface="Arial" pitchFamily="34" charset="0"/>
                        <a:ea typeface="宋体" pitchFamily="2" charset="-122"/>
                      </a:endParaRPr>
                    </a:p>
                  </p:txBody>
                </p:sp>
                <p:sp>
                  <p:nvSpPr>
                    <p:cNvPr id="10287" name="Line 48"/>
                    <p:cNvSpPr/>
                    <p:nvPr/>
                  </p:nvSpPr>
                  <p:spPr>
                    <a:xfrm flipV="1">
                      <a:off x="3312" y="2688"/>
                      <a:ext cx="144" cy="48"/>
                    </a:xfrm>
                    <a:prstGeom prst="line">
                      <a:avLst/>
                    </a:prstGeom>
                    <a:ln w="2857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/>
                  </p:txBody>
                </p:sp>
              </p:grpSp>
              <p:sp>
                <p:nvSpPr>
                  <p:cNvPr id="10288" name="Line 49"/>
                  <p:cNvSpPr/>
                  <p:nvPr/>
                </p:nvSpPr>
                <p:spPr>
                  <a:xfrm flipH="1">
                    <a:off x="4080" y="3264"/>
                    <a:ext cx="144" cy="0"/>
                  </a:xfrm>
                  <a:prstGeom prst="line">
                    <a:avLst/>
                  </a:prstGeom>
                  <a:ln w="2857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/>
                </p:txBody>
              </p:sp>
              <p:sp>
                <p:nvSpPr>
                  <p:cNvPr id="10289" name="Line 50"/>
                  <p:cNvSpPr/>
                  <p:nvPr/>
                </p:nvSpPr>
                <p:spPr>
                  <a:xfrm flipH="1">
                    <a:off x="3788" y="3264"/>
                    <a:ext cx="144" cy="0"/>
                  </a:xfrm>
                  <a:prstGeom prst="line">
                    <a:avLst/>
                  </a:prstGeom>
                  <a:ln w="2857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/>
                </p:txBody>
              </p:sp>
              <p:sp>
                <p:nvSpPr>
                  <p:cNvPr id="10290" name="AutoShape 51"/>
                  <p:cNvSpPr/>
                  <p:nvPr/>
                </p:nvSpPr>
                <p:spPr>
                  <a:xfrm>
                    <a:off x="3938" y="3476"/>
                    <a:ext cx="140" cy="168"/>
                  </a:xfrm>
                  <a:prstGeom prst="flowChartSummingJunction">
                    <a:avLst/>
                  </a:prstGeom>
                  <a:noFill/>
                  <a:ln w="2857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endParaRPr lang="zh-CN" altLang="en-US">
                      <a:latin typeface="Arial" pitchFamily="34" charset="0"/>
                      <a:ea typeface="宋体" pitchFamily="2" charset="-122"/>
                    </a:endParaRPr>
                  </a:p>
                </p:txBody>
              </p:sp>
              <p:grpSp>
                <p:nvGrpSpPr>
                  <p:cNvPr id="10291" name="Group 52"/>
                  <p:cNvGrpSpPr/>
                  <p:nvPr/>
                </p:nvGrpSpPr>
                <p:grpSpPr>
                  <a:xfrm>
                    <a:off x="4226" y="3512"/>
                    <a:ext cx="190" cy="89"/>
                    <a:chOff x="3266" y="2688"/>
                    <a:chExt cx="190" cy="89"/>
                  </a:xfrm>
                </p:grpSpPr>
                <p:sp>
                  <p:nvSpPr>
                    <p:cNvPr id="10292" name="Oval 53"/>
                    <p:cNvSpPr/>
                    <p:nvPr/>
                  </p:nvSpPr>
                  <p:spPr>
                    <a:xfrm>
                      <a:off x="3266" y="2730"/>
                      <a:ext cx="47" cy="47"/>
                    </a:xfrm>
                    <a:prstGeom prst="ellipse">
                      <a:avLst/>
                    </a:prstGeom>
                    <a:noFill/>
                    <a:ln w="2857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 anchor="ctr"/>
                    <a:lstStyle/>
                    <a:p>
                      <a:endParaRPr lang="zh-CN" altLang="en-US">
                        <a:latin typeface="Arial" pitchFamily="34" charset="0"/>
                        <a:ea typeface="宋体" pitchFamily="2" charset="-122"/>
                      </a:endParaRPr>
                    </a:p>
                  </p:txBody>
                </p:sp>
                <p:sp>
                  <p:nvSpPr>
                    <p:cNvPr id="10293" name="Line 54"/>
                    <p:cNvSpPr/>
                    <p:nvPr/>
                  </p:nvSpPr>
                  <p:spPr>
                    <a:xfrm flipV="1">
                      <a:off x="3312" y="2688"/>
                      <a:ext cx="144" cy="48"/>
                    </a:xfrm>
                    <a:prstGeom prst="line">
                      <a:avLst/>
                    </a:prstGeom>
                    <a:ln w="2857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/>
                  </p:txBody>
                </p:sp>
              </p:grpSp>
              <p:sp>
                <p:nvSpPr>
                  <p:cNvPr id="10294" name="Line 55"/>
                  <p:cNvSpPr/>
                  <p:nvPr/>
                </p:nvSpPr>
                <p:spPr>
                  <a:xfrm flipH="1">
                    <a:off x="4080" y="3580"/>
                    <a:ext cx="144" cy="0"/>
                  </a:xfrm>
                  <a:prstGeom prst="line">
                    <a:avLst/>
                  </a:prstGeom>
                  <a:ln w="2857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/>
                </p:txBody>
              </p:sp>
              <p:sp>
                <p:nvSpPr>
                  <p:cNvPr id="10295" name="Line 56"/>
                  <p:cNvSpPr/>
                  <p:nvPr/>
                </p:nvSpPr>
                <p:spPr>
                  <a:xfrm flipH="1">
                    <a:off x="3788" y="3580"/>
                    <a:ext cx="144" cy="0"/>
                  </a:xfrm>
                  <a:prstGeom prst="line">
                    <a:avLst/>
                  </a:prstGeom>
                  <a:ln w="2857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/>
                </p:txBody>
              </p:sp>
              <p:sp>
                <p:nvSpPr>
                  <p:cNvPr id="10296" name="Line 57"/>
                  <p:cNvSpPr/>
                  <p:nvPr/>
                </p:nvSpPr>
                <p:spPr>
                  <a:xfrm flipH="1">
                    <a:off x="3792" y="3264"/>
                    <a:ext cx="0" cy="312"/>
                  </a:xfrm>
                  <a:prstGeom prst="line">
                    <a:avLst/>
                  </a:prstGeom>
                  <a:ln w="2857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/>
                </p:txBody>
              </p:sp>
              <p:sp>
                <p:nvSpPr>
                  <p:cNvPr id="10297" name="Line 58"/>
                  <p:cNvSpPr/>
                  <p:nvPr/>
                </p:nvSpPr>
                <p:spPr>
                  <a:xfrm flipH="1">
                    <a:off x="3552" y="3408"/>
                    <a:ext cx="240" cy="0"/>
                  </a:xfrm>
                  <a:prstGeom prst="line">
                    <a:avLst/>
                  </a:prstGeom>
                  <a:ln w="2857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/>
                </p:txBody>
              </p:sp>
              <p:sp>
                <p:nvSpPr>
                  <p:cNvPr id="10298" name="Line 59"/>
                  <p:cNvSpPr/>
                  <p:nvPr/>
                </p:nvSpPr>
                <p:spPr>
                  <a:xfrm flipH="1" flipV="1">
                    <a:off x="3552" y="3404"/>
                    <a:ext cx="0" cy="556"/>
                  </a:xfrm>
                  <a:prstGeom prst="line">
                    <a:avLst/>
                  </a:prstGeom>
                  <a:ln w="2857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/>
                </p:txBody>
              </p:sp>
              <p:sp>
                <p:nvSpPr>
                  <p:cNvPr id="10299" name="Line 60"/>
                  <p:cNvSpPr/>
                  <p:nvPr/>
                </p:nvSpPr>
                <p:spPr>
                  <a:xfrm>
                    <a:off x="3552" y="3960"/>
                    <a:ext cx="288" cy="0"/>
                  </a:xfrm>
                  <a:prstGeom prst="line">
                    <a:avLst/>
                  </a:prstGeom>
                  <a:ln w="2857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/>
                </p:txBody>
              </p:sp>
            </p:grpSp>
            <p:sp>
              <p:nvSpPr>
                <p:cNvPr id="10300" name="Oval 61"/>
                <p:cNvSpPr/>
                <p:nvPr/>
              </p:nvSpPr>
              <p:spPr>
                <a:xfrm>
                  <a:off x="3584" y="2472"/>
                  <a:ext cx="47" cy="47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lang="zh-CN" altLang="en-US">
                    <a:latin typeface="Arial" pitchFamily="34" charset="0"/>
                    <a:ea typeface="宋体" pitchFamily="2" charset="-122"/>
                  </a:endParaRPr>
                </a:p>
              </p:txBody>
            </p:sp>
            <p:sp>
              <p:nvSpPr>
                <p:cNvPr id="10301" name="Oval 62"/>
                <p:cNvSpPr/>
                <p:nvPr/>
              </p:nvSpPr>
              <p:spPr>
                <a:xfrm>
                  <a:off x="4768" y="2504"/>
                  <a:ext cx="47" cy="47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lang="zh-CN" altLang="en-US">
                    <a:latin typeface="Arial" pitchFamily="34" charset="0"/>
                    <a:ea typeface="宋体" pitchFamily="2" charset="-122"/>
                  </a:endParaRPr>
                </a:p>
              </p:txBody>
            </p:sp>
          </p:grpSp>
        </p:grpSp>
        <p:sp>
          <p:nvSpPr>
            <p:cNvPr id="10" name="Text Box 9"/>
            <p:cNvSpPr/>
            <p:nvPr/>
          </p:nvSpPr>
          <p:spPr>
            <a:xfrm>
              <a:off x="13333" y="3908"/>
              <a:ext cx="532" cy="310"/>
            </a:xfrm>
            <a:prstGeom prst="rect">
              <a:avLst/>
            </a:prstGeom>
            <a:noFill/>
            <a:ln w="28575">
              <a:noFill/>
            </a:ln>
          </p:spPr>
          <p:txBody>
            <a:bodyPr anchor="t"/>
            <a:lstStyle/>
            <a:p>
              <a:pPr algn="ctr">
                <a:spcBef>
                  <a:spcPct val="50000"/>
                </a:spcBef>
              </a:pPr>
              <a:r>
                <a:rPr lang="en-US" altLang="zh-CN" sz="1800" b="1">
                  <a:solidFill>
                    <a:srgbClr val="8E163E"/>
                  </a:solidFill>
                  <a:latin typeface="Arial" pitchFamily="34" charset="0"/>
                </a:rPr>
                <a:t>A</a:t>
              </a:r>
            </a:p>
          </p:txBody>
        </p:sp>
        <p:sp>
          <p:nvSpPr>
            <p:cNvPr id="12" name="Text Box 8"/>
            <p:cNvSpPr/>
            <p:nvPr/>
          </p:nvSpPr>
          <p:spPr>
            <a:xfrm>
              <a:off x="9731" y="3840"/>
              <a:ext cx="532" cy="310"/>
            </a:xfrm>
            <a:prstGeom prst="rect">
              <a:avLst/>
            </a:prstGeom>
            <a:noFill/>
            <a:ln w="28575">
              <a:noFill/>
            </a:ln>
          </p:spPr>
          <p:txBody>
            <a:bodyPr anchor="t"/>
            <a:lstStyle/>
            <a:p>
              <a:pPr algn="ctr">
                <a:spcBef>
                  <a:spcPct val="50000"/>
                </a:spcBef>
              </a:pPr>
              <a:r>
                <a:rPr lang="en-US" altLang="zh-CN" sz="1800" b="1">
                  <a:solidFill>
                    <a:srgbClr val="8E163E"/>
                  </a:solidFill>
                  <a:latin typeface="Arial" pitchFamily="34" charset="0"/>
                </a:rPr>
                <a:t>B</a:t>
              </a: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363220" y="2283057"/>
            <a:ext cx="2976880" cy="2368318"/>
            <a:chOff x="233" y="1681"/>
            <a:chExt cx="6806" cy="6096"/>
          </a:xfrm>
        </p:grpSpPr>
        <p:grpSp>
          <p:nvGrpSpPr>
            <p:cNvPr id="17" name="组合 135"/>
            <p:cNvGrpSpPr/>
            <p:nvPr/>
          </p:nvGrpSpPr>
          <p:grpSpPr>
            <a:xfrm>
              <a:off x="233" y="1681"/>
              <a:ext cx="6806" cy="6096"/>
              <a:chOff x="12948" y="1916832"/>
              <a:chExt cx="4984751" cy="4499876"/>
            </a:xfrm>
          </p:grpSpPr>
          <p:grpSp>
            <p:nvGrpSpPr>
              <p:cNvPr id="19" name="Group 2"/>
              <p:cNvGrpSpPr/>
              <p:nvPr/>
            </p:nvGrpSpPr>
            <p:grpSpPr>
              <a:xfrm>
                <a:off x="12948" y="1916832"/>
                <a:ext cx="4984751" cy="3652838"/>
                <a:chOff x="53" y="1207"/>
                <a:chExt cx="3140" cy="2301"/>
              </a:xfrm>
            </p:grpSpPr>
            <p:grpSp>
              <p:nvGrpSpPr>
                <p:cNvPr id="20" name="Group 3"/>
                <p:cNvGrpSpPr/>
                <p:nvPr/>
              </p:nvGrpSpPr>
              <p:grpSpPr>
                <a:xfrm>
                  <a:off x="236" y="1207"/>
                  <a:ext cx="2957" cy="2301"/>
                  <a:chOff x="205" y="1207"/>
                  <a:chExt cx="2957" cy="2301"/>
                </a:xfrm>
              </p:grpSpPr>
              <p:pic>
                <p:nvPicPr>
                  <p:cNvPr id="21" name="Picture 4" descr="111"/>
                  <p:cNvPicPr>
                    <a:picLocks noChangeAspect="1"/>
                  </p:cNvPicPr>
                  <p:nvPr/>
                </p:nvPicPr>
                <p:blipFill>
                  <a:blip r:embed="rId2"/>
                  <a:stretch>
                    <a:fillRect/>
                  </a:stretch>
                </p:blipFill>
                <p:spPr>
                  <a:xfrm>
                    <a:off x="1020" y="1207"/>
                    <a:ext cx="1200" cy="1020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pic>
                <p:nvPicPr>
                  <p:cNvPr id="22" name="Picture 5" descr="wla211"/>
                  <p:cNvPicPr>
                    <a:picLocks noChangeAspect="1"/>
                  </p:cNvPicPr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205" y="2991"/>
                    <a:ext cx="751" cy="517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pic>
                <p:nvPicPr>
                  <p:cNvPr id="23" name="Picture 6" descr="wla211"/>
                  <p:cNvPicPr>
                    <a:picLocks noChangeAspect="1"/>
                  </p:cNvPicPr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211" y="2053"/>
                    <a:ext cx="750" cy="516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pic>
                <p:nvPicPr>
                  <p:cNvPr id="24" name="Picture 7" descr="222"/>
                  <p:cNvPicPr>
                    <a:picLocks noChangeAspect="1"/>
                  </p:cNvPicPr>
                  <p:nvPr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2245" y="1752"/>
                    <a:ext cx="917" cy="872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</p:grpSp>
            <p:sp>
              <p:nvSpPr>
                <p:cNvPr id="25" name="Text Box 8"/>
                <p:cNvSpPr/>
                <p:nvPr/>
              </p:nvSpPr>
              <p:spPr>
                <a:xfrm>
                  <a:off x="53" y="2145"/>
                  <a:ext cx="318" cy="231"/>
                </a:xfrm>
                <a:prstGeom prst="rect">
                  <a:avLst/>
                </a:prstGeom>
                <a:noFill/>
                <a:ln w="28575">
                  <a:noFill/>
                </a:ln>
              </p:spPr>
              <p:txBody>
                <a:bodyPr anchor="t"/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altLang="zh-CN" sz="1800" b="1">
                      <a:solidFill>
                        <a:srgbClr val="8E163E"/>
                      </a:solidFill>
                      <a:latin typeface="Arial" pitchFamily="34" charset="0"/>
                    </a:rPr>
                    <a:t>B</a:t>
                  </a:r>
                </a:p>
              </p:txBody>
            </p:sp>
            <p:sp>
              <p:nvSpPr>
                <p:cNvPr id="26" name="Text Box 9"/>
                <p:cNvSpPr/>
                <p:nvPr/>
              </p:nvSpPr>
              <p:spPr>
                <a:xfrm>
                  <a:off x="2862" y="1971"/>
                  <a:ext cx="318" cy="231"/>
                </a:xfrm>
                <a:prstGeom prst="rect">
                  <a:avLst/>
                </a:prstGeom>
                <a:noFill/>
                <a:ln w="28575">
                  <a:noFill/>
                </a:ln>
              </p:spPr>
              <p:txBody>
                <a:bodyPr anchor="t"/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altLang="zh-CN" sz="1800" b="1">
                      <a:solidFill>
                        <a:srgbClr val="8E163E"/>
                      </a:solidFill>
                      <a:latin typeface="Arial" pitchFamily="34" charset="0"/>
                    </a:rPr>
                    <a:t>A</a:t>
                  </a:r>
                </a:p>
              </p:txBody>
            </p:sp>
          </p:grpSp>
          <p:grpSp>
            <p:nvGrpSpPr>
              <p:cNvPr id="27" name="组合 134"/>
              <p:cNvGrpSpPr/>
              <p:nvPr/>
            </p:nvGrpSpPr>
            <p:grpSpPr>
              <a:xfrm>
                <a:off x="1907704" y="3535223"/>
                <a:ext cx="1455738" cy="2881485"/>
                <a:chOff x="1907704" y="3535223"/>
                <a:chExt cx="1455738" cy="2881485"/>
              </a:xfrm>
            </p:grpSpPr>
            <p:pic>
              <p:nvPicPr>
                <p:cNvPr id="28" name="Picture 7" descr="222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907704" y="5032408"/>
                  <a:ext cx="1455738" cy="138430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pic>
              <p:nvPicPr>
                <p:cNvPr id="29" name="Picture 7" descr="222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907704" y="3535223"/>
                  <a:ext cx="1455738" cy="138430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</p:grpSp>
        </p:grpSp>
        <p:sp>
          <p:nvSpPr>
            <p:cNvPr id="30" name="未知"/>
            <p:cNvSpPr/>
            <p:nvPr/>
          </p:nvSpPr>
          <p:spPr>
            <a:xfrm rot="1560000" flipH="1" flipV="1">
              <a:off x="3996" y="1839"/>
              <a:ext cx="2927" cy="1484"/>
            </a:xfrm>
            <a:custGeom>
              <a:cxnLst>
                <a:cxn ang="0">
                  <a:pos x="1427670808" y="107412570"/>
                </a:cxn>
                <a:cxn ang="0">
                  <a:pos x="917788064" y="214825140"/>
                </a:cxn>
                <a:cxn ang="0">
                  <a:pos x="0" y="0"/>
                </a:cxn>
              </a:cxnLst>
              <a:pathLst>
                <a:path w="672" h="104">
                  <a:moveTo>
                    <a:pt x="672" y="48"/>
                  </a:moveTo>
                  <a:cubicBezTo>
                    <a:pt x="608" y="76"/>
                    <a:pt x="544" y="104"/>
                    <a:pt x="432" y="96"/>
                  </a:cubicBezTo>
                  <a:cubicBezTo>
                    <a:pt x="320" y="88"/>
                    <a:pt x="160" y="44"/>
                    <a:pt x="0" y="0"/>
                  </a:cubicBezTo>
                </a:path>
              </a:pathLst>
            </a:custGeom>
            <a:noFill/>
            <a:ln w="57150" cap="flat" cmpd="sng">
              <a:solidFill>
                <a:srgbClr val="A01E04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" name="未知"/>
            <p:cNvSpPr/>
            <p:nvPr/>
          </p:nvSpPr>
          <p:spPr>
            <a:xfrm rot="20220000" flipH="1">
              <a:off x="4081" y="4187"/>
              <a:ext cx="1742" cy="671"/>
            </a:xfrm>
            <a:custGeom>
              <a:cxnLst>
                <a:cxn ang="0">
                  <a:pos x="1427670808" y="107412570"/>
                </a:cxn>
                <a:cxn ang="0">
                  <a:pos x="917788064" y="214825140"/>
                </a:cxn>
                <a:cxn ang="0">
                  <a:pos x="0" y="0"/>
                </a:cxn>
              </a:cxnLst>
              <a:pathLst>
                <a:path w="672" h="104">
                  <a:moveTo>
                    <a:pt x="672" y="48"/>
                  </a:moveTo>
                  <a:cubicBezTo>
                    <a:pt x="608" y="76"/>
                    <a:pt x="544" y="104"/>
                    <a:pt x="432" y="96"/>
                  </a:cubicBezTo>
                  <a:cubicBezTo>
                    <a:pt x="320" y="88"/>
                    <a:pt x="160" y="44"/>
                    <a:pt x="0" y="0"/>
                  </a:cubicBezTo>
                </a:path>
              </a:pathLst>
            </a:custGeom>
            <a:noFill/>
            <a:ln w="57150" cap="flat" cmpd="sng">
              <a:solidFill>
                <a:srgbClr val="A01E04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" name="未知"/>
            <p:cNvSpPr/>
            <p:nvPr/>
          </p:nvSpPr>
          <p:spPr>
            <a:xfrm rot="19140000" flipH="1">
              <a:off x="3897" y="4511"/>
              <a:ext cx="3031" cy="2911"/>
            </a:xfrm>
            <a:custGeom>
              <a:cxnLst>
                <a:cxn ang="0">
                  <a:pos x="1427670808" y="107412570"/>
                </a:cxn>
                <a:cxn ang="0">
                  <a:pos x="917788064" y="214825140"/>
                </a:cxn>
                <a:cxn ang="0">
                  <a:pos x="0" y="0"/>
                </a:cxn>
              </a:cxnLst>
              <a:pathLst>
                <a:path w="672" h="104">
                  <a:moveTo>
                    <a:pt x="672" y="48"/>
                  </a:moveTo>
                  <a:cubicBezTo>
                    <a:pt x="608" y="76"/>
                    <a:pt x="544" y="104"/>
                    <a:pt x="432" y="96"/>
                  </a:cubicBezTo>
                  <a:cubicBezTo>
                    <a:pt x="320" y="88"/>
                    <a:pt x="160" y="44"/>
                    <a:pt x="0" y="0"/>
                  </a:cubicBezTo>
                </a:path>
              </a:pathLst>
            </a:custGeom>
            <a:noFill/>
            <a:ln w="57150" cap="flat" cmpd="sng">
              <a:solidFill>
                <a:srgbClr val="A01E04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" name="未知"/>
            <p:cNvSpPr/>
            <p:nvPr/>
          </p:nvSpPr>
          <p:spPr>
            <a:xfrm rot="13020000" flipH="1">
              <a:off x="1793" y="3961"/>
              <a:ext cx="1697" cy="766"/>
            </a:xfrm>
            <a:custGeom>
              <a:cxnLst>
                <a:cxn ang="0">
                  <a:pos x="1427670808" y="107412570"/>
                </a:cxn>
                <a:cxn ang="0">
                  <a:pos x="917788064" y="214825140"/>
                </a:cxn>
                <a:cxn ang="0">
                  <a:pos x="0" y="0"/>
                </a:cxn>
              </a:cxnLst>
              <a:pathLst>
                <a:path w="672" h="104">
                  <a:moveTo>
                    <a:pt x="672" y="48"/>
                  </a:moveTo>
                  <a:cubicBezTo>
                    <a:pt x="608" y="76"/>
                    <a:pt x="544" y="104"/>
                    <a:pt x="432" y="96"/>
                  </a:cubicBezTo>
                  <a:cubicBezTo>
                    <a:pt x="320" y="88"/>
                    <a:pt x="160" y="44"/>
                    <a:pt x="0" y="0"/>
                  </a:cubicBezTo>
                </a:path>
              </a:pathLst>
            </a:custGeom>
            <a:noFill/>
            <a:ln w="57150" cap="flat" cmpd="sng">
              <a:solidFill>
                <a:srgbClr val="A01E04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" name="未知"/>
            <p:cNvSpPr/>
            <p:nvPr/>
          </p:nvSpPr>
          <p:spPr>
            <a:xfrm rot="13500000" flipH="1">
              <a:off x="1804" y="5952"/>
              <a:ext cx="1756" cy="930"/>
            </a:xfrm>
            <a:custGeom>
              <a:cxnLst>
                <a:cxn ang="0">
                  <a:pos x="1427670808" y="107412570"/>
                </a:cxn>
                <a:cxn ang="0">
                  <a:pos x="917788064" y="214825140"/>
                </a:cxn>
                <a:cxn ang="0">
                  <a:pos x="0" y="0"/>
                </a:cxn>
              </a:cxnLst>
              <a:pathLst>
                <a:path w="672" h="104">
                  <a:moveTo>
                    <a:pt x="672" y="48"/>
                  </a:moveTo>
                  <a:cubicBezTo>
                    <a:pt x="608" y="76"/>
                    <a:pt x="544" y="104"/>
                    <a:pt x="432" y="96"/>
                  </a:cubicBezTo>
                  <a:cubicBezTo>
                    <a:pt x="320" y="88"/>
                    <a:pt x="160" y="44"/>
                    <a:pt x="0" y="0"/>
                  </a:cubicBezTo>
                </a:path>
              </a:pathLst>
            </a:custGeom>
            <a:noFill/>
            <a:ln w="57150" cap="flat" cmpd="sng">
              <a:solidFill>
                <a:srgbClr val="A01E04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" name="未知"/>
            <p:cNvSpPr/>
            <p:nvPr/>
          </p:nvSpPr>
          <p:spPr>
            <a:xfrm rot="11160000" flipH="1">
              <a:off x="810" y="4089"/>
              <a:ext cx="243" cy="2044"/>
            </a:xfrm>
            <a:custGeom>
              <a:cxnLst>
                <a:cxn ang="0">
                  <a:pos x="408898876" y="2147483647"/>
                </a:cxn>
                <a:cxn ang="0">
                  <a:pos x="0" y="2147483647"/>
                </a:cxn>
                <a:cxn ang="0">
                  <a:pos x="408898876" y="1701105469"/>
                </a:cxn>
                <a:cxn ang="0">
                  <a:pos x="408898876" y="850552734"/>
                </a:cxn>
                <a:cxn ang="0">
                  <a:pos x="2147483647" y="0"/>
                </a:cxn>
              </a:cxnLst>
              <a:pathLst>
                <a:path w="1152" h="1344">
                  <a:moveTo>
                    <a:pt x="192" y="1344"/>
                  </a:moveTo>
                  <a:cubicBezTo>
                    <a:pt x="96" y="1296"/>
                    <a:pt x="0" y="1248"/>
                    <a:pt x="0" y="1152"/>
                  </a:cubicBezTo>
                  <a:cubicBezTo>
                    <a:pt x="0" y="1056"/>
                    <a:pt x="160" y="896"/>
                    <a:pt x="192" y="768"/>
                  </a:cubicBezTo>
                  <a:cubicBezTo>
                    <a:pt x="224" y="640"/>
                    <a:pt x="32" y="512"/>
                    <a:pt x="192" y="384"/>
                  </a:cubicBezTo>
                  <a:cubicBezTo>
                    <a:pt x="352" y="256"/>
                    <a:pt x="752" y="128"/>
                    <a:pt x="1152" y="0"/>
                  </a:cubicBezTo>
                </a:path>
              </a:pathLst>
            </a:custGeom>
            <a:noFill/>
            <a:ln w="57150" cap="flat" cmpd="sng">
              <a:solidFill>
                <a:srgbClr val="A01E04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" name="未知"/>
            <p:cNvSpPr/>
            <p:nvPr/>
          </p:nvSpPr>
          <p:spPr>
            <a:xfrm rot="16200000" flipH="1">
              <a:off x="956" y="1901"/>
              <a:ext cx="2184" cy="2178"/>
            </a:xfrm>
            <a:custGeom>
              <a:cxnLst>
                <a:cxn ang="0">
                  <a:pos x="408898876" y="2147483647"/>
                </a:cxn>
                <a:cxn ang="0">
                  <a:pos x="0" y="2147483647"/>
                </a:cxn>
                <a:cxn ang="0">
                  <a:pos x="408898876" y="1701105469"/>
                </a:cxn>
                <a:cxn ang="0">
                  <a:pos x="408898876" y="850552734"/>
                </a:cxn>
                <a:cxn ang="0">
                  <a:pos x="2147483647" y="0"/>
                </a:cxn>
              </a:cxnLst>
              <a:pathLst>
                <a:path w="1152" h="1344">
                  <a:moveTo>
                    <a:pt x="192" y="1344"/>
                  </a:moveTo>
                  <a:cubicBezTo>
                    <a:pt x="96" y="1296"/>
                    <a:pt x="0" y="1248"/>
                    <a:pt x="0" y="1152"/>
                  </a:cubicBezTo>
                  <a:cubicBezTo>
                    <a:pt x="0" y="1056"/>
                    <a:pt x="160" y="896"/>
                    <a:pt x="192" y="768"/>
                  </a:cubicBezTo>
                  <a:cubicBezTo>
                    <a:pt x="224" y="640"/>
                    <a:pt x="32" y="512"/>
                    <a:pt x="192" y="384"/>
                  </a:cubicBezTo>
                  <a:cubicBezTo>
                    <a:pt x="352" y="256"/>
                    <a:pt x="752" y="128"/>
                    <a:pt x="1152" y="0"/>
                  </a:cubicBezTo>
                </a:path>
              </a:pathLst>
            </a:custGeom>
            <a:noFill/>
            <a:ln w="57150" cap="flat" cmpd="sng">
              <a:solidFill>
                <a:srgbClr val="A01E04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  <p:cond evt="onBegin" delay="0">
                          <p:tn val="8"/>
                        </p:cond>
                      </p:stCondLst>
                      <p:childTnLst>
                        <p:par>
                          <p:cTn id="10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  <p:cond evt="onBegin" delay="0">
                          <p:tn val="17"/>
                        </p:cond>
                      </p:stCondLst>
                      <p:childTnLst>
                        <p:par>
                          <p:cTn id="1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6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2220595" y="2388870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endParaRPr kumimoji="1" lang="zh-CN" altLang="zh-CN" sz="2000" b="1">
              <a:latin typeface="宋体" pitchFamily="2" charset="-122"/>
            </a:endParaRPr>
          </a:p>
        </p:txBody>
      </p:sp>
      <p:sp>
        <p:nvSpPr>
          <p:cNvPr id="4" name="AutoShape 6"/>
          <p:cNvSpPr>
            <a:spLocks noChangeArrowheads="1"/>
          </p:cNvSpPr>
          <p:nvPr/>
        </p:nvSpPr>
        <p:spPr bwMode="auto">
          <a:xfrm>
            <a:off x="3545205" y="1405255"/>
            <a:ext cx="3834130" cy="917575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F9AF65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endParaRPr lang="zh-CN" altLang="en-US" sz="2000" b="1">
              <a:latin typeface="宋体" pitchFamily="2" charset="-122"/>
            </a:endParaRPr>
          </a:p>
        </p:txBody>
      </p:sp>
      <p:sp>
        <p:nvSpPr>
          <p:cNvPr id="5" name="AutoShape 7"/>
          <p:cNvSpPr>
            <a:spLocks noChangeArrowheads="1"/>
          </p:cNvSpPr>
          <p:nvPr/>
        </p:nvSpPr>
        <p:spPr bwMode="auto">
          <a:xfrm>
            <a:off x="3531870" y="3695700"/>
            <a:ext cx="4512945" cy="1057910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F9AF65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endParaRPr lang="zh-CN" altLang="en-US" sz="2000" b="1">
              <a:latin typeface="宋体" pitchFamily="2" charset="-122"/>
            </a:endParaRPr>
          </a:p>
        </p:txBody>
      </p:sp>
      <p:sp>
        <p:nvSpPr>
          <p:cNvPr id="6" name="AutoShape 8"/>
          <p:cNvSpPr>
            <a:spLocks noChangeArrowheads="1"/>
          </p:cNvSpPr>
          <p:nvPr/>
        </p:nvSpPr>
        <p:spPr bwMode="auto">
          <a:xfrm>
            <a:off x="1671320" y="1557020"/>
            <a:ext cx="1242338" cy="566738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F9AF65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endParaRPr lang="zh-CN" altLang="en-US" sz="2000" b="1">
              <a:latin typeface="宋体" pitchFamily="2" charset="-122"/>
            </a:endParaRPr>
          </a:p>
        </p:txBody>
      </p:sp>
      <p:sp>
        <p:nvSpPr>
          <p:cNvPr id="7" name="AutoShape 9"/>
          <p:cNvSpPr>
            <a:spLocks noChangeArrowheads="1"/>
          </p:cNvSpPr>
          <p:nvPr/>
        </p:nvSpPr>
        <p:spPr bwMode="auto">
          <a:xfrm>
            <a:off x="1706515" y="3963485"/>
            <a:ext cx="1213858" cy="542985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F9AF65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endParaRPr lang="zh-CN" altLang="en-US" sz="2000" b="1">
              <a:latin typeface="宋体" pitchFamily="2" charset="-122"/>
            </a:endParaRPr>
          </a:p>
        </p:txBody>
      </p:sp>
      <p:sp>
        <p:nvSpPr>
          <p:cNvPr id="8" name="AutoShape 10"/>
          <p:cNvSpPr>
            <a:spLocks noChangeArrowheads="1"/>
          </p:cNvSpPr>
          <p:nvPr/>
        </p:nvSpPr>
        <p:spPr bwMode="auto">
          <a:xfrm>
            <a:off x="3545205" y="2609850"/>
            <a:ext cx="4500245" cy="888365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F9AF65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endParaRPr lang="zh-CN" altLang="en-US" sz="2000" b="1">
              <a:latin typeface="宋体" pitchFamily="2" charset="-122"/>
            </a:endParaRPr>
          </a:p>
        </p:txBody>
      </p:sp>
      <p:sp>
        <p:nvSpPr>
          <p:cNvPr id="9" name="AutoShape 11"/>
          <p:cNvSpPr>
            <a:spLocks noChangeArrowheads="1"/>
          </p:cNvSpPr>
          <p:nvPr/>
        </p:nvSpPr>
        <p:spPr bwMode="auto">
          <a:xfrm>
            <a:off x="287368" y="2251130"/>
            <a:ext cx="615951" cy="1543705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F9AF65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endParaRPr lang="zh-CN" altLang="en-US" sz="2000" b="1">
              <a:latin typeface="宋体" pitchFamily="2" charset="-122"/>
            </a:endParaRPr>
          </a:p>
        </p:txBody>
      </p:sp>
      <p:sp>
        <p:nvSpPr>
          <p:cNvPr id="10" name="AutoShape 12"/>
          <p:cNvSpPr>
            <a:spLocks noChangeArrowheads="1"/>
          </p:cNvSpPr>
          <p:nvPr/>
        </p:nvSpPr>
        <p:spPr bwMode="auto">
          <a:xfrm>
            <a:off x="1698625" y="2773045"/>
            <a:ext cx="1286510" cy="515620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F9AF65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endParaRPr lang="zh-CN" altLang="en-US" sz="2000" b="1">
              <a:latin typeface="宋体" pitchFamily="2" charset="-122"/>
            </a:endParaRPr>
          </a:p>
        </p:txBody>
      </p:sp>
      <p:sp>
        <p:nvSpPr>
          <p:cNvPr id="11" name="Line 13"/>
          <p:cNvSpPr>
            <a:spLocks noChangeShapeType="1"/>
          </p:cNvSpPr>
          <p:nvPr/>
        </p:nvSpPr>
        <p:spPr bwMode="auto">
          <a:xfrm>
            <a:off x="1176020" y="4226158"/>
            <a:ext cx="479425" cy="0"/>
          </a:xfrm>
          <a:prstGeom prst="line">
            <a:avLst/>
          </a:prstGeom>
          <a:noFill/>
          <a:ln w="57150">
            <a:solidFill>
              <a:srgbClr val="E327D6"/>
            </a:solidFill>
            <a:miter lim="800000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CN" altLang="en-US" sz="2000" b="1">
              <a:latin typeface="宋体" pitchFamily="2" charset="-122"/>
            </a:endParaRPr>
          </a:p>
        </p:txBody>
      </p:sp>
      <p:sp>
        <p:nvSpPr>
          <p:cNvPr id="12" name="Line 14"/>
          <p:cNvSpPr>
            <a:spLocks noChangeShapeType="1"/>
          </p:cNvSpPr>
          <p:nvPr/>
        </p:nvSpPr>
        <p:spPr bwMode="auto">
          <a:xfrm>
            <a:off x="1176020" y="1893570"/>
            <a:ext cx="635" cy="2332990"/>
          </a:xfrm>
          <a:prstGeom prst="line">
            <a:avLst/>
          </a:prstGeom>
          <a:noFill/>
          <a:ln w="57150">
            <a:solidFill>
              <a:srgbClr val="E327D6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CN" altLang="en-US" sz="2000" b="1">
              <a:latin typeface="宋体" pitchFamily="2" charset="-122"/>
            </a:endParaRPr>
          </a:p>
        </p:txBody>
      </p:sp>
      <p:sp>
        <p:nvSpPr>
          <p:cNvPr id="13" name="Line 15"/>
          <p:cNvSpPr>
            <a:spLocks noChangeShapeType="1"/>
          </p:cNvSpPr>
          <p:nvPr/>
        </p:nvSpPr>
        <p:spPr bwMode="auto">
          <a:xfrm>
            <a:off x="1176020" y="1893570"/>
            <a:ext cx="479425" cy="0"/>
          </a:xfrm>
          <a:prstGeom prst="line">
            <a:avLst/>
          </a:prstGeom>
          <a:noFill/>
          <a:ln w="57150">
            <a:solidFill>
              <a:srgbClr val="E327D6"/>
            </a:solidFill>
            <a:miter lim="800000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CN" altLang="en-US" sz="2000" b="1">
              <a:latin typeface="宋体" pitchFamily="2" charset="-122"/>
            </a:endParaRPr>
          </a:p>
        </p:txBody>
      </p:sp>
      <p:sp>
        <p:nvSpPr>
          <p:cNvPr id="14" name="Line 16"/>
          <p:cNvSpPr>
            <a:spLocks noChangeShapeType="1"/>
          </p:cNvSpPr>
          <p:nvPr/>
        </p:nvSpPr>
        <p:spPr bwMode="auto">
          <a:xfrm>
            <a:off x="985520" y="3081619"/>
            <a:ext cx="708025" cy="0"/>
          </a:xfrm>
          <a:prstGeom prst="line">
            <a:avLst/>
          </a:prstGeom>
          <a:noFill/>
          <a:ln w="57150">
            <a:solidFill>
              <a:srgbClr val="E327D6"/>
            </a:solidFill>
            <a:miter lim="800000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CN" altLang="en-US" sz="2000" b="1">
              <a:latin typeface="宋体" pitchFamily="2" charset="-122"/>
            </a:endParaRPr>
          </a:p>
        </p:txBody>
      </p:sp>
      <p:sp>
        <p:nvSpPr>
          <p:cNvPr id="15" name="Line 17"/>
          <p:cNvSpPr>
            <a:spLocks noChangeShapeType="1"/>
          </p:cNvSpPr>
          <p:nvPr/>
        </p:nvSpPr>
        <p:spPr bwMode="auto">
          <a:xfrm>
            <a:off x="3074670" y="1883193"/>
            <a:ext cx="457200" cy="0"/>
          </a:xfrm>
          <a:prstGeom prst="line">
            <a:avLst/>
          </a:prstGeom>
          <a:noFill/>
          <a:ln w="57150">
            <a:solidFill>
              <a:srgbClr val="E327D6"/>
            </a:solidFill>
            <a:miter lim="800000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CN" altLang="en-US" sz="2000" b="1">
              <a:latin typeface="宋体" pitchFamily="2" charset="-122"/>
            </a:endParaRPr>
          </a:p>
        </p:txBody>
      </p:sp>
      <p:sp>
        <p:nvSpPr>
          <p:cNvPr id="16" name="Line 18"/>
          <p:cNvSpPr>
            <a:spLocks noChangeShapeType="1"/>
          </p:cNvSpPr>
          <p:nvPr/>
        </p:nvSpPr>
        <p:spPr bwMode="auto">
          <a:xfrm>
            <a:off x="3074670" y="3081619"/>
            <a:ext cx="457200" cy="0"/>
          </a:xfrm>
          <a:prstGeom prst="line">
            <a:avLst/>
          </a:prstGeom>
          <a:noFill/>
          <a:ln w="57150">
            <a:solidFill>
              <a:srgbClr val="E327D6"/>
            </a:solidFill>
            <a:miter lim="800000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CN" altLang="en-US" sz="2000" b="1">
              <a:latin typeface="宋体" pitchFamily="2" charset="-122"/>
            </a:endParaRPr>
          </a:p>
        </p:txBody>
      </p:sp>
      <p:sp>
        <p:nvSpPr>
          <p:cNvPr id="17" name="Line 19"/>
          <p:cNvSpPr>
            <a:spLocks noChangeShapeType="1"/>
          </p:cNvSpPr>
          <p:nvPr/>
        </p:nvSpPr>
        <p:spPr bwMode="auto">
          <a:xfrm>
            <a:off x="3074670" y="4226158"/>
            <a:ext cx="457200" cy="0"/>
          </a:xfrm>
          <a:prstGeom prst="line">
            <a:avLst/>
          </a:prstGeom>
          <a:noFill/>
          <a:ln w="57150">
            <a:solidFill>
              <a:srgbClr val="E327D6"/>
            </a:solidFill>
            <a:miter lim="800000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CN" altLang="en-US" sz="2000" b="1">
              <a:latin typeface="宋体" pitchFamily="2" charset="-122"/>
            </a:endParaRPr>
          </a:p>
        </p:txBody>
      </p:sp>
      <p:sp>
        <p:nvSpPr>
          <p:cNvPr id="18" name="Rectangle 20"/>
          <p:cNvSpPr>
            <a:spLocks noChangeArrowheads="1"/>
          </p:cNvSpPr>
          <p:nvPr/>
        </p:nvSpPr>
        <p:spPr bwMode="auto">
          <a:xfrm>
            <a:off x="1721695" y="4026456"/>
            <a:ext cx="1198880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工作特点</a:t>
            </a:r>
          </a:p>
        </p:txBody>
      </p:sp>
      <p:sp>
        <p:nvSpPr>
          <p:cNvPr id="19" name="Text Box 21"/>
          <p:cNvSpPr txBox="1">
            <a:spLocks noChangeArrowheads="1"/>
          </p:cNvSpPr>
          <p:nvPr/>
        </p:nvSpPr>
        <p:spPr bwMode="auto">
          <a:xfrm>
            <a:off x="330077" y="2395499"/>
            <a:ext cx="490220" cy="1107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000" b="1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并联</a:t>
            </a:r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电路</a:t>
            </a:r>
            <a:endParaRPr lang="en-US" altLang="zh-CN" sz="2000" b="1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0" name="Text Box 22"/>
          <p:cNvSpPr txBox="1">
            <a:spLocks noChangeArrowheads="1"/>
          </p:cNvSpPr>
          <p:nvPr/>
        </p:nvSpPr>
        <p:spPr bwMode="auto">
          <a:xfrm>
            <a:off x="1693545" y="1634808"/>
            <a:ext cx="1198880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电流路径</a:t>
            </a:r>
          </a:p>
        </p:txBody>
      </p:sp>
      <p:sp>
        <p:nvSpPr>
          <p:cNvPr id="21" name="Text Box 23"/>
          <p:cNvSpPr txBox="1">
            <a:spLocks noChangeArrowheads="1"/>
          </p:cNvSpPr>
          <p:nvPr/>
        </p:nvSpPr>
        <p:spPr bwMode="auto">
          <a:xfrm>
            <a:off x="1734185" y="2825083"/>
            <a:ext cx="1215243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开关</a:t>
            </a:r>
            <a:r>
              <a:rPr lang="zh-CN" sz="200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作用</a:t>
            </a:r>
            <a:endParaRPr lang="zh-CN" sz="200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2" name="Text Box 24"/>
          <p:cNvSpPr txBox="1">
            <a:spLocks noChangeArrowheads="1"/>
          </p:cNvSpPr>
          <p:nvPr/>
        </p:nvSpPr>
        <p:spPr bwMode="auto">
          <a:xfrm>
            <a:off x="3654688" y="1529528"/>
            <a:ext cx="3904827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干路：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未分流的路径</a:t>
            </a:r>
          </a:p>
        </p:txBody>
      </p:sp>
      <p:sp>
        <p:nvSpPr>
          <p:cNvPr id="23" name="Text Box 25"/>
          <p:cNvSpPr txBox="1">
            <a:spLocks noChangeArrowheads="1"/>
          </p:cNvSpPr>
          <p:nvPr/>
        </p:nvSpPr>
        <p:spPr bwMode="auto">
          <a:xfrm>
            <a:off x="3654425" y="2682875"/>
            <a:ext cx="3552825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干路开关：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控制所有用电器。</a:t>
            </a:r>
          </a:p>
        </p:txBody>
      </p:sp>
      <p:sp>
        <p:nvSpPr>
          <p:cNvPr id="24" name="Text Box 26"/>
          <p:cNvSpPr txBox="1">
            <a:spLocks noChangeArrowheads="1"/>
          </p:cNvSpPr>
          <p:nvPr/>
        </p:nvSpPr>
        <p:spPr bwMode="auto">
          <a:xfrm>
            <a:off x="3654425" y="3738245"/>
            <a:ext cx="4391025" cy="1014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各元件彼此独立，互不影响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。其中的一个用电器损坏，其他用电器不受影响。</a:t>
            </a:r>
          </a:p>
        </p:txBody>
      </p:sp>
      <p:grpSp>
        <p:nvGrpSpPr>
          <p:cNvPr id="27" name="组合 26"/>
          <p:cNvGrpSpPr/>
          <p:nvPr/>
        </p:nvGrpSpPr>
        <p:grpSpPr>
          <a:xfrm>
            <a:off x="5510530" y="60960"/>
            <a:ext cx="3525520" cy="1136191"/>
            <a:chOff x="8339" y="239"/>
            <a:chExt cx="5552" cy="2002"/>
          </a:xfrm>
        </p:grpSpPr>
        <p:sp>
          <p:nvSpPr>
            <p:cNvPr id="28" name="云形标注 27"/>
            <p:cNvSpPr/>
            <p:nvPr/>
          </p:nvSpPr>
          <p:spPr>
            <a:xfrm>
              <a:off x="8339" y="239"/>
              <a:ext cx="5552" cy="2002"/>
            </a:xfrm>
            <a:prstGeom prst="cloudCallout">
              <a:avLst/>
            </a:prstGeom>
            <a:solidFill>
              <a:srgbClr val="92D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</a:pPr>
              <a:endPara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29" name="Text Box 8"/>
            <p:cNvSpPr txBox="1"/>
            <p:nvPr/>
          </p:nvSpPr>
          <p:spPr>
            <a:xfrm>
              <a:off x="8690" y="583"/>
              <a:ext cx="5023" cy="1245"/>
            </a:xfrm>
            <a:prstGeom prst="rect">
              <a:avLst/>
            </a:prstGeom>
            <a:noFill/>
            <a:ln w="9525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92D050"/>
                  </a:solidFill>
                </a14:hiddenFill>
              </a:ext>
            </a:extLst>
          </p:spPr>
          <p:txBody>
            <a:bodyPr wrap="square" anchor="t">
              <a:spAutoFit/>
            </a:bodyPr>
            <a:lstStyle/>
            <a:p>
              <a:pPr algn="ctr"/>
              <a:r>
                <a:rPr lang="zh-CN" altLang="en-US" sz="2000" b="1">
                  <a:solidFill>
                    <a:srgbClr val="0020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思考：并联电路得特点是什么呢？</a:t>
              </a:r>
            </a:p>
          </p:txBody>
        </p:sp>
      </p:grpSp>
      <p:sp>
        <p:nvSpPr>
          <p:cNvPr id="2" name="矩形 14"/>
          <p:cNvSpPr>
            <a:spLocks noChangeArrowheads="1"/>
          </p:cNvSpPr>
          <p:nvPr/>
        </p:nvSpPr>
        <p:spPr bwMode="auto">
          <a:xfrm>
            <a:off x="439738" y="231458"/>
            <a:ext cx="6767512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Aft>
                <a:spcPts val="600"/>
              </a:spcAft>
            </a:pPr>
            <a:r>
              <a:rPr lang="zh-CN" altLang="en-US" sz="3200" b="1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二、并联</a:t>
            </a:r>
          </a:p>
        </p:txBody>
      </p:sp>
      <p:sp>
        <p:nvSpPr>
          <p:cNvPr id="25" name="Text Box 25"/>
          <p:cNvSpPr txBox="1">
            <a:spLocks noChangeArrowheads="1"/>
          </p:cNvSpPr>
          <p:nvPr/>
        </p:nvSpPr>
        <p:spPr bwMode="auto">
          <a:xfrm>
            <a:off x="3654425" y="3032125"/>
            <a:ext cx="4391025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支路开关：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只控制所在支路的用电器。</a:t>
            </a:r>
          </a:p>
        </p:txBody>
      </p:sp>
      <p:sp>
        <p:nvSpPr>
          <p:cNvPr id="30" name="Text Box 24"/>
          <p:cNvSpPr txBox="1">
            <a:spLocks noChangeArrowheads="1"/>
          </p:cNvSpPr>
          <p:nvPr/>
        </p:nvSpPr>
        <p:spPr bwMode="auto">
          <a:xfrm>
            <a:off x="3654688" y="1852108"/>
            <a:ext cx="3904827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支路：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已分流的路径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4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4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9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5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1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5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6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6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1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7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1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7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1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8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8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9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1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1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9" grpId="1"/>
      <p:bldP spid="6" grpId="2"/>
      <p:bldP spid="20" grpId="3"/>
      <p:bldP spid="21" grpId="4"/>
      <p:bldP spid="10" grpId="5"/>
      <p:bldP spid="18" grpId="6"/>
      <p:bldP spid="7" grpId="7"/>
      <p:bldP spid="4" grpId="8"/>
      <p:bldP spid="22" grpId="9"/>
      <p:bldP spid="23" grpId="10"/>
      <p:bldP spid="8" grpId="11"/>
      <p:bldP spid="24" grpId="12"/>
      <p:bldP spid="5" grpId="13"/>
      <p:bldP spid="25" grpId="14"/>
      <p:bldP spid="30" grpId="15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171" name="Text Box 3"/>
          <p:cNvSpPr txBox="1"/>
          <p:nvPr/>
        </p:nvSpPr>
        <p:spPr>
          <a:xfrm>
            <a:off x="574675" y="488633"/>
            <a:ext cx="3542665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24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楷体" panose="02010600040101010101" charset="-122"/>
                <a:ea typeface="华文楷体" panose="02010600040101010101" charset="-122"/>
              </a:rPr>
              <a:t>生活中常见的并联电路：</a:t>
            </a:r>
          </a:p>
        </p:txBody>
      </p:sp>
      <p:sp>
        <p:nvSpPr>
          <p:cNvPr id="24" name="Text Box 3"/>
          <p:cNvSpPr txBox="1"/>
          <p:nvPr/>
        </p:nvSpPr>
        <p:spPr>
          <a:xfrm>
            <a:off x="1339215" y="3872548"/>
            <a:ext cx="140462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2400" b="1"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华文楷体" panose="02010600040101010101" charset="-122"/>
                <a:ea typeface="华文楷体" panose="02010600040101010101" charset="-122"/>
              </a:rPr>
              <a:t>家用电器</a:t>
            </a:r>
          </a:p>
        </p:txBody>
      </p:sp>
      <p:pic>
        <p:nvPicPr>
          <p:cNvPr id="2" name="图片 1" descr="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550" y="1215390"/>
            <a:ext cx="3743325" cy="2578735"/>
          </a:xfrm>
          <a:prstGeom prst="rect">
            <a:avLst/>
          </a:prstGeom>
        </p:spPr>
      </p:pic>
      <p:pic>
        <p:nvPicPr>
          <p:cNvPr id="3" name="图片 2" descr="wKhQolWzC5mEDSGAAAAAAEuUFsg46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0275" y="1214755"/>
            <a:ext cx="4034790" cy="2579370"/>
          </a:xfrm>
          <a:prstGeom prst="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6127115" y="3872548"/>
            <a:ext cx="79375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2400" b="1"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华文楷体" panose="02010600040101010101" charset="-122"/>
                <a:ea typeface="华文楷体" panose="02010600040101010101" charset="-122"/>
              </a:rPr>
              <a:t>路灯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4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40859fad191f2d81e7472b3763d7fb7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" y="-6985"/>
            <a:ext cx="9183370" cy="5156835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1899900" y="10172700"/>
            <a:ext cx="342900" cy="254000"/>
          </a:xfrm>
          <a:prstGeom prst="cube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1" name="图片 10" descr="19369522_202241618000_2"/>
          <p:cNvPicPr>
            <a:picLocks noChangeAspect="1"/>
          </p:cNvPicPr>
          <p:nvPr/>
        </p:nvPicPr>
        <p:blipFill>
          <a:blip r:embed="rId2"/>
          <a:srcRect t="8153" b="6723"/>
          <a:stretch>
            <a:fillRect/>
          </a:stretch>
        </p:blipFill>
        <p:spPr>
          <a:xfrm>
            <a:off x="-15240" y="-10160"/>
            <a:ext cx="9178925" cy="5194935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1905" y="-10160"/>
            <a:ext cx="9144000" cy="5207000"/>
          </a:xfrm>
          <a:prstGeom prst="rect">
            <a:avLst/>
          </a:prstGeom>
          <a:solidFill>
            <a:schemeClr val="tx1">
              <a:alpha val="18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6148" name="Text Box 4"/>
          <p:cNvSpPr txBox="1"/>
          <p:nvPr/>
        </p:nvSpPr>
        <p:spPr>
          <a:xfrm>
            <a:off x="935355" y="1592580"/>
            <a:ext cx="7456170" cy="1814830"/>
          </a:xfrm>
          <a:prstGeom prst="rect">
            <a:avLst/>
          </a:prstGeom>
          <a:solidFill>
            <a:srgbClr val="500B36"/>
          </a:solidFill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800" b="1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</a:rPr>
              <a:t>圣诞节到了，很多商店门口挂上了小彩灯，非常漂亮。不知你有没有注意到，如果出现不亮的彩灯，一定不是一个，而是一串。你知道这是为什么吗？小灯泡是怎样连接的呢？</a:t>
            </a:r>
          </a:p>
        </p:txBody>
      </p:sp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1-1F3291Q9224V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" y="-45085"/>
            <a:ext cx="9141460" cy="518922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10160" y="-17145"/>
            <a:ext cx="9144000" cy="5163820"/>
          </a:xfrm>
          <a:prstGeom prst="rect">
            <a:avLst/>
          </a:prstGeom>
          <a:solidFill>
            <a:schemeClr val="tx1">
              <a:alpha val="18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3076" name="TextBox 6"/>
          <p:cNvSpPr>
            <a:spLocks noChangeArrowheads="1"/>
          </p:cNvSpPr>
          <p:nvPr/>
        </p:nvSpPr>
        <p:spPr bwMode="auto">
          <a:xfrm>
            <a:off x="1753235" y="1484630"/>
            <a:ext cx="5968365" cy="64389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</p:spPr>
        <p:txBody>
          <a:bodyPr wrap="square" lIns="91429" tIns="45714" rIns="91429" bIns="45714">
            <a:spAutoFit/>
          </a:bodyPr>
          <a:lstStyle/>
          <a:p>
            <a:pPr algn="ctr"/>
            <a:r>
              <a:rPr lang="en-US" altLang="zh-CN" sz="3600" b="1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11.2   </a:t>
            </a:r>
            <a:r>
              <a:rPr lang="zh-CN" altLang="en-US" sz="3600" b="1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学生实验：组装电路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/>
      <p:bldP spid="3076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6" name="组合 5"/>
          <p:cNvGrpSpPr/>
          <p:nvPr/>
        </p:nvGrpSpPr>
        <p:grpSpPr>
          <a:xfrm>
            <a:off x="321310" y="1301115"/>
            <a:ext cx="3786344" cy="2917131"/>
            <a:chOff x="3798" y="50"/>
            <a:chExt cx="7296" cy="4412"/>
          </a:xfrm>
        </p:grpSpPr>
        <p:pic>
          <p:nvPicPr>
            <p:cNvPr id="9219" name="Picture 4" descr="22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712" y="50"/>
              <a:ext cx="2382" cy="2335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7" name="Group 11"/>
            <p:cNvGrpSpPr/>
            <p:nvPr/>
          </p:nvGrpSpPr>
          <p:grpSpPr>
            <a:xfrm>
              <a:off x="3798" y="183"/>
              <a:ext cx="7278" cy="4279"/>
              <a:chOff x="1519" y="73"/>
              <a:chExt cx="2911" cy="1712"/>
            </a:xfrm>
          </p:grpSpPr>
          <p:pic>
            <p:nvPicPr>
              <p:cNvPr id="8" name="Picture 5" descr="wla211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478" y="1108"/>
                <a:ext cx="952" cy="677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9" name="Picture 6" descr="wla211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43" y="1107"/>
                <a:ext cx="907" cy="645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13" name="Picture 7" descr="111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19" y="73"/>
                <a:ext cx="1125" cy="886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sp>
        <p:nvSpPr>
          <p:cNvPr id="7171" name="Text Box 3"/>
          <p:cNvSpPr txBox="1"/>
          <p:nvPr/>
        </p:nvSpPr>
        <p:spPr>
          <a:xfrm>
            <a:off x="574675" y="488633"/>
            <a:ext cx="384810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24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楷体" panose="02010600040101010101" charset="-122"/>
                <a:ea typeface="华文楷体" panose="02010600040101010101" charset="-122"/>
              </a:rPr>
              <a:t>模拟节日小彩灯连接方式：</a:t>
            </a:r>
          </a:p>
        </p:txBody>
      </p:sp>
      <p:sp>
        <p:nvSpPr>
          <p:cNvPr id="7172" name="Text Box 4"/>
          <p:cNvSpPr txBox="1"/>
          <p:nvPr/>
        </p:nvSpPr>
        <p:spPr>
          <a:xfrm>
            <a:off x="4310380" y="1380490"/>
            <a:ext cx="5005070" cy="101473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atinLnBrk="0">
              <a:lnSpc>
                <a:spcPct val="150000"/>
              </a:lnSpc>
            </a:pPr>
            <a:r>
              <a:rPr lang="en-US" altLang="zh-CN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、开关同时控制两个灯泡的亮灭。</a:t>
            </a:r>
          </a:p>
          <a:p>
            <a:pPr latinLnBrk="0">
              <a:lnSpc>
                <a:spcPct val="150000"/>
              </a:lnSpc>
            </a:pPr>
            <a:r>
              <a:rPr lang="en-US" altLang="zh-CN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、若取下一个灯泡，另一个灯泡也灭了。</a:t>
            </a:r>
          </a:p>
        </p:txBody>
      </p:sp>
      <p:sp>
        <p:nvSpPr>
          <p:cNvPr id="7173" name="Text Box 5"/>
          <p:cNvSpPr txBox="1"/>
          <p:nvPr/>
        </p:nvSpPr>
        <p:spPr>
          <a:xfrm>
            <a:off x="4661218" y="1029970"/>
            <a:ext cx="1259840" cy="39878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连接要求</a:t>
            </a:r>
            <a:r>
              <a:rPr lang="en-US" altLang="zh-CN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:</a:t>
            </a:r>
          </a:p>
        </p:txBody>
      </p:sp>
      <p:sp>
        <p:nvSpPr>
          <p:cNvPr id="14" name="未知"/>
          <p:cNvSpPr/>
          <p:nvPr/>
        </p:nvSpPr>
        <p:spPr>
          <a:xfrm flipH="1" flipV="1">
            <a:off x="1318895" y="1060450"/>
            <a:ext cx="1864360" cy="1059180"/>
          </a:xfrm>
          <a:custGeom>
            <a:cxnLst>
              <a:cxn ang="0">
                <a:pos x="1427670808" y="107412570"/>
              </a:cxn>
              <a:cxn ang="0">
                <a:pos x="917788064" y="214825140"/>
              </a:cxn>
              <a:cxn ang="0">
                <a:pos x="0" y="0"/>
              </a:cxn>
            </a:cxnLst>
            <a:pathLst>
              <a:path w="672" h="104">
                <a:moveTo>
                  <a:pt x="672" y="48"/>
                </a:moveTo>
                <a:cubicBezTo>
                  <a:pt x="608" y="76"/>
                  <a:pt x="544" y="104"/>
                  <a:pt x="432" y="96"/>
                </a:cubicBezTo>
                <a:cubicBezTo>
                  <a:pt x="320" y="88"/>
                  <a:pt x="160" y="44"/>
                  <a:pt x="0" y="0"/>
                </a:cubicBezTo>
              </a:path>
            </a:pathLst>
          </a:custGeom>
          <a:noFill/>
          <a:ln w="57150" cap="flat" cmpd="sng">
            <a:solidFill>
              <a:srgbClr val="A01E04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5" name="未知"/>
          <p:cNvSpPr/>
          <p:nvPr/>
        </p:nvSpPr>
        <p:spPr>
          <a:xfrm rot="11160000" flipH="1">
            <a:off x="522605" y="1760855"/>
            <a:ext cx="812800" cy="1925955"/>
          </a:xfrm>
          <a:custGeom>
            <a:cxnLst>
              <a:cxn ang="0">
                <a:pos x="408898876" y="2147483647"/>
              </a:cxn>
              <a:cxn ang="0">
                <a:pos x="0" y="2147483647"/>
              </a:cxn>
              <a:cxn ang="0">
                <a:pos x="408898876" y="1701105469"/>
              </a:cxn>
              <a:cxn ang="0">
                <a:pos x="408898876" y="850552734"/>
              </a:cxn>
              <a:cxn ang="0">
                <a:pos x="2147483647" y="0"/>
              </a:cxn>
            </a:cxnLst>
            <a:pathLst>
              <a:path w="1152" h="1344">
                <a:moveTo>
                  <a:pt x="192" y="1344"/>
                </a:moveTo>
                <a:cubicBezTo>
                  <a:pt x="96" y="1296"/>
                  <a:pt x="0" y="1248"/>
                  <a:pt x="0" y="1152"/>
                </a:cubicBezTo>
                <a:cubicBezTo>
                  <a:pt x="0" y="1056"/>
                  <a:pt x="160" y="896"/>
                  <a:pt x="192" y="768"/>
                </a:cubicBezTo>
                <a:cubicBezTo>
                  <a:pt x="224" y="640"/>
                  <a:pt x="32" y="512"/>
                  <a:pt x="192" y="384"/>
                </a:cubicBezTo>
                <a:cubicBezTo>
                  <a:pt x="352" y="256"/>
                  <a:pt x="752" y="128"/>
                  <a:pt x="1152" y="0"/>
                </a:cubicBezTo>
              </a:path>
            </a:pathLst>
          </a:custGeom>
          <a:noFill/>
          <a:ln w="57150" cap="flat" cmpd="sng">
            <a:solidFill>
              <a:srgbClr val="A01E04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7" name="未知"/>
          <p:cNvSpPr/>
          <p:nvPr/>
        </p:nvSpPr>
        <p:spPr>
          <a:xfrm rot="16200000" flipH="1">
            <a:off x="2962910" y="2856230"/>
            <a:ext cx="1604010" cy="132080"/>
          </a:xfrm>
          <a:custGeom>
            <a:cxnLst>
              <a:cxn ang="0">
                <a:pos x="1427670808" y="107412570"/>
              </a:cxn>
              <a:cxn ang="0">
                <a:pos x="917788064" y="214825140"/>
              </a:cxn>
              <a:cxn ang="0">
                <a:pos x="0" y="0"/>
              </a:cxn>
            </a:cxnLst>
            <a:pathLst>
              <a:path w="672" h="104">
                <a:moveTo>
                  <a:pt x="672" y="48"/>
                </a:moveTo>
                <a:cubicBezTo>
                  <a:pt x="608" y="76"/>
                  <a:pt x="544" y="104"/>
                  <a:pt x="432" y="96"/>
                </a:cubicBezTo>
                <a:cubicBezTo>
                  <a:pt x="320" y="88"/>
                  <a:pt x="160" y="44"/>
                  <a:pt x="0" y="0"/>
                </a:cubicBezTo>
              </a:path>
            </a:pathLst>
          </a:custGeom>
          <a:noFill/>
          <a:ln w="57150" cap="flat" cmpd="sng">
            <a:solidFill>
              <a:srgbClr val="A01E04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8" name="未知"/>
          <p:cNvSpPr/>
          <p:nvPr/>
        </p:nvSpPr>
        <p:spPr>
          <a:xfrm flipH="1">
            <a:off x="1781175" y="3647440"/>
            <a:ext cx="1402080" cy="76200"/>
          </a:xfrm>
          <a:custGeom>
            <a:cxnLst>
              <a:cxn ang="0">
                <a:pos x="1427670808" y="107412570"/>
              </a:cxn>
              <a:cxn ang="0">
                <a:pos x="917788064" y="214825140"/>
              </a:cxn>
              <a:cxn ang="0">
                <a:pos x="0" y="0"/>
              </a:cxn>
            </a:cxnLst>
            <a:pathLst>
              <a:path w="672" h="104">
                <a:moveTo>
                  <a:pt x="672" y="48"/>
                </a:moveTo>
                <a:cubicBezTo>
                  <a:pt x="608" y="76"/>
                  <a:pt x="544" y="104"/>
                  <a:pt x="432" y="96"/>
                </a:cubicBezTo>
                <a:cubicBezTo>
                  <a:pt x="320" y="88"/>
                  <a:pt x="160" y="44"/>
                  <a:pt x="0" y="0"/>
                </a:cubicBezTo>
              </a:path>
            </a:pathLst>
          </a:custGeom>
          <a:noFill/>
          <a:ln w="57150" cap="flat" cmpd="sng">
            <a:solidFill>
              <a:srgbClr val="A01E04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22" name="组合 21"/>
          <p:cNvGrpSpPr/>
          <p:nvPr/>
        </p:nvGrpSpPr>
        <p:grpSpPr>
          <a:xfrm>
            <a:off x="4310380" y="2667000"/>
            <a:ext cx="4653280" cy="2316480"/>
            <a:chOff x="6788" y="4200"/>
            <a:chExt cx="7328" cy="3648"/>
          </a:xfrm>
        </p:grpSpPr>
        <p:sp>
          <p:nvSpPr>
            <p:cNvPr id="19" name="云形 18"/>
            <p:cNvSpPr/>
            <p:nvPr/>
          </p:nvSpPr>
          <p:spPr>
            <a:xfrm>
              <a:off x="6788" y="4200"/>
              <a:ext cx="7328" cy="3648"/>
            </a:xfrm>
            <a:prstGeom prst="cloud">
              <a:avLst/>
            </a:prstGeom>
            <a:solidFill>
              <a:schemeClr val="accent6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</a:pPr>
              <a:endPara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20" name="Text Box 8"/>
            <p:cNvSpPr txBox="1"/>
            <p:nvPr/>
          </p:nvSpPr>
          <p:spPr>
            <a:xfrm>
              <a:off x="7454" y="5264"/>
              <a:ext cx="5886" cy="130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algn="ctr"/>
              <a:r>
                <a:rPr lang="zh-CN" altLang="en-US" sz="2400" b="1">
                  <a:solidFill>
                    <a:srgbClr val="0020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思考：这种电路连接方式    的特点是什么呢？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  <p:cond evt="onBegin" delay="0">
                          <p:tn val="10"/>
                        </p:cond>
                      </p:stCondLst>
                      <p:childTnLst>
                        <p:par>
                          <p:cTn id="12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grpId="4" nodeType="afterEffect"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2" fill="hold" grpId="5" nodeType="afterEffect"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withGroup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4" fill="hold" grpId="6" nodeType="afterEffect"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  <p:cond evt="onBegin" delay="0">
                          <p:tn val="28"/>
                        </p:cond>
                      </p:stCondLst>
                      <p:childTnLst>
                        <p:par>
                          <p:cTn id="30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/>
      <p:bldP spid="7173" grpId="1"/>
      <p:bldP spid="14" grpId="2"/>
      <p:bldP spid="14" grpId="3"/>
      <p:bldP spid="17" grpId="4"/>
      <p:bldP spid="18" grpId="5"/>
      <p:bldP spid="15" grpId="6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14"/>
          <p:cNvSpPr>
            <a:spLocks noChangeArrowheads="1"/>
          </p:cNvSpPr>
          <p:nvPr/>
        </p:nvSpPr>
        <p:spPr bwMode="auto">
          <a:xfrm>
            <a:off x="439738" y="231458"/>
            <a:ext cx="6767512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Aft>
                <a:spcPts val="600"/>
              </a:spcAft>
            </a:pPr>
            <a:r>
              <a:rPr lang="zh-CN" altLang="en-US" sz="3200" b="1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一、串联</a:t>
            </a: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440055" y="1162050"/>
            <a:ext cx="8484235" cy="82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、定义：把电路元件</a:t>
            </a:r>
            <a:r>
              <a:rPr lang="zh-CN" altLang="en-US" sz="24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依次</a:t>
            </a: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连接起来，</a:t>
            </a: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电流流经第一个元件后又依次流经其它元件，</a:t>
            </a: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这种连接方式叫做串联。</a:t>
            </a:r>
          </a:p>
        </p:txBody>
      </p:sp>
      <p:grpSp>
        <p:nvGrpSpPr>
          <p:cNvPr id="54" name="组合 53"/>
          <p:cNvGrpSpPr/>
          <p:nvPr/>
        </p:nvGrpSpPr>
        <p:grpSpPr>
          <a:xfrm flipV="1">
            <a:off x="6280414" y="2196454"/>
            <a:ext cx="2036181" cy="2008617"/>
            <a:chOff x="2051825" y="2971304"/>
            <a:chExt cx="2036181" cy="2008617"/>
          </a:xfrm>
        </p:grpSpPr>
        <p:grpSp>
          <p:nvGrpSpPr>
            <p:cNvPr id="53" name="Group 45"/>
            <p:cNvGrpSpPr/>
            <p:nvPr/>
          </p:nvGrpSpPr>
          <p:grpSpPr>
            <a:xfrm>
              <a:off x="2581603" y="4272175"/>
              <a:ext cx="170584" cy="433911"/>
              <a:chOff x="4310" y="5265"/>
              <a:chExt cx="202" cy="798"/>
            </a:xfrm>
          </p:grpSpPr>
          <p:sp>
            <p:nvSpPr>
              <p:cNvPr id="67" name="Line 47"/>
              <p:cNvSpPr>
                <a:spLocks noChangeShapeType="1"/>
              </p:cNvSpPr>
              <p:nvPr/>
            </p:nvSpPr>
            <p:spPr bwMode="auto">
              <a:xfrm flipH="1">
                <a:off x="4310" y="5265"/>
                <a:ext cx="0" cy="798"/>
              </a:xfrm>
              <a:prstGeom prst="line">
                <a:avLst/>
              </a:prstGeom>
              <a:noFill/>
              <a:ln w="31750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8" name="Line 48"/>
              <p:cNvSpPr>
                <a:spLocks noChangeShapeType="1"/>
              </p:cNvSpPr>
              <p:nvPr/>
            </p:nvSpPr>
            <p:spPr bwMode="auto">
              <a:xfrm flipH="1">
                <a:off x="4512" y="5466"/>
                <a:ext cx="0" cy="387"/>
              </a:xfrm>
              <a:prstGeom prst="line">
                <a:avLst/>
              </a:prstGeom>
              <a:noFill/>
              <a:ln w="31750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64" name="AutoShape 55"/>
            <p:cNvSpPr>
              <a:spLocks noChangeAspect="1" noChangeArrowheads="1"/>
            </p:cNvSpPr>
            <p:nvPr/>
          </p:nvSpPr>
          <p:spPr bwMode="auto">
            <a:xfrm>
              <a:off x="2468254" y="3350394"/>
              <a:ext cx="371469" cy="371469"/>
            </a:xfrm>
            <a:prstGeom prst="flowChartSummingJunction">
              <a:avLst/>
            </a:prstGeom>
            <a:noFill/>
            <a:ln w="31750">
              <a:solidFill>
                <a:srgbClr val="000000"/>
              </a:solidFill>
              <a:round/>
            </a:ln>
          </p:spPr>
          <p:txBody>
            <a:bodyPr/>
            <a:lstStyle>
              <a:lvl1pPr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65" name="Text Box 56"/>
            <p:cNvSpPr txBox="1">
              <a:spLocks noChangeAspect="1" noChangeArrowheads="1"/>
            </p:cNvSpPr>
            <p:nvPr/>
          </p:nvSpPr>
          <p:spPr bwMode="auto">
            <a:xfrm rot="10980000">
              <a:off x="2523038" y="2971304"/>
              <a:ext cx="396159" cy="397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宋体" pitchFamily="2" charset="-122"/>
                </a:rPr>
                <a:t>L</a:t>
              </a:r>
              <a:r>
                <a:rPr kumimoji="0" lang="en-US" altLang="zh-CN" b="0" i="0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宋体" pitchFamily="2" charset="-122"/>
                </a:rPr>
                <a:t>1</a:t>
              </a:r>
              <a:endParaRPr kumimoji="0" lang="en-US" altLang="zh-CN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</a:endParaRPr>
            </a:p>
          </p:txBody>
        </p:sp>
        <p:sp>
          <p:nvSpPr>
            <p:cNvPr id="62" name="AutoShape 58"/>
            <p:cNvSpPr>
              <a:spLocks noChangeAspect="1" noChangeArrowheads="1"/>
            </p:cNvSpPr>
            <p:nvPr/>
          </p:nvSpPr>
          <p:spPr bwMode="auto">
            <a:xfrm>
              <a:off x="3344742" y="3350394"/>
              <a:ext cx="371469" cy="371469"/>
            </a:xfrm>
            <a:prstGeom prst="flowChartSummingJunction">
              <a:avLst/>
            </a:prstGeom>
            <a:noFill/>
            <a:ln w="31750">
              <a:solidFill>
                <a:srgbClr val="000000"/>
              </a:solidFill>
              <a:round/>
            </a:ln>
          </p:spPr>
          <p:txBody>
            <a:bodyPr/>
            <a:lstStyle>
              <a:lvl1pPr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63" name="Text Box 59"/>
            <p:cNvSpPr txBox="1">
              <a:spLocks noChangeAspect="1" noChangeArrowheads="1"/>
            </p:cNvSpPr>
            <p:nvPr/>
          </p:nvSpPr>
          <p:spPr bwMode="auto">
            <a:xfrm rot="11160000">
              <a:off x="3400446" y="2971304"/>
              <a:ext cx="396159" cy="397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宋体" pitchFamily="2" charset="-122"/>
                </a:rPr>
                <a:t>L</a:t>
              </a:r>
              <a:r>
                <a:rPr kumimoji="0" lang="en-US" altLang="zh-CN" b="0" i="0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宋体" pitchFamily="2" charset="-122"/>
                </a:rPr>
                <a:t>2</a:t>
              </a:r>
              <a:endParaRPr kumimoji="0" lang="en-US" altLang="zh-CN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</a:endParaRPr>
            </a:p>
          </p:txBody>
        </p:sp>
        <p:grpSp>
          <p:nvGrpSpPr>
            <p:cNvPr id="56" name="Group 68"/>
            <p:cNvGrpSpPr/>
            <p:nvPr/>
          </p:nvGrpSpPr>
          <p:grpSpPr>
            <a:xfrm>
              <a:off x="3237005" y="4423278"/>
              <a:ext cx="574599" cy="556643"/>
              <a:chOff x="1584" y="1972"/>
              <a:chExt cx="512" cy="496"/>
            </a:xfrm>
          </p:grpSpPr>
          <p:sp>
            <p:nvSpPr>
              <p:cNvPr id="58" name="Line 62"/>
              <p:cNvSpPr>
                <a:spLocks noChangeAspect="1" noChangeShapeType="1"/>
              </p:cNvSpPr>
              <p:nvPr/>
            </p:nvSpPr>
            <p:spPr bwMode="auto">
              <a:xfrm rot="13860000" flipV="1">
                <a:off x="1642" y="2040"/>
                <a:ext cx="247" cy="111"/>
              </a:xfrm>
              <a:prstGeom prst="line">
                <a:avLst/>
              </a:prstGeom>
              <a:noFill/>
              <a:ln w="31750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9" name="Text Box 63"/>
              <p:cNvSpPr txBox="1">
                <a:spLocks noChangeArrowheads="1"/>
              </p:cNvSpPr>
              <p:nvPr/>
            </p:nvSpPr>
            <p:spPr bwMode="auto">
              <a:xfrm flipV="1">
                <a:off x="1754" y="2080"/>
                <a:ext cx="342" cy="3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marL="0" marR="0" lvl="0" indent="0" algn="just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宋体" pitchFamily="2" charset="-122"/>
                  </a:rPr>
                  <a:t>S</a:t>
                </a:r>
                <a:endParaRPr kumimoji="0" lang="en-US" altLang="zh-CN" b="0" i="0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宋体" pitchFamily="2" charset="-122"/>
                </a:endParaRPr>
              </a:p>
            </p:txBody>
          </p:sp>
          <p:sp>
            <p:nvSpPr>
              <p:cNvPr id="60" name="Oval 64"/>
              <p:cNvSpPr>
                <a:spLocks noChangeArrowheads="1"/>
              </p:cNvSpPr>
              <p:nvPr/>
            </p:nvSpPr>
            <p:spPr bwMode="auto">
              <a:xfrm>
                <a:off x="1584" y="1998"/>
                <a:ext cx="71" cy="71"/>
              </a:xfrm>
              <a:prstGeom prst="ellipse">
                <a:avLst/>
              </a:prstGeom>
              <a:noFill/>
              <a:ln w="31750">
                <a:solidFill>
                  <a:srgbClr val="000000"/>
                </a:solidFill>
                <a:round/>
              </a:ln>
            </p:spPr>
            <p:txBody>
              <a:bodyPr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宋体" pitchFamily="2" charset="-122"/>
                </a:endParaRPr>
              </a:p>
            </p:txBody>
          </p:sp>
        </p:grpSp>
        <p:cxnSp>
          <p:nvCxnSpPr>
            <p:cNvPr id="42" name="直接连接符 41"/>
            <p:cNvCxnSpPr/>
            <p:nvPr/>
          </p:nvCxnSpPr>
          <p:spPr bwMode="auto">
            <a:xfrm>
              <a:off x="2051855" y="3536999"/>
              <a:ext cx="432000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3" name="直接连接符 42"/>
            <p:cNvCxnSpPr/>
            <p:nvPr/>
          </p:nvCxnSpPr>
          <p:spPr bwMode="auto">
            <a:xfrm>
              <a:off x="2830243" y="3540908"/>
              <a:ext cx="504000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4" name="直接连接符 43"/>
            <p:cNvCxnSpPr/>
            <p:nvPr/>
          </p:nvCxnSpPr>
          <p:spPr bwMode="auto">
            <a:xfrm>
              <a:off x="3707940" y="3536999"/>
              <a:ext cx="360000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6" name="直接连接符 45"/>
            <p:cNvCxnSpPr/>
            <p:nvPr/>
          </p:nvCxnSpPr>
          <p:spPr bwMode="auto">
            <a:xfrm>
              <a:off x="2061721" y="3536950"/>
              <a:ext cx="10160" cy="975995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7" name="直接连接符 46"/>
            <p:cNvCxnSpPr/>
            <p:nvPr/>
          </p:nvCxnSpPr>
          <p:spPr bwMode="auto">
            <a:xfrm flipH="1">
              <a:off x="4058237" y="3527270"/>
              <a:ext cx="0" cy="9720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8" name="直接连接符 47"/>
            <p:cNvCxnSpPr/>
            <p:nvPr/>
          </p:nvCxnSpPr>
          <p:spPr bwMode="auto">
            <a:xfrm>
              <a:off x="2051825" y="4492520"/>
              <a:ext cx="540000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9" name="直接连接符 48"/>
            <p:cNvCxnSpPr/>
            <p:nvPr/>
          </p:nvCxnSpPr>
          <p:spPr bwMode="auto">
            <a:xfrm>
              <a:off x="2771875" y="4492520"/>
              <a:ext cx="468000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0" name="直接连接符 49"/>
            <p:cNvCxnSpPr/>
            <p:nvPr/>
          </p:nvCxnSpPr>
          <p:spPr bwMode="auto">
            <a:xfrm>
              <a:off x="3586991" y="4505960"/>
              <a:ext cx="501015" cy="6985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0" name="组合 9"/>
          <p:cNvGrpSpPr/>
          <p:nvPr/>
        </p:nvGrpSpPr>
        <p:grpSpPr>
          <a:xfrm>
            <a:off x="666115" y="2385797"/>
            <a:ext cx="2658472" cy="2189972"/>
            <a:chOff x="506" y="1670"/>
            <a:chExt cx="5963" cy="4973"/>
          </a:xfrm>
        </p:grpSpPr>
        <p:grpSp>
          <p:nvGrpSpPr>
            <p:cNvPr id="6" name="组合 5"/>
            <p:cNvGrpSpPr/>
            <p:nvPr/>
          </p:nvGrpSpPr>
          <p:grpSpPr>
            <a:xfrm>
              <a:off x="506" y="2049"/>
              <a:ext cx="5963" cy="4594"/>
              <a:chOff x="3798" y="50"/>
              <a:chExt cx="7296" cy="4412"/>
            </a:xfrm>
          </p:grpSpPr>
          <p:pic>
            <p:nvPicPr>
              <p:cNvPr id="9219" name="Picture 4" descr="222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8712" y="50"/>
                <a:ext cx="2382" cy="2335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grpSp>
            <p:nvGrpSpPr>
              <p:cNvPr id="4" name="Group 11"/>
              <p:cNvGrpSpPr/>
              <p:nvPr/>
            </p:nvGrpSpPr>
            <p:grpSpPr>
              <a:xfrm>
                <a:off x="3798" y="183"/>
                <a:ext cx="7278" cy="4279"/>
                <a:chOff x="1519" y="73"/>
                <a:chExt cx="2911" cy="1712"/>
              </a:xfrm>
            </p:grpSpPr>
            <p:pic>
              <p:nvPicPr>
                <p:cNvPr id="8" name="Picture 5" descr="wla211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478" y="1108"/>
                  <a:ext cx="952" cy="677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pic>
              <p:nvPicPr>
                <p:cNvPr id="9" name="Picture 6" descr="wla211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043" y="1107"/>
                  <a:ext cx="907" cy="64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pic>
              <p:nvPicPr>
                <p:cNvPr id="13" name="Picture 7" descr="111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519" y="73"/>
                  <a:ext cx="1125" cy="88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</p:grpSp>
        </p:grpSp>
        <p:sp>
          <p:nvSpPr>
            <p:cNvPr id="14" name="未知"/>
            <p:cNvSpPr/>
            <p:nvPr/>
          </p:nvSpPr>
          <p:spPr>
            <a:xfrm flipH="1" flipV="1">
              <a:off x="2077" y="1670"/>
              <a:ext cx="2936" cy="1668"/>
            </a:xfrm>
            <a:custGeom>
              <a:cxnLst>
                <a:cxn ang="0">
                  <a:pos x="1427670808" y="107412570"/>
                </a:cxn>
                <a:cxn ang="0">
                  <a:pos x="917788064" y="214825140"/>
                </a:cxn>
                <a:cxn ang="0">
                  <a:pos x="0" y="0"/>
                </a:cxn>
              </a:cxnLst>
              <a:pathLst>
                <a:path w="672" h="104">
                  <a:moveTo>
                    <a:pt x="672" y="48"/>
                  </a:moveTo>
                  <a:cubicBezTo>
                    <a:pt x="608" y="76"/>
                    <a:pt x="544" y="104"/>
                    <a:pt x="432" y="96"/>
                  </a:cubicBezTo>
                  <a:cubicBezTo>
                    <a:pt x="320" y="88"/>
                    <a:pt x="160" y="44"/>
                    <a:pt x="0" y="0"/>
                  </a:cubicBezTo>
                </a:path>
              </a:pathLst>
            </a:custGeom>
            <a:noFill/>
            <a:ln w="57150" cap="flat" cmpd="sng">
              <a:solidFill>
                <a:srgbClr val="A01E04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" name="未知"/>
            <p:cNvSpPr/>
            <p:nvPr/>
          </p:nvSpPr>
          <p:spPr>
            <a:xfrm rot="11160000" flipH="1">
              <a:off x="823" y="2773"/>
              <a:ext cx="1280" cy="3033"/>
            </a:xfrm>
            <a:custGeom>
              <a:cxnLst>
                <a:cxn ang="0">
                  <a:pos x="408898876" y="2147483647"/>
                </a:cxn>
                <a:cxn ang="0">
                  <a:pos x="0" y="2147483647"/>
                </a:cxn>
                <a:cxn ang="0">
                  <a:pos x="408898876" y="1701105469"/>
                </a:cxn>
                <a:cxn ang="0">
                  <a:pos x="408898876" y="850552734"/>
                </a:cxn>
                <a:cxn ang="0">
                  <a:pos x="2147483647" y="0"/>
                </a:cxn>
              </a:cxnLst>
              <a:pathLst>
                <a:path w="1152" h="1344">
                  <a:moveTo>
                    <a:pt x="192" y="1344"/>
                  </a:moveTo>
                  <a:cubicBezTo>
                    <a:pt x="96" y="1296"/>
                    <a:pt x="0" y="1248"/>
                    <a:pt x="0" y="1152"/>
                  </a:cubicBezTo>
                  <a:cubicBezTo>
                    <a:pt x="0" y="1056"/>
                    <a:pt x="160" y="896"/>
                    <a:pt x="192" y="768"/>
                  </a:cubicBezTo>
                  <a:cubicBezTo>
                    <a:pt x="224" y="640"/>
                    <a:pt x="32" y="512"/>
                    <a:pt x="192" y="384"/>
                  </a:cubicBezTo>
                  <a:cubicBezTo>
                    <a:pt x="352" y="256"/>
                    <a:pt x="752" y="128"/>
                    <a:pt x="1152" y="0"/>
                  </a:cubicBezTo>
                </a:path>
              </a:pathLst>
            </a:custGeom>
            <a:noFill/>
            <a:ln w="57150" cap="flat" cmpd="sng">
              <a:solidFill>
                <a:srgbClr val="A01E04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" name="未知"/>
            <p:cNvSpPr/>
            <p:nvPr/>
          </p:nvSpPr>
          <p:spPr>
            <a:xfrm rot="16200000" flipH="1">
              <a:off x="4666" y="4498"/>
              <a:ext cx="2526" cy="208"/>
            </a:xfrm>
            <a:custGeom>
              <a:cxnLst>
                <a:cxn ang="0">
                  <a:pos x="1427670808" y="107412570"/>
                </a:cxn>
                <a:cxn ang="0">
                  <a:pos x="917788064" y="214825140"/>
                </a:cxn>
                <a:cxn ang="0">
                  <a:pos x="0" y="0"/>
                </a:cxn>
              </a:cxnLst>
              <a:pathLst>
                <a:path w="672" h="104">
                  <a:moveTo>
                    <a:pt x="672" y="48"/>
                  </a:moveTo>
                  <a:cubicBezTo>
                    <a:pt x="608" y="76"/>
                    <a:pt x="544" y="104"/>
                    <a:pt x="432" y="96"/>
                  </a:cubicBezTo>
                  <a:cubicBezTo>
                    <a:pt x="320" y="88"/>
                    <a:pt x="160" y="44"/>
                    <a:pt x="0" y="0"/>
                  </a:cubicBezTo>
                </a:path>
              </a:pathLst>
            </a:custGeom>
            <a:noFill/>
            <a:ln w="57150" cap="flat" cmpd="sng">
              <a:solidFill>
                <a:srgbClr val="A01E04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" name="未知"/>
            <p:cNvSpPr/>
            <p:nvPr/>
          </p:nvSpPr>
          <p:spPr>
            <a:xfrm flipH="1">
              <a:off x="2805" y="5744"/>
              <a:ext cx="2208" cy="120"/>
            </a:xfrm>
            <a:custGeom>
              <a:cxnLst>
                <a:cxn ang="0">
                  <a:pos x="1427670808" y="107412570"/>
                </a:cxn>
                <a:cxn ang="0">
                  <a:pos x="917788064" y="214825140"/>
                </a:cxn>
                <a:cxn ang="0">
                  <a:pos x="0" y="0"/>
                </a:cxn>
              </a:cxnLst>
              <a:pathLst>
                <a:path w="672" h="104">
                  <a:moveTo>
                    <a:pt x="672" y="48"/>
                  </a:moveTo>
                  <a:cubicBezTo>
                    <a:pt x="608" y="76"/>
                    <a:pt x="544" y="104"/>
                    <a:pt x="432" y="96"/>
                  </a:cubicBezTo>
                  <a:cubicBezTo>
                    <a:pt x="320" y="88"/>
                    <a:pt x="160" y="44"/>
                    <a:pt x="0" y="0"/>
                  </a:cubicBezTo>
                </a:path>
              </a:pathLst>
            </a:custGeom>
            <a:noFill/>
            <a:ln w="57150" cap="flat" cmpd="sng">
              <a:solidFill>
                <a:srgbClr val="A01E04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cxnSp>
        <p:nvCxnSpPr>
          <p:cNvPr id="11" name="直接箭头连接符 10"/>
          <p:cNvCxnSpPr/>
          <p:nvPr/>
        </p:nvCxnSpPr>
        <p:spPr>
          <a:xfrm>
            <a:off x="3636010" y="3219450"/>
            <a:ext cx="2044700" cy="18415"/>
          </a:xfrm>
          <a:prstGeom prst="straightConnector1">
            <a:avLst/>
          </a:prstGeom>
          <a:ln w="57150">
            <a:headEnd type="none" w="med" len="med"/>
            <a:tailEnd type="arrow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6" name="Text Box 3"/>
          <p:cNvSpPr txBox="1"/>
          <p:nvPr/>
        </p:nvSpPr>
        <p:spPr>
          <a:xfrm>
            <a:off x="3444875" y="2845118"/>
            <a:ext cx="247523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1800" b="1">
                <a:solidFill>
                  <a:schemeClr val="tx1"/>
                </a:solidFill>
                <a:effectLst/>
                <a:latin typeface="华文楷体" panose="02010600040101010101" charset="-122"/>
                <a:ea typeface="华文楷体" panose="02010600040101010101" charset="-122"/>
              </a:rPr>
              <a:t>把实物图连接成电路图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6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2220595" y="2388870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endParaRPr kumimoji="1" lang="zh-CN" altLang="zh-CN" sz="2000" b="1">
              <a:latin typeface="宋体" pitchFamily="2" charset="-122"/>
            </a:endParaRPr>
          </a:p>
        </p:txBody>
      </p:sp>
      <p:sp>
        <p:nvSpPr>
          <p:cNvPr id="4" name="AutoShape 6"/>
          <p:cNvSpPr>
            <a:spLocks noChangeArrowheads="1"/>
          </p:cNvSpPr>
          <p:nvPr/>
        </p:nvSpPr>
        <p:spPr bwMode="auto">
          <a:xfrm>
            <a:off x="3545205" y="1333500"/>
            <a:ext cx="3834130" cy="1133475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F9AF65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endParaRPr lang="zh-CN" altLang="en-US" sz="2000" b="1">
              <a:latin typeface="宋体" pitchFamily="2" charset="-122"/>
            </a:endParaRPr>
          </a:p>
        </p:txBody>
      </p:sp>
      <p:sp>
        <p:nvSpPr>
          <p:cNvPr id="5" name="AutoShape 7"/>
          <p:cNvSpPr>
            <a:spLocks noChangeArrowheads="1"/>
          </p:cNvSpPr>
          <p:nvPr/>
        </p:nvSpPr>
        <p:spPr bwMode="auto">
          <a:xfrm>
            <a:off x="3531869" y="3839496"/>
            <a:ext cx="3876907" cy="811153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F9AF65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endParaRPr lang="zh-CN" altLang="en-US" sz="2000" b="1">
              <a:latin typeface="宋体" pitchFamily="2" charset="-122"/>
            </a:endParaRPr>
          </a:p>
        </p:txBody>
      </p:sp>
      <p:sp>
        <p:nvSpPr>
          <p:cNvPr id="6" name="AutoShape 8"/>
          <p:cNvSpPr>
            <a:spLocks noChangeArrowheads="1"/>
          </p:cNvSpPr>
          <p:nvPr/>
        </p:nvSpPr>
        <p:spPr bwMode="auto">
          <a:xfrm>
            <a:off x="1671320" y="1557020"/>
            <a:ext cx="1242338" cy="566738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F9AF65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endParaRPr lang="zh-CN" altLang="en-US" sz="2000" b="1">
              <a:latin typeface="宋体" pitchFamily="2" charset="-122"/>
            </a:endParaRPr>
          </a:p>
        </p:txBody>
      </p:sp>
      <p:sp>
        <p:nvSpPr>
          <p:cNvPr id="7" name="AutoShape 9"/>
          <p:cNvSpPr>
            <a:spLocks noChangeArrowheads="1"/>
          </p:cNvSpPr>
          <p:nvPr/>
        </p:nvSpPr>
        <p:spPr bwMode="auto">
          <a:xfrm>
            <a:off x="1706515" y="3891730"/>
            <a:ext cx="1213858" cy="542985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F9AF65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endParaRPr lang="zh-CN" altLang="en-US" sz="2000" b="1">
              <a:latin typeface="宋体" pitchFamily="2" charset="-122"/>
            </a:endParaRPr>
          </a:p>
        </p:txBody>
      </p:sp>
      <p:sp>
        <p:nvSpPr>
          <p:cNvPr id="8" name="AutoShape 10"/>
          <p:cNvSpPr>
            <a:spLocks noChangeArrowheads="1"/>
          </p:cNvSpPr>
          <p:nvPr/>
        </p:nvSpPr>
        <p:spPr bwMode="auto">
          <a:xfrm>
            <a:off x="3545205" y="2694305"/>
            <a:ext cx="3834130" cy="842645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F9AF65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endParaRPr lang="zh-CN" altLang="en-US" sz="2000" b="1">
              <a:latin typeface="宋体" pitchFamily="2" charset="-122"/>
            </a:endParaRPr>
          </a:p>
        </p:txBody>
      </p:sp>
      <p:sp>
        <p:nvSpPr>
          <p:cNvPr id="9" name="AutoShape 11"/>
          <p:cNvSpPr>
            <a:spLocks noChangeArrowheads="1"/>
          </p:cNvSpPr>
          <p:nvPr/>
        </p:nvSpPr>
        <p:spPr bwMode="auto">
          <a:xfrm>
            <a:off x="287368" y="2251130"/>
            <a:ext cx="615951" cy="1543705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F9AF65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endParaRPr lang="zh-CN" altLang="en-US" sz="2000" b="1">
              <a:latin typeface="宋体" pitchFamily="2" charset="-122"/>
            </a:endParaRPr>
          </a:p>
        </p:txBody>
      </p:sp>
      <p:sp>
        <p:nvSpPr>
          <p:cNvPr id="10" name="AutoShape 12"/>
          <p:cNvSpPr>
            <a:spLocks noChangeArrowheads="1"/>
          </p:cNvSpPr>
          <p:nvPr/>
        </p:nvSpPr>
        <p:spPr bwMode="auto">
          <a:xfrm>
            <a:off x="1698625" y="2773045"/>
            <a:ext cx="1286510" cy="515620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F9AF65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endParaRPr lang="zh-CN" altLang="en-US" sz="2000" b="1">
              <a:latin typeface="宋体" pitchFamily="2" charset="-122"/>
            </a:endParaRPr>
          </a:p>
        </p:txBody>
      </p:sp>
      <p:sp>
        <p:nvSpPr>
          <p:cNvPr id="11" name="Line 13"/>
          <p:cNvSpPr>
            <a:spLocks noChangeShapeType="1"/>
          </p:cNvSpPr>
          <p:nvPr/>
        </p:nvSpPr>
        <p:spPr bwMode="auto">
          <a:xfrm>
            <a:off x="1176020" y="4154403"/>
            <a:ext cx="479425" cy="0"/>
          </a:xfrm>
          <a:prstGeom prst="line">
            <a:avLst/>
          </a:prstGeom>
          <a:noFill/>
          <a:ln w="57150">
            <a:solidFill>
              <a:srgbClr val="E327D6"/>
            </a:solidFill>
            <a:miter lim="800000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CN" altLang="en-US" sz="2000" b="1">
              <a:latin typeface="宋体" pitchFamily="2" charset="-122"/>
            </a:endParaRPr>
          </a:p>
        </p:txBody>
      </p:sp>
      <p:sp>
        <p:nvSpPr>
          <p:cNvPr id="12" name="Line 14"/>
          <p:cNvSpPr>
            <a:spLocks noChangeShapeType="1"/>
          </p:cNvSpPr>
          <p:nvPr/>
        </p:nvSpPr>
        <p:spPr bwMode="auto">
          <a:xfrm>
            <a:off x="1176020" y="1893570"/>
            <a:ext cx="635" cy="2332990"/>
          </a:xfrm>
          <a:prstGeom prst="line">
            <a:avLst/>
          </a:prstGeom>
          <a:noFill/>
          <a:ln w="57150">
            <a:solidFill>
              <a:srgbClr val="E327D6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CN" altLang="en-US" sz="2000" b="1">
              <a:latin typeface="宋体" pitchFamily="2" charset="-122"/>
            </a:endParaRPr>
          </a:p>
        </p:txBody>
      </p:sp>
      <p:sp>
        <p:nvSpPr>
          <p:cNvPr id="13" name="Line 15"/>
          <p:cNvSpPr>
            <a:spLocks noChangeShapeType="1"/>
          </p:cNvSpPr>
          <p:nvPr/>
        </p:nvSpPr>
        <p:spPr bwMode="auto">
          <a:xfrm>
            <a:off x="1176020" y="1893570"/>
            <a:ext cx="479425" cy="0"/>
          </a:xfrm>
          <a:prstGeom prst="line">
            <a:avLst/>
          </a:prstGeom>
          <a:noFill/>
          <a:ln w="57150">
            <a:solidFill>
              <a:srgbClr val="E327D6"/>
            </a:solidFill>
            <a:miter lim="800000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CN" altLang="en-US" sz="2000" b="1">
              <a:latin typeface="宋体" pitchFamily="2" charset="-122"/>
            </a:endParaRPr>
          </a:p>
        </p:txBody>
      </p:sp>
      <p:sp>
        <p:nvSpPr>
          <p:cNvPr id="14" name="Line 16"/>
          <p:cNvSpPr>
            <a:spLocks noChangeShapeType="1"/>
          </p:cNvSpPr>
          <p:nvPr/>
        </p:nvSpPr>
        <p:spPr bwMode="auto">
          <a:xfrm>
            <a:off x="985520" y="3081619"/>
            <a:ext cx="708025" cy="0"/>
          </a:xfrm>
          <a:prstGeom prst="line">
            <a:avLst/>
          </a:prstGeom>
          <a:noFill/>
          <a:ln w="57150">
            <a:solidFill>
              <a:srgbClr val="E327D6"/>
            </a:solidFill>
            <a:miter lim="800000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CN" altLang="en-US" sz="2000" b="1">
              <a:latin typeface="宋体" pitchFamily="2" charset="-122"/>
            </a:endParaRPr>
          </a:p>
        </p:txBody>
      </p:sp>
      <p:sp>
        <p:nvSpPr>
          <p:cNvPr id="15" name="Line 17"/>
          <p:cNvSpPr>
            <a:spLocks noChangeShapeType="1"/>
          </p:cNvSpPr>
          <p:nvPr/>
        </p:nvSpPr>
        <p:spPr bwMode="auto">
          <a:xfrm>
            <a:off x="3074670" y="1883193"/>
            <a:ext cx="457200" cy="0"/>
          </a:xfrm>
          <a:prstGeom prst="line">
            <a:avLst/>
          </a:prstGeom>
          <a:noFill/>
          <a:ln w="57150">
            <a:solidFill>
              <a:srgbClr val="E327D6"/>
            </a:solidFill>
            <a:miter lim="800000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CN" altLang="en-US" sz="2000" b="1">
              <a:latin typeface="宋体" pitchFamily="2" charset="-122"/>
            </a:endParaRPr>
          </a:p>
        </p:txBody>
      </p:sp>
      <p:sp>
        <p:nvSpPr>
          <p:cNvPr id="16" name="Line 18"/>
          <p:cNvSpPr>
            <a:spLocks noChangeShapeType="1"/>
          </p:cNvSpPr>
          <p:nvPr/>
        </p:nvSpPr>
        <p:spPr bwMode="auto">
          <a:xfrm>
            <a:off x="3074670" y="3081619"/>
            <a:ext cx="457200" cy="0"/>
          </a:xfrm>
          <a:prstGeom prst="line">
            <a:avLst/>
          </a:prstGeom>
          <a:noFill/>
          <a:ln w="57150">
            <a:solidFill>
              <a:srgbClr val="E327D6"/>
            </a:solidFill>
            <a:miter lim="800000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CN" altLang="en-US" sz="2000" b="1">
              <a:latin typeface="宋体" pitchFamily="2" charset="-122"/>
            </a:endParaRPr>
          </a:p>
        </p:txBody>
      </p:sp>
      <p:sp>
        <p:nvSpPr>
          <p:cNvPr id="17" name="Line 19"/>
          <p:cNvSpPr>
            <a:spLocks noChangeShapeType="1"/>
          </p:cNvSpPr>
          <p:nvPr/>
        </p:nvSpPr>
        <p:spPr bwMode="auto">
          <a:xfrm>
            <a:off x="3074670" y="4154403"/>
            <a:ext cx="457200" cy="0"/>
          </a:xfrm>
          <a:prstGeom prst="line">
            <a:avLst/>
          </a:prstGeom>
          <a:noFill/>
          <a:ln w="57150">
            <a:solidFill>
              <a:srgbClr val="E327D6"/>
            </a:solidFill>
            <a:miter lim="800000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CN" altLang="en-US" sz="2000" b="1">
              <a:latin typeface="宋体" pitchFamily="2" charset="-122"/>
            </a:endParaRPr>
          </a:p>
        </p:txBody>
      </p:sp>
      <p:sp>
        <p:nvSpPr>
          <p:cNvPr id="18" name="Rectangle 20"/>
          <p:cNvSpPr>
            <a:spLocks noChangeArrowheads="1"/>
          </p:cNvSpPr>
          <p:nvPr/>
        </p:nvSpPr>
        <p:spPr bwMode="auto">
          <a:xfrm>
            <a:off x="1721695" y="3954701"/>
            <a:ext cx="1198880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工作特点</a:t>
            </a:r>
          </a:p>
        </p:txBody>
      </p:sp>
      <p:sp>
        <p:nvSpPr>
          <p:cNvPr id="19" name="Text Box 21"/>
          <p:cNvSpPr txBox="1">
            <a:spLocks noChangeArrowheads="1"/>
          </p:cNvSpPr>
          <p:nvPr/>
        </p:nvSpPr>
        <p:spPr bwMode="auto">
          <a:xfrm>
            <a:off x="330077" y="2395499"/>
            <a:ext cx="490220" cy="1107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000" b="1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串联</a:t>
            </a:r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电路</a:t>
            </a:r>
            <a:endParaRPr lang="en-US" altLang="zh-CN" sz="2000" b="1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0" name="Text Box 22"/>
          <p:cNvSpPr txBox="1">
            <a:spLocks noChangeArrowheads="1"/>
          </p:cNvSpPr>
          <p:nvPr/>
        </p:nvSpPr>
        <p:spPr bwMode="auto">
          <a:xfrm>
            <a:off x="1693545" y="1634808"/>
            <a:ext cx="1198880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电流路径</a:t>
            </a:r>
          </a:p>
        </p:txBody>
      </p:sp>
      <p:sp>
        <p:nvSpPr>
          <p:cNvPr id="21" name="Text Box 23"/>
          <p:cNvSpPr txBox="1">
            <a:spLocks noChangeArrowheads="1"/>
          </p:cNvSpPr>
          <p:nvPr/>
        </p:nvSpPr>
        <p:spPr bwMode="auto">
          <a:xfrm>
            <a:off x="1734185" y="2825083"/>
            <a:ext cx="1215243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开关</a:t>
            </a:r>
            <a:r>
              <a:rPr lang="zh-CN" sz="200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作用</a:t>
            </a:r>
            <a:endParaRPr lang="zh-CN" sz="200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2" name="Text Box 24"/>
          <p:cNvSpPr txBox="1">
            <a:spLocks noChangeArrowheads="1"/>
          </p:cNvSpPr>
          <p:nvPr/>
        </p:nvSpPr>
        <p:spPr bwMode="auto">
          <a:xfrm>
            <a:off x="3654688" y="1386018"/>
            <a:ext cx="3904827" cy="1014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只有一条，没有支路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。电流从电源的正极流出，依次经过每一个元件后流回负极。</a:t>
            </a:r>
          </a:p>
        </p:txBody>
      </p:sp>
      <p:sp>
        <p:nvSpPr>
          <p:cNvPr id="23" name="Text Box 25"/>
          <p:cNvSpPr txBox="1">
            <a:spLocks noChangeArrowheads="1"/>
          </p:cNvSpPr>
          <p:nvPr/>
        </p:nvSpPr>
        <p:spPr bwMode="auto">
          <a:xfrm>
            <a:off x="3636973" y="2778172"/>
            <a:ext cx="3921713" cy="70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控制所有用电器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。若开关位置发生改变，控制作用</a:t>
            </a:r>
            <a:r>
              <a:rPr lang="zh-CN" altLang="en-US" sz="20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不变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</a:p>
        </p:txBody>
      </p:sp>
      <p:sp>
        <p:nvSpPr>
          <p:cNvPr id="24" name="Text Box 26"/>
          <p:cNvSpPr txBox="1">
            <a:spLocks noChangeArrowheads="1"/>
          </p:cNvSpPr>
          <p:nvPr/>
        </p:nvSpPr>
        <p:spPr bwMode="auto">
          <a:xfrm>
            <a:off x="3654561" y="3881580"/>
            <a:ext cx="3849709" cy="70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元件相互影响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。如果一个用电器损坏，其他元件停止工作。</a:t>
            </a:r>
          </a:p>
        </p:txBody>
      </p:sp>
      <p:sp>
        <p:nvSpPr>
          <p:cNvPr id="26" name="矩形 14"/>
          <p:cNvSpPr>
            <a:spLocks noChangeArrowheads="1"/>
          </p:cNvSpPr>
          <p:nvPr/>
        </p:nvSpPr>
        <p:spPr bwMode="auto">
          <a:xfrm>
            <a:off x="367983" y="231458"/>
            <a:ext cx="6767512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Aft>
                <a:spcPts val="600"/>
              </a:spcAft>
            </a:pPr>
            <a:r>
              <a:rPr lang="zh-CN" altLang="en-US" sz="3200" b="1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一、串联</a:t>
            </a:r>
          </a:p>
        </p:txBody>
      </p:sp>
      <p:grpSp>
        <p:nvGrpSpPr>
          <p:cNvPr id="27" name="组合 26"/>
          <p:cNvGrpSpPr/>
          <p:nvPr/>
        </p:nvGrpSpPr>
        <p:grpSpPr>
          <a:xfrm>
            <a:off x="5510530" y="60960"/>
            <a:ext cx="3525520" cy="1136191"/>
            <a:chOff x="8339" y="239"/>
            <a:chExt cx="5552" cy="2002"/>
          </a:xfrm>
        </p:grpSpPr>
        <p:sp>
          <p:nvSpPr>
            <p:cNvPr id="28" name="云形标注 27"/>
            <p:cNvSpPr/>
            <p:nvPr/>
          </p:nvSpPr>
          <p:spPr>
            <a:xfrm>
              <a:off x="8339" y="239"/>
              <a:ext cx="5552" cy="2002"/>
            </a:xfrm>
            <a:prstGeom prst="cloudCallout">
              <a:avLst/>
            </a:prstGeom>
            <a:solidFill>
              <a:srgbClr val="92D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</a:pPr>
              <a:endPara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29" name="Text Box 8"/>
            <p:cNvSpPr txBox="1"/>
            <p:nvPr/>
          </p:nvSpPr>
          <p:spPr>
            <a:xfrm>
              <a:off x="8690" y="583"/>
              <a:ext cx="5023" cy="1245"/>
            </a:xfrm>
            <a:prstGeom prst="rect">
              <a:avLst/>
            </a:prstGeom>
            <a:noFill/>
            <a:ln w="9525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92D050"/>
                  </a:solidFill>
                </a14:hiddenFill>
              </a:ext>
            </a:extLst>
          </p:spPr>
          <p:txBody>
            <a:bodyPr wrap="square" anchor="t">
              <a:spAutoFit/>
            </a:bodyPr>
            <a:lstStyle/>
            <a:p>
              <a:pPr algn="ctr"/>
              <a:r>
                <a:rPr lang="zh-CN" altLang="en-US" sz="2000" b="1">
                  <a:solidFill>
                    <a:srgbClr val="0020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思考：串联电路得特点是什么呢？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4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4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5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5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1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1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6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7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7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1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1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9" grpId="1"/>
      <p:bldP spid="6" grpId="2"/>
      <p:bldP spid="20" grpId="3"/>
      <p:bldP spid="21" grpId="4"/>
      <p:bldP spid="10" grpId="5"/>
      <p:bldP spid="18" grpId="6"/>
      <p:bldP spid="7" grpId="7"/>
      <p:bldP spid="4" grpId="8"/>
      <p:bldP spid="22" grpId="9"/>
      <p:bldP spid="23" grpId="10"/>
      <p:bldP spid="8" grpId="11"/>
      <p:bldP spid="24" grpId="12"/>
      <p:bldP spid="5" grpId="13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171" name="Text Box 3"/>
          <p:cNvSpPr txBox="1"/>
          <p:nvPr/>
        </p:nvSpPr>
        <p:spPr>
          <a:xfrm>
            <a:off x="574675" y="488633"/>
            <a:ext cx="3542665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24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楷体" panose="02010600040101010101" charset="-122"/>
                <a:ea typeface="华文楷体" panose="02010600040101010101" charset="-122"/>
              </a:rPr>
              <a:t>生活中常见的串联电路：</a:t>
            </a:r>
          </a:p>
        </p:txBody>
      </p:sp>
      <p:pic>
        <p:nvPicPr>
          <p:cNvPr id="12" name="图片 11" descr="8J9SG1GL19BR0001"/>
          <p:cNvPicPr>
            <a:picLocks noChangeAspect="1"/>
          </p:cNvPicPr>
          <p:nvPr/>
        </p:nvPicPr>
        <p:blipFill>
          <a:blip r:embed="rId2"/>
          <a:srcRect l="2374" t="4047" r="24859" b="7119"/>
          <a:stretch>
            <a:fillRect/>
          </a:stretch>
        </p:blipFill>
        <p:spPr>
          <a:xfrm>
            <a:off x="502920" y="1268730"/>
            <a:ext cx="3742690" cy="2543175"/>
          </a:xfrm>
          <a:prstGeom prst="rect">
            <a:avLst/>
          </a:prstGeom>
        </p:spPr>
      </p:pic>
      <p:pic>
        <p:nvPicPr>
          <p:cNvPr id="23" name="图片 22" descr="Cg-4jVMYJUGId0XCAAXNDPCcYDAAAKcnAL_Sn0ABc0k86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1268730"/>
            <a:ext cx="3997325" cy="2543175"/>
          </a:xfrm>
          <a:prstGeom prst="rect">
            <a:avLst/>
          </a:prstGeom>
        </p:spPr>
      </p:pic>
      <p:sp>
        <p:nvSpPr>
          <p:cNvPr id="24" name="Text Box 3"/>
          <p:cNvSpPr txBox="1"/>
          <p:nvPr/>
        </p:nvSpPr>
        <p:spPr>
          <a:xfrm>
            <a:off x="1195705" y="3944303"/>
            <a:ext cx="201549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2400" b="1"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华文楷体" panose="02010600040101010101" charset="-122"/>
                <a:ea typeface="华文楷体" panose="02010600040101010101" charset="-122"/>
              </a:rPr>
              <a:t>节日的小彩灯</a:t>
            </a:r>
          </a:p>
        </p:txBody>
      </p:sp>
      <p:sp>
        <p:nvSpPr>
          <p:cNvPr id="25" name="Text Box 3"/>
          <p:cNvSpPr txBox="1"/>
          <p:nvPr/>
        </p:nvSpPr>
        <p:spPr>
          <a:xfrm>
            <a:off x="5997575" y="3944303"/>
            <a:ext cx="1099185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2400" b="1"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华文楷体" panose="02010600040101010101" charset="-122"/>
                <a:ea typeface="华文楷体" panose="02010600040101010101" charset="-122"/>
              </a:rPr>
              <a:t>霓虹灯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图片 2" descr="711398b4582a4d5890071bbf6b9cd70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135" y="403225"/>
            <a:ext cx="3844290" cy="4234815"/>
          </a:xfrm>
          <a:prstGeom prst="rect">
            <a:avLst/>
          </a:prstGeom>
        </p:spPr>
      </p:pic>
      <p:pic>
        <p:nvPicPr>
          <p:cNvPr id="6" name="图片 5" descr="3f16b8194a024647a5ffd28bdac15e9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0650" y="2621915"/>
            <a:ext cx="2515235" cy="2512060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3801745" y="170180"/>
            <a:ext cx="5248910" cy="2197100"/>
            <a:chOff x="5987" y="268"/>
            <a:chExt cx="8266" cy="3460"/>
          </a:xfrm>
        </p:grpSpPr>
        <p:sp>
          <p:nvSpPr>
            <p:cNvPr id="7" name="云形标注 6"/>
            <p:cNvSpPr/>
            <p:nvPr/>
          </p:nvSpPr>
          <p:spPr>
            <a:xfrm rot="21120000" flipH="1">
              <a:off x="5987" y="268"/>
              <a:ext cx="8266" cy="3460"/>
            </a:xfrm>
            <a:prstGeom prst="cloudCallou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</a:pPr>
              <a:endPara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12291" name="Text Box 3"/>
            <p:cNvSpPr txBox="1"/>
            <p:nvPr/>
          </p:nvSpPr>
          <p:spPr>
            <a:xfrm>
              <a:off x="6849" y="1111"/>
              <a:ext cx="6664" cy="1888"/>
            </a:xfrm>
            <a:prstGeom prst="rect">
              <a:avLst/>
            </a:prstGeom>
            <a:noFill/>
            <a:ln w="9525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txBody>
            <a:bodyPr wrap="square" anchor="t">
              <a:spAutoFit/>
              <a:scene3d>
                <a:camera prst="orthographicFront"/>
                <a:lightRig rig="threePt" dir="t"/>
              </a:scene3d>
            </a:bodyPr>
            <a:lstStyle/>
            <a:p>
              <a:r>
                <a:rPr lang="zh-CN" altLang="en-US" sz="2400" b="1">
                  <a:solidFill>
                    <a:schemeClr val="tx1"/>
                  </a:solidFill>
                  <a:effectLst/>
                  <a:latin typeface="华文楷体" panose="02010600040101010101" charset="-122"/>
                  <a:ea typeface="华文楷体" panose="02010600040101010101" charset="-122"/>
                </a:rPr>
                <a:t>在我们家里，各个用电器的连接方式是不是我们刚学过的串联方式，为什么？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3429000" y="-96520"/>
            <a:ext cx="5672455" cy="2820117"/>
            <a:chOff x="5505" y="1204"/>
            <a:chExt cx="8828" cy="3931"/>
          </a:xfrm>
        </p:grpSpPr>
        <p:sp>
          <p:nvSpPr>
            <p:cNvPr id="9" name="云形标注 8"/>
            <p:cNvSpPr/>
            <p:nvPr/>
          </p:nvSpPr>
          <p:spPr>
            <a:xfrm flipH="1">
              <a:off x="5505" y="1204"/>
              <a:ext cx="8828" cy="3931"/>
            </a:xfrm>
            <a:prstGeom prst="cloudCallout">
              <a:avLst/>
            </a:prstGeom>
            <a:solidFill>
              <a:srgbClr val="92D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</a:pPr>
              <a:endPara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12292" name="Text Box 4"/>
            <p:cNvSpPr txBox="1"/>
            <p:nvPr/>
          </p:nvSpPr>
          <p:spPr>
            <a:xfrm>
              <a:off x="6926" y="1986"/>
              <a:ext cx="6386" cy="2186"/>
            </a:xfrm>
            <a:prstGeom prst="rect">
              <a:avLst/>
            </a:prstGeom>
            <a:noFill/>
            <a:ln w="9525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9FE6"/>
                  </a:solidFill>
                </a14:hiddenFill>
              </a:ext>
            </a:extLst>
          </p:spPr>
          <p:txBody>
            <a:bodyPr wrap="square" anchor="t">
              <a:spAutoFit/>
            </a:bodyPr>
            <a:lstStyle/>
            <a:p>
              <a:r>
                <a:rPr lang="zh-CN" altLang="en-US" sz="2400" b="1">
                  <a:latin typeface="华文楷体" panose="02010600040101010101" charset="-122"/>
                  <a:ea typeface="华文楷体" panose="02010600040101010101" charset="-122"/>
                </a:rPr>
                <a:t>如何使各个用电器之间没有相互影响，并且都有各自的开关来分别控制它？那应该如何连接？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171" name="Text Box 3"/>
          <p:cNvSpPr txBox="1"/>
          <p:nvPr/>
        </p:nvSpPr>
        <p:spPr>
          <a:xfrm>
            <a:off x="574675" y="488633"/>
            <a:ext cx="3542665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24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楷体" panose="02010600040101010101" charset="-122"/>
                <a:ea typeface="华文楷体" panose="02010600040101010101" charset="-122"/>
              </a:rPr>
              <a:t>设计家庭电路连接方式：</a:t>
            </a:r>
          </a:p>
        </p:txBody>
      </p:sp>
      <p:sp>
        <p:nvSpPr>
          <p:cNvPr id="7172" name="Text Box 4"/>
          <p:cNvSpPr txBox="1"/>
          <p:nvPr/>
        </p:nvSpPr>
        <p:spPr>
          <a:xfrm>
            <a:off x="5027930" y="1374140"/>
            <a:ext cx="3974465" cy="101473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atinLnBrk="0">
              <a:lnSpc>
                <a:spcPct val="150000"/>
              </a:lnSpc>
            </a:pPr>
            <a:r>
              <a:rPr lang="en-US" altLang="zh-CN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、开关</a:t>
            </a:r>
            <a:r>
              <a:rPr lang="en-US" altLang="zh-CN" sz="20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S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控制所有用电器。</a:t>
            </a:r>
          </a:p>
          <a:p>
            <a:pPr latinLnBrk="0">
              <a:lnSpc>
                <a:spcPct val="150000"/>
              </a:lnSpc>
            </a:pPr>
            <a:r>
              <a:rPr lang="en-US" altLang="zh-CN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、开关</a:t>
            </a:r>
            <a:r>
              <a:rPr lang="en-US" altLang="zh-CN" sz="20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S</a:t>
            </a:r>
            <a:r>
              <a:rPr lang="en-US" altLang="zh-CN" sz="2000" b="1" baseline="-25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控制</a:t>
            </a:r>
            <a:r>
              <a:rPr lang="en-US" altLang="zh-CN" sz="20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L</a:t>
            </a:r>
            <a:r>
              <a:rPr lang="en-US" altLang="zh-CN" sz="2000" b="1" baseline="-25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en-US" altLang="zh-CN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;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开关</a:t>
            </a:r>
            <a:r>
              <a:rPr lang="en-US" altLang="zh-CN" sz="20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S</a:t>
            </a:r>
            <a:r>
              <a:rPr lang="en-US" altLang="zh-CN" sz="2000" b="1" baseline="-25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控制</a:t>
            </a:r>
            <a:r>
              <a:rPr lang="en-US" altLang="zh-CN" sz="20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L</a:t>
            </a:r>
            <a:r>
              <a:rPr lang="en-US" altLang="zh-CN" sz="2000" b="1" baseline="-25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</a:t>
            </a:r>
          </a:p>
        </p:txBody>
      </p:sp>
      <p:sp>
        <p:nvSpPr>
          <p:cNvPr id="7173" name="Text Box 5"/>
          <p:cNvSpPr txBox="1"/>
          <p:nvPr/>
        </p:nvSpPr>
        <p:spPr>
          <a:xfrm>
            <a:off x="5091748" y="1029970"/>
            <a:ext cx="1259840" cy="39878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连接要求</a:t>
            </a:r>
            <a:r>
              <a:rPr lang="en-US" altLang="zh-CN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:</a:t>
            </a:r>
          </a:p>
        </p:txBody>
      </p:sp>
      <p:grpSp>
        <p:nvGrpSpPr>
          <p:cNvPr id="22" name="组合 21"/>
          <p:cNvGrpSpPr/>
          <p:nvPr/>
        </p:nvGrpSpPr>
        <p:grpSpPr>
          <a:xfrm>
            <a:off x="4382135" y="2667000"/>
            <a:ext cx="4653280" cy="2316480"/>
            <a:chOff x="6788" y="4200"/>
            <a:chExt cx="7328" cy="3648"/>
          </a:xfrm>
        </p:grpSpPr>
        <p:sp>
          <p:nvSpPr>
            <p:cNvPr id="19" name="云形 18"/>
            <p:cNvSpPr/>
            <p:nvPr/>
          </p:nvSpPr>
          <p:spPr>
            <a:xfrm>
              <a:off x="6788" y="4200"/>
              <a:ext cx="7328" cy="3648"/>
            </a:xfrm>
            <a:prstGeom prst="cloud">
              <a:avLst/>
            </a:prstGeom>
            <a:solidFill>
              <a:schemeClr val="accent6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</a:pPr>
              <a:endPara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20" name="Text Box 8"/>
            <p:cNvSpPr txBox="1"/>
            <p:nvPr/>
          </p:nvSpPr>
          <p:spPr>
            <a:xfrm>
              <a:off x="7454" y="5264"/>
              <a:ext cx="5886" cy="130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algn="ctr"/>
              <a:r>
                <a:rPr lang="zh-CN" altLang="en-US" sz="2400" b="1">
                  <a:solidFill>
                    <a:srgbClr val="0020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思考：这种电路连接方式    的特点是什么呢？</a:t>
              </a:r>
            </a:p>
          </p:txBody>
        </p:sp>
      </p:grpSp>
      <p:grpSp>
        <p:nvGrpSpPr>
          <p:cNvPr id="58384" name="组合 135"/>
          <p:cNvGrpSpPr/>
          <p:nvPr/>
        </p:nvGrpSpPr>
        <p:grpSpPr>
          <a:xfrm>
            <a:off x="147700" y="1067435"/>
            <a:ext cx="4322065" cy="3870960"/>
            <a:chOff x="12948" y="1916832"/>
            <a:chExt cx="4984751" cy="4499876"/>
          </a:xfrm>
        </p:grpSpPr>
        <p:grpSp>
          <p:nvGrpSpPr>
            <p:cNvPr id="58385" name="Group 2"/>
            <p:cNvGrpSpPr/>
            <p:nvPr/>
          </p:nvGrpSpPr>
          <p:grpSpPr>
            <a:xfrm>
              <a:off x="12948" y="1916832"/>
              <a:ext cx="4984751" cy="3652838"/>
              <a:chOff x="53" y="1207"/>
              <a:chExt cx="3140" cy="2301"/>
            </a:xfrm>
          </p:grpSpPr>
          <p:grpSp>
            <p:nvGrpSpPr>
              <p:cNvPr id="58386" name="Group 3"/>
              <p:cNvGrpSpPr/>
              <p:nvPr/>
            </p:nvGrpSpPr>
            <p:grpSpPr>
              <a:xfrm>
                <a:off x="236" y="1207"/>
                <a:ext cx="2957" cy="2301"/>
                <a:chOff x="205" y="1207"/>
                <a:chExt cx="2957" cy="2301"/>
              </a:xfrm>
            </p:grpSpPr>
            <p:pic>
              <p:nvPicPr>
                <p:cNvPr id="58387" name="Picture 4" descr="111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1020" y="1207"/>
                  <a:ext cx="1200" cy="102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pic>
              <p:nvPicPr>
                <p:cNvPr id="58388" name="Picture 5" descr="wla211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05" y="2991"/>
                  <a:ext cx="751" cy="517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pic>
              <p:nvPicPr>
                <p:cNvPr id="58389" name="Picture 6" descr="wla211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11" y="2053"/>
                  <a:ext cx="750" cy="51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pic>
              <p:nvPicPr>
                <p:cNvPr id="58390" name="Picture 7" descr="222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245" y="1752"/>
                  <a:ext cx="917" cy="87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</p:grpSp>
          <p:sp>
            <p:nvSpPr>
              <p:cNvPr id="58391" name="Text Box 8"/>
              <p:cNvSpPr/>
              <p:nvPr/>
            </p:nvSpPr>
            <p:spPr>
              <a:xfrm>
                <a:off x="53" y="2145"/>
                <a:ext cx="318" cy="231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anchor="t"/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zh-CN" sz="1800" b="1">
                    <a:solidFill>
                      <a:srgbClr val="8E163E"/>
                    </a:solidFill>
                    <a:latin typeface="Arial" pitchFamily="34" charset="0"/>
                  </a:rPr>
                  <a:t>B</a:t>
                </a:r>
              </a:p>
            </p:txBody>
          </p:sp>
          <p:sp>
            <p:nvSpPr>
              <p:cNvPr id="58392" name="Text Box 9"/>
              <p:cNvSpPr/>
              <p:nvPr/>
            </p:nvSpPr>
            <p:spPr>
              <a:xfrm>
                <a:off x="2862" y="1971"/>
                <a:ext cx="318" cy="231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anchor="t"/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zh-CN" sz="1800" b="1">
                    <a:solidFill>
                      <a:srgbClr val="8E163E"/>
                    </a:solidFill>
                    <a:latin typeface="Arial" pitchFamily="34" charset="0"/>
                  </a:rPr>
                  <a:t>A</a:t>
                </a:r>
              </a:p>
            </p:txBody>
          </p:sp>
        </p:grpSp>
        <p:grpSp>
          <p:nvGrpSpPr>
            <p:cNvPr id="58393" name="组合 134"/>
            <p:cNvGrpSpPr/>
            <p:nvPr/>
          </p:nvGrpSpPr>
          <p:grpSpPr>
            <a:xfrm>
              <a:off x="1907704" y="3535223"/>
              <a:ext cx="1455738" cy="2881485"/>
              <a:chOff x="1907704" y="3535223"/>
              <a:chExt cx="1455738" cy="2881485"/>
            </a:xfrm>
          </p:grpSpPr>
          <p:pic>
            <p:nvPicPr>
              <p:cNvPr id="58394" name="Picture 7" descr="222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07704" y="5032408"/>
                <a:ext cx="1455738" cy="138430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58395" name="Picture 7" descr="222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07704" y="3535223"/>
                <a:ext cx="1455738" cy="1384300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sp>
        <p:nvSpPr>
          <p:cNvPr id="14" name="未知"/>
          <p:cNvSpPr/>
          <p:nvPr/>
        </p:nvSpPr>
        <p:spPr>
          <a:xfrm rot="1560000" flipH="1" flipV="1">
            <a:off x="2537460" y="1167765"/>
            <a:ext cx="1858645" cy="942340"/>
          </a:xfrm>
          <a:custGeom>
            <a:cxnLst>
              <a:cxn ang="0">
                <a:pos x="1427670808" y="107412570"/>
              </a:cxn>
              <a:cxn ang="0">
                <a:pos x="917788064" y="214825140"/>
              </a:cxn>
              <a:cxn ang="0">
                <a:pos x="0" y="0"/>
              </a:cxn>
            </a:cxnLst>
            <a:pathLst>
              <a:path w="672" h="104">
                <a:moveTo>
                  <a:pt x="672" y="48"/>
                </a:moveTo>
                <a:cubicBezTo>
                  <a:pt x="608" y="76"/>
                  <a:pt x="544" y="104"/>
                  <a:pt x="432" y="96"/>
                </a:cubicBezTo>
                <a:cubicBezTo>
                  <a:pt x="320" y="88"/>
                  <a:pt x="160" y="44"/>
                  <a:pt x="0" y="0"/>
                </a:cubicBezTo>
              </a:path>
            </a:pathLst>
          </a:custGeom>
          <a:noFill/>
          <a:ln w="57150" cap="flat" cmpd="sng">
            <a:solidFill>
              <a:srgbClr val="A01E04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8" name="未知"/>
          <p:cNvSpPr/>
          <p:nvPr/>
        </p:nvSpPr>
        <p:spPr>
          <a:xfrm rot="20220000" flipH="1">
            <a:off x="2591435" y="2658745"/>
            <a:ext cx="1106170" cy="426085"/>
          </a:xfrm>
          <a:custGeom>
            <a:cxnLst>
              <a:cxn ang="0">
                <a:pos x="1427670808" y="107412570"/>
              </a:cxn>
              <a:cxn ang="0">
                <a:pos x="917788064" y="214825140"/>
              </a:cxn>
              <a:cxn ang="0">
                <a:pos x="0" y="0"/>
              </a:cxn>
            </a:cxnLst>
            <a:pathLst>
              <a:path w="672" h="104">
                <a:moveTo>
                  <a:pt x="672" y="48"/>
                </a:moveTo>
                <a:cubicBezTo>
                  <a:pt x="608" y="76"/>
                  <a:pt x="544" y="104"/>
                  <a:pt x="432" y="96"/>
                </a:cubicBezTo>
                <a:cubicBezTo>
                  <a:pt x="320" y="88"/>
                  <a:pt x="160" y="44"/>
                  <a:pt x="0" y="0"/>
                </a:cubicBezTo>
              </a:path>
            </a:pathLst>
          </a:custGeom>
          <a:noFill/>
          <a:ln w="57150" cap="flat" cmpd="sng">
            <a:solidFill>
              <a:srgbClr val="A01E04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7" name="未知"/>
          <p:cNvSpPr/>
          <p:nvPr/>
        </p:nvSpPr>
        <p:spPr>
          <a:xfrm rot="19140000" flipH="1">
            <a:off x="2474595" y="2864485"/>
            <a:ext cx="1924685" cy="1848485"/>
          </a:xfrm>
          <a:custGeom>
            <a:cxnLst>
              <a:cxn ang="0">
                <a:pos x="1427670808" y="107412570"/>
              </a:cxn>
              <a:cxn ang="0">
                <a:pos x="917788064" y="214825140"/>
              </a:cxn>
              <a:cxn ang="0">
                <a:pos x="0" y="0"/>
              </a:cxn>
            </a:cxnLst>
            <a:pathLst>
              <a:path w="672" h="104">
                <a:moveTo>
                  <a:pt x="672" y="48"/>
                </a:moveTo>
                <a:cubicBezTo>
                  <a:pt x="608" y="76"/>
                  <a:pt x="544" y="104"/>
                  <a:pt x="432" y="96"/>
                </a:cubicBezTo>
                <a:cubicBezTo>
                  <a:pt x="320" y="88"/>
                  <a:pt x="160" y="44"/>
                  <a:pt x="0" y="0"/>
                </a:cubicBezTo>
              </a:path>
            </a:pathLst>
          </a:custGeom>
          <a:noFill/>
          <a:ln w="57150" cap="flat" cmpd="sng">
            <a:solidFill>
              <a:srgbClr val="A01E04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" name="未知"/>
          <p:cNvSpPr/>
          <p:nvPr/>
        </p:nvSpPr>
        <p:spPr>
          <a:xfrm rot="13020000" flipH="1">
            <a:off x="1138555" y="2515235"/>
            <a:ext cx="1077595" cy="486410"/>
          </a:xfrm>
          <a:custGeom>
            <a:cxnLst>
              <a:cxn ang="0">
                <a:pos x="1427670808" y="107412570"/>
              </a:cxn>
              <a:cxn ang="0">
                <a:pos x="917788064" y="214825140"/>
              </a:cxn>
              <a:cxn ang="0">
                <a:pos x="0" y="0"/>
              </a:cxn>
            </a:cxnLst>
            <a:pathLst>
              <a:path w="672" h="104">
                <a:moveTo>
                  <a:pt x="672" y="48"/>
                </a:moveTo>
                <a:cubicBezTo>
                  <a:pt x="608" y="76"/>
                  <a:pt x="544" y="104"/>
                  <a:pt x="432" y="96"/>
                </a:cubicBezTo>
                <a:cubicBezTo>
                  <a:pt x="320" y="88"/>
                  <a:pt x="160" y="44"/>
                  <a:pt x="0" y="0"/>
                </a:cubicBezTo>
              </a:path>
            </a:pathLst>
          </a:custGeom>
          <a:noFill/>
          <a:ln w="57150" cap="flat" cmpd="sng">
            <a:solidFill>
              <a:srgbClr val="A01E04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" name="未知"/>
          <p:cNvSpPr/>
          <p:nvPr/>
        </p:nvSpPr>
        <p:spPr>
          <a:xfrm rot="13500000" flipH="1">
            <a:off x="1145540" y="3779520"/>
            <a:ext cx="1115060" cy="590550"/>
          </a:xfrm>
          <a:custGeom>
            <a:cxnLst>
              <a:cxn ang="0">
                <a:pos x="1427670808" y="107412570"/>
              </a:cxn>
              <a:cxn ang="0">
                <a:pos x="917788064" y="214825140"/>
              </a:cxn>
              <a:cxn ang="0">
                <a:pos x="0" y="0"/>
              </a:cxn>
            </a:cxnLst>
            <a:pathLst>
              <a:path w="672" h="104">
                <a:moveTo>
                  <a:pt x="672" y="48"/>
                </a:moveTo>
                <a:cubicBezTo>
                  <a:pt x="608" y="76"/>
                  <a:pt x="544" y="104"/>
                  <a:pt x="432" y="96"/>
                </a:cubicBezTo>
                <a:cubicBezTo>
                  <a:pt x="320" y="88"/>
                  <a:pt x="160" y="44"/>
                  <a:pt x="0" y="0"/>
                </a:cubicBezTo>
              </a:path>
            </a:pathLst>
          </a:custGeom>
          <a:noFill/>
          <a:ln w="57150" cap="flat" cmpd="sng">
            <a:solidFill>
              <a:srgbClr val="A01E04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5" name="未知"/>
          <p:cNvSpPr/>
          <p:nvPr/>
        </p:nvSpPr>
        <p:spPr>
          <a:xfrm rot="11160000" flipH="1">
            <a:off x="514350" y="2596515"/>
            <a:ext cx="154305" cy="1297940"/>
          </a:xfrm>
          <a:custGeom>
            <a:cxnLst>
              <a:cxn ang="0">
                <a:pos x="408898876" y="2147483647"/>
              </a:cxn>
              <a:cxn ang="0">
                <a:pos x="0" y="2147483647"/>
              </a:cxn>
              <a:cxn ang="0">
                <a:pos x="408898876" y="1701105469"/>
              </a:cxn>
              <a:cxn ang="0">
                <a:pos x="408898876" y="850552734"/>
              </a:cxn>
              <a:cxn ang="0">
                <a:pos x="2147483647" y="0"/>
              </a:cxn>
            </a:cxnLst>
            <a:pathLst>
              <a:path w="1152" h="1344">
                <a:moveTo>
                  <a:pt x="192" y="1344"/>
                </a:moveTo>
                <a:cubicBezTo>
                  <a:pt x="96" y="1296"/>
                  <a:pt x="0" y="1248"/>
                  <a:pt x="0" y="1152"/>
                </a:cubicBezTo>
                <a:cubicBezTo>
                  <a:pt x="0" y="1056"/>
                  <a:pt x="160" y="896"/>
                  <a:pt x="192" y="768"/>
                </a:cubicBezTo>
                <a:cubicBezTo>
                  <a:pt x="224" y="640"/>
                  <a:pt x="32" y="512"/>
                  <a:pt x="192" y="384"/>
                </a:cubicBezTo>
                <a:cubicBezTo>
                  <a:pt x="352" y="256"/>
                  <a:pt x="752" y="128"/>
                  <a:pt x="1152" y="0"/>
                </a:cubicBezTo>
              </a:path>
            </a:pathLst>
          </a:custGeom>
          <a:noFill/>
          <a:ln w="57150" cap="flat" cmpd="sng">
            <a:solidFill>
              <a:srgbClr val="A01E04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" name="未知"/>
          <p:cNvSpPr/>
          <p:nvPr/>
        </p:nvSpPr>
        <p:spPr>
          <a:xfrm rot="16200000" flipH="1">
            <a:off x="607060" y="1207135"/>
            <a:ext cx="1386840" cy="1383030"/>
          </a:xfrm>
          <a:custGeom>
            <a:cxnLst>
              <a:cxn ang="0">
                <a:pos x="408898876" y="2147483647"/>
              </a:cxn>
              <a:cxn ang="0">
                <a:pos x="0" y="2147483647"/>
              </a:cxn>
              <a:cxn ang="0">
                <a:pos x="408898876" y="1701105469"/>
              </a:cxn>
              <a:cxn ang="0">
                <a:pos x="408898876" y="850552734"/>
              </a:cxn>
              <a:cxn ang="0">
                <a:pos x="2147483647" y="0"/>
              </a:cxn>
            </a:cxnLst>
            <a:pathLst>
              <a:path w="1152" h="1344">
                <a:moveTo>
                  <a:pt x="192" y="1344"/>
                </a:moveTo>
                <a:cubicBezTo>
                  <a:pt x="96" y="1296"/>
                  <a:pt x="0" y="1248"/>
                  <a:pt x="0" y="1152"/>
                </a:cubicBezTo>
                <a:cubicBezTo>
                  <a:pt x="0" y="1056"/>
                  <a:pt x="160" y="896"/>
                  <a:pt x="192" y="768"/>
                </a:cubicBezTo>
                <a:cubicBezTo>
                  <a:pt x="224" y="640"/>
                  <a:pt x="32" y="512"/>
                  <a:pt x="192" y="384"/>
                </a:cubicBezTo>
                <a:cubicBezTo>
                  <a:pt x="352" y="256"/>
                  <a:pt x="752" y="128"/>
                  <a:pt x="1152" y="0"/>
                </a:cubicBezTo>
              </a:path>
            </a:pathLst>
          </a:custGeom>
          <a:noFill/>
          <a:ln w="57150" cap="flat" cmpd="sng">
            <a:solidFill>
              <a:srgbClr val="A01E04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  <p:cond evt="onBegin" delay="0">
                          <p:tn val="10"/>
                        </p:cond>
                      </p:stCondLst>
                      <p:childTnLst>
                        <p:par>
                          <p:cTn id="12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2" fill="hold" grpId="5" nodeType="afterEffect"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1" fill="hold" grpId="4" nodeType="afterEffect"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  <p:cond evt="onBegin" delay="0">
                          <p:tn val="24"/>
                        </p:cond>
                      </p:stCondLst>
                      <p:childTnLst>
                        <p:par>
                          <p:cTn id="26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2" fill="hold" grpId="8" nodeType="afterEffect"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  <p:cond evt="onBegin" delay="0">
                          <p:tn val="34"/>
                        </p:cond>
                      </p:stCondLst>
                      <p:childTnLst>
                        <p:par>
                          <p:cTn id="36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  <p:cond evt="onBegin" delay="0">
                          <p:tn val="40"/>
                        </p:cond>
                      </p:stCondLst>
                      <p:childTnLst>
                        <p:par>
                          <p:cTn id="42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4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9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48" presetID="2" presetClass="entr" presetSubtype="4" fill="hold" nodeType="afterEffect"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/>
      <p:bldP spid="7173" grpId="1"/>
      <p:bldP spid="14" grpId="2"/>
      <p:bldP spid="14" grpId="3"/>
      <p:bldP spid="17" grpId="4"/>
      <p:bldP spid="18" grpId="5"/>
      <p:bldP spid="15" grpId="6"/>
      <p:bldP spid="2" grpId="7"/>
      <p:bldP spid="3" grpId="8"/>
      <p:bldP spid="4" grpId="9"/>
    </p:bldLst>
  </p:timing>
</p:sld>
</file>

<file path=ppt/tags/tag1.xml><?xml version="1.0" encoding="utf-8"?>
<p:tagLst xmlns:p="http://schemas.openxmlformats.org/presentationml/2006/main">
  <p:tag name="AS_OS" val="Unix 3.10 unknown"/>
  <p:tag name="AS_RELEASE_DATE" val="2017.06.20"/>
  <p:tag name="AS_TITLE" val="Aspose.Slides for Java"/>
  <p:tag name="AS_VERSION" val="17.6"/>
</p:tagLst>
</file>

<file path=ppt/theme/theme1.xml><?xml version="1.0" encoding="utf-8"?>
<a:theme xmlns:r="http://schemas.openxmlformats.org/officeDocument/2006/relationships"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主题">
      <a:majorFont>
        <a:latin typeface="Calibri"/>
        <a:ea typeface="宋体"/>
        <a:cs typeface="Arial"/>
      </a:majorFont>
      <a:minorFont>
        <a:latin typeface="Calibri"/>
        <a:ea typeface="宋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PresentationFormat>On-screen Show (16:9)</PresentationFormat>
  <Paragraphs>65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主题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LinksUpToDate>false</LinksUpToDate>
  <SharedDoc>false</SharedDoc>
  <HyperlinksChanged>false</HyperlinksChanged>
  <AppVersion>17.0600</AppVersion>
  <TotalTime>0</TotalTime>
  <Application>Aspose.Slides for Java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2020-09-21T10:42:42Z</cp:lastPrinted>
  <dcterms:created xsi:type="dcterms:W3CDTF">2020-09-21T10:42:42Z</dcterms:created>
  <dcterms:modified xsi:type="dcterms:W3CDTF">2020-09-21T02:42:53Z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</Properties>
</file>