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vml" ContentType="application/vnd.openxmlformats-officedocument.vmlDrawing"/>
  <Default Extension="bin" ContentType="application/vnd.openxmlformats-officedocument.oleObject"/>
  <Default Extension="gif" ContentType="image/gif"/>
  <Default Extension="png" ContentType="image/png"/>
  <Default Extension="wmf" ContentType="image/x-wmf"/>
  <Default Extension="wav" ContentType="audio/x-wav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Java 17.6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</p:sldMasterIdLst>
  <p:notesMasterIdLst>
    <p:notesMasterId r:id="rId2"/>
  </p:notesMasterIdLst>
  <p:sldIdLst>
    <p:sldId id="409" r:id="rId3"/>
    <p:sldId id="337" r:id="rId4"/>
    <p:sldId id="414" r:id="rId5"/>
    <p:sldId id="388" r:id="rId6"/>
    <p:sldId id="389" r:id="rId7"/>
    <p:sldId id="392" r:id="rId8"/>
    <p:sldId id="418" r:id="rId9"/>
    <p:sldId id="390" r:id="rId10"/>
    <p:sldId id="416" r:id="rId11"/>
    <p:sldId id="393" r:id="rId12"/>
    <p:sldId id="420" r:id="rId13"/>
    <p:sldId id="421" r:id="rId14"/>
    <p:sldId id="422" r:id="rId15"/>
    <p:sldId id="423" r:id="rId16"/>
    <p:sldId id="424" r:id="rId17"/>
    <p:sldId id="425" r:id="rId18"/>
    <p:sldId id="426" r:id="rId19"/>
    <p:sldId id="436" r:id="rId20"/>
    <p:sldId id="395" r:id="rId21"/>
    <p:sldId id="427" r:id="rId22"/>
    <p:sldId id="430" r:id="rId23"/>
    <p:sldId id="437" r:id="rId24"/>
    <p:sldId id="428" r:id="rId25"/>
    <p:sldId id="429" r:id="rId26"/>
    <p:sldId id="402" r:id="rId27"/>
    <p:sldId id="431" r:id="rId28"/>
    <p:sldId id="432" r:id="rId29"/>
    <p:sldId id="433" r:id="rId30"/>
    <p:sldId id="386" r:id="rId31"/>
  </p:sldIdLst>
  <p:sldSz cx="9144000" cy="5143500" type="screen16x9"/>
  <p:notesSz cx="6858000" cy="9144000"/>
  <p:custDataLst>
    <p:tags r:id="rId32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33">
          <p15:clr>
            <a:srgbClr val="A4A3A4"/>
          </p15:clr>
        </p15:guide>
        <p15:guide id="2" pos="283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A1E657"/>
    <a:srgbClr val="DDD42E"/>
    <a:srgbClr val="C5DA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fill>
          <a:solidFill>
            <a:schemeClr val="accent1">
              <a:tint val="40000"/>
            </a:schemeClr>
          </a:solidFill>
        </a:fill>
      </a:tcStyle>
    </a:band1H>
    <a:band1V>
      <a:tcStyle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033" autoAdjust="0"/>
    <p:restoredTop sz="89764" autoAdjust="0"/>
  </p:normalViewPr>
  <p:slideViewPr>
    <p:cSldViewPr>
      <p:cViewPr varScale="1">
        <p:scale>
          <a:sx n="80" d="100"/>
          <a:sy n="80" d="100"/>
        </p:scale>
        <p:origin x="114" y="282"/>
      </p:cViewPr>
      <p:guideLst>
        <p:guide orient="horz" pos="1633"/>
        <p:guide pos="2834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6" cy="72006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slide" Target="slides/slide13.xml" /><Relationship Id="rId16" Type="http://schemas.openxmlformats.org/officeDocument/2006/relationships/slide" Target="slides/slide14.xml" /><Relationship Id="rId17" Type="http://schemas.openxmlformats.org/officeDocument/2006/relationships/slide" Target="slides/slide15.xml" /><Relationship Id="rId18" Type="http://schemas.openxmlformats.org/officeDocument/2006/relationships/slide" Target="slides/slide16.xml" /><Relationship Id="rId19" Type="http://schemas.openxmlformats.org/officeDocument/2006/relationships/slide" Target="slides/slide17.xml" /><Relationship Id="rId2" Type="http://schemas.openxmlformats.org/officeDocument/2006/relationships/notesMaster" Target="notesMasters/notesMaster1.xml" /><Relationship Id="rId20" Type="http://schemas.openxmlformats.org/officeDocument/2006/relationships/slide" Target="slides/slide18.xml" /><Relationship Id="rId21" Type="http://schemas.openxmlformats.org/officeDocument/2006/relationships/slide" Target="slides/slide19.xml" /><Relationship Id="rId22" Type="http://schemas.openxmlformats.org/officeDocument/2006/relationships/slide" Target="slides/slide20.xml" /><Relationship Id="rId23" Type="http://schemas.openxmlformats.org/officeDocument/2006/relationships/slide" Target="slides/slide21.xml" /><Relationship Id="rId24" Type="http://schemas.openxmlformats.org/officeDocument/2006/relationships/slide" Target="slides/slide22.xml" /><Relationship Id="rId25" Type="http://schemas.openxmlformats.org/officeDocument/2006/relationships/slide" Target="slides/slide23.xml" /><Relationship Id="rId26" Type="http://schemas.openxmlformats.org/officeDocument/2006/relationships/slide" Target="slides/slide24.xml" /><Relationship Id="rId27" Type="http://schemas.openxmlformats.org/officeDocument/2006/relationships/slide" Target="slides/slide25.xml" /><Relationship Id="rId28" Type="http://schemas.openxmlformats.org/officeDocument/2006/relationships/slide" Target="slides/slide26.xml" /><Relationship Id="rId29" Type="http://schemas.openxmlformats.org/officeDocument/2006/relationships/slide" Target="slides/slide27.xml" /><Relationship Id="rId3" Type="http://schemas.openxmlformats.org/officeDocument/2006/relationships/slide" Target="slides/slide1.xml" /><Relationship Id="rId30" Type="http://schemas.openxmlformats.org/officeDocument/2006/relationships/slide" Target="slides/slide28.xml" /><Relationship Id="rId31" Type="http://schemas.openxmlformats.org/officeDocument/2006/relationships/slide" Target="slides/slide29.xml" /><Relationship Id="rId32" Type="http://schemas.openxmlformats.org/officeDocument/2006/relationships/tags" Target="tags/tag1.xml" /><Relationship Id="rId33" Type="http://schemas.openxmlformats.org/officeDocument/2006/relationships/presProps" Target="presProps.xml" /><Relationship Id="rId34" Type="http://schemas.openxmlformats.org/officeDocument/2006/relationships/viewProps" Target="viewProps.xml" /><Relationship Id="rId35" Type="http://schemas.openxmlformats.org/officeDocument/2006/relationships/theme" Target="theme/theme1.xml" /><Relationship Id="rId36" Type="http://schemas.openxmlformats.org/officeDocument/2006/relationships/tableStyles" Target="tableStyles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drawings/_rels/vmlDrawing1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7.wmf" /></Relationships>
</file>

<file path=ppt/drawings/_rels/vmlDrawing2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7.wmf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050" name="页眉占位符 1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2970213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 sz="1200" noProof="1"/>
            </a:lvl1pPr>
          </a:lstStyle>
          <a:p>
            <a:endParaRPr lang="zh-CN" altLang="zh-CN"/>
          </a:p>
        </p:txBody>
      </p:sp>
      <p:sp>
        <p:nvSpPr>
          <p:cNvPr id="2051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3025" y="0"/>
            <a:ext cx="2973388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defRPr noProof="1"/>
            </a:lvl1pPr>
          </a:lstStyle>
          <a:p>
            <a:fld id="{7143749B-C5AD-4203-9586-15CF9DD0D4E4}" type="datetime1">
              <a:rPr lang="zh-CN" altLang="en-US"/>
              <a:t>2020/9/21</a:t>
            </a:fld>
            <a:endParaRPr lang="zh-CN" altLang="en-US" sz="1200"/>
          </a:p>
        </p:txBody>
      </p:sp>
      <p:sp>
        <p:nvSpPr>
          <p:cNvPr id="4100" name="幻灯片图像占位符 3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4101" name="备注占位符 4"/>
          <p:cNvSpPr>
            <a:spLocks noGrp="1" noRot="1" noChangeAspect="1"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>
              <a:spcBef>
                <a:spcPct val="30000"/>
              </a:spcBef>
            </a:pPr>
            <a:r>
              <a:rPr lang="zh-CN" altLang="en-US" sz="1200">
                <a:solidFill>
                  <a:srgbClr val="000000"/>
                </a:solidFill>
              </a:rPr>
              <a:t>单击此处编辑母版文本样式</a:t>
            </a:r>
          </a:p>
          <a:p>
            <a:pPr eaLnBrk="0" hangingPunct="0">
              <a:spcBef>
                <a:spcPct val="30000"/>
              </a:spcBef>
            </a:pPr>
            <a:r>
              <a:rPr lang="zh-CN" altLang="en-US" sz="1200">
                <a:solidFill>
                  <a:srgbClr val="000000"/>
                </a:solidFill>
              </a:rPr>
              <a:t>第二级</a:t>
            </a:r>
          </a:p>
          <a:p>
            <a:pPr eaLnBrk="0" hangingPunct="0">
              <a:spcBef>
                <a:spcPct val="30000"/>
              </a:spcBef>
            </a:pPr>
            <a:r>
              <a:rPr lang="zh-CN" altLang="en-US" sz="1200">
                <a:solidFill>
                  <a:srgbClr val="000000"/>
                </a:solidFill>
              </a:rPr>
              <a:t>第三级</a:t>
            </a:r>
          </a:p>
          <a:p>
            <a:pPr eaLnBrk="0" hangingPunct="0">
              <a:spcBef>
                <a:spcPct val="30000"/>
              </a:spcBef>
            </a:pPr>
            <a:r>
              <a:rPr lang="zh-CN" altLang="en-US" sz="1200">
                <a:solidFill>
                  <a:srgbClr val="000000"/>
                </a:solidFill>
              </a:rPr>
              <a:t>第四级</a:t>
            </a:r>
          </a:p>
          <a:p>
            <a:pPr eaLnBrk="0" hangingPunct="0">
              <a:spcBef>
                <a:spcPct val="30000"/>
              </a:spcBef>
            </a:pPr>
            <a:r>
              <a:rPr lang="zh-CN" altLang="en-US" sz="1200">
                <a:solidFill>
                  <a:srgbClr val="000000"/>
                </a:solidFill>
              </a:rPr>
              <a:t>第五级</a:t>
            </a:r>
            <a:endParaRPr lang="zh-CN" altLang="en-US"/>
          </a:p>
        </p:txBody>
      </p:sp>
      <p:sp>
        <p:nvSpPr>
          <p:cNvPr id="2054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0213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>
              <a:defRPr sz="1200" noProof="1"/>
            </a:lvl1pPr>
          </a:lstStyle>
          <a:p>
            <a:endParaRPr lang="zh-CN" altLang="zh-CN"/>
          </a:p>
        </p:txBody>
      </p:sp>
      <p:sp>
        <p:nvSpPr>
          <p:cNvPr id="2055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3025" y="8685213"/>
            <a:ext cx="2973388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 algn="r">
              <a:defRPr noProof="1"/>
            </a:lvl1pPr>
          </a:lstStyle>
          <a:p>
            <a:fld id="{CBB92AD6-DF98-4121-9EAD-A62B13A7B076}" type="slidenum">
              <a:rPr lang="zh-CN" altLang="en-US"/>
              <a:t>‹#›</a:t>
            </a:fld>
            <a:endParaRPr lang="zh-CN" altLang="en-US" sz="1200"/>
          </a:p>
        </p:txBody>
      </p:sp>
    </p:spTree>
    <p:extLst>
      <p:ext uri="{BB962C8B-B14F-4D97-AF65-F5344CB8AC3E}">
        <p14:creationId xmlns:p14="http://schemas.microsoft.com/office/powerpoint/2010/main" val="1435718860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8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0.xml" /><Relationship Id="rId2" Type="http://schemas.openxmlformats.org/officeDocument/2006/relationships/notesMaster" Target="../notesMasters/notesMaster1.xml" /></Relationships>
</file>

<file path=ppt/notesSlides/_rels/notesSlide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9.xml" /><Relationship Id="rId2" Type="http://schemas.openxmlformats.org/officeDocument/2006/relationships/notesMaster" Target="../notesMasters/notesMaster1.xml" /></Relationships>
</file>

<file path=ppt/notesSlides/_rels/notesSlide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5.xml" /><Relationship Id="rId2" Type="http://schemas.openxmlformats.org/officeDocument/2006/relationships/notesMaster" Target="../notesMasters/notesMaster1.xml" /></Relationships>
</file>

<file path=ppt/notesSlides/_rels/notesSlide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9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169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/>
      </p:sp>
      <p:sp>
        <p:nvSpPr>
          <p:cNvPr id="7170" name="备注占位符 2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  <p:sp>
        <p:nvSpPr>
          <p:cNvPr id="7171" name="日期占位符 3"/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fld id="{B136B759-C1A7-4B48-8B41-AE6DCAD89396}" type="datetime1">
              <a:rPr lang="zh-CN" altLang="en-US" smtClean="0"/>
              <a:pPr eaLnBrk="1" hangingPunct="1"/>
              <a:t>2020/9/21</a:t>
            </a:fld>
            <a:endParaRPr lang="zh-CN" altLang="en-US" sz="1200" smtClean="0"/>
          </a:p>
        </p:txBody>
      </p:sp>
      <p:sp>
        <p:nvSpPr>
          <p:cNvPr id="7172" name="灯片编号占位符 4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fld id="{0F877730-B81F-422C-B0D9-D60010EBF79D}" type="slidenum">
              <a:rPr lang="zh-CN" altLang="en-US" smtClean="0"/>
              <a:pPr eaLnBrk="1" hangingPunct="1"/>
              <a:t>2</a:t>
            </a:fld>
            <a:endParaRPr lang="zh-CN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31617732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241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/>
      </p:sp>
      <p:sp>
        <p:nvSpPr>
          <p:cNvPr id="10242" name="备注占位符 2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  <p:sp>
        <p:nvSpPr>
          <p:cNvPr id="10243" name="日期占位符 3"/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NoShape">
              <a:avLst/>
            </a:prstTxWarp>
          </a:bodyPr>
          <a:lstStyle/>
          <a:p>
            <a:pPr eaLnBrk="0" hangingPunct="0"/>
            <a:fld id="{1DF2A158-7DD1-4645-9807-02BF802E7872}" type="datetime1">
              <a:rPr lang="zh-CN" altLang="en-US" smtClean="0"/>
              <a:pPr eaLnBrk="0" hangingPunct="0"/>
              <a:t>2020/9/21</a:t>
            </a:fld>
            <a:endParaRPr lang="zh-CN" altLang="en-US" sz="1200" smtClean="0"/>
          </a:p>
        </p:txBody>
      </p:sp>
      <p:sp>
        <p:nvSpPr>
          <p:cNvPr id="10244" name="幻灯片编号占位符 4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NoShape">
              <a:avLst/>
            </a:prstTxWarp>
          </a:bodyPr>
          <a:lstStyle/>
          <a:p>
            <a:pPr eaLnBrk="0" hangingPunct="0"/>
            <a:fld id="{E8A97E90-5EF9-4EDA-976B-E0015DEDD53C}" type="slidenum">
              <a:rPr lang="zh-CN" altLang="en-US" smtClean="0"/>
              <a:pPr eaLnBrk="0" hangingPunct="0"/>
              <a:t>4</a:t>
            </a:fld>
            <a:endParaRPr lang="zh-CN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269216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289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/>
      </p:sp>
      <p:sp>
        <p:nvSpPr>
          <p:cNvPr id="12290" name="备注占位符 2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  <p:sp>
        <p:nvSpPr>
          <p:cNvPr id="12291" name="日期占位符 3"/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NoShape">
              <a:avLst/>
            </a:prstTxWarp>
          </a:bodyPr>
          <a:lstStyle/>
          <a:p>
            <a:pPr eaLnBrk="0" hangingPunct="0"/>
            <a:fld id="{B77518CB-2210-404D-895D-AD0A66EBC9FA}" type="datetime1">
              <a:rPr lang="zh-CN" altLang="en-US" smtClean="0"/>
              <a:pPr eaLnBrk="0" hangingPunct="0"/>
              <a:t>2020/9/21</a:t>
            </a:fld>
            <a:endParaRPr lang="zh-CN" altLang="en-US" sz="1200" smtClean="0"/>
          </a:p>
        </p:txBody>
      </p:sp>
      <p:sp>
        <p:nvSpPr>
          <p:cNvPr id="12292" name="幻灯片编号占位符 4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NoShape">
              <a:avLst/>
            </a:prstTxWarp>
          </a:bodyPr>
          <a:lstStyle/>
          <a:p>
            <a:pPr eaLnBrk="0" hangingPunct="0"/>
            <a:fld id="{79C44131-F773-4D2E-A949-46F5E1D1DD3C}" type="slidenum">
              <a:rPr lang="zh-CN" altLang="en-US" smtClean="0"/>
              <a:pPr eaLnBrk="0" hangingPunct="0"/>
              <a:t>5</a:t>
            </a:fld>
            <a:endParaRPr lang="zh-CN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13357042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4337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/>
      </p:sp>
      <p:sp>
        <p:nvSpPr>
          <p:cNvPr id="14338" name="备注占位符 2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  <p:sp>
        <p:nvSpPr>
          <p:cNvPr id="14339" name="日期占位符 3"/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NoShape">
              <a:avLst/>
            </a:prstTxWarp>
          </a:bodyPr>
          <a:lstStyle/>
          <a:p>
            <a:pPr eaLnBrk="0" hangingPunct="0"/>
            <a:fld id="{8AD8A534-01C9-458A-9E5A-5EF3FF4AD74C}" type="datetime1">
              <a:rPr lang="zh-CN" altLang="en-US" smtClean="0"/>
              <a:pPr eaLnBrk="0" hangingPunct="0"/>
              <a:t>2020/9/21</a:t>
            </a:fld>
            <a:endParaRPr lang="zh-CN" altLang="en-US" sz="1200" smtClean="0"/>
          </a:p>
        </p:txBody>
      </p:sp>
      <p:sp>
        <p:nvSpPr>
          <p:cNvPr id="14340" name="幻灯片编号占位符 4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NoShape">
              <a:avLst/>
            </a:prstTxWarp>
          </a:bodyPr>
          <a:lstStyle/>
          <a:p>
            <a:pPr eaLnBrk="0" hangingPunct="0"/>
            <a:fld id="{C9A1423C-B774-4FA2-8097-25DC00C103E0}" type="slidenum">
              <a:rPr lang="zh-CN" altLang="en-US" smtClean="0"/>
              <a:pPr eaLnBrk="0" hangingPunct="0"/>
              <a:t>6</a:t>
            </a:fld>
            <a:endParaRPr lang="zh-CN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23733821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7409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/>
      </p:sp>
      <p:sp>
        <p:nvSpPr>
          <p:cNvPr id="17410" name="备注占位符 2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  <p:sp>
        <p:nvSpPr>
          <p:cNvPr id="17411" name="日期占位符 3"/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NoShape">
              <a:avLst/>
            </a:prstTxWarp>
          </a:bodyPr>
          <a:lstStyle/>
          <a:p>
            <a:pPr eaLnBrk="0" hangingPunct="0"/>
            <a:fld id="{7DCB7E52-D5F7-4053-889A-D4A84800C270}" type="datetime1">
              <a:rPr lang="zh-CN" altLang="en-US" smtClean="0"/>
              <a:pPr eaLnBrk="0" hangingPunct="0"/>
              <a:t>2020/9/21</a:t>
            </a:fld>
            <a:endParaRPr lang="zh-CN" altLang="en-US" sz="1200" smtClean="0"/>
          </a:p>
        </p:txBody>
      </p:sp>
      <p:sp>
        <p:nvSpPr>
          <p:cNvPr id="17412" name="幻灯片编号占位符 4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NoShape">
              <a:avLst/>
            </a:prstTxWarp>
          </a:bodyPr>
          <a:lstStyle/>
          <a:p>
            <a:pPr eaLnBrk="0" hangingPunct="0"/>
            <a:fld id="{72FFE5DE-8A88-4D72-A0BC-0C3819884817}" type="slidenum">
              <a:rPr lang="zh-CN" altLang="en-US" smtClean="0"/>
              <a:pPr eaLnBrk="0" hangingPunct="0"/>
              <a:t>8</a:t>
            </a:fld>
            <a:endParaRPr lang="zh-CN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42497106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0481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/>
      </p:sp>
      <p:sp>
        <p:nvSpPr>
          <p:cNvPr id="20482" name="备注占位符 2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  <p:sp>
        <p:nvSpPr>
          <p:cNvPr id="20483" name="日期占位符 3"/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NoShape">
              <a:avLst/>
            </a:prstTxWarp>
          </a:bodyPr>
          <a:lstStyle/>
          <a:p>
            <a:pPr eaLnBrk="0" hangingPunct="0"/>
            <a:fld id="{EB14324B-5DAA-4982-B290-729943ED5389}" type="datetime1">
              <a:rPr lang="zh-CN" altLang="en-US" smtClean="0"/>
              <a:pPr eaLnBrk="0" hangingPunct="0"/>
              <a:t>2020/9/21</a:t>
            </a:fld>
            <a:endParaRPr lang="zh-CN" altLang="en-US" sz="1200" smtClean="0"/>
          </a:p>
        </p:txBody>
      </p:sp>
      <p:sp>
        <p:nvSpPr>
          <p:cNvPr id="20484" name="幻灯片编号占位符 4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NoShape">
              <a:avLst/>
            </a:prstTxWarp>
          </a:bodyPr>
          <a:lstStyle/>
          <a:p>
            <a:pPr eaLnBrk="0" hangingPunct="0"/>
            <a:fld id="{4267EAC8-4392-4795-96F9-BE2F2C5C925A}" type="slidenum">
              <a:rPr lang="zh-CN" altLang="en-US" smtClean="0"/>
              <a:pPr eaLnBrk="0" hangingPunct="0"/>
              <a:t>10</a:t>
            </a:fld>
            <a:endParaRPr lang="zh-CN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10858499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0721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/>
      </p:sp>
      <p:sp>
        <p:nvSpPr>
          <p:cNvPr id="30722" name="备注占位符 2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  <p:sp>
        <p:nvSpPr>
          <p:cNvPr id="30723" name="日期占位符 3"/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NoShape">
              <a:avLst/>
            </a:prstTxWarp>
          </a:bodyPr>
          <a:lstStyle/>
          <a:p>
            <a:pPr eaLnBrk="0" hangingPunct="0"/>
            <a:fld id="{A46C0630-03C1-4DE2-8334-28AAB2CDBE78}" type="datetime1">
              <a:rPr lang="zh-CN" altLang="en-US" smtClean="0"/>
              <a:pPr eaLnBrk="0" hangingPunct="0"/>
              <a:t>2020/9/21</a:t>
            </a:fld>
            <a:endParaRPr lang="zh-CN" altLang="en-US" sz="1200" smtClean="0"/>
          </a:p>
        </p:txBody>
      </p:sp>
      <p:sp>
        <p:nvSpPr>
          <p:cNvPr id="30724" name="幻灯片编号占位符 4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NoShape">
              <a:avLst/>
            </a:prstTxWarp>
          </a:bodyPr>
          <a:lstStyle/>
          <a:p>
            <a:pPr eaLnBrk="0" hangingPunct="0"/>
            <a:fld id="{26639DB3-32C4-4C94-B83C-CA96398FEE2C}" type="slidenum">
              <a:rPr lang="zh-CN" altLang="en-US" smtClean="0"/>
              <a:pPr eaLnBrk="0" hangingPunct="0"/>
              <a:t>19</a:t>
            </a:fld>
            <a:endParaRPr lang="zh-CN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2065537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7889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/>
      </p:sp>
      <p:sp>
        <p:nvSpPr>
          <p:cNvPr id="37890" name="备注占位符 2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  <p:sp>
        <p:nvSpPr>
          <p:cNvPr id="37891" name="日期占位符 3"/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NoShape">
              <a:avLst/>
            </a:prstTxWarp>
          </a:bodyPr>
          <a:lstStyle/>
          <a:p>
            <a:pPr eaLnBrk="0" hangingPunct="0"/>
            <a:fld id="{B37BD0E3-F1EE-447C-A215-60C4B6453660}" type="datetime1">
              <a:rPr lang="zh-CN" altLang="en-US" smtClean="0"/>
              <a:pPr eaLnBrk="0" hangingPunct="0"/>
              <a:t>2020/9/21</a:t>
            </a:fld>
            <a:endParaRPr lang="zh-CN" altLang="en-US" sz="1200" smtClean="0"/>
          </a:p>
        </p:txBody>
      </p:sp>
      <p:sp>
        <p:nvSpPr>
          <p:cNvPr id="37892" name="灯片编号占位符 4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NoShape">
              <a:avLst/>
            </a:prstTxWarp>
          </a:bodyPr>
          <a:lstStyle/>
          <a:p>
            <a:pPr eaLnBrk="0" hangingPunct="0"/>
            <a:fld id="{39BA21CF-4274-4293-A817-5B5A69E6A440}" type="slidenum">
              <a:rPr lang="zh-CN" altLang="en-US" smtClean="0"/>
              <a:pPr eaLnBrk="0" hangingPunct="0"/>
              <a:t>25</a:t>
            </a:fld>
            <a:endParaRPr lang="zh-CN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25219897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3009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/>
      </p:sp>
      <p:sp>
        <p:nvSpPr>
          <p:cNvPr id="43010" name="备注占位符 2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  <p:sp>
        <p:nvSpPr>
          <p:cNvPr id="43011" name="日期占位符 3"/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NoShape">
              <a:avLst/>
            </a:prstTxWarp>
          </a:bodyPr>
          <a:lstStyle/>
          <a:p>
            <a:pPr eaLnBrk="0" hangingPunct="0"/>
            <a:fld id="{812DCAB0-40ED-46A9-920D-C95E80A707A5}" type="datetime1">
              <a:rPr lang="zh-CN" altLang="en-US" smtClean="0"/>
              <a:pPr eaLnBrk="0" hangingPunct="0"/>
              <a:t>2020/9/21</a:t>
            </a:fld>
            <a:endParaRPr lang="zh-CN" altLang="en-US" sz="1200" smtClean="0"/>
          </a:p>
        </p:txBody>
      </p:sp>
      <p:sp>
        <p:nvSpPr>
          <p:cNvPr id="43012" name="灯片编号占位符 4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NoShape">
              <a:avLst/>
            </a:prstTxWarp>
          </a:bodyPr>
          <a:lstStyle/>
          <a:p>
            <a:pPr eaLnBrk="0" hangingPunct="0"/>
            <a:fld id="{623689E5-EA47-4A8B-A245-97DCBB934349}" type="slidenum">
              <a:rPr lang="zh-CN" altLang="en-US" smtClean="0"/>
              <a:pPr eaLnBrk="0" hangingPunct="0"/>
              <a:t>29</a:t>
            </a:fld>
            <a:endParaRPr lang="zh-CN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886983181"/>
      </p:ext>
    </p:extLst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</p:spTree>
    <p:extLst>
      <p:ext uri="{BB962C8B-B14F-4D97-AF65-F5344CB8AC3E}">
        <p14:creationId xmlns:p14="http://schemas.microsoft.com/office/powerpoint/2010/main" val="1115576777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  <p:extLst>
      <p:ext uri="{BB962C8B-B14F-4D97-AF65-F5344CB8AC3E}">
        <p14:creationId xmlns:p14="http://schemas.microsoft.com/office/powerpoint/2010/main" val="1524595590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  <p:extLst>
      <p:ext uri="{BB962C8B-B14F-4D97-AF65-F5344CB8AC3E}">
        <p14:creationId xmlns:p14="http://schemas.microsoft.com/office/powerpoint/2010/main" val="1925503805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xmlns:p14="http://schemas.microsoft.com/office/powerpoint/2010/main" val="1171986427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205979"/>
            <a:ext cx="8229600" cy="4388644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4684713"/>
            <a:ext cx="2133600" cy="357187"/>
          </a:xfrm>
        </p:spPr>
        <p:txBody>
          <a:bodyPr/>
          <a:lstStyle>
            <a:lvl1pPr>
              <a:buFontTx/>
              <a:buNone/>
              <a:defRPr sz="14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684713"/>
            <a:ext cx="2895600" cy="357187"/>
          </a:xfrm>
        </p:spPr>
        <p:txBody>
          <a:bodyPr/>
          <a:lstStyle>
            <a:lvl1pPr algn="ctr">
              <a:buFontTx/>
              <a:buNone/>
              <a:defRPr sz="14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684713"/>
            <a:ext cx="2133600" cy="357187"/>
          </a:xfrm>
        </p:spPr>
        <p:txBody>
          <a:bodyPr/>
          <a:lstStyle>
            <a:lvl1pPr algn="r">
              <a:defRPr sz="1400" noProof="1">
                <a:cs typeface="+mn-ea"/>
              </a:defRPr>
            </a:lvl1pPr>
          </a:lstStyle>
          <a:p>
            <a:fld id="{E0CADB84-D53E-407E-96A6-0B318C262F9C}" type="slidenum">
              <a:rPr lang="en-US" altLang="zh-CN"/>
              <a:t>‹#›</a:t>
            </a:fld>
            <a:endParaRPr lang="en-US" altLang="zh-CN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9787633"/>
      </p:ext>
    </p:extLst>
  </p:cSld>
  <p:clrMapOvr>
    <a:masterClrMapping/>
  </p:clrMapOvr>
  <p:transition>
    <p:blinds dir="vert"/>
  </p:transition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  <p:extLst>
      <p:ext uri="{BB962C8B-B14F-4D97-AF65-F5344CB8AC3E}">
        <p14:creationId xmlns:p14="http://schemas.microsoft.com/office/powerpoint/2010/main" val="2451163465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908759605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  <p:extLst>
      <p:ext uri="{BB962C8B-B14F-4D97-AF65-F5344CB8AC3E}">
        <p14:creationId xmlns:p14="http://schemas.microsoft.com/office/powerpoint/2010/main" val="679193121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  <p:extLst>
      <p:ext uri="{BB962C8B-B14F-4D97-AF65-F5344CB8AC3E}">
        <p14:creationId xmlns:p14="http://schemas.microsoft.com/office/powerpoint/2010/main" val="1398128624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</p:spTree>
    <p:extLst>
      <p:ext uri="{BB962C8B-B14F-4D97-AF65-F5344CB8AC3E}">
        <p14:creationId xmlns:p14="http://schemas.microsoft.com/office/powerpoint/2010/main" val="2061548769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xmlns:p14="http://schemas.microsoft.com/office/powerpoint/2010/main" val="3782930415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724996716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710765954"/>
      </p:ext>
    </p:extLst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slideLayout" Target="../slideLayouts/slideLayout12.xml" /><Relationship Id="rId13" Type="http://schemas.openxmlformats.org/officeDocument/2006/relationships/slideLayout" Target="../slideLayouts/slideLayout13.xml" /><Relationship Id="rId14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 bwMode="auto"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2" r:id="rId2"/>
    <p:sldLayoutId id="2147483671" r:id="rId3"/>
    <p:sldLayoutId id="2147483670" r:id="rId4"/>
    <p:sldLayoutId id="2147483669" r:id="rId5"/>
    <p:sldLayoutId id="2147483668" r:id="rId6"/>
    <p:sldLayoutId id="2147483667" r:id="rId7"/>
    <p:sldLayoutId id="2147483666" r:id="rId8"/>
    <p:sldLayoutId id="2147483665" r:id="rId9"/>
    <p:sldLayoutId id="2147483664" r:id="rId10"/>
    <p:sldLayoutId id="2147483663" r:id="rId11"/>
    <p:sldLayoutId id="2147483662" r:id="rId12"/>
    <p:sldLayoutId id="2147483674" r:id="rId13"/>
  </p:sldLayoutIdLst>
  <p:transition/>
  <p:timing/>
  <p:txStyles>
    <p:titleStyle>
      <a:lvl1pPr marL="914400" indent="-914400" algn="ctr" defTabSz="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marL="914400" indent="-914400" algn="ctr" defTabSz="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itchFamily="2" charset="-122"/>
          <a:sym typeface="Calibri" panose="020f0502020204030204" pitchFamily="34" charset="0"/>
        </a:defRPr>
      </a:lvl2pPr>
      <a:lvl3pPr marL="914400" indent="-914400" algn="ctr" defTabSz="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itchFamily="2" charset="-122"/>
          <a:sym typeface="Calibri" panose="020f0502020204030204" pitchFamily="34" charset="0"/>
        </a:defRPr>
      </a:lvl3pPr>
      <a:lvl4pPr marL="914400" indent="-914400" algn="ctr" defTabSz="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itchFamily="2" charset="-122"/>
          <a:sym typeface="Calibri" panose="020f0502020204030204" pitchFamily="34" charset="0"/>
        </a:defRPr>
      </a:lvl4pPr>
      <a:lvl5pPr marL="914400" indent="-914400" algn="ctr" defTabSz="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itchFamily="2" charset="-122"/>
          <a:sym typeface="Calibri" panose="020f0502020204030204" pitchFamily="34" charset="0"/>
        </a:defRPr>
      </a:lvl5pPr>
      <a:lvl6pPr marL="1371600" indent="-914400" algn="ctr" defTabSz="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itchFamily="2" charset="-122"/>
          <a:sym typeface="Calibri" panose="020f0502020204030204" pitchFamily="34" charset="0"/>
        </a:defRPr>
      </a:lvl6pPr>
      <a:lvl7pPr marL="1828800" indent="-914400" algn="ctr" defTabSz="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itchFamily="2" charset="-122"/>
          <a:sym typeface="Calibri" panose="020f0502020204030204" pitchFamily="34" charset="0"/>
        </a:defRPr>
      </a:lvl7pPr>
      <a:lvl8pPr marL="2286000" indent="-914400" algn="ctr" defTabSz="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itchFamily="2" charset="-122"/>
          <a:sym typeface="Calibri" panose="020f0502020204030204" pitchFamily="34" charset="0"/>
        </a:defRPr>
      </a:lvl8pPr>
      <a:lvl9pPr marL="2743200" indent="-914400" algn="ctr" defTabSz="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itchFamily="2" charset="-122"/>
          <a:sym typeface="Calibri" panose="020f0502020204030204" pitchFamily="34" charset="0"/>
        </a:defRPr>
      </a:lvl9pPr>
    </p:titleStyle>
    <p:bodyStyle>
      <a:lvl1pPr marL="342900" indent="-342900" algn="l" defTabSz="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indent="-285750" algn="l" defTabSz="0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2pPr>
      <a:lvl3pPr marL="1143000" indent="-228600" algn="l" defTabSz="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3pPr>
      <a:lvl4pPr marL="1600200" indent="-228600" algn="l" defTabSz="0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4pPr>
      <a:lvl5pPr marL="2057400" indent="-228600" algn="l" defTabSz="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5pPr>
      <a:lvl6pPr marL="2514600" indent="-228600" algn="l" defTabSz="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6pPr>
      <a:lvl7pPr marL="2971800" indent="-228600" algn="l" defTabSz="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7pPr>
      <a:lvl8pPr marL="3429000" indent="-228600" algn="l" defTabSz="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8pPr>
      <a:lvl9pPr marL="3886200" indent="-228600" algn="l" defTabSz="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2" Type="http://schemas.openxmlformats.org/officeDocument/2006/relationships/image" Target="../media/image1.gif" /><Relationship Id="rId3" Type="http://schemas.openxmlformats.org/officeDocument/2006/relationships/image" Target="../media/image2.gif" /><Relationship Id="rId4" Type="http://schemas.openxmlformats.org/officeDocument/2006/relationships/image" Target="../media/image3.gif" /><Relationship Id="rId5" Type="http://schemas.openxmlformats.org/officeDocument/2006/relationships/image" Target="../media/image4.gif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2" Type="http://schemas.openxmlformats.org/officeDocument/2006/relationships/notesSlide" Target="../notesSlides/notesSlide6.xml" /><Relationship Id="rId3" Type="http://schemas.openxmlformats.org/officeDocument/2006/relationships/audio" Target="../media/media1.wav" /><Relationship Id="rId4" Type="http://schemas.openxmlformats.org/officeDocument/2006/relationships/image" Target="../media/image18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9.pn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audio" Target="../media/media1.wav" /><Relationship Id="rId3" Type="http://schemas.openxmlformats.org/officeDocument/2006/relationships/image" Target="../media/image20.png" /><Relationship Id="rId4" Type="http://schemas.openxmlformats.org/officeDocument/2006/relationships/slide" Target="slide10.xml" TargetMode="Internal" /><Relationship Id="rId5" Type="http://schemas.openxmlformats.org/officeDocument/2006/relationships/slide" Target="slide11.xml" TargetMode="Internal" /><Relationship Id="rId6" Type="http://schemas.openxmlformats.org/officeDocument/2006/relationships/slide" Target="slide12.xml" TargetMode="Internal" /><Relationship Id="rId7" Type="http://schemas.openxmlformats.org/officeDocument/2006/relationships/slide" Target="slide13.xml" TargetMode="Internal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audio" Target="NULL" /><Relationship Id="rId3" Type="http://schemas.openxmlformats.org/officeDocument/2006/relationships/image" Target="../media/image21.pn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2.pn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3.pn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audio" Target="NULL" /><Relationship Id="rId3" Type="http://schemas.openxmlformats.org/officeDocument/2006/relationships/image" Target="../media/image24.pn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2" Type="http://schemas.openxmlformats.org/officeDocument/2006/relationships/notesSlide" Target="../notesSlides/notesSlide7.xml" /><Relationship Id="rId3" Type="http://schemas.openxmlformats.org/officeDocument/2006/relationships/audio" Target="../media/media1.wav" /><Relationship Id="rId4" Type="http://schemas.openxmlformats.org/officeDocument/2006/relationships/image" Target="../media/image25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5.png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audio" Target="../media/media1.wav" /><Relationship Id="rId3" Type="http://schemas.openxmlformats.org/officeDocument/2006/relationships/slide" Target="slide17.xml" TargetMode="Internal" /><Relationship Id="rId4" Type="http://schemas.openxmlformats.org/officeDocument/2006/relationships/slide" Target="slide19.xml" TargetMode="Internal" /><Relationship Id="rId5" Type="http://schemas.openxmlformats.org/officeDocument/2006/relationships/slide" Target="slide20.xml" TargetMode="Internal" /><Relationship Id="rId6" Type="http://schemas.openxmlformats.org/officeDocument/2006/relationships/slide" Target="slide1.xml" TargetMode="Internal" /><Relationship Id="rId7" Type="http://schemas.openxmlformats.org/officeDocument/2006/relationships/image" Target="../media/image26.png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slide" Target="slide21.xml" TargetMode="Internal" /><Relationship Id="rId3" Type="http://schemas.openxmlformats.org/officeDocument/2006/relationships/image" Target="../media/image26.png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9.png" /><Relationship Id="rId3" Type="http://schemas.openxmlformats.org/officeDocument/2006/relationships/image" Target="../media/image26.png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slide" Target="slide21.xml" TargetMode="Internal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2" Type="http://schemas.openxmlformats.org/officeDocument/2006/relationships/notesSlide" Target="../notesSlides/notesSlide8.xml" /><Relationship Id="rId3" Type="http://schemas.openxmlformats.org/officeDocument/2006/relationships/oleObject" Target="../embeddings/oleObject1.bin" TargetMode="Internal" /><Relationship Id="rId4" Type="http://schemas.openxmlformats.org/officeDocument/2006/relationships/image" Target="../media/image27.wmf" /><Relationship Id="rId5" Type="http://schemas.openxmlformats.org/officeDocument/2006/relationships/oleObject" Target="../embeddings/oleObject2.bin" TargetMode="Internal" /><Relationship Id="rId6" Type="http://schemas.openxmlformats.org/officeDocument/2006/relationships/image" Target="../media/image28.jpeg" /><Relationship Id="rId7" Type="http://schemas.openxmlformats.org/officeDocument/2006/relationships/vmlDrawing" Target="../drawings/vmlDrawing1.vml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9.png" /></Relationships>
</file>

<file path=ppt/slides/_rels/slide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30.png" /></Relationships>
</file>

<file path=ppt/slides/_rels/slide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2" Type="http://schemas.openxmlformats.org/officeDocument/2006/relationships/notesSlide" Target="../notesSlides/notesSlide9.xml" /><Relationship Id="rId3" Type="http://schemas.openxmlformats.org/officeDocument/2006/relationships/oleObject" Target="../embeddings/oleObject3.bin" TargetMode="Internal" /><Relationship Id="rId4" Type="http://schemas.openxmlformats.org/officeDocument/2006/relationships/image" Target="../media/image27.wmf" /><Relationship Id="rId5" Type="http://schemas.openxmlformats.org/officeDocument/2006/relationships/oleObject" Target="../embeddings/oleObject4.bin" TargetMode="Internal" /><Relationship Id="rId6" Type="http://schemas.openxmlformats.org/officeDocument/2006/relationships/vmlDrawing" Target="../drawings/vmlDrawing2.vm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2" Type="http://schemas.openxmlformats.org/officeDocument/2006/relationships/notesSlide" Target="../notesSlides/notesSlide2.xml" /><Relationship Id="rId3" Type="http://schemas.openxmlformats.org/officeDocument/2006/relationships/image" Target="../media/image6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2" Type="http://schemas.openxmlformats.org/officeDocument/2006/relationships/notesSlide" Target="../notesSlides/notesSlide3.xml" /><Relationship Id="rId3" Type="http://schemas.openxmlformats.org/officeDocument/2006/relationships/image" Target="../media/image7.jpeg" /><Relationship Id="rId4" Type="http://schemas.openxmlformats.org/officeDocument/2006/relationships/image" Target="../media/image8.jpeg" /><Relationship Id="rId5" Type="http://schemas.openxmlformats.org/officeDocument/2006/relationships/image" Target="../media/image9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2" Type="http://schemas.openxmlformats.org/officeDocument/2006/relationships/notesSlide" Target="../notesSlides/notesSlide4.xml" /><Relationship Id="rId3" Type="http://schemas.openxmlformats.org/officeDocument/2006/relationships/image" Target="../media/image10.jpeg" /><Relationship Id="rId4" Type="http://schemas.openxmlformats.org/officeDocument/2006/relationships/image" Target="../media/image11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 /><Relationship Id="rId2" Type="http://schemas.openxmlformats.org/officeDocument/2006/relationships/image" Target="../media/image12.jpe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2" Type="http://schemas.openxmlformats.org/officeDocument/2006/relationships/notesSlide" Target="../notesSlides/notesSlide5.xml" /><Relationship Id="rId3" Type="http://schemas.openxmlformats.org/officeDocument/2006/relationships/image" Target="../media/image13.jpeg" /><Relationship Id="rId4" Type="http://schemas.openxmlformats.org/officeDocument/2006/relationships/image" Target="../media/image14.jpeg" /><Relationship Id="rId5" Type="http://schemas.openxmlformats.org/officeDocument/2006/relationships/image" Target="../media/image15.jpeg" /><Relationship Id="rId6" Type="http://schemas.openxmlformats.org/officeDocument/2006/relationships/image" Target="../media/image16.jpe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 /><Relationship Id="rId2" Type="http://schemas.openxmlformats.org/officeDocument/2006/relationships/image" Target="../media/image17.gif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121" name="Picture 2" descr="http://p0.so.qhmsg.com/bdr/_240_/t01fd4eccaddc445255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62500" y="1966913"/>
            <a:ext cx="4267200" cy="315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8" descr="http://att.bbs.duowan.com/forum/201306/17/125441bel7m8k1jvfu9px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9700" y="2246313"/>
            <a:ext cx="4419600" cy="287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10" descr="http://p3.so.qhmsg.com/t011bb695384f961143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62500" y="0"/>
            <a:ext cx="4267200" cy="191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12" descr="http://p3.so.qhmsg.com/bdr/_240_/t01c2bb0bdd54bb2dad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9700" y="0"/>
            <a:ext cx="4419600" cy="215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组合 2"/>
          <p:cNvGrpSpPr/>
          <p:nvPr/>
        </p:nvGrpSpPr>
        <p:grpSpPr>
          <a:xfrm>
            <a:off x="744538" y="187325"/>
            <a:ext cx="7653337" cy="4197350"/>
            <a:chOff x="1172" y="296"/>
            <a:chExt cx="12054" cy="6608"/>
          </a:xfrm>
        </p:grpSpPr>
        <p:sp>
          <p:nvSpPr>
            <p:cNvPr id="2" name="云形标注 1"/>
            <p:cNvSpPr/>
            <p:nvPr/>
          </p:nvSpPr>
          <p:spPr>
            <a:xfrm>
              <a:off x="1172" y="296"/>
              <a:ext cx="12054" cy="6608"/>
            </a:xfrm>
            <a:prstGeom prst="cloudCallou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eaLnBrk="0" hangingPunct="0"/>
              <a:endParaRPr lang="zh-CN" altLang="en-US" noProof="1"/>
            </a:p>
          </p:txBody>
        </p:sp>
        <p:sp>
          <p:nvSpPr>
            <p:cNvPr id="5127" name="Text Box 3"/>
            <p:cNvSpPr txBox="1">
              <a:spLocks noChangeArrowheads="1"/>
            </p:cNvSpPr>
            <p:nvPr/>
          </p:nvSpPr>
          <p:spPr bwMode="auto">
            <a:xfrm>
              <a:off x="3733" y="1778"/>
              <a:ext cx="7197" cy="3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3200" b="1">
                  <a:latin typeface="楷体" panose="02010609060101010101" pitchFamily="49" charset="-122"/>
                  <a:ea typeface="楷体" panose="02010609060101010101" pitchFamily="49" charset="-122"/>
                </a:rPr>
                <a:t>将由燃料燃烧产生的高温高压气体的</a:t>
              </a:r>
              <a:r>
                <a:rPr lang="zh-CN" altLang="en-US" sz="3200" b="1">
                  <a:solidFill>
                    <a:srgbClr val="C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内能</a:t>
              </a:r>
              <a:r>
                <a:rPr lang="zh-CN" altLang="en-US" sz="3200" b="1">
                  <a:latin typeface="楷体" panose="02010609060101010101" pitchFamily="49" charset="-122"/>
                  <a:ea typeface="楷体" panose="02010609060101010101" pitchFamily="49" charset="-122"/>
                </a:rPr>
                <a:t>转化为</a:t>
              </a:r>
              <a:r>
                <a:rPr lang="zh-CN" altLang="en-US" sz="3200" b="1">
                  <a:solidFill>
                    <a:srgbClr val="C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机械能</a:t>
              </a:r>
              <a:r>
                <a:rPr lang="zh-CN" altLang="en-US" sz="3200" b="1">
                  <a:latin typeface="楷体" panose="02010609060101010101" pitchFamily="49" charset="-122"/>
                  <a:ea typeface="楷体" panose="02010609060101010101" pitchFamily="49" charset="-122"/>
                </a:rPr>
                <a:t>的</a:t>
              </a:r>
              <a:r>
                <a:rPr lang="zh-CN" altLang="en-US" sz="3200" b="1" u="sng">
                  <a:latin typeface="楷体" panose="02010609060101010101" pitchFamily="49" charset="-122"/>
                  <a:ea typeface="楷体" panose="02010609060101010101" pitchFamily="49" charset="-122"/>
                </a:rPr>
                <a:t>机器</a:t>
              </a:r>
              <a:r>
                <a:rPr lang="zh-CN" altLang="en-US" sz="3200" b="1">
                  <a:latin typeface="楷体" panose="02010609060101010101" pitchFamily="49" charset="-122"/>
                  <a:ea typeface="楷体" panose="02010609060101010101" pitchFamily="49" charset="-122"/>
                </a:rPr>
                <a:t>，统称为</a:t>
              </a:r>
              <a:r>
                <a:rPr lang="zh-CN" altLang="en-US" sz="3200" b="1">
                  <a:solidFill>
                    <a:srgbClr val="C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热机</a:t>
              </a:r>
              <a:r>
                <a:rPr lang="zh-CN" altLang="en-US" sz="3200" b="1">
                  <a:latin typeface="楷体" panose="02010609060101010101" pitchFamily="49" charset="-122"/>
                  <a:ea typeface="楷体" panose="02010609060101010101" pitchFamily="49" charset="-122"/>
                </a:rPr>
                <a:t>。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9457" name="矩形 14"/>
          <p:cNvSpPr>
            <a:spLocks noChangeArrowheads="1"/>
          </p:cNvSpPr>
          <p:nvPr/>
        </p:nvSpPr>
        <p:spPr bwMode="auto">
          <a:xfrm>
            <a:off x="146050" y="142875"/>
            <a:ext cx="23018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Aft>
                <a:spcPts val="600"/>
              </a:spcAft>
            </a:pPr>
            <a:r>
              <a:rPr lang="zh-CN" altLang="en-US" sz="2800" b="1">
                <a:solidFill>
                  <a:srgbClr val="0070C0"/>
                </a:solidFill>
                <a:latin typeface="微软雅黑" panose="020b0503020204020204" pitchFamily="34" charset="-122"/>
                <a:ea typeface="微软雅黑" pitchFamily="34" charset="-122"/>
                <a:sym typeface="微软雅黑" panose="020b0503020204020204" pitchFamily="34" charset="-122"/>
              </a:rPr>
              <a:t>一</a:t>
            </a:r>
            <a:r>
              <a:rPr lang="en-US" altLang="zh-CN" sz="2800" b="1">
                <a:solidFill>
                  <a:srgbClr val="0070C0"/>
                </a:solidFill>
                <a:latin typeface="微软雅黑" panose="020b0503020204020204" pitchFamily="34" charset="-122"/>
                <a:ea typeface="微软雅黑" pitchFamily="34" charset="-122"/>
                <a:sym typeface="微软雅黑" panose="020b0503020204020204" pitchFamily="34" charset="-122"/>
              </a:rPr>
              <a:t>.</a:t>
            </a:r>
            <a:r>
              <a:rPr lang="zh-CN" altLang="en-US" sz="2800" b="1">
                <a:solidFill>
                  <a:srgbClr val="0070C0"/>
                </a:solidFill>
                <a:latin typeface="微软雅黑" panose="020b0503020204020204" pitchFamily="34" charset="-122"/>
                <a:ea typeface="微软雅黑" pitchFamily="34" charset="-122"/>
                <a:sym typeface="微软雅黑" panose="020b0503020204020204" pitchFamily="34" charset="-122"/>
              </a:rPr>
              <a:t>汽油机</a:t>
            </a:r>
          </a:p>
        </p:txBody>
      </p:sp>
      <p:sp>
        <p:nvSpPr>
          <p:cNvPr id="19458" name="文本框 19"/>
          <p:cNvSpPr txBox="1">
            <a:spLocks noChangeArrowheads="1"/>
          </p:cNvSpPr>
          <p:nvPr/>
        </p:nvSpPr>
        <p:spPr bwMode="auto">
          <a:xfrm>
            <a:off x="144463" y="882650"/>
            <a:ext cx="28797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zh-CN" sz="2400" b="1">
                <a:latin typeface="Times New Roman" pitchFamily="18" charset="0"/>
              </a:rPr>
              <a:t>1.</a:t>
            </a:r>
            <a:r>
              <a:rPr lang="zh-CN" altLang="en-US" sz="2400" b="1">
                <a:latin typeface="Times New Roman" pitchFamily="18" charset="0"/>
              </a:rPr>
              <a:t>汽油机的构造</a:t>
            </a:r>
          </a:p>
        </p:txBody>
      </p:sp>
      <p:pic>
        <p:nvPicPr>
          <p:cNvPr id="19459" name="Picture 8" descr="构造(汽)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0989F"/>
              </a:clrFrom>
              <a:clrTo>
                <a:srgbClr val="00989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22650" y="68263"/>
            <a:ext cx="4238625" cy="492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8" name="Line 10"/>
          <p:cNvSpPr>
            <a:spLocks noChangeShapeType="1"/>
          </p:cNvSpPr>
          <p:nvPr/>
        </p:nvSpPr>
        <p:spPr bwMode="auto">
          <a:xfrm flipV="1">
            <a:off x="4308475" y="3087688"/>
            <a:ext cx="1447800" cy="53340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419" name="Line 11"/>
          <p:cNvSpPr>
            <a:spLocks noChangeShapeType="1"/>
          </p:cNvSpPr>
          <p:nvPr/>
        </p:nvSpPr>
        <p:spPr bwMode="auto">
          <a:xfrm flipV="1">
            <a:off x="4384675" y="2020888"/>
            <a:ext cx="1143000" cy="38100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420" name="Line 12"/>
          <p:cNvSpPr>
            <a:spLocks noChangeShapeType="1"/>
          </p:cNvSpPr>
          <p:nvPr/>
        </p:nvSpPr>
        <p:spPr bwMode="auto">
          <a:xfrm flipV="1">
            <a:off x="4079875" y="1074738"/>
            <a:ext cx="839788" cy="147637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421" name="Line 13"/>
          <p:cNvSpPr>
            <a:spLocks noChangeShapeType="1"/>
          </p:cNvSpPr>
          <p:nvPr/>
        </p:nvSpPr>
        <p:spPr bwMode="auto">
          <a:xfrm flipH="1" flipV="1">
            <a:off x="6604000" y="1074738"/>
            <a:ext cx="904875" cy="7620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422" name="Line 14"/>
          <p:cNvSpPr>
            <a:spLocks noChangeShapeType="1"/>
          </p:cNvSpPr>
          <p:nvPr/>
        </p:nvSpPr>
        <p:spPr bwMode="auto">
          <a:xfrm flipH="1" flipV="1">
            <a:off x="6061075" y="4230688"/>
            <a:ext cx="1143000" cy="30480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423" name="Line 15"/>
          <p:cNvSpPr>
            <a:spLocks noChangeShapeType="1"/>
          </p:cNvSpPr>
          <p:nvPr/>
        </p:nvSpPr>
        <p:spPr bwMode="auto">
          <a:xfrm flipH="1">
            <a:off x="6926263" y="649288"/>
            <a:ext cx="582612" cy="217487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424" name="Line 16"/>
          <p:cNvSpPr>
            <a:spLocks noChangeShapeType="1"/>
          </p:cNvSpPr>
          <p:nvPr/>
        </p:nvSpPr>
        <p:spPr bwMode="auto">
          <a:xfrm flipV="1">
            <a:off x="4222750" y="268288"/>
            <a:ext cx="1524000" cy="22860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425" name="Text Box 17"/>
          <p:cNvSpPr txBox="1">
            <a:spLocks noChangeArrowheads="1"/>
          </p:cNvSpPr>
          <p:nvPr/>
        </p:nvSpPr>
        <p:spPr bwMode="auto">
          <a:xfrm>
            <a:off x="3070225" y="268288"/>
            <a:ext cx="1524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en-US" sz="2800" b="1">
                <a:solidFill>
                  <a:srgbClr val="3333CC"/>
                </a:solidFill>
                <a:latin typeface="Times New Roman" pitchFamily="18" charset="0"/>
              </a:rPr>
              <a:t>火花塞</a:t>
            </a:r>
          </a:p>
        </p:txBody>
      </p:sp>
      <p:sp>
        <p:nvSpPr>
          <p:cNvPr id="17426" name="Text Box 18"/>
          <p:cNvSpPr txBox="1">
            <a:spLocks noChangeArrowheads="1"/>
          </p:cNvSpPr>
          <p:nvPr/>
        </p:nvSpPr>
        <p:spPr bwMode="auto">
          <a:xfrm>
            <a:off x="7585075" y="344488"/>
            <a:ext cx="9906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en-US" sz="2800" b="1">
                <a:solidFill>
                  <a:srgbClr val="3333CC"/>
                </a:solidFill>
                <a:latin typeface="Times New Roman" pitchFamily="18" charset="0"/>
              </a:rPr>
              <a:t>汽缸</a:t>
            </a:r>
          </a:p>
        </p:txBody>
      </p:sp>
      <p:sp>
        <p:nvSpPr>
          <p:cNvPr id="17427" name="Text Box 19"/>
          <p:cNvSpPr txBox="1">
            <a:spLocks noChangeArrowheads="1"/>
          </p:cNvSpPr>
          <p:nvPr/>
        </p:nvSpPr>
        <p:spPr bwMode="auto">
          <a:xfrm>
            <a:off x="2784475" y="922338"/>
            <a:ext cx="1447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en-US" sz="2800" b="1">
                <a:solidFill>
                  <a:srgbClr val="3333CC"/>
                </a:solidFill>
                <a:latin typeface="Times New Roman" pitchFamily="18" charset="0"/>
              </a:rPr>
              <a:t>进气门</a:t>
            </a:r>
          </a:p>
        </p:txBody>
      </p:sp>
      <p:sp>
        <p:nvSpPr>
          <p:cNvPr id="17428" name="Text Box 20"/>
          <p:cNvSpPr txBox="1">
            <a:spLocks noChangeArrowheads="1"/>
          </p:cNvSpPr>
          <p:nvPr/>
        </p:nvSpPr>
        <p:spPr bwMode="auto">
          <a:xfrm>
            <a:off x="3394075" y="2173288"/>
            <a:ext cx="914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en-US" sz="2800" b="1">
                <a:solidFill>
                  <a:srgbClr val="3333CC"/>
                </a:solidFill>
                <a:latin typeface="Times New Roman" pitchFamily="18" charset="0"/>
              </a:rPr>
              <a:t>活塞</a:t>
            </a:r>
          </a:p>
        </p:txBody>
      </p:sp>
      <p:sp>
        <p:nvSpPr>
          <p:cNvPr id="17429" name="Text Box 21"/>
          <p:cNvSpPr txBox="1">
            <a:spLocks noChangeArrowheads="1"/>
          </p:cNvSpPr>
          <p:nvPr/>
        </p:nvSpPr>
        <p:spPr bwMode="auto">
          <a:xfrm>
            <a:off x="3317875" y="3392488"/>
            <a:ext cx="1143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en-US" sz="2800" b="1">
                <a:solidFill>
                  <a:srgbClr val="3333CC"/>
                </a:solidFill>
                <a:latin typeface="Times New Roman" pitchFamily="18" charset="0"/>
              </a:rPr>
              <a:t>连杆</a:t>
            </a:r>
          </a:p>
        </p:txBody>
      </p:sp>
      <p:sp>
        <p:nvSpPr>
          <p:cNvPr id="17430" name="Text Box 22"/>
          <p:cNvSpPr txBox="1">
            <a:spLocks noChangeArrowheads="1"/>
          </p:cNvSpPr>
          <p:nvPr/>
        </p:nvSpPr>
        <p:spPr bwMode="auto">
          <a:xfrm>
            <a:off x="7585075" y="922338"/>
            <a:ext cx="1447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en-US" sz="2800" b="1">
                <a:solidFill>
                  <a:srgbClr val="3333CC"/>
                </a:solidFill>
                <a:latin typeface="Times New Roman" pitchFamily="18" charset="0"/>
              </a:rPr>
              <a:t>排气门</a:t>
            </a:r>
          </a:p>
        </p:txBody>
      </p:sp>
      <p:sp>
        <p:nvSpPr>
          <p:cNvPr id="17431" name="Text Box 23"/>
          <p:cNvSpPr txBox="1">
            <a:spLocks noChangeArrowheads="1"/>
          </p:cNvSpPr>
          <p:nvPr/>
        </p:nvSpPr>
        <p:spPr bwMode="auto">
          <a:xfrm>
            <a:off x="7204075" y="4306888"/>
            <a:ext cx="1066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en-US" sz="2800" b="1">
                <a:solidFill>
                  <a:srgbClr val="3333CC"/>
                </a:solidFill>
                <a:latin typeface="Times New Roman" pitchFamily="18" charset="0"/>
              </a:rPr>
              <a:t>曲轴</a:t>
            </a:r>
          </a:p>
        </p:txBody>
      </p:sp>
    </p:spTree>
  </p:cSld>
  <p:clrMapOvr>
    <a:masterClrMapping/>
  </p:clrMapOvr>
  <p:transition advTm="7648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1000"/>
                            </p:stCondLst>
                          </p:cTn>
                        </p:par>
                        <p:par>
                          <p:cTn id="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" presetID="22" presetClass="entr" presetSubtype="8" fill="hold" grpId="6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174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withGroup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2" presetClass="entr" presetSubtype="8" fill="hold" grpId="7" nodeType="afterEffect"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4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8" fill="hold" grpId="2" nodeType="afterEffect"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withGroup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2" presetClass="entr" presetSubtype="8" fill="hold" grpId="9" nodeType="afterEffect"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7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withGroup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8" fill="hold" grpId="1" nodeType="afterEffect"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withGroup">
                            <p:stCondLst>
                              <p:cond delay="3500"/>
                            </p:stCondLst>
                            <p:childTnLst>
                              <p:par>
                                <p:cTn id="26" presetID="22" presetClass="entr" presetSubtype="8" fill="hold" grpId="10" nodeType="afterEffect"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74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withGroup">
                            <p:stCondLst>
                              <p:cond delay="4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withGroup">
                            <p:stCondLst>
                              <p:cond delay="4500"/>
                            </p:stCondLst>
                            <p:childTnLst>
                              <p:par>
                                <p:cTn id="34" presetID="22" presetClass="entr" presetSubtype="8" fill="hold" grpId="11" nodeType="afterEffect"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74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withGroup">
                            <p:stCondLst>
                              <p:cond delay="5000"/>
                            </p:stCondLst>
                            <p:childTnLst>
                              <p:par>
                                <p:cTn id="38" presetID="22" presetClass="entr" presetSubtype="2" fill="hold" grpId="5" nodeType="afterEffect"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74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withGroup">
                            <p:stCondLst>
                              <p:cond delay="5500"/>
                            </p:stCondLst>
                            <p:childTnLst>
                              <p:par>
                                <p:cTn id="42" presetID="22" presetClass="entr" presetSubtype="2" fill="hold" grpId="8" nodeType="afterEffect"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17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withGroup">
                            <p:stCondLst>
                              <p:cond delay="6000"/>
                            </p:stCondLst>
                            <p:childTnLst>
                              <p:par>
                                <p:cTn id="46" presetID="22" presetClass="entr" presetSubtype="2" fill="hold" grpId="3" nodeType="afterEffect"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174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withGroup">
                            <p:stCondLst>
                              <p:cond delay="6500"/>
                            </p:stCondLst>
                            <p:childTnLst>
                              <p:par>
                                <p:cTn id="50" presetID="22" presetClass="entr" presetSubtype="2" fill="hold" grpId="12" nodeType="afterEffect"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17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withGroup">
                            <p:stCondLst>
                              <p:cond delay="7000"/>
                            </p:stCondLst>
                            <p:childTnLst>
                              <p:par>
                                <p:cTn id="54" presetID="22" presetClass="entr" presetSubtype="2" fill="hold" grpId="4" nodeType="afterEffect"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174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withGroup">
                            <p:stCondLst>
                              <p:cond delay="7500"/>
                            </p:stCondLst>
                            <p:childTnLst>
                              <p:par>
                                <p:cTn id="58" presetID="22" presetClass="entr" presetSubtype="2" fill="hold" grpId="13" nodeType="afterEffect"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17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8" grpId="0"/>
      <p:bldP spid="17419" grpId="1"/>
      <p:bldP spid="17420" grpId="2"/>
      <p:bldP spid="17421" grpId="3"/>
      <p:bldP spid="17422" grpId="4"/>
      <p:bldP spid="17423" grpId="5"/>
      <p:bldP spid="17424" grpId="6"/>
      <p:bldP spid="17425" grpId="7" build="p" advAuto="0"/>
      <p:bldP spid="17426" grpId="8"/>
      <p:bldP spid="17427" grpId="9" build="p" advAuto="0"/>
      <p:bldP spid="17428" grpId="10" build="p" advAuto="0"/>
      <p:bldP spid="17429" grpId="11" build="p" advAuto="0"/>
      <p:bldP spid="17430" grpId="12"/>
      <p:bldP spid="17431" grpId="13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1505" name="Rectangle 4"/>
          <p:cNvSpPr>
            <a:spLocks noChangeArrowheads="1"/>
          </p:cNvSpPr>
          <p:nvPr/>
        </p:nvSpPr>
        <p:spPr bwMode="auto">
          <a:xfrm>
            <a:off x="5143500" y="742950"/>
            <a:ext cx="1200150" cy="5715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zh-CN" altLang="en-US" sz="100"/>
          </a:p>
        </p:txBody>
      </p:sp>
      <p:sp>
        <p:nvSpPr>
          <p:cNvPr id="21506" name="Rectangle 5"/>
          <p:cNvSpPr>
            <a:spLocks noChangeArrowheads="1"/>
          </p:cNvSpPr>
          <p:nvPr/>
        </p:nvSpPr>
        <p:spPr bwMode="auto">
          <a:xfrm>
            <a:off x="5143500" y="1771650"/>
            <a:ext cx="1200150" cy="5715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zh-CN" altLang="en-US" sz="100"/>
          </a:p>
        </p:txBody>
      </p:sp>
      <p:sp>
        <p:nvSpPr>
          <p:cNvPr id="21507" name="Rectangle 6"/>
          <p:cNvSpPr>
            <a:spLocks noChangeArrowheads="1"/>
          </p:cNvSpPr>
          <p:nvPr/>
        </p:nvSpPr>
        <p:spPr bwMode="auto">
          <a:xfrm>
            <a:off x="5143500" y="2743200"/>
            <a:ext cx="1200150" cy="5715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zh-CN" altLang="en-US" sz="100"/>
          </a:p>
        </p:txBody>
      </p:sp>
      <p:sp>
        <p:nvSpPr>
          <p:cNvPr id="21508" name="Rectangle 7"/>
          <p:cNvSpPr>
            <a:spLocks noChangeArrowheads="1"/>
          </p:cNvSpPr>
          <p:nvPr/>
        </p:nvSpPr>
        <p:spPr bwMode="auto">
          <a:xfrm>
            <a:off x="5143500" y="3771900"/>
            <a:ext cx="1200150" cy="5715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zh-CN" altLang="en-US" sz="100"/>
          </a:p>
        </p:txBody>
      </p:sp>
      <p:sp>
        <p:nvSpPr>
          <p:cNvPr id="21509" name="Line 8"/>
          <p:cNvSpPr>
            <a:spLocks noChangeShapeType="1"/>
          </p:cNvSpPr>
          <p:nvPr/>
        </p:nvSpPr>
        <p:spPr bwMode="auto">
          <a:xfrm flipH="1">
            <a:off x="5772150" y="1314450"/>
            <a:ext cx="0" cy="457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10" name="Line 9"/>
          <p:cNvSpPr>
            <a:spLocks noChangeShapeType="1"/>
          </p:cNvSpPr>
          <p:nvPr/>
        </p:nvSpPr>
        <p:spPr bwMode="auto">
          <a:xfrm flipH="1">
            <a:off x="5772150" y="3314700"/>
            <a:ext cx="0" cy="457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11" name="Line 10"/>
          <p:cNvSpPr>
            <a:spLocks noChangeShapeType="1"/>
          </p:cNvSpPr>
          <p:nvPr/>
        </p:nvSpPr>
        <p:spPr bwMode="auto">
          <a:xfrm flipH="1">
            <a:off x="5772150" y="2343150"/>
            <a:ext cx="0" cy="457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12" name="Line 11"/>
          <p:cNvSpPr>
            <a:spLocks noChangeShapeType="1"/>
          </p:cNvSpPr>
          <p:nvPr/>
        </p:nvSpPr>
        <p:spPr bwMode="auto">
          <a:xfrm flipH="1">
            <a:off x="5772150" y="4457700"/>
            <a:ext cx="0" cy="1714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13" name="Line 12"/>
          <p:cNvSpPr>
            <a:spLocks noChangeShapeType="1"/>
          </p:cNvSpPr>
          <p:nvPr/>
        </p:nvSpPr>
        <p:spPr bwMode="auto">
          <a:xfrm flipH="1">
            <a:off x="5772150" y="4343400"/>
            <a:ext cx="0" cy="457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14" name="Line 13"/>
          <p:cNvSpPr>
            <a:spLocks noChangeShapeType="1"/>
          </p:cNvSpPr>
          <p:nvPr/>
        </p:nvSpPr>
        <p:spPr bwMode="auto">
          <a:xfrm>
            <a:off x="5772150" y="4800600"/>
            <a:ext cx="142875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15" name="Line 14"/>
          <p:cNvSpPr>
            <a:spLocks noChangeShapeType="1"/>
          </p:cNvSpPr>
          <p:nvPr/>
        </p:nvSpPr>
        <p:spPr bwMode="auto">
          <a:xfrm flipH="1" flipV="1">
            <a:off x="7200900" y="171450"/>
            <a:ext cx="0" cy="46291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16" name="Line 15"/>
          <p:cNvSpPr>
            <a:spLocks noChangeShapeType="1"/>
          </p:cNvSpPr>
          <p:nvPr/>
        </p:nvSpPr>
        <p:spPr bwMode="auto">
          <a:xfrm flipH="1">
            <a:off x="5772150" y="171450"/>
            <a:ext cx="142875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17" name="Line 16"/>
          <p:cNvSpPr>
            <a:spLocks noChangeShapeType="1"/>
          </p:cNvSpPr>
          <p:nvPr/>
        </p:nvSpPr>
        <p:spPr bwMode="auto">
          <a:xfrm flipH="1">
            <a:off x="5772150" y="171450"/>
            <a:ext cx="0" cy="5715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18" name="Line 17"/>
          <p:cNvSpPr>
            <a:spLocks noChangeShapeType="1"/>
          </p:cNvSpPr>
          <p:nvPr/>
        </p:nvSpPr>
        <p:spPr bwMode="auto">
          <a:xfrm flipH="1">
            <a:off x="5772150" y="171450"/>
            <a:ext cx="0" cy="3429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6098" name="Text Box 18"/>
          <p:cNvSpPr txBox="1">
            <a:spLocks noChangeArrowheads="1"/>
          </p:cNvSpPr>
          <p:nvPr/>
        </p:nvSpPr>
        <p:spPr bwMode="auto">
          <a:xfrm>
            <a:off x="5257800" y="742950"/>
            <a:ext cx="1143000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en-US" sz="3300" b="1">
                <a:latin typeface="Times New Roman" pitchFamily="18" charset="0"/>
              </a:rPr>
              <a:t>吸气</a:t>
            </a:r>
          </a:p>
        </p:txBody>
      </p:sp>
      <p:sp>
        <p:nvSpPr>
          <p:cNvPr id="46099" name="Text Box 19"/>
          <p:cNvSpPr txBox="1">
            <a:spLocks noChangeArrowheads="1"/>
          </p:cNvSpPr>
          <p:nvPr/>
        </p:nvSpPr>
        <p:spPr bwMode="auto">
          <a:xfrm>
            <a:off x="5257800" y="1771650"/>
            <a:ext cx="1200150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en-US" sz="3300" b="1">
                <a:latin typeface="Times New Roman" pitchFamily="18" charset="0"/>
              </a:rPr>
              <a:t>压缩</a:t>
            </a:r>
          </a:p>
        </p:txBody>
      </p:sp>
      <p:sp>
        <p:nvSpPr>
          <p:cNvPr id="46100" name="Text Box 20"/>
          <p:cNvSpPr txBox="1">
            <a:spLocks noChangeArrowheads="1"/>
          </p:cNvSpPr>
          <p:nvPr/>
        </p:nvSpPr>
        <p:spPr bwMode="auto">
          <a:xfrm>
            <a:off x="5257800" y="2743200"/>
            <a:ext cx="1200150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en-US" sz="3300" b="1">
                <a:latin typeface="Times New Roman" pitchFamily="18" charset="0"/>
              </a:rPr>
              <a:t>做功</a:t>
            </a:r>
          </a:p>
        </p:txBody>
      </p:sp>
      <p:sp>
        <p:nvSpPr>
          <p:cNvPr id="46101" name="Text Box 21"/>
          <p:cNvSpPr txBox="1">
            <a:spLocks noChangeArrowheads="1"/>
          </p:cNvSpPr>
          <p:nvPr/>
        </p:nvSpPr>
        <p:spPr bwMode="auto">
          <a:xfrm>
            <a:off x="5257800" y="3771900"/>
            <a:ext cx="1200150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en-US" sz="3300" b="1">
                <a:latin typeface="Times New Roman" pitchFamily="18" charset="0"/>
              </a:rPr>
              <a:t>排气</a:t>
            </a:r>
          </a:p>
        </p:txBody>
      </p:sp>
      <p:sp>
        <p:nvSpPr>
          <p:cNvPr id="21523" name="Rectangle 23"/>
          <p:cNvSpPr>
            <a:spLocks noGrp="1" noChangeArrowheads="1"/>
          </p:cNvSpPr>
          <p:nvPr>
            <p:ph type="title" idx="4294967295"/>
          </p:nvPr>
        </p:nvSpPr>
        <p:spPr bwMode="auto">
          <a:xfrm rot="20820000">
            <a:off x="-833438" y="-109538"/>
            <a:ext cx="4811713" cy="1905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/>
          <a:p>
            <a:r>
              <a:rPr lang="zh-CN" altLang="en-US" sz="4000" b="1" smtClean="0">
                <a:ea typeface="隶书" panose="02010509060101010101" pitchFamily="49" charset="-122"/>
              </a:rPr>
              <a:t>热机的</a:t>
            </a:r>
            <a:br>
              <a:rPr lang="zh-CN" altLang="en-US" sz="4000" b="1" smtClean="0">
                <a:ea typeface="隶书" panose="02010509060101010101" pitchFamily="49" charset="-122"/>
              </a:rPr>
            </a:br>
            <a:r>
              <a:rPr lang="zh-CN" altLang="en-US" sz="4000" b="1" smtClean="0">
                <a:solidFill>
                  <a:srgbClr val="FF0000"/>
                </a:solidFill>
                <a:ea typeface="隶书" panose="02010509060101010101" pitchFamily="49" charset="-122"/>
              </a:rPr>
              <a:t>冲程</a:t>
            </a:r>
            <a:r>
              <a:rPr lang="zh-CN" altLang="en-US" sz="4000" b="1" smtClean="0">
                <a:ea typeface="隶书" panose="02010509060101010101" pitchFamily="49" charset="-122"/>
              </a:rPr>
              <a:t>和</a:t>
            </a:r>
            <a:r>
              <a:rPr lang="zh-CN" altLang="en-US" sz="4000" b="1" smtClean="0">
                <a:solidFill>
                  <a:srgbClr val="FF0000"/>
                </a:solidFill>
                <a:ea typeface="隶书" panose="02010509060101010101" pitchFamily="49" charset="-122"/>
              </a:rPr>
              <a:t>工作循环</a:t>
            </a:r>
          </a:p>
        </p:txBody>
      </p:sp>
      <p:pic>
        <p:nvPicPr>
          <p:cNvPr id="21524" name="Picture 24" descr="汽油机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989F"/>
              </a:clrFrom>
              <a:clrTo>
                <a:srgbClr val="00989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16338" y="1379538"/>
            <a:ext cx="1228725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3"/>
          <p:cNvSpPr>
            <a:spLocks noGrp="1"/>
          </p:cNvSpPr>
          <p:nvPr/>
        </p:nvSpPr>
        <p:spPr>
          <a:xfrm>
            <a:off x="1514475" y="3161345"/>
            <a:ext cx="3240881" cy="179213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r>
              <a:rPr lang="zh-CN" altLang="en-US" sz="3300" b="1" noProof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a typeface="隶书" panose="02010509060101010101" pitchFamily="49" charset="-122"/>
              </a:rPr>
              <a:t>冲程：活塞从一端运动到另一端叫一个冲程。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3" dur="300"/>
                                        <p:tgtEl>
                                          <p:spTgt spid="46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2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9" dur="300"/>
                                        <p:tgtEl>
                                          <p:spTgt spid="46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2" fill="hold" grpId="2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5" dur="300"/>
                                        <p:tgtEl>
                                          <p:spTgt spid="46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2" fill="hold" grpId="3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1" dur="300"/>
                                        <p:tgtEl>
                                          <p:spTgt spid="46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98" grpId="0"/>
      <p:bldP spid="46099" grpId="1"/>
      <p:bldP spid="46100" grpId="2"/>
      <p:bldP spid="46101" grpId="3"/>
      <p:bldP spid="2" grpId="4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2529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355600" y="158750"/>
            <a:ext cx="6708775" cy="857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en-US" altLang="zh-CN" sz="4000" b="1" smtClean="0"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2.</a:t>
            </a:r>
            <a:r>
              <a:rPr lang="zh-CN" altLang="en-US" sz="4000" b="1" smtClean="0"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四冲程汽油机的工作过程：</a:t>
            </a:r>
          </a:p>
        </p:txBody>
      </p:sp>
      <p:pic>
        <p:nvPicPr>
          <p:cNvPr id="22530" name="Picture 1029" descr="四冲程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989F"/>
              </a:clrFrom>
              <a:clrTo>
                <a:srgbClr val="00989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76400" y="1325563"/>
            <a:ext cx="5791200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Text Box 1030"/>
          <p:cNvSpPr txBox="1"/>
          <p:nvPr/>
        </p:nvSpPr>
        <p:spPr>
          <a:xfrm>
            <a:off x="1615439" y="4025264"/>
            <a:ext cx="1301592" cy="414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  <a:scene3d>
              <a:camera prst="orthographicFront"/>
              <a:lightRig rig="threePt" dir="t"/>
            </a:scene3d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en-US" sz="2100" b="1" noProof="1">
                <a:solidFill>
                  <a:schemeClr val="tx2"/>
                </a:solidFill>
                <a:latin typeface="Times New Roman" pitchFamily="18" charset="0"/>
                <a:hlinkClick r:id="rId4" action="ppaction://hlinksldjump"/>
              </a:rPr>
              <a:t>吸气冲程</a:t>
            </a:r>
          </a:p>
        </p:txBody>
      </p:sp>
      <p:sp>
        <p:nvSpPr>
          <p:cNvPr id="18439" name="Text Box 1031"/>
          <p:cNvSpPr txBox="1"/>
          <p:nvPr/>
        </p:nvSpPr>
        <p:spPr>
          <a:xfrm>
            <a:off x="3195638" y="4025264"/>
            <a:ext cx="1338263" cy="414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  <a:scene3d>
              <a:camera prst="orthographicFront"/>
              <a:lightRig rig="threePt" dir="t"/>
            </a:scene3d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en-US" sz="2100" b="1" noProof="1">
                <a:solidFill>
                  <a:srgbClr val="C00000"/>
                </a:solidFill>
                <a:latin typeface="Times New Roman" pitchFamily="18" charset="0"/>
                <a:hlinkClick r:id="rId5" action="ppaction://hlinksldjump"/>
              </a:rPr>
              <a:t>压缩冲程</a:t>
            </a:r>
          </a:p>
        </p:txBody>
      </p:sp>
      <p:sp>
        <p:nvSpPr>
          <p:cNvPr id="18440" name="Text Box 1032"/>
          <p:cNvSpPr txBox="1"/>
          <p:nvPr/>
        </p:nvSpPr>
        <p:spPr>
          <a:xfrm>
            <a:off x="4785836" y="4025264"/>
            <a:ext cx="1308259" cy="414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  <a:scene3d>
              <a:camera prst="orthographicFront"/>
              <a:lightRig rig="threePt" dir="t"/>
            </a:scene3d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en-US" sz="2100" b="1" noProof="1">
                <a:solidFill>
                  <a:srgbClr val="C00000"/>
                </a:solidFill>
                <a:latin typeface="Times New Roman" pitchFamily="18" charset="0"/>
                <a:hlinkClick r:id="rId6" action="ppaction://hlinksldjump"/>
              </a:rPr>
              <a:t>做功冲程</a:t>
            </a:r>
          </a:p>
        </p:txBody>
      </p:sp>
      <p:sp>
        <p:nvSpPr>
          <p:cNvPr id="18441" name="Text Box 1033"/>
          <p:cNvSpPr txBox="1"/>
          <p:nvPr/>
        </p:nvSpPr>
        <p:spPr>
          <a:xfrm>
            <a:off x="6382702" y="4025264"/>
            <a:ext cx="1289686" cy="414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  <a:scene3d>
              <a:camera prst="orthographicFront"/>
              <a:lightRig rig="threePt" dir="t"/>
            </a:scene3d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en-US" sz="2100" b="1" noProof="1">
                <a:solidFill>
                  <a:srgbClr val="C00000"/>
                </a:solidFill>
                <a:latin typeface="Times New Roman" pitchFamily="18" charset="0"/>
                <a:hlinkClick r:id="rId7" action="ppaction://hlinksldjump"/>
              </a:rPr>
              <a:t>排气冲程</a:t>
            </a:r>
          </a:p>
        </p:txBody>
      </p:sp>
      <p:sp>
        <p:nvSpPr>
          <p:cNvPr id="18442" name="Line 1034"/>
          <p:cNvSpPr>
            <a:spLocks noChangeShapeType="1"/>
          </p:cNvSpPr>
          <p:nvPr/>
        </p:nvSpPr>
        <p:spPr bwMode="auto">
          <a:xfrm>
            <a:off x="2881313" y="4221163"/>
            <a:ext cx="400050" cy="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8443" name="Line 1035"/>
          <p:cNvSpPr>
            <a:spLocks noChangeShapeType="1"/>
          </p:cNvSpPr>
          <p:nvPr/>
        </p:nvSpPr>
        <p:spPr bwMode="auto">
          <a:xfrm>
            <a:off x="4386263" y="4229100"/>
            <a:ext cx="400050" cy="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8444" name="Line 1036"/>
          <p:cNvSpPr>
            <a:spLocks noChangeShapeType="1"/>
          </p:cNvSpPr>
          <p:nvPr/>
        </p:nvSpPr>
        <p:spPr bwMode="auto">
          <a:xfrm>
            <a:off x="5983288" y="4229100"/>
            <a:ext cx="400050" cy="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4" nodeType="afterEffect"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1" nodeType="afterEffect"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with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5" nodeType="afterEffect"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2" nodeType="afterEffect"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with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6" nodeType="afterEffect"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4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with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9" presetClass="entr" presetSubtype="0" fill="hold" grpId="3" nodeType="afterEffect"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8" grpId="0"/>
      <p:bldP spid="18439" grpId="1"/>
      <p:bldP spid="18440" grpId="2"/>
      <p:bldP spid="18441" grpId="3"/>
      <p:bldP spid="18442" grpId="4"/>
      <p:bldP spid="18443" grpId="5"/>
      <p:bldP spid="18444" grpId="6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87325" y="109538"/>
            <a:ext cx="3300413" cy="857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r>
              <a:rPr lang="en-US" altLang="zh-CN" sz="4000" b="1" smtClean="0">
                <a:solidFill>
                  <a:srgbClr val="FF3399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1.</a:t>
            </a:r>
            <a:r>
              <a:rPr lang="zh-CN" altLang="en-US" sz="4000" b="1" smtClean="0">
                <a:solidFill>
                  <a:srgbClr val="FF3399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吸气冲程</a:t>
            </a:r>
          </a:p>
        </p:txBody>
      </p:sp>
      <p:pic>
        <p:nvPicPr>
          <p:cNvPr id="23554" name="Picture 11" descr="吸气(汽)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989F"/>
              </a:clrFrom>
              <a:clrTo>
                <a:srgbClr val="00989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16525" y="676275"/>
            <a:ext cx="2714625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8" name="Line 12"/>
          <p:cNvSpPr>
            <a:spLocks noChangeShapeType="1"/>
          </p:cNvSpPr>
          <p:nvPr/>
        </p:nvSpPr>
        <p:spPr bwMode="auto">
          <a:xfrm flipV="1">
            <a:off x="5443538" y="1955800"/>
            <a:ext cx="342900" cy="22860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469" name="Text Box 13"/>
          <p:cNvSpPr txBox="1"/>
          <p:nvPr/>
        </p:nvSpPr>
        <p:spPr>
          <a:xfrm>
            <a:off x="4949666" y="1511776"/>
            <a:ext cx="598170" cy="2044065"/>
          </a:xfrm>
          <a:prstGeom prst="rect">
            <a:avLst/>
          </a:prstGeom>
          <a:noFill/>
          <a:ln w="9525">
            <a:noFill/>
          </a:ln>
        </p:spPr>
        <p:txBody>
          <a:bodyPr vert="eaVert">
            <a:spAutoFit/>
            <a:scene3d>
              <a:camera prst="orthographicFront"/>
              <a:lightRig rig="threePt" dir="t"/>
            </a:scene3d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en-US" sz="2700" b="1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</a:rPr>
              <a:t>汽油和空气</a:t>
            </a:r>
          </a:p>
        </p:txBody>
      </p:sp>
      <p:sp>
        <p:nvSpPr>
          <p:cNvPr id="19470" name="Text Box 14"/>
          <p:cNvSpPr txBox="1"/>
          <p:nvPr/>
        </p:nvSpPr>
        <p:spPr>
          <a:xfrm>
            <a:off x="970280" y="1254125"/>
            <a:ext cx="3452495" cy="27749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eaLnBrk="0" hangingPunct="0">
              <a:lnSpc>
                <a:spcPct val="150000"/>
              </a:lnSpc>
            </a:pPr>
            <a:r>
              <a:rPr lang="zh-CN" altLang="en-US" sz="2700" b="1" noProof="1">
                <a:latin typeface="Times New Roman" pitchFamily="18" charset="0"/>
              </a:rPr>
              <a:t>进气门</a:t>
            </a:r>
            <a:r>
              <a:rPr lang="zh-CN" altLang="en-US" sz="2700" b="1" noProof="1">
                <a:ln w="22225">
                  <a:solidFill>
                    <a:schemeClr val="accent2"/>
                  </a:solidFill>
                  <a:prstDash val="solid"/>
                </a:ln>
                <a:latin typeface="Times New Roman" pitchFamily="18" charset="0"/>
              </a:rPr>
              <a:t>打开</a:t>
            </a:r>
            <a:r>
              <a:rPr lang="zh-CN" altLang="en-US" sz="2700" b="1" noProof="1">
                <a:latin typeface="Times New Roman" pitchFamily="18" charset="0"/>
              </a:rPr>
              <a:t>，排气门</a:t>
            </a:r>
            <a:r>
              <a:rPr lang="zh-CN" altLang="en-US" sz="2700" b="1" noProof="1">
                <a:ln w="22225">
                  <a:solidFill>
                    <a:schemeClr val="accent2"/>
                  </a:solidFill>
                  <a:prstDash val="solid"/>
                </a:ln>
                <a:latin typeface="Times New Roman" pitchFamily="18" charset="0"/>
              </a:rPr>
              <a:t>关闭</a:t>
            </a:r>
            <a:r>
              <a:rPr lang="zh-CN" altLang="en-US" sz="2700" b="1" noProof="1">
                <a:latin typeface="Times New Roman" pitchFamily="18" charset="0"/>
              </a:rPr>
              <a:t>，活塞</a:t>
            </a:r>
            <a:r>
              <a:rPr lang="zh-CN" altLang="en-US" sz="2700" b="1" noProof="1">
                <a:ln w="22225">
                  <a:solidFill>
                    <a:schemeClr val="accent2"/>
                  </a:solidFill>
                  <a:prstDash val="solid"/>
                </a:ln>
                <a:latin typeface="Times New Roman" pitchFamily="18" charset="0"/>
              </a:rPr>
              <a:t>下行</a:t>
            </a:r>
            <a:r>
              <a:rPr lang="zh-CN" altLang="en-US" sz="2700" b="1" noProof="1">
                <a:latin typeface="Times New Roman" pitchFamily="18" charset="0"/>
              </a:rPr>
              <a:t>，汽油和空气的混合气体从进气门吸入气缸。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1000"/>
                            </p:stCondLst>
                          </p:cTn>
                        </p:par>
                        <p:par>
                          <p:cTn id="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38150" y="131763"/>
            <a:ext cx="2986088" cy="857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r>
              <a:rPr lang="en-US" altLang="zh-CN" sz="4000" b="1" smtClean="0">
                <a:solidFill>
                  <a:srgbClr val="FF3399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2.</a:t>
            </a:r>
            <a:r>
              <a:rPr lang="zh-CN" altLang="en-US" sz="4000" b="1" smtClean="0">
                <a:solidFill>
                  <a:srgbClr val="FF3399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压缩冲程</a:t>
            </a:r>
          </a:p>
        </p:txBody>
      </p:sp>
      <p:pic>
        <p:nvPicPr>
          <p:cNvPr id="24578" name="Picture 8" descr="压缩(汽)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989F"/>
              </a:clrFrom>
              <a:clrTo>
                <a:srgbClr val="00989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88013" y="706438"/>
            <a:ext cx="2386012" cy="372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9" name="Text Box 9"/>
          <p:cNvSpPr txBox="1"/>
          <p:nvPr/>
        </p:nvSpPr>
        <p:spPr>
          <a:xfrm>
            <a:off x="1232535" y="1108710"/>
            <a:ext cx="3859530" cy="34150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0" hangingPunct="0">
              <a:lnSpc>
                <a:spcPct val="150000"/>
              </a:lnSpc>
              <a:spcBef>
                <a:spcPct val="50000"/>
              </a:spcBef>
            </a:pPr>
            <a:r>
              <a:rPr lang="zh-CN" altLang="en-US" sz="2700" b="1" noProof="1">
                <a:latin typeface="Times New Roman" pitchFamily="18" charset="0"/>
              </a:rPr>
              <a:t>进、排气门都</a:t>
            </a:r>
            <a:r>
              <a:rPr lang="zh-CN" altLang="en-US" sz="2700" b="1" noProof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</a:rPr>
              <a:t>关闭</a:t>
            </a:r>
            <a:r>
              <a:rPr lang="zh-CN" altLang="en-US" sz="2700" b="1" noProof="1">
                <a:latin typeface="Times New Roman" pitchFamily="18" charset="0"/>
              </a:rPr>
              <a:t>，活塞</a:t>
            </a:r>
            <a:r>
              <a:rPr lang="zh-CN" altLang="en-US" sz="2700" b="1" noProof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</a:rPr>
              <a:t>上行</a:t>
            </a:r>
            <a:r>
              <a:rPr lang="zh-CN" altLang="en-US" sz="2700" b="1" noProof="1">
                <a:latin typeface="Times New Roman" pitchFamily="18" charset="0"/>
              </a:rPr>
              <a:t>，燃料混合气体被压缩，温度升高</a:t>
            </a:r>
            <a:r>
              <a:rPr lang="zh-CN" altLang="en-US" sz="2700" b="1" noProof="1">
                <a:latin typeface="Times New Roman" pitchFamily="18" charset="0"/>
                <a:sym typeface="+mn-ea"/>
              </a:rPr>
              <a:t>，压强增大</a:t>
            </a:r>
            <a:r>
              <a:rPr lang="zh-CN" altLang="en-US" sz="2700" b="1" noProof="1">
                <a:latin typeface="Times New Roman" pitchFamily="18" charset="0"/>
              </a:rPr>
              <a:t>。</a:t>
            </a:r>
            <a:endParaRPr lang="zh-CN" altLang="en-US" sz="2400" b="1" noProof="1">
              <a:latin typeface="Times New Roman" pitchFamily="18" charset="0"/>
            </a:endParaRPr>
          </a:p>
          <a:p>
            <a:pPr eaLnBrk="0" hangingPunct="0">
              <a:lnSpc>
                <a:spcPct val="150000"/>
              </a:lnSpc>
              <a:spcBef>
                <a:spcPct val="50000"/>
              </a:spcBef>
            </a:pPr>
            <a:endParaRPr lang="en-US" altLang="zh-CN" sz="2700" b="1" noProof="1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20494" name="Text Box 14"/>
          <p:cNvSpPr txBox="1">
            <a:spLocks noChangeArrowheads="1"/>
          </p:cNvSpPr>
          <p:nvPr/>
        </p:nvSpPr>
        <p:spPr bwMode="auto">
          <a:xfrm>
            <a:off x="1336675" y="3740150"/>
            <a:ext cx="3443288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50000"/>
              </a:lnSpc>
              <a:spcBef>
                <a:spcPct val="50000"/>
              </a:spcBef>
            </a:pPr>
            <a:r>
              <a:rPr lang="zh-CN" altLang="en-US" sz="4000" b="1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机械能</a:t>
            </a:r>
            <a:r>
              <a:rPr lang="en-US" altLang="zh-CN" sz="4000" b="1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→</a:t>
            </a:r>
            <a:r>
              <a:rPr lang="zh-CN" altLang="en-US" sz="4000" b="1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内能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0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06400" y="68263"/>
            <a:ext cx="3001963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r>
              <a:rPr lang="en-US" altLang="zh-CN" sz="4000" b="1" smtClean="0">
                <a:solidFill>
                  <a:srgbClr val="FF3399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3.</a:t>
            </a:r>
            <a:r>
              <a:rPr lang="zh-CN" altLang="en-US" sz="4000" b="1" smtClean="0">
                <a:solidFill>
                  <a:srgbClr val="FF3399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做功冲程</a:t>
            </a:r>
          </a:p>
        </p:txBody>
      </p:sp>
      <p:pic>
        <p:nvPicPr>
          <p:cNvPr id="25602" name="Picture 8" descr="做功(汽)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989F"/>
              </a:clrFrom>
              <a:clrTo>
                <a:srgbClr val="00989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16650" y="646113"/>
            <a:ext cx="2393950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3" name="Text Box 9"/>
          <p:cNvSpPr txBox="1"/>
          <p:nvPr/>
        </p:nvSpPr>
        <p:spPr>
          <a:xfrm>
            <a:off x="520065" y="909955"/>
            <a:ext cx="5501640" cy="230695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0" hangingPunct="0">
              <a:lnSpc>
                <a:spcPct val="150000"/>
              </a:lnSpc>
              <a:spcBef>
                <a:spcPct val="50000"/>
              </a:spcBef>
            </a:pPr>
            <a:r>
              <a:rPr lang="zh-CN" altLang="en-US" sz="2400" b="1" noProof="1">
                <a:latin typeface="Times New Roman" pitchFamily="18" charset="0"/>
                <a:sym typeface="+mn-ea"/>
              </a:rPr>
              <a:t>进、排气门都</a:t>
            </a:r>
            <a:r>
              <a:rPr lang="zh-CN" altLang="en-US" sz="2400" b="1" noProof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sym typeface="+mn-ea"/>
              </a:rPr>
              <a:t>关闭</a:t>
            </a:r>
            <a:r>
              <a:rPr lang="zh-CN" altLang="en-US" sz="2400" b="1" noProof="1">
                <a:latin typeface="Times New Roman" pitchFamily="18" charset="0"/>
                <a:sym typeface="+mn-ea"/>
              </a:rPr>
              <a:t>，活塞</a:t>
            </a:r>
            <a:r>
              <a:rPr lang="zh-CN" altLang="en-US" sz="2400" b="1" noProof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sym typeface="+mn-ea"/>
              </a:rPr>
              <a:t>下行。</a:t>
            </a:r>
            <a:r>
              <a:rPr lang="zh-CN" altLang="en-US" sz="2400" b="1" noProof="1">
                <a:latin typeface="Times New Roman" pitchFamily="18" charset="0"/>
              </a:rPr>
              <a:t>在压缩冲程末，火花塞产生电火花，使燃料燃烧，产生高温高压燃气，推动活塞向下运动，并通过连杆带动曲轴转动。</a:t>
            </a:r>
            <a:endParaRPr lang="zh-CN" altLang="en-US" sz="2000" b="1" noProof="1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21518" name="Text Box 14"/>
          <p:cNvSpPr txBox="1">
            <a:spLocks noChangeArrowheads="1"/>
          </p:cNvSpPr>
          <p:nvPr/>
        </p:nvSpPr>
        <p:spPr bwMode="auto">
          <a:xfrm>
            <a:off x="1320800" y="3692525"/>
            <a:ext cx="359568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50000"/>
              </a:lnSpc>
              <a:spcBef>
                <a:spcPct val="50000"/>
              </a:spcBef>
            </a:pPr>
            <a:r>
              <a:rPr lang="zh-CN" altLang="en-US" sz="4000" b="1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内能</a:t>
            </a:r>
            <a:r>
              <a:rPr lang="en-US" altLang="zh-CN" sz="4000" b="1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→</a:t>
            </a:r>
            <a:r>
              <a:rPr lang="zh-CN" altLang="en-US" sz="4000" b="1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机械能</a:t>
            </a:r>
          </a:p>
        </p:txBody>
      </p:sp>
      <p:sp>
        <p:nvSpPr>
          <p:cNvPr id="2" name="Text Box 14"/>
          <p:cNvSpPr txBox="1">
            <a:spLocks noChangeArrowheads="1"/>
          </p:cNvSpPr>
          <p:nvPr/>
        </p:nvSpPr>
        <p:spPr bwMode="auto">
          <a:xfrm>
            <a:off x="917575" y="3041650"/>
            <a:ext cx="4070350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50000"/>
              </a:lnSpc>
              <a:spcBef>
                <a:spcPct val="50000"/>
              </a:spcBef>
            </a:pPr>
            <a:r>
              <a:rPr lang="zh-CN" altLang="zh-CN" sz="3600" b="1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点燃方式：点燃式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1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8" grpId="0"/>
      <p:bldP spid="2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52450" y="134938"/>
            <a:ext cx="3005138" cy="857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r>
              <a:rPr lang="en-US" altLang="zh-CN" sz="4000" b="1" smtClean="0">
                <a:solidFill>
                  <a:srgbClr val="FF3399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4.</a:t>
            </a:r>
            <a:r>
              <a:rPr lang="zh-CN" altLang="en-US" sz="4000" b="1" smtClean="0">
                <a:solidFill>
                  <a:srgbClr val="FF3399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排气冲程</a:t>
            </a:r>
          </a:p>
        </p:txBody>
      </p:sp>
      <p:pic>
        <p:nvPicPr>
          <p:cNvPr id="26626" name="Picture 8" descr="排气(汽)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989F"/>
              </a:clrFrom>
              <a:clrTo>
                <a:srgbClr val="00989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35563" y="604838"/>
            <a:ext cx="2871787" cy="372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7" name="Line 9"/>
          <p:cNvSpPr>
            <a:spLocks noChangeShapeType="1"/>
          </p:cNvSpPr>
          <p:nvPr/>
        </p:nvSpPr>
        <p:spPr bwMode="auto">
          <a:xfrm>
            <a:off x="7323138" y="1893888"/>
            <a:ext cx="285750" cy="17145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38" name="Text Box 10"/>
          <p:cNvSpPr txBox="1"/>
          <p:nvPr/>
        </p:nvSpPr>
        <p:spPr>
          <a:xfrm>
            <a:off x="7526337" y="1120775"/>
            <a:ext cx="551815" cy="2127409"/>
          </a:xfrm>
          <a:prstGeom prst="rect">
            <a:avLst/>
          </a:prstGeom>
          <a:noFill/>
          <a:ln w="9525">
            <a:noFill/>
          </a:ln>
        </p:spPr>
        <p:txBody>
          <a:bodyPr vert="eaVert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en-US" sz="2400" b="1" noProof="1">
                <a:solidFill>
                  <a:schemeClr val="accent4"/>
                </a:solidFill>
                <a:latin typeface="Times New Roman" pitchFamily="18" charset="0"/>
              </a:rPr>
              <a:t>燃烧后的废气</a:t>
            </a:r>
          </a:p>
        </p:txBody>
      </p:sp>
      <p:sp>
        <p:nvSpPr>
          <p:cNvPr id="22539" name="Text Box 11"/>
          <p:cNvSpPr txBox="1"/>
          <p:nvPr/>
        </p:nvSpPr>
        <p:spPr>
          <a:xfrm>
            <a:off x="1040130" y="1322705"/>
            <a:ext cx="3415665" cy="19608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0" hangingPunct="0">
              <a:lnSpc>
                <a:spcPct val="150000"/>
              </a:lnSpc>
              <a:spcBef>
                <a:spcPct val="50000"/>
              </a:spcBef>
            </a:pPr>
            <a:r>
              <a:rPr lang="zh-CN" altLang="en-US" sz="2700" b="1" noProof="1">
                <a:latin typeface="Times New Roman" pitchFamily="18" charset="0"/>
              </a:rPr>
              <a:t>进气门</a:t>
            </a:r>
            <a:r>
              <a:rPr lang="zh-CN" altLang="en-US" sz="2700" b="1" noProof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</a:rPr>
              <a:t>关闭</a:t>
            </a:r>
            <a:r>
              <a:rPr lang="zh-CN" altLang="en-US" sz="2700" b="1" noProof="1">
                <a:latin typeface="Times New Roman" pitchFamily="18" charset="0"/>
              </a:rPr>
              <a:t>，排气门</a:t>
            </a:r>
            <a:r>
              <a:rPr lang="zh-CN" altLang="en-US" sz="2700" b="1" noProof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</a:rPr>
              <a:t>打开</a:t>
            </a:r>
            <a:r>
              <a:rPr lang="zh-CN" altLang="en-US" sz="2700" b="1" noProof="1">
                <a:latin typeface="Times New Roman" pitchFamily="18" charset="0"/>
              </a:rPr>
              <a:t>，活塞</a:t>
            </a:r>
            <a:r>
              <a:rPr lang="zh-CN" altLang="en-US" sz="2700" b="1" noProof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</a:rPr>
              <a:t>上行</a:t>
            </a:r>
            <a:r>
              <a:rPr lang="zh-CN" altLang="en-US" sz="2700" b="1" noProof="1">
                <a:latin typeface="Times New Roman" pitchFamily="18" charset="0"/>
              </a:rPr>
              <a:t>，把废气排出气缸。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1000"/>
                            </p:stCondLst>
                          </p:cTn>
                        </p:par>
                        <p:par>
                          <p:cTn id="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withGroup">
                            <p:stCondLst>
                              <p:cond delay="1500"/>
                            </p:stCondLst>
                            <p:childTnLst>
                              <p:par>
                                <p:cTn id="10" presetID="9" presetClass="entr" presetSubtype="0" fill="hold" grpId="1" nodeType="afterEffect"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7" grpId="0"/>
      <p:bldP spid="22538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2530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746250" y="1065213"/>
            <a:ext cx="6218238" cy="3394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>
              <a:buFont typeface="Arial" pitchFamily="34" charset="0"/>
              <a:buNone/>
            </a:pPr>
            <a:r>
              <a:rPr lang="zh-CN" altLang="en-US" sz="3000" b="1" smtClean="0"/>
              <a:t>一个工作循环：</a:t>
            </a:r>
            <a:endParaRPr lang="zh-CN" altLang="en-US" sz="3000" b="1" smtClean="0">
              <a:solidFill>
                <a:srgbClr val="FF0000"/>
              </a:solidFill>
            </a:endParaRPr>
          </a:p>
          <a:p>
            <a:r>
              <a:rPr lang="zh-CN" altLang="en-US" sz="2700" b="1" smtClean="0"/>
              <a:t>活塞：往复</a:t>
            </a:r>
            <a:r>
              <a:rPr lang="en-US" altLang="zh-CN" sz="2700" b="1" u="sng" smtClean="0"/>
              <a:t>        </a:t>
            </a:r>
            <a:r>
              <a:rPr lang="zh-CN" altLang="en-US" sz="2700" b="1" smtClean="0"/>
              <a:t>次；</a:t>
            </a:r>
          </a:p>
          <a:p>
            <a:r>
              <a:rPr lang="zh-CN" altLang="en-US" sz="2700" b="1" smtClean="0"/>
              <a:t>曲轴：转动</a:t>
            </a:r>
            <a:r>
              <a:rPr lang="en-US" altLang="zh-CN" sz="2700" b="1" u="sng" smtClean="0"/>
              <a:t>        </a:t>
            </a:r>
            <a:r>
              <a:rPr lang="zh-CN" altLang="en-US" sz="2700" b="1" smtClean="0"/>
              <a:t>周；</a:t>
            </a:r>
          </a:p>
          <a:p>
            <a:r>
              <a:rPr lang="zh-CN" altLang="en-US" sz="2700" b="1" smtClean="0"/>
              <a:t>完成：</a:t>
            </a:r>
            <a:r>
              <a:rPr lang="en-US" altLang="zh-CN" sz="2700" b="1" u="sng" smtClean="0"/>
              <a:t>       </a:t>
            </a:r>
            <a:r>
              <a:rPr lang="zh-CN" altLang="en-US" sz="2700" b="1" smtClean="0"/>
              <a:t>个冲程；</a:t>
            </a:r>
          </a:p>
          <a:p>
            <a:r>
              <a:rPr lang="zh-CN" altLang="en-US" sz="2700" b="1" smtClean="0"/>
              <a:t>对外做功：</a:t>
            </a:r>
            <a:r>
              <a:rPr lang="en-US" altLang="zh-CN" sz="2700" b="1" u="sng" smtClean="0"/>
              <a:t>      </a:t>
            </a:r>
            <a:r>
              <a:rPr lang="zh-CN" altLang="en-US" sz="2700" b="1" smtClean="0"/>
              <a:t>次；</a:t>
            </a:r>
          </a:p>
          <a:p>
            <a:r>
              <a:rPr lang="zh-CN" altLang="en-US" sz="2700" b="1" smtClean="0"/>
              <a:t>辅助冲程：靠飞轮</a:t>
            </a:r>
            <a:r>
              <a:rPr lang="zh-CN" altLang="en-US" sz="2700" b="1" u="sng" smtClean="0"/>
              <a:t>               </a:t>
            </a:r>
            <a:r>
              <a:rPr lang="zh-CN" altLang="en-US" sz="2700" b="1" smtClean="0"/>
              <a:t>来完成。</a:t>
            </a:r>
          </a:p>
        </p:txBody>
      </p:sp>
      <p:sp>
        <p:nvSpPr>
          <p:cNvPr id="2" name="Rectangle 3"/>
          <p:cNvSpPr>
            <a:spLocks noGrp="1"/>
          </p:cNvSpPr>
          <p:nvPr/>
        </p:nvSpPr>
        <p:spPr>
          <a:xfrm>
            <a:off x="522445" y="208280"/>
            <a:ext cx="2598417" cy="943928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en-US" sz="4500" b="1" noProof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小归纳：</a:t>
            </a:r>
          </a:p>
        </p:txBody>
      </p:sp>
      <p:sp>
        <p:nvSpPr>
          <p:cNvPr id="3" name="Rectangle 3"/>
          <p:cNvSpPr>
            <a:spLocks noGrp="1"/>
          </p:cNvSpPr>
          <p:nvPr/>
        </p:nvSpPr>
        <p:spPr>
          <a:xfrm>
            <a:off x="3998595" y="1393190"/>
            <a:ext cx="849630" cy="62611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buFont typeface="Arial" pitchFamily="34" charset="0"/>
              <a:buNone/>
            </a:pPr>
            <a:r>
              <a:rPr lang="en-US" altLang="zh-CN" sz="4500" b="1" noProof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2</a:t>
            </a:r>
          </a:p>
        </p:txBody>
      </p:sp>
      <p:sp>
        <p:nvSpPr>
          <p:cNvPr id="5" name="Rectangle 3"/>
          <p:cNvSpPr>
            <a:spLocks noGrp="1"/>
          </p:cNvSpPr>
          <p:nvPr/>
        </p:nvSpPr>
        <p:spPr>
          <a:xfrm>
            <a:off x="3227705" y="2377440"/>
            <a:ext cx="849630" cy="62611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buFont typeface="Arial" pitchFamily="34" charset="0"/>
              <a:buNone/>
            </a:pPr>
            <a:r>
              <a:rPr lang="en-US" altLang="zh-CN" sz="4500" b="1" noProof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4</a:t>
            </a:r>
          </a:p>
        </p:txBody>
      </p:sp>
      <p:sp>
        <p:nvSpPr>
          <p:cNvPr id="6" name="Rectangle 3"/>
          <p:cNvSpPr>
            <a:spLocks noGrp="1"/>
          </p:cNvSpPr>
          <p:nvPr/>
        </p:nvSpPr>
        <p:spPr>
          <a:xfrm>
            <a:off x="4919980" y="3356610"/>
            <a:ext cx="1368425" cy="62611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en-US" sz="4500" b="1" noProof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惯性</a:t>
            </a:r>
          </a:p>
        </p:txBody>
      </p:sp>
      <p:sp>
        <p:nvSpPr>
          <p:cNvPr id="7" name="Rectangle 3"/>
          <p:cNvSpPr>
            <a:spLocks noGrp="1"/>
          </p:cNvSpPr>
          <p:nvPr/>
        </p:nvSpPr>
        <p:spPr>
          <a:xfrm>
            <a:off x="3896995" y="2894965"/>
            <a:ext cx="849630" cy="62611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buFont typeface="Arial" pitchFamily="34" charset="0"/>
              <a:buNone/>
            </a:pPr>
            <a:r>
              <a:rPr lang="en-US" altLang="zh-CN" sz="4500" b="1" noProof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1</a:t>
            </a:r>
          </a:p>
        </p:txBody>
      </p:sp>
      <p:sp>
        <p:nvSpPr>
          <p:cNvPr id="8" name="Rectangle 3"/>
          <p:cNvSpPr>
            <a:spLocks noGrp="1"/>
          </p:cNvSpPr>
          <p:nvPr/>
        </p:nvSpPr>
        <p:spPr>
          <a:xfrm>
            <a:off x="3935095" y="1864360"/>
            <a:ext cx="849630" cy="62611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buFont typeface="Arial" pitchFamily="34" charset="0"/>
              <a:buNone/>
            </a:pPr>
            <a:r>
              <a:rPr lang="en-US" altLang="zh-CN" sz="4500" b="1" noProof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5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5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25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25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4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25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25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5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6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6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7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8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1"/>
      <p:bldP spid="5" grpId="2"/>
      <p:bldP spid="6" grpId="3"/>
      <p:bldP spid="7" grpId="4"/>
      <p:bldP spid="8" grpId="5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TextBox 3"/>
          <p:cNvSpPr txBox="1"/>
          <p:nvPr/>
        </p:nvSpPr>
        <p:spPr>
          <a:xfrm>
            <a:off x="875030" y="3206750"/>
            <a:ext cx="7933055" cy="186880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  <a:scene3d>
              <a:camera prst="orthographicFront"/>
              <a:lightRig rig="threePt" dir="t"/>
            </a:scene3d>
          </a:bodyPr>
          <a:lstStyle/>
          <a:p>
            <a:pPr eaLnBrk="0" hangingPunct="0">
              <a:lnSpc>
                <a:spcPct val="150000"/>
              </a:lnSpc>
            </a:pPr>
            <a:r>
              <a:rPr lang="en-US" altLang="zh-CN" sz="2100" b="1" noProof="1"/>
              <a:t>2.</a:t>
            </a:r>
            <a:r>
              <a:rPr lang="zh-CN" altLang="en-US" sz="2100" b="1" noProof="1"/>
              <a:t>一台四冲程的汽油机每分钟完成</a:t>
            </a:r>
            <a:r>
              <a:rPr lang="en-US" altLang="zh-CN" sz="2100" b="1" noProof="1"/>
              <a:t>300</a:t>
            </a:r>
            <a:r>
              <a:rPr lang="zh-CN" altLang="en-US" sz="2100" b="1" noProof="1"/>
              <a:t>个冲程，</a:t>
            </a:r>
          </a:p>
          <a:p>
            <a:pPr eaLnBrk="0" hangingPunct="0">
              <a:lnSpc>
                <a:spcPct val="150000"/>
              </a:lnSpc>
            </a:pPr>
            <a:r>
              <a:rPr lang="zh-CN" altLang="en-US" sz="2100" b="1" noProof="1"/>
              <a:t>则每分钟完成</a:t>
            </a:r>
            <a:r>
              <a:rPr lang="en-US" altLang="zh-CN" sz="2100" b="1" noProof="1"/>
              <a:t>_____</a:t>
            </a:r>
            <a:r>
              <a:rPr lang="zh-CN" altLang="en-US" sz="2100" b="1" noProof="1"/>
              <a:t>个工作循环，活塞往复运动</a:t>
            </a:r>
            <a:r>
              <a:rPr lang="en-US" altLang="zh-CN" sz="2100" b="1" noProof="1"/>
              <a:t>_____</a:t>
            </a:r>
            <a:r>
              <a:rPr lang="zh-CN" altLang="en-US" sz="2100" b="1" noProof="1"/>
              <a:t>次，做</a:t>
            </a:r>
            <a:r>
              <a:rPr lang="en-US" altLang="zh-CN" sz="2100" b="1" noProof="1"/>
              <a:t>_____</a:t>
            </a:r>
            <a:r>
              <a:rPr lang="zh-CN" altLang="en-US" sz="2100" b="1" noProof="1"/>
              <a:t>次功。</a:t>
            </a:r>
          </a:p>
          <a:p>
            <a:pPr eaLnBrk="0" hangingPunct="0"/>
            <a:endParaRPr lang="zh-CN" altLang="en-US" sz="2100" b="1" noProof="1"/>
          </a:p>
        </p:txBody>
      </p:sp>
      <p:sp>
        <p:nvSpPr>
          <p:cNvPr id="6" name="TextBox 5"/>
          <p:cNvSpPr txBox="1"/>
          <p:nvPr/>
        </p:nvSpPr>
        <p:spPr>
          <a:xfrm>
            <a:off x="773430" y="838835"/>
            <a:ext cx="7726680" cy="203009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  <a:scene3d>
              <a:camera prst="orthographicFront"/>
              <a:lightRig rig="threePt" dir="t"/>
            </a:scene3d>
          </a:bodyPr>
          <a:lstStyle/>
          <a:p>
            <a:pPr eaLnBrk="0" hangingPunct="0">
              <a:lnSpc>
                <a:spcPct val="150000"/>
              </a:lnSpc>
            </a:pPr>
            <a:r>
              <a:rPr lang="en-US" altLang="zh-CN" sz="2100" b="1" noProof="1"/>
              <a:t>1.</a:t>
            </a:r>
            <a:r>
              <a:rPr lang="zh-CN" altLang="en-US" sz="2100" b="1" noProof="1"/>
              <a:t>汽油工作时，机械能转化为内能的是</a:t>
            </a:r>
            <a:r>
              <a:rPr lang="en-US" altLang="zh-CN" sz="2100" b="1" u="sng" noProof="1"/>
              <a:t>_____</a:t>
            </a:r>
            <a:r>
              <a:rPr lang="zh-CN" altLang="en-US" sz="2100" b="1" noProof="1"/>
              <a:t>冲程，内能转化为机械能的是</a:t>
            </a:r>
            <a:r>
              <a:rPr lang="en-US" altLang="zh-CN" sz="2100" b="1" noProof="1"/>
              <a:t>__</a:t>
            </a:r>
            <a:r>
              <a:rPr lang="en-US" altLang="zh-CN" sz="2100" b="1" u="sng" noProof="1"/>
              <a:t>___</a:t>
            </a:r>
            <a:r>
              <a:rPr lang="en-US" altLang="zh-CN" sz="2100" b="1" noProof="1"/>
              <a:t>_</a:t>
            </a:r>
            <a:r>
              <a:rPr lang="zh-CN" altLang="en-US" sz="2100" b="1" noProof="1"/>
              <a:t>冲程，</a:t>
            </a:r>
            <a:r>
              <a:rPr lang="en-US" altLang="zh-CN" sz="2100" b="1" noProof="1"/>
              <a:t>___</a:t>
            </a:r>
            <a:r>
              <a:rPr lang="en-US" altLang="zh-CN" sz="2100" b="1" u="sng" noProof="1"/>
              <a:t>____</a:t>
            </a:r>
            <a:r>
              <a:rPr lang="en-US" altLang="zh-CN" sz="2100" b="1" noProof="1"/>
              <a:t>__</a:t>
            </a:r>
            <a:r>
              <a:rPr lang="zh-CN" altLang="en-US" sz="2100" b="1" noProof="1"/>
              <a:t>，</a:t>
            </a:r>
            <a:r>
              <a:rPr lang="en-US" altLang="zh-CN" sz="2100" b="1" noProof="1"/>
              <a:t>___</a:t>
            </a:r>
            <a:r>
              <a:rPr lang="en-US" altLang="zh-CN" sz="2100" b="1" u="sng" noProof="1"/>
              <a:t>____</a:t>
            </a:r>
            <a:r>
              <a:rPr lang="en-US" altLang="zh-CN" sz="2100" b="1" noProof="1"/>
              <a:t>__</a:t>
            </a:r>
            <a:r>
              <a:rPr lang="zh-CN" altLang="en-US" sz="2100" b="1" noProof="1"/>
              <a:t>，</a:t>
            </a:r>
            <a:r>
              <a:rPr lang="en-US" altLang="zh-CN" sz="2100" b="1" noProof="1"/>
              <a:t>___</a:t>
            </a:r>
            <a:r>
              <a:rPr lang="en-US" altLang="zh-CN" sz="2100" b="1" u="sng" noProof="1"/>
              <a:t>____</a:t>
            </a:r>
            <a:r>
              <a:rPr lang="en-US" altLang="zh-CN" sz="2100" b="1" noProof="1"/>
              <a:t>__</a:t>
            </a:r>
            <a:r>
              <a:rPr lang="zh-CN" altLang="en-US" sz="2100" b="1" noProof="1"/>
              <a:t>是靠飞轮的惯性完成的。每个工作循环活塞往复</a:t>
            </a:r>
            <a:r>
              <a:rPr lang="en-US" altLang="zh-CN" sz="2100" b="1" noProof="1"/>
              <a:t>_____</a:t>
            </a:r>
            <a:r>
              <a:rPr lang="zh-CN" altLang="en-US" sz="2100" b="1" noProof="1"/>
              <a:t>次，曲轴转动</a:t>
            </a:r>
            <a:r>
              <a:rPr lang="en-US" altLang="zh-CN" sz="2100" b="1" noProof="1"/>
              <a:t>_____</a:t>
            </a:r>
            <a:r>
              <a:rPr lang="zh-CN" altLang="en-US" sz="2100" b="1" noProof="1"/>
              <a:t>周。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98770" y="817880"/>
            <a:ext cx="1624965" cy="5759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  <a:scene3d>
              <a:camera prst="orthographicFront"/>
              <a:lightRig rig="threePt" dir="t"/>
            </a:scene3d>
          </a:bodyPr>
          <a:lstStyle/>
          <a:p>
            <a:pPr eaLnBrk="0" hangingPunct="0">
              <a:lnSpc>
                <a:spcPct val="150000"/>
              </a:lnSpc>
            </a:pPr>
            <a:r>
              <a:rPr lang="zh-CN" altLang="en-US" sz="2100" b="1" noProof="1">
                <a:solidFill>
                  <a:srgbClr val="C00000"/>
                </a:solidFill>
              </a:rPr>
              <a:t>压缩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98780" y="1250474"/>
            <a:ext cx="718820" cy="57594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  <a:scene3d>
              <a:camera prst="orthographicFront"/>
              <a:lightRig rig="threePt" dir="t"/>
            </a:scene3d>
          </a:bodyPr>
          <a:lstStyle/>
          <a:p>
            <a:pPr eaLnBrk="0" hangingPunct="0">
              <a:lnSpc>
                <a:spcPct val="150000"/>
              </a:lnSpc>
            </a:pPr>
            <a:r>
              <a:rPr lang="zh-CN" altLang="en-US" sz="2100" b="1" noProof="1">
                <a:solidFill>
                  <a:srgbClr val="C00000"/>
                </a:solidFill>
              </a:rPr>
              <a:t>做功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959701" y="1304052"/>
            <a:ext cx="1285875" cy="5759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  <a:scene3d>
              <a:camera prst="orthographicFront"/>
              <a:lightRig rig="threePt" dir="t"/>
            </a:scene3d>
          </a:bodyPr>
          <a:lstStyle/>
          <a:p>
            <a:pPr eaLnBrk="0" hangingPunct="0">
              <a:lnSpc>
                <a:spcPct val="150000"/>
              </a:lnSpc>
            </a:pPr>
            <a:r>
              <a:rPr lang="zh-CN" altLang="en-US" sz="2100" b="1" noProof="1">
                <a:solidFill>
                  <a:srgbClr val="C00000"/>
                </a:solidFill>
              </a:rPr>
              <a:t>吸气冲程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613400" y="1278890"/>
            <a:ext cx="1399540" cy="5759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  <a:scene3d>
              <a:camera prst="orthographicFront"/>
              <a:lightRig rig="threePt" dir="t"/>
            </a:scene3d>
          </a:bodyPr>
          <a:lstStyle/>
          <a:p>
            <a:pPr eaLnBrk="0" hangingPunct="0">
              <a:lnSpc>
                <a:spcPct val="150000"/>
              </a:lnSpc>
            </a:pPr>
            <a:r>
              <a:rPr lang="zh-CN" altLang="en-US" sz="2100" b="1" noProof="1">
                <a:solidFill>
                  <a:srgbClr val="C00000"/>
                </a:solidFill>
              </a:rPr>
              <a:t>压缩冲程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84714" y="1751171"/>
            <a:ext cx="1393031" cy="5759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  <a:scene3d>
              <a:camera prst="orthographicFront"/>
              <a:lightRig rig="threePt" dir="t"/>
            </a:scene3d>
          </a:bodyPr>
          <a:lstStyle/>
          <a:p>
            <a:pPr eaLnBrk="0" hangingPunct="0">
              <a:lnSpc>
                <a:spcPct val="150000"/>
              </a:lnSpc>
            </a:pPr>
            <a:r>
              <a:rPr lang="zh-CN" altLang="en-US" sz="2100" b="1" noProof="1">
                <a:solidFill>
                  <a:srgbClr val="C00000"/>
                </a:solidFill>
              </a:rPr>
              <a:t>排气冲程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114346" y="2216150"/>
            <a:ext cx="589359" cy="5759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  <a:scene3d>
              <a:camera prst="orthographicFront"/>
              <a:lightRig rig="threePt" dir="t"/>
            </a:scene3d>
          </a:bodyPr>
          <a:lstStyle/>
          <a:p>
            <a:pPr eaLnBrk="0" hangingPunct="0">
              <a:lnSpc>
                <a:spcPct val="150000"/>
              </a:lnSpc>
            </a:pPr>
            <a:r>
              <a:rPr lang="en-US" altLang="zh-CN" sz="2100" b="1" noProof="1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471783" y="2234010"/>
            <a:ext cx="535781" cy="5759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  <a:scene3d>
              <a:camera prst="orthographicFront"/>
              <a:lightRig rig="threePt" dir="t"/>
            </a:scene3d>
          </a:bodyPr>
          <a:lstStyle/>
          <a:p>
            <a:pPr eaLnBrk="0" hangingPunct="0">
              <a:lnSpc>
                <a:spcPct val="150000"/>
              </a:lnSpc>
            </a:pPr>
            <a:r>
              <a:rPr lang="en-US" altLang="zh-CN" sz="2100" b="1" noProof="1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713038" y="3679984"/>
            <a:ext cx="589360" cy="5759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  <a:scene3d>
              <a:camera prst="orthographicFront"/>
              <a:lightRig rig="threePt" dir="t"/>
            </a:scene3d>
          </a:bodyPr>
          <a:lstStyle/>
          <a:p>
            <a:pPr eaLnBrk="0" hangingPunct="0">
              <a:lnSpc>
                <a:spcPct val="150000"/>
              </a:lnSpc>
            </a:pPr>
            <a:r>
              <a:rPr lang="en-US" altLang="zh-CN" sz="2100" b="1" noProof="1">
                <a:solidFill>
                  <a:srgbClr val="C00000"/>
                </a:solidFill>
              </a:rPr>
              <a:t>75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023065" y="4178459"/>
            <a:ext cx="589359" cy="5759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  <a:scene3d>
              <a:camera prst="orthographicFront"/>
              <a:lightRig rig="threePt" dir="t"/>
            </a:scene3d>
          </a:bodyPr>
          <a:lstStyle/>
          <a:p>
            <a:pPr eaLnBrk="0" hangingPunct="0">
              <a:lnSpc>
                <a:spcPct val="150000"/>
              </a:lnSpc>
            </a:pPr>
            <a:r>
              <a:rPr lang="en-US" altLang="zh-CN" sz="2100" b="1" noProof="1">
                <a:solidFill>
                  <a:srgbClr val="C00000"/>
                </a:solidFill>
              </a:rPr>
              <a:t>75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643291" y="3704987"/>
            <a:ext cx="803672" cy="5759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  <a:scene3d>
              <a:camera prst="orthographicFront"/>
              <a:lightRig rig="threePt" dir="t"/>
            </a:scene3d>
          </a:bodyPr>
          <a:lstStyle/>
          <a:p>
            <a:pPr eaLnBrk="0" hangingPunct="0">
              <a:lnSpc>
                <a:spcPct val="150000"/>
              </a:lnSpc>
            </a:pPr>
            <a:r>
              <a:rPr lang="en-US" altLang="zh-CN" sz="2100" b="1" noProof="1">
                <a:solidFill>
                  <a:srgbClr val="C00000"/>
                </a:solidFill>
              </a:rPr>
              <a:t>150</a:t>
            </a:r>
          </a:p>
        </p:txBody>
      </p:sp>
      <p:sp>
        <p:nvSpPr>
          <p:cNvPr id="2" name="Rectangle 3"/>
          <p:cNvSpPr>
            <a:spLocks noGrp="1"/>
          </p:cNvSpPr>
          <p:nvPr/>
        </p:nvSpPr>
        <p:spPr>
          <a:xfrm>
            <a:off x="522445" y="136525"/>
            <a:ext cx="2598417" cy="943928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buFont typeface="Arial" pitchFamily="34" charset="0"/>
              <a:buNone/>
            </a:pPr>
            <a:r>
              <a:rPr lang="zh-CN" altLang="en-US" sz="4500" b="1" noProof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练习：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4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5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6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7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9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8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1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8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1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1"/>
      <p:bldP spid="8" grpId="2"/>
      <p:bldP spid="9" grpId="3"/>
      <p:bldP spid="11" grpId="4"/>
      <p:bldP spid="12" grpId="5"/>
      <p:bldP spid="13" grpId="6"/>
      <p:bldP spid="14" grpId="7"/>
      <p:bldP spid="15" grpId="8"/>
      <p:bldP spid="16" grpId="9"/>
      <p:bldP spid="17" grpId="10"/>
      <p:bldP spid="18" grpId="1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9697" name="矩形 14"/>
          <p:cNvSpPr>
            <a:spLocks noChangeArrowheads="1"/>
          </p:cNvSpPr>
          <p:nvPr/>
        </p:nvSpPr>
        <p:spPr bwMode="auto">
          <a:xfrm>
            <a:off x="381000" y="203200"/>
            <a:ext cx="188595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Aft>
                <a:spcPts val="600"/>
              </a:spcAft>
            </a:pPr>
            <a:r>
              <a:rPr lang="zh-CN" altLang="en-US" sz="2800" b="1">
                <a:solidFill>
                  <a:srgbClr val="0070C0"/>
                </a:solidFill>
                <a:latin typeface="微软雅黑" panose="020b0503020204020204" pitchFamily="34" charset="-122"/>
                <a:ea typeface="微软雅黑" pitchFamily="34" charset="-122"/>
                <a:sym typeface="微软雅黑" panose="020b0503020204020204" pitchFamily="34" charset="-122"/>
              </a:rPr>
              <a:t>二</a:t>
            </a:r>
            <a:r>
              <a:rPr lang="en-US" altLang="zh-CN" sz="2800" b="1">
                <a:solidFill>
                  <a:srgbClr val="0070C0"/>
                </a:solidFill>
                <a:latin typeface="微软雅黑" panose="020b0503020204020204" pitchFamily="34" charset="-122"/>
                <a:ea typeface="微软雅黑" pitchFamily="34" charset="-122"/>
                <a:sym typeface="微软雅黑" panose="020b0503020204020204" pitchFamily="34" charset="-122"/>
              </a:rPr>
              <a:t>.</a:t>
            </a:r>
            <a:r>
              <a:rPr lang="zh-CN" altLang="en-US" sz="2800" b="1">
                <a:solidFill>
                  <a:srgbClr val="0070C0"/>
                </a:solidFill>
                <a:latin typeface="微软雅黑" panose="020b0503020204020204" pitchFamily="34" charset="-122"/>
                <a:ea typeface="微软雅黑" pitchFamily="34" charset="-122"/>
                <a:sym typeface="微软雅黑" panose="020b0503020204020204" pitchFamily="34" charset="-122"/>
              </a:rPr>
              <a:t>柴油机</a:t>
            </a:r>
          </a:p>
        </p:txBody>
      </p:sp>
      <p:pic>
        <p:nvPicPr>
          <p:cNvPr id="29698" name="Picture 18" descr="构造(柴)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0989F"/>
              </a:clrFrom>
              <a:clrTo>
                <a:srgbClr val="00989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35450" y="134938"/>
            <a:ext cx="1543050" cy="478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71" name="Text Box 19"/>
          <p:cNvSpPr txBox="1">
            <a:spLocks noChangeArrowheads="1"/>
          </p:cNvSpPr>
          <p:nvPr/>
        </p:nvSpPr>
        <p:spPr bwMode="auto">
          <a:xfrm>
            <a:off x="2771775" y="123825"/>
            <a:ext cx="1371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en-US" sz="2800" b="1">
                <a:solidFill>
                  <a:srgbClr val="FF0000"/>
                </a:solidFill>
                <a:latin typeface="Times New Roman" pitchFamily="18" charset="0"/>
              </a:rPr>
              <a:t>喷油嘴</a:t>
            </a:r>
          </a:p>
        </p:txBody>
      </p:sp>
      <p:sp>
        <p:nvSpPr>
          <p:cNvPr id="23572" name="Text Box 20"/>
          <p:cNvSpPr txBox="1">
            <a:spLocks noChangeArrowheads="1"/>
          </p:cNvSpPr>
          <p:nvPr/>
        </p:nvSpPr>
        <p:spPr bwMode="auto">
          <a:xfrm>
            <a:off x="2730500" y="954088"/>
            <a:ext cx="1295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en-US" sz="2800" b="1">
                <a:solidFill>
                  <a:srgbClr val="FF0000"/>
                </a:solidFill>
                <a:latin typeface="Times New Roman" pitchFamily="18" charset="0"/>
              </a:rPr>
              <a:t>进气门</a:t>
            </a:r>
          </a:p>
        </p:txBody>
      </p:sp>
      <p:sp>
        <p:nvSpPr>
          <p:cNvPr id="23573" name="Text Box 21"/>
          <p:cNvSpPr txBox="1">
            <a:spLocks noChangeArrowheads="1"/>
          </p:cNvSpPr>
          <p:nvPr/>
        </p:nvSpPr>
        <p:spPr bwMode="auto">
          <a:xfrm>
            <a:off x="3035300" y="1639888"/>
            <a:ext cx="914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en-US" sz="2800" b="1">
                <a:solidFill>
                  <a:srgbClr val="FF0000"/>
                </a:solidFill>
                <a:latin typeface="Times New Roman" pitchFamily="18" charset="0"/>
              </a:rPr>
              <a:t>活塞</a:t>
            </a:r>
          </a:p>
        </p:txBody>
      </p:sp>
      <p:sp>
        <p:nvSpPr>
          <p:cNvPr id="23574" name="Text Box 22"/>
          <p:cNvSpPr txBox="1">
            <a:spLocks noChangeArrowheads="1"/>
          </p:cNvSpPr>
          <p:nvPr/>
        </p:nvSpPr>
        <p:spPr bwMode="auto">
          <a:xfrm>
            <a:off x="3187700" y="3025775"/>
            <a:ext cx="990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en-US" sz="2800" b="1">
                <a:solidFill>
                  <a:srgbClr val="FF0000"/>
                </a:solidFill>
                <a:latin typeface="Times New Roman" pitchFamily="18" charset="0"/>
              </a:rPr>
              <a:t>连杆</a:t>
            </a:r>
          </a:p>
        </p:txBody>
      </p:sp>
      <p:sp>
        <p:nvSpPr>
          <p:cNvPr id="23575" name="Text Box 23"/>
          <p:cNvSpPr txBox="1">
            <a:spLocks noChangeArrowheads="1"/>
          </p:cNvSpPr>
          <p:nvPr/>
        </p:nvSpPr>
        <p:spPr bwMode="auto">
          <a:xfrm>
            <a:off x="6311900" y="344488"/>
            <a:ext cx="1295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en-US" sz="2800" b="1">
                <a:solidFill>
                  <a:srgbClr val="FF0000"/>
                </a:solidFill>
                <a:latin typeface="Times New Roman" pitchFamily="18" charset="0"/>
              </a:rPr>
              <a:t>排气门</a:t>
            </a:r>
          </a:p>
        </p:txBody>
      </p:sp>
      <p:sp>
        <p:nvSpPr>
          <p:cNvPr id="23576" name="Text Box 24"/>
          <p:cNvSpPr txBox="1">
            <a:spLocks noChangeArrowheads="1"/>
          </p:cNvSpPr>
          <p:nvPr/>
        </p:nvSpPr>
        <p:spPr bwMode="auto">
          <a:xfrm>
            <a:off x="6083300" y="1030288"/>
            <a:ext cx="914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en-US" sz="2800" b="1">
                <a:solidFill>
                  <a:srgbClr val="FF0000"/>
                </a:solidFill>
                <a:latin typeface="Times New Roman" pitchFamily="18" charset="0"/>
              </a:rPr>
              <a:t>气缸</a:t>
            </a:r>
          </a:p>
        </p:txBody>
      </p:sp>
      <p:sp>
        <p:nvSpPr>
          <p:cNvPr id="23577" name="Text Box 25"/>
          <p:cNvSpPr txBox="1">
            <a:spLocks noChangeArrowheads="1"/>
          </p:cNvSpPr>
          <p:nvPr/>
        </p:nvSpPr>
        <p:spPr bwMode="auto">
          <a:xfrm>
            <a:off x="6159500" y="4154488"/>
            <a:ext cx="990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en-US" sz="2800" b="1">
                <a:solidFill>
                  <a:srgbClr val="FF0000"/>
                </a:solidFill>
                <a:latin typeface="Times New Roman" pitchFamily="18" charset="0"/>
              </a:rPr>
              <a:t>曲轴</a:t>
            </a:r>
          </a:p>
        </p:txBody>
      </p:sp>
      <p:sp>
        <p:nvSpPr>
          <p:cNvPr id="23578" name="Line 26"/>
          <p:cNvSpPr>
            <a:spLocks noChangeShapeType="1"/>
          </p:cNvSpPr>
          <p:nvPr/>
        </p:nvSpPr>
        <p:spPr bwMode="auto">
          <a:xfrm>
            <a:off x="4178300" y="496888"/>
            <a:ext cx="762000" cy="60960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580" name="Line 28"/>
          <p:cNvSpPr>
            <a:spLocks noChangeShapeType="1"/>
          </p:cNvSpPr>
          <p:nvPr/>
        </p:nvSpPr>
        <p:spPr bwMode="auto">
          <a:xfrm>
            <a:off x="3949700" y="1182688"/>
            <a:ext cx="914400" cy="52387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581" name="Line 29"/>
          <p:cNvSpPr>
            <a:spLocks noChangeShapeType="1"/>
          </p:cNvSpPr>
          <p:nvPr/>
        </p:nvSpPr>
        <p:spPr bwMode="auto">
          <a:xfrm>
            <a:off x="3949700" y="1944688"/>
            <a:ext cx="914400" cy="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582" name="Line 30"/>
          <p:cNvSpPr>
            <a:spLocks noChangeShapeType="1"/>
          </p:cNvSpPr>
          <p:nvPr/>
        </p:nvSpPr>
        <p:spPr bwMode="auto">
          <a:xfrm>
            <a:off x="4102100" y="3316288"/>
            <a:ext cx="990600" cy="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583" name="Line 31"/>
          <p:cNvSpPr>
            <a:spLocks noChangeShapeType="1"/>
          </p:cNvSpPr>
          <p:nvPr/>
        </p:nvSpPr>
        <p:spPr bwMode="auto">
          <a:xfrm flipH="1">
            <a:off x="5187950" y="4400550"/>
            <a:ext cx="971550" cy="58738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584" name="Line 32"/>
          <p:cNvSpPr>
            <a:spLocks noChangeShapeType="1"/>
          </p:cNvSpPr>
          <p:nvPr/>
        </p:nvSpPr>
        <p:spPr bwMode="auto">
          <a:xfrm flipH="1">
            <a:off x="5092700" y="1335088"/>
            <a:ext cx="914400" cy="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585" name="Line 33"/>
          <p:cNvSpPr>
            <a:spLocks noChangeShapeType="1"/>
          </p:cNvSpPr>
          <p:nvPr/>
        </p:nvSpPr>
        <p:spPr bwMode="auto">
          <a:xfrm flipH="1">
            <a:off x="5321300" y="649288"/>
            <a:ext cx="990600" cy="38100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713" name="文本框 19"/>
          <p:cNvSpPr txBox="1">
            <a:spLocks noChangeArrowheads="1"/>
          </p:cNvSpPr>
          <p:nvPr/>
        </p:nvSpPr>
        <p:spPr bwMode="auto">
          <a:xfrm>
            <a:off x="144463" y="882650"/>
            <a:ext cx="28797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zh-CN" sz="2400" b="1">
                <a:latin typeface="Times New Roman" pitchFamily="18" charset="0"/>
              </a:rPr>
              <a:t>1.</a:t>
            </a:r>
            <a:r>
              <a:rPr lang="zh-CN" altLang="en-US" sz="2400" b="1">
                <a:latin typeface="Times New Roman" pitchFamily="18" charset="0"/>
              </a:rPr>
              <a:t>柴油机的构造</a:t>
            </a:r>
          </a:p>
        </p:txBody>
      </p:sp>
    </p:spTree>
  </p:cSld>
  <p:clrMapOvr>
    <a:masterClrMapping/>
  </p:clrMapOvr>
  <p:transition advTm="7648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1000"/>
                            </p:stCondLst>
                          </p:cTn>
                        </p:par>
                        <p:par>
                          <p:cTn id="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" presetID="22" presetClass="entr" presetSubtype="8" fill="hold" grpId="7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235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withGroup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8" fill="hold" grpId="8" nodeType="afterEffect"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35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withGroup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2" presetClass="entr" presetSubtype="8" fill="hold" grpId="1" nodeType="afterEffect"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35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withGroup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8" fill="hold" grpId="9" nodeType="afterEffect"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35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withGroup">
                            <p:stCondLst>
                              <p:cond delay="3500"/>
                            </p:stCondLst>
                            <p:childTnLst>
                              <p:par>
                                <p:cTn id="26" presetID="22" presetClass="entr" presetSubtype="8" fill="hold" grpId="2" nodeType="afterEffect"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35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withGroup">
                            <p:stCondLst>
                              <p:cond delay="4000"/>
                            </p:stCondLst>
                            <p:childTnLst>
                              <p:par>
                                <p:cTn id="30" presetID="22" presetClass="entr" presetSubtype="8" fill="hold" grpId="10" nodeType="afterEffect"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35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withGroup">
                            <p:stCondLst>
                              <p:cond delay="4500"/>
                            </p:stCondLst>
                            <p:childTnLst>
                              <p:par>
                                <p:cTn id="34" presetID="22" presetClass="entr" presetSubtype="8" fill="hold" grpId="3" nodeType="afterEffect"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35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withGroup">
                            <p:stCondLst>
                              <p:cond delay="5000"/>
                            </p:stCondLst>
                            <p:childTnLst>
                              <p:par>
                                <p:cTn id="38" presetID="22" presetClass="entr" presetSubtype="2" fill="hold" grpId="13" nodeType="afterEffect"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235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withGroup">
                            <p:stCondLst>
                              <p:cond delay="5500"/>
                            </p:stCondLst>
                            <p:childTnLst>
                              <p:par>
                                <p:cTn id="42" presetID="22" presetClass="entr" presetSubtype="2" fill="hold" grpId="4" nodeType="afterEffect"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23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withGroup">
                            <p:stCondLst>
                              <p:cond delay="6000"/>
                            </p:stCondLst>
                            <p:childTnLst>
                              <p:par>
                                <p:cTn id="46" presetID="22" presetClass="entr" presetSubtype="2" fill="hold" grpId="12" nodeType="afterEffect"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235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withGroup">
                            <p:stCondLst>
                              <p:cond delay="6500"/>
                            </p:stCondLst>
                            <p:childTnLst>
                              <p:par>
                                <p:cTn id="50" presetID="22" presetClass="entr" presetSubtype="2" fill="hold" grpId="5" nodeType="afterEffect"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23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withGroup">
                            <p:stCondLst>
                              <p:cond delay="7000"/>
                            </p:stCondLst>
                            <p:childTnLst>
                              <p:par>
                                <p:cTn id="54" presetID="22" presetClass="entr" presetSubtype="2" fill="hold" grpId="11" nodeType="afterEffect"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235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withGroup">
                            <p:stCondLst>
                              <p:cond delay="7500"/>
                            </p:stCondLst>
                            <p:childTnLst>
                              <p:par>
                                <p:cTn id="58" presetID="22" presetClass="entr" presetSubtype="2" fill="hold" grpId="6" nodeType="afterEffect"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23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71" grpId="0" build="p" advAuto="0"/>
      <p:bldP spid="23572" grpId="1" build="p" advAuto="0"/>
      <p:bldP spid="23573" grpId="2" build="p" advAuto="0"/>
      <p:bldP spid="23574" grpId="3" build="p" advAuto="0"/>
      <p:bldP spid="23575" grpId="4"/>
      <p:bldP spid="23576" grpId="5"/>
      <p:bldP spid="23577" grpId="6"/>
      <p:bldP spid="23578" grpId="7"/>
      <p:bldP spid="23580" grpId="8"/>
      <p:bldP spid="23581" grpId="9"/>
      <p:bldP spid="23582" grpId="10"/>
      <p:bldP spid="23583" grpId="11"/>
      <p:bldP spid="23584" grpId="12"/>
      <p:bldP spid="23585" grpId="13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 bwMode="auto"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TextBox 6"/>
          <p:cNvSpPr>
            <a:spLocks noChangeArrowheads="1"/>
          </p:cNvSpPr>
          <p:nvPr/>
        </p:nvSpPr>
        <p:spPr bwMode="auto">
          <a:xfrm>
            <a:off x="1044575" y="1563688"/>
            <a:ext cx="6624638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/>
          <a:p>
            <a:pPr algn="ctr" eaLnBrk="0" hangingPunct="0"/>
            <a:r>
              <a:rPr lang="en-US" altLang="zh-CN" sz="5400" b="1">
                <a:solidFill>
                  <a:srgbClr val="C00000"/>
                </a:solidFill>
                <a:latin typeface="微软雅黑" panose="020b0503020204020204" pitchFamily="34" charset="-122"/>
                <a:ea typeface="微软雅黑" pitchFamily="34" charset="-122"/>
                <a:sym typeface="微软雅黑" panose="020b0503020204020204" pitchFamily="34" charset="-122"/>
              </a:rPr>
              <a:t>10.4    </a:t>
            </a:r>
            <a:r>
              <a:rPr lang="zh-CN" altLang="en-US" sz="5400" b="1">
                <a:solidFill>
                  <a:srgbClr val="C00000"/>
                </a:solidFill>
                <a:latin typeface="微软雅黑" panose="020b0503020204020204" pitchFamily="34" charset="-122"/>
                <a:ea typeface="微软雅黑" pitchFamily="34" charset="-122"/>
                <a:sym typeface="微软雅黑" panose="020b0503020204020204" pitchFamily="34" charset="-122"/>
              </a:rPr>
              <a:t>热机 </a:t>
            </a:r>
          </a:p>
        </p:txBody>
      </p:sp>
      <p:pic>
        <p:nvPicPr>
          <p:cNvPr id="6147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0223500" y="10718800"/>
            <a:ext cx="342900" cy="254000"/>
          </a:xfrm>
          <a:prstGeom prst="cube">
            <a:avLst/>
          </a:prstGeom>
        </p:spPr>
      </p:pic>
    </p:spTree>
  </p:cSld>
  <p:clrMapOvr>
    <a:masterClrMapping/>
  </p:clrMapOvr>
  <p:transition/>
  <p:timing/>
</p:sld>
</file>

<file path=ppt/slides/slide20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1674813" y="1636713"/>
            <a:ext cx="4770437" cy="235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zh-CN" altLang="en-US" sz="2100" b="1">
                <a:solidFill>
                  <a:srgbClr val="FF0000"/>
                </a:solidFill>
                <a:latin typeface="Times New Roman" pitchFamily="18" charset="0"/>
                <a:hlinkClick r:id="rId3" action="ppaction://hlinksldjump"/>
              </a:rPr>
              <a:t>吸气冲程</a:t>
            </a:r>
            <a:endParaRPr lang="zh-CN" altLang="en-US" sz="2100" b="1">
              <a:solidFill>
                <a:srgbClr val="FF0000"/>
              </a:solidFill>
              <a:latin typeface="Times New Roman" pitchFamily="18" charset="0"/>
            </a:endParaRPr>
          </a:p>
          <a:p>
            <a:pPr eaLnBrk="0" hangingPunct="0"/>
            <a:endParaRPr lang="zh-CN" altLang="en-US" sz="2100" b="1">
              <a:solidFill>
                <a:srgbClr val="FF0000"/>
              </a:solidFill>
              <a:latin typeface="Times New Roman" pitchFamily="18" charset="0"/>
            </a:endParaRPr>
          </a:p>
          <a:p>
            <a:pPr eaLnBrk="0" hangingPunct="0"/>
            <a:r>
              <a:rPr lang="zh-CN" altLang="en-US" sz="2100" b="1">
                <a:solidFill>
                  <a:srgbClr val="FF0000"/>
                </a:solidFill>
                <a:latin typeface="Times New Roman" pitchFamily="18" charset="0"/>
              </a:rPr>
              <a:t>                </a:t>
            </a:r>
            <a:r>
              <a:rPr lang="zh-CN" altLang="en-US" sz="2100" b="1">
                <a:solidFill>
                  <a:srgbClr val="FF0000"/>
                </a:solidFill>
                <a:latin typeface="Times New Roman" pitchFamily="18" charset="0"/>
                <a:hlinkClick r:id="rId4" action="ppaction://hlinksldjump"/>
              </a:rPr>
              <a:t>压缩冲程</a:t>
            </a:r>
            <a:endParaRPr lang="zh-CN" altLang="en-US" sz="2100" b="1">
              <a:solidFill>
                <a:srgbClr val="FF0000"/>
              </a:solidFill>
              <a:latin typeface="Times New Roman" pitchFamily="18" charset="0"/>
            </a:endParaRPr>
          </a:p>
          <a:p>
            <a:pPr eaLnBrk="0" hangingPunct="0"/>
            <a:endParaRPr lang="zh-CN" altLang="en-US" sz="2100" b="1">
              <a:solidFill>
                <a:srgbClr val="FF0000"/>
              </a:solidFill>
              <a:latin typeface="Times New Roman" pitchFamily="18" charset="0"/>
            </a:endParaRPr>
          </a:p>
          <a:p>
            <a:pPr eaLnBrk="0" hangingPunct="0"/>
            <a:r>
              <a:rPr lang="zh-CN" altLang="en-US" sz="2100" b="1">
                <a:solidFill>
                  <a:srgbClr val="FF0000"/>
                </a:solidFill>
                <a:latin typeface="Times New Roman" pitchFamily="18" charset="0"/>
              </a:rPr>
              <a:t>                                </a:t>
            </a:r>
            <a:r>
              <a:rPr lang="zh-CN" altLang="en-US" sz="2100" b="1">
                <a:solidFill>
                  <a:srgbClr val="FF0000"/>
                </a:solidFill>
                <a:latin typeface="Times New Roman" pitchFamily="18" charset="0"/>
                <a:hlinkClick r:id="rId5" action="ppaction://hlinksldjump"/>
              </a:rPr>
              <a:t>做功冲程</a:t>
            </a:r>
            <a:endParaRPr lang="zh-CN" altLang="en-US" sz="2100" b="1">
              <a:solidFill>
                <a:srgbClr val="FF0000"/>
              </a:solidFill>
              <a:latin typeface="Times New Roman" pitchFamily="18" charset="0"/>
            </a:endParaRPr>
          </a:p>
          <a:p>
            <a:pPr eaLnBrk="0" hangingPunct="0"/>
            <a:endParaRPr lang="zh-CN" altLang="en-US" sz="2100" b="1">
              <a:solidFill>
                <a:srgbClr val="FF0000"/>
              </a:solidFill>
              <a:latin typeface="Times New Roman" pitchFamily="18" charset="0"/>
            </a:endParaRPr>
          </a:p>
          <a:p>
            <a:pPr eaLnBrk="0" hangingPunct="0"/>
            <a:r>
              <a:rPr lang="zh-CN" altLang="en-US" sz="2100" b="1">
                <a:solidFill>
                  <a:srgbClr val="FF0000"/>
                </a:solidFill>
                <a:latin typeface="Times New Roman" pitchFamily="18" charset="0"/>
              </a:rPr>
              <a:t>                                                 </a:t>
            </a:r>
            <a:r>
              <a:rPr lang="zh-CN" altLang="en-US" sz="2100" b="1">
                <a:solidFill>
                  <a:srgbClr val="FF0000"/>
                </a:solidFill>
                <a:latin typeface="Times New Roman" pitchFamily="18" charset="0"/>
                <a:hlinkClick r:id="rId6" action="ppaction://hlinksldjump"/>
              </a:rPr>
              <a:t>排气冲程</a:t>
            </a:r>
            <a:endParaRPr lang="zh-CN" altLang="en-US" sz="2100" b="1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24587" name="Line 11"/>
          <p:cNvSpPr>
            <a:spLocks noChangeAspect="1" noChangeShapeType="1"/>
          </p:cNvSpPr>
          <p:nvPr/>
        </p:nvSpPr>
        <p:spPr bwMode="auto">
          <a:xfrm>
            <a:off x="2592388" y="2068513"/>
            <a:ext cx="363537" cy="21590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588" name="Line 12"/>
          <p:cNvSpPr>
            <a:spLocks noChangeAspect="1" noChangeShapeType="1"/>
          </p:cNvSpPr>
          <p:nvPr/>
        </p:nvSpPr>
        <p:spPr bwMode="auto">
          <a:xfrm>
            <a:off x="3603625" y="2684463"/>
            <a:ext cx="363538" cy="217487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589" name="Line 13"/>
          <p:cNvSpPr>
            <a:spLocks noChangeAspect="1" noChangeShapeType="1"/>
          </p:cNvSpPr>
          <p:nvPr/>
        </p:nvSpPr>
        <p:spPr bwMode="auto">
          <a:xfrm>
            <a:off x="4629150" y="3302000"/>
            <a:ext cx="363538" cy="217488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31749" name="Picture 15" descr="柴油机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00989F"/>
              </a:clrFrom>
              <a:clrTo>
                <a:srgbClr val="00989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50063" y="615950"/>
            <a:ext cx="1281112" cy="312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0" name="Rectangle 1026"/>
          <p:cNvSpPr>
            <a:spLocks noGrp="1" noChangeArrowheads="1"/>
          </p:cNvSpPr>
          <p:nvPr/>
        </p:nvSpPr>
        <p:spPr bwMode="auto">
          <a:xfrm>
            <a:off x="319088" y="279400"/>
            <a:ext cx="5278437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 marL="914400" indent="-9144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4000" b="1"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  <a:sym typeface="Calibri" panose="020f0502020204030204" pitchFamily="34" charset="0"/>
              </a:rPr>
              <a:t>2.</a:t>
            </a:r>
            <a:r>
              <a:rPr lang="zh-CN" altLang="en-US" sz="4000" b="1"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  <a:sym typeface="Calibri" panose="020f0502020204030204" pitchFamily="34" charset="0"/>
              </a:rPr>
              <a:t>柴油机的工作过程：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1000"/>
                            </p:stCondLst>
                          </p:cTn>
                        </p:par>
                        <p:par>
                          <p:cTn id="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1" fill="hold" grpId="1" nodeType="afterEffect"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45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1" fill="hold" grpId="2" nodeType="afterEffect"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45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grpId="3" nodeType="afterEffect"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45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/>
      <p:bldP spid="24587" grpId="1"/>
      <p:bldP spid="24588" grpId="2"/>
      <p:bldP spid="24589" grpId="3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482600" y="1069975"/>
          <a:ext cx="6170612" cy="37147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3115"/>
                <a:gridCol w="2346839"/>
                <a:gridCol w="2470658"/>
              </a:tblGrid>
              <a:tr h="50927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1350"/>
                    </a:p>
                  </a:txBody>
                  <a:tcPr marL="68576" marR="68576" marT="34290" marB="3429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700">
                          <a:solidFill>
                            <a:srgbClr val="FF0000"/>
                          </a:solidFill>
                        </a:rPr>
                        <a:t>汽油机</a:t>
                      </a:r>
                    </a:p>
                  </a:txBody>
                  <a:tcPr marL="68576" marR="68576" marT="34290" marB="3429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700">
                          <a:solidFill>
                            <a:srgbClr val="002060"/>
                          </a:solidFill>
                        </a:rPr>
                        <a:t>柴油机</a:t>
                      </a:r>
                    </a:p>
                  </a:txBody>
                  <a:tcPr marL="68576" marR="68576" marT="34290" marB="34290"/>
                </a:tc>
              </a:tr>
              <a:tr h="50863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1">
                          <a:latin typeface="楷体" panose="02010609060101010101" pitchFamily="49" charset="-122"/>
                          <a:ea typeface="楷体" panose="02010609060101010101" pitchFamily="49" charset="-122"/>
                          <a:cs typeface="宋体" panose="02010600030101010101" pitchFamily="2" charset="-122"/>
                        </a:rPr>
                        <a:t>构造</a:t>
                      </a:r>
                      <a:endParaRPr lang="en-US" altLang="en-US" sz="2400" b="1">
                        <a:latin typeface="楷体" panose="02010609060101010101" pitchFamily="49" charset="-122"/>
                        <a:ea typeface="楷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51432" marR="51432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1350"/>
                    </a:p>
                  </a:txBody>
                  <a:tcPr marL="68576" marR="68576" marT="34290" marB="3429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1350"/>
                    </a:p>
                  </a:txBody>
                  <a:tcPr marL="68576" marR="68576" marT="34290" marB="34290"/>
                </a:tc>
              </a:tr>
              <a:tr h="50927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1">
                          <a:latin typeface="楷体" panose="02010609060101010101" pitchFamily="49" charset="-122"/>
                          <a:ea typeface="楷体" panose="02010609060101010101" pitchFamily="49" charset="-122"/>
                          <a:cs typeface="宋体" panose="02010600030101010101" pitchFamily="2" charset="-122"/>
                        </a:rPr>
                        <a:t>燃料</a:t>
                      </a:r>
                      <a:endParaRPr lang="en-US" altLang="en-US" sz="2400" b="1">
                        <a:latin typeface="楷体" panose="02010609060101010101" pitchFamily="49" charset="-122"/>
                        <a:ea typeface="楷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51432" marR="51432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1350"/>
                    </a:p>
                  </a:txBody>
                  <a:tcPr marL="68576" marR="68576" marT="34290" marB="3429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1350"/>
                    </a:p>
                  </a:txBody>
                  <a:tcPr marL="68576" marR="68576" marT="34290" marB="34290"/>
                </a:tc>
              </a:tr>
              <a:tr h="50863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1">
                          <a:latin typeface="楷体" panose="02010609060101010101" pitchFamily="49" charset="-122"/>
                          <a:ea typeface="楷体" panose="02010609060101010101" pitchFamily="49" charset="-122"/>
                          <a:cs typeface="宋体" panose="02010600030101010101" pitchFamily="2" charset="-122"/>
                        </a:rPr>
                        <a:t>吸入</a:t>
                      </a:r>
                      <a:r>
                        <a:rPr lang="zh-CN" altLang="en-US" sz="2400" b="1">
                          <a:latin typeface="楷体" panose="02010609060101010101" pitchFamily="49" charset="-122"/>
                          <a:ea typeface="楷体" panose="02010609060101010101" pitchFamily="49" charset="-122"/>
                          <a:cs typeface="宋体" panose="02010600030101010101" pitchFamily="2" charset="-122"/>
                        </a:rPr>
                        <a:t>气体</a:t>
                      </a:r>
                    </a:p>
                  </a:txBody>
                  <a:tcPr marL="51432" marR="51432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1350"/>
                    </a:p>
                  </a:txBody>
                  <a:tcPr marL="68576" marR="68576" marT="34290" marB="3429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1350"/>
                    </a:p>
                  </a:txBody>
                  <a:tcPr marL="68576" marR="68576" marT="34290" marB="34290"/>
                </a:tc>
              </a:tr>
              <a:tr h="50927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1">
                          <a:latin typeface="楷体" panose="02010609060101010101" pitchFamily="49" charset="-122"/>
                          <a:ea typeface="楷体" panose="02010609060101010101" pitchFamily="49" charset="-122"/>
                          <a:cs typeface="宋体" panose="02010600030101010101" pitchFamily="2" charset="-122"/>
                        </a:rPr>
                        <a:t>点火方式</a:t>
                      </a:r>
                      <a:endParaRPr lang="en-US" altLang="en-US" sz="2400" b="1">
                        <a:latin typeface="楷体" panose="02010609060101010101" pitchFamily="49" charset="-122"/>
                        <a:ea typeface="楷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51432" marR="51432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1350"/>
                    </a:p>
                  </a:txBody>
                  <a:tcPr marL="68576" marR="68576" marT="34290" marB="3429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1350"/>
                    </a:p>
                  </a:txBody>
                  <a:tcPr marL="68576" marR="68576" marT="34290" marB="34290"/>
                </a:tc>
              </a:tr>
              <a:tr h="50863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1">
                          <a:latin typeface="楷体" panose="02010609060101010101" pitchFamily="49" charset="-122"/>
                          <a:ea typeface="楷体" panose="02010609060101010101" pitchFamily="49" charset="-122"/>
                          <a:cs typeface="宋体" panose="02010600030101010101" pitchFamily="2" charset="-122"/>
                        </a:rPr>
                        <a:t>效率</a:t>
                      </a:r>
                      <a:endParaRPr lang="en-US" altLang="en-US" sz="2400" b="1">
                        <a:latin typeface="楷体" panose="02010609060101010101" pitchFamily="49" charset="-122"/>
                        <a:ea typeface="楷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51432" marR="51432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1350"/>
                    </a:p>
                  </a:txBody>
                  <a:tcPr marL="68576" marR="68576" marT="34290" marB="3429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1350"/>
                    </a:p>
                  </a:txBody>
                  <a:tcPr marL="68576" marR="68576" marT="34290" marB="34290"/>
                </a:tc>
              </a:tr>
              <a:tr h="66103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2400" b="1">
                          <a:latin typeface="楷体" panose="02010609060101010101" pitchFamily="49" charset="-122"/>
                          <a:ea typeface="楷体" panose="02010609060101010101" pitchFamily="49" charset="-122"/>
                          <a:cs typeface="宋体" panose="02010600030101010101" pitchFamily="2" charset="-122"/>
                        </a:rPr>
                        <a:t>应用</a:t>
                      </a:r>
                      <a:endParaRPr lang="en-US" altLang="en-US" sz="2400" b="1">
                        <a:latin typeface="楷体" panose="02010609060101010101" pitchFamily="49" charset="-122"/>
                        <a:ea typeface="楷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51432" marR="51432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1350"/>
                    </a:p>
                  </a:txBody>
                  <a:tcPr marL="68576" marR="68576" marT="34290" marB="3429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1350"/>
                    </a:p>
                  </a:txBody>
                  <a:tcPr marL="68576" marR="68576" marT="34290" marB="34290"/>
                </a:tc>
              </a:tr>
            </a:tbl>
          </a:graphicData>
        </a:graphic>
      </p:graphicFrame>
      <p:sp>
        <p:nvSpPr>
          <p:cNvPr id="6146" name="Rectangle 2"/>
          <p:cNvSpPr/>
          <p:nvPr/>
        </p:nvSpPr>
        <p:spPr>
          <a:xfrm>
            <a:off x="-258923" y="-40006"/>
            <a:ext cx="3236120" cy="914401"/>
          </a:xfrm>
          <a:prstGeom prst="rect">
            <a:avLst/>
          </a:prstGeom>
          <a:noFill/>
          <a:ln w="9525">
            <a:noFill/>
          </a:ln>
        </p:spPr>
        <p:txBody>
          <a:bodyPr lIns="69056" tIns="34528" rIns="69056" bIns="34528" anchor="ctr">
            <a:scene3d>
              <a:camera prst="orthographicFront"/>
              <a:lightRig rig="threePt" dir="t"/>
            </a:scene3d>
          </a:bodyPr>
          <a:lstStyle/>
          <a:p>
            <a:pPr algn="ctr" eaLnBrk="0" hangingPunct="0"/>
            <a:r>
              <a:rPr lang="zh-CN" altLang="en-US" sz="3600" b="1" noProof="1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慧眼识别：</a:t>
            </a:r>
          </a:p>
        </p:txBody>
      </p:sp>
      <p:sp>
        <p:nvSpPr>
          <p:cNvPr id="9" name="Rectangle 2"/>
          <p:cNvSpPr/>
          <p:nvPr/>
        </p:nvSpPr>
        <p:spPr>
          <a:xfrm>
            <a:off x="2006441" y="1494947"/>
            <a:ext cx="2020249" cy="575312"/>
          </a:xfrm>
          <a:prstGeom prst="rect">
            <a:avLst/>
          </a:prstGeom>
          <a:noFill/>
          <a:ln w="9525">
            <a:noFill/>
          </a:ln>
        </p:spPr>
        <p:txBody>
          <a:bodyPr lIns="69056" tIns="34528" rIns="69056" bIns="34528" anchor="ctr">
            <a:scene3d>
              <a:camera prst="orthographicFront"/>
              <a:lightRig rig="threePt" dir="t"/>
            </a:scene3d>
          </a:bodyPr>
          <a:lstStyle/>
          <a:p>
            <a:pPr algn="ctr" eaLnBrk="0" hangingPunct="0"/>
            <a:r>
              <a:rPr lang="zh-CN" altLang="en-US" b="1" noProof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汽缸顶部有火花塞</a:t>
            </a:r>
          </a:p>
        </p:txBody>
      </p:sp>
      <p:sp>
        <p:nvSpPr>
          <p:cNvPr id="11" name="Rectangle 2"/>
          <p:cNvSpPr/>
          <p:nvPr/>
        </p:nvSpPr>
        <p:spPr>
          <a:xfrm>
            <a:off x="1987867" y="2017395"/>
            <a:ext cx="2020253" cy="575310"/>
          </a:xfrm>
          <a:prstGeom prst="rect">
            <a:avLst/>
          </a:prstGeom>
          <a:noFill/>
          <a:ln w="9525">
            <a:noFill/>
          </a:ln>
        </p:spPr>
        <p:txBody>
          <a:bodyPr lIns="69056" tIns="34528" rIns="69056" bIns="34528" anchor="ctr">
            <a:scene3d>
              <a:camera prst="orthographicFront"/>
              <a:lightRig rig="threePt" dir="t"/>
            </a:scene3d>
          </a:bodyPr>
          <a:lstStyle/>
          <a:p>
            <a:pPr algn="ctr" eaLnBrk="0" hangingPunct="0"/>
            <a:r>
              <a:rPr lang="zh-CN" altLang="en-US" b="1" noProof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汽油</a:t>
            </a:r>
          </a:p>
        </p:txBody>
      </p:sp>
      <p:sp>
        <p:nvSpPr>
          <p:cNvPr id="13" name="Rectangle 2"/>
          <p:cNvSpPr/>
          <p:nvPr/>
        </p:nvSpPr>
        <p:spPr>
          <a:xfrm>
            <a:off x="1978342" y="2568891"/>
            <a:ext cx="2328387" cy="575312"/>
          </a:xfrm>
          <a:prstGeom prst="rect">
            <a:avLst/>
          </a:prstGeom>
          <a:noFill/>
          <a:ln w="9525">
            <a:noFill/>
          </a:ln>
        </p:spPr>
        <p:txBody>
          <a:bodyPr lIns="69056" tIns="34528" rIns="69056" bIns="34528" anchor="ctr">
            <a:scene3d>
              <a:camera prst="orthographicFront"/>
              <a:lightRig rig="threePt" dir="t"/>
            </a:scene3d>
          </a:bodyPr>
          <a:lstStyle/>
          <a:p>
            <a:pPr algn="ctr" eaLnBrk="0" hangingPunct="0"/>
            <a:r>
              <a:rPr lang="zh-CN" altLang="en-US" b="1" noProof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汽油和空气的混合物</a:t>
            </a:r>
          </a:p>
        </p:txBody>
      </p:sp>
      <p:sp>
        <p:nvSpPr>
          <p:cNvPr id="15" name="Rectangle 2"/>
          <p:cNvSpPr/>
          <p:nvPr/>
        </p:nvSpPr>
        <p:spPr>
          <a:xfrm>
            <a:off x="2078354" y="3043714"/>
            <a:ext cx="2020253" cy="575310"/>
          </a:xfrm>
          <a:prstGeom prst="rect">
            <a:avLst/>
          </a:prstGeom>
          <a:noFill/>
          <a:ln w="9525">
            <a:noFill/>
          </a:ln>
        </p:spPr>
        <p:txBody>
          <a:bodyPr lIns="69056" tIns="34528" rIns="69056" bIns="34528" anchor="ctr">
            <a:scene3d>
              <a:camera prst="orthographicFront"/>
              <a:lightRig rig="threePt" dir="t"/>
            </a:scene3d>
          </a:bodyPr>
          <a:lstStyle/>
          <a:p>
            <a:pPr algn="ctr" eaLnBrk="0" hangingPunct="0"/>
            <a:r>
              <a:rPr lang="zh-CN" altLang="en-US" b="1" noProof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点燃式</a:t>
            </a:r>
          </a:p>
        </p:txBody>
      </p:sp>
      <p:sp>
        <p:nvSpPr>
          <p:cNvPr id="17" name="Rectangle 2"/>
          <p:cNvSpPr/>
          <p:nvPr/>
        </p:nvSpPr>
        <p:spPr>
          <a:xfrm>
            <a:off x="2132648" y="3565208"/>
            <a:ext cx="2020249" cy="575310"/>
          </a:xfrm>
          <a:prstGeom prst="rect">
            <a:avLst/>
          </a:prstGeom>
          <a:noFill/>
          <a:ln w="9525">
            <a:noFill/>
          </a:ln>
        </p:spPr>
        <p:txBody>
          <a:bodyPr lIns="69056" tIns="34528" rIns="69056" bIns="34528" anchor="ctr">
            <a:scene3d>
              <a:camera prst="orthographicFront"/>
              <a:lightRig rig="threePt" dir="t"/>
            </a:scene3d>
          </a:bodyPr>
          <a:lstStyle/>
          <a:p>
            <a:pPr algn="ctr" eaLnBrk="0" hangingPunct="0"/>
            <a:r>
              <a:rPr lang="zh-CN" altLang="en-US" b="1" noProof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较低，20－30％</a:t>
            </a:r>
          </a:p>
        </p:txBody>
      </p:sp>
      <p:sp>
        <p:nvSpPr>
          <p:cNvPr id="18" name="Rectangle 2"/>
          <p:cNvSpPr/>
          <p:nvPr/>
        </p:nvSpPr>
        <p:spPr>
          <a:xfrm>
            <a:off x="4294346" y="3581876"/>
            <a:ext cx="2020253" cy="575310"/>
          </a:xfrm>
          <a:prstGeom prst="rect">
            <a:avLst/>
          </a:prstGeom>
          <a:noFill/>
          <a:ln w="9525">
            <a:noFill/>
          </a:ln>
        </p:spPr>
        <p:txBody>
          <a:bodyPr lIns="69056" tIns="34528" rIns="69056" bIns="34528" anchor="ctr">
            <a:scene3d>
              <a:camera prst="orthographicFront"/>
              <a:lightRig rig="threePt" dir="t"/>
            </a:scene3d>
          </a:bodyPr>
          <a:lstStyle/>
          <a:p>
            <a:pPr algn="ctr" eaLnBrk="0" hangingPunct="0"/>
            <a:r>
              <a:rPr lang="zh-CN" altLang="en-US" b="1" noProof="1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较高，30－45％</a:t>
            </a:r>
          </a:p>
        </p:txBody>
      </p:sp>
      <p:sp>
        <p:nvSpPr>
          <p:cNvPr id="19" name="Rectangle 2"/>
          <p:cNvSpPr/>
          <p:nvPr/>
        </p:nvSpPr>
        <p:spPr>
          <a:xfrm>
            <a:off x="4456271" y="4194333"/>
            <a:ext cx="2278380" cy="575311"/>
          </a:xfrm>
          <a:prstGeom prst="rect">
            <a:avLst/>
          </a:prstGeom>
          <a:noFill/>
          <a:ln w="9525">
            <a:noFill/>
          </a:ln>
        </p:spPr>
        <p:txBody>
          <a:bodyPr lIns="69056" tIns="34528" rIns="69056" bIns="34528" anchor="ctr">
            <a:scene3d>
              <a:camera prst="orthographicFront"/>
              <a:lightRig rig="threePt" dir="t"/>
            </a:scene3d>
          </a:bodyPr>
          <a:lstStyle/>
          <a:p>
            <a:pPr algn="ctr" eaLnBrk="0" hangingPunct="0"/>
            <a:r>
              <a:rPr lang="zh-CN" altLang="en-US" b="1" noProof="1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自身笨重，如拖拉机、轮船等</a:t>
            </a:r>
          </a:p>
        </p:txBody>
      </p:sp>
      <p:sp>
        <p:nvSpPr>
          <p:cNvPr id="20" name="Rectangle 2"/>
          <p:cNvSpPr/>
          <p:nvPr/>
        </p:nvSpPr>
        <p:spPr>
          <a:xfrm>
            <a:off x="2090261" y="4157185"/>
            <a:ext cx="2310286" cy="575312"/>
          </a:xfrm>
          <a:prstGeom prst="rect">
            <a:avLst/>
          </a:prstGeom>
          <a:noFill/>
          <a:ln w="9525">
            <a:noFill/>
          </a:ln>
        </p:spPr>
        <p:txBody>
          <a:bodyPr lIns="69056" tIns="34528" rIns="69056" bIns="34528" anchor="ctr">
            <a:scene3d>
              <a:camera prst="orthographicFront"/>
              <a:lightRig rig="threePt" dir="t"/>
            </a:scene3d>
          </a:bodyPr>
          <a:lstStyle/>
          <a:p>
            <a:pPr algn="ctr" eaLnBrk="0" hangingPunct="0"/>
            <a:r>
              <a:rPr lang="zh-CN" altLang="en-US" b="1" noProof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自身轻巧，如汽车、摩托车等</a:t>
            </a:r>
          </a:p>
        </p:txBody>
      </p:sp>
      <p:sp>
        <p:nvSpPr>
          <p:cNvPr id="37893" name="AutoShape 5">
            <a:hlinkClick r:id="rId2" action="ppaction://hlinksldjump"/>
          </p:cNvPr>
          <p:cNvSpPr>
            <a:spLocks noChangeArrowheads="1"/>
          </p:cNvSpPr>
          <p:nvPr/>
        </p:nvSpPr>
        <p:spPr bwMode="auto">
          <a:xfrm rot="1980000">
            <a:off x="6380796" y="372109"/>
            <a:ext cx="2758677" cy="800101"/>
          </a:xfrm>
          <a:prstGeom prst="cloudCallout">
            <a:avLst>
              <a:gd name="adj1" fmla="val -149958"/>
              <a:gd name="adj2" fmla="val 122769"/>
            </a:avLst>
          </a:prstGeom>
          <a:solidFill>
            <a:srgbClr val="FF9933"/>
          </a:solidFill>
          <a:ln w="9525">
            <a:solidFill>
              <a:schemeClr val="tx1"/>
            </a:solidFill>
            <a:round/>
          </a:ln>
          <a:effectLst>
            <a:outerShdw dist="107763" dir="2700000" algn="ctr" rotWithShape="0">
              <a:schemeClr val="bg2"/>
            </a:outerShdw>
          </a:effectLst>
        </p:spPr>
        <p:txBody>
          <a:bodyPr anchor="ctr"/>
          <a:lstStyle/>
          <a:p>
            <a:pPr algn="ctr" eaLnBrk="0" hangingPunct="0">
              <a:buFontTx/>
              <a:buNone/>
              <a:defRPr/>
            </a:pPr>
            <a:r>
              <a:rPr lang="zh-CN" altLang="en-US" sz="27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方正舒体" panose="02010601030101010101" pitchFamily="2" charset="-122"/>
                <a:ea typeface="方正舒体" panose="02010601030101010101" pitchFamily="2" charset="-122"/>
              </a:rPr>
              <a:t>不同点！</a:t>
            </a:r>
          </a:p>
        </p:txBody>
      </p:sp>
      <p:sp>
        <p:nvSpPr>
          <p:cNvPr id="2" name="Rectangle 2"/>
          <p:cNvSpPr/>
          <p:nvPr/>
        </p:nvSpPr>
        <p:spPr>
          <a:xfrm>
            <a:off x="4402773" y="1544479"/>
            <a:ext cx="2020249" cy="575310"/>
          </a:xfrm>
          <a:prstGeom prst="rect">
            <a:avLst/>
          </a:prstGeom>
          <a:noFill/>
          <a:ln w="9525">
            <a:noFill/>
          </a:ln>
        </p:spPr>
        <p:txBody>
          <a:bodyPr lIns="69056" tIns="34528" rIns="69056" bIns="34528" anchor="ctr">
            <a:scene3d>
              <a:camera prst="orthographicFront"/>
              <a:lightRig rig="threePt" dir="t"/>
            </a:scene3d>
          </a:bodyPr>
          <a:lstStyle/>
          <a:p>
            <a:pPr algn="ctr" eaLnBrk="0" hangingPunct="0"/>
            <a:r>
              <a:rPr lang="zh-CN" altLang="en-US" b="1" noProof="1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汽缸顶部有喷油嘴</a:t>
            </a:r>
          </a:p>
        </p:txBody>
      </p:sp>
      <p:sp>
        <p:nvSpPr>
          <p:cNvPr id="3" name="Rectangle 2"/>
          <p:cNvSpPr/>
          <p:nvPr/>
        </p:nvSpPr>
        <p:spPr>
          <a:xfrm>
            <a:off x="4307046" y="2065973"/>
            <a:ext cx="2020253" cy="575310"/>
          </a:xfrm>
          <a:prstGeom prst="rect">
            <a:avLst/>
          </a:prstGeom>
          <a:noFill/>
          <a:ln w="9525">
            <a:noFill/>
          </a:ln>
        </p:spPr>
        <p:txBody>
          <a:bodyPr lIns="69056" tIns="34528" rIns="69056" bIns="34528" anchor="ctr">
            <a:scene3d>
              <a:camera prst="orthographicFront"/>
              <a:lightRig rig="threePt" dir="t"/>
            </a:scene3d>
          </a:bodyPr>
          <a:lstStyle/>
          <a:p>
            <a:pPr algn="ctr" eaLnBrk="0" hangingPunct="0"/>
            <a:r>
              <a:rPr lang="zh-CN" altLang="en-US" b="1" noProof="1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柴油</a:t>
            </a:r>
          </a:p>
        </p:txBody>
      </p:sp>
      <p:sp>
        <p:nvSpPr>
          <p:cNvPr id="5" name="Rectangle 2"/>
          <p:cNvSpPr/>
          <p:nvPr/>
        </p:nvSpPr>
        <p:spPr>
          <a:xfrm>
            <a:off x="4378801" y="2499359"/>
            <a:ext cx="2020253" cy="575312"/>
          </a:xfrm>
          <a:prstGeom prst="rect">
            <a:avLst/>
          </a:prstGeom>
          <a:noFill/>
          <a:ln w="9525">
            <a:noFill/>
          </a:ln>
        </p:spPr>
        <p:txBody>
          <a:bodyPr lIns="69056" tIns="34528" rIns="69056" bIns="34528" anchor="ctr">
            <a:scene3d>
              <a:camera prst="orthographicFront"/>
              <a:lightRig rig="threePt" dir="t"/>
            </a:scene3d>
          </a:bodyPr>
          <a:lstStyle/>
          <a:p>
            <a:pPr algn="ctr" eaLnBrk="0" hangingPunct="0"/>
            <a:r>
              <a:rPr lang="zh-CN" altLang="en-US" b="1" noProof="1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空气</a:t>
            </a:r>
          </a:p>
        </p:txBody>
      </p:sp>
      <p:sp>
        <p:nvSpPr>
          <p:cNvPr id="6" name="Rectangle 2"/>
          <p:cNvSpPr/>
          <p:nvPr/>
        </p:nvSpPr>
        <p:spPr>
          <a:xfrm>
            <a:off x="4456589" y="3074829"/>
            <a:ext cx="2020253" cy="575310"/>
          </a:xfrm>
          <a:prstGeom prst="rect">
            <a:avLst/>
          </a:prstGeom>
          <a:noFill/>
          <a:ln w="9525">
            <a:noFill/>
          </a:ln>
        </p:spPr>
        <p:txBody>
          <a:bodyPr lIns="69056" tIns="34528" rIns="69056" bIns="34528" anchor="ctr">
            <a:scene3d>
              <a:camera prst="orthographicFront"/>
              <a:lightRig rig="threePt" dir="t"/>
            </a:scene3d>
          </a:bodyPr>
          <a:lstStyle/>
          <a:p>
            <a:pPr algn="ctr" eaLnBrk="0" hangingPunct="0"/>
            <a:r>
              <a:rPr lang="zh-CN" altLang="en-US" b="1" noProof="1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压燃式</a:t>
            </a:r>
          </a:p>
        </p:txBody>
      </p:sp>
      <p:pic>
        <p:nvPicPr>
          <p:cNvPr id="32817" name="Picture 15" descr="柴油机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989F"/>
              </a:clrFrom>
              <a:clrTo>
                <a:srgbClr val="00989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96138" y="1495425"/>
            <a:ext cx="1601787" cy="312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9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1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4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4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grpId="1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5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6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8" presetClass="entr" presetSubtype="16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6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7" presetClass="entr" presetSubtype="0" fill="hold" grpId="7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7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7" presetClass="entr" presetSubtype="0" fill="hold" grpId="6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1"/>
      <p:bldP spid="13" grpId="2"/>
      <p:bldP spid="15" grpId="3"/>
      <p:bldP spid="17" grpId="4"/>
      <p:bldP spid="18" grpId="5"/>
      <p:bldP spid="19" grpId="6"/>
      <p:bldP spid="20" grpId="7"/>
      <p:bldP spid="2" grpId="8"/>
      <p:bldP spid="3" grpId="9"/>
      <p:bldP spid="5" grpId="10"/>
      <p:bldP spid="6" grpId="1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0966" name="Rectangle 6"/>
          <p:cNvSpPr>
            <a:spLocks noGrp="1" noRot="1" noChangeArrowheads="1"/>
          </p:cNvSpPr>
          <p:nvPr>
            <p:ph idx="1"/>
          </p:nvPr>
        </p:nvSpPr>
        <p:spPr bwMode="auto">
          <a:xfrm>
            <a:off x="1357313" y="160338"/>
            <a:ext cx="6481762" cy="47529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buFont typeface="Arial" pitchFamily="34" charset="0"/>
              <a:buNone/>
            </a:pPr>
            <a:br>
              <a:rPr lang="en-US" altLang="zh-CN" sz="2100" smtClean="0">
                <a:latin typeface="宋体" pitchFamily="2" charset="-122"/>
              </a:rPr>
            </a:br>
            <a:r>
              <a:rPr lang="zh-CN" altLang="en-US" sz="3600" b="1" smtClean="0">
                <a:latin typeface="宋体" pitchFamily="2" charset="-122"/>
              </a:rPr>
              <a:t>燃气内能</a:t>
            </a:r>
            <a:r>
              <a:rPr lang="en-US" altLang="zh-CN" sz="3600" b="1" smtClean="0">
                <a:latin typeface="宋体" pitchFamily="2" charset="-122"/>
              </a:rPr>
              <a:t>100</a:t>
            </a:r>
            <a:r>
              <a:rPr lang="zh-CN" altLang="en-US" sz="3600" b="1" smtClean="0">
                <a:latin typeface="宋体" pitchFamily="2" charset="-122"/>
              </a:rPr>
              <a:t>％</a:t>
            </a:r>
            <a:r>
              <a:rPr lang="zh-CN" altLang="en-US" sz="2700" b="1" smtClean="0">
                <a:latin typeface="宋体" pitchFamily="2" charset="-122"/>
              </a:rPr>
              <a:t>：</a:t>
            </a:r>
          </a:p>
          <a:p>
            <a:pPr>
              <a:lnSpc>
                <a:spcPct val="90000"/>
              </a:lnSpc>
              <a:buFont typeface="Arial" pitchFamily="34" charset="0"/>
              <a:buNone/>
            </a:pPr>
            <a:r>
              <a:rPr lang="zh-CN" altLang="en-US" sz="2100" b="1" smtClean="0">
                <a:latin typeface="宋体" pitchFamily="2" charset="-122"/>
              </a:rPr>
              <a:t>           </a:t>
            </a:r>
            <a:r>
              <a:rPr lang="zh-CN" altLang="en-US" sz="2700" b="1" smtClean="0">
                <a:latin typeface="宋体" pitchFamily="2" charset="-122"/>
              </a:rPr>
              <a:t>废气带走的内能约</a:t>
            </a:r>
            <a:r>
              <a:rPr lang="en-US" altLang="zh-CN" sz="2700" b="1" smtClean="0">
                <a:latin typeface="宋体" pitchFamily="2" charset="-122"/>
              </a:rPr>
              <a:t>40</a:t>
            </a:r>
            <a:r>
              <a:rPr lang="zh-CN" altLang="en-US" sz="2700" b="1" smtClean="0">
                <a:latin typeface="宋体" pitchFamily="2" charset="-122"/>
              </a:rPr>
              <a:t>％</a:t>
            </a:r>
            <a:br>
              <a:rPr lang="zh-CN" altLang="en-US" sz="2700" b="1" smtClean="0">
                <a:latin typeface="宋体" pitchFamily="2" charset="-122"/>
              </a:rPr>
            </a:br>
            <a:r>
              <a:rPr lang="zh-CN" altLang="en-US" sz="2700" b="1" smtClean="0">
                <a:latin typeface="宋体" pitchFamily="2" charset="-122"/>
              </a:rPr>
              <a:t>       有用机械能</a:t>
            </a:r>
            <a:r>
              <a:rPr lang="en-US" altLang="zh-CN" sz="2700" b="1" smtClean="0">
                <a:latin typeface="宋体" pitchFamily="2" charset="-122"/>
              </a:rPr>
              <a:t>25</a:t>
            </a:r>
            <a:r>
              <a:rPr lang="zh-CN" altLang="en-US" sz="2700" b="1" smtClean="0">
                <a:latin typeface="宋体" pitchFamily="2" charset="-122"/>
              </a:rPr>
              <a:t>％</a:t>
            </a:r>
            <a:br>
              <a:rPr lang="zh-CN" altLang="en-US" sz="2700" b="1" smtClean="0">
                <a:latin typeface="宋体" pitchFamily="2" charset="-122"/>
              </a:rPr>
            </a:br>
            <a:r>
              <a:rPr lang="zh-CN" altLang="en-US" sz="2700" b="1" smtClean="0">
                <a:latin typeface="宋体" pitchFamily="2" charset="-122"/>
              </a:rPr>
              <a:t>       散热损失</a:t>
            </a:r>
            <a:r>
              <a:rPr lang="en-US" altLang="zh-CN" sz="2700" b="1" smtClean="0">
                <a:latin typeface="宋体" pitchFamily="2" charset="-122"/>
              </a:rPr>
              <a:t>20</a:t>
            </a:r>
            <a:r>
              <a:rPr lang="zh-CN" altLang="en-US" sz="2700" b="1" smtClean="0">
                <a:latin typeface="宋体" pitchFamily="2" charset="-122"/>
              </a:rPr>
              <a:t>％</a:t>
            </a:r>
            <a:br>
              <a:rPr lang="zh-CN" altLang="en-US" sz="2700" b="1" smtClean="0">
                <a:latin typeface="宋体" pitchFamily="2" charset="-122"/>
              </a:rPr>
            </a:br>
            <a:r>
              <a:rPr lang="zh-CN" altLang="en-US" sz="2700" b="1" smtClean="0">
                <a:latin typeface="宋体" pitchFamily="2" charset="-122"/>
              </a:rPr>
              <a:t>       机械损失</a:t>
            </a:r>
            <a:r>
              <a:rPr lang="en-US" altLang="zh-CN" sz="2700" b="1" smtClean="0">
                <a:latin typeface="宋体" pitchFamily="2" charset="-122"/>
              </a:rPr>
              <a:t>15</a:t>
            </a:r>
            <a:r>
              <a:rPr lang="zh-CN" altLang="en-US" sz="2700" b="1" smtClean="0">
                <a:latin typeface="宋体" pitchFamily="2" charset="-122"/>
              </a:rPr>
              <a:t>％</a:t>
            </a:r>
            <a:br>
              <a:rPr lang="zh-CN" altLang="en-US" sz="2700" b="1" smtClean="0">
                <a:latin typeface="宋体" pitchFamily="2" charset="-122"/>
              </a:rPr>
            </a:br>
            <a:br>
              <a:rPr lang="zh-CN" altLang="en-US" sz="2100" b="1" smtClean="0">
                <a:latin typeface="宋体" pitchFamily="2" charset="-122"/>
              </a:rPr>
            </a:br>
            <a:br>
              <a:rPr lang="zh-CN" altLang="en-US" sz="2100" b="1" smtClean="0">
                <a:latin typeface="宋体" pitchFamily="2" charset="-122"/>
              </a:rPr>
            </a:br>
            <a:r>
              <a:rPr lang="zh-CN" altLang="en-US" sz="3000" b="1" smtClean="0">
                <a:latin typeface="宋体" pitchFamily="2" charset="-122"/>
              </a:rPr>
              <a:t>汽油机效率约为</a:t>
            </a:r>
            <a:r>
              <a:rPr lang="en-US" altLang="zh-CN" sz="3000" b="1" smtClean="0">
                <a:latin typeface="宋体" pitchFamily="2" charset="-122"/>
              </a:rPr>
              <a:t>20</a:t>
            </a:r>
            <a:r>
              <a:rPr lang="zh-CN" altLang="en-US" sz="3000" b="1" smtClean="0">
                <a:latin typeface="宋体" pitchFamily="2" charset="-122"/>
              </a:rPr>
              <a:t>％</a:t>
            </a:r>
            <a:r>
              <a:rPr lang="en-US" altLang="en-US" b="1" smtClean="0"/>
              <a:t>～</a:t>
            </a:r>
            <a:r>
              <a:rPr lang="en-US" altLang="zh-CN" sz="3000" b="1" smtClean="0">
                <a:latin typeface="宋体" pitchFamily="2" charset="-122"/>
              </a:rPr>
              <a:t>30</a:t>
            </a:r>
            <a:r>
              <a:rPr lang="zh-CN" altLang="en-US" sz="3000" b="1" smtClean="0">
                <a:latin typeface="宋体" pitchFamily="2" charset="-122"/>
              </a:rPr>
              <a:t>％</a:t>
            </a:r>
            <a:br>
              <a:rPr lang="zh-CN" altLang="en-US" sz="3000" b="1" smtClean="0">
                <a:latin typeface="宋体" pitchFamily="2" charset="-122"/>
              </a:rPr>
            </a:br>
            <a:br>
              <a:rPr lang="zh-CN" altLang="en-US" sz="3000" b="1" smtClean="0">
                <a:latin typeface="宋体" pitchFamily="2" charset="-122"/>
              </a:rPr>
            </a:br>
            <a:r>
              <a:rPr lang="zh-CN" altLang="en-US" sz="3000" b="1" smtClean="0">
                <a:latin typeface="宋体" pitchFamily="2" charset="-122"/>
              </a:rPr>
              <a:t>柴油机效率约为</a:t>
            </a:r>
            <a:r>
              <a:rPr lang="en-US" altLang="zh-CN" sz="3000" b="1" smtClean="0">
                <a:latin typeface="宋体" pitchFamily="2" charset="-122"/>
              </a:rPr>
              <a:t>30</a:t>
            </a:r>
            <a:r>
              <a:rPr lang="zh-CN" altLang="en-US" sz="3000" b="1" smtClean="0">
                <a:latin typeface="宋体" pitchFamily="2" charset="-122"/>
              </a:rPr>
              <a:t>％</a:t>
            </a:r>
            <a:r>
              <a:rPr lang="en-US" altLang="en-US" b="1" smtClean="0"/>
              <a:t>～</a:t>
            </a:r>
            <a:r>
              <a:rPr lang="en-US" altLang="zh-CN" sz="3000" b="1" smtClean="0">
                <a:latin typeface="宋体" pitchFamily="2" charset="-122"/>
              </a:rPr>
              <a:t>45</a:t>
            </a:r>
            <a:r>
              <a:rPr lang="zh-CN" altLang="en-US" sz="3000" b="1" smtClean="0">
                <a:latin typeface="宋体" pitchFamily="2" charset="-122"/>
              </a:rPr>
              <a:t>％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6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85900" y="206375"/>
            <a:ext cx="3417888" cy="857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r>
              <a:rPr lang="zh-CN" altLang="en-US" b="1" smtClean="0">
                <a:solidFill>
                  <a:srgbClr val="FF3399"/>
                </a:solidFill>
              </a:rPr>
              <a:t>想想议议？</a:t>
            </a:r>
          </a:p>
        </p:txBody>
      </p:sp>
      <p:pic>
        <p:nvPicPr>
          <p:cNvPr id="34818" name="Picture 4" descr="汽油机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989F"/>
              </a:clrFrom>
              <a:clrTo>
                <a:srgbClr val="00989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08250" y="2414588"/>
            <a:ext cx="1371600" cy="223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9" name="Picture 5" descr="柴油机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989F"/>
              </a:clrFrom>
              <a:clrTo>
                <a:srgbClr val="00989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21325" y="2005013"/>
            <a:ext cx="1270000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0" name="Text Box 8"/>
          <p:cNvSpPr txBox="1">
            <a:spLocks noChangeArrowheads="1"/>
          </p:cNvSpPr>
          <p:nvPr/>
        </p:nvSpPr>
        <p:spPr bwMode="auto">
          <a:xfrm>
            <a:off x="1333500" y="1042988"/>
            <a:ext cx="6327775" cy="78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en-US" altLang="zh-CN" sz="2400" b="1">
                <a:solidFill>
                  <a:srgbClr val="3333CC"/>
                </a:solidFill>
                <a:latin typeface="宋体" pitchFamily="2" charset="-122"/>
              </a:rPr>
              <a:t>    </a:t>
            </a:r>
            <a:r>
              <a:rPr lang="zh-CN" altLang="en-US" sz="3000" b="1">
                <a:solidFill>
                  <a:srgbClr val="3333CC"/>
                </a:solidFill>
                <a:latin typeface="宋体" pitchFamily="2" charset="-122"/>
              </a:rPr>
              <a:t>汽油机和柴油机有哪些相同点？</a:t>
            </a:r>
          </a:p>
        </p:txBody>
      </p:sp>
    </p:spTree>
  </p:cSld>
  <p:clrMapOvr>
    <a:masterClrMapping/>
  </p:clrMapOvr>
  <p:transition/>
  <p:timing/>
</p:sld>
</file>

<file path=ppt/slides/slide2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7892" name="Text Box 4"/>
          <p:cNvSpPr txBox="1"/>
          <p:nvPr/>
        </p:nvSpPr>
        <p:spPr>
          <a:xfrm>
            <a:off x="1552575" y="1258888"/>
            <a:ext cx="6156325" cy="32305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2400" b="1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</a:rPr>
              <a:t>1</a:t>
            </a:r>
            <a:r>
              <a:rPr lang="zh-CN" altLang="en-US" sz="2400" b="1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</a:rPr>
              <a:t>．基本构造和主要部件的作用相似。</a:t>
            </a:r>
          </a:p>
          <a:p>
            <a:pPr eaLnBrk="0" hangingPunct="0">
              <a:spcBef>
                <a:spcPct val="50000"/>
              </a:spcBef>
            </a:pPr>
            <a:r>
              <a:rPr lang="en-US" altLang="zh-CN" sz="2400" b="1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</a:rPr>
              <a:t>2 </a:t>
            </a:r>
            <a:r>
              <a:rPr lang="zh-CN" altLang="en-US" sz="2400" b="1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</a:rPr>
              <a:t>．每个工件循环都经历</a:t>
            </a:r>
            <a:r>
              <a:rPr lang="zh-CN" altLang="en-US" sz="2400" b="1" noProof="1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</a:rPr>
              <a:t>四个冲程：吸气冲程、压缩冲程、做功冲程、排气冲程</a:t>
            </a:r>
            <a:r>
              <a:rPr lang="zh-CN" altLang="en-US" sz="2400" b="1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</a:rPr>
              <a:t>。</a:t>
            </a:r>
          </a:p>
          <a:p>
            <a:pPr eaLnBrk="0" hangingPunct="0">
              <a:spcBef>
                <a:spcPct val="50000"/>
              </a:spcBef>
            </a:pPr>
            <a:r>
              <a:rPr lang="en-US" altLang="zh-CN" sz="2400" b="1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</a:rPr>
              <a:t>3 </a:t>
            </a:r>
            <a:r>
              <a:rPr lang="zh-CN" altLang="en-US" sz="2400" b="1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</a:rPr>
              <a:t>．四个冲程中，</a:t>
            </a:r>
            <a:r>
              <a:rPr lang="zh-CN" altLang="en-US" sz="2400" b="1" noProof="1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</a:rPr>
              <a:t>只有做功冲程对外做功，其余三个冲程靠飞轮惯性</a:t>
            </a:r>
            <a:r>
              <a:rPr lang="zh-CN" altLang="en-US" sz="2400" b="1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</a:rPr>
              <a:t>完成。</a:t>
            </a:r>
          </a:p>
          <a:p>
            <a:pPr eaLnBrk="0" hangingPunct="0">
              <a:spcBef>
                <a:spcPct val="50000"/>
              </a:spcBef>
            </a:pPr>
            <a:r>
              <a:rPr lang="en-US" altLang="zh-CN" sz="2400" b="1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</a:rPr>
              <a:t>4 </a:t>
            </a:r>
            <a:r>
              <a:rPr lang="zh-CN" altLang="en-US" sz="2400" b="1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</a:rPr>
              <a:t>．</a:t>
            </a:r>
            <a:r>
              <a:rPr lang="zh-CN" altLang="en-US" sz="2400" b="1" noProof="1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</a:rPr>
              <a:t>一个工作循环中，四个冲程，活塞往复两次，飞轮转动两周，做功一次</a:t>
            </a:r>
            <a:r>
              <a:rPr lang="zh-CN" altLang="en-US" sz="2400" b="1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</a:rPr>
              <a:t>。</a:t>
            </a:r>
          </a:p>
        </p:txBody>
      </p:sp>
      <p:sp>
        <p:nvSpPr>
          <p:cNvPr id="37893" name="AutoShape 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117475" y="255588"/>
            <a:ext cx="2759075" cy="800100"/>
          </a:xfrm>
          <a:prstGeom prst="cloudCallout">
            <a:avLst>
              <a:gd name="adj1" fmla="val -149958"/>
              <a:gd name="adj2" fmla="val 122769"/>
            </a:avLst>
          </a:prstGeom>
          <a:solidFill>
            <a:srgbClr val="FF9933"/>
          </a:solidFill>
          <a:ln w="9525">
            <a:solidFill>
              <a:schemeClr val="tx1"/>
            </a:solidFill>
            <a:round/>
          </a:ln>
          <a:effectLst>
            <a:outerShdw dist="107763" dir="2700000" algn="ctr" rotWithShape="0">
              <a:schemeClr val="bg2"/>
            </a:outerShdw>
          </a:effectLst>
        </p:spPr>
        <p:txBody>
          <a:bodyPr anchor="ctr"/>
          <a:lstStyle/>
          <a:p>
            <a:pPr algn="ctr" eaLnBrk="0" hangingPunct="0">
              <a:buFontTx/>
              <a:buNone/>
              <a:defRPr/>
            </a:pPr>
            <a:r>
              <a:rPr lang="zh-CN" altLang="en-US" sz="2700" b="1">
                <a:solidFill>
                  <a:srgbClr val="3333FF"/>
                </a:solidFill>
                <a:latin typeface="Times New Roman" pitchFamily="18" charset="0"/>
              </a:rPr>
              <a:t>相同点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</p:cTn>
                        </p:par>
                        <p:par>
                          <p:cTn id="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  <p:cond evt="onBegin" delay="0">
                          <p:tn val="9"/>
                        </p:cond>
                      </p:stCondLst>
                      <p:childTnLst>
                        <p:par>
                          <p:cTn id="1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7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7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  <p:cond evt="onBegin" delay="0">
                          <p:tn val="16"/>
                        </p:cond>
                      </p:stCondLst>
                      <p:childTnLst>
                        <p:par>
                          <p:cTn id="1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78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78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  <p:cond evt="onBegin" delay="0">
                          <p:tn val="23"/>
                        </p:cond>
                      </p:stCondLst>
                      <p:childTnLst>
                        <p:par>
                          <p:cTn id="2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78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78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  <p:cond evt="onBegin" delay="0">
                          <p:tn val="30"/>
                        </p:cond>
                      </p:stCondLst>
                      <p:childTnLst>
                        <p:par>
                          <p:cTn id="32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charRg st="91" end="1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7892">
                                            <p:txEl>
                                              <p:charRg st="91" end="12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7892">
                                            <p:txEl>
                                              <p:charRg st="91" end="12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6865" name="矩形 14"/>
          <p:cNvSpPr>
            <a:spLocks noChangeArrowheads="1"/>
          </p:cNvSpPr>
          <p:nvPr/>
        </p:nvSpPr>
        <p:spPr bwMode="auto">
          <a:xfrm>
            <a:off x="500063" y="500063"/>
            <a:ext cx="676751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Aft>
                <a:spcPts val="600"/>
              </a:spcAft>
            </a:pPr>
            <a:r>
              <a:rPr lang="zh-CN" altLang="en-US" sz="3200" b="1">
                <a:solidFill>
                  <a:srgbClr val="0070C0"/>
                </a:solidFill>
                <a:latin typeface="微软雅黑" panose="020b0503020204020204" pitchFamily="34" charset="-122"/>
                <a:ea typeface="微软雅黑" pitchFamily="34" charset="-122"/>
                <a:sym typeface="微软雅黑" panose="020b0503020204020204" pitchFamily="34" charset="-122"/>
              </a:rPr>
              <a:t>热机效率</a:t>
            </a:r>
            <a:endParaRPr lang="zh-CN" altLang="en-US" sz="3200">
              <a:solidFill>
                <a:srgbClr val="000000"/>
              </a:solidFill>
              <a:sym typeface="Calibri" panose="020f0502020204030204" pitchFamily="34" charset="0"/>
            </a:endParaRPr>
          </a:p>
        </p:txBody>
      </p:sp>
      <p:graphicFrame>
        <p:nvGraphicFramePr>
          <p:cNvPr id="36866" name="对象 4"/>
          <p:cNvGraphicFramePr>
            <a:graphicFrameLocks noChangeAspect="1"/>
          </p:cNvGraphicFramePr>
          <p:nvPr/>
        </p:nvGraphicFramePr>
        <p:xfrm>
          <a:off x="4114800" y="2463800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r:id="rId3" progId="Equation.3">
                  <p:embed/>
                </p:oleObj>
              </mc:Choice>
              <mc:Fallback>
                <p:oleObj r:id="rId3" progId="Equation.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4114800" y="2463800"/>
                        <a:ext cx="9144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67" name="对象 5"/>
          <p:cNvGraphicFramePr>
            <a:graphicFrameLocks noChangeAspect="1"/>
          </p:cNvGraphicFramePr>
          <p:nvPr/>
        </p:nvGraphicFramePr>
        <p:xfrm>
          <a:off x="3071813" y="2500313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r:id="rId5" progId="Equation.3">
                  <p:embed/>
                </p:oleObj>
              </mc:Choice>
              <mc:Fallback>
                <p:oleObj r:id="rId5" progId="Equation.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3071813" y="2500313"/>
                        <a:ext cx="9144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68" name="文本框 6"/>
          <p:cNvSpPr txBox="1">
            <a:spLocks noChangeArrowheads="1"/>
          </p:cNvSpPr>
          <p:nvPr/>
        </p:nvSpPr>
        <p:spPr bwMode="auto">
          <a:xfrm>
            <a:off x="428625" y="1458913"/>
            <a:ext cx="8464550" cy="523875"/>
          </a:xfrm>
          <a:prstGeom prst="rect">
            <a:avLst/>
          </a:prstGeom>
          <a:solidFill>
            <a:srgbClr val="DDD42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请阅读教材</a:t>
            </a:r>
            <a:r>
              <a:rPr lang="en-US" altLang="zh-CN" sz="2800" b="1">
                <a:latin typeface="楷体" panose="02010609060101010101" pitchFamily="49" charset="-122"/>
                <a:ea typeface="楷体" panose="02010609060101010101" pitchFamily="49" charset="-122"/>
              </a:rPr>
              <a:t>p.23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科学窗，了解各个种类热机的效率。</a:t>
            </a:r>
          </a:p>
        </p:txBody>
      </p:sp>
      <p:pic>
        <p:nvPicPr>
          <p:cNvPr id="36869" name="图片 7" descr="公式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7088" y="2427288"/>
            <a:ext cx="74580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/>
</p:sld>
</file>

<file path=ppt/slides/slide2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9698" name="Text Box 2"/>
          <p:cNvSpPr txBox="1"/>
          <p:nvPr/>
        </p:nvSpPr>
        <p:spPr>
          <a:xfrm>
            <a:off x="2032000" y="1074738"/>
            <a:ext cx="5561013" cy="26939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0" hangingPunct="0">
              <a:spcBef>
                <a:spcPts val="50"/>
              </a:spcBef>
              <a:spcAft>
                <a:spcPts val="2000"/>
              </a:spcAft>
            </a:pPr>
            <a:r>
              <a:rPr lang="en-US" altLang="zh-CN" sz="2400" b="1" noProof="1">
                <a:latin typeface="Times New Roman" pitchFamily="18" charset="0"/>
              </a:rPr>
              <a:t>1.</a:t>
            </a:r>
            <a:r>
              <a:rPr lang="en-US" altLang="zh-CN" sz="2700" b="1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</a:rPr>
              <a:t>（2018•成都）</a:t>
            </a:r>
            <a:r>
              <a:rPr lang="en-US" altLang="zh-CN" sz="2700" b="1" noProof="1">
                <a:latin typeface="Times New Roman" pitchFamily="18" charset="0"/>
              </a:rPr>
              <a:t>在四冲程汽油机的工作循环中，将内能转化为机械能的冲程是（　　）</a:t>
            </a:r>
          </a:p>
          <a:p>
            <a:pPr eaLnBrk="0" hangingPunct="0">
              <a:spcBef>
                <a:spcPts val="50"/>
              </a:spcBef>
              <a:spcAft>
                <a:spcPts val="2000"/>
              </a:spcAft>
            </a:pPr>
            <a:r>
              <a:rPr lang="en-US" altLang="zh-CN" sz="2700" b="1" noProof="1">
                <a:latin typeface="Times New Roman" pitchFamily="18" charset="0"/>
              </a:rPr>
              <a:t>A．吸气冲程     B．压缩冲程 </a:t>
            </a:r>
          </a:p>
          <a:p>
            <a:pPr eaLnBrk="0" hangingPunct="0">
              <a:spcBef>
                <a:spcPts val="50"/>
              </a:spcBef>
              <a:spcAft>
                <a:spcPts val="2000"/>
              </a:spcAft>
            </a:pPr>
            <a:r>
              <a:rPr lang="en-US" altLang="zh-CN" sz="2700" b="1" noProof="1">
                <a:latin typeface="Times New Roman" pitchFamily="18" charset="0"/>
              </a:rPr>
              <a:t>C．做功冲程     D．排气冲程 </a:t>
            </a:r>
            <a:r>
              <a:rPr lang="en-US" altLang="zh-CN" sz="2100" b="1" noProof="1">
                <a:latin typeface="Times New Roman" pitchFamily="18" charset="0"/>
              </a:rPr>
              <a:t>            </a:t>
            </a:r>
          </a:p>
        </p:txBody>
      </p:sp>
      <p:sp>
        <p:nvSpPr>
          <p:cNvPr id="29699" name="Text Box 3"/>
          <p:cNvSpPr txBox="1"/>
          <p:nvPr/>
        </p:nvSpPr>
        <p:spPr>
          <a:xfrm>
            <a:off x="389095" y="259556"/>
            <a:ext cx="2594134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  <a:scene3d>
              <a:camera prst="orthographicFront"/>
              <a:lightRig rig="threePt" dir="t"/>
            </a:scene3d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zh-CN" altLang="en-US" sz="3600" b="1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方正舒体" panose="02010601030101010101" pitchFamily="2" charset="-122"/>
                <a:ea typeface="方正舒体" panose="02010601030101010101" pitchFamily="2" charset="-122"/>
              </a:rPr>
              <a:t>课堂练习</a:t>
            </a:r>
            <a:r>
              <a:rPr lang="en-US" altLang="zh-CN" sz="3600" b="1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方正舒体" panose="02010601030101010101" pitchFamily="2" charset="-122"/>
                <a:ea typeface="方正舒体" panose="02010601030101010101" pitchFamily="2" charset="-122"/>
              </a:rPr>
              <a:t>:</a:t>
            </a:r>
          </a:p>
        </p:txBody>
      </p:sp>
      <p:sp>
        <p:nvSpPr>
          <p:cNvPr id="2" name="Text Box 3"/>
          <p:cNvSpPr txBox="1"/>
          <p:nvPr/>
        </p:nvSpPr>
        <p:spPr>
          <a:xfrm>
            <a:off x="3555683" y="1776889"/>
            <a:ext cx="1167761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600" b="1" noProof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C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9937" name="标题 1"/>
          <p:cNvSpPr>
            <a:spLocks noGrp="1" noChangeArrowheads="1"/>
          </p:cNvSpPr>
          <p:nvPr>
            <p:ph type="ctrTitle"/>
          </p:nvPr>
        </p:nvSpPr>
        <p:spPr bwMode="auto">
          <a:xfrm>
            <a:off x="549275" y="635000"/>
            <a:ext cx="5218113" cy="35845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l">
              <a:lnSpc>
                <a:spcPct val="150000"/>
              </a:lnSpc>
              <a:spcAft>
                <a:spcPts val="2000"/>
              </a:spcAft>
            </a:pPr>
            <a:r>
              <a:rPr lang="en-US" altLang="zh-CN" sz="2000" b="1" smtClean="0"/>
              <a:t>2.</a:t>
            </a:r>
            <a:r>
              <a:rPr lang="zh-CN" altLang="en-US" sz="2000" b="1" smtClean="0"/>
              <a:t>（2018•滨州）如图所示是内燃机工作循环中的一个冲程，它是（　　）</a:t>
            </a:r>
            <a:br>
              <a:rPr lang="zh-CN" altLang="en-US" sz="2000" b="1" smtClean="0"/>
            </a:br>
            <a:r>
              <a:rPr lang="zh-CN" altLang="en-US" sz="2000" b="1" smtClean="0"/>
              <a:t>A．压缩冲程，将化学能转化成内能 </a:t>
            </a:r>
            <a:br>
              <a:rPr lang="zh-CN" altLang="en-US" sz="2000" b="1" smtClean="0"/>
            </a:br>
            <a:r>
              <a:rPr lang="zh-CN" altLang="en-US" sz="2000" b="1" smtClean="0"/>
              <a:t>B．压缩冲程，将机械能转化成内能 </a:t>
            </a:r>
            <a:br>
              <a:rPr lang="zh-CN" altLang="en-US" sz="2000" b="1" smtClean="0"/>
            </a:br>
            <a:r>
              <a:rPr lang="zh-CN" altLang="en-US" sz="2000" b="1" smtClean="0"/>
              <a:t>C．做功冲程，将内能转化成机械能 </a:t>
            </a:r>
            <a:br>
              <a:rPr lang="zh-CN" altLang="en-US" sz="2000" b="1" smtClean="0"/>
            </a:br>
            <a:r>
              <a:rPr lang="zh-CN" altLang="en-US" sz="2000" b="1" smtClean="0"/>
              <a:t>D．做功冲程，将机械能转化成内能 </a:t>
            </a:r>
          </a:p>
        </p:txBody>
      </p:sp>
      <p:pic>
        <p:nvPicPr>
          <p:cNvPr id="39938" name="图片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62700" y="633413"/>
            <a:ext cx="1843088" cy="311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3"/>
          <p:cNvSpPr txBox="1"/>
          <p:nvPr/>
        </p:nvSpPr>
        <p:spPr>
          <a:xfrm>
            <a:off x="3795078" y="1051401"/>
            <a:ext cx="1167765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600" b="1" noProof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C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15950" y="379413"/>
            <a:ext cx="6805613" cy="378301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zh-CN" sz="2400" b="1" noProof="1">
                <a:latin typeface="+mn-ea"/>
                <a:cs typeface="+mn-ea"/>
              </a:rPr>
              <a:t>3.</a:t>
            </a:r>
            <a:r>
              <a:rPr lang="zh-CN" altLang="en-US" sz="2400" b="1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cs typeface="+mn-ea"/>
              </a:rPr>
              <a:t>（2017•绥化）</a:t>
            </a:r>
            <a:r>
              <a:rPr lang="zh-CN" altLang="en-US" sz="2400" b="1" noProof="1">
                <a:latin typeface="+mn-ea"/>
                <a:cs typeface="+mn-ea"/>
              </a:rPr>
              <a:t>下图是汽油机一个工作循环的四个冲程，顺序排列正确的是（　　）</a:t>
            </a:r>
          </a:p>
          <a:p>
            <a:pPr>
              <a:lnSpc>
                <a:spcPct val="150000"/>
              </a:lnSpc>
            </a:pPr>
            <a:r>
              <a:rPr lang="zh-CN" altLang="en-US" sz="2400" b="1" noProof="1">
                <a:latin typeface="+mn-ea"/>
                <a:cs typeface="+mn-ea"/>
              </a:rPr>
              <a:t>A．甲乙丙丁	 </a:t>
            </a:r>
          </a:p>
          <a:p>
            <a:pPr>
              <a:lnSpc>
                <a:spcPct val="150000"/>
              </a:lnSpc>
            </a:pPr>
            <a:r>
              <a:rPr lang="zh-CN" altLang="en-US" sz="2400" b="1" noProof="1">
                <a:latin typeface="+mn-ea"/>
                <a:cs typeface="+mn-ea"/>
              </a:rPr>
              <a:t>B．乙丙甲丁	</a:t>
            </a:r>
          </a:p>
          <a:p>
            <a:pPr>
              <a:lnSpc>
                <a:spcPct val="150000"/>
              </a:lnSpc>
            </a:pPr>
            <a:r>
              <a:rPr lang="zh-CN" altLang="en-US" sz="2400" b="1" noProof="1">
                <a:latin typeface="+mn-ea"/>
                <a:cs typeface="+mn-ea"/>
              </a:rPr>
              <a:t>C．丁丙乙甲	 </a:t>
            </a:r>
          </a:p>
          <a:p>
            <a:pPr>
              <a:lnSpc>
                <a:spcPct val="150000"/>
              </a:lnSpc>
            </a:pPr>
            <a:r>
              <a:rPr lang="zh-CN" altLang="en-US" sz="2400" b="1" noProof="1">
                <a:latin typeface="+mn-ea"/>
                <a:cs typeface="+mn-ea"/>
              </a:rPr>
              <a:t>D．丁甲</a:t>
            </a:r>
            <a:r>
              <a:rPr lang="zh-CN" altLang="en-US" sz="2400" b="1" noProof="1">
                <a:latin typeface="+mn-ea"/>
                <a:cs typeface="+mn-ea"/>
                <a:sym typeface="+mn-ea"/>
              </a:rPr>
              <a:t>乙</a:t>
            </a:r>
            <a:r>
              <a:rPr lang="zh-CN" altLang="en-US" sz="2400" b="1" noProof="1">
                <a:latin typeface="+mn-ea"/>
                <a:cs typeface="+mn-ea"/>
              </a:rPr>
              <a:t>丙</a:t>
            </a:r>
          </a:p>
        </p:txBody>
      </p:sp>
      <p:pic>
        <p:nvPicPr>
          <p:cNvPr id="40962" name="图片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97275" y="2057400"/>
            <a:ext cx="4895850" cy="222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3"/>
          <p:cNvSpPr txBox="1"/>
          <p:nvPr/>
        </p:nvSpPr>
        <p:spPr>
          <a:xfrm>
            <a:off x="4366419" y="1032034"/>
            <a:ext cx="1167765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600" b="1" noProof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1985" name="矩形 14"/>
          <p:cNvSpPr>
            <a:spLocks noChangeArrowheads="1"/>
          </p:cNvSpPr>
          <p:nvPr/>
        </p:nvSpPr>
        <p:spPr bwMode="auto">
          <a:xfrm>
            <a:off x="500063" y="500063"/>
            <a:ext cx="676751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Aft>
                <a:spcPts val="600"/>
              </a:spcAft>
            </a:pPr>
            <a:r>
              <a:rPr lang="zh-CN" altLang="en-US" sz="3200" b="1">
                <a:solidFill>
                  <a:srgbClr val="0070C0"/>
                </a:solidFill>
                <a:latin typeface="微软雅黑" panose="020b0503020204020204" pitchFamily="34" charset="-122"/>
                <a:ea typeface="微软雅黑" pitchFamily="34" charset="-122"/>
                <a:sym typeface="微软雅黑" panose="020b0503020204020204" pitchFamily="34" charset="-122"/>
              </a:rPr>
              <a:t>课堂小结</a:t>
            </a:r>
            <a:endParaRPr lang="zh-CN" altLang="en-US" sz="3200">
              <a:solidFill>
                <a:srgbClr val="000000"/>
              </a:solidFill>
              <a:sym typeface="Calibri" panose="020f0502020204030204" pitchFamily="34" charset="0"/>
            </a:endParaRPr>
          </a:p>
        </p:txBody>
      </p:sp>
      <p:graphicFrame>
        <p:nvGraphicFramePr>
          <p:cNvPr id="41986" name="对象 4"/>
          <p:cNvGraphicFramePr>
            <a:graphicFrameLocks noChangeAspect="1"/>
          </p:cNvGraphicFramePr>
          <p:nvPr/>
        </p:nvGraphicFramePr>
        <p:xfrm>
          <a:off x="4114800" y="2463800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r:id="rId3" progId="Equation.3">
                  <p:embed/>
                </p:oleObj>
              </mc:Choice>
              <mc:Fallback>
                <p:oleObj r:id="rId3" progId="Equation.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4114800" y="2463800"/>
                        <a:ext cx="9144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7" name="对象 5"/>
          <p:cNvGraphicFramePr>
            <a:graphicFrameLocks noChangeAspect="1"/>
          </p:cNvGraphicFramePr>
          <p:nvPr/>
        </p:nvGraphicFramePr>
        <p:xfrm>
          <a:off x="3071813" y="2500313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r:id="rId5" progId="Equation.3">
                  <p:embed/>
                </p:oleObj>
              </mc:Choice>
              <mc:Fallback>
                <p:oleObj r:id="rId5" progId="Equation.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3071813" y="2500313"/>
                        <a:ext cx="9144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988" name="矩形 1"/>
          <p:cNvSpPr>
            <a:spLocks noChangeArrowheads="1"/>
          </p:cNvSpPr>
          <p:nvPr/>
        </p:nvSpPr>
        <p:spPr bwMode="auto">
          <a:xfrm>
            <a:off x="611188" y="1479550"/>
            <a:ext cx="8154987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eaLnBrk="0" hangingPunct="0">
              <a:lnSpc>
                <a:spcPts val="3000"/>
              </a:lnSpc>
            </a:pPr>
            <a:r>
              <a:rPr lang="en-US" altLang="zh-CN" sz="2400" b="1">
                <a:solidFill>
                  <a:srgbClr val="000000"/>
                </a:solidFill>
                <a:latin typeface="Times New Roman" pitchFamily="18" charset="0"/>
              </a:rPr>
              <a:t>1.</a:t>
            </a:r>
            <a:r>
              <a:rPr lang="zh-CN" altLang="zh-CN" sz="2400" b="1">
                <a:solidFill>
                  <a:srgbClr val="000000"/>
                </a:solidFill>
                <a:latin typeface="Times New Roman" pitchFamily="18" charset="0"/>
              </a:rPr>
              <a:t>热机：内能转化为机械能的机器</a:t>
            </a:r>
            <a:r>
              <a:rPr lang="zh-CN" altLang="en-US" sz="2400" b="1">
                <a:solidFill>
                  <a:srgbClr val="000000"/>
                </a:solidFill>
                <a:latin typeface="Times New Roman" pitchFamily="18" charset="0"/>
              </a:rPr>
              <a:t>。</a:t>
            </a:r>
            <a:endParaRPr lang="zh-CN" altLang="zh-CN" sz="2400" b="1">
              <a:latin typeface="Times New Roman" pitchFamily="18" charset="0"/>
            </a:endParaRPr>
          </a:p>
          <a:p>
            <a:pPr algn="just" eaLnBrk="0" hangingPunct="0">
              <a:lnSpc>
                <a:spcPts val="3000"/>
              </a:lnSpc>
            </a:pPr>
            <a:r>
              <a:rPr lang="en-US" altLang="zh-CN" sz="2400" b="1">
                <a:solidFill>
                  <a:srgbClr val="000000"/>
                </a:solidFill>
                <a:latin typeface="Times New Roman" pitchFamily="18" charset="0"/>
              </a:rPr>
              <a:t>2.</a:t>
            </a:r>
            <a:r>
              <a:rPr lang="zh-CN" altLang="zh-CN" sz="2400" b="1">
                <a:solidFill>
                  <a:srgbClr val="000000"/>
                </a:solidFill>
                <a:latin typeface="Times New Roman" pitchFamily="18" charset="0"/>
              </a:rPr>
              <a:t>汽油机</a:t>
            </a:r>
            <a:r>
              <a:rPr lang="zh-CN" altLang="en-US" sz="2400" b="1">
                <a:solidFill>
                  <a:srgbClr val="000000"/>
                </a:solidFill>
                <a:latin typeface="Times New Roman" pitchFamily="18" charset="0"/>
              </a:rPr>
              <a:t>的四个冲程</a:t>
            </a:r>
            <a:r>
              <a:rPr lang="zh-CN" altLang="zh-CN" sz="2400" b="1">
                <a:solidFill>
                  <a:srgbClr val="000000"/>
                </a:solidFill>
                <a:latin typeface="Times New Roman" pitchFamily="18" charset="0"/>
              </a:rPr>
              <a:t>：吸气冲程、压缩冲程、做功冲程、排气冲程，其中压缩冲程是将机械能转化为内能</a:t>
            </a:r>
            <a:r>
              <a:rPr lang="zh-CN" altLang="en-US" sz="2400" b="1">
                <a:solidFill>
                  <a:srgbClr val="000000"/>
                </a:solidFill>
                <a:latin typeface="Times New Roman" pitchFamily="18" charset="0"/>
              </a:rPr>
              <a:t>，</a:t>
            </a:r>
            <a:r>
              <a:rPr lang="zh-CN" altLang="zh-CN" sz="2400" b="1">
                <a:solidFill>
                  <a:srgbClr val="000000"/>
                </a:solidFill>
                <a:latin typeface="Times New Roman" pitchFamily="18" charset="0"/>
              </a:rPr>
              <a:t>做功冲程是将内能转化为机械能。</a:t>
            </a:r>
            <a:r>
              <a:rPr lang="en-US" altLang="zh-CN" sz="2400" b="1">
                <a:solidFill>
                  <a:srgbClr val="000000"/>
                </a:solidFill>
                <a:latin typeface="Times New Roman" pitchFamily="18" charset="0"/>
              </a:rPr>
              <a:t>                  </a:t>
            </a:r>
            <a:endParaRPr lang="zh-CN" altLang="en-US" sz="2400" b="1">
              <a:latin typeface="Times New Roman" pitchFamily="18" charset="0"/>
            </a:endParaRPr>
          </a:p>
          <a:p>
            <a:pPr algn="just" eaLnBrk="0" hangingPunct="0">
              <a:lnSpc>
                <a:spcPts val="3000"/>
              </a:lnSpc>
            </a:pPr>
            <a:r>
              <a:rPr lang="en-US" altLang="zh-CN" sz="2400" b="1">
                <a:solidFill>
                  <a:srgbClr val="000000"/>
                </a:solidFill>
                <a:latin typeface="Times New Roman" pitchFamily="18" charset="0"/>
              </a:rPr>
              <a:t>3.</a:t>
            </a:r>
            <a:r>
              <a:rPr lang="zh-CN" altLang="zh-CN" sz="2400" b="1">
                <a:solidFill>
                  <a:srgbClr val="000000"/>
                </a:solidFill>
                <a:latin typeface="Times New Roman" pitchFamily="18" charset="0"/>
              </a:rPr>
              <a:t>柴油机：原理和结构与汽油机基本相同，喷油嘴、吸气</a:t>
            </a:r>
            <a:r>
              <a:rPr lang="zh-CN" altLang="en-US" sz="2400" b="1">
                <a:solidFill>
                  <a:srgbClr val="000000"/>
                </a:solidFill>
                <a:latin typeface="Times New Roman" pitchFamily="18" charset="0"/>
              </a:rPr>
              <a:t>的</a:t>
            </a:r>
            <a:r>
              <a:rPr lang="zh-CN" altLang="zh-CN" sz="2400" b="1">
                <a:solidFill>
                  <a:srgbClr val="000000"/>
                </a:solidFill>
                <a:latin typeface="Times New Roman" pitchFamily="18" charset="0"/>
              </a:rPr>
              <a:t>成分和点燃方式与汽油机</a:t>
            </a:r>
            <a:r>
              <a:rPr lang="zh-CN" altLang="en-US" sz="2400" b="1">
                <a:solidFill>
                  <a:srgbClr val="000000"/>
                </a:solidFill>
                <a:latin typeface="Times New Roman" pitchFamily="18" charset="0"/>
              </a:rPr>
              <a:t>不同</a:t>
            </a:r>
            <a:r>
              <a:rPr lang="zh-CN" altLang="zh-CN" sz="2400" b="1">
                <a:solidFill>
                  <a:srgbClr val="000000"/>
                </a:solidFill>
                <a:latin typeface="Times New Roman" pitchFamily="18" charset="0"/>
              </a:rPr>
              <a:t>。</a:t>
            </a:r>
            <a:endParaRPr lang="zh-CN" altLang="zh-CN" sz="2400" b="1">
              <a:latin typeface="Times New Roman" pitchFamily="18" charset="0"/>
            </a:endParaRPr>
          </a:p>
        </p:txBody>
      </p:sp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333375" y="1979613"/>
            <a:ext cx="380523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056" tIns="34528" rIns="69056" bIns="34528" anchor="ctr"/>
          <a:lstStyle/>
          <a:p>
            <a:pPr eaLnBrk="0" hangingPunct="0"/>
            <a:r>
              <a:rPr lang="en-US" altLang="zh-CN" sz="4500" b="1">
                <a:latin typeface="隶书" panose="02010509060101010101" pitchFamily="49" charset="-122"/>
                <a:ea typeface="隶书" panose="02010509060101010101" pitchFamily="49" charset="-122"/>
              </a:rPr>
              <a:t>2.</a:t>
            </a:r>
            <a:r>
              <a:rPr lang="zh-CN" altLang="en-US" sz="4500" b="1">
                <a:latin typeface="隶书" panose="02010509060101010101" pitchFamily="49" charset="-122"/>
                <a:ea typeface="隶书" panose="02010509060101010101" pitchFamily="49" charset="-122"/>
              </a:rPr>
              <a:t>热机的种类</a:t>
            </a: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536575" y="3094038"/>
            <a:ext cx="6599238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zh-CN" altLang="en-US" sz="2800" b="1">
                <a:solidFill>
                  <a:schemeClr val="tx2"/>
                </a:solidFill>
                <a:latin typeface="Times New Roman" pitchFamily="18" charset="0"/>
                <a:ea typeface="隶书" panose="02010509060101010101" pitchFamily="49" charset="-122"/>
              </a:rPr>
              <a:t>蒸汽机、内燃机</a:t>
            </a:r>
            <a:r>
              <a:rPr lang="zh-CN" altLang="en-US" sz="2800" b="1">
                <a:solidFill>
                  <a:srgbClr val="C00000"/>
                </a:solidFill>
                <a:latin typeface="Times New Roman" pitchFamily="18" charset="0"/>
                <a:ea typeface="隶书" panose="02010509060101010101" pitchFamily="49" charset="-122"/>
              </a:rPr>
              <a:t>（汽油机和柴油机）</a:t>
            </a:r>
            <a:r>
              <a:rPr lang="zh-CN" altLang="en-US" sz="2800" b="1">
                <a:solidFill>
                  <a:schemeClr val="tx2"/>
                </a:solidFill>
                <a:latin typeface="Times New Roman" pitchFamily="18" charset="0"/>
                <a:ea typeface="隶书" panose="02010509060101010101" pitchFamily="49" charset="-122"/>
              </a:rPr>
              <a:t>、汽轮机、</a:t>
            </a:r>
            <a:r>
              <a:rPr lang="zh-CN" altLang="en-US" sz="2800" b="1">
                <a:solidFill>
                  <a:schemeClr val="tx2"/>
                </a:solidFill>
                <a:latin typeface="Times New Roman" pitchFamily="18" charset="0"/>
                <a:ea typeface="隶书" panose="02010509060101010101" pitchFamily="49" charset="-122"/>
                <a:sym typeface="宋体" pitchFamily="2" charset="-122"/>
              </a:rPr>
              <a:t>喷气发动机</a:t>
            </a:r>
            <a:r>
              <a:rPr lang="zh-CN" altLang="en-US" sz="2800" b="1">
                <a:latin typeface="Times New Roman" pitchFamily="18" charset="0"/>
                <a:ea typeface="隶书" panose="02010509060101010101" pitchFamily="49" charset="-122"/>
                <a:sym typeface="宋体" pitchFamily="2" charset="-122"/>
              </a:rPr>
              <a:t>（</a:t>
            </a:r>
            <a:r>
              <a:rPr lang="zh-CN" altLang="en-US" sz="2800">
                <a:latin typeface="Times New Roman" pitchFamily="18" charset="0"/>
                <a:ea typeface="隶书" panose="02010509060101010101" pitchFamily="49" charset="-122"/>
              </a:rPr>
              <a:t>空气喷气发动机、火箭</a:t>
            </a:r>
            <a:r>
              <a:rPr lang="zh-CN" altLang="en-US" sz="2800">
                <a:latin typeface="Times New Roman" pitchFamily="18" charset="0"/>
                <a:ea typeface="隶书" panose="02010509060101010101" pitchFamily="49" charset="-122"/>
                <a:sym typeface="宋体" pitchFamily="2" charset="-122"/>
              </a:rPr>
              <a:t>喷气发动机）</a:t>
            </a:r>
            <a:r>
              <a:rPr lang="zh-CN" altLang="en-US" sz="2800" b="1">
                <a:solidFill>
                  <a:schemeClr val="tx2"/>
                </a:solidFill>
                <a:latin typeface="Times New Roman" pitchFamily="18" charset="0"/>
                <a:ea typeface="隶书" panose="02010509060101010101" pitchFamily="49" charset="-122"/>
              </a:rPr>
              <a:t>等</a:t>
            </a:r>
          </a:p>
        </p:txBody>
      </p:sp>
      <p:sp>
        <p:nvSpPr>
          <p:cNvPr id="8195" name="文本框 1"/>
          <p:cNvSpPr txBox="1">
            <a:spLocks noChangeArrowheads="1"/>
          </p:cNvSpPr>
          <p:nvPr/>
        </p:nvSpPr>
        <p:spPr bwMode="auto">
          <a:xfrm>
            <a:off x="536575" y="996950"/>
            <a:ext cx="7254875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  <a:sym typeface="宋体" pitchFamily="2" charset="-122"/>
              </a:rPr>
              <a:t>将由燃料燃烧产生的高温高压气体的</a:t>
            </a:r>
            <a:r>
              <a:rPr lang="zh-CN" altLang="en-US" sz="2800" b="1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itchFamily="2" charset="-122"/>
              </a:rPr>
              <a:t>内能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  <a:sym typeface="宋体" pitchFamily="2" charset="-122"/>
              </a:rPr>
              <a:t>转化为</a:t>
            </a:r>
            <a:r>
              <a:rPr lang="zh-CN" altLang="en-US" sz="2800" b="1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itchFamily="2" charset="-122"/>
              </a:rPr>
              <a:t>机械能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  <a:sym typeface="宋体" pitchFamily="2" charset="-122"/>
              </a:rPr>
              <a:t>的</a:t>
            </a:r>
            <a:r>
              <a:rPr lang="zh-CN" altLang="en-US" sz="2800" b="1" u="sng">
                <a:latin typeface="楷体" panose="02010609060101010101" pitchFamily="49" charset="-122"/>
                <a:ea typeface="楷体" panose="02010609060101010101" pitchFamily="49" charset="-122"/>
                <a:sym typeface="宋体" pitchFamily="2" charset="-122"/>
              </a:rPr>
              <a:t>机器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  <a:sym typeface="宋体" pitchFamily="2" charset="-122"/>
              </a:rPr>
              <a:t>，统称为</a:t>
            </a:r>
            <a:r>
              <a:rPr lang="zh-CN" altLang="en-US" sz="2800" b="1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itchFamily="2" charset="-122"/>
              </a:rPr>
              <a:t>热机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  <a:sym typeface="宋体" pitchFamily="2" charset="-122"/>
              </a:rPr>
              <a:t>。</a:t>
            </a:r>
          </a:p>
        </p:txBody>
      </p:sp>
      <p:sp>
        <p:nvSpPr>
          <p:cNvPr id="8196" name="Rectangle 2"/>
          <p:cNvSpPr>
            <a:spLocks noChangeArrowheads="1"/>
          </p:cNvSpPr>
          <p:nvPr/>
        </p:nvSpPr>
        <p:spPr bwMode="auto">
          <a:xfrm>
            <a:off x="257175" y="82550"/>
            <a:ext cx="319881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056" tIns="34528" rIns="69056" bIns="34528" anchor="ctr"/>
          <a:lstStyle/>
          <a:p>
            <a:pPr eaLnBrk="0" hangingPunct="0"/>
            <a:r>
              <a:rPr lang="en-US" altLang="zh-CN" sz="4500" b="1">
                <a:latin typeface="隶书" panose="02010509060101010101" pitchFamily="49" charset="-122"/>
                <a:ea typeface="隶书" panose="02010509060101010101" pitchFamily="49" charset="-122"/>
              </a:rPr>
              <a:t>1.</a:t>
            </a:r>
            <a:r>
              <a:rPr lang="zh-CN" altLang="en-US" sz="4500" b="1">
                <a:latin typeface="隶书" panose="02010509060101010101" pitchFamily="49" charset="-122"/>
                <a:ea typeface="隶书" panose="02010509060101010101" pitchFamily="49" charset="-122"/>
              </a:rPr>
              <a:t>热机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9218" grpId="1"/>
      <p:bldP spid="9219" grpId="2"/>
      <p:bldP spid="9219" grpId="3"/>
      <p:bldP spid="8195" grpId="4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9217" name="Picture 2" descr="无标题"/>
          <p:cNvPicPr>
            <a:picLocks noChangeAspect="1" noChangeArrowheads="1"/>
          </p:cNvPicPr>
          <p:nvPr/>
        </p:nvPicPr>
        <p:blipFill>
          <a:blip r:embed="rId3">
            <a:lum bright="18000" contrast="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5650" y="1517650"/>
            <a:ext cx="3600450" cy="270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文本框 11"/>
          <p:cNvSpPr txBox="1">
            <a:spLocks noChangeArrowheads="1"/>
          </p:cNvSpPr>
          <p:nvPr/>
        </p:nvSpPr>
        <p:spPr bwMode="auto">
          <a:xfrm>
            <a:off x="1908175" y="4325938"/>
            <a:ext cx="1295400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ts val="3000"/>
              </a:lnSpc>
            </a:pP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蒸汽机</a:t>
            </a:r>
          </a:p>
        </p:txBody>
      </p:sp>
      <p:sp>
        <p:nvSpPr>
          <p:cNvPr id="9219" name="矩形 6"/>
          <p:cNvSpPr>
            <a:spLocks noChangeArrowheads="1"/>
          </p:cNvSpPr>
          <p:nvPr/>
        </p:nvSpPr>
        <p:spPr bwMode="auto">
          <a:xfrm>
            <a:off x="4572000" y="1755775"/>
            <a:ext cx="424815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3048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lnSpc>
                <a:spcPts val="3000"/>
              </a:lnSpc>
            </a:pP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lang="zh-CN" altLang="zh-CN" sz="2400" b="1">
                <a:latin typeface="楷体" panose="02010609060101010101" pitchFamily="49" charset="-122"/>
                <a:ea typeface="楷体" panose="02010609060101010101" pitchFamily="49" charset="-122"/>
              </a:rPr>
              <a:t>蒸汽机需要一个使水沸腾产生高压蒸汽的锅炉，这个锅炉可以使用木头、煤、石油或天然气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zh-CN" altLang="zh-CN" sz="2400" b="1">
                <a:latin typeface="楷体" panose="02010609060101010101" pitchFamily="49" charset="-122"/>
                <a:ea typeface="楷体" panose="02010609060101010101" pitchFamily="49" charset="-122"/>
              </a:rPr>
              <a:t>甚至可燃垃圾作为热源来加热，使蒸汽膨胀推动活塞做功。</a:t>
            </a:r>
          </a:p>
        </p:txBody>
      </p:sp>
      <p:sp>
        <p:nvSpPr>
          <p:cNvPr id="9220" name="文本框 1"/>
          <p:cNvSpPr txBox="1">
            <a:spLocks noChangeArrowheads="1"/>
          </p:cNvSpPr>
          <p:nvPr/>
        </p:nvSpPr>
        <p:spPr bwMode="auto">
          <a:xfrm>
            <a:off x="5508625" y="1095375"/>
            <a:ext cx="2663825" cy="461963"/>
          </a:xfrm>
          <a:prstGeom prst="rect">
            <a:avLst/>
          </a:prstGeom>
          <a:solidFill>
            <a:srgbClr val="DDD42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zh-CN" altLang="en-US" sz="2400" b="1">
                <a:latin typeface="宋体" pitchFamily="2" charset="-122"/>
              </a:rPr>
              <a:t>蒸汽机的基本原理</a:t>
            </a:r>
          </a:p>
        </p:txBody>
      </p:sp>
    </p:spTree>
  </p:cSld>
  <p:clrMapOvr>
    <a:masterClrMapping/>
  </p:clrMapOvr>
  <p:transition advTm="7648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1265" name="组 5"/>
          <p:cNvGrpSpPr/>
          <p:nvPr/>
        </p:nvGrpSpPr>
        <p:grpSpPr>
          <a:xfrm>
            <a:off x="219075" y="1228725"/>
            <a:ext cx="3348038" cy="2840038"/>
            <a:chOff x="3131227" y="1857621"/>
            <a:chExt cx="3347532" cy="2840248"/>
          </a:xfrm>
        </p:grpSpPr>
        <p:pic>
          <p:nvPicPr>
            <p:cNvPr id="13" name="Picture 7" descr="火车人0"/>
            <p:cNvPicPr>
              <a:picLocks noChangeAspect="1" noChangeArrowheads="1"/>
            </p:cNvPicPr>
            <p:nvPr/>
          </p:nvPicPr>
          <p:blipFill>
            <a:blip r:embed="rId3"/>
            <a:stretch>
              <a:fillRect/>
            </a:stretch>
          </p:blipFill>
          <p:spPr bwMode="auto">
            <a:xfrm>
              <a:off x="3131227" y="1857621"/>
              <a:ext cx="3347532" cy="2209963"/>
            </a:xfrm>
            <a:prstGeom prst="rect">
              <a:avLst/>
            </a:prstGeom>
            <a:noFill/>
            <a:ln w="25400">
              <a:solidFill>
                <a:schemeClr val="tx2"/>
              </a:solidFill>
              <a:miter lim="800000"/>
            </a:ln>
            <a:effectLst>
              <a:outerShdw blurRad="63500" dist="107763" dir="2700000" algn="ctr" rotWithShape="0">
                <a:srgbClr val="00000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267" name="文本框 4"/>
            <p:cNvSpPr txBox="1">
              <a:spLocks noChangeArrowheads="1"/>
            </p:cNvSpPr>
            <p:nvPr/>
          </p:nvSpPr>
          <p:spPr bwMode="auto">
            <a:xfrm>
              <a:off x="3913907" y="4236204"/>
              <a:ext cx="223224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400" b="1">
                  <a:latin typeface="楷体" panose="02010609060101010101" pitchFamily="49" charset="-122"/>
                  <a:ea typeface="楷体" panose="02010609060101010101" pitchFamily="49" charset="-122"/>
                </a:rPr>
                <a:t>蒸汽火车</a:t>
              </a:r>
            </a:p>
          </p:txBody>
        </p:sp>
      </p:grpSp>
      <p:grpSp>
        <p:nvGrpSpPr>
          <p:cNvPr id="16" name="组 15"/>
          <p:cNvGrpSpPr/>
          <p:nvPr/>
        </p:nvGrpSpPr>
        <p:grpSpPr>
          <a:xfrm>
            <a:off x="2482850" y="2139950"/>
            <a:ext cx="3192463" cy="2767013"/>
            <a:chOff x="490191" y="2138362"/>
            <a:chExt cx="3191955" cy="2767261"/>
          </a:xfrm>
        </p:grpSpPr>
        <p:pic>
          <p:nvPicPr>
            <p:cNvPr id="15" name="Picture 8" descr="泰2"/>
            <p:cNvPicPr>
              <a:picLocks noChangeAspect="1" noChangeArrowheads="1"/>
            </p:cNvPicPr>
            <p:nvPr/>
          </p:nvPicPr>
          <p:blipFill>
            <a:blip r:embed="rId4"/>
            <a:stretch>
              <a:fillRect/>
            </a:stretch>
          </p:blipFill>
          <p:spPr bwMode="auto">
            <a:xfrm>
              <a:off x="490191" y="2138362"/>
              <a:ext cx="3191955" cy="2162369"/>
            </a:xfrm>
            <a:prstGeom prst="rect">
              <a:avLst/>
            </a:prstGeom>
            <a:noFill/>
            <a:ln w="25400">
              <a:solidFill>
                <a:schemeClr val="tx2"/>
              </a:solidFill>
              <a:miter lim="800000"/>
            </a:ln>
            <a:effectLst>
              <a:outerShdw blurRad="63500" dist="107763" dir="2700000" algn="ctr" rotWithShape="0">
                <a:srgbClr val="00000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270" name="文本框 13"/>
            <p:cNvSpPr txBox="1">
              <a:spLocks noChangeArrowheads="1"/>
            </p:cNvSpPr>
            <p:nvPr/>
          </p:nvSpPr>
          <p:spPr bwMode="auto">
            <a:xfrm>
              <a:off x="1475656" y="4443958"/>
              <a:ext cx="154468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400" b="1">
                  <a:latin typeface="楷体" panose="02010609060101010101" pitchFamily="49" charset="-122"/>
                  <a:ea typeface="楷体" panose="02010609060101010101" pitchFamily="49" charset="-122"/>
                </a:rPr>
                <a:t>蒸汽船</a:t>
              </a:r>
            </a:p>
          </p:txBody>
        </p:sp>
      </p:grpSp>
      <p:grpSp>
        <p:nvGrpSpPr>
          <p:cNvPr id="19" name="组 18"/>
          <p:cNvGrpSpPr/>
          <p:nvPr/>
        </p:nvGrpSpPr>
        <p:grpSpPr>
          <a:xfrm>
            <a:off x="4591050" y="1125538"/>
            <a:ext cx="4552950" cy="3351212"/>
            <a:chOff x="3915530" y="1531375"/>
            <a:chExt cx="4552390" cy="3351644"/>
          </a:xfrm>
        </p:grpSpPr>
        <p:pic>
          <p:nvPicPr>
            <p:cNvPr id="11272" name="Picture 3" descr="9114030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915530" y="1531375"/>
              <a:ext cx="4552390" cy="28127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73" name="文本框 16"/>
            <p:cNvSpPr txBox="1">
              <a:spLocks noChangeArrowheads="1"/>
            </p:cNvSpPr>
            <p:nvPr/>
          </p:nvSpPr>
          <p:spPr bwMode="auto">
            <a:xfrm>
              <a:off x="5580502" y="4421354"/>
              <a:ext cx="241142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400" b="1">
                  <a:latin typeface="楷体" panose="02010609060101010101" pitchFamily="49" charset="-122"/>
                  <a:ea typeface="楷体" panose="02010609060101010101" pitchFamily="49" charset="-122"/>
                </a:rPr>
                <a:t>蒸汽车</a:t>
              </a:r>
            </a:p>
          </p:txBody>
        </p:sp>
      </p:grpSp>
      <p:sp>
        <p:nvSpPr>
          <p:cNvPr id="4" name="椭圆形标注 3"/>
          <p:cNvSpPr>
            <a:spLocks noChangeArrowheads="1"/>
          </p:cNvSpPr>
          <p:nvPr/>
        </p:nvSpPr>
        <p:spPr bwMode="auto">
          <a:xfrm>
            <a:off x="5148263" y="144463"/>
            <a:ext cx="3384550" cy="1135062"/>
          </a:xfrm>
          <a:prstGeom prst="wedgeEllipseCallout">
            <a:avLst>
              <a:gd name="adj1" fmla="val -72662"/>
              <a:gd name="adj2" fmla="val 66532"/>
            </a:avLst>
          </a:prstGeom>
          <a:solidFill>
            <a:srgbClr val="00B0F0"/>
          </a:solidFill>
          <a:ln w="9525">
            <a:solidFill>
              <a:schemeClr val="tx1"/>
            </a:solidFill>
            <a:rou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蒸汽机最大的缺点</a:t>
            </a:r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</a:rPr>
              <a:t>——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体积太大</a:t>
            </a:r>
          </a:p>
        </p:txBody>
      </p:sp>
    </p:spTree>
  </p:cSld>
  <p:clrMapOvr>
    <a:masterClrMapping/>
  </p:clrMapOvr>
  <p:transition advTm="7648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3313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7675" y="847725"/>
            <a:ext cx="4121150" cy="261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4" name="Rectangle 17"/>
          <p:cNvSpPr>
            <a:spLocks noChangeArrowheads="1"/>
          </p:cNvSpPr>
          <p:nvPr/>
        </p:nvSpPr>
        <p:spPr bwMode="auto">
          <a:xfrm>
            <a:off x="1606550" y="3859213"/>
            <a:ext cx="180022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 汽轮机</a:t>
            </a:r>
          </a:p>
        </p:txBody>
      </p:sp>
      <p:pic>
        <p:nvPicPr>
          <p:cNvPr id="13315" name="Picture 2" descr="20064298531334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33988" y="420688"/>
            <a:ext cx="3397250" cy="304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Rectangle 17"/>
          <p:cNvSpPr>
            <a:spLocks noChangeArrowheads="1"/>
          </p:cNvSpPr>
          <p:nvPr/>
        </p:nvSpPr>
        <p:spPr bwMode="auto">
          <a:xfrm>
            <a:off x="5335588" y="3786188"/>
            <a:ext cx="3194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喷气发动机</a:t>
            </a:r>
          </a:p>
        </p:txBody>
      </p:sp>
    </p:spTree>
  </p:cSld>
  <p:clrMapOvr>
    <a:masterClrMapping/>
  </p:clrMapOvr>
  <p:transition advTm="76486"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217" name="Rectangle 2"/>
          <p:cNvSpPr/>
          <p:nvPr/>
        </p:nvSpPr>
        <p:spPr>
          <a:xfrm>
            <a:off x="1391920" y="161290"/>
            <a:ext cx="2428875" cy="50673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  <a:scene3d>
              <a:camera prst="orthographicFront"/>
              <a:lightRig rig="threePt" dir="t"/>
            </a:scene3d>
          </a:bodyPr>
          <a:lstStyle/>
          <a:p>
            <a:pPr eaLnBrk="0" hangingPunct="0"/>
            <a:r>
              <a:rPr lang="zh-CN" altLang="en-US" sz="2700" b="1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喷气式发动机</a:t>
            </a:r>
          </a:p>
        </p:txBody>
      </p:sp>
      <p:pic>
        <p:nvPicPr>
          <p:cNvPr id="15362" name="Picture 3" descr="15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71663" y="788988"/>
            <a:ext cx="5173662" cy="3881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blinds dir="vert"/>
  </p:transition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1" name="Picture 8" descr="起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88925" y="1081088"/>
            <a:ext cx="4248150" cy="2293937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</a:ln>
          <a:effectLst>
            <a:outerShdw blurRad="63500" dist="107763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9" descr="重卡2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4787900" y="1103313"/>
            <a:ext cx="3925888" cy="2271712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</a:ln>
          <a:effectLst>
            <a:outerShdw blurRad="63500" dist="107763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7" name="文本框 6"/>
          <p:cNvSpPr txBox="1">
            <a:spLocks noChangeArrowheads="1"/>
          </p:cNvSpPr>
          <p:nvPr/>
        </p:nvSpPr>
        <p:spPr bwMode="auto">
          <a:xfrm>
            <a:off x="2700338" y="4021138"/>
            <a:ext cx="46513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内燃机（汽油机和柴油机）</a:t>
            </a:r>
          </a:p>
        </p:txBody>
      </p:sp>
      <p:pic>
        <p:nvPicPr>
          <p:cNvPr id="23" name="Picture 2" descr="277_892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8925" y="1098550"/>
            <a:ext cx="4211638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" descr="c:\users\ls\appdata\roaming\360se6\User Data\temp\20120406215846Z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52975" y="1074738"/>
            <a:ext cx="3960813" cy="230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7648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169" name="Rectangle 2"/>
          <p:cNvSpPr/>
          <p:nvPr/>
        </p:nvSpPr>
        <p:spPr>
          <a:xfrm>
            <a:off x="1275080" y="241935"/>
            <a:ext cx="1687830" cy="50673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  <a:scene3d>
              <a:camera prst="orthographicFront"/>
              <a:lightRig rig="threePt" dir="t"/>
            </a:scene3d>
          </a:bodyPr>
          <a:lstStyle/>
          <a:p>
            <a:pPr eaLnBrk="0" hangingPunct="0"/>
            <a:r>
              <a:rPr lang="zh-CN" altLang="en-US" sz="2700" b="1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内燃机：</a:t>
            </a:r>
          </a:p>
        </p:txBody>
      </p:sp>
      <p:sp>
        <p:nvSpPr>
          <p:cNvPr id="7170" name="Rectangle 3"/>
          <p:cNvSpPr/>
          <p:nvPr/>
        </p:nvSpPr>
        <p:spPr>
          <a:xfrm>
            <a:off x="2736056" y="241935"/>
            <a:ext cx="3975735" cy="50673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  <a:scene3d>
              <a:camera prst="orthographicFront"/>
              <a:lightRig rig="threePt" dir="t"/>
            </a:scene3d>
          </a:bodyPr>
          <a:lstStyle/>
          <a:p>
            <a:pPr eaLnBrk="0" hangingPunct="0"/>
            <a:r>
              <a:rPr lang="zh-CN" altLang="en-US" sz="2700" b="1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燃料在气缸内燃烧的热机</a:t>
            </a:r>
          </a:p>
        </p:txBody>
      </p:sp>
      <p:pic>
        <p:nvPicPr>
          <p:cNvPr id="18435" name="Picture 4" descr="汽缸为星型排列的老式飞机内燃机结构原理图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73338" y="844550"/>
            <a:ext cx="3943350" cy="327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Rectangle 5"/>
          <p:cNvSpPr/>
          <p:nvPr/>
        </p:nvSpPr>
        <p:spPr>
          <a:xfrm>
            <a:off x="1601391" y="4341217"/>
            <a:ext cx="630428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  <a:scene3d>
              <a:camera prst="orthographicFront"/>
              <a:lightRig rig="threePt" dir="t"/>
            </a:scene3d>
          </a:bodyPr>
          <a:lstStyle/>
          <a:p>
            <a:pPr eaLnBrk="0" hangingPunct="0"/>
            <a:r>
              <a:rPr lang="zh-CN" altLang="en-US" sz="2400" b="1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汽缸为星型排列的老式飞机内燃机结构原理图</a:t>
            </a:r>
          </a:p>
        </p:txBody>
      </p:sp>
    </p:spTree>
  </p:cSld>
  <p:clrMapOvr>
    <a:masterClrMapping/>
  </p:clrMapOvr>
  <p:transition>
    <p:blinds dir="vert"/>
  </p:transition>
  <p:timing/>
</p:sld>
</file>

<file path=ppt/tags/tag1.xml><?xml version="1.0" encoding="utf-8"?>
<p:tagLst xmlns:p="http://schemas.openxmlformats.org/presentationml/2006/main">
  <p:tag name="AS_OS" val="Unix 3.10 unknown"/>
  <p:tag name="AS_RELEASE_DATE" val="2017.06.20"/>
  <p:tag name="AS_TITLE" val="Aspose.Slides for Java"/>
  <p:tag name="AS_VERSION" val="17.6"/>
  <p:tag name="ISPRING_PLAYERS_CUSTOMIZATION" val="UEsDBBQAAgAIAO9MfEsVDq0oZAQAAAcRAAAdAAAAdW5pdmVyc2FsL2NvbW1vbl9tZXNzYWdlcy5sbmetWG1v2zYQ/l6g/4EQUGADtrQd0KIYEge0xNhEZMmV6DjZCwRGYmwilJjpxW32ab9mP2y/ZEfKTuK+QFISwDZMyvfc8e6eu6MPjz/nCm1EWUldHDlvD944SBSpzmSxOnIW7OTnDw6qal5kXOlCHDmFdtDx6OWLQ8WLVcNXAr6/fIHQYS6qCpbVyKzu10hmR858nLjhbI6Di8QPJ2EyphNn5Or8hhe3yNcr/Uf5wy/vP3x+++79j4evt5J9gOIZ9v19KGSR3r3pARSwKPQTQCN+EpBz5ozM5zC5cMF8GhBntP0yTHoekTNnZD475RZRRAKWxD71SELjJAiZ9YVPGPGc0YVu0JpvBKo12kjxCdVrAZGsZSlQpWRmH6QaNopGdCnzwhmmQRKRmEXUZTQMnFGsy/L2JwvLm3qtS1BXoUxW/FKJzOqEnLHPb0pRgWpeQ04heNVrCb/UOZfFQafqCC9pMElYGPpxQgJvt+OMSJEhr+RGzUCUCMckAoCSV6J8hGxis8yKI6zUMIQpnUx9eDNjwlSu1gre9VA75gRiMBdFlxTkCIkgu+J4GUaecRqoQhzd8Kr6pMtsLz8eBqoLmAZuCCnosgfgzGDsgCHGEipHWYq07gKbkTjGE5KMw3NIZOBdOEQiPAW6nQ6RuCAxUITEXTIBPqMTbBLeUGyX/zt+pdyks7pFPE1BzrhvI3VTwY5xKbDAMq06GKYmJh8XEDaK/e/QuEUF79rVSm4E2FFmouxUBJXFJZ7Joo8L+ltygqlPvATSyguXCbMlz2jM+S0qdI14tuFFKtClSHkDuX4LzzKZ2Wcmzlb/X438G/F6W1VebQtS4JHzV0Pt2ath3zCrqcCmuhb5Td2l2jhsa/5jrDA5/V0T+hz9cfpjlwQ4ouHzRKaSeaPaqvvk+NxZNjRGnUY80VP9o/XclsRtbR1TKFhjqftLEOimpn9AA1T9pWhwAormbYmGGk6LqwE6g3ALEGj0WIwzcNWeCWfgwgHySzKOKYPZaCkuK1l3jh2WjW2Avh3aFOY8JWpxT8ZLcaVhwlGCb9rpA7qQjXRnQB8MN3utglHmg8kBAK7a5AFIJXOwP+uBuZiRnQfaAr93kqVuVGbJq+S1LfLg2yYXX49NV6XO7a7i1S552yZz/BQr2sNFrdL5gPZ/x7/e8XlAv8dHKSY4cqeJiwOXmEHfcFX1FAIKGFf4LE58PDbiwIWc1+kamumVboqsJ1A7q3vkBAPY9syx4GW6/u+ff3tifGFJu4u2u78OAgFimypI7sB+D3Qtqj+7QBge78vZRR+p7d1mJ9fzqsMoZOGz3CF421pyncPWQbdeSPJt0DBj2J3OgAexTXvdlDC6DUGY4egUapmdwp3RjJfXUAiZ1moQinW1ScB6mPb762VTK1mIIbJPayXmwIzOE+x59q4N5FMyvW57ZgY3inR76VZw6e4L5k5xAHX2CzyRyXogoG1NuyoERG/X9zTffN2p7laV/cvi8PWDfzD+B1BLAwQUAAIACADvTHxLCH4LIykDAACGDAAAJwAAAHVuaXZlcnNhbC9mbGFzaF9wdWJsaXNoaW5nX3NldHRpbmdzLnhtbNVX3W7aMBS+5yksT70saTu6diihqgpo1VpAhW3tVWViQ6w6dhbbUHq1p9mD7Ul2HAMFtevSH6RNCBGfn+/8n5jw6DYVaMJyzZWM8G51ByMmY0W5HEf4y6C9fYiRNkRSIpRkEZYKo6NGJczsUHCd9JkxIKoRwEhdz0yEE2OyehBMp9Mq11nuuEpYA/i6Gqs0yHKmmTQsDzJBZvBjZhnTeI5QAgC+qZJztUalglDokc4VtYIhTsFzyV1QRLQF0QkOvNiQxDfjXFlJT5RQOcrHwwi/Ozx2n4WMh2rylEmXE90AoiObOqGUOy+I6PM7hhLGxwm4e1DDaMqpSSK8V3MoIB08RCmwfejEoZwoyIE0c/iUGUKJIf7o7Rl2a/SC4El0JknK4wFwkIs/ws3B9aerXuvi7LTz+XrQ7Z4NTnveiUInWMcJg3VDITikbB6zpZ2QGEPiBPwGnRERmoXBKmkhNlJyzTl3RkMlIPeFFrRROmS0Q1K2Uo3+DZdtkNzFaASBiFmEj3NOBEbcEMHjpbK2Q224KareXpVEgAXtydB5H9+b99mJE5JrturWgqNdzuPGN2UFRTNlkeA3DBmFIH6bwlPC0Gpx0ChXaUGF9jFICw4WJ5xNGT0qcjoH/JOhKzCRWtCEXs0EM97Cd8vv0JCNVA64jEygs4HOtcevPgs4I1rfg5KFj1v9s9Nm6/q002xdbrkACZ0QGT8THArO0sxsBJ/MkFRmoQfpiInVrCgK5bTglYmt+vIyaJ5a4cv81sVYgd5gSTZj5TmF+asHpc0mZFIMohuuAhpGkENJPCYwYlgXXFpWFjAmEikpZojEsNa0G+sJV1YDxQ+wh9Yv99DrIy6L0xhWG1jMKctLQe7s7r2v7X84OPxYrwa/fvzcflJpvvB7gjhzfuOfPLnyl2v/4TYMA7elH1/aJrf/5s7uXbS+lslrp3U5KFXSVr8UXLeMVPdzGakL/5LprbxgSrkAS2nshwzWkuApN4y+ZYu9oE1e9W73PbaZNtlgzK8Zjf8mZH9aXhPX7oVh8OjF1XFSLnkKiXArcXnbbezXduCm+SirUgG09f8OjcpvUEsDBBQAAgAIAO9MfEt+HbVmtwIAAFAKAAAhAAAAdW5pdmVyc2FsL2ZsYXNoX3NraW5fc2V0dGluZ3MueG1slVZtb9owEP6+X4HYd9K90kkpEqVMqtSt1Vr1u5MciYVjR7ZDx7+fz7EbGwhknCrhu+fxvfjuaKq2lC8+TCZpLpiQz6A15aVCjddNaHEzzVqtBZ/lgmvgesaFrAmbLj7+tJ80schLLLEDOZazITn0bub2M4bifHybowwRclE3hO8fRClmGcm3pRQtLy6GVu0bkIzyrUFe/Ziv1oMOGFX6XkMdxbS+RhlHaSQoBRjS9zXKRRYjGTDv6cp+RnJ6V+ezP6DtqKLa0pafUIZoDSkhLvL1EmUYz83t8avMUc4TNPzVBvrlM8oglJE9yPjyu68ogwzRtM3/9EgjRYkFjTnnH/GdwwQpzPhhVFcoFwmYEDq6+AquPDbXuwDkvoZzn+K4SsGesK4HCwEfPWOw0LKFNPGnzqYq8fbYajMfsNgQpgwgVPWgJxP0E2mVvybW9bg/8EZ5EYCcoke8CtbWsOriDYCxvsevVrd2VYTxveuCACXsnDKIsFf2yN+mrEfIQNkjnxkt4JGz/RH80NJx/BPfEveY56tvrMCJOfp6+ZO3oqcHHFwVuHYKj6lFAQuF4bzQGvDV0sTqupCSo5hSTna0JJoK/gtx2d4mo9LkwOA67XRfpZpqBqfazcZolnT4XvYcd6Ozxu3Y/Sj0yXXniTY7/GZKtCZ5VZsfJTWdOJ4ZElOYaXKagVvSwEHe840YyamJ3IJ8EYKN9cKFhhBrMxsCi26yhuBpEpQgTU4XOXWXnKo+b+sM5No8GgXfNbGuw1W0rJj5068U3qCICQPGjqkrcx0n9L0pA4XrACAyr3zLdofOUrdMUwY78IMfKGzCQ5mlyrToULct9QNsdNhvTjOqId2e6BslxMWGE4RXE5eIN05oGNHzmmTKZhaNvd/A/c3RTvarDFsv3GL27DoputjYjytolPif5D9QSwMEFAACAAgA70x8SyqWD2f+AgAAlwsAACYAAAB1bml2ZXJzYWwvaHRtbF9wdWJsaXNoaW5nX3NldHRpbmdzLnhtbM2Wb08aMRjA3/Mpmi6+lFPnpiN3GCMYiU6IsE1fmXItXGOvvbU98Hy1T7MPtk+yp1dAiI6dRpaFEOjTPr/nX/u04dF9KtCEacOVjPBufQcjJmNFuRxH+MvgdPsQI2OJpEQoySIsFUZHzVqY5UPBTdJn1sJSgwAjTSOzEU6szRpBMJ1O69xk2s0qkVvgm3qs0iDTzDBpmQ4yQQr4sUXGDJ4RKgDgmyo5U2vWagiFnvRZ0VwwxCl4LrkLiogzmwoc+FVDEt+NtcolPVFCaaTHwwi/Ozx2n/kaT2rxlEmXEtMEoRPbBqGUOyeI6PMHhhLGxwl4e7CP0ZRTm0R4b99RYHXwlFKyfeTEUU4UpEDaGT5lllBiiR96e5bdWzMXeBEtJEl5PIAZ5MKPcGtwe3bTa19ddC7Pbwfd7sWg0/NOlDrBKicMVg2F4JDKdcwWdkJiLYkT8Bt0RkQYFgbLovmykZIrzrkxGioBqS+1MBqBp6KI8LHmRGDELRE8XsxaosfMnnIBMTjd3fpIWvwI9PHGCdGGLRuazxiXxbj5TeWCokLlSPA7hqxCEFGewr+EoeV0o5FWaSkVxFhkBKcMTTibMnpUZmkG/JOhGzCR5qAJmy8TzHoL33P+gIZspDRwGZnAVgU5N55ffxE4I8Y8Qsncx63+RafVvu1cttrXWy5AQidExi+EQwlZmtmN8EmBpLJzPUhHTHLDyqJQTsu5KrHVX18Gw9Nc+DK/dTGW0BssyWasvKQwf/WgstmETMqD6A5XiYYjyKEkngkTMRx3LnNWFRgTiZQUBSIxNCrjjvWEq9yAxB9gjzav99DrIy7L0RhuDrCoKdOVkDu7e+/3P3w8OPzUqAe/fvzcXqs0a+E9QZw538NP1jbxRSN/2g3DwPXO59uw1fm/6sK9q/bXKpm6bF8PKhWp3a+E61ZZ1T2vsurKXxu9pSujkgvQZsb+2ECjETzlltG33DSvKPz6+9dvizcq/AajWLt9/98g/Gjx3Fp5X4XBsw/AGshXH9PN2m9QSwMEFAACAAgA70x8S/7ZBl2gAQAALQYAAB8AAAB1bml2ZXJzYWwvaHRtbF9za2luX3NldHRpbmdzLmpzjZRNb8IwDIbv/Ioqu06IfcJ2Q4NJSBwmjdu0QyimVKRxlIQOhvjvq8NX06aD+NK8ffo6duVsW1GxWMyi12jrnt3+w987DUizegW3vi4a9Ix0ZkQ6g0magUglsAqSHz89ybszETJm0plON59ka0p+DOnNnAtTxlXAQgc0E9DygPYT0NahxL9eZYeq9hWV2jxdWYuyHaO0IG1bos64Y9jNu1vlAisw5qAvoHMeg2fadauJPDs+dSnKXIyZ4nIzxgTbUx4vE40rOWvKv9go0MUPX+6Bzkv3bejZidTYkYWsmnjYo2gmlQZj4JD3eUgRhAWfgij5dtz6B/WM6wVV6Dw1qT3S/TuKMq14ArUu9foUPiYLr1o3uxR1zsLa7omHewqPEHwDumY1eKTwQFQrdcUPVBoT6kgNrff8hArks1Qmh9QdiiBHhyXbpu6dC3XHHzBvhLAyQovARGZNF8cVU2+Dg2sqWcehmRchMZQXA5oKfZyfRO80tnqN0P4rYtxaHi+y4nYobkbqOJjiGfRIzpGEjOsl6AmiKOr5vnTyavLW7g9QSwMEFAACAAgA70x8Sz08L9HBAAAA5QEAABoAAAB1bml2ZXJzYWwvaTE4bl9wcmVzZXRzLnhtbJ2RsQrCMBCG9z5FuN3EbqUkdRPcHHSWmqYaaS8ll1of35SKdJGAQyD/8X0/JCd3r75jT+PJOlSQ8y0wg9o1Fm8Kzqf9pgBGocam7hwaBeiA7apM2rzAozdkArFYgaTgHsJQCjFNE7c0+NhArhtDLCauXS/i6R2K2RTDosLilvYv+zODKssYk9fRduGAVbzHtCCMvFYwOxeN3GLrQPwCGpMATKrBUAJofQJ4DAnAjytAiu+b56RHCvGjYpBitZ4qewNQSwMEFAACAAgA70x8S5QTsyJpAAAAbgAAABwAAAB1bml2ZXJzYWwvbG9jYWxfc2V0dGluZ3MueG1sDcwxDoMwDEDRnVNY3int1oHAxlaW0gNYxEWRHBuRgOD2ZPvD02/7MwocvKVg6vD1eCKwzuaDLg5/01C/EVIm9SSm7FANoe+qVmwm+XLOBSZYhS7eJo4lMo8Uixx2EajhU17/wB6brroBUEsDBBQAAgAIAESUV0cjtE77+wIAALAIAAAUAAAAdW5pdmVyc2FsL3BsYXllci54bWytVd9P2zAQfi7S/ofI79gtHQOqBMSQ0B7GhNSx7a0yiZt4TeLMdgjlr9/Zzu+lbEh7aJWc7/vufPfdxb96zlLviUnFRR6gBZ4jj+WhiHgeB+jh6+3xObq6fHfkFyndM+nxKEBlzg2ApsiLmAolLzSA76lOAtQzYGBGXiG5kFzvgfsUuNtIJ0v07mgGLrkKUKJ1sSKkqirMFSDyWIm0NCQKhyIjhWSK5ZpJ4tJAXoNd6b+j4ZeJnOh9wVQPWei3B65JWo5nxQck1RILGZOT+XxBftx9XocJy+gxz5WmeciQB5Wc2VI+0nB3J6IyZcrYZr5Lcs20NklY28zXK744zz0lwwA5h03GlKIxUzjNY0QclkyA/W1KVVLzqAGt4VU7XvNav4153zRutnOkcy7Kx5SrBI76kM46CfTJMKqf2etaBT00Cro1TMiT7FfJJYvs67dWjPMFcgFbxdk8sapCOICnWxpqIfc3AAMV1R3EbdOwaxq2oJYDt9HXHQVqbrtlVJeSNaWa+U88YuILlZIaWVxqWTKfjIw1lgzBPnFXrpvUNcRPdJae/kNvjN+oNT/Va52xgP/RmE9A1NaE5xF7vuXgo1kGNdUMim1sWBcpNjG7nFT5mPV0PTC5HOumwEU8TWXMYAwjqinp7OQQlEmqwCUs5QjbOzgITnicpPDTkwzj04M0GZW7SYbewUFwKsLdBLQ1t2Uk4zqOxNQqyCcT68QPS6VFxl+sPAd7Rq+sDl8buebouuDtwdn8j1EcxGgGc4smVpd56u2r5vDezKlWnc+mcJaBWmEemC4L59XMQlmMfCK2pWWqb/o5NfuwBx3lPDUd01zfQe+iWvMX5lU8Ml+6xdLUJGFGMwH6cL7sMUA/YbsMwlvToYhbkTd1wJjYN/dvK9ps+bp1ruuHOuxDDZ84qxzGzdRHUEcsRZlHox7iovuIqBR22rVk1EvZFm60OAGRiiJA7+GhvvPF6UV35bPFRYO1ed27wC6XN6z0OuFOQaTWdXsRv94N8PgbUEsDBBQAAgAIAO9MfEs129mtaAEAAPMCAAApAAAAdW5pdmVyc2FsL3NraW5fY3VzdG9taXphdGlvbl9zZXR0aW5ncy54bWyNUttqGzEQfc9XiPyAJY1uC1uDrsWQh0IT8rz1qmGJoy0rhYSij682rXHcurSap5lz5gwzOn1+nJJ9zmV+mr4PZZrT51jKlB7y9gqhfj8f5uXTEnMseXOq3E9pnF926eu81lo1lyGNwzLaFc1bjMLbQ0pq5VTLmGEUSeapV8h5bhvWgevANsxRYvvNbxI/dZe4j6lcVu03Z+ifDbuU41J2aYyvWzhnv4fON/i4DOPUeHkr2Br1OLU6tgZihEvuK9UAIJDljjhcpeykJshjxjFUoyhQQIRz0olKJOXQstCJpsJ8JxCTjFFXqaetG2ltHLVVQkeIbtO86mwNwUiMESEEmKtcQDAYNTY0DQ1qPSA4MCCqNpooQMEGE1j1zgvLkaJeYFyZMYDx6bin7d6f61T973WO5/yH4MUvuIiu3tpcMFe/f16WRr6NT98OQ4noy5DjbvxwHe5ubq5/efLNv0fGatS28V99/QNQSwMEFAACAAgA70x8S0TThgfXDgAAbB8AABcAAAB1bml2ZXJzYWwvdW5pdmVyc2FsLnBuZ+1ZbVzSV98ny9ls03WtZpkPZddqu9T5lKKmsMxyrcTMDE0Ru1Bbmpgh4jN1ldmaylUupXygVvkspCYoINZKqIFSyYOKaGmiQsiUkCEK919b++zzud/db+43vuD8/we+55zv+f2+v/M7h/PjYVjQp+bW5iAQ6NMD3wUeAYFWE0EgE/naj4BvDofrHwOPVZgjQQEgcq/NFFBZc3JP8B4QqJmwbuGEKVD/+Mx3kRgQyOLx0mcVJ6U2DgSyX3UgcM/RjBillN/gOG7LmdGDdWZ/mLVvpH+FvsJwSA/P/8Kp7XJ66IOtl01PIb523je1/+5hq7b+gEcOAetDwdSA23Q17e6inb5/ondxx403OaOdO1l2Gam9Pbw4d8w1j8ydJRhKcvXM6wJ79HCuVtojSenKfa0RI81AoHOUwpjG9MZLFRz4eR0fb2hFbAJYUutKbcYcXEfwxsX0/UC9v+bmrIMrVPemJH1pohENg7PHK8GS4DVAB231zpTOGfYWZeCHX8CrgDeLL12Bx+XPAPOAAtceAkqHNTuAcr3J50Cjtec/BoG+vfgQ6GBrQKwJCPTZthX4CnwFvgJfga/AV+Ar8BX4CnwFvgJfga/AV+D///D2uRdB9skA7FXL/6nzIFOZmX3O/czX+VZeIX4zT2SvC+yHh/DGRVoFHYHVy9NFSiV1NQjUn5JnGPHXsv4lnyubqMqevrW/NjPpRnMOTgrfJzWEeb18dF43nK1Kznt3x74NPHcsnEZD42j+INDDdBVT3eusr34Zf3S7gIqV+DVkko8bG0OhfZ4SfO2F1eobJ6tOpbxqIi/hyzSSEcNcADh5qgC68FqmpI2wXs9CF6dCyjn2+IVfKXmahi3VGF9K59wgXG/otkIy0YMLmDqd7FTr/I0inUFDwSPAydGsuQm6EnItgsPS2WW+uVopyYxUO5J+vCBoPvl1uy3ofkzngRJvmLQ+T8dFUiX+DZn0eP6exdN9KU9sbYjwtmFFOk6C2awJXKRK0IyMl8PBSLp+mpHS3jj64BsK8WvcUCqnWzyeU7FfqTfnDk6M6Ie1rCu8K+0zrV+NzItoVJb3Ya5QfJwq29Inzwt9cayPrVW3VE4vMSLrEqMU8wpWdN/E+BFYrmwvQnsTWYw2AzXCXSIg85N3lM2yijQJRFHqs1PjAWN5556JTQfL6yepExGai8yqSbE469fhHo8G76mqBfHuY+qSeTrZU8wZF+aRUE3DnQ21jaqy9cdcdgj49SyKlSmbf3qNnEiZthyzVZpTdVK2JKWrs0hwQpL7ph8r8CpU4XrgEr9pfo05jzLGK/D800CVG/tsUb3BNGUr+gYmDKpASwjbXAm7YF9Gb7m48SvMP0+P2fIoIYuHSqEM8+Z5+ifG+TwmI2K9twklIJkXxl68PZqsQ8ctZov56e9H0mKhUvDI2h5dy4MwVhRY4EvH8ocsQBE1kHKxLbI3lLa4PBJ/yxESZwOxbFfVW1xfgsbixYLFkZpfEpgH2VNYKGM9kdtfryq7eoy98Li9F23IXUVTQs4OYBsrU0aUjMLpmQxzKf2k1L3meVO2yBkDVFbFknwRsxVQXIdAeSGSxvOpD4tnKKE/P2TenYnrKveKgjwihR8VpKXqNPK8dLCHK0PhYoLpREsBNmGTIn9F6YBX3qICSVNTXjRtAc35TEAT+6bmHjVGyaKF+O6Xygt71/IOWofMMU7trZxrT666wp1/G6Ud2A1rgGEq7+QZPklAQGAXnNUnXU96Gr27HxTyg0TxY/RLCNKjIax9x1tfUS+udbV6qoY0zDTMK8ppw1mKyVr50sg++cs00NE7vjlIQ4P6x6/DY04Rvp5olFgu2WpO3kCh6k80lX9B5DanD8anSTCRSSato6kSvPHwC3dD+2/3c0b5pwR55OfW0PL5yMLLjecaSAc7Qa4xazY9ikQGXe7hCjS818dCwS6thcwBlv6pm6JWP76NNp5gKkMR/Kk6DtQw0xWkLxvTdhlzd6sgy8bVn2Y4e9K5B2nTgD3P2jAsE5bMXB5mvK6OCqe5JEjdJxqnV5fpkt6ZqK/Jn81njLJ6Zt89OVFhzXigmn9al4uouVW6/mfU8X1S4jGVdTF3AjrrMYrhgY1v938iGtdg4Uwhv5PBtGEU03vXNyWhueSnnY3TMxFyq369qsvYFTQvG9VP2/JGFqdxVn3yWYQZa9lQyYn+2KjEtD4aIgYQFz2+dOyxJZR5WYUebqNjVz/0KtO5HJDnv7jnu/vUIcrEZvUDX+rSn6dgG4UsM0FjExsdhLsUgoAHN1C4p/Rp+n+LnFtDpKWDbF1L6pak3fKRNluNChZMWYSP8PXNAg1ANTo+JmGKmOsWLVMTTT737gBI7n8orEVelPrdg1VWcpDGebEXCyBTqk4J6/qv4+9sYk0RnkCpXObrlihh10ruO9Zqp0Sfgirn3yJwTpFJkk1Xwzmi5DvFaj25pspD8C41J8bOnjNwePuwxQslAbA5BMW7CudjZVzZxB5uaJ+iA1ak033bnVDUDE0vQvCbRN5zf9GhDBaFhgp7PE5v4SIrAPepmQcZ7LMsXVJNlLYxqpqdsS99GIx96OflzgBM9HLEaNDOeZ+9bL096/v88ZyBtTxdP8LNuzfO+kQEilV1bybg7cJ0rHPUneIbamYSVh8H2Ii/qS13rCX5vE81ju3eJtXkxK6Zc7/LMUjbVMWh2iI06a2D6/kShR1hDPFsvpvheIvtiEUJXETz8ZLOgIGmbGoFnppUOCUVw5YVNZtGyhK2UNtssutPA6qP+H5B2G/Nbd+s+pdIi4gtBRRJsCojTNY3O15jM7Iwh4qJCLuDYvncs8aoBFJmYTJkhyu3n4AyjEOcgDWNnpKmj7M6/3FFtDbD5o6Fk/TdCUj8AzYZvpOxJJFLCNQhFSt9WS6+2M/8vZYjLUJevK2gPpQzaV7p/mtzzFdNUxhQ+Nbr435jWXS3IGGGGGOzPehcpbyQhL6RmyigipIblA1WbJqp7KzT9tRAbJHO9sVAnUnr8tAdj8tTWB26bpe81NQCojDesynqo/bQJTbZG9HH+jgFQ5xJmeNyZD0mu1XjkLuX35OEqlvTs7APbAa92Pa1m1ftGr2/Px9e+WKXvYQ9vvH7Vp302fpqTVtpU7NqzIuRtuyPkCK6FMVI2g3QYVbG60b1OYmng0k1n5qou0pRygfcSWpN2EwETpSt6sSp+0iGNLWaZFzwtfR/91zGAGKq2y/g8znAXSgn/I9oD4sdnvSpe0tiSej3ZL+bfi+chCLfDNGqBB1ZRsX5LCsHCLUhuyCLUFSeGSZQ4GryA/O+37+TdH632KzvrFWTQrfUCjvGwsGGgsn3nrJG7WYPRGhU1qiRQjyfi5URNgqJULxv4WK5xQevdfyuwhuz1YtA6eCgKKb3hIX4Y91CeqK4aWLTnLpsv2JkvQSmibCu6RKI0VlTS4vm5vSi8Rz1n1qCjD0MRRXz5o8bY3qRS2vAy4MunYJlmvAhp9WthSj9LOUp+ce7usrnbfwvqVN/cZPhtibZ/IM4ZmkUMjERLshoSHisKPeOZCdjLS8/q2DWDPrHni3XK2/SSqfI6/44os2oMB6R59yfEqCSC6fDGbeXo8sjJtwWVeVl8P9TYSKiNtI2Wj4ydk7YMwJkE19gxxWY7RTZwCa3T5lgKoaPowLhRb5UIda5aPy3jIkW9mDrbYAUZ5mUOrmKxHVajRlm3zZpmQtR/nRkROyOYpS5tJMcXBUQYG3IXSO7ayjR+WqwFk89p+kKco+aD+3SAVsq9kZ1+ciCbPToD9QG5Bnp2Phn0rFmHgWC/omXVVh0uZ7CgDwcWcqZrcGLv9gplNUpDGaaogrLbfQMkvnRMwEXfztxwRLiPU9487N5OeI2nL8zscq3uKcM7iocH8v8NrerhxltKm7PeSJupi+6AWmzBi0+ixfUtWB1GdrmakJyRH1mIkmg5VqJORoB5m7qQH9XWZHy9vQ6LGlyjgMxwRzBM2sgGB8Oqs5+muvSlXObhYQZn4XktehmCPihjz6hsb6pb4/RZvgEajOcNNwzgdFFWZ5kO9TjP3iPNmkyFOST7/P1vbwOkYsCfbxoevbl8jbg8iCY+6JHDBicemABT4SHvk9S00I4MlnbbQ12dk25hM5O0A5h+N2MLzB+IsePuFvruLJMuXIsBa+XgHkc4XPTjWKFnUvBpB1hb6fcG3KhOfnoxeK+A+lTf8vUbaWhkP3glOVcnW8V88PfcjXPg/9Af8L5vE8HsJGkrOO8ND0Q2YubqMRR1akKxX+uKLCEsr1pBE5kZ1iEyxCvhieqxYvr7JJCcv8+gCe1O74IbUBLQff5dwiQQTt4bzjNcmky9YbEt801bAsTjINr1w36rdGs906e2bCsPNiyIGUblmIAourUDt+DEDKFafpYwDzk4cyJynR7m4BYGD0sTtEKez/5CofsNuyebg2dw93GKr5wtOlOlJanBJ3Dyj0ypDPjNlgJFOAVRGHOfs9YLPgHsWRetZ8OnVUvbdwbNtWpyvoUhAUBHu4etA4eZHU0mpLNtPmld1xlV3IgCeLyKh30MAvJmZEfe56sB5gN/ZMEtrEhIjmOqpr7MuEC1KjjW4VUl63q4ONY6sqeVj5Ewl5Ho3YtjLuAn2wQM1Qs/SDADJZbH4zAfeD2OHrOyGEKhSctGMoqoZ+0ZWK036g6Ww6cMupZ15qpv9lnvDrfs9fSX3AprkbWFE9XmBgovVPQ7j31ZPV/+euWtr7DdcgNnQOiXb/6dJVkX7G6Z2nBa8jYuTuO0wl4zorUnfP7IzPJLZuqLHndT5mJw8erGd+AQO1yeT4XU8hrKzpDvoqQpL1vd7YePhzymghXO25SqInYxNhcBHucnzfX+lOYWdLN9jWgV0OIexPGJJvBtSPvlNAnoed1wTPAEoVYMGZrRsp48pabImfg8PV78P++tiXnLsxwlGv+vN0drCHlDcI+XPzmznRb/XXxOyjresxYamjTcLOFvS9W9MfbVv7gZqC/2PLEZ24sc541CW/QyUpCIKesgKPiuduDzdazRlSrzhKe70Nt33tdATQGHdgHCyQHxP7nfwBQSwMEFAACAAgA70x8S8v8gyRKAAAAagAAABsAAAB1bml2ZXJzYWwvdW5pdmVyc2FsLnBuZy54bWyzsa/IzVEoSy0qzszPs1Uy1DNQsrfj5bIpKEoty0wtV6gAigEFIUBJoRLINUJwyzNTSjJslSwszRBiGamZ6Rkltkpm5giF+kAjAVBLAQIAABQAAgAIAO9MfEsVDq0oZAQAAAcRAAAdAAAAAAAAAAEAAAAAAAAAAAB1bml2ZXJzYWwvY29tbW9uX21lc3NhZ2VzLmxuZ1BLAQIAABQAAgAIAO9MfEsIfgsjKQMAAIYMAAAnAAAAAAAAAAEAAAAAAJ8EAAB1bml2ZXJzYWwvZmxhc2hfcHVibGlzaGluZ19zZXR0aW5ncy54bWxQSwECAAAUAAIACADvTHxLfh21ZrcCAABQCgAAIQAAAAAAAAABAAAAAAANCAAAdW5pdmVyc2FsL2ZsYXNoX3NraW5fc2V0dGluZ3MueG1sUEsBAgAAFAACAAgA70x8SyqWD2f+AgAAlwsAACYAAAAAAAAAAQAAAAAAAwsAAHVuaXZlcnNhbC9odG1sX3B1Ymxpc2hpbmdfc2V0dGluZ3MueG1sUEsBAgAAFAACAAgA70x8S/7ZBl2gAQAALQYAAB8AAAAAAAAAAQAAAAAARQ4AAHVuaXZlcnNhbC9odG1sX3NraW5fc2V0dGluZ3MuanNQSwECAAAUAAIACADvTHxLPTwv0cEAAADlAQAAGgAAAAAAAAABAAAAAAAiEAAAdW5pdmVyc2FsL2kxOG5fcHJlc2V0cy54bWxQSwECAAAUAAIACADvTHxLlBOzImkAAABuAAAAHAAAAAAAAAABAAAAAAAbEQAAdW5pdmVyc2FsL2xvY2FsX3NldHRpbmdzLnhtbFBLAQIAABQAAgAIAESUV0cjtE77+wIAALAIAAAUAAAAAAAAAAEAAAAAAL4RAAB1bml2ZXJzYWwvcGxheWVyLnhtbFBLAQIAABQAAgAIAO9MfEs129mtaAEAAPMCAAApAAAAAAAAAAEAAAAAAOsUAAB1bml2ZXJzYWwvc2tpbl9jdXN0b21pemF0aW9uX3NldHRpbmdzLnhtbFBLAQIAABQAAgAIAO9MfEtE04YH1w4AAGwfAAAXAAAAAAAAAAAAAAAAAJoWAAB1bml2ZXJzYWwvdW5pdmVyc2FsLnBuZ1BLAQIAABQAAgAIAO9MfEvL/IMkSgAAAGoAAAAbAAAAAAAAAAEAAAAAAKYlAAB1bml2ZXJzYWwvdW5pdmVyc2FsLnBuZy54bWxQSwUGAAAAAAsACwBJAwAAKSYAAAAA"/>
  <p:tag name="ISPRING_PRESENTATION_TITLE" val="第四节 热机-公式改图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_ULTRA_SCORM_COURSE_ID" val="B71AD289-8EDF-429D-A590-D3DBF12EE18D"/>
  <p:tag name="ISPRINGCLOUDFOLDERID" val="0"/>
  <p:tag name="ISPRINGCLOUDFOLDERPATH" val="Repository"/>
  <p:tag name="ISPRINGONLINEFOLDERID" val="0"/>
  <p:tag name="ISPRINGONLINEFOLDERPATH" val="Content List"/>
</p:tagLst>
</file>

<file path=ppt/theme/theme1.xml><?xml version="1.0" encoding="utf-8"?>
<a:theme xmlns:r="http://schemas.openxmlformats.org/officeDocument/2006/relationships"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主题">
      <a:majorFont>
        <a:latin typeface="Calibri"/>
        <a:ea typeface="宋体"/>
        <a:cs typeface="Arial"/>
      </a:majorFont>
      <a:minorFont>
        <a:latin typeface="Calibri"/>
        <a:ea typeface="宋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PresentationFormat>On-screen Show (16:9)</PresentationFormat>
  <Paragraphs>135</Paragraphs>
  <Slides>29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主题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热机的冲程和工作循环</vt:lpstr>
      <vt:lpstr>2.四冲程汽油机的工作过程：</vt:lpstr>
      <vt:lpstr>1.吸气冲程</vt:lpstr>
      <vt:lpstr>2.压缩冲程</vt:lpstr>
      <vt:lpstr>3.做功冲程</vt:lpstr>
      <vt:lpstr>4.排气冲程</vt:lpstr>
      <vt:lpstr>Slide 17</vt:lpstr>
      <vt:lpstr>Slide 18</vt:lpstr>
      <vt:lpstr>Slide 19</vt:lpstr>
      <vt:lpstr>Slide 20</vt:lpstr>
      <vt:lpstr>Slide 21</vt:lpstr>
      <vt:lpstr>Slide 22</vt:lpstr>
      <vt:lpstr>想想议议？</vt:lpstr>
      <vt:lpstr>Slide 24</vt:lpstr>
      <vt:lpstr>Slide 25</vt:lpstr>
      <vt:lpstr>Slide 26</vt:lpstr>
      <vt:lpstr>2.（2018•滨州）如图所示是内燃机工作循环中的一个冲程，它是（　　）A．压缩冲程，将化学能转化成内能 B．压缩冲程，将机械能转化成内能 C．做功冲程，将内能转化成机械能 D．做功冲程，将机械能转化成内能 </vt:lpstr>
      <vt:lpstr>Slide 28</vt:lpstr>
      <vt:lpstr>Slide 29</vt:lpstr>
    </vt:vector>
  </TitlesOfParts>
  <LinksUpToDate>false</LinksUpToDate>
  <SharedDoc>false</SharedDoc>
  <HyperlinksChanged>false</HyperlinksChanged>
  <AppVersion>17.0600</AppVersion>
  <TotalTime>0</TotalTime>
  <Application>Aspose.Slides for Java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2020-09-21T18:36:02Z</cp:lastPrinted>
  <dcterms:created xsi:type="dcterms:W3CDTF">2020-09-21T18:36:02Z</dcterms:created>
  <dcterms:modified xsi:type="dcterms:W3CDTF">2020-09-21T10:36:11Z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</Properties>
</file>