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583" r:id="rId3"/>
    <p:sldId id="257" r:id="rId4"/>
    <p:sldId id="495" r:id="rId5"/>
    <p:sldId id="571" r:id="rId6"/>
    <p:sldId id="584" r:id="rId7"/>
    <p:sldId id="585" r:id="rId8"/>
    <p:sldId id="588" r:id="rId9"/>
    <p:sldId id="590" r:id="rId10"/>
    <p:sldId id="591" r:id="rId11"/>
    <p:sldId id="596" r:id="rId12"/>
    <p:sldId id="612" r:id="rId13"/>
    <p:sldId id="613" r:id="rId14"/>
    <p:sldId id="552" r:id="rId15"/>
    <p:sldId id="623" r:id="rId16"/>
    <p:sldId id="615" r:id="rId17"/>
    <p:sldId id="614" r:id="rId18"/>
    <p:sldId id="622" r:id="rId19"/>
    <p:sldId id="616" r:id="rId20"/>
    <p:sldId id="620" r:id="rId21"/>
    <p:sldId id="619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0489B-7159-4F4A-9A06-487091C9392A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30E74-68FD-414E-9EB6-06B6292C91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9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>
            <a:extLst>
              <a:ext uri="{FF2B5EF4-FFF2-40B4-BE49-F238E27FC236}">
                <a16:creationId xmlns:a16="http://schemas.microsoft.com/office/drawing/2014/main" id="{FC167515-3226-46B7-AA53-4907DEE330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4579" name="文本占位符 2">
            <a:extLst>
              <a:ext uri="{FF2B5EF4-FFF2-40B4-BE49-F238E27FC236}">
                <a16:creationId xmlns:a16="http://schemas.microsoft.com/office/drawing/2014/main" id="{2C3EC7A0-ABF7-47B5-9179-B305E058D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77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2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0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5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73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10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78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0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70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68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91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17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3073">
            <a:extLst>
              <a:ext uri="{FF2B5EF4-FFF2-40B4-BE49-F238E27FC236}">
                <a16:creationId xmlns:a16="http://schemas.microsoft.com/office/drawing/2014/main" id="{B09BF2CC-1DD2-46BE-828E-1E1242C1EC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57350" y="1597819"/>
            <a:ext cx="5829300" cy="1102519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r>
              <a:rPr lang="zh-CN" altLang="en-US" sz="3300" b="1"/>
              <a:t>第五章</a:t>
            </a:r>
            <a:r>
              <a:rPr lang="en-US" altLang="zh-CN" sz="3300" b="1"/>
              <a:t>   </a:t>
            </a:r>
            <a:r>
              <a:rPr lang="zh-CN" altLang="en-US" sz="3300" b="1"/>
              <a:t>物体的运动</a:t>
            </a:r>
          </a:p>
        </p:txBody>
      </p:sp>
      <p:sp>
        <p:nvSpPr>
          <p:cNvPr id="2051" name="副标题 3074">
            <a:extLst>
              <a:ext uri="{FF2B5EF4-FFF2-40B4-BE49-F238E27FC236}">
                <a16:creationId xmlns:a16="http://schemas.microsoft.com/office/drawing/2014/main" id="{CF2CC8CE-DE9E-4DB8-B45B-EA8A4B375A6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71700" y="2914650"/>
            <a:ext cx="4800600" cy="58936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5.1 </a:t>
            </a:r>
            <a:r>
              <a:rPr lang="zh-CN" altLang="en-US" sz="2400" b="1" dirty="0">
                <a:solidFill>
                  <a:srgbClr val="FF0000"/>
                </a:solidFill>
              </a:rPr>
              <a:t>长度和时间的测量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2">
            <a:extLst>
              <a:ext uri="{FF2B5EF4-FFF2-40B4-BE49-F238E27FC236}">
                <a16:creationId xmlns:a16="http://schemas.microsoft.com/office/drawing/2014/main" id="{DCFEFF23-5C57-47B3-BBD0-372E407E771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575073"/>
            <a:ext cx="6624638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【拓</a:t>
            </a:r>
            <a:r>
              <a:rPr lang="en-US" altLang="zh-CN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展】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对于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无法直接测量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的长度，比如一张纸的厚度，细铜丝的直径，锥体的高度，地图上的公路线等等，怎么办？</a:t>
            </a:r>
          </a:p>
        </p:txBody>
      </p:sp>
      <p:grpSp>
        <p:nvGrpSpPr>
          <p:cNvPr id="11267" name="组合 2">
            <a:extLst>
              <a:ext uri="{FF2B5EF4-FFF2-40B4-BE49-F238E27FC236}">
                <a16:creationId xmlns:a16="http://schemas.microsoft.com/office/drawing/2014/main" id="{97F1FAF7-C52B-4B17-8604-6D49F3E37218}"/>
              </a:ext>
            </a:extLst>
          </p:cNvPr>
          <p:cNvGrpSpPr>
            <a:grpSpLocks/>
          </p:cNvGrpSpPr>
          <p:nvPr/>
        </p:nvGrpSpPr>
        <p:grpSpPr bwMode="auto">
          <a:xfrm>
            <a:off x="1319212" y="1531144"/>
            <a:ext cx="6396038" cy="3145631"/>
            <a:chOff x="371" y="3215"/>
            <a:chExt cx="13430" cy="6605"/>
          </a:xfrm>
        </p:grpSpPr>
        <p:pic>
          <p:nvPicPr>
            <p:cNvPr id="11268" name="Picture 3">
              <a:extLst>
                <a:ext uri="{FF2B5EF4-FFF2-40B4-BE49-F238E27FC236}">
                  <a16:creationId xmlns:a16="http://schemas.microsoft.com/office/drawing/2014/main" id="{6B443E6D-BCFC-4C7D-AC5A-1E9259B49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75" t="17271" r="10538" b="10962"/>
            <a:stretch>
              <a:fillRect/>
            </a:stretch>
          </p:blipFill>
          <p:spPr bwMode="auto">
            <a:xfrm>
              <a:off x="371" y="3245"/>
              <a:ext cx="4864" cy="3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9" name="Picture 4">
              <a:extLst>
                <a:ext uri="{FF2B5EF4-FFF2-40B4-BE49-F238E27FC236}">
                  <a16:creationId xmlns:a16="http://schemas.microsoft.com/office/drawing/2014/main" id="{7A68E3D1-A53A-491D-BA66-316769F301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75"/>
            <a:stretch>
              <a:fillRect/>
            </a:stretch>
          </p:blipFill>
          <p:spPr bwMode="auto">
            <a:xfrm>
              <a:off x="371" y="6760"/>
              <a:ext cx="4863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8">
              <a:extLst>
                <a:ext uri="{FF2B5EF4-FFF2-40B4-BE49-F238E27FC236}">
                  <a16:creationId xmlns:a16="http://schemas.microsoft.com/office/drawing/2014/main" id="{7C679585-4993-48C5-B1C4-45C6EACB2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9" t="15532"/>
            <a:stretch>
              <a:fillRect/>
            </a:stretch>
          </p:blipFill>
          <p:spPr bwMode="auto">
            <a:xfrm>
              <a:off x="10383" y="3215"/>
              <a:ext cx="3418" cy="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4">
              <a:extLst>
                <a:ext uri="{FF2B5EF4-FFF2-40B4-BE49-F238E27FC236}">
                  <a16:creationId xmlns:a16="http://schemas.microsoft.com/office/drawing/2014/main" id="{3065EE91-43CF-4880-8580-92954FED52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" r="2066"/>
            <a:stretch>
              <a:fillRect/>
            </a:stretch>
          </p:blipFill>
          <p:spPr bwMode="auto">
            <a:xfrm>
              <a:off x="5726" y="3245"/>
              <a:ext cx="4056" cy="5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2" name="内容占位符 2">
            <a:extLst>
              <a:ext uri="{FF2B5EF4-FFF2-40B4-BE49-F238E27FC236}">
                <a16:creationId xmlns:a16="http://schemas.microsoft.com/office/drawing/2014/main" id="{8A3B2AF2-BEF9-4AA4-948D-C789E4E64EF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9765506" y="10619185"/>
            <a:ext cx="8952310" cy="107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你能说一说具体的测量步骤吗？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内容占位符 2">
            <a:extLst>
              <a:ext uri="{FF2B5EF4-FFF2-40B4-BE49-F238E27FC236}">
                <a16:creationId xmlns:a16="http://schemas.microsoft.com/office/drawing/2014/main" id="{6A57326A-6059-4F6C-B3F4-431BF13ECA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94" y="33338"/>
            <a:ext cx="5835254" cy="391716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【二、时间的单位及测量】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39" name="内容占位符 2">
            <a:extLst>
              <a:ext uri="{FF2B5EF4-FFF2-40B4-BE49-F238E27FC236}">
                <a16:creationId xmlns:a16="http://schemas.microsoft.com/office/drawing/2014/main" id="{AC896251-2B49-4263-B4D3-F1A64137A3D2}"/>
              </a:ext>
            </a:extLst>
          </p:cNvPr>
          <p:cNvSpPr>
            <a:spLocks noGrp="1"/>
          </p:cNvSpPr>
          <p:nvPr/>
        </p:nvSpPr>
        <p:spPr>
          <a:xfrm>
            <a:off x="1169194" y="575072"/>
            <a:ext cx="6659166" cy="428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【读一读】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itchFamily="49" charset="-122"/>
                <a:ea typeface="楷体" pitchFamily="49" charset="-122"/>
                <a:sym typeface="Wingdings"/>
              </a:rPr>
              <a:t>阅读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itchFamily="49" charset="-122"/>
                <a:ea typeface="楷体" pitchFamily="49" charset="-122"/>
                <a:sym typeface="Wingdings"/>
              </a:rPr>
              <a:t>P105-107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itchFamily="49" charset="-122"/>
                <a:ea typeface="楷体" pitchFamily="49" charset="-122"/>
                <a:sym typeface="Wingdings"/>
              </a:rPr>
              <a:t>，掌握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itchFamily="49" charset="-122"/>
                <a:ea typeface="楷体" pitchFamily="49" charset="-122"/>
                <a:sym typeface="Wingdings"/>
              </a:rPr>
              <a:t>“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Wingdings"/>
              </a:rPr>
              <a:t>时间单位及测量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itchFamily="49" charset="-122"/>
                <a:ea typeface="楷体" pitchFamily="49" charset="-122"/>
                <a:sym typeface="Wingdings"/>
              </a:rPr>
              <a:t>”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itchFamily="49" charset="-122"/>
                <a:ea typeface="楷体" pitchFamily="49" charset="-122"/>
                <a:sym typeface="Wingdings"/>
              </a:rPr>
              <a:t>。</a:t>
            </a:r>
            <a:endParaRPr b="1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340" name="内容占位符 2">
            <a:extLst>
              <a:ext uri="{FF2B5EF4-FFF2-40B4-BE49-F238E27FC236}">
                <a16:creationId xmlns:a16="http://schemas.microsoft.com/office/drawing/2014/main" id="{DD0A2BF7-8CA6-4D2D-924E-27282063D5F3}"/>
              </a:ext>
            </a:extLst>
          </p:cNvPr>
          <p:cNvSpPr>
            <a:spLocks noGrp="1"/>
          </p:cNvSpPr>
          <p:nvPr/>
        </p:nvSpPr>
        <p:spPr>
          <a:xfrm>
            <a:off x="1384697" y="1653778"/>
            <a:ext cx="5619750" cy="2575322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时间的单位有：</a:t>
            </a:r>
          </a:p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时（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h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）、分（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min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）、秒（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s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）、日（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Day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）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等等</a:t>
            </a:r>
          </a:p>
          <a:p>
            <a:endParaRPr lang="en-US" altLang="zh-CN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各单位之间的换算：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1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日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= 24 h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1h = 60 min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1min = 60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s</a:t>
            </a:r>
          </a:p>
          <a:p>
            <a:endParaRPr lang="en-US" altLang="zh-CN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3.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时间的测量工具：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秒表</a:t>
            </a:r>
            <a:endParaRPr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2007121193644">
            <a:extLst>
              <a:ext uri="{FF2B5EF4-FFF2-40B4-BE49-F238E27FC236}">
                <a16:creationId xmlns:a16="http://schemas.microsoft.com/office/drawing/2014/main" id="{4E25F248-6899-4F4C-A6E0-A19BEFF20E0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13673" r="5128" b="1498"/>
          <a:stretch>
            <a:fillRect/>
          </a:stretch>
        </p:blipFill>
        <p:spPr bwMode="auto">
          <a:xfrm>
            <a:off x="5455444" y="2787254"/>
            <a:ext cx="1896666" cy="2169319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内容占位符 2">
            <a:extLst>
              <a:ext uri="{FF2B5EF4-FFF2-40B4-BE49-F238E27FC236}">
                <a16:creationId xmlns:a16="http://schemas.microsoft.com/office/drawing/2014/main" id="{6E57F3BF-371B-43C2-AFBF-17B213645CA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950619" y="1042988"/>
            <a:ext cx="2401491" cy="1565672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如图：</a:t>
            </a:r>
            <a:endParaRPr lang="zh-CN" altLang="en-US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大圈的量程分度值是多少？</a:t>
            </a:r>
          </a:p>
          <a:p>
            <a:r>
              <a:rPr lang="en-US" altLang="zh-CN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小圈的量程分度值是多少？</a:t>
            </a:r>
          </a:p>
        </p:txBody>
      </p:sp>
      <p:pic>
        <p:nvPicPr>
          <p:cNvPr id="13316" name="Picture 5" descr="200841140855">
            <a:extLst>
              <a:ext uri="{FF2B5EF4-FFF2-40B4-BE49-F238E27FC236}">
                <a16:creationId xmlns:a16="http://schemas.microsoft.com/office/drawing/2014/main" id="{3E1F9260-ED22-4CC8-BBE5-0490A059E03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lum bright="-22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t="8504" r="5641" b="5952"/>
          <a:stretch>
            <a:fillRect/>
          </a:stretch>
        </p:blipFill>
        <p:spPr bwMode="auto">
          <a:xfrm>
            <a:off x="1547813" y="1042988"/>
            <a:ext cx="3008710" cy="3914775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>
            <a:extLst>
              <a:ext uri="{FF2B5EF4-FFF2-40B4-BE49-F238E27FC236}">
                <a16:creationId xmlns:a16="http://schemas.microsoft.com/office/drawing/2014/main" id="{FCF0F1DF-4F3F-45E5-A26F-6C3C99D96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471613"/>
            <a:ext cx="5703094" cy="3298031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内容占位符 2">
            <a:extLst>
              <a:ext uri="{FF2B5EF4-FFF2-40B4-BE49-F238E27FC236}">
                <a16:creationId xmlns:a16="http://schemas.microsoft.com/office/drawing/2014/main" id="{AA855277-FB91-4A4C-A779-3FB381CEDEC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575072"/>
            <a:ext cx="60864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【测一测】</a:t>
            </a:r>
            <a:r>
              <a:rPr lang="zh-CN" altLang="en-US" b="1"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用自己的手表测出你十次脉搏的时间。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内容占位符 2">
            <a:extLst>
              <a:ext uri="{FF2B5EF4-FFF2-40B4-BE49-F238E27FC236}">
                <a16:creationId xmlns:a16="http://schemas.microsoft.com/office/drawing/2014/main" id="{70F30799-800F-4EB4-A78E-4F8901AE5C1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575072"/>
            <a:ext cx="5360194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【补</a:t>
            </a:r>
            <a:r>
              <a:rPr lang="en-US" altLang="zh-CN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充】</a:t>
            </a:r>
            <a:r>
              <a:rPr lang="zh-CN" altLang="en-US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关于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物理量</a:t>
            </a:r>
            <a:r>
              <a:rPr lang="zh-CN" altLang="en-US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单位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</a:p>
        </p:txBody>
      </p:sp>
      <p:sp>
        <p:nvSpPr>
          <p:cNvPr id="15363" name="内容占位符 2">
            <a:extLst>
              <a:ext uri="{FF2B5EF4-FFF2-40B4-BE49-F238E27FC236}">
                <a16:creationId xmlns:a16="http://schemas.microsoft.com/office/drawing/2014/main" id="{E5A1FFAD-EB53-4344-8ED6-837B5B52745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329929" y="1135856"/>
            <a:ext cx="6353175" cy="3792141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zh-CN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lang="zh-CN" altLang="en-US" sz="15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关于物理量</a:t>
            </a:r>
            <a:r>
              <a:rPr lang="zh-CN" altLang="en-US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简单来说，就是</a:t>
            </a:r>
            <a:r>
              <a:rPr lang="zh-CN" altLang="en-US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为了</a:t>
            </a:r>
            <a:r>
              <a:rPr lang="en-US" altLang="zh-CN" sz="15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定量的描述自然界中的各种物理现象</a:t>
            </a:r>
            <a:r>
              <a:rPr lang="zh-CN" altLang="en-US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，而定义出的一个物理名称；</a:t>
            </a:r>
          </a:p>
          <a:p>
            <a:r>
              <a:rPr lang="zh-CN" altLang="en-US" sz="15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例如：</a:t>
            </a:r>
            <a:r>
              <a:rPr lang="zh-CN" altLang="en-US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我们定义</a:t>
            </a:r>
            <a:r>
              <a:rPr lang="zh-CN" altLang="en-US" sz="15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体积</a:t>
            </a:r>
            <a:r>
              <a:rPr lang="zh-CN" altLang="en-US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这个物理量，用来</a:t>
            </a:r>
            <a:r>
              <a:rPr lang="zh-CN" altLang="en-US" sz="15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定量的描述物体所占空间大小</a:t>
            </a:r>
            <a:r>
              <a:rPr lang="zh-CN" altLang="en-US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；</a:t>
            </a:r>
          </a:p>
          <a:p>
            <a:r>
              <a:rPr lang="en-US" altLang="zh-CN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 </a:t>
            </a:r>
            <a:r>
              <a:rPr lang="zh-CN" altLang="en-US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我们定义</a:t>
            </a:r>
            <a:r>
              <a:rPr lang="zh-CN" altLang="en-US" sz="15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温度</a:t>
            </a:r>
            <a:r>
              <a:rPr lang="zh-CN" altLang="en-US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这个物理量，用来</a:t>
            </a:r>
            <a:r>
              <a:rPr lang="zh-CN" altLang="en-US" sz="15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定量的描述物体的冷热程度</a:t>
            </a:r>
            <a:r>
              <a:rPr lang="zh-CN" altLang="en-US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；</a:t>
            </a:r>
          </a:p>
          <a:p>
            <a:r>
              <a:rPr lang="zh-CN" altLang="en-US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</a:t>
            </a:r>
            <a:r>
              <a:rPr lang="zh-CN" altLang="en-US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另外还有</a:t>
            </a:r>
            <a:r>
              <a:rPr lang="zh-CN" altLang="en-US" sz="15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面积、长度、时间、速度、质量</a:t>
            </a:r>
            <a:r>
              <a:rPr lang="zh-CN" altLang="en-US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，等等。</a:t>
            </a:r>
          </a:p>
          <a:p>
            <a:endParaRPr lang="en-US" altLang="zh-CN" sz="15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2.</a:t>
            </a:r>
            <a:r>
              <a:rPr lang="zh-CN" altLang="en-US" sz="15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关于单位</a:t>
            </a:r>
            <a:r>
              <a:rPr lang="zh-CN" altLang="en-US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，简单来说，就是大家规定出的</a:t>
            </a:r>
            <a:r>
              <a:rPr lang="zh-CN" altLang="en-US" sz="15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一个公认的标准量</a:t>
            </a:r>
            <a:r>
              <a:rPr lang="zh-CN" altLang="en-US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；每一个物理量都有自己的单位，以此来方便客观的描述该物理量的大小；</a:t>
            </a:r>
          </a:p>
          <a:p>
            <a:r>
              <a:rPr lang="zh-CN" altLang="en-US" sz="15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例如：</a:t>
            </a:r>
            <a:r>
              <a:rPr lang="zh-CN" altLang="en-US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长度的单位：</a:t>
            </a:r>
            <a:r>
              <a:rPr lang="zh-CN" altLang="en-US" sz="15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米</a:t>
            </a:r>
            <a:r>
              <a:rPr lang="zh-CN" altLang="en-US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；在</a:t>
            </a:r>
            <a:r>
              <a:rPr lang="en-US" altLang="zh-CN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1983</a:t>
            </a:r>
            <a:r>
              <a:rPr lang="zh-CN" altLang="en-US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年的国际计量大会上就规定，</a:t>
            </a:r>
            <a:r>
              <a:rPr lang="zh-CN" altLang="en-US" sz="15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光于真空中在某个指定的时间内运行的距离为</a:t>
            </a:r>
            <a:r>
              <a:rPr lang="en-US" altLang="zh-CN" sz="15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15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米长</a:t>
            </a:r>
            <a:r>
              <a:rPr lang="zh-CN" altLang="en-US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。我们的刻度尺就是以此为标准制作出来的。</a:t>
            </a:r>
          </a:p>
          <a:p>
            <a:endParaRPr lang="zh-CN" altLang="en-US" sz="15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3.</a:t>
            </a:r>
            <a:r>
              <a:rPr lang="zh-CN" altLang="en-US" sz="15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由此看出：</a:t>
            </a:r>
            <a:r>
              <a:rPr lang="zh-CN" altLang="en-US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在物理学中，</a:t>
            </a:r>
            <a:r>
              <a:rPr lang="zh-CN" altLang="en-US" sz="15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一个物理量的值</a:t>
            </a:r>
            <a:r>
              <a:rPr lang="zh-CN" altLang="en-US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，只有数字是不行的，</a:t>
            </a:r>
            <a:r>
              <a:rPr lang="zh-CN" altLang="en-US" sz="15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数字后面必须要跟着单位！</a:t>
            </a:r>
          </a:p>
          <a:p>
            <a:r>
              <a:rPr lang="zh-CN" altLang="en-US" sz="15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例如：</a:t>
            </a:r>
            <a:r>
              <a:rPr lang="zh-CN" altLang="en-US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我们如果说这根木棒的长度为</a:t>
            </a:r>
            <a:r>
              <a:rPr lang="en-US" altLang="zh-CN" sz="15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5</a:t>
            </a:r>
            <a:r>
              <a:rPr lang="zh-CN" altLang="en-US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，是没有意义的！</a:t>
            </a:r>
          </a:p>
          <a:p>
            <a:r>
              <a:rPr lang="en-US" altLang="zh-CN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 </a:t>
            </a:r>
            <a:r>
              <a:rPr lang="zh-CN" altLang="en-US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我们可以说这根木棒的长度为</a:t>
            </a:r>
            <a:r>
              <a:rPr lang="en-US" altLang="zh-CN" sz="15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5cm</a:t>
            </a:r>
            <a:r>
              <a:rPr lang="en-US" altLang="zh-CN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或者</a:t>
            </a:r>
            <a:r>
              <a:rPr lang="en-US" altLang="zh-CN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15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5m</a:t>
            </a:r>
            <a:r>
              <a:rPr lang="zh-CN" altLang="en-US" sz="15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！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3">
            <a:extLst>
              <a:ext uri="{FF2B5EF4-FFF2-40B4-BE49-F238E27FC236}">
                <a16:creationId xmlns:a16="http://schemas.microsoft.com/office/drawing/2014/main" id="{74E6C261-76CF-4E29-9E2C-E219E9A6B569}"/>
              </a:ext>
            </a:extLst>
          </p:cNvPr>
          <p:cNvSpPr/>
          <p:nvPr/>
        </p:nvSpPr>
        <p:spPr>
          <a:xfrm>
            <a:off x="1344216" y="681038"/>
            <a:ext cx="6455569" cy="147732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129779" indent="-129779"/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1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新宋体" pitchFamily="49" charset="-122"/>
                <a:sym typeface="Wingdings"/>
              </a:rPr>
              <a:t>．下列有关中学生的数据中，符合实际情况的是（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新宋体" pitchFamily="49" charset="-122"/>
                <a:sym typeface="Wingdings"/>
              </a:rPr>
              <a:t> 　）</a:t>
            </a:r>
            <a:endParaRPr lang="en-US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sym typeface="Wingdings"/>
            </a:endParaRPr>
          </a:p>
          <a:p>
            <a:pPr marL="129779" indent="-129779"/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A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新宋体" pitchFamily="49" charset="-122"/>
                <a:sym typeface="Wingdings"/>
              </a:rPr>
              <a:t>．脚的长度约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10cm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 panose="020F0502020204030204" pitchFamily="34" charset="0"/>
                <a:sym typeface="Wingdings"/>
              </a:rPr>
              <a:t>	</a:t>
            </a:r>
            <a:endParaRPr lang="en-US" altLang="zh-CN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sym typeface="Wingdings"/>
            </a:endParaRPr>
          </a:p>
          <a:p>
            <a:pPr marL="129779" indent="-129779"/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B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新宋体" pitchFamily="49" charset="-122"/>
                <a:sym typeface="Wingdings"/>
              </a:rPr>
              <a:t>．行走一步的距离约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0.5m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 panose="020F0502020204030204" pitchFamily="34" charset="0"/>
                <a:sym typeface="Wingdings"/>
              </a:rPr>
              <a:t>	</a:t>
            </a:r>
            <a:endParaRPr lang="en-US" altLang="zh-CN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sym typeface="Wingdings"/>
            </a:endParaRPr>
          </a:p>
          <a:p>
            <a:pPr marL="129779" indent="-129779"/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C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新宋体" pitchFamily="49" charset="-122"/>
                <a:sym typeface="Wingdings"/>
              </a:rPr>
              <a:t>．让人感觉舒适的气温约为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37℃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 panose="020F0502020204030204" pitchFamily="34" charset="0"/>
                <a:sym typeface="Wingdings"/>
              </a:rPr>
              <a:t>	</a:t>
            </a:r>
            <a:endParaRPr lang="en-US" altLang="zh-CN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sym typeface="Wingdings"/>
            </a:endParaRPr>
          </a:p>
          <a:p>
            <a:pPr marL="129779" indent="-129779"/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D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新宋体" pitchFamily="49" charset="-122"/>
                <a:sym typeface="Wingdings"/>
              </a:rPr>
              <a:t>．心脏跳动一次的时间约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10s</a:t>
            </a:r>
            <a:endParaRPr lang="en-US" b="1">
              <a:latin typeface="Times New Roman" panose="02020603050405020304" pitchFamily="18" charset="0"/>
            </a:endParaRPr>
          </a:p>
        </p:txBody>
      </p:sp>
      <p:sp>
        <p:nvSpPr>
          <p:cNvPr id="16387" name="TextBox 5">
            <a:extLst>
              <a:ext uri="{FF2B5EF4-FFF2-40B4-BE49-F238E27FC236}">
                <a16:creationId xmlns:a16="http://schemas.microsoft.com/office/drawing/2014/main" id="{84245441-E825-45A2-905F-9171BF8CC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673" y="33338"/>
            <a:ext cx="1930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随堂练习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10ED7C56-FD38-4B4A-9CED-850662DE5F75}"/>
              </a:ext>
            </a:extLst>
          </p:cNvPr>
          <p:cNvSpPr/>
          <p:nvPr/>
        </p:nvSpPr>
        <p:spPr>
          <a:xfrm>
            <a:off x="6569869" y="627460"/>
            <a:ext cx="364202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姚体" pitchFamily="2" charset="-122"/>
                <a:sym typeface="Wingdings"/>
              </a:rPr>
              <a:t>B</a:t>
            </a:r>
            <a:endParaRPr lang="en-US" altLang="zh-CN" sz="2100" b="1">
              <a:solidFill>
                <a:srgbClr val="FF000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18437" name="Text Box 6">
            <a:extLst>
              <a:ext uri="{FF2B5EF4-FFF2-40B4-BE49-F238E27FC236}">
                <a16:creationId xmlns:a16="http://schemas.microsoft.com/office/drawing/2014/main" id="{A62F1B37-0992-4BB5-AF4A-28BDA4B1A575}"/>
              </a:ext>
            </a:extLst>
          </p:cNvPr>
          <p:cNvSpPr/>
          <p:nvPr/>
        </p:nvSpPr>
        <p:spPr>
          <a:xfrm>
            <a:off x="6678216" y="2839641"/>
            <a:ext cx="364202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姚体" pitchFamily="2" charset="-122"/>
                <a:sym typeface="Wingdings"/>
              </a:rPr>
              <a:t>B</a:t>
            </a:r>
            <a:endParaRPr lang="en-US" altLang="zh-CN" sz="2100" b="1">
              <a:solidFill>
                <a:srgbClr val="FF000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18438" name="文本框 2">
            <a:extLst>
              <a:ext uri="{FF2B5EF4-FFF2-40B4-BE49-F238E27FC236}">
                <a16:creationId xmlns:a16="http://schemas.microsoft.com/office/drawing/2014/main" id="{D3BBCE30-8CEA-4555-A232-0BFE545A5DB6}"/>
              </a:ext>
            </a:extLst>
          </p:cNvPr>
          <p:cNvSpPr/>
          <p:nvPr/>
        </p:nvSpPr>
        <p:spPr>
          <a:xfrm>
            <a:off x="1331119" y="2839641"/>
            <a:ext cx="6217444" cy="9233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129779" indent="-129779"/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2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新宋体" pitchFamily="49" charset="-122"/>
                <a:sym typeface="Wingdings"/>
              </a:rPr>
              <a:t>．测量值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7.5×10</a:t>
            </a:r>
            <a:r>
              <a:rPr altLang="zh-CN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新宋体" pitchFamily="49" charset="-122"/>
                <a:sym typeface="Wingdings"/>
              </a:rPr>
              <a:t>﹣</a:t>
            </a:r>
            <a:r>
              <a:rPr lang="en-US" altLang="zh-CN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8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km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新宋体" pitchFamily="49" charset="-122"/>
                <a:sym typeface="Wingdings"/>
              </a:rPr>
              <a:t>可能是下列哪个物体的长度（　）</a:t>
            </a:r>
            <a:endParaRPr lang="en-US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sym typeface="Wingdings"/>
            </a:endParaRPr>
          </a:p>
          <a:p>
            <a:pPr marL="129779" indent="-129779"/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A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新宋体" pitchFamily="49" charset="-122"/>
                <a:sym typeface="Wingdings"/>
              </a:rPr>
              <a:t>．一个人的高度</a:t>
            </a:r>
            <a:r>
              <a:rPr 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 panose="020F0502020204030204" pitchFamily="34" charset="0"/>
                <a:sym typeface="Wingdings"/>
              </a:rPr>
              <a:t>	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B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新宋体" pitchFamily="49" charset="-122"/>
                <a:sym typeface="Wingdings"/>
              </a:rPr>
              <a:t>．一张纸的厚度</a:t>
            </a:r>
            <a:r>
              <a:rPr 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 panose="020F0502020204030204" pitchFamily="34" charset="0"/>
                <a:sym typeface="Wingdings"/>
              </a:rPr>
              <a:t>	</a:t>
            </a:r>
            <a:endParaRPr lang="en-US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sym typeface="Wingdings"/>
            </a:endParaRPr>
          </a:p>
          <a:p>
            <a:pPr marL="129779" indent="-129779"/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C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新宋体" pitchFamily="49" charset="-122"/>
                <a:sym typeface="Wingdings"/>
              </a:rPr>
              <a:t>．操场的长</a:t>
            </a:r>
            <a:r>
              <a:rPr 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 panose="020F0502020204030204" pitchFamily="34" charset="0"/>
                <a:sym typeface="Wingdings"/>
              </a:rPr>
              <a:t>	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D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新宋体" pitchFamily="49" charset="-122"/>
                <a:sym typeface="Wingdings"/>
              </a:rPr>
              <a:t>．一栋楼的高</a:t>
            </a:r>
            <a:endParaRPr b="1"/>
          </a:p>
        </p:txBody>
      </p:sp>
      <p:sp>
        <p:nvSpPr>
          <p:cNvPr id="16391" name="内容占位符 2">
            <a:extLst>
              <a:ext uri="{FF2B5EF4-FFF2-40B4-BE49-F238E27FC236}">
                <a16:creationId xmlns:a16="http://schemas.microsoft.com/office/drawing/2014/main" id="{D6A3AD81-5D53-454A-A489-34D7127EED6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332310" y="3960019"/>
            <a:ext cx="6137672" cy="445294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ts val="2531"/>
              </a:lnSpc>
            </a:pPr>
            <a:r>
              <a:rPr lang="en-US" altLang="en-US" sz="21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思路</a:t>
            </a:r>
            <a:r>
              <a:rPr lang="zh-CN" altLang="en-US" sz="21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：</a:t>
            </a:r>
            <a:r>
              <a:rPr lang="zh-CN" altLang="en-US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把测量值换算成我们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熟悉的数或单位</a:t>
            </a:r>
            <a:r>
              <a:rPr lang="zh-CN" altLang="en-US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！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99">
            <a:extLst>
              <a:ext uri="{FF2B5EF4-FFF2-40B4-BE49-F238E27FC236}">
                <a16:creationId xmlns:a16="http://schemas.microsoft.com/office/drawing/2014/main" id="{63DC80C3-74E4-478A-98B2-D6A49284A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316" y="670322"/>
            <a:ext cx="582334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3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．下列是使用刻度尺时的几种情况，其中可以这样操作的是（　　）</a:t>
            </a:r>
            <a:endParaRPr lang="en-US" altLang="en-US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A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  <a:sym typeface="宋体" panose="02010600030101010101" pitchFamily="2" charset="-122"/>
              </a:rPr>
              <a:t>刻度线没有紧贴被测物体</a:t>
            </a:r>
            <a:r>
              <a:rPr lang="en-US" altLang="en-US" b="1">
                <a:latin typeface="Calibri" panose="020F0502020204030204" pitchFamily="34" charset="0"/>
                <a:sym typeface="宋体" panose="02010600030101010101" pitchFamily="2" charset="-122"/>
              </a:rPr>
              <a:t>	</a:t>
            </a:r>
            <a:endParaRPr lang="en-US" altLang="en-US" b="1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r>
              <a:rPr lang="en-US" altLang="zh-CN" b="1">
                <a:latin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  <a:sym typeface="宋体" panose="02010600030101010101" pitchFamily="2" charset="-122"/>
              </a:rPr>
              <a:t>．刻度尺没有放正</a:t>
            </a:r>
            <a:r>
              <a:rPr lang="en-US" altLang="en-US" b="1">
                <a:latin typeface="Calibri" panose="020F0502020204030204" pitchFamily="34" charset="0"/>
                <a:sym typeface="宋体" panose="02010600030101010101" pitchFamily="2" charset="-122"/>
              </a:rPr>
              <a:t>	</a:t>
            </a:r>
            <a:endParaRPr lang="en-US" altLang="en-US" b="1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r>
              <a:rPr lang="en-US" altLang="zh-CN" b="1">
                <a:latin typeface="Times New Roman" panose="02020603050405020304" pitchFamily="18" charset="0"/>
                <a:sym typeface="宋体" panose="02010600030101010101" pitchFamily="2" charset="-122"/>
              </a:rPr>
              <a:t>C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  <a:sym typeface="宋体" panose="02010600030101010101" pitchFamily="2" charset="-122"/>
              </a:rPr>
              <a:t>．读数时，视线没有与刻度尺面垂直</a:t>
            </a:r>
            <a:r>
              <a:rPr lang="en-US" altLang="en-US" b="1">
                <a:latin typeface="Calibri" panose="020F0502020204030204" pitchFamily="34" charset="0"/>
                <a:sym typeface="宋体" panose="02010600030101010101" pitchFamily="2" charset="-122"/>
              </a:rPr>
              <a:t>	</a:t>
            </a:r>
            <a:endParaRPr lang="en-US" altLang="en-US" b="1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r>
              <a:rPr lang="en-US" altLang="zh-CN" b="1">
                <a:latin typeface="Times New Roman" panose="02020603050405020304" pitchFamily="18" charset="0"/>
                <a:sym typeface="宋体" panose="02010600030101010101" pitchFamily="2" charset="-122"/>
              </a:rPr>
              <a:t>D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  <a:sym typeface="宋体" panose="02010600030101010101" pitchFamily="2" charset="-122"/>
              </a:rPr>
              <a:t>．物体边缘没有对齐零刻度线</a:t>
            </a:r>
            <a:endParaRPr lang="zh-CN" altLang="en-US" b="1"/>
          </a:p>
        </p:txBody>
      </p:sp>
      <p:sp>
        <p:nvSpPr>
          <p:cNvPr id="19459" name="Text Box 6">
            <a:extLst>
              <a:ext uri="{FF2B5EF4-FFF2-40B4-BE49-F238E27FC236}">
                <a16:creationId xmlns:a16="http://schemas.microsoft.com/office/drawing/2014/main" id="{103E6E1C-C907-4A99-8FE0-5536EF144519}"/>
              </a:ext>
            </a:extLst>
          </p:cNvPr>
          <p:cNvSpPr/>
          <p:nvPr/>
        </p:nvSpPr>
        <p:spPr>
          <a:xfrm>
            <a:off x="2358628" y="897731"/>
            <a:ext cx="378630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姚体" pitchFamily="2" charset="-122"/>
                <a:sym typeface="Wingdings"/>
              </a:rPr>
              <a:t>D</a:t>
            </a:r>
            <a:endParaRPr lang="en-US" altLang="zh-CN" sz="2100" b="1">
              <a:solidFill>
                <a:srgbClr val="FF000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grpSp>
        <p:nvGrpSpPr>
          <p:cNvPr id="17412" name="组合 7">
            <a:extLst>
              <a:ext uri="{FF2B5EF4-FFF2-40B4-BE49-F238E27FC236}">
                <a16:creationId xmlns:a16="http://schemas.microsoft.com/office/drawing/2014/main" id="{6C807320-8EA7-457D-AAD8-AAB413265EE9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519363"/>
            <a:ext cx="5484019" cy="401241"/>
            <a:chOff x="396" y="6420"/>
            <a:chExt cx="12305" cy="1128"/>
          </a:xfrm>
        </p:grpSpPr>
        <p:pic>
          <p:nvPicPr>
            <p:cNvPr id="17413" name="图片 3">
              <a:extLst>
                <a:ext uri="{FF2B5EF4-FFF2-40B4-BE49-F238E27FC236}">
                  <a16:creationId xmlns:a16="http://schemas.microsoft.com/office/drawing/2014/main" id="{00C92A26-B27F-4F44-82A2-894210E57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18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" y="6420"/>
              <a:ext cx="2724" cy="1128"/>
            </a:xfrm>
            <a:prstGeom prst="rect">
              <a:avLst/>
            </a:prstGeom>
            <a:noFill/>
            <a:ln w="9525" algn="ctr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4" name="图片 4">
              <a:extLst>
                <a:ext uri="{FF2B5EF4-FFF2-40B4-BE49-F238E27FC236}">
                  <a16:creationId xmlns:a16="http://schemas.microsoft.com/office/drawing/2014/main" id="{BDD240BE-4A4B-4796-AB5E-7DC670514F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18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" y="6420"/>
              <a:ext cx="2490" cy="1128"/>
            </a:xfrm>
            <a:prstGeom prst="rect">
              <a:avLst/>
            </a:prstGeom>
            <a:noFill/>
            <a:ln w="9525" algn="ctr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5" name="图片 5">
              <a:extLst>
                <a:ext uri="{FF2B5EF4-FFF2-40B4-BE49-F238E27FC236}">
                  <a16:creationId xmlns:a16="http://schemas.microsoft.com/office/drawing/2014/main" id="{89CCCDF2-27B2-4A1A-B92A-446427BA8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18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" y="6420"/>
              <a:ext cx="2824" cy="1128"/>
            </a:xfrm>
            <a:prstGeom prst="rect">
              <a:avLst/>
            </a:prstGeom>
            <a:noFill/>
            <a:ln w="9525" algn="ctr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6" name="图片 6">
              <a:extLst>
                <a:ext uri="{FF2B5EF4-FFF2-40B4-BE49-F238E27FC236}">
                  <a16:creationId xmlns:a16="http://schemas.microsoft.com/office/drawing/2014/main" id="{18D2E05C-B761-4D1D-A952-2ED8929972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-18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2" y="6420"/>
              <a:ext cx="3079" cy="1128"/>
            </a:xfrm>
            <a:prstGeom prst="rect">
              <a:avLst/>
            </a:prstGeom>
            <a:noFill/>
            <a:ln w="9525" algn="ctr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417" name="文本框 104">
            <a:extLst>
              <a:ext uri="{FF2B5EF4-FFF2-40B4-BE49-F238E27FC236}">
                <a16:creationId xmlns:a16="http://schemas.microsoft.com/office/drawing/2014/main" id="{0A38F01D-72FD-4983-9E08-A75CCE068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882" y="3213497"/>
            <a:ext cx="645676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4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．学校组织同学们进行体检，现有以下四种规格的刻度尺，在测量同学们的身高时应选用（　　）</a:t>
            </a:r>
            <a:endParaRPr lang="en-US" altLang="en-US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A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．同学们常用的</a:t>
            </a:r>
            <a:r>
              <a:rPr lang="en-US" altLang="zh-CN" b="1">
                <a:latin typeface="Times New Roman" panose="02020603050405020304" pitchFamily="18" charset="0"/>
              </a:rPr>
              <a:t>20cm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，分度值是</a:t>
            </a:r>
            <a:r>
              <a:rPr lang="en-US" altLang="zh-CN" b="1">
                <a:latin typeface="Times New Roman" panose="02020603050405020304" pitchFamily="18" charset="0"/>
              </a:rPr>
              <a:t>1mm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的刻度尺</a:t>
            </a:r>
            <a:r>
              <a:rPr lang="en-US" altLang="en-US" b="1">
                <a:latin typeface="Calibri" panose="020F0502020204030204" pitchFamily="34" charset="0"/>
              </a:rPr>
              <a:t>	</a:t>
            </a:r>
            <a:endParaRPr lang="en-US" altLang="en-US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B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．数学老师常用的量程是</a:t>
            </a:r>
            <a:r>
              <a:rPr lang="en-US" altLang="zh-CN" b="1">
                <a:latin typeface="Times New Roman" panose="02020603050405020304" pitchFamily="18" charset="0"/>
              </a:rPr>
              <a:t>50cm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，分度值是</a:t>
            </a:r>
            <a:r>
              <a:rPr lang="en-US" altLang="zh-CN" b="1">
                <a:latin typeface="Times New Roman" panose="02020603050405020304" pitchFamily="18" charset="0"/>
              </a:rPr>
              <a:t>1cm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的三角板</a:t>
            </a:r>
            <a:endParaRPr lang="en-US" altLang="en-US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C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．总务处老师常用的量程为</a:t>
            </a:r>
            <a:r>
              <a:rPr lang="en-US" altLang="zh-CN" b="1">
                <a:latin typeface="Times New Roman" panose="02020603050405020304" pitchFamily="18" charset="0"/>
              </a:rPr>
              <a:t>2m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，分度值为</a:t>
            </a:r>
            <a:r>
              <a:rPr lang="en-US" altLang="zh-CN" b="1">
                <a:latin typeface="Times New Roman" panose="02020603050405020304" pitchFamily="18" charset="0"/>
              </a:rPr>
              <a:t>1cm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的钢卷尺</a:t>
            </a:r>
            <a:endParaRPr lang="en-US" altLang="en-US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D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．体育老师常用的量程为</a:t>
            </a:r>
            <a:r>
              <a:rPr lang="en-US" altLang="zh-CN" b="1">
                <a:latin typeface="Times New Roman" panose="02020603050405020304" pitchFamily="18" charset="0"/>
              </a:rPr>
              <a:t>30m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，分度值是</a:t>
            </a:r>
            <a:r>
              <a:rPr lang="en-US" altLang="zh-CN" b="1">
                <a:latin typeface="Times New Roman" panose="02020603050405020304" pitchFamily="18" charset="0"/>
              </a:rPr>
              <a:t>1dm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的皮尺</a:t>
            </a:r>
            <a:endParaRPr lang="zh-CN" altLang="en-US" b="1"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6EA7CE45-9B89-44EA-AD1B-09CDC531C762}"/>
              </a:ext>
            </a:extLst>
          </p:cNvPr>
          <p:cNvSpPr/>
          <p:nvPr/>
        </p:nvSpPr>
        <p:spPr>
          <a:xfrm>
            <a:off x="4625578" y="3429000"/>
            <a:ext cx="378630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姚体" pitchFamily="2" charset="-122"/>
                <a:sym typeface="Wingdings"/>
              </a:rPr>
              <a:t>C</a:t>
            </a:r>
            <a:endParaRPr lang="en-US" altLang="zh-CN" sz="2100" b="1">
              <a:solidFill>
                <a:srgbClr val="FF000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99">
            <a:extLst>
              <a:ext uri="{FF2B5EF4-FFF2-40B4-BE49-F238E27FC236}">
                <a16:creationId xmlns:a16="http://schemas.microsoft.com/office/drawing/2014/main" id="{D641B938-1603-4489-AFC3-09282A314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894" y="657225"/>
            <a:ext cx="592336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5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．用分度值是</a:t>
            </a:r>
            <a:r>
              <a:rPr lang="en-US" altLang="zh-CN" b="1">
                <a:latin typeface="Times New Roman" panose="02020603050405020304" pitchFamily="18" charset="0"/>
              </a:rPr>
              <a:t>1mm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的刻度尺去测量一本书的长为</a:t>
            </a:r>
            <a:r>
              <a:rPr lang="en-US" altLang="zh-CN" b="1">
                <a:latin typeface="Times New Roman" panose="02020603050405020304" pitchFamily="18" charset="0"/>
              </a:rPr>
              <a:t>18.55cm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，下列说法错误的是（　　）</a:t>
            </a:r>
            <a:endParaRPr lang="en-US" altLang="en-US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A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．用毫来作单位时，书的长为</a:t>
            </a:r>
            <a:r>
              <a:rPr lang="en-US" altLang="zh-CN" b="1">
                <a:latin typeface="Times New Roman" panose="02020603050405020304" pitchFamily="18" charset="0"/>
              </a:rPr>
              <a:t>185.5mm</a:t>
            </a:r>
          </a:p>
          <a:p>
            <a:r>
              <a:rPr lang="en-US" altLang="zh-CN" b="1">
                <a:latin typeface="Times New Roman" panose="02020603050405020304" pitchFamily="18" charset="0"/>
              </a:rPr>
              <a:t>B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．这把刻度尺准确到</a:t>
            </a:r>
            <a:r>
              <a:rPr lang="en-US" altLang="zh-CN" b="1">
                <a:latin typeface="Times New Roman" panose="02020603050405020304" pitchFamily="18" charset="0"/>
              </a:rPr>
              <a:t>1 mm</a:t>
            </a:r>
            <a:r>
              <a:rPr lang="en-US" altLang="zh-CN" b="1">
                <a:latin typeface="Calibri" panose="020F0502020204030204" pitchFamily="34" charset="0"/>
              </a:rPr>
              <a:t>	</a:t>
            </a:r>
            <a:endParaRPr lang="en-US" altLang="zh-CN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C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．这把刻度尺准确到</a:t>
            </a:r>
            <a:r>
              <a:rPr lang="en-US" altLang="zh-CN" b="1">
                <a:latin typeface="Times New Roman" panose="02020603050405020304" pitchFamily="18" charset="0"/>
              </a:rPr>
              <a:t>5mm</a:t>
            </a:r>
            <a:r>
              <a:rPr lang="en-US" altLang="zh-CN" b="1">
                <a:latin typeface="Calibri" panose="020F0502020204030204" pitchFamily="34" charset="0"/>
              </a:rPr>
              <a:t>	</a:t>
            </a:r>
            <a:endParaRPr lang="en-US" altLang="zh-CN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D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．最后一位数字</a:t>
            </a:r>
            <a:r>
              <a:rPr lang="en-US" altLang="zh-CN" b="1">
                <a:latin typeface="Times New Roman" panose="02020603050405020304" pitchFamily="18" charset="0"/>
              </a:rPr>
              <a:t>5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是估读的</a:t>
            </a:r>
            <a:endParaRPr lang="zh-CN" altLang="en-US" b="1"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p:sp>
        <p:nvSpPr>
          <p:cNvPr id="20483" name="Text Box 6">
            <a:extLst>
              <a:ext uri="{FF2B5EF4-FFF2-40B4-BE49-F238E27FC236}">
                <a16:creationId xmlns:a16="http://schemas.microsoft.com/office/drawing/2014/main" id="{03B1C47A-F35C-4483-82EF-618D437939BD}"/>
              </a:ext>
            </a:extLst>
          </p:cNvPr>
          <p:cNvSpPr/>
          <p:nvPr/>
        </p:nvSpPr>
        <p:spPr>
          <a:xfrm>
            <a:off x="3707606" y="897731"/>
            <a:ext cx="378630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姚体" pitchFamily="2" charset="-122"/>
                <a:sym typeface="Wingdings"/>
              </a:rPr>
              <a:t>C</a:t>
            </a:r>
            <a:endParaRPr lang="en-US" altLang="zh-CN" sz="2100" b="1">
              <a:solidFill>
                <a:srgbClr val="FF000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18436" name="内容占位符 2">
            <a:extLst>
              <a:ext uri="{FF2B5EF4-FFF2-40B4-BE49-F238E27FC236}">
                <a16:creationId xmlns:a16="http://schemas.microsoft.com/office/drawing/2014/main" id="{DA9E0E08-E4D9-40F0-BF74-23702D374F5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440657" y="2463404"/>
            <a:ext cx="6136481" cy="2434828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ts val="2531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由分度值如何确定测量值？</a:t>
            </a:r>
          </a:p>
          <a:p>
            <a:pPr>
              <a:lnSpc>
                <a:spcPts val="2531"/>
              </a:lnSpc>
            </a:pPr>
            <a:r>
              <a:rPr lang="en-US" altLang="en-US" sz="21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思路</a:t>
            </a:r>
            <a:r>
              <a:rPr lang="zh-CN" altLang="en-US" sz="21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：</a:t>
            </a:r>
            <a:r>
              <a:rPr lang="en-US" altLang="en-US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把测量值和分度值的</a:t>
            </a:r>
            <a:r>
              <a:rPr lang="en-US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单位统一</a:t>
            </a:r>
            <a:r>
              <a:rPr lang="en-US" altLang="en-US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起来！</a:t>
            </a:r>
            <a:endParaRPr lang="zh-CN" altLang="en-US" sz="21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ts val="2531"/>
              </a:lnSpc>
            </a:pPr>
            <a:r>
              <a:rPr lang="zh-CN" altLang="en-US" sz="21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例如：</a:t>
            </a:r>
            <a:r>
              <a:rPr lang="en-US" altLang="zh-CN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0.1</a:t>
            </a:r>
            <a:r>
              <a:rPr lang="en-US" altLang="zh-CN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cm</a:t>
            </a:r>
            <a:r>
              <a:rPr lang="zh-CN" altLang="en-US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en-US" altLang="zh-CN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mm</a:t>
            </a:r>
            <a:r>
              <a:rPr lang="zh-CN" altLang="en-US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0.01</a:t>
            </a:r>
            <a:r>
              <a:rPr lang="en-US" altLang="zh-CN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dm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都是同一个分度值；</a:t>
            </a:r>
          </a:p>
          <a:p>
            <a:pPr>
              <a:lnSpc>
                <a:spcPts val="2531"/>
              </a:lnSpc>
            </a:pP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 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测量值如果用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cm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作为单位，则应该为</a:t>
            </a:r>
            <a:r>
              <a:rPr lang="en-US" altLang="zh-CN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0.0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0</a:t>
            </a:r>
            <a:r>
              <a:rPr lang="en-US" altLang="zh-CN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cm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；</a:t>
            </a:r>
            <a:endParaRPr lang="en-US" altLang="zh-CN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ts val="2531"/>
              </a:lnSpc>
            </a:pP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 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测量值如果用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mm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作为单位，则应该为</a:t>
            </a:r>
            <a:r>
              <a:rPr lang="en-US" altLang="zh-CN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0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.0</a:t>
            </a:r>
            <a:r>
              <a:rPr lang="en-US" altLang="zh-CN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mm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；</a:t>
            </a:r>
          </a:p>
          <a:p>
            <a:pPr>
              <a:lnSpc>
                <a:spcPts val="2531"/>
              </a:lnSpc>
            </a:pP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 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测量值如果用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dm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作为单位，则应该为</a:t>
            </a:r>
            <a:r>
              <a:rPr lang="en-US" altLang="zh-CN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0.00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0</a:t>
            </a:r>
            <a:r>
              <a:rPr lang="en-US" altLang="zh-CN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dm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；</a:t>
            </a:r>
          </a:p>
          <a:p>
            <a:pPr>
              <a:lnSpc>
                <a:spcPts val="2531"/>
              </a:lnSpc>
            </a:pPr>
            <a:r>
              <a:rPr lang="en-US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（红色的下一位数字是估读的）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09">
            <a:extLst>
              <a:ext uri="{FF2B5EF4-FFF2-40B4-BE49-F238E27FC236}">
                <a16:creationId xmlns:a16="http://schemas.microsoft.com/office/drawing/2014/main" id="{24C7F94E-8DCA-4009-8C3C-395703145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657" y="1006078"/>
            <a:ext cx="578524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6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．判断下列测量数据：</a:t>
            </a:r>
            <a:r>
              <a:rPr lang="en-US" altLang="zh-CN" b="1">
                <a:latin typeface="Times New Roman" panose="02020603050405020304" pitchFamily="18" charset="0"/>
              </a:rPr>
              <a:t>0.3260m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，</a:t>
            </a:r>
            <a:r>
              <a:rPr lang="en-US" altLang="zh-CN" b="1">
                <a:latin typeface="Times New Roman" panose="02020603050405020304" pitchFamily="18" charset="0"/>
              </a:rPr>
              <a:t>7.59m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，</a:t>
            </a:r>
            <a:r>
              <a:rPr lang="en-US" altLang="zh-CN" b="1">
                <a:latin typeface="Times New Roman" panose="02020603050405020304" pitchFamily="18" charset="0"/>
              </a:rPr>
              <a:t>759mm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，</a:t>
            </a:r>
            <a:r>
              <a:rPr lang="en-US" altLang="zh-CN" b="1">
                <a:latin typeface="Times New Roman" panose="02020603050405020304" pitchFamily="18" charset="0"/>
              </a:rPr>
              <a:t>759dm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。各自对应的刻度尺的最小刻度是（　　）</a:t>
            </a:r>
            <a:endParaRPr lang="en-US" altLang="en-US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A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</a:t>
            </a:r>
            <a:r>
              <a:rPr lang="en-US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1</a:t>
            </a:r>
            <a:r>
              <a:rPr lang="en-US" altLang="zh-CN" b="1">
                <a:latin typeface="Times New Roman" panose="02020603050405020304" pitchFamily="18" charset="0"/>
              </a:rPr>
              <a:t>dm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、</a:t>
            </a:r>
            <a:r>
              <a:rPr lang="en-US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1</a:t>
            </a:r>
            <a:r>
              <a:rPr lang="en-US" altLang="zh-CN" b="1">
                <a:latin typeface="Times New Roman" panose="02020603050405020304" pitchFamily="18" charset="0"/>
              </a:rPr>
              <a:t>mm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、</a:t>
            </a:r>
            <a:r>
              <a:rPr lang="en-US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1</a:t>
            </a:r>
            <a:r>
              <a:rPr lang="en-US" altLang="zh-CN" b="1">
                <a:latin typeface="Times New Roman" panose="02020603050405020304" pitchFamily="18" charset="0"/>
              </a:rPr>
              <a:t>cm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、</a:t>
            </a:r>
            <a:r>
              <a:rPr lang="en-US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1</a:t>
            </a:r>
            <a:r>
              <a:rPr lang="en-US" altLang="zh-CN" b="1">
                <a:latin typeface="Times New Roman" panose="02020603050405020304" pitchFamily="18" charset="0"/>
              </a:rPr>
              <a:t>m</a:t>
            </a:r>
            <a:r>
              <a:rPr lang="en-US" altLang="zh-CN" b="1">
                <a:latin typeface="Calibri" panose="020F0502020204030204" pitchFamily="34" charset="0"/>
              </a:rPr>
              <a:t>	</a:t>
            </a:r>
          </a:p>
          <a:p>
            <a:r>
              <a:rPr lang="en-US" altLang="zh-CN" b="1">
                <a:latin typeface="Times New Roman" panose="02020603050405020304" pitchFamily="18" charset="0"/>
              </a:rPr>
              <a:t>  B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</a:t>
            </a:r>
            <a:r>
              <a:rPr lang="en-US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1</a:t>
            </a:r>
            <a:r>
              <a:rPr lang="en-US" altLang="zh-CN" b="1">
                <a:latin typeface="Times New Roman" panose="02020603050405020304" pitchFamily="18" charset="0"/>
              </a:rPr>
              <a:t>cm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、</a:t>
            </a:r>
            <a:r>
              <a:rPr lang="en-US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1</a:t>
            </a:r>
            <a:r>
              <a:rPr lang="en-US" altLang="zh-CN" b="1">
                <a:latin typeface="Times New Roman" panose="02020603050405020304" pitchFamily="18" charset="0"/>
              </a:rPr>
              <a:t>dm</a:t>
            </a:r>
            <a:r>
              <a:rPr lang="zh-CN" altLang="en-US" b="1">
                <a:latin typeface="Times New Roman" panose="02020603050405020304" pitchFamily="18" charset="0"/>
              </a:rPr>
              <a:t>、</a:t>
            </a:r>
            <a:r>
              <a:rPr lang="en-US" altLang="zh-CN" b="1">
                <a:latin typeface="Times New Roman" panose="02020603050405020304" pitchFamily="18" charset="0"/>
              </a:rPr>
              <a:t>1mm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、</a:t>
            </a:r>
            <a:r>
              <a:rPr lang="en-US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1</a:t>
            </a:r>
            <a:r>
              <a:rPr lang="en-US" altLang="zh-CN" b="1">
                <a:latin typeface="Times New Roman" panose="02020603050405020304" pitchFamily="18" charset="0"/>
              </a:rPr>
              <a:t>m</a:t>
            </a:r>
            <a:r>
              <a:rPr lang="en-US" altLang="zh-CN" b="1">
                <a:latin typeface="Calibri" panose="020F0502020204030204" pitchFamily="34" charset="0"/>
              </a:rPr>
              <a:t>	</a:t>
            </a:r>
          </a:p>
          <a:p>
            <a:r>
              <a:rPr lang="en-US" altLang="zh-CN" b="1">
                <a:latin typeface="Times New Roman" panose="02020603050405020304" pitchFamily="18" charset="0"/>
              </a:rPr>
              <a:t>  C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</a:t>
            </a:r>
            <a:r>
              <a:rPr lang="en-US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1</a:t>
            </a:r>
            <a:r>
              <a:rPr lang="en-US" altLang="zh-CN" b="1">
                <a:latin typeface="Times New Roman" panose="02020603050405020304" pitchFamily="18" charset="0"/>
              </a:rPr>
              <a:t>mm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、</a:t>
            </a:r>
            <a:r>
              <a:rPr lang="en-US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1</a:t>
            </a:r>
            <a:r>
              <a:rPr lang="en-US" altLang="zh-CN" b="1">
                <a:latin typeface="Times New Roman" panose="02020603050405020304" pitchFamily="18" charset="0"/>
              </a:rPr>
              <a:t>cm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、</a:t>
            </a:r>
            <a:r>
              <a:rPr lang="en-US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1</a:t>
            </a:r>
            <a:r>
              <a:rPr lang="en-US" altLang="zh-CN" b="1">
                <a:latin typeface="Times New Roman" panose="02020603050405020304" pitchFamily="18" charset="0"/>
              </a:rPr>
              <a:t>dm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、</a:t>
            </a:r>
            <a:r>
              <a:rPr lang="en-US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1</a:t>
            </a:r>
            <a:r>
              <a:rPr lang="en-US" altLang="zh-CN" b="1">
                <a:latin typeface="Times New Roman" panose="02020603050405020304" pitchFamily="18" charset="0"/>
              </a:rPr>
              <a:t>m</a:t>
            </a:r>
            <a:r>
              <a:rPr lang="en-US" altLang="zh-CN" b="1">
                <a:latin typeface="Calibri" panose="020F0502020204030204" pitchFamily="34" charset="0"/>
              </a:rPr>
              <a:t>	</a:t>
            </a:r>
          </a:p>
          <a:p>
            <a:r>
              <a:rPr lang="en-US" altLang="zh-CN" b="1">
                <a:latin typeface="Times New Roman" panose="02020603050405020304" pitchFamily="18" charset="0"/>
              </a:rPr>
              <a:t>  D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</a:t>
            </a:r>
            <a:r>
              <a:rPr lang="en-US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1</a:t>
            </a:r>
            <a:r>
              <a:rPr lang="en-US" altLang="zh-CN" b="1">
                <a:latin typeface="Times New Roman" panose="02020603050405020304" pitchFamily="18" charset="0"/>
              </a:rPr>
              <a:t>mm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、</a:t>
            </a:r>
            <a:r>
              <a:rPr lang="en-US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1</a:t>
            </a:r>
            <a:r>
              <a:rPr lang="en-US" altLang="zh-CN" b="1">
                <a:latin typeface="Times New Roman" panose="02020603050405020304" pitchFamily="18" charset="0"/>
              </a:rPr>
              <a:t>dm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、</a:t>
            </a:r>
            <a:r>
              <a:rPr lang="en-US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1</a:t>
            </a:r>
            <a:r>
              <a:rPr lang="en-US" altLang="zh-CN" b="1">
                <a:latin typeface="Times New Roman" panose="02020603050405020304" pitchFamily="18" charset="0"/>
              </a:rPr>
              <a:t>cm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、</a:t>
            </a:r>
            <a:r>
              <a:rPr lang="en-US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1</a:t>
            </a:r>
            <a:r>
              <a:rPr lang="en-US" altLang="zh-CN" b="1">
                <a:latin typeface="Times New Roman" panose="02020603050405020304" pitchFamily="18" charset="0"/>
              </a:rPr>
              <a:t>m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19459" name="内容占位符 2">
            <a:extLst>
              <a:ext uri="{FF2B5EF4-FFF2-40B4-BE49-F238E27FC236}">
                <a16:creationId xmlns:a16="http://schemas.microsoft.com/office/drawing/2014/main" id="{1960CC54-9BCB-412F-B913-30E13774FB3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439466" y="2992042"/>
            <a:ext cx="6137672" cy="1734740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ts val="2531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由测量值如何判断分度值？</a:t>
            </a:r>
          </a:p>
          <a:p>
            <a:pPr>
              <a:lnSpc>
                <a:spcPts val="2531"/>
              </a:lnSpc>
            </a:pPr>
            <a:r>
              <a:rPr lang="en-US" altLang="en-US" sz="21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思路</a:t>
            </a:r>
            <a:r>
              <a:rPr lang="zh-CN" altLang="en-US" sz="21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：</a:t>
            </a:r>
            <a:r>
              <a:rPr lang="en-US" altLang="en-US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把分度值和测量值的</a:t>
            </a:r>
            <a:r>
              <a:rPr lang="en-US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单位统一</a:t>
            </a:r>
            <a:r>
              <a:rPr lang="en-US" altLang="en-US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起来！</a:t>
            </a:r>
            <a:endParaRPr lang="zh-CN" altLang="en-US" sz="21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ts val="2531"/>
              </a:lnSpc>
            </a:pPr>
            <a:r>
              <a:rPr lang="zh-CN" altLang="en-US" sz="21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例如：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测量值</a:t>
            </a:r>
            <a:r>
              <a:rPr lang="en-US" altLang="zh-CN" b="1" u="sng">
                <a:solidFill>
                  <a:srgbClr val="00B05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0.326</a:t>
            </a:r>
            <a:r>
              <a:rPr lang="en-US" altLang="zh-CN" b="1">
                <a:latin typeface="Times New Roman" panose="02020603050405020304" pitchFamily="18" charset="0"/>
                <a:sym typeface="宋体" panose="02010600030101010101" pitchFamily="2" charset="-122"/>
              </a:rPr>
              <a:t>0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m</a:t>
            </a:r>
            <a:r>
              <a:rPr lang="zh-CN" altLang="en-US" b="1">
                <a:latin typeface="Times New Roman" panose="02020603050405020304" pitchFamily="18" charset="0"/>
                <a:sym typeface="宋体" panose="02010600030101010101" pitchFamily="2" charset="-122"/>
              </a:rPr>
              <a:t>的分度值为</a:t>
            </a:r>
            <a:r>
              <a:rPr lang="en-US" altLang="zh-CN" b="1" u="sng">
                <a:solidFill>
                  <a:srgbClr val="00B05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0.001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m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；</a:t>
            </a:r>
            <a:endParaRPr lang="en-US" altLang="zh-CN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ts val="2531"/>
              </a:lnSpc>
            </a:pP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  0.001m = 0.01dm = 0.1cm = 1mm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；</a:t>
            </a:r>
          </a:p>
          <a:p>
            <a:pPr>
              <a:lnSpc>
                <a:spcPts val="2531"/>
              </a:lnSpc>
            </a:pP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  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上面的都是它的分度值！</a:t>
            </a:r>
          </a:p>
        </p:txBody>
      </p:sp>
      <p:sp>
        <p:nvSpPr>
          <p:cNvPr id="21508" name="Text Box 6">
            <a:extLst>
              <a:ext uri="{FF2B5EF4-FFF2-40B4-BE49-F238E27FC236}">
                <a16:creationId xmlns:a16="http://schemas.microsoft.com/office/drawing/2014/main" id="{EEAE438B-A398-4A90-A395-467EC44F8D61}"/>
              </a:ext>
            </a:extLst>
          </p:cNvPr>
          <p:cNvSpPr/>
          <p:nvPr/>
        </p:nvSpPr>
        <p:spPr>
          <a:xfrm>
            <a:off x="6029325" y="1276350"/>
            <a:ext cx="378630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姚体" pitchFamily="2" charset="-122"/>
                <a:sym typeface="Wingdings"/>
              </a:rPr>
              <a:t>D</a:t>
            </a:r>
            <a:endParaRPr lang="en-US" altLang="zh-CN" sz="2100" b="1">
              <a:solidFill>
                <a:srgbClr val="FF000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03">
            <a:extLst>
              <a:ext uri="{FF2B5EF4-FFF2-40B4-BE49-F238E27FC236}">
                <a16:creationId xmlns:a16="http://schemas.microsoft.com/office/drawing/2014/main" id="{C529A7FF-E832-4538-A8EC-E05903ADB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4703" y="842963"/>
            <a:ext cx="61007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7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．下列有关误差的说法中，正确的是（　　）</a:t>
            </a:r>
            <a:endParaRPr lang="en-US" altLang="en-US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A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．多次测量取平均值可以消除误差</a:t>
            </a:r>
            <a:r>
              <a:rPr lang="en-US" altLang="en-US" b="1">
                <a:latin typeface="Calibri" panose="020F0502020204030204" pitchFamily="34" charset="0"/>
              </a:rPr>
              <a:t>	</a:t>
            </a:r>
            <a:endParaRPr lang="en-US" altLang="en-US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B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．误差是不遵守仪器的使用规则产生的</a:t>
            </a:r>
            <a:r>
              <a:rPr lang="en-US" altLang="en-US" b="1">
                <a:latin typeface="Calibri" panose="020F0502020204030204" pitchFamily="34" charset="0"/>
              </a:rPr>
              <a:t>	</a:t>
            </a:r>
            <a:endParaRPr lang="en-US" altLang="en-US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C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．只要认真测量，就可以避免误差</a:t>
            </a:r>
            <a:r>
              <a:rPr lang="en-US" altLang="en-US" b="1">
                <a:latin typeface="Calibri" panose="020F0502020204030204" pitchFamily="34" charset="0"/>
              </a:rPr>
              <a:t>	</a:t>
            </a:r>
            <a:endParaRPr lang="en-US" altLang="en-US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D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．选用精密仪器测量可以减小误差</a:t>
            </a:r>
            <a:endParaRPr lang="zh-CN" altLang="en-US" b="1"/>
          </a:p>
        </p:txBody>
      </p:sp>
      <p:sp>
        <p:nvSpPr>
          <p:cNvPr id="20483" name="文本框 104">
            <a:extLst>
              <a:ext uri="{FF2B5EF4-FFF2-40B4-BE49-F238E27FC236}">
                <a16:creationId xmlns:a16="http://schemas.microsoft.com/office/drawing/2014/main" id="{D4F45915-B275-4061-95C7-589F4D933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982" y="3003947"/>
            <a:ext cx="634722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8．下列关于误差的说法正确的是（　　）</a:t>
            </a:r>
            <a:endParaRPr lang="en-US" altLang="en-US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A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．误差一般是由于测量时粗心大意，方法不正确造成的</a:t>
            </a:r>
            <a:endParaRPr lang="en-US" altLang="en-US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B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．错误是可以避免的</a:t>
            </a:r>
            <a:r>
              <a:rPr lang="en-US" altLang="en-US" b="1">
                <a:latin typeface="Calibri" panose="020F0502020204030204" pitchFamily="34" charset="0"/>
              </a:rPr>
              <a:t>	</a:t>
            </a:r>
            <a:endParaRPr lang="en-US" altLang="en-US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C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．实验时多次测量取其平均值可以消除误差</a:t>
            </a:r>
            <a:r>
              <a:rPr lang="en-US" altLang="en-US" b="1">
                <a:latin typeface="Calibri" panose="020F0502020204030204" pitchFamily="34" charset="0"/>
              </a:rPr>
              <a:t>	</a:t>
            </a:r>
            <a:endParaRPr lang="en-US" altLang="en-US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D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．误差就是错误</a:t>
            </a:r>
            <a:endParaRPr lang="zh-CN" altLang="en-US" b="1"/>
          </a:p>
        </p:txBody>
      </p:sp>
      <p:sp>
        <p:nvSpPr>
          <p:cNvPr id="22532" name="Text Box 6">
            <a:extLst>
              <a:ext uri="{FF2B5EF4-FFF2-40B4-BE49-F238E27FC236}">
                <a16:creationId xmlns:a16="http://schemas.microsoft.com/office/drawing/2014/main" id="{CF9CDF84-0B1B-40C2-ABB6-8FB103A0532E}"/>
              </a:ext>
            </a:extLst>
          </p:cNvPr>
          <p:cNvSpPr/>
          <p:nvPr/>
        </p:nvSpPr>
        <p:spPr>
          <a:xfrm>
            <a:off x="5597128" y="789385"/>
            <a:ext cx="378630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姚体" pitchFamily="2" charset="-122"/>
                <a:sym typeface="Wingdings"/>
              </a:rPr>
              <a:t>D</a:t>
            </a:r>
            <a:endParaRPr lang="en-US" altLang="zh-CN" sz="2100" b="1">
              <a:solidFill>
                <a:srgbClr val="FF000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22533" name="Text Box 6">
            <a:extLst>
              <a:ext uri="{FF2B5EF4-FFF2-40B4-BE49-F238E27FC236}">
                <a16:creationId xmlns:a16="http://schemas.microsoft.com/office/drawing/2014/main" id="{79B7447E-D7A9-4C4C-A8D7-3062883E33F3}"/>
              </a:ext>
            </a:extLst>
          </p:cNvPr>
          <p:cNvSpPr/>
          <p:nvPr/>
        </p:nvSpPr>
        <p:spPr>
          <a:xfrm>
            <a:off x="5111353" y="2949178"/>
            <a:ext cx="364202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姚体" pitchFamily="2" charset="-122"/>
                <a:sym typeface="Wingdings"/>
              </a:rPr>
              <a:t>B</a:t>
            </a:r>
            <a:endParaRPr lang="en-US" altLang="zh-CN" sz="2100" b="1">
              <a:solidFill>
                <a:srgbClr val="FF000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3073">
            <a:extLst>
              <a:ext uri="{FF2B5EF4-FFF2-40B4-BE49-F238E27FC236}">
                <a16:creationId xmlns:a16="http://schemas.microsoft.com/office/drawing/2014/main" id="{AE95D76E-EFDB-4A86-ADBF-0079A164A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113" y="1131094"/>
            <a:ext cx="6534150" cy="2751535"/>
          </a:xfrm>
        </p:spPr>
        <p:txBody>
          <a:bodyPr anchor="ctr"/>
          <a:lstStyle/>
          <a:p>
            <a:pPr algn="l">
              <a:buSzTx/>
            </a:pP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panose="02010609060101010101" charset="-122"/>
                <a:ea typeface="楷体"/>
                <a:cs typeface="楷体" panose="02010609060101010101" charset="-122"/>
                <a:sym typeface="Wingdings"/>
              </a:rPr>
              <a:t>    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panose="02010609060101010101" charset="-122"/>
                <a:ea typeface="楷体"/>
                <a:cs typeface="楷体" panose="02010609060101010101" charset="-122"/>
                <a:sym typeface="Wingdings"/>
              </a:rPr>
              <a:t>当你听到</a:t>
            </a: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panose="02010609060101010101" charset="-122"/>
                <a:ea typeface="楷体"/>
                <a:cs typeface="楷体" panose="02010609060101010101" charset="-122"/>
                <a:sym typeface="Wingdings"/>
              </a:rPr>
              <a:t>“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/>
                <a:cs typeface="楷体" panose="02010609060101010101" charset="-122"/>
                <a:sym typeface="Wingdings"/>
              </a:rPr>
              <a:t>运动</a:t>
            </a: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panose="02010609060101010101" charset="-122"/>
                <a:ea typeface="楷体"/>
                <a:cs typeface="楷体" panose="02010609060101010101" charset="-122"/>
                <a:sym typeface="Wingdings"/>
              </a:rPr>
              <a:t>”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panose="02010609060101010101" charset="-122"/>
                <a:ea typeface="楷体"/>
                <a:cs typeface="楷体" panose="02010609060101010101" charset="-122"/>
                <a:sym typeface="Wingdings"/>
              </a:rPr>
              <a:t>一词时，呈现在脑海中的是什么？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/>
                <a:cs typeface="楷体" panose="02010609060101010101" charset="-122"/>
                <a:sym typeface="Wingdings"/>
              </a:rPr>
              <a:t>飞腾的骏马、奔跑的火车、还是绽放的烟花？</a:t>
            </a:r>
            <a:b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/>
                <a:cs typeface="楷体" panose="02010609060101010101" charset="-122"/>
                <a:sym typeface="Wingdings"/>
              </a:rPr>
            </a:b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/>
                <a:cs typeface="楷体" panose="02010609060101010101" charset="-122"/>
                <a:sym typeface="Wingdings"/>
              </a:rPr>
              <a:t> </a:t>
            </a: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/>
                <a:cs typeface="楷体" panose="02010609060101010101" charset="-122"/>
                <a:sym typeface="Wingdings"/>
              </a:rPr>
              <a:t>   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charset="-122"/>
                <a:ea typeface="楷体"/>
                <a:cs typeface="楷体" panose="02010609060101010101" charset="-122"/>
                <a:sym typeface="Wingdings"/>
              </a:rPr>
              <a:t>它们的位置，都在随着时间而变化着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/>
                <a:cs typeface="楷体" panose="02010609060101010101" charset="-122"/>
                <a:sym typeface="Wingdings"/>
              </a:rPr>
              <a:t>，为了研究物体的运动，我们首先必须学会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/>
                <a:cs typeface="楷体" panose="02010609060101010101" charset="-122"/>
                <a:sym typeface="Wingdings"/>
              </a:rPr>
              <a:t>测量</a:t>
            </a: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/>
                <a:cs typeface="楷体" panose="02010609060101010101" charset="-122"/>
                <a:sym typeface="Wingdings"/>
              </a:rPr>
              <a:t>长度和时间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/>
                <a:cs typeface="楷体" panose="02010609060101010101" charset="-122"/>
                <a:sym typeface="Wingdings"/>
              </a:rPr>
              <a:t>！</a:t>
            </a:r>
            <a:endParaRPr lang="en-US" altLang="zh-CN" sz="2700" b="1" noProof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charset="-122"/>
              <a:ea typeface="楷体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04">
            <a:extLst>
              <a:ext uri="{FF2B5EF4-FFF2-40B4-BE49-F238E27FC236}">
                <a16:creationId xmlns:a16="http://schemas.microsoft.com/office/drawing/2014/main" id="{4CA7728C-DAD3-4BB4-8C68-EDFAEF27E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573882"/>
            <a:ext cx="599003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9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．下列有关长度、时间和温度的测量中，测量方法或读数正确的是（　　）</a:t>
            </a:r>
          </a:p>
          <a:p>
            <a:r>
              <a:rPr lang="en-US" altLang="zh-CN" b="1">
                <a:latin typeface="Times New Roman" panose="02020603050405020304" pitchFamily="18" charset="0"/>
              </a:rPr>
              <a:t>A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  <a:sym typeface="宋体" panose="02010600030101010101" pitchFamily="2" charset="-122"/>
              </a:rPr>
              <a:t>测硬币直径</a:t>
            </a:r>
            <a:r>
              <a:rPr lang="en-US" altLang="en-US" b="1">
                <a:latin typeface="Calibri" panose="020F0502020204030204" pitchFamily="34" charset="0"/>
                <a:sym typeface="宋体" panose="02010600030101010101" pitchFamily="2" charset="-122"/>
              </a:rPr>
              <a:t>	</a:t>
            </a:r>
          </a:p>
          <a:p>
            <a:r>
              <a:rPr lang="en-US" altLang="zh-CN" b="1">
                <a:latin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  <a:sym typeface="宋体" panose="02010600030101010101" pitchFamily="2" charset="-122"/>
              </a:rPr>
              <a:t>．木块长</a:t>
            </a:r>
            <a:r>
              <a:rPr lang="en-US" altLang="zh-CN" b="1">
                <a:latin typeface="Times New Roman" panose="02020603050405020304" pitchFamily="18" charset="0"/>
                <a:sym typeface="宋体" panose="02010600030101010101" pitchFamily="2" charset="-122"/>
              </a:rPr>
              <a:t>1.30cm</a:t>
            </a:r>
            <a:endParaRPr lang="zh-CN" altLang="en-US" b="1"/>
          </a:p>
          <a:p>
            <a:r>
              <a:rPr lang="en-US" altLang="zh-CN" b="1">
                <a:latin typeface="Times New Roman" panose="02020603050405020304" pitchFamily="18" charset="0"/>
                <a:sym typeface="宋体" panose="02010600030101010101" pitchFamily="2" charset="-122"/>
              </a:rPr>
              <a:t>C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  <a:sym typeface="宋体" panose="02010600030101010101" pitchFamily="2" charset="-122"/>
              </a:rPr>
              <a:t>．秒表读数为</a:t>
            </a:r>
            <a:r>
              <a:rPr lang="en-US" altLang="zh-CN" b="1">
                <a:latin typeface="Times New Roman" panose="02020603050405020304" pitchFamily="18" charset="0"/>
                <a:sym typeface="宋体" panose="02010600030101010101" pitchFamily="2" charset="-122"/>
              </a:rPr>
              <a:t>4min35.1s</a:t>
            </a:r>
            <a:endParaRPr lang="zh-CN" altLang="en-US" b="1"/>
          </a:p>
        </p:txBody>
      </p:sp>
      <p:pic>
        <p:nvPicPr>
          <p:cNvPr id="21507" name="图片 1">
            <a:extLst>
              <a:ext uri="{FF2B5EF4-FFF2-40B4-BE49-F238E27FC236}">
                <a16:creationId xmlns:a16="http://schemas.microsoft.com/office/drawing/2014/main" id="{68DFA990-3928-4050-B6DB-9D244AD26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06" y="2101454"/>
            <a:ext cx="1143000" cy="1515665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图片 3">
            <a:extLst>
              <a:ext uri="{FF2B5EF4-FFF2-40B4-BE49-F238E27FC236}">
                <a16:creationId xmlns:a16="http://schemas.microsoft.com/office/drawing/2014/main" id="{BD6EFD92-6B24-48D6-97FA-033E9A5E7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599010"/>
            <a:ext cx="2401491" cy="3124200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图片 4">
            <a:extLst>
              <a:ext uri="{FF2B5EF4-FFF2-40B4-BE49-F238E27FC236}">
                <a16:creationId xmlns:a16="http://schemas.microsoft.com/office/drawing/2014/main" id="{89F187AF-5D5E-49C0-B798-E42B0EF85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07" y="3690938"/>
            <a:ext cx="2412206" cy="1032272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 Box 6">
            <a:extLst>
              <a:ext uri="{FF2B5EF4-FFF2-40B4-BE49-F238E27FC236}">
                <a16:creationId xmlns:a16="http://schemas.microsoft.com/office/drawing/2014/main" id="{A74795B5-2747-4285-857A-C72F6A167694}"/>
              </a:ext>
            </a:extLst>
          </p:cNvPr>
          <p:cNvSpPr/>
          <p:nvPr/>
        </p:nvSpPr>
        <p:spPr>
          <a:xfrm>
            <a:off x="3113485" y="789385"/>
            <a:ext cx="378630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姚体" pitchFamily="2" charset="-122"/>
                <a:sym typeface="Wingdings"/>
              </a:rPr>
              <a:t>C</a:t>
            </a:r>
            <a:endParaRPr lang="en-US" altLang="zh-CN" sz="2100" b="1">
              <a:solidFill>
                <a:srgbClr val="FF000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>
            <a:extLst>
              <a:ext uri="{FF2B5EF4-FFF2-40B4-BE49-F238E27FC236}">
                <a16:creationId xmlns:a16="http://schemas.microsoft.com/office/drawing/2014/main" id="{674EB62C-B05C-42B3-B06D-EF9C78244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41" y="3219451"/>
            <a:ext cx="2121694" cy="165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109">
            <a:extLst>
              <a:ext uri="{FF2B5EF4-FFF2-40B4-BE49-F238E27FC236}">
                <a16:creationId xmlns:a16="http://schemas.microsoft.com/office/drawing/2014/main" id="{F5AC8666-0D91-40F8-858B-68142202D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888" y="897731"/>
            <a:ext cx="553640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sym typeface="宋体" panose="02010600030101010101" pitchFamily="2" charset="-122"/>
              </a:rPr>
              <a:t>9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  <a:sym typeface="宋体" panose="02010600030101010101" pitchFamily="2" charset="-122"/>
              </a:rPr>
              <a:t>．要测量如图所示的曲线</a:t>
            </a:r>
            <a:r>
              <a:rPr lang="en-US" altLang="zh-CN" b="1">
                <a:latin typeface="Times New Roman" panose="02020603050405020304" pitchFamily="18" charset="0"/>
                <a:sym typeface="宋体" panose="02010600030101010101" pitchFamily="2" charset="-122"/>
              </a:rPr>
              <a:t>MN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  <a:sym typeface="宋体" panose="02010600030101010101" pitchFamily="2" charset="-122"/>
              </a:rPr>
              <a:t>的长度，你认为下列方法可取的是（　　）</a:t>
            </a:r>
            <a:endParaRPr lang="en-US" altLang="en-US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A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．用平直的刻度尺在曲线上从起点到终点慢慢移动，直到读出数值</a:t>
            </a:r>
            <a:r>
              <a:rPr lang="en-US" altLang="en-US" b="1">
                <a:latin typeface="Calibri" panose="020F0502020204030204" pitchFamily="34" charset="0"/>
              </a:rPr>
              <a:t>	</a:t>
            </a:r>
            <a:endParaRPr lang="en-US" altLang="en-US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B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．用一条细丝线与曲线完全重合，在丝线上标出曲线的起点和终点，把丝线拉直后用刻度尺测出这两点间的距离，即是曲线的长度</a:t>
            </a:r>
            <a:r>
              <a:rPr lang="en-US" altLang="en-US" b="1">
                <a:latin typeface="Calibri" panose="020F0502020204030204" pitchFamily="34" charset="0"/>
              </a:rPr>
              <a:t>	</a:t>
            </a:r>
            <a:endParaRPr lang="en-US" altLang="en-US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C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．用橡皮筋代替细丝线，测量过程同</a:t>
            </a:r>
            <a:r>
              <a:rPr lang="en-US" altLang="zh-CN" b="1">
                <a:latin typeface="Times New Roman" panose="02020603050405020304" pitchFamily="18" charset="0"/>
              </a:rPr>
              <a:t>B</a:t>
            </a:r>
            <a:r>
              <a:rPr lang="en-US" altLang="zh-CN" b="1">
                <a:latin typeface="Calibri" panose="020F0502020204030204" pitchFamily="34" charset="0"/>
              </a:rPr>
              <a:t>	</a:t>
            </a:r>
            <a:endParaRPr lang="en-US" altLang="zh-CN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D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．用三角板量出</a:t>
            </a:r>
            <a:r>
              <a:rPr lang="en-US" altLang="zh-CN" b="1">
                <a:latin typeface="Times New Roman" panose="02020603050405020304" pitchFamily="18" charset="0"/>
              </a:rPr>
              <a:t>M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、</a:t>
            </a:r>
            <a:r>
              <a:rPr lang="en-US" altLang="zh-CN" b="1">
                <a:latin typeface="Times New Roman" panose="02020603050405020304" pitchFamily="18" charset="0"/>
              </a:rPr>
              <a:t>N</a:t>
            </a:r>
            <a:r>
              <a:rPr lang="zh-CN" altLang="zh-CN" b="1">
                <a:latin typeface="Times New Roman" panose="02020603050405020304" pitchFamily="18" charset="0"/>
                <a:ea typeface="新宋体" panose="02010609030101010101" pitchFamily="49" charset="-122"/>
              </a:rPr>
              <a:t>之间的距离</a:t>
            </a:r>
            <a:endParaRPr lang="zh-CN" altLang="en-US" b="1"/>
          </a:p>
        </p:txBody>
      </p:sp>
      <p:sp>
        <p:nvSpPr>
          <p:cNvPr id="24580" name="Text Box 6">
            <a:extLst>
              <a:ext uri="{FF2B5EF4-FFF2-40B4-BE49-F238E27FC236}">
                <a16:creationId xmlns:a16="http://schemas.microsoft.com/office/drawing/2014/main" id="{436B61F3-2D13-44B6-B94C-B722543B81A5}"/>
              </a:ext>
            </a:extLst>
          </p:cNvPr>
          <p:cNvSpPr/>
          <p:nvPr/>
        </p:nvSpPr>
        <p:spPr>
          <a:xfrm>
            <a:off x="2843212" y="1113235"/>
            <a:ext cx="364202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姚体" pitchFamily="2" charset="-122"/>
                <a:sym typeface="Wingdings"/>
              </a:rPr>
              <a:t>B</a:t>
            </a:r>
            <a:endParaRPr lang="en-US" altLang="zh-CN" sz="2100" b="1">
              <a:solidFill>
                <a:srgbClr val="FF000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pic>
        <p:nvPicPr>
          <p:cNvPr id="22533" name="New picture">
            <a:extLst>
              <a:ext uri="{FF2B5EF4-FFF2-40B4-BE49-F238E27FC236}">
                <a16:creationId xmlns:a16="http://schemas.microsoft.com/office/drawing/2014/main" id="{B63BB1D9-B7C5-48B1-9563-7580F234A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5" y="7734300"/>
            <a:ext cx="2381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内容占位符 2">
            <a:extLst>
              <a:ext uri="{FF2B5EF4-FFF2-40B4-BE49-F238E27FC236}">
                <a16:creationId xmlns:a16="http://schemas.microsoft.com/office/drawing/2014/main" id="{3DF7F9EC-A50C-4802-9F11-30319EA57B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50369" y="1221581"/>
            <a:ext cx="3812381" cy="2262188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altLang="zh-CN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【学习目标】</a:t>
            </a:r>
          </a:p>
          <a:p>
            <a:pPr marL="0" indent="0">
              <a:buNone/>
            </a:pPr>
            <a:endParaRPr lang="zh-CN" altLang="en-US" b="1">
              <a:solidFill>
                <a:srgbClr val="33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  <a:sym typeface="宋体" panose="02010600030101010101" pitchFamily="2" charset="-122"/>
              </a:rPr>
              <a:t> 1.</a:t>
            </a:r>
            <a:r>
              <a:rPr lang="zh-CN" altLang="en-US" b="1">
                <a:solidFill>
                  <a:srgbClr val="FF0000"/>
                </a:solidFill>
                <a:sym typeface="宋体" panose="02010600030101010101" pitchFamily="2" charset="-122"/>
              </a:rPr>
              <a:t>长度的单位及测量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sym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  <a:sym typeface="宋体" panose="02010600030101010101" pitchFamily="2" charset="-122"/>
              </a:rPr>
              <a:t> 2.</a:t>
            </a:r>
            <a:r>
              <a:rPr lang="zh-CN" altLang="en-US" b="1">
                <a:solidFill>
                  <a:srgbClr val="FF0000"/>
                </a:solidFill>
                <a:sym typeface="宋体" panose="02010600030101010101" pitchFamily="2" charset="-122"/>
              </a:rPr>
              <a:t>时间的单位及测量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内容占位符 2">
            <a:extLst>
              <a:ext uri="{FF2B5EF4-FFF2-40B4-BE49-F238E27FC236}">
                <a16:creationId xmlns:a16="http://schemas.microsoft.com/office/drawing/2014/main" id="{D4C23EF9-7499-4A3B-BA6E-6D00FE602D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94" y="33338"/>
            <a:ext cx="5835254" cy="391716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【一、长度的单位及测量】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1" name="内容占位符 2">
            <a:extLst>
              <a:ext uri="{FF2B5EF4-FFF2-40B4-BE49-F238E27FC236}">
                <a16:creationId xmlns:a16="http://schemas.microsoft.com/office/drawing/2014/main" id="{7118BD6C-60A5-4DD3-B145-2C0257924378}"/>
              </a:ext>
            </a:extLst>
          </p:cNvPr>
          <p:cNvSpPr>
            <a:spLocks noGrp="1"/>
          </p:cNvSpPr>
          <p:nvPr/>
        </p:nvSpPr>
        <p:spPr>
          <a:xfrm>
            <a:off x="1169194" y="575072"/>
            <a:ext cx="6659166" cy="428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【读一读】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itchFamily="49" charset="-122"/>
                <a:ea typeface="楷体" pitchFamily="49" charset="-122"/>
                <a:sym typeface="Wingdings"/>
              </a:rPr>
              <a:t>阅读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itchFamily="49" charset="-122"/>
                <a:ea typeface="楷体" pitchFamily="49" charset="-122"/>
                <a:sym typeface="Wingdings"/>
              </a:rPr>
              <a:t>P102-103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itchFamily="49" charset="-122"/>
                <a:ea typeface="楷体" pitchFamily="49" charset="-122"/>
                <a:sym typeface="Wingdings"/>
              </a:rPr>
              <a:t>，掌握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itchFamily="49" charset="-122"/>
                <a:ea typeface="楷体" pitchFamily="49" charset="-122"/>
                <a:sym typeface="Wingdings"/>
              </a:rPr>
              <a:t>“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Wingdings"/>
              </a:rPr>
              <a:t>长度单位及换算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itchFamily="49" charset="-122"/>
                <a:ea typeface="楷体" pitchFamily="49" charset="-122"/>
                <a:sym typeface="Wingdings"/>
              </a:rPr>
              <a:t>”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itchFamily="49" charset="-122"/>
                <a:ea typeface="楷体" pitchFamily="49" charset="-122"/>
                <a:sym typeface="Wingdings"/>
              </a:rPr>
              <a:t>。</a:t>
            </a:r>
            <a:endParaRPr b="1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172" name="内容占位符 2">
            <a:extLst>
              <a:ext uri="{FF2B5EF4-FFF2-40B4-BE49-F238E27FC236}">
                <a16:creationId xmlns:a16="http://schemas.microsoft.com/office/drawing/2014/main" id="{F7BAAF75-5437-4A73-9AE7-888A41B2E381}"/>
              </a:ext>
            </a:extLst>
          </p:cNvPr>
          <p:cNvSpPr>
            <a:spLocks noGrp="1"/>
          </p:cNvSpPr>
          <p:nvPr/>
        </p:nvSpPr>
        <p:spPr>
          <a:xfrm>
            <a:off x="1601391" y="4407694"/>
            <a:ext cx="5711428" cy="428625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算一算：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Wingdings"/>
              </a:rPr>
              <a:t>小明的身高为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Wingdings"/>
              </a:rPr>
              <a:t>1.68m = </a:t>
            </a:r>
            <a:r>
              <a:rPr lang="en-US" altLang="zh-CN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Wingdings"/>
              </a:rPr>
              <a:t>       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Wingdings"/>
              </a:rPr>
              <a:t>nm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Wingdings"/>
              </a:rPr>
              <a:t>。</a:t>
            </a:r>
            <a:endParaRPr b="1">
              <a:solidFill>
                <a:srgbClr val="00B05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5125" name="图片 4">
            <a:extLst>
              <a:ext uri="{FF2B5EF4-FFF2-40B4-BE49-F238E27FC236}">
                <a16:creationId xmlns:a16="http://schemas.microsoft.com/office/drawing/2014/main" id="{E479084E-2507-4139-8C09-5BEB2BE4F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92" y="1227535"/>
            <a:ext cx="5697140" cy="2794397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>
            <a:extLst>
              <a:ext uri="{FF2B5EF4-FFF2-40B4-BE49-F238E27FC236}">
                <a16:creationId xmlns:a16="http://schemas.microsoft.com/office/drawing/2014/main" id="{C634C176-F71E-4640-AD5A-3F217267118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575072"/>
            <a:ext cx="60817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【记一记】</a:t>
            </a:r>
            <a:r>
              <a:rPr lang="zh-CN" altLang="en-US" b="1"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一些常见的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长度</a:t>
            </a:r>
            <a:r>
              <a:rPr lang="zh-CN" altLang="en-US" b="1"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95" name="内容占位符 2">
            <a:extLst>
              <a:ext uri="{FF2B5EF4-FFF2-40B4-BE49-F238E27FC236}">
                <a16:creationId xmlns:a16="http://schemas.microsoft.com/office/drawing/2014/main" id="{6D15F7D8-EEB5-4066-A874-72618BB830E1}"/>
              </a:ext>
            </a:extLst>
          </p:cNvPr>
          <p:cNvSpPr>
            <a:spLocks noGrp="1"/>
          </p:cNvSpPr>
          <p:nvPr/>
        </p:nvSpPr>
        <p:spPr>
          <a:xfrm>
            <a:off x="1437085" y="1243013"/>
            <a:ext cx="5813822" cy="3469481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洗衣机的高度约为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1m</a:t>
            </a:r>
            <a:endParaRPr lang="en-US" altLang="zh-CN" sz="21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成人拳头的宽度约为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1dm</a:t>
            </a:r>
            <a:endParaRPr lang="en-US" altLang="zh-CN" sz="21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3.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成人大拇指指甲盖的宽度约为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1cm</a:t>
            </a:r>
            <a:endParaRPr lang="en-US" altLang="zh-CN" sz="21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4.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元硬币的厚度约为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2mm</a:t>
            </a:r>
            <a:endParaRPr lang="en-US" altLang="zh-CN" sz="21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5.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纸张厚度（头发丝直径）约为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100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µm</a:t>
            </a:r>
            <a:endParaRPr sz="21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7.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病毒的直径约为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100nm</a:t>
            </a:r>
          </a:p>
          <a:p>
            <a:pPr>
              <a:lnSpc>
                <a:spcPct val="150000"/>
              </a:lnSpc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8.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原子的直径约为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0.1nm</a:t>
            </a:r>
            <a:endParaRPr lang="en-US" altLang="zh-CN" sz="2100" b="1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内容占位符 2">
            <a:extLst>
              <a:ext uri="{FF2B5EF4-FFF2-40B4-BE49-F238E27FC236}">
                <a16:creationId xmlns:a16="http://schemas.microsoft.com/office/drawing/2014/main" id="{39407328-1AEC-42D1-857A-3E077B7340B6}"/>
              </a:ext>
            </a:extLst>
          </p:cNvPr>
          <p:cNvSpPr>
            <a:spLocks noGrp="1"/>
          </p:cNvSpPr>
          <p:nvPr/>
        </p:nvSpPr>
        <p:spPr>
          <a:xfrm>
            <a:off x="1169194" y="575073"/>
            <a:ext cx="6659166" cy="3631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【读一读】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itchFamily="49" charset="-122"/>
                <a:ea typeface="楷体" pitchFamily="49" charset="-122"/>
                <a:sym typeface="Wingdings"/>
              </a:rPr>
              <a:t>阅读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itchFamily="49" charset="-122"/>
                <a:ea typeface="楷体" pitchFamily="49" charset="-122"/>
                <a:sym typeface="Wingdings"/>
              </a:rPr>
              <a:t>P103-104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itchFamily="49" charset="-122"/>
                <a:ea typeface="楷体" pitchFamily="49" charset="-122"/>
                <a:sym typeface="Wingdings"/>
              </a:rPr>
              <a:t>，掌握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itchFamily="49" charset="-122"/>
                <a:ea typeface="楷体" pitchFamily="49" charset="-122"/>
                <a:sym typeface="Wingdings"/>
              </a:rPr>
              <a:t>“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Wingdings"/>
              </a:rPr>
              <a:t>长度的测量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itchFamily="49" charset="-122"/>
                <a:ea typeface="楷体" pitchFamily="49" charset="-122"/>
                <a:sym typeface="Wingdings"/>
              </a:rPr>
              <a:t>”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itchFamily="49" charset="-122"/>
                <a:ea typeface="楷体" pitchFamily="49" charset="-122"/>
                <a:sym typeface="Wingdings"/>
              </a:rPr>
              <a:t>。</a:t>
            </a:r>
            <a:endParaRPr b="1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171" name="内容占位符 2">
            <a:extLst>
              <a:ext uri="{FF2B5EF4-FFF2-40B4-BE49-F238E27FC236}">
                <a16:creationId xmlns:a16="http://schemas.microsoft.com/office/drawing/2014/main" id="{A4A9CEBD-DFD5-4881-BB14-8EB22340AF6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332310" y="1007269"/>
            <a:ext cx="6026944" cy="88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长度的测量工具是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刻度尺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，常见的有哪些？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观察自己的刻度尺，你能发现哪些信息？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使用刻度尺测量长度时，要注意些什么？</a:t>
            </a:r>
          </a:p>
        </p:txBody>
      </p:sp>
      <p:pic>
        <p:nvPicPr>
          <p:cNvPr id="7172" name="图片 5" descr="t01bfe3b0b874735040">
            <a:extLst>
              <a:ext uri="{FF2B5EF4-FFF2-40B4-BE49-F238E27FC236}">
                <a16:creationId xmlns:a16="http://schemas.microsoft.com/office/drawing/2014/main" id="{8DB973E8-1D17-4EE1-9A8B-9AA95A373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67" y="2085975"/>
            <a:ext cx="3393281" cy="2863454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内容占位符 2">
            <a:extLst>
              <a:ext uri="{FF2B5EF4-FFF2-40B4-BE49-F238E27FC236}">
                <a16:creationId xmlns:a16="http://schemas.microsoft.com/office/drawing/2014/main" id="{7649651E-EB62-45ED-9022-B583C446F544}"/>
              </a:ext>
            </a:extLst>
          </p:cNvPr>
          <p:cNvSpPr>
            <a:spLocks noGrp="1"/>
          </p:cNvSpPr>
          <p:nvPr/>
        </p:nvSpPr>
        <p:spPr>
          <a:xfrm>
            <a:off x="4997053" y="2895600"/>
            <a:ext cx="2832497" cy="1468041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如图：</a:t>
            </a:r>
          </a:p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从刻度尺上可以看出：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1.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读数时的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单位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为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cm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；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2.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量程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为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0-20.5cm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；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3.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分度值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为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0.1cm.</a:t>
            </a:r>
            <a:endParaRPr lang="en-US" altLang="zh-CN" b="1">
              <a:solidFill>
                <a:srgbClr val="00B050"/>
              </a:solidFill>
              <a:latin typeface="楷体" pitchFamily="49" charset="-122"/>
              <a:ea typeface="楷体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内容占位符 2">
            <a:extLst>
              <a:ext uri="{FF2B5EF4-FFF2-40B4-BE49-F238E27FC236}">
                <a16:creationId xmlns:a16="http://schemas.microsoft.com/office/drawing/2014/main" id="{D7A02A60-599D-47FF-8CAF-30B7308B729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575073"/>
            <a:ext cx="6081713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【记一记】</a:t>
            </a:r>
            <a:r>
              <a:rPr lang="zh-CN" altLang="en-US" b="1"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刻度尺的使用：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195" name="组合 4">
            <a:extLst>
              <a:ext uri="{FF2B5EF4-FFF2-40B4-BE49-F238E27FC236}">
                <a16:creationId xmlns:a16="http://schemas.microsoft.com/office/drawing/2014/main" id="{2220F4C3-9A90-4080-973F-1469AC750935}"/>
              </a:ext>
            </a:extLst>
          </p:cNvPr>
          <p:cNvGrpSpPr>
            <a:grpSpLocks/>
          </p:cNvGrpSpPr>
          <p:nvPr/>
        </p:nvGrpSpPr>
        <p:grpSpPr bwMode="auto">
          <a:xfrm>
            <a:off x="1437085" y="1082279"/>
            <a:ext cx="5813822" cy="2644378"/>
            <a:chOff x="618" y="2611"/>
            <a:chExt cx="12208" cy="5552"/>
          </a:xfrm>
        </p:grpSpPr>
        <p:pic>
          <p:nvPicPr>
            <p:cNvPr id="8196" name="图片 2" descr="zyb_8dffdacefeafd4077861e4a65e4f3f01">
              <a:extLst>
                <a:ext uri="{FF2B5EF4-FFF2-40B4-BE49-F238E27FC236}">
                  <a16:creationId xmlns:a16="http://schemas.microsoft.com/office/drawing/2014/main" id="{54EC6071-A0EB-4757-B173-9866199ED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" y="4865"/>
              <a:ext cx="8380" cy="3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4" name="内容占位符 2">
            <a:extLst>
              <a:ext uri="{FF2B5EF4-FFF2-40B4-BE49-F238E27FC236}">
                <a16:creationId xmlns:a16="http://schemas.microsoft.com/office/drawing/2014/main" id="{35A277B9-B8C7-49B6-AB08-1C6659023892}"/>
              </a:ext>
            </a:extLst>
          </p:cNvPr>
          <p:cNvSpPr>
            <a:spLocks noGrp="1"/>
          </p:cNvSpPr>
          <p:nvPr/>
        </p:nvSpPr>
        <p:spPr>
          <a:xfrm>
            <a:off x="1437085" y="3975497"/>
            <a:ext cx="5815013" cy="665559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甲：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分度值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1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cm  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ea typeface="楷体" pitchFamily="49" charset="-122"/>
                <a:sym typeface="宋体" panose="02010600030101010101" pitchFamily="2" charset="-122"/>
              </a:rPr>
              <a:t>→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读数：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5.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cm-2.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0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cm=3.2cm</a:t>
            </a:r>
            <a:endParaRPr lang="en-US" altLang="zh-CN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B050"/>
              </a:solidFill>
              <a:latin typeface="楷体" pitchFamily="49" charset="-122"/>
              <a:ea typeface="楷体" pitchFamily="49" charset="-122"/>
              <a:sym typeface="宋体" panose="02010600030101010101" pitchFamily="2" charset="-122"/>
            </a:endParaRPr>
          </a:p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乙：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分度值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0.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1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cm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ea typeface="楷体" pitchFamily="49" charset="-122"/>
                <a:sym typeface="宋体" panose="02010600030101010101" pitchFamily="2" charset="-122"/>
              </a:rPr>
              <a:t>→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读数：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5.2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6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cm-2.0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0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cm=3.26cm</a:t>
            </a:r>
            <a:endParaRPr lang="en-US" altLang="zh-CN" b="1">
              <a:latin typeface="楷体" pitchFamily="49" charset="-122"/>
              <a:ea typeface="楷体" pitchFamily="49" charset="-122"/>
              <a:sym typeface="宋体" panose="02010600030101010101" pitchFamily="2" charset="-122"/>
            </a:endParaRPr>
          </a:p>
        </p:txBody>
      </p:sp>
      <p:sp>
        <p:nvSpPr>
          <p:cNvPr id="8198" name="内容占位符 2">
            <a:extLst>
              <a:ext uri="{FF2B5EF4-FFF2-40B4-BE49-F238E27FC236}">
                <a16:creationId xmlns:a16="http://schemas.microsoft.com/office/drawing/2014/main" id="{B02B1700-052E-47AA-ADA2-4CA9F22C80C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878806" y="3108723"/>
            <a:ext cx="14535150" cy="6611540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zh-CN" sz="21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lang="zh-CN" altLang="en-US" sz="21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使用时要注意几个关键词：</a:t>
            </a:r>
          </a:p>
          <a:p>
            <a:r>
              <a:rPr lang="zh-CN" altLang="en-US" sz="21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1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1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紧靠、放正、对齐、垂直、估读</a:t>
            </a:r>
            <a:r>
              <a:rPr lang="zh-CN" altLang="en-US" sz="21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等等？</a:t>
            </a:r>
            <a:endParaRPr lang="en-US" altLang="zh-CN" sz="21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21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2.</a:t>
            </a:r>
            <a:r>
              <a:rPr lang="zh-CN" altLang="en-US" sz="21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如图，请读出木块的长度：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内容占位符 2">
            <a:extLst>
              <a:ext uri="{FF2B5EF4-FFF2-40B4-BE49-F238E27FC236}">
                <a16:creationId xmlns:a16="http://schemas.microsoft.com/office/drawing/2014/main" id="{FDE59AB4-53CA-4440-B8E2-1A850A69812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575072"/>
            <a:ext cx="6455569" cy="72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【测一测】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小组每人用自己手中的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刻度尺（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分度值相同</a:t>
            </a:r>
            <a:r>
              <a:rPr lang="zh-CN" altLang="en-US" b="1"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分别测量一次纸上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红线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的长度</a:t>
            </a:r>
            <a:r>
              <a:rPr lang="zh-CN" altLang="en-US" b="1"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19" name="图片 3">
            <a:extLst>
              <a:ext uri="{FF2B5EF4-FFF2-40B4-BE49-F238E27FC236}">
                <a16:creationId xmlns:a16="http://schemas.microsoft.com/office/drawing/2014/main" id="{326CEC31-B70C-49C1-85F9-B958974A4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0" b="11765"/>
          <a:stretch>
            <a:fillRect/>
          </a:stretch>
        </p:blipFill>
        <p:spPr bwMode="auto">
          <a:xfrm>
            <a:off x="2789635" y="1418035"/>
            <a:ext cx="3596878" cy="3451622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2">
            <a:extLst>
              <a:ext uri="{FF2B5EF4-FFF2-40B4-BE49-F238E27FC236}">
                <a16:creationId xmlns:a16="http://schemas.microsoft.com/office/drawing/2014/main" id="{385FCA32-E9A0-4D8B-8625-673C98ED454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575073"/>
            <a:ext cx="6557963" cy="122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【议一议】</a:t>
            </a:r>
            <a:r>
              <a:rPr lang="zh-CN" altLang="en-US" b="1"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根据同学们实际测量的一些数据，交流讨论：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 1.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同一条线，为什么大家测出的数据有些不一样呢？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 2.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哪些同学测的数据肯定是错的？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 3.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剩下的数据如果都是正确的，说明什么？</a:t>
            </a:r>
          </a:p>
        </p:txBody>
      </p:sp>
      <p:sp>
        <p:nvSpPr>
          <p:cNvPr id="10243" name="内容占位符 2">
            <a:extLst>
              <a:ext uri="{FF2B5EF4-FFF2-40B4-BE49-F238E27FC236}">
                <a16:creationId xmlns:a16="http://schemas.microsoft.com/office/drawing/2014/main" id="{78612388-53E0-4A65-9B8B-C565D479BAE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385888" y="2256235"/>
            <a:ext cx="1502569" cy="2533650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实测数据：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4.73cm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；</a:t>
            </a:r>
          </a:p>
          <a:p>
            <a:r>
              <a:rPr lang="en-US" altLang="zh-CN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B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4.7 cm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；</a:t>
            </a:r>
          </a:p>
          <a:p>
            <a:r>
              <a:rPr lang="en-US" altLang="zh-CN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C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4.72cm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；</a:t>
            </a:r>
            <a:endParaRPr lang="en-US" altLang="zh-CN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D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4.71cm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；</a:t>
            </a:r>
            <a:endParaRPr lang="en-US" altLang="zh-CN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E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4.73cm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；</a:t>
            </a:r>
          </a:p>
          <a:p>
            <a:r>
              <a:rPr lang="en-US" altLang="zh-CN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F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4.74cm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；</a:t>
            </a:r>
            <a:endParaRPr lang="en-US" altLang="zh-CN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G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4.82cm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；</a:t>
            </a:r>
            <a:endParaRPr lang="en-US" altLang="zh-CN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H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4.73cm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；</a:t>
            </a:r>
            <a:endParaRPr lang="en-US" altLang="zh-CN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2292" name="内容占位符 2">
            <a:extLst>
              <a:ext uri="{FF2B5EF4-FFF2-40B4-BE49-F238E27FC236}">
                <a16:creationId xmlns:a16="http://schemas.microsoft.com/office/drawing/2014/main" id="{EA24A0E9-F0BB-4492-9055-DDE8C20B736D}"/>
              </a:ext>
            </a:extLst>
          </p:cNvPr>
          <p:cNvSpPr>
            <a:spLocks noGrp="1"/>
          </p:cNvSpPr>
          <p:nvPr/>
        </p:nvSpPr>
        <p:spPr>
          <a:xfrm>
            <a:off x="3005138" y="2493169"/>
            <a:ext cx="4779169" cy="2296716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B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同学错误，没有估读；</a:t>
            </a:r>
            <a:endParaRPr lang="en-US" altLang="zh-CN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2.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G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同学错误，使用方法不对；</a:t>
            </a:r>
            <a:endParaRPr lang="en-US" altLang="zh-CN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3.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其他同学的数据都是正确的；</a:t>
            </a:r>
            <a:endParaRPr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导致读数不同（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误差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）的原因：</a:t>
            </a:r>
            <a:endParaRPr lang="en-US" altLang="zh-CN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楷体" pitchFamily="49" charset="-122"/>
              <a:ea typeface="楷体" pitchFamily="49" charset="-122"/>
              <a:sym typeface="宋体" panose="02010600030101010101" pitchFamily="2" charset="-122"/>
            </a:endParaRP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  a.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存在估读，误差不可避免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；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  b.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刻度尺的差异；</a:t>
            </a:r>
            <a:endParaRPr lang="en-US" altLang="zh-CN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B050"/>
              </a:solidFill>
              <a:latin typeface="楷体" pitchFamily="49" charset="-122"/>
              <a:ea typeface="楷体" pitchFamily="49" charset="-122"/>
              <a:sym typeface="宋体" panose="02010600030101010101" pitchFamily="2" charset="-122"/>
            </a:endParaRP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  c.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人（测量者）的差异；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4.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可以通过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多次测量取平均值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来减小误差！</a:t>
            </a:r>
            <a:endParaRPr b="1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13,&quot;width&quot;:398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547,&quot;width&quot;:7337}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1550</Words>
  <Application>Microsoft Office PowerPoint</Application>
  <PresentationFormat>全屏显示(16:9)</PresentationFormat>
  <Paragraphs>156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黑体</vt:lpstr>
      <vt:lpstr>楷体</vt:lpstr>
      <vt:lpstr>微软雅黑</vt:lpstr>
      <vt:lpstr>Arial</vt:lpstr>
      <vt:lpstr>Calibri</vt:lpstr>
      <vt:lpstr>Calibri Light</vt:lpstr>
      <vt:lpstr>Times New Roman</vt:lpstr>
      <vt:lpstr>Office 主题​​</vt:lpstr>
      <vt:lpstr>第五章   物体的运动</vt:lpstr>
      <vt:lpstr>    当你听到“运动”一词时，呈现在脑海中的是什么？飞腾的骏马、奔跑的火车、还是绽放的烟花？     它们的位置，都在随着时间而变化着，为了研究物体的运动，我们首先必须学会测量长度和时间！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第一章   声现象</dc:title>
  <dc:creator>lenovo07</dc:creator>
  <cp:lastModifiedBy>lenovo07</cp:lastModifiedBy>
  <cp:revision>3</cp:revision>
  <dcterms:created xsi:type="dcterms:W3CDTF">2021-09-03T05:57:51Z</dcterms:created>
  <dcterms:modified xsi:type="dcterms:W3CDTF">2021-09-03T06:08:47Z</dcterms:modified>
</cp:coreProperties>
</file>