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495" r:id="rId4"/>
    <p:sldId id="571" r:id="rId5"/>
    <p:sldId id="570" r:id="rId6"/>
    <p:sldId id="569" r:id="rId7"/>
    <p:sldId id="568" r:id="rId8"/>
    <p:sldId id="567" r:id="rId9"/>
    <p:sldId id="552" r:id="rId10"/>
    <p:sldId id="572" r:id="rId11"/>
    <p:sldId id="573" r:id="rId12"/>
    <p:sldId id="574" r:id="rId13"/>
    <p:sldId id="575" r:id="rId14"/>
    <p:sldId id="576" r:id="rId15"/>
    <p:sldId id="57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5E0813DE-A447-4B88-8260-2A7415555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8435" name="文本占位符 2">
            <a:extLst>
              <a:ext uri="{FF2B5EF4-FFF2-40B4-BE49-F238E27FC236}">
                <a16:creationId xmlns:a16="http://schemas.microsoft.com/office/drawing/2014/main" id="{E6E3586F-A00D-498C-931D-7EFF302BF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3073">
            <a:extLst>
              <a:ext uri="{FF2B5EF4-FFF2-40B4-BE49-F238E27FC236}">
                <a16:creationId xmlns:a16="http://schemas.microsoft.com/office/drawing/2014/main" id="{99662781-635F-40FD-AEF7-BB3EE76FCC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r>
              <a:rPr lang="zh-CN" altLang="en-US" sz="3300" b="1"/>
              <a:t>第四章</a:t>
            </a:r>
            <a:r>
              <a:rPr lang="en-US" altLang="zh-CN" sz="3300" b="1"/>
              <a:t>   </a:t>
            </a:r>
            <a:r>
              <a:rPr lang="zh-CN" altLang="en-US" sz="3300" b="1"/>
              <a:t>光的折射</a:t>
            </a:r>
            <a:r>
              <a:rPr lang="en-US" altLang="zh-CN" sz="3300" b="1"/>
              <a:t>  </a:t>
            </a:r>
            <a:r>
              <a:rPr lang="zh-CN" altLang="en-US" sz="3300" b="1"/>
              <a:t>透镜</a:t>
            </a:r>
          </a:p>
        </p:txBody>
      </p:sp>
      <p:sp>
        <p:nvSpPr>
          <p:cNvPr id="2051" name="副标题 3074">
            <a:extLst>
              <a:ext uri="{FF2B5EF4-FFF2-40B4-BE49-F238E27FC236}">
                <a16:creationId xmlns:a16="http://schemas.microsoft.com/office/drawing/2014/main" id="{F1B462BA-A192-4EE7-8129-02DC2BB36D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2914650"/>
            <a:ext cx="4800600" cy="58936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4.5 </a:t>
            </a:r>
            <a:r>
              <a:rPr lang="zh-CN" altLang="en-US" sz="2400" b="1" dirty="0">
                <a:solidFill>
                  <a:srgbClr val="FF0000"/>
                </a:solidFill>
              </a:rPr>
              <a:t>望远镜与显微镜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>
            <a:extLst>
              <a:ext uri="{FF2B5EF4-FFF2-40B4-BE49-F238E27FC236}">
                <a16:creationId xmlns:a16="http://schemas.microsoft.com/office/drawing/2014/main" id="{175474AC-E679-460E-8119-AA75D05B99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5835254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【二、显微镜】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内容占位符 2">
            <a:extLst>
              <a:ext uri="{FF2B5EF4-FFF2-40B4-BE49-F238E27FC236}">
                <a16:creationId xmlns:a16="http://schemas.microsoft.com/office/drawing/2014/main" id="{602A12C5-E907-4040-AAAD-D3EF9D188DEF}"/>
              </a:ext>
            </a:extLst>
          </p:cNvPr>
          <p:cNvSpPr>
            <a:spLocks noGrp="1"/>
          </p:cNvSpPr>
          <p:nvPr/>
        </p:nvSpPr>
        <p:spPr>
          <a:xfrm>
            <a:off x="1169194" y="575072"/>
            <a:ext cx="6229350" cy="428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【做一做】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阅读课本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P96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，了解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水滴显微镜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。</a:t>
            </a:r>
            <a:endParaRPr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8" name="图片 1">
            <a:extLst>
              <a:ext uri="{FF2B5EF4-FFF2-40B4-BE49-F238E27FC236}">
                <a16:creationId xmlns:a16="http://schemas.microsoft.com/office/drawing/2014/main" id="{28D7556E-FA5B-4B4F-B07E-CFEB9988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6" y="1301354"/>
            <a:ext cx="4657725" cy="355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 descr="显微镜">
            <a:extLst>
              <a:ext uri="{FF2B5EF4-FFF2-40B4-BE49-F238E27FC236}">
                <a16:creationId xmlns:a16="http://schemas.microsoft.com/office/drawing/2014/main" id="{10B5A9BF-3E07-4043-9E62-286DCB48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411957"/>
            <a:ext cx="3423047" cy="445531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内容占位符 2">
            <a:extLst>
              <a:ext uri="{FF2B5EF4-FFF2-40B4-BE49-F238E27FC236}">
                <a16:creationId xmlns:a16="http://schemas.microsoft.com/office/drawing/2014/main" id="{FFEBFC3B-FCD5-4A3F-8CD1-4BC64730D07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618560" y="1166812"/>
            <a:ext cx="1472803" cy="34885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光学显微镜</a:t>
            </a:r>
          </a:p>
        </p:txBody>
      </p:sp>
      <p:pic>
        <p:nvPicPr>
          <p:cNvPr id="12292" name="图片 5">
            <a:extLst>
              <a:ext uri="{FF2B5EF4-FFF2-40B4-BE49-F238E27FC236}">
                <a16:creationId xmlns:a16="http://schemas.microsoft.com/office/drawing/2014/main" id="{B91572FD-FE86-4478-BFEC-6A32188D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2133600"/>
            <a:ext cx="2269331" cy="273367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 descr="电子显微镜">
            <a:extLst>
              <a:ext uri="{FF2B5EF4-FFF2-40B4-BE49-F238E27FC236}">
                <a16:creationId xmlns:a16="http://schemas.microsoft.com/office/drawing/2014/main" id="{71A34FD5-8327-4642-9C05-9E1AF463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"/>
          <a:stretch>
            <a:fillRect/>
          </a:stretch>
        </p:blipFill>
        <p:spPr bwMode="auto">
          <a:xfrm>
            <a:off x="1385887" y="489348"/>
            <a:ext cx="3368279" cy="43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4" descr="电子显微镜原理图">
            <a:extLst>
              <a:ext uri="{FF2B5EF4-FFF2-40B4-BE49-F238E27FC236}">
                <a16:creationId xmlns:a16="http://schemas.microsoft.com/office/drawing/2014/main" id="{B11AA97A-6975-4D4B-91B0-FA222C66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42" y="3248025"/>
            <a:ext cx="1935956" cy="162996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内容占位符 2">
            <a:extLst>
              <a:ext uri="{FF2B5EF4-FFF2-40B4-BE49-F238E27FC236}">
                <a16:creationId xmlns:a16="http://schemas.microsoft.com/office/drawing/2014/main" id="{0CC4EC11-F364-4891-BF98-F207E486604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775723" y="1815704"/>
            <a:ext cx="1472803" cy="34885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电子显微镜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>
            <a:extLst>
              <a:ext uri="{FF2B5EF4-FFF2-40B4-BE49-F238E27FC236}">
                <a16:creationId xmlns:a16="http://schemas.microsoft.com/office/drawing/2014/main" id="{7A5F808D-4A79-4315-B4E2-A5F3EDE6269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2"/>
            <a:ext cx="536019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【记一记】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7" name="内容占位符 2">
            <a:extLst>
              <a:ext uri="{FF2B5EF4-FFF2-40B4-BE49-F238E27FC236}">
                <a16:creationId xmlns:a16="http://schemas.microsoft.com/office/drawing/2014/main" id="{14C06500-04E3-4380-B380-2C11D2C10B6E}"/>
              </a:ext>
            </a:extLst>
          </p:cNvPr>
          <p:cNvSpPr>
            <a:spLocks noGrp="1"/>
          </p:cNvSpPr>
          <p:nvPr/>
        </p:nvSpPr>
        <p:spPr>
          <a:xfrm>
            <a:off x="1329928" y="1243013"/>
            <a:ext cx="6404372" cy="3246835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显微镜的特点：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对近处的物体进行两次放大；</a:t>
            </a:r>
          </a:p>
          <a:p>
            <a:pPr>
              <a:lnSpc>
                <a:spcPts val="2475"/>
              </a:lnSpc>
            </a:pPr>
            <a:endParaRPr lang="en-US"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2.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主要经历了两个阶段的发展：</a:t>
            </a: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a.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利用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光学透镜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来接收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可见光波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的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光学显微镜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；（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几十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到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几百倍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）</a:t>
            </a: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</a:t>
            </a: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b.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利用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电子透镜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来接收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电子波束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的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电子显微镜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；（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几万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到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几十万倍</a:t>
            </a: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)</a:t>
            </a:r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pPr>
              <a:lnSpc>
                <a:spcPts val="2475"/>
              </a:lnSpc>
            </a:pPr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3.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通常的光学显微镜：</a:t>
            </a: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a.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一般由两个透镜（物镜、目镜）组成；</a:t>
            </a:r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b.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物镜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采用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焦距较短的凸透镜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，成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倒立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放大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的实像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；</a:t>
            </a: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</a:t>
            </a: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c.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目镜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采用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焦距较长的凸透镜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，成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正立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放大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的虚像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。</a:t>
            </a:r>
            <a:endParaRPr sz="1500" b="1"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E25F3D05-AA18-4930-B62F-970C01699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391" y="844153"/>
            <a:ext cx="599479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</a:rPr>
              <a:t>        1</a:t>
            </a:r>
            <a:r>
              <a:rPr lang="zh-CN" altLang="en-US" sz="2100" b="1">
                <a:latin typeface="Times New Roman" panose="02020603050405020304" pitchFamily="18" charset="0"/>
              </a:rPr>
              <a:t>、</a:t>
            </a:r>
            <a:r>
              <a:rPr lang="en-US" altLang="zh-CN" sz="2100" b="1">
                <a:latin typeface="Times New Roman" panose="02020603050405020304" pitchFamily="18" charset="0"/>
              </a:rPr>
              <a:t>1608</a:t>
            </a:r>
            <a:r>
              <a:rPr lang="zh-CN" altLang="en-US" sz="2100" b="1">
                <a:latin typeface="Times New Roman" panose="02020603050405020304" pitchFamily="18" charset="0"/>
              </a:rPr>
              <a:t>年，</a:t>
            </a:r>
            <a:r>
              <a:rPr lang="zh-CN" altLang="en-US" sz="2100" b="1" u="sng">
                <a:latin typeface="Times New Roman" panose="02020603050405020304" pitchFamily="18" charset="0"/>
              </a:rPr>
              <a:t>           </a:t>
            </a:r>
            <a:r>
              <a:rPr lang="zh-CN" altLang="en-US" sz="2100" b="1">
                <a:latin typeface="Times New Roman" panose="02020603050405020304" pitchFamily="18" charset="0"/>
              </a:rPr>
              <a:t>的眼镜制造商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李波尔赛</a:t>
            </a:r>
            <a:r>
              <a:rPr lang="zh-CN" altLang="en-US" sz="2100" b="1">
                <a:latin typeface="Times New Roman" panose="02020603050405020304" pitchFamily="18" charset="0"/>
              </a:rPr>
              <a:t>偶然发现用两块镜片可以看清远处的景物，他受此启发，制造出了人类历史上第一架望远镜。</a:t>
            </a:r>
          </a:p>
          <a:p>
            <a:endParaRPr lang="zh-CN" altLang="en-US" sz="2100" b="1">
              <a:latin typeface="Times New Roman" panose="02020603050405020304" pitchFamily="18" charset="0"/>
            </a:endParaRPr>
          </a:p>
          <a:p>
            <a:r>
              <a:rPr lang="zh-CN" altLang="en-US" sz="2100" b="1">
                <a:latin typeface="Times New Roman" panose="02020603050405020304" pitchFamily="18" charset="0"/>
              </a:rPr>
              <a:t>        </a:t>
            </a:r>
            <a:r>
              <a:rPr lang="en-US" altLang="zh-CN" sz="2100" b="1">
                <a:latin typeface="Times New Roman" panose="02020603050405020304" pitchFamily="18" charset="0"/>
              </a:rPr>
              <a:t>2</a:t>
            </a:r>
            <a:r>
              <a:rPr lang="zh-CN" altLang="en-US" sz="2100" b="1">
                <a:latin typeface="Times New Roman" panose="02020603050405020304" pitchFamily="18" charset="0"/>
              </a:rPr>
              <a:t>、第一位把望远镜用于科学研究的是意大利物理学家</a:t>
            </a:r>
            <a:r>
              <a:rPr lang="zh-CN" altLang="en-US" sz="2100" b="1" u="sng">
                <a:latin typeface="Times New Roman" panose="02020603050405020304" pitchFamily="18" charset="0"/>
              </a:rPr>
              <a:t>                </a:t>
            </a:r>
            <a:r>
              <a:rPr lang="zh-CN" altLang="en-US" sz="2100" b="1">
                <a:latin typeface="Times New Roman" panose="02020603050405020304" pitchFamily="18" charset="0"/>
              </a:rPr>
              <a:t>。</a:t>
            </a:r>
          </a:p>
          <a:p>
            <a:endParaRPr lang="zh-CN" altLang="en-US" sz="2100" b="1">
              <a:latin typeface="Times New Roman" panose="02020603050405020304" pitchFamily="18" charset="0"/>
            </a:endParaRPr>
          </a:p>
          <a:p>
            <a:r>
              <a:rPr lang="zh-CN" altLang="en-US" sz="2100" b="1">
                <a:latin typeface="Times New Roman" panose="02020603050405020304" pitchFamily="18" charset="0"/>
              </a:rPr>
              <a:t>        </a:t>
            </a:r>
            <a:r>
              <a:rPr lang="en-US" altLang="zh-CN" sz="2100" b="1">
                <a:latin typeface="Times New Roman" panose="02020603050405020304" pitchFamily="18" charset="0"/>
              </a:rPr>
              <a:t>3</a:t>
            </a:r>
            <a:r>
              <a:rPr lang="zh-CN" altLang="en-US" sz="2100" b="1">
                <a:latin typeface="Times New Roman" panose="02020603050405020304" pitchFamily="18" charset="0"/>
              </a:rPr>
              <a:t>、开普勒望远镜由两个凸透镜组成，它的物镜焦距较</a:t>
            </a:r>
            <a:r>
              <a:rPr lang="zh-CN" altLang="en-US" sz="2100" b="1" u="sng">
                <a:latin typeface="Times New Roman" panose="02020603050405020304" pitchFamily="18" charset="0"/>
              </a:rPr>
              <a:t>          </a:t>
            </a:r>
            <a:r>
              <a:rPr lang="zh-CN" altLang="en-US" sz="2100" b="1">
                <a:latin typeface="Times New Roman" panose="02020603050405020304" pitchFamily="18" charset="0"/>
              </a:rPr>
              <a:t>，目镜焦距较</a:t>
            </a:r>
            <a:r>
              <a:rPr lang="zh-CN" altLang="en-US" sz="2100" b="1" u="sng">
                <a:latin typeface="Times New Roman" panose="02020603050405020304" pitchFamily="18" charset="0"/>
              </a:rPr>
              <a:t>          </a:t>
            </a:r>
            <a:r>
              <a:rPr lang="zh-CN" altLang="en-US" sz="2100" b="1">
                <a:latin typeface="Times New Roman" panose="02020603050405020304" pitchFamily="18" charset="0"/>
              </a:rPr>
              <a:t>。</a:t>
            </a:r>
          </a:p>
          <a:p>
            <a:endParaRPr lang="zh-CN" altLang="en-US" sz="2100" b="1">
              <a:latin typeface="Times New Roman" panose="02020603050405020304" pitchFamily="18" charset="0"/>
            </a:endParaRPr>
          </a:p>
          <a:p>
            <a:r>
              <a:rPr lang="zh-CN" altLang="en-US" sz="2100" b="1">
                <a:latin typeface="Times New Roman" panose="02020603050405020304" pitchFamily="18" charset="0"/>
              </a:rPr>
              <a:t>        </a:t>
            </a:r>
            <a:r>
              <a:rPr lang="en-US" altLang="zh-CN" sz="2100" b="1">
                <a:latin typeface="Times New Roman" panose="02020603050405020304" pitchFamily="18" charset="0"/>
              </a:rPr>
              <a:t>4</a:t>
            </a:r>
            <a:r>
              <a:rPr lang="zh-CN" altLang="en-US" sz="2100" b="1">
                <a:latin typeface="Times New Roman" panose="02020603050405020304" pitchFamily="18" charset="0"/>
              </a:rPr>
              <a:t>、显微镜的物镜和目镜都是凸透镜，它的物镜焦距较</a:t>
            </a:r>
            <a:r>
              <a:rPr lang="zh-CN" altLang="en-US" sz="2100" b="1" u="sng">
                <a:latin typeface="Times New Roman" panose="02020603050405020304" pitchFamily="18" charset="0"/>
              </a:rPr>
              <a:t>          </a:t>
            </a:r>
            <a:r>
              <a:rPr lang="zh-CN" altLang="en-US" sz="2100" b="1">
                <a:latin typeface="Times New Roman" panose="02020603050405020304" pitchFamily="18" charset="0"/>
              </a:rPr>
              <a:t>，目镜焦距较</a:t>
            </a:r>
            <a:r>
              <a:rPr lang="zh-CN" altLang="en-US" sz="2100" b="1" u="sng">
                <a:latin typeface="Times New Roman" panose="02020603050405020304" pitchFamily="18" charset="0"/>
              </a:rPr>
              <a:t>           </a:t>
            </a:r>
            <a:r>
              <a:rPr lang="zh-CN" altLang="en-US" sz="2100" b="1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F4B93259-9865-450D-B175-F429DAB57A3E}"/>
              </a:ext>
            </a:extLst>
          </p:cNvPr>
          <p:cNvSpPr/>
          <p:nvPr/>
        </p:nvSpPr>
        <p:spPr>
          <a:xfrm>
            <a:off x="3654029" y="789385"/>
            <a:ext cx="726481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荷兰</a:t>
            </a:r>
            <a:endParaRPr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9F0BAA08-7053-4E62-A6CF-39E51F8DA3FB}"/>
              </a:ext>
            </a:extLst>
          </p:cNvPr>
          <p:cNvSpPr/>
          <p:nvPr/>
        </p:nvSpPr>
        <p:spPr>
          <a:xfrm>
            <a:off x="2789635" y="2409825"/>
            <a:ext cx="997389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伽利略</a:t>
            </a:r>
            <a:endParaRPr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A0F5DEDA-FB54-4661-9539-B5309BC56D13}"/>
              </a:ext>
            </a:extLst>
          </p:cNvPr>
          <p:cNvSpPr/>
          <p:nvPr/>
        </p:nvSpPr>
        <p:spPr>
          <a:xfrm>
            <a:off x="2800350" y="3371850"/>
            <a:ext cx="455574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长</a:t>
            </a:r>
            <a:endParaRPr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9BE59AA7-83EC-45A5-883C-B49A47D8C5E6}"/>
              </a:ext>
            </a:extLst>
          </p:cNvPr>
          <p:cNvSpPr/>
          <p:nvPr/>
        </p:nvSpPr>
        <p:spPr>
          <a:xfrm>
            <a:off x="5085160" y="3381375"/>
            <a:ext cx="455574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短</a:t>
            </a:r>
            <a:endParaRPr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983BC07A-0537-4396-A3DE-4F578F19A73A}"/>
              </a:ext>
            </a:extLst>
          </p:cNvPr>
          <p:cNvSpPr/>
          <p:nvPr/>
        </p:nvSpPr>
        <p:spPr>
          <a:xfrm>
            <a:off x="2763441" y="4342210"/>
            <a:ext cx="455574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短</a:t>
            </a:r>
            <a:endParaRPr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E5710188-A15A-49AB-9BC3-9D88C758893F}"/>
              </a:ext>
            </a:extLst>
          </p:cNvPr>
          <p:cNvSpPr/>
          <p:nvPr/>
        </p:nvSpPr>
        <p:spPr>
          <a:xfrm>
            <a:off x="5085160" y="4342210"/>
            <a:ext cx="455574" cy="4154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长</a:t>
            </a:r>
            <a:endParaRPr sz="2100"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5369" name="TextBox 5">
            <a:extLst>
              <a:ext uri="{FF2B5EF4-FFF2-40B4-BE49-F238E27FC236}">
                <a16:creationId xmlns:a16="http://schemas.microsoft.com/office/drawing/2014/main" id="{E8FD2F5A-80D9-4BDB-B74E-D43092D87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3" y="33338"/>
            <a:ext cx="193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26856304-AD1B-4793-B55F-E1BF5600D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1491854"/>
            <a:ext cx="61174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</a:rPr>
              <a:t>5</a:t>
            </a:r>
            <a:r>
              <a:rPr lang="zh-CN" altLang="en-US" sz="2100" b="1">
                <a:latin typeface="Times New Roman" panose="02020603050405020304" pitchFamily="18" charset="0"/>
              </a:rPr>
              <a:t>、如课本</a:t>
            </a:r>
            <a:r>
              <a:rPr lang="en-US" altLang="zh-CN" sz="2100" b="1">
                <a:latin typeface="Times New Roman" panose="02020603050405020304" pitchFamily="18" charset="0"/>
              </a:rPr>
              <a:t>96</a:t>
            </a:r>
            <a:r>
              <a:rPr lang="zh-CN" altLang="en-US" sz="2100" b="1">
                <a:latin typeface="Times New Roman" panose="02020603050405020304" pitchFamily="18" charset="0"/>
              </a:rPr>
              <a:t>页图</a:t>
            </a:r>
            <a:r>
              <a:rPr lang="en-US" altLang="zh-CN" sz="2100" b="1">
                <a:latin typeface="Times New Roman" panose="02020603050405020304" pitchFamily="18" charset="0"/>
              </a:rPr>
              <a:t>4-36</a:t>
            </a:r>
            <a:r>
              <a:rPr lang="zh-CN" altLang="en-US" sz="2100" b="1">
                <a:latin typeface="Times New Roman" panose="02020603050405020304" pitchFamily="18" charset="0"/>
              </a:rPr>
              <a:t>（</a:t>
            </a:r>
            <a:r>
              <a:rPr lang="en-US" altLang="zh-CN" sz="2100" b="1">
                <a:latin typeface="Times New Roman" panose="02020603050405020304" pitchFamily="18" charset="0"/>
              </a:rPr>
              <a:t>a</a:t>
            </a:r>
            <a:r>
              <a:rPr lang="zh-CN" altLang="en-US" sz="2100" b="1">
                <a:latin typeface="Times New Roman" panose="02020603050405020304" pitchFamily="18" charset="0"/>
              </a:rPr>
              <a:t>）所示，通过小水滴可以看到水滴下方白纸上红箭头的</a:t>
            </a:r>
            <a:r>
              <a:rPr lang="zh-CN" altLang="en-US" sz="2100" b="1" u="sng">
                <a:latin typeface="Times New Roman" panose="02020603050405020304" pitchFamily="18" charset="0"/>
              </a:rPr>
              <a:t>                      </a:t>
            </a:r>
            <a:r>
              <a:rPr lang="zh-CN" altLang="en-US" sz="2100" b="1">
                <a:latin typeface="Times New Roman" panose="02020603050405020304" pitchFamily="18" charset="0"/>
              </a:rPr>
              <a:t>的像。</a:t>
            </a:r>
          </a:p>
          <a:p>
            <a:endParaRPr lang="zh-CN" altLang="en-US" sz="2100" b="1">
              <a:latin typeface="Times New Roman" panose="02020603050405020304" pitchFamily="18" charset="0"/>
            </a:endParaRPr>
          </a:p>
          <a:p>
            <a:r>
              <a:rPr lang="en-US" altLang="zh-CN" sz="2100" b="1">
                <a:latin typeface="Times New Roman" panose="02020603050405020304" pitchFamily="18" charset="0"/>
              </a:rPr>
              <a:t>6</a:t>
            </a:r>
            <a:r>
              <a:rPr lang="zh-CN" altLang="en-US" sz="2100" b="1">
                <a:latin typeface="Times New Roman" panose="02020603050405020304" pitchFamily="18" charset="0"/>
              </a:rPr>
              <a:t>、如课本</a:t>
            </a:r>
            <a:r>
              <a:rPr lang="en-US" altLang="zh-CN" sz="2100" b="1">
                <a:latin typeface="Times New Roman" panose="02020603050405020304" pitchFamily="18" charset="0"/>
              </a:rPr>
              <a:t>96</a:t>
            </a:r>
            <a:r>
              <a:rPr lang="zh-CN" altLang="en-US" sz="2100" b="1">
                <a:latin typeface="Times New Roman" panose="02020603050405020304" pitchFamily="18" charset="0"/>
              </a:rPr>
              <a:t>图</a:t>
            </a:r>
            <a:r>
              <a:rPr lang="en-US" altLang="zh-CN" sz="2100" b="1">
                <a:latin typeface="Times New Roman" panose="02020603050405020304" pitchFamily="18" charset="0"/>
              </a:rPr>
              <a:t>4-36</a:t>
            </a:r>
            <a:r>
              <a:rPr lang="zh-CN" altLang="en-US" sz="2100" b="1">
                <a:latin typeface="Times New Roman" panose="02020603050405020304" pitchFamily="18" charset="0"/>
              </a:rPr>
              <a:t>（</a:t>
            </a:r>
            <a:r>
              <a:rPr lang="en-US" altLang="zh-CN" sz="2100" b="1">
                <a:latin typeface="Times New Roman" panose="02020603050405020304" pitchFamily="18" charset="0"/>
              </a:rPr>
              <a:t>b</a:t>
            </a:r>
            <a:r>
              <a:rPr lang="zh-CN" altLang="en-US" sz="2100" b="1">
                <a:latin typeface="Times New Roman" panose="02020603050405020304" pitchFamily="18" charset="0"/>
              </a:rPr>
              <a:t>）所示，缓慢调节透镜与水滴之间的距离，通过透镜可以看到水滴下方白纸上红箭头的</a:t>
            </a:r>
            <a:r>
              <a:rPr lang="zh-CN" altLang="en-US" sz="2100" b="1" u="sng">
                <a:latin typeface="Times New Roman" panose="02020603050405020304" pitchFamily="18" charset="0"/>
              </a:rPr>
              <a:t>           </a:t>
            </a:r>
            <a:r>
              <a:rPr lang="en-US" altLang="zh-CN" sz="2100" b="1" u="sng">
                <a:latin typeface="Times New Roman" panose="02020603050405020304" pitchFamily="18" charset="0"/>
              </a:rPr>
              <a:t>    </a:t>
            </a:r>
            <a:r>
              <a:rPr lang="zh-CN" altLang="en-US" sz="2100" b="1" u="sng">
                <a:latin typeface="Times New Roman" panose="02020603050405020304" pitchFamily="18" charset="0"/>
              </a:rPr>
              <a:t>       </a:t>
            </a:r>
            <a:r>
              <a:rPr lang="zh-CN" altLang="en-US" sz="2100" b="1">
                <a:latin typeface="Times New Roman" panose="02020603050405020304" pitchFamily="18" charset="0"/>
              </a:rPr>
              <a:t>的像。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E2B1A6A4-CA98-4330-A106-FE0E0B0F89DB}"/>
              </a:ext>
            </a:extLst>
          </p:cNvPr>
          <p:cNvSpPr/>
          <p:nvPr/>
        </p:nvSpPr>
        <p:spPr>
          <a:xfrm>
            <a:off x="5089922" y="1841897"/>
            <a:ext cx="1346844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倒立、放大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DE5AF29B-3433-402A-84D5-7CF6E869444B}"/>
              </a:ext>
            </a:extLst>
          </p:cNvPr>
          <p:cNvSpPr/>
          <p:nvPr/>
        </p:nvSpPr>
        <p:spPr>
          <a:xfrm>
            <a:off x="2736056" y="3163491"/>
            <a:ext cx="1346844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姚体" pitchFamily="2" charset="-122"/>
                <a:sym typeface="Wingdings"/>
              </a:rPr>
              <a:t>倒立、放大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  <a:ea typeface="方正姚体" pitchFamily="2" charset="-122"/>
            </a:endParaRPr>
          </a:p>
        </p:txBody>
      </p:sp>
      <p:pic>
        <p:nvPicPr>
          <p:cNvPr id="16389" name="New picture">
            <a:extLst>
              <a:ext uri="{FF2B5EF4-FFF2-40B4-BE49-F238E27FC236}">
                <a16:creationId xmlns:a16="http://schemas.microsoft.com/office/drawing/2014/main" id="{2C7530BD-CBEA-4980-87CD-71B3254C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9353550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内容占位符 2">
            <a:extLst>
              <a:ext uri="{FF2B5EF4-FFF2-40B4-BE49-F238E27FC236}">
                <a16:creationId xmlns:a16="http://schemas.microsoft.com/office/drawing/2014/main" id="{931D8CFA-0942-4204-8183-2B9C29CB60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1103" y="1221581"/>
            <a:ext cx="3813572" cy="226218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【学习目标】</a:t>
            </a:r>
          </a:p>
          <a:p>
            <a:pPr marL="0" indent="0">
              <a:buNone/>
            </a:pPr>
            <a:endParaRPr lang="zh-CN" altLang="en-US" b="1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 1.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了解望远镜的发展历程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sym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sym typeface="宋体" panose="02010600030101010101" pitchFamily="2" charset="-122"/>
              </a:rPr>
              <a:t> 2.</a:t>
            </a:r>
            <a:r>
              <a:rPr lang="zh-CN" altLang="en-US" b="1">
                <a:solidFill>
                  <a:srgbClr val="FF0000"/>
                </a:solidFill>
                <a:sym typeface="宋体" panose="02010600030101010101" pitchFamily="2" charset="-122"/>
              </a:rPr>
              <a:t>了解显微镜的成像原理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>
            <a:extLst>
              <a:ext uri="{FF2B5EF4-FFF2-40B4-BE49-F238E27FC236}">
                <a16:creationId xmlns:a16="http://schemas.microsoft.com/office/drawing/2014/main" id="{DDEB80E4-AFA8-4B81-9657-6795E07049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5835254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【一、望远镜的发展历程】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7" name="内容占位符 2">
            <a:extLst>
              <a:ext uri="{FF2B5EF4-FFF2-40B4-BE49-F238E27FC236}">
                <a16:creationId xmlns:a16="http://schemas.microsoft.com/office/drawing/2014/main" id="{6F21EF9E-399A-4C8C-9246-82ADDC4A44E2}"/>
              </a:ext>
            </a:extLst>
          </p:cNvPr>
          <p:cNvSpPr>
            <a:spLocks noGrp="1"/>
          </p:cNvSpPr>
          <p:nvPr/>
        </p:nvSpPr>
        <p:spPr>
          <a:xfrm>
            <a:off x="1169194" y="575072"/>
            <a:ext cx="6592491" cy="428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【读一读】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阅读课本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P94-95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，了解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望远镜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/>
              </a:rPr>
              <a:t>的发展历程。</a:t>
            </a:r>
            <a:endParaRPr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8" name="内容占位符 2">
            <a:extLst>
              <a:ext uri="{FF2B5EF4-FFF2-40B4-BE49-F238E27FC236}">
                <a16:creationId xmlns:a16="http://schemas.microsoft.com/office/drawing/2014/main" id="{2D773582-92EC-49DE-8E37-7082759753F0}"/>
              </a:ext>
            </a:extLst>
          </p:cNvPr>
          <p:cNvSpPr>
            <a:spLocks noGrp="1"/>
          </p:cNvSpPr>
          <p:nvPr/>
        </p:nvSpPr>
        <p:spPr>
          <a:xfrm>
            <a:off x="1277541" y="1814513"/>
            <a:ext cx="6484144" cy="2669381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1608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年，荷兰人的意外发现，导致了望远镜的发明；</a:t>
            </a:r>
          </a:p>
          <a:p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1609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年，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伽利略望远镜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（意大利科学家伽利略）；</a:t>
            </a:r>
          </a:p>
          <a:p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1611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年，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开普勒望远镜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（德国科学家开普勒）；</a:t>
            </a:r>
          </a:p>
          <a:p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1668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年，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反射式望远镜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（英国科学家牛顿，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现代天文望远镜的前生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）；</a:t>
            </a:r>
          </a:p>
          <a:p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1990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年，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哈勃空间望远镜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（美国航空航天局NASA与欧洲航天局ESA）；</a:t>
            </a:r>
          </a:p>
          <a:p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B05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2016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年，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FAST射电望远镜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（中国科学院</a:t>
            </a: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CAS,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世界上最大的单口径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）。</a:t>
            </a:r>
            <a:endParaRPr sz="1500" b="1">
              <a:solidFill>
                <a:srgbClr val="00B05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 descr="伽利略">
            <a:extLst>
              <a:ext uri="{FF2B5EF4-FFF2-40B4-BE49-F238E27FC236}">
                <a16:creationId xmlns:a16="http://schemas.microsoft.com/office/drawing/2014/main" id="{9C1ACE37-68F3-48F3-866B-49A2FB55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9" y="482204"/>
            <a:ext cx="1607344" cy="193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4" descr="伽利略望远镜">
            <a:extLst>
              <a:ext uri="{FF2B5EF4-FFF2-40B4-BE49-F238E27FC236}">
                <a16:creationId xmlns:a16="http://schemas.microsoft.com/office/drawing/2014/main" id="{A8D7C02F-1EC3-4FF8-81DF-AEAF1849A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"/>
          <a:stretch>
            <a:fillRect/>
          </a:stretch>
        </p:blipFill>
        <p:spPr bwMode="auto">
          <a:xfrm>
            <a:off x="1331119" y="482204"/>
            <a:ext cx="3381375" cy="4179094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图片 5" descr="伽利略原理图">
            <a:extLst>
              <a:ext uri="{FF2B5EF4-FFF2-40B4-BE49-F238E27FC236}">
                <a16:creationId xmlns:a16="http://schemas.microsoft.com/office/drawing/2014/main" id="{0C959137-5F41-4CF0-B5A1-FB2C088C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20940" r="8850" b="10583"/>
          <a:stretch>
            <a:fillRect/>
          </a:stretch>
        </p:blipFill>
        <p:spPr bwMode="auto">
          <a:xfrm>
            <a:off x="4950619" y="3138488"/>
            <a:ext cx="2578894" cy="152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内容占位符 2">
            <a:extLst>
              <a:ext uri="{FF2B5EF4-FFF2-40B4-BE49-F238E27FC236}">
                <a16:creationId xmlns:a16="http://schemas.microsoft.com/office/drawing/2014/main" id="{0FEA22E6-FCCA-4AF3-AA24-4CE01A2FF82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166123" y="2571750"/>
            <a:ext cx="1635919" cy="34885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伽利略望远镜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 descr="开普勒">
            <a:extLst>
              <a:ext uri="{FF2B5EF4-FFF2-40B4-BE49-F238E27FC236}">
                <a16:creationId xmlns:a16="http://schemas.microsoft.com/office/drawing/2014/main" id="{B6A13FF9-EB59-45D1-A81C-7A10C996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67" y="441723"/>
            <a:ext cx="1477565" cy="20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4" descr="开普勒望远镜">
            <a:extLst>
              <a:ext uri="{FF2B5EF4-FFF2-40B4-BE49-F238E27FC236}">
                <a16:creationId xmlns:a16="http://schemas.microsoft.com/office/drawing/2014/main" id="{61C787F6-03C6-4569-9429-0A5B72F1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441722"/>
            <a:ext cx="3442097" cy="4199334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图片 5" descr="开普勒原理图">
            <a:extLst>
              <a:ext uri="{FF2B5EF4-FFF2-40B4-BE49-F238E27FC236}">
                <a16:creationId xmlns:a16="http://schemas.microsoft.com/office/drawing/2014/main" id="{E75E6A3A-88A9-46E3-A092-FF2572B5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19112" r="2521" b="8498"/>
          <a:stretch>
            <a:fillRect/>
          </a:stretch>
        </p:blipFill>
        <p:spPr bwMode="auto">
          <a:xfrm>
            <a:off x="4975622" y="3199210"/>
            <a:ext cx="2513409" cy="144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内容占位符 2">
            <a:extLst>
              <a:ext uri="{FF2B5EF4-FFF2-40B4-BE49-F238E27FC236}">
                <a16:creationId xmlns:a16="http://schemas.microsoft.com/office/drawing/2014/main" id="{469E4D03-393A-4A98-9D56-94FAE46EA70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166123" y="2678906"/>
            <a:ext cx="1635919" cy="34885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开普勒望远镜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牛顿">
            <a:extLst>
              <a:ext uri="{FF2B5EF4-FFF2-40B4-BE49-F238E27FC236}">
                <a16:creationId xmlns:a16="http://schemas.microsoft.com/office/drawing/2014/main" id="{29806234-C7BA-4AE8-B57D-09248202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06" y="556022"/>
            <a:ext cx="1581150" cy="18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4" descr="牛顿望远镜">
            <a:extLst>
              <a:ext uri="{FF2B5EF4-FFF2-40B4-BE49-F238E27FC236}">
                <a16:creationId xmlns:a16="http://schemas.microsoft.com/office/drawing/2014/main" id="{54E2F0E3-C3CE-46D8-BE1A-FA2B0885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10" y="556022"/>
            <a:ext cx="3835003" cy="4208859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图片 5" descr="牛顿原理图">
            <a:extLst>
              <a:ext uri="{FF2B5EF4-FFF2-40B4-BE49-F238E27FC236}">
                <a16:creationId xmlns:a16="http://schemas.microsoft.com/office/drawing/2014/main" id="{CE8CA8D6-1302-4D2F-AF72-8A5EFE14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35" y="3645694"/>
            <a:ext cx="2156222" cy="111918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内容占位符 2">
            <a:extLst>
              <a:ext uri="{FF2B5EF4-FFF2-40B4-BE49-F238E27FC236}">
                <a16:creationId xmlns:a16="http://schemas.microsoft.com/office/drawing/2014/main" id="{7505CC4B-BF43-4D61-A8C9-7A8CA3B65D5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98319" y="2895600"/>
            <a:ext cx="1634729" cy="34885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反射式望远镜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3" descr="射电1">
            <a:extLst>
              <a:ext uri="{FF2B5EF4-FFF2-40B4-BE49-F238E27FC236}">
                <a16:creationId xmlns:a16="http://schemas.microsoft.com/office/drawing/2014/main" id="{95B5BD52-4109-4B9F-BAF2-C5E98FD37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>
            <a:fillRect/>
          </a:stretch>
        </p:blipFill>
        <p:spPr bwMode="auto">
          <a:xfrm>
            <a:off x="1331119" y="357187"/>
            <a:ext cx="3195638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4" descr="射电2">
            <a:extLst>
              <a:ext uri="{FF2B5EF4-FFF2-40B4-BE49-F238E27FC236}">
                <a16:creationId xmlns:a16="http://schemas.microsoft.com/office/drawing/2014/main" id="{979BF817-06BE-4D22-9FB1-88EB4652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>
            <a:fillRect/>
          </a:stretch>
        </p:blipFill>
        <p:spPr bwMode="auto">
          <a:xfrm>
            <a:off x="4897042" y="357188"/>
            <a:ext cx="2764631" cy="176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5" descr="射电3">
            <a:extLst>
              <a:ext uri="{FF2B5EF4-FFF2-40B4-BE49-F238E27FC236}">
                <a16:creationId xmlns:a16="http://schemas.microsoft.com/office/drawing/2014/main" id="{3BD2FBEB-9CEE-4092-9E26-41C6EF54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797969"/>
            <a:ext cx="2771775" cy="2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内容占位符 2">
            <a:extLst>
              <a:ext uri="{FF2B5EF4-FFF2-40B4-BE49-F238E27FC236}">
                <a16:creationId xmlns:a16="http://schemas.microsoft.com/office/drawing/2014/main" id="{7281CFD4-59B0-4269-8ABD-F318E206E9C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323285" y="2301479"/>
            <a:ext cx="1907381" cy="34885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射电天文望远镜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 descr="哈勃望远镜">
            <a:extLst>
              <a:ext uri="{FF2B5EF4-FFF2-40B4-BE49-F238E27FC236}">
                <a16:creationId xmlns:a16="http://schemas.microsoft.com/office/drawing/2014/main" id="{4C2A6BD8-532E-4B59-A487-4065F93A9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7" y="357188"/>
            <a:ext cx="2194322" cy="164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4" descr="天眼">
            <a:extLst>
              <a:ext uri="{FF2B5EF4-FFF2-40B4-BE49-F238E27FC236}">
                <a16:creationId xmlns:a16="http://schemas.microsoft.com/office/drawing/2014/main" id="{D14DC413-2C47-49DA-BC48-3378013E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134791"/>
            <a:ext cx="3940969" cy="2738438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内容占位符 2">
            <a:extLst>
              <a:ext uri="{FF2B5EF4-FFF2-40B4-BE49-F238E27FC236}">
                <a16:creationId xmlns:a16="http://schemas.microsoft.com/office/drawing/2014/main" id="{BA63338C-E5AF-4911-9C4C-D24E0340927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83532" y="2085975"/>
            <a:ext cx="1907381" cy="34766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哈勃空间望远镜</a:t>
            </a:r>
          </a:p>
        </p:txBody>
      </p:sp>
      <p:sp>
        <p:nvSpPr>
          <p:cNvPr id="9221" name="内容占位符 2">
            <a:extLst>
              <a:ext uri="{FF2B5EF4-FFF2-40B4-BE49-F238E27FC236}">
                <a16:creationId xmlns:a16="http://schemas.microsoft.com/office/drawing/2014/main" id="{2450E962-5553-4F41-8FC4-FE933774C41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62450" y="1491854"/>
            <a:ext cx="2655094" cy="425053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27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FAST</a:t>
            </a:r>
            <a:r>
              <a:rPr lang="zh-CN" altLang="en-US" sz="27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射电望远镜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>
            <a:extLst>
              <a:ext uri="{FF2B5EF4-FFF2-40B4-BE49-F238E27FC236}">
                <a16:creationId xmlns:a16="http://schemas.microsoft.com/office/drawing/2014/main" id="{F436F7E7-68D4-4297-BEC4-987387FDDC4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5072"/>
            <a:ext cx="536019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【记一记】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1" name="内容占位符 2">
            <a:extLst>
              <a:ext uri="{FF2B5EF4-FFF2-40B4-BE49-F238E27FC236}">
                <a16:creationId xmlns:a16="http://schemas.microsoft.com/office/drawing/2014/main" id="{804B0DA9-7696-4955-95D4-A9EBEF75E2F1}"/>
              </a:ext>
            </a:extLst>
          </p:cNvPr>
          <p:cNvSpPr>
            <a:spLocks noGrp="1"/>
          </p:cNvSpPr>
          <p:nvPr/>
        </p:nvSpPr>
        <p:spPr>
          <a:xfrm>
            <a:off x="1329928" y="1243013"/>
            <a:ext cx="6404372" cy="3246835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望远镜的特点：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能使远处的物体在近处成像；</a:t>
            </a:r>
          </a:p>
          <a:p>
            <a:pPr>
              <a:lnSpc>
                <a:spcPts val="2475"/>
              </a:lnSpc>
            </a:pPr>
            <a:endParaRPr lang="en-US"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2.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主要经历了两个阶段的发展：</a:t>
            </a: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a.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利用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光学透镜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来接收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可见光波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的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光学望远镜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；（太阳系）</a:t>
            </a: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</a:t>
            </a: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b.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利用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大型凹面镜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来接收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无线电波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的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射电望远镜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；（银河系、宇宙）</a:t>
            </a:r>
          </a:p>
          <a:p>
            <a:pPr>
              <a:lnSpc>
                <a:spcPts val="2475"/>
              </a:lnSpc>
            </a:pPr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3.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通常的光学望远镜：</a:t>
            </a: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a.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一般由两个透镜（物镜、目镜）组成；</a:t>
            </a:r>
            <a:endParaRPr sz="15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b.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物镜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一般采用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焦距较长的凸透镜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，成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倒立缩小的实像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；</a:t>
            </a:r>
          </a:p>
          <a:p>
            <a:pPr>
              <a:lnSpc>
                <a:spcPts val="2475"/>
              </a:lnSpc>
            </a:pP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</a:t>
            </a:r>
            <a:r>
              <a:rPr lang="en-US" altLang="zh-CN"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c.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目镜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可以是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焦距较短的凸透镜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或者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凹透镜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；起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放大实像</a:t>
            </a:r>
            <a:r>
              <a:rPr sz="15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的作用。</a:t>
            </a:r>
            <a:endParaRPr sz="1500" b="1"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392</Words>
  <Application>Microsoft Office PowerPoint</Application>
  <PresentationFormat>全屏显示(16:9)</PresentationFormat>
  <Paragraphs>71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黑体</vt:lpstr>
      <vt:lpstr>楷体</vt:lpstr>
      <vt:lpstr>Arial</vt:lpstr>
      <vt:lpstr>Calibri</vt:lpstr>
      <vt:lpstr>Calibri Light</vt:lpstr>
      <vt:lpstr>Times New Roman</vt:lpstr>
      <vt:lpstr>Office 主题​​</vt:lpstr>
      <vt:lpstr>第四章   光的折射  透镜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7</cp:revision>
  <dcterms:created xsi:type="dcterms:W3CDTF">2021-09-03T05:57:51Z</dcterms:created>
  <dcterms:modified xsi:type="dcterms:W3CDTF">2021-09-03T06:08:10Z</dcterms:modified>
</cp:coreProperties>
</file>