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495" r:id="rId4"/>
    <p:sldId id="546" r:id="rId5"/>
    <p:sldId id="547" r:id="rId6"/>
    <p:sldId id="548" r:id="rId7"/>
    <p:sldId id="550" r:id="rId8"/>
    <p:sldId id="549" r:id="rId9"/>
    <p:sldId id="552" r:id="rId10"/>
    <p:sldId id="554" r:id="rId11"/>
    <p:sldId id="551" r:id="rId12"/>
    <p:sldId id="560" r:id="rId13"/>
    <p:sldId id="555" r:id="rId14"/>
    <p:sldId id="556" r:id="rId15"/>
    <p:sldId id="559" r:id="rId16"/>
    <p:sldId id="558" r:id="rId17"/>
    <p:sldId id="557" r:id="rId18"/>
    <p:sldId id="268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489B-7159-4F4A-9A06-487091C9392A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30E74-68FD-414E-9EB6-06B6292C9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9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>
            <a:extLst>
              <a:ext uri="{FF2B5EF4-FFF2-40B4-BE49-F238E27FC236}">
                <a16:creationId xmlns:a16="http://schemas.microsoft.com/office/drawing/2014/main" id="{220BBF1B-1CCE-4D18-9741-7AD9689BCB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23555" name="文本占位符 2">
            <a:extLst>
              <a:ext uri="{FF2B5EF4-FFF2-40B4-BE49-F238E27FC236}">
                <a16:creationId xmlns:a16="http://schemas.microsoft.com/office/drawing/2014/main" id="{49E1C892-9FA5-46E2-A00B-E83CC2DFE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277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2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01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35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373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10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78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0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70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68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91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17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3073">
            <a:extLst>
              <a:ext uri="{FF2B5EF4-FFF2-40B4-BE49-F238E27FC236}">
                <a16:creationId xmlns:a16="http://schemas.microsoft.com/office/drawing/2014/main" id="{6E7B35A2-92C3-47C3-B398-B07E2CE0DF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7350" y="1597819"/>
            <a:ext cx="5829300" cy="1102519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r>
              <a:rPr lang="zh-CN" altLang="en-US" sz="3300" b="1"/>
              <a:t>第四章</a:t>
            </a:r>
            <a:r>
              <a:rPr lang="en-US" altLang="zh-CN" sz="3300" b="1"/>
              <a:t>   </a:t>
            </a:r>
            <a:r>
              <a:rPr lang="zh-CN" altLang="en-US" sz="3300" b="1"/>
              <a:t>光的折射</a:t>
            </a:r>
            <a:r>
              <a:rPr lang="en-US" altLang="zh-CN" sz="3300" b="1"/>
              <a:t>  </a:t>
            </a:r>
            <a:r>
              <a:rPr lang="zh-CN" altLang="en-US" sz="3300" b="1"/>
              <a:t>透镜</a:t>
            </a:r>
          </a:p>
        </p:txBody>
      </p:sp>
      <p:sp>
        <p:nvSpPr>
          <p:cNvPr id="4099" name="副标题 3074">
            <a:extLst>
              <a:ext uri="{FF2B5EF4-FFF2-40B4-BE49-F238E27FC236}">
                <a16:creationId xmlns:a16="http://schemas.microsoft.com/office/drawing/2014/main" id="{3A6E415F-6CCC-4442-9683-0BC0937FB1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2914650"/>
            <a:ext cx="4800600" cy="58936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4.4 </a:t>
            </a:r>
            <a:r>
              <a:rPr lang="zh-CN" altLang="en-US" sz="2400" b="1" dirty="0">
                <a:solidFill>
                  <a:srgbClr val="FF0000"/>
                </a:solidFill>
              </a:rPr>
              <a:t>照相机与眼球</a:t>
            </a:r>
            <a:r>
              <a:rPr lang="en-US" altLang="zh-CN" sz="2400" b="1" dirty="0">
                <a:solidFill>
                  <a:srgbClr val="FF0000"/>
                </a:solidFill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</a:rPr>
              <a:t>视力的矫正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>
            <a:extLst>
              <a:ext uri="{FF2B5EF4-FFF2-40B4-BE49-F238E27FC236}">
                <a16:creationId xmlns:a16="http://schemas.microsoft.com/office/drawing/2014/main" id="{00F1F038-717C-4EA7-9D8E-B28C10B2296F}"/>
              </a:ext>
            </a:extLst>
          </p:cNvPr>
          <p:cNvSpPr>
            <a:spLocks noGrp="1"/>
          </p:cNvSpPr>
          <p:nvPr/>
        </p:nvSpPr>
        <p:spPr>
          <a:xfrm>
            <a:off x="1169194" y="575073"/>
            <a:ext cx="6405563" cy="75842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pitchFamily="49" charset="-122"/>
                <a:ea typeface="黑体" pitchFamily="49" charset="-122"/>
                <a:sym typeface="Wingdings"/>
              </a:rPr>
              <a:t>【读一读】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阅读课本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“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生活物理社会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”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，</a:t>
            </a: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             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了解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“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电影与视觉站暂留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”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相关知识。</a:t>
            </a:r>
            <a:endParaRPr b="1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3315" name="图片 1" descr="9c115d4a4a214242b9c3647c0d14651c_th">
            <a:extLst>
              <a:ext uri="{FF2B5EF4-FFF2-40B4-BE49-F238E27FC236}">
                <a16:creationId xmlns:a16="http://schemas.microsoft.com/office/drawing/2014/main" id="{D296C554-BD98-4E45-92ED-6A30F49D3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010" y="1599010"/>
            <a:ext cx="4992290" cy="3214688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内容占位符 2">
            <a:extLst>
              <a:ext uri="{FF2B5EF4-FFF2-40B4-BE49-F238E27FC236}">
                <a16:creationId xmlns:a16="http://schemas.microsoft.com/office/drawing/2014/main" id="{CC56DB47-0523-41B5-8E56-2F169BB0B20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194" y="575072"/>
            <a:ext cx="561379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【补</a:t>
            </a:r>
            <a:r>
              <a:rPr lang="en-US" altLang="zh-CN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充</a:t>
            </a:r>
            <a:r>
              <a:rPr lang="en-US" altLang="zh-CN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b="1">
                <a:solidFill>
                  <a:srgbClr val="33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远视眼与老花眼的区别：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339" name="内容占位符 2">
            <a:extLst>
              <a:ext uri="{FF2B5EF4-FFF2-40B4-BE49-F238E27FC236}">
                <a16:creationId xmlns:a16="http://schemas.microsoft.com/office/drawing/2014/main" id="{53193B71-2864-4C91-B7F3-3BF982D7164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331119" y="1285876"/>
            <a:ext cx="6280547" cy="3537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    远视眼和老花眼</a:t>
            </a:r>
            <a:r>
              <a:rPr lang="zh-CN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都需要配戴凸透镜</a:t>
            </a:r>
            <a:r>
              <a:rPr lang="zh-CN" altLang="zh-CN" b="1">
                <a:latin typeface="楷体" panose="02010609060101010101" pitchFamily="49" charset="-122"/>
                <a:ea typeface="楷体" panose="02010609060101010101" pitchFamily="49" charset="-122"/>
              </a:rPr>
              <a:t>来矫正，但是两者形成的原因和症状是不同的。</a:t>
            </a:r>
          </a:p>
          <a:p>
            <a:endParaRPr lang="zh-CN" altLang="zh-CN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远视眼</a:t>
            </a:r>
            <a:r>
              <a:rPr lang="zh-CN" altLang="zh-CN" b="1">
                <a:latin typeface="楷体" panose="02010609060101010101" pitchFamily="49" charset="-122"/>
                <a:ea typeface="楷体" panose="02010609060101010101" pitchFamily="49" charset="-122"/>
              </a:rPr>
              <a:t>主要是我们眼睛发育不良或者先天原因，导致屈光系统的折射力不足，进入眼睛的光线焦点落在视网膜之后，这种情况</a:t>
            </a:r>
            <a:r>
              <a:rPr lang="zh-CN" altLang="zh-CN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看远、看近都不是很清楚</a:t>
            </a:r>
            <a:r>
              <a:rPr lang="zh-CN" altLang="zh-CN" b="1">
                <a:latin typeface="楷体" panose="02010609060101010101" pitchFamily="49" charset="-122"/>
                <a:ea typeface="楷体" panose="02010609060101010101" pitchFamily="49" charset="-122"/>
              </a:rPr>
              <a:t>，我们必须配戴眼镜把焦点前移落在视网膜上才能看到清晰的物体。</a:t>
            </a:r>
          </a:p>
          <a:p>
            <a:endParaRPr lang="zh-CN" altLang="zh-CN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en-US" b="1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老花眼</a:t>
            </a:r>
            <a:r>
              <a:rPr lang="zh-CN" altLang="zh-CN" b="1">
                <a:latin typeface="楷体" panose="02010609060101010101" pitchFamily="49" charset="-122"/>
                <a:ea typeface="楷体" panose="02010609060101010101" pitchFamily="49" charset="-122"/>
              </a:rPr>
              <a:t>只是我们眼睛调节功能下降，</a:t>
            </a:r>
            <a:r>
              <a:rPr lang="zh-CN" altLang="zh-CN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看远是仍然清晰的</a:t>
            </a:r>
            <a:r>
              <a:rPr lang="zh-CN" altLang="zh-CN" b="1">
                <a:latin typeface="楷体" panose="02010609060101010101" pitchFamily="49" charset="-122"/>
                <a:ea typeface="楷体" panose="02010609060101010101" pitchFamily="49" charset="-122"/>
              </a:rPr>
              <a:t>，但是当眼睛看近的时候需要变焦，因为睫状肌和晶体的老化并不能够正常的对焦到视网膜上，这时候看近就变的不清晰了，就需要配戴老花镜来改善症状。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>
            <a:extLst>
              <a:ext uri="{FF2B5EF4-FFF2-40B4-BE49-F238E27FC236}">
                <a16:creationId xmlns:a16="http://schemas.microsoft.com/office/drawing/2014/main" id="{886D70DE-66A7-4A5E-854E-8FCDCFF31A7B}"/>
              </a:ext>
            </a:extLst>
          </p:cNvPr>
          <p:cNvSpPr>
            <a:spLocks noGrp="1"/>
          </p:cNvSpPr>
          <p:nvPr/>
        </p:nvSpPr>
        <p:spPr>
          <a:xfrm>
            <a:off x="1169194" y="575072"/>
            <a:ext cx="5613797" cy="4286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pitchFamily="49" charset="-122"/>
                <a:ea typeface="黑体" pitchFamily="49" charset="-122"/>
                <a:sym typeface="Wingdings"/>
              </a:rPr>
              <a:t>【补</a:t>
            </a: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pitchFamily="49" charset="-122"/>
                <a:ea typeface="黑体" pitchFamily="49" charset="-122"/>
                <a:sym typeface="Wingdings"/>
              </a:rPr>
              <a:t> 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pitchFamily="49" charset="-122"/>
                <a:ea typeface="黑体" pitchFamily="49" charset="-122"/>
                <a:sym typeface="Wingdings"/>
              </a:rPr>
              <a:t>充</a:t>
            </a: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pitchFamily="49" charset="-122"/>
                <a:ea typeface="黑体" pitchFamily="49" charset="-122"/>
                <a:sym typeface="Wingdings"/>
              </a:rPr>
              <a:t>2</a:t>
            </a: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pitchFamily="49" charset="-122"/>
                <a:ea typeface="黑体" pitchFamily="49" charset="-122"/>
                <a:sym typeface="Wingdings"/>
              </a:rPr>
              <a:t>】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“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远点与近点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”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以及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“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眼镜的度数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”</a:t>
            </a:r>
            <a:endParaRPr lang="en-US" altLang="zh-CN" b="1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7411" name="内容占位符 2">
            <a:extLst>
              <a:ext uri="{FF2B5EF4-FFF2-40B4-BE49-F238E27FC236}">
                <a16:creationId xmlns:a16="http://schemas.microsoft.com/office/drawing/2014/main" id="{6EA28766-383B-4476-AC6F-C84CC0C9437F}"/>
              </a:ext>
            </a:extLst>
          </p:cNvPr>
          <p:cNvSpPr>
            <a:spLocks noGrp="1"/>
          </p:cNvSpPr>
          <p:nvPr/>
        </p:nvSpPr>
        <p:spPr>
          <a:xfrm>
            <a:off x="1629966" y="1285875"/>
            <a:ext cx="5734050" cy="335875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    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眼睛的调节作用所能看清的最远点，叫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Wingdings"/>
              </a:rPr>
              <a:t>远点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，正常眼的远点在极远处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(</a:t>
            </a:r>
            <a:r>
              <a:rPr 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∞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)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；眼睛所能看清最近的点，叫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Wingdings"/>
              </a:rPr>
              <a:t>近点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，正常眼的近点距眼约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10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厘米；正常眼的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Wingdings"/>
              </a:rPr>
              <a:t>明视距离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是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25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厘米。</a:t>
            </a:r>
          </a:p>
          <a:p>
            <a:endParaRPr sz="2100" b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楷体" pitchFamily="49" charset="-122"/>
              <a:ea typeface="楷体" pitchFamily="49" charset="-122"/>
              <a:sym typeface="Wingdings"/>
            </a:endParaRPr>
          </a:p>
          <a:p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    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Wingdings"/>
              </a:rPr>
              <a:t>眼镜的度数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Wingdings"/>
              </a:rPr>
              <a:t>D = 100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Wingdings"/>
              </a:rPr>
              <a:t>／ｆ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，其中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f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为透镜的焦距，单位为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m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；凸透镜（远视镜片）的度数是正数，凹透镜（近视镜片）的度数是负数。</a:t>
            </a:r>
          </a:p>
          <a:p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    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例如：小明带的眼镜的度数是负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200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度，可知，小明是近视眼，透镜的焦距是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0.5m</a:t>
            </a:r>
            <a:r>
              <a:rPr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Wingdings"/>
              </a:rPr>
              <a:t>。</a:t>
            </a:r>
            <a:endParaRPr sz="2100" b="1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3">
            <a:extLst>
              <a:ext uri="{FF2B5EF4-FFF2-40B4-BE49-F238E27FC236}">
                <a16:creationId xmlns:a16="http://schemas.microsoft.com/office/drawing/2014/main" id="{DB3B9201-A74F-4ABA-AE44-40A031F9C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094" y="3057525"/>
            <a:ext cx="3433763" cy="151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文本框 100">
            <a:extLst>
              <a:ext uri="{FF2B5EF4-FFF2-40B4-BE49-F238E27FC236}">
                <a16:creationId xmlns:a16="http://schemas.microsoft.com/office/drawing/2014/main" id="{A1BB5A7B-52F9-4248-9699-3732EF8B5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454" y="1113235"/>
            <a:ext cx="629245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zh-CN" b="1">
                <a:latin typeface="Times New Roman" panose="02020603050405020304" pitchFamily="18" charset="0"/>
                <a:ea typeface="新宋体" panose="02010609030101010101" pitchFamily="49" charset="-122"/>
                <a:sym typeface="宋体" panose="02010600030101010101" pitchFamily="2" charset="-122"/>
              </a:rPr>
              <a:t>．人眼的晶状体和角膜的共同作用相当于凸透镜，如图中关于近视眼与远视眼的成因及矫正的说法中正确的是（　）</a:t>
            </a:r>
            <a:endParaRPr lang="en-US" altLang="en-US" b="1">
              <a:latin typeface="Times New Roman" panose="02020603050405020304" pitchFamily="18" charset="0"/>
            </a:endParaRPr>
          </a:p>
          <a:p>
            <a:r>
              <a:rPr lang="en-US" altLang="zh-CN" b="1">
                <a:latin typeface="Times New Roman" panose="02020603050405020304" pitchFamily="18" charset="0"/>
              </a:rPr>
              <a:t>A</a:t>
            </a:r>
            <a:r>
              <a:rPr lang="zh-CN" altLang="zh-CN" b="1">
                <a:latin typeface="Times New Roman" panose="02020603050405020304" pitchFamily="18" charset="0"/>
                <a:ea typeface="新宋体" panose="02010609030101010101" pitchFamily="49" charset="-122"/>
              </a:rPr>
              <a:t>．甲为近视眼，可佩戴凹透镜矫正</a:t>
            </a:r>
            <a:r>
              <a:rPr lang="en-US" altLang="en-US" b="1">
                <a:latin typeface="Calibri" panose="020F0502020204030204" pitchFamily="34" charset="0"/>
              </a:rPr>
              <a:t>	</a:t>
            </a:r>
            <a:endParaRPr lang="en-US" altLang="en-US" b="1">
              <a:latin typeface="Times New Roman" panose="02020603050405020304" pitchFamily="18" charset="0"/>
            </a:endParaRPr>
          </a:p>
          <a:p>
            <a:r>
              <a:rPr lang="en-US" altLang="zh-CN" b="1">
                <a:latin typeface="Times New Roman" panose="02020603050405020304" pitchFamily="18" charset="0"/>
              </a:rPr>
              <a:t>B</a:t>
            </a:r>
            <a:r>
              <a:rPr lang="zh-CN" altLang="zh-CN" b="1">
                <a:latin typeface="Times New Roman" panose="02020603050405020304" pitchFamily="18" charset="0"/>
                <a:ea typeface="新宋体" panose="02010609030101010101" pitchFamily="49" charset="-122"/>
              </a:rPr>
              <a:t>．甲为远视眼，可佩戴凸透镜矫正</a:t>
            </a:r>
            <a:r>
              <a:rPr lang="en-US" altLang="en-US" b="1">
                <a:latin typeface="Calibri" panose="020F0502020204030204" pitchFamily="34" charset="0"/>
              </a:rPr>
              <a:t>	</a:t>
            </a:r>
            <a:endParaRPr lang="en-US" altLang="en-US" b="1">
              <a:latin typeface="Times New Roman" panose="02020603050405020304" pitchFamily="18" charset="0"/>
            </a:endParaRPr>
          </a:p>
          <a:p>
            <a:r>
              <a:rPr lang="en-US" altLang="zh-CN" b="1">
                <a:latin typeface="Times New Roman" panose="02020603050405020304" pitchFamily="18" charset="0"/>
              </a:rPr>
              <a:t>C</a:t>
            </a:r>
            <a:r>
              <a:rPr lang="zh-CN" altLang="zh-CN" b="1">
                <a:latin typeface="Times New Roman" panose="02020603050405020304" pitchFamily="18" charset="0"/>
                <a:ea typeface="新宋体" panose="02010609030101010101" pitchFamily="49" charset="-122"/>
              </a:rPr>
              <a:t>．乙为近视眼，可佩戴凸透镜矫正</a:t>
            </a:r>
            <a:r>
              <a:rPr lang="en-US" altLang="en-US" b="1">
                <a:latin typeface="Calibri" panose="020F0502020204030204" pitchFamily="34" charset="0"/>
              </a:rPr>
              <a:t>	</a:t>
            </a:r>
            <a:endParaRPr lang="en-US" altLang="en-US" b="1">
              <a:latin typeface="Times New Roman" panose="02020603050405020304" pitchFamily="18" charset="0"/>
            </a:endParaRPr>
          </a:p>
          <a:p>
            <a:r>
              <a:rPr lang="en-US" altLang="zh-CN" b="1">
                <a:latin typeface="Times New Roman" panose="02020603050405020304" pitchFamily="18" charset="0"/>
              </a:rPr>
              <a:t>D</a:t>
            </a:r>
            <a:r>
              <a:rPr lang="zh-CN" altLang="zh-CN" b="1">
                <a:latin typeface="Times New Roman" panose="02020603050405020304" pitchFamily="18" charset="0"/>
                <a:ea typeface="新宋体" panose="02010609030101010101" pitchFamily="49" charset="-122"/>
              </a:rPr>
              <a:t>．乙为远视眼，可佩戴凹透镜矫正</a:t>
            </a:r>
            <a:endParaRPr lang="zh-CN" altLang="en-US" b="1">
              <a:latin typeface="Times New Roman" panose="02020603050405020304" pitchFamily="18" charset="0"/>
              <a:ea typeface="新宋体" panose="02010609030101010101" pitchFamily="49" charset="-122"/>
            </a:endParaRPr>
          </a:p>
        </p:txBody>
      </p:sp>
      <p:sp>
        <p:nvSpPr>
          <p:cNvPr id="16388" name="TextBox 5">
            <a:extLst>
              <a:ext uri="{FF2B5EF4-FFF2-40B4-BE49-F238E27FC236}">
                <a16:creationId xmlns:a16="http://schemas.microsoft.com/office/drawing/2014/main" id="{D2B336E7-4165-49DB-ABA1-C128F6EE6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673" y="33338"/>
            <a:ext cx="19300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随堂练习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8437" name="文本框 4">
            <a:extLst>
              <a:ext uri="{FF2B5EF4-FFF2-40B4-BE49-F238E27FC236}">
                <a16:creationId xmlns:a16="http://schemas.microsoft.com/office/drawing/2014/main" id="{12F3A635-19DB-40F1-B372-3D550C71AFDC}"/>
              </a:ext>
            </a:extLst>
          </p:cNvPr>
          <p:cNvSpPr/>
          <p:nvPr/>
        </p:nvSpPr>
        <p:spPr>
          <a:xfrm>
            <a:off x="6678216" y="1328738"/>
            <a:ext cx="348853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Wingdings"/>
              </a:rPr>
              <a:t>B</a:t>
            </a:r>
            <a:endParaRPr lang="en-US" sz="2400"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0675330E-7320-4564-A345-81529EFF77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85888" y="842963"/>
            <a:ext cx="5732860" cy="1688306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0"/>
              </a:spcBef>
              <a:buNone/>
            </a:pP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某同学先用照相机拍了一张左图的风景，他想再专门拍一张右图的亭子，应该（　　）</a:t>
            </a:r>
          </a:p>
          <a:p>
            <a:pPr marL="457200" indent="-457200">
              <a:spcBef>
                <a:spcPct val="0"/>
              </a:spcBef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A.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照相机离亭子远一些，同时将镜头向后调</a:t>
            </a:r>
          </a:p>
          <a:p>
            <a:pPr marL="457200" indent="-457200">
              <a:spcBef>
                <a:spcPct val="0"/>
              </a:spcBef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B.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照相机离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亭子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远一些，同时将镜头向前调</a:t>
            </a:r>
          </a:p>
          <a:p>
            <a:pPr marL="457200" indent="-457200">
              <a:spcBef>
                <a:spcPct val="0"/>
              </a:spcBef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C.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照相机离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亭子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近一些，同时将镜头向后调</a:t>
            </a:r>
          </a:p>
          <a:p>
            <a:pPr marL="457200" indent="-457200">
              <a:spcBef>
                <a:spcPct val="0"/>
              </a:spcBef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D.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照相机离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亭子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近一些，同时将镜头向前调</a:t>
            </a:r>
          </a:p>
        </p:txBody>
      </p:sp>
      <p:pic>
        <p:nvPicPr>
          <p:cNvPr id="17411" name="图片 3" descr="0027010390167299_b">
            <a:extLst>
              <a:ext uri="{FF2B5EF4-FFF2-40B4-BE49-F238E27FC236}">
                <a16:creationId xmlns:a16="http://schemas.microsoft.com/office/drawing/2014/main" id="{DB64EC4A-4631-493E-8540-ED9C3F133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8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4"/>
          <a:stretch>
            <a:fillRect/>
          </a:stretch>
        </p:blipFill>
        <p:spPr bwMode="auto">
          <a:xfrm>
            <a:off x="1385888" y="3026569"/>
            <a:ext cx="2708672" cy="1696641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图片 4" descr="0027010390167299_b">
            <a:extLst>
              <a:ext uri="{FF2B5EF4-FFF2-40B4-BE49-F238E27FC236}">
                <a16:creationId xmlns:a16="http://schemas.microsoft.com/office/drawing/2014/main" id="{46DEBA40-1306-4306-AB30-08F5303D7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8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6" t="23051" r="38693" b="39223"/>
          <a:stretch>
            <a:fillRect/>
          </a:stretch>
        </p:blipFill>
        <p:spPr bwMode="auto">
          <a:xfrm>
            <a:off x="4235054" y="3025379"/>
            <a:ext cx="1977628" cy="1696640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文本框 5">
            <a:extLst>
              <a:ext uri="{FF2B5EF4-FFF2-40B4-BE49-F238E27FC236}">
                <a16:creationId xmlns:a16="http://schemas.microsoft.com/office/drawing/2014/main" id="{3FAAF8B3-578E-4CC9-9A19-D03228092CBC}"/>
              </a:ext>
            </a:extLst>
          </p:cNvPr>
          <p:cNvSpPr/>
          <p:nvPr/>
        </p:nvSpPr>
        <p:spPr>
          <a:xfrm>
            <a:off x="4733925" y="1059657"/>
            <a:ext cx="348854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Wingdings"/>
              </a:rPr>
              <a:t>D</a:t>
            </a:r>
            <a:endParaRPr lang="en-US" sz="2400"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14" name="内容占位符 2">
            <a:extLst>
              <a:ext uri="{FF2B5EF4-FFF2-40B4-BE49-F238E27FC236}">
                <a16:creationId xmlns:a16="http://schemas.microsoft.com/office/drawing/2014/main" id="{6815F674-20F4-4C0D-BB56-3EC57941A45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300787" y="3705225"/>
            <a:ext cx="1634729" cy="348854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思路：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像变大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3">
            <a:extLst>
              <a:ext uri="{FF2B5EF4-FFF2-40B4-BE49-F238E27FC236}">
                <a16:creationId xmlns:a16="http://schemas.microsoft.com/office/drawing/2014/main" id="{CADB3BD4-7931-45A7-B6F7-4750211A5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8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2978944"/>
            <a:ext cx="225147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文本框 101">
            <a:extLst>
              <a:ext uri="{FF2B5EF4-FFF2-40B4-BE49-F238E27FC236}">
                <a16:creationId xmlns:a16="http://schemas.microsoft.com/office/drawing/2014/main" id="{7A484DE7-DCFC-4B45-BE80-99827B235BA8}"/>
              </a:ext>
            </a:extLst>
          </p:cNvPr>
          <p:cNvSpPr/>
          <p:nvPr/>
        </p:nvSpPr>
        <p:spPr>
          <a:xfrm>
            <a:off x="1434704" y="1089422"/>
            <a:ext cx="6026944" cy="258532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sym typeface="+mn-ea"/>
              </a:rPr>
              <a:t>3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ea typeface="新宋体" pitchFamily="49" charset="-122"/>
                <a:sym typeface="+mn-ea"/>
              </a:rPr>
              <a:t>．如图，小华同学在做探究“凸透镜成像规律”实验时，把周老师的眼镜放在蜡烛和凸透镜之间，发现光屏上烛焰的像变模糊了。接着，他再将光屏远离凸透镜，又能在光屏上看到烛焰清晰的像。关于周老师的眼睛和眼镜说法正确的是（　　）</a:t>
            </a:r>
            <a:endParaRPr lang="en-US" b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sym typeface="Wingdings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sym typeface="Wingdings"/>
              </a:rPr>
              <a:t>A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ea typeface="新宋体" pitchFamily="49" charset="-122"/>
                <a:sym typeface="Wingdings"/>
              </a:rPr>
              <a:t>．周老师是近视眼，戴凹透镜</a:t>
            </a:r>
            <a:r>
              <a:rPr 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alibri" pitchFamily="34" charset="0"/>
                <a:sym typeface="Wingdings"/>
              </a:rPr>
              <a:t>	</a:t>
            </a:r>
            <a:endParaRPr lang="en-US" b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sym typeface="Wingdings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sym typeface="Wingdings"/>
              </a:rPr>
              <a:t>B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ea typeface="新宋体" pitchFamily="49" charset="-122"/>
                <a:sym typeface="Wingdings"/>
              </a:rPr>
              <a:t>．周老师是近视眼，戴凸透镜</a:t>
            </a:r>
            <a:r>
              <a:rPr 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alibri" pitchFamily="34" charset="0"/>
                <a:sym typeface="Wingdings"/>
              </a:rPr>
              <a:t>	</a:t>
            </a:r>
            <a:endParaRPr lang="en-US" b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sym typeface="Wingdings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sym typeface="Wingdings"/>
              </a:rPr>
              <a:t>C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ea typeface="新宋体" pitchFamily="49" charset="-122"/>
                <a:sym typeface="Wingdings"/>
              </a:rPr>
              <a:t>．周老师是远视眼，戴凹透镜</a:t>
            </a:r>
            <a:r>
              <a:rPr 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alibri" pitchFamily="34" charset="0"/>
                <a:sym typeface="Wingdings"/>
              </a:rPr>
              <a:t>	</a:t>
            </a:r>
            <a:endParaRPr lang="en-US" b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sym typeface="Wingdings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sym typeface="Wingdings"/>
              </a:rPr>
              <a:t>D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ea typeface="新宋体" pitchFamily="49" charset="-122"/>
                <a:sym typeface="Wingdings"/>
              </a:rPr>
              <a:t>．周老师是远视眼，戴凸透镜</a:t>
            </a:r>
            <a:endParaRPr b="1">
              <a:latin typeface="Times New Roman" pitchFamily="18" charset="0"/>
              <a:ea typeface="新宋体" pitchFamily="49" charset="-122"/>
            </a:endParaRPr>
          </a:p>
        </p:txBody>
      </p:sp>
      <p:sp>
        <p:nvSpPr>
          <p:cNvPr id="20484" name="文本框 5">
            <a:extLst>
              <a:ext uri="{FF2B5EF4-FFF2-40B4-BE49-F238E27FC236}">
                <a16:creationId xmlns:a16="http://schemas.microsoft.com/office/drawing/2014/main" id="{30C045C2-E043-41F0-A893-7354F00E8C80}"/>
              </a:ext>
            </a:extLst>
          </p:cNvPr>
          <p:cNvSpPr/>
          <p:nvPr/>
        </p:nvSpPr>
        <p:spPr>
          <a:xfrm>
            <a:off x="2465785" y="2085975"/>
            <a:ext cx="348853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Wingdings"/>
              </a:rPr>
              <a:t>A</a:t>
            </a:r>
            <a:endParaRPr lang="en-US" sz="2400"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01">
            <a:extLst>
              <a:ext uri="{FF2B5EF4-FFF2-40B4-BE49-F238E27FC236}">
                <a16:creationId xmlns:a16="http://schemas.microsoft.com/office/drawing/2014/main" id="{6785214F-A768-4874-BB4E-F92E02D0F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26" y="1481138"/>
            <a:ext cx="637460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latin typeface="Times New Roman" panose="02020603050405020304" pitchFamily="18" charset="0"/>
              </a:rPr>
              <a:t>4</a:t>
            </a:r>
            <a:r>
              <a:rPr lang="zh-CN" altLang="zh-CN" b="1">
                <a:latin typeface="Times New Roman" panose="02020603050405020304" pitchFamily="18" charset="0"/>
                <a:ea typeface="新宋体" panose="02010609030101010101" pitchFamily="49" charset="-122"/>
              </a:rPr>
              <a:t>．透镜在我们的生活、学习中有着广泛应用。下列说法正确的是（　　）</a:t>
            </a:r>
            <a:endParaRPr lang="en-US" altLang="en-US" b="1">
              <a:latin typeface="Times New Roman" panose="02020603050405020304" pitchFamily="18" charset="0"/>
            </a:endParaRPr>
          </a:p>
          <a:p>
            <a:r>
              <a:rPr lang="en-US" altLang="zh-CN" b="1">
                <a:latin typeface="Times New Roman" panose="02020603050405020304" pitchFamily="18" charset="0"/>
              </a:rPr>
              <a:t>A</a:t>
            </a:r>
            <a:r>
              <a:rPr lang="zh-CN" altLang="zh-CN" b="1">
                <a:latin typeface="Times New Roman" panose="02020603050405020304" pitchFamily="18" charset="0"/>
                <a:ea typeface="新宋体" panose="02010609030101010101" pitchFamily="49" charset="-122"/>
              </a:rPr>
              <a:t>．近视眼镜利用了凸透镜对光线的会聚作用</a:t>
            </a:r>
            <a:r>
              <a:rPr lang="en-US" altLang="en-US" b="1">
                <a:latin typeface="Calibri" panose="020F0502020204030204" pitchFamily="34" charset="0"/>
              </a:rPr>
              <a:t>	</a:t>
            </a:r>
            <a:endParaRPr lang="en-US" altLang="en-US" b="1">
              <a:latin typeface="Times New Roman" panose="02020603050405020304" pitchFamily="18" charset="0"/>
            </a:endParaRPr>
          </a:p>
          <a:p>
            <a:r>
              <a:rPr lang="en-US" altLang="zh-CN" b="1">
                <a:latin typeface="Times New Roman" panose="02020603050405020304" pitchFamily="18" charset="0"/>
              </a:rPr>
              <a:t>B</a:t>
            </a:r>
            <a:r>
              <a:rPr lang="zh-CN" altLang="zh-CN" b="1">
                <a:latin typeface="Times New Roman" panose="02020603050405020304" pitchFamily="18" charset="0"/>
                <a:ea typeface="新宋体" panose="02010609030101010101" pitchFamily="49" charset="-122"/>
              </a:rPr>
              <a:t>．拍照时，被照者应站在距相机镜头二倍焦距以外的位置</a:t>
            </a:r>
            <a:endParaRPr lang="en-US" altLang="en-US" b="1">
              <a:latin typeface="Times New Roman" panose="02020603050405020304" pitchFamily="18" charset="0"/>
            </a:endParaRPr>
          </a:p>
          <a:p>
            <a:r>
              <a:rPr lang="en-US" altLang="zh-CN" b="1">
                <a:latin typeface="Times New Roman" panose="02020603050405020304" pitchFamily="18" charset="0"/>
              </a:rPr>
              <a:t>C</a:t>
            </a:r>
            <a:r>
              <a:rPr lang="zh-CN" altLang="zh-CN" b="1">
                <a:latin typeface="Times New Roman" panose="02020603050405020304" pitchFamily="18" charset="0"/>
                <a:ea typeface="新宋体" panose="02010609030101010101" pitchFamily="49" charset="-122"/>
              </a:rPr>
              <a:t>．放大镜看地图时，地图到放大镜的距离应大于一倍焦距</a:t>
            </a:r>
            <a:r>
              <a:rPr lang="en-US" altLang="en-US" b="1">
                <a:latin typeface="Calibri" panose="020F0502020204030204" pitchFamily="34" charset="0"/>
              </a:rPr>
              <a:t>	</a:t>
            </a:r>
            <a:endParaRPr lang="en-US" altLang="en-US" b="1">
              <a:latin typeface="Times New Roman" panose="02020603050405020304" pitchFamily="18" charset="0"/>
            </a:endParaRPr>
          </a:p>
          <a:p>
            <a:r>
              <a:rPr lang="en-US" altLang="zh-CN" b="1">
                <a:latin typeface="Times New Roman" panose="02020603050405020304" pitchFamily="18" charset="0"/>
              </a:rPr>
              <a:t>D</a:t>
            </a:r>
            <a:r>
              <a:rPr lang="zh-CN" altLang="zh-CN" b="1">
                <a:latin typeface="Times New Roman" panose="02020603050405020304" pitchFamily="18" charset="0"/>
                <a:ea typeface="新宋体" panose="02010609030101010101" pitchFamily="49" charset="-122"/>
              </a:rPr>
              <a:t>．使用投影仪时，银幕上成的是正立、放大的实像</a:t>
            </a:r>
            <a:endParaRPr lang="zh-CN" altLang="en-US" b="1">
              <a:latin typeface="Times New Roman" panose="02020603050405020304" pitchFamily="18" charset="0"/>
              <a:ea typeface="新宋体" panose="02010609030101010101" pitchFamily="49" charset="-122"/>
            </a:endParaRPr>
          </a:p>
        </p:txBody>
      </p:sp>
      <p:sp>
        <p:nvSpPr>
          <p:cNvPr id="21507" name="文本框 5">
            <a:extLst>
              <a:ext uri="{FF2B5EF4-FFF2-40B4-BE49-F238E27FC236}">
                <a16:creationId xmlns:a16="http://schemas.microsoft.com/office/drawing/2014/main" id="{DCC57652-7F67-457D-A0C9-9A5BB5BE8DD4}"/>
              </a:ext>
            </a:extLst>
          </p:cNvPr>
          <p:cNvSpPr/>
          <p:nvPr/>
        </p:nvSpPr>
        <p:spPr>
          <a:xfrm>
            <a:off x="2303860" y="1762125"/>
            <a:ext cx="348853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Wingdings"/>
              </a:rPr>
              <a:t>B</a:t>
            </a:r>
            <a:endParaRPr lang="en-US" sz="2400"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101">
            <a:extLst>
              <a:ext uri="{FF2B5EF4-FFF2-40B4-BE49-F238E27FC236}">
                <a16:creationId xmlns:a16="http://schemas.microsoft.com/office/drawing/2014/main" id="{690C135A-2673-4E6E-8E49-72F89F057D14}"/>
              </a:ext>
            </a:extLst>
          </p:cNvPr>
          <p:cNvSpPr/>
          <p:nvPr/>
        </p:nvSpPr>
        <p:spPr>
          <a:xfrm>
            <a:off x="1332310" y="897732"/>
            <a:ext cx="6246019" cy="258532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marL="129779" indent="-129779"/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sym typeface="Wingdings"/>
              </a:rPr>
              <a:t>5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ea typeface="新宋体" pitchFamily="49" charset="-122"/>
                <a:sym typeface="Wingdings"/>
              </a:rPr>
              <a:t>．学校“护眼小分队”自制了一个水凸透镜，来展示近视眼、远视眼的成因及矫正方法，水凸透镜的厚薄可通过注射器注入透镜的水量来调节。实验器材如图中位置时，光屏上得到烛焰清晰的像；接着他推动活塞使水凸透镜变厚，发现光屏上的像变模糊，将蜡烛适当靠近透镜，像又变清晰；若不移动蜡烛，要让光屏上的像变清晰，可在蜡烛与水透镜之间适当位置安装一个合适的</a:t>
            </a:r>
            <a:r>
              <a:rPr lang="en-US" altLang="zh-CN" b="1" u="sng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ea typeface="新宋体" pitchFamily="49" charset="-122"/>
                <a:sym typeface="Wingdings"/>
              </a:rPr>
              <a:t>              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ea typeface="新宋体" pitchFamily="49" charset="-122"/>
                <a:sym typeface="Wingdings"/>
              </a:rPr>
              <a:t>（选填“凹”或“凸”）透镜。此过程模拟的是</a:t>
            </a:r>
            <a:r>
              <a:rPr lang="en-US" altLang="zh-CN" b="1" u="sng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ea typeface="新宋体" pitchFamily="49" charset="-122"/>
                <a:sym typeface="Wingdings"/>
              </a:rPr>
              <a:t>                    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ea typeface="新宋体" pitchFamily="49" charset="-122"/>
                <a:sym typeface="Wingdings"/>
              </a:rPr>
              <a:t>（选填“近视眼”或“远视眼”）的成因及矫正方法。</a:t>
            </a:r>
            <a:endParaRPr lang="en-US" b="1">
              <a:latin typeface="Calibri" pitchFamily="34" charset="0"/>
            </a:endParaRPr>
          </a:p>
        </p:txBody>
      </p:sp>
      <p:pic>
        <p:nvPicPr>
          <p:cNvPr id="20483" name="图片 3">
            <a:extLst>
              <a:ext uri="{FF2B5EF4-FFF2-40B4-BE49-F238E27FC236}">
                <a16:creationId xmlns:a16="http://schemas.microsoft.com/office/drawing/2014/main" id="{AEB387B1-202A-47C0-B667-74EA07A78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635" y="3543300"/>
            <a:ext cx="3426619" cy="143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文本框 4">
            <a:extLst>
              <a:ext uri="{FF2B5EF4-FFF2-40B4-BE49-F238E27FC236}">
                <a16:creationId xmlns:a16="http://schemas.microsoft.com/office/drawing/2014/main" id="{7DFB1899-4AE0-41A8-A449-97B0C4D5CC07}"/>
              </a:ext>
            </a:extLst>
          </p:cNvPr>
          <p:cNvSpPr/>
          <p:nvPr/>
        </p:nvSpPr>
        <p:spPr>
          <a:xfrm>
            <a:off x="4139804" y="2516981"/>
            <a:ext cx="456009" cy="36933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Wingdings"/>
              </a:rPr>
              <a:t>凹</a:t>
            </a:r>
            <a:endParaRPr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533" name="文本框 5">
            <a:extLst>
              <a:ext uri="{FF2B5EF4-FFF2-40B4-BE49-F238E27FC236}">
                <a16:creationId xmlns:a16="http://schemas.microsoft.com/office/drawing/2014/main" id="{8B595D32-94C4-4C09-9667-705003E71369}"/>
              </a:ext>
            </a:extLst>
          </p:cNvPr>
          <p:cNvSpPr/>
          <p:nvPr/>
        </p:nvSpPr>
        <p:spPr>
          <a:xfrm>
            <a:off x="3707607" y="2840831"/>
            <a:ext cx="1208485" cy="36933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Wingdings"/>
              </a:rPr>
              <a:t>近视眼</a:t>
            </a:r>
            <a:endParaRPr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>
            <a:extLst>
              <a:ext uri="{FF2B5EF4-FFF2-40B4-BE49-F238E27FC236}">
                <a16:creationId xmlns:a16="http://schemas.microsoft.com/office/drawing/2014/main" id="{73B40492-273B-4B74-A604-64D3E4808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1175757"/>
            <a:ext cx="533519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100" b="1">
                <a:latin typeface="楷体_GB2312" charset="-122"/>
                <a:ea typeface="楷体_GB2312" charset="-122"/>
              </a:rPr>
              <a:t>6.</a:t>
            </a:r>
            <a:r>
              <a:rPr lang="zh-CN" altLang="en-US" sz="2100" b="1">
                <a:latin typeface="楷体_GB2312" charset="-122"/>
                <a:ea typeface="楷体_GB2312" charset="-122"/>
              </a:rPr>
              <a:t>完成课本【</a:t>
            </a:r>
            <a:r>
              <a:rPr lang="en-US" altLang="zh-CN" sz="2100" b="1">
                <a:latin typeface="楷体_GB2312" charset="-122"/>
                <a:ea typeface="楷体_GB2312" charset="-122"/>
              </a:rPr>
              <a:t>www</a:t>
            </a:r>
            <a:r>
              <a:rPr lang="zh-CN" altLang="en-US" sz="2100" b="1">
                <a:latin typeface="楷体_GB2312" charset="-122"/>
                <a:ea typeface="楷体_GB2312" charset="-122"/>
              </a:rPr>
              <a:t>】</a:t>
            </a:r>
            <a:r>
              <a:rPr lang="en-US" altLang="zh-CN" sz="2100" b="1">
                <a:latin typeface="楷体_GB2312" charset="-122"/>
                <a:ea typeface="楷体_GB2312" charset="-122"/>
              </a:rPr>
              <a:t>1-5</a:t>
            </a:r>
            <a:r>
              <a:rPr lang="zh-CN" altLang="en-US" sz="2100" b="1">
                <a:latin typeface="楷体_GB2312" charset="-122"/>
                <a:ea typeface="楷体_GB2312" charset="-122"/>
              </a:rPr>
              <a:t>题。</a:t>
            </a:r>
          </a:p>
        </p:txBody>
      </p:sp>
      <p:pic>
        <p:nvPicPr>
          <p:cNvPr id="21507" name="New picture">
            <a:extLst>
              <a:ext uri="{FF2B5EF4-FFF2-40B4-BE49-F238E27FC236}">
                <a16:creationId xmlns:a16="http://schemas.microsoft.com/office/drawing/2014/main" id="{9E02C8EC-DEAD-4182-ADF7-E3A89A856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4775" y="9239250"/>
            <a:ext cx="2286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内容占位符 2">
            <a:extLst>
              <a:ext uri="{FF2B5EF4-FFF2-40B4-BE49-F238E27FC236}">
                <a16:creationId xmlns:a16="http://schemas.microsoft.com/office/drawing/2014/main" id="{B222FB6F-05CC-440A-8A27-DAD3DD5CC7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11103" y="1221581"/>
            <a:ext cx="3813572" cy="2262188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zh-CN" altLang="en-US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【学习目标】</a:t>
            </a:r>
          </a:p>
          <a:p>
            <a:pPr marL="0" indent="0">
              <a:buNone/>
            </a:pPr>
            <a:endParaRPr lang="zh-CN" altLang="en-US" b="1">
              <a:solidFill>
                <a:srgbClr val="3333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b="1">
                <a:solidFill>
                  <a:srgbClr val="FF0000"/>
                </a:solidFill>
                <a:sym typeface="宋体" panose="02010600030101010101" pitchFamily="2" charset="-122"/>
              </a:rPr>
              <a:t> 1.</a:t>
            </a:r>
            <a:r>
              <a:rPr lang="zh-CN" altLang="en-US" b="1">
                <a:solidFill>
                  <a:srgbClr val="FF0000"/>
                </a:solidFill>
                <a:sym typeface="宋体" panose="02010600030101010101" pitchFamily="2" charset="-122"/>
              </a:rPr>
              <a:t>照相机与眼球</a:t>
            </a:r>
          </a:p>
          <a:p>
            <a:pPr marL="0" indent="0">
              <a:buNone/>
            </a:pPr>
            <a:endParaRPr lang="zh-CN" altLang="en-US" b="1">
              <a:solidFill>
                <a:srgbClr val="FF0000"/>
              </a:solidFill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>
                <a:solidFill>
                  <a:srgbClr val="FF0000"/>
                </a:solidFill>
                <a:sym typeface="宋体" panose="02010600030101010101" pitchFamily="2" charset="-122"/>
              </a:rPr>
              <a:t> 2.</a:t>
            </a:r>
            <a:r>
              <a:rPr lang="zh-CN" altLang="en-US" b="1">
                <a:solidFill>
                  <a:srgbClr val="FF0000"/>
                </a:solidFill>
                <a:sym typeface="宋体" panose="02010600030101010101" pitchFamily="2" charset="-122"/>
              </a:rPr>
              <a:t>视力的缺陷与矫正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内容占位符 2">
            <a:extLst>
              <a:ext uri="{FF2B5EF4-FFF2-40B4-BE49-F238E27FC236}">
                <a16:creationId xmlns:a16="http://schemas.microsoft.com/office/drawing/2014/main" id="{398DCBF4-A8D5-4FE6-9F7B-2A865A8038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9194" y="33338"/>
            <a:ext cx="5835254" cy="391716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【一、照相机与眼球】</a:t>
            </a:r>
          </a:p>
          <a:p>
            <a:pPr marL="0" indent="0">
              <a:buNone/>
            </a:pPr>
            <a:endParaRPr lang="zh-CN" altLang="en-US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7" name="内容占位符 2">
            <a:extLst>
              <a:ext uri="{FF2B5EF4-FFF2-40B4-BE49-F238E27FC236}">
                <a16:creationId xmlns:a16="http://schemas.microsoft.com/office/drawing/2014/main" id="{BCAFC5C4-E46A-4D51-BEF6-B43BB6FE804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194" y="575072"/>
            <a:ext cx="561379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【读一读】</a:t>
            </a:r>
            <a:r>
              <a:rPr lang="zh-CN" altLang="en-US" b="1">
                <a:solidFill>
                  <a:srgbClr val="33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阅读课本</a:t>
            </a:r>
            <a:r>
              <a:rPr lang="en-US" altLang="zh-CN" b="1">
                <a:solidFill>
                  <a:srgbClr val="33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P91</a:t>
            </a:r>
            <a:r>
              <a:rPr lang="zh-CN" altLang="en-US" b="1">
                <a:solidFill>
                  <a:srgbClr val="33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，回答问题：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48" name="内容占位符 2">
            <a:extLst>
              <a:ext uri="{FF2B5EF4-FFF2-40B4-BE49-F238E27FC236}">
                <a16:creationId xmlns:a16="http://schemas.microsoft.com/office/drawing/2014/main" id="{C35A184B-F36D-438A-9259-49C9D184F0C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331119" y="1058466"/>
            <a:ext cx="6280547" cy="113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它们的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成像原理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分别是什么？</a:t>
            </a:r>
          </a:p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它们的什么相当于凸透镜，什么相当关于光屏？</a:t>
            </a:r>
          </a:p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照相机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在拍远近不同的物体时，是如何工作的？</a:t>
            </a:r>
          </a:p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4.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眼</a:t>
            </a:r>
            <a:r>
              <a:rPr lang="en-US" altLang="zh-CN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球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在看远近不同的物体时，是如何工作的？</a:t>
            </a:r>
          </a:p>
        </p:txBody>
      </p:sp>
      <p:pic>
        <p:nvPicPr>
          <p:cNvPr id="6149" name="Picture 2" descr="19-06-03">
            <a:extLst>
              <a:ext uri="{FF2B5EF4-FFF2-40B4-BE49-F238E27FC236}">
                <a16:creationId xmlns:a16="http://schemas.microsoft.com/office/drawing/2014/main" id="{EC6B0DCB-5C58-43CA-B242-11322B30D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1" y="2400300"/>
            <a:ext cx="3231356" cy="2189560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5" descr="fc32518210ae19ff6e811940">
            <a:extLst>
              <a:ext uri="{FF2B5EF4-FFF2-40B4-BE49-F238E27FC236}">
                <a16:creationId xmlns:a16="http://schemas.microsoft.com/office/drawing/2014/main" id="{8416EB68-816B-4DE7-8EE5-AAF315D9F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00300"/>
            <a:ext cx="3214688" cy="2189560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内容占位符 2">
            <a:extLst>
              <a:ext uri="{FF2B5EF4-FFF2-40B4-BE49-F238E27FC236}">
                <a16:creationId xmlns:a16="http://schemas.microsoft.com/office/drawing/2014/main" id="{B7C05B83-6563-4130-9CEF-30F56ED89FE1}"/>
              </a:ext>
            </a:extLst>
          </p:cNvPr>
          <p:cNvSpPr>
            <a:spLocks noGrp="1"/>
          </p:cNvSpPr>
          <p:nvPr/>
        </p:nvSpPr>
        <p:spPr>
          <a:xfrm>
            <a:off x="1277541" y="2626519"/>
            <a:ext cx="6484144" cy="2300288"/>
          </a:xfrm>
          <a:prstGeom prst="rect">
            <a:avLst/>
          </a:prstGeom>
          <a:noFill/>
          <a:ln>
            <a:solidFill>
              <a:srgbClr val="00B050"/>
            </a:solidFill>
            <a:miter lim="800000"/>
          </a:ln>
        </p:spPr>
        <p:txBody>
          <a:bodyPr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如图：</a:t>
            </a:r>
          </a:p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1.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照相机的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镜头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相当于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凸透镜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，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底片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相当于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光屏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；</a:t>
            </a: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 2.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照相机成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倒立缩小的实像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；</a:t>
            </a: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 3.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普通相机的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镜头焦距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一般无法改变；</a:t>
            </a: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   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当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由近景改拍远景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时，物距变大，像距变小（像前移），我们可以通过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向后收缩镜头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（缩短底片到镜头的距离）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，让像再次落在底片上。</a:t>
            </a: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 4.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当由远景改拍近景时，又如何？</a:t>
            </a:r>
            <a:endParaRPr b="1">
              <a:latin typeface="楷体" pitchFamily="49" charset="-122"/>
              <a:ea typeface="楷体" pitchFamily="49" charset="-122"/>
              <a:sym typeface="宋体" pitchFamily="2" charset="-122"/>
            </a:endParaRPr>
          </a:p>
        </p:txBody>
      </p:sp>
      <p:pic>
        <p:nvPicPr>
          <p:cNvPr id="7171" name="图片 2">
            <a:extLst>
              <a:ext uri="{FF2B5EF4-FFF2-40B4-BE49-F238E27FC236}">
                <a16:creationId xmlns:a16="http://schemas.microsoft.com/office/drawing/2014/main" id="{9F916929-DB25-4731-9D7F-0EFDE75E8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302419"/>
            <a:ext cx="3840956" cy="2013347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3">
            <a:extLst>
              <a:ext uri="{FF2B5EF4-FFF2-40B4-BE49-F238E27FC236}">
                <a16:creationId xmlns:a16="http://schemas.microsoft.com/office/drawing/2014/main" id="{A5505960-162D-4FE7-AAC3-832657483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57188"/>
            <a:ext cx="4355306" cy="2127647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0739E6BB-6AD3-47DE-94DA-32ACA1549757}"/>
              </a:ext>
            </a:extLst>
          </p:cNvPr>
          <p:cNvSpPr>
            <a:spLocks noGrp="1"/>
          </p:cNvSpPr>
          <p:nvPr/>
        </p:nvSpPr>
        <p:spPr>
          <a:xfrm>
            <a:off x="1295400" y="2678906"/>
            <a:ext cx="6484144" cy="2287191"/>
          </a:xfrm>
          <a:prstGeom prst="rect">
            <a:avLst/>
          </a:prstGeom>
          <a:noFill/>
          <a:ln>
            <a:solidFill>
              <a:srgbClr val="00B050"/>
            </a:solidFill>
            <a:miter lim="800000"/>
          </a:ln>
        </p:spPr>
        <p:txBody>
          <a:bodyPr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如图：</a:t>
            </a:r>
          </a:p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1.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眼球中的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晶状体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相当于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凸透镜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，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视网膜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相当于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光屏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；</a:t>
            </a: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 2.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眼球也成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倒立缩小的实像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；</a:t>
            </a: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 3.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眼球中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视网膜到晶状体的距离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一般无法改变；</a:t>
            </a: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   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当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由近处看向远处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时，物距变大，像距变小（像前移），我们可以通过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增大晶状体的焦距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（对光的会聚能力变弱）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，让像再次落在视网膜上。</a:t>
            </a: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 4.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当由远处看向近处时，又如何？</a:t>
            </a:r>
            <a:endParaRPr b="1">
              <a:latin typeface="楷体" pitchFamily="49" charset="-122"/>
              <a:ea typeface="楷体" pitchFamily="49" charset="-122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内容占位符 2">
            <a:extLst>
              <a:ext uri="{FF2B5EF4-FFF2-40B4-BE49-F238E27FC236}">
                <a16:creationId xmlns:a16="http://schemas.microsoft.com/office/drawing/2014/main" id="{41A63132-CE5E-4DC2-87C3-63299E0943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9194" y="33338"/>
            <a:ext cx="5835254" cy="391716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【二、视力的缺陷与矫正】</a:t>
            </a:r>
          </a:p>
          <a:p>
            <a:pPr marL="0" indent="0">
              <a:buNone/>
            </a:pPr>
            <a:endParaRPr lang="zh-CN" altLang="en-US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19" name="内容占位符 2">
            <a:extLst>
              <a:ext uri="{FF2B5EF4-FFF2-40B4-BE49-F238E27FC236}">
                <a16:creationId xmlns:a16="http://schemas.microsoft.com/office/drawing/2014/main" id="{445F379F-0F19-4724-8D6E-217325A9CD8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194" y="575072"/>
            <a:ext cx="561379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【读一读】</a:t>
            </a:r>
            <a:r>
              <a:rPr lang="zh-CN" altLang="en-US" b="1">
                <a:solidFill>
                  <a:srgbClr val="33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阅读课本</a:t>
            </a:r>
            <a:r>
              <a:rPr lang="en-US" altLang="zh-CN" b="1">
                <a:solidFill>
                  <a:srgbClr val="33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P92-93</a:t>
            </a:r>
            <a:r>
              <a:rPr lang="zh-CN" altLang="en-US" b="1">
                <a:solidFill>
                  <a:srgbClr val="33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，回答问题：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20" name="内容占位符 2">
            <a:extLst>
              <a:ext uri="{FF2B5EF4-FFF2-40B4-BE49-F238E27FC236}">
                <a16:creationId xmlns:a16="http://schemas.microsoft.com/office/drawing/2014/main" id="{7BC8CED1-D9F8-43CB-8630-9901A90E08E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331119" y="1058466"/>
            <a:ext cx="6280547" cy="113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近视眼的缺陷表现是什么？多发生在哪些人群中？</a:t>
            </a:r>
          </a:p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近视眼的成因是什么？如何矫正？</a:t>
            </a:r>
          </a:p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远视眼的缺陷表现是什么？多发生在哪些人群中？</a:t>
            </a:r>
          </a:p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4.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远视眼的成因是什么？如何矫正？</a:t>
            </a:r>
          </a:p>
        </p:txBody>
      </p:sp>
      <p:pic>
        <p:nvPicPr>
          <p:cNvPr id="9221" name="图片 1">
            <a:extLst>
              <a:ext uri="{FF2B5EF4-FFF2-40B4-BE49-F238E27FC236}">
                <a16:creationId xmlns:a16="http://schemas.microsoft.com/office/drawing/2014/main" id="{ED0C7306-76D9-4783-84D9-63D3D916F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355057"/>
            <a:ext cx="3371850" cy="2361010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3">
            <a:extLst>
              <a:ext uri="{FF2B5EF4-FFF2-40B4-BE49-F238E27FC236}">
                <a16:creationId xmlns:a16="http://schemas.microsoft.com/office/drawing/2014/main" id="{1F1D7F7F-3B0F-4DF6-9621-48C9C4700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329" y="627460"/>
            <a:ext cx="3021806" cy="2817019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内容占位符 2">
            <a:extLst>
              <a:ext uri="{FF2B5EF4-FFF2-40B4-BE49-F238E27FC236}">
                <a16:creationId xmlns:a16="http://schemas.microsoft.com/office/drawing/2014/main" id="{3D6C3A6E-6A5D-4956-83C6-DE3B7C727E59}"/>
              </a:ext>
            </a:extLst>
          </p:cNvPr>
          <p:cNvSpPr>
            <a:spLocks noGrp="1"/>
          </p:cNvSpPr>
          <p:nvPr/>
        </p:nvSpPr>
        <p:spPr>
          <a:xfrm>
            <a:off x="1295400" y="3700463"/>
            <a:ext cx="6484144" cy="1265635"/>
          </a:xfrm>
          <a:prstGeom prst="rect">
            <a:avLst/>
          </a:prstGeom>
          <a:noFill/>
          <a:ln>
            <a:solidFill>
              <a:srgbClr val="00B050"/>
            </a:solidFill>
            <a:miter lim="800000"/>
          </a:ln>
        </p:spPr>
        <p:txBody>
          <a:bodyPr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如图：近视眼的缺陷与矫正</a:t>
            </a:r>
          </a:p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1.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近视眼的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晶状体较厚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，对光的会聚能力过强；</a:t>
            </a:r>
          </a:p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2.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看远处物体时，像成在了视网膜的前方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；</a:t>
            </a:r>
          </a:p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3.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需要佩戴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近视眼镜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（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凹透镜对光有发散作用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）来矫正。</a:t>
            </a:r>
          </a:p>
          <a:p>
            <a:endParaRPr b="1">
              <a:latin typeface="楷体" pitchFamily="49" charset="-122"/>
              <a:ea typeface="楷体" pitchFamily="49" charset="-122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4">
            <a:extLst>
              <a:ext uri="{FF2B5EF4-FFF2-40B4-BE49-F238E27FC236}">
                <a16:creationId xmlns:a16="http://schemas.microsoft.com/office/drawing/2014/main" id="{49B89876-CDD5-477D-B7E0-E0C927508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842962"/>
            <a:ext cx="3187304" cy="2491979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内容占位符 2">
            <a:extLst>
              <a:ext uri="{FF2B5EF4-FFF2-40B4-BE49-F238E27FC236}">
                <a16:creationId xmlns:a16="http://schemas.microsoft.com/office/drawing/2014/main" id="{46C7F750-3D51-4206-8632-04B706FEE8AC}"/>
              </a:ext>
            </a:extLst>
          </p:cNvPr>
          <p:cNvSpPr>
            <a:spLocks noGrp="1"/>
          </p:cNvSpPr>
          <p:nvPr/>
        </p:nvSpPr>
        <p:spPr>
          <a:xfrm>
            <a:off x="1295400" y="3700463"/>
            <a:ext cx="6484144" cy="1265635"/>
          </a:xfrm>
          <a:prstGeom prst="rect">
            <a:avLst/>
          </a:prstGeom>
          <a:noFill/>
          <a:ln>
            <a:solidFill>
              <a:srgbClr val="00B050"/>
            </a:solidFill>
            <a:miter lim="800000"/>
          </a:ln>
        </p:spPr>
        <p:txBody>
          <a:bodyPr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如图：远视眼的缺陷与矫正</a:t>
            </a:r>
          </a:p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1.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远视眼的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晶状体较薄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，对光的会聚能力过弱；</a:t>
            </a:r>
          </a:p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2.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看近处物体时，像成在了视网膜的后方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；</a:t>
            </a:r>
          </a:p>
          <a:p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 3.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需要佩戴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远视眼镜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（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凸透镜对光有会聚作用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itchFamily="49" charset="-122"/>
                <a:ea typeface="楷体" pitchFamily="49" charset="-122"/>
                <a:sym typeface="宋体" pitchFamily="2" charset="-122"/>
              </a:rPr>
              <a:t>）来矫正。</a:t>
            </a:r>
          </a:p>
          <a:p>
            <a:endParaRPr b="1">
              <a:latin typeface="楷体" pitchFamily="49" charset="-122"/>
              <a:ea typeface="楷体" pitchFamily="49" charset="-122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内容占位符 2">
            <a:extLst>
              <a:ext uri="{FF2B5EF4-FFF2-40B4-BE49-F238E27FC236}">
                <a16:creationId xmlns:a16="http://schemas.microsoft.com/office/drawing/2014/main" id="{A9EFDC92-2AB4-4AD1-96AF-A6FA4C1E1396}"/>
              </a:ext>
            </a:extLst>
          </p:cNvPr>
          <p:cNvSpPr>
            <a:spLocks noGrp="1"/>
          </p:cNvSpPr>
          <p:nvPr/>
        </p:nvSpPr>
        <p:spPr>
          <a:xfrm>
            <a:off x="1169194" y="575072"/>
            <a:ext cx="6405563" cy="4286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pitchFamily="49" charset="-122"/>
                <a:ea typeface="黑体" pitchFamily="49" charset="-122"/>
                <a:sym typeface="Wingdings"/>
              </a:rPr>
              <a:t>【读一读】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阅读课本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“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活动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4.5”</a:t>
            </a:r>
            <a:r>
              <a:rPr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楷体" pitchFamily="49" charset="-122"/>
                <a:ea typeface="楷体" pitchFamily="49" charset="-122"/>
                <a:sym typeface="Wingdings"/>
              </a:rPr>
              <a:t>，完成书上的填空。</a:t>
            </a:r>
            <a:endParaRPr b="1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2291" name="图片 60418" descr="IMAGE_00147">
            <a:extLst>
              <a:ext uri="{FF2B5EF4-FFF2-40B4-BE49-F238E27FC236}">
                <a16:creationId xmlns:a16="http://schemas.microsoft.com/office/drawing/2014/main" id="{E863BF8F-0359-49E7-9796-ED169A7AE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8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" t="7271" r="11775" b="27533"/>
          <a:stretch>
            <a:fillRect/>
          </a:stretch>
        </p:blipFill>
        <p:spPr bwMode="auto">
          <a:xfrm>
            <a:off x="1926431" y="1437085"/>
            <a:ext cx="4873229" cy="3251597"/>
          </a:xfrm>
          <a:prstGeom prst="rect">
            <a:avLst/>
          </a:prstGeom>
          <a:noFill/>
          <a:ln w="12700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910</Words>
  <Application>Microsoft Office PowerPoint</Application>
  <PresentationFormat>全屏显示(16:9)</PresentationFormat>
  <Paragraphs>83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等线</vt:lpstr>
      <vt:lpstr>黑体</vt:lpstr>
      <vt:lpstr>楷体</vt:lpstr>
      <vt:lpstr>楷体_GB2312</vt:lpstr>
      <vt:lpstr>Arial</vt:lpstr>
      <vt:lpstr>Calibri</vt:lpstr>
      <vt:lpstr>Calibri Light</vt:lpstr>
      <vt:lpstr>Times New Roman</vt:lpstr>
      <vt:lpstr>Office 主题​​</vt:lpstr>
      <vt:lpstr>第四章   光的折射  透镜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  声现象</dc:title>
  <dc:creator>lenovo07</dc:creator>
  <cp:lastModifiedBy>lenovo07</cp:lastModifiedBy>
  <cp:revision>6</cp:revision>
  <dcterms:created xsi:type="dcterms:W3CDTF">2021-09-03T05:57:51Z</dcterms:created>
  <dcterms:modified xsi:type="dcterms:W3CDTF">2021-09-03T06:07:48Z</dcterms:modified>
</cp:coreProperties>
</file>