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384" r:id="rId5"/>
    <p:sldId id="471" r:id="rId6"/>
    <p:sldId id="472" r:id="rId7"/>
    <p:sldId id="477" r:id="rId8"/>
    <p:sldId id="473" r:id="rId9"/>
    <p:sldId id="474" r:id="rId10"/>
    <p:sldId id="475" r:id="rId11"/>
    <p:sldId id="484" r:id="rId12"/>
    <p:sldId id="483" r:id="rId13"/>
    <p:sldId id="485" r:id="rId14"/>
    <p:sldId id="481" r:id="rId15"/>
    <p:sldId id="479" r:id="rId16"/>
    <p:sldId id="480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262F8BFA-4DA3-40E4-BE5C-DA440EE20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3555" name="文本占位符 2">
            <a:extLst>
              <a:ext uri="{FF2B5EF4-FFF2-40B4-BE49-F238E27FC236}">
                <a16:creationId xmlns:a16="http://schemas.microsoft.com/office/drawing/2014/main" id="{30B5FC3F-0EDA-4BCF-B781-AA4162532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8647B026-253A-43CA-A16E-FB6174C27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4579" name="文本占位符 2">
            <a:extLst>
              <a:ext uri="{FF2B5EF4-FFF2-40B4-BE49-F238E27FC236}">
                <a16:creationId xmlns:a16="http://schemas.microsoft.com/office/drawing/2014/main" id="{775C5BF0-6477-4771-9C90-D4B8A561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3073">
            <a:extLst>
              <a:ext uri="{FF2B5EF4-FFF2-40B4-BE49-F238E27FC236}">
                <a16:creationId xmlns:a16="http://schemas.microsoft.com/office/drawing/2014/main" id="{E95004B1-2552-4A5C-9A32-FEDF76A6A4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300" b="1"/>
              <a:t>第四章</a:t>
            </a:r>
            <a:r>
              <a:rPr lang="en-US" altLang="zh-CN" sz="3300" b="1"/>
              <a:t>   </a:t>
            </a:r>
            <a:r>
              <a:rPr lang="zh-CN" altLang="en-US" sz="3300" b="1"/>
              <a:t>光的折射</a:t>
            </a:r>
            <a:r>
              <a:rPr lang="en-US" altLang="zh-CN" sz="3300" b="1"/>
              <a:t>  </a:t>
            </a:r>
            <a:r>
              <a:rPr lang="zh-CN" altLang="en-US" sz="3300" b="1"/>
              <a:t>透镜</a:t>
            </a:r>
          </a:p>
        </p:txBody>
      </p:sp>
      <p:sp>
        <p:nvSpPr>
          <p:cNvPr id="5123" name="副标题 3074">
            <a:extLst>
              <a:ext uri="{FF2B5EF4-FFF2-40B4-BE49-F238E27FC236}">
                <a16:creationId xmlns:a16="http://schemas.microsoft.com/office/drawing/2014/main" id="{826085E3-45BE-4B66-B19F-D7C9EEF04E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4.2  </a:t>
            </a:r>
            <a:r>
              <a:rPr lang="zh-CN" altLang="en-US" sz="2400" b="1" dirty="0">
                <a:solidFill>
                  <a:srgbClr val="FF0000"/>
                </a:solidFill>
              </a:rPr>
              <a:t>透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DED5E2C5-4C1B-48D0-BE63-A45DEA690F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47700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【拓展</a:t>
            </a:r>
            <a:r>
              <a:rPr lang="en-US" altLang="zh-CN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】不同凸透镜的焦距</a:t>
            </a: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144630D9-DE7C-4928-9CFF-1806A7C014A5}"/>
              </a:ext>
            </a:extLst>
          </p:cNvPr>
          <p:cNvSpPr>
            <a:spLocks noGrp="1"/>
          </p:cNvSpPr>
          <p:nvPr/>
        </p:nvSpPr>
        <p:spPr>
          <a:xfrm>
            <a:off x="2057401" y="4083844"/>
            <a:ext cx="4766072" cy="835819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凸透镜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表面越凸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，对光的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折射能力就越强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，平行于主光轴的光经过折射后会聚的点（焦点）就离凸透镜越近，即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焦距就越短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4340" name="图片 1">
            <a:extLst>
              <a:ext uri="{FF2B5EF4-FFF2-40B4-BE49-F238E27FC236}">
                <a16:creationId xmlns:a16="http://schemas.microsoft.com/office/drawing/2014/main" id="{E79E1C54-CF17-4703-B244-8C6E65D1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0625"/>
            <a:ext cx="4767263" cy="272176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>
            <a:extLst>
              <a:ext uri="{FF2B5EF4-FFF2-40B4-BE49-F238E27FC236}">
                <a16:creationId xmlns:a16="http://schemas.microsoft.com/office/drawing/2014/main" id="{55AA2B95-EE5D-42E7-AE43-5D1A095611A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54981" y="1437085"/>
            <a:ext cx="2005013" cy="39528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 b="1">
                <a:solidFill>
                  <a:srgbClr val="00B050"/>
                </a:solidFill>
              </a:rPr>
              <a:t>生活中的透镜</a:t>
            </a:r>
          </a:p>
        </p:txBody>
      </p:sp>
      <p:pic>
        <p:nvPicPr>
          <p:cNvPr id="15363" name="Picture 55" descr="Dcp_8760_2">
            <a:extLst>
              <a:ext uri="{FF2B5EF4-FFF2-40B4-BE49-F238E27FC236}">
                <a16:creationId xmlns:a16="http://schemas.microsoft.com/office/drawing/2014/main" id="{0B90DA8F-AD07-4843-BD96-550C0D8B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37085"/>
            <a:ext cx="3040856" cy="296584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9" descr="sf1175">
            <a:extLst>
              <a:ext uri="{FF2B5EF4-FFF2-40B4-BE49-F238E27FC236}">
                <a16:creationId xmlns:a16="http://schemas.microsoft.com/office/drawing/2014/main" id="{BE19701B-D2FF-426A-9C4E-1BD4D187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974" r="4083" b="4909"/>
          <a:stretch>
            <a:fillRect/>
          </a:stretch>
        </p:blipFill>
        <p:spPr bwMode="auto">
          <a:xfrm>
            <a:off x="1493044" y="2650331"/>
            <a:ext cx="25300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1" descr="image1373m">
            <a:extLst>
              <a:ext uri="{FF2B5EF4-FFF2-40B4-BE49-F238E27FC236}">
                <a16:creationId xmlns:a16="http://schemas.microsoft.com/office/drawing/2014/main" id="{D58279DE-B0EC-48A7-B8DC-49C69080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5695" r="24838" b="13905"/>
          <a:stretch>
            <a:fillRect/>
          </a:stretch>
        </p:blipFill>
        <p:spPr bwMode="auto">
          <a:xfrm>
            <a:off x="1588294" y="465535"/>
            <a:ext cx="2345531" cy="264318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63" descr="2003818190396338">
            <a:extLst>
              <a:ext uri="{FF2B5EF4-FFF2-40B4-BE49-F238E27FC236}">
                <a16:creationId xmlns:a16="http://schemas.microsoft.com/office/drawing/2014/main" id="{49A275BF-AD93-4FB8-94FF-C5FF9B27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9439" b="7431"/>
          <a:stretch>
            <a:fillRect/>
          </a:stretch>
        </p:blipFill>
        <p:spPr bwMode="auto">
          <a:xfrm>
            <a:off x="1588294" y="3219450"/>
            <a:ext cx="2345531" cy="181570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图片 1" descr="22-anbangro-68074">
            <a:extLst>
              <a:ext uri="{FF2B5EF4-FFF2-40B4-BE49-F238E27FC236}">
                <a16:creationId xmlns:a16="http://schemas.microsoft.com/office/drawing/2014/main" id="{1BB200D6-0D76-4C92-B391-5D6526D6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8" y="2781300"/>
            <a:ext cx="2817019" cy="22538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5" descr="F100">
            <a:extLst>
              <a:ext uri="{FF2B5EF4-FFF2-40B4-BE49-F238E27FC236}">
                <a16:creationId xmlns:a16="http://schemas.microsoft.com/office/drawing/2014/main" id="{D3BC8271-67E2-48B9-A3BE-F19B30C3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03" y="465535"/>
            <a:ext cx="2595563" cy="218955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>
            <a:extLst>
              <a:ext uri="{FF2B5EF4-FFF2-40B4-BE49-F238E27FC236}">
                <a16:creationId xmlns:a16="http://schemas.microsoft.com/office/drawing/2014/main" id="{F16F3E05-9BC3-48A9-B084-A2DD6B84D7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62525" y="681037"/>
            <a:ext cx="2005013" cy="4631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 b="1">
                <a:solidFill>
                  <a:srgbClr val="00B050"/>
                </a:solidFill>
              </a:rPr>
              <a:t>生活中的透镜</a:t>
            </a:r>
          </a:p>
        </p:txBody>
      </p:sp>
      <p:pic>
        <p:nvPicPr>
          <p:cNvPr id="17411" name="图片 2" descr="01bf8c5a12d77fa8012051876247f7.jpg@1280w_1l_2o_100sh">
            <a:extLst>
              <a:ext uri="{FF2B5EF4-FFF2-40B4-BE49-F238E27FC236}">
                <a16:creationId xmlns:a16="http://schemas.microsoft.com/office/drawing/2014/main" id="{2FC7AFA3-858E-4420-9D59-B3F1B10C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85" y="500063"/>
            <a:ext cx="1553765" cy="155376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图片 3" descr="rBADvFowlneAI-JqAACTGykUzuw229">
            <a:extLst>
              <a:ext uri="{FF2B5EF4-FFF2-40B4-BE49-F238E27FC236}">
                <a16:creationId xmlns:a16="http://schemas.microsoft.com/office/drawing/2014/main" id="{52F23EC5-4844-4112-9EC8-6ADC4AEB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85" y="2237185"/>
            <a:ext cx="2564606" cy="256460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图片 4" descr="t01b780f99402930f71">
            <a:extLst>
              <a:ext uri="{FF2B5EF4-FFF2-40B4-BE49-F238E27FC236}">
                <a16:creationId xmlns:a16="http://schemas.microsoft.com/office/drawing/2014/main" id="{2F8DB046-04BC-49F8-9966-029A32D1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98" y="500063"/>
            <a:ext cx="2863453" cy="429577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849D3D-2050-4E60-A8AE-C8DCE08AA62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66825" y="1022480"/>
            <a:ext cx="5929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76225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楷体_GB2312" charset="-122"/>
                <a:ea typeface="楷体_GB2312" charset="-122"/>
              </a:rPr>
              <a:t>1.</a:t>
            </a:r>
            <a:r>
              <a:rPr lang="zh-CN" altLang="en-US" sz="1800" b="1">
                <a:latin typeface="楷体_GB2312" charset="-122"/>
                <a:ea typeface="楷体_GB2312" charset="-122"/>
              </a:rPr>
              <a:t>要使小灯泡发出的光经某透镜后变成平行光，应把小灯泡放在（ 　 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A</a:t>
            </a:r>
            <a:r>
              <a:rPr lang="zh-CN" altLang="en-US" sz="1800" b="1">
                <a:latin typeface="Times New Roman" panose="02020603050405020304" pitchFamily="18" charset="0"/>
              </a:rPr>
              <a:t>．凸透镜前任意位置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B</a:t>
            </a:r>
            <a:r>
              <a:rPr lang="zh-CN" altLang="en-US" sz="1800" b="1">
                <a:latin typeface="Times New Roman" panose="02020603050405020304" pitchFamily="18" charset="0"/>
              </a:rPr>
              <a:t>．凸透镜的焦点上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C</a:t>
            </a:r>
            <a:r>
              <a:rPr lang="zh-CN" altLang="en-US" sz="1800" b="1">
                <a:latin typeface="Times New Roman" panose="02020603050405020304" pitchFamily="18" charset="0"/>
              </a:rPr>
              <a:t>．凹透镜前任意位置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D</a:t>
            </a:r>
            <a:r>
              <a:rPr lang="zh-CN" altLang="en-US" sz="1800" b="1">
                <a:latin typeface="Times New Roman" panose="02020603050405020304" pitchFamily="18" charset="0"/>
              </a:rPr>
              <a:t>．凹透镜的焦点上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6770F3A-032D-4DCA-B1DC-CD0C46753466}"/>
              </a:ext>
            </a:extLst>
          </p:cNvPr>
          <p:cNvSpPr/>
          <p:nvPr/>
        </p:nvSpPr>
        <p:spPr>
          <a:xfrm>
            <a:off x="2465785" y="1275160"/>
            <a:ext cx="48696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Ｂ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23">
            <a:extLst>
              <a:ext uri="{FF2B5EF4-FFF2-40B4-BE49-F238E27FC236}">
                <a16:creationId xmlns:a16="http://schemas.microsoft.com/office/drawing/2014/main" id="{13F17C40-9C2E-409B-B013-48577055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660" y="2834879"/>
            <a:ext cx="5730478" cy="2114550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2. 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将凸透镜正对太阳光，其下方的纸上呈现一个并非最小的光斑，这时光斑到凸透镜的距离为</a:t>
            </a:r>
            <a:r>
              <a:rPr lang="en-US" altLang="zh-CN" sz="1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。若凸透镜远离纸的过程中光斑一直变大，该凸透镜的焦距</a:t>
            </a: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(      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．一定小于</a:t>
            </a:r>
            <a:r>
              <a:rPr lang="en-US" altLang="zh-CN" sz="1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       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B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．一定等于</a:t>
            </a:r>
            <a:r>
              <a:rPr lang="en-US" altLang="zh-CN" sz="1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        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．一定大于</a:t>
            </a:r>
            <a:r>
              <a:rPr lang="en-US" altLang="zh-CN" sz="1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   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．可能小于</a:t>
            </a:r>
            <a:r>
              <a:rPr lang="en-US" altLang="zh-CN" sz="1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，也可能大于</a:t>
            </a:r>
            <a:r>
              <a:rPr lang="en-US" altLang="zh-CN" sz="1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endParaRPr sz="1800" b="1" i="1"/>
          </a:p>
        </p:txBody>
      </p:sp>
      <p:pic>
        <p:nvPicPr>
          <p:cNvPr id="18437" name="Picture 24" descr="image006">
            <a:extLst>
              <a:ext uri="{FF2B5EF4-FFF2-40B4-BE49-F238E27FC236}">
                <a16:creationId xmlns:a16="http://schemas.microsoft.com/office/drawing/2014/main" id="{996C8115-0D05-46A8-A17A-F2DD906F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5" y="3737373"/>
            <a:ext cx="1382315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25">
            <a:extLst>
              <a:ext uri="{FF2B5EF4-FFF2-40B4-BE49-F238E27FC236}">
                <a16:creationId xmlns:a16="http://schemas.microsoft.com/office/drawing/2014/main" id="{5CABA1BC-3678-4913-9F4E-B13F52E6ADF2}"/>
              </a:ext>
            </a:extLst>
          </p:cNvPr>
          <p:cNvSpPr/>
          <p:nvPr/>
        </p:nvSpPr>
        <p:spPr>
          <a:xfrm>
            <a:off x="6192441" y="3273029"/>
            <a:ext cx="5143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id="{FDCDBC24-8A99-4611-AD3C-0441E03B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8211536D-2CCA-4DBA-B651-2182EBA5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9" y="2147887"/>
            <a:ext cx="5715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Line 26">
            <a:extLst>
              <a:ext uri="{FF2B5EF4-FFF2-40B4-BE49-F238E27FC236}">
                <a16:creationId xmlns:a16="http://schemas.microsoft.com/office/drawing/2014/main" id="{18668CEC-3A10-4518-827A-226FE534C31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8319" y="3519488"/>
            <a:ext cx="628650" cy="2286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60" name="Group 20">
            <a:extLst>
              <a:ext uri="{FF2B5EF4-FFF2-40B4-BE49-F238E27FC236}">
                <a16:creationId xmlns:a16="http://schemas.microsoft.com/office/drawing/2014/main" id="{DE434845-1823-4D40-95B5-6119C2D163A6}"/>
              </a:ext>
            </a:extLst>
          </p:cNvPr>
          <p:cNvGrpSpPr>
            <a:grpSpLocks/>
          </p:cNvGrpSpPr>
          <p:nvPr/>
        </p:nvGrpSpPr>
        <p:grpSpPr bwMode="auto">
          <a:xfrm>
            <a:off x="5388769" y="2490788"/>
            <a:ext cx="971550" cy="457200"/>
            <a:chOff x="3840" y="2640"/>
            <a:chExt cx="816" cy="336"/>
          </a:xfrm>
        </p:grpSpPr>
        <p:sp>
          <p:nvSpPr>
            <p:cNvPr id="19461" name="Line 26">
              <a:extLst>
                <a:ext uri="{FF2B5EF4-FFF2-40B4-BE49-F238E27FC236}">
                  <a16:creationId xmlns:a16="http://schemas.microsoft.com/office/drawing/2014/main" id="{797B5AF4-FF23-474D-AC0B-3618CC724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640"/>
              <a:ext cx="576" cy="2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62" name="Line 26">
              <a:extLst>
                <a:ext uri="{FF2B5EF4-FFF2-40B4-BE49-F238E27FC236}">
                  <a16:creationId xmlns:a16="http://schemas.microsoft.com/office/drawing/2014/main" id="{08985A22-91EC-493F-88C6-7E4DEA8AC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6"/>
              <a:ext cx="576" cy="24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463" name="Group 22">
            <a:extLst>
              <a:ext uri="{FF2B5EF4-FFF2-40B4-BE49-F238E27FC236}">
                <a16:creationId xmlns:a16="http://schemas.microsoft.com/office/drawing/2014/main" id="{2E323600-0903-42B4-9632-D902E2E1BDF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416969" y="3062288"/>
            <a:ext cx="1200150" cy="457200"/>
            <a:chOff x="3840" y="2640"/>
            <a:chExt cx="816" cy="336"/>
          </a:xfrm>
        </p:grpSpPr>
        <p:sp>
          <p:nvSpPr>
            <p:cNvPr id="19464" name="Line 26">
              <a:extLst>
                <a:ext uri="{FF2B5EF4-FFF2-40B4-BE49-F238E27FC236}">
                  <a16:creationId xmlns:a16="http://schemas.microsoft.com/office/drawing/2014/main" id="{0189B1EE-78D5-44BC-B773-6C913FD18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640"/>
              <a:ext cx="576" cy="2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65" name="Line 26">
              <a:extLst>
                <a:ext uri="{FF2B5EF4-FFF2-40B4-BE49-F238E27FC236}">
                  <a16:creationId xmlns:a16="http://schemas.microsoft.com/office/drawing/2014/main" id="{7BC82F70-E19B-4176-9BF5-D0611A1A6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6"/>
              <a:ext cx="576" cy="24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466" name="Group 25">
            <a:extLst>
              <a:ext uri="{FF2B5EF4-FFF2-40B4-BE49-F238E27FC236}">
                <a16:creationId xmlns:a16="http://schemas.microsoft.com/office/drawing/2014/main" id="{924890D8-76A5-4FAF-A0C7-C6311BB9B439}"/>
              </a:ext>
            </a:extLst>
          </p:cNvPr>
          <p:cNvGrpSpPr>
            <a:grpSpLocks/>
          </p:cNvGrpSpPr>
          <p:nvPr/>
        </p:nvGrpSpPr>
        <p:grpSpPr bwMode="auto">
          <a:xfrm>
            <a:off x="2359819" y="2376488"/>
            <a:ext cx="1200150" cy="571500"/>
            <a:chOff x="3840" y="2640"/>
            <a:chExt cx="816" cy="336"/>
          </a:xfrm>
        </p:grpSpPr>
        <p:sp>
          <p:nvSpPr>
            <p:cNvPr id="19467" name="Line 26">
              <a:extLst>
                <a:ext uri="{FF2B5EF4-FFF2-40B4-BE49-F238E27FC236}">
                  <a16:creationId xmlns:a16="http://schemas.microsoft.com/office/drawing/2014/main" id="{20E20C62-F3A7-4FB9-B13B-41CCD368E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640"/>
              <a:ext cx="576" cy="2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68" name="Line 26">
              <a:extLst>
                <a:ext uri="{FF2B5EF4-FFF2-40B4-BE49-F238E27FC236}">
                  <a16:creationId xmlns:a16="http://schemas.microsoft.com/office/drawing/2014/main" id="{14FEC39E-3548-453E-B705-6DE0E3D50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6"/>
              <a:ext cx="576" cy="2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469" name="Group 31">
            <a:extLst>
              <a:ext uri="{FF2B5EF4-FFF2-40B4-BE49-F238E27FC236}">
                <a16:creationId xmlns:a16="http://schemas.microsoft.com/office/drawing/2014/main" id="{96DB3DD0-CF3E-487F-BFEE-876B2580E85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228160" y="3437335"/>
            <a:ext cx="1169194" cy="15478"/>
            <a:chOff x="3827" y="2733"/>
            <a:chExt cx="835" cy="148"/>
          </a:xfrm>
        </p:grpSpPr>
        <p:sp>
          <p:nvSpPr>
            <p:cNvPr id="19470" name="Line 26">
              <a:extLst>
                <a:ext uri="{FF2B5EF4-FFF2-40B4-BE49-F238E27FC236}">
                  <a16:creationId xmlns:a16="http://schemas.microsoft.com/office/drawing/2014/main" id="{A08BF2EF-C8CF-430B-8D8D-D4DDBF7F5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27" y="2733"/>
              <a:ext cx="589" cy="14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71" name="Line 26">
              <a:extLst>
                <a:ext uri="{FF2B5EF4-FFF2-40B4-BE49-F238E27FC236}">
                  <a16:creationId xmlns:a16="http://schemas.microsoft.com/office/drawing/2014/main" id="{34E4D2D0-05F6-44B0-8DDF-01679DF62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3"/>
              <a:ext cx="582" cy="14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472" name="Group 34">
            <a:extLst>
              <a:ext uri="{FF2B5EF4-FFF2-40B4-BE49-F238E27FC236}">
                <a16:creationId xmlns:a16="http://schemas.microsoft.com/office/drawing/2014/main" id="{A488D684-8A2A-470B-94FC-034E48CDC9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45769" y="2090738"/>
            <a:ext cx="914400" cy="571500"/>
            <a:chOff x="3840" y="2640"/>
            <a:chExt cx="816" cy="336"/>
          </a:xfrm>
        </p:grpSpPr>
        <p:sp>
          <p:nvSpPr>
            <p:cNvPr id="19473" name="Line 26">
              <a:extLst>
                <a:ext uri="{FF2B5EF4-FFF2-40B4-BE49-F238E27FC236}">
                  <a16:creationId xmlns:a16="http://schemas.microsoft.com/office/drawing/2014/main" id="{402C11B7-02DC-4B8E-886B-E46B80DBB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640"/>
              <a:ext cx="576" cy="2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74" name="Line 26">
              <a:extLst>
                <a:ext uri="{FF2B5EF4-FFF2-40B4-BE49-F238E27FC236}">
                  <a16:creationId xmlns:a16="http://schemas.microsoft.com/office/drawing/2014/main" id="{DAFDA8F5-C4A9-4E6B-B317-690E8B0C2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6"/>
              <a:ext cx="576" cy="24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475" name="Group 37">
            <a:extLst>
              <a:ext uri="{FF2B5EF4-FFF2-40B4-BE49-F238E27FC236}">
                <a16:creationId xmlns:a16="http://schemas.microsoft.com/office/drawing/2014/main" id="{87652A13-C252-4F8D-81A6-1D4B0118E74F}"/>
              </a:ext>
            </a:extLst>
          </p:cNvPr>
          <p:cNvGrpSpPr>
            <a:grpSpLocks/>
          </p:cNvGrpSpPr>
          <p:nvPr/>
        </p:nvGrpSpPr>
        <p:grpSpPr bwMode="auto">
          <a:xfrm>
            <a:off x="4302919" y="2319337"/>
            <a:ext cx="1076325" cy="25004"/>
            <a:chOff x="3840" y="2640"/>
            <a:chExt cx="809" cy="245"/>
          </a:xfrm>
        </p:grpSpPr>
        <p:sp>
          <p:nvSpPr>
            <p:cNvPr id="19476" name="Line 26">
              <a:extLst>
                <a:ext uri="{FF2B5EF4-FFF2-40B4-BE49-F238E27FC236}">
                  <a16:creationId xmlns:a16="http://schemas.microsoft.com/office/drawing/2014/main" id="{43C4B9A5-910A-49A9-A88C-2420D63AF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640"/>
              <a:ext cx="576" cy="24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77" name="Line 26">
              <a:extLst>
                <a:ext uri="{FF2B5EF4-FFF2-40B4-BE49-F238E27FC236}">
                  <a16:creationId xmlns:a16="http://schemas.microsoft.com/office/drawing/2014/main" id="{504E7E7A-4733-4B0D-A369-02A92E478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7"/>
              <a:ext cx="569" cy="14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478" name="Group 40">
            <a:extLst>
              <a:ext uri="{FF2B5EF4-FFF2-40B4-BE49-F238E27FC236}">
                <a16:creationId xmlns:a16="http://schemas.microsoft.com/office/drawing/2014/main" id="{5B88F3F3-24E1-45C3-8258-4F4482F2F065}"/>
              </a:ext>
            </a:extLst>
          </p:cNvPr>
          <p:cNvGrpSpPr>
            <a:grpSpLocks/>
          </p:cNvGrpSpPr>
          <p:nvPr/>
        </p:nvGrpSpPr>
        <p:grpSpPr bwMode="auto">
          <a:xfrm>
            <a:off x="4302919" y="3690938"/>
            <a:ext cx="971550" cy="571500"/>
            <a:chOff x="3840" y="2640"/>
            <a:chExt cx="816" cy="336"/>
          </a:xfrm>
        </p:grpSpPr>
        <p:sp>
          <p:nvSpPr>
            <p:cNvPr id="19479" name="Line 26">
              <a:extLst>
                <a:ext uri="{FF2B5EF4-FFF2-40B4-BE49-F238E27FC236}">
                  <a16:creationId xmlns:a16="http://schemas.microsoft.com/office/drawing/2014/main" id="{BCF2FEBC-4996-4151-950F-2AC1AF34C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640"/>
              <a:ext cx="576" cy="2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9480" name="Line 26">
              <a:extLst>
                <a:ext uri="{FF2B5EF4-FFF2-40B4-BE49-F238E27FC236}">
                  <a16:creationId xmlns:a16="http://schemas.microsoft.com/office/drawing/2014/main" id="{7ABF4EDE-E241-4D6E-9FB4-8C26DBE2C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736"/>
              <a:ext cx="576" cy="24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9481" name="Rectangle 4">
            <a:extLst>
              <a:ext uri="{FF2B5EF4-FFF2-40B4-BE49-F238E27FC236}">
                <a16:creationId xmlns:a16="http://schemas.microsoft.com/office/drawing/2014/main" id="{7C43AF22-22FC-4C3E-AFB6-B960C2D1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016" y="1046574"/>
            <a:ext cx="50756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76225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_GB2312" charset="-122"/>
                <a:ea typeface="楷体_GB2312" charset="-122"/>
              </a:rPr>
              <a:t>3.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完成下图的光路图．</a:t>
            </a:r>
            <a:endParaRPr lang="zh-CN" altLang="en-US" sz="210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图片1">
            <a:extLst>
              <a:ext uri="{FF2B5EF4-FFF2-40B4-BE49-F238E27FC236}">
                <a16:creationId xmlns:a16="http://schemas.microsoft.com/office/drawing/2014/main" id="{68129AC9-09AC-46CF-91BD-79E59EC3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1" b="17690"/>
          <a:stretch>
            <a:fillRect/>
          </a:stretch>
        </p:blipFill>
        <p:spPr bwMode="auto">
          <a:xfrm>
            <a:off x="1440656" y="1701403"/>
            <a:ext cx="2744391" cy="1813322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Oval 18">
            <a:extLst>
              <a:ext uri="{FF2B5EF4-FFF2-40B4-BE49-F238E27FC236}">
                <a16:creationId xmlns:a16="http://schemas.microsoft.com/office/drawing/2014/main" id="{A7FAF7EC-12E0-4DF4-819D-D27ED8AD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704" y="1980010"/>
            <a:ext cx="282178" cy="132516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endParaRPr sz="135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6B020B-ED65-41F3-A3FC-55F0F9DD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385" y="941666"/>
            <a:ext cx="6161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76225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根据图中光通过透镜前后的方向，填上适当的透镜．</a:t>
            </a:r>
            <a:endParaRPr lang="zh-CN" altLang="en-US" sz="1800" b="1">
              <a:solidFill>
                <a:srgbClr val="33CC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5" name="Picture 11" descr="未命名">
            <a:extLst>
              <a:ext uri="{FF2B5EF4-FFF2-40B4-BE49-F238E27FC236}">
                <a16:creationId xmlns:a16="http://schemas.microsoft.com/office/drawing/2014/main" id="{31DDE824-AD39-45EB-AF5C-8A29D6F1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7" b="40508"/>
          <a:stretch>
            <a:fillRect/>
          </a:stretch>
        </p:blipFill>
        <p:spPr bwMode="auto">
          <a:xfrm>
            <a:off x="4679157" y="1701403"/>
            <a:ext cx="2831306" cy="1813322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6" name="Line 14">
            <a:extLst>
              <a:ext uri="{FF2B5EF4-FFF2-40B4-BE49-F238E27FC236}">
                <a16:creationId xmlns:a16="http://schemas.microsoft.com/office/drawing/2014/main" id="{6F913FE2-6F3F-4F83-B7A4-554801E4132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20554" y="1790700"/>
            <a:ext cx="607219" cy="38100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19">
            <a:extLst>
              <a:ext uri="{FF2B5EF4-FFF2-40B4-BE49-F238E27FC236}">
                <a16:creationId xmlns:a16="http://schemas.microsoft.com/office/drawing/2014/main" id="{2628980F-CFDD-4BE5-B874-964419DC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9" y="1980010"/>
            <a:ext cx="245269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8" name="Line 15">
            <a:extLst>
              <a:ext uri="{FF2B5EF4-FFF2-40B4-BE49-F238E27FC236}">
                <a16:creationId xmlns:a16="http://schemas.microsoft.com/office/drawing/2014/main" id="{64F13F9B-C443-4D94-AE8B-A1ED5A38C0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6976" y="3063478"/>
            <a:ext cx="565547" cy="376238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Line 16">
            <a:extLst>
              <a:ext uri="{FF2B5EF4-FFF2-40B4-BE49-F238E27FC236}">
                <a16:creationId xmlns:a16="http://schemas.microsoft.com/office/drawing/2014/main" id="{7EC10F9B-B6EF-4BF5-BAEE-C2539A85D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85222" y="2089548"/>
            <a:ext cx="809625" cy="392906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Line 17">
            <a:extLst>
              <a:ext uri="{FF2B5EF4-FFF2-40B4-BE49-F238E27FC236}">
                <a16:creationId xmlns:a16="http://schemas.microsoft.com/office/drawing/2014/main" id="{079E7C9E-9514-4FC3-8897-AAE4DEB396D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18560" y="2684860"/>
            <a:ext cx="796528" cy="36314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内容占位符 2">
            <a:extLst>
              <a:ext uri="{FF2B5EF4-FFF2-40B4-BE49-F238E27FC236}">
                <a16:creationId xmlns:a16="http://schemas.microsoft.com/office/drawing/2014/main" id="{6B911A0E-6B1F-4BED-9B1F-87E8BEBE512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39467" y="4024312"/>
            <a:ext cx="6069806" cy="61436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解题思路：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光通过透镜是会聚还是发散，关键看的是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折射光线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相对于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入射光线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的关系！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>
            <a:extLst>
              <a:ext uri="{FF2B5EF4-FFF2-40B4-BE49-F238E27FC236}">
                <a16:creationId xmlns:a16="http://schemas.microsoft.com/office/drawing/2014/main" id="{A564FF7E-B141-455B-9A70-32B626C5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5757"/>
            <a:ext cx="533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charset="-122"/>
                <a:ea typeface="楷体_GB2312" charset="-122"/>
              </a:rPr>
              <a:t>5.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完成课本【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www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】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1-4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题。</a:t>
            </a:r>
          </a:p>
        </p:txBody>
      </p:sp>
      <p:pic>
        <p:nvPicPr>
          <p:cNvPr id="21507" name="New picture">
            <a:extLst>
              <a:ext uri="{FF2B5EF4-FFF2-40B4-BE49-F238E27FC236}">
                <a16:creationId xmlns:a16="http://schemas.microsoft.com/office/drawing/2014/main" id="{2EC29A25-263D-4107-B0AA-1056FCD8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7800975"/>
            <a:ext cx="26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3073">
            <a:extLst>
              <a:ext uri="{FF2B5EF4-FFF2-40B4-BE49-F238E27FC236}">
                <a16:creationId xmlns:a16="http://schemas.microsoft.com/office/drawing/2014/main" id="{3F914C33-0F02-43DE-8A01-37FC8130A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113" y="1022748"/>
            <a:ext cx="6534150" cy="1788319"/>
          </a:xfrm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生活中常见的眼镜，它的镜片就是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透镜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；通常可以分为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凸透镜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（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中央厚、边缘薄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）和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凹透镜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（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中央薄、边缘厚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）；</a:t>
            </a:r>
            <a:b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</a:b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你能分辨出下面是哪种透镜吗？</a:t>
            </a:r>
            <a:endParaRPr lang="en-US" altLang="zh-CN" sz="27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147" name="图片 1">
            <a:extLst>
              <a:ext uri="{FF2B5EF4-FFF2-40B4-BE49-F238E27FC236}">
                <a16:creationId xmlns:a16="http://schemas.microsoft.com/office/drawing/2014/main" id="{613581C1-9A9B-4F38-8428-D88845E3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3057525"/>
            <a:ext cx="5593556" cy="158115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>
            <a:extLst>
              <a:ext uri="{FF2B5EF4-FFF2-40B4-BE49-F238E27FC236}">
                <a16:creationId xmlns:a16="http://schemas.microsoft.com/office/drawing/2014/main" id="{745E5580-7034-41D1-A349-26641C2D4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5897" y="1221582"/>
            <a:ext cx="2870597" cy="24741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endParaRPr lang="zh-CN" altLang="en-US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透镜的辨别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2.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焦点与焦距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3AE2B5B2-767D-4D58-A52C-CB335441F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【一、透镜的辨别】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4AB75685-899C-472F-8FC2-6F88757FA64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375797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【做一做】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把透镜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靠近书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，观察书上的文字；你有什么发现吗？</a:t>
            </a:r>
          </a:p>
        </p:txBody>
      </p:sp>
      <p:sp>
        <p:nvSpPr>
          <p:cNvPr id="10244" name="内容占位符 2">
            <a:extLst>
              <a:ext uri="{FF2B5EF4-FFF2-40B4-BE49-F238E27FC236}">
                <a16:creationId xmlns:a16="http://schemas.microsoft.com/office/drawing/2014/main" id="{367C2FE7-5CBE-4AF5-BD49-6F2A1DF96964}"/>
              </a:ext>
            </a:extLst>
          </p:cNvPr>
          <p:cNvSpPr>
            <a:spLocks noGrp="1"/>
          </p:cNvSpPr>
          <p:nvPr/>
        </p:nvSpPr>
        <p:spPr>
          <a:xfrm>
            <a:off x="1545431" y="4245769"/>
            <a:ext cx="5819775" cy="600075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凸透镜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看到的字是正立放大的；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凹透镜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看到的字是正立缩小的。</a:t>
            </a:r>
            <a:endParaRPr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8197" name="组合 5">
            <a:extLst>
              <a:ext uri="{FF2B5EF4-FFF2-40B4-BE49-F238E27FC236}">
                <a16:creationId xmlns:a16="http://schemas.microsoft.com/office/drawing/2014/main" id="{536A94A2-DC4A-4456-9704-141C467C3983}"/>
              </a:ext>
            </a:extLst>
          </p:cNvPr>
          <p:cNvGrpSpPr>
            <a:grpSpLocks/>
          </p:cNvGrpSpPr>
          <p:nvPr/>
        </p:nvGrpSpPr>
        <p:grpSpPr bwMode="auto">
          <a:xfrm>
            <a:off x="1545431" y="1620441"/>
            <a:ext cx="5819775" cy="2308622"/>
            <a:chOff x="846" y="3403"/>
            <a:chExt cx="12219" cy="4846"/>
          </a:xfrm>
        </p:grpSpPr>
        <p:pic>
          <p:nvPicPr>
            <p:cNvPr id="8198" name="图片 3" descr="v2-e14660d52f351fc382d2789b664e38f9_r">
              <a:extLst>
                <a:ext uri="{FF2B5EF4-FFF2-40B4-BE49-F238E27FC236}">
                  <a16:creationId xmlns:a16="http://schemas.microsoft.com/office/drawing/2014/main" id="{FEE3A75E-B2A0-44E2-A47A-03D56E137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0" r="13400"/>
            <a:stretch>
              <a:fillRect/>
            </a:stretch>
          </p:blipFill>
          <p:spPr bwMode="auto">
            <a:xfrm>
              <a:off x="6503" y="3403"/>
              <a:ext cx="6562" cy="4846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图片 4" descr="t0151b60ac31c7dea3c">
              <a:extLst>
                <a:ext uri="{FF2B5EF4-FFF2-40B4-BE49-F238E27FC236}">
                  <a16:creationId xmlns:a16="http://schemas.microsoft.com/office/drawing/2014/main" id="{8ED6E1C0-3970-4A2D-B6E2-1CBEAF412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t="4843" r="24875" b="7472"/>
            <a:stretch>
              <a:fillRect/>
            </a:stretch>
          </p:blipFill>
          <p:spPr bwMode="auto">
            <a:xfrm>
              <a:off x="846" y="3403"/>
              <a:ext cx="4562" cy="4846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0A2B231A-A6BE-44B7-96FE-8190261CE92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3757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【做一做】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把透镜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正对着太阳光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，观察光通过透镜后的折射现象；</a:t>
            </a:r>
          </a:p>
        </p:txBody>
      </p:sp>
      <p:grpSp>
        <p:nvGrpSpPr>
          <p:cNvPr id="9219" name="组合 2">
            <a:extLst>
              <a:ext uri="{FF2B5EF4-FFF2-40B4-BE49-F238E27FC236}">
                <a16:creationId xmlns:a16="http://schemas.microsoft.com/office/drawing/2014/main" id="{1EBA749B-977A-488B-80E1-2EFEA6DC1635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1708547"/>
            <a:ext cx="6322219" cy="2286000"/>
            <a:chOff x="509" y="3588"/>
            <a:chExt cx="13277" cy="4800"/>
          </a:xfrm>
        </p:grpSpPr>
        <p:pic>
          <p:nvPicPr>
            <p:cNvPr id="9220" name="Picture 3" descr="透镜照片 012">
              <a:extLst>
                <a:ext uri="{FF2B5EF4-FFF2-40B4-BE49-F238E27FC236}">
                  <a16:creationId xmlns:a16="http://schemas.microsoft.com/office/drawing/2014/main" id="{C9A7EF08-505B-4DDC-8B03-5494A209B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" b="-11"/>
            <a:stretch>
              <a:fillRect/>
            </a:stretch>
          </p:blipFill>
          <p:spPr bwMode="auto">
            <a:xfrm>
              <a:off x="7426" y="3588"/>
              <a:ext cx="6360" cy="4800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68" name="内容占位符 2">
            <a:extLst>
              <a:ext uri="{FF2B5EF4-FFF2-40B4-BE49-F238E27FC236}">
                <a16:creationId xmlns:a16="http://schemas.microsoft.com/office/drawing/2014/main" id="{4C1C3D3C-CF5E-41A6-968B-10A964ACCD92}"/>
              </a:ext>
            </a:extLst>
          </p:cNvPr>
          <p:cNvSpPr>
            <a:spLocks noGrp="1"/>
          </p:cNvSpPr>
          <p:nvPr/>
        </p:nvSpPr>
        <p:spPr>
          <a:xfrm>
            <a:off x="1385888" y="4245769"/>
            <a:ext cx="6322219" cy="600075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凸透镜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对光有会聚作用；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凹透镜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对光有发散作用。</a:t>
            </a:r>
            <a:endParaRPr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222" name="Rectangle 11" descr="复件 透镜照片 003">
            <a:extLst>
              <a:ext uri="{FF2B5EF4-FFF2-40B4-BE49-F238E27FC236}">
                <a16:creationId xmlns:a16="http://schemas.microsoft.com/office/drawing/2014/main" id="{508023EA-D8FD-4F13-978F-B69C029FD2B0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1749029" y="4271963"/>
            <a:ext cx="7610475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>
            <a:extLst>
              <a:ext uri="{FF2B5EF4-FFF2-40B4-BE49-F238E27FC236}">
                <a16:creationId xmlns:a16="http://schemas.microsoft.com/office/drawing/2014/main" id="{430B6011-45D0-4CFC-9A09-2D894FCE0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【二、焦点与焦距】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E6A3BDF6-69E2-4C05-B126-0296E0D223D8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5901929" cy="695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【记一记】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阅读课本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P85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，掌握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透镜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相关的几个名称。</a:t>
            </a:r>
            <a:endParaRPr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4" name="内容占位符 2">
            <a:extLst>
              <a:ext uri="{FF2B5EF4-FFF2-40B4-BE49-F238E27FC236}">
                <a16:creationId xmlns:a16="http://schemas.microsoft.com/office/drawing/2014/main" id="{9B22E08E-C759-4682-8FE1-5FD15A861D2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057775" y="2571750"/>
            <a:ext cx="1882379" cy="151209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光心</a:t>
            </a:r>
            <a:r>
              <a:rPr lang="en-US" altLang="zh-CN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O</a:t>
            </a:r>
          </a:p>
          <a:p>
            <a:r>
              <a:rPr lang="en-US" altLang="zh-CN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主光轴</a:t>
            </a:r>
            <a:r>
              <a:rPr lang="en-US" altLang="zh-CN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MN</a:t>
            </a:r>
          </a:p>
          <a:p>
            <a:r>
              <a:rPr lang="en-US" altLang="zh-CN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焦点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F</a:t>
            </a:r>
            <a:endParaRPr lang="en-US" altLang="zh-CN" sz="2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焦距</a:t>
            </a:r>
            <a:r>
              <a:rPr lang="en-US" altLang="zh-CN" sz="2400" b="1">
                <a:solidFill>
                  <a:srgbClr val="FF0000"/>
                </a:solidFill>
                <a:latin typeface="Segoe Script" panose="030B0504020000000003" pitchFamily="66" charset="0"/>
                <a:ea typeface="楷体" panose="02010609060101010101" pitchFamily="49" charset="-122"/>
                <a:sym typeface="宋体" panose="02010600030101010101" pitchFamily="2" charset="-122"/>
              </a:rPr>
              <a:t>f</a:t>
            </a:r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9ABAE3C4-7BE9-44D0-A320-11E3795D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1601391"/>
            <a:ext cx="2600325" cy="159424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F45DED5B-0BC9-497A-B878-7FA86E6A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3348038"/>
            <a:ext cx="2600325" cy="159424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>
            <a:extLst>
              <a:ext uri="{FF2B5EF4-FFF2-40B4-BE49-F238E27FC236}">
                <a16:creationId xmlns:a16="http://schemas.microsoft.com/office/drawing/2014/main" id="{93693BC9-EEAC-49E3-9F21-172FAB152A03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5901929" cy="695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【读一读】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阅读课本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P86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，理解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会聚和发散的奥秘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。</a:t>
            </a:r>
            <a:endParaRPr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5" name="内容占位符 2">
            <a:extLst>
              <a:ext uri="{FF2B5EF4-FFF2-40B4-BE49-F238E27FC236}">
                <a16:creationId xmlns:a16="http://schemas.microsoft.com/office/drawing/2014/main" id="{CAAB4ED1-32CA-4560-835D-575A73F326D1}"/>
              </a:ext>
            </a:extLst>
          </p:cNvPr>
          <p:cNvSpPr>
            <a:spLocks noGrp="1"/>
          </p:cNvSpPr>
          <p:nvPr/>
        </p:nvSpPr>
        <p:spPr>
          <a:xfrm>
            <a:off x="1440657" y="4406504"/>
            <a:ext cx="6084094" cy="335756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本质上是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光的折射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现象，光的传播遵循光的折射规律。</a:t>
            </a:r>
            <a:endParaRPr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1268" name="图片 2">
            <a:extLst>
              <a:ext uri="{FF2B5EF4-FFF2-40B4-BE49-F238E27FC236}">
                <a16:creationId xmlns:a16="http://schemas.microsoft.com/office/drawing/2014/main" id="{0AA0181B-A53D-4D0A-900D-DA3F35C6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6" t="34436" r="8038" b="15218"/>
          <a:stretch>
            <a:fillRect/>
          </a:stretch>
        </p:blipFill>
        <p:spPr bwMode="auto">
          <a:xfrm>
            <a:off x="4897041" y="1533526"/>
            <a:ext cx="2627709" cy="257413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图片 3">
            <a:extLst>
              <a:ext uri="{FF2B5EF4-FFF2-40B4-BE49-F238E27FC236}">
                <a16:creationId xmlns:a16="http://schemas.microsoft.com/office/drawing/2014/main" id="{2563CCFC-0929-43E1-BDB1-9DD9D794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8" t="34436" r="36411" b="18633"/>
          <a:stretch>
            <a:fillRect/>
          </a:stretch>
        </p:blipFill>
        <p:spPr bwMode="auto">
          <a:xfrm>
            <a:off x="1440657" y="1533526"/>
            <a:ext cx="3178969" cy="257413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FE21C787-AED7-4C18-8BE1-4BF7FF2ACF0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477000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【拓展</a:t>
            </a:r>
            <a:r>
              <a:rPr lang="en-US" altLang="zh-CN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】透镜的三条特殊光线</a:t>
            </a:r>
          </a:p>
        </p:txBody>
      </p:sp>
      <p:grpSp>
        <p:nvGrpSpPr>
          <p:cNvPr id="12291" name="组合 1">
            <a:extLst>
              <a:ext uri="{FF2B5EF4-FFF2-40B4-BE49-F238E27FC236}">
                <a16:creationId xmlns:a16="http://schemas.microsoft.com/office/drawing/2014/main" id="{8A87F704-E9F7-4062-A4F8-6A63DFA57A67}"/>
              </a:ext>
            </a:extLst>
          </p:cNvPr>
          <p:cNvGrpSpPr>
            <a:grpSpLocks/>
          </p:cNvGrpSpPr>
          <p:nvPr/>
        </p:nvGrpSpPr>
        <p:grpSpPr bwMode="auto">
          <a:xfrm>
            <a:off x="1385887" y="1159669"/>
            <a:ext cx="6216254" cy="1406129"/>
            <a:chOff x="1077" y="3363"/>
            <a:chExt cx="11921" cy="3348"/>
          </a:xfrm>
        </p:grpSpPr>
        <p:pic>
          <p:nvPicPr>
            <p:cNvPr id="12292" name="Picture 4">
              <a:extLst>
                <a:ext uri="{FF2B5EF4-FFF2-40B4-BE49-F238E27FC236}">
                  <a16:creationId xmlns:a16="http://schemas.microsoft.com/office/drawing/2014/main" id="{ADA19408-A0EB-418A-8D65-31BF5AB32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3363"/>
              <a:ext cx="5461" cy="3348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3" name="Picture 3">
              <a:extLst>
                <a:ext uri="{FF2B5EF4-FFF2-40B4-BE49-F238E27FC236}">
                  <a16:creationId xmlns:a16="http://schemas.microsoft.com/office/drawing/2014/main" id="{C8189136-1F13-4927-9EFF-7966E1183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" y="3363"/>
              <a:ext cx="5461" cy="3348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0" name="内容占位符 2">
            <a:extLst>
              <a:ext uri="{FF2B5EF4-FFF2-40B4-BE49-F238E27FC236}">
                <a16:creationId xmlns:a16="http://schemas.microsoft.com/office/drawing/2014/main" id="{9DB7336A-7480-4FAC-9F28-3F427A0B5B44}"/>
              </a:ext>
            </a:extLst>
          </p:cNvPr>
          <p:cNvSpPr>
            <a:spLocks noGrp="1"/>
          </p:cNvSpPr>
          <p:nvPr/>
        </p:nvSpPr>
        <p:spPr>
          <a:xfrm>
            <a:off x="1385887" y="2732485"/>
            <a:ext cx="6216254" cy="2268140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凸透镜：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射向光心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的光，通过凸透镜后，传播方向不变；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平行于主光轴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的光，通过凸透镜后，射向焦点；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经过焦点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的光，通过凸透镜后，平行于主光轴；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凹透镜：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射向光心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的光，通过凹透镜后，传播方向不变；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平行于主光轴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的光，通过凹透镜后，反向延长线过焦点；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射向焦点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的光，通过凹透镜后，平行于主光轴；</a:t>
            </a:r>
            <a:endParaRPr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>
            <a:extLst>
              <a:ext uri="{FF2B5EF4-FFF2-40B4-BE49-F238E27FC236}">
                <a16:creationId xmlns:a16="http://schemas.microsoft.com/office/drawing/2014/main" id="{400363EA-5231-4B43-8637-989BD3A4AF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173391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【拓展</a:t>
            </a:r>
            <a:r>
              <a:rPr lang="en-US" altLang="zh-CN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】测量凸透镜的焦距</a:t>
            </a:r>
          </a:p>
        </p:txBody>
      </p:sp>
      <p:grpSp>
        <p:nvGrpSpPr>
          <p:cNvPr id="13315" name="组合 1">
            <a:extLst>
              <a:ext uri="{FF2B5EF4-FFF2-40B4-BE49-F238E27FC236}">
                <a16:creationId xmlns:a16="http://schemas.microsoft.com/office/drawing/2014/main" id="{36DE33CC-1EDF-42EE-AEA5-3EFF686366CA}"/>
              </a:ext>
            </a:extLst>
          </p:cNvPr>
          <p:cNvGrpSpPr>
            <a:grpSpLocks/>
          </p:cNvGrpSpPr>
          <p:nvPr/>
        </p:nvGrpSpPr>
        <p:grpSpPr bwMode="auto">
          <a:xfrm>
            <a:off x="1385887" y="1435894"/>
            <a:ext cx="6216254" cy="2095500"/>
            <a:chOff x="509" y="3015"/>
            <a:chExt cx="13053" cy="4400"/>
          </a:xfrm>
        </p:grpSpPr>
        <p:pic>
          <p:nvPicPr>
            <p:cNvPr id="13316" name="Picture 7" descr="http://www.zykjw.com/UpLoadFiles/czjy/2009-6/2009062309244085073.jpg">
              <a:extLst>
                <a:ext uri="{FF2B5EF4-FFF2-40B4-BE49-F238E27FC236}">
                  <a16:creationId xmlns:a16="http://schemas.microsoft.com/office/drawing/2014/main" id="{533384D7-08E5-450A-9F41-DF3A74D7D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4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80" b="8961"/>
            <a:stretch>
              <a:fillRect/>
            </a:stretch>
          </p:blipFill>
          <p:spPr bwMode="auto">
            <a:xfrm>
              <a:off x="509" y="3015"/>
              <a:ext cx="5467" cy="4400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07923087-CAE7-4730-8E44-90B2D01C4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3018"/>
              <a:ext cx="7277" cy="4397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8" name="内容占位符 2">
            <a:extLst>
              <a:ext uri="{FF2B5EF4-FFF2-40B4-BE49-F238E27FC236}">
                <a16:creationId xmlns:a16="http://schemas.microsoft.com/office/drawing/2014/main" id="{BE2F08D3-17EB-4893-A88C-6C688BB69AE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5887" y="3755231"/>
            <a:ext cx="6216254" cy="90011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想一想：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你能用语言描述出上图测量凸透镜焦距的具体步骤吗？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哪一种方法比较好呢？为什么？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444</Words>
  <Application>Microsoft Office PowerPoint</Application>
  <PresentationFormat>全屏显示(16:9)</PresentationFormat>
  <Paragraphs>61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黑体</vt:lpstr>
      <vt:lpstr>华文琥珀</vt:lpstr>
      <vt:lpstr>楷体</vt:lpstr>
      <vt:lpstr>楷体_GB2312</vt:lpstr>
      <vt:lpstr>Arial</vt:lpstr>
      <vt:lpstr>Calibri</vt:lpstr>
      <vt:lpstr>Calibri Light</vt:lpstr>
      <vt:lpstr>Segoe Script</vt:lpstr>
      <vt:lpstr>Times New Roman</vt:lpstr>
      <vt:lpstr>Office 主题​​</vt:lpstr>
      <vt:lpstr>第四章   光的折射  透镜</vt:lpstr>
      <vt:lpstr>    生活中常见的眼镜，它的镜片就是透镜；通常可以分为凸透镜（中央厚、边缘薄）和凹透镜（中央薄、边缘厚）；     你能分辨出下面是哪种透镜吗？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4</cp:revision>
  <dcterms:created xsi:type="dcterms:W3CDTF">2021-09-03T05:57:51Z</dcterms:created>
  <dcterms:modified xsi:type="dcterms:W3CDTF">2021-09-03T06:07:08Z</dcterms:modified>
</cp:coreProperties>
</file>